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16" r:id="rId3"/>
    <p:sldId id="419" r:id="rId4"/>
    <p:sldId id="460" r:id="rId5"/>
    <p:sldId id="461" r:id="rId6"/>
    <p:sldId id="462" r:id="rId8"/>
    <p:sldId id="463" r:id="rId9"/>
    <p:sldId id="464" r:id="rId10"/>
    <p:sldId id="467" r:id="rId11"/>
    <p:sldId id="468" r:id="rId12"/>
    <p:sldId id="465" r:id="rId13"/>
    <p:sldId id="458" r:id="rId14"/>
    <p:sldId id="471" r:id="rId15"/>
    <p:sldId id="472" r:id="rId16"/>
    <p:sldId id="470" r:id="rId17"/>
    <p:sldId id="459" r:id="rId18"/>
    <p:sldId id="415" r:id="rId19"/>
    <p:sldId id="41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3" autoAdjust="0"/>
  </p:normalViewPr>
  <p:slideViewPr>
    <p:cSldViewPr>
      <p:cViewPr>
        <p:scale>
          <a:sx n="80" d="100"/>
          <a:sy n="80" d="100"/>
        </p:scale>
        <p:origin x="-107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2E89F-1BAF-734F-BA43-C28ED591F519}" type="doc">
      <dgm:prSet loTypeId="urn:microsoft.com/office/officeart/2005/8/layout/vList3#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8C400-772F-4247-9F94-84FB42BD7988}">
      <dgm:prSet/>
      <dgm:spPr/>
      <dgm:t>
        <a:bodyPr/>
        <a:lstStyle/>
        <a:p>
          <a:pPr rtl="0"/>
          <a:r>
            <a:rPr lang="en-US" b="0" dirty="0" smtClean="0"/>
            <a:t>    </a:t>
          </a:r>
          <a:r>
            <a:rPr kumimoji="1" lang="en-GB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charset="-128"/>
            </a:rPr>
            <a:t>Byte Stuffing</a:t>
          </a:r>
          <a:endParaRPr lang="en-GB" dirty="0"/>
        </a:p>
      </dgm:t>
    </dgm:pt>
    <dgm:pt modelId="{4375EEC5-19F4-B445-B1AA-6B16CC945C71}" cxnId="{042047B1-54CE-D94E-A0AF-1DA32BC93408}" type="parTrans">
      <dgm:prSet/>
      <dgm:spPr/>
      <dgm:t>
        <a:bodyPr/>
        <a:lstStyle/>
        <a:p>
          <a:endParaRPr lang="en-US"/>
        </a:p>
      </dgm:t>
    </dgm:pt>
    <dgm:pt modelId="{3037679B-41A7-884D-84D2-20BFEAA65683}" cxnId="{042047B1-54CE-D94E-A0AF-1DA32BC93408}" type="sibTrans">
      <dgm:prSet/>
      <dgm:spPr/>
      <dgm:t>
        <a:bodyPr/>
        <a:lstStyle/>
        <a:p>
          <a:endParaRPr lang="en-US"/>
        </a:p>
      </dgm:t>
    </dgm:pt>
    <dgm:pt modelId="{44500670-87A4-4146-BEEC-FF46C95CD200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Bit Stuffing</a:t>
          </a:r>
          <a:endParaRPr lang="en-US" dirty="0">
            <a:solidFill>
              <a:schemeClr val="bg1"/>
            </a:solidFill>
          </a:endParaRPr>
        </a:p>
      </dgm:t>
    </dgm:pt>
    <dgm:pt modelId="{611E8B6F-7C60-914A-A1B7-94702D7075BB}" cxnId="{7C7F35E0-5FA4-9149-B0A8-FFB7AAB37413}" type="parTrans">
      <dgm:prSet/>
      <dgm:spPr/>
      <dgm:t>
        <a:bodyPr/>
        <a:lstStyle/>
        <a:p>
          <a:endParaRPr lang="en-US"/>
        </a:p>
      </dgm:t>
    </dgm:pt>
    <dgm:pt modelId="{791FDA7B-2154-9448-9A04-6BE6186289AD}" cxnId="{7C7F35E0-5FA4-9149-B0A8-FFB7AAB37413}" type="sibTrans">
      <dgm:prSet/>
      <dgm:spPr/>
      <dgm:t>
        <a:bodyPr/>
        <a:lstStyle/>
        <a:p>
          <a:endParaRPr lang="en-US"/>
        </a:p>
      </dgm:t>
    </dgm:pt>
    <dgm:pt modelId="{3BA5C740-F0F8-214A-ACCE-13F7792243A5}" type="pres">
      <dgm:prSet presAssocID="{4DC2E89F-1BAF-734F-BA43-C28ED591F51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7C7FAE-E9E6-4040-AD27-64939D5B5E4F}" type="pres">
      <dgm:prSet presAssocID="{1448C400-772F-4247-9F94-84FB42BD7988}" presName="composite" presStyleCnt="0"/>
      <dgm:spPr/>
    </dgm:pt>
    <dgm:pt modelId="{F740CD8D-ECEB-B646-B551-7EF4EEF0B813}" type="pres">
      <dgm:prSet presAssocID="{1448C400-772F-4247-9F94-84FB42BD7988}" presName="imgShp" presStyleLbl="fgImgPlace1" presStyleIdx="0" presStyleCnt="2"/>
      <dgm:spPr/>
    </dgm:pt>
    <dgm:pt modelId="{4711C718-A6B6-BD46-892E-ABC8018FA479}" type="pres">
      <dgm:prSet presAssocID="{1448C400-772F-4247-9F94-84FB42BD7988}" presName="txShp" presStyleLbl="node1" presStyleIdx="0" presStyleCnt="2" custScaleX="122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87BCB-AC09-6845-9C81-36F689F63855}" type="pres">
      <dgm:prSet presAssocID="{3037679B-41A7-884D-84D2-20BFEAA65683}" presName="spacing" presStyleCnt="0"/>
      <dgm:spPr/>
    </dgm:pt>
    <dgm:pt modelId="{8880D482-6C39-2E47-81BB-03282BC9436A}" type="pres">
      <dgm:prSet presAssocID="{44500670-87A4-4146-BEEC-FF46C95CD200}" presName="composite" presStyleCnt="0"/>
      <dgm:spPr/>
    </dgm:pt>
    <dgm:pt modelId="{F5B3C22C-1AE5-6B46-B847-77C40629EEEE}" type="pres">
      <dgm:prSet presAssocID="{44500670-87A4-4146-BEEC-FF46C95CD200}" presName="imgShp" presStyleLbl="fgImgPlace1" presStyleIdx="1" presStyleCnt="2"/>
      <dgm:spPr/>
    </dgm:pt>
    <dgm:pt modelId="{37813626-7365-E942-82EB-BE83CB40CCF9}" type="pres">
      <dgm:prSet presAssocID="{44500670-87A4-4146-BEEC-FF46C95CD200}" presName="txShp" presStyleLbl="node1" presStyleIdx="1" presStyleCnt="2" custScaleX="122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047B1-54CE-D94E-A0AF-1DA32BC93408}" srcId="{4DC2E89F-1BAF-734F-BA43-C28ED591F519}" destId="{1448C400-772F-4247-9F94-84FB42BD7988}" srcOrd="0" destOrd="0" parTransId="{4375EEC5-19F4-B445-B1AA-6B16CC945C71}" sibTransId="{3037679B-41A7-884D-84D2-20BFEAA65683}"/>
    <dgm:cxn modelId="{FF8FD82A-4568-1B43-B5D6-117AAF49E10C}" type="presOf" srcId="{1448C400-772F-4247-9F94-84FB42BD7988}" destId="{4711C718-A6B6-BD46-892E-ABC8018FA479}" srcOrd="0" destOrd="0" presId="urn:microsoft.com/office/officeart/2005/8/layout/vList3#2"/>
    <dgm:cxn modelId="{7C7F35E0-5FA4-9149-B0A8-FFB7AAB37413}" srcId="{4DC2E89F-1BAF-734F-BA43-C28ED591F519}" destId="{44500670-87A4-4146-BEEC-FF46C95CD200}" srcOrd="1" destOrd="0" parTransId="{611E8B6F-7C60-914A-A1B7-94702D7075BB}" sibTransId="{791FDA7B-2154-9448-9A04-6BE6186289AD}"/>
    <dgm:cxn modelId="{84AED6A7-3045-7F4B-B869-101984EBB2A0}" type="presOf" srcId="{44500670-87A4-4146-BEEC-FF46C95CD200}" destId="{37813626-7365-E942-82EB-BE83CB40CCF9}" srcOrd="0" destOrd="0" presId="urn:microsoft.com/office/officeart/2005/8/layout/vList3#2"/>
    <dgm:cxn modelId="{5AE6591C-1845-C24B-92A9-885A32309BBB}" type="presOf" srcId="{4DC2E89F-1BAF-734F-BA43-C28ED591F519}" destId="{3BA5C740-F0F8-214A-ACCE-13F7792243A5}" srcOrd="0" destOrd="0" presId="urn:microsoft.com/office/officeart/2005/8/layout/vList3#2"/>
    <dgm:cxn modelId="{EB9421FF-EE82-4A45-BE1C-9F618160E456}" type="presParOf" srcId="{3BA5C740-F0F8-214A-ACCE-13F7792243A5}" destId="{527C7FAE-E9E6-4040-AD27-64939D5B5E4F}" srcOrd="0" destOrd="0" presId="urn:microsoft.com/office/officeart/2005/8/layout/vList3#2"/>
    <dgm:cxn modelId="{96A2C019-836E-A64F-937C-E3464E3EF7D8}" type="presParOf" srcId="{527C7FAE-E9E6-4040-AD27-64939D5B5E4F}" destId="{F740CD8D-ECEB-B646-B551-7EF4EEF0B813}" srcOrd="0" destOrd="0" presId="urn:microsoft.com/office/officeart/2005/8/layout/vList3#2"/>
    <dgm:cxn modelId="{7E3CF214-27F2-BD4B-AC72-9B6A7D224EA0}" type="presParOf" srcId="{527C7FAE-E9E6-4040-AD27-64939D5B5E4F}" destId="{4711C718-A6B6-BD46-892E-ABC8018FA479}" srcOrd="1" destOrd="0" presId="urn:microsoft.com/office/officeart/2005/8/layout/vList3#2"/>
    <dgm:cxn modelId="{89629BA2-A058-FC49-B1CE-4E00042805FD}" type="presParOf" srcId="{3BA5C740-F0F8-214A-ACCE-13F7792243A5}" destId="{F1487BCB-AC09-6845-9C81-36F689F63855}" srcOrd="1" destOrd="0" presId="urn:microsoft.com/office/officeart/2005/8/layout/vList3#2"/>
    <dgm:cxn modelId="{858A3FF0-295E-B64F-9483-9935382A5F5C}" type="presParOf" srcId="{3BA5C740-F0F8-214A-ACCE-13F7792243A5}" destId="{8880D482-6C39-2E47-81BB-03282BC9436A}" srcOrd="2" destOrd="0" presId="urn:microsoft.com/office/officeart/2005/8/layout/vList3#2"/>
    <dgm:cxn modelId="{7F6920B7-F2EA-A740-A219-73700EC32645}" type="presParOf" srcId="{8880D482-6C39-2E47-81BB-03282BC9436A}" destId="{F5B3C22C-1AE5-6B46-B847-77C40629EEEE}" srcOrd="0" destOrd="0" presId="urn:microsoft.com/office/officeart/2005/8/layout/vList3#2"/>
    <dgm:cxn modelId="{B3B90C87-AC71-754B-9891-806DA45040A9}" type="presParOf" srcId="{8880D482-6C39-2E47-81BB-03282BC9436A}" destId="{37813626-7365-E942-82EB-BE83CB40CCF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C718-A6B6-BD46-892E-ABC8018FA479}">
      <dsp:nvSpPr>
        <dsp:cNvPr id="0" name=""/>
        <dsp:cNvSpPr/>
      </dsp:nvSpPr>
      <dsp:spPr>
        <a:xfrm rot="10800000">
          <a:off x="785807" y="915"/>
          <a:ext cx="6719678" cy="133230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510" tIns="232410" rIns="433832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0" kern="1200" dirty="0" smtClean="0"/>
            <a:t>    </a:t>
          </a:r>
          <a:r>
            <a:rPr kumimoji="1" lang="en-GB" sz="6100" kern="120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rPr>
            <a:t>Byte Stuffing</a:t>
          </a:r>
          <a:endParaRPr lang="en-GB" sz="6100" kern="1200" dirty="0"/>
        </a:p>
      </dsp:txBody>
      <dsp:txXfrm rot="10800000">
        <a:off x="1118883" y="915"/>
        <a:ext cx="6386602" cy="1332305"/>
      </dsp:txXfrm>
    </dsp:sp>
    <dsp:sp modelId="{F740CD8D-ECEB-B646-B551-7EF4EEF0B813}">
      <dsp:nvSpPr>
        <dsp:cNvPr id="0" name=""/>
        <dsp:cNvSpPr/>
      </dsp:nvSpPr>
      <dsp:spPr>
        <a:xfrm>
          <a:off x="738401" y="915"/>
          <a:ext cx="1332305" cy="13323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813626-7365-E942-82EB-BE83CB40CCF9}">
      <dsp:nvSpPr>
        <dsp:cNvPr id="0" name=""/>
        <dsp:cNvSpPr/>
      </dsp:nvSpPr>
      <dsp:spPr>
        <a:xfrm rot="10800000">
          <a:off x="785807" y="1698912"/>
          <a:ext cx="6719678" cy="133230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510" tIns="232410" rIns="433832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solidFill>
                <a:schemeClr val="bg1"/>
              </a:solidFill>
            </a:rPr>
            <a:t>Bit Stuffing</a:t>
          </a:r>
          <a:endParaRPr lang="en-US" sz="6100" kern="1200" dirty="0">
            <a:solidFill>
              <a:schemeClr val="bg1"/>
            </a:solidFill>
          </a:endParaRPr>
        </a:p>
      </dsp:txBody>
      <dsp:txXfrm rot="10800000">
        <a:off x="1118883" y="1698912"/>
        <a:ext cx="6386602" cy="1332305"/>
      </dsp:txXfrm>
    </dsp:sp>
    <dsp:sp modelId="{F5B3C22C-1AE5-6B46-B847-77C40629EEEE}">
      <dsp:nvSpPr>
        <dsp:cNvPr id="0" name=""/>
        <dsp:cNvSpPr/>
      </dsp:nvSpPr>
      <dsp:spPr>
        <a:xfrm>
          <a:off x="738401" y="1698912"/>
          <a:ext cx="1332305" cy="13323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53C2-C724-487B-AE05-10AF50D9BC3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A80D-F9AE-4970-8E96-63021A684A3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A80D-F9AE-4970-8E96-63021A684A3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12E9-256A-401F-89A5-3F78F58B33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F846-0B6A-41AC-9EC1-97B3EC969A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Communication CSE 315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7124700" cy="2743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Dr. A.K.M. </a:t>
            </a:r>
            <a:r>
              <a:rPr lang="en-US" sz="2800" b="1" dirty="0" err="1" smtClean="0">
                <a:solidFill>
                  <a:schemeClr val="tx1"/>
                </a:solidFill>
              </a:rPr>
              <a:t>Muzahidul</a:t>
            </a:r>
            <a:r>
              <a:rPr lang="en-US" sz="2800" b="1" dirty="0" smtClean="0">
                <a:solidFill>
                  <a:schemeClr val="tx1"/>
                </a:solidFill>
              </a:rPr>
              <a:t> Islam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Professor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Computer Science &amp; Engineering (CSE)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United International University (UIU)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r"/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Fall 2018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ui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4" descr="Image result for uiu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6" descr="Image result for uiu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3378"/>
            <a:ext cx="1752600" cy="158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4F1F-25D6-4D42-9C24-75F3DD5E4724}" type="slidenum">
              <a:rPr lang="en-US"/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838200" y="2195513"/>
            <a:ext cx="7543800" cy="175432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Byte </a:t>
            </a: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stuffing is the process of adding one extra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byte </a:t>
            </a: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whenever there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is a flag or escape character in the text.</a:t>
            </a:r>
            <a:endParaRPr lang="en-US" sz="3600" i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415747" name="PubRRectCallout"/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41574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</a:rPr>
              <a:t>Note</a:t>
            </a:r>
            <a:r>
              <a:rPr lang="en-US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</a:rPr>
              <a:t>:</a:t>
            </a:r>
            <a:endParaRPr lang="en-US" sz="3600" b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Stuffing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Most </a:t>
            </a:r>
            <a:r>
              <a:rPr lang="en-US" dirty="0">
                <a:solidFill>
                  <a:srgbClr val="000000"/>
                </a:solidFill>
              </a:rPr>
              <a:t>protocols use a special </a:t>
            </a:r>
            <a:r>
              <a:rPr lang="en-US" dirty="0">
                <a:solidFill>
                  <a:srgbClr val="FF0000"/>
                </a:solidFill>
              </a:rPr>
              <a:t>8-bit pattern flag 01111110 </a:t>
            </a:r>
            <a:r>
              <a:rPr lang="en-US" dirty="0">
                <a:solidFill>
                  <a:srgbClr val="000000"/>
                </a:solidFill>
              </a:rPr>
              <a:t>as the delimiter to define the beginning and the end of the </a:t>
            </a:r>
            <a:r>
              <a:rPr lang="en-US" dirty="0" smtClean="0">
                <a:solidFill>
                  <a:srgbClr val="000000"/>
                </a:solidFill>
              </a:rPr>
              <a:t>frame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Stuff </a:t>
            </a:r>
            <a:r>
              <a:rPr lang="en-US" dirty="0">
                <a:solidFill>
                  <a:srgbClr val="FF0000"/>
                </a:solidFill>
              </a:rPr>
              <a:t>1 single bit</a:t>
            </a:r>
            <a:r>
              <a:rPr lang="en-US" dirty="0">
                <a:solidFill>
                  <a:srgbClr val="000000"/>
                </a:solidFill>
              </a:rPr>
              <a:t> (instead of </a:t>
            </a:r>
            <a:r>
              <a:rPr lang="en-US" dirty="0" smtClean="0">
                <a:solidFill>
                  <a:srgbClr val="000000"/>
                </a:solidFill>
              </a:rPr>
              <a:t>1 </a:t>
            </a:r>
            <a:r>
              <a:rPr lang="en-US" dirty="0">
                <a:solidFill>
                  <a:srgbClr val="000000"/>
                </a:solidFill>
              </a:rPr>
              <a:t>byte) to prevent the pattern from looking like a </a:t>
            </a:r>
            <a:r>
              <a:rPr lang="en-US" dirty="0" smtClean="0">
                <a:solidFill>
                  <a:srgbClr val="000000"/>
                </a:solidFill>
              </a:rPr>
              <a:t>flag (The </a:t>
            </a:r>
            <a:r>
              <a:rPr lang="en-US" dirty="0">
                <a:solidFill>
                  <a:srgbClr val="000000"/>
                </a:solidFill>
              </a:rPr>
              <a:t>strategy is called bit </a:t>
            </a:r>
            <a:r>
              <a:rPr lang="en-US" dirty="0" smtClean="0">
                <a:solidFill>
                  <a:srgbClr val="000000"/>
                </a:solidFill>
              </a:rPr>
              <a:t>stuffing).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a 0 and </a:t>
            </a:r>
            <a:r>
              <a:rPr lang="en-US" dirty="0" smtClean="0">
                <a:solidFill>
                  <a:srgbClr val="000000"/>
                </a:solidFill>
              </a:rPr>
              <a:t>five (05) </a:t>
            </a:r>
            <a:r>
              <a:rPr lang="en-US" dirty="0">
                <a:solidFill>
                  <a:srgbClr val="000000"/>
                </a:solidFill>
              </a:rPr>
              <a:t>consecutive </a:t>
            </a:r>
            <a:r>
              <a:rPr lang="en-US" dirty="0" smtClean="0">
                <a:solidFill>
                  <a:srgbClr val="000000"/>
                </a:solidFill>
              </a:rPr>
              <a:t>1 (i.e. </a:t>
            </a:r>
            <a:r>
              <a:rPr lang="en-US" dirty="0" smtClean="0">
                <a:solidFill>
                  <a:srgbClr val="FF0000"/>
                </a:solidFill>
              </a:rPr>
              <a:t>011111</a:t>
            </a:r>
            <a:r>
              <a:rPr lang="en-US" dirty="0" smtClean="0">
                <a:solidFill>
                  <a:srgbClr val="000000"/>
                </a:solidFill>
              </a:rPr>
              <a:t>)bits </a:t>
            </a:r>
            <a:r>
              <a:rPr lang="en-US" dirty="0">
                <a:solidFill>
                  <a:srgbClr val="000000"/>
                </a:solidFill>
              </a:rPr>
              <a:t>are encountered, </a:t>
            </a:r>
            <a:r>
              <a:rPr lang="en-US" dirty="0">
                <a:solidFill>
                  <a:srgbClr val="FF0000"/>
                </a:solidFill>
              </a:rPr>
              <a:t>an extra 0 is </a:t>
            </a:r>
            <a:r>
              <a:rPr lang="en-US" dirty="0" smtClean="0">
                <a:solidFill>
                  <a:srgbClr val="FF0000"/>
                </a:solidFill>
              </a:rPr>
              <a:t>added, </a:t>
            </a:r>
            <a:r>
              <a:rPr lang="en-US" dirty="0" smtClean="0">
                <a:solidFill>
                  <a:srgbClr val="000000"/>
                </a:solidFill>
              </a:rPr>
              <a:t>regardless </a:t>
            </a:r>
            <a:r>
              <a:rPr lang="en-US" dirty="0">
                <a:solidFill>
                  <a:srgbClr val="000000"/>
                </a:solidFill>
              </a:rPr>
              <a:t>of the value of the next bit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extra stuffed bit is eventually removed from the data by the receiver.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guarantees that the </a:t>
            </a:r>
            <a:r>
              <a:rPr lang="en-US" dirty="0">
                <a:solidFill>
                  <a:srgbClr val="FF0000"/>
                </a:solidFill>
              </a:rPr>
              <a:t>flag field sequence does not </a:t>
            </a:r>
            <a:r>
              <a:rPr lang="en-US" dirty="0">
                <a:solidFill>
                  <a:srgbClr val="000000"/>
                </a:solidFill>
              </a:rPr>
              <a:t>inadvertently </a:t>
            </a:r>
            <a:r>
              <a:rPr lang="en-US" dirty="0">
                <a:solidFill>
                  <a:srgbClr val="FF0000"/>
                </a:solidFill>
              </a:rPr>
              <a:t>appear in the frame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4F1F-25D6-4D42-9C24-75F3DD5E4724}" type="slidenum">
              <a:rPr lang="en-US"/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838200" y="2195513"/>
            <a:ext cx="7543800" cy="2895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Bit stuffing is the process of adding one extra 0 whenever there are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5 </a:t>
            </a: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consecutive 1s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(i.e. 111110) in </a:t>
            </a: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the data so that the receiver does not mistake the </a:t>
            </a:r>
            <a:b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</a:b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data for a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flag (01111110).</a:t>
            </a:r>
            <a:endParaRPr lang="en-US" sz="3600" i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415747" name="PubRRectCallout"/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41574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</a:rPr>
              <a:t>Note</a:t>
            </a:r>
            <a:r>
              <a:rPr lang="en-US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</a:rPr>
              <a:t>:</a:t>
            </a:r>
            <a:endParaRPr lang="en-US" sz="3600" b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8793-4F73-6848-B909-4F865C0B88B3}" type="slidenum">
              <a:rPr lang="en-US"/>
            </a:fld>
            <a:endParaRPr lang="en-US"/>
          </a:p>
        </p:txBody>
      </p:sp>
      <p:sp>
        <p:nvSpPr>
          <p:cNvPr id="40551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699" y="533400"/>
            <a:ext cx="8423997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981200"/>
            <a:ext cx="19812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>
          <a:xfrm>
            <a:off x="1214438" y="3000375"/>
            <a:ext cx="7289800" cy="1050925"/>
          </a:xfrm>
        </p:spPr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adder ITC" panose="04020505051007020D02" pitchFamily="82" charset="0"/>
                <a:ea typeface="MS PGothic" panose="020B0600070205080204" charset="-128"/>
              </a:rPr>
              <a:t>Thank    You</a:t>
            </a:r>
            <a:endParaRPr lang="en-US" sz="60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lackadder ITC" panose="04020505051007020D02" pitchFamily="82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Communications and Networking. </a:t>
            </a:r>
            <a:r>
              <a:rPr lang="en-US" dirty="0" err="1"/>
              <a:t>Behrouz</a:t>
            </a:r>
            <a:r>
              <a:rPr lang="en-US" dirty="0"/>
              <a:t> A. </a:t>
            </a:r>
            <a:r>
              <a:rPr lang="en-US" dirty="0" err="1" smtClean="0"/>
              <a:t>Forouzan</a:t>
            </a:r>
            <a:r>
              <a:rPr lang="en-US" dirty="0"/>
              <a:t> </a:t>
            </a:r>
            <a:r>
              <a:rPr lang="en-US" dirty="0" smtClean="0"/>
              <a:t>“Chapter 11”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5363" y="152400"/>
            <a:ext cx="7491412" cy="914400"/>
          </a:xfrm>
        </p:spPr>
        <p:txBody>
          <a:bodyPr/>
          <a:lstStyle/>
          <a:p>
            <a:pPr algn="ctr"/>
            <a:r>
              <a:rPr lang="en-US" altLang="ko-KR" sz="48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panose="020B0603020202020204" charset="0"/>
                <a:ea typeface="MS PGothic" panose="020B0600070205080204" charset="-128"/>
                <a:cs typeface="Trebuchet MS" panose="020B0603020202020204" charset="0"/>
              </a:rPr>
              <a:t>Outline</a:t>
            </a:r>
            <a:endParaRPr lang="en-US" altLang="ko-KR" sz="4800">
              <a:ln>
                <a:noFill/>
              </a:ln>
              <a:effectLst>
                <a:outerShdw blurRad="38100" dist="38100" dir="2700000" algn="tl">
                  <a:srgbClr val="DDDDDD"/>
                </a:outerShdw>
              </a:effectLst>
              <a:latin typeface="Trebuchet MS" panose="020B0603020202020204" charset="0"/>
              <a:ea typeface="MS PGothic" panose="020B0600070205080204" charset="-128"/>
              <a:cs typeface="Trebuchet MS" panose="020B0603020202020204" charset="0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900113" y="1682750"/>
          <a:ext cx="8243887" cy="303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two main functions of the </a:t>
            </a:r>
            <a:r>
              <a:rPr lang="en-US" dirty="0" smtClean="0"/>
              <a:t>layer: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link </a:t>
            </a:r>
            <a:r>
              <a:rPr lang="en-US" dirty="0" smtClean="0">
                <a:solidFill>
                  <a:srgbClr val="FF0000"/>
                </a:solidFill>
              </a:rPr>
              <a:t>control</a:t>
            </a:r>
            <a:endParaRPr lang="en-US" dirty="0" smtClean="0"/>
          </a:p>
          <a:p>
            <a:pPr marL="857250" lvl="1" indent="-457200"/>
            <a:r>
              <a:rPr lang="en-US" sz="2400" dirty="0" smtClean="0"/>
              <a:t>Deals </a:t>
            </a:r>
            <a:r>
              <a:rPr lang="en-US" sz="2400" dirty="0"/>
              <a:t>with the </a:t>
            </a:r>
            <a:r>
              <a:rPr lang="en-US" sz="2400" dirty="0">
                <a:solidFill>
                  <a:srgbClr val="FF0000"/>
                </a:solidFill>
              </a:rPr>
              <a:t>design and procedures for communication </a:t>
            </a:r>
            <a:r>
              <a:rPr lang="en-US" sz="2400" dirty="0"/>
              <a:t>between two adjacent nodes: </a:t>
            </a:r>
            <a:r>
              <a:rPr lang="en-US" sz="2400" dirty="0">
                <a:solidFill>
                  <a:srgbClr val="3366FF"/>
                </a:solidFill>
              </a:rPr>
              <a:t>node-to-node communication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857250" lvl="1" indent="-457200"/>
            <a:r>
              <a:rPr lang="en-US" sz="2400" dirty="0" smtClean="0"/>
              <a:t>Framing (organize bits that carried out by the PHY Layer)</a:t>
            </a:r>
            <a:endParaRPr lang="en-US" sz="2400" dirty="0" smtClean="0"/>
          </a:p>
          <a:p>
            <a:pPr marL="857250" lvl="1" indent="-457200"/>
            <a:r>
              <a:rPr lang="en-US" sz="2400" dirty="0" smtClean="0"/>
              <a:t>Flow and Error Control</a:t>
            </a:r>
            <a:endParaRPr lang="en-US" sz="2400" dirty="0" smtClean="0"/>
          </a:p>
          <a:p>
            <a:pPr marL="857250" lvl="1" indent="-457200"/>
            <a:r>
              <a:rPr lang="en-US" sz="2400" dirty="0" smtClean="0"/>
              <a:t>Software implemented </a:t>
            </a:r>
            <a:r>
              <a:rPr lang="en-US" sz="2400" dirty="0"/>
              <a:t>protocols that provide smooth and reliable transmission of frames between nodes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Media </a:t>
            </a:r>
            <a:r>
              <a:rPr lang="en-US" dirty="0">
                <a:solidFill>
                  <a:srgbClr val="FF0000"/>
                </a:solidFill>
              </a:rPr>
              <a:t>access </a:t>
            </a:r>
            <a:r>
              <a:rPr lang="en-US" dirty="0" smtClean="0">
                <a:solidFill>
                  <a:srgbClr val="FF0000"/>
                </a:solidFill>
              </a:rPr>
              <a:t>control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Deals with </a:t>
            </a:r>
            <a:r>
              <a:rPr lang="en-US" sz="2400" dirty="0">
                <a:solidFill>
                  <a:srgbClr val="FF0000"/>
                </a:solidFill>
              </a:rPr>
              <a:t>media access </a:t>
            </a:r>
            <a:r>
              <a:rPr lang="en-US" sz="2400" dirty="0" smtClean="0">
                <a:solidFill>
                  <a:srgbClr val="FF0000"/>
                </a:solidFill>
              </a:rPr>
              <a:t>control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3366FF"/>
                </a:solidFill>
              </a:rPr>
              <a:t>how </a:t>
            </a:r>
            <a:r>
              <a:rPr lang="en-US" sz="2400" dirty="0">
                <a:solidFill>
                  <a:srgbClr val="3366FF"/>
                </a:solidFill>
              </a:rPr>
              <a:t>to share the link</a:t>
            </a:r>
            <a:endParaRPr lang="en-US" sz="24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transmission in the physical layer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Means </a:t>
            </a:r>
            <a:r>
              <a:rPr lang="en-US" dirty="0">
                <a:solidFill>
                  <a:srgbClr val="3366FF"/>
                </a:solidFill>
              </a:rPr>
              <a:t>moving bits in the form of a signal</a:t>
            </a:r>
            <a:r>
              <a:rPr lang="en-US" dirty="0"/>
              <a:t> from the source to the destination. </a:t>
            </a:r>
            <a:endParaRPr lang="en-US" dirty="0"/>
          </a:p>
          <a:p>
            <a:pPr lvl="1"/>
            <a:r>
              <a:rPr lang="en-US" dirty="0" smtClean="0"/>
              <a:t>Provides </a:t>
            </a:r>
            <a:r>
              <a:rPr lang="en-US" dirty="0">
                <a:solidFill>
                  <a:srgbClr val="0000FF"/>
                </a:solidFill>
              </a:rPr>
              <a:t>bit synchronization </a:t>
            </a:r>
            <a:r>
              <a:rPr lang="en-US" dirty="0"/>
              <a:t>to ensure that the sender and receiver use the </a:t>
            </a:r>
            <a:r>
              <a:rPr lang="en-US" dirty="0">
                <a:solidFill>
                  <a:srgbClr val="3366FF"/>
                </a:solidFill>
              </a:rPr>
              <a:t>same bit durations and timing.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Data transmission in the </a:t>
            </a: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link </a:t>
            </a:r>
            <a:r>
              <a:rPr lang="en-US" dirty="0" smtClean="0">
                <a:solidFill>
                  <a:srgbClr val="FF0000"/>
                </a:solidFill>
              </a:rPr>
              <a:t>layer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Needs </a:t>
            </a:r>
            <a:r>
              <a:rPr lang="en-US" dirty="0">
                <a:solidFill>
                  <a:srgbClr val="3366FF"/>
                </a:solidFill>
              </a:rPr>
              <a:t>to pack bits into frames</a:t>
            </a:r>
            <a:r>
              <a:rPr lang="en-US" dirty="0"/>
              <a:t>, so that each frame is distinguishable from another. </a:t>
            </a:r>
            <a:r>
              <a:rPr lang="en-US" dirty="0" smtClean="0">
                <a:solidFill>
                  <a:srgbClr val="3366FF"/>
                </a:solidFill>
              </a:rPr>
              <a:t>Example</a:t>
            </a:r>
            <a:r>
              <a:rPr lang="en-US" dirty="0" smtClean="0"/>
              <a:t>: Our </a:t>
            </a:r>
            <a:r>
              <a:rPr lang="en-US" dirty="0">
                <a:solidFill>
                  <a:srgbClr val="FF0000"/>
                </a:solidFill>
              </a:rPr>
              <a:t>postal system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Framing</a:t>
            </a:r>
            <a:r>
              <a:rPr lang="en-US" dirty="0"/>
              <a:t> separates a message from one source to a destination, or from other messages to other destinations, 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  By </a:t>
            </a:r>
            <a:r>
              <a:rPr lang="en-US" dirty="0"/>
              <a:t>adding a </a:t>
            </a:r>
            <a:r>
              <a:rPr lang="en-US" dirty="0">
                <a:solidFill>
                  <a:srgbClr val="FF0000"/>
                </a:solidFill>
              </a:rPr>
              <a:t>sender address</a:t>
            </a:r>
            <a:r>
              <a:rPr lang="en-US" dirty="0"/>
              <a:t> and a </a:t>
            </a:r>
            <a:r>
              <a:rPr lang="en-US" dirty="0">
                <a:solidFill>
                  <a:srgbClr val="FF0000"/>
                </a:solidFill>
              </a:rPr>
              <a:t>destination address</a:t>
            </a:r>
            <a:r>
              <a:rPr lang="en-US" dirty="0"/>
              <a:t>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smtClean="0">
                <a:solidFill>
                  <a:srgbClr val="3366FF"/>
                </a:solidFill>
              </a:rPr>
              <a:t>The destination address</a:t>
            </a:r>
            <a:r>
              <a:rPr lang="en-US" dirty="0" smtClean="0"/>
              <a:t>: </a:t>
            </a:r>
            <a:r>
              <a:rPr lang="en-US" dirty="0"/>
              <a:t>defines where </a:t>
            </a:r>
            <a:r>
              <a:rPr lang="en-US" dirty="0" smtClean="0"/>
              <a:t>to </a:t>
            </a:r>
            <a:r>
              <a:rPr lang="en-US" dirty="0"/>
              <a:t>go; 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smtClean="0"/>
              <a:t>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sender address</a:t>
            </a:r>
            <a:r>
              <a:rPr lang="en-US" dirty="0"/>
              <a:t>: helps the recipient </a:t>
            </a:r>
            <a:r>
              <a:rPr lang="en-US" dirty="0" smtClean="0"/>
              <a:t>to acknowledge.</a:t>
            </a:r>
            <a:endParaRPr lang="en-US" dirty="0"/>
          </a:p>
          <a:p>
            <a:r>
              <a:rPr lang="en-US" dirty="0" smtClean="0"/>
              <a:t>In a large frame Flow and Error very inefficient.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Fixed-Size Framing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need for defining the boundaries of the </a:t>
            </a:r>
            <a:r>
              <a:rPr lang="en-US" dirty="0" smtClean="0"/>
              <a:t>frames.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366FF"/>
                </a:solidFill>
              </a:rPr>
              <a:t>ATM </a:t>
            </a:r>
            <a:r>
              <a:rPr lang="en-US" dirty="0"/>
              <a:t>wide-area </a:t>
            </a:r>
            <a:r>
              <a:rPr lang="en-US" dirty="0" smtClean="0"/>
              <a:t>network.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Variable-Size Framing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Need a way to </a:t>
            </a:r>
            <a:r>
              <a:rPr lang="en-US" dirty="0"/>
              <a:t>define the </a:t>
            </a:r>
            <a:r>
              <a:rPr lang="en-US" dirty="0">
                <a:solidFill>
                  <a:srgbClr val="3366FF"/>
                </a:solidFill>
              </a:rPr>
              <a:t>end of the frame and the beginning of the next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smtClean="0"/>
              <a:t>Example: </a:t>
            </a:r>
            <a:r>
              <a:rPr lang="en-US" smtClean="0">
                <a:solidFill>
                  <a:srgbClr val="3366FF"/>
                </a:solidFill>
              </a:rPr>
              <a:t>Local </a:t>
            </a:r>
            <a:r>
              <a:rPr lang="en-US">
                <a:solidFill>
                  <a:srgbClr val="3366FF"/>
                </a:solidFill>
              </a:rPr>
              <a:t>Area </a:t>
            </a:r>
            <a:r>
              <a:rPr lang="en-US" smtClean="0">
                <a:solidFill>
                  <a:srgbClr val="3366FF"/>
                </a:solidFill>
              </a:rPr>
              <a:t>Networks (64B ~ 1518B, 4B CRC)</a:t>
            </a:r>
            <a:r>
              <a:rPr lang="en-US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Historically</a:t>
            </a:r>
            <a:r>
              <a:rPr lang="en-US" dirty="0"/>
              <a:t>, two approaches were used for this purpose: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character-oriented approach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Byte Stuffing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bit-oriented </a:t>
            </a:r>
            <a:r>
              <a:rPr lang="en-US" dirty="0" smtClean="0"/>
              <a:t>approach (</a:t>
            </a:r>
            <a:r>
              <a:rPr lang="en-US" dirty="0" smtClean="0">
                <a:solidFill>
                  <a:srgbClr val="FF0000"/>
                </a:solidFill>
              </a:rPr>
              <a:t>Bit Stuffing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Stuffing</a:t>
            </a:r>
            <a:br>
              <a:rPr lang="en-US" dirty="0"/>
            </a:br>
            <a:r>
              <a:rPr lang="en-US" dirty="0" smtClean="0"/>
              <a:t>(Byte Stuffing)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to be carried are </a:t>
            </a:r>
            <a:r>
              <a:rPr lang="en-US" dirty="0">
                <a:solidFill>
                  <a:srgbClr val="3366FF"/>
                </a:solidFill>
              </a:rPr>
              <a:t>8-bit characters </a:t>
            </a:r>
            <a:r>
              <a:rPr lang="en-US" dirty="0"/>
              <a:t>from a coding system such as </a:t>
            </a:r>
            <a:r>
              <a:rPr lang="en-US" dirty="0" smtClean="0"/>
              <a:t>ASCII.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header </a:t>
            </a:r>
            <a:endParaRPr lang="en-US" dirty="0"/>
          </a:p>
          <a:p>
            <a:pPr lvl="1"/>
            <a:r>
              <a:rPr lang="en-US" dirty="0" smtClean="0"/>
              <a:t>Carries </a:t>
            </a:r>
            <a:r>
              <a:rPr lang="en-US" dirty="0"/>
              <a:t>the source and destination addresses and other control </a:t>
            </a:r>
            <a:r>
              <a:rPr lang="en-US" dirty="0" smtClean="0"/>
              <a:t>information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trailer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Carries </a:t>
            </a:r>
            <a:r>
              <a:rPr lang="en-US" dirty="0"/>
              <a:t>error detection or error correction redundant </a:t>
            </a:r>
            <a:r>
              <a:rPr lang="en-US" dirty="0" smtClean="0"/>
              <a:t>bits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Flag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8-bit </a:t>
            </a:r>
            <a:r>
              <a:rPr lang="en-US" dirty="0" smtClean="0">
                <a:solidFill>
                  <a:srgbClr val="FF0000"/>
                </a:solidFill>
              </a:rPr>
              <a:t>(1-</a:t>
            </a:r>
            <a:r>
              <a:rPr lang="en-US" dirty="0">
                <a:solidFill>
                  <a:srgbClr val="FF0000"/>
                </a:solidFill>
              </a:rPr>
              <a:t>byte) flag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when Text only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3366FF"/>
                </a:solidFill>
              </a:rPr>
              <a:t>any character other than used in data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is </a:t>
            </a:r>
            <a:r>
              <a:rPr lang="en-US" dirty="0"/>
              <a:t>added at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beginning</a:t>
            </a:r>
            <a:r>
              <a:rPr lang="en-US" dirty="0"/>
              <a:t> and the </a:t>
            </a:r>
            <a:r>
              <a:rPr lang="en-US" dirty="0">
                <a:solidFill>
                  <a:srgbClr val="E46C0A"/>
                </a:solidFill>
              </a:rPr>
              <a:t>end of a </a:t>
            </a:r>
            <a:r>
              <a:rPr lang="en-US" dirty="0" smtClean="0">
                <a:solidFill>
                  <a:srgbClr val="E46C0A"/>
                </a:solidFill>
              </a:rPr>
              <a:t>frame</a:t>
            </a:r>
            <a:endParaRPr lang="en-US" dirty="0" smtClean="0">
              <a:solidFill>
                <a:srgbClr val="E46C0A"/>
              </a:solidFill>
            </a:endParaRPr>
          </a:p>
          <a:p>
            <a:pPr lvl="1"/>
            <a:r>
              <a:rPr lang="en-US" dirty="0"/>
              <a:t>To separate one frame from the </a:t>
            </a:r>
            <a:r>
              <a:rPr lang="en-US" dirty="0" smtClean="0"/>
              <a:t>next i.e. signals </a:t>
            </a:r>
            <a:r>
              <a:rPr lang="en-US" dirty="0"/>
              <a:t>the start or end of a frame.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Initially, the </a:t>
            </a:r>
            <a:r>
              <a:rPr lang="en-US" sz="3000" dirty="0"/>
              <a:t>flag could be selected to be any character not used for text communication. </a:t>
            </a:r>
            <a:endParaRPr lang="en-US" sz="3000" dirty="0" smtClean="0"/>
          </a:p>
          <a:p>
            <a:r>
              <a:rPr lang="en-US" sz="3000" dirty="0" smtClean="0"/>
              <a:t>Now, </a:t>
            </a:r>
            <a:r>
              <a:rPr lang="en-US" sz="3000" dirty="0"/>
              <a:t>we send other types of </a:t>
            </a:r>
            <a:r>
              <a:rPr lang="en-US" sz="3000" dirty="0" smtClean="0"/>
              <a:t>information </a:t>
            </a:r>
            <a:endParaRPr lang="en-US" sz="3000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graphs, audio</a:t>
            </a:r>
            <a:r>
              <a:rPr lang="en-US" dirty="0">
                <a:solidFill>
                  <a:srgbClr val="3366FF"/>
                </a:solidFill>
              </a:rPr>
              <a:t>, and </a:t>
            </a:r>
            <a:r>
              <a:rPr lang="en-US" dirty="0" smtClean="0">
                <a:solidFill>
                  <a:srgbClr val="3366FF"/>
                </a:solidFill>
              </a:rPr>
              <a:t>video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pattern used for the flag could also be part of the information. </a:t>
            </a:r>
            <a:endParaRPr lang="en-US" dirty="0" smtClean="0"/>
          </a:p>
          <a:p>
            <a:pPr lvl="1"/>
            <a:r>
              <a:rPr lang="en-US" dirty="0" smtClean="0"/>
              <a:t>When the receiver </a:t>
            </a:r>
            <a:r>
              <a:rPr lang="en-US" dirty="0"/>
              <a:t>encounters this pattern in the middle </a:t>
            </a:r>
            <a:r>
              <a:rPr lang="en-US" dirty="0" smtClean="0"/>
              <a:t>of the </a:t>
            </a:r>
            <a:r>
              <a:rPr lang="en-US" dirty="0"/>
              <a:t>data, </a:t>
            </a:r>
            <a:r>
              <a:rPr lang="en-US" dirty="0">
                <a:solidFill>
                  <a:srgbClr val="3366FF"/>
                </a:solidFill>
              </a:rPr>
              <a:t>thinks it has reached the end </a:t>
            </a:r>
            <a:r>
              <a:rPr lang="en-US" dirty="0" smtClean="0">
                <a:solidFill>
                  <a:srgbClr val="3366FF"/>
                </a:solidFill>
              </a:rPr>
              <a:t>of the </a:t>
            </a:r>
            <a:r>
              <a:rPr lang="en-US" dirty="0">
                <a:solidFill>
                  <a:srgbClr val="3366FF"/>
                </a:solidFill>
              </a:rPr>
              <a:t>frame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</a:rPr>
              <a:t>fix this </a:t>
            </a:r>
            <a:r>
              <a:rPr lang="en-US" dirty="0" smtClean="0">
                <a:solidFill>
                  <a:srgbClr val="FF0000"/>
                </a:solidFill>
              </a:rPr>
              <a:t>problem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byte-stuffing strategy was </a:t>
            </a:r>
            <a:r>
              <a:rPr lang="en-US" dirty="0" smtClean="0"/>
              <a:t>added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 special byte is added to the data</a:t>
            </a:r>
            <a:r>
              <a:rPr lang="en-US" dirty="0" smtClean="0"/>
              <a:t> section of the frame when there is 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character</a:t>
            </a:r>
            <a:r>
              <a:rPr lang="en-US" dirty="0" smtClean="0"/>
              <a:t> with the </a:t>
            </a:r>
            <a:r>
              <a:rPr lang="en-US" dirty="0" smtClean="0">
                <a:solidFill>
                  <a:srgbClr val="984807"/>
                </a:solidFill>
              </a:rPr>
              <a:t>same pattern as the flag</a:t>
            </a:r>
            <a:endParaRPr lang="en-US" dirty="0" smtClean="0">
              <a:solidFill>
                <a:srgbClr val="984807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Usually call the </a:t>
            </a:r>
            <a:r>
              <a:rPr lang="en-US" dirty="0" smtClean="0">
                <a:solidFill>
                  <a:srgbClr val="3366FF"/>
                </a:solidFill>
              </a:rPr>
              <a:t>ESC(escape character), </a:t>
            </a:r>
            <a:r>
              <a:rPr lang="en-US" dirty="0" smtClean="0">
                <a:solidFill>
                  <a:srgbClr val="000000"/>
                </a:solidFill>
              </a:rPr>
              <a:t>has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predefined bit pattern</a:t>
            </a:r>
            <a:r>
              <a:rPr lang="en-US" dirty="0" smtClean="0">
                <a:solidFill>
                  <a:srgbClr val="3366FF"/>
                </a:solidFill>
              </a:rPr>
              <a:t> (27 - decimal). 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3702</Words>
  <Application>WPS Presentation</Application>
  <PresentationFormat>On-screen Show (4:3)</PresentationFormat>
  <Paragraphs>95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MS PGothic</vt:lpstr>
      <vt:lpstr>Times New Roman</vt:lpstr>
      <vt:lpstr>Blackadder ITC</vt:lpstr>
      <vt:lpstr>Calibri</vt:lpstr>
      <vt:lpstr>Microsoft YaHei</vt:lpstr>
      <vt:lpstr>Arial Unicode MS</vt:lpstr>
      <vt:lpstr>Office Theme</vt:lpstr>
      <vt:lpstr>Data Communication CSE 315</vt:lpstr>
      <vt:lpstr>Resources</vt:lpstr>
      <vt:lpstr>Outline</vt:lpstr>
      <vt:lpstr>Data Link Layer</vt:lpstr>
      <vt:lpstr>Framing</vt:lpstr>
      <vt:lpstr>PowerPoint 演示文稿</vt:lpstr>
      <vt:lpstr>Character Stuffing (Byte Stuffing)</vt:lpstr>
      <vt:lpstr>PowerPoint 演示文稿</vt:lpstr>
      <vt:lpstr>PowerPoint 演示文稿</vt:lpstr>
      <vt:lpstr>PowerPoint 演示文稿</vt:lpstr>
      <vt:lpstr>PowerPoint 演示文稿</vt:lpstr>
      <vt:lpstr>Bit Stuffing</vt:lpstr>
      <vt:lpstr>PowerPoint 演示文稿</vt:lpstr>
      <vt:lpstr>PowerPoint 演示文稿</vt:lpstr>
      <vt:lpstr>PowerPoint 演示文稿</vt:lpstr>
      <vt:lpstr>PowerPoint 演示文稿</vt:lpstr>
      <vt:lpstr>Thank 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A.K.M. Muzahidul Islam</dc:creator>
  <cp:lastModifiedBy>HM Mahmudul Hasan Hridoy</cp:lastModifiedBy>
  <cp:revision>528</cp:revision>
  <dcterms:created xsi:type="dcterms:W3CDTF">2018-10-07T06:29:00Z</dcterms:created>
  <dcterms:modified xsi:type="dcterms:W3CDTF">2018-11-23T17:16:09Z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1033-10.2.0.7546</vt:lpwstr>
  </property>
</Properties>
</file>