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416" r:id="rId2"/>
    <p:sldId id="417" r:id="rId3"/>
    <p:sldId id="418" r:id="rId4"/>
    <p:sldId id="419" r:id="rId5"/>
    <p:sldId id="358" r:id="rId6"/>
    <p:sldId id="359" r:id="rId7"/>
    <p:sldId id="442" r:id="rId8"/>
    <p:sldId id="443" r:id="rId9"/>
    <p:sldId id="361" r:id="rId10"/>
    <p:sldId id="422" r:id="rId11"/>
    <p:sldId id="364" r:id="rId12"/>
    <p:sldId id="365" r:id="rId13"/>
    <p:sldId id="366" r:id="rId14"/>
    <p:sldId id="423" r:id="rId15"/>
    <p:sldId id="367" r:id="rId16"/>
    <p:sldId id="444" r:id="rId17"/>
    <p:sldId id="445" r:id="rId18"/>
    <p:sldId id="446" r:id="rId19"/>
    <p:sldId id="447" r:id="rId20"/>
    <p:sldId id="369" r:id="rId21"/>
    <p:sldId id="424" r:id="rId22"/>
    <p:sldId id="370" r:id="rId23"/>
    <p:sldId id="371"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13" r:id="rId42"/>
    <p:sldId id="375" r:id="rId43"/>
    <p:sldId id="376" r:id="rId44"/>
    <p:sldId id="377" r:id="rId45"/>
    <p:sldId id="378" r:id="rId46"/>
    <p:sldId id="380" r:id="rId47"/>
    <p:sldId id="381" r:id="rId48"/>
    <p:sldId id="382" r:id="rId49"/>
    <p:sldId id="383" r:id="rId50"/>
    <p:sldId id="384" r:id="rId51"/>
    <p:sldId id="414" r:id="rId52"/>
    <p:sldId id="385" r:id="rId53"/>
    <p:sldId id="386" r:id="rId54"/>
    <p:sldId id="388" r:id="rId55"/>
    <p:sldId id="390" r:id="rId56"/>
    <p:sldId id="391" r:id="rId57"/>
    <p:sldId id="392" r:id="rId58"/>
    <p:sldId id="394" r:id="rId59"/>
    <p:sldId id="395" r:id="rId60"/>
    <p:sldId id="401" r:id="rId61"/>
    <p:sldId id="402" r:id="rId62"/>
    <p:sldId id="403" r:id="rId63"/>
    <p:sldId id="415" r:id="rId64"/>
    <p:sldId id="41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97" autoAdjust="0"/>
  </p:normalViewPr>
  <p:slideViewPr>
    <p:cSldViewPr>
      <p:cViewPr>
        <p:scale>
          <a:sx n="70" d="100"/>
          <a:sy n="70" d="100"/>
        </p:scale>
        <p:origin x="-137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2E89F-1BAF-734F-BA43-C28ED591F519}" type="doc">
      <dgm:prSet loTypeId="urn:microsoft.com/office/officeart/2005/8/layout/vList3#2" loCatId="" qsTypeId="urn:microsoft.com/office/officeart/2005/8/quickstyle/simple4" qsCatId="simple" csTypeId="urn:microsoft.com/office/officeart/2005/8/colors/accent1_2" csCatId="accent1" phldr="1"/>
      <dgm:spPr/>
      <dgm:t>
        <a:bodyPr/>
        <a:lstStyle/>
        <a:p>
          <a:endParaRPr lang="en-US"/>
        </a:p>
      </dgm:t>
    </dgm:pt>
    <dgm:pt modelId="{1448C400-772F-4247-9F94-84FB42BD7988}">
      <dgm:prSet/>
      <dgm:spPr/>
      <dgm:t>
        <a:bodyPr/>
        <a:lstStyle/>
        <a:p>
          <a:pPr rtl="0"/>
          <a:r>
            <a:rPr lang="en-US" b="0" dirty="0" smtClean="0"/>
            <a:t>    Transmission Terminology</a:t>
          </a:r>
          <a:endParaRPr lang="en-GB" dirty="0"/>
        </a:p>
      </dgm:t>
    </dgm:pt>
    <dgm:pt modelId="{4375EEC5-19F4-B445-B1AA-6B16CC945C71}" type="parTrans" cxnId="{042047B1-54CE-D94E-A0AF-1DA32BC93408}">
      <dgm:prSet/>
      <dgm:spPr/>
      <dgm:t>
        <a:bodyPr/>
        <a:lstStyle/>
        <a:p>
          <a:endParaRPr lang="en-US"/>
        </a:p>
      </dgm:t>
    </dgm:pt>
    <dgm:pt modelId="{3037679B-41A7-884D-84D2-20BFEAA65683}" type="sibTrans" cxnId="{042047B1-54CE-D94E-A0AF-1DA32BC93408}">
      <dgm:prSet/>
      <dgm:spPr/>
      <dgm:t>
        <a:bodyPr/>
        <a:lstStyle/>
        <a:p>
          <a:endParaRPr lang="en-US"/>
        </a:p>
      </dgm:t>
    </dgm:pt>
    <dgm:pt modelId="{44500670-87A4-4146-BEEC-FF46C95CD200}">
      <dgm:prSet/>
      <dgm:spPr/>
      <dgm:t>
        <a:bodyPr/>
        <a:lstStyle/>
        <a:p>
          <a:pPr rtl="0"/>
          <a:r>
            <a:rPr lang="en-US" dirty="0" smtClean="0">
              <a:solidFill>
                <a:schemeClr val="bg1"/>
              </a:solidFill>
            </a:rPr>
            <a:t>   Guided Media</a:t>
          </a:r>
          <a:endParaRPr lang="en-US" dirty="0">
            <a:solidFill>
              <a:schemeClr val="bg1"/>
            </a:solidFill>
          </a:endParaRPr>
        </a:p>
      </dgm:t>
    </dgm:pt>
    <dgm:pt modelId="{611E8B6F-7C60-914A-A1B7-94702D7075BB}" type="parTrans" cxnId="{7C7F35E0-5FA4-9149-B0A8-FFB7AAB37413}">
      <dgm:prSet/>
      <dgm:spPr/>
      <dgm:t>
        <a:bodyPr/>
        <a:lstStyle/>
        <a:p>
          <a:endParaRPr lang="en-US"/>
        </a:p>
      </dgm:t>
    </dgm:pt>
    <dgm:pt modelId="{791FDA7B-2154-9448-9A04-6BE6186289AD}" type="sibTrans" cxnId="{7C7F35E0-5FA4-9149-B0A8-FFB7AAB37413}">
      <dgm:prSet/>
      <dgm:spPr/>
      <dgm:t>
        <a:bodyPr/>
        <a:lstStyle/>
        <a:p>
          <a:endParaRPr lang="en-US"/>
        </a:p>
      </dgm:t>
    </dgm:pt>
    <dgm:pt modelId="{495776E9-B101-E84A-BDEE-EDBD2C94B0F0}">
      <dgm:prSet/>
      <dgm:spPr/>
      <dgm:t>
        <a:bodyPr/>
        <a:lstStyle/>
        <a:p>
          <a:pPr rtl="0"/>
          <a:r>
            <a:rPr lang="en-US" dirty="0" smtClean="0">
              <a:solidFill>
                <a:schemeClr val="bg1"/>
              </a:solidFill>
            </a:rPr>
            <a:t>   Unguided or Wireless Media</a:t>
          </a:r>
          <a:endParaRPr lang="en-US" dirty="0">
            <a:solidFill>
              <a:srgbClr val="FFFFFF"/>
            </a:solidFill>
          </a:endParaRPr>
        </a:p>
      </dgm:t>
    </dgm:pt>
    <dgm:pt modelId="{7460C609-8CDC-8E4E-A154-E82C018048D5}" type="parTrans" cxnId="{05F196F3-8062-B444-8FC9-BAC1015CC7B5}">
      <dgm:prSet/>
      <dgm:spPr/>
      <dgm:t>
        <a:bodyPr/>
        <a:lstStyle/>
        <a:p>
          <a:endParaRPr lang="en-US"/>
        </a:p>
      </dgm:t>
    </dgm:pt>
    <dgm:pt modelId="{729BD1E0-52D1-B34A-9C4A-7D0B5038530F}" type="sibTrans" cxnId="{05F196F3-8062-B444-8FC9-BAC1015CC7B5}">
      <dgm:prSet/>
      <dgm:spPr/>
      <dgm:t>
        <a:bodyPr/>
        <a:lstStyle/>
        <a:p>
          <a:endParaRPr lang="en-US"/>
        </a:p>
      </dgm:t>
    </dgm:pt>
    <dgm:pt modelId="{F73C1760-6C29-9B48-AFB5-08E4225B5B42}">
      <dgm:prSet/>
      <dgm:spPr/>
      <dgm:t>
        <a:bodyPr/>
        <a:lstStyle/>
        <a:p>
          <a:pPr rtl="0"/>
          <a:r>
            <a:rPr lang="en-US" dirty="0" smtClean="0">
              <a:solidFill>
                <a:srgbClr val="FFFFFF"/>
              </a:solidFill>
            </a:rPr>
            <a:t>Summary</a:t>
          </a:r>
          <a:r>
            <a:rPr lang="en-US" baseline="0" dirty="0" smtClean="0">
              <a:solidFill>
                <a:srgbClr val="FFFFFF"/>
              </a:solidFill>
            </a:rPr>
            <a:t> </a:t>
          </a:r>
          <a:endParaRPr lang="en-US" dirty="0">
            <a:solidFill>
              <a:srgbClr val="FFFFFF"/>
            </a:solidFill>
          </a:endParaRPr>
        </a:p>
      </dgm:t>
    </dgm:pt>
    <dgm:pt modelId="{FEFDF647-6178-014E-9063-F437F2DEBAAD}" type="parTrans" cxnId="{CC660455-4A29-D646-88A6-7D1A404FA962}">
      <dgm:prSet/>
      <dgm:spPr/>
      <dgm:t>
        <a:bodyPr/>
        <a:lstStyle/>
        <a:p>
          <a:endParaRPr lang="en-US"/>
        </a:p>
      </dgm:t>
    </dgm:pt>
    <dgm:pt modelId="{050600FB-B2C8-7845-A33F-6ACF1E5EA807}" type="sibTrans" cxnId="{CC660455-4A29-D646-88A6-7D1A404FA962}">
      <dgm:prSet/>
      <dgm:spPr/>
      <dgm:t>
        <a:bodyPr/>
        <a:lstStyle/>
        <a:p>
          <a:endParaRPr lang="en-US"/>
        </a:p>
      </dgm:t>
    </dgm:pt>
    <dgm:pt modelId="{3BA5C740-F0F8-214A-ACCE-13F7792243A5}" type="pres">
      <dgm:prSet presAssocID="{4DC2E89F-1BAF-734F-BA43-C28ED591F519}" presName="linearFlow" presStyleCnt="0">
        <dgm:presLayoutVars>
          <dgm:dir/>
          <dgm:resizeHandles val="exact"/>
        </dgm:presLayoutVars>
      </dgm:prSet>
      <dgm:spPr/>
      <dgm:t>
        <a:bodyPr/>
        <a:lstStyle/>
        <a:p>
          <a:endParaRPr lang="en-US"/>
        </a:p>
      </dgm:t>
    </dgm:pt>
    <dgm:pt modelId="{527C7FAE-E9E6-4040-AD27-64939D5B5E4F}" type="pres">
      <dgm:prSet presAssocID="{1448C400-772F-4247-9F94-84FB42BD7988}" presName="composite" presStyleCnt="0"/>
      <dgm:spPr/>
    </dgm:pt>
    <dgm:pt modelId="{F740CD8D-ECEB-B646-B551-7EF4EEF0B813}" type="pres">
      <dgm:prSet presAssocID="{1448C400-772F-4247-9F94-84FB42BD7988}" presName="imgShp" presStyleLbl="fgImgPlace1" presStyleIdx="0" presStyleCnt="4"/>
      <dgm:spPr/>
    </dgm:pt>
    <dgm:pt modelId="{4711C718-A6B6-BD46-892E-ABC8018FA479}" type="pres">
      <dgm:prSet presAssocID="{1448C400-772F-4247-9F94-84FB42BD7988}" presName="txShp" presStyleLbl="node1" presStyleIdx="0" presStyleCnt="4" custScaleX="122573">
        <dgm:presLayoutVars>
          <dgm:bulletEnabled val="1"/>
        </dgm:presLayoutVars>
      </dgm:prSet>
      <dgm:spPr/>
      <dgm:t>
        <a:bodyPr/>
        <a:lstStyle/>
        <a:p>
          <a:endParaRPr lang="en-US"/>
        </a:p>
      </dgm:t>
    </dgm:pt>
    <dgm:pt modelId="{F1487BCB-AC09-6845-9C81-36F689F63855}" type="pres">
      <dgm:prSet presAssocID="{3037679B-41A7-884D-84D2-20BFEAA65683}" presName="spacing" presStyleCnt="0"/>
      <dgm:spPr/>
    </dgm:pt>
    <dgm:pt modelId="{8880D482-6C39-2E47-81BB-03282BC9436A}" type="pres">
      <dgm:prSet presAssocID="{44500670-87A4-4146-BEEC-FF46C95CD200}" presName="composite" presStyleCnt="0"/>
      <dgm:spPr/>
    </dgm:pt>
    <dgm:pt modelId="{F5B3C22C-1AE5-6B46-B847-77C40629EEEE}" type="pres">
      <dgm:prSet presAssocID="{44500670-87A4-4146-BEEC-FF46C95CD200}" presName="imgShp" presStyleLbl="fgImgPlace1" presStyleIdx="1" presStyleCnt="4"/>
      <dgm:spPr/>
    </dgm:pt>
    <dgm:pt modelId="{37813626-7365-E942-82EB-BE83CB40CCF9}" type="pres">
      <dgm:prSet presAssocID="{44500670-87A4-4146-BEEC-FF46C95CD200}" presName="txShp" presStyleLbl="node1" presStyleIdx="1" presStyleCnt="4" custScaleX="122573">
        <dgm:presLayoutVars>
          <dgm:bulletEnabled val="1"/>
        </dgm:presLayoutVars>
      </dgm:prSet>
      <dgm:spPr/>
      <dgm:t>
        <a:bodyPr/>
        <a:lstStyle/>
        <a:p>
          <a:endParaRPr lang="en-US"/>
        </a:p>
      </dgm:t>
    </dgm:pt>
    <dgm:pt modelId="{202D4DCA-9459-5F4C-948A-F988E2888C04}" type="pres">
      <dgm:prSet presAssocID="{791FDA7B-2154-9448-9A04-6BE6186289AD}" presName="spacing" presStyleCnt="0"/>
      <dgm:spPr/>
    </dgm:pt>
    <dgm:pt modelId="{821BB3FB-7C5B-1848-AE3C-C72816193F22}" type="pres">
      <dgm:prSet presAssocID="{495776E9-B101-E84A-BDEE-EDBD2C94B0F0}" presName="composite" presStyleCnt="0"/>
      <dgm:spPr/>
    </dgm:pt>
    <dgm:pt modelId="{E5F33EF4-5224-4843-AAAD-2281E21C7CDD}" type="pres">
      <dgm:prSet presAssocID="{495776E9-B101-E84A-BDEE-EDBD2C94B0F0}" presName="imgShp" presStyleLbl="fgImgPlace1" presStyleIdx="2" presStyleCnt="4"/>
      <dgm:spPr/>
    </dgm:pt>
    <dgm:pt modelId="{160719E9-A12D-994D-B693-18DADE34439E}" type="pres">
      <dgm:prSet presAssocID="{495776E9-B101-E84A-BDEE-EDBD2C94B0F0}" presName="txShp" presStyleLbl="node1" presStyleIdx="2" presStyleCnt="4" custScaleX="122573">
        <dgm:presLayoutVars>
          <dgm:bulletEnabled val="1"/>
        </dgm:presLayoutVars>
      </dgm:prSet>
      <dgm:spPr/>
      <dgm:t>
        <a:bodyPr/>
        <a:lstStyle/>
        <a:p>
          <a:endParaRPr lang="en-US"/>
        </a:p>
      </dgm:t>
    </dgm:pt>
    <dgm:pt modelId="{5BCE7576-7E39-C543-8C9D-4F66524973D2}" type="pres">
      <dgm:prSet presAssocID="{729BD1E0-52D1-B34A-9C4A-7D0B5038530F}" presName="spacing" presStyleCnt="0"/>
      <dgm:spPr/>
    </dgm:pt>
    <dgm:pt modelId="{FD66D4CE-0AE8-4441-AE92-609368757CA3}" type="pres">
      <dgm:prSet presAssocID="{F73C1760-6C29-9B48-AFB5-08E4225B5B42}" presName="composite" presStyleCnt="0"/>
      <dgm:spPr/>
    </dgm:pt>
    <dgm:pt modelId="{D9A23C2E-1D41-2842-886B-2E22E8D68C0D}" type="pres">
      <dgm:prSet presAssocID="{F73C1760-6C29-9B48-AFB5-08E4225B5B42}" presName="imgShp" presStyleLbl="fgImgPlace1" presStyleIdx="3" presStyleCnt="4"/>
      <dgm:spPr/>
    </dgm:pt>
    <dgm:pt modelId="{8475DFEC-A73E-E940-9168-3BAE095E0360}" type="pres">
      <dgm:prSet presAssocID="{F73C1760-6C29-9B48-AFB5-08E4225B5B42}" presName="txShp" presStyleLbl="node1" presStyleIdx="3" presStyleCnt="4" custScaleX="122573">
        <dgm:presLayoutVars>
          <dgm:bulletEnabled val="1"/>
        </dgm:presLayoutVars>
      </dgm:prSet>
      <dgm:spPr/>
      <dgm:t>
        <a:bodyPr/>
        <a:lstStyle/>
        <a:p>
          <a:endParaRPr lang="en-US"/>
        </a:p>
      </dgm:t>
    </dgm:pt>
  </dgm:ptLst>
  <dgm:cxnLst>
    <dgm:cxn modelId="{042047B1-54CE-D94E-A0AF-1DA32BC93408}" srcId="{4DC2E89F-1BAF-734F-BA43-C28ED591F519}" destId="{1448C400-772F-4247-9F94-84FB42BD7988}" srcOrd="0" destOrd="0" parTransId="{4375EEC5-19F4-B445-B1AA-6B16CC945C71}" sibTransId="{3037679B-41A7-884D-84D2-20BFEAA65683}"/>
    <dgm:cxn modelId="{05F196F3-8062-B444-8FC9-BAC1015CC7B5}" srcId="{4DC2E89F-1BAF-734F-BA43-C28ED591F519}" destId="{495776E9-B101-E84A-BDEE-EDBD2C94B0F0}" srcOrd="2" destOrd="0" parTransId="{7460C609-8CDC-8E4E-A154-E82C018048D5}" sibTransId="{729BD1E0-52D1-B34A-9C4A-7D0B5038530F}"/>
    <dgm:cxn modelId="{1A3A9876-A792-40CF-AFD7-C3C6B29160FA}" type="presOf" srcId="{1448C400-772F-4247-9F94-84FB42BD7988}" destId="{4711C718-A6B6-BD46-892E-ABC8018FA479}" srcOrd="0" destOrd="0" presId="urn:microsoft.com/office/officeart/2005/8/layout/vList3#2"/>
    <dgm:cxn modelId="{CC660455-4A29-D646-88A6-7D1A404FA962}" srcId="{4DC2E89F-1BAF-734F-BA43-C28ED591F519}" destId="{F73C1760-6C29-9B48-AFB5-08E4225B5B42}" srcOrd="3" destOrd="0" parTransId="{FEFDF647-6178-014E-9063-F437F2DEBAAD}" sibTransId="{050600FB-B2C8-7845-A33F-6ACF1E5EA807}"/>
    <dgm:cxn modelId="{6EBBA050-5AEE-4FE9-84F7-64BC3DC94168}" type="presOf" srcId="{F73C1760-6C29-9B48-AFB5-08E4225B5B42}" destId="{8475DFEC-A73E-E940-9168-3BAE095E0360}" srcOrd="0" destOrd="0" presId="urn:microsoft.com/office/officeart/2005/8/layout/vList3#2"/>
    <dgm:cxn modelId="{7C7F35E0-5FA4-9149-B0A8-FFB7AAB37413}" srcId="{4DC2E89F-1BAF-734F-BA43-C28ED591F519}" destId="{44500670-87A4-4146-BEEC-FF46C95CD200}" srcOrd="1" destOrd="0" parTransId="{611E8B6F-7C60-914A-A1B7-94702D7075BB}" sibTransId="{791FDA7B-2154-9448-9A04-6BE6186289AD}"/>
    <dgm:cxn modelId="{5BA4FBA6-DB0C-44FF-978E-2CB964706B1D}" type="presOf" srcId="{495776E9-B101-E84A-BDEE-EDBD2C94B0F0}" destId="{160719E9-A12D-994D-B693-18DADE34439E}" srcOrd="0" destOrd="0" presId="urn:microsoft.com/office/officeart/2005/8/layout/vList3#2"/>
    <dgm:cxn modelId="{E23FC629-3D19-44A5-8346-111AF04A1BA2}" type="presOf" srcId="{4DC2E89F-1BAF-734F-BA43-C28ED591F519}" destId="{3BA5C740-F0F8-214A-ACCE-13F7792243A5}" srcOrd="0" destOrd="0" presId="urn:microsoft.com/office/officeart/2005/8/layout/vList3#2"/>
    <dgm:cxn modelId="{5B8AB331-6088-4BCA-86BB-7CB1433ED729}" type="presOf" srcId="{44500670-87A4-4146-BEEC-FF46C95CD200}" destId="{37813626-7365-E942-82EB-BE83CB40CCF9}" srcOrd="0" destOrd="0" presId="urn:microsoft.com/office/officeart/2005/8/layout/vList3#2"/>
    <dgm:cxn modelId="{3864A111-E030-458A-BF13-68DABE8675C5}" type="presParOf" srcId="{3BA5C740-F0F8-214A-ACCE-13F7792243A5}" destId="{527C7FAE-E9E6-4040-AD27-64939D5B5E4F}" srcOrd="0" destOrd="0" presId="urn:microsoft.com/office/officeart/2005/8/layout/vList3#2"/>
    <dgm:cxn modelId="{93E20DCB-EB63-478E-937C-C663A1A15F5C}" type="presParOf" srcId="{527C7FAE-E9E6-4040-AD27-64939D5B5E4F}" destId="{F740CD8D-ECEB-B646-B551-7EF4EEF0B813}" srcOrd="0" destOrd="0" presId="urn:microsoft.com/office/officeart/2005/8/layout/vList3#2"/>
    <dgm:cxn modelId="{11AFC26C-E04D-41DC-982D-DD895E7974E3}" type="presParOf" srcId="{527C7FAE-E9E6-4040-AD27-64939D5B5E4F}" destId="{4711C718-A6B6-BD46-892E-ABC8018FA479}" srcOrd="1" destOrd="0" presId="urn:microsoft.com/office/officeart/2005/8/layout/vList3#2"/>
    <dgm:cxn modelId="{B8CE491B-5EE9-47FC-802F-D64FD2E00193}" type="presParOf" srcId="{3BA5C740-F0F8-214A-ACCE-13F7792243A5}" destId="{F1487BCB-AC09-6845-9C81-36F689F63855}" srcOrd="1" destOrd="0" presId="urn:microsoft.com/office/officeart/2005/8/layout/vList3#2"/>
    <dgm:cxn modelId="{50F4BB09-0E86-4E81-B8D6-B071F578C80C}" type="presParOf" srcId="{3BA5C740-F0F8-214A-ACCE-13F7792243A5}" destId="{8880D482-6C39-2E47-81BB-03282BC9436A}" srcOrd="2" destOrd="0" presId="urn:microsoft.com/office/officeart/2005/8/layout/vList3#2"/>
    <dgm:cxn modelId="{91F89EFD-F834-4B9C-BE09-EFA12025D54A}" type="presParOf" srcId="{8880D482-6C39-2E47-81BB-03282BC9436A}" destId="{F5B3C22C-1AE5-6B46-B847-77C40629EEEE}" srcOrd="0" destOrd="0" presId="urn:microsoft.com/office/officeart/2005/8/layout/vList3#2"/>
    <dgm:cxn modelId="{C550D31F-5B34-4D91-A456-DA142736B358}" type="presParOf" srcId="{8880D482-6C39-2E47-81BB-03282BC9436A}" destId="{37813626-7365-E942-82EB-BE83CB40CCF9}" srcOrd="1" destOrd="0" presId="urn:microsoft.com/office/officeart/2005/8/layout/vList3#2"/>
    <dgm:cxn modelId="{8B2632FD-DCA8-471C-A698-F4A409A7D3CA}" type="presParOf" srcId="{3BA5C740-F0F8-214A-ACCE-13F7792243A5}" destId="{202D4DCA-9459-5F4C-948A-F988E2888C04}" srcOrd="3" destOrd="0" presId="urn:microsoft.com/office/officeart/2005/8/layout/vList3#2"/>
    <dgm:cxn modelId="{CD8E8C85-D87C-4558-935F-33320780C536}" type="presParOf" srcId="{3BA5C740-F0F8-214A-ACCE-13F7792243A5}" destId="{821BB3FB-7C5B-1848-AE3C-C72816193F22}" srcOrd="4" destOrd="0" presId="urn:microsoft.com/office/officeart/2005/8/layout/vList3#2"/>
    <dgm:cxn modelId="{497C01E5-126D-4F6C-8B56-6314D09A5B0F}" type="presParOf" srcId="{821BB3FB-7C5B-1848-AE3C-C72816193F22}" destId="{E5F33EF4-5224-4843-AAAD-2281E21C7CDD}" srcOrd="0" destOrd="0" presId="urn:microsoft.com/office/officeart/2005/8/layout/vList3#2"/>
    <dgm:cxn modelId="{B6D3B54D-5AA0-446D-AD05-9F273A04FB33}" type="presParOf" srcId="{821BB3FB-7C5B-1848-AE3C-C72816193F22}" destId="{160719E9-A12D-994D-B693-18DADE34439E}" srcOrd="1" destOrd="0" presId="urn:microsoft.com/office/officeart/2005/8/layout/vList3#2"/>
    <dgm:cxn modelId="{7ECC8C73-226D-4913-930B-B389AA5A883E}" type="presParOf" srcId="{3BA5C740-F0F8-214A-ACCE-13F7792243A5}" destId="{5BCE7576-7E39-C543-8C9D-4F66524973D2}" srcOrd="5" destOrd="0" presId="urn:microsoft.com/office/officeart/2005/8/layout/vList3#2"/>
    <dgm:cxn modelId="{8C5B5B64-EDF9-4F24-8B9D-C655FA46C9D5}" type="presParOf" srcId="{3BA5C740-F0F8-214A-ACCE-13F7792243A5}" destId="{FD66D4CE-0AE8-4441-AE92-609368757CA3}" srcOrd="6" destOrd="0" presId="urn:microsoft.com/office/officeart/2005/8/layout/vList3#2"/>
    <dgm:cxn modelId="{177B9BB6-F8AA-40B7-AA1D-76AFC111894D}" type="presParOf" srcId="{FD66D4CE-0AE8-4441-AE92-609368757CA3}" destId="{D9A23C2E-1D41-2842-886B-2E22E8D68C0D}" srcOrd="0" destOrd="0" presId="urn:microsoft.com/office/officeart/2005/8/layout/vList3#2"/>
    <dgm:cxn modelId="{7523C8D2-861F-4226-9A03-51C130F020C4}" type="presParOf" srcId="{FD66D4CE-0AE8-4441-AE92-609368757CA3}" destId="{8475DFEC-A73E-E940-9168-3BAE095E0360}"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EF5C21-DD7B-5849-9A86-5BB607522AE2}" type="doc">
      <dgm:prSet loTypeId="urn:microsoft.com/office/officeart/2005/8/layout/bProcess4" loCatId="process" qsTypeId="urn:microsoft.com/office/officeart/2005/8/quickstyle/3D3" qsCatId="3D" csTypeId="urn:microsoft.com/office/officeart/2005/8/colors/accent1_2" csCatId="accent1" phldr="1"/>
      <dgm:spPr/>
      <dgm:t>
        <a:bodyPr/>
        <a:lstStyle/>
        <a:p>
          <a:endParaRPr lang="en-US"/>
        </a:p>
      </dgm:t>
    </dgm:pt>
    <dgm:pt modelId="{6747C23B-A542-FC4F-AE1A-1C27C6083B6C}">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The wavelength </a:t>
          </a:r>
          <a:r>
            <a:rPr lang="en-US" sz="2200" dirty="0" smtClean="0">
              <a:latin typeface="Times New Roman" pitchFamily="18" charset="0"/>
              <a:ea typeface="ＭＳ Ｐゴシック" pitchFamily="34" charset="-128"/>
            </a:rPr>
            <a:t>(</a:t>
          </a:r>
          <a:r>
            <a:rPr lang="en-US" sz="2200" dirty="0" smtClean="0">
              <a:latin typeface="Times New Roman" pitchFamily="18" charset="0"/>
              <a:ea typeface="ＭＳ Ｐゴシック" pitchFamily="34" charset="-128"/>
              <a:sym typeface="Symbol" pitchFamily="18" charset="2"/>
            </a:rPr>
            <a:t></a:t>
          </a:r>
          <a:r>
            <a:rPr lang="en-US" sz="2200" dirty="0" smtClean="0">
              <a:latin typeface="Times New Roman" pitchFamily="18" charset="0"/>
              <a:ea typeface="ＭＳ Ｐゴシック" pitchFamily="34" charset="-128"/>
            </a:rPr>
            <a:t>) </a:t>
          </a:r>
          <a:r>
            <a:rPr kumimoji="1" lang="en-US" sz="2200" b="1" dirty="0" smtClean="0">
              <a:effectLst>
                <a:outerShdw blurRad="38100" dist="38100" dir="2700000" algn="tl">
                  <a:srgbClr val="000000"/>
                </a:outerShdw>
              </a:effectLst>
              <a:latin typeface="+mj-lt"/>
              <a:ea typeface="+mj-ea"/>
              <a:cs typeface="+mj-cs"/>
            </a:rPr>
            <a:t>of a signal  - </a:t>
          </a:r>
        </a:p>
        <a:p>
          <a:pPr rtl="0"/>
          <a:r>
            <a:rPr kumimoji="1" lang="en-US" sz="2200" b="1" dirty="0" smtClean="0">
              <a:effectLst>
                <a:outerShdw blurRad="38100" dist="38100" dir="2700000" algn="tl">
                  <a:srgbClr val="000000"/>
                </a:outerShdw>
              </a:effectLst>
              <a:latin typeface="+mj-lt"/>
              <a:ea typeface="+mj-ea"/>
              <a:cs typeface="+mj-cs"/>
            </a:rPr>
            <a:t> </a:t>
          </a:r>
          <a:r>
            <a:rPr kumimoji="1" lang="en-US" sz="2200" b="1" dirty="0" smtClean="0">
              <a:solidFill>
                <a:srgbClr val="FF0000"/>
              </a:solidFill>
              <a:effectLst>
                <a:outerShdw blurRad="38100" dist="38100" dir="2700000" algn="tl">
                  <a:srgbClr val="000000"/>
                </a:outerShdw>
              </a:effectLst>
              <a:latin typeface="+mj-lt"/>
              <a:ea typeface="+mj-ea"/>
              <a:cs typeface="+mj-cs"/>
            </a:rPr>
            <a:t>distance occupied by a single cycle</a:t>
          </a:r>
          <a:endParaRPr kumimoji="1" lang="en-US" sz="2200" b="1" dirty="0">
            <a:solidFill>
              <a:srgbClr val="FF0000"/>
            </a:solidFill>
            <a:effectLst>
              <a:outerShdw blurRad="38100" dist="38100" dir="2700000" algn="tl">
                <a:srgbClr val="000000"/>
              </a:outerShdw>
            </a:effectLst>
            <a:latin typeface="+mj-lt"/>
            <a:ea typeface="+mj-ea"/>
            <a:cs typeface="+mj-cs"/>
          </a:endParaRPr>
        </a:p>
      </dgm:t>
    </dgm:pt>
    <dgm:pt modelId="{22790EC3-0D2F-1D4A-821C-E3F16B886191}" type="parTrans" cxnId="{190307FC-957F-454E-8E16-06D460459278}">
      <dgm:prSet/>
      <dgm:spPr/>
      <dgm:t>
        <a:bodyPr/>
        <a:lstStyle/>
        <a:p>
          <a:endParaRPr lang="en-US"/>
        </a:p>
      </dgm:t>
    </dgm:pt>
    <dgm:pt modelId="{9F97E7EE-600C-3C45-9A14-D2EF747877D1}" type="sibTrans" cxnId="{190307FC-957F-454E-8E16-06D460459278}">
      <dgm:prSet/>
      <dgm:spPr/>
      <dgm:t>
        <a:bodyPr/>
        <a:lstStyle/>
        <a:p>
          <a:endParaRPr lang="en-US" dirty="0"/>
        </a:p>
      </dgm:t>
    </dgm:pt>
    <dgm:pt modelId="{0085FB0F-E644-6744-A9FC-0EC37AA30235}">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Can also be stated as the distance between two points of corresponding phase of two consecutive cycles</a:t>
          </a:r>
          <a:endParaRPr kumimoji="1" lang="en-US" sz="2200" b="1" dirty="0">
            <a:effectLst>
              <a:outerShdw blurRad="38100" dist="38100" dir="2700000" algn="tl">
                <a:srgbClr val="000000"/>
              </a:outerShdw>
            </a:effectLst>
            <a:latin typeface="+mj-lt"/>
            <a:ea typeface="+mj-ea"/>
            <a:cs typeface="+mj-cs"/>
          </a:endParaRPr>
        </a:p>
      </dgm:t>
    </dgm:pt>
    <dgm:pt modelId="{A536B0C4-83ED-C842-B438-056BCC13F578}" type="parTrans" cxnId="{90A9C1D3-96C4-7744-89C0-A62970F384B9}">
      <dgm:prSet/>
      <dgm:spPr/>
      <dgm:t>
        <a:bodyPr/>
        <a:lstStyle/>
        <a:p>
          <a:endParaRPr lang="en-US"/>
        </a:p>
      </dgm:t>
    </dgm:pt>
    <dgm:pt modelId="{3AE79789-1E60-4D4E-814C-A3BE6C09E877}" type="sibTrans" cxnId="{90A9C1D3-96C4-7744-89C0-A62970F384B9}">
      <dgm:prSet/>
      <dgm:spPr/>
      <dgm:t>
        <a:bodyPr/>
        <a:lstStyle/>
        <a:p>
          <a:endParaRPr lang="en-US" dirty="0"/>
        </a:p>
      </dgm:t>
    </dgm:pt>
    <dgm:pt modelId="{6999D847-F8DC-DD41-9366-195BB085CD11}">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Assuming signal velocity </a:t>
          </a:r>
          <a:r>
            <a:rPr kumimoji="1" lang="en-US" sz="2200" b="1" i="1" dirty="0" smtClean="0">
              <a:effectLst>
                <a:outerShdw blurRad="38100" dist="38100" dir="2700000" algn="tl">
                  <a:srgbClr val="000000"/>
                </a:outerShdw>
              </a:effectLst>
              <a:latin typeface="+mj-lt"/>
              <a:ea typeface="+mj-ea"/>
              <a:cs typeface="+mj-cs"/>
            </a:rPr>
            <a:t>v</a:t>
          </a:r>
          <a:r>
            <a:rPr kumimoji="1" lang="en-US" sz="2200" b="1" dirty="0" smtClean="0">
              <a:effectLst>
                <a:outerShdw blurRad="38100" dist="38100" dir="2700000" algn="tl">
                  <a:srgbClr val="000000"/>
                </a:outerShdw>
              </a:effectLst>
              <a:latin typeface="+mj-lt"/>
              <a:ea typeface="+mj-ea"/>
              <a:cs typeface="+mj-cs"/>
            </a:rPr>
            <a:t>, then the wavelength is related to the period  as </a:t>
          </a:r>
        </a:p>
        <a:p>
          <a:pPr rtl="0"/>
          <a:r>
            <a:rPr kumimoji="1" lang="en-US" sz="2200" b="1" i="1" dirty="0" smtClean="0">
              <a:effectLst>
                <a:outerShdw blurRad="38100" dist="38100" dir="2700000" algn="tl">
                  <a:srgbClr val="000000"/>
                </a:outerShdw>
              </a:effectLst>
              <a:latin typeface="+mj-lt"/>
              <a:ea typeface="+mj-ea"/>
              <a:cs typeface="+mj-cs"/>
              <a:sym typeface="Symbol"/>
            </a:rPr>
            <a:t></a:t>
          </a:r>
          <a:r>
            <a:rPr kumimoji="1" lang="en-US" sz="2200" b="1" i="1" dirty="0" smtClean="0">
              <a:effectLst>
                <a:outerShdw blurRad="38100" dist="38100" dir="2700000" algn="tl">
                  <a:srgbClr val="000000"/>
                </a:outerShdw>
              </a:effectLst>
              <a:latin typeface="+mj-lt"/>
              <a:ea typeface="+mj-ea"/>
              <a:cs typeface="+mj-cs"/>
            </a:rPr>
            <a:t> = </a:t>
          </a:r>
          <a:r>
            <a:rPr kumimoji="1" lang="en-US" sz="2200" b="1" i="1" dirty="0" err="1" smtClean="0">
              <a:effectLst>
                <a:outerShdw blurRad="38100" dist="38100" dir="2700000" algn="tl">
                  <a:srgbClr val="000000"/>
                </a:outerShdw>
              </a:effectLst>
              <a:latin typeface="+mj-lt"/>
              <a:ea typeface="+mj-ea"/>
              <a:cs typeface="+mj-cs"/>
            </a:rPr>
            <a:t>vT</a:t>
          </a:r>
          <a:endParaRPr kumimoji="1" lang="en-US" sz="2200" b="1" i="1" dirty="0" smtClean="0">
            <a:effectLst>
              <a:outerShdw blurRad="38100" dist="38100" dir="2700000" algn="tl">
                <a:srgbClr val="000000"/>
              </a:outerShdw>
            </a:effectLst>
            <a:latin typeface="+mj-lt"/>
            <a:ea typeface="+mj-ea"/>
            <a:cs typeface="+mj-cs"/>
          </a:endParaRPr>
        </a:p>
      </dgm:t>
    </dgm:pt>
    <dgm:pt modelId="{BFEACB9A-B167-A347-9265-5FEBA6333F7B}" type="parTrans" cxnId="{1FC828E7-F5A3-804E-B9B7-9459E8844DD2}">
      <dgm:prSet/>
      <dgm:spPr/>
      <dgm:t>
        <a:bodyPr/>
        <a:lstStyle/>
        <a:p>
          <a:endParaRPr lang="en-US"/>
        </a:p>
      </dgm:t>
    </dgm:pt>
    <dgm:pt modelId="{AA09D569-591F-9F40-9D27-7064401CEBFB}" type="sibTrans" cxnId="{1FC828E7-F5A3-804E-B9B7-9459E8844DD2}">
      <dgm:prSet/>
      <dgm:spPr/>
      <dgm:t>
        <a:bodyPr/>
        <a:lstStyle/>
        <a:p>
          <a:endParaRPr lang="en-US" dirty="0"/>
        </a:p>
      </dgm:t>
    </dgm:pt>
    <dgm:pt modelId="{FD49AD91-C411-DF41-9647-3B27B2DFF093}">
      <dgm:prSet custT="1"/>
      <dgm:spPr/>
      <dgm:t>
        <a:bodyPr/>
        <a:lstStyle/>
        <a:p>
          <a:pPr rtl="0"/>
          <a:r>
            <a:rPr kumimoji="1" lang="en-US" sz="2800" b="1" dirty="0" smtClean="0">
              <a:effectLst>
                <a:outerShdw blurRad="38100" dist="38100" dir="2700000" algn="tl">
                  <a:srgbClr val="000000"/>
                </a:outerShdw>
              </a:effectLst>
              <a:latin typeface="+mj-lt"/>
              <a:ea typeface="+mj-ea"/>
              <a:cs typeface="+mj-cs"/>
            </a:rPr>
            <a:t>Or equivalently </a:t>
          </a:r>
          <a:r>
            <a:rPr kumimoji="1" lang="en-US" sz="2800" b="1" i="1" dirty="0" smtClean="0">
              <a:effectLst>
                <a:outerShdw blurRad="38100" dist="38100" dir="2700000" algn="tl">
                  <a:srgbClr val="000000"/>
                </a:outerShdw>
              </a:effectLst>
              <a:latin typeface="+mj-lt"/>
              <a:ea typeface="+mj-ea"/>
              <a:cs typeface="+mj-cs"/>
              <a:sym typeface="Symbol"/>
            </a:rPr>
            <a:t></a:t>
          </a:r>
          <a:r>
            <a:rPr kumimoji="1" lang="en-US" sz="2800" b="1" i="1" dirty="0" smtClean="0">
              <a:effectLst>
                <a:outerShdw blurRad="38100" dist="38100" dir="2700000" algn="tl">
                  <a:srgbClr val="000000"/>
                </a:outerShdw>
              </a:effectLst>
              <a:latin typeface="+mj-lt"/>
              <a:ea typeface="+mj-ea"/>
              <a:cs typeface="+mj-cs"/>
            </a:rPr>
            <a:t> = c/f ; T = 1/f </a:t>
          </a:r>
        </a:p>
      </dgm:t>
    </dgm:pt>
    <dgm:pt modelId="{71D0E381-3290-6F4E-BB67-0A9E761686F3}" type="parTrans" cxnId="{32816DD8-BEA3-AA40-BFDB-A62060F6277F}">
      <dgm:prSet/>
      <dgm:spPr/>
      <dgm:t>
        <a:bodyPr/>
        <a:lstStyle/>
        <a:p>
          <a:endParaRPr lang="en-US"/>
        </a:p>
      </dgm:t>
    </dgm:pt>
    <dgm:pt modelId="{6ACBD690-BE8B-AD46-A6B1-C04584F1BD29}" type="sibTrans" cxnId="{32816DD8-BEA3-AA40-BFDB-A62060F6277F}">
      <dgm:prSet/>
      <dgm:spPr/>
      <dgm:t>
        <a:bodyPr/>
        <a:lstStyle/>
        <a:p>
          <a:endParaRPr lang="en-US" dirty="0"/>
        </a:p>
      </dgm:t>
    </dgm:pt>
    <dgm:pt modelId="{2EED14C3-1E34-7941-ACB8-F743546BA98B}">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Especially when </a:t>
          </a:r>
          <a:r>
            <a:rPr kumimoji="1" lang="en-US" sz="2200" b="1" i="1" dirty="0" smtClean="0">
              <a:effectLst>
                <a:outerShdw blurRad="38100" dist="38100" dir="2700000" algn="tl">
                  <a:srgbClr val="000000"/>
                </a:outerShdw>
              </a:effectLst>
              <a:latin typeface="+mj-lt"/>
              <a:ea typeface="+mj-ea"/>
              <a:cs typeface="+mj-cs"/>
            </a:rPr>
            <a:t>v=c</a:t>
          </a:r>
        </a:p>
        <a:p>
          <a:pPr rtl="0"/>
          <a:r>
            <a:rPr kumimoji="1" lang="en-US" sz="1200" b="1" dirty="0" smtClean="0">
              <a:effectLst>
                <a:outerShdw blurRad="38100" dist="38100" dir="2700000" algn="tl">
                  <a:srgbClr val="000000"/>
                </a:outerShdw>
              </a:effectLst>
              <a:latin typeface="+mj-lt"/>
              <a:ea typeface="+mj-ea"/>
              <a:cs typeface="+mj-cs"/>
            </a:rPr>
            <a:t>c = 3*10</a:t>
          </a:r>
          <a:r>
            <a:rPr kumimoji="1" lang="en-US" sz="1200" b="1" baseline="30000" dirty="0" smtClean="0">
              <a:effectLst>
                <a:outerShdw blurRad="38100" dist="38100" dir="2700000" algn="tl">
                  <a:srgbClr val="000000"/>
                </a:outerShdw>
              </a:effectLst>
              <a:latin typeface="+mj-lt"/>
              <a:ea typeface="+mj-ea"/>
              <a:cs typeface="+mj-cs"/>
            </a:rPr>
            <a:t>8</a:t>
          </a:r>
          <a:r>
            <a:rPr kumimoji="1" lang="en-US" sz="1200" b="1" dirty="0" smtClean="0">
              <a:effectLst>
                <a:outerShdw blurRad="38100" dist="38100" dir="2700000" algn="tl">
                  <a:srgbClr val="000000"/>
                </a:outerShdw>
              </a:effectLst>
              <a:latin typeface="+mj-lt"/>
              <a:ea typeface="+mj-ea"/>
              <a:cs typeface="+mj-cs"/>
            </a:rPr>
            <a:t> m/s (speed of light in free space)</a:t>
          </a:r>
        </a:p>
        <a:p>
          <a:pPr rtl="0"/>
          <a:r>
            <a:rPr kumimoji="1" lang="en-US" sz="2000" b="1" i="1" dirty="0" smtClean="0">
              <a:effectLst>
                <a:outerShdw blurRad="38100" dist="38100" dir="2700000" algn="tl">
                  <a:srgbClr val="000000"/>
                </a:outerShdw>
              </a:effectLst>
              <a:latin typeface="+mj-lt"/>
              <a:ea typeface="+mj-ea"/>
              <a:cs typeface="+mj-cs"/>
              <a:sym typeface="Symbol"/>
            </a:rPr>
            <a:t></a:t>
          </a:r>
          <a:r>
            <a:rPr kumimoji="1" lang="en-US" sz="2000" b="1" i="1" dirty="0" smtClean="0">
              <a:effectLst>
                <a:outerShdw blurRad="38100" dist="38100" dir="2700000" algn="tl">
                  <a:srgbClr val="000000"/>
                </a:outerShdw>
              </a:effectLst>
              <a:latin typeface="+mj-lt"/>
              <a:ea typeface="+mj-ea"/>
              <a:cs typeface="+mj-cs"/>
            </a:rPr>
            <a:t> = </a:t>
          </a:r>
          <a:r>
            <a:rPr kumimoji="1" lang="en-US" sz="2000" b="1" i="1" dirty="0" err="1" smtClean="0">
              <a:effectLst>
                <a:outerShdw blurRad="38100" dist="38100" dir="2700000" algn="tl">
                  <a:srgbClr val="000000"/>
                </a:outerShdw>
              </a:effectLst>
              <a:latin typeface="+mj-lt"/>
              <a:ea typeface="+mj-ea"/>
              <a:cs typeface="+mj-cs"/>
            </a:rPr>
            <a:t>cT</a:t>
          </a:r>
          <a:endParaRPr kumimoji="1" lang="en-US" sz="2000" b="1" dirty="0" smtClean="0">
            <a:effectLst>
              <a:outerShdw blurRad="38100" dist="38100" dir="2700000" algn="tl">
                <a:srgbClr val="000000"/>
              </a:outerShdw>
            </a:effectLst>
            <a:latin typeface="+mj-lt"/>
            <a:ea typeface="+mj-ea"/>
            <a:cs typeface="+mj-cs"/>
          </a:endParaRPr>
        </a:p>
        <a:p>
          <a:pPr rtl="0"/>
          <a:endParaRPr kumimoji="1" lang="en-US" sz="1200" b="1" i="1" dirty="0" smtClean="0">
            <a:effectLst>
              <a:outerShdw blurRad="38100" dist="38100" dir="2700000" algn="tl">
                <a:srgbClr val="000000"/>
              </a:outerShdw>
            </a:effectLst>
            <a:latin typeface="+mj-lt"/>
            <a:ea typeface="+mj-ea"/>
            <a:cs typeface="+mj-cs"/>
          </a:endParaRPr>
        </a:p>
      </dgm:t>
    </dgm:pt>
    <dgm:pt modelId="{CCC620B4-F23A-054D-AB83-E1D500C9467F}" type="parTrans" cxnId="{413D8FCC-18C5-0E41-9AA3-8EA55FD57807}">
      <dgm:prSet/>
      <dgm:spPr/>
      <dgm:t>
        <a:bodyPr/>
        <a:lstStyle/>
        <a:p>
          <a:endParaRPr lang="en-US"/>
        </a:p>
      </dgm:t>
    </dgm:pt>
    <dgm:pt modelId="{06F1843B-79E6-3A44-A191-B827933B30D3}" type="sibTrans" cxnId="{413D8FCC-18C5-0E41-9AA3-8EA55FD57807}">
      <dgm:prSet/>
      <dgm:spPr/>
      <dgm:t>
        <a:bodyPr/>
        <a:lstStyle/>
        <a:p>
          <a:endParaRPr lang="en-US"/>
        </a:p>
      </dgm:t>
    </dgm:pt>
    <dgm:pt modelId="{65D84C18-ACD7-8C46-8637-720BDCB53E74}" type="pres">
      <dgm:prSet presAssocID="{06EF5C21-DD7B-5849-9A86-5BB607522AE2}" presName="Name0" presStyleCnt="0">
        <dgm:presLayoutVars>
          <dgm:dir/>
          <dgm:resizeHandles/>
        </dgm:presLayoutVars>
      </dgm:prSet>
      <dgm:spPr/>
      <dgm:t>
        <a:bodyPr/>
        <a:lstStyle/>
        <a:p>
          <a:endParaRPr lang="en-US"/>
        </a:p>
      </dgm:t>
    </dgm:pt>
    <dgm:pt modelId="{7507B84E-B640-F148-8AFF-E4351F6B3FCA}" type="pres">
      <dgm:prSet presAssocID="{6747C23B-A542-FC4F-AE1A-1C27C6083B6C}" presName="compNode" presStyleCnt="0"/>
      <dgm:spPr/>
      <dgm:t>
        <a:bodyPr/>
        <a:lstStyle/>
        <a:p>
          <a:endParaRPr lang="en-US"/>
        </a:p>
      </dgm:t>
    </dgm:pt>
    <dgm:pt modelId="{CDFFF359-4062-E04F-A197-C1A69C3F0D2E}" type="pres">
      <dgm:prSet presAssocID="{6747C23B-A542-FC4F-AE1A-1C27C6083B6C}" presName="dummyConnPt" presStyleCnt="0"/>
      <dgm:spPr/>
      <dgm:t>
        <a:bodyPr/>
        <a:lstStyle/>
        <a:p>
          <a:endParaRPr lang="en-US"/>
        </a:p>
      </dgm:t>
    </dgm:pt>
    <dgm:pt modelId="{A3E2A8F7-3E28-CE45-9619-D1ED6C400AED}" type="pres">
      <dgm:prSet presAssocID="{6747C23B-A542-FC4F-AE1A-1C27C6083B6C}" presName="node" presStyleLbl="node1" presStyleIdx="0" presStyleCnt="5" custScaleX="145084" custLinFactNeighborX="-5584" custLinFactNeighborY="-35">
        <dgm:presLayoutVars>
          <dgm:bulletEnabled val="1"/>
        </dgm:presLayoutVars>
      </dgm:prSet>
      <dgm:spPr/>
      <dgm:t>
        <a:bodyPr/>
        <a:lstStyle/>
        <a:p>
          <a:endParaRPr lang="en-US"/>
        </a:p>
      </dgm:t>
    </dgm:pt>
    <dgm:pt modelId="{05C875E0-F2AA-E44E-8288-239635C6A1F7}" type="pres">
      <dgm:prSet presAssocID="{9F97E7EE-600C-3C45-9A14-D2EF747877D1}" presName="sibTrans" presStyleLbl="bgSibTrans2D1" presStyleIdx="0" presStyleCnt="4"/>
      <dgm:spPr/>
      <dgm:t>
        <a:bodyPr/>
        <a:lstStyle/>
        <a:p>
          <a:endParaRPr lang="en-US"/>
        </a:p>
      </dgm:t>
    </dgm:pt>
    <dgm:pt modelId="{DD4858F7-2D66-F74B-A793-DF68108E3850}" type="pres">
      <dgm:prSet presAssocID="{0085FB0F-E644-6744-A9FC-0EC37AA30235}" presName="compNode" presStyleCnt="0"/>
      <dgm:spPr/>
      <dgm:t>
        <a:bodyPr/>
        <a:lstStyle/>
        <a:p>
          <a:endParaRPr lang="en-US"/>
        </a:p>
      </dgm:t>
    </dgm:pt>
    <dgm:pt modelId="{A68265BB-CBAC-BD4E-AFC8-DDC64404D122}" type="pres">
      <dgm:prSet presAssocID="{0085FB0F-E644-6744-A9FC-0EC37AA30235}" presName="dummyConnPt" presStyleCnt="0"/>
      <dgm:spPr/>
      <dgm:t>
        <a:bodyPr/>
        <a:lstStyle/>
        <a:p>
          <a:endParaRPr lang="en-US"/>
        </a:p>
      </dgm:t>
    </dgm:pt>
    <dgm:pt modelId="{ECFA07E2-8B6B-CF49-BE0A-3D44A4B24E76}" type="pres">
      <dgm:prSet presAssocID="{0085FB0F-E644-6744-A9FC-0EC37AA30235}" presName="node" presStyleLbl="node1" presStyleIdx="1" presStyleCnt="5" custScaleX="145749">
        <dgm:presLayoutVars>
          <dgm:bulletEnabled val="1"/>
        </dgm:presLayoutVars>
      </dgm:prSet>
      <dgm:spPr/>
      <dgm:t>
        <a:bodyPr/>
        <a:lstStyle/>
        <a:p>
          <a:endParaRPr lang="en-US"/>
        </a:p>
      </dgm:t>
    </dgm:pt>
    <dgm:pt modelId="{A9755AFE-B157-7545-B9EA-5FF58A82B03D}" type="pres">
      <dgm:prSet presAssocID="{3AE79789-1E60-4D4E-814C-A3BE6C09E877}" presName="sibTrans" presStyleLbl="bgSibTrans2D1" presStyleIdx="1" presStyleCnt="4"/>
      <dgm:spPr/>
      <dgm:t>
        <a:bodyPr/>
        <a:lstStyle/>
        <a:p>
          <a:endParaRPr lang="en-US"/>
        </a:p>
      </dgm:t>
    </dgm:pt>
    <dgm:pt modelId="{EBC2EFD2-2190-6E40-9857-863F0DB172C0}" type="pres">
      <dgm:prSet presAssocID="{6999D847-F8DC-DD41-9366-195BB085CD11}" presName="compNode" presStyleCnt="0"/>
      <dgm:spPr/>
      <dgm:t>
        <a:bodyPr/>
        <a:lstStyle/>
        <a:p>
          <a:endParaRPr lang="en-US"/>
        </a:p>
      </dgm:t>
    </dgm:pt>
    <dgm:pt modelId="{385FD3DD-A715-E540-AD70-0AAAC2B65804}" type="pres">
      <dgm:prSet presAssocID="{6999D847-F8DC-DD41-9366-195BB085CD11}" presName="dummyConnPt" presStyleCnt="0"/>
      <dgm:spPr/>
      <dgm:t>
        <a:bodyPr/>
        <a:lstStyle/>
        <a:p>
          <a:endParaRPr lang="en-US"/>
        </a:p>
      </dgm:t>
    </dgm:pt>
    <dgm:pt modelId="{72DCC03E-7C0F-8140-8C02-93862FA7B85F}" type="pres">
      <dgm:prSet presAssocID="{6999D847-F8DC-DD41-9366-195BB085CD11}" presName="node" presStyleLbl="node1" presStyleIdx="2" presStyleCnt="5" custScaleX="132335">
        <dgm:presLayoutVars>
          <dgm:bulletEnabled val="1"/>
        </dgm:presLayoutVars>
      </dgm:prSet>
      <dgm:spPr/>
      <dgm:t>
        <a:bodyPr/>
        <a:lstStyle/>
        <a:p>
          <a:endParaRPr lang="en-US"/>
        </a:p>
      </dgm:t>
    </dgm:pt>
    <dgm:pt modelId="{69AE9777-51D5-8448-A130-4EE11DF584A6}" type="pres">
      <dgm:prSet presAssocID="{AA09D569-591F-9F40-9D27-7064401CEBFB}" presName="sibTrans" presStyleLbl="bgSibTrans2D1" presStyleIdx="2" presStyleCnt="4"/>
      <dgm:spPr/>
      <dgm:t>
        <a:bodyPr/>
        <a:lstStyle/>
        <a:p>
          <a:endParaRPr lang="en-US"/>
        </a:p>
      </dgm:t>
    </dgm:pt>
    <dgm:pt modelId="{DBCECC21-0CE0-C94F-9188-5796268EB3ED}" type="pres">
      <dgm:prSet presAssocID="{FD49AD91-C411-DF41-9647-3B27B2DFF093}" presName="compNode" presStyleCnt="0"/>
      <dgm:spPr/>
      <dgm:t>
        <a:bodyPr/>
        <a:lstStyle/>
        <a:p>
          <a:endParaRPr lang="en-US"/>
        </a:p>
      </dgm:t>
    </dgm:pt>
    <dgm:pt modelId="{A71FF643-A659-9F45-8695-10F3DAE297EE}" type="pres">
      <dgm:prSet presAssocID="{FD49AD91-C411-DF41-9647-3B27B2DFF093}" presName="dummyConnPt" presStyleCnt="0"/>
      <dgm:spPr/>
      <dgm:t>
        <a:bodyPr/>
        <a:lstStyle/>
        <a:p>
          <a:endParaRPr lang="en-US"/>
        </a:p>
      </dgm:t>
    </dgm:pt>
    <dgm:pt modelId="{6632F21F-7259-A541-AE0A-2CA6ED53CBD5}" type="pres">
      <dgm:prSet presAssocID="{FD49AD91-C411-DF41-9647-3B27B2DFF093}" presName="node" presStyleLbl="node1" presStyleIdx="3" presStyleCnt="5">
        <dgm:presLayoutVars>
          <dgm:bulletEnabled val="1"/>
        </dgm:presLayoutVars>
      </dgm:prSet>
      <dgm:spPr/>
      <dgm:t>
        <a:bodyPr/>
        <a:lstStyle/>
        <a:p>
          <a:endParaRPr lang="en-US"/>
        </a:p>
      </dgm:t>
    </dgm:pt>
    <dgm:pt modelId="{EE110798-5C23-B943-BAC5-EAC2DD9A80B2}" type="pres">
      <dgm:prSet presAssocID="{6ACBD690-BE8B-AD46-A6B1-C04584F1BD29}" presName="sibTrans" presStyleLbl="bgSibTrans2D1" presStyleIdx="3" presStyleCnt="4"/>
      <dgm:spPr/>
      <dgm:t>
        <a:bodyPr/>
        <a:lstStyle/>
        <a:p>
          <a:endParaRPr lang="en-US"/>
        </a:p>
      </dgm:t>
    </dgm:pt>
    <dgm:pt modelId="{78F01C15-ED1C-CE4C-87BF-22AEC14AC306}" type="pres">
      <dgm:prSet presAssocID="{2EED14C3-1E34-7941-ACB8-F743546BA98B}" presName="compNode" presStyleCnt="0"/>
      <dgm:spPr/>
      <dgm:t>
        <a:bodyPr/>
        <a:lstStyle/>
        <a:p>
          <a:endParaRPr lang="en-US"/>
        </a:p>
      </dgm:t>
    </dgm:pt>
    <dgm:pt modelId="{761AFAB5-A629-6147-AF07-A1D1C7F12474}" type="pres">
      <dgm:prSet presAssocID="{2EED14C3-1E34-7941-ACB8-F743546BA98B}" presName="dummyConnPt" presStyleCnt="0"/>
      <dgm:spPr/>
      <dgm:t>
        <a:bodyPr/>
        <a:lstStyle/>
        <a:p>
          <a:endParaRPr lang="en-US"/>
        </a:p>
      </dgm:t>
    </dgm:pt>
    <dgm:pt modelId="{742FAB36-7D4B-194F-9026-D60D2D053063}" type="pres">
      <dgm:prSet presAssocID="{2EED14C3-1E34-7941-ACB8-F743546BA98B}" presName="node" presStyleLbl="node1" presStyleIdx="4" presStyleCnt="5" custScaleX="118666" custLinFactNeighborX="-2086" custLinFactNeighborY="-5345">
        <dgm:presLayoutVars>
          <dgm:bulletEnabled val="1"/>
        </dgm:presLayoutVars>
      </dgm:prSet>
      <dgm:spPr/>
      <dgm:t>
        <a:bodyPr/>
        <a:lstStyle/>
        <a:p>
          <a:endParaRPr lang="en-US"/>
        </a:p>
      </dgm:t>
    </dgm:pt>
  </dgm:ptLst>
  <dgm:cxnLst>
    <dgm:cxn modelId="{45A2D8A6-D33D-4E55-AC91-2F3997522C4B}" type="presOf" srcId="{6ACBD690-BE8B-AD46-A6B1-C04584F1BD29}" destId="{EE110798-5C23-B943-BAC5-EAC2DD9A80B2}" srcOrd="0" destOrd="0" presId="urn:microsoft.com/office/officeart/2005/8/layout/bProcess4"/>
    <dgm:cxn modelId="{190307FC-957F-454E-8E16-06D460459278}" srcId="{06EF5C21-DD7B-5849-9A86-5BB607522AE2}" destId="{6747C23B-A542-FC4F-AE1A-1C27C6083B6C}" srcOrd="0" destOrd="0" parTransId="{22790EC3-0D2F-1D4A-821C-E3F16B886191}" sibTransId="{9F97E7EE-600C-3C45-9A14-D2EF747877D1}"/>
    <dgm:cxn modelId="{AC714323-E1AB-47B6-A69D-810222D50D42}" type="presOf" srcId="{6999D847-F8DC-DD41-9366-195BB085CD11}" destId="{72DCC03E-7C0F-8140-8C02-93862FA7B85F}" srcOrd="0" destOrd="0" presId="urn:microsoft.com/office/officeart/2005/8/layout/bProcess4"/>
    <dgm:cxn modelId="{5B6AE075-5739-457F-8B8A-DF9D208C9912}" type="presOf" srcId="{3AE79789-1E60-4D4E-814C-A3BE6C09E877}" destId="{A9755AFE-B157-7545-B9EA-5FF58A82B03D}" srcOrd="0" destOrd="0" presId="urn:microsoft.com/office/officeart/2005/8/layout/bProcess4"/>
    <dgm:cxn modelId="{1FC828E7-F5A3-804E-B9B7-9459E8844DD2}" srcId="{06EF5C21-DD7B-5849-9A86-5BB607522AE2}" destId="{6999D847-F8DC-DD41-9366-195BB085CD11}" srcOrd="2" destOrd="0" parTransId="{BFEACB9A-B167-A347-9265-5FEBA6333F7B}" sibTransId="{AA09D569-591F-9F40-9D27-7064401CEBFB}"/>
    <dgm:cxn modelId="{07FD83E1-F95A-4CF4-B9FB-39F93BFEFA77}" type="presOf" srcId="{06EF5C21-DD7B-5849-9A86-5BB607522AE2}" destId="{65D84C18-ACD7-8C46-8637-720BDCB53E74}" srcOrd="0" destOrd="0" presId="urn:microsoft.com/office/officeart/2005/8/layout/bProcess4"/>
    <dgm:cxn modelId="{555197FA-2A83-4D34-8277-CAAD3273D674}" type="presOf" srcId="{FD49AD91-C411-DF41-9647-3B27B2DFF093}" destId="{6632F21F-7259-A541-AE0A-2CA6ED53CBD5}" srcOrd="0" destOrd="0" presId="urn:microsoft.com/office/officeart/2005/8/layout/bProcess4"/>
    <dgm:cxn modelId="{CC3E2F26-DE47-4AD4-9DAF-B9E5777845EC}" type="presOf" srcId="{9F97E7EE-600C-3C45-9A14-D2EF747877D1}" destId="{05C875E0-F2AA-E44E-8288-239635C6A1F7}" srcOrd="0" destOrd="0" presId="urn:microsoft.com/office/officeart/2005/8/layout/bProcess4"/>
    <dgm:cxn modelId="{CB7BA618-047F-4A47-90CB-8F4C57CAB7C9}" type="presOf" srcId="{2EED14C3-1E34-7941-ACB8-F743546BA98B}" destId="{742FAB36-7D4B-194F-9026-D60D2D053063}" srcOrd="0" destOrd="0" presId="urn:microsoft.com/office/officeart/2005/8/layout/bProcess4"/>
    <dgm:cxn modelId="{2FBBD651-4A71-419A-888F-B3DF836F66D3}" type="presOf" srcId="{AA09D569-591F-9F40-9D27-7064401CEBFB}" destId="{69AE9777-51D5-8448-A130-4EE11DF584A6}" srcOrd="0" destOrd="0" presId="urn:microsoft.com/office/officeart/2005/8/layout/bProcess4"/>
    <dgm:cxn modelId="{32816DD8-BEA3-AA40-BFDB-A62060F6277F}" srcId="{06EF5C21-DD7B-5849-9A86-5BB607522AE2}" destId="{FD49AD91-C411-DF41-9647-3B27B2DFF093}" srcOrd="3" destOrd="0" parTransId="{71D0E381-3290-6F4E-BB67-0A9E761686F3}" sibTransId="{6ACBD690-BE8B-AD46-A6B1-C04584F1BD29}"/>
    <dgm:cxn modelId="{413D8FCC-18C5-0E41-9AA3-8EA55FD57807}" srcId="{06EF5C21-DD7B-5849-9A86-5BB607522AE2}" destId="{2EED14C3-1E34-7941-ACB8-F743546BA98B}" srcOrd="4" destOrd="0" parTransId="{CCC620B4-F23A-054D-AB83-E1D500C9467F}" sibTransId="{06F1843B-79E6-3A44-A191-B827933B30D3}"/>
    <dgm:cxn modelId="{F6213E8E-8059-4E24-800A-C9CC9BC85C57}" type="presOf" srcId="{0085FB0F-E644-6744-A9FC-0EC37AA30235}" destId="{ECFA07E2-8B6B-CF49-BE0A-3D44A4B24E76}" srcOrd="0" destOrd="0" presId="urn:microsoft.com/office/officeart/2005/8/layout/bProcess4"/>
    <dgm:cxn modelId="{90A9C1D3-96C4-7744-89C0-A62970F384B9}" srcId="{06EF5C21-DD7B-5849-9A86-5BB607522AE2}" destId="{0085FB0F-E644-6744-A9FC-0EC37AA30235}" srcOrd="1" destOrd="0" parTransId="{A536B0C4-83ED-C842-B438-056BCC13F578}" sibTransId="{3AE79789-1E60-4D4E-814C-A3BE6C09E877}"/>
    <dgm:cxn modelId="{549ECAE0-6D7A-45BE-9F02-76D112B3D7E7}" type="presOf" srcId="{6747C23B-A542-FC4F-AE1A-1C27C6083B6C}" destId="{A3E2A8F7-3E28-CE45-9619-D1ED6C400AED}" srcOrd="0" destOrd="0" presId="urn:microsoft.com/office/officeart/2005/8/layout/bProcess4"/>
    <dgm:cxn modelId="{29817950-A2BC-4232-8972-5A9896FDAEA7}" type="presParOf" srcId="{65D84C18-ACD7-8C46-8637-720BDCB53E74}" destId="{7507B84E-B640-F148-8AFF-E4351F6B3FCA}" srcOrd="0" destOrd="0" presId="urn:microsoft.com/office/officeart/2005/8/layout/bProcess4"/>
    <dgm:cxn modelId="{B06518C5-166A-4D7F-8256-629C47F67B27}" type="presParOf" srcId="{7507B84E-B640-F148-8AFF-E4351F6B3FCA}" destId="{CDFFF359-4062-E04F-A197-C1A69C3F0D2E}" srcOrd="0" destOrd="0" presId="urn:microsoft.com/office/officeart/2005/8/layout/bProcess4"/>
    <dgm:cxn modelId="{936DC846-FCF5-4DAA-9631-CF4DE28B47AD}" type="presParOf" srcId="{7507B84E-B640-F148-8AFF-E4351F6B3FCA}" destId="{A3E2A8F7-3E28-CE45-9619-D1ED6C400AED}" srcOrd="1" destOrd="0" presId="urn:microsoft.com/office/officeart/2005/8/layout/bProcess4"/>
    <dgm:cxn modelId="{D802E7E5-27A1-463F-B56A-8FCDC7381D2B}" type="presParOf" srcId="{65D84C18-ACD7-8C46-8637-720BDCB53E74}" destId="{05C875E0-F2AA-E44E-8288-239635C6A1F7}" srcOrd="1" destOrd="0" presId="urn:microsoft.com/office/officeart/2005/8/layout/bProcess4"/>
    <dgm:cxn modelId="{B008BAD1-01DA-4462-818E-3C8FDD7361AC}" type="presParOf" srcId="{65D84C18-ACD7-8C46-8637-720BDCB53E74}" destId="{DD4858F7-2D66-F74B-A793-DF68108E3850}" srcOrd="2" destOrd="0" presId="urn:microsoft.com/office/officeart/2005/8/layout/bProcess4"/>
    <dgm:cxn modelId="{F7ABE0F2-D97E-48FF-8102-09572D53120B}" type="presParOf" srcId="{DD4858F7-2D66-F74B-A793-DF68108E3850}" destId="{A68265BB-CBAC-BD4E-AFC8-DDC64404D122}" srcOrd="0" destOrd="0" presId="urn:microsoft.com/office/officeart/2005/8/layout/bProcess4"/>
    <dgm:cxn modelId="{8517D1CA-CECC-4504-9721-8B40E6C5A1D5}" type="presParOf" srcId="{DD4858F7-2D66-F74B-A793-DF68108E3850}" destId="{ECFA07E2-8B6B-CF49-BE0A-3D44A4B24E76}" srcOrd="1" destOrd="0" presId="urn:microsoft.com/office/officeart/2005/8/layout/bProcess4"/>
    <dgm:cxn modelId="{36AFB898-6624-4525-AACF-B64EC2C3910E}" type="presParOf" srcId="{65D84C18-ACD7-8C46-8637-720BDCB53E74}" destId="{A9755AFE-B157-7545-B9EA-5FF58A82B03D}" srcOrd="3" destOrd="0" presId="urn:microsoft.com/office/officeart/2005/8/layout/bProcess4"/>
    <dgm:cxn modelId="{0F7FE9C8-5455-4002-804F-34F4D360AC7B}" type="presParOf" srcId="{65D84C18-ACD7-8C46-8637-720BDCB53E74}" destId="{EBC2EFD2-2190-6E40-9857-863F0DB172C0}" srcOrd="4" destOrd="0" presId="urn:microsoft.com/office/officeart/2005/8/layout/bProcess4"/>
    <dgm:cxn modelId="{7CD8AB0D-49EB-41CA-A68D-91EE61D1012C}" type="presParOf" srcId="{EBC2EFD2-2190-6E40-9857-863F0DB172C0}" destId="{385FD3DD-A715-E540-AD70-0AAAC2B65804}" srcOrd="0" destOrd="0" presId="urn:microsoft.com/office/officeart/2005/8/layout/bProcess4"/>
    <dgm:cxn modelId="{049B8718-E61D-4E48-A205-9968F8E19E62}" type="presParOf" srcId="{EBC2EFD2-2190-6E40-9857-863F0DB172C0}" destId="{72DCC03E-7C0F-8140-8C02-93862FA7B85F}" srcOrd="1" destOrd="0" presId="urn:microsoft.com/office/officeart/2005/8/layout/bProcess4"/>
    <dgm:cxn modelId="{16F7E626-FE2F-4C14-883C-B634CF4BD736}" type="presParOf" srcId="{65D84C18-ACD7-8C46-8637-720BDCB53E74}" destId="{69AE9777-51D5-8448-A130-4EE11DF584A6}" srcOrd="5" destOrd="0" presId="urn:microsoft.com/office/officeart/2005/8/layout/bProcess4"/>
    <dgm:cxn modelId="{72EF74FB-95B3-4D1F-BA75-E22FF7557019}" type="presParOf" srcId="{65D84C18-ACD7-8C46-8637-720BDCB53E74}" destId="{DBCECC21-0CE0-C94F-9188-5796268EB3ED}" srcOrd="6" destOrd="0" presId="urn:microsoft.com/office/officeart/2005/8/layout/bProcess4"/>
    <dgm:cxn modelId="{26948BF1-5965-49D0-AEFE-AE9D04F56CCA}" type="presParOf" srcId="{DBCECC21-0CE0-C94F-9188-5796268EB3ED}" destId="{A71FF643-A659-9F45-8695-10F3DAE297EE}" srcOrd="0" destOrd="0" presId="urn:microsoft.com/office/officeart/2005/8/layout/bProcess4"/>
    <dgm:cxn modelId="{8A7C8F18-5D48-44AE-8662-E02D6916CF41}" type="presParOf" srcId="{DBCECC21-0CE0-C94F-9188-5796268EB3ED}" destId="{6632F21F-7259-A541-AE0A-2CA6ED53CBD5}" srcOrd="1" destOrd="0" presId="urn:microsoft.com/office/officeart/2005/8/layout/bProcess4"/>
    <dgm:cxn modelId="{A014AC39-FD14-495D-B4D5-4E0F581E4566}" type="presParOf" srcId="{65D84C18-ACD7-8C46-8637-720BDCB53E74}" destId="{EE110798-5C23-B943-BAC5-EAC2DD9A80B2}" srcOrd="7" destOrd="0" presId="urn:microsoft.com/office/officeart/2005/8/layout/bProcess4"/>
    <dgm:cxn modelId="{F51C6119-A4E4-4695-BF31-A40287AA9732}" type="presParOf" srcId="{65D84C18-ACD7-8C46-8637-720BDCB53E74}" destId="{78F01C15-ED1C-CE4C-87BF-22AEC14AC306}" srcOrd="8" destOrd="0" presId="urn:microsoft.com/office/officeart/2005/8/layout/bProcess4"/>
    <dgm:cxn modelId="{7348B1FE-89F7-4AC0-A7FD-97521A607A28}" type="presParOf" srcId="{78F01C15-ED1C-CE4C-87BF-22AEC14AC306}" destId="{761AFAB5-A629-6147-AF07-A1D1C7F12474}" srcOrd="0" destOrd="0" presId="urn:microsoft.com/office/officeart/2005/8/layout/bProcess4"/>
    <dgm:cxn modelId="{37AF1816-CD09-4B1E-BB46-9984EE812EAB}" type="presParOf" srcId="{78F01C15-ED1C-CE4C-87BF-22AEC14AC306}" destId="{742FAB36-7D4B-194F-9026-D60D2D053063}"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026752-000F-4481-95A9-CA54C7A11E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8D3FA2-FD4B-46BC-BC1E-F757D6C87869}">
      <dgm:prSet phldrT="[Text]" custT="1"/>
      <dgm:spPr/>
      <dgm:t>
        <a:bodyPr/>
        <a:lstStyle/>
        <a:p>
          <a:r>
            <a:rPr kumimoji="1" lang="en-US" sz="2400" b="1" dirty="0" smtClean="0"/>
            <a:t>Spectrum</a:t>
          </a:r>
          <a:endParaRPr lang="en-US" sz="2400" dirty="0"/>
        </a:p>
      </dgm:t>
    </dgm:pt>
    <dgm:pt modelId="{4A8C3566-09EC-4AB3-8413-53986DEC453B}" type="parTrans" cxnId="{B2B305D1-D635-4A4E-BB6E-E32F3034291B}">
      <dgm:prSet/>
      <dgm:spPr/>
      <dgm:t>
        <a:bodyPr/>
        <a:lstStyle/>
        <a:p>
          <a:endParaRPr lang="en-US" sz="2000"/>
        </a:p>
      </dgm:t>
    </dgm:pt>
    <dgm:pt modelId="{A5F1638E-5A70-428D-B655-745EA23BC21C}" type="sibTrans" cxnId="{B2B305D1-D635-4A4E-BB6E-E32F3034291B}">
      <dgm:prSet/>
      <dgm:spPr/>
      <dgm:t>
        <a:bodyPr/>
        <a:lstStyle/>
        <a:p>
          <a:endParaRPr lang="en-US" sz="2000"/>
        </a:p>
      </dgm:t>
    </dgm:pt>
    <dgm:pt modelId="{588E46AF-AAB7-41F4-A821-7DAD7D6AAC57}">
      <dgm:prSet phldrT="[Text]" custT="1"/>
      <dgm:spPr/>
      <dgm:t>
        <a:bodyPr/>
        <a:lstStyle/>
        <a:p>
          <a:r>
            <a:rPr kumimoji="1" lang="en-US" sz="2000" dirty="0" smtClean="0"/>
            <a:t>Range of frequencies contained in signal</a:t>
          </a:r>
          <a:endParaRPr lang="en-US" sz="2000" dirty="0"/>
        </a:p>
      </dgm:t>
    </dgm:pt>
    <dgm:pt modelId="{9E063E4E-D1EE-48D5-90BB-0E415F8F7E69}" type="parTrans" cxnId="{A5131C45-3095-4A09-BE72-6582780D3EB1}">
      <dgm:prSet/>
      <dgm:spPr/>
      <dgm:t>
        <a:bodyPr/>
        <a:lstStyle/>
        <a:p>
          <a:endParaRPr lang="en-US" sz="2000"/>
        </a:p>
      </dgm:t>
    </dgm:pt>
    <dgm:pt modelId="{77BAECF0-79BA-46BD-9DD0-2D268C32AACE}" type="sibTrans" cxnId="{A5131C45-3095-4A09-BE72-6582780D3EB1}">
      <dgm:prSet/>
      <dgm:spPr/>
      <dgm:t>
        <a:bodyPr/>
        <a:lstStyle/>
        <a:p>
          <a:endParaRPr lang="en-US" sz="2000"/>
        </a:p>
      </dgm:t>
    </dgm:pt>
    <dgm:pt modelId="{CCBC0858-D7F9-4C24-8599-5520B8B1C4C9}">
      <dgm:prSet phldrT="[Text]" custT="1"/>
      <dgm:spPr/>
      <dgm:t>
        <a:bodyPr/>
        <a:lstStyle/>
        <a:p>
          <a:r>
            <a:rPr kumimoji="1" lang="en-US" sz="2400" b="1" dirty="0" smtClean="0"/>
            <a:t>Absolute bandwidth</a:t>
          </a:r>
          <a:endParaRPr lang="en-US" sz="2400" dirty="0"/>
        </a:p>
      </dgm:t>
    </dgm:pt>
    <dgm:pt modelId="{119112ED-FE1E-4A5B-AFE0-854B8A015242}" type="parTrans" cxnId="{D5F206D7-F8FB-49B2-8B36-A2A2D5725D0A}">
      <dgm:prSet/>
      <dgm:spPr/>
      <dgm:t>
        <a:bodyPr/>
        <a:lstStyle/>
        <a:p>
          <a:endParaRPr lang="en-US" sz="2000"/>
        </a:p>
      </dgm:t>
    </dgm:pt>
    <dgm:pt modelId="{6A59FD77-9446-4F31-A803-DBBDC58709F6}" type="sibTrans" cxnId="{D5F206D7-F8FB-49B2-8B36-A2A2D5725D0A}">
      <dgm:prSet/>
      <dgm:spPr/>
      <dgm:t>
        <a:bodyPr/>
        <a:lstStyle/>
        <a:p>
          <a:endParaRPr lang="en-US" sz="2000"/>
        </a:p>
      </dgm:t>
    </dgm:pt>
    <dgm:pt modelId="{37083F33-DB76-422A-AE35-8FBB453D9EAF}">
      <dgm:prSet phldrT="[Text]" custT="1"/>
      <dgm:spPr/>
      <dgm:t>
        <a:bodyPr/>
        <a:lstStyle/>
        <a:p>
          <a:r>
            <a:rPr kumimoji="1" lang="en-US" sz="2000" dirty="0" smtClean="0"/>
            <a:t>Width of spectrum</a:t>
          </a:r>
          <a:endParaRPr lang="en-US" sz="2000" dirty="0"/>
        </a:p>
      </dgm:t>
    </dgm:pt>
    <dgm:pt modelId="{79B05C41-5F92-44BA-9419-94639CA1DBA5}" type="parTrans" cxnId="{4A37DB31-2023-4B45-BBC2-6BD6FDFD3F28}">
      <dgm:prSet/>
      <dgm:spPr/>
      <dgm:t>
        <a:bodyPr/>
        <a:lstStyle/>
        <a:p>
          <a:endParaRPr lang="en-US" sz="2000"/>
        </a:p>
      </dgm:t>
    </dgm:pt>
    <dgm:pt modelId="{07521E85-3C1D-4FE2-B6AD-8E36AF45D1F8}" type="sibTrans" cxnId="{4A37DB31-2023-4B45-BBC2-6BD6FDFD3F28}">
      <dgm:prSet/>
      <dgm:spPr/>
      <dgm:t>
        <a:bodyPr/>
        <a:lstStyle/>
        <a:p>
          <a:endParaRPr lang="en-US" sz="2000"/>
        </a:p>
      </dgm:t>
    </dgm:pt>
    <dgm:pt modelId="{59AEF6EA-B4AD-448D-AFAC-A76841BB29EE}">
      <dgm:prSet custT="1"/>
      <dgm:spPr/>
      <dgm:t>
        <a:bodyPr/>
        <a:lstStyle/>
        <a:p>
          <a:r>
            <a:rPr kumimoji="1" lang="en-US" sz="2400" b="1" dirty="0" smtClean="0"/>
            <a:t>Effective bandwidth (or just </a:t>
          </a:r>
          <a:r>
            <a:rPr kumimoji="1" lang="en-US" sz="2400" b="1" i="1" dirty="0" smtClean="0"/>
            <a:t>bandwidth)</a:t>
          </a:r>
          <a:endParaRPr kumimoji="1" lang="en-US" sz="2400" b="1" dirty="0" smtClean="0"/>
        </a:p>
      </dgm:t>
    </dgm:pt>
    <dgm:pt modelId="{ECDF41E9-69E4-4549-92B5-022B0A5A5E76}" type="parTrans" cxnId="{9F6887E9-B0BC-48D2-B353-6C54954BD676}">
      <dgm:prSet/>
      <dgm:spPr/>
      <dgm:t>
        <a:bodyPr/>
        <a:lstStyle/>
        <a:p>
          <a:endParaRPr lang="en-US" sz="2000"/>
        </a:p>
      </dgm:t>
    </dgm:pt>
    <dgm:pt modelId="{01E2382B-7C14-4AF9-BF7D-FF3BC00BBEC2}" type="sibTrans" cxnId="{9F6887E9-B0BC-48D2-B353-6C54954BD676}">
      <dgm:prSet/>
      <dgm:spPr/>
      <dgm:t>
        <a:bodyPr/>
        <a:lstStyle/>
        <a:p>
          <a:endParaRPr lang="en-US" sz="2000"/>
        </a:p>
      </dgm:t>
    </dgm:pt>
    <dgm:pt modelId="{ED4DB688-C83B-534C-BE4E-76415CF5C24A}">
      <dgm:prSet phldrT="[Text]" custT="1"/>
      <dgm:spPr/>
      <dgm:t>
        <a:bodyPr/>
        <a:lstStyle/>
        <a:p>
          <a:r>
            <a:rPr lang="en-US" sz="2000" dirty="0" smtClean="0"/>
            <a:t>Set of Frequencies e.g., f, 3f, etc.</a:t>
          </a:r>
          <a:endParaRPr lang="en-US" sz="2000" dirty="0"/>
        </a:p>
      </dgm:t>
    </dgm:pt>
    <dgm:pt modelId="{F014945C-E85A-5048-9EC8-FB1DAD46E7F0}" type="parTrans" cxnId="{45AA4D3E-2209-9444-AF18-31C7DD113EE2}">
      <dgm:prSet/>
      <dgm:spPr/>
      <dgm:t>
        <a:bodyPr/>
        <a:lstStyle/>
        <a:p>
          <a:endParaRPr lang="en-US" sz="2000"/>
        </a:p>
      </dgm:t>
    </dgm:pt>
    <dgm:pt modelId="{6B78E2E3-4D6E-1F4F-8B05-03DB6EB2CAC9}" type="sibTrans" cxnId="{45AA4D3E-2209-9444-AF18-31C7DD113EE2}">
      <dgm:prSet/>
      <dgm:spPr/>
      <dgm:t>
        <a:bodyPr/>
        <a:lstStyle/>
        <a:p>
          <a:endParaRPr lang="en-US" sz="2000"/>
        </a:p>
      </dgm:t>
    </dgm:pt>
    <dgm:pt modelId="{3B7EDCC6-BABC-174C-8D05-5C0FBA114E44}">
      <dgm:prSet phldrT="[Text]" custT="1"/>
      <dgm:spPr/>
      <dgm:t>
        <a:bodyPr/>
        <a:lstStyle/>
        <a:p>
          <a:r>
            <a:rPr lang="en-US" sz="2000" dirty="0" smtClean="0">
              <a:latin typeface="Times New Roman" charset="0"/>
              <a:ea typeface="ＭＳ Ｐゴシック" charset="0"/>
              <a:cs typeface="ＭＳ Ｐゴシック" charset="0"/>
            </a:rPr>
            <a:t>The bandwidth is 3</a:t>
          </a:r>
          <a:r>
            <a:rPr lang="en-US" sz="2000" i="1" dirty="0" smtClean="0">
              <a:latin typeface="Times New Roman" charset="0"/>
              <a:ea typeface="ＭＳ Ｐゴシック" charset="0"/>
              <a:cs typeface="ＭＳ Ｐゴシック" charset="0"/>
            </a:rPr>
            <a:t>f</a:t>
          </a:r>
          <a:r>
            <a:rPr lang="en-US" sz="2000" dirty="0" smtClean="0">
              <a:latin typeface="Times New Roman" charset="0"/>
              <a:ea typeface="ＭＳ Ｐゴシック" charset="0"/>
              <a:cs typeface="ＭＳ Ｐゴシック" charset="0"/>
            </a:rPr>
            <a:t> – </a:t>
          </a:r>
          <a:r>
            <a:rPr lang="en-US" sz="2000" i="1" dirty="0" smtClean="0">
              <a:latin typeface="Times New Roman" charset="0"/>
              <a:ea typeface="ＭＳ Ｐゴシック" charset="0"/>
              <a:cs typeface="ＭＳ Ｐゴシック" charset="0"/>
            </a:rPr>
            <a:t>f</a:t>
          </a:r>
          <a:r>
            <a:rPr lang="en-US" sz="2000" dirty="0" smtClean="0">
              <a:latin typeface="Times New Roman" charset="0"/>
              <a:ea typeface="ＭＳ Ｐゴシック" charset="0"/>
              <a:cs typeface="ＭＳ Ｐゴシック" charset="0"/>
            </a:rPr>
            <a:t> = 2</a:t>
          </a:r>
          <a:r>
            <a:rPr lang="en-US" sz="2000" i="1" dirty="0" smtClean="0">
              <a:latin typeface="Times New Roman" charset="0"/>
              <a:ea typeface="ＭＳ Ｐゴシック" charset="0"/>
              <a:cs typeface="ＭＳ Ｐゴシック" charset="0"/>
            </a:rPr>
            <a:t>f</a:t>
          </a:r>
          <a:r>
            <a:rPr lang="en-US" sz="2000" dirty="0" smtClean="0">
              <a:latin typeface="Times New Roman" charset="0"/>
              <a:ea typeface="ＭＳ Ｐゴシック" charset="0"/>
              <a:cs typeface="ＭＳ Ｐゴシック" charset="0"/>
            </a:rPr>
            <a:t>. </a:t>
          </a:r>
          <a:endParaRPr lang="en-US" sz="2000" dirty="0"/>
        </a:p>
      </dgm:t>
    </dgm:pt>
    <dgm:pt modelId="{7E62206E-78EA-F145-8633-C9D93BD77C51}" type="parTrans" cxnId="{3F871FBE-EA83-C046-BF1A-0CB079C4A24C}">
      <dgm:prSet/>
      <dgm:spPr/>
      <dgm:t>
        <a:bodyPr/>
        <a:lstStyle/>
        <a:p>
          <a:endParaRPr lang="en-US" sz="2000"/>
        </a:p>
      </dgm:t>
    </dgm:pt>
    <dgm:pt modelId="{9480E471-9B95-D94D-8F82-4AF5A19A0833}" type="sibTrans" cxnId="{3F871FBE-EA83-C046-BF1A-0CB079C4A24C}">
      <dgm:prSet/>
      <dgm:spPr/>
      <dgm:t>
        <a:bodyPr/>
        <a:lstStyle/>
        <a:p>
          <a:endParaRPr lang="en-US" sz="2000"/>
        </a:p>
      </dgm:t>
    </dgm:pt>
    <dgm:pt modelId="{028432ED-0E86-2F44-A4E3-B6BCEDB3A089}">
      <dgm:prSet custT="1"/>
      <dgm:spPr/>
      <dgm:t>
        <a:bodyPr/>
        <a:lstStyle/>
        <a:p>
          <a:r>
            <a:rPr lang="en-US" sz="2000" dirty="0" smtClean="0">
              <a:latin typeface="Times New Roman" charset="0"/>
            </a:rPr>
            <a:t>Effective bandwidth is the band within which </a:t>
          </a:r>
          <a:r>
            <a:rPr lang="en-US" sz="2000" dirty="0" smtClean="0">
              <a:solidFill>
                <a:srgbClr val="FF0000"/>
              </a:solidFill>
              <a:latin typeface="Times New Roman" charset="0"/>
            </a:rPr>
            <a:t>most of the signal energy is concentrated. </a:t>
          </a:r>
          <a:endParaRPr kumimoji="1" lang="en-US" sz="2000" dirty="0" smtClean="0"/>
        </a:p>
      </dgm:t>
    </dgm:pt>
    <dgm:pt modelId="{4CC8FD6C-E6C9-4C42-97B8-101F81039175}" type="parTrans" cxnId="{931685F1-8FE0-2A4A-9A77-14F0C2825492}">
      <dgm:prSet/>
      <dgm:spPr/>
      <dgm:t>
        <a:bodyPr/>
        <a:lstStyle/>
        <a:p>
          <a:endParaRPr lang="en-US" sz="2000"/>
        </a:p>
      </dgm:t>
    </dgm:pt>
    <dgm:pt modelId="{324D4632-2A87-FB4C-96AF-C189B69F22C3}" type="sibTrans" cxnId="{931685F1-8FE0-2A4A-9A77-14F0C2825492}">
      <dgm:prSet/>
      <dgm:spPr/>
      <dgm:t>
        <a:bodyPr/>
        <a:lstStyle/>
        <a:p>
          <a:endParaRPr lang="en-US" sz="2000"/>
        </a:p>
      </dgm:t>
    </dgm:pt>
    <dgm:pt modelId="{D02549E8-0B6D-1E49-B52C-A984BBF475A3}">
      <dgm:prSet custT="1"/>
      <dgm:spPr/>
      <dgm:t>
        <a:bodyPr/>
        <a:lstStyle/>
        <a:p>
          <a:r>
            <a:rPr lang="en-US" sz="2000" dirty="0" smtClean="0">
              <a:latin typeface="Times New Roman" charset="0"/>
            </a:rPr>
            <a:t>Any transmission system (</a:t>
          </a:r>
          <a:r>
            <a:rPr lang="en-US" sz="2000" dirty="0" smtClean="0">
              <a:solidFill>
                <a:srgbClr val="FF0000"/>
              </a:solidFill>
              <a:latin typeface="Times New Roman" charset="0"/>
            </a:rPr>
            <a:t>transmitter + medium + receiver</a:t>
          </a:r>
          <a:r>
            <a:rPr lang="en-US" sz="2000" dirty="0" smtClean="0">
              <a:latin typeface="Times New Roman" charset="0"/>
            </a:rPr>
            <a:t>) will be able to </a:t>
          </a:r>
          <a:r>
            <a:rPr lang="en-US" sz="2000" dirty="0" smtClean="0">
              <a:solidFill>
                <a:srgbClr val="FF0000"/>
              </a:solidFill>
              <a:latin typeface="Times New Roman" charset="0"/>
            </a:rPr>
            <a:t>accommodate only a limited band of frequencies </a:t>
          </a:r>
          <a:r>
            <a:rPr lang="en-US" sz="2000" dirty="0" smtClean="0">
              <a:latin typeface="Times New Roman" charset="0"/>
            </a:rPr>
            <a:t>i.e., limits the data rate that can be carried on the transmission medium.</a:t>
          </a:r>
          <a:endParaRPr lang="en-US" sz="2000" dirty="0">
            <a:latin typeface="Times New Roman" charset="0"/>
          </a:endParaRPr>
        </a:p>
      </dgm:t>
    </dgm:pt>
    <dgm:pt modelId="{545DBEFA-A55A-F84E-84DA-F836059FCD1D}" type="parTrans" cxnId="{47327201-9F80-8540-835D-DF62D669496E}">
      <dgm:prSet/>
      <dgm:spPr/>
      <dgm:t>
        <a:bodyPr/>
        <a:lstStyle/>
        <a:p>
          <a:endParaRPr lang="en-US"/>
        </a:p>
      </dgm:t>
    </dgm:pt>
    <dgm:pt modelId="{C7436373-0119-0B40-A980-FEDACEEE8B7B}" type="sibTrans" cxnId="{47327201-9F80-8540-835D-DF62D669496E}">
      <dgm:prSet/>
      <dgm:spPr/>
      <dgm:t>
        <a:bodyPr/>
        <a:lstStyle/>
        <a:p>
          <a:endParaRPr lang="en-US"/>
        </a:p>
      </dgm:t>
    </dgm:pt>
    <dgm:pt modelId="{76E90195-0F54-4068-B9D1-1EBF6ABEEF13}" type="pres">
      <dgm:prSet presAssocID="{F6026752-000F-4481-95A9-CA54C7A11E19}" presName="linear" presStyleCnt="0">
        <dgm:presLayoutVars>
          <dgm:animLvl val="lvl"/>
          <dgm:resizeHandles val="exact"/>
        </dgm:presLayoutVars>
      </dgm:prSet>
      <dgm:spPr/>
      <dgm:t>
        <a:bodyPr/>
        <a:lstStyle/>
        <a:p>
          <a:endParaRPr lang="en-US"/>
        </a:p>
      </dgm:t>
    </dgm:pt>
    <dgm:pt modelId="{C23FB97D-6FF7-4E51-B02C-D5F69B1990E8}" type="pres">
      <dgm:prSet presAssocID="{828D3FA2-FD4B-46BC-BC1E-F757D6C87869}" presName="parentText" presStyleLbl="node1" presStyleIdx="0" presStyleCnt="3">
        <dgm:presLayoutVars>
          <dgm:chMax val="0"/>
          <dgm:bulletEnabled val="1"/>
        </dgm:presLayoutVars>
      </dgm:prSet>
      <dgm:spPr/>
      <dgm:t>
        <a:bodyPr/>
        <a:lstStyle/>
        <a:p>
          <a:endParaRPr lang="en-US"/>
        </a:p>
      </dgm:t>
    </dgm:pt>
    <dgm:pt modelId="{9B4B903F-0DD1-42AF-85EF-D3582B5EB57A}" type="pres">
      <dgm:prSet presAssocID="{828D3FA2-FD4B-46BC-BC1E-F757D6C87869}" presName="childText" presStyleLbl="revTx" presStyleIdx="0" presStyleCnt="3">
        <dgm:presLayoutVars>
          <dgm:bulletEnabled val="1"/>
        </dgm:presLayoutVars>
      </dgm:prSet>
      <dgm:spPr/>
      <dgm:t>
        <a:bodyPr/>
        <a:lstStyle/>
        <a:p>
          <a:endParaRPr lang="en-US"/>
        </a:p>
      </dgm:t>
    </dgm:pt>
    <dgm:pt modelId="{E4AE79B4-A715-41D6-82D7-D97697AAA969}" type="pres">
      <dgm:prSet presAssocID="{CCBC0858-D7F9-4C24-8599-5520B8B1C4C9}" presName="parentText" presStyleLbl="node1" presStyleIdx="1" presStyleCnt="3">
        <dgm:presLayoutVars>
          <dgm:chMax val="0"/>
          <dgm:bulletEnabled val="1"/>
        </dgm:presLayoutVars>
      </dgm:prSet>
      <dgm:spPr/>
      <dgm:t>
        <a:bodyPr/>
        <a:lstStyle/>
        <a:p>
          <a:endParaRPr lang="en-US"/>
        </a:p>
      </dgm:t>
    </dgm:pt>
    <dgm:pt modelId="{5B42B68E-B3D4-41E1-9305-2D9599703EE1}" type="pres">
      <dgm:prSet presAssocID="{CCBC0858-D7F9-4C24-8599-5520B8B1C4C9}" presName="childText" presStyleLbl="revTx" presStyleIdx="1" presStyleCnt="3">
        <dgm:presLayoutVars>
          <dgm:bulletEnabled val="1"/>
        </dgm:presLayoutVars>
      </dgm:prSet>
      <dgm:spPr/>
      <dgm:t>
        <a:bodyPr/>
        <a:lstStyle/>
        <a:p>
          <a:endParaRPr lang="en-US"/>
        </a:p>
      </dgm:t>
    </dgm:pt>
    <dgm:pt modelId="{BDE3E5B0-6B65-4F1D-94C5-C4A7764365F7}" type="pres">
      <dgm:prSet presAssocID="{59AEF6EA-B4AD-448D-AFAC-A76841BB29EE}" presName="parentText" presStyleLbl="node1" presStyleIdx="2" presStyleCnt="3">
        <dgm:presLayoutVars>
          <dgm:chMax val="0"/>
          <dgm:bulletEnabled val="1"/>
        </dgm:presLayoutVars>
      </dgm:prSet>
      <dgm:spPr/>
      <dgm:t>
        <a:bodyPr/>
        <a:lstStyle/>
        <a:p>
          <a:endParaRPr lang="en-US"/>
        </a:p>
      </dgm:t>
    </dgm:pt>
    <dgm:pt modelId="{B0D64F1A-1D6C-4C72-B092-62CA4389BF2F}" type="pres">
      <dgm:prSet presAssocID="{59AEF6EA-B4AD-448D-AFAC-A76841BB29EE}" presName="childText" presStyleLbl="revTx" presStyleIdx="2" presStyleCnt="3">
        <dgm:presLayoutVars>
          <dgm:bulletEnabled val="1"/>
        </dgm:presLayoutVars>
      </dgm:prSet>
      <dgm:spPr/>
      <dgm:t>
        <a:bodyPr/>
        <a:lstStyle/>
        <a:p>
          <a:endParaRPr lang="en-US"/>
        </a:p>
      </dgm:t>
    </dgm:pt>
  </dgm:ptLst>
  <dgm:cxnLst>
    <dgm:cxn modelId="{35657A87-C67C-42A2-96A6-911899907A54}" type="presOf" srcId="{CCBC0858-D7F9-4C24-8599-5520B8B1C4C9}" destId="{E4AE79B4-A715-41D6-82D7-D97697AAA969}" srcOrd="0" destOrd="0" presId="urn:microsoft.com/office/officeart/2005/8/layout/vList2"/>
    <dgm:cxn modelId="{931685F1-8FE0-2A4A-9A77-14F0C2825492}" srcId="{59AEF6EA-B4AD-448D-AFAC-A76841BB29EE}" destId="{028432ED-0E86-2F44-A4E3-B6BCEDB3A089}" srcOrd="0" destOrd="0" parTransId="{4CC8FD6C-E6C9-4C42-97B8-101F81039175}" sibTransId="{324D4632-2A87-FB4C-96AF-C189B69F22C3}"/>
    <dgm:cxn modelId="{B2B305D1-D635-4A4E-BB6E-E32F3034291B}" srcId="{F6026752-000F-4481-95A9-CA54C7A11E19}" destId="{828D3FA2-FD4B-46BC-BC1E-F757D6C87869}" srcOrd="0" destOrd="0" parTransId="{4A8C3566-09EC-4AB3-8413-53986DEC453B}" sibTransId="{A5F1638E-5A70-428D-B655-745EA23BC21C}"/>
    <dgm:cxn modelId="{47327201-9F80-8540-835D-DF62D669496E}" srcId="{59AEF6EA-B4AD-448D-AFAC-A76841BB29EE}" destId="{D02549E8-0B6D-1E49-B52C-A984BBF475A3}" srcOrd="1" destOrd="0" parTransId="{545DBEFA-A55A-F84E-84DA-F836059FCD1D}" sibTransId="{C7436373-0119-0B40-A980-FEDACEEE8B7B}"/>
    <dgm:cxn modelId="{9F6887E9-B0BC-48D2-B353-6C54954BD676}" srcId="{F6026752-000F-4481-95A9-CA54C7A11E19}" destId="{59AEF6EA-B4AD-448D-AFAC-A76841BB29EE}" srcOrd="2" destOrd="0" parTransId="{ECDF41E9-69E4-4549-92B5-022B0A5A5E76}" sibTransId="{01E2382B-7C14-4AF9-BF7D-FF3BC00BBEC2}"/>
    <dgm:cxn modelId="{18F81214-680C-4372-95FF-93EE225A7AD5}" type="presOf" srcId="{3B7EDCC6-BABC-174C-8D05-5C0FBA114E44}" destId="{5B42B68E-B3D4-41E1-9305-2D9599703EE1}" srcOrd="0" destOrd="1" presId="urn:microsoft.com/office/officeart/2005/8/layout/vList2"/>
    <dgm:cxn modelId="{4A37DB31-2023-4B45-BBC2-6BD6FDFD3F28}" srcId="{CCBC0858-D7F9-4C24-8599-5520B8B1C4C9}" destId="{37083F33-DB76-422A-AE35-8FBB453D9EAF}" srcOrd="0" destOrd="0" parTransId="{79B05C41-5F92-44BA-9419-94639CA1DBA5}" sibTransId="{07521E85-3C1D-4FE2-B6AD-8E36AF45D1F8}"/>
    <dgm:cxn modelId="{1C632BBA-CE8D-4E32-8181-7B3664EFA9CF}" type="presOf" srcId="{37083F33-DB76-422A-AE35-8FBB453D9EAF}" destId="{5B42B68E-B3D4-41E1-9305-2D9599703EE1}" srcOrd="0" destOrd="0" presId="urn:microsoft.com/office/officeart/2005/8/layout/vList2"/>
    <dgm:cxn modelId="{9517A5C5-8E7E-4FAB-8C8F-53249AB44A0D}" type="presOf" srcId="{028432ED-0E86-2F44-A4E3-B6BCEDB3A089}" destId="{B0D64F1A-1D6C-4C72-B092-62CA4389BF2F}" srcOrd="0" destOrd="0" presId="urn:microsoft.com/office/officeart/2005/8/layout/vList2"/>
    <dgm:cxn modelId="{EAAFDBA3-EA8E-48A9-A857-40B345CD5B57}" type="presOf" srcId="{59AEF6EA-B4AD-448D-AFAC-A76841BB29EE}" destId="{BDE3E5B0-6B65-4F1D-94C5-C4A7764365F7}" srcOrd="0" destOrd="0" presId="urn:microsoft.com/office/officeart/2005/8/layout/vList2"/>
    <dgm:cxn modelId="{A5131C45-3095-4A09-BE72-6582780D3EB1}" srcId="{828D3FA2-FD4B-46BC-BC1E-F757D6C87869}" destId="{588E46AF-AAB7-41F4-A821-7DAD7D6AAC57}" srcOrd="0" destOrd="0" parTransId="{9E063E4E-D1EE-48D5-90BB-0E415F8F7E69}" sibTransId="{77BAECF0-79BA-46BD-9DD0-2D268C32AACE}"/>
    <dgm:cxn modelId="{DA93CD29-89B3-42BA-AFA2-56205BA64E53}" type="presOf" srcId="{ED4DB688-C83B-534C-BE4E-76415CF5C24A}" destId="{9B4B903F-0DD1-42AF-85EF-D3582B5EB57A}" srcOrd="0" destOrd="1" presId="urn:microsoft.com/office/officeart/2005/8/layout/vList2"/>
    <dgm:cxn modelId="{D5F206D7-F8FB-49B2-8B36-A2A2D5725D0A}" srcId="{F6026752-000F-4481-95A9-CA54C7A11E19}" destId="{CCBC0858-D7F9-4C24-8599-5520B8B1C4C9}" srcOrd="1" destOrd="0" parTransId="{119112ED-FE1E-4A5B-AFE0-854B8A015242}" sibTransId="{6A59FD77-9446-4F31-A803-DBBDC58709F6}"/>
    <dgm:cxn modelId="{F291D760-57F4-C84A-97EE-321C569E1606}" type="presOf" srcId="{D02549E8-0B6D-1E49-B52C-A984BBF475A3}" destId="{B0D64F1A-1D6C-4C72-B092-62CA4389BF2F}" srcOrd="0" destOrd="1" presId="urn:microsoft.com/office/officeart/2005/8/layout/vList2"/>
    <dgm:cxn modelId="{876D7D6F-2181-4CF8-B800-1D653E1431E6}" type="presOf" srcId="{F6026752-000F-4481-95A9-CA54C7A11E19}" destId="{76E90195-0F54-4068-B9D1-1EBF6ABEEF13}" srcOrd="0" destOrd="0" presId="urn:microsoft.com/office/officeart/2005/8/layout/vList2"/>
    <dgm:cxn modelId="{3F871FBE-EA83-C046-BF1A-0CB079C4A24C}" srcId="{CCBC0858-D7F9-4C24-8599-5520B8B1C4C9}" destId="{3B7EDCC6-BABC-174C-8D05-5C0FBA114E44}" srcOrd="1" destOrd="0" parTransId="{7E62206E-78EA-F145-8633-C9D93BD77C51}" sibTransId="{9480E471-9B95-D94D-8F82-4AF5A19A0833}"/>
    <dgm:cxn modelId="{45AA4D3E-2209-9444-AF18-31C7DD113EE2}" srcId="{828D3FA2-FD4B-46BC-BC1E-F757D6C87869}" destId="{ED4DB688-C83B-534C-BE4E-76415CF5C24A}" srcOrd="1" destOrd="0" parTransId="{F014945C-E85A-5048-9EC8-FB1DAD46E7F0}" sibTransId="{6B78E2E3-4D6E-1F4F-8B05-03DB6EB2CAC9}"/>
    <dgm:cxn modelId="{50D3FDFF-45EA-4800-8D79-67A58655D6D3}" type="presOf" srcId="{828D3FA2-FD4B-46BC-BC1E-F757D6C87869}" destId="{C23FB97D-6FF7-4E51-B02C-D5F69B1990E8}" srcOrd="0" destOrd="0" presId="urn:microsoft.com/office/officeart/2005/8/layout/vList2"/>
    <dgm:cxn modelId="{6AD61142-B56F-433C-83FD-1A0D9C23E6F4}" type="presOf" srcId="{588E46AF-AAB7-41F4-A821-7DAD7D6AAC57}" destId="{9B4B903F-0DD1-42AF-85EF-D3582B5EB57A}" srcOrd="0" destOrd="0" presId="urn:microsoft.com/office/officeart/2005/8/layout/vList2"/>
    <dgm:cxn modelId="{ACC3032D-08CA-4E44-AF5D-E437AD47AAC2}" type="presParOf" srcId="{76E90195-0F54-4068-B9D1-1EBF6ABEEF13}" destId="{C23FB97D-6FF7-4E51-B02C-D5F69B1990E8}" srcOrd="0" destOrd="0" presId="urn:microsoft.com/office/officeart/2005/8/layout/vList2"/>
    <dgm:cxn modelId="{0504DD83-5EE8-4D7D-8A37-6FDD602454F3}" type="presParOf" srcId="{76E90195-0F54-4068-B9D1-1EBF6ABEEF13}" destId="{9B4B903F-0DD1-42AF-85EF-D3582B5EB57A}" srcOrd="1" destOrd="0" presId="urn:microsoft.com/office/officeart/2005/8/layout/vList2"/>
    <dgm:cxn modelId="{B96E2686-92FE-4CA4-82FF-9BA93216045A}" type="presParOf" srcId="{76E90195-0F54-4068-B9D1-1EBF6ABEEF13}" destId="{E4AE79B4-A715-41D6-82D7-D97697AAA969}" srcOrd="2" destOrd="0" presId="urn:microsoft.com/office/officeart/2005/8/layout/vList2"/>
    <dgm:cxn modelId="{C1345895-9661-4BBF-A788-A5C81502D8F2}" type="presParOf" srcId="{76E90195-0F54-4068-B9D1-1EBF6ABEEF13}" destId="{5B42B68E-B3D4-41E1-9305-2D9599703EE1}" srcOrd="3" destOrd="0" presId="urn:microsoft.com/office/officeart/2005/8/layout/vList2"/>
    <dgm:cxn modelId="{DDA3B314-B161-4387-A8C9-0D83C2DDE0F2}" type="presParOf" srcId="{76E90195-0F54-4068-B9D1-1EBF6ABEEF13}" destId="{BDE3E5B0-6B65-4F1D-94C5-C4A7764365F7}" srcOrd="4" destOrd="0" presId="urn:microsoft.com/office/officeart/2005/8/layout/vList2"/>
    <dgm:cxn modelId="{C83AF51B-1E25-41AB-A681-8A01F6656ABE}" type="presParOf" srcId="{76E90195-0F54-4068-B9D1-1EBF6ABEEF13}" destId="{B0D64F1A-1D6C-4C72-B092-62CA4389BF2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58122D-4A2F-5947-B42D-5CACA5AD86A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DE6E686-EE11-C545-9648-BA4B9B424C6B}">
      <dgm:prSet/>
      <dgm:spPr/>
      <dgm:t>
        <a:bodyPr/>
        <a:lstStyle/>
        <a:p>
          <a:pPr rtl="0"/>
          <a:r>
            <a:rPr kumimoji="1" lang="en-US" b="1" i="0" dirty="0" smtClean="0"/>
            <a:t>Unshielded Twisted Pair (UTP)</a:t>
          </a:r>
          <a:endParaRPr lang="en-US" b="1" i="0" dirty="0"/>
        </a:p>
      </dgm:t>
    </dgm:pt>
    <dgm:pt modelId="{97302285-B74F-ED41-95DC-65FB5A50D2F4}" type="parTrans" cxnId="{ADC89EDC-610C-CF4B-B5FB-98CC5CEA002B}">
      <dgm:prSet/>
      <dgm:spPr/>
      <dgm:t>
        <a:bodyPr/>
        <a:lstStyle/>
        <a:p>
          <a:endParaRPr lang="en-US"/>
        </a:p>
      </dgm:t>
    </dgm:pt>
    <dgm:pt modelId="{534E27C2-ADD0-FB45-A63F-439D8CF22C2A}" type="sibTrans" cxnId="{ADC89EDC-610C-CF4B-B5FB-98CC5CEA002B}">
      <dgm:prSet/>
      <dgm:spPr/>
      <dgm:t>
        <a:bodyPr/>
        <a:lstStyle/>
        <a:p>
          <a:endParaRPr lang="en-US"/>
        </a:p>
      </dgm:t>
    </dgm:pt>
    <dgm:pt modelId="{A47B2E17-419D-8546-AEA4-2AC00047F5EA}">
      <dgm:prSet/>
      <dgm:spPr/>
      <dgm:t>
        <a:bodyPr/>
        <a:lstStyle/>
        <a:p>
          <a:pPr rtl="0"/>
          <a:r>
            <a:rPr kumimoji="1" lang="en-US" b="0" i="0" dirty="0" smtClean="0"/>
            <a:t>Subject to external electromagnetic interference</a:t>
          </a:r>
          <a:endParaRPr lang="en-US" b="0" i="0" dirty="0"/>
        </a:p>
      </dgm:t>
    </dgm:pt>
    <dgm:pt modelId="{67F58C55-6450-CE48-97B0-A265F8047C66}" type="parTrans" cxnId="{E4FA4775-6FF1-F747-BE5A-3088BE002985}">
      <dgm:prSet/>
      <dgm:spPr/>
      <dgm:t>
        <a:bodyPr/>
        <a:lstStyle/>
        <a:p>
          <a:endParaRPr lang="en-US"/>
        </a:p>
      </dgm:t>
    </dgm:pt>
    <dgm:pt modelId="{27DC696B-FD8E-E547-96D4-5C79D0ABC1C5}" type="sibTrans" cxnId="{E4FA4775-6FF1-F747-BE5A-3088BE002985}">
      <dgm:prSet/>
      <dgm:spPr/>
      <dgm:t>
        <a:bodyPr/>
        <a:lstStyle/>
        <a:p>
          <a:endParaRPr lang="en-US"/>
        </a:p>
      </dgm:t>
    </dgm:pt>
    <dgm:pt modelId="{6AA182D4-9B7A-BF4C-BE09-88EC5BE69C17}">
      <dgm:prSet/>
      <dgm:spPr/>
      <dgm:t>
        <a:bodyPr/>
        <a:lstStyle/>
        <a:p>
          <a:pPr rtl="0"/>
          <a:r>
            <a:rPr kumimoji="1" lang="en-US" b="1" i="0" dirty="0" smtClean="0"/>
            <a:t>Shielded Twisted Pair (STP)</a:t>
          </a:r>
          <a:endParaRPr lang="en-US" b="1" i="0" dirty="0"/>
        </a:p>
      </dgm:t>
    </dgm:pt>
    <dgm:pt modelId="{D26242BA-B039-BC4E-97F7-9ED1141D98F8}" type="parTrans" cxnId="{79AFE58C-9B8B-F546-BB18-4509FD200BA9}">
      <dgm:prSet/>
      <dgm:spPr/>
      <dgm:t>
        <a:bodyPr/>
        <a:lstStyle/>
        <a:p>
          <a:endParaRPr lang="en-US"/>
        </a:p>
      </dgm:t>
    </dgm:pt>
    <dgm:pt modelId="{32FAADF8-0782-7441-925E-1CCA064CF2CA}" type="sibTrans" cxnId="{79AFE58C-9B8B-F546-BB18-4509FD200BA9}">
      <dgm:prSet/>
      <dgm:spPr/>
      <dgm:t>
        <a:bodyPr/>
        <a:lstStyle/>
        <a:p>
          <a:endParaRPr lang="en-US"/>
        </a:p>
      </dgm:t>
    </dgm:pt>
    <dgm:pt modelId="{5E5CB841-ACFF-F94D-A947-FA7C51091BB1}">
      <dgm:prSet/>
      <dgm:spPr/>
      <dgm:t>
        <a:bodyPr/>
        <a:lstStyle/>
        <a:p>
          <a:pPr rtl="0"/>
          <a:r>
            <a:rPr kumimoji="1" lang="en-US" b="0" i="0" dirty="0" smtClean="0"/>
            <a:t>Has </a:t>
          </a:r>
          <a:r>
            <a:rPr kumimoji="1" lang="en-US" b="0" i="0" dirty="0" smtClean="0">
              <a:solidFill>
                <a:srgbClr val="FF0000"/>
              </a:solidFill>
            </a:rPr>
            <a:t>metal braid or sheathing</a:t>
          </a:r>
          <a:r>
            <a:rPr kumimoji="1" lang="en-US" b="0" i="0" dirty="0" smtClean="0"/>
            <a:t> that reduces interference</a:t>
          </a:r>
          <a:endParaRPr lang="en-US" b="0" i="0" dirty="0"/>
        </a:p>
      </dgm:t>
    </dgm:pt>
    <dgm:pt modelId="{64C6CD8C-ABE1-7843-A09D-DAB72B5ADADC}" type="parTrans" cxnId="{30EAD978-F00C-094F-9C40-C1A8570CF6B9}">
      <dgm:prSet/>
      <dgm:spPr/>
      <dgm:t>
        <a:bodyPr/>
        <a:lstStyle/>
        <a:p>
          <a:endParaRPr lang="en-US"/>
        </a:p>
      </dgm:t>
    </dgm:pt>
    <dgm:pt modelId="{A552DB20-CA1A-0542-B39D-B45A54CCE400}" type="sibTrans" cxnId="{30EAD978-F00C-094F-9C40-C1A8570CF6B9}">
      <dgm:prSet/>
      <dgm:spPr/>
      <dgm:t>
        <a:bodyPr/>
        <a:lstStyle/>
        <a:p>
          <a:endParaRPr lang="en-US"/>
        </a:p>
      </dgm:t>
    </dgm:pt>
    <dgm:pt modelId="{96667979-2A0D-6047-95E7-3D85FB7B2873}">
      <dgm:prSet/>
      <dgm:spPr/>
      <dgm:t>
        <a:bodyPr/>
        <a:lstStyle/>
        <a:p>
          <a:pPr rtl="0"/>
          <a:r>
            <a:rPr kumimoji="1" lang="en-US" b="0" i="0" dirty="0" smtClean="0"/>
            <a:t>Provides better performance at </a:t>
          </a:r>
          <a:r>
            <a:rPr kumimoji="1" lang="en-US" b="0" i="0" dirty="0" smtClean="0">
              <a:solidFill>
                <a:srgbClr val="FF0000"/>
              </a:solidFill>
            </a:rPr>
            <a:t>higher data rates</a:t>
          </a:r>
          <a:endParaRPr lang="en-US" b="0" i="0" dirty="0">
            <a:solidFill>
              <a:srgbClr val="FF0000"/>
            </a:solidFill>
          </a:endParaRPr>
        </a:p>
      </dgm:t>
    </dgm:pt>
    <dgm:pt modelId="{16A0A117-73AD-DC44-A5D3-D375DFC5EFF3}" type="parTrans" cxnId="{64AE6CB8-25BD-C047-8269-164C7CBD6B48}">
      <dgm:prSet/>
      <dgm:spPr/>
      <dgm:t>
        <a:bodyPr/>
        <a:lstStyle/>
        <a:p>
          <a:endParaRPr lang="en-US"/>
        </a:p>
      </dgm:t>
    </dgm:pt>
    <dgm:pt modelId="{1B74904F-406F-9249-A000-A85D1894AB9C}" type="sibTrans" cxnId="{64AE6CB8-25BD-C047-8269-164C7CBD6B48}">
      <dgm:prSet/>
      <dgm:spPr/>
      <dgm:t>
        <a:bodyPr/>
        <a:lstStyle/>
        <a:p>
          <a:endParaRPr lang="en-US"/>
        </a:p>
      </dgm:t>
    </dgm:pt>
    <dgm:pt modelId="{75CF19AF-0AC4-AE4F-923E-68FA56EF67CB}">
      <dgm:prSet/>
      <dgm:spPr/>
      <dgm:t>
        <a:bodyPr/>
        <a:lstStyle/>
        <a:p>
          <a:pPr rtl="0"/>
          <a:r>
            <a:rPr kumimoji="1" lang="en-US" b="0" i="0" dirty="0" smtClean="0"/>
            <a:t>More expensive</a:t>
          </a:r>
          <a:endParaRPr lang="en-US" b="0" i="0" dirty="0"/>
        </a:p>
      </dgm:t>
    </dgm:pt>
    <dgm:pt modelId="{F6D10CB3-EAA0-FC40-85E8-E71796202FFD}" type="parTrans" cxnId="{A298699F-C326-D94D-8D41-104493A7B661}">
      <dgm:prSet/>
      <dgm:spPr/>
      <dgm:t>
        <a:bodyPr/>
        <a:lstStyle/>
        <a:p>
          <a:endParaRPr lang="en-US"/>
        </a:p>
      </dgm:t>
    </dgm:pt>
    <dgm:pt modelId="{9D195D4C-53BA-5740-8B81-6B0E2DBC0323}" type="sibTrans" cxnId="{A298699F-C326-D94D-8D41-104493A7B661}">
      <dgm:prSet/>
      <dgm:spPr/>
      <dgm:t>
        <a:bodyPr/>
        <a:lstStyle/>
        <a:p>
          <a:endParaRPr lang="en-US"/>
        </a:p>
      </dgm:t>
    </dgm:pt>
    <dgm:pt modelId="{CBB28EB4-E322-5441-B281-522B5E466522}">
      <dgm:prSet/>
      <dgm:spPr/>
      <dgm:t>
        <a:bodyPr/>
        <a:lstStyle/>
        <a:p>
          <a:pPr rtl="0"/>
          <a:r>
            <a:rPr kumimoji="1" lang="en-US" b="0" i="0" dirty="0" smtClean="0"/>
            <a:t>Ordinary telephone wire</a:t>
          </a:r>
          <a:endParaRPr lang="en-US" b="0" i="0" dirty="0"/>
        </a:p>
      </dgm:t>
    </dgm:pt>
    <dgm:pt modelId="{5BFC70C9-42C9-7B4D-BF4C-D2BDE629DC6B}" type="parTrans" cxnId="{C58EA01E-5E48-8944-B3FD-007816A95926}">
      <dgm:prSet/>
      <dgm:spPr/>
      <dgm:t>
        <a:bodyPr/>
        <a:lstStyle/>
        <a:p>
          <a:endParaRPr lang="en-US"/>
        </a:p>
      </dgm:t>
    </dgm:pt>
    <dgm:pt modelId="{7608DC32-1743-194B-819F-52FE5206AABA}" type="sibTrans" cxnId="{C58EA01E-5E48-8944-B3FD-007816A95926}">
      <dgm:prSet/>
      <dgm:spPr/>
      <dgm:t>
        <a:bodyPr/>
        <a:lstStyle/>
        <a:p>
          <a:endParaRPr lang="en-US"/>
        </a:p>
      </dgm:t>
    </dgm:pt>
    <dgm:pt modelId="{20FE928F-BADC-2F49-A6AD-072DCD35107D}">
      <dgm:prSet/>
      <dgm:spPr/>
      <dgm:t>
        <a:bodyPr/>
        <a:lstStyle/>
        <a:p>
          <a:pPr rtl="0"/>
          <a:r>
            <a:rPr lang="en-US" b="0" i="0" dirty="0" smtClean="0"/>
            <a:t>Consists of one or more twisted-pair cables, typically enclosed </a:t>
          </a:r>
          <a:r>
            <a:rPr lang="en-US" b="0" i="0" dirty="0" smtClean="0">
              <a:solidFill>
                <a:srgbClr val="008000"/>
              </a:solidFill>
            </a:rPr>
            <a:t>within an overall thermoplastic jacket </a:t>
          </a:r>
          <a:r>
            <a:rPr lang="en-US" b="0" i="0" dirty="0" smtClean="0"/>
            <a:t>which provides </a:t>
          </a:r>
          <a:r>
            <a:rPr lang="en-US" b="0" i="0" dirty="0" smtClean="0">
              <a:solidFill>
                <a:srgbClr val="FF0000"/>
              </a:solidFill>
            </a:rPr>
            <a:t>no electromagnetic shielding</a:t>
          </a:r>
          <a:endParaRPr lang="en-US" b="0" i="0" dirty="0">
            <a:solidFill>
              <a:srgbClr val="FF0000"/>
            </a:solidFill>
          </a:endParaRPr>
        </a:p>
      </dgm:t>
    </dgm:pt>
    <dgm:pt modelId="{538BF61C-CF87-8240-93E5-34EAB7058280}" type="parTrans" cxnId="{85EBE6CD-4A87-E744-9B17-096A1E3F0069}">
      <dgm:prSet/>
      <dgm:spPr/>
      <dgm:t>
        <a:bodyPr/>
        <a:lstStyle/>
        <a:p>
          <a:endParaRPr lang="en-US"/>
        </a:p>
      </dgm:t>
    </dgm:pt>
    <dgm:pt modelId="{191CCB7A-34A9-2843-ACE1-7A77415F933C}" type="sibTrans" cxnId="{85EBE6CD-4A87-E744-9B17-096A1E3F0069}">
      <dgm:prSet/>
      <dgm:spPr/>
      <dgm:t>
        <a:bodyPr/>
        <a:lstStyle/>
        <a:p>
          <a:endParaRPr lang="en-US"/>
        </a:p>
      </dgm:t>
    </dgm:pt>
    <dgm:pt modelId="{FFFDADFC-FD00-C546-BC8B-CF421666CB8C}">
      <dgm:prSet/>
      <dgm:spPr/>
      <dgm:t>
        <a:bodyPr/>
        <a:lstStyle/>
        <a:p>
          <a:pPr rtl="0"/>
          <a:r>
            <a:rPr lang="en-US" b="0" i="0" dirty="0" smtClean="0"/>
            <a:t>The </a:t>
          </a:r>
          <a:r>
            <a:rPr lang="en-US" b="0" i="0" dirty="0" smtClean="0">
              <a:solidFill>
                <a:srgbClr val="008000"/>
              </a:solidFill>
            </a:rPr>
            <a:t>tighter the twisting</a:t>
          </a:r>
          <a:r>
            <a:rPr lang="en-US" b="0" i="0" dirty="0" smtClean="0"/>
            <a:t>, the </a:t>
          </a:r>
          <a:r>
            <a:rPr lang="en-US" b="0" i="0" dirty="0" smtClean="0">
              <a:solidFill>
                <a:srgbClr val="FF0000"/>
              </a:solidFill>
            </a:rPr>
            <a:t>higher the supported transmission rate </a:t>
          </a:r>
          <a:r>
            <a:rPr lang="en-US" b="0" i="0" dirty="0" smtClean="0"/>
            <a:t>and the greater the cost per meter</a:t>
          </a:r>
          <a:endParaRPr lang="en-US" b="0" i="0" dirty="0"/>
        </a:p>
      </dgm:t>
    </dgm:pt>
    <dgm:pt modelId="{806EDFF3-0276-584D-BB84-6BE57AE2D9EC}" type="parTrans" cxnId="{666B90C4-22E4-1845-8D3D-0ADC87C4C4CE}">
      <dgm:prSet/>
      <dgm:spPr/>
      <dgm:t>
        <a:bodyPr/>
        <a:lstStyle/>
        <a:p>
          <a:endParaRPr lang="en-US"/>
        </a:p>
      </dgm:t>
    </dgm:pt>
    <dgm:pt modelId="{06662E88-D349-4346-85D1-6821EC000E08}" type="sibTrans" cxnId="{666B90C4-22E4-1845-8D3D-0ADC87C4C4CE}">
      <dgm:prSet/>
      <dgm:spPr/>
      <dgm:t>
        <a:bodyPr/>
        <a:lstStyle/>
        <a:p>
          <a:endParaRPr lang="en-US"/>
        </a:p>
      </dgm:t>
    </dgm:pt>
    <dgm:pt modelId="{285254B4-8900-5F41-A6A3-FF5EBEA2C43F}" type="pres">
      <dgm:prSet presAssocID="{9658122D-4A2F-5947-B42D-5CACA5AD86A6}" presName="linear" presStyleCnt="0">
        <dgm:presLayoutVars>
          <dgm:animLvl val="lvl"/>
          <dgm:resizeHandles val="exact"/>
        </dgm:presLayoutVars>
      </dgm:prSet>
      <dgm:spPr/>
      <dgm:t>
        <a:bodyPr/>
        <a:lstStyle/>
        <a:p>
          <a:endParaRPr lang="en-US"/>
        </a:p>
      </dgm:t>
    </dgm:pt>
    <dgm:pt modelId="{0A39F95F-A0F9-6548-9628-686DED917BF9}" type="pres">
      <dgm:prSet presAssocID="{1DE6E686-EE11-C545-9648-BA4B9B424C6B}" presName="parentText" presStyleLbl="node1" presStyleIdx="0" presStyleCnt="2">
        <dgm:presLayoutVars>
          <dgm:chMax val="0"/>
          <dgm:bulletEnabled val="1"/>
        </dgm:presLayoutVars>
      </dgm:prSet>
      <dgm:spPr/>
      <dgm:t>
        <a:bodyPr/>
        <a:lstStyle/>
        <a:p>
          <a:endParaRPr lang="en-US"/>
        </a:p>
      </dgm:t>
    </dgm:pt>
    <dgm:pt modelId="{4FD4CB09-F293-0643-804E-AC2F30FA134D}" type="pres">
      <dgm:prSet presAssocID="{1DE6E686-EE11-C545-9648-BA4B9B424C6B}" presName="childText" presStyleLbl="revTx" presStyleIdx="0" presStyleCnt="2">
        <dgm:presLayoutVars>
          <dgm:bulletEnabled val="1"/>
        </dgm:presLayoutVars>
      </dgm:prSet>
      <dgm:spPr/>
      <dgm:t>
        <a:bodyPr/>
        <a:lstStyle/>
        <a:p>
          <a:endParaRPr lang="en-US"/>
        </a:p>
      </dgm:t>
    </dgm:pt>
    <dgm:pt modelId="{45836ADC-D9E6-1349-AA0A-DFBA43224E34}" type="pres">
      <dgm:prSet presAssocID="{6AA182D4-9B7A-BF4C-BE09-88EC5BE69C17}" presName="parentText" presStyleLbl="node1" presStyleIdx="1" presStyleCnt="2">
        <dgm:presLayoutVars>
          <dgm:chMax val="0"/>
          <dgm:bulletEnabled val="1"/>
        </dgm:presLayoutVars>
      </dgm:prSet>
      <dgm:spPr/>
      <dgm:t>
        <a:bodyPr/>
        <a:lstStyle/>
        <a:p>
          <a:endParaRPr lang="en-US"/>
        </a:p>
      </dgm:t>
    </dgm:pt>
    <dgm:pt modelId="{7B626C79-101D-8141-94B2-48F8466A0B1D}" type="pres">
      <dgm:prSet presAssocID="{6AA182D4-9B7A-BF4C-BE09-88EC5BE69C17}" presName="childText" presStyleLbl="revTx" presStyleIdx="1" presStyleCnt="2">
        <dgm:presLayoutVars>
          <dgm:bulletEnabled val="1"/>
        </dgm:presLayoutVars>
      </dgm:prSet>
      <dgm:spPr/>
      <dgm:t>
        <a:bodyPr/>
        <a:lstStyle/>
        <a:p>
          <a:endParaRPr lang="en-US"/>
        </a:p>
      </dgm:t>
    </dgm:pt>
  </dgm:ptLst>
  <dgm:cxnLst>
    <dgm:cxn modelId="{83C6D1F4-AD54-41BC-8F21-B6A68DCCF3E2}" type="presOf" srcId="{20FE928F-BADC-2F49-A6AD-072DCD35107D}" destId="{4FD4CB09-F293-0643-804E-AC2F30FA134D}" srcOrd="0" destOrd="0" presId="urn:microsoft.com/office/officeart/2005/8/layout/vList2"/>
    <dgm:cxn modelId="{3F7B6CBC-633E-4C7A-87F9-574586F8F07F}" type="presOf" srcId="{CBB28EB4-E322-5441-B281-522B5E466522}" destId="{4FD4CB09-F293-0643-804E-AC2F30FA134D}" srcOrd="0" destOrd="1" presId="urn:microsoft.com/office/officeart/2005/8/layout/vList2"/>
    <dgm:cxn modelId="{D260F31A-46F2-4959-B808-36FBA413CDCA}" type="presOf" srcId="{5E5CB841-ACFF-F94D-A947-FA7C51091BB1}" destId="{7B626C79-101D-8141-94B2-48F8466A0B1D}" srcOrd="0" destOrd="0" presId="urn:microsoft.com/office/officeart/2005/8/layout/vList2"/>
    <dgm:cxn modelId="{ADC89EDC-610C-CF4B-B5FB-98CC5CEA002B}" srcId="{9658122D-4A2F-5947-B42D-5CACA5AD86A6}" destId="{1DE6E686-EE11-C545-9648-BA4B9B424C6B}" srcOrd="0" destOrd="0" parTransId="{97302285-B74F-ED41-95DC-65FB5A50D2F4}" sibTransId="{534E27C2-ADD0-FB45-A63F-439D8CF22C2A}"/>
    <dgm:cxn modelId="{85EBE6CD-4A87-E744-9B17-096A1E3F0069}" srcId="{1DE6E686-EE11-C545-9648-BA4B9B424C6B}" destId="{20FE928F-BADC-2F49-A6AD-072DCD35107D}" srcOrd="0" destOrd="0" parTransId="{538BF61C-CF87-8240-93E5-34EAB7058280}" sibTransId="{191CCB7A-34A9-2843-ACE1-7A77415F933C}"/>
    <dgm:cxn modelId="{0A1E9E70-66A4-4FB8-9701-113F140636C6}" type="presOf" srcId="{6AA182D4-9B7A-BF4C-BE09-88EC5BE69C17}" destId="{45836ADC-D9E6-1349-AA0A-DFBA43224E34}" srcOrd="0" destOrd="0" presId="urn:microsoft.com/office/officeart/2005/8/layout/vList2"/>
    <dgm:cxn modelId="{3A6109EA-1090-4D62-A345-8B7C778E018F}" type="presOf" srcId="{FFFDADFC-FD00-C546-BC8B-CF421666CB8C}" destId="{4FD4CB09-F293-0643-804E-AC2F30FA134D}" srcOrd="0" destOrd="3" presId="urn:microsoft.com/office/officeart/2005/8/layout/vList2"/>
    <dgm:cxn modelId="{E4FA4775-6FF1-F747-BE5A-3088BE002985}" srcId="{1DE6E686-EE11-C545-9648-BA4B9B424C6B}" destId="{A47B2E17-419D-8546-AEA4-2AC00047F5EA}" srcOrd="2" destOrd="0" parTransId="{67F58C55-6450-CE48-97B0-A265F8047C66}" sibTransId="{27DC696B-FD8E-E547-96D4-5C79D0ABC1C5}"/>
    <dgm:cxn modelId="{79AFE58C-9B8B-F546-BB18-4509FD200BA9}" srcId="{9658122D-4A2F-5947-B42D-5CACA5AD86A6}" destId="{6AA182D4-9B7A-BF4C-BE09-88EC5BE69C17}" srcOrd="1" destOrd="0" parTransId="{D26242BA-B039-BC4E-97F7-9ED1141D98F8}" sibTransId="{32FAADF8-0782-7441-925E-1CCA064CF2CA}"/>
    <dgm:cxn modelId="{30EAD978-F00C-094F-9C40-C1A8570CF6B9}" srcId="{6AA182D4-9B7A-BF4C-BE09-88EC5BE69C17}" destId="{5E5CB841-ACFF-F94D-A947-FA7C51091BB1}" srcOrd="0" destOrd="0" parTransId="{64C6CD8C-ABE1-7843-A09D-DAB72B5ADADC}" sibTransId="{A552DB20-CA1A-0542-B39D-B45A54CCE400}"/>
    <dgm:cxn modelId="{68F19515-73F5-40FE-AE7D-F75D8F1334CC}" type="presOf" srcId="{9658122D-4A2F-5947-B42D-5CACA5AD86A6}" destId="{285254B4-8900-5F41-A6A3-FF5EBEA2C43F}" srcOrd="0" destOrd="0" presId="urn:microsoft.com/office/officeart/2005/8/layout/vList2"/>
    <dgm:cxn modelId="{ACC2C87C-5A93-48F6-9677-C92D3F5B6334}" type="presOf" srcId="{1DE6E686-EE11-C545-9648-BA4B9B424C6B}" destId="{0A39F95F-A0F9-6548-9628-686DED917BF9}" srcOrd="0" destOrd="0" presId="urn:microsoft.com/office/officeart/2005/8/layout/vList2"/>
    <dgm:cxn modelId="{5287E17E-D533-45F6-9C5F-266BCE4F5E63}" type="presOf" srcId="{A47B2E17-419D-8546-AEA4-2AC00047F5EA}" destId="{4FD4CB09-F293-0643-804E-AC2F30FA134D}" srcOrd="0" destOrd="2" presId="urn:microsoft.com/office/officeart/2005/8/layout/vList2"/>
    <dgm:cxn modelId="{FA52A38C-A616-481F-B4FD-C3B2904B5181}" type="presOf" srcId="{75CF19AF-0AC4-AE4F-923E-68FA56EF67CB}" destId="{7B626C79-101D-8141-94B2-48F8466A0B1D}" srcOrd="0" destOrd="2" presId="urn:microsoft.com/office/officeart/2005/8/layout/vList2"/>
    <dgm:cxn modelId="{A298699F-C326-D94D-8D41-104493A7B661}" srcId="{6AA182D4-9B7A-BF4C-BE09-88EC5BE69C17}" destId="{75CF19AF-0AC4-AE4F-923E-68FA56EF67CB}" srcOrd="2" destOrd="0" parTransId="{F6D10CB3-EAA0-FC40-85E8-E71796202FFD}" sibTransId="{9D195D4C-53BA-5740-8B81-6B0E2DBC0323}"/>
    <dgm:cxn modelId="{C58EA01E-5E48-8944-B3FD-007816A95926}" srcId="{1DE6E686-EE11-C545-9648-BA4B9B424C6B}" destId="{CBB28EB4-E322-5441-B281-522B5E466522}" srcOrd="1" destOrd="0" parTransId="{5BFC70C9-42C9-7B4D-BF4C-D2BDE629DC6B}" sibTransId="{7608DC32-1743-194B-819F-52FE5206AABA}"/>
    <dgm:cxn modelId="{666B90C4-22E4-1845-8D3D-0ADC87C4C4CE}" srcId="{1DE6E686-EE11-C545-9648-BA4B9B424C6B}" destId="{FFFDADFC-FD00-C546-BC8B-CF421666CB8C}" srcOrd="3" destOrd="0" parTransId="{806EDFF3-0276-584D-BB84-6BE57AE2D9EC}" sibTransId="{06662E88-D349-4346-85D1-6821EC000E08}"/>
    <dgm:cxn modelId="{64AE6CB8-25BD-C047-8269-164C7CBD6B48}" srcId="{6AA182D4-9B7A-BF4C-BE09-88EC5BE69C17}" destId="{96667979-2A0D-6047-95E7-3D85FB7B2873}" srcOrd="1" destOrd="0" parTransId="{16A0A117-73AD-DC44-A5D3-D375DFC5EFF3}" sibTransId="{1B74904F-406F-9249-A000-A85D1894AB9C}"/>
    <dgm:cxn modelId="{65A43B87-C3DD-4C71-8AA8-10CF52DAF3D2}" type="presOf" srcId="{96667979-2A0D-6047-95E7-3D85FB7B2873}" destId="{7B626C79-101D-8141-94B2-48F8466A0B1D}" srcOrd="0" destOrd="1" presId="urn:microsoft.com/office/officeart/2005/8/layout/vList2"/>
    <dgm:cxn modelId="{70B8C1EC-9618-4D88-A81B-069AF891F167}" type="presParOf" srcId="{285254B4-8900-5F41-A6A3-FF5EBEA2C43F}" destId="{0A39F95F-A0F9-6548-9628-686DED917BF9}" srcOrd="0" destOrd="0" presId="urn:microsoft.com/office/officeart/2005/8/layout/vList2"/>
    <dgm:cxn modelId="{49FAD95B-AAE1-4CA5-999D-357C715F7081}" type="presParOf" srcId="{285254B4-8900-5F41-A6A3-FF5EBEA2C43F}" destId="{4FD4CB09-F293-0643-804E-AC2F30FA134D}" srcOrd="1" destOrd="0" presId="urn:microsoft.com/office/officeart/2005/8/layout/vList2"/>
    <dgm:cxn modelId="{68608621-E9A3-4496-B03E-DC0A27ECD1B5}" type="presParOf" srcId="{285254B4-8900-5F41-A6A3-FF5EBEA2C43F}" destId="{45836ADC-D9E6-1349-AA0A-DFBA43224E34}" srcOrd="2" destOrd="0" presId="urn:microsoft.com/office/officeart/2005/8/layout/vList2"/>
    <dgm:cxn modelId="{40F41EAC-21F3-4FC1-B532-594F52A3D046}" type="presParOf" srcId="{285254B4-8900-5F41-A6A3-FF5EBEA2C43F}" destId="{7B626C79-101D-8141-94B2-48F8466A0B1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A097AD-36DA-8440-96C1-7F03A4CCDEB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72DA3F24-D5D0-344E-8CED-63D9ECDF0225}">
      <dgm:prSet/>
      <dgm:spPr/>
      <dgm:t>
        <a:bodyPr/>
        <a:lstStyle/>
        <a:p>
          <a:pPr rtl="0"/>
          <a:r>
            <a:rPr kumimoji="1" lang="en-US" b="1" dirty="0" smtClean="0"/>
            <a:t>1GHz to 40GHz</a:t>
          </a:r>
          <a:endParaRPr lang="en-US" dirty="0"/>
        </a:p>
      </dgm:t>
    </dgm:pt>
    <dgm:pt modelId="{3A3970E5-96A5-4B44-A2F3-EF06EE77D201}" type="parTrans" cxnId="{64A3A308-D5CE-0948-BB01-BA3475B9FD3F}">
      <dgm:prSet/>
      <dgm:spPr/>
      <dgm:t>
        <a:bodyPr/>
        <a:lstStyle/>
        <a:p>
          <a:endParaRPr lang="en-US"/>
        </a:p>
      </dgm:t>
    </dgm:pt>
    <dgm:pt modelId="{BB577B66-0CF2-604A-8E35-DD8129DE7496}" type="sibTrans" cxnId="{64A3A308-D5CE-0948-BB01-BA3475B9FD3F}">
      <dgm:prSet/>
      <dgm:spPr/>
      <dgm:t>
        <a:bodyPr/>
        <a:lstStyle/>
        <a:p>
          <a:endParaRPr lang="en-US"/>
        </a:p>
      </dgm:t>
    </dgm:pt>
    <dgm:pt modelId="{A5A6771B-46AF-BD4E-9565-0D7D9E4E026E}">
      <dgm:prSet/>
      <dgm:spPr/>
      <dgm:t>
        <a:bodyPr/>
        <a:lstStyle/>
        <a:p>
          <a:pPr rtl="0"/>
          <a:r>
            <a:rPr kumimoji="1" lang="en-US" dirty="0" smtClean="0">
              <a:solidFill>
                <a:srgbClr val="FF0000"/>
              </a:solidFill>
            </a:rPr>
            <a:t>Referred to as microwave frequencies</a:t>
          </a:r>
          <a:endParaRPr lang="en-US" dirty="0">
            <a:solidFill>
              <a:srgbClr val="FF0000"/>
            </a:solidFill>
          </a:endParaRPr>
        </a:p>
      </dgm:t>
    </dgm:pt>
    <dgm:pt modelId="{880DACA6-2A49-524D-98FB-383008D8F7CB}" type="parTrans" cxnId="{8E868696-4BA4-D542-B105-B3C94D3C97AF}">
      <dgm:prSet/>
      <dgm:spPr/>
      <dgm:t>
        <a:bodyPr/>
        <a:lstStyle/>
        <a:p>
          <a:endParaRPr lang="en-US"/>
        </a:p>
      </dgm:t>
    </dgm:pt>
    <dgm:pt modelId="{1CF08647-0D63-4E4B-8781-F5C5EACEFD28}" type="sibTrans" cxnId="{8E868696-4BA4-D542-B105-B3C94D3C97AF}">
      <dgm:prSet/>
      <dgm:spPr/>
      <dgm:t>
        <a:bodyPr/>
        <a:lstStyle/>
        <a:p>
          <a:endParaRPr lang="en-US"/>
        </a:p>
      </dgm:t>
    </dgm:pt>
    <dgm:pt modelId="{FF1A1E19-0B20-D449-A3A5-8E209185B3C7}">
      <dgm:prSet/>
      <dgm:spPr/>
      <dgm:t>
        <a:bodyPr/>
        <a:lstStyle/>
        <a:p>
          <a:pPr rtl="0"/>
          <a:r>
            <a:rPr kumimoji="1" lang="en-US" dirty="0" smtClean="0"/>
            <a:t>Highly directional beams are possible</a:t>
          </a:r>
          <a:endParaRPr lang="en-US" dirty="0"/>
        </a:p>
      </dgm:t>
    </dgm:pt>
    <dgm:pt modelId="{115C3056-58EB-644F-919A-3971BA4BB671}" type="parTrans" cxnId="{728B30EC-77D3-5642-AE98-2720E4C6D4E4}">
      <dgm:prSet/>
      <dgm:spPr/>
      <dgm:t>
        <a:bodyPr/>
        <a:lstStyle/>
        <a:p>
          <a:endParaRPr lang="en-US"/>
        </a:p>
      </dgm:t>
    </dgm:pt>
    <dgm:pt modelId="{D221AE52-03B2-7143-98EA-ABDB9532B20A}" type="sibTrans" cxnId="{728B30EC-77D3-5642-AE98-2720E4C6D4E4}">
      <dgm:prSet/>
      <dgm:spPr/>
      <dgm:t>
        <a:bodyPr/>
        <a:lstStyle/>
        <a:p>
          <a:endParaRPr lang="en-US"/>
        </a:p>
      </dgm:t>
    </dgm:pt>
    <dgm:pt modelId="{38F9B2FF-E7D5-AE4E-9E83-534A752DE2E6}">
      <dgm:prSet/>
      <dgm:spPr/>
      <dgm:t>
        <a:bodyPr/>
        <a:lstStyle/>
        <a:p>
          <a:pPr rtl="0"/>
          <a:r>
            <a:rPr kumimoji="1" lang="en-US" dirty="0" smtClean="0"/>
            <a:t>Suitable for point to point transmissions</a:t>
          </a:r>
          <a:endParaRPr lang="en-US" dirty="0"/>
        </a:p>
      </dgm:t>
    </dgm:pt>
    <dgm:pt modelId="{4E0C3776-F796-D242-8063-71E672344527}" type="parTrans" cxnId="{14C3B08E-5AE7-A643-A8F4-79D984474455}">
      <dgm:prSet/>
      <dgm:spPr/>
      <dgm:t>
        <a:bodyPr/>
        <a:lstStyle/>
        <a:p>
          <a:endParaRPr lang="en-US"/>
        </a:p>
      </dgm:t>
    </dgm:pt>
    <dgm:pt modelId="{8B23B677-743C-7F4D-A121-2E67B32975BD}" type="sibTrans" cxnId="{14C3B08E-5AE7-A643-A8F4-79D984474455}">
      <dgm:prSet/>
      <dgm:spPr/>
      <dgm:t>
        <a:bodyPr/>
        <a:lstStyle/>
        <a:p>
          <a:endParaRPr lang="en-US"/>
        </a:p>
      </dgm:t>
    </dgm:pt>
    <dgm:pt modelId="{6EA3F908-AF49-4B49-AFB1-ACD6DBB2B60E}">
      <dgm:prSet/>
      <dgm:spPr/>
      <dgm:t>
        <a:bodyPr/>
        <a:lstStyle/>
        <a:p>
          <a:pPr rtl="0"/>
          <a:r>
            <a:rPr kumimoji="1" lang="en-US" dirty="0" smtClean="0">
              <a:solidFill>
                <a:srgbClr val="FF0000"/>
              </a:solidFill>
            </a:rPr>
            <a:t>Also used for satellite communications</a:t>
          </a:r>
          <a:endParaRPr lang="en-US" dirty="0">
            <a:solidFill>
              <a:srgbClr val="FF0000"/>
            </a:solidFill>
          </a:endParaRPr>
        </a:p>
      </dgm:t>
    </dgm:pt>
    <dgm:pt modelId="{128E4D06-F463-254C-A897-DFABDF533856}" type="parTrans" cxnId="{7AD4F625-D86B-DA45-97D9-E31FC96E35D1}">
      <dgm:prSet/>
      <dgm:spPr/>
      <dgm:t>
        <a:bodyPr/>
        <a:lstStyle/>
        <a:p>
          <a:endParaRPr lang="en-US"/>
        </a:p>
      </dgm:t>
    </dgm:pt>
    <dgm:pt modelId="{9C1F9603-4AE2-9241-93C3-77D44B85DE59}" type="sibTrans" cxnId="{7AD4F625-D86B-DA45-97D9-E31FC96E35D1}">
      <dgm:prSet/>
      <dgm:spPr/>
      <dgm:t>
        <a:bodyPr/>
        <a:lstStyle/>
        <a:p>
          <a:endParaRPr lang="en-US"/>
        </a:p>
      </dgm:t>
    </dgm:pt>
    <dgm:pt modelId="{A2FFC92B-97B6-7649-A576-369C478142AF}">
      <dgm:prSet/>
      <dgm:spPr/>
      <dgm:t>
        <a:bodyPr/>
        <a:lstStyle/>
        <a:p>
          <a:pPr rtl="0"/>
          <a:r>
            <a:rPr kumimoji="1" lang="en-US" b="1" dirty="0" smtClean="0"/>
            <a:t>3 x 10</a:t>
          </a:r>
          <a:r>
            <a:rPr kumimoji="1" lang="en-US" b="1" baseline="30000" dirty="0" smtClean="0"/>
            <a:t>11</a:t>
          </a:r>
          <a:r>
            <a:rPr kumimoji="1" lang="en-US" b="1" dirty="0" smtClean="0"/>
            <a:t> to 2 x 10</a:t>
          </a:r>
          <a:r>
            <a:rPr kumimoji="1" lang="en-US" b="1" baseline="30000" dirty="0" smtClean="0"/>
            <a:t>14</a:t>
          </a:r>
          <a:endParaRPr kumimoji="1" lang="en-US" b="1" dirty="0"/>
        </a:p>
      </dgm:t>
    </dgm:pt>
    <dgm:pt modelId="{5091103A-2B90-4E4E-83AA-9C1AF6659E55}" type="parTrans" cxnId="{101BF515-342F-AF42-B9D4-9D49B50493EE}">
      <dgm:prSet/>
      <dgm:spPr/>
      <dgm:t>
        <a:bodyPr/>
        <a:lstStyle/>
        <a:p>
          <a:endParaRPr lang="en-US"/>
        </a:p>
      </dgm:t>
    </dgm:pt>
    <dgm:pt modelId="{D8E18041-0B2C-E643-9949-F3AECAF1393A}" type="sibTrans" cxnId="{101BF515-342F-AF42-B9D4-9D49B50493EE}">
      <dgm:prSet/>
      <dgm:spPr/>
      <dgm:t>
        <a:bodyPr/>
        <a:lstStyle/>
        <a:p>
          <a:endParaRPr lang="en-US"/>
        </a:p>
      </dgm:t>
    </dgm:pt>
    <dgm:pt modelId="{1F060B31-45D0-2946-B3C6-09024C7DE5B6}">
      <dgm:prSet/>
      <dgm:spPr/>
      <dgm:t>
        <a:bodyPr/>
        <a:lstStyle/>
        <a:p>
          <a:pPr rtl="0"/>
          <a:r>
            <a:rPr kumimoji="1" lang="en-US" dirty="0" smtClean="0">
              <a:solidFill>
                <a:srgbClr val="FF0000"/>
              </a:solidFill>
            </a:rPr>
            <a:t>Infrared portion of the spectrum</a:t>
          </a:r>
          <a:endParaRPr lang="en-US" dirty="0">
            <a:solidFill>
              <a:srgbClr val="FF0000"/>
            </a:solidFill>
          </a:endParaRPr>
        </a:p>
      </dgm:t>
    </dgm:pt>
    <dgm:pt modelId="{F44EB5C4-EC05-8A43-B87A-089B71A53D34}" type="parTrans" cxnId="{D002BDF6-F418-B844-B11C-B19793997A6E}">
      <dgm:prSet/>
      <dgm:spPr/>
      <dgm:t>
        <a:bodyPr/>
        <a:lstStyle/>
        <a:p>
          <a:endParaRPr lang="en-US"/>
        </a:p>
      </dgm:t>
    </dgm:pt>
    <dgm:pt modelId="{0CBB0029-0E0F-A143-A21F-39A3BA01B168}" type="sibTrans" cxnId="{D002BDF6-F418-B844-B11C-B19793997A6E}">
      <dgm:prSet/>
      <dgm:spPr/>
      <dgm:t>
        <a:bodyPr/>
        <a:lstStyle/>
        <a:p>
          <a:endParaRPr lang="en-US"/>
        </a:p>
      </dgm:t>
    </dgm:pt>
    <dgm:pt modelId="{7D452B6F-665D-9040-BAE1-9D4EB95EA4B0}">
      <dgm:prSet/>
      <dgm:spPr/>
      <dgm:t>
        <a:bodyPr/>
        <a:lstStyle/>
        <a:p>
          <a:pPr rtl="0"/>
          <a:r>
            <a:rPr kumimoji="1" lang="en-US" dirty="0" smtClean="0"/>
            <a:t>Useful to local point-to-point and multipoint applications within confined areas</a:t>
          </a:r>
          <a:endParaRPr lang="en-US" dirty="0"/>
        </a:p>
      </dgm:t>
    </dgm:pt>
    <dgm:pt modelId="{5DFEA5B6-439B-9845-89A3-4D6A4C97185C}" type="parTrans" cxnId="{F4D2863E-2D9B-E840-A544-73E148959443}">
      <dgm:prSet/>
      <dgm:spPr/>
      <dgm:t>
        <a:bodyPr/>
        <a:lstStyle/>
        <a:p>
          <a:endParaRPr lang="en-US"/>
        </a:p>
      </dgm:t>
    </dgm:pt>
    <dgm:pt modelId="{E4E13487-A2F4-8A42-A49E-8B8383D04756}" type="sibTrans" cxnId="{F4D2863E-2D9B-E840-A544-73E148959443}">
      <dgm:prSet/>
      <dgm:spPr/>
      <dgm:t>
        <a:bodyPr/>
        <a:lstStyle/>
        <a:p>
          <a:endParaRPr lang="en-US"/>
        </a:p>
      </dgm:t>
    </dgm:pt>
    <dgm:pt modelId="{411C52BB-DDD5-471D-A36C-BF3087BB580F}">
      <dgm:prSet/>
      <dgm:spPr/>
      <dgm:t>
        <a:bodyPr/>
        <a:lstStyle/>
        <a:p>
          <a:pPr rtl="0"/>
          <a:r>
            <a:rPr kumimoji="1" lang="en-US" dirty="0" smtClean="0"/>
            <a:t>3</a:t>
          </a:r>
          <a:r>
            <a:rPr kumimoji="1" lang="en-US" b="1" dirty="0" smtClean="0"/>
            <a:t>0MHz to 1GHz</a:t>
          </a:r>
          <a:endParaRPr lang="en-US" dirty="0"/>
        </a:p>
      </dgm:t>
    </dgm:pt>
    <dgm:pt modelId="{87F64428-FF5D-4449-A0FB-C1A76F25F1B3}" type="parTrans" cxnId="{9A9CE47E-2FB6-44CF-9AA7-1C5CA5C6D955}">
      <dgm:prSet/>
      <dgm:spPr/>
      <dgm:t>
        <a:bodyPr/>
        <a:lstStyle/>
        <a:p>
          <a:endParaRPr lang="en-US"/>
        </a:p>
      </dgm:t>
    </dgm:pt>
    <dgm:pt modelId="{F9D42939-E978-4477-BABB-BAAF4D706943}" type="sibTrans" cxnId="{9A9CE47E-2FB6-44CF-9AA7-1C5CA5C6D955}">
      <dgm:prSet/>
      <dgm:spPr/>
      <dgm:t>
        <a:bodyPr/>
        <a:lstStyle/>
        <a:p>
          <a:endParaRPr lang="en-US"/>
        </a:p>
      </dgm:t>
    </dgm:pt>
    <dgm:pt modelId="{D737EC1F-7AB2-468D-A9BE-984FCBD40DE8}">
      <dgm:prSet/>
      <dgm:spPr/>
      <dgm:t>
        <a:bodyPr/>
        <a:lstStyle/>
        <a:p>
          <a:pPr rtl="0"/>
          <a:r>
            <a:rPr kumimoji="1" lang="en-US" dirty="0" smtClean="0"/>
            <a:t>Suitable for omnidirectional applications</a:t>
          </a:r>
          <a:endParaRPr lang="en-US" dirty="0"/>
        </a:p>
      </dgm:t>
    </dgm:pt>
    <dgm:pt modelId="{68614F57-0F97-4EF8-AECB-9DED7C2145D7}" type="parTrans" cxnId="{AA475CDD-32F4-443B-BAC1-C5DDB6680805}">
      <dgm:prSet/>
      <dgm:spPr/>
      <dgm:t>
        <a:bodyPr/>
        <a:lstStyle/>
        <a:p>
          <a:endParaRPr lang="en-US"/>
        </a:p>
      </dgm:t>
    </dgm:pt>
    <dgm:pt modelId="{7EF8BBD6-549B-4360-9D07-DE906D3ACA09}" type="sibTrans" cxnId="{AA475CDD-32F4-443B-BAC1-C5DDB6680805}">
      <dgm:prSet/>
      <dgm:spPr/>
      <dgm:t>
        <a:bodyPr/>
        <a:lstStyle/>
        <a:p>
          <a:endParaRPr lang="en-US"/>
        </a:p>
      </dgm:t>
    </dgm:pt>
    <dgm:pt modelId="{25551945-BA0A-48F1-A544-FAF5B3678491}">
      <dgm:prSet/>
      <dgm:spPr/>
      <dgm:t>
        <a:bodyPr/>
        <a:lstStyle/>
        <a:p>
          <a:pPr rtl="0"/>
          <a:r>
            <a:rPr kumimoji="1" lang="en-US" dirty="0" smtClean="0">
              <a:solidFill>
                <a:srgbClr val="FF0000"/>
              </a:solidFill>
            </a:rPr>
            <a:t>Referred to as the radio range</a:t>
          </a:r>
          <a:endParaRPr lang="en-US" dirty="0">
            <a:solidFill>
              <a:srgbClr val="FF0000"/>
            </a:solidFill>
          </a:endParaRPr>
        </a:p>
      </dgm:t>
    </dgm:pt>
    <dgm:pt modelId="{5C97B839-89BC-4FF0-A37A-4F6475FB2AC3}" type="parTrans" cxnId="{E7EA8C7A-B1AE-4502-9629-36CF3E8D5D6B}">
      <dgm:prSet/>
      <dgm:spPr/>
      <dgm:t>
        <a:bodyPr/>
        <a:lstStyle/>
        <a:p>
          <a:endParaRPr lang="en-US"/>
        </a:p>
      </dgm:t>
    </dgm:pt>
    <dgm:pt modelId="{FC29F629-53F0-455B-8EEC-118D1151A0A2}" type="sibTrans" cxnId="{E7EA8C7A-B1AE-4502-9629-36CF3E8D5D6B}">
      <dgm:prSet/>
      <dgm:spPr/>
      <dgm:t>
        <a:bodyPr/>
        <a:lstStyle/>
        <a:p>
          <a:endParaRPr lang="en-US"/>
        </a:p>
      </dgm:t>
    </dgm:pt>
    <dgm:pt modelId="{72B68576-7DF6-8342-A42D-B8B88133050E}" type="pres">
      <dgm:prSet presAssocID="{0BA097AD-36DA-8440-96C1-7F03A4CCDEBB}" presName="linearFlow" presStyleCnt="0">
        <dgm:presLayoutVars>
          <dgm:dir/>
          <dgm:animLvl val="lvl"/>
          <dgm:resizeHandles val="exact"/>
        </dgm:presLayoutVars>
      </dgm:prSet>
      <dgm:spPr/>
      <dgm:t>
        <a:bodyPr/>
        <a:lstStyle/>
        <a:p>
          <a:endParaRPr lang="en-US"/>
        </a:p>
      </dgm:t>
    </dgm:pt>
    <dgm:pt modelId="{99436DD0-6A9F-4657-BF24-A8D46A52887F}" type="pres">
      <dgm:prSet presAssocID="{411C52BB-DDD5-471D-A36C-BF3087BB580F}" presName="composite" presStyleCnt="0"/>
      <dgm:spPr/>
    </dgm:pt>
    <dgm:pt modelId="{AA17D778-F597-4D6A-9C5E-99920EE6A8FC}" type="pres">
      <dgm:prSet presAssocID="{411C52BB-DDD5-471D-A36C-BF3087BB580F}" presName="parentText" presStyleLbl="alignNode1" presStyleIdx="0" presStyleCnt="3">
        <dgm:presLayoutVars>
          <dgm:chMax val="1"/>
          <dgm:bulletEnabled val="1"/>
        </dgm:presLayoutVars>
      </dgm:prSet>
      <dgm:spPr/>
      <dgm:t>
        <a:bodyPr/>
        <a:lstStyle/>
        <a:p>
          <a:endParaRPr lang="en-US"/>
        </a:p>
      </dgm:t>
    </dgm:pt>
    <dgm:pt modelId="{0794300A-12A7-450B-BAF0-386E969E5819}" type="pres">
      <dgm:prSet presAssocID="{411C52BB-DDD5-471D-A36C-BF3087BB580F}" presName="descendantText" presStyleLbl="alignAcc1" presStyleIdx="0" presStyleCnt="3">
        <dgm:presLayoutVars>
          <dgm:bulletEnabled val="1"/>
        </dgm:presLayoutVars>
      </dgm:prSet>
      <dgm:spPr/>
      <dgm:t>
        <a:bodyPr/>
        <a:lstStyle/>
        <a:p>
          <a:endParaRPr lang="en-US"/>
        </a:p>
      </dgm:t>
    </dgm:pt>
    <dgm:pt modelId="{8F36CF6F-C489-45DD-B814-6D5084F94F39}" type="pres">
      <dgm:prSet presAssocID="{F9D42939-E978-4477-BABB-BAAF4D706943}" presName="sp" presStyleCnt="0"/>
      <dgm:spPr/>
    </dgm:pt>
    <dgm:pt modelId="{F8FFC26D-AE8F-DE4B-8C98-35120D5E2342}" type="pres">
      <dgm:prSet presAssocID="{72DA3F24-D5D0-344E-8CED-63D9ECDF0225}" presName="composite" presStyleCnt="0"/>
      <dgm:spPr/>
    </dgm:pt>
    <dgm:pt modelId="{903B9493-86F7-7743-A8B7-B842AB86E09B}" type="pres">
      <dgm:prSet presAssocID="{72DA3F24-D5D0-344E-8CED-63D9ECDF0225}" presName="parentText" presStyleLbl="alignNode1" presStyleIdx="1" presStyleCnt="3">
        <dgm:presLayoutVars>
          <dgm:chMax val="1"/>
          <dgm:bulletEnabled val="1"/>
        </dgm:presLayoutVars>
      </dgm:prSet>
      <dgm:spPr/>
      <dgm:t>
        <a:bodyPr/>
        <a:lstStyle/>
        <a:p>
          <a:endParaRPr lang="en-US"/>
        </a:p>
      </dgm:t>
    </dgm:pt>
    <dgm:pt modelId="{E04988E3-FEE8-2041-BE92-1AC664DC76E5}" type="pres">
      <dgm:prSet presAssocID="{72DA3F24-D5D0-344E-8CED-63D9ECDF0225}" presName="descendantText" presStyleLbl="alignAcc1" presStyleIdx="1" presStyleCnt="3">
        <dgm:presLayoutVars>
          <dgm:bulletEnabled val="1"/>
        </dgm:presLayoutVars>
      </dgm:prSet>
      <dgm:spPr/>
      <dgm:t>
        <a:bodyPr/>
        <a:lstStyle/>
        <a:p>
          <a:endParaRPr lang="en-US"/>
        </a:p>
      </dgm:t>
    </dgm:pt>
    <dgm:pt modelId="{5F3759C2-F28E-5145-9E52-DEA58C70A9FC}" type="pres">
      <dgm:prSet presAssocID="{BB577B66-0CF2-604A-8E35-DD8129DE7496}" presName="sp" presStyleCnt="0"/>
      <dgm:spPr/>
    </dgm:pt>
    <dgm:pt modelId="{1693F873-1418-0B41-9E1E-9D979D500FBA}" type="pres">
      <dgm:prSet presAssocID="{A2FFC92B-97B6-7649-A576-369C478142AF}" presName="composite" presStyleCnt="0"/>
      <dgm:spPr/>
    </dgm:pt>
    <dgm:pt modelId="{23BC180E-39F3-C747-9912-CC6FF7E38099}" type="pres">
      <dgm:prSet presAssocID="{A2FFC92B-97B6-7649-A576-369C478142AF}" presName="parentText" presStyleLbl="alignNode1" presStyleIdx="2" presStyleCnt="3">
        <dgm:presLayoutVars>
          <dgm:chMax val="1"/>
          <dgm:bulletEnabled val="1"/>
        </dgm:presLayoutVars>
      </dgm:prSet>
      <dgm:spPr/>
      <dgm:t>
        <a:bodyPr/>
        <a:lstStyle/>
        <a:p>
          <a:endParaRPr lang="en-US"/>
        </a:p>
      </dgm:t>
    </dgm:pt>
    <dgm:pt modelId="{A5DE8A76-0113-4241-B00D-D968405D8119}" type="pres">
      <dgm:prSet presAssocID="{A2FFC92B-97B6-7649-A576-369C478142AF}" presName="descendantText" presStyleLbl="alignAcc1" presStyleIdx="2" presStyleCnt="3">
        <dgm:presLayoutVars>
          <dgm:bulletEnabled val="1"/>
        </dgm:presLayoutVars>
      </dgm:prSet>
      <dgm:spPr/>
      <dgm:t>
        <a:bodyPr/>
        <a:lstStyle/>
        <a:p>
          <a:endParaRPr lang="en-US"/>
        </a:p>
      </dgm:t>
    </dgm:pt>
  </dgm:ptLst>
  <dgm:cxnLst>
    <dgm:cxn modelId="{663F7193-6ADC-43B3-8EB2-9DCED7891522}" type="presOf" srcId="{0BA097AD-36DA-8440-96C1-7F03A4CCDEBB}" destId="{72B68576-7DF6-8342-A42D-B8B88133050E}" srcOrd="0" destOrd="0" presId="urn:microsoft.com/office/officeart/2005/8/layout/chevron2"/>
    <dgm:cxn modelId="{32D3EA73-8792-4327-B57D-793CA1EBEDCB}" type="presOf" srcId="{7D452B6F-665D-9040-BAE1-9D4EB95EA4B0}" destId="{A5DE8A76-0113-4241-B00D-D968405D8119}" srcOrd="0" destOrd="1" presId="urn:microsoft.com/office/officeart/2005/8/layout/chevron2"/>
    <dgm:cxn modelId="{E7EA8C7A-B1AE-4502-9629-36CF3E8D5D6B}" srcId="{411C52BB-DDD5-471D-A36C-BF3087BB580F}" destId="{25551945-BA0A-48F1-A544-FAF5B3678491}" srcOrd="1" destOrd="0" parTransId="{5C97B839-89BC-4FF0-A37A-4F6475FB2AC3}" sibTransId="{FC29F629-53F0-455B-8EEC-118D1151A0A2}"/>
    <dgm:cxn modelId="{64A3A308-D5CE-0948-BB01-BA3475B9FD3F}" srcId="{0BA097AD-36DA-8440-96C1-7F03A4CCDEBB}" destId="{72DA3F24-D5D0-344E-8CED-63D9ECDF0225}" srcOrd="1" destOrd="0" parTransId="{3A3970E5-96A5-4B44-A2F3-EF06EE77D201}" sibTransId="{BB577B66-0CF2-604A-8E35-DD8129DE7496}"/>
    <dgm:cxn modelId="{9A9CE47E-2FB6-44CF-9AA7-1C5CA5C6D955}" srcId="{0BA097AD-36DA-8440-96C1-7F03A4CCDEBB}" destId="{411C52BB-DDD5-471D-A36C-BF3087BB580F}" srcOrd="0" destOrd="0" parTransId="{87F64428-FF5D-4449-A0FB-C1A76F25F1B3}" sibTransId="{F9D42939-E978-4477-BABB-BAAF4D706943}"/>
    <dgm:cxn modelId="{FFAF2837-BBB1-494E-B871-A9D65DB334EC}" type="presOf" srcId="{A2FFC92B-97B6-7649-A576-369C478142AF}" destId="{23BC180E-39F3-C747-9912-CC6FF7E38099}" srcOrd="0" destOrd="0" presId="urn:microsoft.com/office/officeart/2005/8/layout/chevron2"/>
    <dgm:cxn modelId="{8E868696-4BA4-D542-B105-B3C94D3C97AF}" srcId="{72DA3F24-D5D0-344E-8CED-63D9ECDF0225}" destId="{A5A6771B-46AF-BD4E-9565-0D7D9E4E026E}" srcOrd="0" destOrd="0" parTransId="{880DACA6-2A49-524D-98FB-383008D8F7CB}" sibTransId="{1CF08647-0D63-4E4B-8781-F5C5EACEFD28}"/>
    <dgm:cxn modelId="{F4D2863E-2D9B-E840-A544-73E148959443}" srcId="{A2FFC92B-97B6-7649-A576-369C478142AF}" destId="{7D452B6F-665D-9040-BAE1-9D4EB95EA4B0}" srcOrd="1" destOrd="0" parTransId="{5DFEA5B6-439B-9845-89A3-4D6A4C97185C}" sibTransId="{E4E13487-A2F4-8A42-A49E-8B8383D04756}"/>
    <dgm:cxn modelId="{D18DF81D-BF84-45F3-B3EB-F4A2B24D8800}" type="presOf" srcId="{72DA3F24-D5D0-344E-8CED-63D9ECDF0225}" destId="{903B9493-86F7-7743-A8B7-B842AB86E09B}" srcOrd="0" destOrd="0" presId="urn:microsoft.com/office/officeart/2005/8/layout/chevron2"/>
    <dgm:cxn modelId="{D002BDF6-F418-B844-B11C-B19793997A6E}" srcId="{A2FFC92B-97B6-7649-A576-369C478142AF}" destId="{1F060B31-45D0-2946-B3C6-09024C7DE5B6}" srcOrd="0" destOrd="0" parTransId="{F44EB5C4-EC05-8A43-B87A-089B71A53D34}" sibTransId="{0CBB0029-0E0F-A143-A21F-39A3BA01B168}"/>
    <dgm:cxn modelId="{7AD4F625-D86B-DA45-97D9-E31FC96E35D1}" srcId="{72DA3F24-D5D0-344E-8CED-63D9ECDF0225}" destId="{6EA3F908-AF49-4B49-AFB1-ACD6DBB2B60E}" srcOrd="3" destOrd="0" parTransId="{128E4D06-F463-254C-A897-DFABDF533856}" sibTransId="{9C1F9603-4AE2-9241-93C3-77D44B85DE59}"/>
    <dgm:cxn modelId="{D6B59612-85FC-4D2A-8D0F-5F26013B84C6}" type="presOf" srcId="{D737EC1F-7AB2-468D-A9BE-984FCBD40DE8}" destId="{0794300A-12A7-450B-BAF0-386E969E5819}" srcOrd="0" destOrd="0" presId="urn:microsoft.com/office/officeart/2005/8/layout/chevron2"/>
    <dgm:cxn modelId="{14C3B08E-5AE7-A643-A8F4-79D984474455}" srcId="{72DA3F24-D5D0-344E-8CED-63D9ECDF0225}" destId="{38F9B2FF-E7D5-AE4E-9E83-534A752DE2E6}" srcOrd="2" destOrd="0" parTransId="{4E0C3776-F796-D242-8063-71E672344527}" sibTransId="{8B23B677-743C-7F4D-A121-2E67B32975BD}"/>
    <dgm:cxn modelId="{101BF515-342F-AF42-B9D4-9D49B50493EE}" srcId="{0BA097AD-36DA-8440-96C1-7F03A4CCDEBB}" destId="{A2FFC92B-97B6-7649-A576-369C478142AF}" srcOrd="2" destOrd="0" parTransId="{5091103A-2B90-4E4E-83AA-9C1AF6659E55}" sibTransId="{D8E18041-0B2C-E643-9949-F3AECAF1393A}"/>
    <dgm:cxn modelId="{20080306-125B-4F65-BAD6-DA99130C846C}" type="presOf" srcId="{38F9B2FF-E7D5-AE4E-9E83-534A752DE2E6}" destId="{E04988E3-FEE8-2041-BE92-1AC664DC76E5}" srcOrd="0" destOrd="2" presId="urn:microsoft.com/office/officeart/2005/8/layout/chevron2"/>
    <dgm:cxn modelId="{AA475CDD-32F4-443B-BAC1-C5DDB6680805}" srcId="{411C52BB-DDD5-471D-A36C-BF3087BB580F}" destId="{D737EC1F-7AB2-468D-A9BE-984FCBD40DE8}" srcOrd="0" destOrd="0" parTransId="{68614F57-0F97-4EF8-AECB-9DED7C2145D7}" sibTransId="{7EF8BBD6-549B-4360-9D07-DE906D3ACA09}"/>
    <dgm:cxn modelId="{262BBFA5-5CDD-4D20-9779-356E0E1F8057}" type="presOf" srcId="{25551945-BA0A-48F1-A544-FAF5B3678491}" destId="{0794300A-12A7-450B-BAF0-386E969E5819}" srcOrd="0" destOrd="1" presId="urn:microsoft.com/office/officeart/2005/8/layout/chevron2"/>
    <dgm:cxn modelId="{766C7D48-54F7-4134-9B27-C69214B107DA}" type="presOf" srcId="{411C52BB-DDD5-471D-A36C-BF3087BB580F}" destId="{AA17D778-F597-4D6A-9C5E-99920EE6A8FC}" srcOrd="0" destOrd="0" presId="urn:microsoft.com/office/officeart/2005/8/layout/chevron2"/>
    <dgm:cxn modelId="{0443B0F3-B303-4B5E-AA11-EBA628091177}" type="presOf" srcId="{1F060B31-45D0-2946-B3C6-09024C7DE5B6}" destId="{A5DE8A76-0113-4241-B00D-D968405D8119}" srcOrd="0" destOrd="0" presId="urn:microsoft.com/office/officeart/2005/8/layout/chevron2"/>
    <dgm:cxn modelId="{E30D982E-7B3C-4F6C-8C5D-465B668401A1}" type="presOf" srcId="{FF1A1E19-0B20-D449-A3A5-8E209185B3C7}" destId="{E04988E3-FEE8-2041-BE92-1AC664DC76E5}" srcOrd="0" destOrd="1" presId="urn:microsoft.com/office/officeart/2005/8/layout/chevron2"/>
    <dgm:cxn modelId="{4C04D674-9B16-4365-9EC9-7780C0ED9BD6}" type="presOf" srcId="{A5A6771B-46AF-BD4E-9565-0D7D9E4E026E}" destId="{E04988E3-FEE8-2041-BE92-1AC664DC76E5}" srcOrd="0" destOrd="0" presId="urn:microsoft.com/office/officeart/2005/8/layout/chevron2"/>
    <dgm:cxn modelId="{728B30EC-77D3-5642-AE98-2720E4C6D4E4}" srcId="{72DA3F24-D5D0-344E-8CED-63D9ECDF0225}" destId="{FF1A1E19-0B20-D449-A3A5-8E209185B3C7}" srcOrd="1" destOrd="0" parTransId="{115C3056-58EB-644F-919A-3971BA4BB671}" sibTransId="{D221AE52-03B2-7143-98EA-ABDB9532B20A}"/>
    <dgm:cxn modelId="{369CA3DB-60EC-4E42-9FC9-7A5632342C8E}" type="presOf" srcId="{6EA3F908-AF49-4B49-AFB1-ACD6DBB2B60E}" destId="{E04988E3-FEE8-2041-BE92-1AC664DC76E5}" srcOrd="0" destOrd="3" presId="urn:microsoft.com/office/officeart/2005/8/layout/chevron2"/>
    <dgm:cxn modelId="{2999C087-A543-4D5E-9D15-9EBA30E48D6A}" type="presParOf" srcId="{72B68576-7DF6-8342-A42D-B8B88133050E}" destId="{99436DD0-6A9F-4657-BF24-A8D46A52887F}" srcOrd="0" destOrd="0" presId="urn:microsoft.com/office/officeart/2005/8/layout/chevron2"/>
    <dgm:cxn modelId="{E8489E21-79EF-4AC4-85DB-CF3F61A2E84C}" type="presParOf" srcId="{99436DD0-6A9F-4657-BF24-A8D46A52887F}" destId="{AA17D778-F597-4D6A-9C5E-99920EE6A8FC}" srcOrd="0" destOrd="0" presId="urn:microsoft.com/office/officeart/2005/8/layout/chevron2"/>
    <dgm:cxn modelId="{E8B6C558-811F-4286-A262-BBA0E0F72D86}" type="presParOf" srcId="{99436DD0-6A9F-4657-BF24-A8D46A52887F}" destId="{0794300A-12A7-450B-BAF0-386E969E5819}" srcOrd="1" destOrd="0" presId="urn:microsoft.com/office/officeart/2005/8/layout/chevron2"/>
    <dgm:cxn modelId="{150E0F05-6FD4-4026-AF59-1E6BCA2C9530}" type="presParOf" srcId="{72B68576-7DF6-8342-A42D-B8B88133050E}" destId="{8F36CF6F-C489-45DD-B814-6D5084F94F39}" srcOrd="1" destOrd="0" presId="urn:microsoft.com/office/officeart/2005/8/layout/chevron2"/>
    <dgm:cxn modelId="{27E7D4F4-30FC-4FB7-A751-81D54775F1A3}" type="presParOf" srcId="{72B68576-7DF6-8342-A42D-B8B88133050E}" destId="{F8FFC26D-AE8F-DE4B-8C98-35120D5E2342}" srcOrd="2" destOrd="0" presId="urn:microsoft.com/office/officeart/2005/8/layout/chevron2"/>
    <dgm:cxn modelId="{E8182DCE-E911-4090-A299-C6DF7EF8F79D}" type="presParOf" srcId="{F8FFC26D-AE8F-DE4B-8C98-35120D5E2342}" destId="{903B9493-86F7-7743-A8B7-B842AB86E09B}" srcOrd="0" destOrd="0" presId="urn:microsoft.com/office/officeart/2005/8/layout/chevron2"/>
    <dgm:cxn modelId="{C0ED8F80-0EC7-47DF-B956-09BD49887F3A}" type="presParOf" srcId="{F8FFC26D-AE8F-DE4B-8C98-35120D5E2342}" destId="{E04988E3-FEE8-2041-BE92-1AC664DC76E5}" srcOrd="1" destOrd="0" presId="urn:microsoft.com/office/officeart/2005/8/layout/chevron2"/>
    <dgm:cxn modelId="{F6A4C0F5-20BD-4DA6-B7F7-FED2EB55D72B}" type="presParOf" srcId="{72B68576-7DF6-8342-A42D-B8B88133050E}" destId="{5F3759C2-F28E-5145-9E52-DEA58C70A9FC}" srcOrd="3" destOrd="0" presId="urn:microsoft.com/office/officeart/2005/8/layout/chevron2"/>
    <dgm:cxn modelId="{A044C845-544D-464B-99E8-A6A083E7A52E}" type="presParOf" srcId="{72B68576-7DF6-8342-A42D-B8B88133050E}" destId="{1693F873-1418-0B41-9E1E-9D979D500FBA}" srcOrd="4" destOrd="0" presId="urn:microsoft.com/office/officeart/2005/8/layout/chevron2"/>
    <dgm:cxn modelId="{DE8419C1-9D79-4150-A073-7FE9CF32D868}" type="presParOf" srcId="{1693F873-1418-0B41-9E1E-9D979D500FBA}" destId="{23BC180E-39F3-C747-9912-CC6FF7E38099}" srcOrd="0" destOrd="0" presId="urn:microsoft.com/office/officeart/2005/8/layout/chevron2"/>
    <dgm:cxn modelId="{7AF627E0-4DF7-43D0-9C57-13619E9D115A}" type="presParOf" srcId="{1693F873-1418-0B41-9E1E-9D979D500FBA}" destId="{A5DE8A76-0113-4241-B00D-D968405D811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2D258A-6AA6-2A4D-8287-4FA3C78667EC}"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BA568830-DE82-274D-8D94-2829610862F8}">
      <dgm:prSet custT="1"/>
      <dgm:spPr/>
      <dgm:t>
        <a:bodyPr/>
        <a:lstStyle/>
        <a:p>
          <a:pPr rtl="0"/>
          <a:r>
            <a:rPr kumimoji="1" lang="en-GB" sz="1400" dirty="0" smtClean="0"/>
            <a:t>A measure of the directionality of an antenna</a:t>
          </a:r>
          <a:endParaRPr lang="en-GB" sz="1400" dirty="0"/>
        </a:p>
      </dgm:t>
    </dgm:pt>
    <dgm:pt modelId="{D7488546-D585-0646-933A-E02D04422587}" type="parTrans" cxnId="{AB20818A-96BD-5042-968C-4247E3AD0A3B}">
      <dgm:prSet/>
      <dgm:spPr/>
      <dgm:t>
        <a:bodyPr/>
        <a:lstStyle/>
        <a:p>
          <a:endParaRPr lang="en-US"/>
        </a:p>
      </dgm:t>
    </dgm:pt>
    <dgm:pt modelId="{329B6840-1162-7249-A01A-9517259C716B}" type="sibTrans" cxnId="{AB20818A-96BD-5042-968C-4247E3AD0A3B}">
      <dgm:prSet/>
      <dgm:spPr/>
      <dgm:t>
        <a:bodyPr/>
        <a:lstStyle/>
        <a:p>
          <a:endParaRPr lang="en-US"/>
        </a:p>
      </dgm:t>
    </dgm:pt>
    <dgm:pt modelId="{CA6483EE-9B20-7E4F-9A26-436CD036E466}">
      <dgm:prSet custT="1"/>
      <dgm:spPr/>
      <dgm:t>
        <a:bodyPr/>
        <a:lstStyle/>
        <a:p>
          <a:pPr rtl="0"/>
          <a:r>
            <a:rPr kumimoji="1" lang="en-GB" sz="1400" dirty="0" smtClean="0"/>
            <a:t>Defined as the power output in a particular direction versus that produced by an isotropic antenna</a:t>
          </a:r>
          <a:endParaRPr lang="en-GB" sz="1400" dirty="0"/>
        </a:p>
      </dgm:t>
    </dgm:pt>
    <dgm:pt modelId="{24AF547C-7B21-6F43-9C5F-2CF248532A8B}" type="parTrans" cxnId="{42030FCE-398F-9D40-87C0-95E7CFA7684A}">
      <dgm:prSet/>
      <dgm:spPr/>
      <dgm:t>
        <a:bodyPr/>
        <a:lstStyle/>
        <a:p>
          <a:endParaRPr lang="en-US"/>
        </a:p>
      </dgm:t>
    </dgm:pt>
    <dgm:pt modelId="{1A04B3E8-9F1A-8C43-8740-FD160C467FF9}" type="sibTrans" cxnId="{42030FCE-398F-9D40-87C0-95E7CFA7684A}">
      <dgm:prSet/>
      <dgm:spPr/>
      <dgm:t>
        <a:bodyPr/>
        <a:lstStyle/>
        <a:p>
          <a:endParaRPr lang="en-US"/>
        </a:p>
      </dgm:t>
    </dgm:pt>
    <dgm:pt modelId="{313B8BCE-A737-CA46-B786-0A32930EDFF7}">
      <dgm:prSet custT="1"/>
      <dgm:spPr/>
      <dgm:t>
        <a:bodyPr/>
        <a:lstStyle/>
        <a:p>
          <a:pPr rtl="0"/>
          <a:r>
            <a:rPr kumimoji="1" lang="en-GB" sz="1400" smtClean="0"/>
            <a:t>Measured in decibels (dB)</a:t>
          </a:r>
          <a:endParaRPr lang="en-GB" sz="1400"/>
        </a:p>
      </dgm:t>
    </dgm:pt>
    <dgm:pt modelId="{CB7AB369-3C88-6147-B722-707CD9819B09}" type="parTrans" cxnId="{7A3E007C-3F32-D847-AA4B-06021EACB85C}">
      <dgm:prSet/>
      <dgm:spPr/>
      <dgm:t>
        <a:bodyPr/>
        <a:lstStyle/>
        <a:p>
          <a:endParaRPr lang="en-US"/>
        </a:p>
      </dgm:t>
    </dgm:pt>
    <dgm:pt modelId="{5B53BB84-63C1-3542-824A-A30083157210}" type="sibTrans" cxnId="{7A3E007C-3F32-D847-AA4B-06021EACB85C}">
      <dgm:prSet/>
      <dgm:spPr/>
      <dgm:t>
        <a:bodyPr/>
        <a:lstStyle/>
        <a:p>
          <a:endParaRPr lang="en-US"/>
        </a:p>
      </dgm:t>
    </dgm:pt>
    <dgm:pt modelId="{12F242A2-B845-3A40-A264-27A2B0043EB5}">
      <dgm:prSet custT="1"/>
      <dgm:spPr/>
      <dgm:t>
        <a:bodyPr/>
        <a:lstStyle/>
        <a:p>
          <a:pPr rtl="0"/>
          <a:r>
            <a:rPr kumimoji="1" lang="en-GB" sz="1400" smtClean="0"/>
            <a:t>The increased power radiated in a given direction is at the expense of other directions</a:t>
          </a:r>
          <a:endParaRPr lang="en-GB" sz="1400"/>
        </a:p>
      </dgm:t>
    </dgm:pt>
    <dgm:pt modelId="{8ABADDC0-F5BD-934C-8A58-8CB1F349E520}" type="parTrans" cxnId="{542CF122-9D22-1147-A30C-0CA8E59FC892}">
      <dgm:prSet/>
      <dgm:spPr/>
      <dgm:t>
        <a:bodyPr/>
        <a:lstStyle/>
        <a:p>
          <a:endParaRPr lang="en-US"/>
        </a:p>
      </dgm:t>
    </dgm:pt>
    <dgm:pt modelId="{23E7C9A0-BBA1-D04B-B576-6308B015EDEF}" type="sibTrans" cxnId="{542CF122-9D22-1147-A30C-0CA8E59FC892}">
      <dgm:prSet/>
      <dgm:spPr/>
      <dgm:t>
        <a:bodyPr/>
        <a:lstStyle/>
        <a:p>
          <a:endParaRPr lang="en-US"/>
        </a:p>
      </dgm:t>
    </dgm:pt>
    <dgm:pt modelId="{F9A62293-DDC6-F843-AD21-1608E9ACC795}">
      <dgm:prSet custT="1"/>
      <dgm:spPr/>
      <dgm:t>
        <a:bodyPr/>
        <a:lstStyle/>
        <a:p>
          <a:pPr rtl="0"/>
          <a:r>
            <a:rPr kumimoji="1" lang="en-GB" sz="1400" dirty="0" smtClean="0"/>
            <a:t>Effective area of an antenna is related to the physical size of the antenna and to its shape</a:t>
          </a:r>
          <a:endParaRPr lang="en-GB" sz="1400" dirty="0"/>
        </a:p>
      </dgm:t>
    </dgm:pt>
    <dgm:pt modelId="{B572D47E-E65E-F64F-9EF3-5382CC9A2817}" type="parTrans" cxnId="{CD400921-BCAC-C047-8370-05B9BFA3708C}">
      <dgm:prSet/>
      <dgm:spPr/>
      <dgm:t>
        <a:bodyPr/>
        <a:lstStyle/>
        <a:p>
          <a:endParaRPr lang="en-US"/>
        </a:p>
      </dgm:t>
    </dgm:pt>
    <dgm:pt modelId="{32C40A43-8185-A844-A2C6-6DB96D062173}" type="sibTrans" cxnId="{CD400921-BCAC-C047-8370-05B9BFA3708C}">
      <dgm:prSet/>
      <dgm:spPr/>
      <dgm:t>
        <a:bodyPr/>
        <a:lstStyle/>
        <a:p>
          <a:endParaRPr lang="en-US"/>
        </a:p>
      </dgm:t>
    </dgm:pt>
    <dgm:pt modelId="{4F0BAED3-DC01-8B44-AD1C-165E193393F8}" type="pres">
      <dgm:prSet presAssocID="{232D258A-6AA6-2A4D-8287-4FA3C78667EC}" presName="cycle" presStyleCnt="0">
        <dgm:presLayoutVars>
          <dgm:dir/>
          <dgm:resizeHandles val="exact"/>
        </dgm:presLayoutVars>
      </dgm:prSet>
      <dgm:spPr/>
      <dgm:t>
        <a:bodyPr/>
        <a:lstStyle/>
        <a:p>
          <a:endParaRPr lang="en-US"/>
        </a:p>
      </dgm:t>
    </dgm:pt>
    <dgm:pt modelId="{5CE4FA7B-7945-0D43-AD6F-C9993C241779}" type="pres">
      <dgm:prSet presAssocID="{BA568830-DE82-274D-8D94-2829610862F8}" presName="node" presStyleLbl="node1" presStyleIdx="0" presStyleCnt="5">
        <dgm:presLayoutVars>
          <dgm:bulletEnabled val="1"/>
        </dgm:presLayoutVars>
      </dgm:prSet>
      <dgm:spPr/>
      <dgm:t>
        <a:bodyPr/>
        <a:lstStyle/>
        <a:p>
          <a:endParaRPr lang="en-US"/>
        </a:p>
      </dgm:t>
    </dgm:pt>
    <dgm:pt modelId="{DBDF77F1-37C6-FD47-A988-B350B5AFA4E2}" type="pres">
      <dgm:prSet presAssocID="{BA568830-DE82-274D-8D94-2829610862F8}" presName="spNode" presStyleCnt="0"/>
      <dgm:spPr/>
    </dgm:pt>
    <dgm:pt modelId="{BBBAE4E2-2447-4B45-83B0-5B81F5AABD92}" type="pres">
      <dgm:prSet presAssocID="{329B6840-1162-7249-A01A-9517259C716B}" presName="sibTrans" presStyleLbl="sibTrans1D1" presStyleIdx="0" presStyleCnt="5"/>
      <dgm:spPr/>
      <dgm:t>
        <a:bodyPr/>
        <a:lstStyle/>
        <a:p>
          <a:endParaRPr lang="en-US"/>
        </a:p>
      </dgm:t>
    </dgm:pt>
    <dgm:pt modelId="{8D47FCA5-4AA5-0446-9987-A2F9AA2A0EF5}" type="pres">
      <dgm:prSet presAssocID="{CA6483EE-9B20-7E4F-9A26-436CD036E466}" presName="node" presStyleLbl="node1" presStyleIdx="1" presStyleCnt="5">
        <dgm:presLayoutVars>
          <dgm:bulletEnabled val="1"/>
        </dgm:presLayoutVars>
      </dgm:prSet>
      <dgm:spPr/>
      <dgm:t>
        <a:bodyPr/>
        <a:lstStyle/>
        <a:p>
          <a:endParaRPr lang="en-US"/>
        </a:p>
      </dgm:t>
    </dgm:pt>
    <dgm:pt modelId="{BCC9C504-2444-2B40-99A2-F4D55510E9FF}" type="pres">
      <dgm:prSet presAssocID="{CA6483EE-9B20-7E4F-9A26-436CD036E466}" presName="spNode" presStyleCnt="0"/>
      <dgm:spPr/>
    </dgm:pt>
    <dgm:pt modelId="{E0199633-E159-D24E-9D8E-AA43D00E01A5}" type="pres">
      <dgm:prSet presAssocID="{1A04B3E8-9F1A-8C43-8740-FD160C467FF9}" presName="sibTrans" presStyleLbl="sibTrans1D1" presStyleIdx="1" presStyleCnt="5"/>
      <dgm:spPr/>
      <dgm:t>
        <a:bodyPr/>
        <a:lstStyle/>
        <a:p>
          <a:endParaRPr lang="en-US"/>
        </a:p>
      </dgm:t>
    </dgm:pt>
    <dgm:pt modelId="{5480BC9E-53EA-3A45-B1B6-FF5B0BECB746}" type="pres">
      <dgm:prSet presAssocID="{313B8BCE-A737-CA46-B786-0A32930EDFF7}" presName="node" presStyleLbl="node1" presStyleIdx="2" presStyleCnt="5">
        <dgm:presLayoutVars>
          <dgm:bulletEnabled val="1"/>
        </dgm:presLayoutVars>
      </dgm:prSet>
      <dgm:spPr/>
      <dgm:t>
        <a:bodyPr/>
        <a:lstStyle/>
        <a:p>
          <a:endParaRPr lang="en-US"/>
        </a:p>
      </dgm:t>
    </dgm:pt>
    <dgm:pt modelId="{CAEFB45C-9B4D-D847-B817-DC03E9144674}" type="pres">
      <dgm:prSet presAssocID="{313B8BCE-A737-CA46-B786-0A32930EDFF7}" presName="spNode" presStyleCnt="0"/>
      <dgm:spPr/>
    </dgm:pt>
    <dgm:pt modelId="{3713FD9C-7857-1545-8EEA-D7E05958BF92}" type="pres">
      <dgm:prSet presAssocID="{5B53BB84-63C1-3542-824A-A30083157210}" presName="sibTrans" presStyleLbl="sibTrans1D1" presStyleIdx="2" presStyleCnt="5"/>
      <dgm:spPr/>
      <dgm:t>
        <a:bodyPr/>
        <a:lstStyle/>
        <a:p>
          <a:endParaRPr lang="en-US"/>
        </a:p>
      </dgm:t>
    </dgm:pt>
    <dgm:pt modelId="{7A7736E6-31E8-BC4C-8B59-35FB3614C2B0}" type="pres">
      <dgm:prSet presAssocID="{12F242A2-B845-3A40-A264-27A2B0043EB5}" presName="node" presStyleLbl="node1" presStyleIdx="3" presStyleCnt="5">
        <dgm:presLayoutVars>
          <dgm:bulletEnabled val="1"/>
        </dgm:presLayoutVars>
      </dgm:prSet>
      <dgm:spPr/>
      <dgm:t>
        <a:bodyPr/>
        <a:lstStyle/>
        <a:p>
          <a:endParaRPr lang="en-US"/>
        </a:p>
      </dgm:t>
    </dgm:pt>
    <dgm:pt modelId="{2A6986CA-2DFC-CA4E-AD42-364615A8B9F5}" type="pres">
      <dgm:prSet presAssocID="{12F242A2-B845-3A40-A264-27A2B0043EB5}" presName="spNode" presStyleCnt="0"/>
      <dgm:spPr/>
    </dgm:pt>
    <dgm:pt modelId="{61337192-730F-EB44-BB31-8EC8C96D707D}" type="pres">
      <dgm:prSet presAssocID="{23E7C9A0-BBA1-D04B-B576-6308B015EDEF}" presName="sibTrans" presStyleLbl="sibTrans1D1" presStyleIdx="3" presStyleCnt="5"/>
      <dgm:spPr/>
      <dgm:t>
        <a:bodyPr/>
        <a:lstStyle/>
        <a:p>
          <a:endParaRPr lang="en-US"/>
        </a:p>
      </dgm:t>
    </dgm:pt>
    <dgm:pt modelId="{B0A55FAC-FBAA-7648-9CEF-C58F4AB99486}" type="pres">
      <dgm:prSet presAssocID="{F9A62293-DDC6-F843-AD21-1608E9ACC795}" presName="node" presStyleLbl="node1" presStyleIdx="4" presStyleCnt="5">
        <dgm:presLayoutVars>
          <dgm:bulletEnabled val="1"/>
        </dgm:presLayoutVars>
      </dgm:prSet>
      <dgm:spPr/>
      <dgm:t>
        <a:bodyPr/>
        <a:lstStyle/>
        <a:p>
          <a:endParaRPr lang="en-US"/>
        </a:p>
      </dgm:t>
    </dgm:pt>
    <dgm:pt modelId="{3BA7A808-E14E-1645-8EC2-686228EA1736}" type="pres">
      <dgm:prSet presAssocID="{F9A62293-DDC6-F843-AD21-1608E9ACC795}" presName="spNode" presStyleCnt="0"/>
      <dgm:spPr/>
    </dgm:pt>
    <dgm:pt modelId="{0C48D377-53FF-4C49-B268-0CA0563C1D2A}" type="pres">
      <dgm:prSet presAssocID="{32C40A43-8185-A844-A2C6-6DB96D062173}" presName="sibTrans" presStyleLbl="sibTrans1D1" presStyleIdx="4" presStyleCnt="5"/>
      <dgm:spPr/>
      <dgm:t>
        <a:bodyPr/>
        <a:lstStyle/>
        <a:p>
          <a:endParaRPr lang="en-US"/>
        </a:p>
      </dgm:t>
    </dgm:pt>
  </dgm:ptLst>
  <dgm:cxnLst>
    <dgm:cxn modelId="{542CF122-9D22-1147-A30C-0CA8E59FC892}" srcId="{232D258A-6AA6-2A4D-8287-4FA3C78667EC}" destId="{12F242A2-B845-3A40-A264-27A2B0043EB5}" srcOrd="3" destOrd="0" parTransId="{8ABADDC0-F5BD-934C-8A58-8CB1F349E520}" sibTransId="{23E7C9A0-BBA1-D04B-B576-6308B015EDEF}"/>
    <dgm:cxn modelId="{42030FCE-398F-9D40-87C0-95E7CFA7684A}" srcId="{232D258A-6AA6-2A4D-8287-4FA3C78667EC}" destId="{CA6483EE-9B20-7E4F-9A26-436CD036E466}" srcOrd="1" destOrd="0" parTransId="{24AF547C-7B21-6F43-9C5F-2CF248532A8B}" sibTransId="{1A04B3E8-9F1A-8C43-8740-FD160C467FF9}"/>
    <dgm:cxn modelId="{CD400921-BCAC-C047-8370-05B9BFA3708C}" srcId="{232D258A-6AA6-2A4D-8287-4FA3C78667EC}" destId="{F9A62293-DDC6-F843-AD21-1608E9ACC795}" srcOrd="4" destOrd="0" parTransId="{B572D47E-E65E-F64F-9EF3-5382CC9A2817}" sibTransId="{32C40A43-8185-A844-A2C6-6DB96D062173}"/>
    <dgm:cxn modelId="{229D3E78-9C3F-4814-806B-F8C6DBC1E94D}" type="presOf" srcId="{32C40A43-8185-A844-A2C6-6DB96D062173}" destId="{0C48D377-53FF-4C49-B268-0CA0563C1D2A}" srcOrd="0" destOrd="0" presId="urn:microsoft.com/office/officeart/2005/8/layout/cycle6"/>
    <dgm:cxn modelId="{B8186D62-C1C3-4ACE-BA48-C788395E9208}" type="presOf" srcId="{F9A62293-DDC6-F843-AD21-1608E9ACC795}" destId="{B0A55FAC-FBAA-7648-9CEF-C58F4AB99486}" srcOrd="0" destOrd="0" presId="urn:microsoft.com/office/officeart/2005/8/layout/cycle6"/>
    <dgm:cxn modelId="{AB20818A-96BD-5042-968C-4247E3AD0A3B}" srcId="{232D258A-6AA6-2A4D-8287-4FA3C78667EC}" destId="{BA568830-DE82-274D-8D94-2829610862F8}" srcOrd="0" destOrd="0" parTransId="{D7488546-D585-0646-933A-E02D04422587}" sibTransId="{329B6840-1162-7249-A01A-9517259C716B}"/>
    <dgm:cxn modelId="{24BB5BD3-7473-4FE8-B3A4-EC2CA62D43C3}" type="presOf" srcId="{CA6483EE-9B20-7E4F-9A26-436CD036E466}" destId="{8D47FCA5-4AA5-0446-9987-A2F9AA2A0EF5}" srcOrd="0" destOrd="0" presId="urn:microsoft.com/office/officeart/2005/8/layout/cycle6"/>
    <dgm:cxn modelId="{0964702B-DC39-41B6-A0B8-029E38333760}" type="presOf" srcId="{329B6840-1162-7249-A01A-9517259C716B}" destId="{BBBAE4E2-2447-4B45-83B0-5B81F5AABD92}" srcOrd="0" destOrd="0" presId="urn:microsoft.com/office/officeart/2005/8/layout/cycle6"/>
    <dgm:cxn modelId="{6BA48D76-88DE-48C7-BEBD-182FA53F93B2}" type="presOf" srcId="{12F242A2-B845-3A40-A264-27A2B0043EB5}" destId="{7A7736E6-31E8-BC4C-8B59-35FB3614C2B0}" srcOrd="0" destOrd="0" presId="urn:microsoft.com/office/officeart/2005/8/layout/cycle6"/>
    <dgm:cxn modelId="{A04BAC12-51B3-490C-AE03-40FA79D64665}" type="presOf" srcId="{232D258A-6AA6-2A4D-8287-4FA3C78667EC}" destId="{4F0BAED3-DC01-8B44-AD1C-165E193393F8}" srcOrd="0" destOrd="0" presId="urn:microsoft.com/office/officeart/2005/8/layout/cycle6"/>
    <dgm:cxn modelId="{AB764372-1BF6-46C6-84DE-B40969C78CB8}" type="presOf" srcId="{313B8BCE-A737-CA46-B786-0A32930EDFF7}" destId="{5480BC9E-53EA-3A45-B1B6-FF5B0BECB746}" srcOrd="0" destOrd="0" presId="urn:microsoft.com/office/officeart/2005/8/layout/cycle6"/>
    <dgm:cxn modelId="{0E669C59-5DE6-4F03-A06C-8FD654173BB8}" type="presOf" srcId="{5B53BB84-63C1-3542-824A-A30083157210}" destId="{3713FD9C-7857-1545-8EEA-D7E05958BF92}" srcOrd="0" destOrd="0" presId="urn:microsoft.com/office/officeart/2005/8/layout/cycle6"/>
    <dgm:cxn modelId="{7368655E-1D31-4D6A-AE4A-34C94E6A6400}" type="presOf" srcId="{23E7C9A0-BBA1-D04B-B576-6308B015EDEF}" destId="{61337192-730F-EB44-BB31-8EC8C96D707D}" srcOrd="0" destOrd="0" presId="urn:microsoft.com/office/officeart/2005/8/layout/cycle6"/>
    <dgm:cxn modelId="{47863C69-F49C-461B-B070-B681336B62DF}" type="presOf" srcId="{BA568830-DE82-274D-8D94-2829610862F8}" destId="{5CE4FA7B-7945-0D43-AD6F-C9993C241779}" srcOrd="0" destOrd="0" presId="urn:microsoft.com/office/officeart/2005/8/layout/cycle6"/>
    <dgm:cxn modelId="{7A3E007C-3F32-D847-AA4B-06021EACB85C}" srcId="{232D258A-6AA6-2A4D-8287-4FA3C78667EC}" destId="{313B8BCE-A737-CA46-B786-0A32930EDFF7}" srcOrd="2" destOrd="0" parTransId="{CB7AB369-3C88-6147-B722-707CD9819B09}" sibTransId="{5B53BB84-63C1-3542-824A-A30083157210}"/>
    <dgm:cxn modelId="{F1DE0D4C-8DD9-4635-8C8D-2917AFC41FCA}" type="presOf" srcId="{1A04B3E8-9F1A-8C43-8740-FD160C467FF9}" destId="{E0199633-E159-D24E-9D8E-AA43D00E01A5}" srcOrd="0" destOrd="0" presId="urn:microsoft.com/office/officeart/2005/8/layout/cycle6"/>
    <dgm:cxn modelId="{87058F31-DF56-49F9-9659-C070D3B17A1D}" type="presParOf" srcId="{4F0BAED3-DC01-8B44-AD1C-165E193393F8}" destId="{5CE4FA7B-7945-0D43-AD6F-C9993C241779}" srcOrd="0" destOrd="0" presId="urn:microsoft.com/office/officeart/2005/8/layout/cycle6"/>
    <dgm:cxn modelId="{3830D1D5-E546-4A52-8C68-EC5F9007BAF8}" type="presParOf" srcId="{4F0BAED3-DC01-8B44-AD1C-165E193393F8}" destId="{DBDF77F1-37C6-FD47-A988-B350B5AFA4E2}" srcOrd="1" destOrd="0" presId="urn:microsoft.com/office/officeart/2005/8/layout/cycle6"/>
    <dgm:cxn modelId="{427BF1BA-E4C6-4CDC-B52F-0ACAF2B6E5B9}" type="presParOf" srcId="{4F0BAED3-DC01-8B44-AD1C-165E193393F8}" destId="{BBBAE4E2-2447-4B45-83B0-5B81F5AABD92}" srcOrd="2" destOrd="0" presId="urn:microsoft.com/office/officeart/2005/8/layout/cycle6"/>
    <dgm:cxn modelId="{27A2DC4A-FF26-45C4-BBE1-075795F1DFA1}" type="presParOf" srcId="{4F0BAED3-DC01-8B44-AD1C-165E193393F8}" destId="{8D47FCA5-4AA5-0446-9987-A2F9AA2A0EF5}" srcOrd="3" destOrd="0" presId="urn:microsoft.com/office/officeart/2005/8/layout/cycle6"/>
    <dgm:cxn modelId="{F83F2F9F-F9A7-4171-A0A7-EA4130090C84}" type="presParOf" srcId="{4F0BAED3-DC01-8B44-AD1C-165E193393F8}" destId="{BCC9C504-2444-2B40-99A2-F4D55510E9FF}" srcOrd="4" destOrd="0" presId="urn:microsoft.com/office/officeart/2005/8/layout/cycle6"/>
    <dgm:cxn modelId="{2BE3233F-3310-465D-A472-9A33005D9073}" type="presParOf" srcId="{4F0BAED3-DC01-8B44-AD1C-165E193393F8}" destId="{E0199633-E159-D24E-9D8E-AA43D00E01A5}" srcOrd="5" destOrd="0" presId="urn:microsoft.com/office/officeart/2005/8/layout/cycle6"/>
    <dgm:cxn modelId="{5C45BCE3-6EF3-4A99-9EF2-3D97B4332E87}" type="presParOf" srcId="{4F0BAED3-DC01-8B44-AD1C-165E193393F8}" destId="{5480BC9E-53EA-3A45-B1B6-FF5B0BECB746}" srcOrd="6" destOrd="0" presId="urn:microsoft.com/office/officeart/2005/8/layout/cycle6"/>
    <dgm:cxn modelId="{E1BCD679-9858-421E-BC11-406F083DC7C3}" type="presParOf" srcId="{4F0BAED3-DC01-8B44-AD1C-165E193393F8}" destId="{CAEFB45C-9B4D-D847-B817-DC03E9144674}" srcOrd="7" destOrd="0" presId="urn:microsoft.com/office/officeart/2005/8/layout/cycle6"/>
    <dgm:cxn modelId="{BA57EDDA-741A-4FAD-BEB0-6AAD56C16EA6}" type="presParOf" srcId="{4F0BAED3-DC01-8B44-AD1C-165E193393F8}" destId="{3713FD9C-7857-1545-8EEA-D7E05958BF92}" srcOrd="8" destOrd="0" presId="urn:microsoft.com/office/officeart/2005/8/layout/cycle6"/>
    <dgm:cxn modelId="{93478763-FBCF-40BD-BF3A-7212A846D94E}" type="presParOf" srcId="{4F0BAED3-DC01-8B44-AD1C-165E193393F8}" destId="{7A7736E6-31E8-BC4C-8B59-35FB3614C2B0}" srcOrd="9" destOrd="0" presId="urn:microsoft.com/office/officeart/2005/8/layout/cycle6"/>
    <dgm:cxn modelId="{5F400389-57D2-4216-A476-512E2A8085E2}" type="presParOf" srcId="{4F0BAED3-DC01-8B44-AD1C-165E193393F8}" destId="{2A6986CA-2DFC-CA4E-AD42-364615A8B9F5}" srcOrd="10" destOrd="0" presId="urn:microsoft.com/office/officeart/2005/8/layout/cycle6"/>
    <dgm:cxn modelId="{6E793920-AEEC-4D9F-B177-1CA39D3D0844}" type="presParOf" srcId="{4F0BAED3-DC01-8B44-AD1C-165E193393F8}" destId="{61337192-730F-EB44-BB31-8EC8C96D707D}" srcOrd="11" destOrd="0" presId="urn:microsoft.com/office/officeart/2005/8/layout/cycle6"/>
    <dgm:cxn modelId="{CAD80EC7-AD04-4FA8-9F51-4560A9F06E2F}" type="presParOf" srcId="{4F0BAED3-DC01-8B44-AD1C-165E193393F8}" destId="{B0A55FAC-FBAA-7648-9CEF-C58F4AB99486}" srcOrd="12" destOrd="0" presId="urn:microsoft.com/office/officeart/2005/8/layout/cycle6"/>
    <dgm:cxn modelId="{7513B70C-4F68-4AFD-AC09-6DEFAF4FE7CE}" type="presParOf" srcId="{4F0BAED3-DC01-8B44-AD1C-165E193393F8}" destId="{3BA7A808-E14E-1645-8EC2-686228EA1736}" srcOrd="13" destOrd="0" presId="urn:microsoft.com/office/officeart/2005/8/layout/cycle6"/>
    <dgm:cxn modelId="{6BDDB761-1584-4F55-A14B-472F9D56BF85}" type="presParOf" srcId="{4F0BAED3-DC01-8B44-AD1C-165E193393F8}" destId="{0C48D377-53FF-4C49-B268-0CA0563C1D2A}"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D8EA51-4C01-5A42-BE3C-4E05AA0F804F}" type="doc">
      <dgm:prSet loTypeId="urn:microsoft.com/office/officeart/2005/8/layout/cycle3" loCatId="" qsTypeId="urn:microsoft.com/office/officeart/2005/8/quickstyle/3D4" qsCatId="3D" csTypeId="urn:microsoft.com/office/officeart/2005/8/colors/accent1_2" csCatId="accent1"/>
      <dgm:spPr/>
      <dgm:t>
        <a:bodyPr/>
        <a:lstStyle/>
        <a:p>
          <a:endParaRPr lang="en-US"/>
        </a:p>
      </dgm:t>
    </dgm:pt>
    <dgm:pt modelId="{23FAB0C8-45C0-7948-BB95-4E713984667E}">
      <dgm:prSet custT="1"/>
      <dgm:spPr/>
      <dgm:t>
        <a:bodyPr/>
        <a:lstStyle/>
        <a:p>
          <a:pPr rtl="0"/>
          <a:r>
            <a:rPr lang="en-US" sz="1400" dirty="0" smtClean="0"/>
            <a:t>Most common type is the parabolic “dish”</a:t>
          </a:r>
          <a:endParaRPr lang="en-US" sz="1400" dirty="0"/>
        </a:p>
      </dgm:t>
    </dgm:pt>
    <dgm:pt modelId="{39FCFD2F-76EB-864C-A635-1DF4318FAB3E}" type="parTrans" cxnId="{22255C68-5CC3-074B-8471-55550D0F3068}">
      <dgm:prSet/>
      <dgm:spPr/>
      <dgm:t>
        <a:bodyPr/>
        <a:lstStyle/>
        <a:p>
          <a:endParaRPr lang="en-US"/>
        </a:p>
      </dgm:t>
    </dgm:pt>
    <dgm:pt modelId="{217F35F0-BCAE-2144-B1ED-90295F9CED0B}" type="sibTrans" cxnId="{22255C68-5CC3-074B-8471-55550D0F3068}">
      <dgm:prSet/>
      <dgm:spPr/>
      <dgm:t>
        <a:bodyPr/>
        <a:lstStyle/>
        <a:p>
          <a:endParaRPr lang="en-US"/>
        </a:p>
      </dgm:t>
    </dgm:pt>
    <dgm:pt modelId="{EB846CE6-40AD-894E-9782-C5C030C03F47}">
      <dgm:prSet custT="1"/>
      <dgm:spPr/>
      <dgm:t>
        <a:bodyPr/>
        <a:lstStyle/>
        <a:p>
          <a:pPr rtl="0"/>
          <a:r>
            <a:rPr lang="en-US" sz="1400" dirty="0" smtClean="0"/>
            <a:t>Typical size is about 3 m in diameter</a:t>
          </a:r>
          <a:endParaRPr lang="en-US" sz="1400" dirty="0"/>
        </a:p>
      </dgm:t>
    </dgm:pt>
    <dgm:pt modelId="{8D31A9A2-74B1-4B47-83EE-8759461300F4}" type="parTrans" cxnId="{57C578DF-E710-3C47-9A0E-B31C024586BA}">
      <dgm:prSet/>
      <dgm:spPr/>
      <dgm:t>
        <a:bodyPr/>
        <a:lstStyle/>
        <a:p>
          <a:endParaRPr lang="en-US"/>
        </a:p>
      </dgm:t>
    </dgm:pt>
    <dgm:pt modelId="{A20B9710-72F5-664D-9479-7C31EA928B3C}" type="sibTrans" cxnId="{57C578DF-E710-3C47-9A0E-B31C024586BA}">
      <dgm:prSet/>
      <dgm:spPr/>
      <dgm:t>
        <a:bodyPr/>
        <a:lstStyle/>
        <a:p>
          <a:endParaRPr lang="en-US"/>
        </a:p>
      </dgm:t>
    </dgm:pt>
    <dgm:pt modelId="{66466F1C-7D0B-AA4D-8133-83B88B9CD661}">
      <dgm:prSet custT="1"/>
      <dgm:spPr/>
      <dgm:t>
        <a:bodyPr/>
        <a:lstStyle/>
        <a:p>
          <a:pPr rtl="0"/>
          <a:r>
            <a:rPr lang="en-US" sz="1400" dirty="0" smtClean="0"/>
            <a:t>Antenna is fixed rigidly and focuses a narrow beam to achieve line-of-sight transmission to the receiving antenna</a:t>
          </a:r>
          <a:endParaRPr lang="en-US" sz="1400" dirty="0"/>
        </a:p>
      </dgm:t>
    </dgm:pt>
    <dgm:pt modelId="{CB270DA0-3B8D-C440-850B-A3759CF9C756}" type="parTrans" cxnId="{453F53C2-1744-044D-AF16-900E2643DDAB}">
      <dgm:prSet/>
      <dgm:spPr/>
      <dgm:t>
        <a:bodyPr/>
        <a:lstStyle/>
        <a:p>
          <a:endParaRPr lang="en-US"/>
        </a:p>
      </dgm:t>
    </dgm:pt>
    <dgm:pt modelId="{4860A3B7-EE08-A948-9C81-51681DA0F91D}" type="sibTrans" cxnId="{453F53C2-1744-044D-AF16-900E2643DDAB}">
      <dgm:prSet/>
      <dgm:spPr/>
      <dgm:t>
        <a:bodyPr/>
        <a:lstStyle/>
        <a:p>
          <a:endParaRPr lang="en-US"/>
        </a:p>
      </dgm:t>
    </dgm:pt>
    <dgm:pt modelId="{A251239F-FD63-C74D-A271-6B259C281A50}">
      <dgm:prSet custT="1"/>
      <dgm:spPr/>
      <dgm:t>
        <a:bodyPr/>
        <a:lstStyle/>
        <a:p>
          <a:pPr rtl="0"/>
          <a:r>
            <a:rPr lang="en-US" sz="1400" smtClean="0"/>
            <a:t>Usually located at substantial heights above ground level</a:t>
          </a:r>
          <a:endParaRPr lang="en-US" sz="1400"/>
        </a:p>
      </dgm:t>
    </dgm:pt>
    <dgm:pt modelId="{57B1BD80-EF7C-EA42-85AD-C7B9C935B962}" type="parTrans" cxnId="{C4FE129F-F0A2-4D42-9E23-A5126B0A2988}">
      <dgm:prSet/>
      <dgm:spPr/>
      <dgm:t>
        <a:bodyPr/>
        <a:lstStyle/>
        <a:p>
          <a:endParaRPr lang="en-US"/>
        </a:p>
      </dgm:t>
    </dgm:pt>
    <dgm:pt modelId="{4537E804-121C-A64D-A72C-650D7DDC82D4}" type="sibTrans" cxnId="{C4FE129F-F0A2-4D42-9E23-A5126B0A2988}">
      <dgm:prSet/>
      <dgm:spPr/>
      <dgm:t>
        <a:bodyPr/>
        <a:lstStyle/>
        <a:p>
          <a:endParaRPr lang="en-US"/>
        </a:p>
      </dgm:t>
    </dgm:pt>
    <dgm:pt modelId="{11EAE8D6-FCA6-C242-B5AB-4EB73E8581F8}">
      <dgm:prSet custT="1"/>
      <dgm:spPr/>
      <dgm:t>
        <a:bodyPr/>
        <a:lstStyle/>
        <a:p>
          <a:pPr rtl="0"/>
          <a:r>
            <a:rPr lang="en-US" sz="1400" dirty="0" smtClean="0"/>
            <a:t>A series of microwave relay towers is used to achieve long-distance transmission</a:t>
          </a:r>
          <a:endParaRPr lang="en-US" sz="1400" dirty="0"/>
        </a:p>
      </dgm:t>
    </dgm:pt>
    <dgm:pt modelId="{407D868B-F511-3243-8A61-8F06C8DFAD0C}" type="parTrans" cxnId="{CE8FBFB1-01B0-9746-B03F-5CCB954C3F67}">
      <dgm:prSet/>
      <dgm:spPr/>
      <dgm:t>
        <a:bodyPr/>
        <a:lstStyle/>
        <a:p>
          <a:endParaRPr lang="en-US"/>
        </a:p>
      </dgm:t>
    </dgm:pt>
    <dgm:pt modelId="{3ACD873C-2634-4B4B-A6D2-F65C4C837840}" type="sibTrans" cxnId="{CE8FBFB1-01B0-9746-B03F-5CCB954C3F67}">
      <dgm:prSet/>
      <dgm:spPr/>
      <dgm:t>
        <a:bodyPr/>
        <a:lstStyle/>
        <a:p>
          <a:endParaRPr lang="en-US"/>
        </a:p>
      </dgm:t>
    </dgm:pt>
    <dgm:pt modelId="{2DE34780-755B-4246-8563-FC47ACC581CB}" type="pres">
      <dgm:prSet presAssocID="{4DD8EA51-4C01-5A42-BE3C-4E05AA0F804F}" presName="Name0" presStyleCnt="0">
        <dgm:presLayoutVars>
          <dgm:dir/>
          <dgm:resizeHandles val="exact"/>
        </dgm:presLayoutVars>
      </dgm:prSet>
      <dgm:spPr/>
      <dgm:t>
        <a:bodyPr/>
        <a:lstStyle/>
        <a:p>
          <a:endParaRPr lang="en-US"/>
        </a:p>
      </dgm:t>
    </dgm:pt>
    <dgm:pt modelId="{ECC76E3C-0535-4347-944E-FD02A1EA4F62}" type="pres">
      <dgm:prSet presAssocID="{4DD8EA51-4C01-5A42-BE3C-4E05AA0F804F}" presName="cycle" presStyleCnt="0"/>
      <dgm:spPr/>
    </dgm:pt>
    <dgm:pt modelId="{6899B84F-D07D-F846-B7A7-F66F478EF187}" type="pres">
      <dgm:prSet presAssocID="{23FAB0C8-45C0-7948-BB95-4E713984667E}" presName="nodeFirstNode" presStyleLbl="node1" presStyleIdx="0" presStyleCnt="5">
        <dgm:presLayoutVars>
          <dgm:bulletEnabled val="1"/>
        </dgm:presLayoutVars>
      </dgm:prSet>
      <dgm:spPr/>
      <dgm:t>
        <a:bodyPr/>
        <a:lstStyle/>
        <a:p>
          <a:endParaRPr lang="en-US"/>
        </a:p>
      </dgm:t>
    </dgm:pt>
    <dgm:pt modelId="{EDFFEFCE-3003-C848-B11E-31F41A83B58B}" type="pres">
      <dgm:prSet presAssocID="{217F35F0-BCAE-2144-B1ED-90295F9CED0B}" presName="sibTransFirstNode" presStyleLbl="bgShp" presStyleIdx="0" presStyleCnt="1"/>
      <dgm:spPr/>
      <dgm:t>
        <a:bodyPr/>
        <a:lstStyle/>
        <a:p>
          <a:endParaRPr lang="en-US"/>
        </a:p>
      </dgm:t>
    </dgm:pt>
    <dgm:pt modelId="{2C434375-C03F-014B-902A-D55F54E0B395}" type="pres">
      <dgm:prSet presAssocID="{EB846CE6-40AD-894E-9782-C5C030C03F47}" presName="nodeFollowingNodes" presStyleLbl="node1" presStyleIdx="1" presStyleCnt="5">
        <dgm:presLayoutVars>
          <dgm:bulletEnabled val="1"/>
        </dgm:presLayoutVars>
      </dgm:prSet>
      <dgm:spPr/>
      <dgm:t>
        <a:bodyPr/>
        <a:lstStyle/>
        <a:p>
          <a:endParaRPr lang="en-US"/>
        </a:p>
      </dgm:t>
    </dgm:pt>
    <dgm:pt modelId="{B08E1800-DCB2-5645-8232-741F7FD695D8}" type="pres">
      <dgm:prSet presAssocID="{66466F1C-7D0B-AA4D-8133-83B88B9CD661}" presName="nodeFollowingNodes" presStyleLbl="node1" presStyleIdx="2" presStyleCnt="5">
        <dgm:presLayoutVars>
          <dgm:bulletEnabled val="1"/>
        </dgm:presLayoutVars>
      </dgm:prSet>
      <dgm:spPr/>
      <dgm:t>
        <a:bodyPr/>
        <a:lstStyle/>
        <a:p>
          <a:endParaRPr lang="en-US"/>
        </a:p>
      </dgm:t>
    </dgm:pt>
    <dgm:pt modelId="{A9D84538-E283-4B40-BB88-046C23B92336}" type="pres">
      <dgm:prSet presAssocID="{A251239F-FD63-C74D-A271-6B259C281A50}" presName="nodeFollowingNodes" presStyleLbl="node1" presStyleIdx="3" presStyleCnt="5">
        <dgm:presLayoutVars>
          <dgm:bulletEnabled val="1"/>
        </dgm:presLayoutVars>
      </dgm:prSet>
      <dgm:spPr/>
      <dgm:t>
        <a:bodyPr/>
        <a:lstStyle/>
        <a:p>
          <a:endParaRPr lang="en-US"/>
        </a:p>
      </dgm:t>
    </dgm:pt>
    <dgm:pt modelId="{E29EAFFC-5F98-7E4E-9BFC-97DE2242C92B}" type="pres">
      <dgm:prSet presAssocID="{11EAE8D6-FCA6-C242-B5AB-4EB73E8581F8}" presName="nodeFollowingNodes" presStyleLbl="node1" presStyleIdx="4" presStyleCnt="5">
        <dgm:presLayoutVars>
          <dgm:bulletEnabled val="1"/>
        </dgm:presLayoutVars>
      </dgm:prSet>
      <dgm:spPr/>
      <dgm:t>
        <a:bodyPr/>
        <a:lstStyle/>
        <a:p>
          <a:endParaRPr lang="en-US"/>
        </a:p>
      </dgm:t>
    </dgm:pt>
  </dgm:ptLst>
  <dgm:cxnLst>
    <dgm:cxn modelId="{22255C68-5CC3-074B-8471-55550D0F3068}" srcId="{4DD8EA51-4C01-5A42-BE3C-4E05AA0F804F}" destId="{23FAB0C8-45C0-7948-BB95-4E713984667E}" srcOrd="0" destOrd="0" parTransId="{39FCFD2F-76EB-864C-A635-1DF4318FAB3E}" sibTransId="{217F35F0-BCAE-2144-B1ED-90295F9CED0B}"/>
    <dgm:cxn modelId="{FBFC1376-0171-4F56-A126-A84AE4CDBD4E}" type="presOf" srcId="{A251239F-FD63-C74D-A271-6B259C281A50}" destId="{A9D84538-E283-4B40-BB88-046C23B92336}" srcOrd="0" destOrd="0" presId="urn:microsoft.com/office/officeart/2005/8/layout/cycle3"/>
    <dgm:cxn modelId="{61471484-C65C-400D-BDDE-1DD2CE67B40D}" type="presOf" srcId="{11EAE8D6-FCA6-C242-B5AB-4EB73E8581F8}" destId="{E29EAFFC-5F98-7E4E-9BFC-97DE2242C92B}" srcOrd="0" destOrd="0" presId="urn:microsoft.com/office/officeart/2005/8/layout/cycle3"/>
    <dgm:cxn modelId="{453F53C2-1744-044D-AF16-900E2643DDAB}" srcId="{4DD8EA51-4C01-5A42-BE3C-4E05AA0F804F}" destId="{66466F1C-7D0B-AA4D-8133-83B88B9CD661}" srcOrd="2" destOrd="0" parTransId="{CB270DA0-3B8D-C440-850B-A3759CF9C756}" sibTransId="{4860A3B7-EE08-A948-9C81-51681DA0F91D}"/>
    <dgm:cxn modelId="{E2889261-566B-4A5C-A460-F4E71E898455}" type="presOf" srcId="{23FAB0C8-45C0-7948-BB95-4E713984667E}" destId="{6899B84F-D07D-F846-B7A7-F66F478EF187}" srcOrd="0" destOrd="0" presId="urn:microsoft.com/office/officeart/2005/8/layout/cycle3"/>
    <dgm:cxn modelId="{C4FE129F-F0A2-4D42-9E23-A5126B0A2988}" srcId="{4DD8EA51-4C01-5A42-BE3C-4E05AA0F804F}" destId="{A251239F-FD63-C74D-A271-6B259C281A50}" srcOrd="3" destOrd="0" parTransId="{57B1BD80-EF7C-EA42-85AD-C7B9C935B962}" sibTransId="{4537E804-121C-A64D-A72C-650D7DDC82D4}"/>
    <dgm:cxn modelId="{CE8FBFB1-01B0-9746-B03F-5CCB954C3F67}" srcId="{4DD8EA51-4C01-5A42-BE3C-4E05AA0F804F}" destId="{11EAE8D6-FCA6-C242-B5AB-4EB73E8581F8}" srcOrd="4" destOrd="0" parTransId="{407D868B-F511-3243-8A61-8F06C8DFAD0C}" sibTransId="{3ACD873C-2634-4B4B-A6D2-F65C4C837840}"/>
    <dgm:cxn modelId="{3E8317E4-D0EA-4972-BEEA-D24D47B5429A}" type="presOf" srcId="{66466F1C-7D0B-AA4D-8133-83B88B9CD661}" destId="{B08E1800-DCB2-5645-8232-741F7FD695D8}" srcOrd="0" destOrd="0" presId="urn:microsoft.com/office/officeart/2005/8/layout/cycle3"/>
    <dgm:cxn modelId="{BD69C85E-F04C-481A-892F-C1D5255377E0}" type="presOf" srcId="{217F35F0-BCAE-2144-B1ED-90295F9CED0B}" destId="{EDFFEFCE-3003-C848-B11E-31F41A83B58B}" srcOrd="0" destOrd="0" presId="urn:microsoft.com/office/officeart/2005/8/layout/cycle3"/>
    <dgm:cxn modelId="{71594488-F5EF-4988-B18C-13B159FA3FDA}" type="presOf" srcId="{4DD8EA51-4C01-5A42-BE3C-4E05AA0F804F}" destId="{2DE34780-755B-4246-8563-FC47ACC581CB}" srcOrd="0" destOrd="0" presId="urn:microsoft.com/office/officeart/2005/8/layout/cycle3"/>
    <dgm:cxn modelId="{48E6A6D6-C9FB-4CC0-8784-2D1B03EEC8FB}" type="presOf" srcId="{EB846CE6-40AD-894E-9782-C5C030C03F47}" destId="{2C434375-C03F-014B-902A-D55F54E0B395}" srcOrd="0" destOrd="0" presId="urn:microsoft.com/office/officeart/2005/8/layout/cycle3"/>
    <dgm:cxn modelId="{57C578DF-E710-3C47-9A0E-B31C024586BA}" srcId="{4DD8EA51-4C01-5A42-BE3C-4E05AA0F804F}" destId="{EB846CE6-40AD-894E-9782-C5C030C03F47}" srcOrd="1" destOrd="0" parTransId="{8D31A9A2-74B1-4B47-83EE-8759461300F4}" sibTransId="{A20B9710-72F5-664D-9479-7C31EA928B3C}"/>
    <dgm:cxn modelId="{6E82F89A-50A2-4873-BA79-B0C1D34A2CFD}" type="presParOf" srcId="{2DE34780-755B-4246-8563-FC47ACC581CB}" destId="{ECC76E3C-0535-4347-944E-FD02A1EA4F62}" srcOrd="0" destOrd="0" presId="urn:microsoft.com/office/officeart/2005/8/layout/cycle3"/>
    <dgm:cxn modelId="{CEE54A33-8C2A-4810-82BD-B1242BEDA1CD}" type="presParOf" srcId="{ECC76E3C-0535-4347-944E-FD02A1EA4F62}" destId="{6899B84F-D07D-F846-B7A7-F66F478EF187}" srcOrd="0" destOrd="0" presId="urn:microsoft.com/office/officeart/2005/8/layout/cycle3"/>
    <dgm:cxn modelId="{3F8E7614-6F39-42AD-AFEE-C30F7A0D1FDF}" type="presParOf" srcId="{ECC76E3C-0535-4347-944E-FD02A1EA4F62}" destId="{EDFFEFCE-3003-C848-B11E-31F41A83B58B}" srcOrd="1" destOrd="0" presId="urn:microsoft.com/office/officeart/2005/8/layout/cycle3"/>
    <dgm:cxn modelId="{54275A21-57B2-497E-AE6D-944974422673}" type="presParOf" srcId="{ECC76E3C-0535-4347-944E-FD02A1EA4F62}" destId="{2C434375-C03F-014B-902A-D55F54E0B395}" srcOrd="2" destOrd="0" presId="urn:microsoft.com/office/officeart/2005/8/layout/cycle3"/>
    <dgm:cxn modelId="{7A8D9DC3-51EC-4F10-BD7B-A527DF27AFCD}" type="presParOf" srcId="{ECC76E3C-0535-4347-944E-FD02A1EA4F62}" destId="{B08E1800-DCB2-5645-8232-741F7FD695D8}" srcOrd="3" destOrd="0" presId="urn:microsoft.com/office/officeart/2005/8/layout/cycle3"/>
    <dgm:cxn modelId="{50D38183-011C-48DA-A836-45B62D940C06}" type="presParOf" srcId="{ECC76E3C-0535-4347-944E-FD02A1EA4F62}" destId="{A9D84538-E283-4B40-BB88-046C23B92336}" srcOrd="4" destOrd="0" presId="urn:microsoft.com/office/officeart/2005/8/layout/cycle3"/>
    <dgm:cxn modelId="{B2EBDF56-CA78-4BCB-9DB2-97FDA14479CB}" type="presParOf" srcId="{ECC76E3C-0535-4347-944E-FD02A1EA4F62}" destId="{E29EAFFC-5F98-7E4E-9BFC-97DE2242C92B}"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1C718-A6B6-BD46-892E-ABC8018FA479}">
      <dsp:nvSpPr>
        <dsp:cNvPr id="0" name=""/>
        <dsp:cNvSpPr/>
      </dsp:nvSpPr>
      <dsp:spPr>
        <a:xfrm rot="10800000">
          <a:off x="715876" y="1461"/>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5730" rIns="234696" bIns="125730" numCol="1" spcCol="1270" anchor="ctr" anchorCtr="0">
          <a:noAutofit/>
        </a:bodyPr>
        <a:lstStyle/>
        <a:p>
          <a:pPr lvl="0" algn="ctr" defTabSz="1466850" rtl="0">
            <a:lnSpc>
              <a:spcPct val="90000"/>
            </a:lnSpc>
            <a:spcBef>
              <a:spcPct val="0"/>
            </a:spcBef>
            <a:spcAft>
              <a:spcPct val="35000"/>
            </a:spcAft>
          </a:pPr>
          <a:r>
            <a:rPr lang="en-US" sz="3300" b="0" kern="1200" dirty="0" smtClean="0"/>
            <a:t>    Transmission Terminology</a:t>
          </a:r>
          <a:endParaRPr lang="en-GB" sz="3300" kern="1200" dirty="0"/>
        </a:p>
      </dsp:txBody>
      <dsp:txXfrm rot="10800000">
        <a:off x="948313" y="1461"/>
        <a:ext cx="6079635" cy="929750"/>
      </dsp:txXfrm>
    </dsp:sp>
    <dsp:sp modelId="{F740CD8D-ECEB-B646-B551-7EF4EEF0B813}">
      <dsp:nvSpPr>
        <dsp:cNvPr id="0" name=""/>
        <dsp:cNvSpPr/>
      </dsp:nvSpPr>
      <dsp:spPr>
        <a:xfrm>
          <a:off x="832215" y="1461"/>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7813626-7365-E942-82EB-BE83CB40CCF9}">
      <dsp:nvSpPr>
        <dsp:cNvPr id="0" name=""/>
        <dsp:cNvSpPr/>
      </dsp:nvSpPr>
      <dsp:spPr>
        <a:xfrm rot="10800000">
          <a:off x="715876" y="1208749"/>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5730" rIns="234696" bIns="125730" numCol="1" spcCol="1270" anchor="ctr" anchorCtr="0">
          <a:noAutofit/>
        </a:bodyPr>
        <a:lstStyle/>
        <a:p>
          <a:pPr lvl="0" algn="ctr" defTabSz="1466850" rtl="0">
            <a:lnSpc>
              <a:spcPct val="90000"/>
            </a:lnSpc>
            <a:spcBef>
              <a:spcPct val="0"/>
            </a:spcBef>
            <a:spcAft>
              <a:spcPct val="35000"/>
            </a:spcAft>
          </a:pPr>
          <a:r>
            <a:rPr lang="en-US" sz="3300" kern="1200" dirty="0" smtClean="0">
              <a:solidFill>
                <a:schemeClr val="bg1"/>
              </a:solidFill>
            </a:rPr>
            <a:t>   Guided Media</a:t>
          </a:r>
          <a:endParaRPr lang="en-US" sz="3300" kern="1200" dirty="0">
            <a:solidFill>
              <a:schemeClr val="bg1"/>
            </a:solidFill>
          </a:endParaRPr>
        </a:p>
      </dsp:txBody>
      <dsp:txXfrm rot="10800000">
        <a:off x="948313" y="1208749"/>
        <a:ext cx="6079635" cy="929750"/>
      </dsp:txXfrm>
    </dsp:sp>
    <dsp:sp modelId="{F5B3C22C-1AE5-6B46-B847-77C40629EEEE}">
      <dsp:nvSpPr>
        <dsp:cNvPr id="0" name=""/>
        <dsp:cNvSpPr/>
      </dsp:nvSpPr>
      <dsp:spPr>
        <a:xfrm>
          <a:off x="832215" y="1208749"/>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60719E9-A12D-994D-B693-18DADE34439E}">
      <dsp:nvSpPr>
        <dsp:cNvPr id="0" name=""/>
        <dsp:cNvSpPr/>
      </dsp:nvSpPr>
      <dsp:spPr>
        <a:xfrm rot="10800000">
          <a:off x="715876" y="2416037"/>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1920" rIns="227584" bIns="12192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bg1"/>
              </a:solidFill>
            </a:rPr>
            <a:t>   Unguided or Wireless Media</a:t>
          </a:r>
          <a:endParaRPr lang="en-US" sz="3200" kern="1200" dirty="0">
            <a:solidFill>
              <a:srgbClr val="FFFFFF"/>
            </a:solidFill>
          </a:endParaRPr>
        </a:p>
      </dsp:txBody>
      <dsp:txXfrm rot="10800000">
        <a:off x="948313" y="2416037"/>
        <a:ext cx="6079635" cy="929750"/>
      </dsp:txXfrm>
    </dsp:sp>
    <dsp:sp modelId="{E5F33EF4-5224-4843-AAAD-2281E21C7CDD}">
      <dsp:nvSpPr>
        <dsp:cNvPr id="0" name=""/>
        <dsp:cNvSpPr/>
      </dsp:nvSpPr>
      <dsp:spPr>
        <a:xfrm>
          <a:off x="832215" y="2416037"/>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475DFEC-A73E-E940-9168-3BAE095E0360}">
      <dsp:nvSpPr>
        <dsp:cNvPr id="0" name=""/>
        <dsp:cNvSpPr/>
      </dsp:nvSpPr>
      <dsp:spPr>
        <a:xfrm rot="10800000">
          <a:off x="715876" y="3623325"/>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1920" rIns="227584" bIns="121920" numCol="1" spcCol="1270" anchor="ctr" anchorCtr="0">
          <a:noAutofit/>
        </a:bodyPr>
        <a:lstStyle/>
        <a:p>
          <a:pPr lvl="0" algn="ctr" defTabSz="1422400" rtl="0">
            <a:lnSpc>
              <a:spcPct val="90000"/>
            </a:lnSpc>
            <a:spcBef>
              <a:spcPct val="0"/>
            </a:spcBef>
            <a:spcAft>
              <a:spcPct val="35000"/>
            </a:spcAft>
          </a:pPr>
          <a:r>
            <a:rPr lang="en-US" sz="3200" kern="1200" dirty="0" smtClean="0">
              <a:solidFill>
                <a:srgbClr val="FFFFFF"/>
              </a:solidFill>
            </a:rPr>
            <a:t>Summary</a:t>
          </a:r>
          <a:r>
            <a:rPr lang="en-US" sz="3200" kern="1200" baseline="0" dirty="0" smtClean="0">
              <a:solidFill>
                <a:srgbClr val="FFFFFF"/>
              </a:solidFill>
            </a:rPr>
            <a:t> </a:t>
          </a:r>
          <a:endParaRPr lang="en-US" sz="3200" kern="1200" dirty="0">
            <a:solidFill>
              <a:srgbClr val="FFFFFF"/>
            </a:solidFill>
          </a:endParaRPr>
        </a:p>
      </dsp:txBody>
      <dsp:txXfrm rot="10800000">
        <a:off x="948313" y="3623325"/>
        <a:ext cx="6079635" cy="929750"/>
      </dsp:txXfrm>
    </dsp:sp>
    <dsp:sp modelId="{D9A23C2E-1D41-2842-886B-2E22E8D68C0D}">
      <dsp:nvSpPr>
        <dsp:cNvPr id="0" name=""/>
        <dsp:cNvSpPr/>
      </dsp:nvSpPr>
      <dsp:spPr>
        <a:xfrm>
          <a:off x="832215" y="3623325"/>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875E0-F2AA-E44E-8288-239635C6A1F7}">
      <dsp:nvSpPr>
        <dsp:cNvPr id="0" name=""/>
        <dsp:cNvSpPr/>
      </dsp:nvSpPr>
      <dsp:spPr>
        <a:xfrm rot="5173597">
          <a:off x="354203" y="1229396"/>
          <a:ext cx="1936565"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3E2A8F7-3E28-CE45-9619-D1ED6C400AED}">
      <dsp:nvSpPr>
        <dsp:cNvPr id="0" name=""/>
        <dsp:cNvSpPr/>
      </dsp:nvSpPr>
      <dsp:spPr>
        <a:xfrm>
          <a:off x="149172" y="2"/>
          <a:ext cx="3737027"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The wavelength </a:t>
          </a:r>
          <a:r>
            <a:rPr lang="en-US" sz="2200" kern="1200" dirty="0" smtClean="0">
              <a:latin typeface="Times New Roman" pitchFamily="18" charset="0"/>
              <a:ea typeface="ＭＳ Ｐゴシック" pitchFamily="34" charset="-128"/>
            </a:rPr>
            <a:t>(</a:t>
          </a:r>
          <a:r>
            <a:rPr lang="en-US" sz="2200" kern="1200" dirty="0" smtClean="0">
              <a:latin typeface="Times New Roman" pitchFamily="18" charset="0"/>
              <a:ea typeface="ＭＳ Ｐゴシック" pitchFamily="34" charset="-128"/>
              <a:sym typeface="Symbol" pitchFamily="18" charset="2"/>
            </a:rPr>
            <a:t></a:t>
          </a:r>
          <a:r>
            <a:rPr lang="en-US" sz="2200" kern="1200" dirty="0" smtClean="0">
              <a:latin typeface="Times New Roman" pitchFamily="18" charset="0"/>
              <a:ea typeface="ＭＳ Ｐゴシック" pitchFamily="34" charset="-128"/>
            </a:rPr>
            <a:t>) </a:t>
          </a:r>
          <a:r>
            <a:rPr kumimoji="1" lang="en-US" sz="2200" b="1" kern="1200" dirty="0" smtClean="0">
              <a:effectLst>
                <a:outerShdw blurRad="38100" dist="38100" dir="2700000" algn="tl">
                  <a:srgbClr val="000000"/>
                </a:outerShdw>
              </a:effectLst>
              <a:latin typeface="+mj-lt"/>
              <a:ea typeface="+mj-ea"/>
              <a:cs typeface="+mj-cs"/>
            </a:rPr>
            <a:t>of a signal  - </a:t>
          </a:r>
        </a:p>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 </a:t>
          </a:r>
          <a:r>
            <a:rPr kumimoji="1" lang="en-US" sz="2200" b="1" kern="1200" dirty="0" smtClean="0">
              <a:solidFill>
                <a:srgbClr val="FF0000"/>
              </a:solidFill>
              <a:effectLst>
                <a:outerShdw blurRad="38100" dist="38100" dir="2700000" algn="tl">
                  <a:srgbClr val="000000"/>
                </a:outerShdw>
              </a:effectLst>
              <a:latin typeface="+mj-lt"/>
              <a:ea typeface="+mj-ea"/>
              <a:cs typeface="+mj-cs"/>
            </a:rPr>
            <a:t>distance occupied by a single cycle</a:t>
          </a:r>
          <a:endParaRPr kumimoji="1" lang="en-US" sz="2200" b="1" kern="1200" dirty="0">
            <a:solidFill>
              <a:srgbClr val="FF0000"/>
            </a:solidFill>
            <a:effectLst>
              <a:outerShdw blurRad="38100" dist="38100" dir="2700000" algn="tl">
                <a:srgbClr val="000000"/>
              </a:outerShdw>
            </a:effectLst>
            <a:latin typeface="+mj-lt"/>
            <a:ea typeface="+mj-ea"/>
            <a:cs typeface="+mj-cs"/>
          </a:endParaRPr>
        </a:p>
      </dsp:txBody>
      <dsp:txXfrm>
        <a:off x="194437" y="45267"/>
        <a:ext cx="3646497" cy="1454931"/>
      </dsp:txXfrm>
    </dsp:sp>
    <dsp:sp modelId="{A9755AFE-B157-7545-B9EA-5FF58A82B03D}">
      <dsp:nvSpPr>
        <dsp:cNvPr id="0" name=""/>
        <dsp:cNvSpPr/>
      </dsp:nvSpPr>
      <dsp:spPr>
        <a:xfrm rot="5400000">
          <a:off x="434141" y="3161493"/>
          <a:ext cx="1920558"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CFA07E2-8B6B-CF49-BE0A-3D44A4B24E76}">
      <dsp:nvSpPr>
        <dsp:cNvPr id="0" name=""/>
        <dsp:cNvSpPr/>
      </dsp:nvSpPr>
      <dsp:spPr>
        <a:xfrm>
          <a:off x="284439" y="1932369"/>
          <a:ext cx="3754156"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Can also be stated as the distance between two points of corresponding phase of two consecutive cycles</a:t>
          </a:r>
          <a:endParaRPr kumimoji="1" lang="en-US" sz="2200" b="1" kern="1200" dirty="0">
            <a:effectLst>
              <a:outerShdw blurRad="38100" dist="38100" dir="2700000" algn="tl">
                <a:srgbClr val="000000"/>
              </a:outerShdw>
            </a:effectLst>
            <a:latin typeface="+mj-lt"/>
            <a:ea typeface="+mj-ea"/>
            <a:cs typeface="+mj-cs"/>
          </a:endParaRPr>
        </a:p>
      </dsp:txBody>
      <dsp:txXfrm>
        <a:off x="329704" y="1977634"/>
        <a:ext cx="3663626" cy="1454931"/>
      </dsp:txXfrm>
    </dsp:sp>
    <dsp:sp modelId="{69AE9777-51D5-8448-A130-4EE11DF584A6}">
      <dsp:nvSpPr>
        <dsp:cNvPr id="0" name=""/>
        <dsp:cNvSpPr/>
      </dsp:nvSpPr>
      <dsp:spPr>
        <a:xfrm>
          <a:off x="1401876" y="4127406"/>
          <a:ext cx="4242273"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2DCC03E-7C0F-8140-8C02-93862FA7B85F}">
      <dsp:nvSpPr>
        <dsp:cNvPr id="0" name=""/>
        <dsp:cNvSpPr/>
      </dsp:nvSpPr>
      <dsp:spPr>
        <a:xfrm>
          <a:off x="457196" y="3864195"/>
          <a:ext cx="3408643"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Assuming signal velocity </a:t>
          </a:r>
          <a:r>
            <a:rPr kumimoji="1" lang="en-US" sz="2200" b="1" i="1" kern="1200" dirty="0" smtClean="0">
              <a:effectLst>
                <a:outerShdw blurRad="38100" dist="38100" dir="2700000" algn="tl">
                  <a:srgbClr val="000000"/>
                </a:outerShdw>
              </a:effectLst>
              <a:latin typeface="+mj-lt"/>
              <a:ea typeface="+mj-ea"/>
              <a:cs typeface="+mj-cs"/>
            </a:rPr>
            <a:t>v</a:t>
          </a:r>
          <a:r>
            <a:rPr kumimoji="1" lang="en-US" sz="2200" b="1" kern="1200" dirty="0" smtClean="0">
              <a:effectLst>
                <a:outerShdw blurRad="38100" dist="38100" dir="2700000" algn="tl">
                  <a:srgbClr val="000000"/>
                </a:outerShdw>
              </a:effectLst>
              <a:latin typeface="+mj-lt"/>
              <a:ea typeface="+mj-ea"/>
              <a:cs typeface="+mj-cs"/>
            </a:rPr>
            <a:t>, then the wavelength is related to the period  as </a:t>
          </a:r>
        </a:p>
        <a:p>
          <a:pPr lvl="0" algn="ctr" defTabSz="977900" rtl="0">
            <a:lnSpc>
              <a:spcPct val="90000"/>
            </a:lnSpc>
            <a:spcBef>
              <a:spcPct val="0"/>
            </a:spcBef>
            <a:spcAft>
              <a:spcPct val="35000"/>
            </a:spcAft>
          </a:pPr>
          <a:r>
            <a:rPr kumimoji="1" lang="en-US" sz="2200" b="1" i="1" kern="1200" dirty="0" smtClean="0">
              <a:effectLst>
                <a:outerShdw blurRad="38100" dist="38100" dir="2700000" algn="tl">
                  <a:srgbClr val="000000"/>
                </a:outerShdw>
              </a:effectLst>
              <a:latin typeface="+mj-lt"/>
              <a:ea typeface="+mj-ea"/>
              <a:cs typeface="+mj-cs"/>
              <a:sym typeface="Symbol"/>
            </a:rPr>
            <a:t></a:t>
          </a:r>
          <a:r>
            <a:rPr kumimoji="1" lang="en-US" sz="2200" b="1" i="1" kern="1200" dirty="0" smtClean="0">
              <a:effectLst>
                <a:outerShdw blurRad="38100" dist="38100" dir="2700000" algn="tl">
                  <a:srgbClr val="000000"/>
                </a:outerShdw>
              </a:effectLst>
              <a:latin typeface="+mj-lt"/>
              <a:ea typeface="+mj-ea"/>
              <a:cs typeface="+mj-cs"/>
            </a:rPr>
            <a:t> = </a:t>
          </a:r>
          <a:r>
            <a:rPr kumimoji="1" lang="en-US" sz="2200" b="1" i="1" kern="1200" dirty="0" err="1" smtClean="0">
              <a:effectLst>
                <a:outerShdw blurRad="38100" dist="38100" dir="2700000" algn="tl">
                  <a:srgbClr val="000000"/>
                </a:outerShdw>
              </a:effectLst>
              <a:latin typeface="+mj-lt"/>
              <a:ea typeface="+mj-ea"/>
              <a:cs typeface="+mj-cs"/>
            </a:rPr>
            <a:t>vT</a:t>
          </a:r>
          <a:endParaRPr kumimoji="1" lang="en-US" sz="2200" b="1" i="1" kern="1200" dirty="0" smtClean="0">
            <a:effectLst>
              <a:outerShdw blurRad="38100" dist="38100" dir="2700000" algn="tl">
                <a:srgbClr val="000000"/>
              </a:outerShdw>
            </a:effectLst>
            <a:latin typeface="+mj-lt"/>
            <a:ea typeface="+mj-ea"/>
            <a:cs typeface="+mj-cs"/>
          </a:endParaRPr>
        </a:p>
      </dsp:txBody>
      <dsp:txXfrm>
        <a:off x="502461" y="3909460"/>
        <a:ext cx="3318113" cy="1454931"/>
      </dsp:txXfrm>
    </dsp:sp>
    <dsp:sp modelId="{EE110798-5C23-B943-BAC5-EAC2DD9A80B2}">
      <dsp:nvSpPr>
        <dsp:cNvPr id="0" name=""/>
        <dsp:cNvSpPr/>
      </dsp:nvSpPr>
      <dsp:spPr>
        <a:xfrm rot="16107812">
          <a:off x="4620976" y="3120190"/>
          <a:ext cx="2003884"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632F21F-7259-A541-AE0A-2CA6ED53CBD5}">
      <dsp:nvSpPr>
        <dsp:cNvPr id="0" name=""/>
        <dsp:cNvSpPr/>
      </dsp:nvSpPr>
      <dsp:spPr>
        <a:xfrm>
          <a:off x="5128995" y="3864195"/>
          <a:ext cx="2575768"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kumimoji="1" lang="en-US" sz="2800" b="1" kern="1200" dirty="0" smtClean="0">
              <a:effectLst>
                <a:outerShdw blurRad="38100" dist="38100" dir="2700000" algn="tl">
                  <a:srgbClr val="000000"/>
                </a:outerShdw>
              </a:effectLst>
              <a:latin typeface="+mj-lt"/>
              <a:ea typeface="+mj-ea"/>
              <a:cs typeface="+mj-cs"/>
            </a:rPr>
            <a:t>Or equivalently </a:t>
          </a:r>
          <a:r>
            <a:rPr kumimoji="1" lang="en-US" sz="2800" b="1" i="1" kern="1200" dirty="0" smtClean="0">
              <a:effectLst>
                <a:outerShdw blurRad="38100" dist="38100" dir="2700000" algn="tl">
                  <a:srgbClr val="000000"/>
                </a:outerShdw>
              </a:effectLst>
              <a:latin typeface="+mj-lt"/>
              <a:ea typeface="+mj-ea"/>
              <a:cs typeface="+mj-cs"/>
              <a:sym typeface="Symbol"/>
            </a:rPr>
            <a:t></a:t>
          </a:r>
          <a:r>
            <a:rPr kumimoji="1" lang="en-US" sz="2800" b="1" i="1" kern="1200" dirty="0" smtClean="0">
              <a:effectLst>
                <a:outerShdw blurRad="38100" dist="38100" dir="2700000" algn="tl">
                  <a:srgbClr val="000000"/>
                </a:outerShdw>
              </a:effectLst>
              <a:latin typeface="+mj-lt"/>
              <a:ea typeface="+mj-ea"/>
              <a:cs typeface="+mj-cs"/>
            </a:rPr>
            <a:t> = c/f ; T = 1/f </a:t>
          </a:r>
        </a:p>
      </dsp:txBody>
      <dsp:txXfrm>
        <a:off x="5174260" y="3909460"/>
        <a:ext cx="2485238" cy="1454931"/>
      </dsp:txXfrm>
    </dsp:sp>
    <dsp:sp modelId="{742FAB36-7D4B-194F-9026-D60D2D053063}">
      <dsp:nvSpPr>
        <dsp:cNvPr id="0" name=""/>
        <dsp:cNvSpPr/>
      </dsp:nvSpPr>
      <dsp:spPr>
        <a:xfrm>
          <a:off x="4834868" y="1849764"/>
          <a:ext cx="3056561"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Especially when </a:t>
          </a:r>
          <a:r>
            <a:rPr kumimoji="1" lang="en-US" sz="2200" b="1" i="1" kern="1200" dirty="0" smtClean="0">
              <a:effectLst>
                <a:outerShdw blurRad="38100" dist="38100" dir="2700000" algn="tl">
                  <a:srgbClr val="000000"/>
                </a:outerShdw>
              </a:effectLst>
              <a:latin typeface="+mj-lt"/>
              <a:ea typeface="+mj-ea"/>
              <a:cs typeface="+mj-cs"/>
            </a:rPr>
            <a:t>v=c</a:t>
          </a:r>
        </a:p>
        <a:p>
          <a:pPr lvl="0" algn="ctr" defTabSz="977900" rtl="0">
            <a:lnSpc>
              <a:spcPct val="90000"/>
            </a:lnSpc>
            <a:spcBef>
              <a:spcPct val="0"/>
            </a:spcBef>
            <a:spcAft>
              <a:spcPct val="35000"/>
            </a:spcAft>
          </a:pPr>
          <a:r>
            <a:rPr kumimoji="1" lang="en-US" sz="1200" b="1" kern="1200" dirty="0" smtClean="0">
              <a:effectLst>
                <a:outerShdw blurRad="38100" dist="38100" dir="2700000" algn="tl">
                  <a:srgbClr val="000000"/>
                </a:outerShdw>
              </a:effectLst>
              <a:latin typeface="+mj-lt"/>
              <a:ea typeface="+mj-ea"/>
              <a:cs typeface="+mj-cs"/>
            </a:rPr>
            <a:t>c = 3*10</a:t>
          </a:r>
          <a:r>
            <a:rPr kumimoji="1" lang="en-US" sz="1200" b="1" kern="1200" baseline="30000" dirty="0" smtClean="0">
              <a:effectLst>
                <a:outerShdw blurRad="38100" dist="38100" dir="2700000" algn="tl">
                  <a:srgbClr val="000000"/>
                </a:outerShdw>
              </a:effectLst>
              <a:latin typeface="+mj-lt"/>
              <a:ea typeface="+mj-ea"/>
              <a:cs typeface="+mj-cs"/>
            </a:rPr>
            <a:t>8</a:t>
          </a:r>
          <a:r>
            <a:rPr kumimoji="1" lang="en-US" sz="1200" b="1" kern="1200" dirty="0" smtClean="0">
              <a:effectLst>
                <a:outerShdw blurRad="38100" dist="38100" dir="2700000" algn="tl">
                  <a:srgbClr val="000000"/>
                </a:outerShdw>
              </a:effectLst>
              <a:latin typeface="+mj-lt"/>
              <a:ea typeface="+mj-ea"/>
              <a:cs typeface="+mj-cs"/>
            </a:rPr>
            <a:t> m/s (speed of light in free space)</a:t>
          </a:r>
        </a:p>
        <a:p>
          <a:pPr lvl="0" algn="ctr" defTabSz="977900" rtl="0">
            <a:lnSpc>
              <a:spcPct val="90000"/>
            </a:lnSpc>
            <a:spcBef>
              <a:spcPct val="0"/>
            </a:spcBef>
            <a:spcAft>
              <a:spcPct val="35000"/>
            </a:spcAft>
          </a:pPr>
          <a:r>
            <a:rPr kumimoji="1" lang="en-US" sz="2000" b="1" i="1" kern="1200" dirty="0" smtClean="0">
              <a:effectLst>
                <a:outerShdw blurRad="38100" dist="38100" dir="2700000" algn="tl">
                  <a:srgbClr val="000000"/>
                </a:outerShdw>
              </a:effectLst>
              <a:latin typeface="+mj-lt"/>
              <a:ea typeface="+mj-ea"/>
              <a:cs typeface="+mj-cs"/>
              <a:sym typeface="Symbol"/>
            </a:rPr>
            <a:t></a:t>
          </a:r>
          <a:r>
            <a:rPr kumimoji="1" lang="en-US" sz="2000" b="1" i="1" kern="1200" dirty="0" smtClean="0">
              <a:effectLst>
                <a:outerShdw blurRad="38100" dist="38100" dir="2700000" algn="tl">
                  <a:srgbClr val="000000"/>
                </a:outerShdw>
              </a:effectLst>
              <a:latin typeface="+mj-lt"/>
              <a:ea typeface="+mj-ea"/>
              <a:cs typeface="+mj-cs"/>
            </a:rPr>
            <a:t> = </a:t>
          </a:r>
          <a:r>
            <a:rPr kumimoji="1" lang="en-US" sz="2000" b="1" i="1" kern="1200" dirty="0" err="1" smtClean="0">
              <a:effectLst>
                <a:outerShdw blurRad="38100" dist="38100" dir="2700000" algn="tl">
                  <a:srgbClr val="000000"/>
                </a:outerShdw>
              </a:effectLst>
              <a:latin typeface="+mj-lt"/>
              <a:ea typeface="+mj-ea"/>
              <a:cs typeface="+mj-cs"/>
            </a:rPr>
            <a:t>cT</a:t>
          </a:r>
          <a:endParaRPr kumimoji="1" lang="en-US" sz="2000" b="1" kern="1200" dirty="0" smtClean="0">
            <a:effectLst>
              <a:outerShdw blurRad="38100" dist="38100" dir="2700000" algn="tl">
                <a:srgbClr val="000000"/>
              </a:outerShdw>
            </a:effectLst>
            <a:latin typeface="+mj-lt"/>
            <a:ea typeface="+mj-ea"/>
            <a:cs typeface="+mj-cs"/>
          </a:endParaRPr>
        </a:p>
        <a:p>
          <a:pPr lvl="0" algn="ctr" defTabSz="977900" rtl="0">
            <a:lnSpc>
              <a:spcPct val="90000"/>
            </a:lnSpc>
            <a:spcBef>
              <a:spcPct val="0"/>
            </a:spcBef>
            <a:spcAft>
              <a:spcPct val="35000"/>
            </a:spcAft>
          </a:pPr>
          <a:endParaRPr kumimoji="1" lang="en-US" sz="1200" b="1" i="1" kern="1200" dirty="0" smtClean="0">
            <a:effectLst>
              <a:outerShdw blurRad="38100" dist="38100" dir="2700000" algn="tl">
                <a:srgbClr val="000000"/>
              </a:outerShdw>
            </a:effectLst>
            <a:latin typeface="+mj-lt"/>
            <a:ea typeface="+mj-ea"/>
            <a:cs typeface="+mj-cs"/>
          </a:endParaRPr>
        </a:p>
      </dsp:txBody>
      <dsp:txXfrm>
        <a:off x="4880133" y="1895029"/>
        <a:ext cx="2966031" cy="14549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FB97D-6FF7-4E51-B02C-D5F69B1990E8}">
      <dsp:nvSpPr>
        <dsp:cNvPr id="0" name=""/>
        <dsp:cNvSpPr/>
      </dsp:nvSpPr>
      <dsp:spPr>
        <a:xfrm>
          <a:off x="0" y="39907"/>
          <a:ext cx="8686800" cy="861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Spectrum</a:t>
          </a:r>
          <a:endParaRPr lang="en-US" sz="2400" kern="1200" dirty="0"/>
        </a:p>
      </dsp:txBody>
      <dsp:txXfrm>
        <a:off x="42036" y="81943"/>
        <a:ext cx="8602728" cy="777048"/>
      </dsp:txXfrm>
    </dsp:sp>
    <dsp:sp modelId="{9B4B903F-0DD1-42AF-85EF-D3582B5EB57A}">
      <dsp:nvSpPr>
        <dsp:cNvPr id="0" name=""/>
        <dsp:cNvSpPr/>
      </dsp:nvSpPr>
      <dsp:spPr>
        <a:xfrm>
          <a:off x="0" y="901027"/>
          <a:ext cx="8686800"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en-US" sz="2000" kern="1200" dirty="0" smtClean="0"/>
            <a:t>Range of frequencies contained in signal</a:t>
          </a:r>
          <a:endParaRPr lang="en-US" sz="2000" kern="1200" dirty="0"/>
        </a:p>
        <a:p>
          <a:pPr marL="228600" lvl="1" indent="-228600" algn="l" defTabSz="889000">
            <a:lnSpc>
              <a:spcPct val="90000"/>
            </a:lnSpc>
            <a:spcBef>
              <a:spcPct val="0"/>
            </a:spcBef>
            <a:spcAft>
              <a:spcPct val="20000"/>
            </a:spcAft>
            <a:buChar char="••"/>
          </a:pPr>
          <a:r>
            <a:rPr lang="en-US" sz="2000" kern="1200" dirty="0" smtClean="0"/>
            <a:t>Set of Frequencies e.g., f, 3f, etc.</a:t>
          </a:r>
          <a:endParaRPr lang="en-US" sz="2000" kern="1200" dirty="0"/>
        </a:p>
      </dsp:txBody>
      <dsp:txXfrm>
        <a:off x="0" y="901027"/>
        <a:ext cx="8686800" cy="761760"/>
      </dsp:txXfrm>
    </dsp:sp>
    <dsp:sp modelId="{E4AE79B4-A715-41D6-82D7-D97697AAA969}">
      <dsp:nvSpPr>
        <dsp:cNvPr id="0" name=""/>
        <dsp:cNvSpPr/>
      </dsp:nvSpPr>
      <dsp:spPr>
        <a:xfrm>
          <a:off x="0" y="1662787"/>
          <a:ext cx="8686800" cy="861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Absolute bandwidth</a:t>
          </a:r>
          <a:endParaRPr lang="en-US" sz="2400" kern="1200" dirty="0"/>
        </a:p>
      </dsp:txBody>
      <dsp:txXfrm>
        <a:off x="42036" y="1704823"/>
        <a:ext cx="8602728" cy="777048"/>
      </dsp:txXfrm>
    </dsp:sp>
    <dsp:sp modelId="{5B42B68E-B3D4-41E1-9305-2D9599703EE1}">
      <dsp:nvSpPr>
        <dsp:cNvPr id="0" name=""/>
        <dsp:cNvSpPr/>
      </dsp:nvSpPr>
      <dsp:spPr>
        <a:xfrm>
          <a:off x="0" y="2523907"/>
          <a:ext cx="8686800"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en-US" sz="2000" kern="1200" dirty="0" smtClean="0"/>
            <a:t>Width of spectrum</a:t>
          </a:r>
          <a:endParaRPr lang="en-US" sz="2000" kern="1200" dirty="0"/>
        </a:p>
        <a:p>
          <a:pPr marL="228600" lvl="1" indent="-228600" algn="l" defTabSz="889000">
            <a:lnSpc>
              <a:spcPct val="90000"/>
            </a:lnSpc>
            <a:spcBef>
              <a:spcPct val="0"/>
            </a:spcBef>
            <a:spcAft>
              <a:spcPct val="20000"/>
            </a:spcAft>
            <a:buChar char="••"/>
          </a:pPr>
          <a:r>
            <a:rPr lang="en-US" sz="2000" kern="1200" dirty="0" smtClean="0">
              <a:latin typeface="Times New Roman" charset="0"/>
              <a:ea typeface="ＭＳ Ｐゴシック" charset="0"/>
              <a:cs typeface="ＭＳ Ｐゴシック" charset="0"/>
            </a:rPr>
            <a:t>The bandwidth is 3</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 </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 2</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a:t>
          </a:r>
          <a:endParaRPr lang="en-US" sz="2000" kern="1200" dirty="0"/>
        </a:p>
      </dsp:txBody>
      <dsp:txXfrm>
        <a:off x="0" y="2523907"/>
        <a:ext cx="8686800" cy="761760"/>
      </dsp:txXfrm>
    </dsp:sp>
    <dsp:sp modelId="{BDE3E5B0-6B65-4F1D-94C5-C4A7764365F7}">
      <dsp:nvSpPr>
        <dsp:cNvPr id="0" name=""/>
        <dsp:cNvSpPr/>
      </dsp:nvSpPr>
      <dsp:spPr>
        <a:xfrm>
          <a:off x="0" y="3285667"/>
          <a:ext cx="8686800" cy="861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Effective bandwidth (or just </a:t>
          </a:r>
          <a:r>
            <a:rPr kumimoji="1" lang="en-US" sz="2400" b="1" i="1" kern="1200" dirty="0" smtClean="0"/>
            <a:t>bandwidth)</a:t>
          </a:r>
          <a:endParaRPr kumimoji="1" lang="en-US" sz="2400" b="1" kern="1200" dirty="0" smtClean="0"/>
        </a:p>
      </dsp:txBody>
      <dsp:txXfrm>
        <a:off x="42036" y="3327703"/>
        <a:ext cx="8602728" cy="777048"/>
      </dsp:txXfrm>
    </dsp:sp>
    <dsp:sp modelId="{B0D64F1A-1D6C-4C72-B092-62CA4389BF2F}">
      <dsp:nvSpPr>
        <dsp:cNvPr id="0" name=""/>
        <dsp:cNvSpPr/>
      </dsp:nvSpPr>
      <dsp:spPr>
        <a:xfrm>
          <a:off x="0" y="4146787"/>
          <a:ext cx="8686800" cy="145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Times New Roman" charset="0"/>
            </a:rPr>
            <a:t>Effective bandwidth is the band within which </a:t>
          </a:r>
          <a:r>
            <a:rPr lang="en-US" sz="2000" kern="1200" dirty="0" smtClean="0">
              <a:solidFill>
                <a:srgbClr val="FF0000"/>
              </a:solidFill>
              <a:latin typeface="Times New Roman" charset="0"/>
            </a:rPr>
            <a:t>most of the signal energy is concentrated. </a:t>
          </a:r>
          <a:endParaRPr kumimoji="1" lang="en-US" sz="2000" kern="1200" dirty="0" smtClean="0"/>
        </a:p>
        <a:p>
          <a:pPr marL="228600" lvl="1" indent="-228600" algn="l" defTabSz="889000">
            <a:lnSpc>
              <a:spcPct val="90000"/>
            </a:lnSpc>
            <a:spcBef>
              <a:spcPct val="0"/>
            </a:spcBef>
            <a:spcAft>
              <a:spcPct val="20000"/>
            </a:spcAft>
            <a:buChar char="••"/>
          </a:pPr>
          <a:r>
            <a:rPr lang="en-US" sz="2000" kern="1200" dirty="0" smtClean="0">
              <a:latin typeface="Times New Roman" charset="0"/>
            </a:rPr>
            <a:t>Any transmission system (</a:t>
          </a:r>
          <a:r>
            <a:rPr lang="en-US" sz="2000" kern="1200" dirty="0" smtClean="0">
              <a:solidFill>
                <a:srgbClr val="FF0000"/>
              </a:solidFill>
              <a:latin typeface="Times New Roman" charset="0"/>
            </a:rPr>
            <a:t>transmitter + medium + receiver</a:t>
          </a:r>
          <a:r>
            <a:rPr lang="en-US" sz="2000" kern="1200" dirty="0" smtClean="0">
              <a:latin typeface="Times New Roman" charset="0"/>
            </a:rPr>
            <a:t>) will be able to </a:t>
          </a:r>
          <a:r>
            <a:rPr lang="en-US" sz="2000" kern="1200" dirty="0" smtClean="0">
              <a:solidFill>
                <a:srgbClr val="FF0000"/>
              </a:solidFill>
              <a:latin typeface="Times New Roman" charset="0"/>
            </a:rPr>
            <a:t>accommodate only a limited band of frequencies </a:t>
          </a:r>
          <a:r>
            <a:rPr lang="en-US" sz="2000" kern="1200" dirty="0" smtClean="0">
              <a:latin typeface="Times New Roman" charset="0"/>
            </a:rPr>
            <a:t>i.e., limits the data rate that can be carried on the transmission medium.</a:t>
          </a:r>
          <a:endParaRPr lang="en-US" sz="2000" kern="1200" dirty="0">
            <a:latin typeface="Times New Roman" charset="0"/>
          </a:endParaRPr>
        </a:p>
      </dsp:txBody>
      <dsp:txXfrm>
        <a:off x="0" y="4146787"/>
        <a:ext cx="8686800" cy="1452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9F95F-A0F9-6548-9628-686DED917BF9}">
      <dsp:nvSpPr>
        <dsp:cNvPr id="0" name=""/>
        <dsp:cNvSpPr/>
      </dsp:nvSpPr>
      <dsp:spPr>
        <a:xfrm>
          <a:off x="0" y="22649"/>
          <a:ext cx="8382000" cy="6715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t>Unshielded Twisted Pair (UTP)</a:t>
          </a:r>
          <a:endParaRPr lang="en-US" sz="2800" b="1" i="0" kern="1200" dirty="0"/>
        </a:p>
      </dsp:txBody>
      <dsp:txXfrm>
        <a:off x="32784" y="55433"/>
        <a:ext cx="8316432" cy="606012"/>
      </dsp:txXfrm>
    </dsp:sp>
    <dsp:sp modelId="{4FD4CB09-F293-0643-804E-AC2F30FA134D}">
      <dsp:nvSpPr>
        <dsp:cNvPr id="0" name=""/>
        <dsp:cNvSpPr/>
      </dsp:nvSpPr>
      <dsp:spPr>
        <a:xfrm>
          <a:off x="0" y="694229"/>
          <a:ext cx="8382000"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b="0" i="0" kern="1200" dirty="0" smtClean="0"/>
            <a:t>Consists of one or more twisted-pair cables, typically enclosed </a:t>
          </a:r>
          <a:r>
            <a:rPr lang="en-US" sz="2200" b="0" i="0" kern="1200" dirty="0" smtClean="0">
              <a:solidFill>
                <a:srgbClr val="008000"/>
              </a:solidFill>
            </a:rPr>
            <a:t>within an overall thermoplastic jacket </a:t>
          </a:r>
          <a:r>
            <a:rPr lang="en-US" sz="2200" b="0" i="0" kern="1200" dirty="0" smtClean="0"/>
            <a:t>which provides </a:t>
          </a:r>
          <a:r>
            <a:rPr lang="en-US" sz="2200" b="0" i="0" kern="1200" dirty="0" smtClean="0">
              <a:solidFill>
                <a:srgbClr val="FF0000"/>
              </a:solidFill>
            </a:rPr>
            <a:t>no electromagnetic shielding</a:t>
          </a:r>
          <a:endParaRPr lang="en-US" sz="2200" b="0" i="0" kern="1200" dirty="0">
            <a:solidFill>
              <a:srgbClr val="FF0000"/>
            </a:solidFill>
          </a:endParaRPr>
        </a:p>
        <a:p>
          <a:pPr marL="228600" lvl="1" indent="-228600" algn="l" defTabSz="977900" rtl="0">
            <a:lnSpc>
              <a:spcPct val="90000"/>
            </a:lnSpc>
            <a:spcBef>
              <a:spcPct val="0"/>
            </a:spcBef>
            <a:spcAft>
              <a:spcPct val="20000"/>
            </a:spcAft>
            <a:buChar char="••"/>
          </a:pPr>
          <a:r>
            <a:rPr kumimoji="1" lang="en-US" sz="2200" b="0" i="0" kern="1200" dirty="0" smtClean="0"/>
            <a:t>Ordinary telephone wire</a:t>
          </a:r>
          <a:endParaRPr lang="en-US" sz="2200" b="0" i="0" kern="1200" dirty="0"/>
        </a:p>
        <a:p>
          <a:pPr marL="228600" lvl="1" indent="-228600" algn="l" defTabSz="977900" rtl="0">
            <a:lnSpc>
              <a:spcPct val="90000"/>
            </a:lnSpc>
            <a:spcBef>
              <a:spcPct val="0"/>
            </a:spcBef>
            <a:spcAft>
              <a:spcPct val="20000"/>
            </a:spcAft>
            <a:buChar char="••"/>
          </a:pPr>
          <a:r>
            <a:rPr kumimoji="1" lang="en-US" sz="2200" b="0" i="0" kern="1200" dirty="0" smtClean="0"/>
            <a:t>Subject to external electromagnetic interference</a:t>
          </a:r>
          <a:endParaRPr lang="en-US" sz="2200" b="0" i="0" kern="1200" dirty="0"/>
        </a:p>
        <a:p>
          <a:pPr marL="228600" lvl="1" indent="-228600" algn="l" defTabSz="977900" rtl="0">
            <a:lnSpc>
              <a:spcPct val="90000"/>
            </a:lnSpc>
            <a:spcBef>
              <a:spcPct val="0"/>
            </a:spcBef>
            <a:spcAft>
              <a:spcPct val="20000"/>
            </a:spcAft>
            <a:buChar char="••"/>
          </a:pPr>
          <a:r>
            <a:rPr lang="en-US" sz="2200" b="0" i="0" kern="1200" dirty="0" smtClean="0"/>
            <a:t>The </a:t>
          </a:r>
          <a:r>
            <a:rPr lang="en-US" sz="2200" b="0" i="0" kern="1200" dirty="0" smtClean="0">
              <a:solidFill>
                <a:srgbClr val="008000"/>
              </a:solidFill>
            </a:rPr>
            <a:t>tighter the twisting</a:t>
          </a:r>
          <a:r>
            <a:rPr lang="en-US" sz="2200" b="0" i="0" kern="1200" dirty="0" smtClean="0"/>
            <a:t>, the </a:t>
          </a:r>
          <a:r>
            <a:rPr lang="en-US" sz="2200" b="0" i="0" kern="1200" dirty="0" smtClean="0">
              <a:solidFill>
                <a:srgbClr val="FF0000"/>
              </a:solidFill>
            </a:rPr>
            <a:t>higher the supported transmission rate </a:t>
          </a:r>
          <a:r>
            <a:rPr lang="en-US" sz="2200" b="0" i="0" kern="1200" dirty="0" smtClean="0"/>
            <a:t>and the greater the cost per meter</a:t>
          </a:r>
          <a:endParaRPr lang="en-US" sz="2200" b="0" i="0" kern="1200" dirty="0"/>
        </a:p>
      </dsp:txBody>
      <dsp:txXfrm>
        <a:off x="0" y="694229"/>
        <a:ext cx="8382000" cy="2434320"/>
      </dsp:txXfrm>
    </dsp:sp>
    <dsp:sp modelId="{45836ADC-D9E6-1349-AA0A-DFBA43224E34}">
      <dsp:nvSpPr>
        <dsp:cNvPr id="0" name=""/>
        <dsp:cNvSpPr/>
      </dsp:nvSpPr>
      <dsp:spPr>
        <a:xfrm>
          <a:off x="0" y="3128550"/>
          <a:ext cx="8382000" cy="6715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t>Shielded Twisted Pair (STP)</a:t>
          </a:r>
          <a:endParaRPr lang="en-US" sz="2800" b="1" i="0" kern="1200" dirty="0"/>
        </a:p>
      </dsp:txBody>
      <dsp:txXfrm>
        <a:off x="32784" y="3161334"/>
        <a:ext cx="8316432" cy="606012"/>
      </dsp:txXfrm>
    </dsp:sp>
    <dsp:sp modelId="{7B626C79-101D-8141-94B2-48F8466A0B1D}">
      <dsp:nvSpPr>
        <dsp:cNvPr id="0" name=""/>
        <dsp:cNvSpPr/>
      </dsp:nvSpPr>
      <dsp:spPr>
        <a:xfrm>
          <a:off x="0" y="3800130"/>
          <a:ext cx="8382000"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0" i="0" kern="1200" dirty="0" smtClean="0"/>
            <a:t>Has </a:t>
          </a:r>
          <a:r>
            <a:rPr kumimoji="1" lang="en-US" sz="2200" b="0" i="0" kern="1200" dirty="0" smtClean="0">
              <a:solidFill>
                <a:srgbClr val="FF0000"/>
              </a:solidFill>
            </a:rPr>
            <a:t>metal braid or sheathing</a:t>
          </a:r>
          <a:r>
            <a:rPr kumimoji="1" lang="en-US" sz="2200" b="0" i="0" kern="1200" dirty="0" smtClean="0"/>
            <a:t> that reduces interference</a:t>
          </a:r>
          <a:endParaRPr lang="en-US" sz="2200" b="0" i="0" kern="1200" dirty="0"/>
        </a:p>
        <a:p>
          <a:pPr marL="228600" lvl="1" indent="-228600" algn="l" defTabSz="977900" rtl="0">
            <a:lnSpc>
              <a:spcPct val="90000"/>
            </a:lnSpc>
            <a:spcBef>
              <a:spcPct val="0"/>
            </a:spcBef>
            <a:spcAft>
              <a:spcPct val="20000"/>
            </a:spcAft>
            <a:buChar char="••"/>
          </a:pPr>
          <a:r>
            <a:rPr kumimoji="1" lang="en-US" sz="2200" b="0" i="0" kern="1200" dirty="0" smtClean="0"/>
            <a:t>Provides better performance at </a:t>
          </a:r>
          <a:r>
            <a:rPr kumimoji="1" lang="en-US" sz="2200" b="0" i="0" kern="1200" dirty="0" smtClean="0">
              <a:solidFill>
                <a:srgbClr val="FF0000"/>
              </a:solidFill>
            </a:rPr>
            <a:t>higher data rates</a:t>
          </a:r>
          <a:endParaRPr lang="en-US" sz="2200" b="0" i="0" kern="1200" dirty="0">
            <a:solidFill>
              <a:srgbClr val="FF0000"/>
            </a:solidFill>
          </a:endParaRPr>
        </a:p>
        <a:p>
          <a:pPr marL="228600" lvl="1" indent="-228600" algn="l" defTabSz="977900" rtl="0">
            <a:lnSpc>
              <a:spcPct val="90000"/>
            </a:lnSpc>
            <a:spcBef>
              <a:spcPct val="0"/>
            </a:spcBef>
            <a:spcAft>
              <a:spcPct val="20000"/>
            </a:spcAft>
            <a:buChar char="••"/>
          </a:pPr>
          <a:r>
            <a:rPr kumimoji="1" lang="en-US" sz="2200" b="0" i="0" kern="1200" dirty="0" smtClean="0"/>
            <a:t>More expensive</a:t>
          </a:r>
          <a:endParaRPr lang="en-US" sz="2200" b="0" i="0" kern="1200" dirty="0"/>
        </a:p>
      </dsp:txBody>
      <dsp:txXfrm>
        <a:off x="0" y="3800130"/>
        <a:ext cx="8382000" cy="1130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7D778-F597-4D6A-9C5E-99920EE6A8FC}">
      <dsp:nvSpPr>
        <dsp:cNvPr id="0" name=""/>
        <dsp:cNvSpPr/>
      </dsp:nvSpPr>
      <dsp:spPr>
        <a:xfrm rot="5400000">
          <a:off x="-278182" y="278886"/>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kern="1200" dirty="0" smtClean="0"/>
            <a:t>3</a:t>
          </a:r>
          <a:r>
            <a:rPr kumimoji="1" lang="en-US" sz="1900" b="1" kern="1200" dirty="0" smtClean="0"/>
            <a:t>0MHz to 1GHz</a:t>
          </a:r>
          <a:endParaRPr lang="en-US" sz="1900" kern="1200" dirty="0"/>
        </a:p>
      </dsp:txBody>
      <dsp:txXfrm rot="-5400000">
        <a:off x="1" y="649796"/>
        <a:ext cx="1298183" cy="556364"/>
      </dsp:txXfrm>
    </dsp:sp>
    <dsp:sp modelId="{0794300A-12A7-450B-BAF0-386E969E5819}">
      <dsp:nvSpPr>
        <dsp:cNvPr id="0" name=""/>
        <dsp:cNvSpPr/>
      </dsp:nvSpPr>
      <dsp:spPr>
        <a:xfrm rot="5400000">
          <a:off x="4161163" y="-2862276"/>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kumimoji="1" lang="en-US" sz="1600" kern="1200" dirty="0" smtClean="0"/>
            <a:t>Suitable for omnidirectional applications</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solidFill>
                <a:srgbClr val="FF0000"/>
              </a:solidFill>
            </a:rPr>
            <a:t>Referred to as the radio range</a:t>
          </a:r>
          <a:endParaRPr lang="en-US" sz="1600" kern="1200" dirty="0">
            <a:solidFill>
              <a:srgbClr val="FF0000"/>
            </a:solidFill>
          </a:endParaRPr>
        </a:p>
      </dsp:txBody>
      <dsp:txXfrm rot="-5400000">
        <a:off x="1298183" y="59549"/>
        <a:ext cx="6872571" cy="1087765"/>
      </dsp:txXfrm>
    </dsp:sp>
    <dsp:sp modelId="{903B9493-86F7-7743-A8B7-B842AB86E09B}">
      <dsp:nvSpPr>
        <dsp:cNvPr id="0" name=""/>
        <dsp:cNvSpPr/>
      </dsp:nvSpPr>
      <dsp:spPr>
        <a:xfrm rot="5400000">
          <a:off x="-278182" y="1941708"/>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b="1" kern="1200" dirty="0" smtClean="0"/>
            <a:t>1GHz to 40GHz</a:t>
          </a:r>
          <a:endParaRPr lang="en-US" sz="1900" kern="1200" dirty="0"/>
        </a:p>
      </dsp:txBody>
      <dsp:txXfrm rot="-5400000">
        <a:off x="1" y="2312618"/>
        <a:ext cx="1298183" cy="556364"/>
      </dsp:txXfrm>
    </dsp:sp>
    <dsp:sp modelId="{E04988E3-FEE8-2041-BE92-1AC664DC76E5}">
      <dsp:nvSpPr>
        <dsp:cNvPr id="0" name=""/>
        <dsp:cNvSpPr/>
      </dsp:nvSpPr>
      <dsp:spPr>
        <a:xfrm rot="5400000">
          <a:off x="4161163" y="-1199454"/>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kumimoji="1" lang="en-US" sz="1600" kern="1200" dirty="0" smtClean="0">
              <a:solidFill>
                <a:srgbClr val="FF0000"/>
              </a:solidFill>
            </a:rPr>
            <a:t>Referred to as microwave frequencies</a:t>
          </a:r>
          <a:endParaRPr lang="en-US" sz="1600" kern="1200" dirty="0">
            <a:solidFill>
              <a:srgbClr val="FF0000"/>
            </a:solidFill>
          </a:endParaRPr>
        </a:p>
        <a:p>
          <a:pPr marL="171450" lvl="1" indent="-171450" algn="l" defTabSz="711200" rtl="0">
            <a:lnSpc>
              <a:spcPct val="90000"/>
            </a:lnSpc>
            <a:spcBef>
              <a:spcPct val="0"/>
            </a:spcBef>
            <a:spcAft>
              <a:spcPct val="15000"/>
            </a:spcAft>
            <a:buChar char="••"/>
          </a:pPr>
          <a:r>
            <a:rPr kumimoji="1" lang="en-US" sz="1600" kern="1200" dirty="0" smtClean="0"/>
            <a:t>Highly directional beams are possible</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t>Suitable for point to point transmissions</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solidFill>
                <a:srgbClr val="FF0000"/>
              </a:solidFill>
            </a:rPr>
            <a:t>Also used for satellite communications</a:t>
          </a:r>
          <a:endParaRPr lang="en-US" sz="1600" kern="1200" dirty="0">
            <a:solidFill>
              <a:srgbClr val="FF0000"/>
            </a:solidFill>
          </a:endParaRPr>
        </a:p>
      </dsp:txBody>
      <dsp:txXfrm rot="-5400000">
        <a:off x="1298183" y="1722371"/>
        <a:ext cx="6872571" cy="1087765"/>
      </dsp:txXfrm>
    </dsp:sp>
    <dsp:sp modelId="{23BC180E-39F3-C747-9912-CC6FF7E38099}">
      <dsp:nvSpPr>
        <dsp:cNvPr id="0" name=""/>
        <dsp:cNvSpPr/>
      </dsp:nvSpPr>
      <dsp:spPr>
        <a:xfrm rot="5400000">
          <a:off x="-278182" y="3604530"/>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b="1" kern="1200" dirty="0" smtClean="0"/>
            <a:t>3 x 10</a:t>
          </a:r>
          <a:r>
            <a:rPr kumimoji="1" lang="en-US" sz="1900" b="1" kern="1200" baseline="30000" dirty="0" smtClean="0"/>
            <a:t>11</a:t>
          </a:r>
          <a:r>
            <a:rPr kumimoji="1" lang="en-US" sz="1900" b="1" kern="1200" dirty="0" smtClean="0"/>
            <a:t> to 2 x 10</a:t>
          </a:r>
          <a:r>
            <a:rPr kumimoji="1" lang="en-US" sz="1900" b="1" kern="1200" baseline="30000" dirty="0" smtClean="0"/>
            <a:t>14</a:t>
          </a:r>
          <a:endParaRPr kumimoji="1" lang="en-US" sz="1900" b="1" kern="1200" dirty="0"/>
        </a:p>
      </dsp:txBody>
      <dsp:txXfrm rot="-5400000">
        <a:off x="1" y="3975440"/>
        <a:ext cx="1298183" cy="556364"/>
      </dsp:txXfrm>
    </dsp:sp>
    <dsp:sp modelId="{A5DE8A76-0113-4241-B00D-D968405D8119}">
      <dsp:nvSpPr>
        <dsp:cNvPr id="0" name=""/>
        <dsp:cNvSpPr/>
      </dsp:nvSpPr>
      <dsp:spPr>
        <a:xfrm rot="5400000">
          <a:off x="4161163" y="463367"/>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kumimoji="1" lang="en-US" sz="1600" kern="1200" dirty="0" smtClean="0">
              <a:solidFill>
                <a:srgbClr val="FF0000"/>
              </a:solidFill>
            </a:rPr>
            <a:t>Infrared portion of the spectrum</a:t>
          </a:r>
          <a:endParaRPr lang="en-US" sz="1600" kern="1200" dirty="0">
            <a:solidFill>
              <a:srgbClr val="FF0000"/>
            </a:solidFill>
          </a:endParaRPr>
        </a:p>
        <a:p>
          <a:pPr marL="171450" lvl="1" indent="-171450" algn="l" defTabSz="711200" rtl="0">
            <a:lnSpc>
              <a:spcPct val="90000"/>
            </a:lnSpc>
            <a:spcBef>
              <a:spcPct val="0"/>
            </a:spcBef>
            <a:spcAft>
              <a:spcPct val="15000"/>
            </a:spcAft>
            <a:buChar char="••"/>
          </a:pPr>
          <a:r>
            <a:rPr kumimoji="1" lang="en-US" sz="1600" kern="1200" dirty="0" smtClean="0"/>
            <a:t>Useful to local point-to-point and multipoint applications within confined areas</a:t>
          </a:r>
          <a:endParaRPr lang="en-US" sz="1600" kern="1200" dirty="0"/>
        </a:p>
      </dsp:txBody>
      <dsp:txXfrm rot="-5400000">
        <a:off x="1298183" y="3385193"/>
        <a:ext cx="6872571" cy="10877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FA7B-7945-0D43-AD6F-C9993C241779}">
      <dsp:nvSpPr>
        <dsp:cNvPr id="0" name=""/>
        <dsp:cNvSpPr/>
      </dsp:nvSpPr>
      <dsp:spPr>
        <a:xfrm>
          <a:off x="2085822" y="21325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A measure of the directionality of an antenna</a:t>
          </a:r>
          <a:endParaRPr lang="en-GB" sz="1400" kern="1200" dirty="0"/>
        </a:p>
      </dsp:txBody>
      <dsp:txXfrm>
        <a:off x="2139387" y="266820"/>
        <a:ext cx="1580984" cy="990144"/>
      </dsp:txXfrm>
    </dsp:sp>
    <dsp:sp modelId="{BBBAE4E2-2447-4B45-83B0-5B81F5AABD92}">
      <dsp:nvSpPr>
        <dsp:cNvPr id="0" name=""/>
        <dsp:cNvSpPr/>
      </dsp:nvSpPr>
      <dsp:spPr>
        <a:xfrm>
          <a:off x="737440" y="761892"/>
          <a:ext cx="4384879" cy="4384879"/>
        </a:xfrm>
        <a:custGeom>
          <a:avLst/>
          <a:gdLst/>
          <a:ahLst/>
          <a:cxnLst/>
          <a:rect l="0" t="0" r="0" b="0"/>
          <a:pathLst>
            <a:path>
              <a:moveTo>
                <a:pt x="3048095" y="173865"/>
              </a:moveTo>
              <a:arcTo wR="2192439" hR="2192439" stAng="17578300" swAng="19617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47FCA5-4AA5-0446-9987-A2F9AA2A0EF5}">
      <dsp:nvSpPr>
        <dsp:cNvPr id="0" name=""/>
        <dsp:cNvSpPr/>
      </dsp:nvSpPr>
      <dsp:spPr>
        <a:xfrm>
          <a:off x="4170956" y="1728193"/>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Defined as the power output in a particular direction versus that produced by an isotropic antenna</a:t>
          </a:r>
          <a:endParaRPr lang="en-GB" sz="1400" kern="1200" dirty="0"/>
        </a:p>
      </dsp:txBody>
      <dsp:txXfrm>
        <a:off x="4224521" y="1781758"/>
        <a:ext cx="1580984" cy="990144"/>
      </dsp:txXfrm>
    </dsp:sp>
    <dsp:sp modelId="{E0199633-E159-D24E-9D8E-AA43D00E01A5}">
      <dsp:nvSpPr>
        <dsp:cNvPr id="0" name=""/>
        <dsp:cNvSpPr/>
      </dsp:nvSpPr>
      <dsp:spPr>
        <a:xfrm>
          <a:off x="737440" y="761892"/>
          <a:ext cx="4384879" cy="4384879"/>
        </a:xfrm>
        <a:custGeom>
          <a:avLst/>
          <a:gdLst/>
          <a:ahLst/>
          <a:cxnLst/>
          <a:rect l="0" t="0" r="0" b="0"/>
          <a:pathLst>
            <a:path>
              <a:moveTo>
                <a:pt x="4381868" y="2077590"/>
              </a:moveTo>
              <a:arcTo wR="2192439" hR="2192439" stAng="21419835" swAng="21964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80BC9E-53EA-3A45-B1B6-FF5B0BECB746}">
      <dsp:nvSpPr>
        <dsp:cNvPr id="0" name=""/>
        <dsp:cNvSpPr/>
      </dsp:nvSpPr>
      <dsp:spPr>
        <a:xfrm>
          <a:off x="3374506" y="417941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Measured in decibels (dB)</a:t>
          </a:r>
          <a:endParaRPr lang="en-GB" sz="1400" kern="1200"/>
        </a:p>
      </dsp:txBody>
      <dsp:txXfrm>
        <a:off x="3428071" y="4232980"/>
        <a:ext cx="1580984" cy="990144"/>
      </dsp:txXfrm>
    </dsp:sp>
    <dsp:sp modelId="{3713FD9C-7857-1545-8EEA-D7E05958BF92}">
      <dsp:nvSpPr>
        <dsp:cNvPr id="0" name=""/>
        <dsp:cNvSpPr/>
      </dsp:nvSpPr>
      <dsp:spPr>
        <a:xfrm>
          <a:off x="737440" y="761892"/>
          <a:ext cx="4384879" cy="4384879"/>
        </a:xfrm>
        <a:custGeom>
          <a:avLst/>
          <a:gdLst/>
          <a:ahLst/>
          <a:cxnLst/>
          <a:rect l="0" t="0" r="0" b="0"/>
          <a:pathLst>
            <a:path>
              <a:moveTo>
                <a:pt x="2628354" y="4341106"/>
              </a:moveTo>
              <a:arcTo wR="2192439" hR="2192439" stAng="4711899" swAng="13762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7736E6-31E8-BC4C-8B59-35FB3614C2B0}">
      <dsp:nvSpPr>
        <dsp:cNvPr id="0" name=""/>
        <dsp:cNvSpPr/>
      </dsp:nvSpPr>
      <dsp:spPr>
        <a:xfrm>
          <a:off x="797139" y="417941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The increased power radiated in a given direction is at the expense of other directions</a:t>
          </a:r>
          <a:endParaRPr lang="en-GB" sz="1400" kern="1200"/>
        </a:p>
      </dsp:txBody>
      <dsp:txXfrm>
        <a:off x="850704" y="4232980"/>
        <a:ext cx="1580984" cy="990144"/>
      </dsp:txXfrm>
    </dsp:sp>
    <dsp:sp modelId="{61337192-730F-EB44-BB31-8EC8C96D707D}">
      <dsp:nvSpPr>
        <dsp:cNvPr id="0" name=""/>
        <dsp:cNvSpPr/>
      </dsp:nvSpPr>
      <dsp:spPr>
        <a:xfrm>
          <a:off x="737440" y="761892"/>
          <a:ext cx="4384879" cy="4384879"/>
        </a:xfrm>
        <a:custGeom>
          <a:avLst/>
          <a:gdLst/>
          <a:ahLst/>
          <a:cxnLst/>
          <a:rect l="0" t="0" r="0" b="0"/>
          <a:pathLst>
            <a:path>
              <a:moveTo>
                <a:pt x="366403" y="3405856"/>
              </a:moveTo>
              <a:arcTo wR="2192439" hR="2192439" stAng="8783737" swAng="21964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A55FAC-FBAA-7648-9CEF-C58F4AB99486}">
      <dsp:nvSpPr>
        <dsp:cNvPr id="0" name=""/>
        <dsp:cNvSpPr/>
      </dsp:nvSpPr>
      <dsp:spPr>
        <a:xfrm>
          <a:off x="688" y="1728193"/>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Effective area of an antenna is related to the physical size of the antenna and to its shape</a:t>
          </a:r>
          <a:endParaRPr lang="en-GB" sz="1400" kern="1200" dirty="0"/>
        </a:p>
      </dsp:txBody>
      <dsp:txXfrm>
        <a:off x="54253" y="1781758"/>
        <a:ext cx="1580984" cy="990144"/>
      </dsp:txXfrm>
    </dsp:sp>
    <dsp:sp modelId="{0C48D377-53FF-4C49-B268-0CA0563C1D2A}">
      <dsp:nvSpPr>
        <dsp:cNvPr id="0" name=""/>
        <dsp:cNvSpPr/>
      </dsp:nvSpPr>
      <dsp:spPr>
        <a:xfrm>
          <a:off x="737440" y="761892"/>
          <a:ext cx="4384879" cy="4384879"/>
        </a:xfrm>
        <a:custGeom>
          <a:avLst/>
          <a:gdLst/>
          <a:ahLst/>
          <a:cxnLst/>
          <a:rect l="0" t="0" r="0" b="0"/>
          <a:pathLst>
            <a:path>
              <a:moveTo>
                <a:pt x="381987" y="955890"/>
              </a:moveTo>
              <a:arcTo wR="2192439" hR="2192439" stAng="12859998" swAng="19617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FEFCE-3003-C848-B11E-31F41A83B58B}">
      <dsp:nvSpPr>
        <dsp:cNvPr id="0" name=""/>
        <dsp:cNvSpPr/>
      </dsp:nvSpPr>
      <dsp:spPr>
        <a:xfrm>
          <a:off x="1772986" y="-32301"/>
          <a:ext cx="5217026" cy="5217026"/>
        </a:xfrm>
        <a:prstGeom prst="circularArrow">
          <a:avLst>
            <a:gd name="adj1" fmla="val 5544"/>
            <a:gd name="adj2" fmla="val 330680"/>
            <a:gd name="adj3" fmla="val 13759417"/>
            <a:gd name="adj4" fmla="val 17396019"/>
            <a:gd name="adj5" fmla="val 5757"/>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899B84F-D07D-F846-B7A7-F66F478EF187}">
      <dsp:nvSpPr>
        <dsp:cNvPr id="0" name=""/>
        <dsp:cNvSpPr/>
      </dsp:nvSpPr>
      <dsp:spPr>
        <a:xfrm>
          <a:off x="3151342" y="1520"/>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Most common type is the parabolic “dish”</a:t>
          </a:r>
          <a:endParaRPr lang="en-US" sz="1400" kern="1200" dirty="0"/>
        </a:p>
      </dsp:txBody>
      <dsp:txXfrm>
        <a:off x="3211393" y="61571"/>
        <a:ext cx="2340212" cy="1110055"/>
      </dsp:txXfrm>
    </dsp:sp>
    <dsp:sp modelId="{2C434375-C03F-014B-902A-D55F54E0B395}">
      <dsp:nvSpPr>
        <dsp:cNvPr id="0" name=""/>
        <dsp:cNvSpPr/>
      </dsp:nvSpPr>
      <dsp:spPr>
        <a:xfrm>
          <a:off x="5267200"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Typical size is about 3 m in diameter</a:t>
          </a:r>
          <a:endParaRPr lang="en-US" sz="1400" kern="1200" dirty="0"/>
        </a:p>
      </dsp:txBody>
      <dsp:txXfrm>
        <a:off x="5327251" y="1598832"/>
        <a:ext cx="2340212" cy="1110055"/>
      </dsp:txXfrm>
    </dsp:sp>
    <dsp:sp modelId="{B08E1800-DCB2-5645-8232-741F7FD695D8}">
      <dsp:nvSpPr>
        <dsp:cNvPr id="0" name=""/>
        <dsp:cNvSpPr/>
      </dsp:nvSpPr>
      <dsp:spPr>
        <a:xfrm>
          <a:off x="4459014"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Antenna is fixed rigidly and focuses a narrow beam to achieve line-of-sight transmission to the receiving antenna</a:t>
          </a:r>
          <a:endParaRPr lang="en-US" sz="1400" kern="1200" dirty="0"/>
        </a:p>
      </dsp:txBody>
      <dsp:txXfrm>
        <a:off x="4519065" y="4086172"/>
        <a:ext cx="2340212" cy="1110055"/>
      </dsp:txXfrm>
    </dsp:sp>
    <dsp:sp modelId="{A9D84538-E283-4B40-BB88-046C23B92336}">
      <dsp:nvSpPr>
        <dsp:cNvPr id="0" name=""/>
        <dsp:cNvSpPr/>
      </dsp:nvSpPr>
      <dsp:spPr>
        <a:xfrm>
          <a:off x="1843670"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Usually located at substantial heights above ground level</a:t>
          </a:r>
          <a:endParaRPr lang="en-US" sz="1400" kern="1200"/>
        </a:p>
      </dsp:txBody>
      <dsp:txXfrm>
        <a:off x="1903721" y="4086172"/>
        <a:ext cx="2340212" cy="1110055"/>
      </dsp:txXfrm>
    </dsp:sp>
    <dsp:sp modelId="{E29EAFFC-5F98-7E4E-9BFC-97DE2242C92B}">
      <dsp:nvSpPr>
        <dsp:cNvPr id="0" name=""/>
        <dsp:cNvSpPr/>
      </dsp:nvSpPr>
      <dsp:spPr>
        <a:xfrm>
          <a:off x="1035484"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 series of microwave relay towers is used to achieve long-distance transmission</a:t>
          </a:r>
          <a:endParaRPr lang="en-US" sz="1400" kern="1200" dirty="0"/>
        </a:p>
      </dsp:txBody>
      <dsp:txXfrm>
        <a:off x="1095535" y="1598832"/>
        <a:ext cx="2340212" cy="1110055"/>
      </dsp:txXfrm>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253C2-C724-487B-AE05-10AF50D9BC39}" type="datetimeFigureOut">
              <a:rPr lang="en-US" smtClean="0"/>
              <a:t>11/5/2018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CA80D-F9AE-4970-8E96-63021A684A3E}" type="slidenum">
              <a:rPr lang="en-US" smtClean="0"/>
              <a:t>‹#›</a:t>
            </a:fld>
            <a:endParaRPr lang="en-US"/>
          </a:p>
        </p:txBody>
      </p:sp>
    </p:spTree>
    <p:extLst>
      <p:ext uri="{BB962C8B-B14F-4D97-AF65-F5344CB8AC3E}">
        <p14:creationId xmlns:p14="http://schemas.microsoft.com/office/powerpoint/2010/main" val="113124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93E664C-A456-46DC-BCBB-EA2D0090E8FF}" type="slidenum">
              <a:rPr lang="en-US" smtClean="0">
                <a:latin typeface="Calibri" pitchFamily="34" charset="0"/>
              </a:rPr>
              <a:pPr eaLnBrk="1" hangingPunct="1"/>
              <a:t>6</a:t>
            </a:fld>
            <a:endParaRPr lang="en-US" smtClean="0">
              <a:latin typeface="Calibri" pitchFamily="34"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Data transmission occurs between transmitter and receiver over some transmission</a:t>
            </a:r>
          </a:p>
          <a:p>
            <a:r>
              <a:rPr lang="en-US" smtClean="0">
                <a:latin typeface="Times New Roman" pitchFamily="18" charset="0"/>
                <a:ea typeface="ＭＳ Ｐゴシック" pitchFamily="34" charset="-128"/>
              </a:rPr>
              <a:t>medium. Transmission media may be classified as guided or unguided. In both</a:t>
            </a:r>
          </a:p>
          <a:p>
            <a:r>
              <a:rPr lang="en-US" smtClean="0">
                <a:latin typeface="Times New Roman" pitchFamily="18" charset="0"/>
                <a:ea typeface="ＭＳ Ｐゴシック" pitchFamily="34" charset="-128"/>
              </a:rPr>
              <a:t>cases, communication is in the form of electromagnetic waves. With guided media ,</a:t>
            </a:r>
          </a:p>
          <a:p>
            <a:r>
              <a:rPr lang="en-US" smtClean="0">
                <a:latin typeface="Times New Roman" pitchFamily="18" charset="0"/>
                <a:ea typeface="ＭＳ Ｐゴシック" pitchFamily="34" charset="-128"/>
              </a:rPr>
              <a:t>the waves are guided along a physical path; examples of guided media are twisted</a:t>
            </a:r>
          </a:p>
          <a:p>
            <a:r>
              <a:rPr lang="en-US" smtClean="0">
                <a:latin typeface="Times New Roman" pitchFamily="18" charset="0"/>
                <a:ea typeface="ＭＳ Ｐゴシック" pitchFamily="34" charset="-128"/>
              </a:rPr>
              <a:t>pair, coaxial cable, and optical fiber. Unguided media , also called wireless , provide</a:t>
            </a:r>
          </a:p>
          <a:p>
            <a:r>
              <a:rPr lang="en-US" smtClean="0">
                <a:latin typeface="Times New Roman" pitchFamily="18" charset="0"/>
                <a:ea typeface="ＭＳ Ｐゴシック" pitchFamily="34" charset="-128"/>
              </a:rPr>
              <a:t>a means for transmitting electromagnetic waves but do not guide them; examples</a:t>
            </a:r>
          </a:p>
          <a:p>
            <a:r>
              <a:rPr lang="en-US" smtClean="0">
                <a:latin typeface="Times New Roman" pitchFamily="18" charset="0"/>
                <a:ea typeface="ＭＳ Ｐゴシック" pitchFamily="34" charset="-128"/>
              </a:rPr>
              <a:t>are propagation through air, vacuum, and seawater.</a:t>
            </a:r>
            <a:endParaRPr lang="en-US" smtClean="0">
              <a:latin typeface="Times" charset="0"/>
              <a:ea typeface="ＭＳ Ｐゴシック" pitchFamily="34" charset="-128"/>
            </a:endParaRPr>
          </a:p>
        </p:txBody>
      </p:sp>
      <p:sp>
        <p:nvSpPr>
          <p:cNvPr id="7066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D8BF5D-F782-4346-929B-1FB0227711C1}" type="slidenum">
              <a:rPr lang="en-US">
                <a:latin typeface="Calibri" charset="0"/>
              </a:rPr>
              <a:pPr eaLnBrk="1" hangingPunct="1"/>
              <a:t>24</a:t>
            </a:fld>
            <a:endParaRPr lang="en-US">
              <a:latin typeface="Calibri"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2A22922-EC66-E846-B1B9-24ACA2FE9CBE}" type="slidenum">
              <a:rPr lang="en-US">
                <a:latin typeface="Calibri" charset="0"/>
              </a:rPr>
              <a:pPr eaLnBrk="1" hangingPunct="1"/>
              <a:t>26</a:t>
            </a:fld>
            <a:endParaRPr lang="en-US">
              <a:latin typeface="Calibri" charset="0"/>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To begin, let us consider the case of a channel that is noise free. In this environment, the limitation on data rate is simply the bandwidth of the signal. A formulation of this limitation, due to Nyquist, states that if the rate of signal transmission is 2</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then a signal with frequencies no greater than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is sufficient to carry the signal rate. The converse is also true: Given a bandwidth of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the highest signal rate that can be carried is 2</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This limitation is due to the effect of intersymbol interference, such as is produced by delay distortion. The result is useful in the development of digital-to-analog encoding schemes and is, in essence, based on the same derivation as that of the sampling theorem, described in Appendix G.</a:t>
            </a:r>
          </a:p>
          <a:p>
            <a:r>
              <a:rPr lang="en-US">
                <a:latin typeface="Times New Roman" charset="0"/>
                <a:ea typeface="ＭＳ Ｐゴシック" charset="0"/>
                <a:cs typeface="ＭＳ Ｐゴシック" charset="0"/>
              </a:rPr>
              <a:t>	Note that in the preceding paragraph, we referred to signal rate. If the signals to be transmitted are binary (two voltage levels), then the data rate that can be supported by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Hz is 2</a:t>
            </a:r>
            <a:r>
              <a:rPr lang="en-US" i="1">
                <a:latin typeface="Times New Roman" charset="0"/>
                <a:ea typeface="ＭＳ Ｐゴシック" charset="0"/>
                <a:cs typeface="ＭＳ Ｐゴシック" charset="0"/>
              </a:rPr>
              <a:t>B </a:t>
            </a:r>
            <a:r>
              <a:rPr lang="en-US">
                <a:latin typeface="Times New Roman" charset="0"/>
                <a:ea typeface="ＭＳ Ｐゴシック" charset="0"/>
                <a:cs typeface="ＭＳ Ｐゴシック" charset="0"/>
              </a:rPr>
              <a:t>bps. However, as we shall see in Chapter 5, signals with more than two levels can be used; that is, each signal element can represent more than one bit. For example, if four possible voltage levels are used as signals, then each signal element can represent two bits. With multilevel signaling, the Nyquist formulation becomes</a:t>
            </a:r>
          </a:p>
          <a:p>
            <a:endParaRPr lang="en-US">
              <a:latin typeface="Calibri" charset="0"/>
              <a:ea typeface="ＭＳ Ｐゴシック" charset="0"/>
              <a:cs typeface="ＭＳ Ｐゴシック" charset="0"/>
            </a:endParaRPr>
          </a:p>
          <a:p>
            <a:r>
              <a:rPr lang="en-US" i="1">
                <a:latin typeface="Times New Roman" charset="0"/>
                <a:ea typeface="ＭＳ Ｐゴシック" charset="0"/>
                <a:cs typeface="ＭＳ Ｐゴシック" charset="0"/>
              </a:rPr>
              <a:t>C</a:t>
            </a:r>
            <a:r>
              <a:rPr lang="en-US">
                <a:latin typeface="Times New Roman" charset="0"/>
                <a:ea typeface="ＭＳ Ｐゴシック" charset="0"/>
                <a:cs typeface="ＭＳ Ｐゴシック" charset="0"/>
              </a:rPr>
              <a:t> = 2</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log</a:t>
            </a:r>
            <a:r>
              <a:rPr lang="en-US" baseline="-25000">
                <a:latin typeface="Times New Roman" charset="0"/>
                <a:ea typeface="ＭＳ Ｐゴシック" charset="0"/>
                <a:cs typeface="ＭＳ Ｐゴシック" charset="0"/>
              </a:rPr>
              <a:t>2</a:t>
            </a:r>
            <a:r>
              <a:rPr lang="en-US" i="1">
                <a:latin typeface="Times New Roman" charset="0"/>
                <a:ea typeface="ＭＳ Ｐゴシック" charset="0"/>
                <a:cs typeface="ＭＳ Ｐゴシック" charset="0"/>
              </a:rPr>
              <a:t>M</a:t>
            </a:r>
            <a:endParaRPr lang="en-US">
              <a:latin typeface="Times New Roman" charset="0"/>
              <a:ea typeface="ＭＳ Ｐゴシック" charset="0"/>
              <a:cs typeface="ＭＳ Ｐゴシック" charset="0"/>
            </a:endParaRPr>
          </a:p>
          <a:p>
            <a:endParaRPr lang="en-US">
              <a:latin typeface="Calibri" charset="0"/>
              <a:ea typeface="ＭＳ Ｐゴシック" charset="0"/>
              <a:cs typeface="ＭＳ Ｐゴシック" charset="0"/>
            </a:endParaRPr>
          </a:p>
          <a:p>
            <a:r>
              <a:rPr lang="en-US">
                <a:latin typeface="Times New Roman" charset="0"/>
                <a:ea typeface="ＭＳ Ｐゴシック" charset="0"/>
                <a:cs typeface="ＭＳ Ｐゴシック" charset="0"/>
              </a:rPr>
              <a:t>where </a:t>
            </a:r>
            <a:r>
              <a:rPr lang="en-US" i="1">
                <a:latin typeface="Times New Roman" charset="0"/>
                <a:ea typeface="ＭＳ Ｐゴシック" charset="0"/>
                <a:cs typeface="ＭＳ Ｐゴシック" charset="0"/>
              </a:rPr>
              <a:t>M</a:t>
            </a:r>
            <a:r>
              <a:rPr lang="en-US">
                <a:latin typeface="Times New Roman" charset="0"/>
                <a:ea typeface="ＭＳ Ｐゴシック" charset="0"/>
                <a:cs typeface="ＭＳ Ｐゴシック" charset="0"/>
              </a:rPr>
              <a:t> is the number of discrete signal or voltage levels. </a:t>
            </a:r>
          </a:p>
          <a:p>
            <a:r>
              <a:rPr lang="en-US">
                <a:latin typeface="Times New Roman" charset="0"/>
                <a:ea typeface="ＭＳ Ｐゴシック" charset="0"/>
                <a:cs typeface="ＭＳ Ｐゴシック" charset="0"/>
              </a:rPr>
              <a:t>	So, for a given bandwidth, the data rate can be increased by increasing the number of different signal elements. However, this places an increased burden on the receiver: Instead of distinguishing one of two possible signal elements during each signal time, it must distinguish one of </a:t>
            </a:r>
            <a:r>
              <a:rPr lang="en-US" i="1">
                <a:latin typeface="Times New Roman" charset="0"/>
                <a:ea typeface="ＭＳ Ｐゴシック" charset="0"/>
                <a:cs typeface="ＭＳ Ｐゴシック" charset="0"/>
              </a:rPr>
              <a:t>M</a:t>
            </a:r>
            <a:r>
              <a:rPr lang="en-US">
                <a:latin typeface="Times New Roman" charset="0"/>
                <a:ea typeface="ＭＳ Ｐゴシック" charset="0"/>
                <a:cs typeface="ＭＳ Ｐゴシック" charset="0"/>
              </a:rPr>
              <a:t> possible signal elements. Noise and other impairments on the transmission line will limit the practical value of </a:t>
            </a:r>
            <a:r>
              <a:rPr lang="en-US" i="1">
                <a:latin typeface="Times New Roman" charset="0"/>
                <a:ea typeface="ＭＳ Ｐゴシック" charset="0"/>
                <a:cs typeface="ＭＳ Ｐゴシック" charset="0"/>
              </a:rPr>
              <a:t>M</a:t>
            </a:r>
            <a:r>
              <a:rPr lang="en-US">
                <a:latin typeface="Times New Roman" charset="0"/>
                <a:ea typeface="ＭＳ Ｐゴシック" charset="0"/>
                <a:cs typeface="ＭＳ Ｐゴシック" charset="0"/>
              </a:rPr>
              <a:t>.</a:t>
            </a:r>
          </a:p>
          <a:p>
            <a:endParaRPr lang="en-US">
              <a:latin typeface="Times" charset="0"/>
              <a:ea typeface="ＭＳ Ｐゴシック" charset="0"/>
              <a:cs typeface="ＭＳ Ｐゴシック" charset="0"/>
            </a:endParaRPr>
          </a:p>
        </p:txBody>
      </p:sp>
      <p:sp>
        <p:nvSpPr>
          <p:cNvPr id="3584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charset="0"/>
              </a:rPr>
              <a:t>Data and Computer Communications, Ninth Edition by William Stallings, (c) Pearson Education - Prentice Hall, 2011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F27F7B8-EAE4-EF4E-B0AC-BC141F7F2536}" type="slidenum">
              <a:rPr lang="en-US">
                <a:latin typeface="Calibri" charset="0"/>
              </a:rPr>
              <a:pPr eaLnBrk="1" hangingPunct="1"/>
              <a:t>27</a:t>
            </a:fld>
            <a:endParaRPr lang="en-US">
              <a:latin typeface="Calibri"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05AE3E6-E2BB-C74A-A9EA-FF539F45B986}" type="slidenum">
              <a:rPr lang="en-US">
                <a:latin typeface="Calibri" charset="0"/>
              </a:rPr>
              <a:pPr eaLnBrk="1" hangingPunct="1"/>
              <a:t>29</a:t>
            </a:fld>
            <a:endParaRPr lang="en-US">
              <a:latin typeface="Calibri" charset="0"/>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DFD7E7B-2058-4948-AB56-99B5B77355BD}" type="slidenum">
              <a:rPr lang="en-US">
                <a:latin typeface="Calibri" charset="0"/>
              </a:rPr>
              <a:pPr eaLnBrk="1" hangingPunct="1"/>
              <a:t>30</a:t>
            </a:fld>
            <a:endParaRPr lang="en-US">
              <a:latin typeface="Calibri"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10E3CBA-C81A-BF48-BC84-D5B24C753064}" type="slidenum">
              <a:rPr lang="en-US">
                <a:latin typeface="Calibri" charset="0"/>
              </a:rPr>
              <a:pPr eaLnBrk="1" hangingPunct="1"/>
              <a:t>31</a:t>
            </a:fld>
            <a:endParaRPr lang="en-US">
              <a:latin typeface="Calibri" charset="0"/>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E8E5106-F84C-7345-9E2D-CBF1899024DA}" type="slidenum">
              <a:rPr lang="en-US">
                <a:latin typeface="Calibri" charset="0"/>
              </a:rPr>
              <a:pPr eaLnBrk="1" hangingPunct="1"/>
              <a:t>32</a:t>
            </a:fld>
            <a:endParaRPr lang="en-US">
              <a:latin typeface="Calibri"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Nyquist's formula indicates that, all other things being equal, doubling the bandwidth doubles the data rate. Now consider the relationship among data rate, noise, and error rate. The presence of noise can corrupt one or more bits. If the data rate is increased, then the bits become "shorter" so that more bits are affected by a given pattern of noise.</a:t>
            </a:r>
          </a:p>
          <a:p>
            <a:r>
              <a:rPr lang="en-US">
                <a:latin typeface="Times New Roman" charset="0"/>
                <a:ea typeface="ＭＳ Ｐゴシック" charset="0"/>
                <a:cs typeface="ＭＳ Ｐゴシック" charset="0"/>
              </a:rPr>
              <a:t>Figure 3.15 illustrates this relationship. If the data rate is increased, then more bits will occur during the interval of a noise spike, and hence more errors will occur.</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All of these concepts can be tied together neatly in a formula developed by the mathematician Claude Shannon. As we have just illustrated, the higher the data rate, the more damage that unwanted noise can do. For a given level of noise, we would expect that a greater signal strength would improve the ability to receive data correctly in the presence of noise. The key parameter involved in this reasoning is the </a:t>
            </a:r>
            <a:r>
              <a:rPr lang="en-US" b="1">
                <a:latin typeface="Times New Roman" charset="0"/>
                <a:ea typeface="ＭＳ Ｐゴシック" charset="0"/>
                <a:cs typeface="ＭＳ Ｐゴシック" charset="0"/>
              </a:rPr>
              <a:t>signal-to-noise ratio</a:t>
            </a:r>
            <a:r>
              <a:rPr lang="en-US">
                <a:latin typeface="Times New Roman" charset="0"/>
                <a:ea typeface="ＭＳ Ｐゴシック" charset="0"/>
                <a:cs typeface="ＭＳ Ｐゴシック" charset="0"/>
              </a:rPr>
              <a:t> (SNR, or S/N), which is the ratio of the power in a signal to the power contained in the noise that is present at a particular point in the transmission. Typically, this ratio is measured at a receiver, because it is at this point that an attempt is made to process the signal and recover the data. For convenience, this ratio is often reported in decibels:</a:t>
            </a:r>
          </a:p>
          <a:p>
            <a:r>
              <a:rPr lang="en-US">
                <a:latin typeface="Times New Roman" charset="0"/>
                <a:ea typeface="ＭＳ Ｐゴシック" charset="0"/>
                <a:cs typeface="ＭＳ Ｐゴシック" charset="0"/>
              </a:rPr>
              <a:t>  </a:t>
            </a:r>
          </a:p>
          <a:p>
            <a:r>
              <a:rPr lang="en-US">
                <a:latin typeface="Times New Roman" charset="0"/>
                <a:ea typeface="ＭＳ Ｐゴシック" charset="0"/>
                <a:cs typeface="ＭＳ Ｐゴシック" charset="0"/>
              </a:rPr>
              <a:t>The signal-to-noise ratio is important in the transmission of digital data because it sets the upper bound on the achievable data rate. Shannon's result is that the maximum channel capacity, in bits per second, obeys the equation</a:t>
            </a:r>
          </a:p>
          <a:p>
            <a:r>
              <a:rPr lang="en-US">
                <a:latin typeface="Times New Roman" charset="0"/>
                <a:ea typeface="ＭＳ Ｐゴシック" charset="0"/>
                <a:cs typeface="ＭＳ Ｐゴシック" charset="0"/>
              </a:rPr>
              <a:t> </a:t>
            </a:r>
          </a:p>
          <a:p>
            <a:r>
              <a:rPr lang="en-US" i="1">
                <a:latin typeface="Times New Roman" charset="0"/>
                <a:ea typeface="ＭＳ Ｐゴシック" charset="0"/>
                <a:cs typeface="ＭＳ Ｐゴシック" charset="0"/>
              </a:rPr>
              <a:t>	C</a:t>
            </a:r>
            <a:r>
              <a:rPr lang="en-US">
                <a:latin typeface="Times New Roman" charset="0"/>
                <a:ea typeface="ＭＳ Ｐゴシック" charset="0"/>
                <a:cs typeface="ＭＳ Ｐゴシック" charset="0"/>
              </a:rPr>
              <a:t> =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log2 (1 + SNR)	</a:t>
            </a:r>
            <a:r>
              <a:rPr lang="en-US" b="1">
                <a:latin typeface="Times New Roman" charset="0"/>
                <a:ea typeface="ＭＳ Ｐゴシック" charset="0"/>
                <a:cs typeface="ＭＳ Ｐゴシック" charset="0"/>
              </a:rPr>
              <a:t>(3.1)</a:t>
            </a:r>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 </a:t>
            </a:r>
          </a:p>
          <a:p>
            <a:r>
              <a:rPr lang="en-US">
                <a:latin typeface="Times New Roman" charset="0"/>
                <a:ea typeface="ＭＳ Ｐゴシック" charset="0"/>
                <a:cs typeface="ＭＳ Ｐゴシック" charset="0"/>
              </a:rPr>
              <a:t>where </a:t>
            </a:r>
            <a:r>
              <a:rPr lang="en-US" i="1">
                <a:latin typeface="Times New Roman" charset="0"/>
                <a:ea typeface="ＭＳ Ｐゴシック" charset="0"/>
                <a:cs typeface="ＭＳ Ｐゴシック" charset="0"/>
              </a:rPr>
              <a:t>C</a:t>
            </a:r>
            <a:r>
              <a:rPr lang="en-US">
                <a:latin typeface="Times New Roman" charset="0"/>
                <a:ea typeface="ＭＳ Ｐゴシック" charset="0"/>
                <a:cs typeface="ＭＳ Ｐゴシック" charset="0"/>
              </a:rPr>
              <a:t> is the capacity of the channel in bits per second and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is the bandwidth of the channel in hertz. The Shannon formula represents the theoretical maximum that can be achieved. In practice, however, only much lower rates are achieved. One reason for this is that the formula assumes white noise (thermal noise). Impulse noise is not accounted for, nor are attenuation distortion or delay distortion. Even in an ideal white noise environment, present technology still cannot achieve Shannon capacity due to encoding issues, such as coding length and complexity.</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The capacity indicated in the preceding equation is referred to as the error-free capacity. Shannon proved that if the actual information rate on a channel is less than the error-free capacity, then it is theoretically possible to use a suitable signal code to achieve error-free transmission through the channel. Shannon's theorem unfortunately does not suggest a means for finding such codes, but it does provide a yardstick by which the performance of practical communication schemes may be measured.</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Several other observations concerning the preceding equation may be instructive. For a given level of noise, it would appear that the data rate could be increased by increasing either signal strength or bandwidth. However, as the signal strength increases, so do the effects of nonlinearities in the system, leading to an increase in intermodulation noise. Note also that, because noise is assumed to be white, the wider the bandwidth, the more noise is admitted to the system. Thus, as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increases, SNR decreases.</a:t>
            </a:r>
            <a:r>
              <a:rPr lang="en-US" b="1" i="1">
                <a:latin typeface="Times New Roman" charset="0"/>
                <a:ea typeface="ＭＳ Ｐゴシック" charset="0"/>
                <a:cs typeface="ＭＳ Ｐゴシック" charset="0"/>
              </a:rPr>
              <a:t> </a:t>
            </a:r>
          </a:p>
          <a:p>
            <a:r>
              <a:rPr lang="en-US">
                <a:latin typeface="Times New Roman" charset="0"/>
                <a:ea typeface="ＭＳ Ｐゴシック" charset="0"/>
                <a:cs typeface="ＭＳ Ｐゴシック" charset="0"/>
              </a:rPr>
              <a:t> </a:t>
            </a:r>
          </a:p>
          <a:p>
            <a:r>
              <a:rPr lang="en-US" b="1">
                <a:latin typeface="Times New Roman" charset="0"/>
                <a:ea typeface="ＭＳ Ｐゴシック" charset="0"/>
                <a:cs typeface="ＭＳ Ｐゴシック" charset="0"/>
              </a:rPr>
              <a:t>The Expression </a:t>
            </a:r>
            <a:r>
              <a:rPr lang="en-US" b="1" i="1">
                <a:latin typeface="Times New Roman" charset="0"/>
                <a:ea typeface="ＭＳ Ｐゴシック" charset="0"/>
                <a:cs typeface="ＭＳ Ｐゴシック" charset="0"/>
              </a:rPr>
              <a:t>Eb</a:t>
            </a:r>
            <a:r>
              <a:rPr lang="en-US" b="1">
                <a:latin typeface="Times New Roman" charset="0"/>
                <a:ea typeface="ＭＳ Ｐゴシック" charset="0"/>
                <a:cs typeface="ＭＳ Ｐゴシック" charset="0"/>
              </a:rPr>
              <a:t>/</a:t>
            </a:r>
            <a:r>
              <a:rPr lang="en-US" b="1" i="1">
                <a:latin typeface="Times New Roman" charset="0"/>
                <a:ea typeface="ＭＳ Ｐゴシック" charset="0"/>
                <a:cs typeface="ＭＳ Ｐゴシック" charset="0"/>
              </a:rPr>
              <a:t>N</a:t>
            </a:r>
            <a:r>
              <a:rPr lang="en-US" b="1">
                <a:latin typeface="Times New Roman" charset="0"/>
                <a:ea typeface="ＭＳ Ｐゴシック" charset="0"/>
                <a:cs typeface="ＭＳ Ｐゴシック" charset="0"/>
              </a:rPr>
              <a:t>0</a:t>
            </a:r>
          </a:p>
          <a:p>
            <a:r>
              <a:rPr lang="en-US">
                <a:latin typeface="Times New Roman" charset="0"/>
                <a:ea typeface="ＭＳ Ｐゴシック" charset="0"/>
                <a:cs typeface="ＭＳ Ｐゴシック" charset="0"/>
              </a:rPr>
              <a:t>Finally, we mention a parameter related to SNR that is more convenient for determining digital data rates and error rates and that is the standard quality measure for digital communication system performance. The parameter is the ratio of signal energy per bit to noise power density per hertz,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a:t>
            </a:r>
            <a:r>
              <a:rPr lang="en-US" i="1">
                <a:latin typeface="Times New Roman" charset="0"/>
                <a:ea typeface="ＭＳ Ｐゴシック" charset="0"/>
                <a:cs typeface="ＭＳ Ｐゴシック" charset="0"/>
              </a:rPr>
              <a:t>N</a:t>
            </a:r>
            <a:r>
              <a:rPr lang="en-US">
                <a:latin typeface="Times New Roman" charset="0"/>
                <a:ea typeface="ＭＳ Ｐゴシック" charset="0"/>
                <a:cs typeface="ＭＳ Ｐゴシック" charset="0"/>
              </a:rPr>
              <a:t>0. Consider a signal, digital or analog, that contains binary digital data transmitted at a certain bit rate </a:t>
            </a:r>
            <a:r>
              <a:rPr lang="en-US" i="1">
                <a:latin typeface="Times New Roman" charset="0"/>
                <a:ea typeface="ＭＳ Ｐゴシック" charset="0"/>
                <a:cs typeface="ＭＳ Ｐゴシック" charset="0"/>
              </a:rPr>
              <a:t>R</a:t>
            </a:r>
            <a:r>
              <a:rPr lang="en-US">
                <a:latin typeface="Times New Roman" charset="0"/>
                <a:ea typeface="ＭＳ Ｐゴシック" charset="0"/>
                <a:cs typeface="ＭＳ Ｐゴシック" charset="0"/>
              </a:rPr>
              <a:t>. Recalling that 1 watt = 1 J/s, the energy per bit in a signal is given by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 = </a:t>
            </a:r>
            <a:r>
              <a:rPr lang="en-US" i="1">
                <a:latin typeface="Times New Roman" charset="0"/>
                <a:ea typeface="ＭＳ Ｐゴシック" charset="0"/>
                <a:cs typeface="ＭＳ Ｐゴシック" charset="0"/>
              </a:rPr>
              <a:t>STb</a:t>
            </a:r>
            <a:r>
              <a:rPr lang="en-US">
                <a:latin typeface="Times New Roman" charset="0"/>
                <a:ea typeface="ＭＳ Ｐゴシック" charset="0"/>
                <a:cs typeface="ＭＳ Ｐゴシック" charset="0"/>
              </a:rPr>
              <a:t>, where </a:t>
            </a:r>
            <a:r>
              <a:rPr lang="en-US" i="1">
                <a:latin typeface="Times New Roman" charset="0"/>
                <a:ea typeface="ＭＳ Ｐゴシック" charset="0"/>
                <a:cs typeface="ＭＳ Ｐゴシック" charset="0"/>
              </a:rPr>
              <a:t>S</a:t>
            </a:r>
            <a:r>
              <a:rPr lang="en-US">
                <a:latin typeface="Times New Roman" charset="0"/>
                <a:ea typeface="ＭＳ Ｐゴシック" charset="0"/>
                <a:cs typeface="ＭＳ Ｐゴシック" charset="0"/>
              </a:rPr>
              <a:t> is the signal power and </a:t>
            </a:r>
            <a:r>
              <a:rPr lang="en-US" i="1">
                <a:latin typeface="Times New Roman" charset="0"/>
                <a:ea typeface="ＭＳ Ｐゴシック" charset="0"/>
                <a:cs typeface="ＭＳ Ｐゴシック" charset="0"/>
              </a:rPr>
              <a:t>Tb</a:t>
            </a:r>
            <a:r>
              <a:rPr lang="en-US">
                <a:latin typeface="Times New Roman" charset="0"/>
                <a:ea typeface="ＭＳ Ｐゴシック" charset="0"/>
                <a:cs typeface="ＭＳ Ｐゴシック" charset="0"/>
              </a:rPr>
              <a:t> is the time required to send one bit. The data rate </a:t>
            </a:r>
            <a:r>
              <a:rPr lang="en-US" i="1">
                <a:latin typeface="Times New Roman" charset="0"/>
                <a:ea typeface="ＭＳ Ｐゴシック" charset="0"/>
                <a:cs typeface="ＭＳ Ｐゴシック" charset="0"/>
              </a:rPr>
              <a:t>R</a:t>
            </a:r>
            <a:r>
              <a:rPr lang="en-US">
                <a:latin typeface="Times New Roman" charset="0"/>
                <a:ea typeface="ＭＳ Ｐゴシック" charset="0"/>
                <a:cs typeface="ＭＳ Ｐゴシック" charset="0"/>
              </a:rPr>
              <a:t> is just </a:t>
            </a:r>
            <a:r>
              <a:rPr lang="en-US" i="1">
                <a:latin typeface="Times New Roman" charset="0"/>
                <a:ea typeface="ＭＳ Ｐゴシック" charset="0"/>
                <a:cs typeface="ＭＳ Ｐゴシック" charset="0"/>
              </a:rPr>
              <a:t>R</a:t>
            </a:r>
            <a:r>
              <a:rPr lang="en-US">
                <a:latin typeface="Times New Roman" charset="0"/>
                <a:ea typeface="ＭＳ Ｐゴシック" charset="0"/>
                <a:cs typeface="ＭＳ Ｐゴシック" charset="0"/>
              </a:rPr>
              <a:t> = 1/</a:t>
            </a:r>
            <a:r>
              <a:rPr lang="en-US" i="1">
                <a:latin typeface="Times New Roman" charset="0"/>
                <a:ea typeface="ＭＳ Ｐゴシック" charset="0"/>
                <a:cs typeface="ＭＳ Ｐゴシック" charset="0"/>
              </a:rPr>
              <a:t>Tb</a:t>
            </a:r>
            <a:r>
              <a:rPr lang="en-US">
                <a:latin typeface="Times New Roman" charset="0"/>
                <a:ea typeface="ＭＳ Ｐゴシック" charset="0"/>
                <a:cs typeface="ＭＳ Ｐゴシック" charset="0"/>
              </a:rPr>
              <a:t>.  </a:t>
            </a:r>
          </a:p>
          <a:p>
            <a:r>
              <a:rPr lang="en-US">
                <a:latin typeface="Times New Roman" charset="0"/>
                <a:ea typeface="ＭＳ Ｐゴシック" charset="0"/>
                <a:cs typeface="ＭＳ Ｐゴシック" charset="0"/>
              </a:rPr>
              <a:t> </a:t>
            </a:r>
          </a:p>
          <a:p>
            <a:r>
              <a:rPr lang="en-US">
                <a:latin typeface="Times New Roman" charset="0"/>
                <a:ea typeface="ＭＳ Ｐゴシック" charset="0"/>
                <a:cs typeface="ＭＳ Ｐゴシック" charset="0"/>
              </a:rPr>
              <a:t> The ratio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a:t>
            </a:r>
            <a:r>
              <a:rPr lang="en-US" i="1">
                <a:latin typeface="Times New Roman" charset="0"/>
                <a:ea typeface="ＭＳ Ｐゴシック" charset="0"/>
                <a:cs typeface="ＭＳ Ｐゴシック" charset="0"/>
              </a:rPr>
              <a:t>N</a:t>
            </a:r>
            <a:r>
              <a:rPr lang="en-US">
                <a:latin typeface="Times New Roman" charset="0"/>
                <a:ea typeface="ＭＳ Ｐゴシック" charset="0"/>
                <a:cs typeface="ＭＳ Ｐゴシック" charset="0"/>
              </a:rPr>
              <a:t>0 is important because the bit error rate for digital data is a (decreasing) function of this ratio. Given a value of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a:t>
            </a:r>
            <a:r>
              <a:rPr lang="en-US" i="1">
                <a:latin typeface="Times New Roman" charset="0"/>
                <a:ea typeface="ＭＳ Ｐゴシック" charset="0"/>
                <a:cs typeface="ＭＳ Ｐゴシック" charset="0"/>
              </a:rPr>
              <a:t>N</a:t>
            </a:r>
            <a:r>
              <a:rPr lang="en-US">
                <a:latin typeface="Times New Roman" charset="0"/>
                <a:ea typeface="ＭＳ Ｐゴシック" charset="0"/>
                <a:cs typeface="ＭＳ Ｐゴシック" charset="0"/>
              </a:rPr>
              <a:t>0 needed to achieve a desired error rate, the parameters in the preceding formula may be selected. Note that as the bit rate </a:t>
            </a:r>
            <a:r>
              <a:rPr lang="en-US" i="1">
                <a:latin typeface="Times New Roman" charset="0"/>
                <a:ea typeface="ＭＳ Ｐゴシック" charset="0"/>
                <a:cs typeface="ＭＳ Ｐゴシック" charset="0"/>
              </a:rPr>
              <a:t>R</a:t>
            </a:r>
            <a:r>
              <a:rPr lang="en-US">
                <a:latin typeface="Times New Roman" charset="0"/>
                <a:ea typeface="ＭＳ Ｐゴシック" charset="0"/>
                <a:cs typeface="ＭＳ Ｐゴシック" charset="0"/>
              </a:rPr>
              <a:t> increases, the transmitted signal power, relative to noise, must increase to maintain the required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a:t>
            </a:r>
            <a:r>
              <a:rPr lang="en-US" i="1">
                <a:latin typeface="Times New Roman" charset="0"/>
                <a:ea typeface="ＭＳ Ｐゴシック" charset="0"/>
                <a:cs typeface="ＭＳ Ｐゴシック" charset="0"/>
              </a:rPr>
              <a:t>N</a:t>
            </a:r>
            <a:r>
              <a:rPr lang="en-US">
                <a:latin typeface="Times New Roman" charset="0"/>
                <a:ea typeface="ＭＳ Ｐゴシック" charset="0"/>
                <a:cs typeface="ＭＳ Ｐゴシック" charset="0"/>
              </a:rPr>
              <a:t>0.</a:t>
            </a:r>
          </a:p>
          <a:p>
            <a:r>
              <a:rPr lang="en-US">
                <a:latin typeface="Times New Roman" charset="0"/>
                <a:ea typeface="ＭＳ Ｐゴシック" charset="0"/>
                <a:cs typeface="ＭＳ Ｐゴシック" charset="0"/>
              </a:rPr>
              <a:t>	Let us try to grasp this result intuitively by considering again Figure 3.15. The signal here is digital, but the reasoning would be the same for an analog signal. In several instances, the noise is sufficient to alter the value of a bit. If the data rate were doubled, the bits would be more tightly packed together, and the same passage of noise might destroy two bits. Thus, for constant signal to noise ratio, an increase in data rate increases the error rate.</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The advantage of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a:t>
            </a:r>
            <a:r>
              <a:rPr lang="en-US" i="1">
                <a:latin typeface="Times New Roman" charset="0"/>
                <a:ea typeface="ＭＳ Ｐゴシック" charset="0"/>
                <a:cs typeface="ＭＳ Ｐゴシック" charset="0"/>
              </a:rPr>
              <a:t>N</a:t>
            </a:r>
            <a:r>
              <a:rPr lang="en-US">
                <a:latin typeface="Times New Roman" charset="0"/>
                <a:ea typeface="ＭＳ Ｐゴシック" charset="0"/>
                <a:cs typeface="ＭＳ Ｐゴシック" charset="0"/>
              </a:rPr>
              <a:t>0 over SNR is that the latter quantity depends on the bandwidth.</a:t>
            </a:r>
          </a:p>
          <a:p>
            <a:r>
              <a:rPr lang="en-US">
                <a:latin typeface="Times New Roman" charset="0"/>
                <a:ea typeface="ＭＳ Ｐゴシック" charset="0"/>
                <a:cs typeface="ＭＳ Ｐゴシック" charset="0"/>
              </a:rPr>
              <a:t> </a:t>
            </a:r>
          </a:p>
          <a:p>
            <a:endParaRPr lang="en-US">
              <a:latin typeface="Times" charset="0"/>
              <a:ea typeface="ＭＳ Ｐゴシック" charset="0"/>
              <a:cs typeface="ＭＳ Ｐゴシック" charset="0"/>
            </a:endParaRPr>
          </a:p>
        </p:txBody>
      </p:sp>
      <p:sp>
        <p:nvSpPr>
          <p:cNvPr id="4096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charset="0"/>
              </a:rPr>
              <a:t>Data and Computer Communications, Ninth Edition by William Stallings, (c) Pearson Education - Prentice Hall, 2011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44B859B-5545-354A-B836-C8DCBE7A5823}" type="slidenum">
              <a:rPr lang="en-US">
                <a:latin typeface="Calibri" charset="0"/>
              </a:rPr>
              <a:pPr eaLnBrk="1" hangingPunct="1"/>
              <a:t>34</a:t>
            </a:fld>
            <a:endParaRPr lang="en-US">
              <a:latin typeface="Calibri"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0BF8DA-CD49-154C-BF5B-F695EB651195}" type="slidenum">
              <a:rPr lang="en-US">
                <a:latin typeface="Calibri" charset="0"/>
              </a:rPr>
              <a:pPr eaLnBrk="1" hangingPunct="1"/>
              <a:t>35</a:t>
            </a:fld>
            <a:endParaRPr lang="en-US">
              <a:latin typeface="Calibri"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8303C78-238D-B644-B50E-E182B52ED17F}" type="slidenum">
              <a:rPr lang="en-US">
                <a:latin typeface="Calibri" charset="0"/>
              </a:rPr>
              <a:pPr eaLnBrk="1" hangingPunct="1"/>
              <a:t>36</a:t>
            </a:fld>
            <a:endParaRPr lang="en-US">
              <a:latin typeface="Calibri"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DC61908E-C1AE-445B-A912-69F313D99F82}" type="slidenum">
              <a:rPr lang="en-US" smtClean="0">
                <a:latin typeface="Calibri" pitchFamily="34" charset="0"/>
              </a:rPr>
              <a:pPr eaLnBrk="1" hangingPunct="1"/>
              <a:t>7</a:t>
            </a:fld>
            <a:endParaRPr lang="en-US" smtClean="0">
              <a:latin typeface="Calibri"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Viewed as a function of time, an electromagnetic signal</a:t>
            </a:r>
          </a:p>
          <a:p>
            <a:r>
              <a:rPr lang="en-US" smtClean="0">
                <a:latin typeface="Times New Roman" pitchFamily="18" charset="0"/>
                <a:ea typeface="ＭＳ Ｐゴシック" pitchFamily="34" charset="-128"/>
              </a:rPr>
              <a:t>can be either analog or digital. An analog signal  is one in which the signal intensity</a:t>
            </a:r>
          </a:p>
          <a:p>
            <a:r>
              <a:rPr lang="en-US" smtClean="0">
                <a:latin typeface="Times New Roman" pitchFamily="18" charset="0"/>
                <a:ea typeface="ＭＳ Ｐゴシック" pitchFamily="34" charset="-128"/>
              </a:rPr>
              <a:t>varies in a smooth, or continuous , fashion over time. In other words, there are no</a:t>
            </a:r>
          </a:p>
          <a:p>
            <a:r>
              <a:rPr lang="en-US" smtClean="0">
                <a:latin typeface="Times New Roman" pitchFamily="18" charset="0"/>
                <a:ea typeface="ＭＳ Ｐゴシック" pitchFamily="34" charset="-128"/>
              </a:rPr>
              <a:t>breaks or discontinuities in the signal.  A digital signal  is one in which the signal</a:t>
            </a:r>
          </a:p>
          <a:p>
            <a:r>
              <a:rPr lang="en-US" smtClean="0">
                <a:latin typeface="Times New Roman" pitchFamily="18" charset="0"/>
                <a:ea typeface="ＭＳ Ｐゴシック" pitchFamily="34" charset="-128"/>
              </a:rPr>
              <a:t>intensity maintains a constant level for some period of time and then abruptly</a:t>
            </a:r>
          </a:p>
          <a:p>
            <a:r>
              <a:rPr lang="en-US" smtClean="0">
                <a:latin typeface="Times New Roman" pitchFamily="18" charset="0"/>
                <a:ea typeface="ＭＳ Ｐゴシック" pitchFamily="34" charset="-128"/>
              </a:rPr>
              <a:t>changes to another constant level, in a discrete  fashion.  Figure 3.1 shows an example</a:t>
            </a:r>
          </a:p>
          <a:p>
            <a:r>
              <a:rPr lang="en-US" smtClean="0">
                <a:latin typeface="Times New Roman" pitchFamily="18" charset="0"/>
                <a:ea typeface="ＭＳ Ｐゴシック" pitchFamily="34" charset="-128"/>
              </a:rPr>
              <a:t>of each kind of signal. The analog signal might represent speech, and the digital</a:t>
            </a:r>
          </a:p>
          <a:p>
            <a:r>
              <a:rPr lang="en-US" smtClean="0">
                <a:latin typeface="Times New Roman" pitchFamily="18" charset="0"/>
                <a:ea typeface="ＭＳ Ｐゴシック" pitchFamily="34" charset="-128"/>
              </a:rPr>
              <a:t>signal might represent binary 1s and 0s.</a:t>
            </a:r>
            <a:endParaRPr lang="en-US" smtClean="0">
              <a:latin typeface="Times" charset="0"/>
              <a:ea typeface="ＭＳ Ｐゴシック" pitchFamily="34" charset="-128"/>
            </a:endParaRPr>
          </a:p>
        </p:txBody>
      </p:sp>
      <p:sp>
        <p:nvSpPr>
          <p:cNvPr id="7270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42A69A-2E8C-884C-9759-0DB43EF1E6AB}" type="slidenum">
              <a:rPr lang="en-US">
                <a:latin typeface="Calibri" charset="0"/>
              </a:rPr>
              <a:pPr eaLnBrk="1" hangingPunct="1"/>
              <a:t>37</a:t>
            </a:fld>
            <a:endParaRPr lang="en-US">
              <a:latin typeface="Calibri"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4DF98BC-FDC9-4940-B576-BC2349DF13CD}" type="slidenum">
              <a:rPr lang="en-US">
                <a:latin typeface="Calibri" charset="0"/>
              </a:rPr>
              <a:pPr eaLnBrk="1" hangingPunct="1"/>
              <a:t>38</a:t>
            </a:fld>
            <a:endParaRPr lang="en-US">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842D238-A12A-3042-A81E-F3B35E450C12}" type="slidenum">
              <a:rPr lang="en-US">
                <a:latin typeface="Calibri" charset="0"/>
              </a:rPr>
              <a:pPr eaLnBrk="1" hangingPunct="1"/>
              <a:t>39</a:t>
            </a:fld>
            <a:endParaRPr lang="en-US">
              <a:latin typeface="Calibri"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970D3C9-F814-E04B-BFA4-87D143A54D74}" type="slidenum">
              <a:rPr lang="en-US">
                <a:latin typeface="Calibri" charset="0"/>
              </a:rPr>
              <a:pPr eaLnBrk="1" hangingPunct="1"/>
              <a:t>40</a:t>
            </a:fld>
            <a:endParaRPr lang="en-US">
              <a:latin typeface="Calibri"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0A5936E-AE4C-4537-A001-C41D460EEA48}" type="slidenum">
              <a:rPr lang="en-US" smtClean="0">
                <a:latin typeface="Calibri" pitchFamily="34" charset="0"/>
              </a:rPr>
              <a:pPr eaLnBrk="1" hangingPunct="1"/>
              <a:t>42</a:t>
            </a:fld>
            <a:endParaRPr lang="en-US" smtClean="0">
              <a:latin typeface="Calibri" pitchFamily="34"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Figure 4.1 depicts the electromagnetic spectrum and indicates the frequencies</a:t>
            </a:r>
          </a:p>
          <a:p>
            <a:r>
              <a:rPr lang="en-US" smtClean="0">
                <a:latin typeface="Times New Roman" pitchFamily="18" charset="0"/>
                <a:ea typeface="ＭＳ Ｐゴシック" pitchFamily="34" charset="-128"/>
              </a:rPr>
              <a:t>at which various guided media and unguided transmission techniques operate.</a:t>
            </a:r>
          </a:p>
          <a:p>
            <a:r>
              <a:rPr lang="en-US" smtClean="0">
                <a:latin typeface="Times New Roman" pitchFamily="18" charset="0"/>
                <a:ea typeface="ＭＳ Ｐゴシック" pitchFamily="34" charset="-128"/>
              </a:rPr>
              <a:t>In this chapter, we examine these guided and unguided alternatives. In all cases,</a:t>
            </a:r>
          </a:p>
          <a:p>
            <a:r>
              <a:rPr lang="en-US" smtClean="0">
                <a:latin typeface="Times New Roman" pitchFamily="18" charset="0"/>
                <a:ea typeface="ＭＳ Ｐゴシック" pitchFamily="34" charset="-128"/>
              </a:rPr>
              <a:t>we describe the systems physically, briefly discuss applications, and summarize key</a:t>
            </a:r>
          </a:p>
          <a:p>
            <a:r>
              <a:rPr lang="en-US" smtClean="0">
                <a:latin typeface="Times New Roman" pitchFamily="18" charset="0"/>
                <a:ea typeface="ＭＳ Ｐゴシック" pitchFamily="34" charset="-128"/>
              </a:rPr>
              <a:t>transmission characteristics.</a:t>
            </a:r>
            <a:endParaRPr lang="en-US"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The three guided media commonly used for data transmission are twisted pair,</a:t>
            </a:r>
          </a:p>
          <a:p>
            <a:r>
              <a:rPr lang="en-US" smtClean="0">
                <a:latin typeface="Times New Roman" pitchFamily="18" charset="0"/>
                <a:ea typeface="ＭＳ Ｐゴシック" pitchFamily="34" charset="-128"/>
              </a:rPr>
              <a:t>coaxial cable, and optical fiber (Figure 4.2). We examine each of these in turn.</a:t>
            </a:r>
          </a:p>
          <a:p>
            <a:endParaRPr lang="en-US" smtClean="0">
              <a:latin typeface="Times New Roman" pitchFamily="18" charset="0"/>
              <a:ea typeface="ＭＳ Ｐゴシック" pitchFamily="34" charset="-128"/>
            </a:endParaRPr>
          </a:p>
          <a:p>
            <a:endParaRPr lang="en-US" smtClean="0">
              <a:ea typeface="ＭＳ Ｐゴシック" pitchFamily="34" charset="-128"/>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D223539-640B-4AF7-AD04-47CABCC54AC8}" type="slidenum">
              <a:rPr lang="en-US" smtClean="0">
                <a:latin typeface="Calibri" pitchFamily="34" charset="0"/>
              </a:rPr>
              <a:pPr eaLnBrk="1" hangingPunct="1"/>
              <a:t>43</a:t>
            </a:fld>
            <a:endParaRPr lang="en-US" smtClean="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0A0251B-4894-4AAD-BBF7-D7270D71539C}" type="slidenum">
              <a:rPr lang="en-US" smtClean="0">
                <a:latin typeface="Calibri" pitchFamily="34" charset="0"/>
              </a:rPr>
              <a:pPr eaLnBrk="1" hangingPunct="1"/>
              <a:t>44</a:t>
            </a:fld>
            <a:endParaRPr lang="en-US" smtClean="0">
              <a:latin typeface="Calibri" pitchFamily="34"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least expensive and most widely used guided transmission medium is twisted pair.</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A twisted pair consists of two insulated copper wires arranged in a regular spiral pattern. A wire pair acts as a single communication link. Typically, a number of these pairs are bundled together into a cable by wrapping them in a tough protective sheath, or jacket. Over longer distances, cables may contain hundreds of pairs. The twisting tends to decrease the crosstalk interference between adjacent pairs in a cable. Neighboring pairs in a bundle typically have somewhat different twist lengths to reduce the crosstalk interference. On long-distance links, the twist length typically varies from 5 to 15 cm. The wires in a pair have thicknesses of from 0.4 to 0.9 mm.</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By far the most common guided transmission medium for both analog and digital signals is twisted pair. It is the most commonly used medium in the telephone network and is the workhorse for communications within buildings. </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In the telephone system, individual residential telephone sets are connected to the local telephone exchange, or "end office," by twisted-pair wire. These are referred to as subscriber loops. Within an office building, each telephone is also connected to a twisted pair, which goes to the in-house private branch exchange (PBX) system or to a Centrex facility at the end office. These twisted-pair installations were designed to support voice traffic using analog signaling. However, by means of a modem, these facilities can handle digital data traffic at modest data rates.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Twisted pair is also the most common medium used for digital signaling. For connections to a digital data switch or digital PBX within a building, a data rate of 64 kbps is common. Ethernet operating over twisted-pair cabling is commonly used within a building for local area networks supporting personal computers. Data rates for Ethernet products are typically in the neighborhood of 100 Mbps to 1 Gbps. Emerging twisted-pair cabling Ethernet technology can support data rates of 10Gbps. For long-distance applications, twisted pair can be used at data rates of 4 Mbps or more.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Twisted pair is much less expensive than the other commonly used guided transmission media (coaxial cable, optical fiber) and is easier to work with.</a:t>
            </a:r>
          </a:p>
          <a:p>
            <a:r>
              <a:rPr lang="en-US" smtClean="0">
                <a:latin typeface="Times New Roman" pitchFamily="18" charset="0"/>
                <a:ea typeface="ＭＳ Ｐゴシック" pitchFamily="34" charset="-128"/>
              </a:rP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CB6E1DA-8E4F-46ED-B45A-065A0D012E2B}" type="slidenum">
              <a:rPr lang="en-US" smtClean="0">
                <a:latin typeface="Calibri" pitchFamily="34" charset="0"/>
              </a:rPr>
              <a:pPr eaLnBrk="1" hangingPunct="1"/>
              <a:t>45</a:t>
            </a:fld>
            <a:endParaRPr lang="en-US" smtClean="0">
              <a:latin typeface="Calibri" pitchFamily="34" charset="0"/>
            </a:endParaRPr>
          </a:p>
        </p:txBody>
      </p:sp>
      <p:sp>
        <p:nvSpPr>
          <p:cNvPr id="88067"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Twisted pair comes in two varieties: unshielded and shielded. As the name implies, unshielded twisted pair (UTP) consists of one or more twisted-pair cables, typically enclosed within an overall thermoplastic jacket, which provides no electromagnetic shielding. The most common form of UTP is ordinary voice-grade telephone wire, which is pre-wired in residential and office buildings. For data transmission purposes, UTP may vary from voice-grade to very high-speed cable for local area networks (LANs). For high-speed LANs, UTP typically has four pairs of wires inside the jacket, with each pair twisted with a different number of twists per centimeter to help eliminate interference between adjacent pairs. The tighter the twisting, the higher the supported transmission rate and the greater the cost per meter.</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Unshielded twisted pair is subject to external electromagnetic interference, including interference from nearby twisted pair and from noise generated in the environment. In an environment with a number of sources of potential interference (e.g., electric motors, wireless devices, and RF transmitters), shielded twisted pair (STP) may be a preferred solution. Shielded twisted pair cable is manufactured in three different configurations:</a:t>
            </a:r>
          </a:p>
          <a:p>
            <a:r>
              <a:rPr lang="en-US" smtClean="0">
                <a:latin typeface="Times New Roman" pitchFamily="18" charset="0"/>
                <a:ea typeface="ＭＳ Ｐゴシック" pitchFamily="34" charset="-128"/>
              </a:rPr>
              <a:t> </a:t>
            </a:r>
          </a:p>
          <a:p>
            <a:pPr>
              <a:buFontTx/>
              <a:buAutoNum type="arabicPeriod"/>
            </a:pPr>
            <a:r>
              <a:rPr lang="en-US" smtClean="0">
                <a:latin typeface="Times New Roman" pitchFamily="18" charset="0"/>
                <a:ea typeface="ＭＳ Ｐゴシック" pitchFamily="34" charset="-128"/>
              </a:rPr>
              <a:t>Each pair of wires is individually shielded with metallic foil, generally referred to as foil twisted pair (FTP).</a:t>
            </a:r>
          </a:p>
          <a:p>
            <a:pPr>
              <a:buFontTx/>
              <a:buAutoNum type="arabicPeriod"/>
            </a:pPr>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2.	There is a foil or braid shield inside the jacket covering all wires (as a group). This configuration is sometimes designated as screened twisted pair (F/UTP).</a:t>
            </a:r>
          </a:p>
          <a:p>
            <a:endParaRPr lang="en-US" smtClean="0">
              <a:ea typeface="ＭＳ Ｐゴシック" pitchFamily="34" charset="-128"/>
            </a:endParaRPr>
          </a:p>
          <a:p>
            <a:r>
              <a:rPr lang="en-US" smtClean="0">
                <a:latin typeface="Times New Roman" pitchFamily="18" charset="0"/>
                <a:ea typeface="ＭＳ Ｐゴシック" pitchFamily="34" charset="-128"/>
              </a:rPr>
              <a:t>3.There is a shield around each individual pair, as well as around the entire group of wires. This is referred to as fully-shielded twisted pair or shielded/foil twisted pair (S/FTP).</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The shielding reduces interference and provides better performance at higher data rates. However, it may be more expensive and installers familiar with UTP technology may be reluctant to work with a new media type.</a:t>
            </a:r>
          </a:p>
          <a:p>
            <a:endParaRPr lang="en-US"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ADC5A253-F252-46C0-9C20-7166FDEEE093}" type="slidenum">
              <a:rPr lang="en-US" smtClean="0">
                <a:latin typeface="Calibri" pitchFamily="34" charset="0"/>
              </a:rPr>
              <a:pPr eaLnBrk="1" hangingPunct="1"/>
              <a:t>46</a:t>
            </a:fld>
            <a:endParaRPr lang="en-US" smtClean="0">
              <a:latin typeface="Calibri"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Coaxial cable, like twisted pair, consists of two conductors, but is constructed differently to permit it to operate over a wider range of frequencies. It consists of a hollow outer cylindrical conductor that surrounds a single inner wire conductor (Figure 4.2b). The inner conductor is held in place by either regularly spaced insulating rings or a solid dielectric material. The outer conductor is covered with a jacket or shield. A single coaxial cable has a diameter of from 1 to 2.5 cm. Coaxial cable can be used over longer distances and support more stations on a shared line than twisted pair.</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Coaxial cable is a versatile transmission medium, used in a wide variety of applications. The most important of these are</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Television distribution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Long-distance telephone transmission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Short-run computer system links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Local area networks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Coaxial cable is widely used as a means of distributing TV signals to individual homes—cable TV. From its modest beginnings as Community Antenna Television (CATV), designed to provide service to remote areas, cable TV reaches almost as many homes and offices as the telephone. A cable TV system can carry dozens or even hundreds of TV channels at ranges up to a few tens of kilometers.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Coaxial cable has traditionally been an important part of the long-distance telephone network. Today, it faces increasing competition from optical fiber, terrestrial microwave, and satellite. Using frequency division multiplexing (FDM, see Chapter 8), a coaxial cable can carry over 10,000 voice channels simultaneously. </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Coaxial cable is also commonly used for short-range connections between devices. Using digital signaling, coaxial cable can be used to provide high-speed I/O channels on computer systems.</a:t>
            </a:r>
          </a:p>
          <a:p>
            <a:endParaRPr lang="en-US" smtClean="0">
              <a:latin typeface="Times New Roman" pitchFamily="18" charset="0"/>
              <a:ea typeface="ＭＳ Ｐゴシック" pitchFamily="34" charset="-128"/>
            </a:endParaRPr>
          </a:p>
          <a:p>
            <a:pPr lvl="2"/>
            <a:endParaRPr lang="en-US" smtClean="0">
              <a:latin typeface="Times" charset="0"/>
              <a:ea typeface="ＭＳ Ｐゴシック" pitchFamily="34" charset="-128"/>
            </a:endParaRPr>
          </a:p>
          <a:p>
            <a:endParaRPr lang="en-US"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5BC51A1-2B2B-4A74-9BF6-A4B6DFA1FEBE}" type="slidenum">
              <a:rPr lang="en-US" smtClean="0">
                <a:latin typeface="Calibri" pitchFamily="34" charset="0"/>
              </a:rPr>
              <a:pPr eaLnBrk="1" hangingPunct="1"/>
              <a:t>47</a:t>
            </a:fld>
            <a:endParaRPr lang="en-US" smtClean="0">
              <a:latin typeface="Calibri"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An optical fiber is a thin, flexible medium capable of</a:t>
            </a:r>
          </a:p>
          <a:p>
            <a:r>
              <a:rPr lang="en-US" smtClean="0">
                <a:latin typeface="Times New Roman" pitchFamily="18" charset="0"/>
                <a:ea typeface="ＭＳ Ｐゴシック" pitchFamily="34" charset="-128"/>
              </a:rPr>
              <a:t>guiding an optical ray. Various glasses and plastics can be used to make optical</a:t>
            </a:r>
          </a:p>
          <a:p>
            <a:r>
              <a:rPr lang="en-US" smtClean="0">
                <a:latin typeface="Times New Roman" pitchFamily="18" charset="0"/>
                <a:ea typeface="ＭＳ Ｐゴシック" pitchFamily="34" charset="-128"/>
              </a:rPr>
              <a:t>fibers. The lowest losses have been obtained using fibers of ultrapure fused silica.</a:t>
            </a:r>
          </a:p>
          <a:p>
            <a:r>
              <a:rPr lang="en-US" smtClean="0">
                <a:latin typeface="Times New Roman" pitchFamily="18" charset="0"/>
                <a:ea typeface="ＭＳ Ｐゴシック" pitchFamily="34" charset="-128"/>
              </a:rPr>
              <a:t>Ultrapure fiber is difficult to manufacture; higher-loss multicomponent glass fibers</a:t>
            </a:r>
          </a:p>
          <a:p>
            <a:r>
              <a:rPr lang="en-US" smtClean="0">
                <a:latin typeface="Times New Roman" pitchFamily="18" charset="0"/>
                <a:ea typeface="ＭＳ Ｐゴシック" pitchFamily="34" charset="-128"/>
              </a:rPr>
              <a:t>are more economical and still provide good performance. Plastic fiber is even less</a:t>
            </a:r>
          </a:p>
          <a:p>
            <a:r>
              <a:rPr lang="en-US" smtClean="0">
                <a:latin typeface="Times New Roman" pitchFamily="18" charset="0"/>
                <a:ea typeface="ＭＳ Ｐゴシック" pitchFamily="34" charset="-128"/>
              </a:rPr>
              <a:t>costly and can be used for short-haul links, for which moderately high losses are</a:t>
            </a:r>
          </a:p>
          <a:p>
            <a:r>
              <a:rPr lang="en-US" smtClean="0">
                <a:latin typeface="Times New Roman" pitchFamily="18" charset="0"/>
                <a:ea typeface="ＭＳ Ｐゴシック" pitchFamily="34" charset="-128"/>
              </a:rPr>
              <a:t>acceptable.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An optical fiber strand  (also called an optical waveguide ) has a cylindrical</a:t>
            </a:r>
          </a:p>
          <a:p>
            <a:r>
              <a:rPr lang="en-US" smtClean="0">
                <a:latin typeface="Times New Roman" pitchFamily="18" charset="0"/>
                <a:ea typeface="ＭＳ Ｐゴシック" pitchFamily="34" charset="-128"/>
              </a:rPr>
              <a:t>shape and consists of three concentric sections: the core, the cladding, and the</a:t>
            </a:r>
          </a:p>
          <a:p>
            <a:r>
              <a:rPr lang="en-US" smtClean="0">
                <a:latin typeface="Times New Roman" pitchFamily="18" charset="0"/>
                <a:ea typeface="ＭＳ Ｐゴシック" pitchFamily="34" charset="-128"/>
              </a:rPr>
              <a:t>buffer coating (Figure 4.2c). The core is the innermost section and consists of</a:t>
            </a:r>
          </a:p>
          <a:p>
            <a:r>
              <a:rPr lang="en-US" smtClean="0">
                <a:latin typeface="Times New Roman" pitchFamily="18" charset="0"/>
                <a:ea typeface="ＭＳ Ｐゴシック" pitchFamily="34" charset="-128"/>
              </a:rPr>
              <a:t>thin strands made of glass or plastic; the core has a diameter in the range of 8 to</a:t>
            </a:r>
          </a:p>
          <a:p>
            <a:r>
              <a:rPr lang="en-US" smtClean="0">
                <a:latin typeface="Times New Roman" pitchFamily="18" charset="0"/>
                <a:ea typeface="ＭＳ Ｐゴシック" pitchFamily="34" charset="-128"/>
              </a:rPr>
              <a:t>62.5 μm. The core is surrounded by a cladding , which is a glass or plastic coating</a:t>
            </a:r>
          </a:p>
          <a:p>
            <a:r>
              <a:rPr lang="en-US" smtClean="0">
                <a:latin typeface="Times New Roman" pitchFamily="18" charset="0"/>
                <a:ea typeface="ＭＳ Ｐゴシック" pitchFamily="34" charset="-128"/>
              </a:rPr>
              <a:t>that has optical properties different from those of the core and a diameter of</a:t>
            </a:r>
          </a:p>
          <a:p>
            <a:r>
              <a:rPr lang="en-US" smtClean="0">
                <a:latin typeface="Times New Roman" pitchFamily="18" charset="0"/>
                <a:ea typeface="ＭＳ Ｐゴシック" pitchFamily="34" charset="-128"/>
              </a:rPr>
              <a:t>125 μm. The interface between the core and cladding acts as a reflector to confine</a:t>
            </a:r>
          </a:p>
          <a:p>
            <a:r>
              <a:rPr lang="en-US" smtClean="0">
                <a:latin typeface="Times New Roman" pitchFamily="18" charset="0"/>
                <a:ea typeface="ＭＳ Ｐゴシック" pitchFamily="34" charset="-128"/>
              </a:rPr>
              <a:t>light that would otherwise escape the core. The outermost layer is the buffer</a:t>
            </a:r>
          </a:p>
          <a:p>
            <a:r>
              <a:rPr lang="en-US" smtClean="0">
                <a:latin typeface="Times New Roman" pitchFamily="18" charset="0"/>
                <a:ea typeface="ＭＳ Ｐゴシック" pitchFamily="34" charset="-128"/>
              </a:rPr>
              <a:t>coating , which is a hard plastic coating that protects the glass from moisture and</a:t>
            </a:r>
          </a:p>
          <a:p>
            <a:r>
              <a:rPr lang="en-US" smtClean="0">
                <a:latin typeface="Times New Roman" pitchFamily="18" charset="0"/>
                <a:ea typeface="ＭＳ Ｐゴシック" pitchFamily="34" charset="-128"/>
              </a:rPr>
              <a:t>physical damage.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Fiber optic cable  provides protection to the fiber from stress during installation</a:t>
            </a:r>
          </a:p>
          <a:p>
            <a:r>
              <a:rPr lang="en-US" smtClean="0">
                <a:latin typeface="Times New Roman" pitchFamily="18" charset="0"/>
                <a:ea typeface="ＭＳ Ｐゴシック" pitchFamily="34" charset="-128"/>
              </a:rPr>
              <a:t>and from the environment once it is installed. Cables may contain from only</a:t>
            </a:r>
          </a:p>
          <a:p>
            <a:r>
              <a:rPr lang="en-US" smtClean="0">
                <a:latin typeface="Times New Roman" pitchFamily="18" charset="0"/>
                <a:ea typeface="ＭＳ Ｐゴシック" pitchFamily="34" charset="-128"/>
              </a:rPr>
              <a:t>one to hundreds of fibers inside. The outermost layer of the cable, surrounding one</a:t>
            </a:r>
          </a:p>
          <a:p>
            <a:r>
              <a:rPr lang="en-US" smtClean="0">
                <a:latin typeface="Times New Roman" pitchFamily="18" charset="0"/>
                <a:ea typeface="ＭＳ Ｐゴシック" pitchFamily="34" charset="-128"/>
              </a:rPr>
              <a:t>or a bundle of fibers, is the jacket . The jacket is composed of plastic and other</a:t>
            </a:r>
          </a:p>
          <a:p>
            <a:r>
              <a:rPr lang="en-US" smtClean="0">
                <a:latin typeface="Times New Roman" pitchFamily="18" charset="0"/>
                <a:ea typeface="ＭＳ Ｐゴシック" pitchFamily="34" charset="-128"/>
              </a:rPr>
              <a:t>materials, layered to protect against moisture, abrasion, crushing, and other environmental</a:t>
            </a:r>
          </a:p>
          <a:p>
            <a:r>
              <a:rPr lang="en-US" smtClean="0">
                <a:latin typeface="Times New Roman" pitchFamily="18" charset="0"/>
                <a:ea typeface="ＭＳ Ｐゴシック" pitchFamily="34" charset="-128"/>
              </a:rPr>
              <a:t>dangers.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Optical fiber already enjoys considerable use in long-distance</a:t>
            </a:r>
          </a:p>
          <a:p>
            <a:r>
              <a:rPr lang="en-US" smtClean="0">
                <a:latin typeface="Times New Roman" pitchFamily="18" charset="0"/>
                <a:ea typeface="ＭＳ Ｐゴシック" pitchFamily="34" charset="-128"/>
              </a:rPr>
              <a:t>telecommunications, and its use in military applications is growing. The continuing</a:t>
            </a:r>
          </a:p>
          <a:p>
            <a:r>
              <a:rPr lang="en-US" smtClean="0">
                <a:latin typeface="Times New Roman" pitchFamily="18" charset="0"/>
                <a:ea typeface="ＭＳ Ｐゴシック" pitchFamily="34" charset="-128"/>
              </a:rPr>
              <a:t>improvements in performance and decline in prices, together with the inherent</a:t>
            </a:r>
          </a:p>
          <a:p>
            <a:r>
              <a:rPr lang="en-US" smtClean="0">
                <a:latin typeface="Times New Roman" pitchFamily="18" charset="0"/>
                <a:ea typeface="ＭＳ Ｐゴシック" pitchFamily="34" charset="-128"/>
              </a:rPr>
              <a:t>advantages of optical fiber, have made it increasingly attractive for local area</a:t>
            </a:r>
          </a:p>
          <a:p>
            <a:r>
              <a:rPr lang="en-US" smtClean="0">
                <a:latin typeface="Times New Roman" pitchFamily="18" charset="0"/>
                <a:ea typeface="ＭＳ Ｐゴシック" pitchFamily="34" charset="-128"/>
              </a:rPr>
              <a:t> networking.</a:t>
            </a:r>
            <a:endParaRPr lang="en-US" smtClean="0">
              <a:latin typeface="Times"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9B0FA95-70F0-40AB-9760-90F3737F4123}" type="slidenum">
              <a:rPr lang="en-US" smtClean="0">
                <a:latin typeface="Calibri" pitchFamily="34" charset="0"/>
              </a:rPr>
              <a:pPr eaLnBrk="1" hangingPunct="1"/>
              <a:t>8</a:t>
            </a:fld>
            <a:endParaRPr lang="en-US" smtClean="0">
              <a:latin typeface="Calibri"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simplest sort of signal is a periodic signal , in which the same signal pattern</a:t>
            </a:r>
          </a:p>
          <a:p>
            <a:r>
              <a:rPr lang="en-US" smtClean="0">
                <a:latin typeface="Times New Roman" pitchFamily="18" charset="0"/>
                <a:ea typeface="ＭＳ Ｐゴシック" pitchFamily="34" charset="-128"/>
              </a:rPr>
              <a:t>repeats over time. Figure 3.2 shows an example of a periodic continuous signal (sine</a:t>
            </a:r>
          </a:p>
          <a:p>
            <a:r>
              <a:rPr lang="en-US" smtClean="0">
                <a:latin typeface="Times New Roman" pitchFamily="18" charset="0"/>
                <a:ea typeface="ＭＳ Ｐゴシック" pitchFamily="34" charset="-128"/>
              </a:rPr>
              <a:t>wave) and a periodic discrete signal (square wave).</a:t>
            </a:r>
            <a:endParaRPr lang="en-US" smtClean="0">
              <a:latin typeface="Times" charset="0"/>
              <a:ea typeface="ＭＳ Ｐゴシック" pitchFamily="34" charset="-128"/>
            </a:endParaRPr>
          </a:p>
        </p:txBody>
      </p:sp>
      <p:sp>
        <p:nvSpPr>
          <p:cNvPr id="73733"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BA5489A-FF41-4AC8-B909-84B25B2CD4CA}" type="slidenum">
              <a:rPr lang="en-US" smtClean="0">
                <a:latin typeface="Calibri" pitchFamily="34" charset="0"/>
              </a:rPr>
              <a:pPr eaLnBrk="1" hangingPunct="1"/>
              <a:t>48</a:t>
            </a:fld>
            <a:endParaRPr lang="en-US" smtClean="0">
              <a:latin typeface="Calibri"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following characteristics distinguish optical fiber from twisted pair</a:t>
            </a:r>
          </a:p>
          <a:p>
            <a:r>
              <a:rPr lang="en-US" smtClean="0">
                <a:latin typeface="Times New Roman" pitchFamily="18" charset="0"/>
                <a:ea typeface="ＭＳ Ｐゴシック" pitchFamily="34" charset="-128"/>
              </a:rPr>
              <a:t>or coaxial cable: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Greater capacity:  The potential bandwidth, and hence data rate, of optical</a:t>
            </a:r>
          </a:p>
          <a:p>
            <a:r>
              <a:rPr lang="en-US" smtClean="0">
                <a:latin typeface="Times New Roman" pitchFamily="18" charset="0"/>
                <a:ea typeface="ＭＳ Ｐゴシック" pitchFamily="34" charset="-128"/>
              </a:rPr>
              <a:t>fiber is immense; data rates of hundreds of Gbps over tens of kilometers have</a:t>
            </a:r>
          </a:p>
          <a:p>
            <a:r>
              <a:rPr lang="en-US" smtClean="0">
                <a:latin typeface="Times New Roman" pitchFamily="18" charset="0"/>
                <a:ea typeface="ＭＳ Ｐゴシック" pitchFamily="34" charset="-128"/>
              </a:rPr>
              <a:t>been demonstrated. Compare this to the practical maximum of hundreds of</a:t>
            </a:r>
          </a:p>
          <a:p>
            <a:r>
              <a:rPr lang="en-US" smtClean="0">
                <a:latin typeface="Times New Roman" pitchFamily="18" charset="0"/>
                <a:ea typeface="ＭＳ Ｐゴシック" pitchFamily="34" charset="-128"/>
              </a:rPr>
              <a:t>Mbps over about 1 km for coaxial cable and just a few Mbps over 1 km or up</a:t>
            </a:r>
          </a:p>
          <a:p>
            <a:r>
              <a:rPr lang="en-US" smtClean="0">
                <a:latin typeface="Times New Roman" pitchFamily="18" charset="0"/>
                <a:ea typeface="ＭＳ Ｐゴシック" pitchFamily="34" charset="-128"/>
              </a:rPr>
              <a:t>to 100 Mbps to 10 Gbps over a few tens of meters for twisted pair.</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Smaller size and lighter weight:  Optical fibers are considerably thinner than</a:t>
            </a:r>
          </a:p>
          <a:p>
            <a:r>
              <a:rPr lang="en-US" smtClean="0">
                <a:latin typeface="Times New Roman" pitchFamily="18" charset="0"/>
                <a:ea typeface="ＭＳ Ｐゴシック" pitchFamily="34" charset="-128"/>
              </a:rPr>
              <a:t>coaxial cable or bundled twisted-pair cable—at least an order of magnitude</a:t>
            </a:r>
          </a:p>
          <a:p>
            <a:r>
              <a:rPr lang="en-US" smtClean="0">
                <a:latin typeface="Times New Roman" pitchFamily="18" charset="0"/>
                <a:ea typeface="ＭＳ Ｐゴシック" pitchFamily="34" charset="-128"/>
              </a:rPr>
              <a:t>thinner for comparable information transmission capacity. For cramped conduits</a:t>
            </a:r>
          </a:p>
          <a:p>
            <a:r>
              <a:rPr lang="en-US" smtClean="0">
                <a:latin typeface="Times New Roman" pitchFamily="18" charset="0"/>
                <a:ea typeface="ＭＳ Ｐゴシック" pitchFamily="34" charset="-128"/>
              </a:rPr>
              <a:t>in buildings and underground along public rights-of-way, the advantage</a:t>
            </a:r>
          </a:p>
          <a:p>
            <a:r>
              <a:rPr lang="en-US" smtClean="0">
                <a:latin typeface="Times New Roman" pitchFamily="18" charset="0"/>
                <a:ea typeface="ＭＳ Ｐゴシック" pitchFamily="34" charset="-128"/>
              </a:rPr>
              <a:t>of small size is considerable. The corresponding reduction in weight reduces</a:t>
            </a:r>
          </a:p>
          <a:p>
            <a:r>
              <a:rPr lang="en-US" smtClean="0">
                <a:latin typeface="Times New Roman" pitchFamily="18" charset="0"/>
                <a:ea typeface="ＭＳ Ｐゴシック" pitchFamily="34" charset="-128"/>
              </a:rPr>
              <a:t>structural support requirements.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Lower attenuation:  Attenuation is significantly lower for optical fiber than for</a:t>
            </a:r>
          </a:p>
          <a:p>
            <a:r>
              <a:rPr lang="en-US" smtClean="0">
                <a:latin typeface="Times New Roman" pitchFamily="18" charset="0"/>
                <a:ea typeface="ＭＳ Ｐゴシック" pitchFamily="34" charset="-128"/>
              </a:rPr>
              <a:t>coaxial cable or twisted pair (Figure 4.3c) and is constant over a wide range.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Electromagnetic isolation:  Optical fiber systems are not affected by external</a:t>
            </a:r>
          </a:p>
          <a:p>
            <a:r>
              <a:rPr lang="en-US" smtClean="0">
                <a:latin typeface="Times New Roman" pitchFamily="18" charset="0"/>
                <a:ea typeface="ＭＳ Ｐゴシック" pitchFamily="34" charset="-128"/>
              </a:rPr>
              <a:t>electromagnetic fields. Thus the system is not vulnerable to interference,</a:t>
            </a:r>
          </a:p>
          <a:p>
            <a:r>
              <a:rPr lang="en-US" smtClean="0">
                <a:latin typeface="Times New Roman" pitchFamily="18" charset="0"/>
                <a:ea typeface="ＭＳ Ｐゴシック" pitchFamily="34" charset="-128"/>
              </a:rPr>
              <a:t>impulse noise, or crosstalk. By the same token, fibers do not radiate energy, so</a:t>
            </a:r>
          </a:p>
          <a:p>
            <a:r>
              <a:rPr lang="en-US" smtClean="0">
                <a:latin typeface="Times New Roman" pitchFamily="18" charset="0"/>
                <a:ea typeface="ＭＳ Ｐゴシック" pitchFamily="34" charset="-128"/>
              </a:rPr>
              <a:t>there is little interference with other equipment and there is a high degree of</a:t>
            </a:r>
          </a:p>
          <a:p>
            <a:r>
              <a:rPr lang="en-US" smtClean="0">
                <a:latin typeface="Times New Roman" pitchFamily="18" charset="0"/>
                <a:ea typeface="ＭＳ Ｐゴシック" pitchFamily="34" charset="-128"/>
              </a:rPr>
              <a:t>security from eavesdropping. In addition, fiber is inherently difficult to tap.</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Greater repeater spacing:  Fewer repeaters mean lower cost and fewer sources</a:t>
            </a:r>
          </a:p>
          <a:p>
            <a:r>
              <a:rPr lang="en-US" smtClean="0">
                <a:latin typeface="Times New Roman" pitchFamily="18" charset="0"/>
                <a:ea typeface="ＭＳ Ｐゴシック" pitchFamily="34" charset="-128"/>
              </a:rPr>
              <a:t>of error. The performance of optical fiber systems from this point of view has</a:t>
            </a:r>
          </a:p>
          <a:p>
            <a:r>
              <a:rPr lang="en-US" smtClean="0">
                <a:latin typeface="Times New Roman" pitchFamily="18" charset="0"/>
                <a:ea typeface="ＭＳ Ｐゴシック" pitchFamily="34" charset="-128"/>
              </a:rPr>
              <a:t>been steadily improving. Repeater spacing in the tens of kilometers for optical</a:t>
            </a:r>
          </a:p>
          <a:p>
            <a:r>
              <a:rPr lang="en-US" smtClean="0">
                <a:latin typeface="Times New Roman" pitchFamily="18" charset="0"/>
                <a:ea typeface="ＭＳ Ｐゴシック" pitchFamily="34" charset="-128"/>
              </a:rPr>
              <a:t>fiber is common, and repeater spacings of hundreds of kilometers have</a:t>
            </a:r>
          </a:p>
          <a:p>
            <a:r>
              <a:rPr lang="en-US" smtClean="0">
                <a:latin typeface="Times New Roman" pitchFamily="18" charset="0"/>
                <a:ea typeface="ＭＳ Ｐゴシック" pitchFamily="34" charset="-128"/>
              </a:rPr>
              <a:t>been demonstrated. Coaxial and twisted-pair systems generally have repeaters</a:t>
            </a:r>
          </a:p>
          <a:p>
            <a:r>
              <a:rPr lang="en-US" smtClean="0">
                <a:latin typeface="Times New Roman" pitchFamily="18" charset="0"/>
                <a:ea typeface="ＭＳ Ｐゴシック" pitchFamily="34" charset="-128"/>
              </a:rPr>
              <a:t>every few kilometers.</a:t>
            </a:r>
            <a:endParaRPr lang="en-US" smtClean="0">
              <a:latin typeface="Times"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smtClean="0">
                <a:latin typeface="Times New Roman" pitchFamily="18" charset="0"/>
                <a:ea typeface="ＭＳ Ｐゴシック" pitchFamily="34" charset="-128"/>
              </a:rPr>
              <a:t>Five basic categories of application have become important for optical fiber:</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Long-haul trunks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Metropolitan trunks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Rural exchange trunks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Subscriber loops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Local area networks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Telephone networks were the first major users of fiber optics. Fiber optic links</a:t>
            </a:r>
          </a:p>
          <a:p>
            <a:r>
              <a:rPr lang="en-US" sz="1100" smtClean="0">
                <a:latin typeface="Times New Roman" pitchFamily="18" charset="0"/>
                <a:ea typeface="ＭＳ Ｐゴシック" pitchFamily="34" charset="-128"/>
              </a:rPr>
              <a:t>were used to replace copper or digital radio links between telephone switches, beginning</a:t>
            </a:r>
          </a:p>
          <a:p>
            <a:r>
              <a:rPr lang="en-US" sz="1100" smtClean="0">
                <a:latin typeface="Times New Roman" pitchFamily="18" charset="0"/>
                <a:ea typeface="ＭＳ Ｐゴシック" pitchFamily="34" charset="-128"/>
              </a:rPr>
              <a:t>with long-distance links, called long lines or long haul, where fiber</a:t>
            </a:r>
            <a:r>
              <a:rPr lang="en-US" altLang="en-US" sz="1100" smtClean="0">
                <a:latin typeface="Times New Roman" pitchFamily="18" charset="0"/>
                <a:ea typeface="ＭＳ Ｐゴシック" pitchFamily="34" charset="-128"/>
              </a:rPr>
              <a:t>’</a:t>
            </a:r>
            <a:r>
              <a:rPr lang="en-US" sz="1100" smtClean="0">
                <a:latin typeface="Times New Roman" pitchFamily="18" charset="0"/>
                <a:ea typeface="ＭＳ Ｐゴシック" pitchFamily="34" charset="-128"/>
              </a:rPr>
              <a:t>s distance</a:t>
            </a:r>
          </a:p>
          <a:p>
            <a:r>
              <a:rPr lang="en-US" sz="1100" smtClean="0">
                <a:latin typeface="Times New Roman" pitchFamily="18" charset="0"/>
                <a:ea typeface="ＭＳ Ｐゴシック" pitchFamily="34" charset="-128"/>
              </a:rPr>
              <a:t>and bandwidth capabilities made fiber significantly more cost-effective. Optical</a:t>
            </a:r>
          </a:p>
          <a:p>
            <a:r>
              <a:rPr lang="en-US" sz="1100" smtClean="0">
                <a:latin typeface="Times New Roman" pitchFamily="18" charset="0"/>
                <a:ea typeface="ＭＳ Ｐゴシック" pitchFamily="34" charset="-128"/>
              </a:rPr>
              <a:t>fiber is used to connect all central offices and long-distance switches because it has</a:t>
            </a:r>
          </a:p>
          <a:p>
            <a:r>
              <a:rPr lang="en-US" sz="1100" smtClean="0">
                <a:latin typeface="Times New Roman" pitchFamily="18" charset="0"/>
                <a:ea typeface="ＭＳ Ｐゴシック" pitchFamily="34" charset="-128"/>
              </a:rPr>
              <a:t>thousands of times the bandwidth of copper wire and can carry signals hundreds</a:t>
            </a:r>
          </a:p>
          <a:p>
            <a:r>
              <a:rPr lang="en-US" sz="1100" smtClean="0">
                <a:latin typeface="Times New Roman" pitchFamily="18" charset="0"/>
                <a:ea typeface="ＭＳ Ｐゴシック" pitchFamily="34" charset="-128"/>
              </a:rPr>
              <a:t>of times further before needing a repeater, making the cost of a phone connection</a:t>
            </a:r>
          </a:p>
          <a:p>
            <a:r>
              <a:rPr lang="en-US" sz="1100" smtClean="0">
                <a:latin typeface="Times New Roman" pitchFamily="18" charset="0"/>
                <a:ea typeface="ＭＳ Ｐゴシック" pitchFamily="34" charset="-128"/>
              </a:rPr>
              <a:t>over fiber only a few percent of the cost of the same connection on copper.</a:t>
            </a:r>
          </a:p>
          <a:p>
            <a:r>
              <a:rPr lang="en-US" sz="1100" smtClean="0">
                <a:latin typeface="Times New Roman" pitchFamily="18" charset="0"/>
                <a:ea typeface="ＭＳ Ｐゴシック" pitchFamily="34" charset="-128"/>
              </a:rPr>
              <a:t>Long-haul routes average about 1500 km in length and offer high capacity (typically</a:t>
            </a:r>
          </a:p>
          <a:p>
            <a:r>
              <a:rPr lang="en-US" sz="1100" smtClean="0">
                <a:latin typeface="Times New Roman" pitchFamily="18" charset="0"/>
                <a:ea typeface="ＭＳ Ｐゴシック" pitchFamily="34" charset="-128"/>
              </a:rPr>
              <a:t>20,000 to 60,000 voice channels). Undersea optical fiber cables have also enjoyed</a:t>
            </a:r>
          </a:p>
          <a:p>
            <a:r>
              <a:rPr lang="en-US" sz="1100" smtClean="0">
                <a:latin typeface="Times New Roman" pitchFamily="18" charset="0"/>
                <a:ea typeface="ＭＳ Ｐゴシック" pitchFamily="34" charset="-128"/>
              </a:rPr>
              <a:t>increasing use.</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Metropolitan trunking circuits have an average length of 12 km and may have</a:t>
            </a:r>
          </a:p>
          <a:p>
            <a:r>
              <a:rPr lang="en-US" sz="1100" smtClean="0">
                <a:latin typeface="Times New Roman" pitchFamily="18" charset="0"/>
                <a:ea typeface="ＭＳ Ｐゴシック" pitchFamily="34" charset="-128"/>
              </a:rPr>
              <a:t>as many as 100,000 voice channels in a trunk group. Most facilities are installed in</a:t>
            </a:r>
          </a:p>
          <a:p>
            <a:r>
              <a:rPr lang="en-US" sz="1100" smtClean="0">
                <a:latin typeface="Times New Roman" pitchFamily="18" charset="0"/>
                <a:ea typeface="ＭＳ Ｐゴシック" pitchFamily="34" charset="-128"/>
              </a:rPr>
              <a:t>underground conduits and are repeaterless, joining telephone exchanges in a metropolitan</a:t>
            </a:r>
          </a:p>
          <a:p>
            <a:r>
              <a:rPr lang="en-US" sz="1100" smtClean="0">
                <a:latin typeface="Times New Roman" pitchFamily="18" charset="0"/>
                <a:ea typeface="ＭＳ Ｐゴシック" pitchFamily="34" charset="-128"/>
              </a:rPr>
              <a:t>or city area. Included in this category are routes that link long-haul microwave</a:t>
            </a:r>
          </a:p>
          <a:p>
            <a:r>
              <a:rPr lang="en-US" sz="1100" smtClean="0">
                <a:latin typeface="Times New Roman" pitchFamily="18" charset="0"/>
                <a:ea typeface="ＭＳ Ｐゴシック" pitchFamily="34" charset="-128"/>
              </a:rPr>
              <a:t>facilities that terminate at a city perimeter to the main telephone exchange</a:t>
            </a:r>
          </a:p>
          <a:p>
            <a:r>
              <a:rPr lang="en-US" sz="1100" smtClean="0">
                <a:latin typeface="Times New Roman" pitchFamily="18" charset="0"/>
                <a:ea typeface="ＭＳ Ｐゴシック" pitchFamily="34" charset="-128"/>
              </a:rPr>
              <a:t>building downtown.</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Rural exchange trunks have circuit lengths ranging from 40 to 160 km that</a:t>
            </a:r>
          </a:p>
          <a:p>
            <a:r>
              <a:rPr lang="en-US" sz="1100" smtClean="0">
                <a:latin typeface="Times New Roman" pitchFamily="18" charset="0"/>
                <a:ea typeface="ＭＳ Ｐゴシック" pitchFamily="34" charset="-128"/>
              </a:rPr>
              <a:t>link towns and villages. In the United States, they often connect the exchanges of</a:t>
            </a:r>
          </a:p>
          <a:p>
            <a:r>
              <a:rPr lang="en-US" sz="1100" smtClean="0">
                <a:latin typeface="Times New Roman" pitchFamily="18" charset="0"/>
                <a:ea typeface="ＭＳ Ｐゴシック" pitchFamily="34" charset="-128"/>
              </a:rPr>
              <a:t>different telephone companies. Most of these systems have fewer than 5000 voice</a:t>
            </a:r>
          </a:p>
          <a:p>
            <a:r>
              <a:rPr lang="en-US" sz="1100" smtClean="0">
                <a:latin typeface="Times New Roman" pitchFamily="18" charset="0"/>
                <a:ea typeface="ＭＳ Ｐゴシック" pitchFamily="34" charset="-128"/>
              </a:rPr>
              <a:t>channels. With the exception of some rugged or remote locations, the entire telephone</a:t>
            </a:r>
          </a:p>
          <a:p>
            <a:r>
              <a:rPr lang="en-US" sz="1100" smtClean="0">
                <a:latin typeface="Times New Roman" pitchFamily="18" charset="0"/>
                <a:ea typeface="ＭＳ Ｐゴシック" pitchFamily="34" charset="-128"/>
              </a:rPr>
              <a:t>backbone is now optical fiber. Cables on the land are run underground or</a:t>
            </a:r>
          </a:p>
          <a:p>
            <a:r>
              <a:rPr lang="en-US" sz="1100" smtClean="0">
                <a:latin typeface="Times New Roman" pitchFamily="18" charset="0"/>
                <a:ea typeface="ＭＳ Ｐゴシック" pitchFamily="34" charset="-128"/>
              </a:rPr>
              <a:t>aerially, depending on the geography and local regulations. Connections around</a:t>
            </a:r>
          </a:p>
          <a:p>
            <a:r>
              <a:rPr lang="en-US" sz="1100" smtClean="0">
                <a:latin typeface="Times New Roman" pitchFamily="18" charset="0"/>
                <a:ea typeface="ＭＳ Ｐゴシック" pitchFamily="34" charset="-128"/>
              </a:rPr>
              <a:t>the world are run primarily on undersea cables, which now link every continent and</a:t>
            </a:r>
          </a:p>
          <a:p>
            <a:r>
              <a:rPr lang="en-US" sz="1100" smtClean="0">
                <a:latin typeface="Times New Roman" pitchFamily="18" charset="0"/>
                <a:ea typeface="ＭＳ Ｐゴシック" pitchFamily="34" charset="-128"/>
              </a:rPr>
              <a:t>most island nations with the exception of Antarctica.</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Subscriber loop circuits are fibers that run directly from the central exchange</a:t>
            </a:r>
          </a:p>
          <a:p>
            <a:r>
              <a:rPr lang="en-US" sz="1100" smtClean="0">
                <a:latin typeface="Times New Roman" pitchFamily="18" charset="0"/>
                <a:ea typeface="ＭＳ Ｐゴシック" pitchFamily="34" charset="-128"/>
              </a:rPr>
              <a:t>to a subscriber. These facilities are beginning to displace twisted pair and coaxial</a:t>
            </a:r>
          </a:p>
          <a:p>
            <a:r>
              <a:rPr lang="en-US" sz="1100" smtClean="0">
                <a:latin typeface="Times New Roman" pitchFamily="18" charset="0"/>
                <a:ea typeface="ＭＳ Ｐゴシック" pitchFamily="34" charset="-128"/>
              </a:rPr>
              <a:t>cable links as the telephone networks evolve into full-service networks capable of</a:t>
            </a:r>
          </a:p>
          <a:p>
            <a:r>
              <a:rPr lang="en-US" sz="1100" smtClean="0">
                <a:latin typeface="Times New Roman" pitchFamily="18" charset="0"/>
                <a:ea typeface="ＭＳ Ｐゴシック" pitchFamily="34" charset="-128"/>
              </a:rPr>
              <a:t>handling not only voice and data, but also image and video. The initial penetration</a:t>
            </a:r>
          </a:p>
          <a:p>
            <a:r>
              <a:rPr lang="en-US" sz="1100" smtClean="0">
                <a:latin typeface="Times New Roman" pitchFamily="18" charset="0"/>
                <a:ea typeface="ＭＳ Ｐゴシック" pitchFamily="34" charset="-128"/>
              </a:rPr>
              <a:t>of optical fiber in this application has been for the business subscriber, but fiber</a:t>
            </a:r>
          </a:p>
          <a:p>
            <a:r>
              <a:rPr lang="en-US" sz="1100" smtClean="0">
                <a:latin typeface="Times New Roman" pitchFamily="18" charset="0"/>
                <a:ea typeface="ＭＳ Ｐゴシック" pitchFamily="34" charset="-128"/>
              </a:rPr>
              <a:t>transmission into the home is now a significant presence in many areas.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A final important application of optical fiber is for local area networks.</a:t>
            </a:r>
          </a:p>
          <a:p>
            <a:r>
              <a:rPr lang="en-US" sz="1100" smtClean="0">
                <a:latin typeface="Times New Roman" pitchFamily="18" charset="0"/>
                <a:ea typeface="ＭＳ Ｐゴシック" pitchFamily="34" charset="-128"/>
              </a:rPr>
              <a:t>Standards have been developed and products introduced for optical fiber networks</a:t>
            </a:r>
          </a:p>
          <a:p>
            <a:r>
              <a:rPr lang="en-US" sz="1100" smtClean="0">
                <a:latin typeface="Times New Roman" pitchFamily="18" charset="0"/>
                <a:ea typeface="ＭＳ Ｐゴシック" pitchFamily="34" charset="-128"/>
              </a:rPr>
              <a:t>that have a total capacity of up to 100 Gbps and can support thousands of stations in</a:t>
            </a:r>
          </a:p>
          <a:p>
            <a:r>
              <a:rPr lang="en-US" sz="1100" smtClean="0">
                <a:latin typeface="Times New Roman" pitchFamily="18" charset="0"/>
                <a:ea typeface="ＭＳ Ｐゴシック" pitchFamily="34" charset="-128"/>
              </a:rPr>
              <a:t>a large office building or a complex of buildings.</a:t>
            </a:r>
            <a:endParaRPr lang="en-US" sz="1100" smtClean="0">
              <a:ea typeface="ＭＳ Ｐゴシック" pitchFamily="34" charset="-128"/>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F387208-2CD6-4CE7-B61C-9D25CCBCA783}" type="slidenum">
              <a:rPr lang="en-US" smtClean="0">
                <a:latin typeface="Calibri" pitchFamily="34" charset="0"/>
              </a:rPr>
              <a:pPr eaLnBrk="1" hangingPunct="1"/>
              <a:t>49</a:t>
            </a:fld>
            <a:endParaRPr lang="en-US" smtClean="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53FF9F7-8101-4A15-A790-D5E47E2C54D0}" type="slidenum">
              <a:rPr lang="en-US" smtClean="0">
                <a:latin typeface="Calibri" pitchFamily="34" charset="0"/>
              </a:rPr>
              <a:pPr eaLnBrk="1" hangingPunct="1"/>
              <a:t>50</a:t>
            </a:fld>
            <a:endParaRPr lang="en-US" smtClean="0">
              <a:latin typeface="Calibri" pitchFamily="34"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Figure 4.7 shows the principle of optical fiber transmission. Light from a source</a:t>
            </a:r>
          </a:p>
          <a:p>
            <a:r>
              <a:rPr lang="en-US" smtClean="0">
                <a:latin typeface="Times New Roman" pitchFamily="18" charset="0"/>
                <a:ea typeface="ＭＳ Ｐゴシック" pitchFamily="34" charset="-128"/>
              </a:rPr>
              <a:t>enters the cylindrical glass or plastic core. Rays at shallow angles are reflected and</a:t>
            </a:r>
          </a:p>
          <a:p>
            <a:r>
              <a:rPr lang="en-US" smtClean="0">
                <a:latin typeface="Times New Roman" pitchFamily="18" charset="0"/>
                <a:ea typeface="ＭＳ Ｐゴシック" pitchFamily="34" charset="-128"/>
              </a:rPr>
              <a:t>propagated along the fiber; other rays are absorbed by the surrounding material.</a:t>
            </a:r>
          </a:p>
          <a:p>
            <a:r>
              <a:rPr lang="en-US" smtClean="0">
                <a:latin typeface="Times New Roman" pitchFamily="18" charset="0"/>
                <a:ea typeface="ＭＳ Ｐゴシック" pitchFamily="34" charset="-128"/>
              </a:rPr>
              <a:t>This form of propagation is called step-index multimode , referring to the variety of</a:t>
            </a:r>
          </a:p>
          <a:p>
            <a:r>
              <a:rPr lang="en-US" smtClean="0">
                <a:latin typeface="Times New Roman" pitchFamily="18" charset="0"/>
                <a:ea typeface="ＭＳ Ｐゴシック" pitchFamily="34" charset="-128"/>
              </a:rPr>
              <a:t>angles that reflect. With multimode transmission, multiple propagation paths exist,</a:t>
            </a:r>
          </a:p>
          <a:p>
            <a:r>
              <a:rPr lang="en-US" smtClean="0">
                <a:latin typeface="Times New Roman" pitchFamily="18" charset="0"/>
                <a:ea typeface="ＭＳ Ｐゴシック" pitchFamily="34" charset="-128"/>
              </a:rPr>
              <a:t>each with a different path length and hence time to traverse the fiber. This causes</a:t>
            </a:r>
          </a:p>
          <a:p>
            <a:r>
              <a:rPr lang="en-US" smtClean="0">
                <a:latin typeface="Times New Roman" pitchFamily="18" charset="0"/>
                <a:ea typeface="ＭＳ Ｐゴシック" pitchFamily="34" charset="-128"/>
              </a:rPr>
              <a:t>signal elements (light pulses) to spread out in time, which limits the rate at which</a:t>
            </a:r>
          </a:p>
          <a:p>
            <a:r>
              <a:rPr lang="en-US" smtClean="0">
                <a:latin typeface="Times New Roman" pitchFamily="18" charset="0"/>
                <a:ea typeface="ＭＳ Ｐゴシック" pitchFamily="34" charset="-128"/>
              </a:rPr>
              <a:t>data can be accurately received. Put another way, the need to leave spacing between</a:t>
            </a:r>
          </a:p>
          <a:p>
            <a:r>
              <a:rPr lang="en-US" smtClean="0">
                <a:latin typeface="Times New Roman" pitchFamily="18" charset="0"/>
                <a:ea typeface="ＭＳ Ｐゴシック" pitchFamily="34" charset="-128"/>
              </a:rPr>
              <a:t>the pulses limits data rate. This type of fiber is best suited for transmission over very</a:t>
            </a:r>
          </a:p>
          <a:p>
            <a:r>
              <a:rPr lang="en-US" smtClean="0">
                <a:latin typeface="Times New Roman" pitchFamily="18" charset="0"/>
                <a:ea typeface="ＭＳ Ｐゴシック" pitchFamily="34" charset="-128"/>
              </a:rPr>
              <a:t>short distances. When the fiber core radius is reduced, fewer angles will reflect. By</a:t>
            </a:r>
          </a:p>
          <a:p>
            <a:r>
              <a:rPr lang="en-US" smtClean="0">
                <a:latin typeface="Times New Roman" pitchFamily="18" charset="0"/>
                <a:ea typeface="ＭＳ Ｐゴシック" pitchFamily="34" charset="-128"/>
              </a:rPr>
              <a:t>reducing the radius of the core to the order of a wavelength , only a single angle or</a:t>
            </a:r>
          </a:p>
          <a:p>
            <a:r>
              <a:rPr lang="en-US" smtClean="0">
                <a:latin typeface="Times New Roman" pitchFamily="18" charset="0"/>
                <a:ea typeface="ＭＳ Ｐゴシック" pitchFamily="34" charset="-128"/>
              </a:rPr>
              <a:t>mode can pass: the axial ray. This single-mode  propagation provides superior performance</a:t>
            </a:r>
          </a:p>
          <a:p>
            <a:r>
              <a:rPr lang="en-US" smtClean="0">
                <a:latin typeface="Times New Roman" pitchFamily="18" charset="0"/>
                <a:ea typeface="ＭＳ Ｐゴシック" pitchFamily="34" charset="-128"/>
              </a:rPr>
              <a:t>for the following reason. Because there is a single transmission path with</a:t>
            </a:r>
          </a:p>
          <a:p>
            <a:r>
              <a:rPr lang="en-US" smtClean="0">
                <a:latin typeface="Times New Roman" pitchFamily="18" charset="0"/>
                <a:ea typeface="ＭＳ Ｐゴシック" pitchFamily="34" charset="-128"/>
              </a:rPr>
              <a:t>single-mode transmission, the distortion found in multimode cannot occur. Single</a:t>
            </a:r>
          </a:p>
          <a:p>
            <a:r>
              <a:rPr lang="en-US" smtClean="0">
                <a:latin typeface="Times New Roman" pitchFamily="18" charset="0"/>
                <a:ea typeface="ＭＳ Ｐゴシック" pitchFamily="34" charset="-128"/>
              </a:rPr>
              <a:t>mode is typically used for long-distance applications, including telephone and cable</a:t>
            </a:r>
          </a:p>
          <a:p>
            <a:r>
              <a:rPr lang="en-US" smtClean="0">
                <a:latin typeface="Times New Roman" pitchFamily="18" charset="0"/>
                <a:ea typeface="ＭＳ Ｐゴシック" pitchFamily="34" charset="-128"/>
              </a:rPr>
              <a:t>television. Finally, by varying the index of refraction of the core, a third type of</a:t>
            </a:r>
          </a:p>
          <a:p>
            <a:r>
              <a:rPr lang="en-US" smtClean="0">
                <a:latin typeface="Times New Roman" pitchFamily="18" charset="0"/>
                <a:ea typeface="ＭＳ Ｐゴシック" pitchFamily="34" charset="-128"/>
              </a:rPr>
              <a:t>transmission, known as graded-index multimode , is possible. This type is intermediate</a:t>
            </a:r>
          </a:p>
          <a:p>
            <a:r>
              <a:rPr lang="en-US" smtClean="0">
                <a:latin typeface="Times New Roman" pitchFamily="18" charset="0"/>
                <a:ea typeface="ＭＳ Ｐゴシック" pitchFamily="34" charset="-128"/>
              </a:rPr>
              <a:t>between the other two in characteristics. The higher refractive index (discussed</a:t>
            </a:r>
          </a:p>
          <a:p>
            <a:r>
              <a:rPr lang="en-US" smtClean="0">
                <a:latin typeface="Times New Roman" pitchFamily="18" charset="0"/>
                <a:ea typeface="ＭＳ Ｐゴシック" pitchFamily="34" charset="-128"/>
              </a:rPr>
              <a:t>subsequently) at the center makes the light rays moving down the axis advance</a:t>
            </a:r>
          </a:p>
          <a:p>
            <a:r>
              <a:rPr lang="en-US" smtClean="0">
                <a:latin typeface="Times New Roman" pitchFamily="18" charset="0"/>
                <a:ea typeface="ＭＳ Ｐゴシック" pitchFamily="34" charset="-128"/>
              </a:rPr>
              <a:t>more slowly than those near the cladding. Rather than zig-zagging off the cladding,</a:t>
            </a:r>
          </a:p>
          <a:p>
            <a:r>
              <a:rPr lang="en-US" smtClean="0">
                <a:latin typeface="Times New Roman" pitchFamily="18" charset="0"/>
                <a:ea typeface="ＭＳ Ｐゴシック" pitchFamily="34" charset="-128"/>
              </a:rPr>
              <a:t>light in the core curves helically because of the graded index, reducing its travel distance.</a:t>
            </a:r>
          </a:p>
          <a:p>
            <a:r>
              <a:rPr lang="en-US" smtClean="0">
                <a:latin typeface="Times New Roman" pitchFamily="18" charset="0"/>
                <a:ea typeface="ＭＳ Ｐゴシック" pitchFamily="34" charset="-128"/>
              </a:rPr>
              <a:t>The shortened path and higher speed allows light at the periphery to arrive at</a:t>
            </a:r>
          </a:p>
          <a:p>
            <a:r>
              <a:rPr lang="en-US" smtClean="0">
                <a:latin typeface="Times New Roman" pitchFamily="18" charset="0"/>
                <a:ea typeface="ＭＳ Ｐゴシック" pitchFamily="34" charset="-128"/>
              </a:rPr>
              <a:t>a receiver at about the same time as the straight rays in the core axis. Graded-index</a:t>
            </a:r>
          </a:p>
          <a:p>
            <a:r>
              <a:rPr lang="en-US" smtClean="0">
                <a:latin typeface="Times New Roman" pitchFamily="18" charset="0"/>
                <a:ea typeface="ＭＳ Ｐゴシック" pitchFamily="34" charset="-128"/>
              </a:rPr>
              <a:t>fibers are often used in LANs.</a:t>
            </a:r>
            <a:endParaRPr lang="en-US" smtClean="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FB0DA0D-6699-4E64-9561-AB81109690A3}" type="slidenum">
              <a:rPr lang="en-US" smtClean="0">
                <a:latin typeface="Calibri" pitchFamily="34" charset="0"/>
              </a:rPr>
              <a:pPr eaLnBrk="1" hangingPunct="1"/>
              <a:t>52</a:t>
            </a:fld>
            <a:endParaRPr lang="en-US" smtClean="0">
              <a:latin typeface="Calibri"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ea typeface="ＭＳ Ｐゴシック" pitchFamily="34" charset="-128"/>
              </a:rPr>
              <a:t>Three general ranges of frequencies are of interest in our discussion of wireless transmission. Frequencies in the range of about 1 GHz (gigahertz = 10</a:t>
            </a:r>
            <a:r>
              <a:rPr lang="en-US" baseline="30000" dirty="0" smtClean="0">
                <a:latin typeface="Times New Roman" pitchFamily="18" charset="0"/>
                <a:ea typeface="ＭＳ Ｐゴシック" pitchFamily="34" charset="-128"/>
              </a:rPr>
              <a:t>9</a:t>
            </a:r>
            <a:r>
              <a:rPr lang="en-US" dirty="0" smtClean="0">
                <a:latin typeface="Times New Roman" pitchFamily="18" charset="0"/>
                <a:ea typeface="ＭＳ Ｐゴシック" pitchFamily="34" charset="-128"/>
              </a:rPr>
              <a:t> hertz) to 40 GHz are referred to as microwave frequencies. At these frequencies, highly directional beams are possible, and microwave is quite suitable for point-to-point transmission. Microwave is also used for satellite communications. Frequencies in the range of 30 MHz to 1 GHz are suitable for omnidirectional applications. We refer to this range as the radio range.</a:t>
            </a:r>
          </a:p>
          <a:p>
            <a:endParaRPr lang="en-US" dirty="0" smtClean="0">
              <a:latin typeface="Times New Roman" pitchFamily="18" charset="0"/>
              <a:ea typeface="ＭＳ Ｐゴシック" pitchFamily="34" charset="-128"/>
            </a:endParaRPr>
          </a:p>
          <a:p>
            <a:r>
              <a:rPr lang="en-US" dirty="0" smtClean="0">
                <a:latin typeface="Times New Roman" pitchFamily="18" charset="0"/>
                <a:ea typeface="ＭＳ Ｐゴシック" pitchFamily="34" charset="-128"/>
              </a:rPr>
              <a:t>Another important frequency range, for local applications, is the infrared portion of the  spectrum. This covers, roughly, from 3 ´ 10</a:t>
            </a:r>
            <a:r>
              <a:rPr lang="en-US" baseline="30000" dirty="0" smtClean="0">
                <a:latin typeface="Times New Roman" pitchFamily="18" charset="0"/>
                <a:ea typeface="ＭＳ Ｐゴシック" pitchFamily="34" charset="-128"/>
              </a:rPr>
              <a:t>11</a:t>
            </a:r>
            <a:r>
              <a:rPr lang="en-US" dirty="0" smtClean="0">
                <a:latin typeface="Times New Roman" pitchFamily="18" charset="0"/>
                <a:ea typeface="ＭＳ Ｐゴシック" pitchFamily="34" charset="-128"/>
              </a:rPr>
              <a:t> to 2 ´ 10</a:t>
            </a:r>
            <a:r>
              <a:rPr lang="en-US" baseline="30000" dirty="0" smtClean="0">
                <a:latin typeface="Times New Roman" pitchFamily="18" charset="0"/>
                <a:ea typeface="ＭＳ Ｐゴシック" pitchFamily="34" charset="-128"/>
              </a:rPr>
              <a:t>14</a:t>
            </a:r>
            <a:r>
              <a:rPr lang="en-US" dirty="0" smtClean="0">
                <a:latin typeface="Times New Roman" pitchFamily="18" charset="0"/>
                <a:ea typeface="ＭＳ Ｐゴシック" pitchFamily="34" charset="-128"/>
              </a:rPr>
              <a:t> Hz. Infrared is useful to local point-to-point and multipoint applications within confined areas, such as a single room.</a:t>
            </a:r>
          </a:p>
          <a:p>
            <a:endParaRPr lang="en-US" dirty="0" smtClean="0">
              <a:latin typeface="Times New Roman" pitchFamily="18" charset="0"/>
              <a:ea typeface="ＭＳ Ｐゴシック" pitchFamily="34" charset="-128"/>
            </a:endParaRPr>
          </a:p>
          <a:p>
            <a:r>
              <a:rPr lang="en-US" dirty="0" smtClean="0">
                <a:latin typeface="Times New Roman" pitchFamily="18" charset="0"/>
                <a:ea typeface="ＭＳ Ｐゴシック" pitchFamily="34" charset="-128"/>
              </a:rPr>
              <a:t>For unguided media, transmission and reception are achieved by means of an antenna. Before looking at specific categories of wireless transmission, we provide a brief introduction to antennas.</a:t>
            </a:r>
          </a:p>
          <a:p>
            <a:endParaRPr lang="en-US" dirty="0" smtClean="0">
              <a:latin typeface="Times"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A5D1487E-F0FC-4974-B0BC-2567E8605583}" type="slidenum">
              <a:rPr lang="en-US" smtClean="0">
                <a:latin typeface="Calibri" pitchFamily="34" charset="0"/>
              </a:rPr>
              <a:pPr eaLnBrk="1" hangingPunct="1"/>
              <a:t>54</a:t>
            </a:fld>
            <a:endParaRPr lang="en-US" smtClean="0">
              <a:latin typeface="Calibri"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r>
              <a:rPr lang="en-US" smtClean="0">
                <a:latin typeface="Times New Roman" pitchFamily="18" charset="0"/>
                <a:ea typeface="ＭＳ Ｐゴシック" pitchFamily="34" charset="-128"/>
              </a:rPr>
              <a:t>An antenna radiates power in all directions but, typically, does not perform equally well in all directions. A common way to characterize the performance of an antenna is the radiation pattern, which is a graphical representation of the radiation properties of an antenna as a function of space coordinates. The simplest pattern is produced by an idealized antenna known as the isotropic antenna. An </a:t>
            </a:r>
            <a:r>
              <a:rPr lang="en-US" b="1" smtClean="0">
                <a:latin typeface="Times New Roman" pitchFamily="18" charset="0"/>
                <a:ea typeface="ＭＳ Ｐゴシック" pitchFamily="34" charset="-128"/>
              </a:rPr>
              <a:t>isotropic antenna</a:t>
            </a:r>
            <a:r>
              <a:rPr lang="en-US" smtClean="0">
                <a:latin typeface="Times New Roman" pitchFamily="18" charset="0"/>
                <a:ea typeface="ＭＳ Ｐゴシック" pitchFamily="34" charset="-128"/>
              </a:rPr>
              <a:t> is a point in space that radiates power in all directions equally. The actual radiation pattern for the isotropic antenna is a sphere with the antenna at the center.</a:t>
            </a:r>
          </a:p>
          <a:p>
            <a:pPr defTabSz="914400"/>
            <a:endParaRPr lang="en-US" smtClean="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D2434132-5CBB-47AB-986F-1A0D87887266}" type="slidenum">
              <a:rPr lang="en-US" smtClean="0">
                <a:latin typeface="Calibri" pitchFamily="34" charset="0"/>
              </a:rPr>
              <a:pPr eaLnBrk="1" hangingPunct="1"/>
              <a:t>55</a:t>
            </a:fld>
            <a:endParaRPr lang="en-US" smtClean="0">
              <a:latin typeface="Calibri"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Times New Roman" pitchFamily="18" charset="0"/>
                <a:ea typeface="ＭＳ Ｐゴシック" pitchFamily="34" charset="-128"/>
              </a:rPr>
              <a:t>Antenna gain</a:t>
            </a:r>
            <a:r>
              <a:rPr lang="en-US" smtClean="0">
                <a:latin typeface="Times New Roman" pitchFamily="18" charset="0"/>
                <a:ea typeface="ＭＳ Ｐゴシック" pitchFamily="34" charset="-128"/>
              </a:rPr>
              <a:t> is a measure of the directionality of an antenna. Antenna gain is defined as the power output, in a particular direction, compared to that produced in any direction by a perfect omnidirectional antenna (isotropic antenna). Specifically,</a:t>
            </a:r>
            <a:r>
              <a:rPr lang="en-US" i="1" smtClean="0">
                <a:latin typeface="Times New Roman" pitchFamily="18" charset="0"/>
                <a:ea typeface="ＭＳ Ｐゴシック" pitchFamily="34" charset="-128"/>
              </a:rPr>
              <a:t> G</a:t>
            </a:r>
            <a:r>
              <a:rPr lang="en-US" baseline="-25000" smtClean="0">
                <a:latin typeface="Times New Roman" pitchFamily="18" charset="0"/>
                <a:ea typeface="ＭＳ Ｐゴシック" pitchFamily="34" charset="-128"/>
              </a:rPr>
              <a:t>dB</a:t>
            </a:r>
            <a:r>
              <a:rPr lang="en-US" smtClean="0">
                <a:latin typeface="Times New Roman" pitchFamily="18" charset="0"/>
                <a:ea typeface="ＭＳ Ｐゴシック" pitchFamily="34" charset="-128"/>
              </a:rPr>
              <a:t> = 10 log (</a:t>
            </a:r>
            <a:r>
              <a:rPr lang="en-US" i="1" smtClean="0">
                <a:latin typeface="Times New Roman" pitchFamily="18" charset="0"/>
                <a:ea typeface="ＭＳ Ｐゴシック" pitchFamily="34" charset="-128"/>
              </a:rPr>
              <a:t>P</a:t>
            </a:r>
            <a:r>
              <a:rPr lang="en-US" baseline="-25000" smtClean="0">
                <a:latin typeface="Times New Roman" pitchFamily="18" charset="0"/>
                <a:ea typeface="ＭＳ Ｐゴシック" pitchFamily="34" charset="-128"/>
              </a:rPr>
              <a:t>2</a:t>
            </a:r>
            <a:r>
              <a:rPr lang="en-US" smtClean="0">
                <a:latin typeface="Times New Roman" pitchFamily="18" charset="0"/>
                <a:ea typeface="ＭＳ Ｐゴシック" pitchFamily="34" charset="-128"/>
              </a:rPr>
              <a:t>/</a:t>
            </a:r>
            <a:r>
              <a:rPr lang="en-US" i="1" smtClean="0">
                <a:latin typeface="Times New Roman" pitchFamily="18" charset="0"/>
                <a:ea typeface="ＭＳ Ｐゴシック" pitchFamily="34" charset="-128"/>
              </a:rPr>
              <a:t>P</a:t>
            </a:r>
            <a:r>
              <a:rPr lang="en-US" baseline="-25000" smtClean="0">
                <a:latin typeface="Times New Roman" pitchFamily="18" charset="0"/>
                <a:ea typeface="ＭＳ Ｐゴシック" pitchFamily="34" charset="-128"/>
              </a:rPr>
              <a:t>1</a:t>
            </a:r>
            <a:r>
              <a:rPr lang="en-US" smtClean="0">
                <a:latin typeface="Times New Roman" pitchFamily="18" charset="0"/>
                <a:ea typeface="ＭＳ Ｐゴシック" pitchFamily="34" charset="-128"/>
              </a:rPr>
              <a:t>), where G is the antenna gain, </a:t>
            </a:r>
            <a:r>
              <a:rPr lang="en-US" i="1" smtClean="0">
                <a:latin typeface="Times New Roman" pitchFamily="18" charset="0"/>
                <a:ea typeface="ＭＳ Ｐゴシック" pitchFamily="34" charset="-128"/>
              </a:rPr>
              <a:t>P</a:t>
            </a:r>
            <a:r>
              <a:rPr lang="en-US" baseline="-25000" smtClean="0">
                <a:latin typeface="Times New Roman" pitchFamily="18" charset="0"/>
                <a:ea typeface="ＭＳ Ｐゴシック" pitchFamily="34" charset="-128"/>
              </a:rPr>
              <a:t>1</a:t>
            </a:r>
            <a:r>
              <a:rPr lang="en-US" smtClean="0">
                <a:latin typeface="Times New Roman" pitchFamily="18" charset="0"/>
                <a:ea typeface="ＭＳ Ｐゴシック" pitchFamily="34" charset="-128"/>
              </a:rPr>
              <a:t> is the radiated power of the directional antenna, and </a:t>
            </a:r>
            <a:r>
              <a:rPr lang="en-US" i="1" smtClean="0">
                <a:latin typeface="Times New Roman" pitchFamily="18" charset="0"/>
                <a:ea typeface="ＭＳ Ｐゴシック" pitchFamily="34" charset="-128"/>
              </a:rPr>
              <a:t>P</a:t>
            </a:r>
            <a:r>
              <a:rPr lang="en-US" baseline="-25000" smtClean="0">
                <a:latin typeface="Times New Roman" pitchFamily="18" charset="0"/>
                <a:ea typeface="ＭＳ Ｐゴシック" pitchFamily="34" charset="-128"/>
              </a:rPr>
              <a:t>2</a:t>
            </a:r>
            <a:r>
              <a:rPr lang="en-US" smtClean="0">
                <a:latin typeface="Times New Roman" pitchFamily="18" charset="0"/>
                <a:ea typeface="ＭＳ Ｐゴシック" pitchFamily="34" charset="-128"/>
              </a:rPr>
              <a:t> is the radiated power from the reference antenna.  For example, if an antenna has a gain of 3 dB, that antenna improves upon the isotropic antenna in that direction by 3 dB, or a factor of 2. The increased power radiated in a given direction is at the expense of other directions. In effect, increased power is radiated in one direction by reducing the power radiated in other directions. It is important to note that antenna gain does not refer to obtaining more output power than input power but rather to directionality. </a:t>
            </a:r>
            <a:r>
              <a:rPr kumimoji="1" lang="en-GB" smtClean="0">
                <a:ea typeface="ＭＳ Ｐゴシック" pitchFamily="34" charset="-128"/>
              </a:rPr>
              <a:t>Defined as the power output in a particular direction versus that produced by an isotropic antenna</a:t>
            </a:r>
            <a:endParaRPr lang="en-GB" smtClean="0">
              <a:ea typeface="ＭＳ Ｐゴシック" pitchFamily="34" charset="-128"/>
            </a:endParaRPr>
          </a:p>
          <a:p>
            <a:endParaRPr lang="en-US" smtClean="0">
              <a:latin typeface="Times New Roman" pitchFamily="18" charset="0"/>
              <a:ea typeface="ＭＳ Ｐゴシック" pitchFamily="34" charset="-128"/>
            </a:endParaRPr>
          </a:p>
          <a:p>
            <a:endParaRPr lang="en-US" smtClean="0">
              <a:latin typeface="Times" charset="0"/>
              <a:ea typeface="ＭＳ Ｐゴシック" pitchFamily="34" charset="-128"/>
            </a:endParaRPr>
          </a:p>
          <a:p>
            <a:r>
              <a:rPr lang="en-US" smtClean="0">
                <a:latin typeface="Times" charset="0"/>
                <a:ea typeface="ＭＳ Ｐゴシック" pitchFamily="34" charset="-128"/>
              </a:rPr>
              <a:t>A concept related to that of antenna gain is the </a:t>
            </a:r>
            <a:r>
              <a:rPr lang="en-US" b="1" smtClean="0">
                <a:latin typeface="Times" charset="0"/>
                <a:ea typeface="ＭＳ Ｐゴシック" pitchFamily="34" charset="-128"/>
              </a:rPr>
              <a:t>effective area</a:t>
            </a:r>
            <a:r>
              <a:rPr lang="en-US" smtClean="0">
                <a:latin typeface="Times" charset="0"/>
                <a:ea typeface="ＭＳ Ｐゴシック" pitchFamily="34" charset="-128"/>
              </a:rPr>
              <a:t> of an antenna. The effective area of an antenna is related to the physical size of the antenna and to its shape.</a:t>
            </a:r>
            <a:endParaRPr lang="en-US" smtClean="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C20DA078-DC38-4A41-88F3-DB42D69815E7}" type="slidenum">
              <a:rPr lang="en-US" smtClean="0">
                <a:latin typeface="Calibri" pitchFamily="34" charset="0"/>
              </a:rPr>
              <a:pPr eaLnBrk="1" hangingPunct="1"/>
              <a:t>56</a:t>
            </a:fld>
            <a:endParaRPr lang="en-US" smtClean="0">
              <a:latin typeface="Calibri"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The most common type of microwave antenna is the parabolic</a:t>
            </a:r>
          </a:p>
          <a:p>
            <a:r>
              <a:rPr lang="en-US" altLang="en-US" smtClean="0">
                <a:latin typeface="Times New Roman" pitchFamily="18" charset="0"/>
                <a:ea typeface="ＭＳ Ｐゴシック" pitchFamily="34" charset="-128"/>
              </a:rPr>
              <a:t>“</a:t>
            </a:r>
            <a:r>
              <a:rPr lang="en-US" smtClean="0">
                <a:latin typeface="Times New Roman" pitchFamily="18" charset="0"/>
                <a:ea typeface="ＭＳ Ｐゴシック" pitchFamily="34" charset="-128"/>
              </a:rPr>
              <a:t>dish.</a:t>
            </a:r>
            <a:r>
              <a:rPr lang="en-US" altLang="en-US" smtClean="0">
                <a:latin typeface="Times New Roman" pitchFamily="18" charset="0"/>
                <a:ea typeface="ＭＳ Ｐゴシック" pitchFamily="34" charset="-128"/>
              </a:rPr>
              <a:t>”</a:t>
            </a:r>
            <a:r>
              <a:rPr lang="en-US" smtClean="0">
                <a:latin typeface="Times New Roman" pitchFamily="18" charset="0"/>
                <a:ea typeface="ＭＳ Ｐゴシック" pitchFamily="34" charset="-128"/>
              </a:rPr>
              <a:t> A typical size is about 3 m in diameter. The antenna is fixed rigidly</a:t>
            </a:r>
          </a:p>
          <a:p>
            <a:r>
              <a:rPr lang="en-US" smtClean="0">
                <a:latin typeface="Times New Roman" pitchFamily="18" charset="0"/>
                <a:ea typeface="ＭＳ Ｐゴシック" pitchFamily="34" charset="-128"/>
              </a:rPr>
              <a:t>and focuses a narrow beam to achieve line-of-sight transmission to the receiving</a:t>
            </a:r>
          </a:p>
          <a:p>
            <a:r>
              <a:rPr lang="en-US" smtClean="0">
                <a:latin typeface="Times New Roman" pitchFamily="18" charset="0"/>
                <a:ea typeface="ＭＳ Ｐゴシック" pitchFamily="34" charset="-128"/>
              </a:rPr>
              <a:t>antenna. Microwave antennas are usually located at substantial heights above</a:t>
            </a:r>
          </a:p>
          <a:p>
            <a:r>
              <a:rPr lang="en-US" smtClean="0">
                <a:latin typeface="Times New Roman" pitchFamily="18" charset="0"/>
                <a:ea typeface="ＭＳ Ｐゴシック" pitchFamily="34" charset="-128"/>
              </a:rPr>
              <a:t>ground level to extend the range between antennas and to be able to transmit over</a:t>
            </a:r>
          </a:p>
          <a:p>
            <a:r>
              <a:rPr lang="en-US" smtClean="0">
                <a:latin typeface="Times New Roman" pitchFamily="18" charset="0"/>
                <a:ea typeface="ＭＳ Ｐゴシック" pitchFamily="34" charset="-128"/>
              </a:rPr>
              <a:t>intervening obstacles. To achieve long-distance transmission, a series of microwave</a:t>
            </a:r>
          </a:p>
          <a:p>
            <a:r>
              <a:rPr lang="en-US" smtClean="0">
                <a:latin typeface="Times New Roman" pitchFamily="18" charset="0"/>
                <a:ea typeface="ＭＳ Ｐゴシック" pitchFamily="34" charset="-128"/>
              </a:rPr>
              <a:t>relay towers is used, with point-to-point microwave links strung together over the</a:t>
            </a:r>
          </a:p>
          <a:p>
            <a:r>
              <a:rPr lang="en-US" smtClean="0">
                <a:latin typeface="Times New Roman" pitchFamily="18" charset="0"/>
                <a:ea typeface="ＭＳ Ｐゴシック" pitchFamily="34" charset="-128"/>
              </a:rPr>
              <a:t>desired distance.</a:t>
            </a:r>
            <a:endParaRPr lang="en-US" smtClean="0">
              <a:latin typeface="Times"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primary use for terrestrial microwave systems is in long haul telecommunications service, as an alternative to coaxial cable or optical fiber. The microwave facility requires far fewer amplifiers or repeaters than coaxial cable over the same distance, but requires line-of-sight transmission. Microwave is commonly used for both voice and television transmission.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Another increasingly common use of microwave is for short point-to-point links between buildings. This can be used for closed-circuit TV or as a data link between local area networks. Short-haul microwave can also be used for the so-called bypass application. A business can establish a microwave link to a long-distance telecommunications facility in the same city, bypassing the local telephone company.</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Another important use of microwave is in cellular systems, examined in Chapter 10.</a:t>
            </a:r>
          </a:p>
          <a:p>
            <a:endParaRPr lang="en-US" smtClean="0">
              <a:latin typeface="Times" charset="0"/>
              <a:ea typeface="ＭＳ Ｐゴシック" pitchFamily="34" charset="-128"/>
            </a:endParaRPr>
          </a:p>
          <a:p>
            <a:r>
              <a:rPr lang="en-US" smtClean="0">
                <a:latin typeface="Times New Roman" pitchFamily="18" charset="0"/>
                <a:ea typeface="ＭＳ Ｐゴシック" pitchFamily="34" charset="-128"/>
              </a:rPr>
              <a:t>Microwave transmission covers a substantial</a:t>
            </a:r>
          </a:p>
          <a:p>
            <a:r>
              <a:rPr lang="en-US" smtClean="0">
                <a:latin typeface="Times New Roman" pitchFamily="18" charset="0"/>
                <a:ea typeface="ＭＳ Ｐゴシック" pitchFamily="34" charset="-128"/>
              </a:rPr>
              <a:t>portion of the electromagnetic spectrum. Common frequencies used for transmission</a:t>
            </a:r>
          </a:p>
          <a:p>
            <a:r>
              <a:rPr lang="en-US" smtClean="0">
                <a:latin typeface="Times New Roman" pitchFamily="18" charset="0"/>
                <a:ea typeface="ＭＳ Ｐゴシック" pitchFamily="34" charset="-128"/>
              </a:rPr>
              <a:t>are in the range 1 to 40 GHz. The higher the frequency used, the higher the</a:t>
            </a:r>
          </a:p>
          <a:p>
            <a:r>
              <a:rPr lang="en-US" smtClean="0">
                <a:latin typeface="Times New Roman" pitchFamily="18" charset="0"/>
                <a:ea typeface="ＭＳ Ｐゴシック" pitchFamily="34" charset="-128"/>
              </a:rPr>
              <a:t>potential bandwidth, and therefore the higher the potential data rate.</a:t>
            </a:r>
            <a:endParaRPr lang="en-US" smtClean="0">
              <a:ea typeface="ＭＳ Ｐゴシック" pitchFamily="34" charset="-128"/>
            </a:endParaRP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34F4EFA-87CC-424A-9BAE-1B51CAF3C753}" type="slidenum">
              <a:rPr lang="en-US" smtClean="0">
                <a:latin typeface="Calibri" pitchFamily="34" charset="0"/>
              </a:rPr>
              <a:pPr eaLnBrk="1" hangingPunct="1"/>
              <a:t>57</a:t>
            </a:fld>
            <a:endParaRPr lang="en-US" smtClean="0">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566FFF6-069F-410A-BA33-F858AE284DAF}" type="slidenum">
              <a:rPr lang="en-US" smtClean="0">
                <a:latin typeface="Calibri" pitchFamily="34" charset="0"/>
              </a:rPr>
              <a:pPr eaLnBrk="1" hangingPunct="1"/>
              <a:t>58</a:t>
            </a:fld>
            <a:endParaRPr lang="en-US" smtClean="0">
              <a:latin typeface="Calibri"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transponder channels, or simply transponders.</a:t>
            </a:r>
          </a:p>
          <a:p>
            <a:endParaRPr lang="en-US" smtClean="0">
              <a:latin typeface="Times"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128EFFA-FECC-49D2-996E-7E58EE7DD3A6}" type="slidenum">
              <a:rPr lang="en-US" smtClean="0">
                <a:latin typeface="Calibri" pitchFamily="34" charset="0"/>
              </a:rPr>
              <a:pPr eaLnBrk="1" hangingPunct="1"/>
              <a:t>59</a:t>
            </a:fld>
            <a:endParaRPr lang="en-US" smtClean="0">
              <a:latin typeface="Calibri"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charset="0"/>
                <a:ea typeface="ＭＳ Ｐゴシック" pitchFamily="34" charset="-128"/>
              </a:rPr>
              <a:t>Figure 4.9 depicts in a general way two common configurations for satellite communication. In the first, the satellite is being used to provide a point-to-point link between two distant ground-based antennas.</a:t>
            </a:r>
            <a:r>
              <a:rPr lang="en-US" smtClean="0">
                <a:latin typeface="Times New Roman" pitchFamily="18" charset="0"/>
                <a:ea typeface="ＭＳ Ｐゴシック" pitchFamily="34" charset="-128"/>
              </a:rPr>
              <a:t>In the second, the satellite provides communications between one ground-based transmitter and a number of ground-based receivers.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For a communication satellite to function effectively, it is generally required that it remain stationary with respect to its position over the earth. Otherwise, it would not be within the line of sight of its earth stations at all times. To remain stationary, the satellite must have a period of rotation equal to the earth's period of rotation. This match occurs at a height of 35,863 km at the equator.</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Two satellites using the same frequency band, if close enough together, interfere with each other. To avoid this, current standards require a 4° spacing (angular displacement as measured from the earth) in the 4/6-GHz band and a 3° spacing at 12/14 GHz. Thus the number of possible satellites is quite limited.</a:t>
            </a:r>
          </a:p>
          <a:p>
            <a:endParaRPr lang="en-US" smtClean="0">
              <a:latin typeface="Times"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D479DFC-D1A0-407F-B508-F19E50B8D6A1}" type="slidenum">
              <a:rPr lang="en-US" smtClean="0">
                <a:latin typeface="Calibri" pitchFamily="34" charset="0"/>
              </a:rPr>
              <a:pPr eaLnBrk="1" hangingPunct="1"/>
              <a:t>11</a:t>
            </a:fld>
            <a:endParaRPr lang="en-US" smtClean="0">
              <a:latin typeface="Calibri" pitchFamily="34"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ea typeface="ＭＳ Ｐゴシック" pitchFamily="34" charset="-128"/>
              </a:rPr>
              <a:t>The sine wave is the fundamental periodic signal. A general sine wave can be</a:t>
            </a:r>
          </a:p>
          <a:p>
            <a:r>
              <a:rPr lang="en-US" dirty="0" smtClean="0">
                <a:latin typeface="Times New Roman" pitchFamily="18" charset="0"/>
                <a:ea typeface="ＭＳ Ｐゴシック" pitchFamily="34" charset="-128"/>
              </a:rPr>
              <a:t>represented by three parameters: peak amplitude (A ), frequency (f ), and phase (</a:t>
            </a:r>
            <a:r>
              <a:rPr kumimoji="1" lang="en-US" b="1" dirty="0" smtClean="0">
                <a:ea typeface="ＭＳ Ｐゴシック" pitchFamily="34" charset="-128"/>
                <a:sym typeface="Symbol" pitchFamily="18" charset="2"/>
              </a:rPr>
              <a:t></a:t>
            </a:r>
            <a:r>
              <a:rPr lang="en-US" dirty="0" smtClean="0">
                <a:latin typeface="Times New Roman" pitchFamily="18" charset="0"/>
                <a:ea typeface="ＭＳ Ｐゴシック" pitchFamily="34" charset="-128"/>
              </a:rPr>
              <a:t> ).</a:t>
            </a:r>
          </a:p>
          <a:p>
            <a:r>
              <a:rPr lang="en-US" dirty="0" smtClean="0">
                <a:latin typeface="Times New Roman" pitchFamily="18" charset="0"/>
                <a:ea typeface="ＭＳ Ｐゴシック" pitchFamily="34" charset="-128"/>
              </a:rPr>
              <a:t>The peak amplitude  is the maximum value or strength of the signal over time; typically,</a:t>
            </a:r>
          </a:p>
          <a:p>
            <a:r>
              <a:rPr lang="en-US" dirty="0" smtClean="0">
                <a:latin typeface="Times New Roman" pitchFamily="18" charset="0"/>
                <a:ea typeface="ＭＳ Ｐゴシック" pitchFamily="34" charset="-128"/>
              </a:rPr>
              <a:t>this value is measured in volts. The frequency  is the rate [in cycles per second,</a:t>
            </a:r>
          </a:p>
          <a:p>
            <a:r>
              <a:rPr lang="en-US" dirty="0" smtClean="0">
                <a:latin typeface="Times New Roman" pitchFamily="18" charset="0"/>
                <a:ea typeface="ＭＳ Ｐゴシック" pitchFamily="34" charset="-128"/>
              </a:rPr>
              <a:t>or hertz (Hz)] at which the signal repeats. An equivalent parameter is the period</a:t>
            </a:r>
          </a:p>
          <a:p>
            <a:r>
              <a:rPr lang="en-US" dirty="0" smtClean="0">
                <a:latin typeface="Times New Roman" pitchFamily="18" charset="0"/>
                <a:ea typeface="ＭＳ Ｐゴシック" pitchFamily="34" charset="-128"/>
              </a:rPr>
              <a:t> (T ) of a signal, which is the amount of time it takes for one repetition; therefore,</a:t>
            </a:r>
          </a:p>
          <a:p>
            <a:r>
              <a:rPr lang="en-US" dirty="0" smtClean="0">
                <a:latin typeface="Times New Roman" pitchFamily="18" charset="0"/>
                <a:ea typeface="ＭＳ Ｐゴシック" pitchFamily="34" charset="-128"/>
              </a:rPr>
              <a:t>T =  1/f . Phase  is a measure of the relative position in time within a single period of a</a:t>
            </a:r>
          </a:p>
          <a:p>
            <a:r>
              <a:rPr lang="en-US" dirty="0" smtClean="0">
                <a:latin typeface="Times New Roman" pitchFamily="18" charset="0"/>
                <a:ea typeface="ＭＳ Ｐゴシック" pitchFamily="34" charset="-128"/>
              </a:rPr>
              <a:t>signal, as is illustrated subsequently.</a:t>
            </a:r>
            <a:endParaRPr lang="en-US" dirty="0" smtClean="0">
              <a:ea typeface="ＭＳ Ｐゴシック" pitchFamily="34" charset="-128"/>
            </a:endParaRPr>
          </a:p>
        </p:txBody>
      </p:sp>
      <p:sp>
        <p:nvSpPr>
          <p:cNvPr id="74757"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46616B6-6878-4689-A8E2-9756EE9704D5}" type="slidenum">
              <a:rPr lang="en-US" smtClean="0">
                <a:latin typeface="Calibri" pitchFamily="34" charset="0"/>
              </a:rPr>
              <a:pPr eaLnBrk="1" hangingPunct="1"/>
              <a:t>60</a:t>
            </a:fld>
            <a:endParaRPr lang="en-US" smtClean="0">
              <a:latin typeface="Calibri"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ea typeface="ＭＳ Ｐゴシック" pitchFamily="34" charset="-128"/>
              </a:rPr>
              <a:t>Ground wave propagation (Figure 4.11a) more or less follows the contour of the earth and can propagate considerable distances, well over the visual horizon. This effect is found in frequencies up to about 2 </a:t>
            </a:r>
            <a:r>
              <a:rPr lang="en-US" dirty="0" err="1" smtClean="0">
                <a:latin typeface="Times New Roman" pitchFamily="18" charset="0"/>
                <a:ea typeface="ＭＳ Ｐゴシック" pitchFamily="34" charset="-128"/>
              </a:rPr>
              <a:t>MHz.</a:t>
            </a:r>
            <a:r>
              <a:rPr lang="en-US" dirty="0" smtClean="0">
                <a:latin typeface="Times New Roman" pitchFamily="18" charset="0"/>
                <a:ea typeface="ＭＳ Ｐゴシック" pitchFamily="34" charset="-128"/>
              </a:rPr>
              <a:t> Several factors account for the tendency of electromagnetic wave in this frequency band to follow the earth's curvature. One factor is that the electromagnetic wave induces a current in the earth's surface, the result of which is to slow the </a:t>
            </a:r>
            <a:r>
              <a:rPr lang="en-US" dirty="0" err="1" smtClean="0">
                <a:latin typeface="Times New Roman" pitchFamily="18" charset="0"/>
                <a:ea typeface="ＭＳ Ｐゴシック" pitchFamily="34" charset="-128"/>
              </a:rPr>
              <a:t>wavefront</a:t>
            </a:r>
            <a:r>
              <a:rPr lang="en-US" dirty="0" smtClean="0">
                <a:latin typeface="Times New Roman" pitchFamily="18" charset="0"/>
                <a:ea typeface="ＭＳ Ｐゴシック" pitchFamily="34" charset="-128"/>
              </a:rPr>
              <a:t> near the earth, causing the </a:t>
            </a:r>
            <a:r>
              <a:rPr lang="en-US" dirty="0" err="1" smtClean="0">
                <a:latin typeface="Times New Roman" pitchFamily="18" charset="0"/>
                <a:ea typeface="ＭＳ Ｐゴシック" pitchFamily="34" charset="-128"/>
              </a:rPr>
              <a:t>wavefront</a:t>
            </a:r>
            <a:r>
              <a:rPr lang="en-US" dirty="0" smtClean="0">
                <a:latin typeface="Times New Roman" pitchFamily="18" charset="0"/>
                <a:ea typeface="ＭＳ Ｐゴシック" pitchFamily="34" charset="-128"/>
              </a:rPr>
              <a:t> to tilt downward and hence follow the earth's curvature. Another factor is diffraction, which is a phenomenon having to do with the behavior of electromagnetic waves in the presence of obstacles. Electromagnetic waves in this frequency range are scattered by the atmosphere in such a way that they do not penetrate the upper atmosphere.</a:t>
            </a:r>
          </a:p>
          <a:p>
            <a:endParaRPr lang="en-US" dirty="0" smtClean="0">
              <a:latin typeface="Times New Roman" pitchFamily="18" charset="0"/>
              <a:ea typeface="ＭＳ Ｐゴシック" pitchFamily="34" charset="-128"/>
            </a:endParaRPr>
          </a:p>
          <a:p>
            <a:r>
              <a:rPr lang="en-US" dirty="0" smtClean="0">
                <a:latin typeface="Times New Roman" pitchFamily="18" charset="0"/>
                <a:ea typeface="ＭＳ Ｐゴシック" pitchFamily="34" charset="-128"/>
              </a:rPr>
              <a:t>The best-known example of ground wave communication is AM radio.</a:t>
            </a:r>
          </a:p>
          <a:p>
            <a:endParaRPr lang="en-US" dirty="0" smtClean="0">
              <a:latin typeface="Times" charset="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A3D6783-D7F8-4E2E-813F-D8DA7395827C}" type="slidenum">
              <a:rPr lang="en-US" smtClean="0">
                <a:latin typeface="Calibri" pitchFamily="34" charset="0"/>
              </a:rPr>
              <a:pPr eaLnBrk="1" hangingPunct="1"/>
              <a:t>61</a:t>
            </a:fld>
            <a:endParaRPr lang="en-US" smtClean="0">
              <a:latin typeface="Calibri" pitchFamily="34"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ea typeface="ＭＳ Ｐゴシック" pitchFamily="34" charset="-128"/>
              </a:rPr>
              <a:t>Sky wave propagation is used for amateur radio and international broadcasts such as BBC and Voice of America. With sky wave propagation, a signal from an earth-based antenna is reflected from the ionized layer of the upper atmosphere (ionosphere) back down to earth. Although it appears the wave is reflected from the ionosphere as if the ionosphere were a hard reflecting surface, the effect is in fact caused by refraction. Refraction is described subsequently.</a:t>
            </a:r>
          </a:p>
          <a:p>
            <a:endParaRPr lang="en-US" dirty="0" smtClean="0">
              <a:latin typeface="Times New Roman" pitchFamily="18" charset="0"/>
              <a:ea typeface="ＭＳ Ｐゴシック" pitchFamily="34" charset="-128"/>
            </a:endParaRPr>
          </a:p>
          <a:p>
            <a:r>
              <a:rPr lang="en-US" dirty="0" smtClean="0">
                <a:latin typeface="Times New Roman" pitchFamily="18" charset="0"/>
                <a:ea typeface="ＭＳ Ｐゴシック" pitchFamily="34" charset="-128"/>
              </a:rPr>
              <a:t>A sky wave signal can travel through a number of hops, bouncing back and forth between the ionosphere and the earth's surface (Figure 4.11b). With this propagation mode, a signal can be picked up thousands of kilometers from the transmitter.</a:t>
            </a:r>
          </a:p>
          <a:p>
            <a:endParaRPr lang="en-US" dirty="0" smtClean="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97D3A7C-45A0-49A2-A046-8E50266576BE}" type="slidenum">
              <a:rPr lang="en-US" smtClean="0">
                <a:latin typeface="Calibri" pitchFamily="34" charset="0"/>
              </a:rPr>
              <a:pPr eaLnBrk="1" hangingPunct="1"/>
              <a:t>62</a:t>
            </a:fld>
            <a:endParaRPr lang="en-US" smtClean="0">
              <a:latin typeface="Calibri"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Above 30 MHz, neither ground wave nor sky wave propagation modes operate, and communication must be by line of sight( Figure 4.11c). For satellite communication, a signal above 30 MHz is not reflected by the ionosphere and therefore a signal can be transmitted between an earth station and a satellite overhead that is not beyond the horizon. For ground-based communication, the transmitting and receiving antennas must be within an </a:t>
            </a:r>
            <a:r>
              <a:rPr lang="en-US" i="1" smtClean="0">
                <a:latin typeface="Times New Roman" pitchFamily="18" charset="0"/>
                <a:ea typeface="ＭＳ Ｐゴシック" pitchFamily="34" charset="-128"/>
              </a:rPr>
              <a:t>effective</a:t>
            </a:r>
            <a:r>
              <a:rPr lang="en-US" smtClean="0">
                <a:latin typeface="Times New Roman" pitchFamily="18" charset="0"/>
                <a:ea typeface="ＭＳ Ｐゴシック" pitchFamily="34" charset="-128"/>
              </a:rPr>
              <a:t> line of sight of each other. The term </a:t>
            </a:r>
            <a:r>
              <a:rPr lang="en-US" i="1" smtClean="0">
                <a:latin typeface="Times New Roman" pitchFamily="18" charset="0"/>
                <a:ea typeface="ＭＳ Ｐゴシック" pitchFamily="34" charset="-128"/>
              </a:rPr>
              <a:t>effective</a:t>
            </a:r>
            <a:r>
              <a:rPr lang="en-US" smtClean="0">
                <a:latin typeface="Times New Roman" pitchFamily="18" charset="0"/>
                <a:ea typeface="ＭＳ Ｐゴシック" pitchFamily="34" charset="-128"/>
              </a:rPr>
              <a:t> is used because microwaves are bent or refracted by the atmosphere. The amount and even the direction of the bend depend on conditions, but generally microwaves are bent with the curvature of the earth and will therefore propagate farther than the optical line of sight.</a:t>
            </a:r>
          </a:p>
          <a:p>
            <a:r>
              <a:rPr lang="en-US" smtClean="0">
                <a:latin typeface="Times New Roman" pitchFamily="18" charset="0"/>
                <a:ea typeface="ＭＳ Ｐゴシック" pitchFamily="34" charset="-128"/>
              </a:rPr>
              <a:t> </a:t>
            </a:r>
          </a:p>
          <a:p>
            <a:endParaRPr lang="en-US" smtClean="0">
              <a:latin typeface="Times"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ACC5E43-77DA-4438-BDC7-C04B5A92E17C}" type="slidenum">
              <a:rPr lang="en-US" smtClean="0">
                <a:latin typeface="Calibri" pitchFamily="34" charset="0"/>
              </a:rPr>
              <a:pPr eaLnBrk="1" hangingPunct="1"/>
              <a:t>12</a:t>
            </a:fld>
            <a:endParaRPr lang="en-US" smtClean="0">
              <a:latin typeface="Calibri"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The general sine wave can be written</a:t>
            </a:r>
          </a:p>
          <a:p>
            <a:r>
              <a:rPr lang="en-US" smtClean="0">
                <a:latin typeface="Times New Roman" pitchFamily="18" charset="0"/>
                <a:ea typeface="ＭＳ Ｐゴシック" pitchFamily="34" charset="-128"/>
              </a:rPr>
              <a:t> </a:t>
            </a:r>
          </a:p>
          <a:p>
            <a:r>
              <a:rPr lang="en-US" i="1" smtClean="0">
                <a:latin typeface="Times New Roman" pitchFamily="18" charset="0"/>
                <a:ea typeface="ＭＳ Ｐゴシック" pitchFamily="34" charset="-128"/>
              </a:rPr>
              <a:t>s</a:t>
            </a:r>
            <a:r>
              <a:rPr lang="en-US" smtClean="0">
                <a:latin typeface="Times New Roman" pitchFamily="18" charset="0"/>
                <a:ea typeface="ＭＳ Ｐゴシック" pitchFamily="34" charset="-128"/>
              </a:rPr>
              <a:t>(</a:t>
            </a:r>
            <a:r>
              <a:rPr lang="en-US" i="1" smtClean="0">
                <a:latin typeface="Times New Roman" pitchFamily="18" charset="0"/>
                <a:ea typeface="ＭＳ Ｐゴシック" pitchFamily="34" charset="-128"/>
              </a:rPr>
              <a:t>t</a:t>
            </a:r>
            <a:r>
              <a:rPr lang="en-US" smtClean="0">
                <a:latin typeface="Times New Roman" pitchFamily="18" charset="0"/>
                <a:ea typeface="ＭＳ Ｐゴシック" pitchFamily="34" charset="-128"/>
              </a:rPr>
              <a:t>) = </a:t>
            </a:r>
            <a:r>
              <a:rPr lang="en-US" i="1" smtClean="0">
                <a:latin typeface="Times New Roman" pitchFamily="18" charset="0"/>
                <a:ea typeface="ＭＳ Ｐゴシック" pitchFamily="34" charset="-128"/>
              </a:rPr>
              <a:t>A</a:t>
            </a:r>
            <a:r>
              <a:rPr lang="en-US" smtClean="0">
                <a:latin typeface="Times New Roman" pitchFamily="18" charset="0"/>
                <a:ea typeface="ＭＳ Ｐゴシック" pitchFamily="34" charset="-128"/>
              </a:rPr>
              <a:t> sin(2π</a:t>
            </a:r>
            <a:r>
              <a:rPr lang="en-US" i="1" smtClean="0">
                <a:latin typeface="Times New Roman" pitchFamily="18" charset="0"/>
                <a:ea typeface="ＭＳ Ｐゴシック" pitchFamily="34" charset="-128"/>
              </a:rPr>
              <a:t>ft</a:t>
            </a:r>
            <a:r>
              <a:rPr lang="en-US" smtClean="0">
                <a:latin typeface="Times New Roman" pitchFamily="18" charset="0"/>
                <a:ea typeface="ＭＳ Ｐゴシック" pitchFamily="34" charset="-128"/>
              </a:rPr>
              <a:t> + f)</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A function with the form of the preceding equation is known as a </a:t>
            </a:r>
            <a:r>
              <a:rPr lang="en-US" b="1" smtClean="0">
                <a:latin typeface="Times New Roman" pitchFamily="18" charset="0"/>
                <a:ea typeface="ＭＳ Ｐゴシック" pitchFamily="34" charset="-128"/>
              </a:rPr>
              <a:t>sinusoid</a:t>
            </a:r>
            <a:r>
              <a:rPr lang="en-US" smtClean="0">
                <a:latin typeface="Times New Roman" pitchFamily="18" charset="0"/>
                <a:ea typeface="ＭＳ Ｐゴシック" pitchFamily="34" charset="-128"/>
              </a:rPr>
              <a:t>. Figure 3.3 shows the effect of varying each of the three parameters. In part (a) of the figure, the frequency is 1 Hz; thus the period is </a:t>
            </a:r>
            <a:r>
              <a:rPr lang="en-US" i="1" smtClean="0">
                <a:latin typeface="Times New Roman" pitchFamily="18" charset="0"/>
                <a:ea typeface="ＭＳ Ｐゴシック" pitchFamily="34" charset="-128"/>
              </a:rPr>
              <a:t>T</a:t>
            </a:r>
            <a:r>
              <a:rPr lang="en-US" smtClean="0">
                <a:latin typeface="Times New Roman" pitchFamily="18" charset="0"/>
                <a:ea typeface="ＭＳ Ｐゴシック" pitchFamily="34" charset="-128"/>
              </a:rPr>
              <a:t> = 1 second. Part (b) has the same frequency and phase but a peak amplitude of 0.5. In part (c) we have </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 2, which is equivalent to </a:t>
            </a:r>
            <a:r>
              <a:rPr lang="en-US" i="1" smtClean="0">
                <a:latin typeface="Times New Roman" pitchFamily="18" charset="0"/>
                <a:ea typeface="ＭＳ Ｐゴシック" pitchFamily="34" charset="-128"/>
              </a:rPr>
              <a:t>T</a:t>
            </a:r>
            <a:r>
              <a:rPr lang="en-US" smtClean="0">
                <a:latin typeface="Times New Roman" pitchFamily="18" charset="0"/>
                <a:ea typeface="ＭＳ Ｐゴシック" pitchFamily="34" charset="-128"/>
              </a:rPr>
              <a:t> = 0.5. Finally, part (d) shows the effect of a phase shift of π/4 radians, which is 45 degrees (2π radians = 360˚ = 1 period).</a:t>
            </a:r>
          </a:p>
          <a:p>
            <a:r>
              <a:rPr lang="en-US" smtClean="0">
                <a:latin typeface="Times New Roman" pitchFamily="18" charset="0"/>
                <a:ea typeface="ＭＳ Ｐゴシック" pitchFamily="34" charset="-128"/>
              </a:rPr>
              <a:t>	InFigure 3.3, the horizontal axis is time; the graphs display the value of a signal at a given point in space as a function of time. These same graphs, with a change of scale, can apply with horizontal axes in space. In this case, the graphs display the value of a signal at a given point in time as a function of distance. For example, for a sinusoidal transmission (e.g., an electromagnetic radio wave some distance from a radio antenna, or sound some distance from a loudspeaker), at a particular instant of time, the intensity of the signal varies in a sinusoidal way as a function of distance from the source. </a:t>
            </a:r>
          </a:p>
          <a:p>
            <a:endParaRPr lang="en-US" smtClean="0">
              <a:latin typeface="Times" charset="0"/>
              <a:ea typeface="ＭＳ Ｐゴシック" pitchFamily="34" charset="-128"/>
            </a:endParaRPr>
          </a:p>
        </p:txBody>
      </p:sp>
      <p:sp>
        <p:nvSpPr>
          <p:cNvPr id="7578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47FC40D-0CCD-4147-B6F9-7C89AFC1D85C}" type="slidenum">
              <a:rPr lang="en-US" smtClean="0">
                <a:latin typeface="Calibri" pitchFamily="34" charset="0"/>
              </a:rPr>
              <a:pPr eaLnBrk="1" hangingPunct="1"/>
              <a:t>13</a:t>
            </a:fld>
            <a:endParaRPr lang="en-US" smtClean="0">
              <a:latin typeface="Calibri" pitchFamily="34"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ea typeface="ＭＳ Ｐゴシック" pitchFamily="34" charset="-128"/>
              </a:rPr>
              <a:t>There is a simple relationship between the two sine waves, one in time and one in space. The </a:t>
            </a:r>
            <a:r>
              <a:rPr lang="en-US" b="1" dirty="0" smtClean="0">
                <a:latin typeface="Times New Roman" pitchFamily="18" charset="0"/>
                <a:ea typeface="ＭＳ Ｐゴシック" pitchFamily="34" charset="-128"/>
              </a:rPr>
              <a:t>wavelength</a:t>
            </a:r>
            <a:r>
              <a:rPr lang="en-US"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sym typeface="Symbol" pitchFamily="18" charset="2"/>
              </a:rPr>
              <a:t></a:t>
            </a:r>
            <a:r>
              <a:rPr lang="en-US" dirty="0" smtClean="0">
                <a:latin typeface="Times New Roman" pitchFamily="18" charset="0"/>
                <a:ea typeface="ＭＳ Ｐゴシック" pitchFamily="34" charset="-128"/>
              </a:rPr>
              <a:t>) of a signal is the distance occupied by a single cycle, or, put another way, the distance between two points of corresponding phase of two consecutive cycles. Assume that the signal is traveling </a:t>
            </a:r>
            <a:r>
              <a:rPr lang="en-US" dirty="0" err="1" smtClean="0">
                <a:latin typeface="Times New Roman" pitchFamily="18" charset="0"/>
                <a:ea typeface="ＭＳ Ｐゴシック" pitchFamily="34" charset="-128"/>
              </a:rPr>
              <a:t>wdith</a:t>
            </a:r>
            <a:r>
              <a:rPr lang="en-US" dirty="0" smtClean="0">
                <a:latin typeface="Times New Roman" pitchFamily="18" charset="0"/>
                <a:ea typeface="ＭＳ Ｐゴシック" pitchFamily="34" charset="-128"/>
              </a:rPr>
              <a:t> a velocity </a:t>
            </a:r>
            <a:r>
              <a:rPr lang="en-US" i="1" dirty="0" smtClean="0">
                <a:latin typeface="Times New Roman" pitchFamily="18" charset="0"/>
                <a:ea typeface="ＭＳ Ｐゴシック" pitchFamily="34" charset="-128"/>
              </a:rPr>
              <a:t>v</a:t>
            </a:r>
            <a:r>
              <a:rPr lang="en-US" dirty="0" smtClean="0">
                <a:latin typeface="Times New Roman" pitchFamily="18" charset="0"/>
                <a:ea typeface="ＭＳ Ｐゴシック" pitchFamily="34" charset="-128"/>
              </a:rPr>
              <a:t>. Then the wavelength is related to the period as follows: l = </a:t>
            </a:r>
            <a:r>
              <a:rPr lang="en-US" i="1" dirty="0" err="1" smtClean="0">
                <a:latin typeface="Times New Roman" pitchFamily="18" charset="0"/>
                <a:ea typeface="ＭＳ Ｐゴシック" pitchFamily="34" charset="-128"/>
              </a:rPr>
              <a:t>vT</a:t>
            </a:r>
            <a:r>
              <a:rPr lang="en-US" dirty="0" err="1" smtClean="0">
                <a:latin typeface="Times New Roman" pitchFamily="18" charset="0"/>
                <a:ea typeface="ＭＳ Ｐゴシック" pitchFamily="34" charset="-128"/>
              </a:rPr>
              <a:t>.</a:t>
            </a:r>
            <a:r>
              <a:rPr lang="en-US" dirty="0" smtClean="0">
                <a:latin typeface="Times New Roman" pitchFamily="18" charset="0"/>
                <a:ea typeface="ＭＳ Ｐゴシック" pitchFamily="34" charset="-128"/>
              </a:rPr>
              <a:t> Equivalently, l</a:t>
            </a:r>
            <a:r>
              <a:rPr lang="en-US" i="1" dirty="0" smtClean="0">
                <a:latin typeface="Times New Roman" pitchFamily="18" charset="0"/>
                <a:ea typeface="ＭＳ Ｐゴシック" pitchFamily="34" charset="-128"/>
              </a:rPr>
              <a:t>f</a:t>
            </a:r>
            <a:r>
              <a:rPr lang="en-US" dirty="0" smtClean="0">
                <a:latin typeface="Times New Roman" pitchFamily="18" charset="0"/>
                <a:ea typeface="ＭＳ Ｐゴシック" pitchFamily="34" charset="-128"/>
              </a:rPr>
              <a:t> = </a:t>
            </a:r>
            <a:r>
              <a:rPr lang="en-US" i="1" dirty="0" smtClean="0">
                <a:latin typeface="Times New Roman" pitchFamily="18" charset="0"/>
                <a:ea typeface="ＭＳ Ｐゴシック" pitchFamily="34" charset="-128"/>
              </a:rPr>
              <a:t>v</a:t>
            </a:r>
            <a:r>
              <a:rPr lang="en-US" dirty="0" smtClean="0">
                <a:latin typeface="Times New Roman" pitchFamily="18" charset="0"/>
                <a:ea typeface="ＭＳ Ｐゴシック" pitchFamily="34" charset="-128"/>
              </a:rPr>
              <a:t>. Of particular relevance to this discussion is the case where </a:t>
            </a:r>
            <a:r>
              <a:rPr lang="en-US" i="1" dirty="0" smtClean="0">
                <a:latin typeface="Times New Roman" pitchFamily="18" charset="0"/>
                <a:ea typeface="ＭＳ Ｐゴシック" pitchFamily="34" charset="-128"/>
              </a:rPr>
              <a:t>v</a:t>
            </a:r>
            <a:r>
              <a:rPr lang="en-US" dirty="0" smtClean="0">
                <a:latin typeface="Times New Roman" pitchFamily="18" charset="0"/>
                <a:ea typeface="ＭＳ Ｐゴシック" pitchFamily="34" charset="-128"/>
              </a:rPr>
              <a:t> = c, the speed of light in free space, which is approximately 3 ´ 10</a:t>
            </a:r>
            <a:r>
              <a:rPr lang="en-US" baseline="30000" dirty="0" smtClean="0">
                <a:latin typeface="Times New Roman" pitchFamily="18" charset="0"/>
                <a:ea typeface="ＭＳ Ｐゴシック" pitchFamily="34" charset="-128"/>
              </a:rPr>
              <a:t>8</a:t>
            </a:r>
            <a:r>
              <a:rPr lang="en-US" dirty="0" smtClean="0">
                <a:latin typeface="Times New Roman" pitchFamily="18" charset="0"/>
                <a:ea typeface="ＭＳ Ｐゴシック" pitchFamily="34" charset="-128"/>
              </a:rPr>
              <a:t> m/s.</a:t>
            </a:r>
          </a:p>
          <a:p>
            <a:endParaRPr lang="en-US" dirty="0" smtClean="0">
              <a:ea typeface="ＭＳ Ｐゴシック" pitchFamily="34" charset="-128"/>
            </a:endParaRPr>
          </a:p>
        </p:txBody>
      </p:sp>
      <p:sp>
        <p:nvSpPr>
          <p:cNvPr id="7680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7C47A83-4219-4290-A257-C2CBBF10DC24}" type="slidenum">
              <a:rPr lang="en-US" smtClean="0">
                <a:latin typeface="Calibri" pitchFamily="34" charset="0"/>
              </a:rPr>
              <a:pPr eaLnBrk="1" hangingPunct="1"/>
              <a:t>15</a:t>
            </a:fld>
            <a:endParaRPr lang="en-US" smtClean="0">
              <a:latin typeface="Calibri"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a:t>
            </a:r>
            <a:r>
              <a:rPr lang="en-US" b="1" smtClean="0">
                <a:latin typeface="Times New Roman" pitchFamily="18" charset="0"/>
                <a:ea typeface="ＭＳ Ｐゴシック" pitchFamily="34" charset="-128"/>
              </a:rPr>
              <a:t>spectrum</a:t>
            </a:r>
            <a:r>
              <a:rPr lang="en-US" smtClean="0">
                <a:latin typeface="Times New Roman" pitchFamily="18" charset="0"/>
                <a:ea typeface="ＭＳ Ｐゴシック" pitchFamily="34" charset="-128"/>
              </a:rPr>
              <a:t> of a signal is the range of frequencies that it contains. For the signal of Figure 3.4c, the spectrum extends from </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to 3</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The </a:t>
            </a:r>
            <a:r>
              <a:rPr lang="en-US" b="1" smtClean="0">
                <a:latin typeface="Times New Roman" pitchFamily="18" charset="0"/>
                <a:ea typeface="ＭＳ Ｐゴシック" pitchFamily="34" charset="-128"/>
              </a:rPr>
              <a:t>absolute bandwidth</a:t>
            </a:r>
            <a:r>
              <a:rPr lang="en-US" smtClean="0">
                <a:latin typeface="Times New Roman" pitchFamily="18" charset="0"/>
                <a:ea typeface="ＭＳ Ｐゴシック" pitchFamily="34" charset="-128"/>
              </a:rPr>
              <a:t> of a signal is the width of the spectrum. In the case of Figure 3.4c, the bandwidth is 3</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 </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 2</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Many signals, such as that of Figure 3.5b, have an infinite bandwidth. However, most of the energy in the signal is contained in a relatively narrow band of frequencies. This band is referred to as the </a:t>
            </a:r>
            <a:r>
              <a:rPr lang="en-US" b="1" smtClean="0">
                <a:latin typeface="Times New Roman" pitchFamily="18" charset="0"/>
                <a:ea typeface="ＭＳ Ｐゴシック" pitchFamily="34" charset="-128"/>
              </a:rPr>
              <a:t>effective bandwidth</a:t>
            </a:r>
            <a:r>
              <a:rPr lang="en-US" smtClean="0">
                <a:latin typeface="Times New Roman" pitchFamily="18" charset="0"/>
                <a:ea typeface="ＭＳ Ｐゴシック" pitchFamily="34" charset="-128"/>
              </a:rPr>
              <a:t>, or just </a:t>
            </a:r>
            <a:r>
              <a:rPr lang="en-US" b="1" smtClean="0">
                <a:latin typeface="Times New Roman" pitchFamily="18" charset="0"/>
                <a:ea typeface="ＭＳ Ｐゴシック" pitchFamily="34" charset="-128"/>
              </a:rPr>
              <a:t>bandwidth</a:t>
            </a:r>
            <a:r>
              <a:rPr lang="en-US" smtClean="0">
                <a:latin typeface="Times New Roman" pitchFamily="18" charset="0"/>
                <a:ea typeface="ＭＳ Ｐゴシック" pitchFamily="34" charset="-128"/>
              </a:rPr>
              <a:t>.</a:t>
            </a:r>
          </a:p>
          <a:p>
            <a:endParaRPr lang="en-US" b="1"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One final term to define is </a:t>
            </a:r>
            <a:r>
              <a:rPr lang="en-US" b="1" smtClean="0">
                <a:latin typeface="Times New Roman" pitchFamily="18" charset="0"/>
                <a:ea typeface="ＭＳ Ｐゴシック" pitchFamily="34" charset="-128"/>
              </a:rPr>
              <a:t>dc component</a:t>
            </a:r>
            <a:r>
              <a:rPr lang="en-US" smtClean="0">
                <a:latin typeface="Times New Roman" pitchFamily="18" charset="0"/>
                <a:ea typeface="ＭＳ Ｐゴシック" pitchFamily="34" charset="-128"/>
              </a:rPr>
              <a:t>. If a signal includes a component of zero frequency, that component is a direct current (dc) or constant component. </a:t>
            </a:r>
            <a:endParaRPr lang="en-US" i="1" smtClean="0">
              <a:latin typeface="Times" charset="0"/>
              <a:ea typeface="ＭＳ Ｐゴシック" pitchFamily="34" charset="-128"/>
            </a:endParaRPr>
          </a:p>
        </p:txBody>
      </p:sp>
      <p:sp>
        <p:nvSpPr>
          <p:cNvPr id="7782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E05D183-DAC1-4258-AF9A-5E0B900488AB}" type="slidenum">
              <a:rPr lang="en-US" smtClean="0">
                <a:latin typeface="Calibri" pitchFamily="34" charset="0"/>
              </a:rPr>
              <a:pPr eaLnBrk="1" hangingPunct="1"/>
              <a:t>22</a:t>
            </a:fld>
            <a:endParaRPr lang="en-US" smtClean="0">
              <a:latin typeface="Calibri" pitchFamily="34" charset="0"/>
            </a:endParaRPr>
          </a:p>
        </p:txBody>
      </p:sp>
      <p:sp>
        <p:nvSpPr>
          <p:cNvPr id="7987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9876" name="Rectangle 3"/>
          <p:cNvSpPr>
            <a:spLocks noGrp="1" noChangeArrowheads="1"/>
          </p:cNvSpPr>
          <p:nvPr>
            <p:ph type="body" idx="1"/>
          </p:nvPr>
        </p:nvSpPr>
        <p:spPr bwMode="auto">
          <a:solidFill>
            <a:srgbClr val="FFFFFF"/>
          </a:solidFill>
          <a:ln>
            <a:solidFill>
              <a:srgbClr val="000000"/>
            </a:solidFill>
            <a:miter lim="800000"/>
            <a:headEnd/>
            <a:tailEnd/>
          </a:ln>
        </p:spPr>
        <p:txBody>
          <a:bodyPr/>
          <a:lstStyle/>
          <a:p>
            <a:r>
              <a:rPr lang="en-US" smtClean="0">
                <a:latin typeface="Times New Roman" pitchFamily="18" charset="0"/>
                <a:ea typeface="ＭＳ Ｐゴシック" pitchFamily="34" charset="-128"/>
              </a:rPr>
              <a:t>In the foregoing discussion, we have looked at analog signals,</a:t>
            </a:r>
          </a:p>
          <a:p>
            <a:r>
              <a:rPr lang="en-US" smtClean="0">
                <a:latin typeface="Times New Roman" pitchFamily="18" charset="0"/>
                <a:ea typeface="ＭＳ Ｐゴシック" pitchFamily="34" charset="-128"/>
              </a:rPr>
              <a:t>used to represent analog data, and digital signals, used to represent digital</a:t>
            </a:r>
          </a:p>
          <a:p>
            <a:r>
              <a:rPr lang="en-US" smtClean="0">
                <a:latin typeface="Times New Roman" pitchFamily="18" charset="0"/>
                <a:ea typeface="ＭＳ Ｐゴシック" pitchFamily="34" charset="-128"/>
              </a:rPr>
              <a:t>data. Generally, analog data are a function of time and occupy a limited frequency</a:t>
            </a:r>
          </a:p>
          <a:p>
            <a:r>
              <a:rPr lang="en-US" smtClean="0">
                <a:latin typeface="Times New Roman" pitchFamily="18" charset="0"/>
                <a:ea typeface="ＭＳ Ｐゴシック" pitchFamily="34" charset="-128"/>
              </a:rPr>
              <a:t>spectrum; such data can be represented by an electromagnetic signal occupying the</a:t>
            </a:r>
          </a:p>
          <a:p>
            <a:r>
              <a:rPr lang="en-US" smtClean="0">
                <a:latin typeface="Times New Roman" pitchFamily="18" charset="0"/>
                <a:ea typeface="ＭＳ Ｐゴシック" pitchFamily="34" charset="-128"/>
              </a:rPr>
              <a:t>same spectrum. Digital data can be represented by digital signals, with a different</a:t>
            </a:r>
          </a:p>
          <a:p>
            <a:r>
              <a:rPr lang="en-US" smtClean="0">
                <a:latin typeface="Times New Roman" pitchFamily="18" charset="0"/>
                <a:ea typeface="ＭＳ Ｐゴシック" pitchFamily="34" charset="-128"/>
              </a:rPr>
              <a:t>voltage level for each of the two binary digits.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As Figure 3.13 illustrates, these are not the only possibilities. Digital data can</a:t>
            </a:r>
          </a:p>
          <a:p>
            <a:r>
              <a:rPr lang="en-US" smtClean="0">
                <a:latin typeface="Times New Roman" pitchFamily="18" charset="0"/>
                <a:ea typeface="ＭＳ Ｐゴシック" pitchFamily="34" charset="-128"/>
              </a:rPr>
              <a:t>also be represented by analog signals by use of a modem (modulator/demodulator).</a:t>
            </a:r>
          </a:p>
          <a:p>
            <a:r>
              <a:rPr lang="en-US" smtClean="0">
                <a:latin typeface="Times New Roman" pitchFamily="18" charset="0"/>
                <a:ea typeface="ＭＳ Ｐゴシック" pitchFamily="34" charset="-128"/>
              </a:rPr>
              <a:t>The modem converts a series of binary (two-valued) voltage pulses into an</a:t>
            </a:r>
          </a:p>
          <a:p>
            <a:r>
              <a:rPr lang="en-US" smtClean="0">
                <a:latin typeface="Times New Roman" pitchFamily="18" charset="0"/>
                <a:ea typeface="ＭＳ Ｐゴシック" pitchFamily="34" charset="-128"/>
              </a:rPr>
              <a:t>analog signal by encoding the digital data onto a carrier frequency. The resulting</a:t>
            </a:r>
          </a:p>
          <a:p>
            <a:r>
              <a:rPr lang="en-US" smtClean="0">
                <a:latin typeface="Times New Roman" pitchFamily="18" charset="0"/>
                <a:ea typeface="ＭＳ Ｐゴシック" pitchFamily="34" charset="-128"/>
              </a:rPr>
              <a:t>signal occupies a certain spectrum of frequency centered about the carrier and</a:t>
            </a:r>
          </a:p>
          <a:p>
            <a:r>
              <a:rPr lang="en-US" smtClean="0">
                <a:latin typeface="Times New Roman" pitchFamily="18" charset="0"/>
                <a:ea typeface="ＭＳ Ｐゴシック" pitchFamily="34" charset="-128"/>
              </a:rPr>
              <a:t>may be propagated across a medium suitable for that carrier. The most common</a:t>
            </a:r>
          </a:p>
          <a:p>
            <a:r>
              <a:rPr lang="en-US" smtClean="0">
                <a:latin typeface="Times New Roman" pitchFamily="18" charset="0"/>
                <a:ea typeface="ＭＳ Ｐゴシック" pitchFamily="34" charset="-128"/>
              </a:rPr>
              <a:t>modems represent digital data in the voice spectrum and hence allow those data to</a:t>
            </a:r>
          </a:p>
          <a:p>
            <a:r>
              <a:rPr lang="en-US" smtClean="0">
                <a:latin typeface="Times New Roman" pitchFamily="18" charset="0"/>
                <a:ea typeface="ＭＳ Ｐゴシック" pitchFamily="34" charset="-128"/>
              </a:rPr>
              <a:t>be propagated over ordinary voice-grade telephone lines. At the other end of the</a:t>
            </a:r>
          </a:p>
          <a:p>
            <a:r>
              <a:rPr lang="en-US" smtClean="0">
                <a:latin typeface="Times New Roman" pitchFamily="18" charset="0"/>
                <a:ea typeface="ＭＳ Ｐゴシック" pitchFamily="34" charset="-128"/>
              </a:rPr>
              <a:t>line, another modem demodulates the signal to recover the original data.</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In an operation very similar to that performed by a modem, analog data can</a:t>
            </a:r>
          </a:p>
          <a:p>
            <a:r>
              <a:rPr lang="en-US" smtClean="0">
                <a:latin typeface="Times New Roman" pitchFamily="18" charset="0"/>
                <a:ea typeface="ＭＳ Ｐゴシック" pitchFamily="34" charset="-128"/>
              </a:rPr>
              <a:t>be represented by digital signals. The device that performs this function for voice</a:t>
            </a:r>
          </a:p>
          <a:p>
            <a:r>
              <a:rPr lang="en-US" smtClean="0">
                <a:latin typeface="Times New Roman" pitchFamily="18" charset="0"/>
                <a:ea typeface="ＭＳ Ｐゴシック" pitchFamily="34" charset="-128"/>
              </a:rPr>
              <a:t>data is a codec (coder-decoder). In essence, the codec takes an analog signal that</a:t>
            </a:r>
          </a:p>
          <a:p>
            <a:r>
              <a:rPr lang="en-US" smtClean="0">
                <a:latin typeface="Times New Roman" pitchFamily="18" charset="0"/>
                <a:ea typeface="ＭＳ Ｐゴシック" pitchFamily="34" charset="-128"/>
              </a:rPr>
              <a:t>directly represents the voice data and approximates that signal by a bit stream. At</a:t>
            </a:r>
          </a:p>
          <a:p>
            <a:r>
              <a:rPr lang="en-US" smtClean="0">
                <a:latin typeface="Times New Roman" pitchFamily="18" charset="0"/>
                <a:ea typeface="ＭＳ Ｐゴシック" pitchFamily="34" charset="-128"/>
              </a:rPr>
              <a:t>the receiving end, the bit stream is used to reconstruct the analog data.</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Thus, Figure 3.13 suggests that data may be encoded into signals in a variety of</a:t>
            </a:r>
          </a:p>
          <a:p>
            <a:r>
              <a:rPr lang="en-US" smtClean="0">
                <a:latin typeface="Times New Roman" pitchFamily="18" charset="0"/>
                <a:ea typeface="ＭＳ Ｐゴシック" pitchFamily="34" charset="-128"/>
              </a:rPr>
              <a:t>ways. We return to this topic in Chapter 5.</a:t>
            </a:r>
            <a:endParaRPr lang="en-US" smtClean="0">
              <a:latin typeface="Times" charset="0"/>
              <a:ea typeface="ＭＳ Ｐゴシック" pitchFamily="34" charset="-128"/>
            </a:endParaRPr>
          </a:p>
        </p:txBody>
      </p:sp>
      <p:sp>
        <p:nvSpPr>
          <p:cNvPr id="79877"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B3B71743-CE1F-4CED-9CCF-0336FA74858B}" type="slidenum">
              <a:rPr lang="en-US" smtClean="0">
                <a:latin typeface="Calibri" pitchFamily="34" charset="0"/>
              </a:rPr>
              <a:pPr eaLnBrk="1" hangingPunct="1"/>
              <a:t>23</a:t>
            </a:fld>
            <a:endParaRPr lang="en-US" smtClean="0">
              <a:latin typeface="Calibri"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With any communications system, the signal that is received may differ from the</a:t>
            </a:r>
          </a:p>
          <a:p>
            <a:r>
              <a:rPr lang="en-US" smtClean="0">
                <a:latin typeface="Times New Roman" pitchFamily="18" charset="0"/>
                <a:ea typeface="ＭＳ Ｐゴシック" pitchFamily="34" charset="-128"/>
              </a:rPr>
              <a:t>signal that is transmitted, due to various transmission impairments. For analog signals,</a:t>
            </a:r>
          </a:p>
          <a:p>
            <a:r>
              <a:rPr lang="en-US" smtClean="0">
                <a:latin typeface="Times New Roman" pitchFamily="18" charset="0"/>
                <a:ea typeface="ＭＳ Ｐゴシック" pitchFamily="34" charset="-128"/>
              </a:rPr>
              <a:t>these impairments introduce various random modifications that degrade the</a:t>
            </a:r>
          </a:p>
          <a:p>
            <a:r>
              <a:rPr lang="en-US" smtClean="0">
                <a:latin typeface="Times New Roman" pitchFamily="18" charset="0"/>
                <a:ea typeface="ＭＳ Ｐゴシック" pitchFamily="34" charset="-128"/>
              </a:rPr>
              <a:t>signal quality. For digital signals, bit errors may be introduced, such that a binary 1</a:t>
            </a:r>
          </a:p>
          <a:p>
            <a:r>
              <a:rPr lang="en-US" smtClean="0">
                <a:latin typeface="Times New Roman" pitchFamily="18" charset="0"/>
                <a:ea typeface="ＭＳ Ｐゴシック" pitchFamily="34" charset="-128"/>
              </a:rPr>
              <a:t>is transformed into a binary 0 or vice versa. In this section, we examine the various</a:t>
            </a:r>
          </a:p>
          <a:p>
            <a:r>
              <a:rPr lang="en-US" smtClean="0">
                <a:latin typeface="Times New Roman" pitchFamily="18" charset="0"/>
                <a:ea typeface="ＭＳ Ｐゴシック" pitchFamily="34" charset="-128"/>
              </a:rPr>
              <a:t>impairments and how they may affect the information-carrying capacity of a communication</a:t>
            </a:r>
          </a:p>
          <a:p>
            <a:r>
              <a:rPr lang="en-US" smtClean="0">
                <a:latin typeface="Times New Roman" pitchFamily="18" charset="0"/>
                <a:ea typeface="ＭＳ Ｐゴシック" pitchFamily="34" charset="-128"/>
              </a:rPr>
              <a:t>link; Chapter 5 looks at measures that can be taken to compensate for</a:t>
            </a:r>
          </a:p>
          <a:p>
            <a:r>
              <a:rPr lang="en-US" smtClean="0">
                <a:latin typeface="Times New Roman" pitchFamily="18" charset="0"/>
                <a:ea typeface="ＭＳ Ｐゴシック" pitchFamily="34" charset="-128"/>
              </a:rPr>
              <a:t>these impairments.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The most significant impairments are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Attenuation and attenuation distortion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Delay distortion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Noise</a:t>
            </a:r>
            <a:endParaRPr lang="en-US" smtClean="0">
              <a:latin typeface="Times" charset="0"/>
              <a:ea typeface="ＭＳ Ｐゴシック" pitchFamily="34" charset="-128"/>
            </a:endParaRPr>
          </a:p>
        </p:txBody>
      </p:sp>
      <p:sp>
        <p:nvSpPr>
          <p:cNvPr id="8090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55158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51184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4974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p:txBody>
          <a:bodyPr/>
          <a:lstStyle>
            <a:lvl1pPr>
              <a:defRPr/>
            </a:lvl1pPr>
          </a:lstStyle>
          <a:p>
            <a:pPr>
              <a:defRPr/>
            </a:pPr>
            <a:endParaRPr lang="en-US"/>
          </a:p>
        </p:txBody>
      </p:sp>
      <p:sp>
        <p:nvSpPr>
          <p:cNvPr id="5" name="Rectangle 68"/>
          <p:cNvSpPr>
            <a:spLocks noGrp="1" noChangeArrowheads="1"/>
          </p:cNvSpPr>
          <p:nvPr>
            <p:ph type="ftr" sz="quarter" idx="11"/>
          </p:nvPr>
        </p:nvSpPr>
        <p:spPr/>
        <p:txBody>
          <a:bodyPr/>
          <a:lstStyle>
            <a:lvl1pPr>
              <a:defRPr/>
            </a:lvl1pPr>
          </a:lstStyle>
          <a:p>
            <a:pPr>
              <a:defRPr/>
            </a:pPr>
            <a:endParaRPr lang="en-US"/>
          </a:p>
        </p:txBody>
      </p:sp>
      <p:sp>
        <p:nvSpPr>
          <p:cNvPr id="6" name="Rectangle 69"/>
          <p:cNvSpPr>
            <a:spLocks noGrp="1" noChangeArrowheads="1"/>
          </p:cNvSpPr>
          <p:nvPr>
            <p:ph type="sldNum" sz="quarter" idx="12"/>
          </p:nvPr>
        </p:nvSpPr>
        <p:spPr/>
        <p:txBody>
          <a:bodyPr/>
          <a:lstStyle>
            <a:lvl1pPr>
              <a:defRPr/>
            </a:lvl1pPr>
          </a:lstStyle>
          <a:p>
            <a:pPr>
              <a:defRPr/>
            </a:pPr>
            <a:fld id="{EE9F8EAB-EB5D-4D84-A2E8-AC01E1D52942}" type="slidenum">
              <a:rPr lang="en-US"/>
              <a:pPr>
                <a:defRPr/>
              </a:pPr>
              <a:t>‹#›</a:t>
            </a:fld>
            <a:endParaRPr lang="en-US"/>
          </a:p>
        </p:txBody>
      </p:sp>
    </p:spTree>
    <p:extLst>
      <p:ext uri="{BB962C8B-B14F-4D97-AF65-F5344CB8AC3E}">
        <p14:creationId xmlns:p14="http://schemas.microsoft.com/office/powerpoint/2010/main" val="1066112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BAC8F8BB-9782-4C50-9214-66006F9B0E44}" type="slidenum">
              <a:rPr lang="en-US"/>
              <a:pPr/>
              <a:t>‹#›</a:t>
            </a:fld>
            <a:endParaRPr lang="en-US"/>
          </a:p>
        </p:txBody>
      </p:sp>
    </p:spTree>
    <p:extLst>
      <p:ext uri="{BB962C8B-B14F-4D97-AF65-F5344CB8AC3E}">
        <p14:creationId xmlns:p14="http://schemas.microsoft.com/office/powerpoint/2010/main" val="54630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772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412E9-256A-401F-89A5-3F78F58B3333}"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1632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0412E9-256A-401F-89A5-3F78F58B3333}"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15511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0412E9-256A-401F-89A5-3F78F58B3333}"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58049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0412E9-256A-401F-89A5-3F78F58B3333}"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63225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12E9-256A-401F-89A5-3F78F58B3333}"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63862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5798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21991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412E9-256A-401F-89A5-3F78F58B3333}" type="datetimeFigureOut">
              <a:rPr lang="en-US" smtClean="0"/>
              <a:t>11/5/2018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F846-0B6A-41AC-9EC1-97B3EC969A6B}" type="slidenum">
              <a:rPr lang="en-US" smtClean="0"/>
              <a:t>‹#›</a:t>
            </a:fld>
            <a:endParaRPr lang="en-US"/>
          </a:p>
        </p:txBody>
      </p:sp>
    </p:spTree>
    <p:extLst>
      <p:ext uri="{BB962C8B-B14F-4D97-AF65-F5344CB8AC3E}">
        <p14:creationId xmlns:p14="http://schemas.microsoft.com/office/powerpoint/2010/main" val="1792420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30.png"/><Relationship Id="rId4" Type="http://schemas.openxmlformats.org/officeDocument/2006/relationships/diagramLayout" Target="../diagrams/layout4.xml"/><Relationship Id="rId9"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6.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6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6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normAutofit/>
          </a:bodyPr>
          <a:lstStyle/>
          <a:p>
            <a:r>
              <a:rPr lang="en-US" sz="4000" dirty="0" smtClean="0"/>
              <a:t>Data Communication CSE 315</a:t>
            </a:r>
            <a:endParaRPr lang="en-US" sz="4000" dirty="0"/>
          </a:p>
        </p:txBody>
      </p:sp>
      <p:sp>
        <p:nvSpPr>
          <p:cNvPr id="3" name="Subtitle 2"/>
          <p:cNvSpPr>
            <a:spLocks noGrp="1"/>
          </p:cNvSpPr>
          <p:nvPr>
            <p:ph type="subTitle" idx="1"/>
          </p:nvPr>
        </p:nvSpPr>
        <p:spPr>
          <a:xfrm>
            <a:off x="1028700" y="3886200"/>
            <a:ext cx="7124700" cy="2743200"/>
          </a:xfrm>
        </p:spPr>
        <p:txBody>
          <a:bodyPr>
            <a:normAutofit fontScale="92500" lnSpcReduction="10000"/>
          </a:bodyPr>
          <a:lstStyle/>
          <a:p>
            <a:pPr algn="r"/>
            <a:r>
              <a:rPr lang="en-US" sz="2800" b="1" dirty="0" smtClean="0">
                <a:solidFill>
                  <a:schemeClr val="tx1"/>
                </a:solidFill>
              </a:rPr>
              <a:t>Dr. A.K.M. </a:t>
            </a:r>
            <a:r>
              <a:rPr lang="en-US" sz="2800" b="1" dirty="0" err="1" smtClean="0">
                <a:solidFill>
                  <a:schemeClr val="tx1"/>
                </a:solidFill>
              </a:rPr>
              <a:t>Muzahidul</a:t>
            </a:r>
            <a:r>
              <a:rPr lang="en-US" sz="2800" b="1" dirty="0" smtClean="0">
                <a:solidFill>
                  <a:schemeClr val="tx1"/>
                </a:solidFill>
              </a:rPr>
              <a:t> Islam</a:t>
            </a:r>
          </a:p>
          <a:p>
            <a:pPr algn="r"/>
            <a:r>
              <a:rPr lang="en-US" sz="2800" dirty="0" smtClean="0">
                <a:solidFill>
                  <a:schemeClr val="tx1"/>
                </a:solidFill>
              </a:rPr>
              <a:t>Professor</a:t>
            </a:r>
          </a:p>
          <a:p>
            <a:pPr algn="r"/>
            <a:r>
              <a:rPr lang="en-US" sz="2800" dirty="0" smtClean="0">
                <a:solidFill>
                  <a:schemeClr val="tx1"/>
                </a:solidFill>
              </a:rPr>
              <a:t>Computer Science &amp; Engineering (CSE)</a:t>
            </a:r>
          </a:p>
          <a:p>
            <a:pPr algn="r"/>
            <a:r>
              <a:rPr lang="en-US" sz="2800" dirty="0" smtClean="0">
                <a:solidFill>
                  <a:schemeClr val="tx1"/>
                </a:solidFill>
              </a:rPr>
              <a:t>United International University (UIU)</a:t>
            </a:r>
          </a:p>
          <a:p>
            <a:pPr algn="r"/>
            <a:endParaRPr lang="en-US" sz="2800" dirty="0" smtClean="0">
              <a:solidFill>
                <a:schemeClr val="tx1"/>
              </a:solidFill>
            </a:endParaRPr>
          </a:p>
          <a:p>
            <a:r>
              <a:rPr lang="en-US" sz="2800" b="1" dirty="0" smtClean="0">
                <a:solidFill>
                  <a:schemeClr val="tx1"/>
                </a:solidFill>
              </a:rPr>
              <a:t>Fall 2018 </a:t>
            </a:r>
            <a:endParaRPr lang="en-US" sz="2800" b="1" dirty="0">
              <a:solidFill>
                <a:schemeClr val="tx1"/>
              </a:solidFill>
            </a:endParaRPr>
          </a:p>
        </p:txBody>
      </p:sp>
      <p:sp>
        <p:nvSpPr>
          <p:cNvPr id="4" name="AutoShape 2" descr="Image result for uiu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uiu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uiu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3378"/>
            <a:ext cx="1752600" cy="158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049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2400300" y="112737"/>
            <a:ext cx="48768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400" dirty="0" smtClean="0">
                <a:latin typeface="Times New Roman" charset="0"/>
              </a:rPr>
              <a:t>Time </a:t>
            </a:r>
            <a:r>
              <a:rPr lang="en-US" sz="2400" dirty="0">
                <a:latin typeface="Times New Roman" charset="0"/>
              </a:rPr>
              <a:t>and frequency domains</a:t>
            </a:r>
          </a:p>
        </p:txBody>
      </p:sp>
      <p:pic>
        <p:nvPicPr>
          <p:cNvPr id="34407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52463"/>
            <a:ext cx="7053263" cy="1766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14600"/>
            <a:ext cx="7129463" cy="168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343400"/>
            <a:ext cx="7148512" cy="162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 name="Rectangle 2"/>
          <p:cNvSpPr>
            <a:spLocks noChangeArrowheads="1"/>
          </p:cNvSpPr>
          <p:nvPr/>
        </p:nvSpPr>
        <p:spPr bwMode="auto">
          <a:xfrm>
            <a:off x="1066800" y="6229290"/>
            <a:ext cx="7543800" cy="40011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ts val="1200"/>
              </a:spcBef>
              <a:spcAft>
                <a:spcPts val="1000"/>
              </a:spcAft>
            </a:pPr>
            <a:r>
              <a:rPr lang="en-US" sz="2000" i="1">
                <a:latin typeface="Times New Roman" charset="0"/>
              </a:rPr>
              <a:t>An analog signal is best represented in the frequency domain.</a:t>
            </a:r>
          </a:p>
        </p:txBody>
      </p:sp>
    </p:spTree>
    <p:extLst>
      <p:ext uri="{BB962C8B-B14F-4D97-AF65-F5344CB8AC3E}">
        <p14:creationId xmlns:p14="http://schemas.microsoft.com/office/powerpoint/2010/main" val="3425463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73200" y="152400"/>
            <a:ext cx="7491413" cy="914400"/>
          </a:xfrm>
        </p:spPr>
        <p:txBody>
          <a:bodyPr/>
          <a:lstStyle/>
          <a:p>
            <a:pPr algn="ctr" eaLnBrk="1" hangingPunct="1">
              <a:defRPr/>
            </a:pPr>
            <a:r>
              <a:rPr kumimoji="1" lang="en-US" smtClean="0">
                <a:ln>
                  <a:noFill/>
                </a:ln>
                <a:effectLst>
                  <a:outerShdw blurRad="38100" dist="38100" dir="2700000" algn="tl">
                    <a:srgbClr val="C0C0C0"/>
                  </a:outerShdw>
                </a:effectLst>
                <a:ea typeface="ＭＳ Ｐゴシック" pitchFamily="34" charset="-128"/>
              </a:rPr>
              <a:t>Sine Wave</a:t>
            </a:r>
          </a:p>
        </p:txBody>
      </p:sp>
      <p:sp>
        <p:nvSpPr>
          <p:cNvPr id="22531" name="Rectangle 3"/>
          <p:cNvSpPr>
            <a:spLocks noGrp="1" noChangeArrowheads="1"/>
          </p:cNvSpPr>
          <p:nvPr>
            <p:ph type="body" idx="1"/>
          </p:nvPr>
        </p:nvSpPr>
        <p:spPr>
          <a:xfrm>
            <a:off x="0" y="1268413"/>
            <a:ext cx="9109075" cy="4683125"/>
          </a:xfrm>
        </p:spPr>
        <p:txBody>
          <a:bodyPr>
            <a:normAutofit fontScale="92500" lnSpcReduction="20000"/>
          </a:bodyPr>
          <a:lstStyle/>
          <a:p>
            <a:pPr eaLnBrk="1" hangingPunct="1">
              <a:lnSpc>
                <a:spcPct val="90000"/>
              </a:lnSpc>
            </a:pPr>
            <a:r>
              <a:rPr kumimoji="1" lang="en-US" sz="2400" b="0" dirty="0" smtClean="0">
                <a:latin typeface="Times New Roman" pitchFamily="18" charset="0"/>
                <a:ea typeface="ＭＳ Ｐゴシック" pitchFamily="34" charset="-128"/>
                <a:cs typeface="Times New Roman" pitchFamily="18" charset="0"/>
              </a:rPr>
              <a:t>Is the </a:t>
            </a:r>
            <a:r>
              <a:rPr kumimoji="1" lang="en-US" sz="2400" b="0" dirty="0" smtClean="0">
                <a:solidFill>
                  <a:srgbClr val="FF0000"/>
                </a:solidFill>
                <a:latin typeface="Times New Roman" pitchFamily="18" charset="0"/>
                <a:ea typeface="ＭＳ Ｐゴシック" pitchFamily="34" charset="-128"/>
                <a:cs typeface="Times New Roman" pitchFamily="18" charset="0"/>
              </a:rPr>
              <a:t>fundamental periodic signal</a:t>
            </a:r>
          </a:p>
          <a:p>
            <a:pPr>
              <a:lnSpc>
                <a:spcPct val="90000"/>
              </a:lnSpc>
            </a:pPr>
            <a:r>
              <a:rPr lang="en-US" sz="2600" dirty="0">
                <a:latin typeface="Times New Roman" pitchFamily="18" charset="0"/>
                <a:cs typeface="Times New Roman" pitchFamily="18" charset="0"/>
              </a:rPr>
              <a:t>A </a:t>
            </a:r>
            <a:r>
              <a:rPr lang="en-US" sz="2600" dirty="0" smtClean="0">
                <a:latin typeface="Times New Roman" pitchFamily="18" charset="0"/>
                <a:cs typeface="Times New Roman" pitchFamily="18" charset="0"/>
              </a:rPr>
              <a:t>Sine </a:t>
            </a:r>
            <a:r>
              <a:rPr lang="en-US" sz="2600" dirty="0">
                <a:latin typeface="Times New Roman" pitchFamily="18" charset="0"/>
                <a:cs typeface="Times New Roman" pitchFamily="18" charset="0"/>
              </a:rPr>
              <a:t>waves can be used to represent </a:t>
            </a:r>
            <a:r>
              <a:rPr lang="en-US" sz="2600" dirty="0" smtClean="0">
                <a:latin typeface="Times New Roman" pitchFamily="18" charset="0"/>
                <a:cs typeface="Times New Roman" pitchFamily="18" charset="0"/>
              </a:rPr>
              <a:t>any</a:t>
            </a:r>
          </a:p>
          <a:p>
            <a:pPr marL="0" indent="0">
              <a:lnSpc>
                <a:spcPct val="90000"/>
              </a:lnSpc>
              <a:buNone/>
            </a:pPr>
            <a:r>
              <a:rPr lang="en-US" sz="2600" dirty="0" smtClean="0">
                <a:latin typeface="Times New Roman" pitchFamily="18" charset="0"/>
                <a:cs typeface="Times New Roman" pitchFamily="18" charset="0"/>
              </a:rPr>
              <a:t>other </a:t>
            </a:r>
            <a:r>
              <a:rPr lang="en-US" sz="2600" dirty="0">
                <a:latin typeface="Times New Roman" pitchFamily="18" charset="0"/>
                <a:cs typeface="Times New Roman" pitchFamily="18" charset="0"/>
              </a:rPr>
              <a:t>waveform </a:t>
            </a:r>
            <a:r>
              <a:rPr lang="en-US" sz="2600" dirty="0" smtClean="0">
                <a:latin typeface="Times New Roman" pitchFamily="18" charset="0"/>
                <a:cs typeface="Times New Roman" pitchFamily="18" charset="0"/>
              </a:rPr>
              <a:t>using </a:t>
            </a:r>
            <a:r>
              <a:rPr lang="en-US" sz="2600" dirty="0">
                <a:latin typeface="Times New Roman" pitchFamily="18" charset="0"/>
                <a:cs typeface="Times New Roman" pitchFamily="18" charset="0"/>
              </a:rPr>
              <a:t>Fourier Transforms</a:t>
            </a:r>
            <a:r>
              <a:rPr lang="en-US" sz="2600" dirty="0" smtClean="0">
                <a:latin typeface="Times New Roman" pitchFamily="18" charset="0"/>
                <a:cs typeface="Times New Roman" pitchFamily="18" charset="0"/>
              </a:rPr>
              <a:t>.</a:t>
            </a:r>
            <a:endParaRPr kumimoji="1" lang="en-US" sz="2600" b="0" dirty="0" smtClean="0">
              <a:solidFill>
                <a:srgbClr val="FF0000"/>
              </a:solidFill>
              <a:latin typeface="Times New Roman" pitchFamily="18" charset="0"/>
              <a:ea typeface="ＭＳ Ｐゴシック" pitchFamily="34" charset="-128"/>
              <a:cs typeface="Times New Roman" pitchFamily="18" charset="0"/>
            </a:endParaRPr>
          </a:p>
          <a:p>
            <a:pPr eaLnBrk="1" hangingPunct="1">
              <a:lnSpc>
                <a:spcPct val="90000"/>
              </a:lnSpc>
            </a:pPr>
            <a:r>
              <a:rPr kumimoji="1" lang="en-US" sz="2400" b="0" dirty="0" smtClean="0">
                <a:latin typeface="Times New Roman" pitchFamily="18" charset="0"/>
                <a:ea typeface="ＭＳ Ｐゴシック" pitchFamily="34" charset="-128"/>
                <a:cs typeface="Times New Roman" pitchFamily="18" charset="0"/>
              </a:rPr>
              <a:t>Can be represented by three parameters</a:t>
            </a:r>
          </a:p>
          <a:p>
            <a:pPr>
              <a:buFont typeface="Arial" pitchFamily="34" charset="0"/>
              <a:buNone/>
            </a:pPr>
            <a:r>
              <a:rPr kumimoji="1" lang="en-US" sz="2400" b="0" dirty="0" smtClean="0">
                <a:latin typeface="Times New Roman" pitchFamily="18" charset="0"/>
                <a:ea typeface="ＭＳ Ｐゴシック" pitchFamily="34" charset="-128"/>
                <a:cs typeface="Times New Roman" pitchFamily="18" charset="0"/>
              </a:rPr>
              <a:t>		  </a:t>
            </a:r>
            <a:r>
              <a:rPr lang="en-US" sz="2400" i="1" dirty="0" smtClean="0">
                <a:latin typeface="Times New Roman" pitchFamily="18" charset="0"/>
                <a:ea typeface="ＭＳ Ｐゴシック" pitchFamily="34" charset="-128"/>
                <a:cs typeface="Trebuchet MS" pitchFamily="34" charset="0"/>
              </a:rPr>
              <a:t>s</a:t>
            </a:r>
            <a:r>
              <a:rPr lang="en-US" sz="2400" dirty="0" smtClean="0">
                <a:latin typeface="Times New Roman" pitchFamily="18" charset="0"/>
                <a:ea typeface="ＭＳ Ｐゴシック" pitchFamily="34" charset="-128"/>
                <a:cs typeface="Trebuchet MS" pitchFamily="34" charset="0"/>
              </a:rPr>
              <a:t>(</a:t>
            </a:r>
            <a:r>
              <a:rPr lang="en-US" sz="2400" i="1" dirty="0" smtClean="0">
                <a:latin typeface="Times New Roman" pitchFamily="18" charset="0"/>
                <a:ea typeface="ＭＳ Ｐゴシック" pitchFamily="34" charset="-128"/>
                <a:cs typeface="Trebuchet MS" pitchFamily="34" charset="0"/>
              </a:rPr>
              <a:t>t</a:t>
            </a:r>
            <a:r>
              <a:rPr lang="en-US" sz="2400" dirty="0" smtClean="0">
                <a:latin typeface="Times New Roman" pitchFamily="18" charset="0"/>
                <a:ea typeface="ＭＳ Ｐゴシック" pitchFamily="34" charset="-128"/>
                <a:cs typeface="Trebuchet MS" pitchFamily="34" charset="0"/>
              </a:rPr>
              <a:t>) = </a:t>
            </a:r>
            <a:r>
              <a:rPr lang="en-US" sz="2400" i="1" dirty="0" smtClean="0">
                <a:latin typeface="Times New Roman" pitchFamily="18" charset="0"/>
                <a:ea typeface="ＭＳ Ｐゴシック" pitchFamily="34" charset="-128"/>
                <a:cs typeface="Trebuchet MS" pitchFamily="34" charset="0"/>
              </a:rPr>
              <a:t>A</a:t>
            </a:r>
            <a:r>
              <a:rPr lang="en-US" sz="2400" dirty="0" smtClean="0">
                <a:latin typeface="Times New Roman" pitchFamily="18" charset="0"/>
                <a:ea typeface="ＭＳ Ｐゴシック" pitchFamily="34" charset="-128"/>
                <a:cs typeface="Trebuchet MS" pitchFamily="34" charset="0"/>
              </a:rPr>
              <a:t> sin(2π</a:t>
            </a:r>
            <a:r>
              <a:rPr lang="en-US" sz="2400" i="1" dirty="0" err="1" smtClean="0">
                <a:latin typeface="Times New Roman" pitchFamily="18" charset="0"/>
                <a:ea typeface="ＭＳ Ｐゴシック" pitchFamily="34" charset="-128"/>
                <a:cs typeface="Trebuchet MS" pitchFamily="34" charset="0"/>
              </a:rPr>
              <a:t>ft</a:t>
            </a:r>
            <a:r>
              <a:rPr lang="en-US" sz="2400" dirty="0" smtClean="0">
                <a:latin typeface="Times New Roman" pitchFamily="18" charset="0"/>
                <a:ea typeface="ＭＳ Ｐゴシック" pitchFamily="34" charset="-128"/>
                <a:cs typeface="Trebuchet MS" pitchFamily="34" charset="0"/>
              </a:rPr>
              <a:t> + </a:t>
            </a:r>
            <a:r>
              <a:rPr kumimoji="1" lang="en-US" sz="2400" b="0" dirty="0" smtClean="0">
                <a:latin typeface="Times New Roman" pitchFamily="18" charset="0"/>
                <a:ea typeface="ＭＳ Ｐゴシック" pitchFamily="34" charset="-128"/>
                <a:cs typeface="Times New Roman" pitchFamily="18" charset="0"/>
                <a:sym typeface="Symbol" pitchFamily="18" charset="2"/>
              </a:rPr>
              <a:t></a:t>
            </a:r>
            <a:r>
              <a:rPr lang="en-US" sz="2400" dirty="0" smtClean="0">
                <a:latin typeface="Times New Roman" pitchFamily="18" charset="0"/>
                <a:ea typeface="ＭＳ Ｐゴシック" pitchFamily="34" charset="-128"/>
                <a:cs typeface="Trebuchet MS" pitchFamily="34" charset="0"/>
              </a:rPr>
              <a:t>)   </a:t>
            </a:r>
            <a:r>
              <a:rPr lang="en-US" sz="2400" dirty="0" smtClean="0">
                <a:solidFill>
                  <a:srgbClr val="FF0000"/>
                </a:solidFill>
                <a:latin typeface="Times New Roman" pitchFamily="18" charset="0"/>
                <a:ea typeface="ＭＳ Ｐゴシック" pitchFamily="34" charset="-128"/>
                <a:cs typeface="Trebuchet MS" pitchFamily="34" charset="0"/>
              </a:rPr>
              <a:t>Sinusoid</a:t>
            </a:r>
          </a:p>
          <a:p>
            <a:pPr lvl="1" eaLnBrk="1" hangingPunct="1">
              <a:lnSpc>
                <a:spcPct val="90000"/>
              </a:lnSpc>
            </a:pPr>
            <a:r>
              <a:rPr kumimoji="1" lang="en-US" sz="2400" b="0" dirty="0" smtClean="0">
                <a:latin typeface="Times New Roman" pitchFamily="18" charset="0"/>
                <a:ea typeface="ＭＳ Ｐゴシック" pitchFamily="34" charset="-128"/>
                <a:cs typeface="Times New Roman" pitchFamily="18" charset="0"/>
              </a:rPr>
              <a:t>Peak amplitude (</a:t>
            </a:r>
            <a:r>
              <a:rPr kumimoji="1" lang="en-US" sz="2400" b="0" i="1" dirty="0" smtClean="0">
                <a:latin typeface="Times New Roman" pitchFamily="18" charset="0"/>
                <a:ea typeface="ＭＳ Ｐゴシック" pitchFamily="34" charset="-128"/>
                <a:cs typeface="Times New Roman" pitchFamily="18" charset="0"/>
              </a:rPr>
              <a:t>A</a:t>
            </a:r>
            <a:r>
              <a:rPr kumimoji="1" lang="en-US" sz="2400" b="0" dirty="0" smtClean="0">
                <a:latin typeface="Times New Roman" pitchFamily="18" charset="0"/>
                <a:ea typeface="ＭＳ Ｐゴシック" pitchFamily="34" charset="-128"/>
                <a:cs typeface="Times New Roman" pitchFamily="18" charset="0"/>
              </a:rPr>
              <a:t>)</a:t>
            </a:r>
          </a:p>
          <a:p>
            <a:pPr lvl="2" eaLnBrk="1" hangingPunct="1">
              <a:lnSpc>
                <a:spcPct val="90000"/>
              </a:lnSpc>
            </a:pPr>
            <a:r>
              <a:rPr kumimoji="1" lang="en-US" b="0" dirty="0" smtClean="0">
                <a:latin typeface="Times New Roman" pitchFamily="18" charset="0"/>
                <a:ea typeface="ＭＳ Ｐゴシック" pitchFamily="34" charset="-128"/>
                <a:cs typeface="Times New Roman" pitchFamily="18" charset="0"/>
              </a:rPr>
              <a:t>Maximum value or strength of the signal over time</a:t>
            </a:r>
          </a:p>
          <a:p>
            <a:pPr lvl="2" eaLnBrk="1" hangingPunct="1">
              <a:lnSpc>
                <a:spcPct val="90000"/>
              </a:lnSpc>
            </a:pPr>
            <a:r>
              <a:rPr kumimoji="1" lang="en-US" b="0" dirty="0" smtClean="0">
                <a:latin typeface="Times New Roman" pitchFamily="18" charset="0"/>
                <a:ea typeface="ＭＳ Ｐゴシック" pitchFamily="34" charset="-128"/>
                <a:cs typeface="Times New Roman" pitchFamily="18" charset="0"/>
              </a:rPr>
              <a:t>Typically measured in volts</a:t>
            </a:r>
          </a:p>
          <a:p>
            <a:pPr lvl="1" eaLnBrk="1" hangingPunct="1">
              <a:lnSpc>
                <a:spcPct val="90000"/>
              </a:lnSpc>
            </a:pPr>
            <a:r>
              <a:rPr kumimoji="1" lang="en-US" sz="2400" b="0" dirty="0" smtClean="0">
                <a:latin typeface="Times New Roman" pitchFamily="18" charset="0"/>
                <a:ea typeface="ＭＳ Ｐゴシック" pitchFamily="34" charset="-128"/>
                <a:cs typeface="Times New Roman" pitchFamily="18" charset="0"/>
              </a:rPr>
              <a:t>Frequency (</a:t>
            </a:r>
            <a:r>
              <a:rPr kumimoji="1" lang="en-US" sz="2400" b="0" i="1" dirty="0" smtClean="0">
                <a:latin typeface="Times New Roman" pitchFamily="18" charset="0"/>
                <a:ea typeface="ＭＳ Ｐゴシック" pitchFamily="34" charset="-128"/>
                <a:cs typeface="Times New Roman" pitchFamily="18" charset="0"/>
              </a:rPr>
              <a:t>f</a:t>
            </a:r>
            <a:r>
              <a:rPr kumimoji="1" lang="en-US" sz="2400" b="0" dirty="0" smtClean="0">
                <a:latin typeface="Times New Roman" pitchFamily="18" charset="0"/>
                <a:ea typeface="ＭＳ Ｐゴシック" pitchFamily="34" charset="-128"/>
                <a:cs typeface="Times New Roman" pitchFamily="18" charset="0"/>
              </a:rPr>
              <a:t>)</a:t>
            </a:r>
          </a:p>
          <a:p>
            <a:pPr lvl="2" eaLnBrk="1" hangingPunct="1">
              <a:lnSpc>
                <a:spcPct val="90000"/>
              </a:lnSpc>
            </a:pPr>
            <a:r>
              <a:rPr kumimoji="1" lang="en-US" b="0" dirty="0" smtClean="0">
                <a:latin typeface="Times New Roman" pitchFamily="18" charset="0"/>
                <a:ea typeface="ＭＳ Ｐゴシック" pitchFamily="34" charset="-128"/>
                <a:cs typeface="Times New Roman" pitchFamily="18" charset="0"/>
              </a:rPr>
              <a:t>Rate at which the signal repeats</a:t>
            </a:r>
          </a:p>
          <a:p>
            <a:pPr lvl="2" eaLnBrk="1" hangingPunct="1">
              <a:lnSpc>
                <a:spcPct val="90000"/>
              </a:lnSpc>
            </a:pPr>
            <a:r>
              <a:rPr kumimoji="1" lang="en-US" b="0" dirty="0" smtClean="0">
                <a:latin typeface="Times New Roman" pitchFamily="18" charset="0"/>
                <a:ea typeface="ＭＳ Ｐゴシック" pitchFamily="34" charset="-128"/>
                <a:cs typeface="Times New Roman" pitchFamily="18" charset="0"/>
              </a:rPr>
              <a:t>Hertz (Hz) or cycles per second</a:t>
            </a:r>
          </a:p>
          <a:p>
            <a:pPr lvl="2" eaLnBrk="1" hangingPunct="1">
              <a:lnSpc>
                <a:spcPct val="90000"/>
              </a:lnSpc>
            </a:pPr>
            <a:r>
              <a:rPr kumimoji="1" lang="en-US" b="0" dirty="0" smtClean="0">
                <a:latin typeface="Times New Roman" pitchFamily="18" charset="0"/>
                <a:ea typeface="ＭＳ Ｐゴシック" pitchFamily="34" charset="-128"/>
                <a:cs typeface="Times New Roman" pitchFamily="18" charset="0"/>
              </a:rPr>
              <a:t>Period (</a:t>
            </a:r>
            <a:r>
              <a:rPr kumimoji="1" lang="en-US" b="0" i="1" dirty="0" smtClean="0">
                <a:latin typeface="Times New Roman" pitchFamily="18" charset="0"/>
                <a:ea typeface="ＭＳ Ｐゴシック" pitchFamily="34" charset="-128"/>
                <a:cs typeface="Times New Roman" pitchFamily="18" charset="0"/>
              </a:rPr>
              <a:t>T</a:t>
            </a:r>
            <a:r>
              <a:rPr kumimoji="1" lang="en-US" b="0" dirty="0" smtClean="0">
                <a:latin typeface="Times New Roman" pitchFamily="18" charset="0"/>
                <a:ea typeface="ＭＳ Ｐゴシック" pitchFamily="34" charset="-128"/>
                <a:cs typeface="Times New Roman" pitchFamily="18" charset="0"/>
              </a:rPr>
              <a:t>) is the amount of time for one repetition; </a:t>
            </a:r>
            <a:r>
              <a:rPr kumimoji="1" lang="en-US" b="0" i="1" dirty="0" smtClean="0">
                <a:latin typeface="Times New Roman" pitchFamily="18" charset="0"/>
                <a:ea typeface="ＭＳ Ｐゴシック" pitchFamily="34" charset="-128"/>
                <a:cs typeface="Times New Roman" pitchFamily="18" charset="0"/>
              </a:rPr>
              <a:t>T = </a:t>
            </a:r>
            <a:r>
              <a:rPr kumimoji="1" lang="en-US" b="0" dirty="0" smtClean="0">
                <a:latin typeface="Times New Roman" pitchFamily="18" charset="0"/>
                <a:ea typeface="ＭＳ Ｐゴシック" pitchFamily="34" charset="-128"/>
                <a:cs typeface="Times New Roman" pitchFamily="18" charset="0"/>
              </a:rPr>
              <a:t>1/</a:t>
            </a:r>
            <a:r>
              <a:rPr kumimoji="1" lang="en-US" b="0" i="1" dirty="0" smtClean="0">
                <a:latin typeface="Times New Roman" pitchFamily="18" charset="0"/>
                <a:ea typeface="ＭＳ Ｐゴシック" pitchFamily="34" charset="-128"/>
                <a:cs typeface="Times New Roman" pitchFamily="18" charset="0"/>
              </a:rPr>
              <a:t>f</a:t>
            </a:r>
          </a:p>
          <a:p>
            <a:pPr lvl="1" eaLnBrk="1" hangingPunct="1">
              <a:lnSpc>
                <a:spcPct val="90000"/>
              </a:lnSpc>
            </a:pPr>
            <a:r>
              <a:rPr kumimoji="1" lang="en-US" sz="2400" b="0" dirty="0" smtClean="0">
                <a:latin typeface="Times New Roman" pitchFamily="18" charset="0"/>
                <a:ea typeface="ＭＳ Ｐゴシック" pitchFamily="34" charset="-128"/>
                <a:cs typeface="Times New Roman" pitchFamily="18" charset="0"/>
              </a:rPr>
              <a:t>Phase (</a:t>
            </a:r>
            <a:r>
              <a:rPr kumimoji="1" lang="en-US" sz="2400" b="0" dirty="0" smtClean="0">
                <a:latin typeface="Times New Roman" pitchFamily="18" charset="0"/>
                <a:ea typeface="ＭＳ Ｐゴシック" pitchFamily="34" charset="-128"/>
                <a:cs typeface="Times New Roman" pitchFamily="18" charset="0"/>
                <a:sym typeface="Symbol" pitchFamily="18" charset="2"/>
              </a:rPr>
              <a:t>)</a:t>
            </a:r>
          </a:p>
          <a:p>
            <a:pPr lvl="2" eaLnBrk="1" hangingPunct="1">
              <a:lnSpc>
                <a:spcPct val="90000"/>
              </a:lnSpc>
            </a:pPr>
            <a:r>
              <a:rPr kumimoji="1" lang="en-US" b="0" dirty="0" smtClean="0">
                <a:latin typeface="Times New Roman" pitchFamily="18" charset="0"/>
                <a:ea typeface="ＭＳ Ｐゴシック" pitchFamily="34" charset="-128"/>
                <a:cs typeface="Times New Roman" pitchFamily="18" charset="0"/>
              </a:rPr>
              <a:t>Relative position in time within a single period of signal</a:t>
            </a:r>
          </a:p>
        </p:txBody>
      </p:sp>
      <p:pic>
        <p:nvPicPr>
          <p:cNvPr id="22532" name="Picture 1" descr="sin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030288"/>
            <a:ext cx="3455987"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098896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3636" t="4706" r="4545" b="3529"/>
          <a:stretch>
            <a:fillRect/>
          </a:stretch>
        </p:blipFill>
        <p:spPr>
          <a:xfrm>
            <a:off x="1476375" y="1484313"/>
            <a:ext cx="6153150" cy="4752975"/>
          </a:xfrm>
          <a:prstGeom prst="rect">
            <a:avLst/>
          </a:prstGeom>
          <a:solidFill>
            <a:schemeClr val="accent3">
              <a:lumMod val="20000"/>
              <a:lumOff val="80000"/>
            </a:schemeClr>
          </a:solidFill>
        </p:spPr>
      </p:pic>
      <p:sp>
        <p:nvSpPr>
          <p:cNvPr id="3" name="Rectangle 2"/>
          <p:cNvSpPr>
            <a:spLocks noGrp="1" noChangeArrowheads="1"/>
          </p:cNvSpPr>
          <p:nvPr>
            <p:ph type="title"/>
          </p:nvPr>
        </p:nvSpPr>
        <p:spPr>
          <a:xfrm>
            <a:off x="1066800" y="76200"/>
            <a:ext cx="7491413" cy="914400"/>
          </a:xfrm>
        </p:spPr>
        <p:txBody>
          <a:bodyPr/>
          <a:lstStyle/>
          <a:p>
            <a:pPr eaLnBrk="1" hangingPunct="1">
              <a:defRPr/>
            </a:pPr>
            <a:r>
              <a:rPr lang="en-US" dirty="0" smtClean="0">
                <a:latin typeface="Times New Roman" charset="0"/>
                <a:ea typeface="ＭＳ Ｐゴシック" charset="0"/>
                <a:cs typeface="ＭＳ Ｐゴシック" charset="0"/>
              </a:rPr>
              <a:t>The </a:t>
            </a:r>
            <a:r>
              <a:rPr lang="en-US" dirty="0">
                <a:latin typeface="Times New Roman" charset="0"/>
                <a:ea typeface="ＭＳ Ｐゴシック" charset="0"/>
                <a:cs typeface="ＭＳ Ｐゴシック" charset="0"/>
              </a:rPr>
              <a:t>effect of varying </a:t>
            </a:r>
            <a:r>
              <a:rPr lang="en-US" dirty="0" smtClean="0">
                <a:latin typeface="Times New Roman" charset="0"/>
                <a:ea typeface="ＭＳ Ｐゴシック" charset="0"/>
                <a:cs typeface="ＭＳ Ｐゴシック" charset="0"/>
              </a:rPr>
              <a:t>A, f, </a:t>
            </a:r>
            <a:r>
              <a:rPr kumimoji="1" lang="en-US" b="0" dirty="0">
                <a:latin typeface="Times New Roman"/>
                <a:ea typeface="ＭＳ Ｐゴシック" charset="0"/>
                <a:cs typeface="Times New Roman"/>
                <a:sym typeface="Symbol" charset="0"/>
              </a:rPr>
              <a:t></a:t>
            </a:r>
            <a:r>
              <a:rPr lang="en-US" dirty="0" smtClean="0">
                <a:latin typeface="Times New Roman" charset="0"/>
                <a:ea typeface="ＭＳ Ｐゴシック" charset="0"/>
                <a:cs typeface="ＭＳ Ｐゴシック" charset="0"/>
              </a:rPr>
              <a:t> </a:t>
            </a:r>
            <a:endParaRPr kumimoji="1" lang="en-US" dirty="0">
              <a:ea typeface="+mj-ea"/>
              <a:cs typeface="+mj-cs"/>
            </a:endParaRPr>
          </a:p>
        </p:txBody>
      </p:sp>
      <p:sp>
        <p:nvSpPr>
          <p:cNvPr id="23556" name="Rectangle 1"/>
          <p:cNvSpPr>
            <a:spLocks noChangeArrowheads="1"/>
          </p:cNvSpPr>
          <p:nvPr/>
        </p:nvSpPr>
        <p:spPr bwMode="auto">
          <a:xfrm>
            <a:off x="107950" y="1735138"/>
            <a:ext cx="14779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itchFamily="18" charset="0"/>
              </a:rPr>
              <a:t>The frequency is 1 Hz; thus the period is </a:t>
            </a:r>
            <a:r>
              <a:rPr lang="en-US" i="1">
                <a:solidFill>
                  <a:srgbClr val="FF0000"/>
                </a:solidFill>
                <a:latin typeface="Times New Roman" pitchFamily="18" charset="0"/>
              </a:rPr>
              <a:t>T</a:t>
            </a:r>
            <a:r>
              <a:rPr lang="en-US">
                <a:solidFill>
                  <a:srgbClr val="FF0000"/>
                </a:solidFill>
                <a:latin typeface="Times New Roman" pitchFamily="18" charset="0"/>
              </a:rPr>
              <a:t> = 1 second. </a:t>
            </a:r>
            <a:endParaRPr lang="en-US">
              <a:solidFill>
                <a:srgbClr val="FF0000"/>
              </a:solidFill>
            </a:endParaRPr>
          </a:p>
        </p:txBody>
      </p:sp>
      <p:sp>
        <p:nvSpPr>
          <p:cNvPr id="23557" name="Rectangle 5"/>
          <p:cNvSpPr>
            <a:spLocks noChangeArrowheads="1"/>
          </p:cNvSpPr>
          <p:nvPr/>
        </p:nvSpPr>
        <p:spPr bwMode="auto">
          <a:xfrm>
            <a:off x="7524750" y="1773238"/>
            <a:ext cx="15478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itchFamily="18" charset="0"/>
              </a:rPr>
              <a:t>Has the same frequency and phase but a peak amplitude of 0.5. </a:t>
            </a:r>
            <a:endParaRPr lang="en-US">
              <a:solidFill>
                <a:srgbClr val="FF0000"/>
              </a:solidFill>
            </a:endParaRPr>
          </a:p>
        </p:txBody>
      </p:sp>
      <p:sp>
        <p:nvSpPr>
          <p:cNvPr id="23558" name="Rectangle 6"/>
          <p:cNvSpPr>
            <a:spLocks noChangeArrowheads="1"/>
          </p:cNvSpPr>
          <p:nvPr/>
        </p:nvSpPr>
        <p:spPr bwMode="auto">
          <a:xfrm>
            <a:off x="179388" y="4100513"/>
            <a:ext cx="1406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itchFamily="18" charset="0"/>
              </a:rPr>
              <a:t>We have </a:t>
            </a:r>
            <a:r>
              <a:rPr lang="en-US" i="1">
                <a:solidFill>
                  <a:srgbClr val="FF0000"/>
                </a:solidFill>
                <a:latin typeface="Times New Roman" pitchFamily="18" charset="0"/>
              </a:rPr>
              <a:t>f</a:t>
            </a:r>
            <a:r>
              <a:rPr lang="en-US">
                <a:solidFill>
                  <a:srgbClr val="FF0000"/>
                </a:solidFill>
                <a:latin typeface="Times New Roman" pitchFamily="18" charset="0"/>
              </a:rPr>
              <a:t> = 2, which is equivalent to </a:t>
            </a:r>
            <a:r>
              <a:rPr lang="en-US" i="1">
                <a:solidFill>
                  <a:srgbClr val="FF0000"/>
                </a:solidFill>
                <a:latin typeface="Times New Roman" pitchFamily="18" charset="0"/>
              </a:rPr>
              <a:t>T</a:t>
            </a:r>
            <a:r>
              <a:rPr lang="en-US">
                <a:solidFill>
                  <a:srgbClr val="FF0000"/>
                </a:solidFill>
                <a:latin typeface="Times New Roman" pitchFamily="18" charset="0"/>
              </a:rPr>
              <a:t> = 0.5. </a:t>
            </a:r>
            <a:endParaRPr lang="en-US">
              <a:solidFill>
                <a:srgbClr val="FF0000"/>
              </a:solidFill>
            </a:endParaRPr>
          </a:p>
        </p:txBody>
      </p:sp>
      <p:sp>
        <p:nvSpPr>
          <p:cNvPr id="23559" name="Rectangle 7"/>
          <p:cNvSpPr>
            <a:spLocks noChangeArrowheads="1"/>
          </p:cNvSpPr>
          <p:nvPr/>
        </p:nvSpPr>
        <p:spPr bwMode="auto">
          <a:xfrm>
            <a:off x="7524750" y="3860800"/>
            <a:ext cx="16906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itchFamily="18" charset="0"/>
              </a:rPr>
              <a:t>The effect of a phase shift of π/4 radians, which is 45 degrees (2π radians = 360˚ = 1 period).</a:t>
            </a:r>
            <a:endParaRPr lang="en-US">
              <a:solidFill>
                <a:srgbClr val="FF0000"/>
              </a:solidFill>
            </a:endParaRPr>
          </a:p>
        </p:txBody>
      </p:sp>
    </p:spTree>
    <p:extLst>
      <p:ext uri="{BB962C8B-B14F-4D97-AF65-F5344CB8AC3E}">
        <p14:creationId xmlns:p14="http://schemas.microsoft.com/office/powerpoint/2010/main" val="733289142"/>
      </p:ext>
    </p:extLst>
  </p:cSld>
  <p:clrMapOvr>
    <a:masterClrMapping/>
  </p:clrMapOvr>
  <p:transition spd="slow">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0"/>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Wavelength (</a:t>
            </a:r>
            <a:r>
              <a:rPr kumimoji="1" lang="en-US" dirty="0" smtClean="0">
                <a:ln>
                  <a:noFill/>
                </a:ln>
                <a:effectLst>
                  <a:outerShdw blurRad="38100" dist="38100" dir="2700000" algn="tl">
                    <a:srgbClr val="C0C0C0"/>
                  </a:outerShdw>
                </a:effectLst>
                <a:ea typeface="ＭＳ Ｐゴシック" pitchFamily="34" charset="-128"/>
                <a:sym typeface="Symbol" pitchFamily="18" charset="2"/>
              </a:rPr>
              <a:t>)</a:t>
            </a:r>
          </a:p>
        </p:txBody>
      </p:sp>
      <p:graphicFrame>
        <p:nvGraphicFramePr>
          <p:cNvPr id="4" name="Diagram 3"/>
          <p:cNvGraphicFramePr/>
          <p:nvPr>
            <p:extLst>
              <p:ext uri="{D42A27DB-BD31-4B8C-83A1-F6EECF244321}">
                <p14:modId xmlns:p14="http://schemas.microsoft.com/office/powerpoint/2010/main" val="1443519108"/>
              </p:ext>
            </p:extLst>
          </p:nvPr>
        </p:nvGraphicFramePr>
        <p:xfrm>
          <a:off x="457200" y="1219200"/>
          <a:ext cx="82296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907934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Text Box 2"/>
          <p:cNvSpPr txBox="1">
            <a:spLocks noChangeArrowheads="1"/>
          </p:cNvSpPr>
          <p:nvPr/>
        </p:nvSpPr>
        <p:spPr bwMode="auto">
          <a:xfrm>
            <a:off x="2209800" y="465801"/>
            <a:ext cx="48768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800" dirty="0" smtClean="0">
                <a:latin typeface="Times New Roman" charset="0"/>
              </a:rPr>
              <a:t>Wavelength</a:t>
            </a:r>
            <a:endParaRPr lang="en-US" sz="2800" dirty="0">
              <a:latin typeface="Times New Roman" charset="0"/>
            </a:endParaRPr>
          </a:p>
        </p:txBody>
      </p:sp>
      <p:pic>
        <p:nvPicPr>
          <p:cNvPr id="3645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1846263"/>
            <a:ext cx="8586787"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693537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43000" y="152400"/>
            <a:ext cx="7491412" cy="914400"/>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Spectrum and Bandwidth</a:t>
            </a:r>
          </a:p>
        </p:txBody>
      </p:sp>
      <p:graphicFrame>
        <p:nvGraphicFramePr>
          <p:cNvPr id="4" name="Diagram 3"/>
          <p:cNvGraphicFramePr/>
          <p:nvPr>
            <p:extLst>
              <p:ext uri="{D42A27DB-BD31-4B8C-83A1-F6EECF244321}">
                <p14:modId xmlns:p14="http://schemas.microsoft.com/office/powerpoint/2010/main" val="3337796270"/>
              </p:ext>
            </p:extLst>
          </p:nvPr>
        </p:nvGraphicFramePr>
        <p:xfrm>
          <a:off x="349696" y="1066800"/>
          <a:ext cx="86868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02342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ph type="title"/>
          </p:nvPr>
        </p:nvSpPr>
        <p:spPr bwMode="auto">
          <a:solidFill>
            <a:srgbClr val="FFFFFF"/>
          </a:solidFill>
          <a:ln>
            <a:solidFill>
              <a:srgbClr val="000000"/>
            </a:solidFill>
            <a:miter lim="800000"/>
            <a:headEnd/>
            <a:tailEnd/>
          </a:ln>
        </p:spPr>
        <p:txBody>
          <a:bodyPr wrap="square" lIns="91440" tIns="45720" rIns="91440" bIns="45720" numCol="1" anchor="t" anchorCtr="0" compatLnSpc="1">
            <a:prstTxWarp prst="textNoShape">
              <a:avLst/>
            </a:prstTxWarp>
          </a:bodyPr>
          <a:lstStyle/>
          <a:p>
            <a:pPr eaLnBrk="1" hangingPunct="1"/>
            <a:r>
              <a:rPr lang="en-US" altLang="ko-KR" dirty="0" smtClean="0"/>
              <a:t>Example </a:t>
            </a:r>
            <a:r>
              <a:rPr lang="en-US" altLang="ko-KR" dirty="0" smtClean="0"/>
              <a:t>1</a:t>
            </a:r>
            <a:endParaRPr lang="en-US" altLang="ko-KR" dirty="0" smtClean="0"/>
          </a:p>
        </p:txBody>
      </p:sp>
      <p:sp>
        <p:nvSpPr>
          <p:cNvPr id="45058" name="Rectangle 3"/>
          <p:cNvSpPr>
            <a:spLocks noChangeArrowheads="1"/>
          </p:cNvSpPr>
          <p:nvPr>
            <p:ph type="body" sz="half" idx="1"/>
          </p:nvPr>
        </p:nvSpPr>
        <p:spPr bwMode="auto">
          <a:solidFill>
            <a:srgbClr val="FFFFFF"/>
          </a:solidFill>
          <a:ln>
            <a:solidFill>
              <a:srgbClr val="000000"/>
            </a:solidFill>
            <a:miter lim="800000"/>
            <a:headEnd/>
            <a:tailEnd/>
          </a:ln>
        </p:spPr>
        <p:txBody>
          <a:bodyPr wrap="square" lIns="91440" tIns="45720" rIns="91440" bIns="45720" numCol="1" anchor="t" anchorCtr="0" compatLnSpc="1">
            <a:prstTxWarp prst="textNoShape">
              <a:avLst/>
            </a:prstTxWarp>
          </a:bodyPr>
          <a:lstStyle/>
          <a:p>
            <a:pPr eaLnBrk="1" hangingPunct="1">
              <a:lnSpc>
                <a:spcPct val="90000"/>
              </a:lnSpc>
            </a:pPr>
            <a:r>
              <a:rPr lang="en-US" altLang="ko-KR" sz="2000" dirty="0" smtClean="0">
                <a:solidFill>
                  <a:srgbClr val="FF0000"/>
                </a:solidFill>
              </a:rPr>
              <a:t>If a periodic signal is decomposed into five sine waves with frequencies of 100, 300, 500, 700, and 900 Hz</a:t>
            </a:r>
            <a:r>
              <a:rPr lang="en-US" altLang="ko-KR" sz="2000" dirty="0" smtClean="0"/>
              <a:t>, </a:t>
            </a:r>
            <a:r>
              <a:rPr lang="en-US" altLang="ko-KR" sz="2000" dirty="0" smtClean="0">
                <a:solidFill>
                  <a:srgbClr val="0070C0"/>
                </a:solidFill>
              </a:rPr>
              <a:t>what is the bandwidth</a:t>
            </a:r>
            <a:r>
              <a:rPr lang="en-US" altLang="ko-KR" sz="2000" dirty="0" smtClean="0"/>
              <a:t>? Draw the spectrum, assuming all components have a maximum amplitude of 10 V</a:t>
            </a:r>
          </a:p>
          <a:p>
            <a:pPr eaLnBrk="1" hangingPunct="1">
              <a:lnSpc>
                <a:spcPct val="90000"/>
              </a:lnSpc>
              <a:buFont typeface="Wingdings" pitchFamily="2" charset="2"/>
              <a:buNone/>
            </a:pPr>
            <a:r>
              <a:rPr lang="en-US" altLang="ko-KR" sz="2000" i="1" dirty="0" smtClean="0"/>
              <a:t>	B = </a:t>
            </a:r>
            <a:r>
              <a:rPr lang="en-US" altLang="ko-KR" sz="2000" i="1" dirty="0" err="1" smtClean="0"/>
              <a:t>f</a:t>
            </a:r>
            <a:r>
              <a:rPr lang="en-US" altLang="ko-KR" sz="2000" i="1" baseline="-25000" dirty="0" err="1" smtClean="0"/>
              <a:t>h</a:t>
            </a:r>
            <a:r>
              <a:rPr lang="en-US" altLang="ko-KR" sz="2000" i="1" dirty="0" smtClean="0"/>
              <a:t> - </a:t>
            </a:r>
            <a:r>
              <a:rPr lang="en-US" altLang="ko-KR" sz="2000" i="1" dirty="0" err="1" smtClean="0"/>
              <a:t>f</a:t>
            </a:r>
            <a:r>
              <a:rPr lang="en-US" altLang="ko-KR" sz="2000" i="1" baseline="-25000" dirty="0" err="1" smtClean="0"/>
              <a:t>l</a:t>
            </a:r>
            <a:r>
              <a:rPr lang="en-US" altLang="ko-KR" sz="2000" i="1" dirty="0" smtClean="0"/>
              <a:t>  = 900 - 100 = 800 Hz</a:t>
            </a:r>
          </a:p>
          <a:p>
            <a:pPr eaLnBrk="1" hangingPunct="1">
              <a:lnSpc>
                <a:spcPct val="90000"/>
              </a:lnSpc>
              <a:buFont typeface="Wingdings" pitchFamily="2" charset="2"/>
              <a:buNone/>
            </a:pPr>
            <a:r>
              <a:rPr lang="en-US" altLang="ko-KR" sz="2000" i="1" dirty="0" smtClean="0"/>
              <a:t>	The spectrum has only five spikes, at 100, 300, 500, 700, and 900 (see Figure 13.4 )</a:t>
            </a:r>
          </a:p>
        </p:txBody>
      </p:sp>
      <p:pic>
        <p:nvPicPr>
          <p:cNvPr id="455686"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60525" y="3938588"/>
            <a:ext cx="5821363" cy="21875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144962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ext Box 2"/>
          <p:cNvSpPr txBox="1">
            <a:spLocks noChangeArrowheads="1"/>
          </p:cNvSpPr>
          <p:nvPr/>
        </p:nvSpPr>
        <p:spPr bwMode="auto">
          <a:xfrm>
            <a:off x="990600" y="90488"/>
            <a:ext cx="48768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i="1" dirty="0" smtClean="0">
                <a:latin typeface="Times New Roman" charset="0"/>
                <a:ea typeface="ＭＳ Ｐゴシック" charset="0"/>
              </a:rPr>
              <a:t>Example 1</a:t>
            </a:r>
            <a:endParaRPr lang="en-US" i="1" dirty="0">
              <a:latin typeface="Times New Roman" charset="0"/>
              <a:ea typeface="ＭＳ Ｐゴシック" charset="0"/>
            </a:endParaRPr>
          </a:p>
        </p:txBody>
      </p:sp>
      <p:pic>
        <p:nvPicPr>
          <p:cNvPr id="35124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833563"/>
            <a:ext cx="8486775" cy="318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41146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ChangeArrowheads="1"/>
          </p:cNvSpPr>
          <p:nvPr>
            <p:ph type="title"/>
          </p:nvPr>
        </p:nvSpPr>
        <p:spPr bwMode="auto">
          <a:solidFill>
            <a:srgbClr val="FFFFFF"/>
          </a:solidFill>
          <a:ln>
            <a:solidFill>
              <a:srgbClr val="000000"/>
            </a:solidFill>
            <a:miter lim="800000"/>
            <a:headEnd/>
            <a:tailEnd/>
          </a:ln>
        </p:spPr>
        <p:txBody>
          <a:bodyPr wrap="square" lIns="91440" tIns="45720" rIns="91440" bIns="45720" numCol="1" anchor="t" anchorCtr="0" compatLnSpc="1">
            <a:prstTxWarp prst="textNoShape">
              <a:avLst/>
            </a:prstTxWarp>
          </a:bodyPr>
          <a:lstStyle/>
          <a:p>
            <a:pPr eaLnBrk="1" hangingPunct="1"/>
            <a:r>
              <a:rPr lang="en-US" altLang="ko-KR" dirty="0" smtClean="0"/>
              <a:t>Example </a:t>
            </a:r>
            <a:r>
              <a:rPr lang="en-US" altLang="ko-KR" dirty="0" smtClean="0"/>
              <a:t>2</a:t>
            </a:r>
            <a:endParaRPr lang="en-US" altLang="ko-KR" dirty="0" smtClean="0"/>
          </a:p>
        </p:txBody>
      </p:sp>
      <p:sp>
        <p:nvSpPr>
          <p:cNvPr id="47106" name="Rectangle 3"/>
          <p:cNvSpPr>
            <a:spLocks noChangeArrowheads="1"/>
          </p:cNvSpPr>
          <p:nvPr>
            <p:ph type="body" sz="half" idx="1"/>
          </p:nvPr>
        </p:nvSpPr>
        <p:spPr bwMode="auto">
          <a:solidFill>
            <a:srgbClr val="FFFFFF"/>
          </a:solidFill>
          <a:ln>
            <a:solidFill>
              <a:srgbClr val="000000"/>
            </a:solidFill>
            <a:miter lim="800000"/>
            <a:headEnd/>
            <a:tailEnd/>
          </a:ln>
        </p:spPr>
        <p:txBody>
          <a:bodyPr wrap="square" lIns="91440" tIns="45720" rIns="91440" bIns="45720" numCol="1" anchor="t" anchorCtr="0" compatLnSpc="1">
            <a:prstTxWarp prst="textNoShape">
              <a:avLst/>
            </a:prstTxWarp>
          </a:bodyPr>
          <a:lstStyle/>
          <a:p>
            <a:pPr eaLnBrk="1" hangingPunct="1"/>
            <a:r>
              <a:rPr lang="en-US" altLang="ko-KR" sz="2400" smtClean="0"/>
              <a:t>A signal has a bandwidth of 20 Hz. The highest frequency is 60 Hz. What is the lowest frequency? Draw the spectrum if the signal contains all integral frequencies of the same amplitude</a:t>
            </a:r>
          </a:p>
          <a:p>
            <a:pPr eaLnBrk="1" hangingPunct="1">
              <a:buFont typeface="Wingdings" pitchFamily="2" charset="2"/>
              <a:buNone/>
            </a:pPr>
            <a:r>
              <a:rPr lang="en-US" altLang="ko-KR" sz="2400" smtClean="0"/>
              <a:t>	</a:t>
            </a:r>
            <a:r>
              <a:rPr lang="en-US" altLang="ko-KR" sz="2400" i="1" smtClean="0"/>
              <a:t>B = f</a:t>
            </a:r>
            <a:r>
              <a:rPr lang="en-US" altLang="ko-KR" sz="2400" i="1" baseline="-25000" smtClean="0"/>
              <a:t>h</a:t>
            </a:r>
            <a:r>
              <a:rPr lang="en-US" altLang="ko-KR" sz="2400" i="1" smtClean="0"/>
              <a:t> -  f</a:t>
            </a:r>
            <a:r>
              <a:rPr lang="en-US" altLang="ko-KR" sz="2400" i="1" baseline="-25000" smtClean="0"/>
              <a:t>l</a:t>
            </a:r>
            <a:r>
              <a:rPr lang="en-US" altLang="ko-KR" sz="2400" i="1" smtClean="0"/>
              <a:t>,  20 = 60 – f</a:t>
            </a:r>
            <a:r>
              <a:rPr lang="en-US" altLang="ko-KR" sz="2400" i="1" baseline="-25000" smtClean="0"/>
              <a:t>l</a:t>
            </a:r>
            <a:r>
              <a:rPr lang="en-US" altLang="ko-KR" sz="2400" i="1" smtClean="0"/>
              <a:t>,  f</a:t>
            </a:r>
            <a:r>
              <a:rPr lang="en-US" altLang="ko-KR" sz="2400" i="1" baseline="-25000" smtClean="0"/>
              <a:t>l</a:t>
            </a:r>
            <a:r>
              <a:rPr lang="en-US" altLang="ko-KR" sz="2400" i="1" smtClean="0"/>
              <a:t> = 60 - 20 = 40 Hz</a:t>
            </a:r>
            <a:endParaRPr lang="en-US" altLang="ko-KR" sz="2400" smtClean="0"/>
          </a:p>
        </p:txBody>
      </p:sp>
      <p:pic>
        <p:nvPicPr>
          <p:cNvPr id="45670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4114800"/>
            <a:ext cx="8229600" cy="2133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69588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ChangeArrowheads="1"/>
          </p:cNvSpPr>
          <p:nvPr>
            <p:ph type="title"/>
          </p:nvPr>
        </p:nvSpPr>
        <p:spPr bwMode="auto">
          <a:solidFill>
            <a:srgbClr val="FFFFFF"/>
          </a:solidFill>
          <a:ln>
            <a:solidFill>
              <a:srgbClr val="000000"/>
            </a:solidFill>
            <a:miter lim="800000"/>
            <a:headEnd/>
            <a:tailEnd/>
          </a:ln>
        </p:spPr>
        <p:txBody>
          <a:bodyPr wrap="square" lIns="91440" tIns="45720" rIns="91440" bIns="45720" numCol="1" anchor="t" anchorCtr="0" compatLnSpc="1">
            <a:prstTxWarp prst="textNoShape">
              <a:avLst/>
            </a:prstTxWarp>
          </a:bodyPr>
          <a:lstStyle/>
          <a:p>
            <a:pPr algn="ctr" eaLnBrk="1" hangingPunct="1"/>
            <a:r>
              <a:rPr lang="en-US" altLang="ko-KR" sz="3600" dirty="0" smtClean="0"/>
              <a:t>Example </a:t>
            </a:r>
            <a:r>
              <a:rPr lang="en-US" altLang="ko-KR" sz="3600" dirty="0" smtClean="0"/>
              <a:t>3</a:t>
            </a:r>
            <a:endParaRPr lang="en-US" altLang="ko-KR" sz="3600" dirty="0" smtClean="0"/>
          </a:p>
        </p:txBody>
      </p:sp>
      <p:sp>
        <p:nvSpPr>
          <p:cNvPr id="48130" name="Rectangle 3"/>
          <p:cNvSpPr>
            <a:spLocks noChangeArrowheads="1"/>
          </p:cNvSpPr>
          <p:nvPr>
            <p:ph type="body" idx="1"/>
          </p:nvPr>
        </p:nvSpPr>
        <p:spPr bwMode="auto">
          <a:xfrm>
            <a:off x="381000" y="1600200"/>
            <a:ext cx="8229600" cy="5257800"/>
          </a:xfrm>
          <a:solidFill>
            <a:srgbClr val="FFFFFF"/>
          </a:solidFill>
          <a:ln>
            <a:solidFill>
              <a:srgbClr val="000000"/>
            </a:solidFill>
            <a:miter lim="800000"/>
            <a:headEnd/>
            <a:tailEnd/>
          </a:ln>
        </p:spPr>
        <p:txBody>
          <a:bodyPr wrap="square" lIns="91440" tIns="45720" rIns="91440" bIns="45720" numCol="1" anchor="t" anchorCtr="0" compatLnSpc="1">
            <a:prstTxWarp prst="textNoShape">
              <a:avLst/>
            </a:prstTxWarp>
            <a:noAutofit/>
          </a:bodyPr>
          <a:lstStyle/>
          <a:p>
            <a:pPr eaLnBrk="1" hangingPunct="1">
              <a:tabLst>
                <a:tab pos="406400" algn="l"/>
                <a:tab pos="457200" algn="l"/>
                <a:tab pos="520700" algn="l"/>
                <a:tab pos="685800" algn="l"/>
                <a:tab pos="914400" algn="l"/>
                <a:tab pos="6578600" algn="l"/>
              </a:tabLst>
            </a:pPr>
            <a:r>
              <a:rPr lang="en-US" altLang="ko-KR" sz="2800" dirty="0" smtClean="0">
                <a:solidFill>
                  <a:srgbClr val="FF0000"/>
                </a:solidFill>
              </a:rPr>
              <a:t>A signal has a spectrum with frequencies between 1000 and 2000 Hz </a:t>
            </a:r>
            <a:r>
              <a:rPr lang="en-US" altLang="ko-KR" sz="2800" dirty="0" smtClean="0"/>
              <a:t>(bandwidth of 1000 Hz). A </a:t>
            </a:r>
            <a:r>
              <a:rPr lang="en-US" altLang="ko-KR" sz="2800" dirty="0" smtClean="0">
                <a:solidFill>
                  <a:srgbClr val="0070C0"/>
                </a:solidFill>
              </a:rPr>
              <a:t>medium can pass frequencies from 3000 to 4000 Hz </a:t>
            </a:r>
            <a:r>
              <a:rPr lang="en-US" altLang="ko-KR" sz="2800" dirty="0" smtClean="0"/>
              <a:t>(a bandwidth of 1000 Hz). </a:t>
            </a:r>
            <a:r>
              <a:rPr lang="en-US" altLang="ko-KR" sz="2800" dirty="0" smtClean="0">
                <a:solidFill>
                  <a:srgbClr val="FF0000"/>
                </a:solidFill>
              </a:rPr>
              <a:t>Can this signal faithfully pass through this medium?</a:t>
            </a:r>
          </a:p>
          <a:p>
            <a:pPr eaLnBrk="1" hangingPunct="1">
              <a:tabLst>
                <a:tab pos="406400" algn="l"/>
                <a:tab pos="457200" algn="l"/>
                <a:tab pos="520700" algn="l"/>
                <a:tab pos="685800" algn="l"/>
                <a:tab pos="914400" algn="l"/>
                <a:tab pos="6578600" algn="l"/>
              </a:tabLst>
            </a:pPr>
            <a:endParaRPr lang="en-US" altLang="ko-KR" sz="2800" i="1" dirty="0" smtClean="0"/>
          </a:p>
          <a:p>
            <a:pPr eaLnBrk="1" hangingPunct="1">
              <a:tabLst>
                <a:tab pos="406400" algn="l"/>
                <a:tab pos="457200" algn="l"/>
                <a:tab pos="520700" algn="l"/>
                <a:tab pos="685800" algn="l"/>
                <a:tab pos="914400" algn="l"/>
                <a:tab pos="6578600" algn="l"/>
              </a:tabLst>
            </a:pPr>
            <a:r>
              <a:rPr lang="en-US" altLang="ko-KR" sz="2800" i="1" dirty="0" smtClean="0">
                <a:solidFill>
                  <a:srgbClr val="0070C0"/>
                </a:solidFill>
              </a:rPr>
              <a:t>The </a:t>
            </a:r>
            <a:r>
              <a:rPr lang="en-US" altLang="ko-KR" sz="2800" i="1" dirty="0" smtClean="0">
                <a:solidFill>
                  <a:srgbClr val="0070C0"/>
                </a:solidFill>
              </a:rPr>
              <a:t>answer is definitely no</a:t>
            </a:r>
            <a:r>
              <a:rPr lang="en-US" altLang="ko-KR" sz="2800" i="1" dirty="0" smtClean="0"/>
              <a:t>. Although the signal can have the same bandwidth (1000 Hz), the range does not overlap. The medium can only pass the frequencies between 3000 and 4000 Hz; the signal is </a:t>
            </a:r>
            <a:r>
              <a:rPr lang="en-US" altLang="ko-KR" sz="2800" i="1" dirty="0" smtClean="0"/>
              <a:t>totally lost.</a:t>
            </a:r>
            <a:endParaRPr lang="en-US" altLang="ko-KR" sz="2800" i="1" dirty="0" smtClean="0"/>
          </a:p>
        </p:txBody>
      </p:sp>
    </p:spTree>
    <p:extLst>
      <p:ext uri="{BB962C8B-B14F-4D97-AF65-F5344CB8AC3E}">
        <p14:creationId xmlns:p14="http://schemas.microsoft.com/office/powerpoint/2010/main" val="230362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sz="4000" dirty="0" smtClean="0">
                <a:ln>
                  <a:noFill/>
                </a:ln>
                <a:effectLst>
                  <a:outerShdw blurRad="38100" dist="38100" dir="2700000" algn="tl">
                    <a:srgbClr val="C0C0C0"/>
                  </a:outerShdw>
                </a:effectLst>
              </a:rPr>
              <a:t>Schedule</a:t>
            </a:r>
            <a:endParaRPr lang="en-US" altLang="en-US" sz="4000" dirty="0">
              <a:ln>
                <a:noFill/>
              </a:ln>
              <a:effectLst>
                <a:outerShdw blurRad="38100" dist="38100" dir="2700000" algn="tl">
                  <a:srgbClr val="C0C0C0"/>
                </a:outerShdw>
              </a:effectLst>
            </a:endParaRPr>
          </a:p>
        </p:txBody>
      </p:sp>
      <p:sp>
        <p:nvSpPr>
          <p:cNvPr id="16389" name="Content Placeholder 6"/>
          <p:cNvSpPr>
            <a:spLocks noGrp="1"/>
          </p:cNvSpPr>
          <p:nvPr>
            <p:ph idx="1"/>
          </p:nvPr>
        </p:nvSpPr>
        <p:spPr>
          <a:xfrm>
            <a:off x="762000" y="1600200"/>
            <a:ext cx="7696200" cy="4800600"/>
          </a:xfrm>
        </p:spPr>
        <p:txBody>
          <a:bodyPr>
            <a:normAutofit fontScale="92500" lnSpcReduction="20000"/>
          </a:bodyPr>
          <a:lstStyle/>
          <a:p>
            <a:pPr lvl="1"/>
            <a:r>
              <a:rPr lang="en-US" altLang="en-US" b="1" dirty="0" smtClean="0">
                <a:latin typeface="Trebuchet MS" pitchFamily="34" charset="0"/>
                <a:cs typeface="Trebuchet MS" pitchFamily="34" charset="0"/>
              </a:rPr>
              <a:t>Section ‘B’</a:t>
            </a:r>
          </a:p>
          <a:p>
            <a:pPr lvl="2"/>
            <a:r>
              <a:rPr lang="en-US" altLang="en-US" dirty="0" smtClean="0">
                <a:latin typeface="Trebuchet MS" pitchFamily="34" charset="0"/>
                <a:cs typeface="Trebuchet MS" pitchFamily="34" charset="0"/>
              </a:rPr>
              <a:t>Sat/Tuesday</a:t>
            </a:r>
          </a:p>
          <a:p>
            <a:pPr lvl="3"/>
            <a:r>
              <a:rPr lang="en-US" altLang="en-US" dirty="0" smtClean="0">
                <a:latin typeface="Trebuchet MS" pitchFamily="34" charset="0"/>
                <a:cs typeface="Trebuchet MS" pitchFamily="34" charset="0"/>
              </a:rPr>
              <a:t>11:40 a.m.~ 1:10 p.m.</a:t>
            </a:r>
          </a:p>
          <a:p>
            <a:pPr lvl="3"/>
            <a:r>
              <a:rPr lang="en-US" altLang="en-US" dirty="0" smtClean="0">
                <a:latin typeface="Trebuchet MS" pitchFamily="34" charset="0"/>
                <a:cs typeface="Trebuchet MS" pitchFamily="34" charset="0"/>
              </a:rPr>
              <a:t>Room No. 0332 (Level 3)</a:t>
            </a:r>
          </a:p>
          <a:p>
            <a:pPr lvl="2"/>
            <a:r>
              <a:rPr lang="en-US" altLang="en-US" dirty="0" smtClean="0">
                <a:latin typeface="Trebuchet MS" pitchFamily="34" charset="0"/>
                <a:cs typeface="Trebuchet MS" pitchFamily="34" charset="0"/>
              </a:rPr>
              <a:t>Counseling</a:t>
            </a:r>
          </a:p>
          <a:p>
            <a:pPr lvl="3"/>
            <a:r>
              <a:rPr lang="en-US" altLang="en-US" dirty="0" smtClean="0">
                <a:latin typeface="Trebuchet MS" pitchFamily="34" charset="0"/>
                <a:cs typeface="Trebuchet MS" pitchFamily="34" charset="0"/>
              </a:rPr>
              <a:t>14:00 p.m.~ 16:00 p.m.</a:t>
            </a:r>
          </a:p>
          <a:p>
            <a:pPr lvl="3"/>
            <a:r>
              <a:rPr lang="en-US" altLang="en-US" dirty="0" smtClean="0">
                <a:latin typeface="Trebuchet MS" pitchFamily="34" charset="0"/>
                <a:cs typeface="Trebuchet MS" pitchFamily="34" charset="0"/>
              </a:rPr>
              <a:t>Room No. 333/D (Level 3) </a:t>
            </a:r>
          </a:p>
          <a:p>
            <a:pPr lvl="1"/>
            <a:r>
              <a:rPr lang="en-US" altLang="en-US" b="1" dirty="0" smtClean="0">
                <a:latin typeface="Trebuchet MS" pitchFamily="34" charset="0"/>
                <a:cs typeface="Trebuchet MS" pitchFamily="34" charset="0"/>
              </a:rPr>
              <a:t>Section ‘C’</a:t>
            </a:r>
          </a:p>
          <a:p>
            <a:pPr lvl="2"/>
            <a:r>
              <a:rPr lang="en-US" altLang="en-US" dirty="0" smtClean="0">
                <a:latin typeface="Trebuchet MS" pitchFamily="34" charset="0"/>
                <a:cs typeface="Trebuchet MS" pitchFamily="34" charset="0"/>
              </a:rPr>
              <a:t>Sun/Wednesday</a:t>
            </a:r>
          </a:p>
          <a:p>
            <a:pPr lvl="3"/>
            <a:r>
              <a:rPr lang="en-US" altLang="en-US" dirty="0" smtClean="0">
                <a:latin typeface="Trebuchet MS" pitchFamily="34" charset="0"/>
                <a:cs typeface="Trebuchet MS" pitchFamily="34" charset="0"/>
              </a:rPr>
              <a:t>1:30 p.m.~ 3:00 p.m.</a:t>
            </a:r>
          </a:p>
          <a:p>
            <a:pPr lvl="3"/>
            <a:r>
              <a:rPr lang="en-US" altLang="en-US" dirty="0" smtClean="0">
                <a:latin typeface="Trebuchet MS" pitchFamily="34" charset="0"/>
                <a:cs typeface="Trebuchet MS" pitchFamily="34" charset="0"/>
              </a:rPr>
              <a:t>Room No. 0328 (Level 3)</a:t>
            </a:r>
          </a:p>
          <a:p>
            <a:pPr lvl="2"/>
            <a:r>
              <a:rPr lang="en-US" altLang="en-US" dirty="0" smtClean="0">
                <a:latin typeface="Trebuchet MS" pitchFamily="34" charset="0"/>
                <a:cs typeface="Trebuchet MS" pitchFamily="34" charset="0"/>
              </a:rPr>
              <a:t>Counseling</a:t>
            </a:r>
          </a:p>
          <a:p>
            <a:pPr lvl="3"/>
            <a:r>
              <a:rPr lang="en-US" altLang="en-US" dirty="0" smtClean="0">
                <a:latin typeface="Trebuchet MS" pitchFamily="34" charset="0"/>
                <a:cs typeface="Trebuchet MS" pitchFamily="34" charset="0"/>
              </a:rPr>
              <a:t>11:00 p.m.~ 13:00 p.m.</a:t>
            </a:r>
          </a:p>
          <a:p>
            <a:pPr lvl="3"/>
            <a:r>
              <a:rPr lang="en-US" altLang="en-US" dirty="0" smtClean="0">
                <a:latin typeface="Trebuchet MS" pitchFamily="34" charset="0"/>
                <a:cs typeface="Trebuchet MS" pitchFamily="34" charset="0"/>
              </a:rPr>
              <a:t>Room No. 333/D (Level 3)</a:t>
            </a:r>
          </a:p>
        </p:txBody>
      </p:sp>
    </p:spTree>
    <p:extLst>
      <p:ext uri="{BB962C8B-B14F-4D97-AF65-F5344CB8AC3E}">
        <p14:creationId xmlns:p14="http://schemas.microsoft.com/office/powerpoint/2010/main" val="255085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2875"/>
            <a:ext cx="8491538" cy="4554538"/>
          </a:xfrm>
        </p:spPr>
        <p:txBody>
          <a:bodyPr>
            <a:normAutofit fontScale="92500" lnSpcReduction="20000"/>
          </a:bodyPr>
          <a:lstStyle/>
          <a:p>
            <a:pPr marL="0" indent="0">
              <a:buFont typeface="Arial" charset="0"/>
              <a:buNone/>
              <a:defRPr/>
            </a:pPr>
            <a:r>
              <a:rPr lang="en-US" dirty="0" smtClean="0">
                <a:latin typeface="Times New Roman"/>
                <a:cs typeface="Times New Roman"/>
              </a:rPr>
              <a:t>Advantages:</a:t>
            </a:r>
          </a:p>
          <a:p>
            <a:pPr>
              <a:buFont typeface="Arial" charset="0"/>
              <a:buChar char="•"/>
              <a:defRPr/>
            </a:pPr>
            <a:r>
              <a:rPr lang="en-US" b="0" dirty="0" smtClean="0">
                <a:latin typeface="Times New Roman"/>
                <a:cs typeface="Times New Roman"/>
              </a:rPr>
              <a:t>Increased bandwidth -&gt; increased accuracy</a:t>
            </a:r>
          </a:p>
          <a:p>
            <a:pPr>
              <a:buFont typeface="Arial" charset="0"/>
              <a:buChar char="•"/>
              <a:defRPr/>
            </a:pPr>
            <a:r>
              <a:rPr lang="en-US" b="0" dirty="0" smtClean="0">
                <a:latin typeface="Times New Roman"/>
                <a:cs typeface="Times New Roman"/>
              </a:rPr>
              <a:t>Increased frequency -&gt; increased data rate</a:t>
            </a:r>
          </a:p>
          <a:p>
            <a:pPr marL="0" indent="0">
              <a:buFont typeface="Arial" charset="0"/>
              <a:buNone/>
              <a:defRPr/>
            </a:pPr>
            <a:endParaRPr lang="en-US" dirty="0" smtClean="0">
              <a:latin typeface="Times New Roman"/>
              <a:cs typeface="Times New Roman"/>
            </a:endParaRPr>
          </a:p>
          <a:p>
            <a:pPr marL="0" indent="0">
              <a:buFont typeface="Arial" charset="0"/>
              <a:buNone/>
              <a:defRPr/>
            </a:pPr>
            <a:r>
              <a:rPr lang="en-US" dirty="0" smtClean="0">
                <a:latin typeface="Times New Roman"/>
                <a:cs typeface="Times New Roman"/>
              </a:rPr>
              <a:t>Disadvantages:</a:t>
            </a:r>
            <a:endParaRPr lang="en-US" dirty="0">
              <a:latin typeface="Times New Roman"/>
              <a:cs typeface="Times New Roman"/>
            </a:endParaRPr>
          </a:p>
          <a:p>
            <a:pPr>
              <a:buFont typeface="Arial" charset="0"/>
              <a:buChar char="•"/>
              <a:defRPr/>
            </a:pPr>
            <a:r>
              <a:rPr lang="en-US" b="0" dirty="0">
                <a:latin typeface="Times New Roman"/>
                <a:cs typeface="Times New Roman"/>
              </a:rPr>
              <a:t>Increased bandwidth -&gt; increased </a:t>
            </a:r>
            <a:r>
              <a:rPr lang="en-US" b="0" dirty="0" smtClean="0">
                <a:latin typeface="Times New Roman"/>
                <a:cs typeface="Times New Roman"/>
              </a:rPr>
              <a:t>cost</a:t>
            </a:r>
          </a:p>
          <a:p>
            <a:pPr>
              <a:buFont typeface="Arial" charset="0"/>
              <a:buChar char="•"/>
              <a:defRPr/>
            </a:pPr>
            <a:r>
              <a:rPr lang="en-US" b="0" dirty="0" smtClean="0">
                <a:latin typeface="Times New Roman"/>
                <a:cs typeface="Times New Roman"/>
              </a:rPr>
              <a:t>Increased </a:t>
            </a:r>
            <a:r>
              <a:rPr lang="en-US" b="0" dirty="0">
                <a:latin typeface="Times New Roman"/>
                <a:cs typeface="Times New Roman"/>
              </a:rPr>
              <a:t>frequency -&gt; increased </a:t>
            </a:r>
            <a:r>
              <a:rPr lang="en-US" b="0" dirty="0" smtClean="0">
                <a:latin typeface="Times New Roman"/>
                <a:cs typeface="Times New Roman"/>
              </a:rPr>
              <a:t>complexity (cost)</a:t>
            </a:r>
          </a:p>
          <a:p>
            <a:pPr>
              <a:buFont typeface="Arial" charset="0"/>
              <a:buChar char="•"/>
              <a:defRPr/>
            </a:pPr>
            <a:endParaRPr lang="en-US" b="0" dirty="0">
              <a:latin typeface="Times New Roman"/>
              <a:cs typeface="Times New Roman"/>
            </a:endParaRPr>
          </a:p>
          <a:p>
            <a:pPr marL="0" indent="0">
              <a:buFont typeface="Arial" charset="0"/>
              <a:buNone/>
              <a:defRPr/>
            </a:pPr>
            <a:r>
              <a:rPr lang="en-US" b="0" dirty="0" smtClean="0">
                <a:solidFill>
                  <a:srgbClr val="FF0000"/>
                </a:solidFill>
                <a:latin typeface="Times New Roman"/>
                <a:cs typeface="Times New Roman"/>
              </a:rPr>
              <a:t>A designer chooses a signal that maximizes data rate, minimizes errors and minimizes cost. </a:t>
            </a:r>
            <a:endParaRPr lang="en-US" b="0" dirty="0">
              <a:solidFill>
                <a:srgbClr val="FF0000"/>
              </a:solidFill>
              <a:latin typeface="Times New Roman"/>
              <a:cs typeface="Times New Roman"/>
            </a:endParaRPr>
          </a:p>
        </p:txBody>
      </p:sp>
      <p:sp>
        <p:nvSpPr>
          <p:cNvPr id="3" name="Title 2"/>
          <p:cNvSpPr>
            <a:spLocks noGrp="1"/>
          </p:cNvSpPr>
          <p:nvPr>
            <p:ph type="title"/>
          </p:nvPr>
        </p:nvSpPr>
        <p:spPr>
          <a:xfrm>
            <a:off x="685800" y="152400"/>
            <a:ext cx="7491413" cy="914400"/>
          </a:xfrm>
        </p:spPr>
        <p:txBody>
          <a:bodyPr/>
          <a:lstStyle/>
          <a:p>
            <a:pPr>
              <a:defRPr/>
            </a:pPr>
            <a:r>
              <a:rPr lang="en-US" dirty="0" smtClean="0">
                <a:ln>
                  <a:noFill/>
                </a:ln>
                <a:effectLst>
                  <a:outerShdw blurRad="38100" dist="38100" dir="2700000" algn="tl">
                    <a:srgbClr val="C0C0C0"/>
                  </a:outerShdw>
                </a:effectLst>
                <a:ea typeface="ＭＳ Ｐゴシック" pitchFamily="34" charset="-128"/>
              </a:rPr>
              <a:t>Summary</a:t>
            </a: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A3C24ED-9244-4131-A7DD-29B1F849FE4B}" type="slidenum">
              <a:rPr lang="en-US" smtClean="0">
                <a:solidFill>
                  <a:schemeClr val="bg1"/>
                </a:solidFill>
                <a:latin typeface="Calibri" pitchFamily="34" charset="0"/>
              </a:rPr>
              <a:pPr eaLnBrk="1" hangingPunct="1"/>
              <a:t>20</a:t>
            </a:fld>
            <a:endParaRPr lang="en-US" smtClean="0">
              <a:solidFill>
                <a:schemeClr val="bg1"/>
              </a:solidFill>
              <a:latin typeface="Calibri" pitchFamily="34" charset="0"/>
            </a:endParaRPr>
          </a:p>
        </p:txBody>
      </p:sp>
    </p:spTree>
    <p:extLst>
      <p:ext uri="{BB962C8B-B14F-4D97-AF65-F5344CB8AC3E}">
        <p14:creationId xmlns:p14="http://schemas.microsoft.com/office/powerpoint/2010/main" val="4086959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700583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3"/>
          <a:srcRect t="3636" b="10909"/>
          <a:stretch>
            <a:fillRect/>
          </a:stretch>
        </p:blipFill>
        <p:spPr>
          <a:xfrm>
            <a:off x="4500563" y="981075"/>
            <a:ext cx="4779962" cy="5286375"/>
          </a:xfrm>
          <a:prstGeom prst="rect">
            <a:avLst/>
          </a:prstGeom>
          <a:solidFill>
            <a:schemeClr val="accent3">
              <a:lumMod val="20000"/>
              <a:lumOff val="80000"/>
            </a:schemeClr>
          </a:solidFill>
        </p:spPr>
      </p:pic>
      <p:sp>
        <p:nvSpPr>
          <p:cNvPr id="2" name="Rectangle 1"/>
          <p:cNvSpPr/>
          <p:nvPr/>
        </p:nvSpPr>
        <p:spPr>
          <a:xfrm>
            <a:off x="179388" y="1125538"/>
            <a:ext cx="4464050" cy="53244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000" dirty="0">
                <a:latin typeface="Times New Roman" charset="0"/>
              </a:rPr>
              <a:t>Earlier observed, analog signals,</a:t>
            </a:r>
          </a:p>
          <a:p>
            <a:pPr>
              <a:defRPr/>
            </a:pPr>
            <a:r>
              <a:rPr lang="en-US" sz="2000" dirty="0">
                <a:latin typeface="Times New Roman" charset="0"/>
              </a:rPr>
              <a:t>used to represent analog data, and digital signals, used to represent digital data.</a:t>
            </a:r>
          </a:p>
          <a:p>
            <a:pPr>
              <a:defRPr/>
            </a:pPr>
            <a:endParaRPr lang="en-US" sz="2000" dirty="0">
              <a:solidFill>
                <a:srgbClr val="FF0000"/>
              </a:solidFill>
              <a:latin typeface="Times New Roman" charset="0"/>
            </a:endParaRPr>
          </a:p>
          <a:p>
            <a:pPr>
              <a:defRPr/>
            </a:pPr>
            <a:r>
              <a:rPr lang="en-US" sz="2000" dirty="0">
                <a:solidFill>
                  <a:srgbClr val="FF0000"/>
                </a:solidFill>
                <a:latin typeface="Times New Roman" charset="0"/>
              </a:rPr>
              <a:t>Digital data can also be represented by analog signals by use of a modem (modulator/demodulator).</a:t>
            </a:r>
          </a:p>
          <a:p>
            <a:pPr>
              <a:defRPr/>
            </a:pPr>
            <a:endParaRPr lang="en-US" sz="2000" dirty="0">
              <a:solidFill>
                <a:srgbClr val="FF0000"/>
              </a:solidFill>
              <a:latin typeface="Times New Roman" charset="0"/>
            </a:endParaRPr>
          </a:p>
          <a:p>
            <a:pPr>
              <a:defRPr/>
            </a:pPr>
            <a:r>
              <a:rPr lang="en-US" sz="2000" dirty="0">
                <a:latin typeface="Times New Roman" charset="0"/>
              </a:rPr>
              <a:t>The modem converts a series of binary (two-valued) voltage pulses into an analog signal by encoding the digital data onto a carrier frequency. </a:t>
            </a:r>
          </a:p>
          <a:p>
            <a:pPr>
              <a:defRPr/>
            </a:pPr>
            <a:endParaRPr lang="en-US" sz="2000" dirty="0">
              <a:latin typeface="Times New Roman" charset="0"/>
            </a:endParaRPr>
          </a:p>
          <a:p>
            <a:pPr>
              <a:defRPr/>
            </a:pPr>
            <a:r>
              <a:rPr lang="en-US" sz="2000" dirty="0">
                <a:solidFill>
                  <a:srgbClr val="FF0000"/>
                </a:solidFill>
                <a:latin typeface="Times New Roman" charset="0"/>
              </a:rPr>
              <a:t>Analog data can be represented by digital signals. The device that performs this function for voice data is a codec </a:t>
            </a:r>
            <a:r>
              <a:rPr lang="en-US" sz="2000" dirty="0">
                <a:latin typeface="Times New Roman" charset="0"/>
              </a:rPr>
              <a:t>(</a:t>
            </a:r>
            <a:r>
              <a:rPr lang="en-US" sz="2000" dirty="0">
                <a:solidFill>
                  <a:srgbClr val="FF0000"/>
                </a:solidFill>
                <a:latin typeface="Times New Roman" charset="0"/>
              </a:rPr>
              <a:t>coder-decoder</a:t>
            </a:r>
            <a:r>
              <a:rPr lang="en-US" sz="2000" dirty="0">
                <a:latin typeface="Times New Roman" charset="0"/>
              </a:rPr>
              <a:t>).</a:t>
            </a:r>
          </a:p>
        </p:txBody>
      </p:sp>
    </p:spTree>
    <p:extLst>
      <p:ext uri="{BB962C8B-B14F-4D97-AF65-F5344CB8AC3E}">
        <p14:creationId xmlns:p14="http://schemas.microsoft.com/office/powerpoint/2010/main" val="3939960490"/>
      </p:ext>
    </p:extLst>
  </p:cSld>
  <p:clrMapOvr>
    <a:masterClrMapping/>
  </p:clrMapOvr>
  <p:transition spd="slow">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66800" y="152400"/>
            <a:ext cx="7491413" cy="914400"/>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Transmission Impairments</a:t>
            </a:r>
          </a:p>
        </p:txBody>
      </p:sp>
      <p:sp>
        <p:nvSpPr>
          <p:cNvPr id="73730" name="Rectangle 3"/>
          <p:cNvSpPr>
            <a:spLocks noGrp="1" noChangeArrowheads="1"/>
          </p:cNvSpPr>
          <p:nvPr>
            <p:ph type="body" idx="1"/>
          </p:nvPr>
        </p:nvSpPr>
        <p:spPr>
          <a:xfrm>
            <a:off x="395288" y="1395413"/>
            <a:ext cx="8856662" cy="5346700"/>
          </a:xfrm>
        </p:spPr>
        <p:txBody>
          <a:bodyPr>
            <a:normAutofit fontScale="92500" lnSpcReduction="10000"/>
          </a:bodyPr>
          <a:lstStyle/>
          <a:p>
            <a:pPr eaLnBrk="1" hangingPunct="1">
              <a:lnSpc>
                <a:spcPct val="90000"/>
              </a:lnSpc>
              <a:buFont typeface="Arial" charset="0"/>
              <a:buChar char="•"/>
              <a:defRPr/>
            </a:pPr>
            <a:r>
              <a:rPr kumimoji="1" lang="en-US" sz="2400" b="0" dirty="0">
                <a:latin typeface="Trebuchet MS" charset="0"/>
                <a:ea typeface="ＭＳ Ｐゴシック" charset="0"/>
              </a:rPr>
              <a:t>Signal received may differ from signal transmitted causing:</a:t>
            </a:r>
          </a:p>
          <a:p>
            <a:pPr lvl="1" eaLnBrk="1" hangingPunct="1">
              <a:lnSpc>
                <a:spcPct val="90000"/>
              </a:lnSpc>
              <a:buFont typeface="Arial" charset="0"/>
              <a:buChar char="–"/>
              <a:defRPr/>
            </a:pPr>
            <a:r>
              <a:rPr kumimoji="1" lang="en-US" sz="2400" b="0" dirty="0">
                <a:solidFill>
                  <a:srgbClr val="FF0000"/>
                </a:solidFill>
                <a:latin typeface="Trebuchet MS" charset="0"/>
                <a:ea typeface="ＭＳ Ｐゴシック" charset="0"/>
              </a:rPr>
              <a:t>Analog</a:t>
            </a:r>
            <a:r>
              <a:rPr kumimoji="1" lang="en-US" sz="2400" b="0" dirty="0">
                <a:latin typeface="Trebuchet MS" charset="0"/>
                <a:ea typeface="ＭＳ Ｐゴシック" charset="0"/>
              </a:rPr>
              <a:t> - degradation of signal quality</a:t>
            </a:r>
          </a:p>
          <a:p>
            <a:pPr lvl="1" eaLnBrk="1" hangingPunct="1">
              <a:lnSpc>
                <a:spcPct val="90000"/>
              </a:lnSpc>
              <a:buFont typeface="Arial" charset="0"/>
              <a:buChar char="–"/>
              <a:defRPr/>
            </a:pPr>
            <a:r>
              <a:rPr kumimoji="1" lang="en-US" sz="2400" b="0" dirty="0">
                <a:solidFill>
                  <a:srgbClr val="3366FF"/>
                </a:solidFill>
                <a:latin typeface="Trebuchet MS" charset="0"/>
                <a:ea typeface="ＭＳ Ｐゴシック" charset="0"/>
              </a:rPr>
              <a:t>Digital</a:t>
            </a:r>
            <a:r>
              <a:rPr kumimoji="1" lang="en-US" sz="2400" b="0" dirty="0">
                <a:latin typeface="Trebuchet MS" charset="0"/>
                <a:ea typeface="ＭＳ Ｐゴシック" charset="0"/>
              </a:rPr>
              <a:t> - bit errors</a:t>
            </a:r>
          </a:p>
          <a:p>
            <a:pPr eaLnBrk="1" hangingPunct="1">
              <a:lnSpc>
                <a:spcPct val="90000"/>
              </a:lnSpc>
              <a:buFont typeface="Arial" charset="0"/>
              <a:buChar char="•"/>
              <a:defRPr/>
            </a:pPr>
            <a:r>
              <a:rPr kumimoji="1" lang="en-US" sz="2400" b="0" dirty="0">
                <a:latin typeface="Trebuchet MS" charset="0"/>
                <a:ea typeface="ＭＳ Ｐゴシック" charset="0"/>
              </a:rPr>
              <a:t>Most significant impairments are</a:t>
            </a:r>
          </a:p>
          <a:p>
            <a:pPr lvl="1" eaLnBrk="1" hangingPunct="1">
              <a:lnSpc>
                <a:spcPct val="90000"/>
              </a:lnSpc>
              <a:buFont typeface="Arial" charset="0"/>
              <a:buChar char="–"/>
              <a:defRPr/>
            </a:pPr>
            <a:r>
              <a:rPr kumimoji="1" lang="en-US" sz="2400" b="0" dirty="0">
                <a:solidFill>
                  <a:srgbClr val="FF0000"/>
                </a:solidFill>
                <a:latin typeface="Trebuchet MS" charset="0"/>
                <a:ea typeface="ＭＳ Ｐゴシック" charset="0"/>
              </a:rPr>
              <a:t>Attenuation</a:t>
            </a:r>
            <a:r>
              <a:rPr kumimoji="1" lang="en-US" sz="2400" b="0" dirty="0">
                <a:latin typeface="Trebuchet MS" charset="0"/>
                <a:ea typeface="ＭＳ Ｐゴシック" charset="0"/>
              </a:rPr>
              <a:t> and attenuation </a:t>
            </a:r>
            <a:r>
              <a:rPr kumimoji="1" lang="en-US" sz="2400" b="0" dirty="0" smtClean="0">
                <a:latin typeface="Trebuchet MS" charset="0"/>
                <a:ea typeface="ＭＳ Ｐゴシック" charset="0"/>
              </a:rPr>
              <a:t>distortion</a:t>
            </a:r>
          </a:p>
          <a:p>
            <a:pPr lvl="2" eaLnBrk="1" hangingPunct="1">
              <a:lnSpc>
                <a:spcPct val="90000"/>
              </a:lnSpc>
              <a:buFont typeface="Arial" charset="0"/>
              <a:buChar char="•"/>
              <a:defRPr/>
            </a:pPr>
            <a:r>
              <a:rPr lang="en-US" sz="2000" dirty="0" smtClean="0">
                <a:effectLst>
                  <a:outerShdw blurRad="38100" dist="38100" dir="2700000" algn="tl">
                    <a:srgbClr val="000000">
                      <a:alpha val="43137"/>
                    </a:srgbClr>
                  </a:outerShdw>
                </a:effectLst>
                <a:latin typeface="Times New Roman"/>
                <a:cs typeface="Times New Roman"/>
              </a:rPr>
              <a:t>Loss of Energy</a:t>
            </a:r>
          </a:p>
          <a:p>
            <a:pPr lvl="2" eaLnBrk="1" hangingPunct="1">
              <a:lnSpc>
                <a:spcPct val="90000"/>
              </a:lnSpc>
              <a:buFont typeface="Arial" charset="0"/>
              <a:buChar char="•"/>
              <a:defRPr/>
            </a:pPr>
            <a:r>
              <a:rPr lang="en-US" sz="2000" dirty="0" smtClean="0">
                <a:effectLst>
                  <a:outerShdw blurRad="38100" dist="38100" dir="2700000" algn="tl">
                    <a:srgbClr val="000000">
                      <a:alpha val="43137"/>
                    </a:srgbClr>
                  </a:outerShdw>
                </a:effectLst>
                <a:latin typeface="Times New Roman"/>
                <a:cs typeface="Times New Roman"/>
              </a:rPr>
              <a:t>Signal </a:t>
            </a:r>
            <a:r>
              <a:rPr lang="en-US" sz="2000" dirty="0">
                <a:effectLst>
                  <a:outerShdw blurRad="38100" dist="38100" dir="2700000" algn="tl">
                    <a:srgbClr val="000000">
                      <a:alpha val="43137"/>
                    </a:srgbClr>
                  </a:outerShdw>
                </a:effectLst>
                <a:latin typeface="Times New Roman"/>
                <a:cs typeface="Times New Roman"/>
              </a:rPr>
              <a:t>strength falls off with distance over any transmission </a:t>
            </a:r>
            <a:r>
              <a:rPr lang="en-US" sz="2000" dirty="0" smtClean="0">
                <a:effectLst>
                  <a:outerShdw blurRad="38100" dist="38100" dir="2700000" algn="tl">
                    <a:srgbClr val="000000">
                      <a:alpha val="43137"/>
                    </a:srgbClr>
                  </a:outerShdw>
                </a:effectLst>
                <a:latin typeface="Times New Roman"/>
                <a:cs typeface="Times New Roman"/>
              </a:rPr>
              <a:t>medium</a:t>
            </a:r>
            <a:endParaRPr kumimoji="1" lang="en-US" sz="2000" b="0" dirty="0">
              <a:latin typeface="Times New Roman"/>
              <a:ea typeface="ＭＳ Ｐゴシック" charset="0"/>
              <a:cs typeface="Times New Roman"/>
            </a:endParaRPr>
          </a:p>
          <a:p>
            <a:pPr lvl="1" eaLnBrk="1" hangingPunct="1">
              <a:lnSpc>
                <a:spcPct val="90000"/>
              </a:lnSpc>
              <a:buFont typeface="Arial" charset="0"/>
              <a:buChar char="–"/>
              <a:defRPr/>
            </a:pPr>
            <a:r>
              <a:rPr kumimoji="1" lang="en-US" sz="2400" b="0" dirty="0">
                <a:solidFill>
                  <a:srgbClr val="FF0000"/>
                </a:solidFill>
                <a:latin typeface="Trebuchet MS" charset="0"/>
                <a:ea typeface="ＭＳ Ｐゴシック" charset="0"/>
              </a:rPr>
              <a:t>Delay </a:t>
            </a:r>
            <a:r>
              <a:rPr kumimoji="1" lang="en-US" sz="2400" b="0" dirty="0" smtClean="0">
                <a:solidFill>
                  <a:srgbClr val="FF0000"/>
                </a:solidFill>
                <a:latin typeface="Trebuchet MS" charset="0"/>
                <a:ea typeface="ＭＳ Ｐゴシック" charset="0"/>
              </a:rPr>
              <a:t>distortion</a:t>
            </a:r>
          </a:p>
          <a:p>
            <a:pPr lvl="2" eaLnBrk="1" hangingPunct="1">
              <a:buFont typeface="Arial" charset="0"/>
              <a:buChar char="•"/>
              <a:defRPr/>
            </a:pPr>
            <a:r>
              <a:rPr kumimoji="1" lang="en-US" sz="2000" dirty="0" smtClean="0">
                <a:solidFill>
                  <a:srgbClr val="0070C0"/>
                </a:solidFill>
              </a:rPr>
              <a:t>Signal changes its form or shape</a:t>
            </a:r>
          </a:p>
          <a:p>
            <a:pPr lvl="2" eaLnBrk="1" hangingPunct="1">
              <a:buFont typeface="Arial" charset="0"/>
              <a:buChar char="•"/>
              <a:defRPr/>
            </a:pPr>
            <a:r>
              <a:rPr kumimoji="1" lang="en-US" sz="2000" dirty="0" smtClean="0">
                <a:solidFill>
                  <a:srgbClr val="0070C0"/>
                </a:solidFill>
              </a:rPr>
              <a:t>Signals</a:t>
            </a:r>
            <a:r>
              <a:rPr kumimoji="1" lang="en-US" sz="2000" dirty="0" smtClean="0">
                <a:solidFill>
                  <a:srgbClr val="0070C0"/>
                </a:solidFill>
              </a:rPr>
              <a:t>’ arrival time vary </a:t>
            </a:r>
          </a:p>
          <a:p>
            <a:pPr lvl="2" eaLnBrk="1" hangingPunct="1">
              <a:buFont typeface="Arial" charset="0"/>
              <a:buChar char="•"/>
              <a:defRPr/>
            </a:pPr>
            <a:r>
              <a:rPr kumimoji="1" lang="en-US" sz="2000" b="0" dirty="0" smtClean="0"/>
              <a:t>Occurs </a:t>
            </a:r>
            <a:r>
              <a:rPr kumimoji="1" lang="en-US" sz="2000" b="0" dirty="0"/>
              <a:t>in transmission cables such as twisted pair, coaxial cable, and optical fiber</a:t>
            </a:r>
          </a:p>
          <a:p>
            <a:pPr lvl="2" eaLnBrk="1" hangingPunct="1">
              <a:buFont typeface="Arial" charset="0"/>
              <a:buChar char="•"/>
              <a:defRPr/>
            </a:pPr>
            <a:r>
              <a:rPr kumimoji="1" lang="en-US" sz="2000" b="0" dirty="0"/>
              <a:t>Does not occur when signals are transmitted through the air by means of </a:t>
            </a:r>
            <a:r>
              <a:rPr kumimoji="1" lang="en-US" sz="2000" b="0" dirty="0" smtClean="0"/>
              <a:t>antennas</a:t>
            </a:r>
            <a:endParaRPr kumimoji="1" lang="en-US" sz="2000" b="0" dirty="0">
              <a:latin typeface="Trebuchet MS" charset="0"/>
              <a:ea typeface="ＭＳ Ｐゴシック" charset="0"/>
            </a:endParaRPr>
          </a:p>
          <a:p>
            <a:pPr lvl="1" eaLnBrk="1" hangingPunct="1">
              <a:lnSpc>
                <a:spcPct val="90000"/>
              </a:lnSpc>
              <a:buFont typeface="Arial" charset="0"/>
              <a:buChar char="–"/>
              <a:defRPr/>
            </a:pPr>
            <a:r>
              <a:rPr kumimoji="1" lang="en-US" sz="2400" b="0" dirty="0" smtClean="0">
                <a:solidFill>
                  <a:srgbClr val="FF0000"/>
                </a:solidFill>
                <a:latin typeface="Trebuchet MS" charset="0"/>
                <a:ea typeface="ＭＳ Ｐゴシック" charset="0"/>
              </a:rPr>
              <a:t>Noise</a:t>
            </a:r>
          </a:p>
          <a:p>
            <a:pPr lvl="2" eaLnBrk="1" hangingPunct="1">
              <a:lnSpc>
                <a:spcPct val="90000"/>
              </a:lnSpc>
              <a:buFont typeface="Arial" charset="0"/>
              <a:buChar char="•"/>
              <a:defRPr/>
            </a:pPr>
            <a:r>
              <a:rPr kumimoji="1" lang="en-US" sz="2000" b="0" dirty="0"/>
              <a:t>Unwanted signals inserted between transmitter and </a:t>
            </a:r>
            <a:r>
              <a:rPr kumimoji="1" lang="en-US" sz="2000" b="0" dirty="0" smtClean="0"/>
              <a:t>receiver</a:t>
            </a:r>
            <a:endParaRPr kumimoji="1" lang="en-US" sz="2000" b="0" dirty="0">
              <a:latin typeface="Trebuchet MS" charset="0"/>
              <a:ea typeface="ＭＳ Ｐゴシック" charset="0"/>
            </a:endParaRPr>
          </a:p>
          <a:p>
            <a:pPr lvl="1" eaLnBrk="1" hangingPunct="1">
              <a:lnSpc>
                <a:spcPct val="90000"/>
              </a:lnSpc>
              <a:buFont typeface="Arial" charset="0"/>
              <a:buChar char="–"/>
              <a:defRPr/>
            </a:pPr>
            <a:endParaRPr kumimoji="1" lang="en-US" sz="2400" b="0" dirty="0">
              <a:latin typeface="Trebuchet MS" charset="0"/>
              <a:ea typeface="ＭＳ Ｐゴシック" charset="0"/>
            </a:endParaRPr>
          </a:p>
        </p:txBody>
      </p:sp>
    </p:spTree>
    <p:extLst>
      <p:ext uri="{BB962C8B-B14F-4D97-AF65-F5344CB8AC3E}">
        <p14:creationId xmlns:p14="http://schemas.microsoft.com/office/powerpoint/2010/main" val="2754509338"/>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85F02C51-EDB4-2241-984E-C850094AC7AF}" type="slidenum">
              <a:rPr lang="en-US">
                <a:solidFill>
                  <a:srgbClr val="898989"/>
                </a:solidFill>
                <a:latin typeface="Calibri" charset="0"/>
              </a:rPr>
              <a:pPr algn="l" eaLnBrk="1" hangingPunct="1"/>
              <a:t>24</a:t>
            </a:fld>
            <a:endParaRPr lang="en-US">
              <a:solidFill>
                <a:srgbClr val="898989"/>
              </a:solidFill>
              <a:latin typeface="Calibri" charset="0"/>
            </a:endParaRPr>
          </a:p>
        </p:txBody>
      </p:sp>
      <p:sp>
        <p:nvSpPr>
          <p:cNvPr id="802819" name="Text Box 3">
            <a:extLst>
              <a:ext uri="{FF2B5EF4-FFF2-40B4-BE49-F238E27FC236}"/>
            </a:extLst>
          </p:cNvPr>
          <p:cNvSpPr txBox="1">
            <a:spLocks noChangeArrowheads="1"/>
          </p:cNvSpPr>
          <p:nvPr/>
        </p:nvSpPr>
        <p:spPr bwMode="auto">
          <a:xfrm>
            <a:off x="2000250" y="368300"/>
            <a:ext cx="3367088" cy="585788"/>
          </a:xfrm>
          <a:prstGeom prst="rect">
            <a:avLst/>
          </a:prstGeom>
          <a:noFill/>
          <a:ln>
            <a:noFill/>
          </a:ln>
          <a:effectLs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3200">
                <a:effectLst>
                  <a:outerShdw blurRad="38100" dist="38100" dir="2700000" algn="tl">
                    <a:srgbClr val="DDDDDD"/>
                  </a:outerShdw>
                </a:effectLst>
                <a:latin typeface="Trebuchet MS" charset="0"/>
              </a:rPr>
              <a:t>DATA RATE LIMITS</a:t>
            </a:r>
          </a:p>
        </p:txBody>
      </p:sp>
      <p:sp>
        <p:nvSpPr>
          <p:cNvPr id="15364"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a:p>
        </p:txBody>
      </p:sp>
      <p:sp>
        <p:nvSpPr>
          <p:cNvPr id="802821" name="Rectangle 5">
            <a:extLst>
              <a:ext uri="{FF2B5EF4-FFF2-40B4-BE49-F238E27FC236}"/>
            </a:extLst>
          </p:cNvPr>
          <p:cNvSpPr>
            <a:spLocks noChangeArrowheads="1"/>
          </p:cNvSpPr>
          <p:nvPr/>
        </p:nvSpPr>
        <p:spPr bwMode="auto">
          <a:xfrm>
            <a:off x="319088" y="1204913"/>
            <a:ext cx="8610600" cy="2308225"/>
          </a:xfrm>
          <a:prstGeom prst="rect">
            <a:avLst/>
          </a:prstGeom>
          <a:noFill/>
          <a:ln>
            <a:noFill/>
          </a:ln>
          <a:effectLst/>
          <a:extLst/>
        </p:spPr>
        <p:txBody>
          <a:bodyPr anchor="ctr">
            <a:spAutoFit/>
          </a:bodyPr>
          <a:lstStyle/>
          <a:p>
            <a:pPr algn="just"/>
            <a:r>
              <a:rPr lang="en-US" sz="2400">
                <a:effectLst>
                  <a:outerShdw blurRad="38100" dist="38100" dir="2700000" algn="tl">
                    <a:srgbClr val="DDDDDD"/>
                  </a:outerShdw>
                </a:effectLst>
              </a:rPr>
              <a:t>A very important consideration in data communications is </a:t>
            </a:r>
            <a:r>
              <a:rPr lang="en-US" sz="2400">
                <a:solidFill>
                  <a:srgbClr val="FF0000"/>
                </a:solidFill>
                <a:effectLst>
                  <a:outerShdw blurRad="38100" dist="38100" dir="2700000" algn="tl">
                    <a:srgbClr val="DDDDDD"/>
                  </a:outerShdw>
                </a:effectLst>
              </a:rPr>
              <a:t>how fast we can send data</a:t>
            </a:r>
            <a:r>
              <a:rPr lang="en-US" sz="2400">
                <a:effectLst>
                  <a:outerShdw blurRad="38100" dist="38100" dir="2700000" algn="tl">
                    <a:srgbClr val="DDDDDD"/>
                  </a:outerShdw>
                </a:effectLst>
              </a:rPr>
              <a:t>, </a:t>
            </a:r>
            <a:r>
              <a:rPr lang="en-US" sz="2400">
                <a:solidFill>
                  <a:srgbClr val="0000FF"/>
                </a:solidFill>
                <a:effectLst>
                  <a:outerShdw blurRad="38100" dist="38100" dir="2700000" algn="tl">
                    <a:srgbClr val="DDDDDD"/>
                  </a:outerShdw>
                </a:effectLst>
              </a:rPr>
              <a:t>in bits per </a:t>
            </a:r>
            <a:r>
              <a:rPr lang="en-US" sz="2400">
                <a:solidFill>
                  <a:srgbClr val="0000FF"/>
                </a:solidFill>
                <a:effectLst>
                  <a:outerShdw blurRad="38100" dist="38100" dir="2700000" algn="tl">
                    <a:srgbClr val="DDDDDD"/>
                  </a:outerShdw>
                </a:effectLst>
                <a:latin typeface="Trebuchet MS" charset="0"/>
              </a:rPr>
              <a:t>second</a:t>
            </a:r>
            <a:r>
              <a:rPr lang="en-US" sz="2400">
                <a:effectLst>
                  <a:outerShdw blurRad="38100" dist="38100" dir="2700000" algn="tl">
                    <a:srgbClr val="DDDDDD"/>
                  </a:outerShdw>
                </a:effectLst>
              </a:rPr>
              <a:t>, </a:t>
            </a:r>
            <a:r>
              <a:rPr lang="en-US" sz="2400">
                <a:solidFill>
                  <a:srgbClr val="FF0000"/>
                </a:solidFill>
                <a:effectLst>
                  <a:outerShdw blurRad="38100" dist="38100" dir="2700000" algn="tl">
                    <a:srgbClr val="DDDDDD"/>
                  </a:outerShdw>
                </a:effectLst>
              </a:rPr>
              <a:t>over a channel</a:t>
            </a:r>
            <a:r>
              <a:rPr lang="en-US" sz="2400">
                <a:effectLst>
                  <a:outerShdw blurRad="38100" dist="38100" dir="2700000" algn="tl">
                    <a:srgbClr val="DDDDDD"/>
                  </a:outerShdw>
                </a:effectLst>
              </a:rPr>
              <a:t>. Data rate depends on three factors:</a:t>
            </a:r>
          </a:p>
          <a:p>
            <a:pPr algn="just"/>
            <a:r>
              <a:rPr lang="en-US" sz="2400">
                <a:solidFill>
                  <a:schemeClr val="hlink"/>
                </a:solidFill>
                <a:effectLst>
                  <a:outerShdw blurRad="38100" dist="38100" dir="2700000" algn="tl">
                    <a:srgbClr val="DDDDDD"/>
                  </a:outerShdw>
                </a:effectLst>
              </a:rPr>
              <a:t>   1.</a:t>
            </a:r>
            <a:r>
              <a:rPr lang="en-US" sz="2400">
                <a:effectLst>
                  <a:outerShdw blurRad="38100" dist="38100" dir="2700000" algn="tl">
                    <a:srgbClr val="DDDDDD"/>
                  </a:outerShdw>
                </a:effectLst>
              </a:rPr>
              <a:t> The bandwidth available</a:t>
            </a:r>
          </a:p>
          <a:p>
            <a:pPr algn="just"/>
            <a:r>
              <a:rPr lang="en-US" sz="2400">
                <a:solidFill>
                  <a:schemeClr val="hlink"/>
                </a:solidFill>
                <a:effectLst>
                  <a:outerShdw blurRad="38100" dist="38100" dir="2700000" algn="tl">
                    <a:srgbClr val="DDDDDD"/>
                  </a:outerShdw>
                </a:effectLst>
              </a:rPr>
              <a:t>   2.</a:t>
            </a:r>
            <a:r>
              <a:rPr lang="en-US" sz="2400">
                <a:effectLst>
                  <a:outerShdw blurRad="38100" dist="38100" dir="2700000" algn="tl">
                    <a:srgbClr val="DDDDDD"/>
                  </a:outerShdw>
                </a:effectLst>
              </a:rPr>
              <a:t> The level of the signals we use</a:t>
            </a:r>
          </a:p>
          <a:p>
            <a:pPr algn="just"/>
            <a:r>
              <a:rPr lang="en-US" sz="2400">
                <a:solidFill>
                  <a:schemeClr val="hlink"/>
                </a:solidFill>
                <a:effectLst>
                  <a:outerShdw blurRad="38100" dist="38100" dir="2700000" algn="tl">
                    <a:srgbClr val="DDDDDD"/>
                  </a:outerShdw>
                </a:effectLst>
              </a:rPr>
              <a:t>   3</a:t>
            </a:r>
            <a:r>
              <a:rPr lang="en-US" sz="2400">
                <a:effectLst>
                  <a:outerShdw blurRad="38100" dist="38100" dir="2700000" algn="tl">
                    <a:srgbClr val="DDDDDD"/>
                  </a:outerShdw>
                </a:effectLst>
              </a:rPr>
              <a:t>. The quality of the channel (the level of noise)</a:t>
            </a:r>
          </a:p>
        </p:txBody>
      </p:sp>
      <p:sp>
        <p:nvSpPr>
          <p:cNvPr id="15366" name="Rectangle 6"/>
          <p:cNvSpPr>
            <a:spLocks noChangeArrowheads="1"/>
          </p:cNvSpPr>
          <p:nvPr/>
        </p:nvSpPr>
        <p:spPr bwMode="auto">
          <a:xfrm>
            <a:off x="152400" y="4819650"/>
            <a:ext cx="5715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chemeClr val="tx1"/>
              </a:buClr>
              <a:buSzPct val="117000"/>
              <a:buFont typeface="Wingdings" charset="0"/>
              <a:buChar char="§"/>
            </a:pPr>
            <a:r>
              <a:rPr lang="en-US" sz="2400">
                <a:solidFill>
                  <a:srgbClr val="0033CC"/>
                </a:solidFill>
              </a:rPr>
              <a:t> Noiseless Channel: Nyquist Bit Rate</a:t>
            </a:r>
            <a:endParaRPr lang="fr-FR" sz="2400">
              <a:solidFill>
                <a:srgbClr val="0033CC"/>
              </a:solidFill>
            </a:endParaRPr>
          </a:p>
          <a:p>
            <a:pPr>
              <a:buClr>
                <a:schemeClr val="tx1"/>
              </a:buClr>
              <a:buSzPct val="117000"/>
              <a:buFont typeface="Wingdings" charset="0"/>
              <a:buChar char="§"/>
            </a:pPr>
            <a:r>
              <a:rPr lang="fr-FR" sz="2400">
                <a:solidFill>
                  <a:srgbClr val="0033CC"/>
                </a:solidFill>
              </a:rPr>
              <a:t> Noisy Channel: Shannon Capacity</a:t>
            </a:r>
          </a:p>
          <a:p>
            <a:pPr>
              <a:buClr>
                <a:schemeClr val="tx1"/>
              </a:buClr>
              <a:buSzPct val="117000"/>
              <a:buFont typeface="Wingdings" charset="0"/>
              <a:buChar char="§"/>
            </a:pPr>
            <a:r>
              <a:rPr lang="fr-FR" sz="2400">
                <a:solidFill>
                  <a:srgbClr val="0033CC"/>
                </a:solidFill>
              </a:rPr>
              <a:t> </a:t>
            </a:r>
            <a:r>
              <a:rPr lang="en-US" sz="2400">
                <a:solidFill>
                  <a:srgbClr val="0033CC"/>
                </a:solidFill>
              </a:rPr>
              <a:t>Using Both Limits</a:t>
            </a:r>
          </a:p>
        </p:txBody>
      </p:sp>
      <p:sp>
        <p:nvSpPr>
          <p:cNvPr id="802823" name="Text Box 7">
            <a:extLst>
              <a:ext uri="{FF2B5EF4-FFF2-40B4-BE49-F238E27FC236}"/>
            </a:extLst>
          </p:cNvPr>
          <p:cNvSpPr txBox="1">
            <a:spLocks noChangeArrowheads="1"/>
          </p:cNvSpPr>
          <p:nvPr/>
        </p:nvSpPr>
        <p:spPr bwMode="auto">
          <a:xfrm>
            <a:off x="163513" y="4343400"/>
            <a:ext cx="903287" cy="369888"/>
          </a:xfrm>
          <a:prstGeom prst="rect">
            <a:avLst/>
          </a:prstGeom>
          <a:noFill/>
          <a:ln>
            <a:noFill/>
          </a:ln>
          <a:effectLs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u="sng">
                <a:solidFill>
                  <a:schemeClr val="hlink"/>
                </a:solidFill>
                <a:effectLst>
                  <a:outerShdw blurRad="38100" dist="38100" dir="2700000" algn="tl">
                    <a:srgbClr val="DDDDDD"/>
                  </a:outerShdw>
                </a:effectLst>
              </a:rPr>
              <a:t>Topics:</a:t>
            </a:r>
          </a:p>
        </p:txBody>
      </p:sp>
    </p:spTree>
    <p:extLst>
      <p:ext uri="{BB962C8B-B14F-4D97-AF65-F5344CB8AC3E}">
        <p14:creationId xmlns:p14="http://schemas.microsoft.com/office/powerpoint/2010/main" val="3812528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bg1"/>
                </a:solidFill>
                <a:latin typeface="Calibri" charset="0"/>
              </a:rPr>
              <a:t>3.</a:t>
            </a:r>
            <a:fld id="{7F72D805-0053-F046-9AC8-48504FCF6D48}" type="slidenum">
              <a:rPr lang="en-US">
                <a:solidFill>
                  <a:schemeClr val="bg1"/>
                </a:solidFill>
                <a:latin typeface="Calibri" charset="0"/>
              </a:rPr>
              <a:pPr eaLnBrk="1" hangingPunct="1"/>
              <a:t>25</a:t>
            </a:fld>
            <a:endParaRPr lang="en-US">
              <a:solidFill>
                <a:schemeClr val="bg1"/>
              </a:solidFill>
              <a:latin typeface="Calibri" charset="0"/>
            </a:endParaRPr>
          </a:p>
        </p:txBody>
      </p:sp>
      <p:sp>
        <p:nvSpPr>
          <p:cNvPr id="8195" name="Rectangle 2"/>
          <p:cNvSpPr>
            <a:spLocks noGrp="1" noChangeArrowheads="1"/>
          </p:cNvSpPr>
          <p:nvPr>
            <p:ph type="title"/>
          </p:nvPr>
        </p:nvSpPr>
        <p:spPr>
          <a:xfrm>
            <a:off x="685800" y="609600"/>
            <a:ext cx="7772400" cy="1143000"/>
          </a:xfrm>
        </p:spPr>
        <p:txBody>
          <a:bodyPr anchor="t"/>
          <a:lstStyle/>
          <a:p>
            <a:pPr eaLnBrk="1" hangingPunct="1"/>
            <a:r>
              <a:rPr lang="en-US">
                <a:ln>
                  <a:noFill/>
                </a:ln>
                <a:effectLst>
                  <a:outerShdw blurRad="38100" dist="38100" dir="2700000" algn="tl">
                    <a:srgbClr val="DDDDDD"/>
                  </a:outerShdw>
                </a:effectLst>
                <a:latin typeface="Trebuchet MS" charset="0"/>
                <a:ea typeface="ＭＳ Ｐゴシック" charset="0"/>
                <a:cs typeface="Trebuchet MS" charset="0"/>
              </a:rPr>
              <a:t>Capacity of a System</a:t>
            </a:r>
          </a:p>
        </p:txBody>
      </p:sp>
      <p:sp>
        <p:nvSpPr>
          <p:cNvPr id="16388" name="Rectangle 3"/>
          <p:cNvSpPr>
            <a:spLocks noGrp="1" noChangeArrowheads="1"/>
          </p:cNvSpPr>
          <p:nvPr>
            <p:ph type="body" idx="1"/>
          </p:nvPr>
        </p:nvSpPr>
        <p:spPr>
          <a:xfrm>
            <a:off x="609600" y="1600200"/>
            <a:ext cx="7772400" cy="4114800"/>
          </a:xfrm>
        </p:spPr>
        <p:txBody>
          <a:bodyPr/>
          <a:lstStyle/>
          <a:p>
            <a:pPr eaLnBrk="1" hangingPunct="1">
              <a:lnSpc>
                <a:spcPct val="90000"/>
              </a:lnSpc>
            </a:pPr>
            <a:r>
              <a:rPr lang="en-US" sz="2400" b="0" dirty="0">
                <a:latin typeface="Trebuchet MS" charset="0"/>
                <a:ea typeface="ＭＳ Ｐゴシック" charset="0"/>
                <a:cs typeface="Trebuchet MS" charset="0"/>
              </a:rPr>
              <a:t>The </a:t>
            </a:r>
            <a:r>
              <a:rPr lang="en-US" sz="2400" b="0" dirty="0">
                <a:solidFill>
                  <a:srgbClr val="FF0000"/>
                </a:solidFill>
                <a:latin typeface="Trebuchet MS" charset="0"/>
                <a:ea typeface="ＭＳ Ｐゴシック" charset="0"/>
                <a:cs typeface="Trebuchet MS" charset="0"/>
              </a:rPr>
              <a:t>bit rate of a system increases </a:t>
            </a:r>
            <a:r>
              <a:rPr lang="en-US" sz="2400" b="0" dirty="0">
                <a:latin typeface="Trebuchet MS" charset="0"/>
                <a:ea typeface="ＭＳ Ｐゴシック" charset="0"/>
                <a:cs typeface="Trebuchet MS" charset="0"/>
              </a:rPr>
              <a:t>with </a:t>
            </a:r>
            <a:r>
              <a:rPr lang="en-US" sz="2400" b="0" dirty="0">
                <a:solidFill>
                  <a:srgbClr val="0000FF"/>
                </a:solidFill>
                <a:latin typeface="Trebuchet MS" charset="0"/>
                <a:ea typeface="ＭＳ Ｐゴシック" charset="0"/>
                <a:cs typeface="Trebuchet MS" charset="0"/>
              </a:rPr>
              <a:t>an increase in the number of signal levels </a:t>
            </a:r>
            <a:r>
              <a:rPr lang="en-US" sz="2400" b="0" dirty="0">
                <a:latin typeface="Trebuchet MS" charset="0"/>
                <a:ea typeface="ＭＳ Ｐゴシック" charset="0"/>
                <a:cs typeface="Trebuchet MS" charset="0"/>
              </a:rPr>
              <a:t>we use to denote a symbol.</a:t>
            </a:r>
          </a:p>
          <a:p>
            <a:pPr eaLnBrk="1" hangingPunct="1">
              <a:lnSpc>
                <a:spcPct val="90000"/>
              </a:lnSpc>
            </a:pPr>
            <a:r>
              <a:rPr lang="en-US" sz="2400" b="0" dirty="0">
                <a:latin typeface="Trebuchet MS" charset="0"/>
                <a:ea typeface="ＭＳ Ｐゴシック" charset="0"/>
                <a:cs typeface="Trebuchet MS" charset="0"/>
              </a:rPr>
              <a:t>A symbol can consist of a </a:t>
            </a:r>
            <a:r>
              <a:rPr lang="en-US" sz="2400" b="0" dirty="0">
                <a:solidFill>
                  <a:srgbClr val="FF0000"/>
                </a:solidFill>
                <a:latin typeface="Trebuchet MS" charset="0"/>
                <a:ea typeface="ＭＳ Ｐゴシック" charset="0"/>
                <a:cs typeface="Trebuchet MS" charset="0"/>
              </a:rPr>
              <a:t>single bit or “n” bits</a:t>
            </a:r>
            <a:r>
              <a:rPr lang="en-US" sz="2400" b="0" dirty="0">
                <a:latin typeface="Trebuchet MS" charset="0"/>
                <a:ea typeface="ＭＳ Ｐゴシック" charset="0"/>
                <a:cs typeface="Trebuchet MS" charset="0"/>
              </a:rPr>
              <a:t>.</a:t>
            </a:r>
          </a:p>
          <a:p>
            <a:pPr eaLnBrk="1" hangingPunct="1">
              <a:lnSpc>
                <a:spcPct val="90000"/>
              </a:lnSpc>
            </a:pPr>
            <a:r>
              <a:rPr lang="en-US" sz="2400" b="0" dirty="0">
                <a:latin typeface="Trebuchet MS" charset="0"/>
                <a:ea typeface="ＭＳ Ｐゴシック" charset="0"/>
                <a:cs typeface="Trebuchet MS" charset="0"/>
              </a:rPr>
              <a:t>The number of signal levels = 2</a:t>
            </a:r>
            <a:r>
              <a:rPr lang="en-US" sz="2400" b="0" baseline="30000" dirty="0">
                <a:latin typeface="Trebuchet MS" charset="0"/>
                <a:ea typeface="ＭＳ Ｐゴシック" charset="0"/>
                <a:cs typeface="Trebuchet MS" charset="0"/>
              </a:rPr>
              <a:t>n</a:t>
            </a:r>
            <a:r>
              <a:rPr lang="en-US" sz="2400" b="0" dirty="0">
                <a:latin typeface="Trebuchet MS" charset="0"/>
                <a:ea typeface="ＭＳ Ｐゴシック" charset="0"/>
                <a:cs typeface="Trebuchet MS" charset="0"/>
              </a:rPr>
              <a:t>.</a:t>
            </a:r>
          </a:p>
          <a:p>
            <a:pPr eaLnBrk="1" hangingPunct="1">
              <a:lnSpc>
                <a:spcPct val="90000"/>
              </a:lnSpc>
            </a:pPr>
            <a:r>
              <a:rPr lang="en-US" sz="2400" b="0" dirty="0">
                <a:latin typeface="Trebuchet MS" charset="0"/>
                <a:ea typeface="ＭＳ Ｐゴシック" charset="0"/>
                <a:cs typeface="Trebuchet MS" charset="0"/>
              </a:rPr>
              <a:t>As the </a:t>
            </a:r>
            <a:r>
              <a:rPr lang="en-US" sz="2400" b="0" dirty="0">
                <a:solidFill>
                  <a:srgbClr val="FF0000"/>
                </a:solidFill>
                <a:latin typeface="Trebuchet MS" charset="0"/>
                <a:ea typeface="ＭＳ Ｐゴシック" charset="0"/>
                <a:cs typeface="Trebuchet MS" charset="0"/>
              </a:rPr>
              <a:t>number of levels goes up</a:t>
            </a:r>
            <a:r>
              <a:rPr lang="en-US" sz="2400" b="0" dirty="0">
                <a:latin typeface="Trebuchet MS" charset="0"/>
                <a:ea typeface="ＭＳ Ｐゴシック" charset="0"/>
                <a:cs typeface="Trebuchet MS" charset="0"/>
              </a:rPr>
              <a:t>, the spacing between level decreases -&gt; </a:t>
            </a:r>
            <a:r>
              <a:rPr lang="en-US" sz="2400" b="0" dirty="0">
                <a:solidFill>
                  <a:srgbClr val="FF0000"/>
                </a:solidFill>
                <a:latin typeface="Trebuchet MS" charset="0"/>
                <a:ea typeface="ＭＳ Ｐゴシック" charset="0"/>
                <a:cs typeface="Trebuchet MS" charset="0"/>
              </a:rPr>
              <a:t>increasing the probability of an error </a:t>
            </a:r>
            <a:r>
              <a:rPr lang="en-US" sz="2400" b="0" dirty="0">
                <a:latin typeface="Trebuchet MS" charset="0"/>
                <a:ea typeface="ＭＳ Ｐゴシック" charset="0"/>
                <a:cs typeface="Trebuchet MS" charset="0"/>
              </a:rPr>
              <a:t>occurring in the presence of transmission impairments</a:t>
            </a:r>
            <a:r>
              <a:rPr lang="en-US" sz="2400" b="0" dirty="0" smtClean="0">
                <a:latin typeface="Trebuchet MS" charset="0"/>
                <a:ea typeface="ＭＳ Ｐゴシック" charset="0"/>
                <a:cs typeface="Trebuchet MS" charset="0"/>
              </a:rPr>
              <a:t>.</a:t>
            </a:r>
            <a:r>
              <a:rPr lang="en-US" sz="2400" dirty="0" smtClean="0">
                <a:latin typeface="Trebuchet MS" charset="0"/>
                <a:ea typeface="ＭＳ Ｐゴシック" charset="0"/>
                <a:cs typeface="Trebuchet MS" charset="0"/>
              </a:rPr>
              <a:t> </a:t>
            </a:r>
            <a:endParaRPr lang="en-US" sz="2400" b="0" dirty="0">
              <a:latin typeface="Trebuchet MS" charset="0"/>
              <a:ea typeface="ＭＳ Ｐゴシック" charset="0"/>
              <a:cs typeface="Trebuchet MS" charset="0"/>
            </a:endParaRPr>
          </a:p>
        </p:txBody>
      </p:sp>
    </p:spTree>
    <p:extLst>
      <p:ext uri="{BB962C8B-B14F-4D97-AF65-F5344CB8AC3E}">
        <p14:creationId xmlns:p14="http://schemas.microsoft.com/office/powerpoint/2010/main" val="417052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20675" y="152400"/>
            <a:ext cx="7491413" cy="914400"/>
          </a:xfrm>
        </p:spPr>
        <p:txBody>
          <a:bodyPr/>
          <a:lstStyle/>
          <a:p>
            <a:pPr algn="r" eaLnBrk="1" hangingPunct="1"/>
            <a:r>
              <a:rPr kumimoji="1" lang="en-GB">
                <a:ln>
                  <a:noFill/>
                </a:ln>
                <a:effectLst>
                  <a:outerShdw blurRad="38100" dist="38100" dir="2700000" algn="tl">
                    <a:srgbClr val="DDDDDD"/>
                  </a:outerShdw>
                </a:effectLst>
                <a:latin typeface="Trebuchet MS" charset="0"/>
                <a:ea typeface="ＭＳ Ｐゴシック" charset="0"/>
                <a:cs typeface="Trebuchet MS" charset="0"/>
              </a:rPr>
              <a:t>Nyquist Bandwidth</a:t>
            </a:r>
          </a:p>
        </p:txBody>
      </p:sp>
      <p:sp>
        <p:nvSpPr>
          <p:cNvPr id="101379" name="Rectangle 3"/>
          <p:cNvSpPr>
            <a:spLocks noGrp="1" noChangeArrowheads="1"/>
          </p:cNvSpPr>
          <p:nvPr>
            <p:ph type="body" idx="1"/>
          </p:nvPr>
        </p:nvSpPr>
        <p:spPr>
          <a:xfrm>
            <a:off x="457200" y="1412875"/>
            <a:ext cx="8229600" cy="5105400"/>
          </a:xfrm>
        </p:spPr>
        <p:txBody>
          <a:bodyPr>
            <a:normAutofit fontScale="85000" lnSpcReduction="20000"/>
          </a:bodyPr>
          <a:lstStyle/>
          <a:p>
            <a:pPr eaLnBrk="1" hangingPunct="1">
              <a:buFont typeface="Wingdings" pitchFamily="-110" charset="2"/>
              <a:buNone/>
              <a:defRPr/>
            </a:pPr>
            <a:r>
              <a:rPr kumimoji="1" lang="en-GB" b="0" dirty="0"/>
              <a:t>In the case of a </a:t>
            </a:r>
            <a:r>
              <a:rPr kumimoji="1" lang="en-GB" b="0" dirty="0">
                <a:solidFill>
                  <a:srgbClr val="FF0000"/>
                </a:solidFill>
              </a:rPr>
              <a:t>channel that is noise free</a:t>
            </a:r>
            <a:r>
              <a:rPr kumimoji="1" lang="en-GB" b="0" dirty="0" smtClean="0"/>
              <a:t>:</a:t>
            </a:r>
          </a:p>
          <a:p>
            <a:pPr eaLnBrk="1" hangingPunct="1">
              <a:defRPr/>
            </a:pPr>
            <a:r>
              <a:rPr kumimoji="1" lang="en-GB" b="0" dirty="0" smtClean="0"/>
              <a:t>The limitation of data rate is simply the bandwidth of the signal</a:t>
            </a:r>
          </a:p>
          <a:p>
            <a:pPr lvl="1" eaLnBrk="1" hangingPunct="1">
              <a:defRPr/>
            </a:pPr>
            <a:r>
              <a:rPr kumimoji="1" lang="en-GB" sz="2400" b="0" dirty="0" smtClean="0"/>
              <a:t>If the rate </a:t>
            </a:r>
            <a:r>
              <a:rPr kumimoji="1" lang="en-GB" sz="2400" b="0" dirty="0"/>
              <a:t>of signal transmission is </a:t>
            </a:r>
            <a:r>
              <a:rPr kumimoji="1" lang="en-GB" sz="2400" b="0" i="1" dirty="0" smtClean="0"/>
              <a:t>2B </a:t>
            </a:r>
            <a:r>
              <a:rPr kumimoji="1" lang="en-GB" sz="2400" b="0" dirty="0" smtClean="0"/>
              <a:t>then a </a:t>
            </a:r>
            <a:r>
              <a:rPr kumimoji="1" lang="en-GB" sz="2400" b="0" dirty="0"/>
              <a:t>signal with frequencies no greater than </a:t>
            </a:r>
            <a:r>
              <a:rPr kumimoji="1" lang="en-GB" sz="2400" b="0" i="1" dirty="0"/>
              <a:t>B</a:t>
            </a:r>
            <a:r>
              <a:rPr kumimoji="1" lang="en-GB" sz="2400" b="0" dirty="0" smtClean="0"/>
              <a:t> is sufficient to carry the signal rate</a:t>
            </a:r>
          </a:p>
          <a:p>
            <a:pPr lvl="1" eaLnBrk="1" hangingPunct="1">
              <a:defRPr/>
            </a:pPr>
            <a:r>
              <a:rPr kumimoji="1" lang="en-GB" sz="2400" b="0" dirty="0"/>
              <a:t>G</a:t>
            </a:r>
            <a:r>
              <a:rPr kumimoji="1" lang="en-GB" sz="2400" b="0" dirty="0" smtClean="0"/>
              <a:t>iven a bandwidth of </a:t>
            </a:r>
            <a:r>
              <a:rPr kumimoji="1" lang="en-GB" sz="2400" b="0" i="1" dirty="0"/>
              <a:t>B</a:t>
            </a:r>
            <a:r>
              <a:rPr kumimoji="1" lang="en-GB" sz="2400" b="0" dirty="0"/>
              <a:t>,</a:t>
            </a:r>
            <a:r>
              <a:rPr kumimoji="1" lang="en-GB" sz="2400" b="0" dirty="0" smtClean="0"/>
              <a:t> the highest </a:t>
            </a:r>
            <a:r>
              <a:rPr kumimoji="1" lang="en-GB" sz="2400" b="0" dirty="0"/>
              <a:t>signal </a:t>
            </a:r>
            <a:r>
              <a:rPr kumimoji="1" lang="en-GB" sz="2400" b="0" dirty="0" smtClean="0"/>
              <a:t>rate that can be carried </a:t>
            </a:r>
            <a:r>
              <a:rPr kumimoji="1" lang="en-GB" sz="2400" b="0" dirty="0"/>
              <a:t>is 2</a:t>
            </a:r>
            <a:r>
              <a:rPr kumimoji="1" lang="en-GB" sz="2400" b="0" i="1" dirty="0"/>
              <a:t>B</a:t>
            </a:r>
            <a:endParaRPr kumimoji="1" lang="en-GB" sz="2400" b="0" i="1" dirty="0" smtClean="0"/>
          </a:p>
          <a:p>
            <a:pPr eaLnBrk="1" hangingPunct="1">
              <a:defRPr/>
            </a:pPr>
            <a:r>
              <a:rPr kumimoji="1" lang="en-GB" b="0" dirty="0"/>
              <a:t>F</a:t>
            </a:r>
            <a:r>
              <a:rPr kumimoji="1" lang="en-GB" b="0" dirty="0" smtClean="0"/>
              <a:t>or </a:t>
            </a:r>
            <a:r>
              <a:rPr kumimoji="1" lang="en-GB" b="0" dirty="0"/>
              <a:t>binary signals,</a:t>
            </a:r>
            <a:r>
              <a:rPr kumimoji="1" lang="en-GB" b="0" dirty="0" smtClean="0"/>
              <a:t> the data rate that can be supported by </a:t>
            </a:r>
            <a:r>
              <a:rPr kumimoji="1" lang="en-GB" b="0" i="1" dirty="0" smtClean="0"/>
              <a:t>B </a:t>
            </a:r>
            <a:r>
              <a:rPr kumimoji="1" lang="en-GB" b="0" dirty="0" smtClean="0"/>
              <a:t>Hz is 2</a:t>
            </a:r>
            <a:r>
              <a:rPr kumimoji="1" lang="en-GB" b="0" i="1" dirty="0" smtClean="0"/>
              <a:t>B </a:t>
            </a:r>
            <a:r>
              <a:rPr kumimoji="1" lang="en-GB" b="0" dirty="0" smtClean="0"/>
              <a:t>bps</a:t>
            </a:r>
          </a:p>
          <a:p>
            <a:pPr eaLnBrk="1" hangingPunct="1">
              <a:defRPr/>
            </a:pPr>
            <a:r>
              <a:rPr kumimoji="1" lang="en-GB" b="0" dirty="0" smtClean="0"/>
              <a:t>With multilevel signaling, the </a:t>
            </a:r>
            <a:r>
              <a:rPr kumimoji="1" lang="en-GB" b="0" dirty="0" err="1" smtClean="0"/>
              <a:t>Nyquist</a:t>
            </a:r>
            <a:r>
              <a:rPr kumimoji="1" lang="en-GB" b="0" dirty="0" smtClean="0"/>
              <a:t> formula becomes: 			</a:t>
            </a:r>
            <a:r>
              <a:rPr kumimoji="1" lang="en-GB" b="0" i="1" dirty="0" smtClean="0">
                <a:solidFill>
                  <a:srgbClr val="FF0000"/>
                </a:solidFill>
              </a:rPr>
              <a:t>C</a:t>
            </a:r>
            <a:r>
              <a:rPr kumimoji="1" lang="en-GB" b="0" dirty="0" smtClean="0">
                <a:solidFill>
                  <a:srgbClr val="FF0000"/>
                </a:solidFill>
              </a:rPr>
              <a:t> = 2</a:t>
            </a:r>
            <a:r>
              <a:rPr kumimoji="1" lang="en-GB" b="0" i="1" dirty="0" smtClean="0">
                <a:solidFill>
                  <a:srgbClr val="FF0000"/>
                </a:solidFill>
              </a:rPr>
              <a:t>B</a:t>
            </a:r>
            <a:r>
              <a:rPr kumimoji="1" lang="en-GB" b="0" dirty="0" smtClean="0">
                <a:solidFill>
                  <a:srgbClr val="FF0000"/>
                </a:solidFill>
              </a:rPr>
              <a:t> log</a:t>
            </a:r>
            <a:r>
              <a:rPr kumimoji="1" lang="en-GB" b="0" baseline="-25000" dirty="0" smtClean="0">
                <a:solidFill>
                  <a:srgbClr val="FF0000"/>
                </a:solidFill>
              </a:rPr>
              <a:t>2</a:t>
            </a:r>
            <a:r>
              <a:rPr kumimoji="1" lang="en-GB" b="0" i="1" dirty="0" smtClean="0">
                <a:solidFill>
                  <a:srgbClr val="FF0000"/>
                </a:solidFill>
              </a:rPr>
              <a:t>M</a:t>
            </a:r>
          </a:p>
          <a:p>
            <a:pPr eaLnBrk="1" hangingPunct="1">
              <a:defRPr/>
            </a:pPr>
            <a:r>
              <a:rPr kumimoji="1" lang="en-GB" b="0" dirty="0" smtClean="0"/>
              <a:t>Data rate can be increased by increasing the number of different signal elements</a:t>
            </a:r>
          </a:p>
          <a:p>
            <a:pPr lvl="1" eaLnBrk="1" hangingPunct="1">
              <a:defRPr/>
            </a:pPr>
            <a:r>
              <a:rPr kumimoji="1" lang="en-GB" sz="2400" b="0" dirty="0" smtClean="0"/>
              <a:t>This increases burden on receiver</a:t>
            </a:r>
          </a:p>
          <a:p>
            <a:pPr lvl="1" eaLnBrk="1" hangingPunct="1">
              <a:defRPr/>
            </a:pPr>
            <a:r>
              <a:rPr kumimoji="1" lang="en-GB" sz="2400" b="0" dirty="0" smtClean="0"/>
              <a:t>Noise and other impairments limit the practical value of </a:t>
            </a:r>
            <a:r>
              <a:rPr kumimoji="1" lang="en-GB" sz="2400" b="0" i="1" dirty="0" smtClean="0"/>
              <a:t>M</a:t>
            </a:r>
            <a:endParaRPr kumimoji="1" lang="en-GB" sz="2400" b="0" i="1" dirty="0"/>
          </a:p>
        </p:txBody>
      </p:sp>
    </p:spTree>
    <p:extLst>
      <p:ext uri="{BB962C8B-B14F-4D97-AF65-F5344CB8AC3E}">
        <p14:creationId xmlns:p14="http://schemas.microsoft.com/office/powerpoint/2010/main" val="1181486642"/>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1A8BFA3A-E35D-DF4C-93D5-E2AE8D5A73FA}" type="slidenum">
              <a:rPr lang="en-US">
                <a:solidFill>
                  <a:srgbClr val="898989"/>
                </a:solidFill>
                <a:latin typeface="Calibri" charset="0"/>
              </a:rPr>
              <a:pPr algn="l" eaLnBrk="1" hangingPunct="1"/>
              <a:t>27</a:t>
            </a:fld>
            <a:endParaRPr lang="en-US">
              <a:solidFill>
                <a:srgbClr val="898989"/>
              </a:solidFill>
              <a:latin typeface="Calibri" charset="0"/>
            </a:endParaRPr>
          </a:p>
        </p:txBody>
      </p:sp>
      <p:sp>
        <p:nvSpPr>
          <p:cNvPr id="1843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18436" name="Line 10"/>
          <p:cNvSpPr>
            <a:spLocks noChangeShapeType="1"/>
          </p:cNvSpPr>
          <p:nvPr/>
        </p:nvSpPr>
        <p:spPr bwMode="auto">
          <a:xfrm>
            <a:off x="573088" y="48847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Rectangle 11"/>
          <p:cNvSpPr>
            <a:spLocks noChangeArrowheads="1"/>
          </p:cNvSpPr>
          <p:nvPr/>
        </p:nvSpPr>
        <p:spPr bwMode="auto">
          <a:xfrm>
            <a:off x="592138" y="4929188"/>
            <a:ext cx="8077200" cy="18161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altLang="en-US" sz="2800" dirty="0">
                <a:latin typeface="Arial" pitchFamily="34" charset="0"/>
              </a:rPr>
              <a:t>Increasing the levels of a signal increases the probability of an error occurring.</a:t>
            </a:r>
          </a:p>
          <a:p>
            <a:pPr algn="ctr">
              <a:defRPr/>
            </a:pPr>
            <a:r>
              <a:rPr lang="en-US" altLang="en-US" sz="2800" dirty="0">
                <a:latin typeface="Arial" pitchFamily="34" charset="0"/>
              </a:rPr>
              <a:t>In other words, it reduces the reliability of the system. </a:t>
            </a:r>
          </a:p>
        </p:txBody>
      </p:sp>
      <p:pic>
        <p:nvPicPr>
          <p:cNvPr id="18438" name="Picture 2" descr="Figure 3.16  Two digital signals: one with two signal levels and the other   with four signal level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558800"/>
            <a:ext cx="5719763"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3111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bg1"/>
                </a:solidFill>
                <a:latin typeface="Calibri" charset="0"/>
              </a:rPr>
              <a:t>3.</a:t>
            </a:r>
            <a:fld id="{EC67B8D4-0DCE-A64A-B394-860A9E198B94}" type="slidenum">
              <a:rPr lang="en-US">
                <a:solidFill>
                  <a:schemeClr val="bg1"/>
                </a:solidFill>
                <a:latin typeface="Calibri" charset="0"/>
              </a:rPr>
              <a:pPr eaLnBrk="1" hangingPunct="1"/>
              <a:t>28</a:t>
            </a:fld>
            <a:endParaRPr lang="en-US">
              <a:solidFill>
                <a:schemeClr val="bg1"/>
              </a:solidFill>
              <a:latin typeface="Calibri" charset="0"/>
            </a:endParaRPr>
          </a:p>
        </p:txBody>
      </p:sp>
      <p:sp>
        <p:nvSpPr>
          <p:cNvPr id="9219" name="Rectangle 2"/>
          <p:cNvSpPr>
            <a:spLocks noGrp="1" noChangeArrowheads="1"/>
          </p:cNvSpPr>
          <p:nvPr>
            <p:ph type="title"/>
          </p:nvPr>
        </p:nvSpPr>
        <p:spPr>
          <a:xfrm>
            <a:off x="685800" y="609600"/>
            <a:ext cx="7772400" cy="1143000"/>
          </a:xfrm>
        </p:spPr>
        <p:txBody>
          <a:bodyPr anchor="t"/>
          <a:lstStyle/>
          <a:p>
            <a:pPr eaLnBrk="1" hangingPunct="1"/>
            <a:r>
              <a:rPr lang="en-US">
                <a:ln>
                  <a:noFill/>
                </a:ln>
                <a:effectLst>
                  <a:outerShdw blurRad="38100" dist="38100" dir="2700000" algn="tl">
                    <a:srgbClr val="DDDDDD"/>
                  </a:outerShdw>
                </a:effectLst>
                <a:latin typeface="Trebuchet MS" charset="0"/>
                <a:ea typeface="ＭＳ Ｐゴシック" charset="0"/>
                <a:cs typeface="Trebuchet MS" charset="0"/>
              </a:rPr>
              <a:t>Nyquist Theorem</a:t>
            </a:r>
          </a:p>
        </p:txBody>
      </p:sp>
      <p:sp>
        <p:nvSpPr>
          <p:cNvPr id="19460" name="Rectangle 3"/>
          <p:cNvSpPr>
            <a:spLocks noGrp="1" noChangeArrowheads="1"/>
          </p:cNvSpPr>
          <p:nvPr>
            <p:ph type="body" idx="1"/>
          </p:nvPr>
        </p:nvSpPr>
        <p:spPr>
          <a:xfrm>
            <a:off x="685800" y="1600200"/>
            <a:ext cx="7772400" cy="4800600"/>
          </a:xfrm>
        </p:spPr>
        <p:txBody>
          <a:bodyPr/>
          <a:lstStyle/>
          <a:p>
            <a:pPr eaLnBrk="1" hangingPunct="1">
              <a:lnSpc>
                <a:spcPct val="90000"/>
              </a:lnSpc>
            </a:pPr>
            <a:r>
              <a:rPr lang="en-US" sz="2400" b="0">
                <a:latin typeface="Trebuchet MS" charset="0"/>
                <a:ea typeface="ＭＳ Ｐゴシック" charset="0"/>
                <a:cs typeface="Trebuchet MS" charset="0"/>
              </a:rPr>
              <a:t>Nyquist gives the upper bound for the bit rate of a transmission system by calculating </a:t>
            </a:r>
            <a:r>
              <a:rPr lang="en-US" sz="2400" b="0">
                <a:solidFill>
                  <a:srgbClr val="FF0000"/>
                </a:solidFill>
                <a:latin typeface="Trebuchet MS" charset="0"/>
                <a:ea typeface="ＭＳ Ｐゴシック" charset="0"/>
                <a:cs typeface="Trebuchet MS" charset="0"/>
              </a:rPr>
              <a:t>the bit rate </a:t>
            </a:r>
            <a:r>
              <a:rPr lang="en-US" sz="2400" b="0">
                <a:latin typeface="Trebuchet MS" charset="0"/>
                <a:ea typeface="ＭＳ Ｐゴシック" charset="0"/>
                <a:cs typeface="Trebuchet MS" charset="0"/>
              </a:rPr>
              <a:t>directly from the number of bits in a symbol (or signal levels) and the bandwidth of the system (assuming 2 symbols/per cycle).</a:t>
            </a:r>
          </a:p>
          <a:p>
            <a:pPr eaLnBrk="1" hangingPunct="1">
              <a:lnSpc>
                <a:spcPct val="90000"/>
              </a:lnSpc>
            </a:pPr>
            <a:r>
              <a:rPr lang="en-US" sz="2400" b="0">
                <a:latin typeface="Trebuchet MS" charset="0"/>
                <a:ea typeface="ＭＳ Ｐゴシック" charset="0"/>
                <a:cs typeface="Trebuchet MS" charset="0"/>
              </a:rPr>
              <a:t>Nyquist theorem states that for a </a:t>
            </a:r>
            <a:r>
              <a:rPr lang="en-US" sz="2400" b="0">
                <a:solidFill>
                  <a:schemeClr val="hlink"/>
                </a:solidFill>
                <a:latin typeface="Trebuchet MS" charset="0"/>
                <a:ea typeface="ＭＳ Ｐゴシック" charset="0"/>
                <a:cs typeface="Trebuchet MS" charset="0"/>
              </a:rPr>
              <a:t>noiseless</a:t>
            </a:r>
            <a:r>
              <a:rPr lang="en-US" sz="2400" b="0">
                <a:latin typeface="Trebuchet MS" charset="0"/>
                <a:ea typeface="ＭＳ Ｐゴシック" charset="0"/>
                <a:cs typeface="Trebuchet MS" charset="0"/>
              </a:rPr>
              <a:t> channel:</a:t>
            </a:r>
          </a:p>
          <a:p>
            <a:pPr algn="ctr" eaLnBrk="1" hangingPunct="1">
              <a:lnSpc>
                <a:spcPct val="90000"/>
              </a:lnSpc>
              <a:buFont typeface="Wingdings" charset="0"/>
              <a:buNone/>
            </a:pPr>
            <a:r>
              <a:rPr lang="en-US" sz="2400" b="0">
                <a:latin typeface="Trebuchet MS" charset="0"/>
                <a:ea typeface="ＭＳ Ｐゴシック" charset="0"/>
                <a:cs typeface="Trebuchet MS" charset="0"/>
              </a:rPr>
              <a:t>C = 2 B log</a:t>
            </a:r>
            <a:r>
              <a:rPr lang="en-US" sz="2400" b="0" baseline="-25000">
                <a:latin typeface="Trebuchet MS" charset="0"/>
                <a:ea typeface="ＭＳ Ｐゴシック" charset="0"/>
                <a:cs typeface="Trebuchet MS" charset="0"/>
              </a:rPr>
              <a:t>2</a:t>
            </a:r>
            <a:r>
              <a:rPr lang="en-US" sz="2400" b="0">
                <a:latin typeface="Trebuchet MS" charset="0"/>
                <a:ea typeface="ＭＳ Ｐゴシック" charset="0"/>
                <a:cs typeface="Trebuchet MS" charset="0"/>
              </a:rPr>
              <a:t>2</a:t>
            </a:r>
            <a:r>
              <a:rPr lang="en-US" sz="2400" b="0" baseline="30000">
                <a:latin typeface="Trebuchet MS" charset="0"/>
                <a:ea typeface="ＭＳ Ｐゴシック" charset="0"/>
                <a:cs typeface="Trebuchet MS" charset="0"/>
              </a:rPr>
              <a:t>n</a:t>
            </a:r>
            <a:r>
              <a:rPr lang="en-US" sz="2400" b="0">
                <a:latin typeface="Trebuchet MS" charset="0"/>
                <a:ea typeface="ＭＳ Ｐゴシック" charset="0"/>
                <a:cs typeface="Trebuchet MS" charset="0"/>
              </a:rPr>
              <a:t> </a:t>
            </a:r>
          </a:p>
          <a:p>
            <a:pPr algn="ctr" eaLnBrk="1" hangingPunct="1">
              <a:lnSpc>
                <a:spcPct val="90000"/>
              </a:lnSpc>
              <a:buFont typeface="Wingdings" charset="0"/>
              <a:buNone/>
            </a:pPr>
            <a:r>
              <a:rPr lang="en-US" sz="2400" b="0">
                <a:latin typeface="Trebuchet MS" charset="0"/>
                <a:ea typeface="ＭＳ Ｐゴシック" charset="0"/>
                <a:cs typeface="Trebuchet MS" charset="0"/>
              </a:rPr>
              <a:t>C= </a:t>
            </a:r>
            <a:r>
              <a:rPr lang="en-US" sz="2400" b="0">
                <a:solidFill>
                  <a:srgbClr val="FF0000"/>
                </a:solidFill>
                <a:latin typeface="Trebuchet MS" charset="0"/>
                <a:ea typeface="ＭＳ Ｐゴシック" charset="0"/>
                <a:cs typeface="Trebuchet MS" charset="0"/>
              </a:rPr>
              <a:t>capacity in bps</a:t>
            </a:r>
          </a:p>
          <a:p>
            <a:pPr algn="ctr" eaLnBrk="1" hangingPunct="1">
              <a:lnSpc>
                <a:spcPct val="90000"/>
              </a:lnSpc>
              <a:buFont typeface="Wingdings" charset="0"/>
              <a:buNone/>
            </a:pPr>
            <a:r>
              <a:rPr lang="en-US" sz="2400" b="0">
                <a:latin typeface="Trebuchet MS" charset="0"/>
                <a:ea typeface="ＭＳ Ｐゴシック" charset="0"/>
                <a:cs typeface="Trebuchet MS" charset="0"/>
              </a:rPr>
              <a:t>B = bandwidth in Hz</a:t>
            </a:r>
          </a:p>
        </p:txBody>
      </p:sp>
    </p:spTree>
    <p:extLst>
      <p:ext uri="{BB962C8B-B14F-4D97-AF65-F5344CB8AC3E}">
        <p14:creationId xmlns:p14="http://schemas.microsoft.com/office/powerpoint/2010/main" val="3687265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4850EB28-4E52-7D48-8D0F-B32D57E8595E}" type="slidenum">
              <a:rPr lang="en-US">
                <a:solidFill>
                  <a:srgbClr val="898989"/>
                </a:solidFill>
                <a:latin typeface="Calibri" charset="0"/>
              </a:rPr>
              <a:pPr algn="l" eaLnBrk="1" hangingPunct="1"/>
              <a:t>29</a:t>
            </a:fld>
            <a:endParaRPr lang="en-US">
              <a:solidFill>
                <a:srgbClr val="898989"/>
              </a:solidFill>
              <a:latin typeface="Calibri" charset="0"/>
            </a:endParaRPr>
          </a:p>
        </p:txBody>
      </p:sp>
      <p:sp>
        <p:nvSpPr>
          <p:cNvPr id="2048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0484"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0485" name="Rectangle 11"/>
          <p:cNvSpPr>
            <a:spLocks noChangeArrowheads="1"/>
          </p:cNvSpPr>
          <p:nvPr/>
        </p:nvSpPr>
        <p:spPr bwMode="auto">
          <a:xfrm>
            <a:off x="228600" y="14478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Consider a noiseless channel with a bandwidth of 3000 Hz transmitting a signal with two signal levels. The maximum bit rate can be calculated as</a:t>
            </a:r>
          </a:p>
        </p:txBody>
      </p:sp>
      <p:sp>
        <p:nvSpPr>
          <p:cNvPr id="20486"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1</a:t>
            </a:r>
          </a:p>
        </p:txBody>
      </p:sp>
      <p:pic>
        <p:nvPicPr>
          <p:cNvPr id="2048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3252788"/>
            <a:ext cx="4346575" cy="35083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33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defRPr/>
            </a:pPr>
            <a:r>
              <a:rPr lang="en-US" altLang="en-US" sz="4000" dirty="0" smtClean="0">
                <a:ln>
                  <a:noFill/>
                </a:ln>
                <a:effectLst>
                  <a:outerShdw blurRad="38100" dist="38100" dir="2700000" algn="tl">
                    <a:srgbClr val="C0C0C0"/>
                  </a:outerShdw>
                </a:effectLst>
              </a:rPr>
              <a:t>Assessment</a:t>
            </a:r>
            <a:endParaRPr lang="en-US" altLang="en-US" sz="4000" dirty="0">
              <a:ln>
                <a:noFill/>
              </a:ln>
              <a:effectLst>
                <a:outerShdw blurRad="38100" dist="38100" dir="2700000" algn="tl">
                  <a:srgbClr val="C0C0C0"/>
                </a:outerShdw>
              </a:effectLst>
            </a:endParaRPr>
          </a:p>
        </p:txBody>
      </p:sp>
      <p:sp>
        <p:nvSpPr>
          <p:cNvPr id="11" name="Content Placeholder 6"/>
          <p:cNvSpPr>
            <a:spLocks noGrp="1"/>
          </p:cNvSpPr>
          <p:nvPr>
            <p:ph idx="1"/>
          </p:nvPr>
        </p:nvSpPr>
        <p:spPr>
          <a:xfrm>
            <a:off x="2514600" y="1371600"/>
            <a:ext cx="3962400" cy="2133600"/>
          </a:xfrm>
        </p:spPr>
        <p:txBody>
          <a:bodyPr>
            <a:noAutofit/>
          </a:bodyPr>
          <a:lstStyle/>
          <a:p>
            <a:pPr lvl="1"/>
            <a:r>
              <a:rPr lang="en-US" altLang="en-US" sz="2400" dirty="0" smtClean="0">
                <a:latin typeface="Trebuchet MS" pitchFamily="34" charset="0"/>
                <a:cs typeface="Trebuchet MS" pitchFamily="34" charset="0"/>
              </a:rPr>
              <a:t>Attendance	: 5%</a:t>
            </a:r>
          </a:p>
          <a:p>
            <a:pPr lvl="1"/>
            <a:r>
              <a:rPr lang="en-US" altLang="en-US" sz="2400" dirty="0" smtClean="0">
                <a:latin typeface="Trebuchet MS" pitchFamily="34" charset="0"/>
                <a:cs typeface="Trebuchet MS" pitchFamily="34" charset="0"/>
              </a:rPr>
              <a:t>Assignments	: 5%</a:t>
            </a:r>
          </a:p>
          <a:p>
            <a:pPr lvl="1"/>
            <a:r>
              <a:rPr lang="en-US" altLang="en-US" sz="2400" dirty="0" smtClean="0">
                <a:latin typeface="Trebuchet MS" pitchFamily="34" charset="0"/>
                <a:cs typeface="Trebuchet MS" pitchFamily="34" charset="0"/>
              </a:rPr>
              <a:t>Class Tests	: 20%</a:t>
            </a:r>
          </a:p>
          <a:p>
            <a:pPr lvl="1"/>
            <a:r>
              <a:rPr lang="en-US" altLang="en-US" sz="2400" dirty="0" smtClean="0">
                <a:latin typeface="Trebuchet MS" pitchFamily="34" charset="0"/>
                <a:cs typeface="Trebuchet MS" pitchFamily="34" charset="0"/>
              </a:rPr>
              <a:t>Mid Term	: 30%</a:t>
            </a:r>
          </a:p>
          <a:p>
            <a:pPr lvl="1"/>
            <a:r>
              <a:rPr lang="en-US" altLang="en-US" sz="2400" dirty="0" smtClean="0">
                <a:latin typeface="Trebuchet MS" pitchFamily="34" charset="0"/>
                <a:cs typeface="Trebuchet MS" pitchFamily="34" charset="0"/>
              </a:rPr>
              <a:t>Final		: 40% </a:t>
            </a:r>
          </a:p>
        </p:txBody>
      </p:sp>
      <p:sp>
        <p:nvSpPr>
          <p:cNvPr id="12" name="Title 1"/>
          <p:cNvSpPr txBox="1">
            <a:spLocks/>
          </p:cNvSpPr>
          <p:nvPr/>
        </p:nvSpPr>
        <p:spPr>
          <a:xfrm>
            <a:off x="609600" y="3505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4000" dirty="0" smtClean="0">
                <a:effectLst>
                  <a:outerShdw blurRad="38100" dist="38100" dir="2700000" algn="tl">
                    <a:srgbClr val="C0C0C0"/>
                  </a:outerShdw>
                </a:effectLst>
              </a:rPr>
              <a:t>Grading Policy</a:t>
            </a:r>
            <a:endParaRPr lang="en-US" altLang="en-US" sz="4000" dirty="0">
              <a:effectLst>
                <a:outerShdw blurRad="38100" dist="38100" dir="2700000" algn="tl">
                  <a:srgbClr val="C0C0C0"/>
                </a:outerShdw>
              </a:effectLst>
            </a:endParaRPr>
          </a:p>
        </p:txBody>
      </p:sp>
      <p:sp>
        <p:nvSpPr>
          <p:cNvPr id="13" name="Content Placeholder 6"/>
          <p:cNvSpPr txBox="1">
            <a:spLocks/>
          </p:cNvSpPr>
          <p:nvPr/>
        </p:nvSpPr>
        <p:spPr>
          <a:xfrm>
            <a:off x="1143000" y="4687047"/>
            <a:ext cx="7315200"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altLang="en-US" sz="2200" dirty="0" smtClean="0">
                <a:latin typeface="Trebuchet MS" pitchFamily="34" charset="0"/>
                <a:cs typeface="Trebuchet MS" pitchFamily="34" charset="0"/>
              </a:rPr>
              <a:t>A (Plain)	: 90-100	C+ (Plus) 	: 70-73</a:t>
            </a:r>
          </a:p>
          <a:p>
            <a:pPr marL="457200" lvl="1" indent="0">
              <a:buNone/>
            </a:pPr>
            <a:r>
              <a:rPr lang="en-US" altLang="en-US" sz="2200" dirty="0" smtClean="0">
                <a:latin typeface="Trebuchet MS" pitchFamily="34" charset="0"/>
                <a:cs typeface="Trebuchet MS" pitchFamily="34" charset="0"/>
              </a:rPr>
              <a:t>A- (Minus)	: 86-89		C (Plain)	: 66-69</a:t>
            </a:r>
          </a:p>
          <a:p>
            <a:pPr marL="457200" lvl="1" indent="0">
              <a:buNone/>
            </a:pPr>
            <a:r>
              <a:rPr lang="en-US" altLang="en-US" sz="2200" dirty="0" smtClean="0">
                <a:latin typeface="Trebuchet MS" pitchFamily="34" charset="0"/>
                <a:cs typeface="Trebuchet MS" pitchFamily="34" charset="0"/>
              </a:rPr>
              <a:t>B+ (Plus)	: 82-85		C- (Minus)	: 62-65</a:t>
            </a:r>
          </a:p>
          <a:p>
            <a:pPr marL="457200" lvl="1" indent="0">
              <a:buNone/>
            </a:pPr>
            <a:r>
              <a:rPr lang="en-US" altLang="en-US" sz="2200" dirty="0" smtClean="0">
                <a:latin typeface="Trebuchet MS" pitchFamily="34" charset="0"/>
                <a:cs typeface="Trebuchet MS" pitchFamily="34" charset="0"/>
              </a:rPr>
              <a:t>B (Plain) 	: 78-81		D+ (Plus)	: 58-61</a:t>
            </a:r>
          </a:p>
          <a:p>
            <a:pPr marL="457200" lvl="1" indent="0">
              <a:buNone/>
            </a:pPr>
            <a:r>
              <a:rPr lang="en-US" altLang="en-US" sz="2200" dirty="0" smtClean="0">
                <a:latin typeface="Trebuchet MS" pitchFamily="34" charset="0"/>
                <a:cs typeface="Trebuchet MS" pitchFamily="34" charset="0"/>
              </a:rPr>
              <a:t>B- (Minus) : 74-77		D (Plain) 	: 55-57 </a:t>
            </a:r>
          </a:p>
        </p:txBody>
      </p:sp>
    </p:spTree>
    <p:extLst>
      <p:ext uri="{BB962C8B-B14F-4D97-AF65-F5344CB8AC3E}">
        <p14:creationId xmlns:p14="http://schemas.microsoft.com/office/powerpoint/2010/main" val="3817233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785BF59B-978D-BB4E-89D9-1EB2F319EC1F}" type="slidenum">
              <a:rPr lang="en-US">
                <a:solidFill>
                  <a:srgbClr val="898989"/>
                </a:solidFill>
                <a:latin typeface="Calibri" charset="0"/>
              </a:rPr>
              <a:pPr algn="l" eaLnBrk="1" hangingPunct="1"/>
              <a:t>30</a:t>
            </a:fld>
            <a:endParaRPr lang="en-US">
              <a:solidFill>
                <a:srgbClr val="898989"/>
              </a:solidFill>
              <a:latin typeface="Calibri" charset="0"/>
            </a:endParaRPr>
          </a:p>
        </p:txBody>
      </p:sp>
      <p:sp>
        <p:nvSpPr>
          <p:cNvPr id="2150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1508"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1509" name="Rectangle 11"/>
          <p:cNvSpPr>
            <a:spLocks noChangeArrowheads="1"/>
          </p:cNvSpPr>
          <p:nvPr/>
        </p:nvSpPr>
        <p:spPr bwMode="auto">
          <a:xfrm>
            <a:off x="228600" y="14478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Consider the same noiseless channel transmitting a signal with four signal levels (for each level, we send 2 bits). The maximum bit rate can be calculated as</a:t>
            </a:r>
          </a:p>
        </p:txBody>
      </p:sp>
      <p:sp>
        <p:nvSpPr>
          <p:cNvPr id="21510"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2</a:t>
            </a:r>
          </a:p>
        </p:txBody>
      </p:sp>
      <p:pic>
        <p:nvPicPr>
          <p:cNvPr id="215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3244850"/>
            <a:ext cx="5570537" cy="36830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5055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5CB71168-107A-934B-854F-9A1F33845533}" type="slidenum">
              <a:rPr lang="en-US">
                <a:solidFill>
                  <a:srgbClr val="898989"/>
                </a:solidFill>
                <a:latin typeface="Calibri" charset="0"/>
              </a:rPr>
              <a:pPr algn="l" eaLnBrk="1" hangingPunct="1"/>
              <a:t>31</a:t>
            </a:fld>
            <a:endParaRPr lang="en-US">
              <a:solidFill>
                <a:srgbClr val="898989"/>
              </a:solidFill>
              <a:latin typeface="Calibri" charset="0"/>
            </a:endParaRPr>
          </a:p>
        </p:txBody>
      </p:sp>
      <p:sp>
        <p:nvSpPr>
          <p:cNvPr id="2253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2532"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2533" name="Rectangle 11"/>
          <p:cNvSpPr>
            <a:spLocks noChangeArrowheads="1"/>
          </p:cNvSpPr>
          <p:nvPr/>
        </p:nvSpPr>
        <p:spPr bwMode="auto">
          <a:xfrm>
            <a:off x="442913" y="1447800"/>
            <a:ext cx="83200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We need to send 265 kbps over a noiseless channel with a bandwidth of 20 kHz. How many signal levels do we need?</a:t>
            </a:r>
          </a:p>
          <a:p>
            <a:pPr algn="just"/>
            <a:r>
              <a:rPr lang="en-US" sz="2400">
                <a:solidFill>
                  <a:schemeClr val="hlink"/>
                </a:solidFill>
                <a:latin typeface="Trebuchet MS" charset="0"/>
              </a:rPr>
              <a:t>Solution</a:t>
            </a:r>
          </a:p>
          <a:p>
            <a:pPr algn="just"/>
            <a:r>
              <a:rPr lang="en-US" sz="2400">
                <a:latin typeface="Trebuchet MS" charset="0"/>
              </a:rPr>
              <a:t>We can use the Nyquist formula as shown:</a:t>
            </a:r>
          </a:p>
        </p:txBody>
      </p:sp>
      <p:sp>
        <p:nvSpPr>
          <p:cNvPr id="22534"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3</a:t>
            </a:r>
          </a:p>
        </p:txBody>
      </p:sp>
      <p:pic>
        <p:nvPicPr>
          <p:cNvPr id="2253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810000"/>
            <a:ext cx="5427663" cy="75565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2536" name="Rectangle 15"/>
          <p:cNvSpPr>
            <a:spLocks noChangeArrowheads="1"/>
          </p:cNvSpPr>
          <p:nvPr/>
        </p:nvSpPr>
        <p:spPr bwMode="auto">
          <a:xfrm>
            <a:off x="285750" y="4841875"/>
            <a:ext cx="853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000">
                <a:latin typeface="Trebuchet MS" charset="0"/>
              </a:rPr>
              <a:t>Since this result is not a power of 2, we need to either increase the number of levels or reduce the bit rate. If we have 128 levels, the bit rate is 280 kbps. If we have 64 levels, the bit rate is 240 kbps.</a:t>
            </a:r>
          </a:p>
        </p:txBody>
      </p:sp>
    </p:spTree>
    <p:extLst>
      <p:ext uri="{BB962C8B-B14F-4D97-AF65-F5344CB8AC3E}">
        <p14:creationId xmlns:p14="http://schemas.microsoft.com/office/powerpoint/2010/main" val="15877609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7088" y="-26988"/>
            <a:ext cx="8229600" cy="1139826"/>
          </a:xfrm>
        </p:spPr>
        <p:txBody>
          <a:bodyPr/>
          <a:lstStyle/>
          <a:p>
            <a:pPr algn="r" eaLnBrk="1" hangingPunct="1"/>
            <a:r>
              <a:rPr kumimoji="1" lang="en-GB" sz="3600">
                <a:ln>
                  <a:noFill/>
                </a:ln>
                <a:effectLst>
                  <a:outerShdw blurRad="38100" dist="38100" dir="2700000" algn="tl">
                    <a:srgbClr val="DDDDDD"/>
                  </a:outerShdw>
                </a:effectLst>
                <a:latin typeface="Trebuchet MS" charset="0"/>
                <a:ea typeface="ＭＳ Ｐゴシック" charset="0"/>
                <a:cs typeface="Trebuchet MS" charset="0"/>
              </a:rPr>
              <a:t>Shannon Capacity Formula</a:t>
            </a:r>
          </a:p>
        </p:txBody>
      </p:sp>
      <p:sp>
        <p:nvSpPr>
          <p:cNvPr id="23555" name="Rectangle 3"/>
          <p:cNvSpPr>
            <a:spLocks noGrp="1" noChangeArrowheads="1"/>
          </p:cNvSpPr>
          <p:nvPr>
            <p:ph type="body" idx="1"/>
          </p:nvPr>
        </p:nvSpPr>
        <p:spPr>
          <a:xfrm>
            <a:off x="533400" y="1371600"/>
            <a:ext cx="8229600" cy="5181600"/>
          </a:xfrm>
        </p:spPr>
        <p:txBody>
          <a:bodyPr>
            <a:normAutofit lnSpcReduction="10000"/>
          </a:bodyPr>
          <a:lstStyle/>
          <a:p>
            <a:pPr eaLnBrk="1" hangingPunct="1"/>
            <a:r>
              <a:rPr kumimoji="1" lang="en-GB" b="0">
                <a:latin typeface="Trebuchet MS" charset="0"/>
                <a:ea typeface="ＭＳ Ｐゴシック" charset="0"/>
                <a:cs typeface="Trebuchet MS" charset="0"/>
              </a:rPr>
              <a:t>Considering the relation of </a:t>
            </a:r>
            <a:r>
              <a:rPr kumimoji="1" lang="en-GB" b="0">
                <a:solidFill>
                  <a:srgbClr val="FF0000"/>
                </a:solidFill>
                <a:latin typeface="Trebuchet MS" charset="0"/>
                <a:ea typeface="ＭＳ Ｐゴシック" charset="0"/>
                <a:cs typeface="Trebuchet MS" charset="0"/>
              </a:rPr>
              <a:t>data rate, noise and error rate</a:t>
            </a:r>
            <a:r>
              <a:rPr kumimoji="1" lang="en-GB" b="0">
                <a:latin typeface="Trebuchet MS" charset="0"/>
                <a:ea typeface="ＭＳ Ｐゴシック" charset="0"/>
                <a:cs typeface="Trebuchet MS" charset="0"/>
              </a:rPr>
              <a:t>:</a:t>
            </a:r>
          </a:p>
          <a:p>
            <a:pPr lvl="1" eaLnBrk="1" hangingPunct="1"/>
            <a:r>
              <a:rPr kumimoji="1" lang="en-GB" sz="2400" b="0">
                <a:latin typeface="Trebuchet MS" charset="0"/>
                <a:ea typeface="ＭＳ Ｐゴシック" charset="0"/>
                <a:cs typeface="Trebuchet MS" charset="0"/>
              </a:rPr>
              <a:t>Faster data rate shortens each bit so bursts of noise corrupts more bits</a:t>
            </a:r>
          </a:p>
          <a:p>
            <a:pPr lvl="1" eaLnBrk="1" hangingPunct="1"/>
            <a:r>
              <a:rPr kumimoji="1" lang="en-GB" sz="2400" b="0">
                <a:latin typeface="Trebuchet MS" charset="0"/>
                <a:ea typeface="ＭＳ Ｐゴシック" charset="0"/>
                <a:cs typeface="Trebuchet MS" charset="0"/>
              </a:rPr>
              <a:t>Given noise level, higher rates mean higher errors</a:t>
            </a:r>
          </a:p>
          <a:p>
            <a:pPr eaLnBrk="1" hangingPunct="1"/>
            <a:r>
              <a:rPr kumimoji="1" lang="en-GB" b="0">
                <a:latin typeface="Trebuchet MS" charset="0"/>
                <a:ea typeface="ＭＳ Ｐゴシック" charset="0"/>
                <a:cs typeface="Trebuchet MS" charset="0"/>
              </a:rPr>
              <a:t>Shannon developed formula relating these to signal to noise ratio (in decibels)</a:t>
            </a:r>
          </a:p>
          <a:p>
            <a:pPr lvl="1" eaLnBrk="1" hangingPunct="1"/>
            <a:r>
              <a:rPr kumimoji="1" lang="en-GB" b="0">
                <a:solidFill>
                  <a:srgbClr val="FF0000"/>
                </a:solidFill>
                <a:latin typeface="Trebuchet MS" charset="0"/>
                <a:ea typeface="ＭＳ Ｐゴシック" charset="0"/>
                <a:cs typeface="Trebuchet MS" charset="0"/>
              </a:rPr>
              <a:t>SNR</a:t>
            </a:r>
            <a:r>
              <a:rPr kumimoji="1" lang="en-GB" b="0" baseline="-25000">
                <a:solidFill>
                  <a:srgbClr val="FF0000"/>
                </a:solidFill>
                <a:latin typeface="Trebuchet MS" charset="0"/>
                <a:ea typeface="ＭＳ Ｐゴシック" charset="0"/>
                <a:cs typeface="Trebuchet MS" charset="0"/>
              </a:rPr>
              <a:t>db</a:t>
            </a:r>
            <a:r>
              <a:rPr kumimoji="1" lang="en-GB" b="0" baseline="30000">
                <a:solidFill>
                  <a:srgbClr val="FF0000"/>
                </a:solidFill>
                <a:latin typeface="Trebuchet MS" charset="0"/>
                <a:ea typeface="ＭＳ Ｐゴシック" charset="0"/>
                <a:cs typeface="Trebuchet MS" charset="0"/>
              </a:rPr>
              <a:t>=</a:t>
            </a:r>
            <a:r>
              <a:rPr kumimoji="1" lang="en-GB" b="0">
                <a:solidFill>
                  <a:srgbClr val="FF0000"/>
                </a:solidFill>
                <a:latin typeface="Trebuchet MS" charset="0"/>
                <a:ea typeface="ＭＳ Ｐゴシック" charset="0"/>
                <a:cs typeface="Trebuchet MS" charset="0"/>
              </a:rPr>
              <a:t>10 log</a:t>
            </a:r>
            <a:r>
              <a:rPr kumimoji="1" lang="en-GB" b="0" baseline="-25000">
                <a:solidFill>
                  <a:srgbClr val="FF0000"/>
                </a:solidFill>
                <a:latin typeface="Trebuchet MS" charset="0"/>
                <a:ea typeface="ＭＳ Ｐゴシック" charset="0"/>
                <a:cs typeface="Trebuchet MS" charset="0"/>
              </a:rPr>
              <a:t>10 </a:t>
            </a:r>
            <a:r>
              <a:rPr kumimoji="1" lang="en-GB" b="0">
                <a:solidFill>
                  <a:srgbClr val="FF0000"/>
                </a:solidFill>
                <a:latin typeface="Trebuchet MS" charset="0"/>
                <a:ea typeface="ＭＳ Ｐゴシック" charset="0"/>
                <a:cs typeface="Trebuchet MS" charset="0"/>
              </a:rPr>
              <a:t>(signal/noise)</a:t>
            </a:r>
          </a:p>
          <a:p>
            <a:pPr lvl="1" eaLnBrk="1" hangingPunct="1"/>
            <a:r>
              <a:rPr kumimoji="1" lang="en-GB" b="0">
                <a:solidFill>
                  <a:srgbClr val="0000FF"/>
                </a:solidFill>
                <a:latin typeface="Trebuchet MS" charset="0"/>
                <a:ea typeface="ＭＳ Ｐゴシック" charset="0"/>
                <a:cs typeface="Trebuchet MS" charset="0"/>
              </a:rPr>
              <a:t>Capacity </a:t>
            </a:r>
            <a:r>
              <a:rPr kumimoji="1" lang="en-GB" b="0" i="1">
                <a:solidFill>
                  <a:srgbClr val="0000FF"/>
                </a:solidFill>
                <a:latin typeface="Trebuchet MS" charset="0"/>
                <a:ea typeface="ＭＳ Ｐゴシック" charset="0"/>
                <a:cs typeface="Trebuchet MS" charset="0"/>
              </a:rPr>
              <a:t>C </a:t>
            </a:r>
            <a:r>
              <a:rPr kumimoji="1" lang="en-GB" b="0">
                <a:solidFill>
                  <a:srgbClr val="0000FF"/>
                </a:solidFill>
                <a:latin typeface="Trebuchet MS" charset="0"/>
                <a:ea typeface="ＭＳ Ｐゴシック" charset="0"/>
                <a:cs typeface="Trebuchet MS" charset="0"/>
              </a:rPr>
              <a:t>= </a:t>
            </a:r>
            <a:r>
              <a:rPr kumimoji="1" lang="en-GB" b="0" i="1">
                <a:solidFill>
                  <a:srgbClr val="0000FF"/>
                </a:solidFill>
                <a:latin typeface="Trebuchet MS" charset="0"/>
                <a:ea typeface="ＭＳ Ｐゴシック" charset="0"/>
                <a:cs typeface="Trebuchet MS" charset="0"/>
              </a:rPr>
              <a:t>B</a:t>
            </a:r>
            <a:r>
              <a:rPr kumimoji="1" lang="en-GB" b="0">
                <a:solidFill>
                  <a:srgbClr val="0000FF"/>
                </a:solidFill>
                <a:latin typeface="Trebuchet MS" charset="0"/>
                <a:ea typeface="ＭＳ Ｐゴシック" charset="0"/>
                <a:cs typeface="Trebuchet MS" charset="0"/>
              </a:rPr>
              <a:t> log</a:t>
            </a:r>
            <a:r>
              <a:rPr kumimoji="1" lang="en-GB" b="0" baseline="-25000">
                <a:solidFill>
                  <a:srgbClr val="0000FF"/>
                </a:solidFill>
                <a:latin typeface="Trebuchet MS" charset="0"/>
                <a:ea typeface="ＭＳ Ｐゴシック" charset="0"/>
                <a:cs typeface="Trebuchet MS" charset="0"/>
              </a:rPr>
              <a:t>2</a:t>
            </a:r>
            <a:r>
              <a:rPr kumimoji="1" lang="en-GB" b="0">
                <a:solidFill>
                  <a:srgbClr val="0000FF"/>
                </a:solidFill>
                <a:latin typeface="Trebuchet MS" charset="0"/>
                <a:ea typeface="ＭＳ Ｐゴシック" charset="0"/>
                <a:cs typeface="Trebuchet MS" charset="0"/>
              </a:rPr>
              <a:t>(1+SNR)</a:t>
            </a:r>
          </a:p>
          <a:p>
            <a:pPr lvl="1" eaLnBrk="1" hangingPunct="1"/>
            <a:r>
              <a:rPr lang="en-US" sz="2400" b="0">
                <a:latin typeface="Trebuchet MS" charset="0"/>
                <a:ea typeface="ＭＳ Ｐゴシック" charset="0"/>
                <a:cs typeface="Trebuchet MS" charset="0"/>
              </a:rPr>
              <a:t>Theoretical maximum</a:t>
            </a:r>
            <a:r>
              <a:rPr kumimoji="1" lang="en-GB" sz="2400" b="0">
                <a:latin typeface="Trebuchet MS" charset="0"/>
                <a:ea typeface="ＭＳ Ｐゴシック" charset="0"/>
                <a:cs typeface="Trebuchet MS" charset="0"/>
              </a:rPr>
              <a:t>capacity</a:t>
            </a:r>
          </a:p>
          <a:p>
            <a:pPr lvl="1" eaLnBrk="1" hangingPunct="1"/>
            <a:r>
              <a:rPr kumimoji="1" lang="en-GB" sz="2400" b="0">
                <a:latin typeface="Trebuchet MS" charset="0"/>
                <a:ea typeface="ＭＳ Ｐゴシック" charset="0"/>
                <a:cs typeface="Trebuchet MS" charset="0"/>
              </a:rPr>
              <a:t>Get much lower rates in practice</a:t>
            </a:r>
          </a:p>
        </p:txBody>
      </p:sp>
    </p:spTree>
    <p:extLst>
      <p:ext uri="{BB962C8B-B14F-4D97-AF65-F5344CB8AC3E}">
        <p14:creationId xmlns:p14="http://schemas.microsoft.com/office/powerpoint/2010/main" val="1526282881"/>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bg1"/>
                </a:solidFill>
                <a:latin typeface="Calibri" charset="0"/>
              </a:rPr>
              <a:t>3.</a:t>
            </a:r>
            <a:fld id="{CE2D7BBE-70A6-9E48-8445-1A773010F120}" type="slidenum">
              <a:rPr lang="en-US">
                <a:solidFill>
                  <a:schemeClr val="bg1"/>
                </a:solidFill>
                <a:latin typeface="Calibri" charset="0"/>
              </a:rPr>
              <a:pPr eaLnBrk="1" hangingPunct="1"/>
              <a:t>33</a:t>
            </a:fld>
            <a:endParaRPr lang="en-US">
              <a:solidFill>
                <a:schemeClr val="bg1"/>
              </a:solidFill>
              <a:latin typeface="Calibri" charset="0"/>
            </a:endParaRPr>
          </a:p>
        </p:txBody>
      </p:sp>
      <p:sp>
        <p:nvSpPr>
          <p:cNvPr id="18435" name="Rectangle 2"/>
          <p:cNvSpPr>
            <a:spLocks noGrp="1" noChangeArrowheads="1"/>
          </p:cNvSpPr>
          <p:nvPr>
            <p:ph type="title"/>
          </p:nvPr>
        </p:nvSpPr>
        <p:spPr>
          <a:xfrm>
            <a:off x="685800" y="609600"/>
            <a:ext cx="7772400" cy="1143000"/>
          </a:xfrm>
        </p:spPr>
        <p:txBody>
          <a:bodyPr anchor="t"/>
          <a:lstStyle/>
          <a:p>
            <a:pPr eaLnBrk="1" hangingPunct="1"/>
            <a:r>
              <a:rPr lang="en-US">
                <a:ln>
                  <a:noFill/>
                </a:ln>
                <a:effectLst>
                  <a:outerShdw blurRad="38100" dist="38100" dir="2700000" algn="tl">
                    <a:srgbClr val="DDDDDD"/>
                  </a:outerShdw>
                </a:effectLst>
                <a:latin typeface="Trebuchet MS" charset="0"/>
                <a:ea typeface="ＭＳ Ｐゴシック" charset="0"/>
                <a:cs typeface="Trebuchet MS" charset="0"/>
              </a:rPr>
              <a:t>Shannon’s Theorem</a:t>
            </a:r>
          </a:p>
        </p:txBody>
      </p:sp>
      <p:sp>
        <p:nvSpPr>
          <p:cNvPr id="24580" name="Rectangle 3"/>
          <p:cNvSpPr>
            <a:spLocks noGrp="1" noChangeArrowheads="1"/>
          </p:cNvSpPr>
          <p:nvPr>
            <p:ph type="body" idx="1"/>
          </p:nvPr>
        </p:nvSpPr>
        <p:spPr>
          <a:xfrm>
            <a:off x="685800" y="1981200"/>
            <a:ext cx="7772400" cy="4114800"/>
          </a:xfrm>
        </p:spPr>
        <p:txBody>
          <a:bodyPr/>
          <a:lstStyle/>
          <a:p>
            <a:pPr eaLnBrk="1" hangingPunct="1"/>
            <a:r>
              <a:rPr lang="en-US" b="0">
                <a:latin typeface="Trebuchet MS" charset="0"/>
                <a:ea typeface="ＭＳ Ｐゴシック" charset="0"/>
                <a:cs typeface="Trebuchet MS" charset="0"/>
              </a:rPr>
              <a:t>Shannon’s theorem gives the capacity of a system in the presence of noise.</a:t>
            </a:r>
          </a:p>
          <a:p>
            <a:pPr eaLnBrk="1" hangingPunct="1"/>
            <a:endParaRPr lang="en-US" b="0">
              <a:latin typeface="Trebuchet MS" charset="0"/>
              <a:ea typeface="ＭＳ Ｐゴシック" charset="0"/>
              <a:cs typeface="Trebuchet MS" charset="0"/>
            </a:endParaRPr>
          </a:p>
          <a:p>
            <a:pPr algn="ctr" eaLnBrk="1" hangingPunct="1">
              <a:buFont typeface="Wingdings" charset="0"/>
              <a:buNone/>
            </a:pPr>
            <a:r>
              <a:rPr lang="en-US" b="0">
                <a:latin typeface="Trebuchet MS" charset="0"/>
                <a:ea typeface="ＭＳ Ｐゴシック" charset="0"/>
                <a:cs typeface="Trebuchet MS" charset="0"/>
              </a:rPr>
              <a:t>C = B log</a:t>
            </a:r>
            <a:r>
              <a:rPr lang="en-US" b="0" baseline="-25000">
                <a:latin typeface="Trebuchet MS" charset="0"/>
                <a:ea typeface="ＭＳ Ｐゴシック" charset="0"/>
                <a:cs typeface="Trebuchet MS" charset="0"/>
              </a:rPr>
              <a:t>2</a:t>
            </a:r>
            <a:r>
              <a:rPr lang="en-US" b="0">
                <a:latin typeface="Trebuchet MS" charset="0"/>
                <a:ea typeface="ＭＳ Ｐゴシック" charset="0"/>
                <a:cs typeface="Trebuchet MS" charset="0"/>
              </a:rPr>
              <a:t>(1 + SNR)</a:t>
            </a:r>
            <a:endParaRPr lang="en-US" b="0" baseline="30000">
              <a:latin typeface="Trebuchet MS" charset="0"/>
              <a:ea typeface="ＭＳ Ｐゴシック" charset="0"/>
              <a:cs typeface="Trebuchet MS" charset="0"/>
            </a:endParaRPr>
          </a:p>
        </p:txBody>
      </p:sp>
    </p:spTree>
    <p:extLst>
      <p:ext uri="{BB962C8B-B14F-4D97-AF65-F5344CB8AC3E}">
        <p14:creationId xmlns:p14="http://schemas.microsoft.com/office/powerpoint/2010/main" val="2343635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4115BD4D-95F8-B44F-A144-D9E021F9257A}" type="slidenum">
              <a:rPr lang="en-US">
                <a:solidFill>
                  <a:srgbClr val="898989"/>
                </a:solidFill>
                <a:latin typeface="Calibri" charset="0"/>
              </a:rPr>
              <a:pPr algn="l" eaLnBrk="1" hangingPunct="1"/>
              <a:t>34</a:t>
            </a:fld>
            <a:endParaRPr lang="en-US">
              <a:solidFill>
                <a:srgbClr val="898989"/>
              </a:solidFill>
              <a:latin typeface="Calibri" charset="0"/>
            </a:endParaRPr>
          </a:p>
        </p:txBody>
      </p:sp>
      <p:sp>
        <p:nvSpPr>
          <p:cNvPr id="2560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5604"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5605" name="Rectangle 11"/>
          <p:cNvSpPr>
            <a:spLocks noChangeArrowheads="1"/>
          </p:cNvSpPr>
          <p:nvPr/>
        </p:nvSpPr>
        <p:spPr bwMode="auto">
          <a:xfrm>
            <a:off x="228600" y="1371600"/>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cs typeface="Arial" charset="0"/>
              </a:rPr>
              <a:t>Consider an extremely noisy channel in which the value of the signal-to-noise ratio is almost zero. In other words, the noise is so strong that the signal is faint. For this channel the capacity C is calculated as</a:t>
            </a:r>
          </a:p>
        </p:txBody>
      </p:sp>
      <p:sp>
        <p:nvSpPr>
          <p:cNvPr id="25606"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4</a:t>
            </a:r>
          </a:p>
        </p:txBody>
      </p:sp>
      <p:pic>
        <p:nvPicPr>
          <p:cNvPr id="2560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476625"/>
            <a:ext cx="6723063" cy="3333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5608" name="Rectangle 17"/>
          <p:cNvSpPr>
            <a:spLocks noChangeArrowheads="1"/>
          </p:cNvSpPr>
          <p:nvPr/>
        </p:nvSpPr>
        <p:spPr bwMode="auto">
          <a:xfrm>
            <a:off x="228600" y="4189413"/>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cs typeface="Arial" charset="0"/>
              </a:rPr>
              <a:t>This means that the capacity of this channel is zero regardless of the bandwidth. In other words, we cannot receive any data through this channel.</a:t>
            </a:r>
          </a:p>
        </p:txBody>
      </p:sp>
    </p:spTree>
    <p:extLst>
      <p:ext uri="{BB962C8B-B14F-4D97-AF65-F5344CB8AC3E}">
        <p14:creationId xmlns:p14="http://schemas.microsoft.com/office/powerpoint/2010/main" val="1064543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8EA92ACB-5D20-FA40-BEEB-556166F79C5C}" type="slidenum">
              <a:rPr lang="en-US">
                <a:solidFill>
                  <a:srgbClr val="898989"/>
                </a:solidFill>
                <a:latin typeface="Calibri" charset="0"/>
              </a:rPr>
              <a:pPr algn="l" eaLnBrk="1" hangingPunct="1"/>
              <a:t>35</a:t>
            </a:fld>
            <a:endParaRPr lang="en-US">
              <a:solidFill>
                <a:srgbClr val="898989"/>
              </a:solidFill>
              <a:latin typeface="Calibri" charset="0"/>
            </a:endParaRPr>
          </a:p>
        </p:txBody>
      </p:sp>
      <p:sp>
        <p:nvSpPr>
          <p:cNvPr id="2662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6628"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6629" name="Rectangle 11"/>
          <p:cNvSpPr>
            <a:spLocks noChangeArrowheads="1"/>
          </p:cNvSpPr>
          <p:nvPr/>
        </p:nvSpPr>
        <p:spPr bwMode="auto">
          <a:xfrm>
            <a:off x="228600" y="1571625"/>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We can calculate the theoretical highest bit rate of a regular telephone line. A telephone line normally has a bandwidth of 3000. The signal-to-noise ratio is usually 3162. For this channel the capacity is calculated as</a:t>
            </a:r>
          </a:p>
        </p:txBody>
      </p:sp>
      <p:sp>
        <p:nvSpPr>
          <p:cNvPr id="26630"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5</a:t>
            </a:r>
          </a:p>
        </p:txBody>
      </p:sp>
      <p:pic>
        <p:nvPicPr>
          <p:cNvPr id="2663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352800"/>
            <a:ext cx="7046913" cy="674688"/>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6632" name="Rectangle 15"/>
          <p:cNvSpPr>
            <a:spLocks noChangeArrowheads="1"/>
          </p:cNvSpPr>
          <p:nvPr/>
        </p:nvSpPr>
        <p:spPr bwMode="auto">
          <a:xfrm>
            <a:off x="228600" y="4419600"/>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This means that the highest bit rate for a telephone line is 34.860 kbps. If we want to send data faster than this, we can either increase the bandwidth of the line or improve the signal-to-noise ratio.</a:t>
            </a:r>
          </a:p>
        </p:txBody>
      </p:sp>
    </p:spTree>
    <p:extLst>
      <p:ext uri="{BB962C8B-B14F-4D97-AF65-F5344CB8AC3E}">
        <p14:creationId xmlns:p14="http://schemas.microsoft.com/office/powerpoint/2010/main" val="31721468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0E6C55BD-5D47-5247-AA89-66607DFDFD3E}" type="slidenum">
              <a:rPr lang="en-US">
                <a:solidFill>
                  <a:srgbClr val="898989"/>
                </a:solidFill>
                <a:latin typeface="Calibri" charset="0"/>
              </a:rPr>
              <a:pPr algn="l" eaLnBrk="1" hangingPunct="1"/>
              <a:t>36</a:t>
            </a:fld>
            <a:endParaRPr lang="en-US">
              <a:solidFill>
                <a:srgbClr val="898989"/>
              </a:solidFill>
              <a:latin typeface="Calibri" charset="0"/>
            </a:endParaRPr>
          </a:p>
        </p:txBody>
      </p:sp>
      <p:sp>
        <p:nvSpPr>
          <p:cNvPr id="2765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7652"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7653" name="Rectangle 11"/>
          <p:cNvSpPr>
            <a:spLocks noChangeArrowheads="1"/>
          </p:cNvSpPr>
          <p:nvPr/>
        </p:nvSpPr>
        <p:spPr bwMode="auto">
          <a:xfrm>
            <a:off x="228600" y="1928813"/>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The signal-to-noise ratio is often given in decibels. Assume that SNR</a:t>
            </a:r>
            <a:r>
              <a:rPr lang="en-US" sz="2400" baseline="-25000">
                <a:latin typeface="Trebuchet MS" charset="0"/>
              </a:rPr>
              <a:t>dB</a:t>
            </a:r>
            <a:r>
              <a:rPr lang="en-US" sz="2400">
                <a:latin typeface="Trebuchet MS" charset="0"/>
              </a:rPr>
              <a:t> = 36 and the channel bandwidth is 2 MHz. The theoretical channel capacity can be calculated as</a:t>
            </a:r>
          </a:p>
        </p:txBody>
      </p:sp>
      <p:sp>
        <p:nvSpPr>
          <p:cNvPr id="27654"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6</a:t>
            </a:r>
          </a:p>
        </p:txBody>
      </p:sp>
      <p:pic>
        <p:nvPicPr>
          <p:cNvPr id="2765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3457575"/>
            <a:ext cx="8364537" cy="80962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92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7A5F31AE-36E5-B947-AAEC-1F9091EEDEB9}" type="slidenum">
              <a:rPr lang="en-US">
                <a:solidFill>
                  <a:srgbClr val="898989"/>
                </a:solidFill>
                <a:latin typeface="Calibri" charset="0"/>
              </a:rPr>
              <a:pPr algn="l" eaLnBrk="1" hangingPunct="1"/>
              <a:t>37</a:t>
            </a:fld>
            <a:endParaRPr lang="en-US">
              <a:solidFill>
                <a:srgbClr val="898989"/>
              </a:solidFill>
              <a:latin typeface="Calibri" charset="0"/>
            </a:endParaRPr>
          </a:p>
        </p:txBody>
      </p:sp>
      <p:sp>
        <p:nvSpPr>
          <p:cNvPr id="28675" name="Rectangle 2"/>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8676"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grpSp>
        <p:nvGrpSpPr>
          <p:cNvPr id="28677" name="Group 4"/>
          <p:cNvGrpSpPr>
            <a:grpSpLocks/>
          </p:cNvGrpSpPr>
          <p:nvPr/>
        </p:nvGrpSpPr>
        <p:grpSpPr bwMode="auto">
          <a:xfrm>
            <a:off x="490538" y="773113"/>
            <a:ext cx="738187" cy="474662"/>
            <a:chOff x="309" y="487"/>
            <a:chExt cx="465" cy="299"/>
          </a:xfrm>
        </p:grpSpPr>
        <p:sp>
          <p:nvSpPr>
            <p:cNvPr id="28687" name="Rectangle 5"/>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868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grpSp>
      <p:sp>
        <p:nvSpPr>
          <p:cNvPr id="28678"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8679" name="Rectangle 8"/>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8680"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8681"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8682" name="Rectangle 11"/>
          <p:cNvSpPr>
            <a:spLocks noChangeArrowheads="1"/>
          </p:cNvSpPr>
          <p:nvPr/>
        </p:nvSpPr>
        <p:spPr bwMode="auto">
          <a:xfrm>
            <a:off x="228600" y="1500188"/>
            <a:ext cx="853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atin typeface="Trebuchet MS" charset="0"/>
              </a:rPr>
              <a:t>For practical purposes, when the SNR is very high, we can assume that SNR + 1 is almost the same as SNR. In these cases, the theoretical channel capacity can be simplified to</a:t>
            </a:r>
          </a:p>
        </p:txBody>
      </p:sp>
      <p:sp>
        <p:nvSpPr>
          <p:cNvPr id="28683"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7</a:t>
            </a:r>
          </a:p>
        </p:txBody>
      </p:sp>
      <p:pic>
        <p:nvPicPr>
          <p:cNvPr id="2868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700" y="3200400"/>
            <a:ext cx="2222500" cy="639763"/>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8685" name="Rectangle 16"/>
          <p:cNvSpPr>
            <a:spLocks noChangeArrowheads="1"/>
          </p:cNvSpPr>
          <p:nvPr/>
        </p:nvSpPr>
        <p:spPr bwMode="auto">
          <a:xfrm>
            <a:off x="228600" y="41148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atin typeface="Trebuchet MS" charset="0"/>
              </a:rPr>
              <a:t>For example, we can calculate the theoretical capacity of the previous example as</a:t>
            </a:r>
          </a:p>
        </p:txBody>
      </p:sp>
      <p:pic>
        <p:nvPicPr>
          <p:cNvPr id="28686"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3" y="5327650"/>
            <a:ext cx="3303587" cy="53975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182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FF44C9D4-9E16-7547-83E0-4B65AC4D56E8}" type="slidenum">
              <a:rPr lang="en-US">
                <a:solidFill>
                  <a:srgbClr val="898989"/>
                </a:solidFill>
                <a:latin typeface="Calibri" charset="0"/>
              </a:rPr>
              <a:pPr algn="l" eaLnBrk="1" hangingPunct="1"/>
              <a:t>38</a:t>
            </a:fld>
            <a:endParaRPr lang="en-US">
              <a:solidFill>
                <a:srgbClr val="898989"/>
              </a:solidFill>
              <a:latin typeface="Calibri" charset="0"/>
            </a:endParaRPr>
          </a:p>
        </p:txBody>
      </p:sp>
      <p:sp>
        <p:nvSpPr>
          <p:cNvPr id="2969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9700"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9701" name="Rectangle 11"/>
          <p:cNvSpPr>
            <a:spLocks noChangeArrowheads="1"/>
          </p:cNvSpPr>
          <p:nvPr/>
        </p:nvSpPr>
        <p:spPr bwMode="auto">
          <a:xfrm>
            <a:off x="228600" y="1600200"/>
            <a:ext cx="85344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t>We have a channel with a 1-MHz bandwidth. The SNR for this channel is 63. What are the appropriate bit rate and signal level?</a:t>
            </a:r>
          </a:p>
          <a:p>
            <a:pPr algn="just"/>
            <a:endParaRPr lang="en-US">
              <a:solidFill>
                <a:schemeClr val="hlink"/>
              </a:solidFill>
            </a:endParaRPr>
          </a:p>
          <a:p>
            <a:pPr algn="just"/>
            <a:r>
              <a:rPr lang="en-US">
                <a:solidFill>
                  <a:schemeClr val="hlink"/>
                </a:solidFill>
              </a:rPr>
              <a:t>Solution</a:t>
            </a:r>
          </a:p>
          <a:p>
            <a:pPr algn="just"/>
            <a:r>
              <a:rPr lang="en-US"/>
              <a:t>First, we use the Shannon formula to find the upper limit.</a:t>
            </a:r>
          </a:p>
        </p:txBody>
      </p:sp>
      <p:sp>
        <p:nvSpPr>
          <p:cNvPr id="29702"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8</a:t>
            </a:r>
          </a:p>
        </p:txBody>
      </p:sp>
      <p:pic>
        <p:nvPicPr>
          <p:cNvPr id="2970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121275"/>
            <a:ext cx="7370763" cy="44132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451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5844B047-24F3-D94E-A1AE-B234914FA666}" type="slidenum">
              <a:rPr lang="en-US">
                <a:solidFill>
                  <a:srgbClr val="898989"/>
                </a:solidFill>
                <a:latin typeface="Calibri" charset="0"/>
              </a:rPr>
              <a:pPr algn="l" eaLnBrk="1" hangingPunct="1"/>
              <a:t>39</a:t>
            </a:fld>
            <a:endParaRPr lang="en-US">
              <a:solidFill>
                <a:srgbClr val="898989"/>
              </a:solidFill>
              <a:latin typeface="Calibri" charset="0"/>
            </a:endParaRPr>
          </a:p>
        </p:txBody>
      </p:sp>
      <p:sp>
        <p:nvSpPr>
          <p:cNvPr id="3072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30724"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30725" name="Rectangle 11"/>
          <p:cNvSpPr>
            <a:spLocks noChangeArrowheads="1"/>
          </p:cNvSpPr>
          <p:nvPr/>
        </p:nvSpPr>
        <p:spPr bwMode="auto">
          <a:xfrm>
            <a:off x="228600" y="16002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t>The Shannon formula gives us 6 Mbps, the upper limit. For better performance we choose something lower, 4 Mbps, for example. Then we use the Nyquist formula to find the number of signal levels.</a:t>
            </a:r>
          </a:p>
        </p:txBody>
      </p:sp>
      <p:sp>
        <p:nvSpPr>
          <p:cNvPr id="30726" name="Text Box 12"/>
          <p:cNvSpPr txBox="1">
            <a:spLocks noChangeArrowheads="1"/>
          </p:cNvSpPr>
          <p:nvPr/>
        </p:nvSpPr>
        <p:spPr bwMode="auto">
          <a:xfrm>
            <a:off x="1143000" y="182563"/>
            <a:ext cx="4283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8 (continued)</a:t>
            </a:r>
          </a:p>
        </p:txBody>
      </p:sp>
      <p:pic>
        <p:nvPicPr>
          <p:cNvPr id="3072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3" y="3840163"/>
            <a:ext cx="5030787" cy="35083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360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Data </a:t>
            </a:r>
            <a:r>
              <a:rPr lang="en-US" dirty="0"/>
              <a:t>Communications and Networking. </a:t>
            </a:r>
            <a:r>
              <a:rPr lang="en-US" dirty="0" err="1"/>
              <a:t>Behrouz</a:t>
            </a:r>
            <a:r>
              <a:rPr lang="en-US" dirty="0"/>
              <a:t> A. </a:t>
            </a:r>
            <a:r>
              <a:rPr lang="en-US" dirty="0" err="1" smtClean="0"/>
              <a:t>Forouzan</a:t>
            </a:r>
            <a:endParaRPr lang="en-US" dirty="0" smtClean="0"/>
          </a:p>
          <a:p>
            <a:r>
              <a:rPr lang="en-US" dirty="0"/>
              <a:t>Data and Computer Communications. William Stallings (TENTH EDITION</a:t>
            </a:r>
            <a:r>
              <a:rPr lang="en-US" dirty="0" smtClean="0"/>
              <a:t>)</a:t>
            </a:r>
          </a:p>
          <a:p>
            <a:r>
              <a:rPr lang="en-US" dirty="0" smtClean="0"/>
              <a:t>Modern </a:t>
            </a:r>
            <a:r>
              <a:rPr lang="en-US" dirty="0" err="1"/>
              <a:t>Digitial</a:t>
            </a:r>
            <a:r>
              <a:rPr lang="en-US" dirty="0"/>
              <a:t> and Analog Communication Systems. BP-</a:t>
            </a:r>
            <a:r>
              <a:rPr lang="en-US" dirty="0" err="1"/>
              <a:t>Lathi</a:t>
            </a:r>
            <a:r>
              <a:rPr lang="en-US" dirty="0"/>
              <a:t> </a:t>
            </a:r>
            <a:r>
              <a:rPr lang="en-US" dirty="0" err="1"/>
              <a:t>Zhi</a:t>
            </a:r>
            <a:r>
              <a:rPr lang="en-US" dirty="0"/>
              <a:t> Ding (4th edition</a:t>
            </a:r>
            <a:r>
              <a:rPr lang="en-US" dirty="0" smtClean="0"/>
              <a:t>)</a:t>
            </a:r>
          </a:p>
          <a:p>
            <a:r>
              <a:rPr lang="en-US" dirty="0" smtClean="0"/>
              <a:t>Computer </a:t>
            </a:r>
            <a:r>
              <a:rPr lang="en-US" dirty="0"/>
              <a:t>Networks Andrew S. </a:t>
            </a:r>
            <a:r>
              <a:rPr lang="en-US" dirty="0" err="1" smtClean="0"/>
              <a:t>Tanenbaum</a:t>
            </a:r>
            <a:endParaRPr lang="en-US" dirty="0" smtClean="0"/>
          </a:p>
          <a:p>
            <a:endParaRPr lang="en-US" dirty="0" smtClean="0"/>
          </a:p>
          <a:p>
            <a:endParaRPr lang="en-US" dirty="0"/>
          </a:p>
        </p:txBody>
      </p:sp>
    </p:spTree>
    <p:extLst>
      <p:ext uri="{BB962C8B-B14F-4D97-AF65-F5344CB8AC3E}">
        <p14:creationId xmlns:p14="http://schemas.microsoft.com/office/powerpoint/2010/main" val="497241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C5A80BDE-0193-C447-B9C6-ACEE60D3DFB2}" type="slidenum">
              <a:rPr lang="en-US">
                <a:solidFill>
                  <a:srgbClr val="898989"/>
                </a:solidFill>
                <a:latin typeface="Calibri" charset="0"/>
              </a:rPr>
              <a:pPr algn="l" eaLnBrk="1" hangingPunct="1"/>
              <a:t>40</a:t>
            </a:fld>
            <a:endParaRPr lang="en-US">
              <a:solidFill>
                <a:srgbClr val="898989"/>
              </a:solidFill>
              <a:latin typeface="Calibri" charset="0"/>
            </a:endParaRPr>
          </a:p>
        </p:txBody>
      </p:sp>
      <p:sp>
        <p:nvSpPr>
          <p:cNvPr id="3174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31748" name="Line 9"/>
          <p:cNvSpPr>
            <a:spLocks noChangeShapeType="1"/>
          </p:cNvSpPr>
          <p:nvPr/>
        </p:nvSpPr>
        <p:spPr bwMode="auto">
          <a:xfrm>
            <a:off x="457200" y="2514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9" name="Line 10"/>
          <p:cNvSpPr>
            <a:spLocks noChangeShapeType="1"/>
          </p:cNvSpPr>
          <p:nvPr/>
        </p:nvSpPr>
        <p:spPr bwMode="auto">
          <a:xfrm>
            <a:off x="458788" y="4267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Rectangle 11"/>
          <p:cNvSpPr>
            <a:spLocks noChangeArrowheads="1"/>
          </p:cNvSpPr>
          <p:nvPr/>
        </p:nvSpPr>
        <p:spPr bwMode="auto">
          <a:xfrm>
            <a:off x="71438" y="2606675"/>
            <a:ext cx="8929687" cy="1570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altLang="en-US" sz="3200" dirty="0">
                <a:latin typeface="Arial" pitchFamily="34" charset="0"/>
              </a:rPr>
              <a:t>The Shannon capacity gives us the upper limit; </a:t>
            </a:r>
          </a:p>
          <a:p>
            <a:pPr algn="ctr">
              <a:defRPr/>
            </a:pPr>
            <a:r>
              <a:rPr lang="en-US" altLang="en-US" sz="3200" dirty="0">
                <a:latin typeface="Arial" pitchFamily="34" charset="0"/>
              </a:rPr>
              <a:t>the </a:t>
            </a:r>
            <a:r>
              <a:rPr lang="en-US" altLang="en-US" sz="3200" dirty="0" err="1">
                <a:latin typeface="Arial" pitchFamily="34" charset="0"/>
              </a:rPr>
              <a:t>Nyquist</a:t>
            </a:r>
            <a:r>
              <a:rPr lang="en-US" altLang="en-US" sz="3200" dirty="0">
                <a:latin typeface="Arial" pitchFamily="34" charset="0"/>
              </a:rPr>
              <a:t> formula tells us how many signal levels we need.</a:t>
            </a:r>
          </a:p>
        </p:txBody>
      </p:sp>
    </p:spTree>
    <p:extLst>
      <p:ext uri="{BB962C8B-B14F-4D97-AF65-F5344CB8AC3E}">
        <p14:creationId xmlns:p14="http://schemas.microsoft.com/office/powerpoint/2010/main" val="839954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1201719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20000" b="13636"/>
          <a:stretch>
            <a:fillRect/>
          </a:stretch>
        </p:blipFill>
        <p:spPr>
          <a:xfrm>
            <a:off x="1979613" y="1447800"/>
            <a:ext cx="6332537" cy="5437187"/>
          </a:xfrm>
          <a:prstGeom prst="rect">
            <a:avLst/>
          </a:prstGeom>
          <a:solidFill>
            <a:schemeClr val="accent3">
              <a:lumMod val="20000"/>
              <a:lumOff val="80000"/>
            </a:schemeClr>
          </a:solidFill>
        </p:spPr>
      </p:pic>
      <p:sp>
        <p:nvSpPr>
          <p:cNvPr id="33795" name="Rectangle 1"/>
          <p:cNvSpPr>
            <a:spLocks noChangeArrowheads="1"/>
          </p:cNvSpPr>
          <p:nvPr/>
        </p:nvSpPr>
        <p:spPr bwMode="auto">
          <a:xfrm>
            <a:off x="1524000" y="171271"/>
            <a:ext cx="71168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3600" dirty="0">
                <a:latin typeface="Times New Roman" pitchFamily="18" charset="0"/>
              </a:rPr>
              <a:t>Electromagnetic Spectrum</a:t>
            </a:r>
          </a:p>
          <a:p>
            <a:pPr algn="ctr"/>
            <a:r>
              <a:rPr lang="en-US" sz="3600" dirty="0">
                <a:latin typeface="Times New Roman" pitchFamily="18" charset="0"/>
              </a:rPr>
              <a:t>For Telecommunications</a:t>
            </a:r>
            <a:endParaRPr lang="en-US" sz="3600" dirty="0"/>
          </a:p>
        </p:txBody>
      </p:sp>
      <p:sp>
        <p:nvSpPr>
          <p:cNvPr id="33796" name="Rectangle 1"/>
          <p:cNvSpPr>
            <a:spLocks noChangeArrowheads="1"/>
          </p:cNvSpPr>
          <p:nvPr/>
        </p:nvSpPr>
        <p:spPr bwMode="auto">
          <a:xfrm>
            <a:off x="179388" y="2022475"/>
            <a:ext cx="1800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Times New Roman" pitchFamily="18" charset="0"/>
              </a:rPr>
              <a:t>Figure 4.1 depicts the </a:t>
            </a:r>
            <a:r>
              <a:rPr lang="en-US">
                <a:solidFill>
                  <a:srgbClr val="FF0000"/>
                </a:solidFill>
                <a:latin typeface="Times New Roman" pitchFamily="18" charset="0"/>
              </a:rPr>
              <a:t>electromagnetic spectrum </a:t>
            </a:r>
            <a:r>
              <a:rPr lang="en-US">
                <a:latin typeface="Times New Roman" pitchFamily="18" charset="0"/>
              </a:rPr>
              <a:t>and indicates the </a:t>
            </a:r>
            <a:r>
              <a:rPr lang="en-US">
                <a:solidFill>
                  <a:srgbClr val="FF0000"/>
                </a:solidFill>
                <a:latin typeface="Times New Roman" pitchFamily="18" charset="0"/>
              </a:rPr>
              <a:t>frequencies</a:t>
            </a:r>
          </a:p>
          <a:p>
            <a:r>
              <a:rPr lang="en-US">
                <a:latin typeface="Times New Roman" pitchFamily="18" charset="0"/>
              </a:rPr>
              <a:t>at which various </a:t>
            </a:r>
            <a:r>
              <a:rPr lang="en-US">
                <a:solidFill>
                  <a:srgbClr val="FF0000"/>
                </a:solidFill>
                <a:latin typeface="Times New Roman" pitchFamily="18" charset="0"/>
              </a:rPr>
              <a:t>guided media </a:t>
            </a:r>
            <a:r>
              <a:rPr lang="en-US">
                <a:solidFill>
                  <a:srgbClr val="000000"/>
                </a:solidFill>
                <a:latin typeface="Times New Roman" pitchFamily="18" charset="0"/>
              </a:rPr>
              <a:t>and</a:t>
            </a:r>
            <a:r>
              <a:rPr lang="en-US">
                <a:solidFill>
                  <a:srgbClr val="FF0000"/>
                </a:solidFill>
                <a:latin typeface="Times New Roman" pitchFamily="18" charset="0"/>
              </a:rPr>
              <a:t> unguided </a:t>
            </a:r>
            <a:r>
              <a:rPr lang="en-US">
                <a:latin typeface="Times New Roman" pitchFamily="18" charset="0"/>
              </a:rPr>
              <a:t>transmission techniques operate.</a:t>
            </a:r>
          </a:p>
        </p:txBody>
      </p:sp>
    </p:spTree>
    <p:extLst>
      <p:ext uri="{BB962C8B-B14F-4D97-AF65-F5344CB8AC3E}">
        <p14:creationId xmlns:p14="http://schemas.microsoft.com/office/powerpoint/2010/main" val="3608652216"/>
      </p:ext>
    </p:extLst>
  </p:cSld>
  <p:clrMapOvr>
    <a:masterClrMapping/>
  </p:clrMapOvr>
  <p:transition spd="slow">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t="3636" b="3636"/>
          <a:stretch>
            <a:fillRect/>
          </a:stretch>
        </p:blipFill>
        <p:spPr>
          <a:xfrm>
            <a:off x="3635375" y="249238"/>
            <a:ext cx="5300663" cy="6359525"/>
          </a:xfrm>
          <a:prstGeom prst="rect">
            <a:avLst/>
          </a:prstGeom>
          <a:solidFill>
            <a:schemeClr val="accent3">
              <a:lumMod val="20000"/>
              <a:lumOff val="80000"/>
            </a:schemeClr>
          </a:solidFill>
        </p:spPr>
      </p:pic>
      <p:sp>
        <p:nvSpPr>
          <p:cNvPr id="2" name="Rectangle 1"/>
          <p:cNvSpPr/>
          <p:nvPr/>
        </p:nvSpPr>
        <p:spPr>
          <a:xfrm>
            <a:off x="179388" y="1268413"/>
            <a:ext cx="3240087" cy="354012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800" dirty="0">
                <a:latin typeface="Times New Roman" pitchFamily="-110" charset="0"/>
                <a:ea typeface="ＭＳ Ｐゴシック" pitchFamily="-110" charset="-128"/>
                <a:cs typeface="ＭＳ Ｐゴシック" pitchFamily="-110" charset="-128"/>
              </a:rPr>
              <a:t>The </a:t>
            </a:r>
            <a:r>
              <a:rPr lang="en-US" sz="2800" dirty="0">
                <a:solidFill>
                  <a:srgbClr val="FF0000"/>
                </a:solidFill>
                <a:latin typeface="Times New Roman" pitchFamily="-110" charset="0"/>
                <a:ea typeface="ＭＳ Ｐゴシック" pitchFamily="-110" charset="-128"/>
                <a:cs typeface="ＭＳ Ｐゴシック" pitchFamily="-110" charset="-128"/>
              </a:rPr>
              <a:t>three guided media </a:t>
            </a:r>
            <a:r>
              <a:rPr lang="en-US" sz="2800" dirty="0">
                <a:latin typeface="Times New Roman" pitchFamily="-110" charset="0"/>
                <a:ea typeface="ＭＳ Ｐゴシック" pitchFamily="-110" charset="-128"/>
                <a:cs typeface="ＭＳ Ｐゴシック" pitchFamily="-110" charset="-128"/>
              </a:rPr>
              <a:t>commonly used for data transmission: </a:t>
            </a:r>
          </a:p>
          <a:p>
            <a:pPr>
              <a:defRPr/>
            </a:pPr>
            <a:r>
              <a:rPr lang="en-US" sz="2800" dirty="0">
                <a:latin typeface="Times New Roman" pitchFamily="-110" charset="0"/>
                <a:ea typeface="ＭＳ Ｐゴシック" pitchFamily="-110" charset="-128"/>
                <a:cs typeface="ＭＳ Ｐゴシック" pitchFamily="-110" charset="-128"/>
              </a:rPr>
              <a:t> </a:t>
            </a:r>
          </a:p>
          <a:p>
            <a:pPr>
              <a:defRPr/>
            </a:pPr>
            <a:r>
              <a:rPr lang="en-US" sz="2800" dirty="0">
                <a:latin typeface="Times New Roman" pitchFamily="-110" charset="0"/>
                <a:ea typeface="ＭＳ Ｐゴシック" pitchFamily="-110" charset="-128"/>
                <a:cs typeface="ＭＳ Ｐゴシック" pitchFamily="-110" charset="-128"/>
              </a:rPr>
              <a:t>(1) Twisted pair,</a:t>
            </a:r>
          </a:p>
          <a:p>
            <a:pPr>
              <a:defRPr/>
            </a:pPr>
            <a:r>
              <a:rPr lang="en-US" sz="2800" dirty="0">
                <a:latin typeface="Times New Roman" pitchFamily="-110" charset="0"/>
                <a:ea typeface="ＭＳ Ｐゴシック" pitchFamily="-110" charset="-128"/>
                <a:cs typeface="ＭＳ Ｐゴシック" pitchFamily="-110" charset="-128"/>
              </a:rPr>
              <a:t>(2) Coaxial cable</a:t>
            </a:r>
          </a:p>
          <a:p>
            <a:pPr>
              <a:defRPr/>
            </a:pPr>
            <a:r>
              <a:rPr lang="en-US" sz="2800" dirty="0">
                <a:latin typeface="Times New Roman" pitchFamily="-110" charset="0"/>
                <a:ea typeface="ＭＳ Ｐゴシック" pitchFamily="-110" charset="-128"/>
                <a:cs typeface="ＭＳ Ｐゴシック" pitchFamily="-110" charset="-128"/>
              </a:rPr>
              <a:t>(3) Optical fiber</a:t>
            </a:r>
          </a:p>
        </p:txBody>
      </p:sp>
    </p:spTree>
    <p:extLst>
      <p:ext uri="{BB962C8B-B14F-4D97-AF65-F5344CB8AC3E}">
        <p14:creationId xmlns:p14="http://schemas.microsoft.com/office/powerpoint/2010/main" val="603864108"/>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a:xfrm>
            <a:off x="533400" y="155575"/>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Twisted Pair</a:t>
            </a:r>
          </a:p>
        </p:txBody>
      </p:sp>
      <p:pic>
        <p:nvPicPr>
          <p:cNvPr id="35843" name="Picture 7" descr="Z-Guided Media                                                 00282829  Mnementh                      BEAE7A2F:"/>
          <p:cNvPicPr>
            <a:picLocks noChangeAspect="1" noChangeArrowheads="1"/>
          </p:cNvPicPr>
          <p:nvPr/>
        </p:nvPicPr>
        <p:blipFill>
          <a:blip r:embed="rId3">
            <a:extLst>
              <a:ext uri="{28A0092B-C50C-407E-A947-70E740481C1C}">
                <a14:useLocalDpi xmlns:a14="http://schemas.microsoft.com/office/drawing/2010/main" val="0"/>
              </a:ext>
            </a:extLst>
          </a:blip>
          <a:srcRect b="78751"/>
          <a:stretch>
            <a:fillRect/>
          </a:stretch>
        </p:blipFill>
        <p:spPr bwMode="auto">
          <a:xfrm>
            <a:off x="762000" y="1066800"/>
            <a:ext cx="77724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2400" y="3357563"/>
            <a:ext cx="8991600" cy="3046412"/>
          </a:xfrm>
          <a:prstGeom prst="rect">
            <a:avLst/>
          </a:prstGeom>
          <a:noFill/>
        </p:spPr>
        <p:txBody>
          <a:bodyPr>
            <a:spAutoFit/>
          </a:bodyPr>
          <a:lstStyle/>
          <a:p>
            <a:pPr>
              <a:defRPr/>
            </a:pPr>
            <a:r>
              <a:rPr kumimoji="1" lang="en-US" sz="2400" dirty="0">
                <a:effectLst>
                  <a:outerShdw blurRad="38100" dist="38100" dir="2700000" algn="tl">
                    <a:srgbClr val="000000"/>
                  </a:outerShdw>
                </a:effectLst>
                <a:latin typeface="Times New Roman"/>
                <a:ea typeface="+mj-ea"/>
                <a:cs typeface="Times New Roman"/>
              </a:rPr>
              <a:t>Twisted pair is the </a:t>
            </a:r>
            <a:r>
              <a:rPr kumimoji="1" lang="en-US" sz="2400" dirty="0">
                <a:solidFill>
                  <a:srgbClr val="FF0000"/>
                </a:solidFill>
                <a:effectLst>
                  <a:outerShdw blurRad="38100" dist="38100" dir="2700000" algn="tl">
                    <a:srgbClr val="000000"/>
                  </a:outerShdw>
                </a:effectLst>
                <a:latin typeface="Times New Roman"/>
                <a:ea typeface="+mj-ea"/>
                <a:cs typeface="Times New Roman"/>
              </a:rPr>
              <a:t>least expensive </a:t>
            </a:r>
            <a:r>
              <a:rPr kumimoji="1" lang="en-US" sz="2400" dirty="0">
                <a:effectLst>
                  <a:outerShdw blurRad="38100" dist="38100" dir="2700000" algn="tl">
                    <a:srgbClr val="000000"/>
                  </a:outerShdw>
                </a:effectLst>
                <a:latin typeface="Times New Roman"/>
                <a:ea typeface="+mj-ea"/>
                <a:cs typeface="Times New Roman"/>
              </a:rPr>
              <a:t>and </a:t>
            </a:r>
            <a:r>
              <a:rPr kumimoji="1" lang="en-US" sz="2400" dirty="0">
                <a:solidFill>
                  <a:srgbClr val="FF0000"/>
                </a:solidFill>
                <a:effectLst>
                  <a:outerShdw blurRad="38100" dist="38100" dir="2700000" algn="tl">
                    <a:srgbClr val="000000"/>
                  </a:outerShdw>
                </a:effectLst>
                <a:latin typeface="Times New Roman"/>
                <a:ea typeface="+mj-ea"/>
                <a:cs typeface="Times New Roman"/>
              </a:rPr>
              <a:t>most widely used </a:t>
            </a:r>
            <a:r>
              <a:rPr kumimoji="1" lang="en-US" sz="2400" dirty="0">
                <a:effectLst>
                  <a:outerShdw blurRad="38100" dist="38100" dir="2700000" algn="tl">
                    <a:srgbClr val="000000"/>
                  </a:outerShdw>
                </a:effectLst>
                <a:latin typeface="Times New Roman"/>
                <a:ea typeface="+mj-ea"/>
                <a:cs typeface="Times New Roman"/>
              </a:rPr>
              <a:t>guided transmission medium</a:t>
            </a:r>
          </a:p>
          <a:p>
            <a:pPr marL="800100" lvl="1" indent="-342900">
              <a:buFont typeface="Arial"/>
              <a:buChar char="•"/>
              <a:defRPr/>
            </a:pPr>
            <a:r>
              <a:rPr lang="en-US" sz="2400" dirty="0">
                <a:latin typeface="Times New Roman"/>
                <a:ea typeface="ＭＳ Ｐゴシック" charset="0"/>
                <a:cs typeface="Times New Roman"/>
              </a:rPr>
              <a:t>Consists of two insulated copper wires arranged in a regular 	spiral pattern</a:t>
            </a:r>
          </a:p>
          <a:p>
            <a:pPr marL="800100" lvl="1" indent="-342900">
              <a:buFont typeface="Arial"/>
              <a:buChar char="•"/>
              <a:defRPr/>
            </a:pPr>
            <a:r>
              <a:rPr lang="en-US" sz="2400" dirty="0">
                <a:latin typeface="Times New Roman"/>
                <a:ea typeface="ＭＳ Ｐゴシック" charset="0"/>
                <a:cs typeface="Times New Roman"/>
              </a:rPr>
              <a:t>	A wire pair acts as a single communication link</a:t>
            </a:r>
          </a:p>
          <a:p>
            <a:pPr marL="800100" lvl="1" indent="-342900">
              <a:buFont typeface="Arial"/>
              <a:buChar char="•"/>
              <a:defRPr/>
            </a:pPr>
            <a:r>
              <a:rPr lang="en-US" sz="2400" dirty="0">
                <a:latin typeface="Times New Roman"/>
                <a:ea typeface="ＭＳ Ｐゴシック" charset="0"/>
                <a:cs typeface="Times New Roman"/>
              </a:rPr>
              <a:t>	Pairs are bundled together into a cable</a:t>
            </a:r>
          </a:p>
          <a:p>
            <a:pPr marL="800100" lvl="1" indent="-342900">
              <a:buFont typeface="Arial"/>
              <a:buChar char="•"/>
              <a:defRPr/>
            </a:pPr>
            <a:r>
              <a:rPr lang="en-US" sz="2400" dirty="0">
                <a:latin typeface="Times New Roman"/>
                <a:ea typeface="ＭＳ Ｐゴシック" charset="0"/>
                <a:cs typeface="Times New Roman"/>
              </a:rPr>
              <a:t>	Most commonly used in the </a:t>
            </a:r>
            <a:r>
              <a:rPr lang="en-US" sz="2400" dirty="0">
                <a:solidFill>
                  <a:srgbClr val="FF0000"/>
                </a:solidFill>
                <a:latin typeface="Times New Roman"/>
                <a:ea typeface="ＭＳ Ｐゴシック" charset="0"/>
                <a:cs typeface="Times New Roman"/>
              </a:rPr>
              <a:t>telephone network </a:t>
            </a:r>
            <a:r>
              <a:rPr lang="en-US" sz="2400" dirty="0">
                <a:latin typeface="Times New Roman"/>
                <a:ea typeface="ＭＳ Ｐゴシック" charset="0"/>
                <a:cs typeface="Times New Roman"/>
              </a:rPr>
              <a:t>and for 	</a:t>
            </a:r>
            <a:r>
              <a:rPr lang="en-US" sz="2400" dirty="0">
                <a:solidFill>
                  <a:srgbClr val="FF0000"/>
                </a:solidFill>
                <a:latin typeface="Times New Roman"/>
                <a:ea typeface="ＭＳ Ｐゴシック" charset="0"/>
                <a:cs typeface="Times New Roman"/>
              </a:rPr>
              <a:t>communications within buildings</a:t>
            </a:r>
          </a:p>
        </p:txBody>
      </p:sp>
    </p:spTree>
    <p:extLst>
      <p:ext uri="{BB962C8B-B14F-4D97-AF65-F5344CB8AC3E}">
        <p14:creationId xmlns:p14="http://schemas.microsoft.com/office/powerpoint/2010/main" val="1201248813"/>
      </p:ext>
    </p:extLst>
  </p:cSld>
  <p:clrMapOvr>
    <a:masterClrMapping/>
  </p:clrMapOvr>
  <p:transition spd="slow">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26988"/>
            <a:ext cx="8229600" cy="1246188"/>
          </a:xfrm>
        </p:spPr>
        <p:txBody>
          <a:bodyPr>
            <a:normAutofit/>
          </a:bodyPr>
          <a:lstStyle/>
          <a:p>
            <a:pPr eaLnBrk="1" hangingPunct="1">
              <a:defRPr/>
            </a:pPr>
            <a:r>
              <a:rPr kumimoji="1" lang="en-US" sz="3600" dirty="0" smtClean="0">
                <a:ln>
                  <a:noFill/>
                </a:ln>
                <a:effectLst>
                  <a:outerShdw blurRad="38100" dist="38100" dir="2700000" algn="tl">
                    <a:srgbClr val="C0C0C0"/>
                  </a:outerShdw>
                </a:effectLst>
                <a:ea typeface="ＭＳ Ｐゴシック" pitchFamily="34" charset="-128"/>
              </a:rPr>
              <a:t>Unshielded and Shielded </a:t>
            </a:r>
            <a:br>
              <a:rPr kumimoji="1" lang="en-US" sz="3600" dirty="0" smtClean="0">
                <a:ln>
                  <a:noFill/>
                </a:ln>
                <a:effectLst>
                  <a:outerShdw blurRad="38100" dist="38100" dir="2700000" algn="tl">
                    <a:srgbClr val="C0C0C0"/>
                  </a:outerShdw>
                </a:effectLst>
                <a:ea typeface="ＭＳ Ｐゴシック" pitchFamily="34" charset="-128"/>
              </a:rPr>
            </a:br>
            <a:r>
              <a:rPr kumimoji="1" lang="en-US" sz="3600" dirty="0" smtClean="0">
                <a:ln>
                  <a:noFill/>
                </a:ln>
                <a:effectLst>
                  <a:outerShdw blurRad="38100" dist="38100" dir="2700000" algn="tl">
                    <a:srgbClr val="C0C0C0"/>
                  </a:outerShdw>
                </a:effectLst>
                <a:ea typeface="ＭＳ Ｐゴシック" pitchFamily="34" charset="-128"/>
              </a:rPr>
              <a:t>Twisted Pair</a:t>
            </a:r>
          </a:p>
        </p:txBody>
      </p:sp>
      <p:graphicFrame>
        <p:nvGraphicFramePr>
          <p:cNvPr id="4" name="Diagram 3"/>
          <p:cNvGraphicFramePr/>
          <p:nvPr>
            <p:extLst>
              <p:ext uri="{D42A27DB-BD31-4B8C-83A1-F6EECF244321}">
                <p14:modId xmlns:p14="http://schemas.microsoft.com/office/powerpoint/2010/main" val="1632608403"/>
              </p:ext>
            </p:extLst>
          </p:nvPr>
        </p:nvGraphicFramePr>
        <p:xfrm>
          <a:off x="457200" y="1828800"/>
          <a:ext cx="8382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868"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3155950"/>
            <a:ext cx="19589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77050" y="4945063"/>
            <a:ext cx="1871663"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1057275"/>
            <a:ext cx="11033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76489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838200"/>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Coaxial Cable</a:t>
            </a:r>
          </a:p>
        </p:txBody>
      </p:sp>
      <p:pic>
        <p:nvPicPr>
          <p:cNvPr id="37891" name="Picture 6" descr="Z-Guided Media                                                 00282829  Mnementh                      BEAE7A2F:"/>
          <p:cNvPicPr>
            <a:picLocks noChangeAspect="1" noChangeArrowheads="1"/>
          </p:cNvPicPr>
          <p:nvPr/>
        </p:nvPicPr>
        <p:blipFill>
          <a:blip r:embed="rId3">
            <a:extLst>
              <a:ext uri="{28A0092B-C50C-407E-A947-70E740481C1C}">
                <a14:useLocalDpi xmlns:a14="http://schemas.microsoft.com/office/drawing/2010/main" val="0"/>
              </a:ext>
            </a:extLst>
          </a:blip>
          <a:srcRect t="20795" b="42955"/>
          <a:stretch>
            <a:fillRect/>
          </a:stretch>
        </p:blipFill>
        <p:spPr bwMode="auto">
          <a:xfrm>
            <a:off x="179388" y="1341438"/>
            <a:ext cx="5716587"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57163" y="3789363"/>
            <a:ext cx="8964612" cy="2678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kumimoji="1" lang="en-US" sz="2400" dirty="0">
                <a:solidFill>
                  <a:srgbClr val="000000"/>
                </a:solidFill>
                <a:effectLst>
                  <a:outerShdw blurRad="38100" dist="38100" dir="2700000" algn="tl">
                    <a:srgbClr val="000000"/>
                  </a:outerShdw>
                </a:effectLst>
                <a:latin typeface="Times New Roman"/>
                <a:cs typeface="Times New Roman"/>
              </a:rPr>
              <a:t>Coaxial cable can be used over </a:t>
            </a:r>
            <a:r>
              <a:rPr kumimoji="1" lang="en-US" sz="2400" dirty="0">
                <a:solidFill>
                  <a:srgbClr val="FF0000"/>
                </a:solidFill>
                <a:effectLst>
                  <a:outerShdw blurRad="38100" dist="38100" dir="2700000" algn="tl">
                    <a:srgbClr val="000000"/>
                  </a:outerShdw>
                </a:effectLst>
                <a:latin typeface="Times New Roman"/>
                <a:cs typeface="Times New Roman"/>
              </a:rPr>
              <a:t>longer distances </a:t>
            </a:r>
            <a:r>
              <a:rPr kumimoji="1" lang="en-US" sz="2400" dirty="0">
                <a:solidFill>
                  <a:srgbClr val="000000"/>
                </a:solidFill>
                <a:effectLst>
                  <a:outerShdw blurRad="38100" dist="38100" dir="2700000" algn="tl">
                    <a:srgbClr val="000000"/>
                  </a:outerShdw>
                </a:effectLst>
                <a:latin typeface="Times New Roman"/>
                <a:cs typeface="Times New Roman"/>
              </a:rPr>
              <a:t>and support more stations on a shared line than twisted pair</a:t>
            </a:r>
          </a:p>
          <a:p>
            <a:pPr marL="800100" lvl="1" indent="-342900">
              <a:buFont typeface="Arial"/>
              <a:buChar char="•"/>
              <a:defRPr/>
            </a:pPr>
            <a:r>
              <a:rPr lang="en-US" sz="2400" dirty="0">
                <a:solidFill>
                  <a:srgbClr val="000000"/>
                </a:solidFill>
                <a:latin typeface="Times New Roman"/>
                <a:cs typeface="Times New Roman"/>
              </a:rPr>
              <a:t>Consists of a hollow outer cylindrical conductor that surrounds a 	single 	inner wire conductor</a:t>
            </a:r>
          </a:p>
          <a:p>
            <a:pPr marL="800100" lvl="1" indent="-342900">
              <a:buFont typeface="Arial"/>
              <a:buChar char="•"/>
              <a:defRPr/>
            </a:pPr>
            <a:r>
              <a:rPr lang="en-US" sz="2400" dirty="0">
                <a:solidFill>
                  <a:srgbClr val="000000"/>
                </a:solidFill>
                <a:latin typeface="Times New Roman"/>
                <a:cs typeface="Times New Roman"/>
              </a:rPr>
              <a:t>	Is a versatile transmission medium used in a wide variety of applications e.g., TV distribution, long distance telephone transmission and LANs</a:t>
            </a:r>
          </a:p>
        </p:txBody>
      </p:sp>
      <p:pic>
        <p:nvPicPr>
          <p:cNvPr id="3789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91213" y="1341438"/>
            <a:ext cx="32893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767419"/>
      </p:ext>
    </p:extLst>
  </p:cSld>
  <p:clrMapOvr>
    <a:masterClrMapping/>
  </p:clrMapOvr>
  <p:transition spd="slow">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9375"/>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Optical Fiber</a:t>
            </a:r>
          </a:p>
        </p:txBody>
      </p:sp>
      <p:pic>
        <p:nvPicPr>
          <p:cNvPr id="38915" name="Picture 5" descr="Z-Guided Media                                                 00282829  Mnementh                      BEAE7A2F:"/>
          <p:cNvPicPr>
            <a:picLocks noChangeAspect="1" noChangeArrowheads="1"/>
          </p:cNvPicPr>
          <p:nvPr/>
        </p:nvPicPr>
        <p:blipFill>
          <a:blip r:embed="rId3">
            <a:extLst>
              <a:ext uri="{28A0092B-C50C-407E-A947-70E740481C1C}">
                <a14:useLocalDpi xmlns:a14="http://schemas.microsoft.com/office/drawing/2010/main" val="0"/>
              </a:ext>
            </a:extLst>
          </a:blip>
          <a:srcRect t="55482" b="8949"/>
          <a:stretch>
            <a:fillRect/>
          </a:stretch>
        </p:blipFill>
        <p:spPr bwMode="auto">
          <a:xfrm>
            <a:off x="179388" y="1460500"/>
            <a:ext cx="538956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6513" y="4002088"/>
            <a:ext cx="9144001" cy="2522537"/>
          </a:xfrm>
          <a:prstGeom prst="rect">
            <a:avLst/>
          </a:prstGeom>
          <a:noFill/>
        </p:spPr>
        <p:txBody>
          <a:bodyPr>
            <a:spAutoFit/>
          </a:bodyPr>
          <a:lstStyle/>
          <a:p>
            <a:pPr>
              <a:defRPr/>
            </a:pPr>
            <a:r>
              <a:rPr kumimoji="1" lang="en-US" sz="2400">
                <a:effectLst>
                  <a:outerShdw blurRad="38100" dist="38100" dir="2700000" algn="tl">
                    <a:srgbClr val="C0C0C0"/>
                  </a:outerShdw>
                </a:effectLst>
                <a:latin typeface="Times New Roman" pitchFamily="18" charset="0"/>
                <a:cs typeface="Times New Roman" pitchFamily="18" charset="0"/>
              </a:rPr>
              <a:t>   A Thin flexible medium capable of </a:t>
            </a:r>
            <a:r>
              <a:rPr kumimoji="1" lang="en-US" sz="2400">
                <a:solidFill>
                  <a:srgbClr val="FF0000"/>
                </a:solidFill>
                <a:effectLst>
                  <a:outerShdw blurRad="38100" dist="38100" dir="2700000" algn="tl">
                    <a:srgbClr val="C0C0C0"/>
                  </a:outerShdw>
                </a:effectLst>
                <a:latin typeface="Times New Roman" pitchFamily="18" charset="0"/>
                <a:cs typeface="Times New Roman" pitchFamily="18" charset="0"/>
              </a:rPr>
              <a:t>guiding an optical ray</a:t>
            </a:r>
          </a:p>
          <a:p>
            <a:pPr marL="800100" lvl="1" indent="-342900">
              <a:buFont typeface="Arial" pitchFamily="34" charset="0"/>
              <a:buChar char="•"/>
              <a:defRPr/>
            </a:pPr>
            <a:r>
              <a:rPr lang="en-US" sz="2000">
                <a:latin typeface="Times New Roman" pitchFamily="18" charset="0"/>
                <a:cs typeface="Times New Roman" pitchFamily="18" charset="0"/>
              </a:rPr>
              <a:t>Various glasses and plastics can be used to make optical fibers</a:t>
            </a:r>
          </a:p>
          <a:p>
            <a:pPr marL="800100" lvl="1" indent="-342900">
              <a:buFont typeface="Arial" pitchFamily="34" charset="0"/>
              <a:buChar char="•"/>
              <a:defRPr/>
            </a:pPr>
            <a:r>
              <a:rPr lang="en-US" sz="2000">
                <a:latin typeface="Times New Roman" pitchFamily="18" charset="0"/>
                <a:cs typeface="Times New Roman" pitchFamily="18" charset="0"/>
              </a:rPr>
              <a:t>Has a </a:t>
            </a:r>
            <a:r>
              <a:rPr lang="en-US" sz="2000">
                <a:solidFill>
                  <a:srgbClr val="33CC33"/>
                </a:solidFill>
                <a:latin typeface="Times New Roman" pitchFamily="18" charset="0"/>
                <a:cs typeface="Times New Roman" pitchFamily="18" charset="0"/>
              </a:rPr>
              <a:t>cylindrical shape </a:t>
            </a:r>
            <a:r>
              <a:rPr lang="en-US" sz="2000">
                <a:latin typeface="Times New Roman" pitchFamily="18" charset="0"/>
                <a:cs typeface="Times New Roman" pitchFamily="18" charset="0"/>
              </a:rPr>
              <a:t>with three sections </a:t>
            </a:r>
          </a:p>
          <a:p>
            <a:pPr marL="1257300" lvl="2" indent="-342900">
              <a:buFont typeface="Arial" pitchFamily="34" charset="0"/>
              <a:buChar char="•"/>
              <a:defRPr/>
            </a:pPr>
            <a:r>
              <a:rPr lang="en-US">
                <a:solidFill>
                  <a:srgbClr val="FF0000"/>
                </a:solidFill>
                <a:latin typeface="Times New Roman" pitchFamily="18" charset="0"/>
                <a:cs typeface="Times New Roman" pitchFamily="18" charset="0"/>
              </a:rPr>
              <a:t>core (8-62.5 μm) </a:t>
            </a:r>
            <a:r>
              <a:rPr lang="en-US">
                <a:latin typeface="Times New Roman" pitchFamily="18" charset="0"/>
                <a:cs typeface="Times New Roman" pitchFamily="18" charset="0"/>
              </a:rPr>
              <a:t>– </a:t>
            </a:r>
            <a:r>
              <a:rPr lang="en-US">
                <a:solidFill>
                  <a:srgbClr val="0000FF"/>
                </a:solidFill>
                <a:latin typeface="Times New Roman" pitchFamily="18" charset="0"/>
                <a:cs typeface="Times New Roman" pitchFamily="18" charset="0"/>
              </a:rPr>
              <a:t>innermost, consists of thin strands made of glass or plastic </a:t>
            </a:r>
          </a:p>
          <a:p>
            <a:pPr marL="1257300" lvl="2" indent="-342900">
              <a:buFont typeface="Arial" pitchFamily="34" charset="0"/>
              <a:buChar char="•"/>
              <a:defRPr/>
            </a:pPr>
            <a:r>
              <a:rPr lang="en-US">
                <a:solidFill>
                  <a:srgbClr val="0000FF"/>
                </a:solidFill>
                <a:latin typeface="Times New Roman" pitchFamily="18" charset="0"/>
                <a:cs typeface="Times New Roman" pitchFamily="18" charset="0"/>
              </a:rPr>
              <a:t>cladding (</a:t>
            </a:r>
            <a:r>
              <a:rPr lang="en-US">
                <a:solidFill>
                  <a:srgbClr val="FF0000"/>
                </a:solidFill>
                <a:latin typeface="Times New Roman" pitchFamily="18" charset="0"/>
                <a:cs typeface="Times New Roman" pitchFamily="18" charset="0"/>
              </a:rPr>
              <a:t>125 μm</a:t>
            </a:r>
            <a:r>
              <a:rPr lang="en-US">
                <a:solidFill>
                  <a:srgbClr val="0000FF"/>
                </a:solidFill>
                <a:latin typeface="Times New Roman" pitchFamily="18" charset="0"/>
                <a:cs typeface="Times New Roman" pitchFamily="18" charset="0"/>
              </a:rPr>
              <a:t>)</a:t>
            </a:r>
            <a:r>
              <a:rPr lang="en-US">
                <a:latin typeface="Times New Roman" pitchFamily="18" charset="0"/>
                <a:cs typeface="Times New Roman" pitchFamily="18" charset="0"/>
              </a:rPr>
              <a:t> – glass or plastic coating that surrounds the core to confine light. </a:t>
            </a:r>
          </a:p>
          <a:p>
            <a:pPr marL="1257300" lvl="2" indent="-342900">
              <a:buFont typeface="Arial" pitchFamily="34" charset="0"/>
              <a:buChar char="•"/>
              <a:defRPr/>
            </a:pPr>
            <a:r>
              <a:rPr lang="en-US">
                <a:solidFill>
                  <a:srgbClr val="33CC33"/>
                </a:solidFill>
                <a:latin typeface="Times New Roman" pitchFamily="18" charset="0"/>
                <a:cs typeface="Times New Roman" pitchFamily="18" charset="0"/>
              </a:rPr>
              <a:t>Jacket – </a:t>
            </a:r>
            <a:r>
              <a:rPr lang="en-US">
                <a:solidFill>
                  <a:srgbClr val="FF6600"/>
                </a:solidFill>
                <a:latin typeface="Times New Roman" pitchFamily="18" charset="0"/>
                <a:cs typeface="Times New Roman" pitchFamily="18" charset="0"/>
              </a:rPr>
              <a:t>Hard plastic coating that protects the glass from moisture and damage</a:t>
            </a:r>
          </a:p>
          <a:p>
            <a:pPr marL="800100" lvl="1" indent="-342900">
              <a:buFont typeface="Arial" pitchFamily="34" charset="0"/>
              <a:buChar char="•"/>
              <a:defRPr/>
            </a:pPr>
            <a:r>
              <a:rPr lang="en-US" sz="2000">
                <a:latin typeface="Times New Roman" pitchFamily="18" charset="0"/>
                <a:cs typeface="Times New Roman" pitchFamily="18" charset="0"/>
              </a:rPr>
              <a:t>	Widely used in long distance telecommunications</a:t>
            </a:r>
          </a:p>
          <a:p>
            <a:pPr marL="800100" lvl="1" indent="-342900">
              <a:buFont typeface="Arial" pitchFamily="34" charset="0"/>
              <a:buChar char="•"/>
              <a:defRPr/>
            </a:pPr>
            <a:r>
              <a:rPr lang="en-US" sz="2000">
                <a:latin typeface="Times New Roman" pitchFamily="18" charset="0"/>
                <a:cs typeface="Times New Roman" pitchFamily="18" charset="0"/>
              </a:rPr>
              <a:t> Performance, price and advantages have made it popular to 	use</a:t>
            </a:r>
          </a:p>
        </p:txBody>
      </p:sp>
      <p:pic>
        <p:nvPicPr>
          <p:cNvPr id="3891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34025" y="1484313"/>
            <a:ext cx="357505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991188"/>
      </p:ext>
    </p:extLst>
  </p:cSld>
  <p:clrMapOvr>
    <a:masterClrMapping/>
  </p:clrMapOvr>
  <p:transition spd="slow">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35013" y="-26988"/>
            <a:ext cx="8229600" cy="1139826"/>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Optical Fiber - Benefits</a:t>
            </a:r>
          </a:p>
        </p:txBody>
      </p:sp>
      <p:sp>
        <p:nvSpPr>
          <p:cNvPr id="39939" name="Rectangle 3"/>
          <p:cNvSpPr>
            <a:spLocks noGrp="1" noChangeArrowheads="1"/>
          </p:cNvSpPr>
          <p:nvPr>
            <p:ph type="body" idx="1"/>
          </p:nvPr>
        </p:nvSpPr>
        <p:spPr>
          <a:xfrm>
            <a:off x="574675" y="1295400"/>
            <a:ext cx="8534400" cy="5257800"/>
          </a:xfrm>
        </p:spPr>
        <p:txBody>
          <a:bodyPr/>
          <a:lstStyle/>
          <a:p>
            <a:pPr eaLnBrk="1" hangingPunct="1"/>
            <a:r>
              <a:rPr kumimoji="1" lang="en-US" b="0" smtClean="0">
                <a:latin typeface="Times New Roman" pitchFamily="18" charset="0"/>
                <a:ea typeface="ＭＳ Ｐゴシック" pitchFamily="34" charset="-128"/>
                <a:cs typeface="Times New Roman" pitchFamily="18" charset="0"/>
              </a:rPr>
              <a:t>Greater capacity</a:t>
            </a:r>
          </a:p>
          <a:p>
            <a:pPr lvl="1" eaLnBrk="1" hangingPunct="1"/>
            <a:r>
              <a:rPr kumimoji="1" lang="en-US" sz="2000" b="0" smtClean="0">
                <a:latin typeface="Times New Roman" pitchFamily="18" charset="0"/>
                <a:ea typeface="ＭＳ Ｐゴシック" pitchFamily="34" charset="-128"/>
                <a:cs typeface="Times New Roman" pitchFamily="18" charset="0"/>
              </a:rPr>
              <a:t>Data rates of hundreds of </a:t>
            </a:r>
            <a:r>
              <a:rPr kumimoji="1" lang="en-US" sz="2000" b="0" smtClean="0">
                <a:solidFill>
                  <a:srgbClr val="FF6600"/>
                </a:solidFill>
                <a:latin typeface="Times New Roman" pitchFamily="18" charset="0"/>
                <a:ea typeface="ＭＳ Ｐゴシック" pitchFamily="34" charset="-128"/>
                <a:cs typeface="Times New Roman" pitchFamily="18" charset="0"/>
              </a:rPr>
              <a:t>Gbps over tens of kilometers</a:t>
            </a:r>
            <a:r>
              <a:rPr kumimoji="1" lang="en-US" sz="2000" b="0" smtClean="0">
                <a:latin typeface="Times New Roman" pitchFamily="18" charset="0"/>
                <a:ea typeface="ＭＳ Ｐゴシック" pitchFamily="34" charset="-128"/>
                <a:cs typeface="Times New Roman" pitchFamily="18" charset="0"/>
              </a:rPr>
              <a:t> </a:t>
            </a:r>
          </a:p>
          <a:p>
            <a:pPr lvl="1" eaLnBrk="1" hangingPunct="1"/>
            <a:r>
              <a:rPr kumimoji="1" lang="en-US" sz="2000" b="0" smtClean="0">
                <a:latin typeface="Times New Roman" pitchFamily="18" charset="0"/>
                <a:ea typeface="ＭＳ Ｐゴシック" pitchFamily="34" charset="-128"/>
                <a:cs typeface="Times New Roman" pitchFamily="18" charset="0"/>
              </a:rPr>
              <a:t>Smaller size and lighter weight</a:t>
            </a:r>
          </a:p>
          <a:p>
            <a:pPr lvl="1" eaLnBrk="1" hangingPunct="1"/>
            <a:r>
              <a:rPr kumimoji="1" lang="en-US" sz="2000" b="0" smtClean="0">
                <a:latin typeface="Times New Roman" pitchFamily="18" charset="0"/>
                <a:ea typeface="ＭＳ Ｐゴシック" pitchFamily="34" charset="-128"/>
                <a:cs typeface="Times New Roman" pitchFamily="18" charset="0"/>
              </a:rPr>
              <a:t>Considerably thinner than coaxial or twisted pair cable</a:t>
            </a:r>
          </a:p>
          <a:p>
            <a:pPr lvl="1" eaLnBrk="1" hangingPunct="1"/>
            <a:r>
              <a:rPr kumimoji="1" lang="en-US" sz="2000" b="0" smtClean="0">
                <a:latin typeface="Times New Roman" pitchFamily="18" charset="0"/>
                <a:ea typeface="ＭＳ Ｐゴシック" pitchFamily="34" charset="-128"/>
                <a:cs typeface="Times New Roman" pitchFamily="18" charset="0"/>
              </a:rPr>
              <a:t>Reduces structural support requirements</a:t>
            </a:r>
          </a:p>
          <a:p>
            <a:pPr eaLnBrk="1" hangingPunct="1"/>
            <a:r>
              <a:rPr kumimoji="1" lang="en-US" b="0" smtClean="0">
                <a:latin typeface="Times New Roman" pitchFamily="18" charset="0"/>
                <a:ea typeface="ＭＳ Ｐゴシック" pitchFamily="34" charset="-128"/>
                <a:cs typeface="Times New Roman" pitchFamily="18" charset="0"/>
              </a:rPr>
              <a:t>Lower attenuation</a:t>
            </a:r>
          </a:p>
          <a:p>
            <a:pPr eaLnBrk="1" hangingPunct="1"/>
            <a:r>
              <a:rPr kumimoji="1" lang="en-US" b="0" smtClean="0">
                <a:latin typeface="Times New Roman" pitchFamily="18" charset="0"/>
                <a:ea typeface="ＭＳ Ｐゴシック" pitchFamily="34" charset="-128"/>
                <a:cs typeface="Times New Roman" pitchFamily="18" charset="0"/>
              </a:rPr>
              <a:t>Electromagnetic isolation</a:t>
            </a:r>
          </a:p>
          <a:p>
            <a:pPr lvl="1" eaLnBrk="1" hangingPunct="1"/>
            <a:r>
              <a:rPr kumimoji="1" lang="en-US" sz="2000" b="0" smtClean="0">
                <a:latin typeface="Times New Roman" pitchFamily="18" charset="0"/>
                <a:ea typeface="ＭＳ Ｐゴシック" pitchFamily="34" charset="-128"/>
                <a:cs typeface="Times New Roman" pitchFamily="18" charset="0"/>
              </a:rPr>
              <a:t>Not vulnerable to interference, impulse noise, or crosstalk</a:t>
            </a:r>
          </a:p>
          <a:p>
            <a:pPr lvl="1" eaLnBrk="1" hangingPunct="1"/>
            <a:r>
              <a:rPr kumimoji="1" lang="en-US" sz="2000" b="0" smtClean="0">
                <a:latin typeface="Times New Roman" pitchFamily="18" charset="0"/>
                <a:ea typeface="ＭＳ Ｐゴシック" pitchFamily="34" charset="-128"/>
                <a:cs typeface="Times New Roman" pitchFamily="18" charset="0"/>
              </a:rPr>
              <a:t>High degree of security from eavesdropping</a:t>
            </a:r>
          </a:p>
          <a:p>
            <a:pPr eaLnBrk="1" hangingPunct="1"/>
            <a:r>
              <a:rPr kumimoji="1" lang="en-US" b="0" smtClean="0">
                <a:latin typeface="Times New Roman" pitchFamily="18" charset="0"/>
                <a:ea typeface="ＭＳ Ｐゴシック" pitchFamily="34" charset="-128"/>
                <a:cs typeface="Times New Roman" pitchFamily="18" charset="0"/>
              </a:rPr>
              <a:t>Greater repeater spacing</a:t>
            </a:r>
          </a:p>
          <a:p>
            <a:pPr lvl="1" eaLnBrk="1" hangingPunct="1"/>
            <a:r>
              <a:rPr kumimoji="1" lang="en-US" sz="2000" b="0" smtClean="0">
                <a:latin typeface="Times New Roman" pitchFamily="18" charset="0"/>
                <a:ea typeface="ＭＳ Ｐゴシック" pitchFamily="34" charset="-128"/>
                <a:cs typeface="Times New Roman" pitchFamily="18" charset="0"/>
              </a:rPr>
              <a:t>Lower cost and fewer sources of error</a:t>
            </a:r>
          </a:p>
        </p:txBody>
      </p:sp>
      <p:pic>
        <p:nvPicPr>
          <p:cNvPr id="39940"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181600"/>
            <a:ext cx="144938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5852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91412" cy="914400"/>
          </a:xfrm>
        </p:spPr>
        <p:txBody>
          <a:bodyPr/>
          <a:lstStyle/>
          <a:p>
            <a:pPr>
              <a:defRPr/>
            </a:pPr>
            <a:r>
              <a:rPr lang="en-US" dirty="0" smtClean="0">
                <a:ln>
                  <a:noFill/>
                </a:ln>
                <a:effectLst>
                  <a:outerShdw blurRad="38100" dist="38100" dir="2700000" algn="tl">
                    <a:srgbClr val="C0C0C0"/>
                  </a:outerShdw>
                </a:effectLst>
                <a:ea typeface="ＭＳ Ｐゴシック" pitchFamily="34" charset="-128"/>
              </a:rPr>
              <a:t>Categories of Application</a:t>
            </a:r>
          </a:p>
        </p:txBody>
      </p:sp>
      <p:sp>
        <p:nvSpPr>
          <p:cNvPr id="40963" name="Content Placeholder 2"/>
          <p:cNvSpPr>
            <a:spLocks noGrp="1"/>
          </p:cNvSpPr>
          <p:nvPr>
            <p:ph idx="1"/>
          </p:nvPr>
        </p:nvSpPr>
        <p:spPr>
          <a:xfrm>
            <a:off x="544513" y="1322388"/>
            <a:ext cx="8491537" cy="4554537"/>
          </a:xfrm>
        </p:spPr>
        <p:txBody>
          <a:bodyPr>
            <a:normAutofit fontScale="92500" lnSpcReduction="10000"/>
          </a:bodyPr>
          <a:lstStyle/>
          <a:p>
            <a:r>
              <a:rPr lang="en-US" sz="2400" b="0" smtClean="0">
                <a:latin typeface="Times New Roman" pitchFamily="18" charset="0"/>
                <a:ea typeface="ＭＳ Ｐゴシック" pitchFamily="34" charset="-128"/>
                <a:cs typeface="Times New Roman" pitchFamily="18" charset="0"/>
              </a:rPr>
              <a:t>Five basic categories of application have become important for optical fiber:</a:t>
            </a:r>
          </a:p>
          <a:p>
            <a:pPr lvl="1"/>
            <a:r>
              <a:rPr lang="en-US" sz="2400" b="0" smtClean="0">
                <a:latin typeface="Times New Roman" pitchFamily="18" charset="0"/>
                <a:ea typeface="ＭＳ Ｐゴシック" pitchFamily="34" charset="-128"/>
                <a:cs typeface="Times New Roman" pitchFamily="18" charset="0"/>
              </a:rPr>
              <a:t>Long-haul trunks (i.e. long-distance link)</a:t>
            </a:r>
          </a:p>
          <a:p>
            <a:pPr lvl="2"/>
            <a:r>
              <a:rPr lang="en-US" sz="2000" b="0" smtClean="0">
                <a:latin typeface="Times New Roman" pitchFamily="18" charset="0"/>
                <a:ea typeface="ＭＳ Ｐゴシック" pitchFamily="34" charset="-128"/>
                <a:cs typeface="Times New Roman" pitchFamily="18" charset="0"/>
              </a:rPr>
              <a:t>Connects all central switches and long-distance switches</a:t>
            </a:r>
          </a:p>
          <a:p>
            <a:pPr lvl="2"/>
            <a:r>
              <a:rPr lang="en-US" sz="2000" b="0" smtClean="0">
                <a:latin typeface="Times New Roman" pitchFamily="18" charset="0"/>
                <a:ea typeface="ＭＳ Ｐゴシック" pitchFamily="34" charset="-128"/>
                <a:cs typeface="Times New Roman" pitchFamily="18" charset="0"/>
              </a:rPr>
              <a:t>Average 1500 km and 20k to 60k voice channels</a:t>
            </a:r>
          </a:p>
          <a:p>
            <a:pPr lvl="1"/>
            <a:r>
              <a:rPr lang="en-US" sz="2400" b="0" smtClean="0">
                <a:latin typeface="Times New Roman" pitchFamily="18" charset="0"/>
                <a:ea typeface="ＭＳ Ｐゴシック" pitchFamily="34" charset="-128"/>
                <a:cs typeface="Times New Roman" pitchFamily="18" charset="0"/>
              </a:rPr>
              <a:t>Metropolitan trunks</a:t>
            </a:r>
          </a:p>
          <a:p>
            <a:pPr lvl="2"/>
            <a:r>
              <a:rPr lang="en-US" sz="2000" b="0" smtClean="0">
                <a:latin typeface="Times New Roman" pitchFamily="18" charset="0"/>
                <a:ea typeface="ＭＳ Ｐゴシック" pitchFamily="34" charset="-128"/>
                <a:cs typeface="Times New Roman" pitchFamily="18" charset="0"/>
              </a:rPr>
              <a:t>Average 12 km and 100k voice channels</a:t>
            </a:r>
          </a:p>
          <a:p>
            <a:pPr lvl="1"/>
            <a:r>
              <a:rPr lang="en-US" sz="2400" b="0" smtClean="0">
                <a:latin typeface="Times New Roman" pitchFamily="18" charset="0"/>
                <a:ea typeface="ＭＳ Ｐゴシック" pitchFamily="34" charset="-128"/>
                <a:cs typeface="Times New Roman" pitchFamily="18" charset="0"/>
              </a:rPr>
              <a:t>Rural exchange trunks</a:t>
            </a:r>
          </a:p>
          <a:p>
            <a:pPr lvl="2"/>
            <a:r>
              <a:rPr lang="en-US" sz="2000" b="0" smtClean="0">
                <a:latin typeface="Times New Roman" pitchFamily="18" charset="0"/>
                <a:ea typeface="ＭＳ Ｐゴシック" pitchFamily="34" charset="-128"/>
                <a:cs typeface="Times New Roman" pitchFamily="18" charset="0"/>
              </a:rPr>
              <a:t>Links towns and villages 40km to 160 km and 5k voice channels</a:t>
            </a:r>
          </a:p>
          <a:p>
            <a:pPr lvl="1"/>
            <a:r>
              <a:rPr lang="en-US" sz="2400" b="0" smtClean="0">
                <a:latin typeface="Times New Roman" pitchFamily="18" charset="0"/>
                <a:ea typeface="ＭＳ Ｐゴシック" pitchFamily="34" charset="-128"/>
                <a:cs typeface="Times New Roman" pitchFamily="18" charset="0"/>
              </a:rPr>
              <a:t>Subscriber loops</a:t>
            </a:r>
          </a:p>
          <a:p>
            <a:pPr lvl="2"/>
            <a:r>
              <a:rPr lang="en-US" sz="2000" b="0" smtClean="0">
                <a:latin typeface="Times New Roman" pitchFamily="18" charset="0"/>
                <a:ea typeface="ＭＳ Ｐゴシック" pitchFamily="34" charset="-128"/>
                <a:cs typeface="Times New Roman" pitchFamily="18" charset="0"/>
              </a:rPr>
              <a:t>Link between central exchange to a subscriber i.e. home, office, etc.</a:t>
            </a:r>
          </a:p>
          <a:p>
            <a:pPr lvl="1"/>
            <a:r>
              <a:rPr lang="en-US" sz="2400" b="0" smtClean="0">
                <a:latin typeface="Times New Roman" pitchFamily="18" charset="0"/>
                <a:ea typeface="ＭＳ Ｐゴシック" pitchFamily="34" charset="-128"/>
                <a:cs typeface="Times New Roman" pitchFamily="18" charset="0"/>
              </a:rPr>
              <a:t>Local area networks</a:t>
            </a:r>
          </a:p>
          <a:p>
            <a:pPr lvl="2"/>
            <a:r>
              <a:rPr lang="en-US" sz="2000" b="0" smtClean="0">
                <a:latin typeface="Times New Roman" pitchFamily="18" charset="0"/>
                <a:ea typeface="ＭＳ Ｐゴシック" pitchFamily="34" charset="-128"/>
                <a:cs typeface="Times New Roman" pitchFamily="18" charset="0"/>
              </a:rPr>
              <a:t>100 Gbps and 1000s of stations are supported.</a:t>
            </a:r>
          </a:p>
        </p:txBody>
      </p:sp>
    </p:spTree>
    <p:extLst>
      <p:ext uri="{BB962C8B-B14F-4D97-AF65-F5344CB8AC3E}">
        <p14:creationId xmlns:p14="http://schemas.microsoft.com/office/powerpoint/2010/main" val="2078572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r>
              <a:rPr lang="en-US" altLang="ko-KR" smtClean="0">
                <a:solidFill>
                  <a:schemeClr val="bg1"/>
                </a:solidFill>
                <a:latin typeface="Calibri" pitchFamily="34" charset="0"/>
              </a:rPr>
              <a:t>Spring 2006</a:t>
            </a:r>
          </a:p>
        </p:txBody>
      </p:sp>
      <p:sp>
        <p:nvSpPr>
          <p:cNvPr id="16387" name="Footer Placeholder 4"/>
          <p:cNvSpPr>
            <a:spLocks noGrp="1"/>
          </p:cNvSpPr>
          <p:nvPr>
            <p:ph type="ftr" sz="quarter" idx="4294967295"/>
          </p:nvPr>
        </p:nvSpPr>
        <p:spPr bwMode="auto">
          <a:xfrm>
            <a:off x="2514600" y="6248400"/>
            <a:ext cx="4114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ko-KR" smtClean="0">
                <a:solidFill>
                  <a:srgbClr val="898989"/>
                </a:solidFill>
                <a:latin typeface="Calibri" pitchFamily="34" charset="0"/>
              </a:rPr>
              <a:t>Data Communications, Kwangwoon University</a:t>
            </a:r>
          </a:p>
        </p:txBody>
      </p:sp>
      <p:sp>
        <p:nvSpPr>
          <p:cNvPr id="16388"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ko-KR" smtClean="0">
                <a:solidFill>
                  <a:srgbClr val="898989"/>
                </a:solidFill>
                <a:latin typeface="Calibri" pitchFamily="34" charset="0"/>
              </a:rPr>
              <a:t>1-</a:t>
            </a:r>
            <a:fld id="{F4B0D323-0F73-4EFA-A581-29AEC7AB12AD}" type="slidenum">
              <a:rPr lang="en-US" altLang="ko-KR" smtClean="0">
                <a:solidFill>
                  <a:srgbClr val="898989"/>
                </a:solidFill>
                <a:latin typeface="Calibri" pitchFamily="34" charset="0"/>
              </a:rPr>
              <a:pPr eaLnBrk="1" hangingPunct="1"/>
              <a:t>5</a:t>
            </a:fld>
            <a:endParaRPr lang="en-US" altLang="ko-KR" smtClean="0">
              <a:solidFill>
                <a:srgbClr val="898989"/>
              </a:solidFill>
              <a:latin typeface="Calibri" pitchFamily="34" charset="0"/>
            </a:endParaRPr>
          </a:p>
        </p:txBody>
      </p:sp>
      <p:sp>
        <p:nvSpPr>
          <p:cNvPr id="2050" name="Rectangle 2"/>
          <p:cNvSpPr>
            <a:spLocks noGrp="1" noChangeArrowheads="1"/>
          </p:cNvSpPr>
          <p:nvPr>
            <p:ph type="title"/>
          </p:nvPr>
        </p:nvSpPr>
        <p:spPr>
          <a:xfrm>
            <a:off x="2265363" y="152400"/>
            <a:ext cx="7491412" cy="914400"/>
          </a:xfrm>
        </p:spPr>
        <p:txBody>
          <a:bodyPr/>
          <a:lstStyle/>
          <a:p>
            <a:pPr algn="ctr">
              <a:defRPr/>
            </a:pPr>
            <a:r>
              <a:rPr lang="en-US" altLang="ko-KR" sz="4800" smtClean="0">
                <a:ln>
                  <a:noFill/>
                </a:ln>
                <a:effectLst>
                  <a:outerShdw blurRad="38100" dist="38100" dir="2700000" algn="tl">
                    <a:srgbClr val="C0C0C0"/>
                  </a:outerShdw>
                </a:effectLst>
                <a:ea typeface="ＭＳ Ｐゴシック" pitchFamily="34" charset="-128"/>
              </a:rPr>
              <a:t>Outline</a:t>
            </a:r>
          </a:p>
        </p:txBody>
      </p:sp>
      <p:graphicFrame>
        <p:nvGraphicFramePr>
          <p:cNvPr id="3" name="Diagram 2"/>
          <p:cNvGraphicFramePr/>
          <p:nvPr/>
        </p:nvGraphicFramePr>
        <p:xfrm>
          <a:off x="900113" y="1682750"/>
          <a:ext cx="7743825" cy="4554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5600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3636" t="4706" r="3636" b="5882"/>
          <a:stretch>
            <a:fillRect/>
          </a:stretch>
        </p:blipFill>
        <p:spPr>
          <a:xfrm>
            <a:off x="3397250" y="1196975"/>
            <a:ext cx="5702300" cy="4248150"/>
          </a:xfrm>
          <a:prstGeom prst="rect">
            <a:avLst/>
          </a:prstGeom>
          <a:solidFill>
            <a:schemeClr val="accent3">
              <a:lumMod val="20000"/>
              <a:lumOff val="80000"/>
            </a:schemeClr>
          </a:solidFill>
        </p:spPr>
      </p:pic>
      <p:sp>
        <p:nvSpPr>
          <p:cNvPr id="2" name="Rectangle 1"/>
          <p:cNvSpPr/>
          <p:nvPr/>
        </p:nvSpPr>
        <p:spPr>
          <a:xfrm>
            <a:off x="179388" y="1196975"/>
            <a:ext cx="3217862" cy="4524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b="1" dirty="0">
                <a:solidFill>
                  <a:srgbClr val="FF0000"/>
                </a:solidFill>
                <a:latin typeface="Times New Roman" charset="0"/>
              </a:rPr>
              <a:t>Single-mode Transmission </a:t>
            </a:r>
            <a:r>
              <a:rPr lang="en-US" dirty="0">
                <a:latin typeface="Times New Roman" charset="0"/>
              </a:rPr>
              <a:t>- a single transmission path exists, the distortion found in multimode cannot occur; faster </a:t>
            </a:r>
          </a:p>
          <a:p>
            <a:pPr>
              <a:defRPr/>
            </a:pPr>
            <a:endParaRPr lang="en-US" dirty="0">
              <a:latin typeface="Times New Roman" charset="0"/>
            </a:endParaRPr>
          </a:p>
          <a:p>
            <a:pPr>
              <a:defRPr/>
            </a:pPr>
            <a:r>
              <a:rPr lang="en-US" b="1" dirty="0">
                <a:solidFill>
                  <a:srgbClr val="FF0000"/>
                </a:solidFill>
                <a:latin typeface="Times New Roman" charset="0"/>
              </a:rPr>
              <a:t>Multimode transmission</a:t>
            </a:r>
            <a:r>
              <a:rPr lang="en-US" dirty="0">
                <a:latin typeface="Times New Roman" charset="0"/>
              </a:rPr>
              <a:t> -  multiple propagation paths exist,</a:t>
            </a:r>
          </a:p>
          <a:p>
            <a:pPr>
              <a:defRPr/>
            </a:pPr>
            <a:r>
              <a:rPr lang="en-US" dirty="0">
                <a:latin typeface="Times New Roman" charset="0"/>
              </a:rPr>
              <a:t>each with a different path length; slower.</a:t>
            </a:r>
          </a:p>
          <a:p>
            <a:pPr>
              <a:defRPr/>
            </a:pPr>
            <a:endParaRPr lang="en-US" dirty="0">
              <a:latin typeface="Times New Roman" charset="0"/>
            </a:endParaRPr>
          </a:p>
          <a:p>
            <a:pPr>
              <a:defRPr/>
            </a:pPr>
            <a:r>
              <a:rPr lang="en-US" dirty="0">
                <a:latin typeface="Times New Roman" charset="0"/>
              </a:rPr>
              <a:t>Light from a source enters the cylindrical glass or plastic core. </a:t>
            </a:r>
          </a:p>
          <a:p>
            <a:pPr>
              <a:defRPr/>
            </a:pPr>
            <a:r>
              <a:rPr lang="en-US" dirty="0">
                <a:latin typeface="Times New Roman" charset="0"/>
              </a:rPr>
              <a:t>Rays at shallow angles are reflected and propagated along the fiber; other rays are absorbed by the surrounding material. </a:t>
            </a:r>
            <a:endParaRPr lang="en-US" dirty="0"/>
          </a:p>
        </p:txBody>
      </p:sp>
    </p:spTree>
    <p:extLst>
      <p:ext uri="{BB962C8B-B14F-4D97-AF65-F5344CB8AC3E}">
        <p14:creationId xmlns:p14="http://schemas.microsoft.com/office/powerpoint/2010/main" val="158473683"/>
      </p:ext>
    </p:extLst>
  </p:cSld>
  <p:clrMapOvr>
    <a:masterClrMapping/>
  </p:clrMapOvr>
  <p:transition spd="slow">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1201719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63575" y="-152400"/>
            <a:ext cx="8229600" cy="1447801"/>
          </a:xfrm>
        </p:spPr>
        <p:txBody>
          <a:bodyPr/>
          <a:lstStyle/>
          <a:p>
            <a:pPr eaLnBrk="1" hangingPunct="1">
              <a:lnSpc>
                <a:spcPct val="70000"/>
              </a:lnSpc>
              <a:defRPr/>
            </a:pPr>
            <a:r>
              <a:rPr kumimoji="1" lang="en-US" sz="3600" dirty="0" smtClean="0">
                <a:ln>
                  <a:noFill/>
                </a:ln>
                <a:effectLst>
                  <a:outerShdw blurRad="38100" dist="38100" dir="2700000" algn="tl">
                    <a:srgbClr val="C0C0C0"/>
                  </a:outerShdw>
                </a:effectLst>
                <a:ea typeface="ＭＳ Ｐゴシック" pitchFamily="34" charset="-128"/>
              </a:rPr>
              <a:t>Wireless Transmission </a:t>
            </a:r>
            <a:br>
              <a:rPr kumimoji="1" lang="en-US" sz="3600" dirty="0" smtClean="0">
                <a:ln>
                  <a:noFill/>
                </a:ln>
                <a:effectLst>
                  <a:outerShdw blurRad="38100" dist="38100" dir="2700000" algn="tl">
                    <a:srgbClr val="C0C0C0"/>
                  </a:outerShdw>
                </a:effectLst>
                <a:ea typeface="ＭＳ Ｐゴシック" pitchFamily="34" charset="-128"/>
              </a:rPr>
            </a:br>
            <a:r>
              <a:rPr kumimoji="1" lang="en-US" sz="3600" dirty="0" smtClean="0">
                <a:ln>
                  <a:noFill/>
                </a:ln>
                <a:effectLst>
                  <a:outerShdw blurRad="38100" dist="38100" dir="2700000" algn="tl">
                    <a:srgbClr val="C0C0C0"/>
                  </a:outerShdw>
                </a:effectLst>
                <a:ea typeface="ＭＳ Ｐゴシック" pitchFamily="34" charset="-128"/>
              </a:rPr>
              <a:t>Frequencies</a:t>
            </a:r>
          </a:p>
        </p:txBody>
      </p:sp>
      <p:graphicFrame>
        <p:nvGraphicFramePr>
          <p:cNvPr id="4" name="Diagram 3"/>
          <p:cNvGraphicFramePr/>
          <p:nvPr>
            <p:extLst>
              <p:ext uri="{D42A27DB-BD31-4B8C-83A1-F6EECF244321}">
                <p14:modId xmlns:p14="http://schemas.microsoft.com/office/powerpoint/2010/main" val="204058452"/>
              </p:ext>
            </p:extLst>
          </p:nvPr>
        </p:nvGraphicFramePr>
        <p:xfrm>
          <a:off x="457200" y="1919808"/>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457200" y="1014413"/>
            <a:ext cx="8362950" cy="8302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400" dirty="0">
                <a:latin typeface="Times New Roman" charset="0"/>
              </a:rPr>
              <a:t>Three general ranges of frequencies are of interest for wireless transmission.</a:t>
            </a:r>
            <a:endParaRPr lang="en-US" sz="2400" dirty="0"/>
          </a:p>
        </p:txBody>
      </p:sp>
    </p:spTree>
    <p:extLst>
      <p:ext uri="{BB962C8B-B14F-4D97-AF65-F5344CB8AC3E}">
        <p14:creationId xmlns:p14="http://schemas.microsoft.com/office/powerpoint/2010/main" val="5660390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Content Placeholder 5" descr="Antenna.png"/>
          <p:cNvPicPr>
            <a:picLocks noGrp="1" noChangeAspect="1"/>
          </p:cNvPicPr>
          <p:nvPr>
            <p:ph idx="1"/>
          </p:nvPr>
        </p:nvPicPr>
        <p:blipFill>
          <a:blip r:embed="rId2">
            <a:extLst>
              <a:ext uri="{28A0092B-C50C-407E-A947-70E740481C1C}">
                <a14:useLocalDpi xmlns:a14="http://schemas.microsoft.com/office/drawing/2010/main" val="0"/>
              </a:ext>
            </a:extLst>
          </a:blip>
          <a:srcRect t="3654" b="3654"/>
          <a:stretch>
            <a:fillRect/>
          </a:stretch>
        </p:blipFill>
        <p:spPr>
          <a:xfrm>
            <a:off x="2124075" y="1412875"/>
            <a:ext cx="5297488" cy="2841625"/>
          </a:xfrm>
        </p:spPr>
      </p:pic>
      <p:sp>
        <p:nvSpPr>
          <p:cNvPr id="3" name="Title 2"/>
          <p:cNvSpPr>
            <a:spLocks noGrp="1"/>
          </p:cNvSpPr>
          <p:nvPr>
            <p:ph type="title"/>
          </p:nvPr>
        </p:nvSpPr>
        <p:spPr>
          <a:xfrm>
            <a:off x="1619250" y="152400"/>
            <a:ext cx="7491413" cy="914400"/>
          </a:xfrm>
        </p:spPr>
        <p:txBody>
          <a:bodyPr/>
          <a:lstStyle/>
          <a:p>
            <a:pPr algn="r">
              <a:defRPr/>
            </a:pPr>
            <a:r>
              <a:rPr lang="en-US" sz="3200" smtClean="0">
                <a:ln>
                  <a:noFill/>
                </a:ln>
                <a:effectLst>
                  <a:outerShdw blurRad="38100" dist="38100" dir="2700000" algn="tl">
                    <a:srgbClr val="C0C0C0"/>
                  </a:outerShdw>
                </a:effectLst>
                <a:ea typeface="ＭＳ Ｐゴシック" pitchFamily="34" charset="-128"/>
              </a:rPr>
              <a:t>Wireless Communication Model</a:t>
            </a:r>
          </a:p>
        </p:txBody>
      </p:sp>
      <p:sp>
        <p:nvSpPr>
          <p:cNvPr id="440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04FC968-39B2-4C0C-AB09-DCCB7B72677D}" type="slidenum">
              <a:rPr lang="en-US" smtClean="0">
                <a:solidFill>
                  <a:schemeClr val="bg1"/>
                </a:solidFill>
                <a:latin typeface="Calibri" pitchFamily="34" charset="0"/>
              </a:rPr>
              <a:pPr eaLnBrk="1" hangingPunct="1"/>
              <a:t>53</a:t>
            </a:fld>
            <a:endParaRPr lang="en-US" smtClean="0">
              <a:solidFill>
                <a:schemeClr val="bg1"/>
              </a:solidFill>
              <a:latin typeface="Calibri" pitchFamily="34" charset="0"/>
            </a:endParaRPr>
          </a:p>
        </p:txBody>
      </p:sp>
      <p:sp>
        <p:nvSpPr>
          <p:cNvPr id="7" name="TextBox 6"/>
          <p:cNvSpPr txBox="1"/>
          <p:nvPr/>
        </p:nvSpPr>
        <p:spPr>
          <a:xfrm>
            <a:off x="468313" y="4573588"/>
            <a:ext cx="8647112" cy="1016000"/>
          </a:xfrm>
          <a:prstGeom prst="rect">
            <a:avLst/>
          </a:prstGeom>
          <a:noFill/>
        </p:spPr>
        <p:txBody>
          <a:bodyPr wrap="none">
            <a:spAutoFit/>
          </a:bodyPr>
          <a:lstStyle/>
          <a:p>
            <a:pPr>
              <a:defRPr/>
            </a:pPr>
            <a:r>
              <a:rPr lang="en-US" sz="2000" dirty="0">
                <a:latin typeface="Arial" charset="0"/>
                <a:ea typeface="ＭＳ Ｐゴシック" charset="0"/>
                <a:cs typeface="ＭＳ Ｐゴシック" charset="0"/>
              </a:rPr>
              <a:t>A simple Model of Wireless Communication System:</a:t>
            </a:r>
          </a:p>
          <a:p>
            <a:pPr marL="285750" indent="-285750">
              <a:buFont typeface="Arial"/>
              <a:buChar char="•"/>
              <a:defRPr/>
            </a:pPr>
            <a:r>
              <a:rPr lang="en-US" sz="2000" dirty="0">
                <a:latin typeface="Arial" charset="0"/>
                <a:ea typeface="ＭＳ Ｐゴシック" charset="0"/>
                <a:cs typeface="ＭＳ Ｐゴシック" charset="0"/>
              </a:rPr>
              <a:t>The transmitting Antenna converts </a:t>
            </a:r>
            <a:r>
              <a:rPr lang="en-US" sz="2000" dirty="0">
                <a:solidFill>
                  <a:srgbClr val="FF0000"/>
                </a:solidFill>
                <a:latin typeface="Arial" charset="0"/>
                <a:ea typeface="ＭＳ Ｐゴシック" charset="0"/>
                <a:cs typeface="ＭＳ Ｐゴシック" charset="0"/>
              </a:rPr>
              <a:t>Electrical Signals into Radio Signals</a:t>
            </a:r>
          </a:p>
          <a:p>
            <a:pPr marL="285750" indent="-285750">
              <a:buFont typeface="Arial"/>
              <a:buChar char="•"/>
              <a:defRPr/>
            </a:pPr>
            <a:r>
              <a:rPr lang="en-US" sz="2000" dirty="0">
                <a:latin typeface="Arial" charset="0"/>
                <a:ea typeface="ＭＳ Ｐゴシック" charset="0"/>
                <a:cs typeface="ＭＳ Ｐゴシック" charset="0"/>
              </a:rPr>
              <a:t>The receiving Antenna converts </a:t>
            </a:r>
            <a:r>
              <a:rPr lang="en-US" sz="2000" dirty="0">
                <a:solidFill>
                  <a:srgbClr val="FFB207"/>
                </a:solidFill>
                <a:latin typeface="Arial" charset="0"/>
                <a:ea typeface="ＭＳ Ｐゴシック" charset="0"/>
                <a:cs typeface="ＭＳ Ｐゴシック" charset="0"/>
              </a:rPr>
              <a:t>Radio Signals back to Electrical Signals</a:t>
            </a:r>
          </a:p>
        </p:txBody>
      </p:sp>
    </p:spTree>
    <p:extLst>
      <p:ext uri="{BB962C8B-B14F-4D97-AF65-F5344CB8AC3E}">
        <p14:creationId xmlns:p14="http://schemas.microsoft.com/office/powerpoint/2010/main" val="985851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152400"/>
            <a:ext cx="7491413" cy="914400"/>
          </a:xfrm>
        </p:spPr>
        <p:txBody>
          <a:bodyPr/>
          <a:lstStyle/>
          <a:p>
            <a:pPr algn="r" eaLnBrk="1" hangingPunct="1">
              <a:defRPr/>
            </a:pPr>
            <a:r>
              <a:rPr kumimoji="1" lang="en-GB" smtClean="0">
                <a:ln>
                  <a:noFill/>
                </a:ln>
                <a:effectLst>
                  <a:outerShdw blurRad="38100" dist="38100" dir="2700000" algn="tl">
                    <a:srgbClr val="C0C0C0"/>
                  </a:outerShdw>
                </a:effectLst>
                <a:ea typeface="ＭＳ Ｐゴシック" pitchFamily="34" charset="-128"/>
              </a:rPr>
              <a:t>Radiation Pattern</a:t>
            </a:r>
          </a:p>
        </p:txBody>
      </p:sp>
      <p:sp>
        <p:nvSpPr>
          <p:cNvPr id="46083" name="Rectangle 3"/>
          <p:cNvSpPr>
            <a:spLocks noGrp="1" noChangeArrowheads="1"/>
          </p:cNvSpPr>
          <p:nvPr>
            <p:ph type="body" idx="1"/>
          </p:nvPr>
        </p:nvSpPr>
        <p:spPr>
          <a:xfrm>
            <a:off x="304800" y="1676400"/>
            <a:ext cx="8610600" cy="4724400"/>
          </a:xfrm>
        </p:spPr>
        <p:txBody>
          <a:bodyPr/>
          <a:lstStyle/>
          <a:p>
            <a:pPr marL="0" indent="0" eaLnBrk="1" hangingPunct="1">
              <a:buNone/>
            </a:pPr>
            <a:r>
              <a:rPr kumimoji="1" lang="en-US" b="0" dirty="0" smtClean="0">
                <a:latin typeface="Times New Roman" pitchFamily="18" charset="0"/>
                <a:ea typeface="ＭＳ Ｐゴシック" pitchFamily="34" charset="-128"/>
                <a:cs typeface="Times New Roman" pitchFamily="18" charset="0"/>
              </a:rPr>
              <a:t>Direction and propagation of a wave depends on </a:t>
            </a:r>
            <a:r>
              <a:rPr kumimoji="1" lang="en-US" b="0" dirty="0" smtClean="0">
                <a:solidFill>
                  <a:srgbClr val="FFB207"/>
                </a:solidFill>
                <a:latin typeface="Times New Roman" pitchFamily="18" charset="0"/>
                <a:ea typeface="ＭＳ Ｐゴシック" pitchFamily="34" charset="-128"/>
                <a:cs typeface="Times New Roman" pitchFamily="18" charset="0"/>
              </a:rPr>
              <a:t>antenna shape</a:t>
            </a:r>
            <a:endParaRPr kumimoji="1" lang="en-GB" b="0" dirty="0" smtClean="0">
              <a:solidFill>
                <a:srgbClr val="FFB207"/>
              </a:solidFill>
              <a:latin typeface="Times New Roman" pitchFamily="18" charset="0"/>
              <a:ea typeface="ＭＳ Ｐゴシック" pitchFamily="34" charset="-128"/>
              <a:cs typeface="Times New Roman" pitchFamily="18" charset="0"/>
            </a:endParaRPr>
          </a:p>
          <a:p>
            <a:pPr eaLnBrk="1" hangingPunct="1"/>
            <a:r>
              <a:rPr kumimoji="1" lang="en-GB" b="0" dirty="0" smtClean="0">
                <a:solidFill>
                  <a:srgbClr val="FF0000"/>
                </a:solidFill>
                <a:latin typeface="Times New Roman" pitchFamily="18" charset="0"/>
                <a:ea typeface="ＭＳ Ｐゴシック" pitchFamily="34" charset="-128"/>
                <a:cs typeface="Times New Roman" pitchFamily="18" charset="0"/>
              </a:rPr>
              <a:t>Isotropic antenna</a:t>
            </a:r>
          </a:p>
          <a:p>
            <a:pPr lvl="1" eaLnBrk="1" hangingPunct="1">
              <a:lnSpc>
                <a:spcPct val="70000"/>
              </a:lnSpc>
              <a:buFont typeface="Arial" pitchFamily="34" charset="0"/>
              <a:buChar char="•"/>
            </a:pPr>
            <a:r>
              <a:rPr kumimoji="1" lang="en-GB" b="0" dirty="0" smtClean="0">
                <a:latin typeface="Times New Roman" pitchFamily="18" charset="0"/>
                <a:ea typeface="ＭＳ Ｐゴシック" pitchFamily="34" charset="-128"/>
                <a:cs typeface="Times New Roman" pitchFamily="18" charset="0"/>
              </a:rPr>
              <a:t>Power propagates in </a:t>
            </a:r>
            <a:r>
              <a:rPr kumimoji="1" lang="en-GB" b="0" dirty="0" smtClean="0">
                <a:solidFill>
                  <a:srgbClr val="FFB207"/>
                </a:solidFill>
                <a:latin typeface="Times New Roman" pitchFamily="18" charset="0"/>
                <a:ea typeface="ＭＳ Ｐゴシック" pitchFamily="34" charset="-128"/>
                <a:cs typeface="Times New Roman" pitchFamily="18" charset="0"/>
              </a:rPr>
              <a:t>all directions equally </a:t>
            </a:r>
            <a:r>
              <a:rPr kumimoji="1" lang="en-GB" b="0" dirty="0" smtClean="0">
                <a:latin typeface="Times New Roman" pitchFamily="18" charset="0"/>
                <a:ea typeface="ＭＳ Ｐゴシック" pitchFamily="34" charset="-128"/>
                <a:cs typeface="Times New Roman" pitchFamily="18" charset="0"/>
              </a:rPr>
              <a:t>(spherical pattern, ideal) </a:t>
            </a:r>
          </a:p>
          <a:p>
            <a:pPr eaLnBrk="1" hangingPunct="1"/>
            <a:r>
              <a:rPr kumimoji="1" lang="en-GB" b="0" dirty="0" smtClean="0">
                <a:solidFill>
                  <a:srgbClr val="FF0000"/>
                </a:solidFill>
                <a:latin typeface="Times New Roman" pitchFamily="18" charset="0"/>
                <a:ea typeface="ＭＳ Ｐゴシック" pitchFamily="34" charset="-128"/>
                <a:cs typeface="Times New Roman" pitchFamily="18" charset="0"/>
              </a:rPr>
              <a:t>Omni-directional antenna</a:t>
            </a:r>
          </a:p>
          <a:p>
            <a:pPr lvl="1" eaLnBrk="1" hangingPunct="1">
              <a:lnSpc>
                <a:spcPct val="70000"/>
              </a:lnSpc>
              <a:buFont typeface="Arial" pitchFamily="34" charset="0"/>
              <a:buChar char="•"/>
            </a:pPr>
            <a:r>
              <a:rPr kumimoji="1" lang="en-GB" b="0" dirty="0" smtClean="0">
                <a:latin typeface="Times New Roman" pitchFamily="18" charset="0"/>
                <a:ea typeface="ＭＳ Ｐゴシック" pitchFamily="34" charset="-128"/>
                <a:cs typeface="Times New Roman" pitchFamily="18" charset="0"/>
              </a:rPr>
              <a:t>Power propagates in </a:t>
            </a:r>
            <a:r>
              <a:rPr kumimoji="1" lang="en-GB" b="0" dirty="0" smtClean="0">
                <a:solidFill>
                  <a:srgbClr val="FFB207"/>
                </a:solidFill>
                <a:latin typeface="Times New Roman" pitchFamily="18" charset="0"/>
                <a:ea typeface="ＭＳ Ｐゴシック" pitchFamily="34" charset="-128"/>
                <a:cs typeface="Times New Roman" pitchFamily="18" charset="0"/>
              </a:rPr>
              <a:t>all directions on one plane (donut) </a:t>
            </a:r>
          </a:p>
          <a:p>
            <a:pPr eaLnBrk="1" hangingPunct="1"/>
            <a:r>
              <a:rPr kumimoji="1" lang="en-GB" b="0" dirty="0" smtClean="0">
                <a:solidFill>
                  <a:srgbClr val="FF0000"/>
                </a:solidFill>
                <a:latin typeface="Times New Roman" pitchFamily="18" charset="0"/>
                <a:ea typeface="ＭＳ Ｐゴシック" pitchFamily="34" charset="-128"/>
                <a:cs typeface="Times New Roman" pitchFamily="18" charset="0"/>
              </a:rPr>
              <a:t>Directional antenna</a:t>
            </a:r>
          </a:p>
          <a:p>
            <a:pPr lvl="1" eaLnBrk="1" hangingPunct="1">
              <a:lnSpc>
                <a:spcPct val="70000"/>
              </a:lnSpc>
              <a:buFont typeface="Arial" pitchFamily="34" charset="0"/>
              <a:buChar char="•"/>
            </a:pPr>
            <a:r>
              <a:rPr kumimoji="1" lang="en-GB" b="0" dirty="0" smtClean="0">
                <a:latin typeface="Times New Roman" pitchFamily="18" charset="0"/>
                <a:ea typeface="ＭＳ Ｐゴシック" pitchFamily="34" charset="-128"/>
                <a:cs typeface="Times New Roman" pitchFamily="18" charset="0"/>
              </a:rPr>
              <a:t>Power concentrated in </a:t>
            </a:r>
            <a:r>
              <a:rPr kumimoji="1" lang="en-GB" b="0" dirty="0" smtClean="0">
                <a:solidFill>
                  <a:srgbClr val="FFB207"/>
                </a:solidFill>
                <a:latin typeface="Times New Roman" pitchFamily="18" charset="0"/>
                <a:ea typeface="ＭＳ Ｐゴシック" pitchFamily="34" charset="-128"/>
                <a:cs typeface="Times New Roman" pitchFamily="18" charset="0"/>
              </a:rPr>
              <a:t>particular direction</a:t>
            </a:r>
          </a:p>
          <a:p>
            <a:pPr lvl="1" eaLnBrk="1" hangingPunct="1">
              <a:lnSpc>
                <a:spcPct val="70000"/>
              </a:lnSpc>
              <a:buFont typeface="Arial" pitchFamily="34" charset="0"/>
              <a:buChar char="•"/>
            </a:pPr>
            <a:endParaRPr kumimoji="1" lang="en-GB" b="0" dirty="0" smtClean="0">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17117438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9375"/>
            <a:ext cx="8229600" cy="1139825"/>
          </a:xfrm>
        </p:spPr>
        <p:txBody>
          <a:bodyPr/>
          <a:lstStyle/>
          <a:p>
            <a:pPr eaLnBrk="1" hangingPunct="1">
              <a:defRPr/>
            </a:pPr>
            <a:r>
              <a:rPr kumimoji="1" lang="en-GB" dirty="0" smtClean="0">
                <a:ln>
                  <a:noFill/>
                </a:ln>
                <a:effectLst>
                  <a:outerShdw blurRad="38100" dist="38100" dir="2700000" algn="tl">
                    <a:srgbClr val="C0C0C0"/>
                  </a:outerShdw>
                </a:effectLst>
                <a:ea typeface="ＭＳ Ｐゴシック" pitchFamily="34" charset="-128"/>
              </a:rPr>
              <a:t>Antenna Gain</a:t>
            </a:r>
          </a:p>
        </p:txBody>
      </p:sp>
      <p:graphicFrame>
        <p:nvGraphicFramePr>
          <p:cNvPr id="2" name="Diagram 1"/>
          <p:cNvGraphicFramePr/>
          <p:nvPr/>
        </p:nvGraphicFramePr>
        <p:xfrm>
          <a:off x="152400" y="990600"/>
          <a:ext cx="585976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132" name="Rectangle 2"/>
          <p:cNvSpPr>
            <a:spLocks noChangeArrowheads="1"/>
          </p:cNvSpPr>
          <p:nvPr/>
        </p:nvSpPr>
        <p:spPr bwMode="auto">
          <a:xfrm>
            <a:off x="6084888" y="1268413"/>
            <a:ext cx="302736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i="1" dirty="0" err="1">
                <a:solidFill>
                  <a:srgbClr val="FF0000"/>
                </a:solidFill>
                <a:latin typeface="Times New Roman" pitchFamily="18" charset="0"/>
              </a:rPr>
              <a:t>G</a:t>
            </a:r>
            <a:r>
              <a:rPr lang="en-US" sz="2000" baseline="-25000" dirty="0" err="1">
                <a:solidFill>
                  <a:srgbClr val="FF0000"/>
                </a:solidFill>
                <a:latin typeface="Times New Roman" pitchFamily="18" charset="0"/>
              </a:rPr>
              <a:t>dB</a:t>
            </a:r>
            <a:r>
              <a:rPr lang="en-US" sz="2000" dirty="0">
                <a:solidFill>
                  <a:srgbClr val="FF0000"/>
                </a:solidFill>
                <a:latin typeface="Times New Roman" pitchFamily="18" charset="0"/>
              </a:rPr>
              <a:t> = 10 log (</a:t>
            </a:r>
            <a:r>
              <a:rPr lang="en-US" sz="2000" i="1" dirty="0">
                <a:solidFill>
                  <a:srgbClr val="FF0000"/>
                </a:solidFill>
                <a:latin typeface="Times New Roman" pitchFamily="18" charset="0"/>
              </a:rPr>
              <a:t>P</a:t>
            </a:r>
            <a:r>
              <a:rPr lang="en-US" sz="2000" baseline="-25000" dirty="0">
                <a:solidFill>
                  <a:srgbClr val="FF0000"/>
                </a:solidFill>
                <a:latin typeface="Times New Roman" pitchFamily="18" charset="0"/>
              </a:rPr>
              <a:t>2</a:t>
            </a:r>
            <a:r>
              <a:rPr lang="en-US" sz="2000" dirty="0">
                <a:solidFill>
                  <a:srgbClr val="FF0000"/>
                </a:solidFill>
                <a:latin typeface="Times New Roman" pitchFamily="18" charset="0"/>
              </a:rPr>
              <a:t>/</a:t>
            </a:r>
            <a:r>
              <a:rPr lang="en-US" sz="2000" i="1" dirty="0">
                <a:solidFill>
                  <a:srgbClr val="FF0000"/>
                </a:solidFill>
                <a:latin typeface="Times New Roman" pitchFamily="18" charset="0"/>
              </a:rPr>
              <a:t>P</a:t>
            </a:r>
            <a:r>
              <a:rPr lang="en-US" sz="2000" baseline="-25000" dirty="0">
                <a:solidFill>
                  <a:srgbClr val="FF0000"/>
                </a:solidFill>
                <a:latin typeface="Times New Roman" pitchFamily="18" charset="0"/>
              </a:rPr>
              <a:t>1</a:t>
            </a:r>
            <a:r>
              <a:rPr lang="en-US" sz="2000" dirty="0">
                <a:solidFill>
                  <a:srgbClr val="FF0000"/>
                </a:solidFill>
                <a:latin typeface="Times New Roman" pitchFamily="18" charset="0"/>
              </a:rPr>
              <a:t>)</a:t>
            </a:r>
          </a:p>
          <a:p>
            <a:endParaRPr lang="en-US" sz="2000" dirty="0">
              <a:latin typeface="Times New Roman" pitchFamily="18" charset="0"/>
            </a:endParaRPr>
          </a:p>
          <a:p>
            <a:r>
              <a:rPr lang="en-US" sz="2000" dirty="0">
                <a:solidFill>
                  <a:srgbClr val="FF0000"/>
                </a:solidFill>
                <a:latin typeface="Times New Roman" pitchFamily="18" charset="0"/>
              </a:rPr>
              <a:t>G</a:t>
            </a:r>
            <a:r>
              <a:rPr lang="en-US" sz="2000" dirty="0">
                <a:latin typeface="Times New Roman" pitchFamily="18" charset="0"/>
              </a:rPr>
              <a:t> : Antenna gain, </a:t>
            </a:r>
          </a:p>
          <a:p>
            <a:r>
              <a:rPr lang="en-US" sz="2000" i="1" dirty="0">
                <a:solidFill>
                  <a:srgbClr val="FF0000"/>
                </a:solidFill>
                <a:latin typeface="Times New Roman" pitchFamily="18" charset="0"/>
              </a:rPr>
              <a:t>P</a:t>
            </a:r>
            <a:r>
              <a:rPr lang="en-US" sz="2000" baseline="-25000" dirty="0">
                <a:solidFill>
                  <a:srgbClr val="FF0000"/>
                </a:solidFill>
                <a:latin typeface="Times New Roman" pitchFamily="18" charset="0"/>
              </a:rPr>
              <a:t>1</a:t>
            </a:r>
            <a:r>
              <a:rPr lang="en-US" sz="2000" baseline="-25000" dirty="0">
                <a:latin typeface="Times New Roman" pitchFamily="18" charset="0"/>
              </a:rPr>
              <a:t> :</a:t>
            </a:r>
            <a:r>
              <a:rPr lang="en-US" sz="2000" dirty="0">
                <a:latin typeface="Times New Roman" pitchFamily="18" charset="0"/>
              </a:rPr>
              <a:t> Radiated power of the directional antenna, and </a:t>
            </a:r>
          </a:p>
          <a:p>
            <a:r>
              <a:rPr lang="en-US" sz="2000" i="1" dirty="0">
                <a:solidFill>
                  <a:srgbClr val="FF0000"/>
                </a:solidFill>
                <a:latin typeface="Times New Roman" pitchFamily="18" charset="0"/>
              </a:rPr>
              <a:t>P</a:t>
            </a:r>
            <a:r>
              <a:rPr lang="en-US" sz="2000" baseline="-25000" dirty="0">
                <a:solidFill>
                  <a:srgbClr val="FF0000"/>
                </a:solidFill>
                <a:latin typeface="Times New Roman" pitchFamily="18" charset="0"/>
              </a:rPr>
              <a:t>2</a:t>
            </a:r>
            <a:r>
              <a:rPr lang="en-US" sz="2000" dirty="0">
                <a:solidFill>
                  <a:srgbClr val="FF0000"/>
                </a:solidFill>
                <a:latin typeface="Times New Roman" pitchFamily="18" charset="0"/>
              </a:rPr>
              <a:t> </a:t>
            </a:r>
            <a:r>
              <a:rPr lang="en-US" sz="2000" dirty="0">
                <a:latin typeface="Times New Roman" pitchFamily="18" charset="0"/>
              </a:rPr>
              <a:t>: Radiated power from the reference antenna.  </a:t>
            </a:r>
          </a:p>
          <a:p>
            <a:endParaRPr lang="en-US" sz="2000" dirty="0">
              <a:latin typeface="Times New Roman" pitchFamily="18" charset="0"/>
            </a:endParaRPr>
          </a:p>
          <a:p>
            <a:r>
              <a:rPr lang="en-US" sz="2000" dirty="0">
                <a:solidFill>
                  <a:srgbClr val="FF0000"/>
                </a:solidFill>
                <a:latin typeface="Times New Roman" pitchFamily="18" charset="0"/>
              </a:rPr>
              <a:t>For example</a:t>
            </a:r>
            <a:r>
              <a:rPr lang="en-US" sz="2000" dirty="0">
                <a:latin typeface="Times New Roman" pitchFamily="18" charset="0"/>
              </a:rPr>
              <a:t>, if an antenna has a gain of 3 dB, that antenna improves upon the isotropic antenna in that direction by 3 </a:t>
            </a:r>
            <a:r>
              <a:rPr lang="en-US" sz="2000" dirty="0" err="1" smtClean="0">
                <a:latin typeface="Times New Roman" pitchFamily="18" charset="0"/>
              </a:rPr>
              <a:t>dB.</a:t>
            </a:r>
            <a:endParaRPr lang="en-US" sz="2000" dirty="0"/>
          </a:p>
        </p:txBody>
      </p:sp>
      <p:sp>
        <p:nvSpPr>
          <p:cNvPr id="3" name="Rectangle 2"/>
          <p:cNvSpPr/>
          <p:nvPr/>
        </p:nvSpPr>
        <p:spPr>
          <a:xfrm>
            <a:off x="2268538" y="2636838"/>
            <a:ext cx="1781175" cy="203200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lgn="just">
              <a:defRPr/>
            </a:pPr>
            <a:r>
              <a:rPr kumimoji="1" lang="en-GB" dirty="0"/>
              <a:t>Power output in a particular direction </a:t>
            </a:r>
          </a:p>
          <a:p>
            <a:pPr algn="just">
              <a:defRPr/>
            </a:pPr>
            <a:r>
              <a:rPr kumimoji="1" lang="en-GB" dirty="0"/>
              <a:t>            </a:t>
            </a:r>
            <a:r>
              <a:rPr kumimoji="1" lang="en-GB" dirty="0">
                <a:solidFill>
                  <a:srgbClr val="FF0000"/>
                </a:solidFill>
              </a:rPr>
              <a:t>VS</a:t>
            </a:r>
            <a:r>
              <a:rPr kumimoji="1" lang="en-GB" dirty="0"/>
              <a:t> </a:t>
            </a:r>
          </a:p>
          <a:p>
            <a:pPr algn="just">
              <a:defRPr/>
            </a:pPr>
            <a:r>
              <a:rPr kumimoji="1" lang="en-GB" dirty="0"/>
              <a:t>Power produced by an isotropic antenna.</a:t>
            </a:r>
            <a:endParaRPr lang="en-US" dirty="0"/>
          </a:p>
        </p:txBody>
      </p:sp>
    </p:spTree>
    <p:extLst>
      <p:ext uri="{BB962C8B-B14F-4D97-AF65-F5344CB8AC3E}">
        <p14:creationId xmlns:p14="http://schemas.microsoft.com/office/powerpoint/2010/main" val="26065848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43000" y="152400"/>
            <a:ext cx="7491413" cy="914400"/>
          </a:xfrm>
        </p:spPr>
        <p:txBody>
          <a:bodyPr/>
          <a:lstStyle/>
          <a:p>
            <a:pPr>
              <a:defRPr/>
            </a:pPr>
            <a:r>
              <a:rPr lang="en-US" dirty="0" smtClean="0">
                <a:ln>
                  <a:noFill/>
                </a:ln>
                <a:effectLst>
                  <a:outerShdw blurRad="38100" dist="38100" dir="2700000" algn="tl">
                    <a:srgbClr val="C0C0C0"/>
                  </a:outerShdw>
                </a:effectLst>
                <a:ea typeface="ＭＳ Ｐゴシック" pitchFamily="34" charset="-128"/>
              </a:rPr>
              <a:t>Terrestrial Microwave</a:t>
            </a:r>
          </a:p>
        </p:txBody>
      </p:sp>
      <p:graphicFrame>
        <p:nvGraphicFramePr>
          <p:cNvPr id="3" name="Content Placeholder 2"/>
          <p:cNvGraphicFramePr>
            <a:graphicFrameLocks noGrp="1"/>
          </p:cNvGraphicFramePr>
          <p:nvPr>
            <p:ph idx="1"/>
          </p:nvPr>
        </p:nvGraphicFramePr>
        <p:xfrm>
          <a:off x="228600" y="1340768"/>
          <a:ext cx="8763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156"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62400" y="3200400"/>
            <a:ext cx="1414463"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9829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13"/>
            <a:ext cx="8229600" cy="1398587"/>
          </a:xfrm>
        </p:spPr>
        <p:txBody>
          <a:bodyPr>
            <a:normAutofit/>
          </a:bodyPr>
          <a:lstStyle/>
          <a:p>
            <a:pPr eaLnBrk="1" hangingPunct="1">
              <a:lnSpc>
                <a:spcPct val="70000"/>
              </a:lnSpc>
              <a:defRPr/>
            </a:pPr>
            <a:r>
              <a:rPr lang="en-US" sz="4000" dirty="0" smtClean="0">
                <a:ln>
                  <a:noFill/>
                </a:ln>
                <a:effectLst>
                  <a:outerShdw blurRad="38100" dist="38100" dir="2700000" algn="tl">
                    <a:srgbClr val="C0C0C0"/>
                  </a:outerShdw>
                </a:effectLst>
                <a:ea typeface="ＭＳ Ｐゴシック" pitchFamily="34" charset="-128"/>
              </a:rPr>
              <a:t>Terrestrial Microwave </a:t>
            </a:r>
            <a:br>
              <a:rPr lang="en-US" sz="4000" dirty="0" smtClean="0">
                <a:ln>
                  <a:noFill/>
                </a:ln>
                <a:effectLst>
                  <a:outerShdw blurRad="38100" dist="38100" dir="2700000" algn="tl">
                    <a:srgbClr val="C0C0C0"/>
                  </a:outerShdw>
                </a:effectLst>
                <a:ea typeface="ＭＳ Ｐゴシック" pitchFamily="34" charset="-128"/>
              </a:rPr>
            </a:br>
            <a:r>
              <a:rPr lang="en-US" sz="4000" dirty="0" smtClean="0">
                <a:ln>
                  <a:noFill/>
                </a:ln>
                <a:effectLst>
                  <a:outerShdw blurRad="38100" dist="38100" dir="2700000" algn="tl">
                    <a:srgbClr val="C0C0C0"/>
                  </a:outerShdw>
                </a:effectLst>
                <a:ea typeface="ＭＳ Ｐゴシック" pitchFamily="34" charset="-128"/>
              </a:rPr>
              <a:t>Applications</a:t>
            </a:r>
          </a:p>
        </p:txBody>
      </p:sp>
      <p:sp>
        <p:nvSpPr>
          <p:cNvPr id="3" name="Content Placeholder 2"/>
          <p:cNvSpPr>
            <a:spLocks noGrp="1"/>
          </p:cNvSpPr>
          <p:nvPr>
            <p:ph idx="1"/>
          </p:nvPr>
        </p:nvSpPr>
        <p:spPr>
          <a:xfrm>
            <a:off x="755650" y="1700213"/>
            <a:ext cx="7848600" cy="4454525"/>
          </a:xfrm>
        </p:spPr>
        <p:txBody>
          <a:bodyPr/>
          <a:lstStyle/>
          <a:p>
            <a:pPr eaLnBrk="1" hangingPunct="1">
              <a:lnSpc>
                <a:spcPct val="90000"/>
              </a:lnSpc>
              <a:buFont typeface="Arial" charset="0"/>
              <a:buChar char="•"/>
              <a:defRPr/>
            </a:pPr>
            <a:r>
              <a:rPr kumimoji="1" lang="en-US" sz="2400" b="0" dirty="0" smtClean="0">
                <a:latin typeface="Times New Roman"/>
                <a:ea typeface="+mn-ea"/>
                <a:cs typeface="Times New Roman"/>
              </a:rPr>
              <a:t>Used for </a:t>
            </a:r>
            <a:r>
              <a:rPr kumimoji="1" lang="en-US" sz="2400" b="0" dirty="0" smtClean="0">
                <a:solidFill>
                  <a:srgbClr val="FF0000"/>
                </a:solidFill>
                <a:latin typeface="Times New Roman"/>
                <a:ea typeface="+mn-ea"/>
                <a:cs typeface="Times New Roman"/>
              </a:rPr>
              <a:t>long haul telecommunications </a:t>
            </a:r>
            <a:r>
              <a:rPr kumimoji="1" lang="en-US" sz="2400" b="0" dirty="0" smtClean="0">
                <a:latin typeface="Times New Roman"/>
                <a:ea typeface="+mn-ea"/>
                <a:cs typeface="Times New Roman"/>
              </a:rPr>
              <a:t>service as an alternative to coaxial cable or optical fiber</a:t>
            </a:r>
          </a:p>
          <a:p>
            <a:pPr eaLnBrk="1" hangingPunct="1">
              <a:lnSpc>
                <a:spcPct val="90000"/>
              </a:lnSpc>
              <a:buFont typeface="Arial" charset="0"/>
              <a:buChar char="•"/>
              <a:defRPr/>
            </a:pPr>
            <a:r>
              <a:rPr kumimoji="1" lang="en-US" sz="2400" b="0" dirty="0" smtClean="0">
                <a:latin typeface="Times New Roman"/>
                <a:ea typeface="+mn-ea"/>
                <a:cs typeface="Times New Roman"/>
              </a:rPr>
              <a:t>Used for both voice and TV transmission</a:t>
            </a:r>
          </a:p>
          <a:p>
            <a:pPr eaLnBrk="1" hangingPunct="1">
              <a:lnSpc>
                <a:spcPct val="90000"/>
              </a:lnSpc>
              <a:buFont typeface="Arial" charset="0"/>
              <a:buChar char="•"/>
              <a:defRPr/>
            </a:pPr>
            <a:r>
              <a:rPr kumimoji="1" lang="en-US" sz="2400" b="0" dirty="0" smtClean="0">
                <a:latin typeface="Times New Roman"/>
                <a:ea typeface="+mn-ea"/>
                <a:cs typeface="Times New Roman"/>
              </a:rPr>
              <a:t>Fewer repeaters but requires line-of-sight transmission</a:t>
            </a:r>
          </a:p>
          <a:p>
            <a:pPr eaLnBrk="1" hangingPunct="1">
              <a:lnSpc>
                <a:spcPct val="90000"/>
              </a:lnSpc>
              <a:buFont typeface="Arial" charset="0"/>
              <a:buChar char="•"/>
              <a:defRPr/>
            </a:pPr>
            <a:r>
              <a:rPr kumimoji="1" lang="en-US" sz="2400" b="0" dirty="0" smtClean="0">
                <a:solidFill>
                  <a:srgbClr val="FF0000"/>
                </a:solidFill>
                <a:latin typeface="Times New Roman"/>
                <a:ea typeface="+mn-ea"/>
                <a:cs typeface="Times New Roman"/>
              </a:rPr>
              <a:t>1-40 GHz frequencies</a:t>
            </a:r>
            <a:r>
              <a:rPr kumimoji="1" lang="en-US" sz="2400" b="0" dirty="0" smtClean="0">
                <a:latin typeface="Times New Roman"/>
                <a:ea typeface="+mn-ea"/>
                <a:cs typeface="Times New Roman"/>
              </a:rPr>
              <a:t>, with higher frequencies having higher data rates</a:t>
            </a:r>
          </a:p>
          <a:p>
            <a:pPr eaLnBrk="1" hangingPunct="1">
              <a:lnSpc>
                <a:spcPct val="90000"/>
              </a:lnSpc>
              <a:buFont typeface="Arial" charset="0"/>
              <a:buChar char="•"/>
              <a:defRPr/>
            </a:pPr>
            <a:r>
              <a:rPr kumimoji="1" lang="en-US" sz="2400" b="0" dirty="0" smtClean="0">
                <a:latin typeface="Times New Roman"/>
                <a:ea typeface="+mn-ea"/>
                <a:cs typeface="Times New Roman"/>
              </a:rPr>
              <a:t>Main </a:t>
            </a:r>
            <a:r>
              <a:rPr kumimoji="1" lang="en-US" sz="2400" b="0" dirty="0" smtClean="0">
                <a:solidFill>
                  <a:srgbClr val="FF0000"/>
                </a:solidFill>
                <a:latin typeface="Times New Roman"/>
                <a:ea typeface="+mn-ea"/>
                <a:cs typeface="Times New Roman"/>
              </a:rPr>
              <a:t>source of loss is attenuation </a:t>
            </a:r>
            <a:r>
              <a:rPr kumimoji="1" lang="en-US" sz="2400" b="0" dirty="0" smtClean="0">
                <a:latin typeface="Times New Roman"/>
                <a:ea typeface="+mn-ea"/>
                <a:cs typeface="Times New Roman"/>
              </a:rPr>
              <a:t>caused mostly by distance, rainfall and interference</a:t>
            </a:r>
          </a:p>
          <a:p>
            <a:pPr eaLnBrk="1" hangingPunct="1">
              <a:lnSpc>
                <a:spcPct val="90000"/>
              </a:lnSpc>
              <a:buFont typeface="Arial" charset="0"/>
              <a:buChar char="•"/>
              <a:defRPr/>
            </a:pPr>
            <a:endParaRPr kumimoji="1" lang="en-US" sz="2400" b="0" dirty="0" smtClean="0">
              <a:latin typeface="Times New Roman"/>
              <a:ea typeface="+mn-ea"/>
              <a:cs typeface="Times New Roman"/>
            </a:endParaRPr>
          </a:p>
          <a:p>
            <a:pPr eaLnBrk="1" hangingPunct="1">
              <a:buFont typeface="Arial" charset="0"/>
              <a:buChar char="•"/>
              <a:defRPr/>
            </a:pPr>
            <a:endParaRPr lang="en-US" sz="2400" b="0" dirty="0" smtClean="0">
              <a:latin typeface="Times New Roman"/>
              <a:ea typeface="+mn-ea"/>
              <a:cs typeface="Times New Roman"/>
            </a:endParaRPr>
          </a:p>
        </p:txBody>
      </p:sp>
    </p:spTree>
    <p:extLst>
      <p:ext uri="{BB962C8B-B14F-4D97-AF65-F5344CB8AC3E}">
        <p14:creationId xmlns:p14="http://schemas.microsoft.com/office/powerpoint/2010/main" val="13395083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44450"/>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Satellite Microwave</a:t>
            </a:r>
          </a:p>
        </p:txBody>
      </p:sp>
      <p:sp>
        <p:nvSpPr>
          <p:cNvPr id="52227" name="Rectangle 3"/>
          <p:cNvSpPr>
            <a:spLocks noGrp="1" noChangeArrowheads="1"/>
          </p:cNvSpPr>
          <p:nvPr>
            <p:ph type="body" idx="1"/>
          </p:nvPr>
        </p:nvSpPr>
        <p:spPr>
          <a:xfrm>
            <a:off x="457200" y="1628775"/>
            <a:ext cx="8229600" cy="4648200"/>
          </a:xfrm>
        </p:spPr>
        <p:txBody>
          <a:bodyPr/>
          <a:lstStyle/>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A communication satellite is, in effect, a microwave relay station</a:t>
            </a:r>
          </a:p>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Used to link two or more ground stations</a:t>
            </a:r>
          </a:p>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Receives transmissions on one frequency band, amplifies or repeats the signal, and transmits it on another frequency</a:t>
            </a:r>
          </a:p>
          <a:p>
            <a:pPr lvl="1" eaLnBrk="1" hangingPunct="1">
              <a:lnSpc>
                <a:spcPct val="90000"/>
              </a:lnSpc>
            </a:pPr>
            <a:r>
              <a:rPr kumimoji="1" lang="en-US" sz="2400" b="0" smtClean="0">
                <a:latin typeface="Times New Roman" pitchFamily="18" charset="0"/>
                <a:ea typeface="ＭＳ Ｐゴシック" pitchFamily="34" charset="-128"/>
                <a:cs typeface="Times New Roman" pitchFamily="18" charset="0"/>
              </a:rPr>
              <a:t>Frequency bands are called transponder channels</a:t>
            </a:r>
          </a:p>
        </p:txBody>
      </p:sp>
      <p:pic>
        <p:nvPicPr>
          <p:cNvPr id="5222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933825"/>
            <a:ext cx="40941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67470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1818" b="7273"/>
          <a:stretch>
            <a:fillRect/>
          </a:stretch>
        </p:blipFill>
        <p:spPr>
          <a:xfrm>
            <a:off x="4643438" y="1052513"/>
            <a:ext cx="4476750" cy="5265737"/>
          </a:xfrm>
          <a:prstGeom prst="rect">
            <a:avLst/>
          </a:prstGeom>
          <a:solidFill>
            <a:schemeClr val="accent3">
              <a:lumMod val="20000"/>
              <a:lumOff val="80000"/>
            </a:schemeClr>
          </a:solidFill>
        </p:spPr>
      </p:pic>
      <p:sp>
        <p:nvSpPr>
          <p:cNvPr id="53251" name="Rectangle 1"/>
          <p:cNvSpPr>
            <a:spLocks noChangeArrowheads="1"/>
          </p:cNvSpPr>
          <p:nvPr/>
        </p:nvSpPr>
        <p:spPr bwMode="auto">
          <a:xfrm>
            <a:off x="179388" y="1700213"/>
            <a:ext cx="45720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Times" charset="0"/>
              </a:rPr>
              <a:t>Two common configurations for satellite communication: </a:t>
            </a:r>
          </a:p>
          <a:p>
            <a:pPr>
              <a:buFont typeface="Calibri" pitchFamily="34" charset="0"/>
              <a:buAutoNum type="arabicPeriod"/>
            </a:pPr>
            <a:r>
              <a:rPr lang="en-US" dirty="0">
                <a:latin typeface="Times" charset="0"/>
              </a:rPr>
              <a:t>The satellite is being used to provide a </a:t>
            </a:r>
            <a:r>
              <a:rPr lang="en-US" dirty="0">
                <a:solidFill>
                  <a:srgbClr val="FF0000"/>
                </a:solidFill>
                <a:latin typeface="Times" charset="0"/>
              </a:rPr>
              <a:t>point-to-point link between two distant ground-based antennas</a:t>
            </a:r>
            <a:r>
              <a:rPr lang="en-US" dirty="0">
                <a:latin typeface="Times" charset="0"/>
              </a:rPr>
              <a:t>. </a:t>
            </a:r>
          </a:p>
          <a:p>
            <a:pPr>
              <a:buFont typeface="Calibri" pitchFamily="34" charset="0"/>
              <a:buAutoNum type="arabicPeriod"/>
            </a:pPr>
            <a:r>
              <a:rPr lang="en-US" dirty="0">
                <a:latin typeface="Times New Roman" pitchFamily="18" charset="0"/>
              </a:rPr>
              <a:t>The satellite provides communications between </a:t>
            </a:r>
            <a:r>
              <a:rPr lang="en-US" dirty="0">
                <a:solidFill>
                  <a:srgbClr val="FF0000"/>
                </a:solidFill>
                <a:latin typeface="Times New Roman" pitchFamily="18" charset="0"/>
              </a:rPr>
              <a:t>one ground-based transmitter and a number of ground-based receivers</a:t>
            </a:r>
            <a:r>
              <a:rPr lang="en-US" dirty="0">
                <a:latin typeface="Times New Roman" pitchFamily="18" charset="0"/>
              </a:rPr>
              <a:t>.</a:t>
            </a:r>
          </a:p>
          <a:p>
            <a:endParaRPr lang="en-US" dirty="0">
              <a:latin typeface="Times New Roman" pitchFamily="18" charset="0"/>
            </a:endParaRPr>
          </a:p>
          <a:p>
            <a:pPr>
              <a:buFont typeface="Arial" pitchFamily="34" charset="0"/>
              <a:buChar char="•"/>
            </a:pPr>
            <a:r>
              <a:rPr lang="en-US" dirty="0">
                <a:latin typeface="Times New Roman" pitchFamily="18" charset="0"/>
              </a:rPr>
              <a:t>Two satellites using the same frequency band, if close enough together, interfere with each other. </a:t>
            </a:r>
          </a:p>
          <a:p>
            <a:pPr>
              <a:buFont typeface="Arial" pitchFamily="34" charset="0"/>
              <a:buChar char="•"/>
            </a:pPr>
            <a:r>
              <a:rPr lang="en-US" dirty="0">
                <a:latin typeface="Times New Roman" pitchFamily="18" charset="0"/>
              </a:rPr>
              <a:t>To avoid this, </a:t>
            </a:r>
            <a:r>
              <a:rPr lang="en-US" dirty="0">
                <a:solidFill>
                  <a:srgbClr val="FF0000"/>
                </a:solidFill>
                <a:latin typeface="Times New Roman" pitchFamily="18" charset="0"/>
              </a:rPr>
              <a:t>current standards require a 4° spacing</a:t>
            </a:r>
            <a:r>
              <a:rPr lang="en-US" dirty="0">
                <a:latin typeface="Times New Roman" pitchFamily="18" charset="0"/>
              </a:rPr>
              <a:t> (angular displacement as measured from the earth) in the 4/6-GHz band and a </a:t>
            </a:r>
            <a:r>
              <a:rPr lang="en-US" dirty="0">
                <a:solidFill>
                  <a:srgbClr val="FF0000"/>
                </a:solidFill>
                <a:latin typeface="Times New Roman" pitchFamily="18" charset="0"/>
              </a:rPr>
              <a:t>3° spacing</a:t>
            </a:r>
            <a:r>
              <a:rPr lang="en-US" dirty="0">
                <a:latin typeface="Times New Roman" pitchFamily="18" charset="0"/>
              </a:rPr>
              <a:t> at 12/14 GHz. </a:t>
            </a:r>
          </a:p>
          <a:p>
            <a:pPr>
              <a:buFont typeface="Arial" pitchFamily="34" charset="0"/>
              <a:buChar char="•"/>
            </a:pPr>
            <a:r>
              <a:rPr lang="en-US" dirty="0">
                <a:latin typeface="Times New Roman" pitchFamily="18" charset="0"/>
              </a:rPr>
              <a:t>No# of possible satellites is quite limited.</a:t>
            </a:r>
          </a:p>
          <a:p>
            <a:endParaRPr lang="en-US" dirty="0">
              <a:latin typeface="Times New Roman" pitchFamily="18" charset="0"/>
            </a:endParaRPr>
          </a:p>
        </p:txBody>
      </p:sp>
    </p:spTree>
    <p:extLst>
      <p:ext uri="{BB962C8B-B14F-4D97-AF65-F5344CB8AC3E}">
        <p14:creationId xmlns:p14="http://schemas.microsoft.com/office/powerpoint/2010/main" val="1821339098"/>
      </p:ext>
    </p:extLst>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115888"/>
            <a:ext cx="7491412" cy="914400"/>
          </a:xfrm>
        </p:spPr>
        <p:txBody>
          <a:bodyPr/>
          <a:lstStyle/>
          <a:p>
            <a:pPr>
              <a:defRPr/>
            </a:pPr>
            <a:r>
              <a:rPr lang="en-US" dirty="0" smtClean="0">
                <a:ln>
                  <a:noFill/>
                </a:ln>
                <a:effectLst>
                  <a:outerShdw blurRad="38100" dist="38100" dir="2700000" algn="tl">
                    <a:srgbClr val="C0C0C0"/>
                  </a:outerShdw>
                </a:effectLst>
                <a:ea typeface="ＭＳ Ｐゴシック" pitchFamily="34" charset="-128"/>
              </a:rPr>
              <a:t>Transmission Terminology</a:t>
            </a:r>
          </a:p>
        </p:txBody>
      </p:sp>
      <p:sp>
        <p:nvSpPr>
          <p:cNvPr id="17411" name="Content Placeholder 1"/>
          <p:cNvSpPr>
            <a:spLocks noGrp="1"/>
          </p:cNvSpPr>
          <p:nvPr>
            <p:ph idx="1"/>
          </p:nvPr>
        </p:nvSpPr>
        <p:spPr>
          <a:xfrm>
            <a:off x="323850" y="1196975"/>
            <a:ext cx="8712200" cy="5256213"/>
          </a:xfrm>
        </p:spPr>
        <p:txBody>
          <a:bodyPr>
            <a:normAutofit fontScale="92500"/>
          </a:bodyPr>
          <a:lstStyle/>
          <a:p>
            <a:r>
              <a:rPr lang="en-US" b="0" smtClean="0">
                <a:latin typeface="Times New Roman" pitchFamily="18" charset="0"/>
                <a:ea typeface="ＭＳ Ｐゴシック" pitchFamily="34" charset="-128"/>
                <a:cs typeface="Times New Roman" pitchFamily="18" charset="0"/>
              </a:rPr>
              <a:t>Data transmission occurs between </a:t>
            </a:r>
            <a:r>
              <a:rPr lang="en-US" b="0" smtClean="0">
                <a:solidFill>
                  <a:srgbClr val="FF0000"/>
                </a:solidFill>
                <a:latin typeface="Times New Roman" pitchFamily="18" charset="0"/>
                <a:ea typeface="ＭＳ Ｐゴシック" pitchFamily="34" charset="-128"/>
                <a:cs typeface="Times New Roman" pitchFamily="18" charset="0"/>
              </a:rPr>
              <a:t>Transmitter</a:t>
            </a:r>
            <a:r>
              <a:rPr lang="en-US" b="0" smtClean="0">
                <a:latin typeface="Times New Roman" pitchFamily="18" charset="0"/>
                <a:ea typeface="ＭＳ Ｐゴシック" pitchFamily="34" charset="-128"/>
                <a:cs typeface="Times New Roman" pitchFamily="18" charset="0"/>
              </a:rPr>
              <a:t> </a:t>
            </a:r>
            <a:r>
              <a:rPr lang="en-US" b="0" smtClean="0">
                <a:solidFill>
                  <a:srgbClr val="0000FF"/>
                </a:solidFill>
                <a:latin typeface="Times New Roman" pitchFamily="18" charset="0"/>
                <a:ea typeface="ＭＳ Ｐゴシック" pitchFamily="34" charset="-128"/>
                <a:cs typeface="Times New Roman" pitchFamily="18" charset="0"/>
              </a:rPr>
              <a:t>Tx</a:t>
            </a:r>
            <a:r>
              <a:rPr lang="en-US" b="0" smtClean="0">
                <a:latin typeface="Times New Roman" pitchFamily="18" charset="0"/>
                <a:ea typeface="ＭＳ Ｐゴシック" pitchFamily="34" charset="-128"/>
                <a:cs typeface="Times New Roman" pitchFamily="18" charset="0"/>
              </a:rPr>
              <a:t> and </a:t>
            </a:r>
            <a:r>
              <a:rPr lang="en-US" b="0" smtClean="0">
                <a:solidFill>
                  <a:srgbClr val="FF0000"/>
                </a:solidFill>
                <a:latin typeface="Times New Roman" pitchFamily="18" charset="0"/>
                <a:ea typeface="ＭＳ Ｐゴシック" pitchFamily="34" charset="-128"/>
                <a:cs typeface="Times New Roman" pitchFamily="18" charset="0"/>
              </a:rPr>
              <a:t>Receiver</a:t>
            </a:r>
            <a:r>
              <a:rPr lang="en-US" b="0" smtClean="0">
                <a:latin typeface="Times New Roman" pitchFamily="18" charset="0"/>
                <a:ea typeface="ＭＳ Ｐゴシック" pitchFamily="34" charset="-128"/>
                <a:cs typeface="Times New Roman" pitchFamily="18" charset="0"/>
              </a:rPr>
              <a:t> </a:t>
            </a:r>
            <a:r>
              <a:rPr lang="en-US" b="0" smtClean="0">
                <a:solidFill>
                  <a:srgbClr val="0000FF"/>
                </a:solidFill>
                <a:latin typeface="Times New Roman" pitchFamily="18" charset="0"/>
                <a:ea typeface="ＭＳ Ｐゴシック" pitchFamily="34" charset="-128"/>
                <a:cs typeface="Times New Roman" pitchFamily="18" charset="0"/>
              </a:rPr>
              <a:t>Rx</a:t>
            </a:r>
            <a:r>
              <a:rPr lang="en-US" b="0" smtClean="0">
                <a:latin typeface="Times New Roman" pitchFamily="18" charset="0"/>
                <a:ea typeface="ＭＳ Ｐゴシック" pitchFamily="34" charset="-128"/>
                <a:cs typeface="Times New Roman" pitchFamily="18" charset="0"/>
              </a:rPr>
              <a:t> over some transmission medium:</a:t>
            </a:r>
          </a:p>
          <a:p>
            <a:pPr lvl="1"/>
            <a:r>
              <a:rPr lang="en-US" sz="2400" b="0" smtClean="0">
                <a:latin typeface="Times New Roman" pitchFamily="18" charset="0"/>
                <a:ea typeface="ＭＳ Ｐゴシック" pitchFamily="34" charset="-128"/>
                <a:cs typeface="Times New Roman" pitchFamily="18" charset="0"/>
              </a:rPr>
              <a:t>Transmission Medium: </a:t>
            </a:r>
            <a:r>
              <a:rPr lang="en-US" sz="2400" b="0" smtClean="0">
                <a:solidFill>
                  <a:srgbClr val="FF0000"/>
                </a:solidFill>
                <a:latin typeface="Times New Roman" pitchFamily="18" charset="0"/>
                <a:ea typeface="ＭＳ Ｐゴシック" pitchFamily="34" charset="-128"/>
                <a:cs typeface="Times New Roman" pitchFamily="18" charset="0"/>
              </a:rPr>
              <a:t>Guided</a:t>
            </a:r>
            <a:r>
              <a:rPr lang="en-US" sz="2400" b="0" smtClean="0">
                <a:latin typeface="Times New Roman" pitchFamily="18" charset="0"/>
                <a:ea typeface="ＭＳ Ｐゴシック" pitchFamily="34" charset="-128"/>
                <a:cs typeface="Times New Roman" pitchFamily="18" charset="0"/>
              </a:rPr>
              <a:t> or </a:t>
            </a:r>
            <a:r>
              <a:rPr lang="en-US" sz="2400" b="0" smtClean="0">
                <a:solidFill>
                  <a:srgbClr val="FF0000"/>
                </a:solidFill>
                <a:latin typeface="Times New Roman" pitchFamily="18" charset="0"/>
                <a:ea typeface="ＭＳ Ｐゴシック" pitchFamily="34" charset="-128"/>
                <a:cs typeface="Times New Roman" pitchFamily="18" charset="0"/>
              </a:rPr>
              <a:t>Unguided</a:t>
            </a:r>
            <a:r>
              <a:rPr lang="en-US" sz="2400" b="0" smtClean="0">
                <a:latin typeface="Times New Roman" pitchFamily="18" charset="0"/>
                <a:ea typeface="ＭＳ Ｐゴシック" pitchFamily="34" charset="-128"/>
                <a:cs typeface="Times New Roman" pitchFamily="18" charset="0"/>
              </a:rPr>
              <a:t>. </a:t>
            </a:r>
          </a:p>
          <a:p>
            <a:pPr lvl="1"/>
            <a:r>
              <a:rPr lang="en-US" sz="2400" b="0" smtClean="0">
                <a:latin typeface="Times New Roman" pitchFamily="18" charset="0"/>
                <a:ea typeface="ＭＳ Ｐゴシック" pitchFamily="34" charset="-128"/>
                <a:cs typeface="Times New Roman" pitchFamily="18" charset="0"/>
              </a:rPr>
              <a:t>In both cases, communication is in the form of </a:t>
            </a:r>
            <a:r>
              <a:rPr lang="en-US" sz="2400" b="0" smtClean="0">
                <a:solidFill>
                  <a:srgbClr val="0000FF"/>
                </a:solidFill>
                <a:latin typeface="Times New Roman" pitchFamily="18" charset="0"/>
                <a:ea typeface="ＭＳ Ｐゴシック" pitchFamily="34" charset="-128"/>
                <a:cs typeface="Times New Roman" pitchFamily="18" charset="0"/>
              </a:rPr>
              <a:t>electromagnetic waves</a:t>
            </a:r>
            <a:r>
              <a:rPr lang="en-US" sz="2400" b="0" smtClean="0">
                <a:latin typeface="Times New Roman" pitchFamily="18" charset="0"/>
                <a:ea typeface="ＭＳ Ｐゴシック" pitchFamily="34" charset="-128"/>
                <a:cs typeface="Times New Roman" pitchFamily="18" charset="0"/>
              </a:rPr>
              <a:t>. </a:t>
            </a:r>
          </a:p>
          <a:p>
            <a:r>
              <a:rPr lang="en-US" b="0" smtClean="0">
                <a:solidFill>
                  <a:srgbClr val="FF0000"/>
                </a:solidFill>
                <a:latin typeface="Times New Roman" pitchFamily="18" charset="0"/>
                <a:ea typeface="ＭＳ Ｐゴシック" pitchFamily="34" charset="-128"/>
                <a:cs typeface="Times New Roman" pitchFamily="18" charset="0"/>
              </a:rPr>
              <a:t>Guided media</a:t>
            </a:r>
          </a:p>
          <a:p>
            <a:pPr lvl="1"/>
            <a:r>
              <a:rPr lang="en-US" sz="2400" b="0" smtClean="0">
                <a:latin typeface="Times New Roman" pitchFamily="18" charset="0"/>
                <a:ea typeface="ＭＳ Ｐゴシック" pitchFamily="34" charset="-128"/>
                <a:cs typeface="Times New Roman" pitchFamily="18" charset="0"/>
              </a:rPr>
              <a:t>The waves are guided along a </a:t>
            </a:r>
            <a:r>
              <a:rPr lang="en-US" sz="2400" b="0" smtClean="0">
                <a:solidFill>
                  <a:srgbClr val="FF0000"/>
                </a:solidFill>
                <a:latin typeface="Times New Roman" pitchFamily="18" charset="0"/>
                <a:ea typeface="ＭＳ Ｐゴシック" pitchFamily="34" charset="-128"/>
                <a:cs typeface="Times New Roman" pitchFamily="18" charset="0"/>
              </a:rPr>
              <a:t>physical path</a:t>
            </a:r>
            <a:r>
              <a:rPr lang="en-US" sz="2400" b="0" smtClean="0">
                <a:latin typeface="Times New Roman" pitchFamily="18" charset="0"/>
                <a:ea typeface="ＭＳ Ｐゴシック" pitchFamily="34" charset="-128"/>
                <a:cs typeface="Times New Roman" pitchFamily="18" charset="0"/>
              </a:rPr>
              <a:t>.</a:t>
            </a:r>
          </a:p>
          <a:p>
            <a:pPr lvl="1"/>
            <a:r>
              <a:rPr lang="en-US" sz="2400" b="0" smtClean="0">
                <a:latin typeface="Times New Roman" pitchFamily="18" charset="0"/>
                <a:ea typeface="ＭＳ Ｐゴシック" pitchFamily="34" charset="-128"/>
                <a:cs typeface="Times New Roman" pitchFamily="18" charset="0"/>
              </a:rPr>
              <a:t>Ex. Twisted pair, coaxial cable, and optical fiber.</a:t>
            </a:r>
          </a:p>
          <a:p>
            <a:r>
              <a:rPr lang="en-US" b="0" smtClean="0">
                <a:solidFill>
                  <a:srgbClr val="FF0000"/>
                </a:solidFill>
                <a:latin typeface="Times New Roman" pitchFamily="18" charset="0"/>
                <a:ea typeface="ＭＳ Ｐゴシック" pitchFamily="34" charset="-128"/>
                <a:cs typeface="Times New Roman" pitchFamily="18" charset="0"/>
              </a:rPr>
              <a:t>Unguided media </a:t>
            </a:r>
            <a:r>
              <a:rPr lang="en-US" b="0" smtClean="0">
                <a:latin typeface="Times New Roman" pitchFamily="18" charset="0"/>
                <a:ea typeface="ＭＳ Ｐゴシック" pitchFamily="34" charset="-128"/>
                <a:cs typeface="Times New Roman" pitchFamily="18" charset="0"/>
              </a:rPr>
              <a:t>or</a:t>
            </a:r>
            <a:r>
              <a:rPr lang="en-US" b="0" smtClean="0">
                <a:solidFill>
                  <a:srgbClr val="FF0000"/>
                </a:solidFill>
                <a:latin typeface="Times New Roman" pitchFamily="18" charset="0"/>
                <a:ea typeface="ＭＳ Ｐゴシック" pitchFamily="34" charset="-128"/>
                <a:cs typeface="Times New Roman" pitchFamily="18" charset="0"/>
              </a:rPr>
              <a:t> Wireless media </a:t>
            </a:r>
          </a:p>
          <a:p>
            <a:pPr lvl="1"/>
            <a:r>
              <a:rPr lang="en-US" sz="2400" b="0" smtClean="0">
                <a:latin typeface="Times New Roman" pitchFamily="18" charset="0"/>
                <a:ea typeface="ＭＳ Ｐゴシック" pitchFamily="34" charset="-128"/>
                <a:cs typeface="Times New Roman" pitchFamily="18" charset="0"/>
              </a:rPr>
              <a:t>Provides a means for transmitting electromagnetic waves but </a:t>
            </a:r>
            <a:r>
              <a:rPr lang="en-US" sz="2400" b="0" smtClean="0">
                <a:solidFill>
                  <a:srgbClr val="FF0000"/>
                </a:solidFill>
                <a:latin typeface="Times New Roman" pitchFamily="18" charset="0"/>
                <a:ea typeface="ＭＳ Ｐゴシック" pitchFamily="34" charset="-128"/>
                <a:cs typeface="Times New Roman" pitchFamily="18" charset="0"/>
              </a:rPr>
              <a:t>Do Not guide them; </a:t>
            </a:r>
          </a:p>
          <a:p>
            <a:pPr lvl="1"/>
            <a:r>
              <a:rPr lang="en-US" sz="2400" b="0" smtClean="0">
                <a:latin typeface="Times New Roman" pitchFamily="18" charset="0"/>
                <a:ea typeface="ＭＳ Ｐゴシック" pitchFamily="34" charset="-128"/>
                <a:cs typeface="Times New Roman" pitchFamily="18" charset="0"/>
              </a:rPr>
              <a:t>Ex. propagation through air, vacuum, and seawater.</a:t>
            </a:r>
          </a:p>
          <a:p>
            <a:endParaRPr lang="en-US" b="0" smtClean="0">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2324395114"/>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4437063"/>
            <a:ext cx="8077200" cy="1938337"/>
          </a:xfrm>
          <a:prstGeom prst="rect">
            <a:avLst/>
          </a:prstGeom>
          <a:noFill/>
        </p:spPr>
        <p:txBody>
          <a:bodyPr>
            <a:spAutoFit/>
          </a:bodyPr>
          <a:lstStyle/>
          <a:p>
            <a:pPr marL="342900" indent="-342900" algn="ctr">
              <a:buFont typeface="Arial"/>
              <a:buChar char="•"/>
              <a:defRPr/>
            </a:pPr>
            <a:endParaRPr kumimoji="1" lang="en-US" sz="2000" dirty="0">
              <a:effectLst>
                <a:outerShdw blurRad="38100" dist="38100" dir="2700000" algn="tl">
                  <a:srgbClr val="000000"/>
                </a:outerShdw>
              </a:effectLst>
              <a:latin typeface="Times New Roman"/>
              <a:ea typeface="+mj-ea"/>
              <a:cs typeface="Times New Roman"/>
            </a:endParaRPr>
          </a:p>
          <a:p>
            <a:pPr marL="800100" lvl="1" indent="-342900">
              <a:buFont typeface="Arial"/>
              <a:buChar char="•"/>
              <a:defRPr/>
            </a:pPr>
            <a:r>
              <a:rPr lang="en-US" sz="2000" b="1" dirty="0">
                <a:solidFill>
                  <a:srgbClr val="FF0000"/>
                </a:solidFill>
                <a:latin typeface="Times New Roman"/>
                <a:ea typeface="ＭＳ Ｐゴシック" charset="0"/>
                <a:cs typeface="Times New Roman"/>
              </a:rPr>
              <a:t>Ground wave propagation </a:t>
            </a:r>
            <a:r>
              <a:rPr lang="en-US" sz="2000" dirty="0">
                <a:latin typeface="Times New Roman"/>
                <a:ea typeface="ＭＳ Ｐゴシック" charset="0"/>
                <a:cs typeface="Times New Roman"/>
              </a:rPr>
              <a:t>follows the </a:t>
            </a:r>
            <a:r>
              <a:rPr lang="en-US" sz="2000" b="1" dirty="0">
                <a:solidFill>
                  <a:srgbClr val="FF0000"/>
                </a:solidFill>
                <a:latin typeface="Times New Roman"/>
                <a:ea typeface="ＭＳ Ｐゴシック" charset="0"/>
                <a:cs typeface="Times New Roman"/>
              </a:rPr>
              <a:t>contour of the 	earth and can propagate distances well over the visual 	horizon</a:t>
            </a:r>
          </a:p>
          <a:p>
            <a:pPr marL="800100" lvl="1" indent="-342900">
              <a:buFont typeface="Arial"/>
              <a:buChar char="•"/>
              <a:defRPr/>
            </a:pPr>
            <a:r>
              <a:rPr lang="en-US" sz="2000" dirty="0">
                <a:latin typeface="Times New Roman"/>
                <a:ea typeface="ＭＳ Ｐゴシック" charset="0"/>
                <a:cs typeface="Times New Roman"/>
              </a:rPr>
              <a:t>	This effect is found in frequencies up to about 2MHz</a:t>
            </a:r>
          </a:p>
          <a:p>
            <a:pPr marL="800100" lvl="1" indent="-342900">
              <a:buFont typeface="Arial"/>
              <a:buChar char="•"/>
              <a:defRPr/>
            </a:pPr>
            <a:r>
              <a:rPr lang="en-US" sz="2000" dirty="0">
                <a:latin typeface="Times New Roman"/>
                <a:ea typeface="ＭＳ Ｐゴシック" charset="0"/>
                <a:cs typeface="Times New Roman"/>
              </a:rPr>
              <a:t> The best known example of ground wave communication </a:t>
            </a:r>
          </a:p>
          <a:p>
            <a:pPr marL="1257300" lvl="2" indent="-342900">
              <a:buFont typeface="Arial"/>
              <a:buChar char="•"/>
              <a:defRPr/>
            </a:pPr>
            <a:r>
              <a:rPr lang="en-US" sz="2000" dirty="0">
                <a:latin typeface="Times New Roman"/>
                <a:ea typeface="ＭＳ Ｐゴシック" charset="0"/>
                <a:cs typeface="Times New Roman"/>
              </a:rPr>
              <a:t>is AM radio</a:t>
            </a:r>
          </a:p>
        </p:txBody>
      </p:sp>
      <p:pic>
        <p:nvPicPr>
          <p:cNvPr id="8" name="Picture 7" descr="f11.pdf"/>
          <p:cNvPicPr>
            <a:picLocks noChangeAspect="1"/>
          </p:cNvPicPr>
          <p:nvPr/>
        </p:nvPicPr>
        <p:blipFill>
          <a:blip r:embed="rId3"/>
          <a:srcRect l="12941" t="6364" r="14118" b="63636"/>
          <a:stretch>
            <a:fillRect/>
          </a:stretch>
        </p:blipFill>
        <p:spPr>
          <a:xfrm>
            <a:off x="1619250" y="1052513"/>
            <a:ext cx="6534150" cy="3478212"/>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4"/>
          <a:srcRect t="90000" b="3636"/>
          <a:stretch>
            <a:fillRect/>
          </a:stretch>
        </p:blipFill>
        <p:spPr>
          <a:xfrm>
            <a:off x="1828800" y="3886200"/>
            <a:ext cx="5299075" cy="436563"/>
          </a:xfrm>
          <a:prstGeom prst="rect">
            <a:avLst/>
          </a:prstGeom>
          <a:solidFill>
            <a:schemeClr val="accent3">
              <a:lumMod val="20000"/>
              <a:lumOff val="80000"/>
            </a:schemeClr>
          </a:solidFill>
        </p:spPr>
      </p:pic>
    </p:spTree>
    <p:extLst>
      <p:ext uri="{BB962C8B-B14F-4D97-AF65-F5344CB8AC3E}">
        <p14:creationId xmlns:p14="http://schemas.microsoft.com/office/powerpoint/2010/main" val="2620379742"/>
      </p:ext>
    </p:extLst>
  </p:cSld>
  <p:clrMapOvr>
    <a:masterClrMapping/>
  </p:clrMapOvr>
  <p:transition spd="slow">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5"/>
          <p:cNvSpPr txBox="1">
            <a:spLocks noChangeArrowheads="1"/>
          </p:cNvSpPr>
          <p:nvPr/>
        </p:nvSpPr>
        <p:spPr bwMode="auto">
          <a:xfrm>
            <a:off x="609600" y="4149725"/>
            <a:ext cx="822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ＭＳ Ｐゴシック" pitchFamily="34" charset="-128"/>
              </a:defRPr>
            </a:lvl1pPr>
            <a:lvl2pPr marL="800100" indent="-34290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buFont typeface="Arial" pitchFamily="34" charset="0"/>
              <a:buChar char="•"/>
            </a:pPr>
            <a:endParaRPr lang="en-US" sz="2000">
              <a:solidFill>
                <a:srgbClr val="000000"/>
              </a:solidFill>
              <a:latin typeface="Times New Roman" pitchFamily="18" charset="0"/>
              <a:cs typeface="Times New Roman" pitchFamily="18" charset="0"/>
            </a:endParaRPr>
          </a:p>
          <a:p>
            <a:pPr lvl="1" eaLnBrk="1" hangingPunct="1">
              <a:buFont typeface="Arial" pitchFamily="34" charset="0"/>
              <a:buChar char="•"/>
            </a:pPr>
            <a:r>
              <a:rPr lang="en-US" sz="2000" b="1">
                <a:solidFill>
                  <a:srgbClr val="FF0000"/>
                </a:solidFill>
                <a:latin typeface="Times New Roman" pitchFamily="18" charset="0"/>
                <a:cs typeface="Times New Roman" pitchFamily="18" charset="0"/>
              </a:rPr>
              <a:t>Sky wave propagation</a:t>
            </a:r>
            <a:r>
              <a:rPr lang="en-US" sz="2000">
                <a:solidFill>
                  <a:srgbClr val="000000"/>
                </a:solidFill>
                <a:latin typeface="Times New Roman" pitchFamily="18" charset="0"/>
                <a:cs typeface="Times New Roman" pitchFamily="18" charset="0"/>
              </a:rPr>
              <a:t> is used for amateur radio and 	international broadcasts such as </a:t>
            </a:r>
            <a:r>
              <a:rPr lang="en-US" sz="2000" i="1">
                <a:solidFill>
                  <a:srgbClr val="000000"/>
                </a:solidFill>
                <a:latin typeface="Times New Roman" pitchFamily="18" charset="0"/>
                <a:cs typeface="Times New Roman" pitchFamily="18" charset="0"/>
              </a:rPr>
              <a:t>BBC</a:t>
            </a:r>
            <a:r>
              <a:rPr lang="en-US" sz="2000">
                <a:solidFill>
                  <a:srgbClr val="000000"/>
                </a:solidFill>
                <a:latin typeface="Times New Roman" pitchFamily="18" charset="0"/>
                <a:cs typeface="Times New Roman" pitchFamily="18" charset="0"/>
              </a:rPr>
              <a:t> and </a:t>
            </a:r>
            <a:r>
              <a:rPr lang="en-US" sz="2000" i="1">
                <a:solidFill>
                  <a:srgbClr val="000000"/>
                </a:solidFill>
                <a:latin typeface="Times New Roman" pitchFamily="18" charset="0"/>
                <a:cs typeface="Times New Roman" pitchFamily="18" charset="0"/>
              </a:rPr>
              <a:t>Voice of 	America</a:t>
            </a:r>
          </a:p>
          <a:p>
            <a:pPr lvl="1" eaLnBrk="1" hangingPunct="1">
              <a:buFont typeface="Arial" pitchFamily="34" charset="0"/>
              <a:buChar char="•"/>
            </a:pPr>
            <a:r>
              <a:rPr lang="en-US" sz="2000">
                <a:solidFill>
                  <a:srgbClr val="000000"/>
                </a:solidFill>
                <a:latin typeface="Times New Roman" pitchFamily="18" charset="0"/>
                <a:cs typeface="Times New Roman" pitchFamily="18" charset="0"/>
              </a:rPr>
              <a:t>A </a:t>
            </a:r>
            <a:r>
              <a:rPr lang="en-US" sz="2000" b="1">
                <a:solidFill>
                  <a:srgbClr val="FF0000"/>
                </a:solidFill>
                <a:latin typeface="Times New Roman" pitchFamily="18" charset="0"/>
                <a:cs typeface="Times New Roman" pitchFamily="18" charset="0"/>
              </a:rPr>
              <a:t>signal from an earth based antenna is reflected from the 	ionized layer of the upper atmosphere back down to earth</a:t>
            </a:r>
          </a:p>
          <a:p>
            <a:pPr lvl="1" eaLnBrk="1" hangingPunct="1">
              <a:buFont typeface="Arial" pitchFamily="34" charset="0"/>
              <a:buChar char="•"/>
            </a:pPr>
            <a:r>
              <a:rPr lang="en-US" sz="2000">
                <a:solidFill>
                  <a:srgbClr val="000000"/>
                </a:solidFill>
                <a:latin typeface="Times New Roman" pitchFamily="18" charset="0"/>
                <a:cs typeface="Times New Roman" pitchFamily="18" charset="0"/>
              </a:rPr>
              <a:t>Sky wave signals can travel through a number of hops, 	bouncing back and forth between the ionosphere and the 	earth</a:t>
            </a:r>
            <a:r>
              <a:rPr lang="en-US" altLang="en-US" sz="2000">
                <a:solidFill>
                  <a:srgbClr val="000000"/>
                </a:solidFill>
                <a:latin typeface="Times New Roman" pitchFamily="18" charset="0"/>
                <a:cs typeface="Times New Roman" pitchFamily="18" charset="0"/>
              </a:rPr>
              <a:t>’</a:t>
            </a:r>
            <a:r>
              <a:rPr lang="en-US" sz="2000">
                <a:solidFill>
                  <a:srgbClr val="000000"/>
                </a:solidFill>
                <a:latin typeface="Times New Roman" pitchFamily="18" charset="0"/>
                <a:cs typeface="Times New Roman" pitchFamily="18" charset="0"/>
              </a:rPr>
              <a:t>s surface</a:t>
            </a:r>
          </a:p>
        </p:txBody>
      </p:sp>
      <p:pic>
        <p:nvPicPr>
          <p:cNvPr id="6" name="Picture 5" descr="f11.pdf"/>
          <p:cNvPicPr>
            <a:picLocks noChangeAspect="1"/>
          </p:cNvPicPr>
          <p:nvPr/>
        </p:nvPicPr>
        <p:blipFill>
          <a:blip r:embed="rId3"/>
          <a:srcRect t="32727" b="30909"/>
          <a:stretch>
            <a:fillRect/>
          </a:stretch>
        </p:blipFill>
        <p:spPr>
          <a:xfrm>
            <a:off x="1547813" y="1027113"/>
            <a:ext cx="6942137" cy="3265487"/>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4"/>
          <a:srcRect t="90000" b="3636"/>
          <a:stretch>
            <a:fillRect/>
          </a:stretch>
        </p:blipFill>
        <p:spPr>
          <a:xfrm>
            <a:off x="1981200" y="3505200"/>
            <a:ext cx="5299075" cy="436563"/>
          </a:xfrm>
          <a:prstGeom prst="rect">
            <a:avLst/>
          </a:prstGeom>
          <a:solidFill>
            <a:schemeClr val="accent3">
              <a:lumMod val="20000"/>
              <a:lumOff val="80000"/>
            </a:schemeClr>
          </a:solidFill>
        </p:spPr>
      </p:pic>
    </p:spTree>
    <p:extLst>
      <p:ext uri="{BB962C8B-B14F-4D97-AF65-F5344CB8AC3E}">
        <p14:creationId xmlns:p14="http://schemas.microsoft.com/office/powerpoint/2010/main" val="935799038"/>
      </p:ext>
    </p:extLst>
  </p:cSld>
  <p:clrMapOvr>
    <a:masterClrMapping/>
  </p:clrMapOvr>
  <p:transition spd="slow">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5"/>
          <p:cNvSpPr txBox="1">
            <a:spLocks noChangeArrowheads="1"/>
          </p:cNvSpPr>
          <p:nvPr/>
        </p:nvSpPr>
        <p:spPr bwMode="auto">
          <a:xfrm>
            <a:off x="381000" y="4495800"/>
            <a:ext cx="8305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ＭＳ Ｐゴシック" pitchFamily="34" charset="-128"/>
              </a:defRPr>
            </a:lvl1pPr>
            <a:lvl2pPr marL="800100" indent="-34290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buFont typeface="Arial" pitchFamily="34" charset="0"/>
              <a:buChar char="•"/>
            </a:pPr>
            <a:endParaRPr lang="en-US" sz="2400" dirty="0">
              <a:solidFill>
                <a:srgbClr val="000000"/>
              </a:solidFill>
              <a:latin typeface="Times New Roman" pitchFamily="18" charset="0"/>
              <a:cs typeface="Times New Roman" pitchFamily="18" charset="0"/>
            </a:endParaRPr>
          </a:p>
          <a:p>
            <a:pPr lvl="1" eaLnBrk="1" hangingPunct="1">
              <a:buFont typeface="Arial" pitchFamily="34" charset="0"/>
              <a:buChar char="•"/>
            </a:pPr>
            <a:r>
              <a:rPr lang="en-US" sz="2400" dirty="0">
                <a:solidFill>
                  <a:srgbClr val="000000"/>
                </a:solidFill>
                <a:latin typeface="Times New Roman" pitchFamily="18" charset="0"/>
                <a:cs typeface="Times New Roman" pitchFamily="18" charset="0"/>
              </a:rPr>
              <a:t>Ground and sky wave propagation modes 	do not operate above 30MHz - </a:t>
            </a:r>
            <a:r>
              <a:rPr lang="en-US" sz="2400" dirty="0" smtClean="0">
                <a:solidFill>
                  <a:srgbClr val="000000"/>
                </a:solidFill>
                <a:latin typeface="Times New Roman" pitchFamily="18" charset="0"/>
                <a:cs typeface="Times New Roman" pitchFamily="18" charset="0"/>
              </a:rPr>
              <a:t>communication </a:t>
            </a:r>
            <a:r>
              <a:rPr lang="en-US" sz="2400" dirty="0">
                <a:solidFill>
                  <a:srgbClr val="000000"/>
                </a:solidFill>
                <a:latin typeface="Times New Roman" pitchFamily="18" charset="0"/>
                <a:cs typeface="Times New Roman" pitchFamily="18" charset="0"/>
              </a:rPr>
              <a:t>must be by line of sight</a:t>
            </a:r>
          </a:p>
        </p:txBody>
      </p:sp>
      <p:pic>
        <p:nvPicPr>
          <p:cNvPr id="7" name="Picture 6" descr="f11.pdf"/>
          <p:cNvPicPr>
            <a:picLocks noChangeAspect="1"/>
          </p:cNvPicPr>
          <p:nvPr/>
        </p:nvPicPr>
        <p:blipFill>
          <a:blip r:embed="rId3"/>
          <a:srcRect t="65455" b="2727"/>
          <a:stretch>
            <a:fillRect/>
          </a:stretch>
        </p:blipFill>
        <p:spPr>
          <a:xfrm>
            <a:off x="806450" y="1484313"/>
            <a:ext cx="7869238" cy="3240087"/>
          </a:xfrm>
          <a:prstGeom prst="rect">
            <a:avLst/>
          </a:prstGeom>
          <a:solidFill>
            <a:schemeClr val="accent3">
              <a:lumMod val="20000"/>
              <a:lumOff val="80000"/>
            </a:schemeClr>
          </a:solidFill>
        </p:spPr>
      </p:pic>
    </p:spTree>
    <p:extLst>
      <p:ext uri="{BB962C8B-B14F-4D97-AF65-F5344CB8AC3E}">
        <p14:creationId xmlns:p14="http://schemas.microsoft.com/office/powerpoint/2010/main" val="2836183852"/>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1201719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ctrTitle"/>
          </p:nvPr>
        </p:nvSpPr>
        <p:spPr>
          <a:xfrm>
            <a:off x="1214438" y="3000375"/>
            <a:ext cx="7289800" cy="1050925"/>
          </a:xfrm>
        </p:spPr>
        <p:txBody>
          <a:bodyPr/>
          <a:lstStyle/>
          <a:p>
            <a:pPr algn="ctr">
              <a:defRPr/>
            </a:pPr>
            <a:r>
              <a:rPr lang="en-US" sz="6000" dirty="0" smtClean="0">
                <a:solidFill>
                  <a:schemeClr val="tx1"/>
                </a:solidFill>
                <a:effectLst>
                  <a:outerShdw blurRad="38100" dist="38100" dir="2700000" algn="tl">
                    <a:srgbClr val="C0C0C0"/>
                  </a:outerShdw>
                </a:effectLst>
                <a:latin typeface="Blackadder ITC" pitchFamily="82" charset="0"/>
                <a:ea typeface="ＭＳ Ｐゴシック" pitchFamily="34" charset="-128"/>
              </a:rPr>
              <a:t>Thank    You</a:t>
            </a:r>
          </a:p>
        </p:txBody>
      </p:sp>
    </p:spTree>
    <p:extLst>
      <p:ext uri="{BB962C8B-B14F-4D97-AF65-F5344CB8AC3E}">
        <p14:creationId xmlns:p14="http://schemas.microsoft.com/office/powerpoint/2010/main" val="3834205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18"/>
          <p:cNvSpPr>
            <a:spLocks noGrp="1"/>
          </p:cNvSpPr>
          <p:nvPr>
            <p:ph type="body" idx="1"/>
          </p:nvPr>
        </p:nvSpPr>
        <p:spPr>
          <a:xfrm>
            <a:off x="971550" y="1412875"/>
            <a:ext cx="7848600" cy="863600"/>
          </a:xfrm>
        </p:spPr>
        <p:txBody>
          <a:bodyPr/>
          <a:lstStyle/>
          <a:p>
            <a:r>
              <a:rPr lang="en-US" b="0" smtClean="0">
                <a:latin typeface="Times New Roman" pitchFamily="18" charset="0"/>
                <a:ea typeface="ＭＳ Ｐゴシック" pitchFamily="34" charset="-128"/>
                <a:cs typeface="Times New Roman" pitchFamily="18" charset="0"/>
              </a:rPr>
              <a:t>As a function of time, an </a:t>
            </a:r>
            <a:r>
              <a:rPr lang="en-US" b="0" smtClean="0">
                <a:solidFill>
                  <a:srgbClr val="0000FF"/>
                </a:solidFill>
                <a:latin typeface="Times New Roman" pitchFamily="18" charset="0"/>
                <a:ea typeface="ＭＳ Ｐゴシック" pitchFamily="34" charset="-128"/>
                <a:cs typeface="Times New Roman" pitchFamily="18" charset="0"/>
              </a:rPr>
              <a:t>electromagnetic signal can be either analog or digital</a:t>
            </a:r>
            <a:r>
              <a:rPr lang="en-US" b="0" smtClean="0">
                <a:latin typeface="Times New Roman" pitchFamily="18" charset="0"/>
                <a:ea typeface="ＭＳ Ｐゴシック" pitchFamily="34" charset="-128"/>
                <a:cs typeface="Times New Roman" pitchFamily="18" charset="0"/>
              </a:rPr>
              <a:t>.</a:t>
            </a:r>
          </a:p>
        </p:txBody>
      </p:sp>
      <p:pic>
        <p:nvPicPr>
          <p:cNvPr id="9" name="Picture 8" descr="f1.pdf"/>
          <p:cNvPicPr>
            <a:picLocks noChangeAspect="1"/>
          </p:cNvPicPr>
          <p:nvPr/>
        </p:nvPicPr>
        <p:blipFill>
          <a:blip r:embed="rId3"/>
          <a:srcRect t="19091" b="16364"/>
          <a:stretch>
            <a:fillRect/>
          </a:stretch>
        </p:blipFill>
        <p:spPr>
          <a:xfrm>
            <a:off x="4575175" y="2492375"/>
            <a:ext cx="4570413" cy="3816350"/>
          </a:xfrm>
          <a:prstGeom prst="rect">
            <a:avLst/>
          </a:prstGeom>
          <a:solidFill>
            <a:schemeClr val="accent3">
              <a:lumMod val="20000"/>
              <a:lumOff val="80000"/>
            </a:schemeClr>
          </a:solidFill>
        </p:spPr>
      </p:pic>
      <p:sp>
        <p:nvSpPr>
          <p:cNvPr id="20485" name="Rectangle 2"/>
          <p:cNvSpPr>
            <a:spLocks noChangeArrowheads="1"/>
          </p:cNvSpPr>
          <p:nvPr/>
        </p:nvSpPr>
        <p:spPr bwMode="auto">
          <a:xfrm>
            <a:off x="265113" y="2420938"/>
            <a:ext cx="43100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FF0000"/>
                </a:solidFill>
                <a:latin typeface="Times New Roman" pitchFamily="18" charset="0"/>
              </a:rPr>
              <a:t>Analog signal : </a:t>
            </a:r>
          </a:p>
          <a:p>
            <a:endParaRPr lang="en-US" sz="2000">
              <a:latin typeface="Times New Roman" pitchFamily="18" charset="0"/>
            </a:endParaRPr>
          </a:p>
          <a:p>
            <a:r>
              <a:rPr lang="en-US" sz="2000">
                <a:latin typeface="Times New Roman" pitchFamily="18" charset="0"/>
              </a:rPr>
              <a:t>The signal intensity varies in a </a:t>
            </a:r>
            <a:r>
              <a:rPr lang="en-US" sz="2000">
                <a:solidFill>
                  <a:srgbClr val="0000FF"/>
                </a:solidFill>
                <a:latin typeface="Times New Roman" pitchFamily="18" charset="0"/>
              </a:rPr>
              <a:t>smooth</a:t>
            </a:r>
            <a:r>
              <a:rPr lang="en-US" sz="2000">
                <a:latin typeface="Times New Roman" pitchFamily="18" charset="0"/>
              </a:rPr>
              <a:t>, or </a:t>
            </a:r>
            <a:r>
              <a:rPr lang="en-US" sz="2000">
                <a:solidFill>
                  <a:srgbClr val="0000FF"/>
                </a:solidFill>
                <a:latin typeface="Times New Roman" pitchFamily="18" charset="0"/>
              </a:rPr>
              <a:t>continuous</a:t>
            </a:r>
            <a:r>
              <a:rPr lang="en-US" sz="2000">
                <a:latin typeface="Times New Roman" pitchFamily="18" charset="0"/>
              </a:rPr>
              <a:t> , fashion over time. </a:t>
            </a:r>
          </a:p>
          <a:p>
            <a:r>
              <a:rPr lang="en-US" sz="2000">
                <a:latin typeface="Times New Roman" pitchFamily="18" charset="0"/>
              </a:rPr>
              <a:t>There are no breaks or discontinuities in the signal.  Example: Speech</a:t>
            </a:r>
          </a:p>
          <a:p>
            <a:endParaRPr lang="en-US">
              <a:latin typeface="Times New Roman" pitchFamily="18" charset="0"/>
            </a:endParaRPr>
          </a:p>
          <a:p>
            <a:r>
              <a:rPr lang="en-US" sz="2000" b="1">
                <a:solidFill>
                  <a:srgbClr val="FF0000"/>
                </a:solidFill>
                <a:latin typeface="Times New Roman" pitchFamily="18" charset="0"/>
              </a:rPr>
              <a:t>Digital signal : </a:t>
            </a:r>
          </a:p>
          <a:p>
            <a:endParaRPr lang="en-US" sz="2000">
              <a:latin typeface="Times New Roman" pitchFamily="18" charset="0"/>
            </a:endParaRPr>
          </a:p>
          <a:p>
            <a:r>
              <a:rPr lang="en-US" sz="2000">
                <a:latin typeface="Times New Roman" pitchFamily="18" charset="0"/>
              </a:rPr>
              <a:t>The signal intensity maintains a constant level for some period of time and then </a:t>
            </a:r>
            <a:r>
              <a:rPr lang="en-US" sz="2000">
                <a:solidFill>
                  <a:srgbClr val="0000FF"/>
                </a:solidFill>
                <a:latin typeface="Times New Roman" pitchFamily="18" charset="0"/>
              </a:rPr>
              <a:t>abruptly changes </a:t>
            </a:r>
            <a:r>
              <a:rPr lang="en-US" sz="2000">
                <a:latin typeface="Times New Roman" pitchFamily="18" charset="0"/>
              </a:rPr>
              <a:t>to another constant level, in a discrete  fashion. </a:t>
            </a:r>
          </a:p>
          <a:p>
            <a:r>
              <a:rPr lang="en-US" sz="2000">
                <a:latin typeface="Times New Roman" pitchFamily="18" charset="0"/>
              </a:rPr>
              <a:t>Example: binary 1s and 0s.</a:t>
            </a:r>
            <a:endParaRPr lang="en-US" sz="2000">
              <a:latin typeface="Times" charset="0"/>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4997734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t="2727" b="2727"/>
          <a:stretch>
            <a:fillRect/>
          </a:stretch>
        </p:blipFill>
        <p:spPr>
          <a:xfrm>
            <a:off x="5029200" y="246063"/>
            <a:ext cx="3992563" cy="4706937"/>
          </a:xfrm>
          <a:prstGeom prst="rect">
            <a:avLst/>
          </a:prstGeom>
          <a:solidFill>
            <a:schemeClr val="accent3">
              <a:lumMod val="20000"/>
              <a:lumOff val="80000"/>
            </a:schemeClr>
          </a:solidFill>
        </p:spPr>
      </p:pic>
      <p:sp>
        <p:nvSpPr>
          <p:cNvPr id="21507" name="Rectangle 1"/>
          <p:cNvSpPr>
            <a:spLocks noChangeArrowheads="1"/>
          </p:cNvSpPr>
          <p:nvPr/>
        </p:nvSpPr>
        <p:spPr bwMode="auto">
          <a:xfrm>
            <a:off x="287338" y="134937"/>
            <a:ext cx="4572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srgbClr val="FF0000"/>
                </a:solidFill>
                <a:latin typeface="Times New Roman" pitchFamily="18" charset="0"/>
              </a:rPr>
              <a:t>Periodic Signal : </a:t>
            </a:r>
            <a:r>
              <a:rPr lang="en-US" sz="2400" dirty="0">
                <a:latin typeface="Times New Roman" pitchFamily="18" charset="0"/>
              </a:rPr>
              <a:t>The simplest sort of signal, in which </a:t>
            </a:r>
            <a:r>
              <a:rPr lang="en-US" sz="2400" dirty="0">
                <a:solidFill>
                  <a:srgbClr val="0000FF"/>
                </a:solidFill>
                <a:latin typeface="Times New Roman" pitchFamily="18" charset="0"/>
              </a:rPr>
              <a:t>the same signal pattern repeats over time</a:t>
            </a:r>
            <a:r>
              <a:rPr lang="en-US" sz="2400" dirty="0">
                <a:latin typeface="Times New Roman" pitchFamily="18" charset="0"/>
              </a:rPr>
              <a:t>. </a:t>
            </a:r>
          </a:p>
          <a:p>
            <a:endParaRPr lang="en-US" sz="2400" dirty="0">
              <a:latin typeface="Times New Roman" pitchFamily="18" charset="0"/>
            </a:endParaRPr>
          </a:p>
          <a:p>
            <a:r>
              <a:rPr lang="en-US" sz="2400" dirty="0">
                <a:latin typeface="Times New Roman" pitchFamily="18" charset="0"/>
              </a:rPr>
              <a:t>Figure 3.2 shows an example of a </a:t>
            </a:r>
            <a:r>
              <a:rPr lang="en-US" sz="2400" dirty="0">
                <a:solidFill>
                  <a:srgbClr val="FF0000"/>
                </a:solidFill>
                <a:latin typeface="Times New Roman" pitchFamily="18" charset="0"/>
              </a:rPr>
              <a:t>periodic continuous signal </a:t>
            </a:r>
            <a:r>
              <a:rPr lang="en-US" sz="2400" dirty="0">
                <a:latin typeface="Times New Roman" pitchFamily="18" charset="0"/>
              </a:rPr>
              <a:t>(</a:t>
            </a:r>
            <a:r>
              <a:rPr lang="en-US" sz="2400" dirty="0">
                <a:solidFill>
                  <a:srgbClr val="0000FF"/>
                </a:solidFill>
                <a:latin typeface="Times New Roman" pitchFamily="18" charset="0"/>
              </a:rPr>
              <a:t>sine wave</a:t>
            </a:r>
            <a:r>
              <a:rPr lang="en-US" sz="2400" dirty="0">
                <a:latin typeface="Times New Roman" pitchFamily="18" charset="0"/>
              </a:rPr>
              <a:t>) and </a:t>
            </a:r>
            <a:r>
              <a:rPr lang="en-US" sz="2400" dirty="0">
                <a:solidFill>
                  <a:srgbClr val="FF0000"/>
                </a:solidFill>
                <a:latin typeface="Times New Roman" pitchFamily="18" charset="0"/>
              </a:rPr>
              <a:t>a periodic discrete signal </a:t>
            </a:r>
            <a:r>
              <a:rPr lang="en-US" sz="2400" dirty="0">
                <a:latin typeface="Times New Roman" pitchFamily="18" charset="0"/>
              </a:rPr>
              <a:t>(</a:t>
            </a:r>
            <a:r>
              <a:rPr lang="en-US" sz="2400" dirty="0">
                <a:solidFill>
                  <a:srgbClr val="0000FF"/>
                </a:solidFill>
                <a:latin typeface="Times New Roman" pitchFamily="18" charset="0"/>
              </a:rPr>
              <a:t>square wave</a:t>
            </a:r>
            <a:r>
              <a:rPr lang="en-US" sz="2400" dirty="0">
                <a:latin typeface="Times New Roman" pitchFamily="18" charset="0"/>
              </a:rPr>
              <a:t>).</a:t>
            </a:r>
          </a:p>
          <a:p>
            <a:endParaRPr lang="en-US" sz="2400" dirty="0">
              <a:latin typeface="Times New Roman" pitchFamily="18" charset="0"/>
            </a:endParaRPr>
          </a:p>
          <a:p>
            <a:r>
              <a:rPr lang="en-US" sz="2400" dirty="0">
                <a:latin typeface="Times New Roman" pitchFamily="18" charset="0"/>
              </a:rPr>
              <a:t>Mathematically a signal s(t) is defined to be periodically, </a:t>
            </a:r>
            <a:r>
              <a:rPr lang="en-US" sz="2400" i="1" dirty="0" err="1">
                <a:latin typeface="Times New Roman" pitchFamily="18" charset="0"/>
              </a:rPr>
              <a:t>iff</a:t>
            </a:r>
            <a:endParaRPr lang="en-US" sz="2400" i="1" dirty="0">
              <a:latin typeface="Times New Roman" pitchFamily="18" charset="0"/>
            </a:endParaRPr>
          </a:p>
          <a:p>
            <a:endParaRPr lang="en-US" sz="2400" dirty="0">
              <a:latin typeface="Times New Roman" pitchFamily="18" charset="0"/>
            </a:endParaRPr>
          </a:p>
          <a:p>
            <a:r>
              <a:rPr lang="en-US" sz="2400" i="1" dirty="0">
                <a:latin typeface="Times New Roman" pitchFamily="18" charset="0"/>
              </a:rPr>
              <a:t>s</a:t>
            </a:r>
            <a:r>
              <a:rPr lang="en-US" sz="2400" dirty="0">
                <a:latin typeface="Times New Roman" pitchFamily="18" charset="0"/>
              </a:rPr>
              <a:t> ( </a:t>
            </a:r>
            <a:r>
              <a:rPr lang="en-US" sz="2400" i="1" dirty="0">
                <a:latin typeface="Times New Roman" pitchFamily="18" charset="0"/>
              </a:rPr>
              <a:t>t</a:t>
            </a:r>
            <a:r>
              <a:rPr lang="en-US" sz="2400" dirty="0">
                <a:latin typeface="Times New Roman" pitchFamily="18" charset="0"/>
              </a:rPr>
              <a:t> + </a:t>
            </a:r>
            <a:r>
              <a:rPr lang="en-US" sz="2400" i="1" dirty="0">
                <a:latin typeface="Times New Roman" pitchFamily="18" charset="0"/>
              </a:rPr>
              <a:t>T</a:t>
            </a:r>
            <a:r>
              <a:rPr lang="en-US" sz="2400" dirty="0">
                <a:latin typeface="Times New Roman" pitchFamily="18" charset="0"/>
              </a:rPr>
              <a:t> ) = </a:t>
            </a:r>
            <a:r>
              <a:rPr lang="en-US" sz="2400" i="1" dirty="0">
                <a:latin typeface="Times New Roman" pitchFamily="18" charset="0"/>
              </a:rPr>
              <a:t>s</a:t>
            </a:r>
            <a:r>
              <a:rPr lang="en-US" sz="2400" dirty="0">
                <a:latin typeface="Times New Roman" pitchFamily="18" charset="0"/>
              </a:rPr>
              <a:t> (</a:t>
            </a:r>
            <a:r>
              <a:rPr lang="en-US" sz="2400" i="1" dirty="0">
                <a:latin typeface="Times New Roman" pitchFamily="18" charset="0"/>
              </a:rPr>
              <a:t>t</a:t>
            </a:r>
            <a:r>
              <a:rPr lang="en-US" sz="2400" dirty="0">
                <a:latin typeface="Times New Roman" pitchFamily="18" charset="0"/>
              </a:rPr>
              <a:t>)       - ∞ &lt; </a:t>
            </a:r>
            <a:r>
              <a:rPr lang="en-US" sz="2400" i="1" dirty="0">
                <a:latin typeface="Times New Roman" pitchFamily="18" charset="0"/>
              </a:rPr>
              <a:t>t</a:t>
            </a:r>
            <a:r>
              <a:rPr lang="en-US" sz="2400" dirty="0">
                <a:latin typeface="Times New Roman" pitchFamily="18" charset="0"/>
              </a:rPr>
              <a:t> &lt; +∞</a:t>
            </a:r>
            <a:endParaRPr lang="en-US" sz="2400" dirty="0">
              <a:latin typeface="Times" charset="0"/>
            </a:endParaRPr>
          </a:p>
        </p:txBody>
      </p:sp>
      <p:sp>
        <p:nvSpPr>
          <p:cNvPr id="5" name="Rectangle 2"/>
          <p:cNvSpPr>
            <a:spLocks noChangeArrowheads="1"/>
          </p:cNvSpPr>
          <p:nvPr/>
        </p:nvSpPr>
        <p:spPr bwMode="auto">
          <a:xfrm>
            <a:off x="152401" y="5486400"/>
            <a:ext cx="8869362" cy="138499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1" hangingPunct="1">
              <a:spcBef>
                <a:spcPts val="1200"/>
              </a:spcBef>
              <a:spcAft>
                <a:spcPts val="1000"/>
              </a:spcAft>
            </a:pPr>
            <a:r>
              <a:rPr lang="en-US" sz="2800" i="1" dirty="0">
                <a:latin typeface="Times New Roman" charset="0"/>
              </a:rPr>
              <a:t>In data communication, we commonly use periodic analog </a:t>
            </a:r>
            <a:r>
              <a:rPr lang="en-US" sz="2800" i="1" dirty="0" smtClean="0">
                <a:latin typeface="Times New Roman" charset="0"/>
              </a:rPr>
              <a:t>signals (because they need less bandwidth) </a:t>
            </a:r>
            <a:r>
              <a:rPr lang="en-US" sz="2800" i="1" dirty="0">
                <a:latin typeface="Times New Roman" charset="0"/>
              </a:rPr>
              <a:t>and aperiodic digital </a:t>
            </a:r>
            <a:r>
              <a:rPr lang="en-US" sz="2800" i="1" dirty="0" smtClean="0">
                <a:latin typeface="Times New Roman" charset="0"/>
              </a:rPr>
              <a:t>signals (can present variation of data).</a:t>
            </a:r>
            <a:endParaRPr lang="en-US" sz="2800" i="1" dirty="0">
              <a:latin typeface="Times New Roman" charset="0"/>
            </a:endParaRPr>
          </a:p>
        </p:txBody>
      </p:sp>
      <p:sp>
        <p:nvSpPr>
          <p:cNvPr id="2" name="TextBox 1"/>
          <p:cNvSpPr txBox="1"/>
          <p:nvPr/>
        </p:nvSpPr>
        <p:spPr>
          <a:xfrm>
            <a:off x="5256027" y="-1351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35870237"/>
      </p:ext>
    </p:extLst>
  </p:cSld>
  <p:clrMapOvr>
    <a:masterClrMapping/>
  </p:clrMapOvr>
  <p:transition spd="slow">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611188" y="1571625"/>
            <a:ext cx="8281987" cy="4554538"/>
          </a:xfrm>
        </p:spPr>
        <p:txBody>
          <a:bodyPr>
            <a:normAutofit fontScale="77500" lnSpcReduction="20000"/>
          </a:bodyPr>
          <a:lstStyle/>
          <a:p>
            <a:r>
              <a:rPr lang="en-US" b="0" dirty="0" smtClean="0">
                <a:latin typeface="Times New Roman" pitchFamily="18" charset="0"/>
                <a:ea typeface="ＭＳ Ｐゴシック" pitchFamily="34" charset="-128"/>
                <a:cs typeface="Times New Roman" pitchFamily="18" charset="0"/>
              </a:rPr>
              <a:t>A Signal is transmitted by the </a:t>
            </a:r>
            <a:r>
              <a:rPr lang="en-US" b="0" dirty="0" err="1" smtClean="0">
                <a:latin typeface="Times New Roman" pitchFamily="18" charset="0"/>
                <a:ea typeface="ＭＳ Ｐゴシック" pitchFamily="34" charset="-128"/>
                <a:cs typeface="Times New Roman" pitchFamily="18" charset="0"/>
              </a:rPr>
              <a:t>Tx</a:t>
            </a:r>
            <a:r>
              <a:rPr lang="en-US" b="0" dirty="0" smtClean="0">
                <a:latin typeface="Times New Roman" pitchFamily="18" charset="0"/>
                <a:ea typeface="ＭＳ Ｐゴシック" pitchFamily="34" charset="-128"/>
                <a:cs typeface="Times New Roman" pitchFamily="18" charset="0"/>
              </a:rPr>
              <a:t> and transmitted over a medium</a:t>
            </a:r>
          </a:p>
          <a:p>
            <a:pPr lvl="1"/>
            <a:r>
              <a:rPr lang="en-US" b="0" dirty="0" smtClean="0">
                <a:latin typeface="Times New Roman" pitchFamily="18" charset="0"/>
                <a:ea typeface="ＭＳ Ｐゴシック" pitchFamily="34" charset="-128"/>
                <a:cs typeface="Times New Roman" pitchFamily="18" charset="0"/>
              </a:rPr>
              <a:t>The Signal is a </a:t>
            </a:r>
            <a:r>
              <a:rPr lang="en-US" b="0" dirty="0" smtClean="0">
                <a:solidFill>
                  <a:srgbClr val="FF0000"/>
                </a:solidFill>
                <a:latin typeface="Times New Roman" pitchFamily="18" charset="0"/>
                <a:ea typeface="ＭＳ Ｐゴシック" pitchFamily="34" charset="-128"/>
                <a:cs typeface="Times New Roman" pitchFamily="18" charset="0"/>
              </a:rPr>
              <a:t>function of Time</a:t>
            </a:r>
          </a:p>
          <a:p>
            <a:pPr lvl="1"/>
            <a:r>
              <a:rPr lang="en-US" b="0" dirty="0" smtClean="0">
                <a:latin typeface="Times New Roman" pitchFamily="18" charset="0"/>
                <a:ea typeface="ＭＳ Ｐゴシック" pitchFamily="34" charset="-128"/>
                <a:cs typeface="Times New Roman" pitchFamily="18" charset="0"/>
              </a:rPr>
              <a:t>The Signal can also be expressed as a </a:t>
            </a:r>
            <a:r>
              <a:rPr lang="en-US" b="0" dirty="0" smtClean="0">
                <a:solidFill>
                  <a:srgbClr val="FF0000"/>
                </a:solidFill>
                <a:latin typeface="Times New Roman" pitchFamily="18" charset="0"/>
                <a:ea typeface="ＭＳ Ｐゴシック" pitchFamily="34" charset="-128"/>
                <a:cs typeface="Times New Roman" pitchFamily="18" charset="0"/>
              </a:rPr>
              <a:t>function of Frequency</a:t>
            </a:r>
          </a:p>
          <a:p>
            <a:pPr lvl="2"/>
            <a:r>
              <a:rPr lang="en-US" b="0" dirty="0" smtClean="0">
                <a:latin typeface="Times New Roman" pitchFamily="18" charset="0"/>
                <a:ea typeface="ＭＳ Ｐゴシック" pitchFamily="34" charset="-128"/>
                <a:cs typeface="Times New Roman" pitchFamily="18" charset="0"/>
              </a:rPr>
              <a:t>i.e., consists component of different frequencies</a:t>
            </a:r>
          </a:p>
          <a:p>
            <a:r>
              <a:rPr lang="en-US" b="0" dirty="0" smtClean="0">
                <a:solidFill>
                  <a:srgbClr val="FF0000"/>
                </a:solidFill>
                <a:latin typeface="Times New Roman" pitchFamily="18" charset="0"/>
                <a:ea typeface="ＭＳ Ｐゴシック" pitchFamily="34" charset="-128"/>
                <a:cs typeface="Times New Roman" pitchFamily="18" charset="0"/>
              </a:rPr>
              <a:t>Time Domain</a:t>
            </a:r>
          </a:p>
          <a:p>
            <a:pPr lvl="1"/>
            <a:r>
              <a:rPr lang="en-US" dirty="0" smtClean="0">
                <a:latin typeface="Times New Roman" pitchFamily="18" charset="0"/>
                <a:ea typeface="ＭＳ Ｐゴシック" pitchFamily="34" charset="-128"/>
                <a:cs typeface="Times New Roman" pitchFamily="18" charset="0"/>
              </a:rPr>
              <a:t>Signal Intensity </a:t>
            </a:r>
            <a:r>
              <a:rPr lang="en-US" dirty="0" err="1" smtClean="0">
                <a:latin typeface="Times New Roman" pitchFamily="18" charset="0"/>
                <a:ea typeface="ＭＳ Ｐゴシック" pitchFamily="34" charset="-128"/>
                <a:cs typeface="Times New Roman" pitchFamily="18" charset="0"/>
              </a:rPr>
              <a:t>vs</a:t>
            </a:r>
            <a:r>
              <a:rPr lang="en-US" dirty="0" smtClean="0">
                <a:latin typeface="Times New Roman" pitchFamily="18" charset="0"/>
                <a:ea typeface="ＭＳ Ｐゴシック" pitchFamily="34" charset="-128"/>
                <a:cs typeface="Times New Roman" pitchFamily="18" charset="0"/>
              </a:rPr>
              <a:t> Time</a:t>
            </a:r>
            <a:endParaRPr lang="en-US" b="0" dirty="0" smtClean="0">
              <a:latin typeface="Times New Roman" pitchFamily="18" charset="0"/>
              <a:ea typeface="ＭＳ Ｐゴシック" pitchFamily="34" charset="-128"/>
              <a:cs typeface="Times New Roman" pitchFamily="18" charset="0"/>
            </a:endParaRPr>
          </a:p>
          <a:p>
            <a:r>
              <a:rPr lang="en-US" b="0" dirty="0" smtClean="0">
                <a:solidFill>
                  <a:srgbClr val="FF0000"/>
                </a:solidFill>
                <a:latin typeface="Times New Roman" pitchFamily="18" charset="0"/>
                <a:ea typeface="ＭＳ Ｐゴシック" pitchFamily="34" charset="-128"/>
                <a:cs typeface="Times New Roman" pitchFamily="18" charset="0"/>
              </a:rPr>
              <a:t>Frequency Domain</a:t>
            </a:r>
          </a:p>
          <a:p>
            <a:pPr lvl="1"/>
            <a:r>
              <a:rPr lang="en-US" dirty="0" smtClean="0">
                <a:latin typeface="Times New Roman" pitchFamily="18" charset="0"/>
                <a:ea typeface="ＭＳ Ｐゴシック" pitchFamily="34" charset="-128"/>
                <a:cs typeface="Times New Roman" pitchFamily="18" charset="0"/>
              </a:rPr>
              <a:t>Peak Signal Intensity of component </a:t>
            </a:r>
            <a:r>
              <a:rPr lang="en-US" dirty="0" err="1" smtClean="0">
                <a:latin typeface="Times New Roman" pitchFamily="18" charset="0"/>
                <a:ea typeface="ＭＳ Ｐゴシック" pitchFamily="34" charset="-128"/>
                <a:cs typeface="Times New Roman" pitchFamily="18" charset="0"/>
              </a:rPr>
              <a:t>vs</a:t>
            </a:r>
            <a:r>
              <a:rPr lang="en-US" dirty="0" smtClean="0">
                <a:latin typeface="Times New Roman" pitchFamily="18" charset="0"/>
                <a:ea typeface="ＭＳ Ｐゴシック" pitchFamily="34" charset="-128"/>
                <a:cs typeface="Times New Roman" pitchFamily="18" charset="0"/>
              </a:rPr>
              <a:t> Frequency</a:t>
            </a:r>
            <a:endParaRPr lang="en-US" b="0" dirty="0" smtClean="0">
              <a:latin typeface="Times New Roman" pitchFamily="18" charset="0"/>
              <a:ea typeface="ＭＳ Ｐゴシック" pitchFamily="34" charset="-128"/>
              <a:cs typeface="Times New Roman" pitchFamily="18" charset="0"/>
            </a:endParaRPr>
          </a:p>
          <a:p>
            <a:r>
              <a:rPr lang="en-US" b="0" dirty="0" smtClean="0">
                <a:solidFill>
                  <a:srgbClr val="FF0000"/>
                </a:solidFill>
                <a:latin typeface="Times New Roman" pitchFamily="18" charset="0"/>
                <a:ea typeface="ＭＳ Ｐゴシック" pitchFamily="34" charset="-128"/>
                <a:cs typeface="Times New Roman" pitchFamily="18" charset="0"/>
              </a:rPr>
              <a:t>Frequency </a:t>
            </a:r>
            <a:r>
              <a:rPr lang="en-US" b="0" dirty="0" smtClean="0">
                <a:solidFill>
                  <a:srgbClr val="FF0000"/>
                </a:solidFill>
                <a:latin typeface="Times New Roman" pitchFamily="18" charset="0"/>
                <a:ea typeface="ＭＳ Ｐゴシック" pitchFamily="34" charset="-128"/>
                <a:cs typeface="Times New Roman" pitchFamily="18" charset="0"/>
              </a:rPr>
              <a:t>Domain view </a:t>
            </a:r>
            <a:r>
              <a:rPr lang="en-US" b="0" dirty="0" smtClean="0">
                <a:latin typeface="Times New Roman" pitchFamily="18" charset="0"/>
                <a:ea typeface="ＭＳ Ｐゴシック" pitchFamily="34" charset="-128"/>
                <a:cs typeface="Times New Roman" pitchFamily="18" charset="0"/>
              </a:rPr>
              <a:t>of a Signal is </a:t>
            </a:r>
            <a:r>
              <a:rPr lang="en-US" b="0" dirty="0" smtClean="0">
                <a:solidFill>
                  <a:srgbClr val="0000FF"/>
                </a:solidFill>
                <a:latin typeface="Times New Roman" pitchFamily="18" charset="0"/>
                <a:ea typeface="ＭＳ Ｐゴシック" pitchFamily="34" charset="-128"/>
                <a:cs typeface="Times New Roman" pitchFamily="18" charset="0"/>
              </a:rPr>
              <a:t>more important</a:t>
            </a:r>
            <a:r>
              <a:rPr lang="en-US" b="0" dirty="0" smtClean="0">
                <a:latin typeface="Times New Roman" pitchFamily="18" charset="0"/>
                <a:ea typeface="ＭＳ Ｐゴシック" pitchFamily="34" charset="-128"/>
                <a:cs typeface="Times New Roman" pitchFamily="18" charset="0"/>
              </a:rPr>
              <a:t> to an understanding of data transmission than a Time Domain.</a:t>
            </a:r>
          </a:p>
        </p:txBody>
      </p:sp>
      <p:sp>
        <p:nvSpPr>
          <p:cNvPr id="3" name="Title 2"/>
          <p:cNvSpPr>
            <a:spLocks noGrp="1"/>
          </p:cNvSpPr>
          <p:nvPr>
            <p:ph type="title"/>
          </p:nvPr>
        </p:nvSpPr>
        <p:spPr>
          <a:xfrm>
            <a:off x="152400" y="152400"/>
            <a:ext cx="8915400" cy="914400"/>
          </a:xfrm>
        </p:spPr>
        <p:txBody>
          <a:bodyPr>
            <a:normAutofit fontScale="90000"/>
          </a:bodyPr>
          <a:lstStyle/>
          <a:p>
            <a:pPr>
              <a:defRPr/>
            </a:pPr>
            <a:r>
              <a:rPr lang="en-US" sz="3600" dirty="0" smtClean="0">
                <a:ln>
                  <a:noFill/>
                </a:ln>
                <a:effectLst>
                  <a:outerShdw blurRad="38100" dist="38100" dir="2700000" algn="tl">
                    <a:srgbClr val="C0C0C0"/>
                  </a:outerShdw>
                </a:effectLst>
                <a:ea typeface="ＭＳ Ｐゴシック" pitchFamily="34" charset="-128"/>
              </a:rPr>
              <a:t>Frequency, Spectrum, and</a:t>
            </a:r>
            <a:br>
              <a:rPr lang="en-US" sz="3600" dirty="0" smtClean="0">
                <a:ln>
                  <a:noFill/>
                </a:ln>
                <a:effectLst>
                  <a:outerShdw blurRad="38100" dist="38100" dir="2700000" algn="tl">
                    <a:srgbClr val="C0C0C0"/>
                  </a:outerShdw>
                </a:effectLst>
                <a:ea typeface="ＭＳ Ｐゴシック" pitchFamily="34" charset="-128"/>
              </a:rPr>
            </a:br>
            <a:r>
              <a:rPr lang="en-US" sz="3600" dirty="0" smtClean="0">
                <a:ln>
                  <a:noFill/>
                </a:ln>
                <a:effectLst>
                  <a:outerShdw blurRad="38100" dist="38100" dir="2700000" algn="tl">
                    <a:srgbClr val="C0C0C0"/>
                  </a:outerShdw>
                </a:effectLst>
                <a:ea typeface="ＭＳ Ｐゴシック" pitchFamily="34" charset="-128"/>
              </a:rPr>
              <a:t> Bandwidth</a:t>
            </a:r>
          </a:p>
        </p:txBody>
      </p:sp>
      <p:sp>
        <p:nvSpPr>
          <p:cNvPr id="194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791502E-5408-4A21-BE54-23C88D4F924A}" type="slidenum">
              <a:rPr lang="en-US" smtClean="0">
                <a:solidFill>
                  <a:schemeClr val="bg1"/>
                </a:solidFill>
                <a:latin typeface="Calibri" pitchFamily="34" charset="0"/>
              </a:rPr>
              <a:pPr eaLnBrk="1" hangingPunct="1"/>
              <a:t>9</a:t>
            </a:fld>
            <a:endParaRPr lang="en-US" smtClean="0">
              <a:solidFill>
                <a:schemeClr val="bg1"/>
              </a:solidFill>
              <a:latin typeface="Calibri" pitchFamily="34" charset="0"/>
            </a:endParaRPr>
          </a:p>
        </p:txBody>
      </p:sp>
    </p:spTree>
    <p:extLst>
      <p:ext uri="{BB962C8B-B14F-4D97-AF65-F5344CB8AC3E}">
        <p14:creationId xmlns:p14="http://schemas.microsoft.com/office/powerpoint/2010/main" val="4098135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2349</TotalTime>
  <Words>8361</Words>
  <Application>Microsoft Office PowerPoint</Application>
  <PresentationFormat>On-screen Show (4:3)</PresentationFormat>
  <Paragraphs>799</Paragraphs>
  <Slides>64</Slides>
  <Notes>42</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Data Communication CSE 315</vt:lpstr>
      <vt:lpstr>Schedule</vt:lpstr>
      <vt:lpstr>Assessment</vt:lpstr>
      <vt:lpstr>Resources</vt:lpstr>
      <vt:lpstr>Outline</vt:lpstr>
      <vt:lpstr>Transmission Terminology</vt:lpstr>
      <vt:lpstr>PowerPoint Presentation</vt:lpstr>
      <vt:lpstr>PowerPoint Presentation</vt:lpstr>
      <vt:lpstr>Frequency, Spectrum, and  Bandwidth</vt:lpstr>
      <vt:lpstr>PowerPoint Presentation</vt:lpstr>
      <vt:lpstr>Sine Wave</vt:lpstr>
      <vt:lpstr>The effect of varying A, f,  </vt:lpstr>
      <vt:lpstr>Wavelength ()</vt:lpstr>
      <vt:lpstr>PowerPoint Presentation</vt:lpstr>
      <vt:lpstr>Spectrum and Bandwidth</vt:lpstr>
      <vt:lpstr>Example 1</vt:lpstr>
      <vt:lpstr>PowerPoint Presentation</vt:lpstr>
      <vt:lpstr>Example 2</vt:lpstr>
      <vt:lpstr>Example 3</vt:lpstr>
      <vt:lpstr>Summary</vt:lpstr>
      <vt:lpstr>PowerPoint Presentation</vt:lpstr>
      <vt:lpstr>PowerPoint Presentation</vt:lpstr>
      <vt:lpstr>Transmission Impairments</vt:lpstr>
      <vt:lpstr>PowerPoint Presentation</vt:lpstr>
      <vt:lpstr>Capacity of a System</vt:lpstr>
      <vt:lpstr>Nyquist Bandwidth</vt:lpstr>
      <vt:lpstr>PowerPoint Presentation</vt:lpstr>
      <vt:lpstr>Nyquist Theorem</vt:lpstr>
      <vt:lpstr>PowerPoint Presentation</vt:lpstr>
      <vt:lpstr>PowerPoint Presentation</vt:lpstr>
      <vt:lpstr>PowerPoint Presentation</vt:lpstr>
      <vt:lpstr>Shannon Capacity Formula</vt:lpstr>
      <vt:lpstr>Shannon’s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Twisted Pair</vt:lpstr>
      <vt:lpstr>Unshielded and Shielded  Twisted Pair</vt:lpstr>
      <vt:lpstr>Coaxial Cable</vt:lpstr>
      <vt:lpstr>Optical Fiber</vt:lpstr>
      <vt:lpstr>Optical Fiber - Benefits</vt:lpstr>
      <vt:lpstr>Categories of Application</vt:lpstr>
      <vt:lpstr>PowerPoint Presentation</vt:lpstr>
      <vt:lpstr>PowerPoint Presentation</vt:lpstr>
      <vt:lpstr>Wireless Transmission  Frequencies</vt:lpstr>
      <vt:lpstr>Wireless Communication Model</vt:lpstr>
      <vt:lpstr>Radiation Pattern</vt:lpstr>
      <vt:lpstr>Antenna Gain</vt:lpstr>
      <vt:lpstr>Terrestrial Microwave</vt:lpstr>
      <vt:lpstr>Terrestrial Microwave  Applications</vt:lpstr>
      <vt:lpstr>Satellite Microwave</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A.K.M. Muzahidul Islam</dc:creator>
  <cp:lastModifiedBy>Dr. A.K.M. Muzahidul Islam</cp:lastModifiedBy>
  <cp:revision>365</cp:revision>
  <dcterms:created xsi:type="dcterms:W3CDTF">2018-10-07T06:29:49Z</dcterms:created>
  <dcterms:modified xsi:type="dcterms:W3CDTF">2018-11-05T03:42:59Z</dcterms:modified>
</cp:coreProperties>
</file>