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16" r:id="rId2"/>
    <p:sldId id="419" r:id="rId3"/>
    <p:sldId id="421" r:id="rId4"/>
    <p:sldId id="422" r:id="rId5"/>
    <p:sldId id="423" r:id="rId6"/>
    <p:sldId id="424" r:id="rId7"/>
    <p:sldId id="425" r:id="rId8"/>
    <p:sldId id="426" r:id="rId9"/>
    <p:sldId id="427" r:id="rId10"/>
    <p:sldId id="428" r:id="rId11"/>
    <p:sldId id="429" r:id="rId12"/>
    <p:sldId id="430" r:id="rId13"/>
    <p:sldId id="438" r:id="rId14"/>
    <p:sldId id="439" r:id="rId15"/>
    <p:sldId id="440" r:id="rId16"/>
    <p:sldId id="441" r:id="rId17"/>
    <p:sldId id="432" r:id="rId18"/>
    <p:sldId id="433" r:id="rId19"/>
    <p:sldId id="434" r:id="rId20"/>
    <p:sldId id="442" r:id="rId21"/>
    <p:sldId id="435" r:id="rId22"/>
    <p:sldId id="436" r:id="rId23"/>
    <p:sldId id="415" r:id="rId24"/>
    <p:sldId id="41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53" autoAdjust="0"/>
  </p:normalViewPr>
  <p:slideViewPr>
    <p:cSldViewPr>
      <p:cViewPr>
        <p:scale>
          <a:sx n="72" d="100"/>
          <a:sy n="72" d="100"/>
        </p:scale>
        <p:origin x="-45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2E89F-1BAF-734F-BA43-C28ED591F519}" type="doc">
      <dgm:prSet loTypeId="urn:microsoft.com/office/officeart/2005/8/layout/vList3#2" loCatId="" qsTypeId="urn:microsoft.com/office/officeart/2005/8/quickstyle/simple4" qsCatId="simple" csTypeId="urn:microsoft.com/office/officeart/2005/8/colors/accent1_2" csCatId="accent1" phldr="1"/>
      <dgm:spPr/>
      <dgm:t>
        <a:bodyPr/>
        <a:lstStyle/>
        <a:p>
          <a:endParaRPr lang="en-US"/>
        </a:p>
      </dgm:t>
    </dgm:pt>
    <dgm:pt modelId="{1448C400-772F-4247-9F94-84FB42BD7988}">
      <dgm:prSet/>
      <dgm:spPr/>
      <dgm:t>
        <a:bodyPr/>
        <a:lstStyle/>
        <a:p>
          <a:pPr rtl="0"/>
          <a:r>
            <a:rPr lang="en-US" b="0" dirty="0" smtClean="0"/>
            <a:t>    </a:t>
          </a:r>
          <a:r>
            <a:rPr kumimoji="1" lang="en-GB" dirty="0" smtClean="0">
              <a:ln>
                <a:noFill/>
              </a:ln>
              <a:effectLst>
                <a:outerShdw blurRad="38100" dist="38100" dir="2700000" algn="tl">
                  <a:srgbClr val="C0C0C0"/>
                </a:outerShdw>
              </a:effectLst>
              <a:ea typeface="ＭＳ Ｐゴシック" pitchFamily="34" charset="-128"/>
            </a:rPr>
            <a:t>Error Detection</a:t>
          </a:r>
          <a:endParaRPr lang="en-GB" dirty="0"/>
        </a:p>
      </dgm:t>
    </dgm:pt>
    <dgm:pt modelId="{4375EEC5-19F4-B445-B1AA-6B16CC945C71}" type="parTrans" cxnId="{042047B1-54CE-D94E-A0AF-1DA32BC93408}">
      <dgm:prSet/>
      <dgm:spPr/>
      <dgm:t>
        <a:bodyPr/>
        <a:lstStyle/>
        <a:p>
          <a:endParaRPr lang="en-US"/>
        </a:p>
      </dgm:t>
    </dgm:pt>
    <dgm:pt modelId="{3037679B-41A7-884D-84D2-20BFEAA65683}" type="sibTrans" cxnId="{042047B1-54CE-D94E-A0AF-1DA32BC93408}">
      <dgm:prSet/>
      <dgm:spPr/>
      <dgm:t>
        <a:bodyPr/>
        <a:lstStyle/>
        <a:p>
          <a:endParaRPr lang="en-US"/>
        </a:p>
      </dgm:t>
    </dgm:pt>
    <dgm:pt modelId="{44500670-87A4-4146-BEEC-FF46C95CD200}">
      <dgm:prSet/>
      <dgm:spPr/>
      <dgm:t>
        <a:bodyPr/>
        <a:lstStyle/>
        <a:p>
          <a:pPr rtl="0"/>
          <a:r>
            <a:rPr lang="en-US" dirty="0" smtClean="0">
              <a:solidFill>
                <a:schemeClr val="bg1"/>
              </a:solidFill>
            </a:rPr>
            <a:t>  </a:t>
          </a:r>
          <a:r>
            <a:rPr kumimoji="1" lang="en-GB" dirty="0" smtClean="0">
              <a:ln>
                <a:noFill/>
              </a:ln>
              <a:effectLst>
                <a:outerShdw blurRad="38100" dist="38100" dir="2700000" algn="tl">
                  <a:srgbClr val="C0C0C0"/>
                </a:outerShdw>
              </a:effectLst>
              <a:ea typeface="ＭＳ Ｐゴシック" pitchFamily="34" charset="-128"/>
            </a:rPr>
            <a:t>Error Correction</a:t>
          </a:r>
          <a:endParaRPr lang="en-US" dirty="0">
            <a:solidFill>
              <a:schemeClr val="bg1"/>
            </a:solidFill>
          </a:endParaRPr>
        </a:p>
      </dgm:t>
    </dgm:pt>
    <dgm:pt modelId="{611E8B6F-7C60-914A-A1B7-94702D7075BB}" type="parTrans" cxnId="{7C7F35E0-5FA4-9149-B0A8-FFB7AAB37413}">
      <dgm:prSet/>
      <dgm:spPr/>
      <dgm:t>
        <a:bodyPr/>
        <a:lstStyle/>
        <a:p>
          <a:endParaRPr lang="en-US"/>
        </a:p>
      </dgm:t>
    </dgm:pt>
    <dgm:pt modelId="{791FDA7B-2154-9448-9A04-6BE6186289AD}" type="sibTrans" cxnId="{7C7F35E0-5FA4-9149-B0A8-FFB7AAB37413}">
      <dgm:prSet/>
      <dgm:spPr/>
      <dgm:t>
        <a:bodyPr/>
        <a:lstStyle/>
        <a:p>
          <a:endParaRPr lang="en-US"/>
        </a:p>
      </dgm:t>
    </dgm:pt>
    <dgm:pt modelId="{3BA5C740-F0F8-214A-ACCE-13F7792243A5}" type="pres">
      <dgm:prSet presAssocID="{4DC2E89F-1BAF-734F-BA43-C28ED591F519}" presName="linearFlow" presStyleCnt="0">
        <dgm:presLayoutVars>
          <dgm:dir/>
          <dgm:resizeHandles val="exact"/>
        </dgm:presLayoutVars>
      </dgm:prSet>
      <dgm:spPr/>
      <dgm:t>
        <a:bodyPr/>
        <a:lstStyle/>
        <a:p>
          <a:endParaRPr lang="en-US"/>
        </a:p>
      </dgm:t>
    </dgm:pt>
    <dgm:pt modelId="{527C7FAE-E9E6-4040-AD27-64939D5B5E4F}" type="pres">
      <dgm:prSet presAssocID="{1448C400-772F-4247-9F94-84FB42BD7988}" presName="composite" presStyleCnt="0"/>
      <dgm:spPr/>
    </dgm:pt>
    <dgm:pt modelId="{F740CD8D-ECEB-B646-B551-7EF4EEF0B813}" type="pres">
      <dgm:prSet presAssocID="{1448C400-772F-4247-9F94-84FB42BD7988}" presName="imgShp" presStyleLbl="fgImgPlace1" presStyleIdx="0" presStyleCnt="2"/>
      <dgm:spPr/>
    </dgm:pt>
    <dgm:pt modelId="{4711C718-A6B6-BD46-892E-ABC8018FA479}" type="pres">
      <dgm:prSet presAssocID="{1448C400-772F-4247-9F94-84FB42BD7988}" presName="txShp" presStyleLbl="node1" presStyleIdx="0" presStyleCnt="2" custScaleX="122573">
        <dgm:presLayoutVars>
          <dgm:bulletEnabled val="1"/>
        </dgm:presLayoutVars>
      </dgm:prSet>
      <dgm:spPr/>
      <dgm:t>
        <a:bodyPr/>
        <a:lstStyle/>
        <a:p>
          <a:endParaRPr lang="en-US"/>
        </a:p>
      </dgm:t>
    </dgm:pt>
    <dgm:pt modelId="{F1487BCB-AC09-6845-9C81-36F689F63855}" type="pres">
      <dgm:prSet presAssocID="{3037679B-41A7-884D-84D2-20BFEAA65683}" presName="spacing" presStyleCnt="0"/>
      <dgm:spPr/>
    </dgm:pt>
    <dgm:pt modelId="{8880D482-6C39-2E47-81BB-03282BC9436A}" type="pres">
      <dgm:prSet presAssocID="{44500670-87A4-4146-BEEC-FF46C95CD200}" presName="composite" presStyleCnt="0"/>
      <dgm:spPr/>
    </dgm:pt>
    <dgm:pt modelId="{F5B3C22C-1AE5-6B46-B847-77C40629EEEE}" type="pres">
      <dgm:prSet presAssocID="{44500670-87A4-4146-BEEC-FF46C95CD200}" presName="imgShp" presStyleLbl="fgImgPlace1" presStyleIdx="1" presStyleCnt="2"/>
      <dgm:spPr/>
    </dgm:pt>
    <dgm:pt modelId="{37813626-7365-E942-82EB-BE83CB40CCF9}" type="pres">
      <dgm:prSet presAssocID="{44500670-87A4-4146-BEEC-FF46C95CD200}" presName="txShp" presStyleLbl="node1" presStyleIdx="1" presStyleCnt="2" custScaleX="122573">
        <dgm:presLayoutVars>
          <dgm:bulletEnabled val="1"/>
        </dgm:presLayoutVars>
      </dgm:prSet>
      <dgm:spPr/>
      <dgm:t>
        <a:bodyPr/>
        <a:lstStyle/>
        <a:p>
          <a:endParaRPr lang="en-US"/>
        </a:p>
      </dgm:t>
    </dgm:pt>
  </dgm:ptLst>
  <dgm:cxnLst>
    <dgm:cxn modelId="{5A556C40-83BC-6C4F-9E24-C19765CDD72B}" type="presOf" srcId="{1448C400-772F-4247-9F94-84FB42BD7988}" destId="{4711C718-A6B6-BD46-892E-ABC8018FA479}" srcOrd="0" destOrd="0" presId="urn:microsoft.com/office/officeart/2005/8/layout/vList3#2"/>
    <dgm:cxn modelId="{7C7F35E0-5FA4-9149-B0A8-FFB7AAB37413}" srcId="{4DC2E89F-1BAF-734F-BA43-C28ED591F519}" destId="{44500670-87A4-4146-BEEC-FF46C95CD200}" srcOrd="1" destOrd="0" parTransId="{611E8B6F-7C60-914A-A1B7-94702D7075BB}" sibTransId="{791FDA7B-2154-9448-9A04-6BE6186289AD}"/>
    <dgm:cxn modelId="{E9399F29-67DC-5C4F-AC23-D6BDCA0B47D1}" type="presOf" srcId="{4DC2E89F-1BAF-734F-BA43-C28ED591F519}" destId="{3BA5C740-F0F8-214A-ACCE-13F7792243A5}" srcOrd="0" destOrd="0" presId="urn:microsoft.com/office/officeart/2005/8/layout/vList3#2"/>
    <dgm:cxn modelId="{042047B1-54CE-D94E-A0AF-1DA32BC93408}" srcId="{4DC2E89F-1BAF-734F-BA43-C28ED591F519}" destId="{1448C400-772F-4247-9F94-84FB42BD7988}" srcOrd="0" destOrd="0" parTransId="{4375EEC5-19F4-B445-B1AA-6B16CC945C71}" sibTransId="{3037679B-41A7-884D-84D2-20BFEAA65683}"/>
    <dgm:cxn modelId="{4EE17F06-2ABF-324F-A4D4-031FF068BB9A}" type="presOf" srcId="{44500670-87A4-4146-BEEC-FF46C95CD200}" destId="{37813626-7365-E942-82EB-BE83CB40CCF9}" srcOrd="0" destOrd="0" presId="urn:microsoft.com/office/officeart/2005/8/layout/vList3#2"/>
    <dgm:cxn modelId="{D7BE3B1B-9AC8-9345-9EAE-69B2FD4F7F6B}" type="presParOf" srcId="{3BA5C740-F0F8-214A-ACCE-13F7792243A5}" destId="{527C7FAE-E9E6-4040-AD27-64939D5B5E4F}" srcOrd="0" destOrd="0" presId="urn:microsoft.com/office/officeart/2005/8/layout/vList3#2"/>
    <dgm:cxn modelId="{4A7782A3-6B4A-6845-BAB7-793C515011BE}" type="presParOf" srcId="{527C7FAE-E9E6-4040-AD27-64939D5B5E4F}" destId="{F740CD8D-ECEB-B646-B551-7EF4EEF0B813}" srcOrd="0" destOrd="0" presId="urn:microsoft.com/office/officeart/2005/8/layout/vList3#2"/>
    <dgm:cxn modelId="{A97AD5DE-A885-9848-AD58-491ABAD5922C}" type="presParOf" srcId="{527C7FAE-E9E6-4040-AD27-64939D5B5E4F}" destId="{4711C718-A6B6-BD46-892E-ABC8018FA479}" srcOrd="1" destOrd="0" presId="urn:microsoft.com/office/officeart/2005/8/layout/vList3#2"/>
    <dgm:cxn modelId="{192CE911-C67D-0F4C-ADC2-23D29480A054}" type="presParOf" srcId="{3BA5C740-F0F8-214A-ACCE-13F7792243A5}" destId="{F1487BCB-AC09-6845-9C81-36F689F63855}" srcOrd="1" destOrd="0" presId="urn:microsoft.com/office/officeart/2005/8/layout/vList3#2"/>
    <dgm:cxn modelId="{BCF13F64-EBDD-1E4F-8624-42866AE44AEB}" type="presParOf" srcId="{3BA5C740-F0F8-214A-ACCE-13F7792243A5}" destId="{8880D482-6C39-2E47-81BB-03282BC9436A}" srcOrd="2" destOrd="0" presId="urn:microsoft.com/office/officeart/2005/8/layout/vList3#2"/>
    <dgm:cxn modelId="{DFCA9158-70DF-CE42-9130-ED1ABFBA1B18}" type="presParOf" srcId="{8880D482-6C39-2E47-81BB-03282BC9436A}" destId="{F5B3C22C-1AE5-6B46-B847-77C40629EEEE}" srcOrd="0" destOrd="0" presId="urn:microsoft.com/office/officeart/2005/8/layout/vList3#2"/>
    <dgm:cxn modelId="{AC70FB14-A3AD-8F41-844B-3FA5B3B2AD8F}" type="presParOf" srcId="{8880D482-6C39-2E47-81BB-03282BC9436A}" destId="{37813626-7365-E942-82EB-BE83CB40CCF9}"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1C718-A6B6-BD46-892E-ABC8018FA479}">
      <dsp:nvSpPr>
        <dsp:cNvPr id="0" name=""/>
        <dsp:cNvSpPr/>
      </dsp:nvSpPr>
      <dsp:spPr>
        <a:xfrm rot="10800000">
          <a:off x="785807" y="915"/>
          <a:ext cx="6719678" cy="1332305"/>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7510" tIns="217170" rIns="405384" bIns="217170" numCol="1" spcCol="1270" anchor="ctr" anchorCtr="0">
          <a:noAutofit/>
        </a:bodyPr>
        <a:lstStyle/>
        <a:p>
          <a:pPr lvl="0" algn="ctr" defTabSz="2533650" rtl="0">
            <a:lnSpc>
              <a:spcPct val="90000"/>
            </a:lnSpc>
            <a:spcBef>
              <a:spcPct val="0"/>
            </a:spcBef>
            <a:spcAft>
              <a:spcPct val="35000"/>
            </a:spcAft>
          </a:pPr>
          <a:r>
            <a:rPr lang="en-US" sz="5700" b="0" kern="1200" dirty="0" smtClean="0"/>
            <a:t>    </a:t>
          </a:r>
          <a:r>
            <a:rPr kumimoji="1" lang="en-GB" sz="5700" kern="1200" dirty="0" smtClean="0">
              <a:ln>
                <a:noFill/>
              </a:ln>
              <a:effectLst>
                <a:outerShdw blurRad="38100" dist="38100" dir="2700000" algn="tl">
                  <a:srgbClr val="C0C0C0"/>
                </a:outerShdw>
              </a:effectLst>
              <a:ea typeface="ＭＳ Ｐゴシック" pitchFamily="34" charset="-128"/>
            </a:rPr>
            <a:t>Error Detection</a:t>
          </a:r>
          <a:endParaRPr lang="en-GB" sz="5700" kern="1200" dirty="0"/>
        </a:p>
      </dsp:txBody>
      <dsp:txXfrm rot="10800000">
        <a:off x="1118883" y="915"/>
        <a:ext cx="6386602" cy="1332305"/>
      </dsp:txXfrm>
    </dsp:sp>
    <dsp:sp modelId="{F740CD8D-ECEB-B646-B551-7EF4EEF0B813}">
      <dsp:nvSpPr>
        <dsp:cNvPr id="0" name=""/>
        <dsp:cNvSpPr/>
      </dsp:nvSpPr>
      <dsp:spPr>
        <a:xfrm>
          <a:off x="738401" y="915"/>
          <a:ext cx="1332305" cy="13323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7813626-7365-E942-82EB-BE83CB40CCF9}">
      <dsp:nvSpPr>
        <dsp:cNvPr id="0" name=""/>
        <dsp:cNvSpPr/>
      </dsp:nvSpPr>
      <dsp:spPr>
        <a:xfrm rot="10800000">
          <a:off x="785807" y="1698912"/>
          <a:ext cx="6719678" cy="1332305"/>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7510" tIns="213360" rIns="398272" bIns="213360" numCol="1" spcCol="1270" anchor="ctr" anchorCtr="0">
          <a:noAutofit/>
        </a:bodyPr>
        <a:lstStyle/>
        <a:p>
          <a:pPr lvl="0" algn="ctr" defTabSz="2489200" rtl="0">
            <a:lnSpc>
              <a:spcPct val="90000"/>
            </a:lnSpc>
            <a:spcBef>
              <a:spcPct val="0"/>
            </a:spcBef>
            <a:spcAft>
              <a:spcPct val="35000"/>
            </a:spcAft>
          </a:pPr>
          <a:r>
            <a:rPr lang="en-US" sz="5600" kern="1200" dirty="0" smtClean="0">
              <a:solidFill>
                <a:schemeClr val="bg1"/>
              </a:solidFill>
            </a:rPr>
            <a:t>  </a:t>
          </a:r>
          <a:r>
            <a:rPr kumimoji="1" lang="en-GB" sz="5600" kern="1200" dirty="0" smtClean="0">
              <a:ln>
                <a:noFill/>
              </a:ln>
              <a:effectLst>
                <a:outerShdw blurRad="38100" dist="38100" dir="2700000" algn="tl">
                  <a:srgbClr val="C0C0C0"/>
                </a:outerShdw>
              </a:effectLst>
              <a:ea typeface="ＭＳ Ｐゴシック" pitchFamily="34" charset="-128"/>
            </a:rPr>
            <a:t>Error Correction</a:t>
          </a:r>
          <a:endParaRPr lang="en-US" sz="5600" kern="1200" dirty="0">
            <a:solidFill>
              <a:schemeClr val="bg1"/>
            </a:solidFill>
          </a:endParaRPr>
        </a:p>
      </dsp:txBody>
      <dsp:txXfrm rot="10800000">
        <a:off x="1118883" y="1698912"/>
        <a:ext cx="6386602" cy="1332305"/>
      </dsp:txXfrm>
    </dsp:sp>
    <dsp:sp modelId="{F5B3C22C-1AE5-6B46-B847-77C40629EEEE}">
      <dsp:nvSpPr>
        <dsp:cNvPr id="0" name=""/>
        <dsp:cNvSpPr/>
      </dsp:nvSpPr>
      <dsp:spPr>
        <a:xfrm>
          <a:off x="738401" y="1698912"/>
          <a:ext cx="1332305" cy="13323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253C2-C724-487B-AE05-10AF50D9BC39}" type="datetimeFigureOut">
              <a:rPr lang="en-US" smtClean="0"/>
              <a:t>11/10/2018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2CA80D-F9AE-4970-8E96-63021A684A3E}" type="slidenum">
              <a:rPr lang="en-US" smtClean="0"/>
              <a:t>‹#›</a:t>
            </a:fld>
            <a:endParaRPr lang="en-US"/>
          </a:p>
        </p:txBody>
      </p:sp>
    </p:spTree>
    <p:extLst>
      <p:ext uri="{BB962C8B-B14F-4D97-AF65-F5344CB8AC3E}">
        <p14:creationId xmlns:p14="http://schemas.microsoft.com/office/powerpoint/2010/main" val="113124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alibri" charset="0"/>
                <a:ea typeface="ＭＳ Ｐゴシック" charset="0"/>
                <a:cs typeface="ＭＳ Ｐゴシック" charset="0"/>
              </a:rPr>
              <a:t>Make sense of message. </a:t>
            </a:r>
          </a:p>
          <a:p>
            <a:r>
              <a:rPr lang="en-US">
                <a:latin typeface="Calibri" charset="0"/>
                <a:ea typeface="ＭＳ Ｐゴシック" charset="0"/>
                <a:cs typeface="ＭＳ Ｐゴシック" charset="0"/>
              </a:rPr>
              <a:t>Make sense of message. </a:t>
            </a:r>
          </a:p>
          <a:p>
            <a:endParaRPr lang="en-US">
              <a:latin typeface="Calibri"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55158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511849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49743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772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0412E9-256A-401F-89A5-3F78F58B3333}"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16327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0412E9-256A-401F-89A5-3F78F58B3333}"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15511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0412E9-256A-401F-89A5-3F78F58B3333}"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58049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0412E9-256A-401F-89A5-3F78F58B3333}"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63225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412E9-256A-401F-89A5-3F78F58B3333}" type="datetimeFigureOut">
              <a:rPr lang="en-US" smtClean="0"/>
              <a:t>11/10/2018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63862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57989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21991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412E9-256A-401F-89A5-3F78F58B3333}" type="datetimeFigureOut">
              <a:rPr lang="en-US" smtClean="0"/>
              <a:t>11/10/2018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F846-0B6A-41AC-9EC1-97B3EC969A6B}" type="slidenum">
              <a:rPr lang="en-US" smtClean="0"/>
              <a:t>‹#›</a:t>
            </a:fld>
            <a:endParaRPr lang="en-US"/>
          </a:p>
        </p:txBody>
      </p:sp>
    </p:spTree>
    <p:extLst>
      <p:ext uri="{BB962C8B-B14F-4D97-AF65-F5344CB8AC3E}">
        <p14:creationId xmlns:p14="http://schemas.microsoft.com/office/powerpoint/2010/main" val="1792420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T2cmKG1ax08" TargetMode="External"/><Relationship Id="rId2" Type="http://schemas.openxmlformats.org/officeDocument/2006/relationships/hyperlink" Target="https://www.youtube.com/watch?v=oA7GMmZuexo" TargetMode="External"/><Relationship Id="rId1" Type="http://schemas.openxmlformats.org/officeDocument/2006/relationships/slideLayout" Target="../slideLayouts/slideLayout2.xml"/><Relationship Id="rId4" Type="http://schemas.openxmlformats.org/officeDocument/2006/relationships/hyperlink" Target="https://www.youtube.com/watch?v=0CLTy231Hsw"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normAutofit/>
          </a:bodyPr>
          <a:lstStyle/>
          <a:p>
            <a:r>
              <a:rPr lang="en-US" sz="4000" dirty="0" smtClean="0"/>
              <a:t>Data Communication CSE 315</a:t>
            </a:r>
            <a:endParaRPr lang="en-US" sz="4000" dirty="0"/>
          </a:p>
        </p:txBody>
      </p:sp>
      <p:sp>
        <p:nvSpPr>
          <p:cNvPr id="3" name="Subtitle 2"/>
          <p:cNvSpPr>
            <a:spLocks noGrp="1"/>
          </p:cNvSpPr>
          <p:nvPr>
            <p:ph type="subTitle" idx="1"/>
          </p:nvPr>
        </p:nvSpPr>
        <p:spPr>
          <a:xfrm>
            <a:off x="1028700" y="3886200"/>
            <a:ext cx="7124700" cy="2743200"/>
          </a:xfrm>
        </p:spPr>
        <p:txBody>
          <a:bodyPr>
            <a:normAutofit fontScale="92500" lnSpcReduction="10000"/>
          </a:bodyPr>
          <a:lstStyle/>
          <a:p>
            <a:pPr algn="r"/>
            <a:r>
              <a:rPr lang="en-US" sz="2800" b="1" dirty="0" smtClean="0">
                <a:solidFill>
                  <a:schemeClr val="tx1"/>
                </a:solidFill>
              </a:rPr>
              <a:t>Dr. A.K.M. </a:t>
            </a:r>
            <a:r>
              <a:rPr lang="en-US" sz="2800" b="1" dirty="0" err="1" smtClean="0">
                <a:solidFill>
                  <a:schemeClr val="tx1"/>
                </a:solidFill>
              </a:rPr>
              <a:t>Muzahidul</a:t>
            </a:r>
            <a:r>
              <a:rPr lang="en-US" sz="2800" b="1" dirty="0" smtClean="0">
                <a:solidFill>
                  <a:schemeClr val="tx1"/>
                </a:solidFill>
              </a:rPr>
              <a:t> Islam</a:t>
            </a:r>
          </a:p>
          <a:p>
            <a:pPr algn="r"/>
            <a:r>
              <a:rPr lang="en-US" sz="2800" dirty="0" smtClean="0">
                <a:solidFill>
                  <a:schemeClr val="tx1"/>
                </a:solidFill>
              </a:rPr>
              <a:t>Professor</a:t>
            </a:r>
          </a:p>
          <a:p>
            <a:pPr algn="r"/>
            <a:r>
              <a:rPr lang="en-US" sz="2800" dirty="0" smtClean="0">
                <a:solidFill>
                  <a:schemeClr val="tx1"/>
                </a:solidFill>
              </a:rPr>
              <a:t>Computer Science &amp; Engineering (CSE)</a:t>
            </a:r>
          </a:p>
          <a:p>
            <a:pPr algn="r"/>
            <a:r>
              <a:rPr lang="en-US" sz="2800" dirty="0" smtClean="0">
                <a:solidFill>
                  <a:schemeClr val="tx1"/>
                </a:solidFill>
              </a:rPr>
              <a:t>United International University (UIU)</a:t>
            </a:r>
          </a:p>
          <a:p>
            <a:pPr algn="r"/>
            <a:endParaRPr lang="en-US" sz="2800" dirty="0" smtClean="0">
              <a:solidFill>
                <a:schemeClr val="tx1"/>
              </a:solidFill>
            </a:endParaRPr>
          </a:p>
          <a:p>
            <a:r>
              <a:rPr lang="en-US" sz="2800" b="1" dirty="0" smtClean="0">
                <a:solidFill>
                  <a:schemeClr val="tx1"/>
                </a:solidFill>
              </a:rPr>
              <a:t>Fall 2018 </a:t>
            </a:r>
            <a:endParaRPr lang="en-US" sz="2800" b="1" dirty="0">
              <a:solidFill>
                <a:schemeClr val="tx1"/>
              </a:solidFill>
            </a:endParaRPr>
          </a:p>
        </p:txBody>
      </p:sp>
      <p:sp>
        <p:nvSpPr>
          <p:cNvPr id="4" name="AutoShape 2" descr="Image result for uiu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uiu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uiu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63378"/>
            <a:ext cx="1752600" cy="158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049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685800" y="857250"/>
            <a:ext cx="7772400" cy="5238750"/>
          </a:xfrm>
        </p:spPr>
        <p:txBody>
          <a:bodyPr/>
          <a:lstStyle/>
          <a:p>
            <a:pPr marL="342866" indent="-342866">
              <a:buFont typeface="Arial" pitchFamily="34" charset="0"/>
              <a:buNone/>
              <a:defRPr/>
            </a:pPr>
            <a:r>
              <a:rPr lang="en-US" b="0" dirty="0" smtClean="0"/>
              <a:t>	The term </a:t>
            </a:r>
            <a:r>
              <a:rPr lang="en-US" b="0" dirty="0" smtClean="0">
                <a:solidFill>
                  <a:srgbClr val="CC0066"/>
                </a:solidFill>
                <a:effectLst>
                  <a:outerShdw blurRad="38100" dist="38100" dir="2700000" algn="tl">
                    <a:srgbClr val="C0C0C0"/>
                  </a:outerShdw>
                </a:effectLst>
              </a:rPr>
              <a:t>burst error</a:t>
            </a:r>
            <a:r>
              <a:rPr lang="en-US" b="0" dirty="0" smtClean="0"/>
              <a:t> means that two or more bits in the data unit have changed from 1 to 0 or from 0 to 1.</a:t>
            </a:r>
          </a:p>
          <a:p>
            <a:pPr marL="342866" indent="-342866">
              <a:buFont typeface="Arial" pitchFamily="34" charset="0"/>
              <a:buNone/>
              <a:defRPr/>
            </a:pPr>
            <a:endParaRPr lang="en-US" b="0" dirty="0" smtClean="0"/>
          </a:p>
          <a:p>
            <a:pPr marL="342866" indent="-342866">
              <a:buFont typeface="Arial" pitchFamily="34" charset="0"/>
              <a:buNone/>
              <a:defRPr/>
            </a:pPr>
            <a:r>
              <a:rPr lang="en-US" b="0" dirty="0" smtClean="0"/>
              <a:t>	Burst errors does not necessarily mean that the errors occur in consecutive bits, the length of the burst is measured from the first corrupted bit to the last corrupted bit. Some bits in between may not have been corrupted.</a:t>
            </a:r>
          </a:p>
        </p:txBody>
      </p:sp>
    </p:spTree>
    <p:extLst>
      <p:ext uri="{BB962C8B-B14F-4D97-AF65-F5344CB8AC3E}">
        <p14:creationId xmlns:p14="http://schemas.microsoft.com/office/powerpoint/2010/main" val="1298401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323850" y="476250"/>
            <a:ext cx="8569325" cy="5619750"/>
          </a:xfrm>
        </p:spPr>
        <p:txBody>
          <a:bodyPr>
            <a:normAutofit fontScale="92500" lnSpcReduction="10000"/>
          </a:bodyPr>
          <a:lstStyle/>
          <a:p>
            <a:pPr marL="342866" indent="-342866">
              <a:buClr>
                <a:srgbClr val="CC0066"/>
              </a:buClr>
              <a:buFont typeface="Wingdings" pitchFamily="2" charset="2"/>
              <a:buChar char="§"/>
              <a:defRPr/>
            </a:pPr>
            <a:r>
              <a:rPr lang="en-US" b="0" dirty="0" smtClean="0"/>
              <a:t>Burst error is most likely to happen in serial transmission since the duration of noise is normally longer than the duration of a bit.</a:t>
            </a:r>
          </a:p>
          <a:p>
            <a:pPr marL="342866" indent="-342866">
              <a:buClr>
                <a:srgbClr val="CC0066"/>
              </a:buClr>
              <a:buFont typeface="Wingdings" pitchFamily="2" charset="2"/>
              <a:buChar char="§"/>
              <a:defRPr/>
            </a:pPr>
            <a:r>
              <a:rPr lang="en-US" b="0" dirty="0" smtClean="0"/>
              <a:t>The number of bits affected depends on the data rate and duration of noise.</a:t>
            </a:r>
          </a:p>
          <a:p>
            <a:pPr marL="342866" indent="-342866">
              <a:buFont typeface="Arial" pitchFamily="34" charset="0"/>
              <a:buNone/>
              <a:defRPr/>
            </a:pPr>
            <a:r>
              <a:rPr lang="en-US" b="0" i="1" dirty="0" smtClean="0">
                <a:solidFill>
                  <a:srgbClr val="CC0066"/>
                </a:solidFill>
                <a:effectLst>
                  <a:outerShdw blurRad="38100" dist="38100" dir="2700000" algn="tl">
                    <a:srgbClr val="C0C0C0"/>
                  </a:outerShdw>
                </a:effectLst>
              </a:rPr>
              <a:t>	</a:t>
            </a:r>
          </a:p>
          <a:p>
            <a:pPr marL="342866" indent="-342866">
              <a:buFont typeface="Arial" pitchFamily="34" charset="0"/>
              <a:buNone/>
              <a:defRPr/>
            </a:pPr>
            <a:r>
              <a:rPr lang="en-US" b="0" i="1" dirty="0" smtClean="0">
                <a:solidFill>
                  <a:srgbClr val="CC0066"/>
                </a:solidFill>
                <a:effectLst>
                  <a:outerShdw blurRad="38100" dist="38100" dir="2700000" algn="tl">
                    <a:srgbClr val="C0C0C0"/>
                  </a:outerShdw>
                </a:effectLst>
              </a:rPr>
              <a:t>	Example:</a:t>
            </a:r>
          </a:p>
          <a:p>
            <a:pPr marL="342866" indent="-342866">
              <a:buClr>
                <a:srgbClr val="CC0066"/>
              </a:buClr>
              <a:buFont typeface="Wingdings" pitchFamily="2" charset="2"/>
              <a:buChar char="§"/>
              <a:defRPr/>
            </a:pPr>
            <a:r>
              <a:rPr lang="en-US" b="0" dirty="0" smtClean="0"/>
              <a:t>If data is sent at rate = 1Kbps then a noise of 1/100 sec can affect 10 bits.(1/100*1000)</a:t>
            </a:r>
          </a:p>
          <a:p>
            <a:pPr marL="342866" indent="-342866">
              <a:buClr>
                <a:srgbClr val="CC0066"/>
              </a:buClr>
              <a:buFont typeface="Wingdings" pitchFamily="2" charset="2"/>
              <a:buChar char="§"/>
              <a:defRPr/>
            </a:pPr>
            <a:endParaRPr lang="en-US" b="0" dirty="0" smtClean="0"/>
          </a:p>
          <a:p>
            <a:pPr marL="342866" indent="-342866">
              <a:buClr>
                <a:srgbClr val="CC0066"/>
              </a:buClr>
              <a:buFont typeface="Wingdings" pitchFamily="2" charset="2"/>
              <a:buChar char="§"/>
              <a:defRPr/>
            </a:pPr>
            <a:r>
              <a:rPr lang="en-US" b="0" dirty="0" smtClean="0"/>
              <a:t>If same data is sent at rate = 1Mbps then a noise of 1/100 sec can affect 10,000 bits.(1/100*10</a:t>
            </a:r>
            <a:r>
              <a:rPr lang="en-US" b="0" baseline="30000" dirty="0" smtClean="0"/>
              <a:t>6</a:t>
            </a:r>
            <a:r>
              <a:rPr lang="en-US" b="0" dirty="0" smtClean="0"/>
              <a:t>)</a:t>
            </a:r>
          </a:p>
          <a:p>
            <a:pPr marL="342866" indent="-342866">
              <a:buFont typeface="Wingdings" pitchFamily="2" charset="2"/>
              <a:buChar char="§"/>
              <a:defRPr/>
            </a:pPr>
            <a:endParaRPr lang="en-US" b="0" dirty="0" smtClean="0"/>
          </a:p>
          <a:p>
            <a:pPr marL="342866" indent="-342866">
              <a:buFont typeface="Wingdings" pitchFamily="2" charset="2"/>
              <a:buChar char="§"/>
              <a:defRPr/>
            </a:pPr>
            <a:endParaRPr lang="en-US" b="0" dirty="0" smtClean="0"/>
          </a:p>
        </p:txBody>
      </p:sp>
    </p:spTree>
    <p:extLst>
      <p:ext uri="{BB962C8B-B14F-4D97-AF65-F5344CB8AC3E}">
        <p14:creationId xmlns:p14="http://schemas.microsoft.com/office/powerpoint/2010/main" val="3314885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 y="152400"/>
            <a:ext cx="7491413" cy="914400"/>
          </a:xfrm>
        </p:spPr>
        <p:txBody>
          <a:bodyPr/>
          <a:lstStyle/>
          <a:p>
            <a:pPr algn="ctr"/>
            <a:r>
              <a:rPr lang="en-US" i="1">
                <a:ln>
                  <a:noFill/>
                </a:ln>
                <a:solidFill>
                  <a:srgbClr val="CC0066"/>
                </a:solidFill>
                <a:effectLst>
                  <a:outerShdw blurRad="38100" dist="38100" dir="2700000" algn="tl">
                    <a:srgbClr val="DDDDDD"/>
                  </a:outerShdw>
                </a:effectLst>
                <a:latin typeface="Trebuchet MS" charset="0"/>
                <a:ea typeface="ＭＳ Ｐゴシック" charset="0"/>
                <a:cs typeface="Trebuchet MS" charset="0"/>
              </a:rPr>
              <a:t>Error detection</a:t>
            </a:r>
          </a:p>
        </p:txBody>
      </p:sp>
      <p:sp>
        <p:nvSpPr>
          <p:cNvPr id="23555" name="Rectangle 3"/>
          <p:cNvSpPr>
            <a:spLocks noGrp="1" noChangeArrowheads="1"/>
          </p:cNvSpPr>
          <p:nvPr>
            <p:ph type="body" idx="1"/>
          </p:nvPr>
        </p:nvSpPr>
        <p:spPr>
          <a:xfrm>
            <a:off x="201613" y="1752600"/>
            <a:ext cx="8713787" cy="4724400"/>
          </a:xfrm>
        </p:spPr>
        <p:txBody>
          <a:bodyPr>
            <a:noAutofit/>
          </a:bodyPr>
          <a:lstStyle/>
          <a:p>
            <a:pPr algn="just"/>
            <a:r>
              <a:rPr lang="en-US" sz="2400" b="0" dirty="0" smtClean="0">
                <a:latin typeface="Trebuchet MS" charset="0"/>
                <a:ea typeface="ＭＳ Ｐゴシック" charset="0"/>
                <a:cs typeface="Trebuchet MS" charset="0"/>
              </a:rPr>
              <a:t>Error </a:t>
            </a:r>
            <a:r>
              <a:rPr lang="en-US" sz="2400" b="0" dirty="0">
                <a:latin typeface="Trebuchet MS" charset="0"/>
                <a:ea typeface="ＭＳ Ｐゴシック" charset="0"/>
                <a:cs typeface="Trebuchet MS" charset="0"/>
              </a:rPr>
              <a:t>detection means to decide whether the received data is correct or not without having a copy of the original message</a:t>
            </a:r>
            <a:r>
              <a:rPr lang="en-US" sz="2400" b="0" dirty="0" smtClean="0">
                <a:latin typeface="Trebuchet MS" charset="0"/>
                <a:ea typeface="ＭＳ Ｐゴシック" charset="0"/>
                <a:cs typeface="Trebuchet MS" charset="0"/>
              </a:rPr>
              <a:t>.</a:t>
            </a:r>
            <a:endParaRPr lang="en-US" sz="2400" b="0" dirty="0">
              <a:latin typeface="Trebuchet MS" charset="0"/>
              <a:ea typeface="ＭＳ Ｐゴシック" charset="0"/>
              <a:cs typeface="Trebuchet MS" charset="0"/>
            </a:endParaRPr>
          </a:p>
          <a:p>
            <a:pPr algn="just"/>
            <a:r>
              <a:rPr lang="en-US" sz="2400" b="0" dirty="0" smtClean="0">
                <a:latin typeface="Trebuchet MS" charset="0"/>
                <a:ea typeface="ＭＳ Ｐゴシック" charset="0"/>
                <a:cs typeface="Trebuchet MS" charset="0"/>
              </a:rPr>
              <a:t>Error </a:t>
            </a:r>
            <a:r>
              <a:rPr lang="en-US" sz="2400" b="0" dirty="0">
                <a:latin typeface="Trebuchet MS" charset="0"/>
                <a:ea typeface="ＭＳ Ｐゴシック" charset="0"/>
                <a:cs typeface="Trebuchet MS" charset="0"/>
              </a:rPr>
              <a:t>detection uses the concept </a:t>
            </a:r>
            <a:r>
              <a:rPr lang="en-US" sz="2400" b="0" dirty="0" smtClean="0">
                <a:latin typeface="Trebuchet MS" charset="0"/>
                <a:ea typeface="ＭＳ Ｐゴシック" charset="0"/>
                <a:cs typeface="Trebuchet MS" charset="0"/>
              </a:rPr>
              <a:t>of redundancy</a:t>
            </a:r>
            <a:r>
              <a:rPr lang="en-US" sz="2400" b="0" dirty="0">
                <a:latin typeface="Trebuchet MS" charset="0"/>
                <a:ea typeface="ＭＳ Ｐゴシック" charset="0"/>
                <a:cs typeface="Trebuchet MS" charset="0"/>
              </a:rPr>
              <a:t>, which means adding extra bits for detecting errors at the destination</a:t>
            </a:r>
            <a:r>
              <a:rPr lang="en-US" sz="2400" b="0" dirty="0" smtClean="0">
                <a:latin typeface="Trebuchet MS" charset="0"/>
                <a:ea typeface="ＭＳ Ｐゴシック" charset="0"/>
                <a:cs typeface="Trebuchet MS" charset="0"/>
              </a:rPr>
              <a:t>.</a:t>
            </a:r>
            <a:endParaRPr lang="en-US" sz="2400" b="0" dirty="0">
              <a:latin typeface="Trebuchet MS" charset="0"/>
              <a:ea typeface="ＭＳ Ｐゴシック" charset="0"/>
              <a:cs typeface="Trebuchet MS" charset="0"/>
            </a:endParaRPr>
          </a:p>
          <a:p>
            <a:pPr algn="just"/>
            <a:r>
              <a:rPr lang="en-US" sz="2400" dirty="0" smtClean="0">
                <a:solidFill>
                  <a:srgbClr val="FF0000"/>
                </a:solidFill>
                <a:latin typeface="Trebuchet MS" charset="0"/>
                <a:ea typeface="ＭＳ Ｐゴシック" charset="0"/>
                <a:cs typeface="Trebuchet MS" charset="0"/>
              </a:rPr>
              <a:t>Error Detection Schemes</a:t>
            </a:r>
          </a:p>
          <a:p>
            <a:pPr lvl="1" algn="just"/>
            <a:r>
              <a:rPr lang="en-US" sz="2200" b="0" dirty="0" smtClean="0">
                <a:latin typeface="Trebuchet MS" charset="0"/>
                <a:ea typeface="ＭＳ Ｐゴシック" charset="0"/>
                <a:cs typeface="Trebuchet MS" charset="0"/>
              </a:rPr>
              <a:t>Parity Check</a:t>
            </a:r>
          </a:p>
          <a:p>
            <a:pPr lvl="1" algn="just"/>
            <a:r>
              <a:rPr lang="en-US" sz="2200" dirty="0" smtClean="0">
                <a:latin typeface="Trebuchet MS" charset="0"/>
                <a:ea typeface="ＭＳ Ｐゴシック" charset="0"/>
                <a:cs typeface="Trebuchet MS" charset="0"/>
              </a:rPr>
              <a:t>Two-Dimensional Parity Check</a:t>
            </a:r>
          </a:p>
          <a:p>
            <a:pPr lvl="1" algn="just"/>
            <a:r>
              <a:rPr lang="en-US" sz="2200" b="0" dirty="0" smtClean="0">
                <a:latin typeface="Trebuchet MS" charset="0"/>
                <a:ea typeface="ＭＳ Ｐゴシック" charset="0"/>
                <a:cs typeface="Trebuchet MS" charset="0"/>
              </a:rPr>
              <a:t>Checksum</a:t>
            </a:r>
          </a:p>
          <a:p>
            <a:pPr lvl="1" algn="just"/>
            <a:r>
              <a:rPr lang="en-US" sz="2200" dirty="0" smtClean="0">
                <a:latin typeface="Trebuchet MS" charset="0"/>
                <a:ea typeface="ＭＳ Ｐゴシック" charset="0"/>
                <a:cs typeface="Trebuchet MS" charset="0"/>
              </a:rPr>
              <a:t>Cyclic Redundancy Check (CRC)-The most Powerful error-detecting code</a:t>
            </a:r>
            <a:endParaRPr lang="en-US" sz="2200" b="0" dirty="0">
              <a:latin typeface="Trebuchet MS" charset="0"/>
              <a:ea typeface="ＭＳ Ｐゴシック" charset="0"/>
              <a:cs typeface="Trebuchet MS" charset="0"/>
            </a:endParaRPr>
          </a:p>
          <a:p>
            <a:pPr algn="just"/>
            <a:endParaRPr lang="en-US" sz="2400" b="0" dirty="0">
              <a:latin typeface="Trebuchet MS" charset="0"/>
              <a:ea typeface="ＭＳ Ｐゴシック" charset="0"/>
              <a:cs typeface="Trebuchet MS" charset="0"/>
            </a:endParaRPr>
          </a:p>
          <a:p>
            <a:pPr algn="just"/>
            <a:endParaRPr lang="en-US" sz="2400" b="0" dirty="0">
              <a:latin typeface="Trebuchet MS" charset="0"/>
              <a:ea typeface="ＭＳ Ｐゴシック" charset="0"/>
              <a:cs typeface="Trebuchet MS" charset="0"/>
            </a:endParaRPr>
          </a:p>
        </p:txBody>
      </p:sp>
    </p:spTree>
    <p:extLst>
      <p:ext uri="{BB962C8B-B14F-4D97-AF65-F5344CB8AC3E}">
        <p14:creationId xmlns:p14="http://schemas.microsoft.com/office/powerpoint/2010/main" val="2797537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3332163" y="193675"/>
            <a:ext cx="2292477" cy="107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5" rIns="90479" bIns="44445">
            <a:spAutoFit/>
          </a:bodyPr>
          <a:lstStyle/>
          <a:p>
            <a:r>
              <a:rPr lang="en-US" sz="3200" b="1" dirty="0" smtClean="0">
                <a:solidFill>
                  <a:srgbClr val="063DE8"/>
                </a:solidFill>
              </a:rPr>
              <a:t>Parity Check</a:t>
            </a:r>
          </a:p>
          <a:p>
            <a:r>
              <a:rPr lang="en-US" sz="3200" b="1" dirty="0" smtClean="0">
                <a:solidFill>
                  <a:srgbClr val="063DE8"/>
                </a:solidFill>
              </a:rPr>
              <a:t>(Parity Bit)</a:t>
            </a:r>
            <a:endParaRPr lang="en-US" sz="3200" b="1" dirty="0">
              <a:solidFill>
                <a:srgbClr val="063DE8"/>
              </a:solidFill>
            </a:endParaRPr>
          </a:p>
        </p:txBody>
      </p:sp>
      <p:sp>
        <p:nvSpPr>
          <p:cNvPr id="4" name="Rectangle 3"/>
          <p:cNvSpPr txBox="1">
            <a:spLocks noChangeArrowheads="1"/>
          </p:cNvSpPr>
          <p:nvPr/>
        </p:nvSpPr>
        <p:spPr>
          <a:xfrm>
            <a:off x="457200" y="1447800"/>
            <a:ext cx="8458200" cy="4724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smtClean="0">
                <a:latin typeface="Trebuchet MS" charset="0"/>
                <a:ea typeface="ＭＳ Ｐゴシック" charset="0"/>
                <a:cs typeface="Trebuchet MS" charset="0"/>
              </a:rPr>
              <a:t>Append a parity bit to the end of a block of data</a:t>
            </a:r>
          </a:p>
          <a:p>
            <a:pPr algn="just"/>
            <a:r>
              <a:rPr lang="en-US" sz="2400" dirty="0">
                <a:latin typeface="Trebuchet MS" charset="0"/>
                <a:ea typeface="ＭＳ Ｐゴシック" charset="0"/>
                <a:cs typeface="Trebuchet MS" charset="0"/>
              </a:rPr>
              <a:t>Parity uses XOR </a:t>
            </a:r>
            <a:endParaRPr lang="en-US" sz="2400" dirty="0" smtClean="0">
              <a:latin typeface="Trebuchet MS" charset="0"/>
              <a:ea typeface="ＭＳ Ｐゴシック" charset="0"/>
              <a:cs typeface="Trebuchet MS" charset="0"/>
            </a:endParaRPr>
          </a:p>
          <a:p>
            <a:pPr algn="just"/>
            <a:r>
              <a:rPr lang="en-US" sz="2400" dirty="0" smtClean="0">
                <a:latin typeface="Trebuchet MS" charset="0"/>
                <a:ea typeface="ＭＳ Ｐゴシック" charset="0"/>
                <a:cs typeface="Trebuchet MS" charset="0"/>
              </a:rPr>
              <a:t>Even Parity</a:t>
            </a:r>
          </a:p>
          <a:p>
            <a:pPr lvl="1" algn="just"/>
            <a:r>
              <a:rPr lang="en-US" sz="2000" dirty="0" smtClean="0">
                <a:latin typeface="Trebuchet MS" charset="0"/>
                <a:ea typeface="ＭＳ Ｐゴシック" charset="0"/>
                <a:cs typeface="Trebuchet MS" charset="0"/>
              </a:rPr>
              <a:t>Check Even number of 1s</a:t>
            </a:r>
          </a:p>
          <a:p>
            <a:pPr lvl="1" algn="just"/>
            <a:r>
              <a:rPr lang="en-US" sz="2000" dirty="0" err="1" smtClean="0">
                <a:latin typeface="Trebuchet MS" charset="0"/>
                <a:ea typeface="ＭＳ Ｐゴシック" charset="0"/>
                <a:cs typeface="Trebuchet MS" charset="0"/>
              </a:rPr>
              <a:t>Tx</a:t>
            </a:r>
            <a:r>
              <a:rPr lang="en-US" sz="2000" dirty="0" smtClean="0">
                <a:latin typeface="Trebuchet MS" charset="0"/>
                <a:ea typeface="ＭＳ Ｐゴシック" charset="0"/>
                <a:cs typeface="Trebuchet MS" charset="0"/>
              </a:rPr>
              <a:t> (</a:t>
            </a:r>
            <a:r>
              <a:rPr lang="en-US" sz="2000" dirty="0" smtClean="0">
                <a:solidFill>
                  <a:srgbClr val="FF0000"/>
                </a:solidFill>
                <a:latin typeface="Trebuchet MS" charset="0"/>
                <a:ea typeface="ＭＳ Ｐゴシック" charset="0"/>
                <a:cs typeface="Trebuchet MS" charset="0"/>
              </a:rPr>
              <a:t>11</a:t>
            </a:r>
            <a:r>
              <a:rPr lang="en-US" sz="2000" dirty="0" smtClean="0">
                <a:latin typeface="Trebuchet MS" charset="0"/>
                <a:ea typeface="ＭＳ Ｐゴシック" charset="0"/>
                <a:cs typeface="Trebuchet MS" charset="0"/>
              </a:rPr>
              <a:t>000</a:t>
            </a:r>
            <a:r>
              <a:rPr lang="en-US" sz="2000" dirty="0">
                <a:solidFill>
                  <a:srgbClr val="FF0000"/>
                </a:solidFill>
                <a:latin typeface="Trebuchet MS" charset="0"/>
                <a:ea typeface="ＭＳ Ｐゴシック" charset="0"/>
                <a:cs typeface="Trebuchet MS" charset="0"/>
              </a:rPr>
              <a:t>1</a:t>
            </a:r>
            <a:r>
              <a:rPr lang="en-US" sz="2000" dirty="0" smtClean="0">
                <a:solidFill>
                  <a:srgbClr val="FF0000"/>
                </a:solidFill>
                <a:latin typeface="Trebuchet MS" charset="0"/>
                <a:ea typeface="ＭＳ Ｐゴシック" charset="0"/>
                <a:cs typeface="Trebuchet MS" charset="0"/>
              </a:rPr>
              <a:t>1</a:t>
            </a:r>
            <a:r>
              <a:rPr lang="en-US" sz="2000" dirty="0" smtClean="0">
                <a:latin typeface="Trebuchet MS" charset="0"/>
                <a:ea typeface="ＭＳ Ｐゴシック" charset="0"/>
                <a:cs typeface="Trebuchet MS" charset="0"/>
              </a:rPr>
              <a:t>) -&gt;1100011</a:t>
            </a:r>
            <a:r>
              <a:rPr lang="en-US" sz="2000" dirty="0">
                <a:solidFill>
                  <a:srgbClr val="3366FF"/>
                </a:solidFill>
                <a:latin typeface="Trebuchet MS" charset="0"/>
                <a:ea typeface="ＭＳ Ｐゴシック" charset="0"/>
                <a:cs typeface="Trebuchet MS" charset="0"/>
              </a:rPr>
              <a:t>0</a:t>
            </a:r>
            <a:r>
              <a:rPr lang="en-US" sz="2000" dirty="0" smtClean="0">
                <a:latin typeface="Trebuchet MS" charset="0"/>
                <a:ea typeface="ＭＳ Ｐゴシック" charset="0"/>
                <a:cs typeface="Trebuchet MS" charset="0"/>
              </a:rPr>
              <a:t> (</a:t>
            </a:r>
            <a:r>
              <a:rPr lang="en-US" sz="2000" dirty="0" smtClean="0">
                <a:solidFill>
                  <a:srgbClr val="3366FF"/>
                </a:solidFill>
                <a:latin typeface="Trebuchet MS" charset="0"/>
                <a:ea typeface="ＭＳ Ｐゴシック" charset="0"/>
                <a:cs typeface="Trebuchet MS" charset="0"/>
              </a:rPr>
              <a:t>0 is appended</a:t>
            </a:r>
            <a:r>
              <a:rPr lang="en-US" sz="2000" dirty="0">
                <a:latin typeface="Trebuchet MS" charset="0"/>
                <a:ea typeface="ＭＳ Ｐゴシック" charset="0"/>
                <a:cs typeface="Trebuchet MS" charset="0"/>
              </a:rPr>
              <a:t> </a:t>
            </a:r>
            <a:r>
              <a:rPr lang="en-US" sz="2000" dirty="0" smtClean="0">
                <a:latin typeface="Trebuchet MS" charset="0"/>
                <a:ea typeface="ＭＳ Ｐゴシック" charset="0"/>
                <a:cs typeface="Trebuchet MS" charset="0"/>
              </a:rPr>
              <a:t>since even number of 1s)</a:t>
            </a:r>
          </a:p>
          <a:p>
            <a:pPr lvl="1" algn="just"/>
            <a:r>
              <a:rPr lang="en-US" sz="2000" dirty="0" err="1">
                <a:latin typeface="Trebuchet MS" charset="0"/>
                <a:ea typeface="ＭＳ Ｐゴシック" charset="0"/>
                <a:cs typeface="Trebuchet MS" charset="0"/>
              </a:rPr>
              <a:t>Tx</a:t>
            </a:r>
            <a:r>
              <a:rPr lang="en-US" sz="2000" dirty="0">
                <a:latin typeface="Trebuchet MS" charset="0"/>
                <a:ea typeface="ＭＳ Ｐゴシック" charset="0"/>
                <a:cs typeface="Trebuchet MS" charset="0"/>
              </a:rPr>
              <a:t> (</a:t>
            </a:r>
            <a:r>
              <a:rPr lang="en-US" sz="2000" dirty="0">
                <a:solidFill>
                  <a:srgbClr val="FF0000"/>
                </a:solidFill>
                <a:latin typeface="Trebuchet MS" charset="0"/>
                <a:ea typeface="ＭＳ Ｐゴシック" charset="0"/>
                <a:cs typeface="Trebuchet MS" charset="0"/>
              </a:rPr>
              <a:t>11</a:t>
            </a:r>
            <a:r>
              <a:rPr lang="en-US" sz="2000" dirty="0">
                <a:latin typeface="Trebuchet MS" charset="0"/>
                <a:ea typeface="ＭＳ Ｐゴシック" charset="0"/>
                <a:cs typeface="Trebuchet MS" charset="0"/>
              </a:rPr>
              <a:t>0000</a:t>
            </a:r>
            <a:r>
              <a:rPr lang="en-US" sz="2000" dirty="0">
                <a:solidFill>
                  <a:srgbClr val="FF0000"/>
                </a:solidFill>
                <a:latin typeface="Trebuchet MS" charset="0"/>
                <a:ea typeface="ＭＳ Ｐゴシック" charset="0"/>
                <a:cs typeface="Trebuchet MS" charset="0"/>
              </a:rPr>
              <a:t>1</a:t>
            </a:r>
            <a:r>
              <a:rPr lang="en-US" sz="2000" dirty="0">
                <a:latin typeface="Trebuchet MS" charset="0"/>
                <a:ea typeface="ＭＳ Ｐゴシック" charset="0"/>
                <a:cs typeface="Trebuchet MS" charset="0"/>
              </a:rPr>
              <a:t>) -</a:t>
            </a:r>
            <a:r>
              <a:rPr lang="en-US" sz="2000" dirty="0" smtClean="0">
                <a:latin typeface="Trebuchet MS" charset="0"/>
                <a:ea typeface="ＭＳ Ｐゴシック" charset="0"/>
                <a:cs typeface="Trebuchet MS" charset="0"/>
              </a:rPr>
              <a:t>&gt;1100001</a:t>
            </a:r>
            <a:r>
              <a:rPr lang="en-US" sz="2000" dirty="0">
                <a:solidFill>
                  <a:srgbClr val="3366FF"/>
                </a:solidFill>
                <a:latin typeface="Trebuchet MS" charset="0"/>
                <a:ea typeface="ＭＳ Ｐゴシック" charset="0"/>
                <a:cs typeface="Trebuchet MS" charset="0"/>
              </a:rPr>
              <a:t>1</a:t>
            </a:r>
            <a:r>
              <a:rPr lang="en-US" sz="2000" dirty="0" smtClean="0">
                <a:latin typeface="Trebuchet MS" charset="0"/>
                <a:ea typeface="ＭＳ Ｐゴシック" charset="0"/>
                <a:cs typeface="Trebuchet MS" charset="0"/>
              </a:rPr>
              <a:t> (</a:t>
            </a:r>
            <a:r>
              <a:rPr lang="en-US" sz="2000" dirty="0" smtClean="0">
                <a:solidFill>
                  <a:srgbClr val="3366FF"/>
                </a:solidFill>
                <a:latin typeface="Trebuchet MS" charset="0"/>
                <a:ea typeface="ＭＳ Ｐゴシック" charset="0"/>
                <a:cs typeface="Trebuchet MS" charset="0"/>
              </a:rPr>
              <a:t>1 </a:t>
            </a:r>
            <a:r>
              <a:rPr lang="en-US" sz="2000" dirty="0">
                <a:solidFill>
                  <a:srgbClr val="3366FF"/>
                </a:solidFill>
                <a:latin typeface="Trebuchet MS" charset="0"/>
                <a:ea typeface="ＭＳ Ｐゴシック" charset="0"/>
                <a:cs typeface="Trebuchet MS" charset="0"/>
              </a:rPr>
              <a:t>is </a:t>
            </a:r>
            <a:r>
              <a:rPr lang="en-US" sz="2000" dirty="0" smtClean="0">
                <a:solidFill>
                  <a:srgbClr val="3366FF"/>
                </a:solidFill>
                <a:latin typeface="Trebuchet MS" charset="0"/>
                <a:ea typeface="ＭＳ Ｐゴシック" charset="0"/>
                <a:cs typeface="Trebuchet MS" charset="0"/>
              </a:rPr>
              <a:t>appended </a:t>
            </a:r>
            <a:r>
              <a:rPr lang="en-US" sz="2000" dirty="0">
                <a:latin typeface="Trebuchet MS" charset="0"/>
                <a:ea typeface="ＭＳ Ｐゴシック" charset="0"/>
                <a:cs typeface="Trebuchet MS" charset="0"/>
              </a:rPr>
              <a:t>since </a:t>
            </a:r>
            <a:r>
              <a:rPr lang="en-US" sz="2000" dirty="0" smtClean="0">
                <a:latin typeface="Trebuchet MS" charset="0"/>
                <a:ea typeface="ＭＳ Ｐゴシック" charset="0"/>
                <a:cs typeface="Trebuchet MS" charset="0"/>
              </a:rPr>
              <a:t>odd </a:t>
            </a:r>
            <a:r>
              <a:rPr lang="en-US" sz="2000" dirty="0">
                <a:latin typeface="Trebuchet MS" charset="0"/>
                <a:ea typeface="ＭＳ Ｐゴシック" charset="0"/>
                <a:cs typeface="Trebuchet MS" charset="0"/>
              </a:rPr>
              <a:t>number of 1s))  </a:t>
            </a:r>
            <a:endParaRPr lang="en-US" sz="2000" dirty="0" smtClean="0">
              <a:latin typeface="Trebuchet MS" charset="0"/>
              <a:ea typeface="ＭＳ Ｐゴシック" charset="0"/>
              <a:cs typeface="Trebuchet MS" charset="0"/>
            </a:endParaRPr>
          </a:p>
          <a:p>
            <a:pPr algn="just"/>
            <a:r>
              <a:rPr lang="en-US" sz="2400" dirty="0" smtClean="0">
                <a:latin typeface="Trebuchet MS" charset="0"/>
                <a:ea typeface="ＭＳ Ｐゴシック" charset="0"/>
                <a:cs typeface="Trebuchet MS" charset="0"/>
              </a:rPr>
              <a:t>Odd Parity</a:t>
            </a:r>
          </a:p>
          <a:p>
            <a:pPr lvl="1" algn="just"/>
            <a:r>
              <a:rPr lang="en-US" sz="2000" dirty="0" smtClean="0">
                <a:latin typeface="Trebuchet MS" charset="0"/>
                <a:ea typeface="ＭＳ Ｐゴシック" charset="0"/>
                <a:cs typeface="Trebuchet MS" charset="0"/>
              </a:rPr>
              <a:t>Check Odd number of 1s</a:t>
            </a:r>
          </a:p>
          <a:p>
            <a:pPr lvl="1" algn="just"/>
            <a:r>
              <a:rPr lang="en-US" sz="2000" dirty="0" err="1">
                <a:latin typeface="Trebuchet MS" charset="0"/>
                <a:ea typeface="ＭＳ Ｐゴシック" charset="0"/>
                <a:cs typeface="Trebuchet MS" charset="0"/>
              </a:rPr>
              <a:t>Tx</a:t>
            </a:r>
            <a:r>
              <a:rPr lang="en-US" sz="2000" dirty="0">
                <a:latin typeface="Trebuchet MS" charset="0"/>
                <a:ea typeface="ＭＳ Ｐゴシック" charset="0"/>
                <a:cs typeface="Trebuchet MS" charset="0"/>
              </a:rPr>
              <a:t> </a:t>
            </a:r>
            <a:r>
              <a:rPr lang="en-US" sz="2000" dirty="0" smtClean="0">
                <a:latin typeface="Trebuchet MS" charset="0"/>
                <a:ea typeface="ＭＳ Ｐゴシック" charset="0"/>
                <a:cs typeface="Trebuchet MS" charset="0"/>
              </a:rPr>
              <a:t>(0</a:t>
            </a:r>
            <a:r>
              <a:rPr lang="en-US" sz="2000" dirty="0" smtClean="0">
                <a:solidFill>
                  <a:srgbClr val="FF0000"/>
                </a:solidFill>
                <a:latin typeface="Trebuchet MS" charset="0"/>
                <a:ea typeface="ＭＳ Ｐゴシック" charset="0"/>
                <a:cs typeface="Trebuchet MS" charset="0"/>
              </a:rPr>
              <a:t>11</a:t>
            </a:r>
            <a:r>
              <a:rPr lang="en-US" sz="2000" dirty="0" smtClean="0">
                <a:latin typeface="Trebuchet MS" charset="0"/>
                <a:ea typeface="ＭＳ Ｐゴシック" charset="0"/>
                <a:cs typeface="Trebuchet MS" charset="0"/>
              </a:rPr>
              <a:t>00</a:t>
            </a:r>
            <a:r>
              <a:rPr lang="en-US" sz="2000" dirty="0" smtClean="0">
                <a:solidFill>
                  <a:srgbClr val="FF0000"/>
                </a:solidFill>
                <a:latin typeface="Trebuchet MS" charset="0"/>
                <a:ea typeface="ＭＳ Ｐゴシック" charset="0"/>
                <a:cs typeface="Trebuchet MS" charset="0"/>
              </a:rPr>
              <a:t>11</a:t>
            </a:r>
            <a:r>
              <a:rPr lang="en-US" sz="2000" dirty="0">
                <a:latin typeface="Trebuchet MS" charset="0"/>
                <a:ea typeface="ＭＳ Ｐゴシック" charset="0"/>
                <a:cs typeface="Trebuchet MS" charset="0"/>
              </a:rPr>
              <a:t>) -</a:t>
            </a:r>
            <a:r>
              <a:rPr lang="en-US" sz="2000" dirty="0" smtClean="0">
                <a:latin typeface="Trebuchet MS" charset="0"/>
                <a:ea typeface="ＭＳ Ｐゴシック" charset="0"/>
                <a:cs typeface="Trebuchet MS" charset="0"/>
              </a:rPr>
              <a:t>&gt;</a:t>
            </a:r>
            <a:r>
              <a:rPr lang="en-US" sz="2000" dirty="0" smtClean="0">
                <a:solidFill>
                  <a:srgbClr val="000000"/>
                </a:solidFill>
                <a:latin typeface="Trebuchet MS" charset="0"/>
                <a:ea typeface="ＭＳ Ｐゴシック" charset="0"/>
                <a:cs typeface="Trebuchet MS" charset="0"/>
              </a:rPr>
              <a:t>0</a:t>
            </a:r>
            <a:r>
              <a:rPr lang="en-US" sz="2000" dirty="0" smtClean="0">
                <a:latin typeface="Trebuchet MS" charset="0"/>
                <a:ea typeface="ＭＳ Ｐゴシック" charset="0"/>
                <a:cs typeface="Trebuchet MS" charset="0"/>
              </a:rPr>
              <a:t>110011</a:t>
            </a:r>
            <a:r>
              <a:rPr lang="en-US" sz="2000" dirty="0">
                <a:solidFill>
                  <a:srgbClr val="3366FF"/>
                </a:solidFill>
                <a:latin typeface="Trebuchet MS" charset="0"/>
                <a:ea typeface="ＭＳ Ｐゴシック" charset="0"/>
                <a:cs typeface="Trebuchet MS" charset="0"/>
              </a:rPr>
              <a:t>1</a:t>
            </a:r>
            <a:r>
              <a:rPr lang="en-US" sz="2000" dirty="0" smtClean="0">
                <a:latin typeface="Trebuchet MS" charset="0"/>
                <a:ea typeface="ＭＳ Ｐゴシック" charset="0"/>
                <a:cs typeface="Trebuchet MS" charset="0"/>
              </a:rPr>
              <a:t> (</a:t>
            </a:r>
            <a:r>
              <a:rPr lang="en-US" sz="2000" dirty="0" smtClean="0">
                <a:solidFill>
                  <a:srgbClr val="3366FF"/>
                </a:solidFill>
                <a:latin typeface="Trebuchet MS" charset="0"/>
                <a:ea typeface="ＭＳ Ｐゴシック" charset="0"/>
                <a:cs typeface="Trebuchet MS" charset="0"/>
              </a:rPr>
              <a:t>1 </a:t>
            </a:r>
            <a:r>
              <a:rPr lang="en-US" sz="2000" dirty="0">
                <a:solidFill>
                  <a:srgbClr val="3366FF"/>
                </a:solidFill>
                <a:latin typeface="Trebuchet MS" charset="0"/>
                <a:ea typeface="ＭＳ Ｐゴシック" charset="0"/>
                <a:cs typeface="Trebuchet MS" charset="0"/>
              </a:rPr>
              <a:t>is added</a:t>
            </a:r>
            <a:r>
              <a:rPr lang="en-US" sz="2000" dirty="0">
                <a:latin typeface="Trebuchet MS" charset="0"/>
                <a:ea typeface="ＭＳ Ｐゴシック" charset="0"/>
                <a:cs typeface="Trebuchet MS" charset="0"/>
              </a:rPr>
              <a:t>)</a:t>
            </a:r>
            <a:endParaRPr lang="en-US" sz="2000" dirty="0" smtClean="0">
              <a:latin typeface="Trebuchet MS" charset="0"/>
              <a:ea typeface="ＭＳ Ｐゴシック" charset="0"/>
              <a:cs typeface="Trebuchet MS" charset="0"/>
            </a:endParaRPr>
          </a:p>
          <a:p>
            <a:pPr lvl="1" algn="just"/>
            <a:r>
              <a:rPr lang="en-US" sz="2000" dirty="0" err="1">
                <a:latin typeface="Trebuchet MS" charset="0"/>
                <a:ea typeface="ＭＳ Ｐゴシック" charset="0"/>
                <a:cs typeface="Trebuchet MS" charset="0"/>
              </a:rPr>
              <a:t>Tx</a:t>
            </a:r>
            <a:r>
              <a:rPr lang="en-US" sz="2000" dirty="0">
                <a:latin typeface="Trebuchet MS" charset="0"/>
                <a:ea typeface="ＭＳ Ｐゴシック" charset="0"/>
                <a:cs typeface="Trebuchet MS" charset="0"/>
              </a:rPr>
              <a:t> </a:t>
            </a:r>
            <a:r>
              <a:rPr lang="en-US" sz="2000" dirty="0" smtClean="0">
                <a:latin typeface="Trebuchet MS" charset="0"/>
                <a:ea typeface="ＭＳ Ｐゴシック" charset="0"/>
                <a:cs typeface="Trebuchet MS" charset="0"/>
              </a:rPr>
              <a:t>(</a:t>
            </a:r>
            <a:r>
              <a:rPr lang="en-US" sz="2000" dirty="0" smtClean="0">
                <a:solidFill>
                  <a:srgbClr val="000000"/>
                </a:solidFill>
                <a:latin typeface="Trebuchet MS" charset="0"/>
                <a:ea typeface="ＭＳ Ｐゴシック" charset="0"/>
                <a:cs typeface="Trebuchet MS" charset="0"/>
              </a:rPr>
              <a:t>0</a:t>
            </a:r>
            <a:r>
              <a:rPr lang="en-US" sz="2000" dirty="0" smtClean="0">
                <a:solidFill>
                  <a:srgbClr val="FF0000"/>
                </a:solidFill>
                <a:latin typeface="Trebuchet MS" charset="0"/>
                <a:ea typeface="ＭＳ Ｐゴシック" charset="0"/>
                <a:cs typeface="Trebuchet MS" charset="0"/>
              </a:rPr>
              <a:t>1</a:t>
            </a:r>
            <a:r>
              <a:rPr lang="en-US" sz="2000" dirty="0" smtClean="0">
                <a:latin typeface="Trebuchet MS" charset="0"/>
                <a:ea typeface="ＭＳ Ｐゴシック" charset="0"/>
                <a:cs typeface="Trebuchet MS" charset="0"/>
              </a:rPr>
              <a:t>000</a:t>
            </a:r>
            <a:r>
              <a:rPr lang="en-US" sz="2000" dirty="0" smtClean="0">
                <a:solidFill>
                  <a:srgbClr val="FF0000"/>
                </a:solidFill>
                <a:latin typeface="Trebuchet MS" charset="0"/>
                <a:ea typeface="ＭＳ Ｐゴシック" charset="0"/>
                <a:cs typeface="Trebuchet MS" charset="0"/>
              </a:rPr>
              <a:t>11</a:t>
            </a:r>
            <a:r>
              <a:rPr lang="en-US" sz="2000" dirty="0">
                <a:latin typeface="Trebuchet MS" charset="0"/>
                <a:ea typeface="ＭＳ Ｐゴシック" charset="0"/>
                <a:cs typeface="Trebuchet MS" charset="0"/>
              </a:rPr>
              <a:t>) -</a:t>
            </a:r>
            <a:r>
              <a:rPr lang="en-US" sz="2000" dirty="0" smtClean="0">
                <a:latin typeface="Trebuchet MS" charset="0"/>
                <a:ea typeface="ＭＳ Ｐゴシック" charset="0"/>
                <a:cs typeface="Trebuchet MS" charset="0"/>
              </a:rPr>
              <a:t>&gt;0100011</a:t>
            </a:r>
            <a:r>
              <a:rPr lang="en-US" sz="2000" dirty="0" smtClean="0">
                <a:solidFill>
                  <a:srgbClr val="3366FF"/>
                </a:solidFill>
                <a:latin typeface="Trebuchet MS" charset="0"/>
                <a:ea typeface="ＭＳ Ｐゴシック" charset="0"/>
                <a:cs typeface="Trebuchet MS" charset="0"/>
              </a:rPr>
              <a:t>0</a:t>
            </a:r>
            <a:r>
              <a:rPr lang="en-US" sz="2000" dirty="0" smtClean="0">
                <a:latin typeface="Trebuchet MS" charset="0"/>
                <a:ea typeface="ＭＳ Ｐゴシック" charset="0"/>
                <a:cs typeface="Trebuchet MS" charset="0"/>
              </a:rPr>
              <a:t> </a:t>
            </a:r>
            <a:r>
              <a:rPr lang="en-US" sz="2000" dirty="0">
                <a:latin typeface="Trebuchet MS" charset="0"/>
                <a:ea typeface="ＭＳ Ｐゴシック" charset="0"/>
                <a:cs typeface="Trebuchet MS" charset="0"/>
              </a:rPr>
              <a:t>(</a:t>
            </a:r>
            <a:r>
              <a:rPr lang="en-US" sz="2000" dirty="0">
                <a:solidFill>
                  <a:srgbClr val="3366FF"/>
                </a:solidFill>
                <a:latin typeface="Trebuchet MS" charset="0"/>
                <a:ea typeface="ＭＳ Ｐゴシック" charset="0"/>
                <a:cs typeface="Trebuchet MS" charset="0"/>
              </a:rPr>
              <a:t>0 is added</a:t>
            </a:r>
            <a:r>
              <a:rPr lang="en-US" sz="2000" dirty="0">
                <a:latin typeface="Trebuchet MS" charset="0"/>
                <a:ea typeface="ＭＳ Ｐゴシック" charset="0"/>
                <a:cs typeface="Trebuchet MS" charset="0"/>
              </a:rPr>
              <a:t>)</a:t>
            </a:r>
          </a:p>
          <a:p>
            <a:pPr marL="0" indent="0" algn="just">
              <a:buNone/>
            </a:pPr>
            <a:endParaRPr lang="en-US" sz="2400" dirty="0" smtClean="0">
              <a:latin typeface="Trebuchet MS" charset="0"/>
              <a:ea typeface="ＭＳ Ｐゴシック" charset="0"/>
              <a:cs typeface="Trebuchet MS" charset="0"/>
            </a:endParaRPr>
          </a:p>
          <a:p>
            <a:pPr algn="just"/>
            <a:r>
              <a:rPr lang="en-US" sz="2400" dirty="0" smtClean="0">
                <a:latin typeface="Trebuchet MS" charset="0"/>
                <a:ea typeface="ＭＳ Ｐゴシック" charset="0"/>
                <a:cs typeface="Trebuchet MS" charset="0"/>
              </a:rPr>
              <a:t>However, if </a:t>
            </a:r>
            <a:r>
              <a:rPr lang="en-US" sz="2400" dirty="0" smtClean="0">
                <a:solidFill>
                  <a:srgbClr val="FF0000"/>
                </a:solidFill>
                <a:latin typeface="Trebuchet MS" charset="0"/>
                <a:ea typeface="ＭＳ Ｐゴシック" charset="0"/>
                <a:cs typeface="Trebuchet MS" charset="0"/>
              </a:rPr>
              <a:t>Two (or any even number)</a:t>
            </a:r>
            <a:r>
              <a:rPr lang="en-US" sz="2400" dirty="0" smtClean="0">
                <a:latin typeface="Trebuchet MS" charset="0"/>
                <a:ea typeface="ＭＳ Ｐゴシック" charset="0"/>
                <a:cs typeface="Trebuchet MS" charset="0"/>
              </a:rPr>
              <a:t> of bits are inverted due to error, an undetected error occurs. </a:t>
            </a:r>
            <a:endParaRPr lang="en-US" sz="2400" dirty="0">
              <a:latin typeface="Trebuchet MS" charset="0"/>
              <a:ea typeface="ＭＳ Ｐゴシック" charset="0"/>
              <a:cs typeface="Trebuchet MS" charset="0"/>
            </a:endParaRPr>
          </a:p>
        </p:txBody>
      </p:sp>
    </p:spTree>
    <p:extLst>
      <p:ext uri="{BB962C8B-B14F-4D97-AF65-F5344CB8AC3E}">
        <p14:creationId xmlns:p14="http://schemas.microsoft.com/office/powerpoint/2010/main" val="268164802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1066800" y="332199"/>
            <a:ext cx="6741072" cy="582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79" tIns="44445" rIns="90479" bIns="44445">
            <a:spAutoFit/>
          </a:bodyPr>
          <a:lstStyle/>
          <a:p>
            <a:pPr algn="ctr"/>
            <a:r>
              <a:rPr lang="en-US" sz="3200" b="1" dirty="0" smtClean="0">
                <a:solidFill>
                  <a:srgbClr val="063DE8"/>
                </a:solidFill>
              </a:rPr>
              <a:t>Two-Dimensional Parity Bit</a:t>
            </a:r>
            <a:endParaRPr lang="en-US" sz="3200" b="1" dirty="0">
              <a:solidFill>
                <a:srgbClr val="063DE8"/>
              </a:solidFill>
            </a:endParaRPr>
          </a:p>
        </p:txBody>
      </p:sp>
      <p:sp>
        <p:nvSpPr>
          <p:cNvPr id="4" name="Rectangle 3"/>
          <p:cNvSpPr txBox="1">
            <a:spLocks noChangeArrowheads="1"/>
          </p:cNvSpPr>
          <p:nvPr/>
        </p:nvSpPr>
        <p:spPr>
          <a:xfrm>
            <a:off x="457200" y="1524000"/>
            <a:ext cx="8458200" cy="5029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smtClean="0">
                <a:latin typeface="Trebuchet MS" charset="0"/>
                <a:ea typeface="ＭＳ Ｐゴシック" charset="0"/>
                <a:cs typeface="Trebuchet MS" charset="0"/>
              </a:rPr>
              <a:t>The string of data bits to be checked is arranged in a two-dimensional array.</a:t>
            </a:r>
          </a:p>
          <a:p>
            <a:pPr algn="just"/>
            <a:r>
              <a:rPr lang="en-US" sz="2400" dirty="0" smtClean="0">
                <a:latin typeface="Trebuchet MS" charset="0"/>
                <a:ea typeface="ＭＳ Ｐゴシック" charset="0"/>
                <a:cs typeface="Trebuchet MS" charset="0"/>
              </a:rPr>
              <a:t>Calculate Row parity check (VRC) and Column parity check (LRC) and the resulted message is transmitted.</a:t>
            </a:r>
          </a:p>
          <a:p>
            <a:pPr algn="just"/>
            <a:r>
              <a:rPr lang="en-US" sz="2400" dirty="0" smtClean="0">
                <a:latin typeface="Trebuchet MS" charset="0"/>
                <a:ea typeface="ＭＳ Ｐゴシック" charset="0"/>
                <a:cs typeface="Trebuchet MS" charset="0"/>
              </a:rPr>
              <a:t>Example (2-D Even Parity Scheme):</a:t>
            </a:r>
          </a:p>
          <a:p>
            <a:pPr marL="457200" lvl="1" indent="0" algn="ctr">
              <a:buNone/>
            </a:pPr>
            <a:r>
              <a:rPr lang="en-US" dirty="0" smtClean="0">
                <a:solidFill>
                  <a:srgbClr val="FF0000"/>
                </a:solidFill>
                <a:latin typeface="Trebuchet MS" charset="0"/>
                <a:ea typeface="ＭＳ Ｐゴシック" charset="0"/>
                <a:cs typeface="Trebuchet MS" charset="0"/>
              </a:rPr>
              <a:t>1100111 | </a:t>
            </a:r>
            <a:r>
              <a:rPr lang="en-US" dirty="0" smtClean="0">
                <a:solidFill>
                  <a:srgbClr val="0000FF"/>
                </a:solidFill>
                <a:latin typeface="Trebuchet MS" charset="0"/>
                <a:ea typeface="ＭＳ Ｐゴシック" charset="0"/>
                <a:cs typeface="Trebuchet MS" charset="0"/>
              </a:rPr>
              <a:t>1</a:t>
            </a:r>
          </a:p>
          <a:p>
            <a:pPr marL="457200" lvl="1" indent="0" algn="ctr">
              <a:buNone/>
            </a:pPr>
            <a:r>
              <a:rPr lang="en-US" dirty="0" smtClean="0">
                <a:solidFill>
                  <a:srgbClr val="FF0000"/>
                </a:solidFill>
                <a:latin typeface="Trebuchet MS" charset="0"/>
                <a:ea typeface="ＭＳ Ｐゴシック" charset="0"/>
                <a:cs typeface="Trebuchet MS" charset="0"/>
              </a:rPr>
              <a:t>				          1011101 | </a:t>
            </a:r>
            <a:r>
              <a:rPr lang="en-US" dirty="0" smtClean="0">
                <a:solidFill>
                  <a:srgbClr val="0000FF"/>
                </a:solidFill>
                <a:latin typeface="Trebuchet MS" charset="0"/>
                <a:ea typeface="ＭＳ Ｐゴシック" charset="0"/>
                <a:cs typeface="Trebuchet MS" charset="0"/>
              </a:rPr>
              <a:t>1  </a:t>
            </a:r>
            <a:r>
              <a:rPr lang="en-US" sz="1800" dirty="0" smtClean="0">
                <a:latin typeface="Trebuchet MS" charset="0"/>
                <a:ea typeface="ＭＳ Ｐゴシック" charset="0"/>
                <a:cs typeface="Trebuchet MS" charset="0"/>
              </a:rPr>
              <a:t>Row </a:t>
            </a:r>
            <a:r>
              <a:rPr lang="en-US" sz="1800" dirty="0">
                <a:latin typeface="Trebuchet MS" charset="0"/>
                <a:ea typeface="ＭＳ Ｐゴシック" charset="0"/>
                <a:cs typeface="Trebuchet MS" charset="0"/>
              </a:rPr>
              <a:t>parity check (</a:t>
            </a:r>
            <a:r>
              <a:rPr lang="en-US" sz="1800" dirty="0" smtClean="0">
                <a:latin typeface="Trebuchet MS" charset="0"/>
                <a:ea typeface="ＭＳ Ｐゴシック" charset="0"/>
                <a:cs typeface="Trebuchet MS" charset="0"/>
              </a:rPr>
              <a:t>VRC)</a:t>
            </a:r>
            <a:endParaRPr lang="en-US" sz="3600" dirty="0" smtClean="0">
              <a:solidFill>
                <a:srgbClr val="0000FF"/>
              </a:solidFill>
              <a:latin typeface="Trebuchet MS" charset="0"/>
              <a:ea typeface="ＭＳ Ｐゴシック" charset="0"/>
              <a:cs typeface="Trebuchet MS" charset="0"/>
            </a:endParaRPr>
          </a:p>
          <a:p>
            <a:pPr marL="457200" lvl="1" indent="0" algn="ctr">
              <a:buNone/>
            </a:pPr>
            <a:r>
              <a:rPr lang="en-US" dirty="0" smtClean="0">
                <a:solidFill>
                  <a:srgbClr val="FF0000"/>
                </a:solidFill>
                <a:latin typeface="Trebuchet MS" charset="0"/>
                <a:ea typeface="ＭＳ Ｐゴシック" charset="0"/>
                <a:cs typeface="Trebuchet MS" charset="0"/>
              </a:rPr>
              <a:t>0111001 | </a:t>
            </a:r>
            <a:r>
              <a:rPr lang="en-US" dirty="0" smtClean="0">
                <a:solidFill>
                  <a:srgbClr val="0000FF"/>
                </a:solidFill>
                <a:latin typeface="Trebuchet MS" charset="0"/>
                <a:ea typeface="ＭＳ Ｐゴシック" charset="0"/>
                <a:cs typeface="Trebuchet MS" charset="0"/>
              </a:rPr>
              <a:t>0</a:t>
            </a:r>
          </a:p>
          <a:p>
            <a:pPr marL="457200" lvl="1" indent="0" algn="ctr">
              <a:buNone/>
            </a:pPr>
            <a:r>
              <a:rPr lang="en-US" dirty="0" smtClean="0">
                <a:solidFill>
                  <a:srgbClr val="FF0000"/>
                </a:solidFill>
                <a:latin typeface="Trebuchet MS" charset="0"/>
                <a:ea typeface="ＭＳ Ｐゴシック" charset="0"/>
                <a:cs typeface="Trebuchet MS" charset="0"/>
              </a:rPr>
              <a:t>0101001 | </a:t>
            </a:r>
            <a:r>
              <a:rPr lang="en-US" dirty="0" smtClean="0">
                <a:solidFill>
                  <a:srgbClr val="0000FF"/>
                </a:solidFill>
                <a:latin typeface="Trebuchet MS" charset="0"/>
                <a:ea typeface="ＭＳ Ｐゴシック" charset="0"/>
                <a:cs typeface="Trebuchet MS" charset="0"/>
              </a:rPr>
              <a:t>1</a:t>
            </a:r>
          </a:p>
          <a:p>
            <a:pPr marL="457200" lvl="1" indent="0" algn="ctr">
              <a:buNone/>
            </a:pPr>
            <a:r>
              <a:rPr lang="en-US" dirty="0" smtClean="0">
                <a:latin typeface="Trebuchet MS" charset="0"/>
                <a:ea typeface="ＭＳ Ｐゴシック" charset="0"/>
                <a:cs typeface="Trebuchet MS" charset="0"/>
              </a:rPr>
              <a:t>---------------</a:t>
            </a:r>
          </a:p>
          <a:p>
            <a:pPr marL="457200" lvl="1" indent="0" algn="just">
              <a:buNone/>
            </a:pPr>
            <a:r>
              <a:rPr lang="en-US" sz="2400" dirty="0" smtClean="0">
                <a:latin typeface="Trebuchet MS" charset="0"/>
                <a:ea typeface="ＭＳ Ｐゴシック" charset="0"/>
                <a:cs typeface="Trebuchet MS" charset="0"/>
              </a:rPr>
              <a:t>			  </a:t>
            </a:r>
            <a:r>
              <a:rPr lang="en-US" sz="2400" dirty="0">
                <a:latin typeface="Trebuchet MS" charset="0"/>
                <a:ea typeface="ＭＳ Ｐゴシック" charset="0"/>
                <a:cs typeface="Trebuchet MS" charset="0"/>
              </a:rPr>
              <a:t> </a:t>
            </a:r>
            <a:r>
              <a:rPr lang="en-US" sz="2400" dirty="0" smtClean="0">
                <a:latin typeface="Trebuchet MS" charset="0"/>
                <a:ea typeface="ＭＳ Ｐゴシック" charset="0"/>
                <a:cs typeface="Trebuchet MS" charset="0"/>
              </a:rPr>
              <a:t>    </a:t>
            </a:r>
            <a:r>
              <a:rPr lang="en-US" dirty="0" smtClean="0">
                <a:latin typeface="Trebuchet MS" charset="0"/>
                <a:ea typeface="ＭＳ Ｐゴシック" charset="0"/>
                <a:cs typeface="Trebuchet MS" charset="0"/>
              </a:rPr>
              <a:t>0101010 | </a:t>
            </a:r>
            <a:r>
              <a:rPr lang="en-US" dirty="0" smtClean="0">
                <a:solidFill>
                  <a:srgbClr val="3366FF"/>
                </a:solidFill>
                <a:latin typeface="Trebuchet MS" charset="0"/>
                <a:ea typeface="ＭＳ Ｐゴシック" charset="0"/>
                <a:cs typeface="Trebuchet MS" charset="0"/>
              </a:rPr>
              <a:t>1 </a:t>
            </a:r>
            <a:r>
              <a:rPr lang="en-US" sz="1800" dirty="0" smtClean="0">
                <a:latin typeface="Trebuchet MS" charset="0"/>
                <a:ea typeface="ＭＳ Ｐゴシック" charset="0"/>
                <a:cs typeface="Trebuchet MS" charset="0"/>
              </a:rPr>
              <a:t>Column </a:t>
            </a:r>
            <a:r>
              <a:rPr lang="en-US" sz="1800" dirty="0">
                <a:latin typeface="Trebuchet MS" charset="0"/>
                <a:ea typeface="ＭＳ Ｐゴシック" charset="0"/>
                <a:cs typeface="Trebuchet MS" charset="0"/>
              </a:rPr>
              <a:t>parity check (VRC)</a:t>
            </a:r>
            <a:endParaRPr lang="en-US" sz="4400" dirty="0">
              <a:solidFill>
                <a:srgbClr val="0000FF"/>
              </a:solidFill>
              <a:latin typeface="Trebuchet MS" charset="0"/>
              <a:ea typeface="ＭＳ Ｐゴシック" charset="0"/>
              <a:cs typeface="Trebuchet MS" charset="0"/>
            </a:endParaRPr>
          </a:p>
          <a:p>
            <a:pPr marL="457200" lvl="1" indent="0" algn="just">
              <a:buNone/>
            </a:pPr>
            <a:r>
              <a:rPr lang="en-US" sz="2400" dirty="0" smtClean="0">
                <a:latin typeface="Trebuchet MS" charset="0"/>
                <a:ea typeface="ＭＳ Ｐゴシック" charset="0"/>
                <a:cs typeface="Trebuchet MS" charset="0"/>
              </a:rPr>
              <a:t>  	 </a:t>
            </a:r>
          </a:p>
          <a:p>
            <a:pPr marL="457200" lvl="1" indent="0" algn="just">
              <a:buNone/>
            </a:pPr>
            <a:endParaRPr lang="en-US" sz="2400" dirty="0" smtClean="0">
              <a:latin typeface="Trebuchet MS" charset="0"/>
              <a:ea typeface="ＭＳ Ｐゴシック" charset="0"/>
              <a:cs typeface="Trebuchet MS" charset="0"/>
            </a:endParaRPr>
          </a:p>
          <a:p>
            <a:pPr marL="457200" lvl="1" indent="0" algn="just">
              <a:buNone/>
            </a:pPr>
            <a:endParaRPr lang="en-US" sz="2400" dirty="0" smtClean="0">
              <a:latin typeface="Trebuchet MS" charset="0"/>
              <a:ea typeface="ＭＳ Ｐゴシック" charset="0"/>
              <a:cs typeface="Trebuchet MS" charset="0"/>
            </a:endParaRPr>
          </a:p>
          <a:p>
            <a:pPr algn="just"/>
            <a:endParaRPr lang="en-US" sz="2400" dirty="0">
              <a:latin typeface="Trebuchet MS" charset="0"/>
              <a:ea typeface="ＭＳ Ｐゴシック" charset="0"/>
              <a:cs typeface="Trebuchet MS" charset="0"/>
            </a:endParaRPr>
          </a:p>
          <a:p>
            <a:pPr algn="just"/>
            <a:endParaRPr lang="en-US" sz="2400" dirty="0" smtClean="0">
              <a:latin typeface="Trebuchet MS" charset="0"/>
              <a:ea typeface="ＭＳ Ｐゴシック" charset="0"/>
              <a:cs typeface="Trebuchet MS" charset="0"/>
            </a:endParaRPr>
          </a:p>
          <a:p>
            <a:pPr algn="just"/>
            <a:endParaRPr lang="en-US" sz="2400" dirty="0" smtClean="0">
              <a:latin typeface="Trebuchet MS" charset="0"/>
              <a:ea typeface="ＭＳ Ｐゴシック" charset="0"/>
              <a:cs typeface="Trebuchet MS" charset="0"/>
            </a:endParaRPr>
          </a:p>
        </p:txBody>
      </p:sp>
      <p:sp>
        <p:nvSpPr>
          <p:cNvPr id="2" name="TextBox 1"/>
          <p:cNvSpPr txBox="1"/>
          <p:nvPr/>
        </p:nvSpPr>
        <p:spPr>
          <a:xfrm>
            <a:off x="324941" y="4168676"/>
            <a:ext cx="3637459" cy="2031325"/>
          </a:xfrm>
          <a:prstGeom prst="rect">
            <a:avLst/>
          </a:prstGeom>
          <a:noFill/>
        </p:spPr>
        <p:txBody>
          <a:bodyPr wrap="none" rtlCol="0">
            <a:spAutoFit/>
          </a:bodyPr>
          <a:lstStyle/>
          <a:p>
            <a:r>
              <a:rPr lang="en-US" b="1" dirty="0" smtClean="0"/>
              <a:t>Original Data: </a:t>
            </a:r>
          </a:p>
          <a:p>
            <a:r>
              <a:rPr lang="en-US" dirty="0" smtClean="0"/>
              <a:t>Without parity check</a:t>
            </a:r>
          </a:p>
          <a:p>
            <a:endParaRPr lang="en-US" dirty="0"/>
          </a:p>
          <a:p>
            <a:r>
              <a:rPr lang="en-US" b="1" dirty="0" smtClean="0"/>
              <a:t>Final Data</a:t>
            </a:r>
            <a:r>
              <a:rPr lang="en-US" dirty="0" smtClean="0"/>
              <a:t> to be transmitted includes</a:t>
            </a:r>
          </a:p>
          <a:p>
            <a:pPr marL="285750" indent="-285750">
              <a:buFontTx/>
              <a:buChar char="-"/>
            </a:pPr>
            <a:r>
              <a:rPr lang="en-US" dirty="0" smtClean="0"/>
              <a:t>Row parity check</a:t>
            </a:r>
          </a:p>
          <a:p>
            <a:pPr marL="285750" indent="-285750">
              <a:buFontTx/>
              <a:buChar char="-"/>
            </a:pPr>
            <a:r>
              <a:rPr lang="en-US" dirty="0" smtClean="0"/>
              <a:t>Column parity check </a:t>
            </a:r>
          </a:p>
          <a:p>
            <a:r>
              <a:rPr lang="en-US" dirty="0" smtClean="0"/>
              <a:t> </a:t>
            </a:r>
            <a:endParaRPr lang="en-US" dirty="0"/>
          </a:p>
        </p:txBody>
      </p:sp>
    </p:spTree>
    <p:extLst>
      <p:ext uri="{BB962C8B-B14F-4D97-AF65-F5344CB8AC3E}">
        <p14:creationId xmlns:p14="http://schemas.microsoft.com/office/powerpoint/2010/main" val="202089510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487026"/>
            <a:ext cx="7543800" cy="6370974"/>
          </a:xfrm>
          <a:prstGeom prst="rect">
            <a:avLst/>
          </a:prstGeom>
        </p:spPr>
        <p:txBody>
          <a:bodyPr wrap="square">
            <a:spAutoFit/>
          </a:bodyPr>
          <a:lstStyle/>
          <a:p>
            <a:pPr lvl="1"/>
            <a:r>
              <a:rPr lang="en-US" sz="2400" dirty="0" smtClean="0">
                <a:latin typeface="Trebuchet MS" charset="0"/>
                <a:ea typeface="ＭＳ Ｐゴシック" charset="0"/>
                <a:cs typeface="Trebuchet MS" charset="0"/>
              </a:rPr>
              <a:t>Transmitted Blocks:</a:t>
            </a:r>
          </a:p>
          <a:p>
            <a:pPr lvl="1"/>
            <a:endParaRPr lang="en-US" sz="2400" dirty="0" smtClean="0">
              <a:latin typeface="Trebuchet MS" charset="0"/>
              <a:ea typeface="ＭＳ Ｐゴシック" charset="0"/>
              <a:cs typeface="Trebuchet MS" charset="0"/>
            </a:endParaRPr>
          </a:p>
          <a:p>
            <a:pPr lvl="1"/>
            <a:r>
              <a:rPr lang="en-US" sz="2400" dirty="0" smtClean="0">
                <a:solidFill>
                  <a:srgbClr val="FF0000"/>
                </a:solidFill>
                <a:latin typeface="Trebuchet MS" charset="0"/>
                <a:ea typeface="ＭＳ Ｐゴシック" charset="0"/>
                <a:cs typeface="Trebuchet MS" charset="0"/>
              </a:rPr>
              <a:t>1100111 </a:t>
            </a:r>
            <a:r>
              <a:rPr lang="en-US" sz="2400" dirty="0">
                <a:solidFill>
                  <a:srgbClr val="FF0000"/>
                </a:solidFill>
                <a:latin typeface="Trebuchet MS" charset="0"/>
                <a:ea typeface="ＭＳ Ｐゴシック" charset="0"/>
                <a:cs typeface="Trebuchet MS" charset="0"/>
              </a:rPr>
              <a:t>| </a:t>
            </a:r>
            <a:r>
              <a:rPr lang="en-US" sz="2400" dirty="0">
                <a:solidFill>
                  <a:srgbClr val="0000FF"/>
                </a:solidFill>
                <a:latin typeface="Trebuchet MS" charset="0"/>
                <a:ea typeface="ＭＳ Ｐゴシック" charset="0"/>
                <a:cs typeface="Trebuchet MS" charset="0"/>
              </a:rPr>
              <a:t>1</a:t>
            </a:r>
          </a:p>
          <a:p>
            <a:pPr lvl="1"/>
            <a:r>
              <a:rPr lang="en-US" sz="2400" dirty="0" smtClean="0">
                <a:solidFill>
                  <a:srgbClr val="FF0000"/>
                </a:solidFill>
                <a:latin typeface="Trebuchet MS" charset="0"/>
                <a:ea typeface="ＭＳ Ｐゴシック" charset="0"/>
                <a:cs typeface="Trebuchet MS" charset="0"/>
              </a:rPr>
              <a:t>1011101 </a:t>
            </a:r>
            <a:r>
              <a:rPr lang="en-US" sz="2400" dirty="0">
                <a:solidFill>
                  <a:srgbClr val="FF0000"/>
                </a:solidFill>
                <a:latin typeface="Trebuchet MS" charset="0"/>
                <a:ea typeface="ＭＳ Ｐゴシック" charset="0"/>
                <a:cs typeface="Trebuchet MS" charset="0"/>
              </a:rPr>
              <a:t>| </a:t>
            </a:r>
            <a:r>
              <a:rPr lang="en-US" sz="2400" dirty="0">
                <a:solidFill>
                  <a:srgbClr val="0000FF"/>
                </a:solidFill>
                <a:latin typeface="Trebuchet MS" charset="0"/>
                <a:ea typeface="ＭＳ Ｐゴシック" charset="0"/>
                <a:cs typeface="Trebuchet MS" charset="0"/>
              </a:rPr>
              <a:t>1  </a:t>
            </a:r>
            <a:r>
              <a:rPr lang="en-US" sz="2400" dirty="0">
                <a:latin typeface="Trebuchet MS" charset="0"/>
                <a:ea typeface="ＭＳ Ｐゴシック" charset="0"/>
                <a:cs typeface="Trebuchet MS" charset="0"/>
              </a:rPr>
              <a:t>Row parity </a:t>
            </a:r>
            <a:r>
              <a:rPr lang="en-US" sz="2400" dirty="0" smtClean="0">
                <a:latin typeface="Trebuchet MS" charset="0"/>
                <a:ea typeface="ＭＳ Ｐゴシック" charset="0"/>
                <a:cs typeface="Trebuchet MS" charset="0"/>
              </a:rPr>
              <a:t>check</a:t>
            </a:r>
            <a:endParaRPr lang="en-US" sz="4400" dirty="0" smtClean="0">
              <a:solidFill>
                <a:srgbClr val="0000FF"/>
              </a:solidFill>
              <a:latin typeface="Trebuchet MS" charset="0"/>
              <a:ea typeface="ＭＳ Ｐゴシック" charset="0"/>
              <a:cs typeface="Trebuchet MS" charset="0"/>
            </a:endParaRPr>
          </a:p>
          <a:p>
            <a:pPr lvl="1"/>
            <a:r>
              <a:rPr lang="en-US" sz="2400" dirty="0" smtClean="0">
                <a:solidFill>
                  <a:srgbClr val="FF0000"/>
                </a:solidFill>
                <a:latin typeface="Trebuchet MS" charset="0"/>
                <a:ea typeface="ＭＳ Ｐゴシック" charset="0"/>
                <a:cs typeface="Trebuchet MS" charset="0"/>
              </a:rPr>
              <a:t>0111001 | </a:t>
            </a:r>
            <a:r>
              <a:rPr lang="en-US" sz="2400" dirty="0" smtClean="0">
                <a:solidFill>
                  <a:srgbClr val="0000FF"/>
                </a:solidFill>
                <a:latin typeface="Trebuchet MS" charset="0"/>
                <a:ea typeface="ＭＳ Ｐゴシック" charset="0"/>
                <a:cs typeface="Trebuchet MS" charset="0"/>
              </a:rPr>
              <a:t>0</a:t>
            </a:r>
          </a:p>
          <a:p>
            <a:pPr lvl="1"/>
            <a:r>
              <a:rPr lang="en-US" sz="2400" dirty="0" smtClean="0">
                <a:solidFill>
                  <a:srgbClr val="FF0000"/>
                </a:solidFill>
                <a:latin typeface="Trebuchet MS" charset="0"/>
                <a:ea typeface="ＭＳ Ｐゴシック" charset="0"/>
                <a:cs typeface="Trebuchet MS" charset="0"/>
              </a:rPr>
              <a:t>0101001 </a:t>
            </a:r>
            <a:r>
              <a:rPr lang="en-US" sz="2400" dirty="0">
                <a:solidFill>
                  <a:srgbClr val="FF0000"/>
                </a:solidFill>
                <a:latin typeface="Trebuchet MS" charset="0"/>
                <a:ea typeface="ＭＳ Ｐゴシック" charset="0"/>
                <a:cs typeface="Trebuchet MS" charset="0"/>
              </a:rPr>
              <a:t>| </a:t>
            </a:r>
            <a:r>
              <a:rPr lang="en-US" sz="2400" dirty="0">
                <a:solidFill>
                  <a:srgbClr val="0000FF"/>
                </a:solidFill>
                <a:latin typeface="Trebuchet MS" charset="0"/>
                <a:ea typeface="ＭＳ Ｐゴシック" charset="0"/>
                <a:cs typeface="Trebuchet MS" charset="0"/>
              </a:rPr>
              <a:t>1</a:t>
            </a:r>
          </a:p>
          <a:p>
            <a:pPr lvl="1"/>
            <a:r>
              <a:rPr lang="en-US" sz="2400" dirty="0">
                <a:latin typeface="Trebuchet MS" charset="0"/>
                <a:ea typeface="ＭＳ Ｐゴシック" charset="0"/>
                <a:cs typeface="Trebuchet MS" charset="0"/>
              </a:rPr>
              <a:t>--------------</a:t>
            </a:r>
            <a:r>
              <a:rPr lang="en-US" sz="2400" dirty="0" smtClean="0">
                <a:latin typeface="Trebuchet MS" charset="0"/>
                <a:ea typeface="ＭＳ Ｐゴシック" charset="0"/>
                <a:cs typeface="Trebuchet MS" charset="0"/>
              </a:rPr>
              <a:t>-</a:t>
            </a:r>
          </a:p>
          <a:p>
            <a:pPr lvl="1"/>
            <a:r>
              <a:rPr lang="en-US" sz="2400" dirty="0" smtClean="0">
                <a:latin typeface="Trebuchet MS" charset="0"/>
                <a:ea typeface="ＭＳ Ｐゴシック" charset="0"/>
                <a:cs typeface="Trebuchet MS" charset="0"/>
              </a:rPr>
              <a:t>0101010 </a:t>
            </a:r>
            <a:r>
              <a:rPr lang="en-US" sz="2400" dirty="0">
                <a:latin typeface="Trebuchet MS" charset="0"/>
                <a:ea typeface="ＭＳ Ｐゴシック" charset="0"/>
                <a:cs typeface="Trebuchet MS" charset="0"/>
              </a:rPr>
              <a:t>| </a:t>
            </a:r>
            <a:r>
              <a:rPr lang="en-US" sz="2400" dirty="0">
                <a:solidFill>
                  <a:srgbClr val="3366FF"/>
                </a:solidFill>
                <a:latin typeface="Trebuchet MS" charset="0"/>
                <a:ea typeface="ＭＳ Ｐゴシック" charset="0"/>
                <a:cs typeface="Trebuchet MS" charset="0"/>
              </a:rPr>
              <a:t>1 </a:t>
            </a:r>
            <a:r>
              <a:rPr lang="en-US" sz="2400" dirty="0">
                <a:latin typeface="Trebuchet MS" charset="0"/>
                <a:ea typeface="ＭＳ Ｐゴシック" charset="0"/>
                <a:cs typeface="Trebuchet MS" charset="0"/>
              </a:rPr>
              <a:t>Column parity </a:t>
            </a:r>
            <a:r>
              <a:rPr lang="en-US" sz="2400" dirty="0" smtClean="0">
                <a:latin typeface="Trebuchet MS" charset="0"/>
                <a:ea typeface="ＭＳ Ｐゴシック" charset="0"/>
                <a:cs typeface="Trebuchet MS" charset="0"/>
              </a:rPr>
              <a:t>check</a:t>
            </a:r>
            <a:endParaRPr lang="en-US" sz="5400" dirty="0">
              <a:solidFill>
                <a:srgbClr val="0000FF"/>
              </a:solidFill>
              <a:latin typeface="Trebuchet MS" charset="0"/>
              <a:ea typeface="ＭＳ Ｐゴシック" charset="0"/>
              <a:cs typeface="Trebuchet MS" charset="0"/>
            </a:endParaRPr>
          </a:p>
          <a:p>
            <a:pPr lvl="1"/>
            <a:endParaRPr lang="en-US" sz="2400" dirty="0" smtClean="0">
              <a:solidFill>
                <a:srgbClr val="FF0000"/>
              </a:solidFill>
              <a:latin typeface="Trebuchet MS" charset="0"/>
              <a:ea typeface="ＭＳ Ｐゴシック" charset="0"/>
              <a:cs typeface="Trebuchet MS" charset="0"/>
            </a:endParaRPr>
          </a:p>
          <a:p>
            <a:pPr lvl="1"/>
            <a:r>
              <a:rPr lang="en-US" sz="2400" dirty="0" smtClean="0">
                <a:solidFill>
                  <a:srgbClr val="000000"/>
                </a:solidFill>
                <a:latin typeface="Trebuchet MS" charset="0"/>
                <a:ea typeface="ＭＳ Ｐゴシック" charset="0"/>
                <a:cs typeface="Trebuchet MS" charset="0"/>
              </a:rPr>
              <a:t>Received Blocks:</a:t>
            </a:r>
          </a:p>
          <a:p>
            <a:pPr lvl="1"/>
            <a:endParaRPr lang="en-US" sz="2400" dirty="0" smtClean="0">
              <a:solidFill>
                <a:srgbClr val="FF0000"/>
              </a:solidFill>
              <a:latin typeface="Trebuchet MS" charset="0"/>
              <a:ea typeface="ＭＳ Ｐゴシック" charset="0"/>
              <a:cs typeface="Trebuchet MS" charset="0"/>
            </a:endParaRPr>
          </a:p>
          <a:p>
            <a:pPr lvl="1"/>
            <a:r>
              <a:rPr lang="en-US" sz="2400" dirty="0" smtClean="0">
                <a:solidFill>
                  <a:srgbClr val="FF0000"/>
                </a:solidFill>
                <a:latin typeface="Trebuchet MS" charset="0"/>
                <a:ea typeface="ＭＳ Ｐゴシック" charset="0"/>
                <a:cs typeface="Trebuchet MS" charset="0"/>
              </a:rPr>
              <a:t>1100111 </a:t>
            </a:r>
            <a:r>
              <a:rPr lang="en-US" sz="2400" dirty="0">
                <a:solidFill>
                  <a:srgbClr val="FF0000"/>
                </a:solidFill>
                <a:latin typeface="Trebuchet MS" charset="0"/>
                <a:ea typeface="ＭＳ Ｐゴシック" charset="0"/>
                <a:cs typeface="Trebuchet MS" charset="0"/>
              </a:rPr>
              <a:t>| </a:t>
            </a:r>
            <a:r>
              <a:rPr lang="en-US" sz="2400" dirty="0" smtClean="0">
                <a:solidFill>
                  <a:srgbClr val="0000FF"/>
                </a:solidFill>
                <a:latin typeface="Trebuchet MS" charset="0"/>
                <a:ea typeface="ＭＳ Ｐゴシック" charset="0"/>
                <a:cs typeface="Trebuchet MS" charset="0"/>
              </a:rPr>
              <a:t>1    </a:t>
            </a:r>
            <a:r>
              <a:rPr lang="en-US" sz="2400" dirty="0" smtClean="0">
                <a:solidFill>
                  <a:srgbClr val="FF6600"/>
                </a:solidFill>
                <a:latin typeface="Trebuchet MS" charset="0"/>
                <a:ea typeface="ＭＳ Ｐゴシック" charset="0"/>
                <a:cs typeface="Trebuchet MS" charset="0"/>
              </a:rPr>
              <a:t>2D can detect errors until 3 bits.</a:t>
            </a:r>
          </a:p>
          <a:p>
            <a:pPr lvl="1"/>
            <a:r>
              <a:rPr lang="en-US" sz="2400" dirty="0" smtClean="0">
                <a:solidFill>
                  <a:srgbClr val="FF0000"/>
                </a:solidFill>
                <a:latin typeface="Trebuchet MS" charset="0"/>
                <a:ea typeface="ＭＳ Ｐゴシック" charset="0"/>
                <a:cs typeface="Trebuchet MS" charset="0"/>
              </a:rPr>
              <a:t>10</a:t>
            </a:r>
            <a:r>
              <a:rPr lang="en-US" sz="2400" dirty="0" smtClean="0">
                <a:solidFill>
                  <a:srgbClr val="008000"/>
                </a:solidFill>
                <a:latin typeface="Trebuchet MS" charset="0"/>
                <a:ea typeface="ＭＳ Ｐゴシック" charset="0"/>
                <a:cs typeface="Trebuchet MS" charset="0"/>
              </a:rPr>
              <a:t>0</a:t>
            </a:r>
            <a:r>
              <a:rPr lang="en-US" sz="2400" dirty="0" smtClean="0">
                <a:solidFill>
                  <a:srgbClr val="FF0000"/>
                </a:solidFill>
                <a:latin typeface="Trebuchet MS" charset="0"/>
                <a:ea typeface="ＭＳ Ｐゴシック" charset="0"/>
                <a:cs typeface="Trebuchet MS" charset="0"/>
              </a:rPr>
              <a:t>1</a:t>
            </a:r>
            <a:r>
              <a:rPr lang="en-US" sz="2400" dirty="0" smtClean="0">
                <a:solidFill>
                  <a:srgbClr val="008000"/>
                </a:solidFill>
                <a:latin typeface="Trebuchet MS" charset="0"/>
                <a:ea typeface="ＭＳ Ｐゴシック" charset="0"/>
                <a:cs typeface="Trebuchet MS" charset="0"/>
              </a:rPr>
              <a:t>0</a:t>
            </a:r>
            <a:r>
              <a:rPr lang="en-US" sz="2400" dirty="0" smtClean="0">
                <a:solidFill>
                  <a:srgbClr val="FF0000"/>
                </a:solidFill>
                <a:latin typeface="Trebuchet MS" charset="0"/>
                <a:ea typeface="ＭＳ Ｐゴシック" charset="0"/>
                <a:cs typeface="Trebuchet MS" charset="0"/>
              </a:rPr>
              <a:t>01 | </a:t>
            </a:r>
            <a:r>
              <a:rPr lang="en-US" sz="2400" dirty="0" smtClean="0">
                <a:solidFill>
                  <a:srgbClr val="0000FF"/>
                </a:solidFill>
                <a:latin typeface="Trebuchet MS" charset="0"/>
                <a:ea typeface="ＭＳ Ｐゴシック" charset="0"/>
                <a:cs typeface="Trebuchet MS" charset="0"/>
              </a:rPr>
              <a:t>1    Four errors in the transmitted block</a:t>
            </a:r>
            <a:endParaRPr lang="en-US" sz="4400" dirty="0" smtClean="0">
              <a:solidFill>
                <a:srgbClr val="0000FF"/>
              </a:solidFill>
              <a:latin typeface="Trebuchet MS" charset="0"/>
              <a:ea typeface="ＭＳ Ｐゴシック" charset="0"/>
              <a:cs typeface="Trebuchet MS" charset="0"/>
            </a:endParaRPr>
          </a:p>
          <a:p>
            <a:pPr lvl="1"/>
            <a:r>
              <a:rPr lang="en-US" sz="2400" dirty="0" smtClean="0">
                <a:solidFill>
                  <a:srgbClr val="FF0000"/>
                </a:solidFill>
                <a:latin typeface="Trebuchet MS" charset="0"/>
                <a:ea typeface="ＭＳ Ｐゴシック" charset="0"/>
                <a:cs typeface="Trebuchet MS" charset="0"/>
              </a:rPr>
              <a:t>0111001 </a:t>
            </a:r>
            <a:r>
              <a:rPr lang="en-US" sz="2400" dirty="0">
                <a:solidFill>
                  <a:srgbClr val="FF0000"/>
                </a:solidFill>
                <a:latin typeface="Trebuchet MS" charset="0"/>
                <a:ea typeface="ＭＳ Ｐゴシック" charset="0"/>
                <a:cs typeface="Trebuchet MS" charset="0"/>
              </a:rPr>
              <a:t>| </a:t>
            </a:r>
            <a:r>
              <a:rPr lang="en-US" sz="2400" dirty="0" smtClean="0">
                <a:solidFill>
                  <a:srgbClr val="0000FF"/>
                </a:solidFill>
                <a:latin typeface="Trebuchet MS" charset="0"/>
                <a:ea typeface="ＭＳ Ｐゴシック" charset="0"/>
                <a:cs typeface="Trebuchet MS" charset="0"/>
              </a:rPr>
              <a:t>0    </a:t>
            </a:r>
            <a:r>
              <a:rPr lang="en-US" sz="2000" dirty="0" err="1" smtClean="0">
                <a:solidFill>
                  <a:srgbClr val="0000FF"/>
                </a:solidFill>
                <a:latin typeface="Trebuchet MS" charset="0"/>
                <a:ea typeface="ＭＳ Ｐゴシック" charset="0"/>
                <a:cs typeface="Trebuchet MS" charset="0"/>
              </a:rPr>
              <a:t>s.t.</a:t>
            </a:r>
            <a:r>
              <a:rPr lang="en-US" sz="2000" dirty="0" smtClean="0">
                <a:solidFill>
                  <a:srgbClr val="0000FF"/>
                </a:solidFill>
                <a:latin typeface="Trebuchet MS" charset="0"/>
                <a:ea typeface="ＭＳ Ｐゴシック" charset="0"/>
                <a:cs typeface="Trebuchet MS" charset="0"/>
              </a:rPr>
              <a:t> two bits in one block is damaged and</a:t>
            </a:r>
            <a:endParaRPr lang="en-US" sz="2400" dirty="0">
              <a:solidFill>
                <a:srgbClr val="0000FF"/>
              </a:solidFill>
              <a:latin typeface="Trebuchet MS" charset="0"/>
              <a:ea typeface="ＭＳ Ｐゴシック" charset="0"/>
              <a:cs typeface="Trebuchet MS" charset="0"/>
            </a:endParaRPr>
          </a:p>
          <a:p>
            <a:pPr lvl="1"/>
            <a:r>
              <a:rPr lang="en-US" sz="2400" dirty="0" smtClean="0">
                <a:solidFill>
                  <a:srgbClr val="FF0000"/>
                </a:solidFill>
                <a:latin typeface="Trebuchet MS" charset="0"/>
                <a:ea typeface="ＭＳ Ｐゴシック" charset="0"/>
                <a:cs typeface="Trebuchet MS" charset="0"/>
              </a:rPr>
              <a:t>01</a:t>
            </a:r>
            <a:r>
              <a:rPr lang="en-US" sz="2400" dirty="0" smtClean="0">
                <a:solidFill>
                  <a:srgbClr val="008000"/>
                </a:solidFill>
                <a:latin typeface="Trebuchet MS" charset="0"/>
                <a:ea typeface="ＭＳ Ｐゴシック" charset="0"/>
                <a:cs typeface="Trebuchet MS" charset="0"/>
              </a:rPr>
              <a:t>1</a:t>
            </a:r>
            <a:r>
              <a:rPr lang="en-US" sz="2400" dirty="0" smtClean="0">
                <a:solidFill>
                  <a:srgbClr val="FF0000"/>
                </a:solidFill>
                <a:latin typeface="Trebuchet MS" charset="0"/>
                <a:ea typeface="ＭＳ Ｐゴシック" charset="0"/>
                <a:cs typeface="Trebuchet MS" charset="0"/>
              </a:rPr>
              <a:t>1</a:t>
            </a:r>
            <a:r>
              <a:rPr lang="en-US" sz="2400" dirty="0" smtClean="0">
                <a:solidFill>
                  <a:srgbClr val="008000"/>
                </a:solidFill>
                <a:latin typeface="Trebuchet MS" charset="0"/>
                <a:ea typeface="ＭＳ Ｐゴシック" charset="0"/>
                <a:cs typeface="Trebuchet MS" charset="0"/>
              </a:rPr>
              <a:t>1</a:t>
            </a:r>
            <a:r>
              <a:rPr lang="en-US" sz="2400" dirty="0" smtClean="0">
                <a:solidFill>
                  <a:srgbClr val="FF0000"/>
                </a:solidFill>
                <a:latin typeface="Trebuchet MS" charset="0"/>
                <a:ea typeface="ＭＳ Ｐゴシック" charset="0"/>
                <a:cs typeface="Trebuchet MS" charset="0"/>
              </a:rPr>
              <a:t>01 </a:t>
            </a:r>
            <a:r>
              <a:rPr lang="en-US" sz="2400" dirty="0">
                <a:solidFill>
                  <a:srgbClr val="FF0000"/>
                </a:solidFill>
                <a:latin typeface="Trebuchet MS" charset="0"/>
                <a:ea typeface="ＭＳ Ｐゴシック" charset="0"/>
                <a:cs typeface="Trebuchet MS" charset="0"/>
              </a:rPr>
              <a:t>| </a:t>
            </a:r>
            <a:r>
              <a:rPr lang="en-US" sz="2400" dirty="0" smtClean="0">
                <a:solidFill>
                  <a:srgbClr val="0000FF"/>
                </a:solidFill>
                <a:latin typeface="Trebuchet MS" charset="0"/>
                <a:ea typeface="ＭＳ Ｐゴシック" charset="0"/>
                <a:cs typeface="Trebuchet MS" charset="0"/>
              </a:rPr>
              <a:t>1    </a:t>
            </a:r>
            <a:r>
              <a:rPr lang="en-US" sz="2000" dirty="0" smtClean="0">
                <a:solidFill>
                  <a:srgbClr val="0000FF"/>
                </a:solidFill>
                <a:latin typeface="Trebuchet MS" charset="0"/>
                <a:ea typeface="ＭＳ Ｐゴシック" charset="0"/>
                <a:cs typeface="Trebuchet MS" charset="0"/>
              </a:rPr>
              <a:t>two bits of the same position in </a:t>
            </a:r>
            <a:endParaRPr lang="en-US" sz="2000" dirty="0">
              <a:solidFill>
                <a:srgbClr val="0000FF"/>
              </a:solidFill>
              <a:latin typeface="Trebuchet MS" charset="0"/>
              <a:ea typeface="ＭＳ Ｐゴシック" charset="0"/>
              <a:cs typeface="Trebuchet MS" charset="0"/>
            </a:endParaRPr>
          </a:p>
          <a:p>
            <a:pPr lvl="1"/>
            <a:r>
              <a:rPr lang="en-US" sz="2400" dirty="0">
                <a:latin typeface="Trebuchet MS" charset="0"/>
                <a:ea typeface="ＭＳ Ｐゴシック" charset="0"/>
                <a:cs typeface="Trebuchet MS" charset="0"/>
              </a:rPr>
              <a:t>--------------</a:t>
            </a:r>
            <a:r>
              <a:rPr lang="en-US" sz="2400" dirty="0" smtClean="0">
                <a:latin typeface="Trebuchet MS" charset="0"/>
                <a:ea typeface="ＭＳ Ｐゴシック" charset="0"/>
                <a:cs typeface="Trebuchet MS" charset="0"/>
              </a:rPr>
              <a:t>-   </a:t>
            </a:r>
            <a:r>
              <a:rPr lang="en-US" sz="2000" dirty="0" smtClean="0">
                <a:solidFill>
                  <a:srgbClr val="3366FF"/>
                </a:solidFill>
                <a:latin typeface="Trebuchet MS" charset="0"/>
                <a:ea typeface="ＭＳ Ｐゴシック" charset="0"/>
                <a:cs typeface="Trebuchet MS" charset="0"/>
              </a:rPr>
              <a:t>another block damaged. Then 2D parity</a:t>
            </a:r>
          </a:p>
          <a:p>
            <a:pPr lvl="1"/>
            <a:r>
              <a:rPr lang="en-US" sz="2400" dirty="0" smtClean="0">
                <a:latin typeface="Trebuchet MS" charset="0"/>
                <a:ea typeface="ＭＳ Ｐゴシック" charset="0"/>
                <a:cs typeface="Trebuchet MS" charset="0"/>
              </a:rPr>
              <a:t>0101010 </a:t>
            </a:r>
            <a:r>
              <a:rPr lang="en-US" sz="2400" dirty="0">
                <a:latin typeface="Trebuchet MS" charset="0"/>
                <a:ea typeface="ＭＳ Ｐゴシック" charset="0"/>
                <a:cs typeface="Trebuchet MS" charset="0"/>
              </a:rPr>
              <a:t>| </a:t>
            </a:r>
            <a:r>
              <a:rPr lang="en-US" sz="2400" dirty="0" smtClean="0">
                <a:solidFill>
                  <a:srgbClr val="3366FF"/>
                </a:solidFill>
                <a:latin typeface="Trebuchet MS" charset="0"/>
                <a:ea typeface="ＭＳ Ｐゴシック" charset="0"/>
                <a:cs typeface="Trebuchet MS" charset="0"/>
              </a:rPr>
              <a:t>1   </a:t>
            </a:r>
            <a:r>
              <a:rPr lang="en-US" sz="2000" dirty="0" smtClean="0">
                <a:solidFill>
                  <a:srgbClr val="3366FF"/>
                </a:solidFill>
                <a:latin typeface="Trebuchet MS" charset="0"/>
                <a:ea typeface="ＭＳ Ｐゴシック" charset="0"/>
                <a:cs typeface="Trebuchet MS" charset="0"/>
              </a:rPr>
              <a:t>check cannot detect errors. </a:t>
            </a:r>
            <a:endParaRPr lang="en-US" sz="2400" dirty="0"/>
          </a:p>
        </p:txBody>
      </p:sp>
    </p:spTree>
    <p:extLst>
      <p:ext uri="{BB962C8B-B14F-4D97-AF65-F5344CB8AC3E}">
        <p14:creationId xmlns:p14="http://schemas.microsoft.com/office/powerpoint/2010/main" val="1576622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1066800" y="332199"/>
            <a:ext cx="6741072" cy="582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79" tIns="44445" rIns="90479" bIns="44445">
            <a:spAutoFit/>
          </a:bodyPr>
          <a:lstStyle/>
          <a:p>
            <a:pPr algn="ctr"/>
            <a:r>
              <a:rPr lang="en-US" sz="3200" b="1" dirty="0" smtClean="0">
                <a:solidFill>
                  <a:srgbClr val="063DE8"/>
                </a:solidFill>
              </a:rPr>
              <a:t>Checksum</a:t>
            </a:r>
            <a:endParaRPr lang="en-US" sz="3200" b="1" dirty="0">
              <a:solidFill>
                <a:srgbClr val="063DE8"/>
              </a:solidFill>
            </a:endParaRPr>
          </a:p>
        </p:txBody>
      </p:sp>
      <p:sp>
        <p:nvSpPr>
          <p:cNvPr id="4" name="Rectangle 3"/>
          <p:cNvSpPr txBox="1">
            <a:spLocks noChangeArrowheads="1"/>
          </p:cNvSpPr>
          <p:nvPr/>
        </p:nvSpPr>
        <p:spPr>
          <a:xfrm>
            <a:off x="457200" y="1524000"/>
            <a:ext cx="8458200" cy="5029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smtClean="0">
                <a:latin typeface="Trebuchet MS" charset="0"/>
                <a:ea typeface="ＭＳ Ｐゴシック" charset="0"/>
                <a:cs typeface="Trebuchet MS" charset="0"/>
              </a:rPr>
              <a:t>Transmitting Side</a:t>
            </a:r>
          </a:p>
          <a:p>
            <a:pPr marL="0" indent="0" algn="just">
              <a:buNone/>
            </a:pPr>
            <a:r>
              <a:rPr lang="en-US" sz="2400" dirty="0" smtClean="0">
                <a:solidFill>
                  <a:srgbClr val="FF0000"/>
                </a:solidFill>
                <a:latin typeface="Trebuchet MS" charset="0"/>
                <a:ea typeface="ＭＳ Ｐゴシック" charset="0"/>
                <a:cs typeface="Trebuchet MS" charset="0"/>
              </a:rPr>
              <a:t>	1100</a:t>
            </a:r>
          </a:p>
          <a:p>
            <a:pPr marL="0" indent="0" algn="just">
              <a:buNone/>
            </a:pPr>
            <a:r>
              <a:rPr lang="en-US" sz="2400" dirty="0" smtClean="0">
                <a:solidFill>
                  <a:srgbClr val="FF0000"/>
                </a:solidFill>
                <a:latin typeface="Trebuchet MS" charset="0"/>
                <a:ea typeface="ＭＳ Ｐゴシック" charset="0"/>
                <a:cs typeface="Trebuchet MS" charset="0"/>
              </a:rPr>
              <a:t>	0010</a:t>
            </a:r>
            <a:r>
              <a:rPr lang="en-US" sz="2400" dirty="0" smtClean="0">
                <a:solidFill>
                  <a:srgbClr val="0000FF"/>
                </a:solidFill>
                <a:latin typeface="Trebuchet MS" charset="0"/>
                <a:ea typeface="ＭＳ Ｐゴシック" charset="0"/>
                <a:cs typeface="Trebuchet MS" charset="0"/>
              </a:rPr>
              <a:t>  </a:t>
            </a:r>
          </a:p>
          <a:p>
            <a:pPr marL="0" indent="0" algn="just">
              <a:buNone/>
            </a:pPr>
            <a:r>
              <a:rPr lang="en-US" sz="2400" dirty="0">
                <a:solidFill>
                  <a:srgbClr val="FF0000"/>
                </a:solidFill>
                <a:latin typeface="Trebuchet MS" charset="0"/>
                <a:ea typeface="ＭＳ Ｐゴシック" charset="0"/>
                <a:cs typeface="Trebuchet MS" charset="0"/>
              </a:rPr>
              <a:t> </a:t>
            </a:r>
            <a:r>
              <a:rPr lang="en-US" sz="2400" dirty="0" smtClean="0">
                <a:solidFill>
                  <a:srgbClr val="FF0000"/>
                </a:solidFill>
                <a:latin typeface="Trebuchet MS" charset="0"/>
                <a:ea typeface="ＭＳ Ｐゴシック" charset="0"/>
                <a:cs typeface="Trebuchet MS" charset="0"/>
              </a:rPr>
              <a:t>   +    1100</a:t>
            </a:r>
          </a:p>
          <a:p>
            <a:pPr marL="0" indent="0" algn="just">
              <a:buNone/>
            </a:pPr>
            <a:r>
              <a:rPr lang="en-US" sz="2400" dirty="0" smtClean="0">
                <a:solidFill>
                  <a:srgbClr val="FF0000"/>
                </a:solidFill>
                <a:latin typeface="Trebuchet MS" charset="0"/>
                <a:ea typeface="ＭＳ Ｐゴシック" charset="0"/>
                <a:cs typeface="Trebuchet MS" charset="0"/>
              </a:rPr>
              <a:t>	1000</a:t>
            </a:r>
            <a:endParaRPr lang="en-US" sz="2400" dirty="0">
              <a:solidFill>
                <a:srgbClr val="0000FF"/>
              </a:solidFill>
              <a:latin typeface="Trebuchet MS" charset="0"/>
              <a:ea typeface="ＭＳ Ｐゴシック" charset="0"/>
              <a:cs typeface="Trebuchet MS" charset="0"/>
            </a:endParaRPr>
          </a:p>
          <a:p>
            <a:pPr marL="0" indent="0" algn="just">
              <a:buNone/>
            </a:pPr>
            <a:r>
              <a:rPr lang="en-US" sz="2400" dirty="0" smtClean="0">
                <a:solidFill>
                  <a:srgbClr val="0000FF"/>
                </a:solidFill>
                <a:latin typeface="Trebuchet MS" charset="0"/>
                <a:ea typeface="ＭＳ Ｐゴシック" charset="0"/>
                <a:cs typeface="Trebuchet MS" charset="0"/>
              </a:rPr>
              <a:t>    </a:t>
            </a:r>
            <a:r>
              <a:rPr lang="en-US" sz="2400" dirty="0" smtClean="0">
                <a:latin typeface="Trebuchet MS" charset="0"/>
                <a:ea typeface="ＭＳ Ｐゴシック" charset="0"/>
                <a:cs typeface="Trebuchet MS" charset="0"/>
              </a:rPr>
              <a:t>---------------</a:t>
            </a:r>
          </a:p>
          <a:p>
            <a:pPr marL="0" indent="0" algn="just">
              <a:buNone/>
            </a:pPr>
            <a:r>
              <a:rPr lang="en-US" sz="2400" dirty="0" smtClean="0">
                <a:latin typeface="Trebuchet MS" charset="0"/>
                <a:ea typeface="ＭＳ Ｐゴシック" charset="0"/>
                <a:cs typeface="Trebuchet MS" charset="0"/>
              </a:rPr>
              <a:t>  </a:t>
            </a:r>
            <a:r>
              <a:rPr lang="en-US" sz="2400" dirty="0" smtClean="0">
                <a:solidFill>
                  <a:srgbClr val="3366FF"/>
                </a:solidFill>
                <a:latin typeface="Trebuchet MS" charset="0"/>
                <a:ea typeface="ＭＳ Ｐゴシック" charset="0"/>
                <a:cs typeface="Trebuchet MS" charset="0"/>
              </a:rPr>
              <a:t>0010</a:t>
            </a:r>
            <a:r>
              <a:rPr lang="en-US" sz="2400" dirty="0" smtClean="0">
                <a:latin typeface="Trebuchet MS" charset="0"/>
                <a:ea typeface="ＭＳ Ｐゴシック" charset="0"/>
                <a:cs typeface="Trebuchet MS" charset="0"/>
              </a:rPr>
              <a:t> 0010		 	 </a:t>
            </a:r>
          </a:p>
          <a:p>
            <a:pPr algn="just"/>
            <a:r>
              <a:rPr lang="en-US" dirty="0" smtClean="0">
                <a:latin typeface="Trebuchet MS" charset="0"/>
                <a:ea typeface="ＭＳ Ｐゴシック" charset="0"/>
                <a:cs typeface="Trebuchet MS" charset="0"/>
              </a:rPr>
              <a:t>Receiving </a:t>
            </a:r>
            <a:r>
              <a:rPr lang="en-US" dirty="0">
                <a:latin typeface="Trebuchet MS" charset="0"/>
                <a:ea typeface="ＭＳ Ｐゴシック" charset="0"/>
                <a:cs typeface="Trebuchet MS" charset="0"/>
              </a:rPr>
              <a:t>Side</a:t>
            </a:r>
          </a:p>
          <a:p>
            <a:pPr marL="457200" lvl="1" indent="0" algn="just">
              <a:buNone/>
            </a:pPr>
            <a:r>
              <a:rPr lang="en-US" sz="2400" dirty="0">
                <a:solidFill>
                  <a:srgbClr val="3366FF"/>
                </a:solidFill>
                <a:latin typeface="Trebuchet MS" charset="0"/>
                <a:ea typeface="ＭＳ Ｐゴシック" charset="0"/>
                <a:cs typeface="Trebuchet MS" charset="0"/>
              </a:rPr>
              <a:t>0010</a:t>
            </a:r>
            <a:r>
              <a:rPr lang="en-US" sz="2400" dirty="0">
                <a:latin typeface="Trebuchet MS" charset="0"/>
                <a:ea typeface="ＭＳ Ｐゴシック" charset="0"/>
                <a:cs typeface="Trebuchet MS" charset="0"/>
              </a:rPr>
              <a:t> </a:t>
            </a:r>
            <a:r>
              <a:rPr lang="en-US" sz="2400" dirty="0" smtClean="0">
                <a:latin typeface="Trebuchet MS" charset="0"/>
                <a:ea typeface="ＭＳ Ｐゴシック" charset="0"/>
                <a:cs typeface="Trebuchet MS" charset="0"/>
              </a:rPr>
              <a:t>0010</a:t>
            </a:r>
          </a:p>
          <a:p>
            <a:pPr marL="457200" lvl="1" indent="0" algn="just">
              <a:buNone/>
            </a:pPr>
            <a:r>
              <a:rPr lang="en-US" sz="2400" dirty="0" smtClean="0">
                <a:solidFill>
                  <a:srgbClr val="3366FF"/>
                </a:solidFill>
                <a:latin typeface="Trebuchet MS" charset="0"/>
                <a:ea typeface="ＭＳ Ｐゴシック" charset="0"/>
                <a:cs typeface="Trebuchet MS" charset="0"/>
              </a:rPr>
              <a:t>     + 1011 (Checksum)</a:t>
            </a:r>
          </a:p>
          <a:p>
            <a:pPr marL="457200" lvl="1" indent="0" algn="just">
              <a:buNone/>
            </a:pPr>
            <a:r>
              <a:rPr lang="en-US" sz="2400" dirty="0" smtClean="0">
                <a:solidFill>
                  <a:srgbClr val="3366FF"/>
                </a:solidFill>
                <a:latin typeface="Trebuchet MS" charset="0"/>
                <a:ea typeface="ＭＳ Ｐゴシック" charset="0"/>
                <a:cs typeface="Trebuchet MS" charset="0"/>
              </a:rPr>
              <a:t>----------------------</a:t>
            </a:r>
          </a:p>
          <a:p>
            <a:pPr marL="457200" lvl="1" indent="0" algn="just">
              <a:buNone/>
            </a:pPr>
            <a:r>
              <a:rPr lang="en-US" sz="2400" dirty="0" smtClean="0">
                <a:solidFill>
                  <a:srgbClr val="3366FF"/>
                </a:solidFill>
                <a:latin typeface="Trebuchet MS" charset="0"/>
                <a:ea typeface="ＭＳ Ｐゴシック" charset="0"/>
                <a:cs typeface="Trebuchet MS" charset="0"/>
              </a:rPr>
              <a:t>0010 1101</a:t>
            </a:r>
          </a:p>
          <a:p>
            <a:pPr marL="457200" lvl="1" indent="0" algn="just">
              <a:buNone/>
            </a:pPr>
            <a:endParaRPr lang="en-US" sz="2400" dirty="0" smtClean="0">
              <a:solidFill>
                <a:srgbClr val="3366FF"/>
              </a:solidFill>
              <a:latin typeface="Trebuchet MS" charset="0"/>
              <a:ea typeface="ＭＳ Ｐゴシック" charset="0"/>
              <a:cs typeface="Trebuchet MS" charset="0"/>
            </a:endParaRPr>
          </a:p>
          <a:p>
            <a:pPr marL="457200" lvl="1" indent="0" algn="just">
              <a:buNone/>
            </a:pPr>
            <a:endParaRPr lang="en-US" sz="2400" dirty="0">
              <a:latin typeface="Trebuchet MS" charset="0"/>
              <a:ea typeface="ＭＳ Ｐゴシック" charset="0"/>
              <a:cs typeface="Trebuchet MS" charset="0"/>
            </a:endParaRPr>
          </a:p>
          <a:p>
            <a:pPr marL="457200" lvl="1" indent="0" algn="just">
              <a:buNone/>
            </a:pPr>
            <a:endParaRPr lang="en-US" sz="2400" dirty="0" smtClean="0">
              <a:latin typeface="Trebuchet MS" charset="0"/>
              <a:ea typeface="ＭＳ Ｐゴシック" charset="0"/>
              <a:cs typeface="Trebuchet MS" charset="0"/>
            </a:endParaRPr>
          </a:p>
          <a:p>
            <a:pPr marL="457200" lvl="1" indent="0" algn="just">
              <a:buNone/>
            </a:pPr>
            <a:endParaRPr lang="en-US" sz="2400" dirty="0" smtClean="0">
              <a:latin typeface="Trebuchet MS" charset="0"/>
              <a:ea typeface="ＭＳ Ｐゴシック" charset="0"/>
              <a:cs typeface="Trebuchet MS" charset="0"/>
            </a:endParaRPr>
          </a:p>
          <a:p>
            <a:pPr algn="just"/>
            <a:endParaRPr lang="en-US" sz="2400" dirty="0">
              <a:latin typeface="Trebuchet MS" charset="0"/>
              <a:ea typeface="ＭＳ Ｐゴシック" charset="0"/>
              <a:cs typeface="Trebuchet MS" charset="0"/>
            </a:endParaRPr>
          </a:p>
          <a:p>
            <a:pPr algn="just"/>
            <a:endParaRPr lang="en-US" sz="2400" dirty="0" smtClean="0">
              <a:latin typeface="Trebuchet MS" charset="0"/>
              <a:ea typeface="ＭＳ Ｐゴシック" charset="0"/>
              <a:cs typeface="Trebuchet MS" charset="0"/>
            </a:endParaRPr>
          </a:p>
          <a:p>
            <a:pPr algn="just"/>
            <a:endParaRPr lang="en-US" sz="2400" dirty="0" smtClean="0">
              <a:latin typeface="Trebuchet MS" charset="0"/>
              <a:ea typeface="ＭＳ Ｐゴシック" charset="0"/>
              <a:cs typeface="Trebuchet MS" charset="0"/>
            </a:endParaRPr>
          </a:p>
        </p:txBody>
      </p:sp>
      <p:sp>
        <p:nvSpPr>
          <p:cNvPr id="3" name="TextBox 2"/>
          <p:cNvSpPr txBox="1"/>
          <p:nvPr/>
        </p:nvSpPr>
        <p:spPr>
          <a:xfrm>
            <a:off x="3352800" y="1828800"/>
            <a:ext cx="2133600" cy="2677656"/>
          </a:xfrm>
          <a:prstGeom prst="rect">
            <a:avLst/>
          </a:prstGeom>
          <a:noFill/>
        </p:spPr>
        <p:txBody>
          <a:bodyPr wrap="square" rtlCol="0">
            <a:spAutoFit/>
          </a:bodyPr>
          <a:lstStyle/>
          <a:p>
            <a:pPr algn="r"/>
            <a:r>
              <a:rPr lang="en-US" sz="2400" dirty="0" smtClean="0">
                <a:solidFill>
                  <a:srgbClr val="3366FF"/>
                </a:solidFill>
                <a:latin typeface="Trebuchet MS" charset="0"/>
                <a:ea typeface="ＭＳ Ｐゴシック" charset="0"/>
                <a:cs typeface="Trebuchet MS" charset="0"/>
              </a:rPr>
              <a:t>	0010</a:t>
            </a:r>
            <a:r>
              <a:rPr lang="en-US" sz="2400" dirty="0" smtClean="0">
                <a:latin typeface="Trebuchet MS" charset="0"/>
                <a:ea typeface="ＭＳ Ｐゴシック" charset="0"/>
                <a:cs typeface="Trebuchet MS" charset="0"/>
              </a:rPr>
              <a:t> </a:t>
            </a:r>
          </a:p>
          <a:p>
            <a:pPr algn="r"/>
            <a:r>
              <a:rPr lang="en-US" sz="2400" dirty="0" smtClean="0">
                <a:latin typeface="Trebuchet MS" charset="0"/>
                <a:ea typeface="ＭＳ Ｐゴシック" charset="0"/>
                <a:cs typeface="Trebuchet MS" charset="0"/>
              </a:rPr>
              <a:t>0010</a:t>
            </a:r>
          </a:p>
          <a:p>
            <a:pPr algn="r"/>
            <a:r>
              <a:rPr lang="en-US" sz="2400" dirty="0" smtClean="0">
                <a:latin typeface="Trebuchet MS" charset="0"/>
                <a:ea typeface="ＭＳ Ｐゴシック" charset="0"/>
                <a:cs typeface="Trebuchet MS" charset="0"/>
              </a:rPr>
              <a:t>------</a:t>
            </a:r>
          </a:p>
          <a:p>
            <a:pPr algn="r"/>
            <a:r>
              <a:rPr lang="en-US" sz="2400" dirty="0" smtClean="0">
                <a:solidFill>
                  <a:srgbClr val="FF0000"/>
                </a:solidFill>
                <a:latin typeface="Trebuchet MS" charset="0"/>
                <a:ea typeface="ＭＳ Ｐゴシック" charset="0"/>
                <a:cs typeface="Trebuchet MS" charset="0"/>
              </a:rPr>
              <a:t>0100</a:t>
            </a:r>
          </a:p>
          <a:p>
            <a:pPr algn="r"/>
            <a:r>
              <a:rPr lang="en-US" sz="2000" dirty="0" smtClean="0">
                <a:solidFill>
                  <a:srgbClr val="3366FF"/>
                </a:solidFill>
                <a:latin typeface="Trebuchet MS" charset="0"/>
                <a:ea typeface="ＭＳ Ｐゴシック" charset="0"/>
                <a:cs typeface="Trebuchet MS" charset="0"/>
              </a:rPr>
              <a:t>  Flip</a:t>
            </a:r>
            <a:r>
              <a:rPr lang="en-US" sz="2400" dirty="0" smtClean="0">
                <a:solidFill>
                  <a:srgbClr val="3366FF"/>
                </a:solidFill>
                <a:latin typeface="Trebuchet MS" charset="0"/>
                <a:ea typeface="ＭＳ Ｐゴシック" charset="0"/>
                <a:cs typeface="Trebuchet MS" charset="0"/>
              </a:rPr>
              <a:t> -&gt;    1011 (Checksum)</a:t>
            </a:r>
            <a:endParaRPr lang="en-US" sz="2400" dirty="0">
              <a:solidFill>
                <a:srgbClr val="3366FF"/>
              </a:solidFill>
              <a:latin typeface="Trebuchet MS" charset="0"/>
              <a:ea typeface="ＭＳ Ｐゴシック" charset="0"/>
              <a:cs typeface="Trebuchet MS" charset="0"/>
            </a:endParaRPr>
          </a:p>
          <a:p>
            <a:endParaRPr lang="en-US" sz="2400" dirty="0"/>
          </a:p>
        </p:txBody>
      </p:sp>
      <p:sp>
        <p:nvSpPr>
          <p:cNvPr id="6" name="TextBox 5"/>
          <p:cNvSpPr txBox="1"/>
          <p:nvPr/>
        </p:nvSpPr>
        <p:spPr>
          <a:xfrm>
            <a:off x="5791200" y="4419600"/>
            <a:ext cx="2133600" cy="2677656"/>
          </a:xfrm>
          <a:prstGeom prst="rect">
            <a:avLst/>
          </a:prstGeom>
          <a:noFill/>
        </p:spPr>
        <p:txBody>
          <a:bodyPr wrap="square" rtlCol="0">
            <a:spAutoFit/>
          </a:bodyPr>
          <a:lstStyle/>
          <a:p>
            <a:pPr algn="r"/>
            <a:r>
              <a:rPr lang="en-US" sz="2400" dirty="0" smtClean="0">
                <a:solidFill>
                  <a:srgbClr val="3366FF"/>
                </a:solidFill>
                <a:latin typeface="Trebuchet MS" charset="0"/>
                <a:ea typeface="ＭＳ Ｐゴシック" charset="0"/>
                <a:cs typeface="Trebuchet MS" charset="0"/>
              </a:rPr>
              <a:t>	0010</a:t>
            </a:r>
            <a:r>
              <a:rPr lang="en-US" sz="2400" dirty="0" smtClean="0">
                <a:latin typeface="Trebuchet MS" charset="0"/>
                <a:ea typeface="ＭＳ Ｐゴシック" charset="0"/>
                <a:cs typeface="Trebuchet MS" charset="0"/>
              </a:rPr>
              <a:t> </a:t>
            </a:r>
          </a:p>
          <a:p>
            <a:pPr algn="r"/>
            <a:r>
              <a:rPr lang="en-US" sz="2400" dirty="0" smtClean="0">
                <a:latin typeface="Trebuchet MS" charset="0"/>
                <a:ea typeface="ＭＳ Ｐゴシック" charset="0"/>
                <a:cs typeface="Trebuchet MS" charset="0"/>
              </a:rPr>
              <a:t>1101</a:t>
            </a:r>
          </a:p>
          <a:p>
            <a:pPr algn="r"/>
            <a:r>
              <a:rPr lang="en-US" sz="2400" dirty="0" smtClean="0">
                <a:latin typeface="Trebuchet MS" charset="0"/>
                <a:ea typeface="ＭＳ Ｐゴシック" charset="0"/>
                <a:cs typeface="Trebuchet MS" charset="0"/>
              </a:rPr>
              <a:t>------</a:t>
            </a:r>
          </a:p>
          <a:p>
            <a:pPr algn="r"/>
            <a:r>
              <a:rPr lang="en-US" sz="2400" dirty="0" smtClean="0">
                <a:solidFill>
                  <a:srgbClr val="FF0000"/>
                </a:solidFill>
                <a:latin typeface="Trebuchet MS" charset="0"/>
                <a:ea typeface="ＭＳ Ｐゴシック" charset="0"/>
                <a:cs typeface="Trebuchet MS" charset="0"/>
              </a:rPr>
              <a:t>1111</a:t>
            </a:r>
          </a:p>
          <a:p>
            <a:pPr algn="r"/>
            <a:r>
              <a:rPr lang="en-US" sz="2000" dirty="0" smtClean="0">
                <a:solidFill>
                  <a:srgbClr val="3366FF"/>
                </a:solidFill>
                <a:latin typeface="Trebuchet MS" charset="0"/>
                <a:ea typeface="ＭＳ Ｐゴシック" charset="0"/>
                <a:cs typeface="Trebuchet MS" charset="0"/>
              </a:rPr>
              <a:t>  Flip</a:t>
            </a:r>
            <a:r>
              <a:rPr lang="en-US" sz="2400" dirty="0" smtClean="0">
                <a:solidFill>
                  <a:srgbClr val="3366FF"/>
                </a:solidFill>
                <a:latin typeface="Trebuchet MS" charset="0"/>
                <a:ea typeface="ＭＳ Ｐゴシック" charset="0"/>
                <a:cs typeface="Trebuchet MS" charset="0"/>
              </a:rPr>
              <a:t> -&gt;    0000 </a:t>
            </a:r>
            <a:r>
              <a:rPr lang="en-US" sz="2400" dirty="0" smtClean="0">
                <a:solidFill>
                  <a:srgbClr val="008000"/>
                </a:solidFill>
                <a:latin typeface="Trebuchet MS" charset="0"/>
                <a:ea typeface="ＭＳ Ｐゴシック" charset="0"/>
                <a:cs typeface="Trebuchet MS" charset="0"/>
              </a:rPr>
              <a:t>(Correct)</a:t>
            </a:r>
            <a:endParaRPr lang="en-US" sz="2400" dirty="0">
              <a:solidFill>
                <a:srgbClr val="008000"/>
              </a:solidFill>
              <a:latin typeface="Trebuchet MS" charset="0"/>
              <a:ea typeface="ＭＳ Ｐゴシック" charset="0"/>
              <a:cs typeface="Trebuchet MS" charset="0"/>
            </a:endParaRPr>
          </a:p>
          <a:p>
            <a:endParaRPr lang="en-US" sz="2400" dirty="0"/>
          </a:p>
        </p:txBody>
      </p:sp>
    </p:spTree>
    <p:extLst>
      <p:ext uri="{BB962C8B-B14F-4D97-AF65-F5344CB8AC3E}">
        <p14:creationId xmlns:p14="http://schemas.microsoft.com/office/powerpoint/2010/main" val="426494753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 y="152400"/>
            <a:ext cx="7491413" cy="914400"/>
          </a:xfrm>
        </p:spPr>
        <p:txBody>
          <a:bodyPr/>
          <a:lstStyle/>
          <a:p>
            <a:pPr algn="ctr"/>
            <a:r>
              <a:rPr lang="en-US" i="1">
                <a:ln>
                  <a:noFill/>
                </a:ln>
                <a:solidFill>
                  <a:srgbClr val="CC0066"/>
                </a:solidFill>
                <a:effectLst>
                  <a:outerShdw blurRad="38100" dist="38100" dir="2700000" algn="tl">
                    <a:srgbClr val="DDDDDD"/>
                  </a:outerShdw>
                </a:effectLst>
                <a:latin typeface="Comic Sans MS" charset="0"/>
                <a:ea typeface="ＭＳ Ｐゴシック" charset="0"/>
                <a:cs typeface="Trebuchet MS" charset="0"/>
              </a:rPr>
              <a:t>Error Correction</a:t>
            </a:r>
          </a:p>
        </p:txBody>
      </p:sp>
      <p:sp>
        <p:nvSpPr>
          <p:cNvPr id="25603" name="Rectangle 3"/>
          <p:cNvSpPr>
            <a:spLocks noGrp="1" noChangeArrowheads="1"/>
          </p:cNvSpPr>
          <p:nvPr>
            <p:ph type="body" idx="1"/>
          </p:nvPr>
        </p:nvSpPr>
        <p:spPr>
          <a:xfrm>
            <a:off x="423862" y="1571625"/>
            <a:ext cx="8491538" cy="4554538"/>
          </a:xfrm>
        </p:spPr>
        <p:txBody>
          <a:bodyPr/>
          <a:lstStyle/>
          <a:p>
            <a:pPr marL="608013" indent="-608013">
              <a:buFont typeface="Arial" charset="0"/>
              <a:buNone/>
            </a:pPr>
            <a:r>
              <a:rPr lang="en-US" b="0" dirty="0">
                <a:latin typeface="Trebuchet MS" charset="0"/>
                <a:ea typeface="ＭＳ Ｐゴシック" charset="0"/>
                <a:cs typeface="Trebuchet MS" charset="0"/>
              </a:rPr>
              <a:t>It can be handled in two ways:</a:t>
            </a:r>
          </a:p>
          <a:p>
            <a:pPr>
              <a:buClr>
                <a:srgbClr val="CC0066"/>
              </a:buClr>
            </a:pPr>
            <a:r>
              <a:rPr lang="en-US" b="0" dirty="0">
                <a:latin typeface="Trebuchet MS" charset="0"/>
                <a:ea typeface="ＭＳ Ｐゴシック" charset="0"/>
                <a:cs typeface="Trebuchet MS" charset="0"/>
              </a:rPr>
              <a:t>receiver can have the sender retransmit the entire data unit.</a:t>
            </a:r>
          </a:p>
          <a:p>
            <a:pPr>
              <a:buClr>
                <a:srgbClr val="CC0066"/>
              </a:buClr>
            </a:pPr>
            <a:r>
              <a:rPr lang="en-US" b="0" dirty="0">
                <a:latin typeface="Trebuchet MS" charset="0"/>
                <a:ea typeface="ＭＳ Ｐゴシック" charset="0"/>
                <a:cs typeface="Trebuchet MS" charset="0"/>
              </a:rPr>
              <a:t>The receiver can use an error-correcting code, which automatically corrects certain errors.</a:t>
            </a:r>
          </a:p>
          <a:p>
            <a:pPr>
              <a:buClr>
                <a:srgbClr val="CC0066"/>
              </a:buClr>
            </a:pPr>
            <a:r>
              <a:rPr lang="en-US" dirty="0">
                <a:solidFill>
                  <a:srgbClr val="FF0000"/>
                </a:solidFill>
                <a:latin typeface="Trebuchet MS" charset="0"/>
                <a:ea typeface="ＭＳ Ｐゴシック" charset="0"/>
                <a:cs typeface="Trebuchet MS" charset="0"/>
              </a:rPr>
              <a:t>Error Detection </a:t>
            </a:r>
            <a:r>
              <a:rPr lang="en-US" dirty="0" smtClean="0">
                <a:solidFill>
                  <a:srgbClr val="FF0000"/>
                </a:solidFill>
                <a:latin typeface="Trebuchet MS" charset="0"/>
                <a:ea typeface="ＭＳ Ｐゴシック" charset="0"/>
                <a:cs typeface="Trebuchet MS" charset="0"/>
              </a:rPr>
              <a:t>Scheme</a:t>
            </a:r>
            <a:endParaRPr lang="en-US" dirty="0">
              <a:solidFill>
                <a:srgbClr val="FF0000"/>
              </a:solidFill>
              <a:latin typeface="Trebuchet MS" charset="0"/>
              <a:ea typeface="ＭＳ Ｐゴシック" charset="0"/>
              <a:cs typeface="Trebuchet MS" charset="0"/>
            </a:endParaRPr>
          </a:p>
          <a:p>
            <a:pPr lvl="1">
              <a:buClr>
                <a:srgbClr val="CC0066"/>
              </a:buClr>
            </a:pPr>
            <a:r>
              <a:rPr lang="en-US" b="0" dirty="0" smtClean="0">
                <a:latin typeface="Trebuchet MS" charset="0"/>
                <a:ea typeface="ＭＳ Ｐゴシック" charset="0"/>
                <a:cs typeface="Trebuchet MS" charset="0"/>
              </a:rPr>
              <a:t>Forward </a:t>
            </a:r>
            <a:r>
              <a:rPr lang="en-US" b="0" dirty="0">
                <a:latin typeface="Trebuchet MS" charset="0"/>
                <a:ea typeface="ＭＳ Ｐゴシック" charset="0"/>
                <a:cs typeface="Trebuchet MS" charset="0"/>
              </a:rPr>
              <a:t>Error Correction (FEC)</a:t>
            </a:r>
          </a:p>
          <a:p>
            <a:pPr marL="608013" indent="-608013"/>
            <a:endParaRPr lang="en-US" b="0" dirty="0">
              <a:latin typeface="Trebuchet MS" charset="0"/>
              <a:ea typeface="ＭＳ Ｐゴシック" charset="0"/>
              <a:cs typeface="Trebuchet MS" charset="0"/>
            </a:endParaRPr>
          </a:p>
        </p:txBody>
      </p:sp>
    </p:spTree>
    <p:extLst>
      <p:ext uri="{BB962C8B-B14F-4D97-AF65-F5344CB8AC3E}">
        <p14:creationId xmlns:p14="http://schemas.microsoft.com/office/powerpoint/2010/main" val="2937225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423862" y="2074862"/>
            <a:ext cx="8491538" cy="4554538"/>
          </a:xfrm>
        </p:spPr>
        <p:txBody>
          <a:bodyPr/>
          <a:lstStyle/>
          <a:p>
            <a:r>
              <a:rPr lang="en-US" dirty="0">
                <a:latin typeface="Trebuchet MS" charset="0"/>
                <a:ea typeface="ＭＳ Ｐゴシック" charset="0"/>
                <a:cs typeface="Trebuchet MS" charset="0"/>
              </a:rPr>
              <a:t>Using </a:t>
            </a:r>
            <a:r>
              <a:rPr lang="en-US" dirty="0" err="1">
                <a:latin typeface="Trebuchet MS" charset="0"/>
                <a:ea typeface="ＭＳ Ｐゴシック" charset="0"/>
                <a:cs typeface="Trebuchet MS" charset="0"/>
              </a:rPr>
              <a:t>Haming</a:t>
            </a:r>
            <a:r>
              <a:rPr lang="en-US" dirty="0">
                <a:latin typeface="Trebuchet MS" charset="0"/>
                <a:ea typeface="ＭＳ Ｐゴシック" charset="0"/>
                <a:cs typeface="Trebuchet MS" charset="0"/>
              </a:rPr>
              <a:t> Distance</a:t>
            </a:r>
          </a:p>
          <a:p>
            <a:r>
              <a:rPr lang="en-US" dirty="0" err="1">
                <a:latin typeface="Trebuchet MS" charset="0"/>
                <a:ea typeface="ＭＳ Ｐゴシック" charset="0"/>
                <a:cs typeface="Trebuchet MS" charset="0"/>
              </a:rPr>
              <a:t>Haming</a:t>
            </a:r>
            <a:r>
              <a:rPr lang="en-US" dirty="0">
                <a:latin typeface="Trebuchet MS" charset="0"/>
                <a:ea typeface="ＭＳ Ｐゴシック" charset="0"/>
                <a:cs typeface="Trebuchet MS" charset="0"/>
              </a:rPr>
              <a:t> Distance</a:t>
            </a:r>
          </a:p>
          <a:p>
            <a:pPr lvl="1"/>
            <a:r>
              <a:rPr lang="en-US" dirty="0">
                <a:latin typeface="Trebuchet MS" charset="0"/>
                <a:ea typeface="ＭＳ Ｐゴシック" charset="0"/>
                <a:cs typeface="Trebuchet MS" charset="0"/>
              </a:rPr>
              <a:t>Two bit set of same length</a:t>
            </a:r>
          </a:p>
          <a:p>
            <a:pPr lvl="1"/>
            <a:r>
              <a:rPr lang="en-US" dirty="0">
                <a:latin typeface="Trebuchet MS" charset="0"/>
                <a:ea typeface="ＭＳ Ｐゴシック" charset="0"/>
                <a:cs typeface="Trebuchet MS" charset="0"/>
              </a:rPr>
              <a:t>V1 = 011011  and V2 = 110001</a:t>
            </a:r>
          </a:p>
          <a:p>
            <a:pPr lvl="1"/>
            <a:r>
              <a:rPr lang="en-US" dirty="0">
                <a:latin typeface="Trebuchet MS" charset="0"/>
                <a:ea typeface="ＭＳ Ｐゴシック" charset="0"/>
                <a:cs typeface="Trebuchet MS" charset="0"/>
              </a:rPr>
              <a:t>d(V1, V2) = 3 (</a:t>
            </a:r>
            <a:r>
              <a:rPr lang="en-US" dirty="0">
                <a:solidFill>
                  <a:srgbClr val="FF0000"/>
                </a:solidFill>
                <a:latin typeface="Trebuchet MS" charset="0"/>
                <a:ea typeface="ＭＳ Ｐゴシック" charset="0"/>
                <a:cs typeface="Trebuchet MS" charset="0"/>
              </a:rPr>
              <a:t>0</a:t>
            </a:r>
            <a:r>
              <a:rPr lang="en-US" dirty="0">
                <a:latin typeface="Trebuchet MS" charset="0"/>
                <a:ea typeface="ＭＳ Ｐゴシック" charset="0"/>
                <a:cs typeface="Trebuchet MS" charset="0"/>
              </a:rPr>
              <a:t>1</a:t>
            </a:r>
            <a:r>
              <a:rPr lang="en-US" dirty="0">
                <a:solidFill>
                  <a:srgbClr val="FF0000"/>
                </a:solidFill>
                <a:latin typeface="Trebuchet MS" charset="0"/>
                <a:ea typeface="ＭＳ Ｐゴシック" charset="0"/>
                <a:cs typeface="Trebuchet MS" charset="0"/>
              </a:rPr>
              <a:t>1</a:t>
            </a:r>
            <a:r>
              <a:rPr lang="en-US" dirty="0">
                <a:latin typeface="Trebuchet MS" charset="0"/>
                <a:ea typeface="ＭＳ Ｐゴシック" charset="0"/>
                <a:cs typeface="Trebuchet MS" charset="0"/>
              </a:rPr>
              <a:t>0</a:t>
            </a:r>
            <a:r>
              <a:rPr lang="en-US" dirty="0">
                <a:solidFill>
                  <a:srgbClr val="FF0000"/>
                </a:solidFill>
                <a:latin typeface="Trebuchet MS" charset="0"/>
                <a:ea typeface="ＭＳ Ｐゴシック" charset="0"/>
                <a:cs typeface="Trebuchet MS" charset="0"/>
              </a:rPr>
              <a:t>1</a:t>
            </a:r>
            <a:r>
              <a:rPr lang="en-US" dirty="0">
                <a:latin typeface="Trebuchet MS" charset="0"/>
                <a:ea typeface="ＭＳ Ｐゴシック" charset="0"/>
                <a:cs typeface="Trebuchet MS" charset="0"/>
              </a:rPr>
              <a:t>1 - </a:t>
            </a:r>
            <a:r>
              <a:rPr lang="en-US" dirty="0">
                <a:solidFill>
                  <a:srgbClr val="0000FF"/>
                </a:solidFill>
                <a:latin typeface="Trebuchet MS" charset="0"/>
                <a:ea typeface="ＭＳ Ｐゴシック" charset="0"/>
                <a:cs typeface="Trebuchet MS" charset="0"/>
              </a:rPr>
              <a:t>1</a:t>
            </a:r>
            <a:r>
              <a:rPr lang="en-US" dirty="0">
                <a:latin typeface="Trebuchet MS" charset="0"/>
                <a:ea typeface="ＭＳ Ｐゴシック" charset="0"/>
                <a:cs typeface="Trebuchet MS" charset="0"/>
              </a:rPr>
              <a:t>1</a:t>
            </a:r>
            <a:r>
              <a:rPr lang="en-US" dirty="0">
                <a:solidFill>
                  <a:srgbClr val="0000FF"/>
                </a:solidFill>
                <a:latin typeface="Trebuchet MS" charset="0"/>
                <a:ea typeface="ＭＳ Ｐゴシック" charset="0"/>
                <a:cs typeface="Trebuchet MS" charset="0"/>
              </a:rPr>
              <a:t>0</a:t>
            </a:r>
            <a:r>
              <a:rPr lang="en-US" dirty="0">
                <a:latin typeface="Trebuchet MS" charset="0"/>
                <a:ea typeface="ＭＳ Ｐゴシック" charset="0"/>
                <a:cs typeface="Trebuchet MS" charset="0"/>
              </a:rPr>
              <a:t>0</a:t>
            </a:r>
            <a:r>
              <a:rPr lang="en-US" dirty="0">
                <a:solidFill>
                  <a:srgbClr val="0000FF"/>
                </a:solidFill>
                <a:latin typeface="Trebuchet MS" charset="0"/>
                <a:ea typeface="ＭＳ Ｐゴシック" charset="0"/>
                <a:cs typeface="Trebuchet MS" charset="0"/>
              </a:rPr>
              <a:t>0</a:t>
            </a:r>
            <a:r>
              <a:rPr lang="en-US" dirty="0">
                <a:latin typeface="Trebuchet MS" charset="0"/>
                <a:ea typeface="ＭＳ Ｐゴシック" charset="0"/>
                <a:cs typeface="Trebuchet MS" charset="0"/>
              </a:rPr>
              <a:t>1) – different </a:t>
            </a:r>
          </a:p>
          <a:p>
            <a:pPr lvl="1">
              <a:buFont typeface="Arial" charset="0"/>
              <a:buNone/>
            </a:pPr>
            <a:endParaRPr lang="en-US" dirty="0">
              <a:latin typeface="Trebuchet MS" charset="0"/>
              <a:ea typeface="ＭＳ Ｐゴシック" charset="0"/>
              <a:cs typeface="Trebuchet MS" charset="0"/>
            </a:endParaRPr>
          </a:p>
        </p:txBody>
      </p:sp>
      <p:sp>
        <p:nvSpPr>
          <p:cNvPr id="3" name="Title 2"/>
          <p:cNvSpPr>
            <a:spLocks noGrp="1"/>
          </p:cNvSpPr>
          <p:nvPr>
            <p:ph type="title"/>
          </p:nvPr>
        </p:nvSpPr>
        <p:spPr>
          <a:xfrm>
            <a:off x="990600" y="457200"/>
            <a:ext cx="7491413" cy="914400"/>
          </a:xfrm>
        </p:spPr>
        <p:txBody>
          <a:bodyPr/>
          <a:lstStyle/>
          <a:p>
            <a:pPr algn="ctr">
              <a:defRPr/>
            </a:pPr>
            <a:r>
              <a:rPr lang="en-US" b="0" dirty="0" smtClean="0">
                <a:ea typeface="ＭＳ Ｐゴシック" pitchFamily="34" charset="-128"/>
              </a:rPr>
              <a:t>Forward Error Correction (FEC)</a:t>
            </a:r>
            <a:endParaRPr lang="en-US" dirty="0"/>
          </a:p>
        </p:txBody>
      </p:sp>
      <p:sp>
        <p:nvSpPr>
          <p:cNvPr id="2662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16BA58B-3742-7A45-A5B5-8E77CEE10B73}" type="slidenum">
              <a:rPr lang="en-US">
                <a:solidFill>
                  <a:schemeClr val="bg1"/>
                </a:solidFill>
                <a:latin typeface="Calibri" charset="0"/>
              </a:rPr>
              <a:pPr eaLnBrk="1" hangingPunct="1"/>
              <a:t>18</a:t>
            </a:fld>
            <a:endParaRPr lang="en-US">
              <a:solidFill>
                <a:schemeClr val="bg1"/>
              </a:solidFill>
              <a:latin typeface="Calibri" charset="0"/>
            </a:endParaRPr>
          </a:p>
        </p:txBody>
      </p:sp>
    </p:spTree>
    <p:extLst>
      <p:ext uri="{BB962C8B-B14F-4D97-AF65-F5344CB8AC3E}">
        <p14:creationId xmlns:p14="http://schemas.microsoft.com/office/powerpoint/2010/main" val="2754751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152400" y="1571625"/>
            <a:ext cx="8491538" cy="4554538"/>
          </a:xfrm>
        </p:spPr>
        <p:txBody>
          <a:bodyPr>
            <a:normAutofit fontScale="85000" lnSpcReduction="20000"/>
          </a:bodyPr>
          <a:lstStyle/>
          <a:p>
            <a:pPr marL="342900" lvl="1" indent="-342900">
              <a:buFont typeface="Arial" charset="0"/>
              <a:buChar char="•"/>
            </a:pPr>
            <a:r>
              <a:rPr lang="en-US">
                <a:latin typeface="Trebuchet MS" charset="0"/>
                <a:ea typeface="ＭＳ Ｐゴシック" charset="0"/>
                <a:cs typeface="Trebuchet MS" charset="0"/>
              </a:rPr>
              <a:t>Instead of sending two bit set of data covert into codeword (e.g. 5-bit)</a:t>
            </a:r>
          </a:p>
          <a:p>
            <a:r>
              <a:rPr lang="en-US">
                <a:latin typeface="Trebuchet MS" charset="0"/>
                <a:ea typeface="ＭＳ Ｐゴシック" charset="0"/>
                <a:cs typeface="Trebuchet MS" charset="0"/>
              </a:rPr>
              <a:t>Data			Codeword</a:t>
            </a:r>
          </a:p>
          <a:p>
            <a:pPr>
              <a:buFont typeface="Arial" charset="0"/>
              <a:buNone/>
            </a:pPr>
            <a:r>
              <a:rPr lang="en-US">
                <a:latin typeface="Trebuchet MS" charset="0"/>
                <a:ea typeface="ＭＳ Ｐゴシック" charset="0"/>
                <a:cs typeface="Trebuchet MS" charset="0"/>
              </a:rPr>
              <a:t>	00					00000</a:t>
            </a:r>
          </a:p>
          <a:p>
            <a:pPr>
              <a:buFont typeface="Arial" charset="0"/>
              <a:buNone/>
            </a:pPr>
            <a:r>
              <a:rPr lang="en-US">
                <a:latin typeface="Trebuchet MS" charset="0"/>
                <a:ea typeface="ＭＳ Ｐゴシック" charset="0"/>
                <a:cs typeface="Trebuchet MS" charset="0"/>
              </a:rPr>
              <a:t>	01					00111	</a:t>
            </a:r>
            <a:r>
              <a:rPr lang="en-US" sz="1800">
                <a:solidFill>
                  <a:srgbClr val="FF0000"/>
                </a:solidFill>
                <a:latin typeface="Trebuchet MS" charset="0"/>
                <a:ea typeface="ＭＳ Ｐゴシック" charset="0"/>
                <a:cs typeface="Trebuchet MS" charset="0"/>
              </a:rPr>
              <a:t>Codeword must be known</a:t>
            </a:r>
            <a:endParaRPr lang="en-US">
              <a:solidFill>
                <a:srgbClr val="FF0000"/>
              </a:solidFill>
              <a:latin typeface="Trebuchet MS" charset="0"/>
              <a:ea typeface="ＭＳ Ｐゴシック" charset="0"/>
              <a:cs typeface="Trebuchet MS" charset="0"/>
            </a:endParaRPr>
          </a:p>
          <a:p>
            <a:pPr>
              <a:buFont typeface="Arial" charset="0"/>
              <a:buNone/>
            </a:pPr>
            <a:r>
              <a:rPr lang="en-US">
                <a:latin typeface="Trebuchet MS" charset="0"/>
                <a:ea typeface="ＭＳ Ｐゴシック" charset="0"/>
                <a:cs typeface="Trebuchet MS" charset="0"/>
              </a:rPr>
              <a:t>	10					11001	</a:t>
            </a:r>
            <a:r>
              <a:rPr lang="en-US" sz="1800">
                <a:solidFill>
                  <a:srgbClr val="FF0000"/>
                </a:solidFill>
                <a:latin typeface="Trebuchet MS" charset="0"/>
                <a:ea typeface="ＭＳ Ｐゴシック" charset="0"/>
                <a:cs typeface="Trebuchet MS" charset="0"/>
              </a:rPr>
              <a:t>if 5 bits =&gt; 2^5 possible codewords</a:t>
            </a:r>
            <a:endParaRPr lang="en-US">
              <a:solidFill>
                <a:srgbClr val="FF0000"/>
              </a:solidFill>
              <a:latin typeface="Trebuchet MS" charset="0"/>
              <a:ea typeface="ＭＳ Ｐゴシック" charset="0"/>
              <a:cs typeface="Trebuchet MS" charset="0"/>
            </a:endParaRPr>
          </a:p>
          <a:p>
            <a:pPr>
              <a:buFont typeface="Arial" charset="0"/>
              <a:buNone/>
            </a:pPr>
            <a:r>
              <a:rPr lang="en-US">
                <a:latin typeface="Trebuchet MS" charset="0"/>
                <a:ea typeface="ＭＳ Ｐゴシック" charset="0"/>
                <a:cs typeface="Trebuchet MS" charset="0"/>
              </a:rPr>
              <a:t>	11					11110</a:t>
            </a:r>
          </a:p>
          <a:p>
            <a:r>
              <a:rPr lang="en-US">
                <a:latin typeface="Trebuchet MS" charset="0"/>
                <a:ea typeface="ＭＳ Ｐゴシック" charset="0"/>
                <a:cs typeface="Trebuchet MS" charset="0"/>
              </a:rPr>
              <a:t>Tx	Data = 01</a:t>
            </a:r>
          </a:p>
          <a:p>
            <a:r>
              <a:rPr lang="en-US">
                <a:latin typeface="Trebuchet MS" charset="0"/>
                <a:ea typeface="ＭＳ Ｐゴシック" charset="0"/>
                <a:cs typeface="Trebuchet MS" charset="0"/>
              </a:rPr>
              <a:t>Tx	Codeword	= 00111		-&gt; 	Rx (</a:t>
            </a:r>
            <a:r>
              <a:rPr lang="en-US">
                <a:solidFill>
                  <a:srgbClr val="FF0000"/>
                </a:solidFill>
                <a:latin typeface="Trebuchet MS" charset="0"/>
                <a:ea typeface="ＭＳ Ｐゴシック" charset="0"/>
                <a:cs typeface="Trebuchet MS" charset="0"/>
              </a:rPr>
              <a:t>received</a:t>
            </a:r>
            <a:r>
              <a:rPr lang="en-US">
                <a:latin typeface="Trebuchet MS" charset="0"/>
                <a:ea typeface="ＭＳ Ｐゴシック" charset="0"/>
                <a:cs typeface="Trebuchet MS" charset="0"/>
              </a:rPr>
              <a:t>)</a:t>
            </a:r>
          </a:p>
          <a:p>
            <a:r>
              <a:rPr lang="en-US">
                <a:solidFill>
                  <a:srgbClr val="FF0000"/>
                </a:solidFill>
                <a:latin typeface="Trebuchet MS" charset="0"/>
                <a:ea typeface="ＭＳ Ｐゴシック" charset="0"/>
                <a:cs typeface="Trebuchet MS" charset="0"/>
              </a:rPr>
              <a:t>Errors - ?</a:t>
            </a:r>
            <a:r>
              <a:rPr lang="en-US">
                <a:latin typeface="Trebuchet MS" charset="0"/>
                <a:ea typeface="ＭＳ Ｐゴシック" charset="0"/>
                <a:cs typeface="Trebuchet MS" charset="0"/>
              </a:rPr>
              <a:t> </a:t>
            </a:r>
          </a:p>
        </p:txBody>
      </p:sp>
      <p:sp>
        <p:nvSpPr>
          <p:cNvPr id="3" name="Title 2"/>
          <p:cNvSpPr>
            <a:spLocks noGrp="1"/>
          </p:cNvSpPr>
          <p:nvPr>
            <p:ph type="title"/>
          </p:nvPr>
        </p:nvSpPr>
        <p:spPr>
          <a:xfrm>
            <a:off x="152400" y="152400"/>
            <a:ext cx="7491413" cy="914400"/>
          </a:xfrm>
        </p:spPr>
        <p:txBody>
          <a:bodyPr/>
          <a:lstStyle/>
          <a:p>
            <a:pPr>
              <a:defRPr/>
            </a:pPr>
            <a:endParaRPr lang="en-US"/>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ABD394F-03DC-8644-8139-8CD5FDA89675}" type="slidenum">
              <a:rPr lang="en-US">
                <a:solidFill>
                  <a:schemeClr val="bg1"/>
                </a:solidFill>
                <a:latin typeface="Calibri" charset="0"/>
              </a:rPr>
              <a:pPr eaLnBrk="1" hangingPunct="1"/>
              <a:t>19</a:t>
            </a:fld>
            <a:endParaRPr lang="en-US">
              <a:solidFill>
                <a:schemeClr val="bg1"/>
              </a:solidFill>
              <a:latin typeface="Calibri" charset="0"/>
            </a:endParaRPr>
          </a:p>
        </p:txBody>
      </p:sp>
    </p:spTree>
    <p:extLst>
      <p:ext uri="{BB962C8B-B14F-4D97-AF65-F5344CB8AC3E}">
        <p14:creationId xmlns:p14="http://schemas.microsoft.com/office/powerpoint/2010/main" val="329090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sz="2400" dirty="0" smtClean="0"/>
              <a:t>Data </a:t>
            </a:r>
            <a:r>
              <a:rPr lang="en-US" sz="2400" dirty="0"/>
              <a:t>Communications and Networking. </a:t>
            </a:r>
            <a:r>
              <a:rPr lang="en-US" sz="2400" dirty="0" err="1"/>
              <a:t>Behrouz</a:t>
            </a:r>
            <a:r>
              <a:rPr lang="en-US" sz="2400" dirty="0"/>
              <a:t> A. </a:t>
            </a:r>
            <a:r>
              <a:rPr lang="en-US" sz="2400" dirty="0" err="1" smtClean="0"/>
              <a:t>Forouzan</a:t>
            </a:r>
            <a:r>
              <a:rPr lang="en-US" sz="2400" dirty="0"/>
              <a:t> </a:t>
            </a:r>
            <a:r>
              <a:rPr lang="en-US" sz="2400" dirty="0" smtClean="0"/>
              <a:t>“Chapter 10”</a:t>
            </a:r>
          </a:p>
          <a:p>
            <a:r>
              <a:rPr lang="nl-NL" sz="2400" dirty="0">
                <a:hlinkClick r:id="rId2"/>
              </a:rPr>
              <a:t>https://</a:t>
            </a:r>
            <a:r>
              <a:rPr lang="nl-NL" sz="2400" dirty="0" smtClean="0">
                <a:hlinkClick r:id="rId2"/>
              </a:rPr>
              <a:t>www.youtube.com/watch?v=oA7GMmZuexo</a:t>
            </a:r>
            <a:r>
              <a:rPr lang="nl-NL" sz="2400" dirty="0" smtClean="0"/>
              <a:t> – Parity Checksum , CRC</a:t>
            </a:r>
          </a:p>
          <a:p>
            <a:r>
              <a:rPr lang="nl-NL" sz="2400" dirty="0">
                <a:hlinkClick r:id="rId3"/>
              </a:rPr>
              <a:t>https://</a:t>
            </a:r>
            <a:r>
              <a:rPr lang="nl-NL" sz="2400" dirty="0" smtClean="0">
                <a:hlinkClick r:id="rId3"/>
              </a:rPr>
              <a:t>www.youtube.com/watch?v=T2cmKG1ax08</a:t>
            </a:r>
            <a:r>
              <a:rPr lang="nl-NL" sz="2400" dirty="0" smtClean="0"/>
              <a:t> – CRC</a:t>
            </a:r>
            <a:endParaRPr lang="en-US" sz="2400" dirty="0"/>
          </a:p>
          <a:p>
            <a:r>
              <a:rPr lang="nl-NL" sz="2400" dirty="0">
                <a:hlinkClick r:id="rId4"/>
              </a:rPr>
              <a:t>https://</a:t>
            </a:r>
            <a:r>
              <a:rPr lang="nl-NL" sz="2400" dirty="0" smtClean="0">
                <a:hlinkClick r:id="rId4"/>
              </a:rPr>
              <a:t>www.youtube.com/watch?v=0CLTy231Hsw</a:t>
            </a:r>
            <a:r>
              <a:rPr lang="nl-NL" sz="2400" dirty="0" smtClean="0"/>
              <a:t> – FEC</a:t>
            </a:r>
            <a:endParaRPr lang="en-US" sz="2400" dirty="0"/>
          </a:p>
          <a:p>
            <a:endParaRPr lang="en-US" sz="2400" dirty="0"/>
          </a:p>
          <a:p>
            <a:endParaRPr lang="en-US" sz="2400" dirty="0"/>
          </a:p>
        </p:txBody>
      </p:sp>
    </p:spTree>
    <p:extLst>
      <p:ext uri="{BB962C8B-B14F-4D97-AF65-F5344CB8AC3E}">
        <p14:creationId xmlns:p14="http://schemas.microsoft.com/office/powerpoint/2010/main" val="497241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8" y="1160463"/>
            <a:ext cx="7740650"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579" name="Rectangle 3"/>
          <p:cNvSpPr>
            <a:spLocks noChangeArrowheads="1"/>
          </p:cNvSpPr>
          <p:nvPr/>
        </p:nvSpPr>
        <p:spPr bwMode="auto">
          <a:xfrm>
            <a:off x="3332163" y="193675"/>
            <a:ext cx="2640012"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5" rIns="90479" bIns="44445">
            <a:spAutoFit/>
          </a:bodyPr>
          <a:lstStyle/>
          <a:p>
            <a:r>
              <a:rPr lang="en-US" sz="3200" b="1">
                <a:solidFill>
                  <a:srgbClr val="063DE8"/>
                </a:solidFill>
              </a:rPr>
              <a:t>Redundancy</a:t>
            </a:r>
          </a:p>
        </p:txBody>
      </p:sp>
    </p:spTree>
    <p:extLst>
      <p:ext uri="{BB962C8B-B14F-4D97-AF65-F5344CB8AC3E}">
        <p14:creationId xmlns:p14="http://schemas.microsoft.com/office/powerpoint/2010/main" val="35131873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152400" y="1571625"/>
            <a:ext cx="8991600" cy="4554538"/>
          </a:xfrm>
        </p:spPr>
        <p:txBody>
          <a:bodyPr>
            <a:normAutofit/>
          </a:bodyPr>
          <a:lstStyle/>
          <a:p>
            <a:r>
              <a:rPr lang="en-US" dirty="0">
                <a:latin typeface="Trebuchet MS" charset="0"/>
                <a:ea typeface="ＭＳ Ｐゴシック" charset="0"/>
                <a:cs typeface="Trebuchet MS" charset="0"/>
              </a:rPr>
              <a:t>Polynomial x^</a:t>
            </a:r>
            <a:r>
              <a:rPr lang="en-US" sz="3200" dirty="0">
                <a:latin typeface="Trebuchet MS" charset="0"/>
                <a:ea typeface="ＭＳ Ｐゴシック" charset="0"/>
                <a:cs typeface="Trebuchet MS" charset="0"/>
              </a:rPr>
              <a:t>4</a:t>
            </a:r>
            <a:r>
              <a:rPr lang="en-US" dirty="0">
                <a:latin typeface="Trebuchet MS" charset="0"/>
                <a:ea typeface="ＭＳ Ｐゴシック" charset="0"/>
                <a:cs typeface="Trebuchet MS" charset="0"/>
              </a:rPr>
              <a:t> + x^2 + x + 1</a:t>
            </a:r>
          </a:p>
          <a:p>
            <a:r>
              <a:rPr lang="en-US" dirty="0" err="1">
                <a:latin typeface="Trebuchet MS" charset="0"/>
                <a:ea typeface="ＭＳ Ｐゴシック" charset="0"/>
                <a:cs typeface="Trebuchet MS" charset="0"/>
              </a:rPr>
              <a:t>Tx</a:t>
            </a:r>
            <a:r>
              <a:rPr lang="en-US" dirty="0">
                <a:latin typeface="Trebuchet MS" charset="0"/>
                <a:ea typeface="ＭＳ Ｐゴシック" charset="0"/>
                <a:cs typeface="Trebuchet MS" charset="0"/>
              </a:rPr>
              <a:t> and Rx agree on Generator Polynomial</a:t>
            </a:r>
          </a:p>
          <a:p>
            <a:r>
              <a:rPr lang="en-US" dirty="0">
                <a:latin typeface="Trebuchet MS" charset="0"/>
                <a:ea typeface="ＭＳ Ｐゴシック" charset="0"/>
                <a:cs typeface="Trebuchet MS" charset="0"/>
              </a:rPr>
              <a:t>The degree of the Generator Polynomial is the size of the CRC i.e. CRC = 4</a:t>
            </a:r>
          </a:p>
          <a:p>
            <a:r>
              <a:rPr lang="en-US" dirty="0">
                <a:latin typeface="Trebuchet MS" charset="0"/>
                <a:ea typeface="ＭＳ Ｐゴシック" charset="0"/>
                <a:cs typeface="Trebuchet MS" charset="0"/>
              </a:rPr>
              <a:t>Given: </a:t>
            </a:r>
          </a:p>
          <a:p>
            <a:pPr lvl="1"/>
            <a:r>
              <a:rPr lang="en-US" dirty="0">
                <a:latin typeface="Trebuchet MS" charset="0"/>
                <a:ea typeface="ＭＳ Ｐゴシック" charset="0"/>
                <a:cs typeface="Trebuchet MS" charset="0"/>
              </a:rPr>
              <a:t>Message </a:t>
            </a:r>
            <a:r>
              <a:rPr lang="en-US" dirty="0" smtClean="0">
                <a:latin typeface="Trebuchet MS" charset="0"/>
                <a:ea typeface="ＭＳ Ｐゴシック" charset="0"/>
                <a:cs typeface="Trebuchet MS" charset="0"/>
              </a:rPr>
              <a:t>M(x) = </a:t>
            </a:r>
            <a:r>
              <a:rPr lang="en-US" dirty="0">
                <a:latin typeface="Trebuchet MS" charset="0"/>
                <a:ea typeface="ＭＳ Ｐゴシック" charset="0"/>
                <a:cs typeface="Trebuchet MS" charset="0"/>
              </a:rPr>
              <a:t>10110101110</a:t>
            </a:r>
          </a:p>
          <a:p>
            <a:pPr lvl="1"/>
            <a:r>
              <a:rPr lang="en-US" dirty="0">
                <a:latin typeface="Trebuchet MS" charset="0"/>
                <a:ea typeface="ＭＳ Ｐゴシック" charset="0"/>
                <a:cs typeface="Trebuchet MS" charset="0"/>
              </a:rPr>
              <a:t>Generator Polynomial </a:t>
            </a:r>
            <a:r>
              <a:rPr lang="en-US" dirty="0" smtClean="0">
                <a:latin typeface="Trebuchet MS" charset="0"/>
                <a:ea typeface="ＭＳ Ｐゴシック" charset="0"/>
                <a:cs typeface="Trebuchet MS" charset="0"/>
              </a:rPr>
              <a:t>G(x) = </a:t>
            </a:r>
            <a:r>
              <a:rPr lang="en-US" dirty="0">
                <a:latin typeface="Trebuchet MS" charset="0"/>
                <a:ea typeface="ＭＳ Ｐゴシック" charset="0"/>
                <a:cs typeface="Trebuchet MS" charset="0"/>
              </a:rPr>
              <a:t>1101 </a:t>
            </a:r>
            <a:r>
              <a:rPr lang="en-US" sz="1600" dirty="0">
                <a:solidFill>
                  <a:srgbClr val="FF0000"/>
                </a:solidFill>
                <a:latin typeface="Trebuchet MS" charset="0"/>
                <a:ea typeface="ＭＳ Ｐゴシック" charset="0"/>
                <a:cs typeface="Trebuchet MS" charset="0"/>
              </a:rPr>
              <a:t>i.e. x ^3 + x^2 + 0 + x^0</a:t>
            </a:r>
            <a:endParaRPr lang="en-US" dirty="0">
              <a:solidFill>
                <a:srgbClr val="FF0000"/>
              </a:solidFill>
              <a:latin typeface="Trebuchet MS" charset="0"/>
              <a:ea typeface="ＭＳ Ｐゴシック" charset="0"/>
              <a:cs typeface="Trebuchet MS" charset="0"/>
            </a:endParaRPr>
          </a:p>
          <a:p>
            <a:pPr lvl="1"/>
            <a:r>
              <a:rPr lang="en-US" dirty="0">
                <a:latin typeface="Trebuchet MS" charset="0"/>
                <a:ea typeface="ＭＳ Ｐゴシック" charset="0"/>
                <a:cs typeface="Trebuchet MS" charset="0"/>
              </a:rPr>
              <a:t>CRC is then = 3 since x ^3 + x^2 + 0 + x^0</a:t>
            </a:r>
          </a:p>
          <a:p>
            <a:pPr>
              <a:buFont typeface="Arial" charset="0"/>
              <a:buNone/>
            </a:pPr>
            <a:endParaRPr lang="en-US" dirty="0">
              <a:latin typeface="Trebuchet MS" charset="0"/>
              <a:ea typeface="ＭＳ Ｐゴシック" charset="0"/>
              <a:cs typeface="Trebuchet MS" charset="0"/>
            </a:endParaRPr>
          </a:p>
          <a:p>
            <a:endParaRPr lang="en-US" dirty="0">
              <a:latin typeface="Trebuchet MS" charset="0"/>
              <a:ea typeface="ＭＳ Ｐゴシック" charset="0"/>
              <a:cs typeface="Trebuchet MS" charset="0"/>
            </a:endParaRPr>
          </a:p>
        </p:txBody>
      </p:sp>
      <p:sp>
        <p:nvSpPr>
          <p:cNvPr id="3" name="Title 2"/>
          <p:cNvSpPr>
            <a:spLocks noGrp="1"/>
          </p:cNvSpPr>
          <p:nvPr>
            <p:ph type="title"/>
          </p:nvPr>
        </p:nvSpPr>
        <p:spPr>
          <a:xfrm>
            <a:off x="152400" y="152400"/>
            <a:ext cx="7491413" cy="914400"/>
          </a:xfrm>
        </p:spPr>
        <p:txBody>
          <a:bodyPr/>
          <a:lstStyle/>
          <a:p>
            <a:pPr algn="ctr">
              <a:defRPr/>
            </a:pPr>
            <a:r>
              <a:rPr lang="en-US" b="0" dirty="0" smtClean="0">
                <a:ea typeface="ＭＳ Ｐゴシック" pitchFamily="34" charset="-128"/>
              </a:rPr>
              <a:t>Cyclic Redundancy Check (CRC)</a:t>
            </a:r>
            <a:endParaRPr lang="en-US" dirty="0"/>
          </a:p>
        </p:txBody>
      </p:sp>
      <p:sp>
        <p:nvSpPr>
          <p:cNvPr id="2867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C2A34F8-E87D-EE4F-B675-CB48FCA802E2}" type="slidenum">
              <a:rPr lang="en-US">
                <a:solidFill>
                  <a:schemeClr val="bg1"/>
                </a:solidFill>
                <a:latin typeface="Calibri" charset="0"/>
              </a:rPr>
              <a:pPr eaLnBrk="1" hangingPunct="1"/>
              <a:t>21</a:t>
            </a:fld>
            <a:endParaRPr lang="en-US">
              <a:solidFill>
                <a:schemeClr val="bg1"/>
              </a:solidFill>
              <a:latin typeface="Calibri" charset="0"/>
            </a:endParaRPr>
          </a:p>
        </p:txBody>
      </p:sp>
    </p:spTree>
    <p:extLst>
      <p:ext uri="{BB962C8B-B14F-4D97-AF65-F5344CB8AC3E}">
        <p14:creationId xmlns:p14="http://schemas.microsoft.com/office/powerpoint/2010/main" val="1894069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a:xfrm>
            <a:off x="152400" y="1571625"/>
            <a:ext cx="8491538" cy="4554538"/>
          </a:xfrm>
        </p:spPr>
        <p:txBody>
          <a:bodyPr/>
          <a:lstStyle/>
          <a:p>
            <a:r>
              <a:rPr lang="en-US" dirty="0">
                <a:latin typeface="Trebuchet MS" charset="0"/>
                <a:ea typeface="ＭＳ Ｐゴシック" charset="0"/>
                <a:cs typeface="Trebuchet MS" charset="0"/>
              </a:rPr>
              <a:t>Perform </a:t>
            </a:r>
          </a:p>
          <a:p>
            <a:pPr lvl="1"/>
            <a:r>
              <a:rPr lang="en-US" dirty="0" smtClean="0">
                <a:solidFill>
                  <a:srgbClr val="0070C0"/>
                </a:solidFill>
                <a:latin typeface="Trebuchet MS" charset="0"/>
                <a:ea typeface="ＭＳ Ｐゴシック" charset="0"/>
                <a:cs typeface="Trebuchet MS" charset="0"/>
              </a:rPr>
              <a:t>Message M(x)</a:t>
            </a:r>
            <a:r>
              <a:rPr lang="en-US" dirty="0" smtClean="0">
                <a:latin typeface="Trebuchet MS" charset="0"/>
                <a:ea typeface="ＭＳ Ｐゴシック" charset="0"/>
                <a:cs typeface="Trebuchet MS" charset="0"/>
              </a:rPr>
              <a:t> </a:t>
            </a:r>
            <a:r>
              <a:rPr lang="en-US" dirty="0">
                <a:solidFill>
                  <a:srgbClr val="FF0000"/>
                </a:solidFill>
                <a:latin typeface="Trebuchet MS" charset="0"/>
                <a:ea typeface="ＭＳ Ｐゴシック" charset="0"/>
                <a:cs typeface="Trebuchet MS" charset="0"/>
              </a:rPr>
              <a:t>XOR</a:t>
            </a:r>
            <a:r>
              <a:rPr lang="en-US" dirty="0">
                <a:latin typeface="Trebuchet MS" charset="0"/>
                <a:ea typeface="ＭＳ Ｐゴシック" charset="0"/>
                <a:cs typeface="Trebuchet MS" charset="0"/>
              </a:rPr>
              <a:t> </a:t>
            </a:r>
            <a:r>
              <a:rPr lang="en-US" dirty="0" smtClean="0">
                <a:solidFill>
                  <a:srgbClr val="0070C0"/>
                </a:solidFill>
                <a:latin typeface="Trebuchet MS" charset="0"/>
                <a:ea typeface="ＭＳ Ｐゴシック" charset="0"/>
                <a:cs typeface="Trebuchet MS" charset="0"/>
              </a:rPr>
              <a:t>1101 G(x)</a:t>
            </a:r>
            <a:endParaRPr lang="en-US" dirty="0">
              <a:solidFill>
                <a:srgbClr val="0070C0"/>
              </a:solidFill>
              <a:latin typeface="Trebuchet MS" charset="0"/>
              <a:ea typeface="ＭＳ Ｐゴシック" charset="0"/>
              <a:cs typeface="Trebuchet MS" charset="0"/>
            </a:endParaRPr>
          </a:p>
          <a:p>
            <a:pPr lvl="1"/>
            <a:r>
              <a:rPr lang="en-US" dirty="0">
                <a:latin typeface="Trebuchet MS" charset="0"/>
                <a:ea typeface="ＭＳ Ｐゴシック" charset="0"/>
                <a:cs typeface="Trebuchet MS" charset="0"/>
              </a:rPr>
              <a:t>i.e. 1 – 1 and 0 – 0 = 0</a:t>
            </a:r>
          </a:p>
          <a:p>
            <a:pPr lvl="1">
              <a:buFont typeface="Arial" charset="0"/>
              <a:buNone/>
            </a:pPr>
            <a:r>
              <a:rPr lang="en-US" dirty="0">
                <a:latin typeface="Trebuchet MS" charset="0"/>
                <a:ea typeface="ＭＳ Ｐゴシック" charset="0"/>
                <a:cs typeface="Trebuchet MS" charset="0"/>
              </a:rPr>
              <a:t>          1 – 0 and 0 – 1 = 1    </a:t>
            </a:r>
          </a:p>
        </p:txBody>
      </p:sp>
      <p:sp>
        <p:nvSpPr>
          <p:cNvPr id="3" name="Title 2"/>
          <p:cNvSpPr>
            <a:spLocks noGrp="1"/>
          </p:cNvSpPr>
          <p:nvPr>
            <p:ph type="title"/>
          </p:nvPr>
        </p:nvSpPr>
        <p:spPr>
          <a:xfrm>
            <a:off x="152400" y="152400"/>
            <a:ext cx="7491413" cy="914400"/>
          </a:xfrm>
        </p:spPr>
        <p:txBody>
          <a:bodyPr/>
          <a:lstStyle/>
          <a:p>
            <a:pPr>
              <a:defRPr/>
            </a:pPr>
            <a:endParaRPr lang="en-US"/>
          </a:p>
        </p:txBody>
      </p:sp>
      <p:sp>
        <p:nvSpPr>
          <p:cNvPr id="2970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2C4CEBD-4124-9E4D-9159-F1A3A26C275B}" type="slidenum">
              <a:rPr lang="en-US">
                <a:solidFill>
                  <a:schemeClr val="bg1"/>
                </a:solidFill>
                <a:latin typeface="Calibri" charset="0"/>
              </a:rPr>
              <a:pPr eaLnBrk="1" hangingPunct="1"/>
              <a:t>22</a:t>
            </a:fld>
            <a:endParaRPr lang="en-US">
              <a:solidFill>
                <a:schemeClr val="bg1"/>
              </a:solidFill>
              <a:latin typeface="Calibri" charset="0"/>
            </a:endParaRPr>
          </a:p>
        </p:txBody>
      </p:sp>
    </p:spTree>
    <p:extLst>
      <p:ext uri="{BB962C8B-B14F-4D97-AF65-F5344CB8AC3E}">
        <p14:creationId xmlns:p14="http://schemas.microsoft.com/office/powerpoint/2010/main" val="2523401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1201719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ctrTitle"/>
          </p:nvPr>
        </p:nvSpPr>
        <p:spPr>
          <a:xfrm>
            <a:off x="1214438" y="3000375"/>
            <a:ext cx="7289800" cy="1050925"/>
          </a:xfrm>
        </p:spPr>
        <p:txBody>
          <a:bodyPr/>
          <a:lstStyle/>
          <a:p>
            <a:pPr algn="ctr">
              <a:defRPr/>
            </a:pPr>
            <a:r>
              <a:rPr lang="en-US" sz="6000" dirty="0" smtClean="0">
                <a:solidFill>
                  <a:schemeClr val="tx1"/>
                </a:solidFill>
                <a:effectLst>
                  <a:outerShdw blurRad="38100" dist="38100" dir="2700000" algn="tl">
                    <a:srgbClr val="C0C0C0"/>
                  </a:outerShdw>
                </a:effectLst>
                <a:latin typeface="Blackadder ITC" pitchFamily="82" charset="0"/>
                <a:ea typeface="ＭＳ Ｐゴシック" pitchFamily="34" charset="-128"/>
              </a:rPr>
              <a:t>Thank    You</a:t>
            </a:r>
          </a:p>
        </p:txBody>
      </p:sp>
    </p:spTree>
    <p:extLst>
      <p:ext uri="{BB962C8B-B14F-4D97-AF65-F5344CB8AC3E}">
        <p14:creationId xmlns:p14="http://schemas.microsoft.com/office/powerpoint/2010/main" val="3834205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B83200C6-C8AC-BC45-ABA8-F54E2774E007}" type="slidenum">
              <a:rPr lang="en-US" altLang="ko-KR">
                <a:solidFill>
                  <a:srgbClr val="898989"/>
                </a:solidFill>
                <a:latin typeface="Calibri" charset="0"/>
              </a:rPr>
              <a:pPr eaLnBrk="1" hangingPunct="1"/>
              <a:t>3</a:t>
            </a:fld>
            <a:endParaRPr lang="en-US" altLang="ko-KR">
              <a:solidFill>
                <a:srgbClr val="898989"/>
              </a:solidFill>
              <a:latin typeface="Calibri" charset="0"/>
            </a:endParaRPr>
          </a:p>
        </p:txBody>
      </p:sp>
      <p:sp>
        <p:nvSpPr>
          <p:cNvPr id="2050" name="Rectangle 2"/>
          <p:cNvSpPr>
            <a:spLocks noGrp="1" noChangeArrowheads="1"/>
          </p:cNvSpPr>
          <p:nvPr>
            <p:ph type="title"/>
          </p:nvPr>
        </p:nvSpPr>
        <p:spPr>
          <a:xfrm>
            <a:off x="2265363" y="152400"/>
            <a:ext cx="7491412" cy="914400"/>
          </a:xfrm>
        </p:spPr>
        <p:txBody>
          <a:bodyPr/>
          <a:lstStyle/>
          <a:p>
            <a:pPr algn="ctr"/>
            <a:r>
              <a:rPr lang="en-US" altLang="ko-KR" sz="4800">
                <a:ln>
                  <a:noFill/>
                </a:ln>
                <a:effectLst>
                  <a:outerShdw blurRad="38100" dist="38100" dir="2700000" algn="tl">
                    <a:srgbClr val="DDDDDD"/>
                  </a:outerShdw>
                </a:effectLst>
                <a:latin typeface="Trebuchet MS" charset="0"/>
                <a:ea typeface="ＭＳ Ｐゴシック" charset="0"/>
                <a:cs typeface="Trebuchet MS" charset="0"/>
              </a:rPr>
              <a:t>Outline</a:t>
            </a:r>
          </a:p>
        </p:txBody>
      </p:sp>
      <p:graphicFrame>
        <p:nvGraphicFramePr>
          <p:cNvPr id="3" name="Diagram 2"/>
          <p:cNvGraphicFramePr/>
          <p:nvPr/>
        </p:nvGraphicFramePr>
        <p:xfrm>
          <a:off x="900113" y="1682750"/>
          <a:ext cx="8243887" cy="3032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2664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323850" y="476250"/>
            <a:ext cx="8424863" cy="5554663"/>
          </a:xfrm>
        </p:spPr>
        <p:txBody>
          <a:bodyPr>
            <a:normAutofit lnSpcReduction="10000"/>
          </a:bodyPr>
          <a:lstStyle/>
          <a:p>
            <a:pPr marL="342866" indent="-342866" algn="ctr">
              <a:buClr>
                <a:srgbClr val="114FFB"/>
              </a:buClr>
              <a:buFont typeface="Arial" pitchFamily="34" charset="0"/>
              <a:buNone/>
              <a:defRPr/>
            </a:pPr>
            <a:r>
              <a:rPr lang="en-US" sz="3600" b="0" dirty="0" smtClean="0">
                <a:solidFill>
                  <a:srgbClr val="CC0066"/>
                </a:solidFill>
                <a:effectLst>
                  <a:outerShdw blurRad="38100" dist="38100" dir="2700000" algn="tl">
                    <a:srgbClr val="C0C0C0"/>
                  </a:outerShdw>
                </a:effectLst>
                <a:latin typeface="Times"/>
              </a:rPr>
              <a:t>Basic concepts</a:t>
            </a:r>
          </a:p>
          <a:p>
            <a:pPr marL="342866" indent="-342866" algn="ctr">
              <a:buClr>
                <a:srgbClr val="114FFB"/>
              </a:buClr>
              <a:buFont typeface="Arial" pitchFamily="34" charset="0"/>
              <a:buNone/>
              <a:defRPr/>
            </a:pPr>
            <a:endParaRPr lang="en-US" sz="3600" b="0" dirty="0" smtClean="0">
              <a:solidFill>
                <a:srgbClr val="CC0066"/>
              </a:solidFill>
              <a:effectLst>
                <a:outerShdw blurRad="38100" dist="38100" dir="2700000" algn="tl">
                  <a:srgbClr val="C0C0C0"/>
                </a:outerShdw>
              </a:effectLst>
              <a:latin typeface="Times"/>
            </a:endParaRPr>
          </a:p>
          <a:p>
            <a:pPr marL="342866" indent="-342866">
              <a:buClr>
                <a:srgbClr val="CC0066"/>
              </a:buClr>
              <a:buFont typeface="Wingdings" pitchFamily="2" charset="2"/>
              <a:buChar char="§"/>
              <a:defRPr/>
            </a:pPr>
            <a:r>
              <a:rPr lang="en-US" b="0" dirty="0" smtClean="0">
                <a:latin typeface="Times"/>
              </a:rPr>
              <a:t> Networks must be able to transfer data from  one device to another with complete accuracy.</a:t>
            </a:r>
          </a:p>
          <a:p>
            <a:pPr marL="342866" indent="-342866">
              <a:buClr>
                <a:srgbClr val="CC0066"/>
              </a:buClr>
              <a:buFont typeface="Wingdings" pitchFamily="2" charset="2"/>
              <a:buChar char="§"/>
              <a:defRPr/>
            </a:pPr>
            <a:r>
              <a:rPr lang="en-US" b="0" dirty="0" smtClean="0">
                <a:latin typeface="Times"/>
              </a:rPr>
              <a:t> Data can be corrupted during transmission.</a:t>
            </a:r>
          </a:p>
          <a:p>
            <a:pPr marL="342866" indent="-342866">
              <a:buClr>
                <a:srgbClr val="CC0066"/>
              </a:buClr>
              <a:buFont typeface="Wingdings" pitchFamily="2" charset="2"/>
              <a:buChar char="§"/>
              <a:defRPr/>
            </a:pPr>
            <a:r>
              <a:rPr lang="en-US" b="0" dirty="0" smtClean="0">
                <a:latin typeface="Times"/>
              </a:rPr>
              <a:t> For reliable communication, errors must be detected and corrected.</a:t>
            </a:r>
          </a:p>
          <a:p>
            <a:pPr marL="342866" indent="-342866">
              <a:buClr>
                <a:srgbClr val="CC0066"/>
              </a:buClr>
              <a:buFont typeface="Wingdings" pitchFamily="2" charset="2"/>
              <a:buChar char="§"/>
              <a:defRPr/>
            </a:pPr>
            <a:r>
              <a:rPr lang="en-US" sz="3600" b="0" dirty="0" smtClean="0">
                <a:latin typeface="Times"/>
              </a:rPr>
              <a:t>Error detection and correction</a:t>
            </a:r>
            <a:r>
              <a:rPr lang="en-US" b="0" dirty="0" smtClean="0">
                <a:latin typeface="Times"/>
              </a:rPr>
              <a:t> are implemented either at the data link layer or the transport layer of the OSI model.</a:t>
            </a:r>
          </a:p>
          <a:p>
            <a:pPr marL="342866" indent="-342866">
              <a:buFont typeface="Arial" pitchFamily="34" charset="0"/>
              <a:buChar char="•"/>
              <a:defRPr/>
            </a:pPr>
            <a:endParaRPr lang="en-US" b="0" dirty="0" smtClean="0">
              <a:latin typeface="Times"/>
            </a:endParaRPr>
          </a:p>
        </p:txBody>
      </p:sp>
    </p:spTree>
    <p:extLst>
      <p:ext uri="{BB962C8B-B14F-4D97-AF65-F5344CB8AC3E}">
        <p14:creationId xmlns:p14="http://schemas.microsoft.com/office/powerpoint/2010/main" val="253947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2276475"/>
            <a:ext cx="843597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87" name="Text Box 6"/>
          <p:cNvSpPr txBox="1">
            <a:spLocks noChangeArrowheads="1"/>
          </p:cNvSpPr>
          <p:nvPr/>
        </p:nvSpPr>
        <p:spPr bwMode="auto">
          <a:xfrm>
            <a:off x="1671638" y="641350"/>
            <a:ext cx="614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1" tIns="45715" rIns="91431" bIns="45715">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3600" b="1">
                <a:solidFill>
                  <a:srgbClr val="CC0066"/>
                </a:solidFill>
              </a:rPr>
              <a:t>Types of Errors</a:t>
            </a:r>
          </a:p>
        </p:txBody>
      </p:sp>
    </p:spTree>
    <p:extLst>
      <p:ext uri="{BB962C8B-B14F-4D97-AF65-F5344CB8AC3E}">
        <p14:creationId xmlns:p14="http://schemas.microsoft.com/office/powerpoint/2010/main" val="124285794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2522538"/>
            <a:ext cx="8577263"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11" name="Rectangle 3"/>
          <p:cNvSpPr>
            <a:spLocks noChangeArrowheads="1"/>
          </p:cNvSpPr>
          <p:nvPr/>
        </p:nvSpPr>
        <p:spPr bwMode="auto">
          <a:xfrm>
            <a:off x="2798763" y="498475"/>
            <a:ext cx="31210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5" rIns="90479" bIns="44445">
            <a:spAutoFit/>
          </a:bodyPr>
          <a:lstStyle/>
          <a:p>
            <a:r>
              <a:rPr lang="en-US" sz="3200" b="1">
                <a:solidFill>
                  <a:srgbClr val="00279F"/>
                </a:solidFill>
              </a:rPr>
              <a:t>Single-bit error</a:t>
            </a:r>
          </a:p>
        </p:txBody>
      </p:sp>
    </p:spTree>
    <p:extLst>
      <p:ext uri="{BB962C8B-B14F-4D97-AF65-F5344CB8AC3E}">
        <p14:creationId xmlns:p14="http://schemas.microsoft.com/office/powerpoint/2010/main" val="146802958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685800" y="404813"/>
            <a:ext cx="7772400" cy="5400675"/>
          </a:xfrm>
        </p:spPr>
        <p:txBody>
          <a:bodyPr>
            <a:normAutofit fontScale="92500" lnSpcReduction="10000"/>
          </a:bodyPr>
          <a:lstStyle/>
          <a:p>
            <a:pPr marL="341313" indent="-341313">
              <a:lnSpc>
                <a:spcPct val="90000"/>
              </a:lnSpc>
              <a:buFont typeface="Arial" charset="0"/>
              <a:buNone/>
            </a:pPr>
            <a:r>
              <a:rPr lang="en-US" b="0">
                <a:latin typeface="Trebuchet MS" charset="0"/>
                <a:ea typeface="ＭＳ Ｐゴシック" charset="0"/>
                <a:cs typeface="Trebuchet MS" charset="0"/>
              </a:rPr>
              <a:t>   Single bit errors are the least likely type of errors in serial data transmission because the noise must have a very short duration which is very rare. However this kind of errors can happen in parallel transmission.</a:t>
            </a:r>
          </a:p>
          <a:p>
            <a:pPr marL="341313" indent="-341313">
              <a:lnSpc>
                <a:spcPct val="90000"/>
              </a:lnSpc>
              <a:buFont typeface="Arial" charset="0"/>
              <a:buNone/>
            </a:pPr>
            <a:endParaRPr lang="en-US" b="0" i="1">
              <a:solidFill>
                <a:srgbClr val="CC0066"/>
              </a:solidFill>
              <a:effectLst>
                <a:outerShdw blurRad="38100" dist="38100" dir="2700000" algn="tl">
                  <a:srgbClr val="DDDDDD"/>
                </a:outerShdw>
              </a:effectLst>
              <a:latin typeface="Trebuchet MS" charset="0"/>
              <a:ea typeface="ＭＳ Ｐゴシック" charset="0"/>
              <a:cs typeface="Trebuchet MS" charset="0"/>
            </a:endParaRPr>
          </a:p>
          <a:p>
            <a:pPr marL="341313" indent="-341313">
              <a:lnSpc>
                <a:spcPct val="90000"/>
              </a:lnSpc>
              <a:buFont typeface="Arial" charset="0"/>
              <a:buNone/>
            </a:pPr>
            <a:r>
              <a:rPr lang="en-US" b="0" i="1">
                <a:solidFill>
                  <a:srgbClr val="CC0066"/>
                </a:solidFill>
                <a:effectLst>
                  <a:outerShdw blurRad="38100" dist="38100" dir="2700000" algn="tl">
                    <a:srgbClr val="DDDDDD"/>
                  </a:outerShdw>
                </a:effectLst>
                <a:latin typeface="Trebuchet MS" charset="0"/>
                <a:ea typeface="ＭＳ Ｐゴシック" charset="0"/>
                <a:cs typeface="Trebuchet MS" charset="0"/>
              </a:rPr>
              <a:t>Example:</a:t>
            </a:r>
          </a:p>
          <a:p>
            <a:pPr marL="341313" indent="-341313">
              <a:lnSpc>
                <a:spcPct val="90000"/>
              </a:lnSpc>
              <a:buClr>
                <a:srgbClr val="CC0066"/>
              </a:buClr>
              <a:buFont typeface="Wingdings" charset="0"/>
              <a:buChar char="§"/>
            </a:pPr>
            <a:r>
              <a:rPr lang="en-US" b="0">
                <a:latin typeface="Trebuchet MS" charset="0"/>
                <a:ea typeface="ＭＳ Ｐゴシック" charset="0"/>
                <a:cs typeface="Trebuchet MS" charset="0"/>
              </a:rPr>
              <a:t>If data is sent at 1Mbps then each bit lasts only 1/1,000,000 sec. or 1 </a:t>
            </a:r>
            <a:r>
              <a:rPr lang="el-GR" b="0">
                <a:latin typeface="Trebuchet MS" charset="0"/>
                <a:ea typeface="ＭＳ Ｐゴシック" charset="0"/>
                <a:cs typeface="Times New Roman" charset="0"/>
              </a:rPr>
              <a:t>μ</a:t>
            </a:r>
            <a:r>
              <a:rPr lang="en-US" b="0">
                <a:latin typeface="Trebuchet MS" charset="0"/>
                <a:ea typeface="ＭＳ Ｐゴシック" charset="0"/>
                <a:cs typeface="Times New Roman" charset="0"/>
              </a:rPr>
              <a:t>s.</a:t>
            </a:r>
          </a:p>
          <a:p>
            <a:pPr marL="341313" indent="-341313">
              <a:lnSpc>
                <a:spcPct val="90000"/>
              </a:lnSpc>
              <a:buClr>
                <a:srgbClr val="CC0066"/>
              </a:buClr>
              <a:buFont typeface="Wingdings" charset="0"/>
              <a:buChar char="§"/>
            </a:pPr>
            <a:r>
              <a:rPr lang="en-US" b="0">
                <a:latin typeface="Trebuchet MS" charset="0"/>
                <a:ea typeface="ＭＳ Ｐゴシック" charset="0"/>
                <a:cs typeface="Times New Roman" charset="0"/>
              </a:rPr>
              <a:t>For a single-bit error to occur, the noise must have a duration of only 1 </a:t>
            </a:r>
            <a:r>
              <a:rPr lang="el-GR" b="0">
                <a:latin typeface="Trebuchet MS" charset="0"/>
                <a:ea typeface="ＭＳ Ｐゴシック" charset="0"/>
                <a:cs typeface="Times New Roman" charset="0"/>
              </a:rPr>
              <a:t>μ</a:t>
            </a:r>
            <a:r>
              <a:rPr lang="en-US" b="0">
                <a:latin typeface="Trebuchet MS" charset="0"/>
                <a:ea typeface="ＭＳ Ｐゴシック" charset="0"/>
                <a:cs typeface="Times New Roman" charset="0"/>
              </a:rPr>
              <a:t>s, which is very rare.</a:t>
            </a:r>
            <a:endParaRPr lang="el-GR" b="0">
              <a:latin typeface="Trebuchet MS" charset="0"/>
              <a:ea typeface="ＭＳ Ｐゴシック" charset="0"/>
              <a:cs typeface="Times New Roman" charset="0"/>
            </a:endParaRPr>
          </a:p>
          <a:p>
            <a:pPr marL="341313" indent="-341313">
              <a:lnSpc>
                <a:spcPct val="90000"/>
              </a:lnSpc>
              <a:buFont typeface="Arial" charset="0"/>
              <a:buNone/>
            </a:pPr>
            <a:endParaRPr lang="en-US" b="0">
              <a:latin typeface="Trebuchet MS" charset="0"/>
              <a:ea typeface="ＭＳ Ｐゴシック" charset="0"/>
              <a:cs typeface="Trebuchet MS" charset="0"/>
            </a:endParaRPr>
          </a:p>
          <a:p>
            <a:pPr marL="341313" indent="-341313">
              <a:lnSpc>
                <a:spcPct val="90000"/>
              </a:lnSpc>
            </a:pPr>
            <a:endParaRPr lang="en-US" b="0">
              <a:latin typeface="Trebuchet MS" charset="0"/>
              <a:ea typeface="ＭＳ Ｐゴシック" charset="0"/>
              <a:cs typeface="Trebuchet MS" charset="0"/>
            </a:endParaRPr>
          </a:p>
        </p:txBody>
      </p:sp>
    </p:spTree>
    <p:extLst>
      <p:ext uri="{BB962C8B-B14F-4D97-AF65-F5344CB8AC3E}">
        <p14:creationId xmlns:p14="http://schemas.microsoft.com/office/powerpoint/2010/main" val="17742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55800"/>
            <a:ext cx="76327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9459" name="Rectangle 3"/>
          <p:cNvSpPr>
            <a:spLocks noChangeArrowheads="1"/>
          </p:cNvSpPr>
          <p:nvPr/>
        </p:nvSpPr>
        <p:spPr bwMode="auto">
          <a:xfrm>
            <a:off x="3408363" y="346075"/>
            <a:ext cx="2325687"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5" rIns="90479" bIns="44445">
            <a:spAutoFit/>
          </a:bodyPr>
          <a:lstStyle/>
          <a:p>
            <a:r>
              <a:rPr lang="en-US" sz="3200" b="1">
                <a:solidFill>
                  <a:srgbClr val="00279F"/>
                </a:solidFill>
              </a:rPr>
              <a:t>Burst error</a:t>
            </a:r>
          </a:p>
        </p:txBody>
      </p:sp>
    </p:spTree>
    <p:extLst>
      <p:ext uri="{BB962C8B-B14F-4D97-AF65-F5344CB8AC3E}">
        <p14:creationId xmlns:p14="http://schemas.microsoft.com/office/powerpoint/2010/main" val="293845979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435225"/>
            <a:ext cx="8709025"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57815397"/>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10472</TotalTime>
  <Words>813</Words>
  <Application>Microsoft Office PowerPoint</Application>
  <PresentationFormat>On-screen Show (4:3)</PresentationFormat>
  <Paragraphs>169</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Data Communication CSE 315</vt:lpstr>
      <vt:lpstr>Resources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 detection</vt:lpstr>
      <vt:lpstr>PowerPoint Presentation</vt:lpstr>
      <vt:lpstr>PowerPoint Presentation</vt:lpstr>
      <vt:lpstr>PowerPoint Presentation</vt:lpstr>
      <vt:lpstr>PowerPoint Presentation</vt:lpstr>
      <vt:lpstr>Error Correction</vt:lpstr>
      <vt:lpstr>Forward Error Correction (FEC)</vt:lpstr>
      <vt:lpstr>PowerPoint Presentation</vt:lpstr>
      <vt:lpstr>PowerPoint Presentation</vt:lpstr>
      <vt:lpstr>Cyclic Redundancy Check (CRC)</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A.K.M. Muzahidul Islam</dc:creator>
  <cp:lastModifiedBy>uiu</cp:lastModifiedBy>
  <cp:revision>678</cp:revision>
  <dcterms:created xsi:type="dcterms:W3CDTF">2018-10-07T06:29:49Z</dcterms:created>
  <dcterms:modified xsi:type="dcterms:W3CDTF">2018-11-10T07:13:25Z</dcterms:modified>
</cp:coreProperties>
</file>