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16" r:id="rId2"/>
    <p:sldId id="418" r:id="rId3"/>
    <p:sldId id="442" r:id="rId4"/>
    <p:sldId id="443" r:id="rId5"/>
    <p:sldId id="425" r:id="rId6"/>
    <p:sldId id="426"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13" r:id="rId23"/>
    <p:sldId id="41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67" autoAdjust="0"/>
  </p:normalViewPr>
  <p:slideViewPr>
    <p:cSldViewPr>
      <p:cViewPr>
        <p:scale>
          <a:sx n="70" d="100"/>
          <a:sy n="70" d="100"/>
        </p:scale>
        <p:origin x="-13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2E89F-1BAF-734F-BA43-C28ED591F519}" type="doc">
      <dgm:prSet loTypeId="urn:microsoft.com/office/officeart/2005/8/layout/vList3#2"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US" b="0" dirty="0" smtClean="0"/>
            <a:t>    </a:t>
          </a:r>
          <a:r>
            <a:rPr kumimoji="1" lang="en-GB" dirty="0" smtClean="0">
              <a:ln>
                <a:noFill/>
              </a:ln>
              <a:effectLst>
                <a:outerShdw blurRad="38100" dist="38100" dir="2700000" algn="tl">
                  <a:srgbClr val="C0C0C0"/>
                </a:outerShdw>
              </a:effectLst>
              <a:ea typeface="ＭＳ Ｐゴシック" pitchFamily="34" charset="-128"/>
            </a:rPr>
            <a:t>Byte Stuffing</a:t>
          </a:r>
          <a:endParaRPr lang="en-GB" dirty="0"/>
        </a:p>
      </dgm:t>
    </dgm:pt>
    <dgm:pt modelId="{4375EEC5-19F4-B445-B1AA-6B16CC945C71}" type="parTrans" cxnId="{042047B1-54CE-D94E-A0AF-1DA32BC93408}">
      <dgm:prSet/>
      <dgm:spPr/>
      <dgm:t>
        <a:bodyPr/>
        <a:lstStyle/>
        <a:p>
          <a:endParaRPr lang="en-US"/>
        </a:p>
      </dgm:t>
    </dgm:pt>
    <dgm:pt modelId="{3037679B-41A7-884D-84D2-20BFEAA65683}" type="sibTrans" cxnId="{042047B1-54CE-D94E-A0AF-1DA32BC93408}">
      <dgm:prSet/>
      <dgm:spPr/>
      <dgm:t>
        <a:bodyPr/>
        <a:lstStyle/>
        <a:p>
          <a:endParaRPr lang="en-US"/>
        </a:p>
      </dgm:t>
    </dgm:pt>
    <dgm:pt modelId="{44500670-87A4-4146-BEEC-FF46C95CD200}">
      <dgm:prSet/>
      <dgm:spPr/>
      <dgm:t>
        <a:bodyPr/>
        <a:lstStyle/>
        <a:p>
          <a:pPr rtl="0"/>
          <a:r>
            <a:rPr lang="en-US" dirty="0" smtClean="0">
              <a:solidFill>
                <a:schemeClr val="bg1"/>
              </a:solidFill>
            </a:rPr>
            <a:t>Bit Stuffing</a:t>
          </a:r>
          <a:endParaRPr lang="en-US" dirty="0">
            <a:solidFill>
              <a:schemeClr val="bg1"/>
            </a:solidFill>
          </a:endParaRPr>
        </a:p>
      </dgm:t>
    </dgm:pt>
    <dgm:pt modelId="{611E8B6F-7C60-914A-A1B7-94702D7075BB}" type="parTrans" cxnId="{7C7F35E0-5FA4-9149-B0A8-FFB7AAB37413}">
      <dgm:prSet/>
      <dgm:spPr/>
      <dgm:t>
        <a:bodyPr/>
        <a:lstStyle/>
        <a:p>
          <a:endParaRPr lang="en-US"/>
        </a:p>
      </dgm:t>
    </dgm:pt>
    <dgm:pt modelId="{791FDA7B-2154-9448-9A04-6BE6186289AD}" type="sibTrans" cxnId="{7C7F35E0-5FA4-9149-B0A8-FFB7AAB37413}">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2"/>
      <dgm:spPr/>
    </dgm:pt>
    <dgm:pt modelId="{4711C718-A6B6-BD46-892E-ABC8018FA479}" type="pres">
      <dgm:prSet presAssocID="{1448C400-772F-4247-9F94-84FB42BD7988}" presName="txShp" presStyleLbl="node1" presStyleIdx="0" presStyleCnt="2" custScaleX="122573">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2"/>
      <dgm:spPr/>
    </dgm:pt>
    <dgm:pt modelId="{37813626-7365-E942-82EB-BE83CB40CCF9}" type="pres">
      <dgm:prSet presAssocID="{44500670-87A4-4146-BEEC-FF46C95CD200}" presName="txShp" presStyleLbl="node1" presStyleIdx="1" presStyleCnt="2" custScaleX="122573">
        <dgm:presLayoutVars>
          <dgm:bulletEnabled val="1"/>
        </dgm:presLayoutVars>
      </dgm:prSet>
      <dgm:spPr/>
      <dgm:t>
        <a:bodyPr/>
        <a:lstStyle/>
        <a:p>
          <a:endParaRPr lang="en-US"/>
        </a:p>
      </dgm:t>
    </dgm:pt>
  </dgm:ptLst>
  <dgm:cxnLst>
    <dgm:cxn modelId="{4C5E311F-BBDF-4F47-91FF-68A80D5946BD}" type="presOf" srcId="{1448C400-772F-4247-9F94-84FB42BD7988}" destId="{4711C718-A6B6-BD46-892E-ABC8018FA479}" srcOrd="0" destOrd="0" presId="urn:microsoft.com/office/officeart/2005/8/layout/vList3#2"/>
    <dgm:cxn modelId="{C7BFB831-5535-4D09-80E5-C34EB80F2193}" type="presOf" srcId="{44500670-87A4-4146-BEEC-FF46C95CD200}" destId="{37813626-7365-E942-82EB-BE83CB40CCF9}" srcOrd="0" destOrd="0" presId="urn:microsoft.com/office/officeart/2005/8/layout/vList3#2"/>
    <dgm:cxn modelId="{7C7F35E0-5FA4-9149-B0A8-FFB7AAB37413}" srcId="{4DC2E89F-1BAF-734F-BA43-C28ED591F519}" destId="{44500670-87A4-4146-BEEC-FF46C95CD200}" srcOrd="1" destOrd="0" parTransId="{611E8B6F-7C60-914A-A1B7-94702D7075BB}" sibTransId="{791FDA7B-2154-9448-9A04-6BE6186289AD}"/>
    <dgm:cxn modelId="{4B1DC266-6E84-48D1-9D3A-6D0BEA62E584}" type="presOf" srcId="{4DC2E89F-1BAF-734F-BA43-C28ED591F519}" destId="{3BA5C740-F0F8-214A-ACCE-13F7792243A5}" srcOrd="0" destOrd="0" presId="urn:microsoft.com/office/officeart/2005/8/layout/vList3#2"/>
    <dgm:cxn modelId="{042047B1-54CE-D94E-A0AF-1DA32BC93408}" srcId="{4DC2E89F-1BAF-734F-BA43-C28ED591F519}" destId="{1448C400-772F-4247-9F94-84FB42BD7988}" srcOrd="0" destOrd="0" parTransId="{4375EEC5-19F4-B445-B1AA-6B16CC945C71}" sibTransId="{3037679B-41A7-884D-84D2-20BFEAA65683}"/>
    <dgm:cxn modelId="{78725913-5CC1-49A2-86CD-929A16FAEEEE}" type="presParOf" srcId="{3BA5C740-F0F8-214A-ACCE-13F7792243A5}" destId="{527C7FAE-E9E6-4040-AD27-64939D5B5E4F}" srcOrd="0" destOrd="0" presId="urn:microsoft.com/office/officeart/2005/8/layout/vList3#2"/>
    <dgm:cxn modelId="{4E45E5BF-D90D-4946-B88B-8AB890DC1B96}" type="presParOf" srcId="{527C7FAE-E9E6-4040-AD27-64939D5B5E4F}" destId="{F740CD8D-ECEB-B646-B551-7EF4EEF0B813}" srcOrd="0" destOrd="0" presId="urn:microsoft.com/office/officeart/2005/8/layout/vList3#2"/>
    <dgm:cxn modelId="{DC7C439F-BB6D-451D-A074-82F62DFACF21}" type="presParOf" srcId="{527C7FAE-E9E6-4040-AD27-64939D5B5E4F}" destId="{4711C718-A6B6-BD46-892E-ABC8018FA479}" srcOrd="1" destOrd="0" presId="urn:microsoft.com/office/officeart/2005/8/layout/vList3#2"/>
    <dgm:cxn modelId="{86ED5518-AEE3-4325-A442-EB3629BF82BD}" type="presParOf" srcId="{3BA5C740-F0F8-214A-ACCE-13F7792243A5}" destId="{F1487BCB-AC09-6845-9C81-36F689F63855}" srcOrd="1" destOrd="0" presId="urn:microsoft.com/office/officeart/2005/8/layout/vList3#2"/>
    <dgm:cxn modelId="{31DECC8D-B784-4DC4-9060-8FC1EC7173E8}" type="presParOf" srcId="{3BA5C740-F0F8-214A-ACCE-13F7792243A5}" destId="{8880D482-6C39-2E47-81BB-03282BC9436A}" srcOrd="2" destOrd="0" presId="urn:microsoft.com/office/officeart/2005/8/layout/vList3#2"/>
    <dgm:cxn modelId="{767D7C4F-EC65-4966-94B5-E6BEA382CB2C}" type="presParOf" srcId="{8880D482-6C39-2E47-81BB-03282BC9436A}" destId="{F5B3C22C-1AE5-6B46-B847-77C40629EEEE}" srcOrd="0" destOrd="0" presId="urn:microsoft.com/office/officeart/2005/8/layout/vList3#2"/>
    <dgm:cxn modelId="{1A5D94C0-6569-4D49-9711-BE0729457805}" type="presParOf" srcId="{8880D482-6C39-2E47-81BB-03282BC9436A}" destId="{37813626-7365-E942-82EB-BE83CB40CCF9}"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785807" y="915"/>
          <a:ext cx="6719678" cy="1332305"/>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7510" tIns="232410" rIns="433832" bIns="232410" numCol="1" spcCol="1270" anchor="ctr" anchorCtr="0">
          <a:noAutofit/>
        </a:bodyPr>
        <a:lstStyle/>
        <a:p>
          <a:pPr lvl="0" algn="ctr" defTabSz="2711450" rtl="0">
            <a:lnSpc>
              <a:spcPct val="90000"/>
            </a:lnSpc>
            <a:spcBef>
              <a:spcPct val="0"/>
            </a:spcBef>
            <a:spcAft>
              <a:spcPct val="35000"/>
            </a:spcAft>
          </a:pPr>
          <a:r>
            <a:rPr lang="en-US" sz="6100" b="0" kern="1200" dirty="0" smtClean="0"/>
            <a:t>    </a:t>
          </a:r>
          <a:r>
            <a:rPr kumimoji="1" lang="en-GB" sz="6100" kern="1200" dirty="0" smtClean="0">
              <a:ln>
                <a:noFill/>
              </a:ln>
              <a:effectLst>
                <a:outerShdw blurRad="38100" dist="38100" dir="2700000" algn="tl">
                  <a:srgbClr val="C0C0C0"/>
                </a:outerShdw>
              </a:effectLst>
              <a:ea typeface="ＭＳ Ｐゴシック" pitchFamily="34" charset="-128"/>
            </a:rPr>
            <a:t>Byte Stuffing</a:t>
          </a:r>
          <a:endParaRPr lang="en-GB" sz="6100" kern="1200" dirty="0"/>
        </a:p>
      </dsp:txBody>
      <dsp:txXfrm rot="10800000">
        <a:off x="1118883" y="915"/>
        <a:ext cx="6386602" cy="1332305"/>
      </dsp:txXfrm>
    </dsp:sp>
    <dsp:sp modelId="{F740CD8D-ECEB-B646-B551-7EF4EEF0B813}">
      <dsp:nvSpPr>
        <dsp:cNvPr id="0" name=""/>
        <dsp:cNvSpPr/>
      </dsp:nvSpPr>
      <dsp:spPr>
        <a:xfrm>
          <a:off x="738401" y="915"/>
          <a:ext cx="1332305" cy="13323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785807" y="1698912"/>
          <a:ext cx="6719678" cy="1332305"/>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7510" tIns="232410" rIns="433832" bIns="232410" numCol="1" spcCol="1270" anchor="ctr" anchorCtr="0">
          <a:noAutofit/>
        </a:bodyPr>
        <a:lstStyle/>
        <a:p>
          <a:pPr lvl="0" algn="ctr" defTabSz="2711450" rtl="0">
            <a:lnSpc>
              <a:spcPct val="90000"/>
            </a:lnSpc>
            <a:spcBef>
              <a:spcPct val="0"/>
            </a:spcBef>
            <a:spcAft>
              <a:spcPct val="35000"/>
            </a:spcAft>
          </a:pPr>
          <a:r>
            <a:rPr lang="en-US" sz="6100" kern="1200" dirty="0" smtClean="0">
              <a:solidFill>
                <a:schemeClr val="bg1"/>
              </a:solidFill>
            </a:rPr>
            <a:t>Bit Stuffing</a:t>
          </a:r>
          <a:endParaRPr lang="en-US" sz="6100" kern="1200" dirty="0">
            <a:solidFill>
              <a:schemeClr val="bg1"/>
            </a:solidFill>
          </a:endParaRPr>
        </a:p>
      </dsp:txBody>
      <dsp:txXfrm rot="10800000">
        <a:off x="1118883" y="1698912"/>
        <a:ext cx="6386602" cy="1332305"/>
      </dsp:txXfrm>
    </dsp:sp>
    <dsp:sp modelId="{F5B3C22C-1AE5-6B46-B847-77C40629EEEE}">
      <dsp:nvSpPr>
        <dsp:cNvPr id="0" name=""/>
        <dsp:cNvSpPr/>
      </dsp:nvSpPr>
      <dsp:spPr>
        <a:xfrm>
          <a:off x="738401" y="1698912"/>
          <a:ext cx="1332305" cy="1332305"/>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t>‹#›</a:t>
            </a:fld>
            <a:endParaRPr lang="en-US"/>
          </a:p>
        </p:txBody>
      </p:sp>
    </p:spTree>
    <p:extLst>
      <p:ext uri="{BB962C8B-B14F-4D97-AF65-F5344CB8AC3E}">
        <p14:creationId xmlns:p14="http://schemas.microsoft.com/office/powerpoint/2010/main" val="113124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D8BF5D-F782-4346-929B-1FB0227711C1}" type="slidenum">
              <a:rPr lang="en-US">
                <a:latin typeface="Calibri" charset="0"/>
              </a:rPr>
              <a:pPr eaLnBrk="1" hangingPunct="1"/>
              <a:t>5</a:t>
            </a:fld>
            <a:endParaRPr lang="en-US">
              <a:latin typeface="Calibri"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8303C78-238D-B644-B50E-E182B52ED17F}" type="slidenum">
              <a:rPr lang="en-US">
                <a:latin typeface="Calibri" charset="0"/>
              </a:rPr>
              <a:pPr eaLnBrk="1" hangingPunct="1"/>
              <a:t>17</a:t>
            </a:fld>
            <a:endParaRPr lang="en-US">
              <a:latin typeface="Calibri" charset="0"/>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42A69A-2E8C-884C-9759-0DB43EF1E6AB}" type="slidenum">
              <a:rPr lang="en-US">
                <a:latin typeface="Calibri" charset="0"/>
              </a:rPr>
              <a:pPr eaLnBrk="1" hangingPunct="1"/>
              <a:t>18</a:t>
            </a:fld>
            <a:endParaRPr lang="en-US">
              <a:latin typeface="Calibri"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4DF98BC-FDC9-4940-B576-BC2349DF13CD}" type="slidenum">
              <a:rPr lang="en-US">
                <a:latin typeface="Calibri" charset="0"/>
              </a:rPr>
              <a:pPr eaLnBrk="1" hangingPunct="1"/>
              <a:t>19</a:t>
            </a:fld>
            <a:endParaRPr lang="en-US">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842D238-A12A-3042-A81E-F3B35E450C12}" type="slidenum">
              <a:rPr lang="en-US">
                <a:latin typeface="Calibri" charset="0"/>
              </a:rPr>
              <a:pPr eaLnBrk="1" hangingPunct="1"/>
              <a:t>20</a:t>
            </a:fld>
            <a:endParaRPr lang="en-US">
              <a:latin typeface="Calibri" charset="0"/>
            </a:endParaRPr>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970D3C9-F814-E04B-BFA4-87D143A54D74}" type="slidenum">
              <a:rPr lang="en-US">
                <a:latin typeface="Calibri" charset="0"/>
              </a:rPr>
              <a:pPr eaLnBrk="1" hangingPunct="1"/>
              <a:t>21</a:t>
            </a:fld>
            <a:endParaRPr lang="en-US">
              <a:latin typeface="Calibri"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A22922-EC66-E846-B1B9-24ACA2FE9CBE}" type="slidenum">
              <a:rPr lang="en-US">
                <a:latin typeface="Calibri" charset="0"/>
              </a:rPr>
              <a:pPr eaLnBrk="1" hangingPunct="1"/>
              <a:t>7</a:t>
            </a:fld>
            <a:endParaRPr lang="en-US">
              <a:latin typeface="Calibri" charset="0"/>
            </a:endParaRPr>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To begin, let us consider the case of a channel that is noise free. In this environment, the limitation on data rate is simply the bandwidth of the signal. A formulation of this limitation, due to Nyquist, states that if the rate of signal transmission is 2</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then a signal with frequencies no greater than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is sufficient to carry the signal rate. The converse is also true: Given a bandwidth of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the highest signal rate that can be carried is 2</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This limitation is due to the effect of intersymbol interference, such as is produced by delay distortion. The result is useful in the development of digital-to-analog encoding schemes and is, in essence, based on the same derivation as that of the sampling theorem, described in Appendix G.</a:t>
            </a:r>
          </a:p>
          <a:p>
            <a:r>
              <a:rPr lang="en-US">
                <a:latin typeface="Times New Roman" charset="0"/>
                <a:ea typeface="ＭＳ Ｐゴシック" charset="0"/>
                <a:cs typeface="ＭＳ Ｐゴシック" charset="0"/>
              </a:rPr>
              <a:t>	Note that in the preceding paragraph, we referred to signal rate. If the signals to be transmitted are binary (two voltage levels), then the data rate that can be supported by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Hz is 2</a:t>
            </a:r>
            <a:r>
              <a:rPr lang="en-US" i="1">
                <a:latin typeface="Times New Roman" charset="0"/>
                <a:ea typeface="ＭＳ Ｐゴシック" charset="0"/>
                <a:cs typeface="ＭＳ Ｐゴシック" charset="0"/>
              </a:rPr>
              <a:t>B </a:t>
            </a:r>
            <a:r>
              <a:rPr lang="en-US">
                <a:latin typeface="Times New Roman" charset="0"/>
                <a:ea typeface="ＭＳ Ｐゴシック" charset="0"/>
                <a:cs typeface="ＭＳ Ｐゴシック" charset="0"/>
              </a:rPr>
              <a:t>bps. However, as we shall see in Chapter 5, signals with more than two levels can be used; that is, each signal element can represent more than one bit. For example, if four possible voltage levels are used as signals, then each signal element can represent two bits. With multilevel signaling, the Nyquist formulation becomes</a:t>
            </a:r>
          </a:p>
          <a:p>
            <a:endParaRPr lang="en-US">
              <a:latin typeface="Calibri" charset="0"/>
              <a:ea typeface="ＭＳ Ｐゴシック" charset="0"/>
              <a:cs typeface="ＭＳ Ｐゴシック" charset="0"/>
            </a:endParaRPr>
          </a:p>
          <a:p>
            <a:r>
              <a:rPr lang="en-US" i="1">
                <a:latin typeface="Times New Roman" charset="0"/>
                <a:ea typeface="ＭＳ Ｐゴシック" charset="0"/>
                <a:cs typeface="ＭＳ Ｐゴシック" charset="0"/>
              </a:rPr>
              <a:t>C</a:t>
            </a:r>
            <a:r>
              <a:rPr lang="en-US">
                <a:latin typeface="Times New Roman" charset="0"/>
                <a:ea typeface="ＭＳ Ｐゴシック" charset="0"/>
                <a:cs typeface="ＭＳ Ｐゴシック" charset="0"/>
              </a:rPr>
              <a:t> = 2</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log</a:t>
            </a:r>
            <a:r>
              <a:rPr lang="en-US" baseline="-25000">
                <a:latin typeface="Times New Roman" charset="0"/>
                <a:ea typeface="ＭＳ Ｐゴシック" charset="0"/>
                <a:cs typeface="ＭＳ Ｐゴシック" charset="0"/>
              </a:rPr>
              <a:t>2</a:t>
            </a:r>
            <a:r>
              <a:rPr lang="en-US" i="1">
                <a:latin typeface="Times New Roman" charset="0"/>
                <a:ea typeface="ＭＳ Ｐゴシック" charset="0"/>
                <a:cs typeface="ＭＳ Ｐゴシック" charset="0"/>
              </a:rPr>
              <a:t>M</a:t>
            </a:r>
            <a:endParaRPr lang="en-US">
              <a:latin typeface="Times New Roman" charset="0"/>
              <a:ea typeface="ＭＳ Ｐゴシック" charset="0"/>
              <a:cs typeface="ＭＳ Ｐゴシック" charset="0"/>
            </a:endParaRPr>
          </a:p>
          <a:p>
            <a:endParaRPr lang="en-US">
              <a:latin typeface="Calibri" charset="0"/>
              <a:ea typeface="ＭＳ Ｐゴシック" charset="0"/>
              <a:cs typeface="ＭＳ Ｐゴシック" charset="0"/>
            </a:endParaRPr>
          </a:p>
          <a:p>
            <a:r>
              <a:rPr lang="en-US">
                <a:latin typeface="Times New Roman" charset="0"/>
                <a:ea typeface="ＭＳ Ｐゴシック" charset="0"/>
                <a:cs typeface="ＭＳ Ｐゴシック" charset="0"/>
              </a:rPr>
              <a:t>where </a:t>
            </a:r>
            <a:r>
              <a:rPr lang="en-US" i="1">
                <a:latin typeface="Times New Roman" charset="0"/>
                <a:ea typeface="ＭＳ Ｐゴシック" charset="0"/>
                <a:cs typeface="ＭＳ Ｐゴシック" charset="0"/>
              </a:rPr>
              <a:t>M</a:t>
            </a:r>
            <a:r>
              <a:rPr lang="en-US">
                <a:latin typeface="Times New Roman" charset="0"/>
                <a:ea typeface="ＭＳ Ｐゴシック" charset="0"/>
                <a:cs typeface="ＭＳ Ｐゴシック" charset="0"/>
              </a:rPr>
              <a:t> is the number of discrete signal or voltage levels. </a:t>
            </a:r>
          </a:p>
          <a:p>
            <a:r>
              <a:rPr lang="en-US">
                <a:latin typeface="Times New Roman" charset="0"/>
                <a:ea typeface="ＭＳ Ｐゴシック" charset="0"/>
                <a:cs typeface="ＭＳ Ｐゴシック" charset="0"/>
              </a:rPr>
              <a:t>	So, for a given bandwidth, the data rate can be increased by increasing the number of different signal elements. However, this places an increased burden on the receiver: Instead of distinguishing one of two possible signal elements during each signal time, it must distinguish one of </a:t>
            </a:r>
            <a:r>
              <a:rPr lang="en-US" i="1">
                <a:latin typeface="Times New Roman" charset="0"/>
                <a:ea typeface="ＭＳ Ｐゴシック" charset="0"/>
                <a:cs typeface="ＭＳ Ｐゴシック" charset="0"/>
              </a:rPr>
              <a:t>M</a:t>
            </a:r>
            <a:r>
              <a:rPr lang="en-US">
                <a:latin typeface="Times New Roman" charset="0"/>
                <a:ea typeface="ＭＳ Ｐゴシック" charset="0"/>
                <a:cs typeface="ＭＳ Ｐゴシック" charset="0"/>
              </a:rPr>
              <a:t> possible signal elements. Noise and other impairments on the transmission line will limit the practical value of </a:t>
            </a:r>
            <a:r>
              <a:rPr lang="en-US" i="1">
                <a:latin typeface="Times New Roman" charset="0"/>
                <a:ea typeface="ＭＳ Ｐゴシック" charset="0"/>
                <a:cs typeface="ＭＳ Ｐゴシック" charset="0"/>
              </a:rPr>
              <a:t>M</a:t>
            </a:r>
            <a:r>
              <a:rPr lang="en-US">
                <a:latin typeface="Times New Roman" charset="0"/>
                <a:ea typeface="ＭＳ Ｐゴシック" charset="0"/>
                <a:cs typeface="ＭＳ Ｐゴシック" charset="0"/>
              </a:rPr>
              <a:t>.</a:t>
            </a:r>
          </a:p>
          <a:p>
            <a:endParaRPr lang="en-US">
              <a:latin typeface="Times" charset="0"/>
              <a:ea typeface="ＭＳ Ｐゴシック" charset="0"/>
              <a:cs typeface="ＭＳ Ｐゴシック" charset="0"/>
            </a:endParaRPr>
          </a:p>
        </p:txBody>
      </p:sp>
      <p:sp>
        <p:nvSpPr>
          <p:cNvPr id="3584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charset="0"/>
              </a:rPr>
              <a:t>Data and Computer Communications, Ninth Edition by William Stallings, (c) Pearson Education - Prentice Hall, 2011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F27F7B8-EAE4-EF4E-B0AC-BC141F7F2536}" type="slidenum">
              <a:rPr lang="en-US">
                <a:latin typeface="Calibri" charset="0"/>
              </a:rPr>
              <a:pPr eaLnBrk="1" hangingPunct="1"/>
              <a:t>8</a:t>
            </a:fld>
            <a:endParaRPr lang="en-US">
              <a:latin typeface="Calibri"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05AE3E6-E2BB-C74A-A9EA-FF539F45B986}" type="slidenum">
              <a:rPr lang="en-US">
                <a:latin typeface="Calibri" charset="0"/>
              </a:rPr>
              <a:pPr eaLnBrk="1" hangingPunct="1"/>
              <a:t>10</a:t>
            </a:fld>
            <a:endParaRPr lang="en-US">
              <a:latin typeface="Calibri"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DFD7E7B-2058-4948-AB56-99B5B77355BD}" type="slidenum">
              <a:rPr lang="en-US">
                <a:latin typeface="Calibri" charset="0"/>
              </a:rPr>
              <a:pPr eaLnBrk="1" hangingPunct="1"/>
              <a:t>11</a:t>
            </a:fld>
            <a:endParaRPr lang="en-US">
              <a:latin typeface="Calibri"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10E3CBA-C81A-BF48-BC84-D5B24C753064}" type="slidenum">
              <a:rPr lang="en-US">
                <a:latin typeface="Calibri" charset="0"/>
              </a:rPr>
              <a:pPr eaLnBrk="1" hangingPunct="1"/>
              <a:t>12</a:t>
            </a:fld>
            <a:endParaRPr lang="en-US">
              <a:latin typeface="Calibri" charset="0"/>
            </a:endParaRPr>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E8E5106-F84C-7345-9E2D-CBF1899024DA}" type="slidenum">
              <a:rPr lang="en-US">
                <a:latin typeface="Calibri" charset="0"/>
              </a:rPr>
              <a:pPr eaLnBrk="1" hangingPunct="1"/>
              <a:t>13</a:t>
            </a:fld>
            <a:endParaRPr lang="en-US">
              <a:latin typeface="Calibri"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ea typeface="ＭＳ Ｐゴシック" charset="0"/>
                <a:cs typeface="ＭＳ Ｐゴシック" charset="0"/>
              </a:rPr>
              <a:t>Nyquist's formula indicates that, all other things being equal, doubling the bandwidth doubles the data rate. Now consider the relationship among data rate, noise, and error rate. The presence of noise can corrupt one or more bits. If the data rate is increased, then the bits become "shorter" so that more bits are affected by a given pattern of noise.</a:t>
            </a:r>
          </a:p>
          <a:p>
            <a:r>
              <a:rPr lang="en-US">
                <a:latin typeface="Times New Roman" charset="0"/>
                <a:ea typeface="ＭＳ Ｐゴシック" charset="0"/>
                <a:cs typeface="ＭＳ Ｐゴシック" charset="0"/>
              </a:rPr>
              <a:t>Figure 3.15 illustrates this relationship. If the data rate is increased, then more bits will occur during the interval of a noise spike, and hence more errors will occur.</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All of these concepts can be tied together neatly in a formula developed by the mathematician Claude Shannon. As we have just illustrated, the higher the data rate, the more damage that unwanted noise can do. For a given level of noise, we would expect that a greater signal strength would improve the ability to receive data correctly in the presence of noise. The key parameter involved in this reasoning is the </a:t>
            </a:r>
            <a:r>
              <a:rPr lang="en-US" b="1">
                <a:latin typeface="Times New Roman" charset="0"/>
                <a:ea typeface="ＭＳ Ｐゴシック" charset="0"/>
                <a:cs typeface="ＭＳ Ｐゴシック" charset="0"/>
              </a:rPr>
              <a:t>signal-to-noise ratio</a:t>
            </a:r>
            <a:r>
              <a:rPr lang="en-US">
                <a:latin typeface="Times New Roman" charset="0"/>
                <a:ea typeface="ＭＳ Ｐゴシック" charset="0"/>
                <a:cs typeface="ＭＳ Ｐゴシック" charset="0"/>
              </a:rPr>
              <a:t> (SNR, or S/N), which is the ratio of the power in a signal to the power contained in the noise that is present at a particular point in the transmission. Typically, this ratio is measured at a receiver, because it is at this point that an attempt is made to process the signal and recover the data. For convenience, this ratio is often reported in decibels:</a:t>
            </a:r>
          </a:p>
          <a:p>
            <a:r>
              <a:rPr lang="en-US">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The signal-to-noise ratio is important in the transmission of digital data because it sets the upper bound on the achievable data rate. Shannon's result is that the maximum channel capacity, in bits per second, obeys the equation</a:t>
            </a:r>
          </a:p>
          <a:p>
            <a:r>
              <a:rPr lang="en-US">
                <a:latin typeface="Times New Roman" charset="0"/>
                <a:ea typeface="ＭＳ Ｐゴシック" charset="0"/>
                <a:cs typeface="ＭＳ Ｐゴシック" charset="0"/>
              </a:rPr>
              <a:t> </a:t>
            </a:r>
          </a:p>
          <a:p>
            <a:r>
              <a:rPr lang="en-US" i="1">
                <a:latin typeface="Times New Roman" charset="0"/>
                <a:ea typeface="ＭＳ Ｐゴシック" charset="0"/>
                <a:cs typeface="ＭＳ Ｐゴシック" charset="0"/>
              </a:rPr>
              <a:t>	C</a:t>
            </a:r>
            <a:r>
              <a:rPr lang="en-US">
                <a:latin typeface="Times New Roman" charset="0"/>
                <a:ea typeface="ＭＳ Ｐゴシック" charset="0"/>
                <a:cs typeface="ＭＳ Ｐゴシック" charset="0"/>
              </a:rPr>
              <a:t> =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log2 (1 + SNR)	</a:t>
            </a:r>
            <a:r>
              <a:rPr lang="en-US" b="1">
                <a:latin typeface="Times New Roman" charset="0"/>
                <a:ea typeface="ＭＳ Ｐゴシック" charset="0"/>
                <a:cs typeface="ＭＳ Ｐゴシック" charset="0"/>
              </a:rPr>
              <a:t>(3.1)</a:t>
            </a:r>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where </a:t>
            </a:r>
            <a:r>
              <a:rPr lang="en-US" i="1">
                <a:latin typeface="Times New Roman" charset="0"/>
                <a:ea typeface="ＭＳ Ｐゴシック" charset="0"/>
                <a:cs typeface="ＭＳ Ｐゴシック" charset="0"/>
              </a:rPr>
              <a:t>C</a:t>
            </a:r>
            <a:r>
              <a:rPr lang="en-US">
                <a:latin typeface="Times New Roman" charset="0"/>
                <a:ea typeface="ＭＳ Ｐゴシック" charset="0"/>
                <a:cs typeface="ＭＳ Ｐゴシック" charset="0"/>
              </a:rPr>
              <a:t> is the capacity of the channel in bits per second and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is the bandwidth of the channel in hertz. The Shannon formula represents the theoretical maximum that can be achieved. In practice, however, only much lower rates are achieved. One reason for this is that the formula assumes white noise (thermal noise). Impulse noise is not accounted for, nor are attenuation distortion or delay distortion. Even in an ideal white noise environment, present technology still cannot achieve Shannon capacity due to encoding issues, such as coding length and complexity.</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The capacity indicated in the preceding equation is referred to as the error-free capacity. Shannon proved that if the actual information rate on a channel is less than the error-free capacity, then it is theoretically possible to use a suitable signal code to achieve error-free transmission through the channel. Shannon's theorem unfortunately does not suggest a means for finding such codes, but it does provide a yardstick by which the performance of practical communication schemes may be measured.</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Several other observations concerning the preceding equation may be instructive. For a given level of noise, it would appear that the data rate could be increased by increasing either signal strength or bandwidth. However, as the signal strength increases, so do the effects of nonlinearities in the system, leading to an increase in intermodulation noise. Note also that, because noise is assumed to be white, the wider the bandwidth, the more noise is admitted to the system. Thus, as </a:t>
            </a:r>
            <a:r>
              <a:rPr lang="en-US" i="1">
                <a:latin typeface="Times New Roman" charset="0"/>
                <a:ea typeface="ＭＳ Ｐゴシック" charset="0"/>
                <a:cs typeface="ＭＳ Ｐゴシック" charset="0"/>
              </a:rPr>
              <a:t>B</a:t>
            </a:r>
            <a:r>
              <a:rPr lang="en-US">
                <a:latin typeface="Times New Roman" charset="0"/>
                <a:ea typeface="ＭＳ Ｐゴシック" charset="0"/>
                <a:cs typeface="ＭＳ Ｐゴシック" charset="0"/>
              </a:rPr>
              <a:t> increases, SNR decreases.</a:t>
            </a:r>
            <a:r>
              <a:rPr lang="en-US" b="1" i="1">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 </a:t>
            </a:r>
          </a:p>
          <a:p>
            <a:r>
              <a:rPr lang="en-US" b="1">
                <a:latin typeface="Times New Roman" charset="0"/>
                <a:ea typeface="ＭＳ Ｐゴシック" charset="0"/>
                <a:cs typeface="ＭＳ Ｐゴシック" charset="0"/>
              </a:rPr>
              <a:t>The Expression </a:t>
            </a:r>
            <a:r>
              <a:rPr lang="en-US" b="1" i="1">
                <a:latin typeface="Times New Roman" charset="0"/>
                <a:ea typeface="ＭＳ Ｐゴシック" charset="0"/>
                <a:cs typeface="ＭＳ Ｐゴシック" charset="0"/>
              </a:rPr>
              <a:t>Eb</a:t>
            </a:r>
            <a:r>
              <a:rPr lang="en-US" b="1">
                <a:latin typeface="Times New Roman" charset="0"/>
                <a:ea typeface="ＭＳ Ｐゴシック" charset="0"/>
                <a:cs typeface="ＭＳ Ｐゴシック" charset="0"/>
              </a:rPr>
              <a:t>/</a:t>
            </a:r>
            <a:r>
              <a:rPr lang="en-US" b="1" i="1">
                <a:latin typeface="Times New Roman" charset="0"/>
                <a:ea typeface="ＭＳ Ｐゴシック" charset="0"/>
                <a:cs typeface="ＭＳ Ｐゴシック" charset="0"/>
              </a:rPr>
              <a:t>N</a:t>
            </a:r>
            <a:r>
              <a:rPr lang="en-US" b="1">
                <a:latin typeface="Times New Roman" charset="0"/>
                <a:ea typeface="ＭＳ Ｐゴシック" charset="0"/>
                <a:cs typeface="ＭＳ Ｐゴシック" charset="0"/>
              </a:rPr>
              <a:t>0</a:t>
            </a:r>
          </a:p>
          <a:p>
            <a:r>
              <a:rPr lang="en-US">
                <a:latin typeface="Times New Roman" charset="0"/>
                <a:ea typeface="ＭＳ Ｐゴシック" charset="0"/>
                <a:cs typeface="ＭＳ Ｐゴシック" charset="0"/>
              </a:rPr>
              <a:t>Finally, we mention a parameter related to SNR that is more convenient for determining digital data rates and error rates and that is the standard quality measure for digital communication system performance. The parameter is the ratio of signal energy per bit to noise power density per hertz,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 Consider a signal, digital or analog, that contains binary digital data transmitted at a certain bit rate </a:t>
            </a:r>
            <a:r>
              <a:rPr lang="en-US" i="1">
                <a:latin typeface="Times New Roman" charset="0"/>
                <a:ea typeface="ＭＳ Ｐゴシック" charset="0"/>
                <a:cs typeface="ＭＳ Ｐゴシック" charset="0"/>
              </a:rPr>
              <a:t>R</a:t>
            </a:r>
            <a:r>
              <a:rPr lang="en-US">
                <a:latin typeface="Times New Roman" charset="0"/>
                <a:ea typeface="ＭＳ Ｐゴシック" charset="0"/>
                <a:cs typeface="ＭＳ Ｐゴシック" charset="0"/>
              </a:rPr>
              <a:t>. Recalling that 1 watt = 1 J/s, the energy per bit in a signal is given by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 = </a:t>
            </a:r>
            <a:r>
              <a:rPr lang="en-US" i="1">
                <a:latin typeface="Times New Roman" charset="0"/>
                <a:ea typeface="ＭＳ Ｐゴシック" charset="0"/>
                <a:cs typeface="ＭＳ Ｐゴシック" charset="0"/>
              </a:rPr>
              <a:t>STb</a:t>
            </a:r>
            <a:r>
              <a:rPr lang="en-US">
                <a:latin typeface="Times New Roman" charset="0"/>
                <a:ea typeface="ＭＳ Ｐゴシック" charset="0"/>
                <a:cs typeface="ＭＳ Ｐゴシック" charset="0"/>
              </a:rPr>
              <a:t>, where </a:t>
            </a:r>
            <a:r>
              <a:rPr lang="en-US" i="1">
                <a:latin typeface="Times New Roman" charset="0"/>
                <a:ea typeface="ＭＳ Ｐゴシック" charset="0"/>
                <a:cs typeface="ＭＳ Ｐゴシック" charset="0"/>
              </a:rPr>
              <a:t>S</a:t>
            </a:r>
            <a:r>
              <a:rPr lang="en-US">
                <a:latin typeface="Times New Roman" charset="0"/>
                <a:ea typeface="ＭＳ Ｐゴシック" charset="0"/>
                <a:cs typeface="ＭＳ Ｐゴシック" charset="0"/>
              </a:rPr>
              <a:t> is the signal power and </a:t>
            </a:r>
            <a:r>
              <a:rPr lang="en-US" i="1">
                <a:latin typeface="Times New Roman" charset="0"/>
                <a:ea typeface="ＭＳ Ｐゴシック" charset="0"/>
                <a:cs typeface="ＭＳ Ｐゴシック" charset="0"/>
              </a:rPr>
              <a:t>Tb</a:t>
            </a:r>
            <a:r>
              <a:rPr lang="en-US">
                <a:latin typeface="Times New Roman" charset="0"/>
                <a:ea typeface="ＭＳ Ｐゴシック" charset="0"/>
                <a:cs typeface="ＭＳ Ｐゴシック" charset="0"/>
              </a:rPr>
              <a:t> is the time required to send one bit. The data rate </a:t>
            </a:r>
            <a:r>
              <a:rPr lang="en-US" i="1">
                <a:latin typeface="Times New Roman" charset="0"/>
                <a:ea typeface="ＭＳ Ｐゴシック" charset="0"/>
                <a:cs typeface="ＭＳ Ｐゴシック" charset="0"/>
              </a:rPr>
              <a:t>R</a:t>
            </a:r>
            <a:r>
              <a:rPr lang="en-US">
                <a:latin typeface="Times New Roman" charset="0"/>
                <a:ea typeface="ＭＳ Ｐゴシック" charset="0"/>
                <a:cs typeface="ＭＳ Ｐゴシック" charset="0"/>
              </a:rPr>
              <a:t> is just </a:t>
            </a:r>
            <a:r>
              <a:rPr lang="en-US" i="1">
                <a:latin typeface="Times New Roman" charset="0"/>
                <a:ea typeface="ＭＳ Ｐゴシック" charset="0"/>
                <a:cs typeface="ＭＳ Ｐゴシック" charset="0"/>
              </a:rPr>
              <a:t>R</a:t>
            </a:r>
            <a:r>
              <a:rPr lang="en-US">
                <a:latin typeface="Times New Roman" charset="0"/>
                <a:ea typeface="ＭＳ Ｐゴシック" charset="0"/>
                <a:cs typeface="ＭＳ Ｐゴシック" charset="0"/>
              </a:rPr>
              <a:t> = 1/</a:t>
            </a:r>
            <a:r>
              <a:rPr lang="en-US" i="1">
                <a:latin typeface="Times New Roman" charset="0"/>
                <a:ea typeface="ＭＳ Ｐゴシック" charset="0"/>
                <a:cs typeface="ＭＳ Ｐゴシック" charset="0"/>
              </a:rPr>
              <a:t>Tb</a:t>
            </a:r>
            <a:r>
              <a:rPr lang="en-US">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 </a:t>
            </a:r>
          </a:p>
          <a:p>
            <a:r>
              <a:rPr lang="en-US">
                <a:latin typeface="Times New Roman" charset="0"/>
                <a:ea typeface="ＭＳ Ｐゴシック" charset="0"/>
                <a:cs typeface="ＭＳ Ｐゴシック" charset="0"/>
              </a:rPr>
              <a:t> The ratio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 is important because the bit error rate for digital data is a (decreasing) function of this ratio. Given a value of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 needed to achieve a desired error rate, the parameters in the preceding formula may be selected. Note that as the bit rate </a:t>
            </a:r>
            <a:r>
              <a:rPr lang="en-US" i="1">
                <a:latin typeface="Times New Roman" charset="0"/>
                <a:ea typeface="ＭＳ Ｐゴシック" charset="0"/>
                <a:cs typeface="ＭＳ Ｐゴシック" charset="0"/>
              </a:rPr>
              <a:t>R</a:t>
            </a:r>
            <a:r>
              <a:rPr lang="en-US">
                <a:latin typeface="Times New Roman" charset="0"/>
                <a:ea typeface="ＭＳ Ｐゴシック" charset="0"/>
                <a:cs typeface="ＭＳ Ｐゴシック" charset="0"/>
              </a:rPr>
              <a:t> increases, the transmitted signal power, relative to noise, must increase to maintain the required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a:t>
            </a:r>
          </a:p>
          <a:p>
            <a:r>
              <a:rPr lang="en-US">
                <a:latin typeface="Times New Roman" charset="0"/>
                <a:ea typeface="ＭＳ Ｐゴシック" charset="0"/>
                <a:cs typeface="ＭＳ Ｐゴシック" charset="0"/>
              </a:rPr>
              <a:t>	Let us try to grasp this result intuitively by considering again Figure 3.15. The signal here is digital, but the reasoning would be the same for an analog signal. In several instances, the noise is sufficient to alter the value of a bit. If the data rate were doubled, the bits would be more tightly packed together, and the same passage of noise might destroy two bits. Thus, for constant signal to noise ratio, an increase in data rate increases the error rate.</a:t>
            </a:r>
          </a:p>
          <a:p>
            <a:endParaRPr lang="en-US">
              <a:latin typeface="Times New Roman" charset="0"/>
              <a:ea typeface="ＭＳ Ｐゴシック" charset="0"/>
              <a:cs typeface="ＭＳ Ｐゴシック" charset="0"/>
            </a:endParaRPr>
          </a:p>
          <a:p>
            <a:r>
              <a:rPr lang="en-US">
                <a:latin typeface="Times New Roman" charset="0"/>
                <a:ea typeface="ＭＳ Ｐゴシック" charset="0"/>
                <a:cs typeface="ＭＳ Ｐゴシック" charset="0"/>
              </a:rPr>
              <a:t>The advantage of </a:t>
            </a:r>
            <a:r>
              <a:rPr lang="en-US" i="1">
                <a:latin typeface="Times New Roman" charset="0"/>
                <a:ea typeface="ＭＳ Ｐゴシック" charset="0"/>
                <a:cs typeface="ＭＳ Ｐゴシック" charset="0"/>
              </a:rPr>
              <a:t>Eb</a:t>
            </a:r>
            <a:r>
              <a:rPr lang="en-US">
                <a:latin typeface="Times New Roman" charset="0"/>
                <a:ea typeface="ＭＳ Ｐゴシック" charset="0"/>
                <a:cs typeface="ＭＳ Ｐゴシック" charset="0"/>
              </a:rPr>
              <a:t>/</a:t>
            </a:r>
            <a:r>
              <a:rPr lang="en-US" i="1">
                <a:latin typeface="Times New Roman" charset="0"/>
                <a:ea typeface="ＭＳ Ｐゴシック" charset="0"/>
                <a:cs typeface="ＭＳ Ｐゴシック" charset="0"/>
              </a:rPr>
              <a:t>N</a:t>
            </a:r>
            <a:r>
              <a:rPr lang="en-US">
                <a:latin typeface="Times New Roman" charset="0"/>
                <a:ea typeface="ＭＳ Ｐゴシック" charset="0"/>
                <a:cs typeface="ＭＳ Ｐゴシック" charset="0"/>
              </a:rPr>
              <a:t>0 over SNR is that the latter quantity depends on the bandwidth.</a:t>
            </a:r>
          </a:p>
          <a:p>
            <a:r>
              <a:rPr lang="en-US">
                <a:latin typeface="Times New Roman" charset="0"/>
                <a:ea typeface="ＭＳ Ｐゴシック" charset="0"/>
                <a:cs typeface="ＭＳ Ｐゴシック" charset="0"/>
              </a:rPr>
              <a:t> </a:t>
            </a:r>
          </a:p>
          <a:p>
            <a:endParaRPr lang="en-US">
              <a:latin typeface="Times" charset="0"/>
              <a:ea typeface="ＭＳ Ｐゴシック" charset="0"/>
              <a:cs typeface="ＭＳ Ｐゴシック" charset="0"/>
            </a:endParaRPr>
          </a:p>
        </p:txBody>
      </p:sp>
      <p:sp>
        <p:nvSpPr>
          <p:cNvPr id="4096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charset="0"/>
              </a:rPr>
              <a:t>Data and Computer Communications, Ninth Edition by William Stallings, (c) Pearson Education - Prentice Hall, 2011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44B859B-5545-354A-B836-C8DCBE7A5823}" type="slidenum">
              <a:rPr lang="en-US">
                <a:latin typeface="Calibri" charset="0"/>
              </a:rPr>
              <a:pPr eaLnBrk="1" hangingPunct="1"/>
              <a:t>15</a:t>
            </a:fld>
            <a:endParaRPr lang="en-US">
              <a:latin typeface="Calibri"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0BF8DA-CD49-154C-BF5B-F695EB651195}" type="slidenum">
              <a:rPr lang="en-US">
                <a:latin typeface="Calibri" charset="0"/>
              </a:rPr>
              <a:pPr eaLnBrk="1" hangingPunct="1"/>
              <a:t>16</a:t>
            </a:fld>
            <a:endParaRPr lang="en-US">
              <a:latin typeface="Calibri"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55158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51184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49743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772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412E9-256A-401F-89A5-3F78F58B3333}"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163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0412E9-256A-401F-89A5-3F78F58B3333}"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1551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0412E9-256A-401F-89A5-3F78F58B3333}"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58049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12E9-256A-401F-89A5-3F78F58B3333}"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6322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63862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5798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21991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t>11/6/2018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t>‹#›</a:t>
            </a:fld>
            <a:endParaRPr lang="en-US"/>
          </a:p>
        </p:txBody>
      </p:sp>
    </p:spTree>
    <p:extLst>
      <p:ext uri="{BB962C8B-B14F-4D97-AF65-F5344CB8AC3E}">
        <p14:creationId xmlns:p14="http://schemas.microsoft.com/office/powerpoint/2010/main" val="1792420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smtClean="0"/>
              <a:t>Data Communication CSE 315</a:t>
            </a:r>
            <a:endParaRPr lang="en-US" sz="4000" dirty="0"/>
          </a:p>
        </p:txBody>
      </p:sp>
      <p:sp>
        <p:nvSpPr>
          <p:cNvPr id="3" name="Subtitle 2"/>
          <p:cNvSpPr>
            <a:spLocks noGrp="1"/>
          </p:cNvSpPr>
          <p:nvPr>
            <p:ph type="subTitle" idx="1"/>
          </p:nvPr>
        </p:nvSpPr>
        <p:spPr>
          <a:xfrm>
            <a:off x="1028700" y="3886200"/>
            <a:ext cx="7124700" cy="2743200"/>
          </a:xfrm>
        </p:spPr>
        <p:txBody>
          <a:bodyPr>
            <a:normAutofit fontScale="92500" lnSpcReduction="10000"/>
          </a:bodyPr>
          <a:lstStyle/>
          <a:p>
            <a:pPr algn="r"/>
            <a:r>
              <a:rPr lang="en-US" sz="2800" b="1" dirty="0" smtClean="0">
                <a:solidFill>
                  <a:schemeClr val="tx1"/>
                </a:solidFill>
              </a:rPr>
              <a:t>Dr. A.K.M. </a:t>
            </a:r>
            <a:r>
              <a:rPr lang="en-US" sz="2800" b="1" dirty="0" err="1" smtClean="0">
                <a:solidFill>
                  <a:schemeClr val="tx1"/>
                </a:solidFill>
              </a:rPr>
              <a:t>Muzahidul</a:t>
            </a:r>
            <a:r>
              <a:rPr lang="en-US" sz="2800" b="1" dirty="0" smtClean="0">
                <a:solidFill>
                  <a:schemeClr val="tx1"/>
                </a:solidFill>
              </a:rPr>
              <a:t> Islam</a:t>
            </a:r>
          </a:p>
          <a:p>
            <a:pPr algn="r"/>
            <a:r>
              <a:rPr lang="en-US" sz="2800" dirty="0" smtClean="0">
                <a:solidFill>
                  <a:schemeClr val="tx1"/>
                </a:solidFill>
              </a:rPr>
              <a:t>Professor</a:t>
            </a:r>
          </a:p>
          <a:p>
            <a:pPr algn="r"/>
            <a:r>
              <a:rPr lang="en-US" sz="2800" dirty="0" smtClean="0">
                <a:solidFill>
                  <a:schemeClr val="tx1"/>
                </a:solidFill>
              </a:rPr>
              <a:t>Computer Science &amp; Engineering (CSE)</a:t>
            </a:r>
          </a:p>
          <a:p>
            <a:pPr algn="r"/>
            <a:r>
              <a:rPr lang="en-US" sz="2800" dirty="0" smtClean="0">
                <a:solidFill>
                  <a:schemeClr val="tx1"/>
                </a:solidFill>
              </a:rPr>
              <a:t>United International University (UIU)</a:t>
            </a:r>
          </a:p>
          <a:p>
            <a:pPr algn="r"/>
            <a:endParaRPr lang="en-US" sz="2800" dirty="0" smtClean="0">
              <a:solidFill>
                <a:schemeClr val="tx1"/>
              </a:solidFill>
            </a:endParaRPr>
          </a:p>
          <a:p>
            <a:r>
              <a:rPr lang="en-US" sz="2800" b="1" dirty="0" smtClean="0">
                <a:solidFill>
                  <a:schemeClr val="tx1"/>
                </a:solidFill>
              </a:rPr>
              <a:t>Fall 2018 </a:t>
            </a:r>
            <a:endParaRPr lang="en-US" sz="2800" b="1" dirty="0">
              <a:solidFill>
                <a:schemeClr val="tx1"/>
              </a:solidFill>
            </a:endParaRP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3378"/>
            <a:ext cx="1752600" cy="158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049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4850EB28-4E52-7D48-8D0F-B32D57E8595E}" type="slidenum">
              <a:rPr lang="en-US">
                <a:solidFill>
                  <a:srgbClr val="898989"/>
                </a:solidFill>
                <a:latin typeface="Calibri" charset="0"/>
              </a:rPr>
              <a:pPr algn="l" eaLnBrk="1" hangingPunct="1"/>
              <a:t>10</a:t>
            </a:fld>
            <a:endParaRPr lang="en-US">
              <a:solidFill>
                <a:srgbClr val="898989"/>
              </a:solidFill>
              <a:latin typeface="Calibri" charset="0"/>
            </a:endParaRPr>
          </a:p>
        </p:txBody>
      </p:sp>
      <p:sp>
        <p:nvSpPr>
          <p:cNvPr id="2048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048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0485" name="Rectangle 11"/>
          <p:cNvSpPr>
            <a:spLocks noChangeArrowheads="1"/>
          </p:cNvSpPr>
          <p:nvPr/>
        </p:nvSpPr>
        <p:spPr bwMode="auto">
          <a:xfrm>
            <a:off x="228600" y="14478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Consider a noiseless channel with a bandwidth of 3000 Hz transmitting a signal with two signal levels. The maximum bit rate can be calculated as</a:t>
            </a:r>
          </a:p>
        </p:txBody>
      </p:sp>
      <p:sp>
        <p:nvSpPr>
          <p:cNvPr id="20486"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1</a:t>
            </a:r>
          </a:p>
        </p:txBody>
      </p:sp>
      <p:pic>
        <p:nvPicPr>
          <p:cNvPr id="2048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3252788"/>
            <a:ext cx="4346575"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333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785BF59B-978D-BB4E-89D9-1EB2F319EC1F}" type="slidenum">
              <a:rPr lang="en-US">
                <a:solidFill>
                  <a:srgbClr val="898989"/>
                </a:solidFill>
                <a:latin typeface="Calibri" charset="0"/>
              </a:rPr>
              <a:pPr algn="l" eaLnBrk="1" hangingPunct="1"/>
              <a:t>11</a:t>
            </a:fld>
            <a:endParaRPr lang="en-US">
              <a:solidFill>
                <a:srgbClr val="898989"/>
              </a:solidFill>
              <a:latin typeface="Calibri" charset="0"/>
            </a:endParaRPr>
          </a:p>
        </p:txBody>
      </p:sp>
      <p:sp>
        <p:nvSpPr>
          <p:cNvPr id="2150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1508"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1509" name="Rectangle 11"/>
          <p:cNvSpPr>
            <a:spLocks noChangeArrowheads="1"/>
          </p:cNvSpPr>
          <p:nvPr/>
        </p:nvSpPr>
        <p:spPr bwMode="auto">
          <a:xfrm>
            <a:off x="228600" y="14478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Consider the same noiseless channel transmitting a signal with four signal levels (for each level, we send 2 bits). The maximum bit rate can be calculated as</a:t>
            </a:r>
          </a:p>
        </p:txBody>
      </p:sp>
      <p:sp>
        <p:nvSpPr>
          <p:cNvPr id="21510"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2</a:t>
            </a:r>
          </a:p>
        </p:txBody>
      </p:sp>
      <p:pic>
        <p:nvPicPr>
          <p:cNvPr id="215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3244850"/>
            <a:ext cx="5570537" cy="36830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505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5CB71168-107A-934B-854F-9A1F33845533}" type="slidenum">
              <a:rPr lang="en-US">
                <a:solidFill>
                  <a:srgbClr val="898989"/>
                </a:solidFill>
                <a:latin typeface="Calibri" charset="0"/>
              </a:rPr>
              <a:pPr algn="l" eaLnBrk="1" hangingPunct="1"/>
              <a:t>12</a:t>
            </a:fld>
            <a:endParaRPr lang="en-US">
              <a:solidFill>
                <a:srgbClr val="898989"/>
              </a:solidFill>
              <a:latin typeface="Calibri" charset="0"/>
            </a:endParaRPr>
          </a:p>
        </p:txBody>
      </p:sp>
      <p:sp>
        <p:nvSpPr>
          <p:cNvPr id="2253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2532"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2533" name="Rectangle 11"/>
          <p:cNvSpPr>
            <a:spLocks noChangeArrowheads="1"/>
          </p:cNvSpPr>
          <p:nvPr/>
        </p:nvSpPr>
        <p:spPr bwMode="auto">
          <a:xfrm>
            <a:off x="442913" y="1447800"/>
            <a:ext cx="83200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We need to send 265 kbps over a noiseless channel with a bandwidth of 20 kHz. How many signal levels do we need?</a:t>
            </a:r>
          </a:p>
          <a:p>
            <a:pPr algn="just"/>
            <a:r>
              <a:rPr lang="en-US" sz="2400">
                <a:solidFill>
                  <a:schemeClr val="hlink"/>
                </a:solidFill>
                <a:latin typeface="Trebuchet MS" charset="0"/>
              </a:rPr>
              <a:t>Solution</a:t>
            </a:r>
          </a:p>
          <a:p>
            <a:pPr algn="just"/>
            <a:r>
              <a:rPr lang="en-US" sz="2400">
                <a:latin typeface="Trebuchet MS" charset="0"/>
              </a:rPr>
              <a:t>We can use the Nyquist formula as shown:</a:t>
            </a:r>
          </a:p>
        </p:txBody>
      </p:sp>
      <p:sp>
        <p:nvSpPr>
          <p:cNvPr id="22534"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3</a:t>
            </a:r>
          </a:p>
        </p:txBody>
      </p:sp>
      <p:pic>
        <p:nvPicPr>
          <p:cNvPr id="2253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810000"/>
            <a:ext cx="5427663" cy="7556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2536" name="Rectangle 15"/>
          <p:cNvSpPr>
            <a:spLocks noChangeArrowheads="1"/>
          </p:cNvSpPr>
          <p:nvPr/>
        </p:nvSpPr>
        <p:spPr bwMode="auto">
          <a:xfrm>
            <a:off x="285750" y="4841875"/>
            <a:ext cx="853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000">
                <a:latin typeface="Trebuchet MS" charset="0"/>
              </a:rPr>
              <a:t>Since this result is not a power of 2, we need to either increase the number of levels or reduce the bit rate. If we have 128 levels, the bit rate is 280 kbps. If we have 64 levels, the bit rate is 240 kbps.</a:t>
            </a:r>
          </a:p>
        </p:txBody>
      </p:sp>
    </p:spTree>
    <p:extLst>
      <p:ext uri="{BB962C8B-B14F-4D97-AF65-F5344CB8AC3E}">
        <p14:creationId xmlns:p14="http://schemas.microsoft.com/office/powerpoint/2010/main" val="1587760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7088" y="-26988"/>
            <a:ext cx="8229600" cy="1139826"/>
          </a:xfrm>
        </p:spPr>
        <p:txBody>
          <a:bodyPr/>
          <a:lstStyle/>
          <a:p>
            <a:pPr algn="r" eaLnBrk="1" hangingPunct="1"/>
            <a:r>
              <a:rPr kumimoji="1" lang="en-GB" sz="3600">
                <a:ln>
                  <a:noFill/>
                </a:ln>
                <a:effectLst>
                  <a:outerShdw blurRad="38100" dist="38100" dir="2700000" algn="tl">
                    <a:srgbClr val="DDDDDD"/>
                  </a:outerShdw>
                </a:effectLst>
                <a:latin typeface="Trebuchet MS" charset="0"/>
                <a:ea typeface="ＭＳ Ｐゴシック" charset="0"/>
                <a:cs typeface="Trebuchet MS" charset="0"/>
              </a:rPr>
              <a:t>Shannon Capacity Formula</a:t>
            </a:r>
          </a:p>
        </p:txBody>
      </p:sp>
      <p:sp>
        <p:nvSpPr>
          <p:cNvPr id="23555" name="Rectangle 3"/>
          <p:cNvSpPr>
            <a:spLocks noGrp="1" noChangeArrowheads="1"/>
          </p:cNvSpPr>
          <p:nvPr>
            <p:ph type="body" idx="1"/>
          </p:nvPr>
        </p:nvSpPr>
        <p:spPr>
          <a:xfrm>
            <a:off x="533400" y="1371600"/>
            <a:ext cx="8229600" cy="5181600"/>
          </a:xfrm>
        </p:spPr>
        <p:txBody>
          <a:bodyPr>
            <a:normAutofit lnSpcReduction="10000"/>
          </a:bodyPr>
          <a:lstStyle/>
          <a:p>
            <a:pPr eaLnBrk="1" hangingPunct="1"/>
            <a:r>
              <a:rPr kumimoji="1" lang="en-GB" b="0">
                <a:latin typeface="Trebuchet MS" charset="0"/>
                <a:ea typeface="ＭＳ Ｐゴシック" charset="0"/>
                <a:cs typeface="Trebuchet MS" charset="0"/>
              </a:rPr>
              <a:t>Considering the relation of </a:t>
            </a:r>
            <a:r>
              <a:rPr kumimoji="1" lang="en-GB" b="0">
                <a:solidFill>
                  <a:srgbClr val="FF0000"/>
                </a:solidFill>
                <a:latin typeface="Trebuchet MS" charset="0"/>
                <a:ea typeface="ＭＳ Ｐゴシック" charset="0"/>
                <a:cs typeface="Trebuchet MS" charset="0"/>
              </a:rPr>
              <a:t>data rate, noise and error rate</a:t>
            </a:r>
            <a:r>
              <a:rPr kumimoji="1" lang="en-GB" b="0">
                <a:latin typeface="Trebuchet MS" charset="0"/>
                <a:ea typeface="ＭＳ Ｐゴシック" charset="0"/>
                <a:cs typeface="Trebuchet MS" charset="0"/>
              </a:rPr>
              <a:t>:</a:t>
            </a:r>
          </a:p>
          <a:p>
            <a:pPr lvl="1" eaLnBrk="1" hangingPunct="1"/>
            <a:r>
              <a:rPr kumimoji="1" lang="en-GB" sz="2400" b="0">
                <a:latin typeface="Trebuchet MS" charset="0"/>
                <a:ea typeface="ＭＳ Ｐゴシック" charset="0"/>
                <a:cs typeface="Trebuchet MS" charset="0"/>
              </a:rPr>
              <a:t>Faster data rate shortens each bit so bursts of noise corrupts more bits</a:t>
            </a:r>
          </a:p>
          <a:p>
            <a:pPr lvl="1" eaLnBrk="1" hangingPunct="1"/>
            <a:r>
              <a:rPr kumimoji="1" lang="en-GB" sz="2400" b="0">
                <a:latin typeface="Trebuchet MS" charset="0"/>
                <a:ea typeface="ＭＳ Ｐゴシック" charset="0"/>
                <a:cs typeface="Trebuchet MS" charset="0"/>
              </a:rPr>
              <a:t>Given noise level, higher rates mean higher errors</a:t>
            </a:r>
          </a:p>
          <a:p>
            <a:pPr eaLnBrk="1" hangingPunct="1"/>
            <a:r>
              <a:rPr kumimoji="1" lang="en-GB" b="0">
                <a:latin typeface="Trebuchet MS" charset="0"/>
                <a:ea typeface="ＭＳ Ｐゴシック" charset="0"/>
                <a:cs typeface="Trebuchet MS" charset="0"/>
              </a:rPr>
              <a:t>Shannon developed formula relating these to signal to noise ratio (in decibels)</a:t>
            </a:r>
          </a:p>
          <a:p>
            <a:pPr lvl="1" eaLnBrk="1" hangingPunct="1"/>
            <a:r>
              <a:rPr kumimoji="1" lang="en-GB" b="0">
                <a:solidFill>
                  <a:srgbClr val="FF0000"/>
                </a:solidFill>
                <a:latin typeface="Trebuchet MS" charset="0"/>
                <a:ea typeface="ＭＳ Ｐゴシック" charset="0"/>
                <a:cs typeface="Trebuchet MS" charset="0"/>
              </a:rPr>
              <a:t>SNR</a:t>
            </a:r>
            <a:r>
              <a:rPr kumimoji="1" lang="en-GB" b="0" baseline="-25000">
                <a:solidFill>
                  <a:srgbClr val="FF0000"/>
                </a:solidFill>
                <a:latin typeface="Trebuchet MS" charset="0"/>
                <a:ea typeface="ＭＳ Ｐゴシック" charset="0"/>
                <a:cs typeface="Trebuchet MS" charset="0"/>
              </a:rPr>
              <a:t>db</a:t>
            </a:r>
            <a:r>
              <a:rPr kumimoji="1" lang="en-GB" b="0" baseline="30000">
                <a:solidFill>
                  <a:srgbClr val="FF0000"/>
                </a:solidFill>
                <a:latin typeface="Trebuchet MS" charset="0"/>
                <a:ea typeface="ＭＳ Ｐゴシック" charset="0"/>
                <a:cs typeface="Trebuchet MS" charset="0"/>
              </a:rPr>
              <a:t>=</a:t>
            </a:r>
            <a:r>
              <a:rPr kumimoji="1" lang="en-GB" b="0">
                <a:solidFill>
                  <a:srgbClr val="FF0000"/>
                </a:solidFill>
                <a:latin typeface="Trebuchet MS" charset="0"/>
                <a:ea typeface="ＭＳ Ｐゴシック" charset="0"/>
                <a:cs typeface="Trebuchet MS" charset="0"/>
              </a:rPr>
              <a:t>10 log</a:t>
            </a:r>
            <a:r>
              <a:rPr kumimoji="1" lang="en-GB" b="0" baseline="-25000">
                <a:solidFill>
                  <a:srgbClr val="FF0000"/>
                </a:solidFill>
                <a:latin typeface="Trebuchet MS" charset="0"/>
                <a:ea typeface="ＭＳ Ｐゴシック" charset="0"/>
                <a:cs typeface="Trebuchet MS" charset="0"/>
              </a:rPr>
              <a:t>10 </a:t>
            </a:r>
            <a:r>
              <a:rPr kumimoji="1" lang="en-GB" b="0">
                <a:solidFill>
                  <a:srgbClr val="FF0000"/>
                </a:solidFill>
                <a:latin typeface="Trebuchet MS" charset="0"/>
                <a:ea typeface="ＭＳ Ｐゴシック" charset="0"/>
                <a:cs typeface="Trebuchet MS" charset="0"/>
              </a:rPr>
              <a:t>(signal/noise)</a:t>
            </a:r>
          </a:p>
          <a:p>
            <a:pPr lvl="1" eaLnBrk="1" hangingPunct="1"/>
            <a:r>
              <a:rPr kumimoji="1" lang="en-GB" b="0">
                <a:solidFill>
                  <a:srgbClr val="0000FF"/>
                </a:solidFill>
                <a:latin typeface="Trebuchet MS" charset="0"/>
                <a:ea typeface="ＭＳ Ｐゴシック" charset="0"/>
                <a:cs typeface="Trebuchet MS" charset="0"/>
              </a:rPr>
              <a:t>Capacity </a:t>
            </a:r>
            <a:r>
              <a:rPr kumimoji="1" lang="en-GB" b="0" i="1">
                <a:solidFill>
                  <a:srgbClr val="0000FF"/>
                </a:solidFill>
                <a:latin typeface="Trebuchet MS" charset="0"/>
                <a:ea typeface="ＭＳ Ｐゴシック" charset="0"/>
                <a:cs typeface="Trebuchet MS" charset="0"/>
              </a:rPr>
              <a:t>C </a:t>
            </a:r>
            <a:r>
              <a:rPr kumimoji="1" lang="en-GB" b="0">
                <a:solidFill>
                  <a:srgbClr val="0000FF"/>
                </a:solidFill>
                <a:latin typeface="Trebuchet MS" charset="0"/>
                <a:ea typeface="ＭＳ Ｐゴシック" charset="0"/>
                <a:cs typeface="Trebuchet MS" charset="0"/>
              </a:rPr>
              <a:t>= </a:t>
            </a:r>
            <a:r>
              <a:rPr kumimoji="1" lang="en-GB" b="0" i="1">
                <a:solidFill>
                  <a:srgbClr val="0000FF"/>
                </a:solidFill>
                <a:latin typeface="Trebuchet MS" charset="0"/>
                <a:ea typeface="ＭＳ Ｐゴシック" charset="0"/>
                <a:cs typeface="Trebuchet MS" charset="0"/>
              </a:rPr>
              <a:t>B</a:t>
            </a:r>
            <a:r>
              <a:rPr kumimoji="1" lang="en-GB" b="0">
                <a:solidFill>
                  <a:srgbClr val="0000FF"/>
                </a:solidFill>
                <a:latin typeface="Trebuchet MS" charset="0"/>
                <a:ea typeface="ＭＳ Ｐゴシック" charset="0"/>
                <a:cs typeface="Trebuchet MS" charset="0"/>
              </a:rPr>
              <a:t> log</a:t>
            </a:r>
            <a:r>
              <a:rPr kumimoji="1" lang="en-GB" b="0" baseline="-25000">
                <a:solidFill>
                  <a:srgbClr val="0000FF"/>
                </a:solidFill>
                <a:latin typeface="Trebuchet MS" charset="0"/>
                <a:ea typeface="ＭＳ Ｐゴシック" charset="0"/>
                <a:cs typeface="Trebuchet MS" charset="0"/>
              </a:rPr>
              <a:t>2</a:t>
            </a:r>
            <a:r>
              <a:rPr kumimoji="1" lang="en-GB" b="0">
                <a:solidFill>
                  <a:srgbClr val="0000FF"/>
                </a:solidFill>
                <a:latin typeface="Trebuchet MS" charset="0"/>
                <a:ea typeface="ＭＳ Ｐゴシック" charset="0"/>
                <a:cs typeface="Trebuchet MS" charset="0"/>
              </a:rPr>
              <a:t>(1+SNR)</a:t>
            </a:r>
          </a:p>
          <a:p>
            <a:pPr lvl="1" eaLnBrk="1" hangingPunct="1"/>
            <a:r>
              <a:rPr lang="en-US" sz="2400" b="0">
                <a:latin typeface="Trebuchet MS" charset="0"/>
                <a:ea typeface="ＭＳ Ｐゴシック" charset="0"/>
                <a:cs typeface="Trebuchet MS" charset="0"/>
              </a:rPr>
              <a:t>Theoretical maximum</a:t>
            </a:r>
            <a:r>
              <a:rPr kumimoji="1" lang="en-GB" sz="2400" b="0">
                <a:latin typeface="Trebuchet MS" charset="0"/>
                <a:ea typeface="ＭＳ Ｐゴシック" charset="0"/>
                <a:cs typeface="Trebuchet MS" charset="0"/>
              </a:rPr>
              <a:t>capacity</a:t>
            </a:r>
          </a:p>
          <a:p>
            <a:pPr lvl="1" eaLnBrk="1" hangingPunct="1"/>
            <a:r>
              <a:rPr kumimoji="1" lang="en-GB" sz="2400" b="0">
                <a:latin typeface="Trebuchet MS" charset="0"/>
                <a:ea typeface="ＭＳ Ｐゴシック" charset="0"/>
                <a:cs typeface="Trebuchet MS" charset="0"/>
              </a:rPr>
              <a:t>Get much lower rates in practice</a:t>
            </a:r>
          </a:p>
        </p:txBody>
      </p:sp>
    </p:spTree>
    <p:extLst>
      <p:ext uri="{BB962C8B-B14F-4D97-AF65-F5344CB8AC3E}">
        <p14:creationId xmlns:p14="http://schemas.microsoft.com/office/powerpoint/2010/main" val="1526282881"/>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bg1"/>
                </a:solidFill>
                <a:latin typeface="Calibri" charset="0"/>
              </a:rPr>
              <a:t>3.</a:t>
            </a:r>
            <a:fld id="{CE2D7BBE-70A6-9E48-8445-1A773010F120}" type="slidenum">
              <a:rPr lang="en-US">
                <a:solidFill>
                  <a:schemeClr val="bg1"/>
                </a:solidFill>
                <a:latin typeface="Calibri" charset="0"/>
              </a:rPr>
              <a:pPr eaLnBrk="1" hangingPunct="1"/>
              <a:t>14</a:t>
            </a:fld>
            <a:endParaRPr lang="en-US">
              <a:solidFill>
                <a:schemeClr val="bg1"/>
              </a:solidFill>
              <a:latin typeface="Calibri" charset="0"/>
            </a:endParaRPr>
          </a:p>
        </p:txBody>
      </p:sp>
      <p:sp>
        <p:nvSpPr>
          <p:cNvPr id="18435"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charset="0"/>
                <a:ea typeface="ＭＳ Ｐゴシック" charset="0"/>
                <a:cs typeface="Trebuchet MS" charset="0"/>
              </a:rPr>
              <a:t>Shannon’s Theorem</a:t>
            </a:r>
          </a:p>
        </p:txBody>
      </p:sp>
      <p:sp>
        <p:nvSpPr>
          <p:cNvPr id="24580" name="Rectangle 3"/>
          <p:cNvSpPr>
            <a:spLocks noGrp="1" noChangeArrowheads="1"/>
          </p:cNvSpPr>
          <p:nvPr>
            <p:ph type="body" idx="1"/>
          </p:nvPr>
        </p:nvSpPr>
        <p:spPr>
          <a:xfrm>
            <a:off x="685800" y="1981200"/>
            <a:ext cx="7772400" cy="4114800"/>
          </a:xfrm>
        </p:spPr>
        <p:txBody>
          <a:bodyPr/>
          <a:lstStyle/>
          <a:p>
            <a:pPr eaLnBrk="1" hangingPunct="1"/>
            <a:r>
              <a:rPr lang="en-US" b="0">
                <a:latin typeface="Trebuchet MS" charset="0"/>
                <a:ea typeface="ＭＳ Ｐゴシック" charset="0"/>
                <a:cs typeface="Trebuchet MS" charset="0"/>
              </a:rPr>
              <a:t>Shannon’s theorem gives the capacity of a system in the presence of noise.</a:t>
            </a:r>
          </a:p>
          <a:p>
            <a:pPr eaLnBrk="1" hangingPunct="1"/>
            <a:endParaRPr lang="en-US" b="0">
              <a:latin typeface="Trebuchet MS" charset="0"/>
              <a:ea typeface="ＭＳ Ｐゴシック" charset="0"/>
              <a:cs typeface="Trebuchet MS" charset="0"/>
            </a:endParaRPr>
          </a:p>
          <a:p>
            <a:pPr algn="ctr" eaLnBrk="1" hangingPunct="1">
              <a:buFont typeface="Wingdings" charset="0"/>
              <a:buNone/>
            </a:pPr>
            <a:r>
              <a:rPr lang="en-US" b="0">
                <a:latin typeface="Trebuchet MS" charset="0"/>
                <a:ea typeface="ＭＳ Ｐゴシック" charset="0"/>
                <a:cs typeface="Trebuchet MS" charset="0"/>
              </a:rPr>
              <a:t>C = B log</a:t>
            </a:r>
            <a:r>
              <a:rPr lang="en-US" b="0" baseline="-25000">
                <a:latin typeface="Trebuchet MS" charset="0"/>
                <a:ea typeface="ＭＳ Ｐゴシック" charset="0"/>
                <a:cs typeface="Trebuchet MS" charset="0"/>
              </a:rPr>
              <a:t>2</a:t>
            </a:r>
            <a:r>
              <a:rPr lang="en-US" b="0">
                <a:latin typeface="Trebuchet MS" charset="0"/>
                <a:ea typeface="ＭＳ Ｐゴシック" charset="0"/>
                <a:cs typeface="Trebuchet MS" charset="0"/>
              </a:rPr>
              <a:t>(1 + SNR)</a:t>
            </a:r>
            <a:endParaRPr lang="en-US" b="0" baseline="30000">
              <a:latin typeface="Trebuchet MS" charset="0"/>
              <a:ea typeface="ＭＳ Ｐゴシック" charset="0"/>
              <a:cs typeface="Trebuchet MS" charset="0"/>
            </a:endParaRPr>
          </a:p>
        </p:txBody>
      </p:sp>
    </p:spTree>
    <p:extLst>
      <p:ext uri="{BB962C8B-B14F-4D97-AF65-F5344CB8AC3E}">
        <p14:creationId xmlns:p14="http://schemas.microsoft.com/office/powerpoint/2010/main" val="234363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4115BD4D-95F8-B44F-A144-D9E021F9257A}" type="slidenum">
              <a:rPr lang="en-US">
                <a:solidFill>
                  <a:srgbClr val="898989"/>
                </a:solidFill>
                <a:latin typeface="Calibri" charset="0"/>
              </a:rPr>
              <a:pPr algn="l" eaLnBrk="1" hangingPunct="1"/>
              <a:t>15</a:t>
            </a:fld>
            <a:endParaRPr lang="en-US">
              <a:solidFill>
                <a:srgbClr val="898989"/>
              </a:solidFill>
              <a:latin typeface="Calibri" charset="0"/>
            </a:endParaRPr>
          </a:p>
        </p:txBody>
      </p:sp>
      <p:sp>
        <p:nvSpPr>
          <p:cNvPr id="2560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560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5605" name="Rectangle 11"/>
          <p:cNvSpPr>
            <a:spLocks noChangeArrowheads="1"/>
          </p:cNvSpPr>
          <p:nvPr/>
        </p:nvSpPr>
        <p:spPr bwMode="auto">
          <a:xfrm>
            <a:off x="228600" y="1371600"/>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cs typeface="Arial" charset="0"/>
              </a:rPr>
              <a:t>Consider an extremely noisy channel in which the value of the signal-to-noise ratio is almost zero. In other words, the noise is so strong that the signal is faint. For this channel the capacity C is calculated as</a:t>
            </a:r>
          </a:p>
        </p:txBody>
      </p:sp>
      <p:sp>
        <p:nvSpPr>
          <p:cNvPr id="25606"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4</a:t>
            </a:r>
          </a:p>
        </p:txBody>
      </p:sp>
      <p:pic>
        <p:nvPicPr>
          <p:cNvPr id="2560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476625"/>
            <a:ext cx="6723063" cy="3333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5608" name="Rectangle 17"/>
          <p:cNvSpPr>
            <a:spLocks noChangeArrowheads="1"/>
          </p:cNvSpPr>
          <p:nvPr/>
        </p:nvSpPr>
        <p:spPr bwMode="auto">
          <a:xfrm>
            <a:off x="228600" y="4189413"/>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cs typeface="Arial" charset="0"/>
              </a:rPr>
              <a:t>This means that the capacity of this channel is zero regardless of the bandwidth. In other words, we cannot receive any data through this channel.</a:t>
            </a:r>
          </a:p>
        </p:txBody>
      </p:sp>
    </p:spTree>
    <p:extLst>
      <p:ext uri="{BB962C8B-B14F-4D97-AF65-F5344CB8AC3E}">
        <p14:creationId xmlns:p14="http://schemas.microsoft.com/office/powerpoint/2010/main" val="1064543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8EA92ACB-5D20-FA40-BEEB-556166F79C5C}" type="slidenum">
              <a:rPr lang="en-US">
                <a:solidFill>
                  <a:srgbClr val="898989"/>
                </a:solidFill>
                <a:latin typeface="Calibri" charset="0"/>
              </a:rPr>
              <a:pPr algn="l" eaLnBrk="1" hangingPunct="1"/>
              <a:t>16</a:t>
            </a:fld>
            <a:endParaRPr lang="en-US">
              <a:solidFill>
                <a:srgbClr val="898989"/>
              </a:solidFill>
              <a:latin typeface="Calibri" charset="0"/>
            </a:endParaRPr>
          </a:p>
        </p:txBody>
      </p:sp>
      <p:sp>
        <p:nvSpPr>
          <p:cNvPr id="2662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6628"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6629" name="Rectangle 11"/>
          <p:cNvSpPr>
            <a:spLocks noChangeArrowheads="1"/>
          </p:cNvSpPr>
          <p:nvPr/>
        </p:nvSpPr>
        <p:spPr bwMode="auto">
          <a:xfrm>
            <a:off x="228600" y="1571625"/>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We can calculate the theoretical highest bit rate of a regular telephone line. A telephone line normally has a bandwidth of 3000. The signal-to-noise ratio is usually 3162. For this channel the capacity is calculated as</a:t>
            </a:r>
          </a:p>
        </p:txBody>
      </p:sp>
      <p:sp>
        <p:nvSpPr>
          <p:cNvPr id="26630"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5</a:t>
            </a:r>
          </a:p>
        </p:txBody>
      </p:sp>
      <p:pic>
        <p:nvPicPr>
          <p:cNvPr id="2663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352800"/>
            <a:ext cx="7046913" cy="674688"/>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6632" name="Rectangle 15"/>
          <p:cNvSpPr>
            <a:spLocks noChangeArrowheads="1"/>
          </p:cNvSpPr>
          <p:nvPr/>
        </p:nvSpPr>
        <p:spPr bwMode="auto">
          <a:xfrm>
            <a:off x="228600" y="4419600"/>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This means that the highest bit rate for a telephone line is 34.860 kbps. If we want to send data faster than this, we can either increase the bandwidth of the line or improve the signal-to-noise ratio.</a:t>
            </a:r>
          </a:p>
        </p:txBody>
      </p:sp>
    </p:spTree>
    <p:extLst>
      <p:ext uri="{BB962C8B-B14F-4D97-AF65-F5344CB8AC3E}">
        <p14:creationId xmlns:p14="http://schemas.microsoft.com/office/powerpoint/2010/main" val="3172146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0E6C55BD-5D47-5247-AA89-66607DFDFD3E}" type="slidenum">
              <a:rPr lang="en-US">
                <a:solidFill>
                  <a:srgbClr val="898989"/>
                </a:solidFill>
                <a:latin typeface="Calibri" charset="0"/>
              </a:rPr>
              <a:pPr algn="l" eaLnBrk="1" hangingPunct="1"/>
              <a:t>17</a:t>
            </a:fld>
            <a:endParaRPr lang="en-US">
              <a:solidFill>
                <a:srgbClr val="898989"/>
              </a:solidFill>
              <a:latin typeface="Calibri" charset="0"/>
            </a:endParaRPr>
          </a:p>
        </p:txBody>
      </p:sp>
      <p:sp>
        <p:nvSpPr>
          <p:cNvPr id="2765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7652"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7653" name="Rectangle 11"/>
          <p:cNvSpPr>
            <a:spLocks noChangeArrowheads="1"/>
          </p:cNvSpPr>
          <p:nvPr/>
        </p:nvSpPr>
        <p:spPr bwMode="auto">
          <a:xfrm>
            <a:off x="228600" y="1928813"/>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400">
                <a:latin typeface="Trebuchet MS" charset="0"/>
              </a:rPr>
              <a:t>The signal-to-noise ratio is often given in decibels. Assume that SNR</a:t>
            </a:r>
            <a:r>
              <a:rPr lang="en-US" sz="2400" baseline="-25000">
                <a:latin typeface="Trebuchet MS" charset="0"/>
              </a:rPr>
              <a:t>dB</a:t>
            </a:r>
            <a:r>
              <a:rPr lang="en-US" sz="2400">
                <a:latin typeface="Trebuchet MS" charset="0"/>
              </a:rPr>
              <a:t> = 36 and the channel bandwidth is 2 MHz. The theoretical channel capacity can be calculated as</a:t>
            </a:r>
          </a:p>
        </p:txBody>
      </p:sp>
      <p:sp>
        <p:nvSpPr>
          <p:cNvPr id="27654"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6</a:t>
            </a:r>
          </a:p>
        </p:txBody>
      </p:sp>
      <p:pic>
        <p:nvPicPr>
          <p:cNvPr id="2765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3457575"/>
            <a:ext cx="8364537" cy="8096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9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7A5F31AE-36E5-B947-AAEC-1F9091EEDEB9}" type="slidenum">
              <a:rPr lang="en-US">
                <a:solidFill>
                  <a:srgbClr val="898989"/>
                </a:solidFill>
                <a:latin typeface="Calibri" charset="0"/>
              </a:rPr>
              <a:pPr algn="l" eaLnBrk="1" hangingPunct="1"/>
              <a:t>18</a:t>
            </a:fld>
            <a:endParaRPr lang="en-US">
              <a:solidFill>
                <a:srgbClr val="898989"/>
              </a:solidFill>
              <a:latin typeface="Calibri" charset="0"/>
            </a:endParaRPr>
          </a:p>
        </p:txBody>
      </p:sp>
      <p:sp>
        <p:nvSpPr>
          <p:cNvPr id="28675" name="Rectangle 2"/>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7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grpSp>
        <p:nvGrpSpPr>
          <p:cNvPr id="28677" name="Group 4"/>
          <p:cNvGrpSpPr>
            <a:grpSpLocks/>
          </p:cNvGrpSpPr>
          <p:nvPr/>
        </p:nvGrpSpPr>
        <p:grpSpPr bwMode="auto">
          <a:xfrm>
            <a:off x="490538" y="773113"/>
            <a:ext cx="738187" cy="474662"/>
            <a:chOff x="309" y="487"/>
            <a:chExt cx="465" cy="299"/>
          </a:xfrm>
        </p:grpSpPr>
        <p:sp>
          <p:nvSpPr>
            <p:cNvPr id="28687" name="Rectangle 5"/>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8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grpSp>
      <p:sp>
        <p:nvSpPr>
          <p:cNvPr id="2867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79" name="Rectangle 8"/>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8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8681"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8682" name="Rectangle 11"/>
          <p:cNvSpPr>
            <a:spLocks noChangeArrowheads="1"/>
          </p:cNvSpPr>
          <p:nvPr/>
        </p:nvSpPr>
        <p:spPr bwMode="auto">
          <a:xfrm>
            <a:off x="228600" y="1500188"/>
            <a:ext cx="853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rebuchet MS" charset="0"/>
              </a:rPr>
              <a:t>For practical purposes, when the SNR is very high, we can assume that SNR + 1 is almost the same as SNR. In these cases, the theoretical channel capacity can be simplified to</a:t>
            </a:r>
          </a:p>
        </p:txBody>
      </p:sp>
      <p:sp>
        <p:nvSpPr>
          <p:cNvPr id="28683"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7</a:t>
            </a:r>
          </a:p>
        </p:txBody>
      </p:sp>
      <p:pic>
        <p:nvPicPr>
          <p:cNvPr id="2868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700" y="3200400"/>
            <a:ext cx="2222500" cy="639763"/>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8685" name="Rectangle 16"/>
          <p:cNvSpPr>
            <a:spLocks noChangeArrowheads="1"/>
          </p:cNvSpPr>
          <p:nvPr/>
        </p:nvSpPr>
        <p:spPr bwMode="auto">
          <a:xfrm>
            <a:off x="228600" y="41148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atin typeface="Trebuchet MS" charset="0"/>
              </a:rPr>
              <a:t>For example, we can calculate the theoretical capacity of the previous example as</a:t>
            </a:r>
          </a:p>
        </p:txBody>
      </p:sp>
      <p:pic>
        <p:nvPicPr>
          <p:cNvPr id="28686"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3" y="5327650"/>
            <a:ext cx="3303587" cy="5397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182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FF44C9D4-9E16-7547-83E0-4B65AC4D56E8}" type="slidenum">
              <a:rPr lang="en-US">
                <a:solidFill>
                  <a:srgbClr val="898989"/>
                </a:solidFill>
                <a:latin typeface="Calibri" charset="0"/>
              </a:rPr>
              <a:pPr algn="l" eaLnBrk="1" hangingPunct="1"/>
              <a:t>19</a:t>
            </a:fld>
            <a:endParaRPr lang="en-US">
              <a:solidFill>
                <a:srgbClr val="898989"/>
              </a:solidFill>
              <a:latin typeface="Calibri" charset="0"/>
            </a:endParaRPr>
          </a:p>
        </p:txBody>
      </p:sp>
      <p:sp>
        <p:nvSpPr>
          <p:cNvPr id="2969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29700"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29701" name="Rectangle 11"/>
          <p:cNvSpPr>
            <a:spLocks noChangeArrowheads="1"/>
          </p:cNvSpPr>
          <p:nvPr/>
        </p:nvSpPr>
        <p:spPr bwMode="auto">
          <a:xfrm>
            <a:off x="228600" y="1600200"/>
            <a:ext cx="8534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We have a channel with a 1-MHz bandwidth. The SNR for this channel is 63. What are the appropriate bit rate and signal level?</a:t>
            </a:r>
          </a:p>
          <a:p>
            <a:pPr algn="just"/>
            <a:endParaRPr lang="en-US">
              <a:solidFill>
                <a:schemeClr val="hlink"/>
              </a:solidFill>
            </a:endParaRPr>
          </a:p>
          <a:p>
            <a:pPr algn="just"/>
            <a:r>
              <a:rPr lang="en-US">
                <a:solidFill>
                  <a:schemeClr val="hlink"/>
                </a:solidFill>
              </a:rPr>
              <a:t>Solution</a:t>
            </a:r>
          </a:p>
          <a:p>
            <a:pPr algn="just"/>
            <a:r>
              <a:rPr lang="en-US"/>
              <a:t>First, we use the Shannon formula to find the upper limit.</a:t>
            </a:r>
          </a:p>
        </p:txBody>
      </p:sp>
      <p:sp>
        <p:nvSpPr>
          <p:cNvPr id="29702" name="Text Box 12"/>
          <p:cNvSpPr txBox="1">
            <a:spLocks noChangeArrowheads="1"/>
          </p:cNvSpPr>
          <p:nvPr/>
        </p:nvSpPr>
        <p:spPr bwMode="auto">
          <a:xfrm>
            <a:off x="1143000" y="182563"/>
            <a:ext cx="212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8</a:t>
            </a:r>
          </a:p>
        </p:txBody>
      </p:sp>
      <p:pic>
        <p:nvPicPr>
          <p:cNvPr id="2970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121275"/>
            <a:ext cx="7370763" cy="4413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451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en-US" sz="4000" dirty="0" smtClean="0">
                <a:ln>
                  <a:noFill/>
                </a:ln>
                <a:effectLst>
                  <a:outerShdw blurRad="38100" dist="38100" dir="2700000" algn="tl">
                    <a:srgbClr val="C0C0C0"/>
                  </a:outerShdw>
                </a:effectLst>
              </a:rPr>
              <a:t>Assessment</a:t>
            </a:r>
            <a:endParaRPr lang="en-US" altLang="en-US" sz="4000" dirty="0">
              <a:ln>
                <a:noFill/>
              </a:ln>
              <a:effectLst>
                <a:outerShdw blurRad="38100" dist="38100" dir="2700000" algn="tl">
                  <a:srgbClr val="C0C0C0"/>
                </a:outerShdw>
              </a:effectLst>
            </a:endParaRPr>
          </a:p>
        </p:txBody>
      </p:sp>
      <p:sp>
        <p:nvSpPr>
          <p:cNvPr id="11" name="Content Placeholder 6"/>
          <p:cNvSpPr>
            <a:spLocks noGrp="1"/>
          </p:cNvSpPr>
          <p:nvPr>
            <p:ph idx="1"/>
          </p:nvPr>
        </p:nvSpPr>
        <p:spPr>
          <a:xfrm>
            <a:off x="2514600" y="1371600"/>
            <a:ext cx="3962400" cy="2133600"/>
          </a:xfrm>
        </p:spPr>
        <p:txBody>
          <a:bodyPr>
            <a:noAutofit/>
          </a:bodyPr>
          <a:lstStyle/>
          <a:p>
            <a:pPr lvl="1"/>
            <a:r>
              <a:rPr lang="en-US" altLang="en-US" sz="2400" dirty="0" smtClean="0">
                <a:latin typeface="Trebuchet MS" pitchFamily="34" charset="0"/>
                <a:cs typeface="Trebuchet MS" pitchFamily="34" charset="0"/>
              </a:rPr>
              <a:t>Attendance	: 5%</a:t>
            </a:r>
          </a:p>
          <a:p>
            <a:pPr lvl="1"/>
            <a:r>
              <a:rPr lang="en-US" altLang="en-US" sz="2400" dirty="0" smtClean="0">
                <a:latin typeface="Trebuchet MS" pitchFamily="34" charset="0"/>
                <a:cs typeface="Trebuchet MS" pitchFamily="34" charset="0"/>
              </a:rPr>
              <a:t>Assignments	: 5%</a:t>
            </a:r>
          </a:p>
          <a:p>
            <a:pPr lvl="1"/>
            <a:r>
              <a:rPr lang="en-US" altLang="en-US" sz="2400" dirty="0" smtClean="0">
                <a:latin typeface="Trebuchet MS" pitchFamily="34" charset="0"/>
                <a:cs typeface="Trebuchet MS" pitchFamily="34" charset="0"/>
              </a:rPr>
              <a:t>Class Tests	: 20%</a:t>
            </a:r>
          </a:p>
          <a:p>
            <a:pPr lvl="1"/>
            <a:r>
              <a:rPr lang="en-US" altLang="en-US" sz="2400" dirty="0" smtClean="0">
                <a:latin typeface="Trebuchet MS" pitchFamily="34" charset="0"/>
                <a:cs typeface="Trebuchet MS" pitchFamily="34" charset="0"/>
              </a:rPr>
              <a:t>Mid Term	: 30%</a:t>
            </a:r>
          </a:p>
          <a:p>
            <a:pPr lvl="1"/>
            <a:r>
              <a:rPr lang="en-US" altLang="en-US" sz="2400" dirty="0" smtClean="0">
                <a:latin typeface="Trebuchet MS" pitchFamily="34" charset="0"/>
                <a:cs typeface="Trebuchet MS" pitchFamily="34" charset="0"/>
              </a:rPr>
              <a:t>Final		: 40% </a:t>
            </a:r>
          </a:p>
        </p:txBody>
      </p:sp>
      <p:sp>
        <p:nvSpPr>
          <p:cNvPr id="12" name="Title 1"/>
          <p:cNvSpPr txBox="1">
            <a:spLocks/>
          </p:cNvSpPr>
          <p:nvPr/>
        </p:nvSpPr>
        <p:spPr>
          <a:xfrm>
            <a:off x="609600" y="3505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4000" dirty="0" smtClean="0">
                <a:effectLst>
                  <a:outerShdw blurRad="38100" dist="38100" dir="2700000" algn="tl">
                    <a:srgbClr val="C0C0C0"/>
                  </a:outerShdw>
                </a:effectLst>
              </a:rPr>
              <a:t>Grading Policy</a:t>
            </a:r>
            <a:endParaRPr lang="en-US" altLang="en-US" sz="4000" dirty="0">
              <a:effectLst>
                <a:outerShdw blurRad="38100" dist="38100" dir="2700000" algn="tl">
                  <a:srgbClr val="C0C0C0"/>
                </a:outerShdw>
              </a:effectLst>
            </a:endParaRPr>
          </a:p>
        </p:txBody>
      </p:sp>
      <p:sp>
        <p:nvSpPr>
          <p:cNvPr id="13" name="Content Placeholder 6"/>
          <p:cNvSpPr txBox="1">
            <a:spLocks/>
          </p:cNvSpPr>
          <p:nvPr/>
        </p:nvSpPr>
        <p:spPr>
          <a:xfrm>
            <a:off x="1143000" y="4687047"/>
            <a:ext cx="73152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en-US" sz="2200" dirty="0" smtClean="0">
                <a:latin typeface="Trebuchet MS" pitchFamily="34" charset="0"/>
                <a:cs typeface="Trebuchet MS" pitchFamily="34" charset="0"/>
              </a:rPr>
              <a:t>A (Plain)	: 90-100	C+ (Plus) 	: 70-73</a:t>
            </a:r>
          </a:p>
          <a:p>
            <a:pPr marL="457200" lvl="1" indent="0">
              <a:buNone/>
            </a:pPr>
            <a:r>
              <a:rPr lang="en-US" altLang="en-US" sz="2200" dirty="0" smtClean="0">
                <a:latin typeface="Trebuchet MS" pitchFamily="34" charset="0"/>
                <a:cs typeface="Trebuchet MS" pitchFamily="34" charset="0"/>
              </a:rPr>
              <a:t>A- (Minus)	: 86-89		C (Plain)	: 66-69</a:t>
            </a:r>
          </a:p>
          <a:p>
            <a:pPr marL="457200" lvl="1" indent="0">
              <a:buNone/>
            </a:pPr>
            <a:r>
              <a:rPr lang="en-US" altLang="en-US" sz="2200" dirty="0" smtClean="0">
                <a:latin typeface="Trebuchet MS" pitchFamily="34" charset="0"/>
                <a:cs typeface="Trebuchet MS" pitchFamily="34" charset="0"/>
              </a:rPr>
              <a:t>B+ (Plus)	: 82-85		C- (Minus)	: 62-65</a:t>
            </a:r>
          </a:p>
          <a:p>
            <a:pPr marL="457200" lvl="1" indent="0">
              <a:buNone/>
            </a:pPr>
            <a:r>
              <a:rPr lang="en-US" altLang="en-US" sz="2200" dirty="0" smtClean="0">
                <a:latin typeface="Trebuchet MS" pitchFamily="34" charset="0"/>
                <a:cs typeface="Trebuchet MS" pitchFamily="34" charset="0"/>
              </a:rPr>
              <a:t>B (Plain) 	: 78-81		D+ (Plus)	: 58-61</a:t>
            </a:r>
          </a:p>
          <a:p>
            <a:pPr marL="457200" lvl="1" indent="0">
              <a:buNone/>
            </a:pPr>
            <a:r>
              <a:rPr lang="en-US" altLang="en-US" sz="2200" dirty="0" smtClean="0">
                <a:latin typeface="Trebuchet MS" pitchFamily="34" charset="0"/>
                <a:cs typeface="Trebuchet MS" pitchFamily="34" charset="0"/>
              </a:rPr>
              <a:t>B- (Minus) : 74-77		D (Plain) 	: 55-57 </a:t>
            </a:r>
          </a:p>
        </p:txBody>
      </p:sp>
    </p:spTree>
    <p:extLst>
      <p:ext uri="{BB962C8B-B14F-4D97-AF65-F5344CB8AC3E}">
        <p14:creationId xmlns:p14="http://schemas.microsoft.com/office/powerpoint/2010/main" val="3817233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5844B047-24F3-D94E-A1AE-B234914FA666}" type="slidenum">
              <a:rPr lang="en-US">
                <a:solidFill>
                  <a:srgbClr val="898989"/>
                </a:solidFill>
                <a:latin typeface="Calibri" charset="0"/>
              </a:rPr>
              <a:pPr algn="l" eaLnBrk="1" hangingPunct="1"/>
              <a:t>20</a:t>
            </a:fld>
            <a:endParaRPr lang="en-US">
              <a:solidFill>
                <a:srgbClr val="898989"/>
              </a:solidFill>
              <a:latin typeface="Calibri" charset="0"/>
            </a:endParaRPr>
          </a:p>
        </p:txBody>
      </p:sp>
      <p:sp>
        <p:nvSpPr>
          <p:cNvPr id="3072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30724" name="Rectangle 10"/>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30725" name="Rectangle 11"/>
          <p:cNvSpPr>
            <a:spLocks noChangeArrowheads="1"/>
          </p:cNvSpPr>
          <p:nvPr/>
        </p:nvSpPr>
        <p:spPr bwMode="auto">
          <a:xfrm>
            <a:off x="228600" y="16002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t>The Shannon formula gives us 6 Mbps, the upper limit. For better performance we choose something lower, 4 Mbps, for example. Then we use the Nyquist formula to find the number of signal levels.</a:t>
            </a:r>
          </a:p>
        </p:txBody>
      </p:sp>
      <p:sp>
        <p:nvSpPr>
          <p:cNvPr id="30726" name="Text Box 12"/>
          <p:cNvSpPr txBox="1">
            <a:spLocks noChangeArrowheads="1"/>
          </p:cNvSpPr>
          <p:nvPr/>
        </p:nvSpPr>
        <p:spPr bwMode="auto">
          <a:xfrm>
            <a:off x="1143000" y="182563"/>
            <a:ext cx="4283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3200">
                <a:solidFill>
                  <a:schemeClr val="hlink"/>
                </a:solidFill>
              </a:rPr>
              <a:t>Example 8 (continued)</a:t>
            </a:r>
          </a:p>
        </p:txBody>
      </p:sp>
      <p:pic>
        <p:nvPicPr>
          <p:cNvPr id="3072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3" y="3840163"/>
            <a:ext cx="5030787"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360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C5A80BDE-0193-C447-B9C6-ACEE60D3DFB2}" type="slidenum">
              <a:rPr lang="en-US">
                <a:solidFill>
                  <a:srgbClr val="898989"/>
                </a:solidFill>
                <a:latin typeface="Calibri" charset="0"/>
              </a:rPr>
              <a:pPr algn="l" eaLnBrk="1" hangingPunct="1"/>
              <a:t>21</a:t>
            </a:fld>
            <a:endParaRPr lang="en-US">
              <a:solidFill>
                <a:srgbClr val="898989"/>
              </a:solidFill>
              <a:latin typeface="Calibri" charset="0"/>
            </a:endParaRPr>
          </a:p>
        </p:txBody>
      </p:sp>
      <p:sp>
        <p:nvSpPr>
          <p:cNvPr id="3174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31748" name="Line 9"/>
          <p:cNvSpPr>
            <a:spLocks noChangeShapeType="1"/>
          </p:cNvSpPr>
          <p:nvPr/>
        </p:nvSpPr>
        <p:spPr bwMode="auto">
          <a:xfrm>
            <a:off x="457200" y="2514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9" name="Line 10"/>
          <p:cNvSpPr>
            <a:spLocks noChangeShapeType="1"/>
          </p:cNvSpPr>
          <p:nvPr/>
        </p:nvSpPr>
        <p:spPr bwMode="auto">
          <a:xfrm>
            <a:off x="458788" y="4267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Rectangle 11"/>
          <p:cNvSpPr>
            <a:spLocks noChangeArrowheads="1"/>
          </p:cNvSpPr>
          <p:nvPr/>
        </p:nvSpPr>
        <p:spPr bwMode="auto">
          <a:xfrm>
            <a:off x="71438" y="2606675"/>
            <a:ext cx="8929687" cy="157003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altLang="en-US" sz="3200" dirty="0">
                <a:latin typeface="Arial" pitchFamily="34" charset="0"/>
              </a:rPr>
              <a:t>The Shannon capacity gives us the upper limit; </a:t>
            </a:r>
          </a:p>
          <a:p>
            <a:pPr algn="ctr">
              <a:defRPr/>
            </a:pPr>
            <a:r>
              <a:rPr lang="en-US" altLang="en-US" sz="3200" dirty="0">
                <a:latin typeface="Arial" pitchFamily="34" charset="0"/>
              </a:rPr>
              <a:t>the </a:t>
            </a:r>
            <a:r>
              <a:rPr lang="en-US" altLang="en-US" sz="3200" dirty="0" err="1">
                <a:latin typeface="Arial" pitchFamily="34" charset="0"/>
              </a:rPr>
              <a:t>Nyquist</a:t>
            </a:r>
            <a:r>
              <a:rPr lang="en-US" altLang="en-US" sz="3200" dirty="0">
                <a:latin typeface="Arial" pitchFamily="34" charset="0"/>
              </a:rPr>
              <a:t> formula tells us how many signal levels we need.</a:t>
            </a:r>
          </a:p>
        </p:txBody>
      </p:sp>
    </p:spTree>
    <p:extLst>
      <p:ext uri="{BB962C8B-B14F-4D97-AF65-F5344CB8AC3E}">
        <p14:creationId xmlns:p14="http://schemas.microsoft.com/office/powerpoint/2010/main" val="839954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214438" y="3000375"/>
            <a:ext cx="7289800" cy="1050925"/>
          </a:xfrm>
        </p:spPr>
        <p:txBody>
          <a:bodyPr/>
          <a:lstStyle/>
          <a:p>
            <a:pPr algn="ctr">
              <a:defRPr/>
            </a:pPr>
            <a:r>
              <a:rPr lang="en-US" sz="6000" dirty="0" smtClean="0">
                <a:solidFill>
                  <a:schemeClr val="tx1"/>
                </a:solidFill>
                <a:effectLst>
                  <a:outerShdw blurRad="38100" dist="38100" dir="2700000" algn="tl">
                    <a:srgbClr val="C0C0C0"/>
                  </a:outerShdw>
                </a:effectLst>
                <a:latin typeface="Blackadder ITC" pitchFamily="82" charset="0"/>
                <a:ea typeface="ＭＳ Ｐゴシック" pitchFamily="34" charset="-128"/>
              </a:rPr>
              <a:t>Thank    You</a:t>
            </a:r>
          </a:p>
        </p:txBody>
      </p:sp>
    </p:spTree>
    <p:extLst>
      <p:ext uri="{BB962C8B-B14F-4D97-AF65-F5344CB8AC3E}">
        <p14:creationId xmlns:p14="http://schemas.microsoft.com/office/powerpoint/2010/main" val="3834205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Data </a:t>
            </a:r>
            <a:r>
              <a:rPr lang="en-US" dirty="0"/>
              <a:t>Communications and Networking. </a:t>
            </a:r>
            <a:r>
              <a:rPr lang="en-US" dirty="0" err="1"/>
              <a:t>Behrouz</a:t>
            </a:r>
            <a:r>
              <a:rPr lang="en-US" dirty="0"/>
              <a:t> A. </a:t>
            </a:r>
            <a:r>
              <a:rPr lang="en-US" dirty="0" err="1" smtClean="0"/>
              <a:t>Forouzan</a:t>
            </a:r>
            <a:r>
              <a:rPr lang="en-US" dirty="0"/>
              <a:t> </a:t>
            </a:r>
            <a:r>
              <a:rPr lang="en-US" dirty="0" smtClean="0"/>
              <a:t>“</a:t>
            </a:r>
            <a:r>
              <a:rPr lang="en-US" smtClean="0"/>
              <a:t>Chapter </a:t>
            </a:r>
            <a:r>
              <a:rPr lang="en-US" smtClean="0"/>
              <a:t>3”</a:t>
            </a:r>
            <a:endParaRPr lang="en-US" dirty="0" smtClean="0"/>
          </a:p>
          <a:p>
            <a:endParaRPr lang="en-US" dirty="0"/>
          </a:p>
        </p:txBody>
      </p:sp>
    </p:spTree>
    <p:extLst>
      <p:ext uri="{BB962C8B-B14F-4D97-AF65-F5344CB8AC3E}">
        <p14:creationId xmlns:p14="http://schemas.microsoft.com/office/powerpoint/2010/main" val="278872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65363" y="152400"/>
            <a:ext cx="7491412" cy="914400"/>
          </a:xfrm>
        </p:spPr>
        <p:txBody>
          <a:bodyPr/>
          <a:lstStyle/>
          <a:p>
            <a:pPr algn="ctr"/>
            <a:r>
              <a:rPr lang="en-US" altLang="ko-KR" sz="4800">
                <a:ln>
                  <a:noFill/>
                </a:ln>
                <a:effectLst>
                  <a:outerShdw blurRad="38100" dist="38100" dir="2700000" algn="tl">
                    <a:srgbClr val="DDDDDD"/>
                  </a:outerShdw>
                </a:effectLst>
                <a:latin typeface="Trebuchet MS" charset="0"/>
                <a:ea typeface="ＭＳ Ｐゴシック" charset="0"/>
                <a:cs typeface="Trebuchet MS" charset="0"/>
              </a:rPr>
              <a:t>Outline</a:t>
            </a:r>
          </a:p>
        </p:txBody>
      </p:sp>
      <p:graphicFrame>
        <p:nvGraphicFramePr>
          <p:cNvPr id="3" name="Diagram 2"/>
          <p:cNvGraphicFramePr/>
          <p:nvPr>
            <p:extLst>
              <p:ext uri="{D42A27DB-BD31-4B8C-83A1-F6EECF244321}">
                <p14:modId xmlns:p14="http://schemas.microsoft.com/office/powerpoint/2010/main" val="248161223"/>
              </p:ext>
            </p:extLst>
          </p:nvPr>
        </p:nvGraphicFramePr>
        <p:xfrm>
          <a:off x="900113" y="1682750"/>
          <a:ext cx="8243887" cy="3032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306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85F02C51-EDB4-2241-984E-C850094AC7AF}" type="slidenum">
              <a:rPr lang="en-US">
                <a:solidFill>
                  <a:srgbClr val="898989"/>
                </a:solidFill>
                <a:latin typeface="Calibri" charset="0"/>
              </a:rPr>
              <a:pPr algn="l" eaLnBrk="1" hangingPunct="1"/>
              <a:t>5</a:t>
            </a:fld>
            <a:endParaRPr lang="en-US">
              <a:solidFill>
                <a:srgbClr val="898989"/>
              </a:solidFill>
              <a:latin typeface="Calibri" charset="0"/>
            </a:endParaRPr>
          </a:p>
        </p:txBody>
      </p:sp>
      <p:sp>
        <p:nvSpPr>
          <p:cNvPr id="802819" name="Text Box 3">
            <a:extLst>
              <a:ext uri="{FF2B5EF4-FFF2-40B4-BE49-F238E27FC236}"/>
            </a:extLst>
          </p:cNvPr>
          <p:cNvSpPr txBox="1">
            <a:spLocks noChangeArrowheads="1"/>
          </p:cNvSpPr>
          <p:nvPr/>
        </p:nvSpPr>
        <p:spPr bwMode="auto">
          <a:xfrm>
            <a:off x="2000250" y="368300"/>
            <a:ext cx="3367088" cy="585788"/>
          </a:xfrm>
          <a:prstGeom prst="rect">
            <a:avLst/>
          </a:prstGeom>
          <a:noFill/>
          <a:ln>
            <a:noFill/>
          </a:ln>
          <a:effectLs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3200">
                <a:effectLst>
                  <a:outerShdw blurRad="38100" dist="38100" dir="2700000" algn="tl">
                    <a:srgbClr val="DDDDDD"/>
                  </a:outerShdw>
                </a:effectLst>
                <a:latin typeface="Trebuchet MS" charset="0"/>
              </a:rPr>
              <a:t>DATA RATE LIMITS</a:t>
            </a:r>
          </a:p>
        </p:txBody>
      </p:sp>
      <p:sp>
        <p:nvSpPr>
          <p:cNvPr id="15364"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p:txBody>
      </p:sp>
      <p:sp>
        <p:nvSpPr>
          <p:cNvPr id="802821" name="Rectangle 5">
            <a:extLst>
              <a:ext uri="{FF2B5EF4-FFF2-40B4-BE49-F238E27FC236}"/>
            </a:extLst>
          </p:cNvPr>
          <p:cNvSpPr>
            <a:spLocks noChangeArrowheads="1"/>
          </p:cNvSpPr>
          <p:nvPr/>
        </p:nvSpPr>
        <p:spPr bwMode="auto">
          <a:xfrm>
            <a:off x="319088" y="1204913"/>
            <a:ext cx="8610600" cy="2308225"/>
          </a:xfrm>
          <a:prstGeom prst="rect">
            <a:avLst/>
          </a:prstGeom>
          <a:noFill/>
          <a:ln>
            <a:noFill/>
          </a:ln>
          <a:effectLst/>
          <a:extLst/>
        </p:spPr>
        <p:txBody>
          <a:bodyPr anchor="ctr">
            <a:spAutoFit/>
          </a:bodyPr>
          <a:lstStyle/>
          <a:p>
            <a:pPr algn="just"/>
            <a:r>
              <a:rPr lang="en-US" sz="2400">
                <a:effectLst>
                  <a:outerShdw blurRad="38100" dist="38100" dir="2700000" algn="tl">
                    <a:srgbClr val="DDDDDD"/>
                  </a:outerShdw>
                </a:effectLst>
              </a:rPr>
              <a:t>A very important consideration in data communications is </a:t>
            </a:r>
            <a:r>
              <a:rPr lang="en-US" sz="2400">
                <a:solidFill>
                  <a:srgbClr val="FF0000"/>
                </a:solidFill>
                <a:effectLst>
                  <a:outerShdw blurRad="38100" dist="38100" dir="2700000" algn="tl">
                    <a:srgbClr val="DDDDDD"/>
                  </a:outerShdw>
                </a:effectLst>
              </a:rPr>
              <a:t>how fast we can send data</a:t>
            </a:r>
            <a:r>
              <a:rPr lang="en-US" sz="2400">
                <a:effectLst>
                  <a:outerShdw blurRad="38100" dist="38100" dir="2700000" algn="tl">
                    <a:srgbClr val="DDDDDD"/>
                  </a:outerShdw>
                </a:effectLst>
              </a:rPr>
              <a:t>, </a:t>
            </a:r>
            <a:r>
              <a:rPr lang="en-US" sz="2400">
                <a:solidFill>
                  <a:srgbClr val="0000FF"/>
                </a:solidFill>
                <a:effectLst>
                  <a:outerShdw blurRad="38100" dist="38100" dir="2700000" algn="tl">
                    <a:srgbClr val="DDDDDD"/>
                  </a:outerShdw>
                </a:effectLst>
              </a:rPr>
              <a:t>in bits per </a:t>
            </a:r>
            <a:r>
              <a:rPr lang="en-US" sz="2400">
                <a:solidFill>
                  <a:srgbClr val="0000FF"/>
                </a:solidFill>
                <a:effectLst>
                  <a:outerShdw blurRad="38100" dist="38100" dir="2700000" algn="tl">
                    <a:srgbClr val="DDDDDD"/>
                  </a:outerShdw>
                </a:effectLst>
                <a:latin typeface="Trebuchet MS" charset="0"/>
              </a:rPr>
              <a:t>second</a:t>
            </a:r>
            <a:r>
              <a:rPr lang="en-US" sz="2400">
                <a:effectLst>
                  <a:outerShdw blurRad="38100" dist="38100" dir="2700000" algn="tl">
                    <a:srgbClr val="DDDDDD"/>
                  </a:outerShdw>
                </a:effectLst>
              </a:rPr>
              <a:t>, </a:t>
            </a:r>
            <a:r>
              <a:rPr lang="en-US" sz="2400">
                <a:solidFill>
                  <a:srgbClr val="FF0000"/>
                </a:solidFill>
                <a:effectLst>
                  <a:outerShdw blurRad="38100" dist="38100" dir="2700000" algn="tl">
                    <a:srgbClr val="DDDDDD"/>
                  </a:outerShdw>
                </a:effectLst>
              </a:rPr>
              <a:t>over a channel</a:t>
            </a:r>
            <a:r>
              <a:rPr lang="en-US" sz="2400">
                <a:effectLst>
                  <a:outerShdw blurRad="38100" dist="38100" dir="2700000" algn="tl">
                    <a:srgbClr val="DDDDDD"/>
                  </a:outerShdw>
                </a:effectLst>
              </a:rPr>
              <a:t>. Data rate depends on three factors:</a:t>
            </a:r>
          </a:p>
          <a:p>
            <a:pPr algn="just"/>
            <a:r>
              <a:rPr lang="en-US" sz="2400">
                <a:solidFill>
                  <a:schemeClr val="hlink"/>
                </a:solidFill>
                <a:effectLst>
                  <a:outerShdw blurRad="38100" dist="38100" dir="2700000" algn="tl">
                    <a:srgbClr val="DDDDDD"/>
                  </a:outerShdw>
                </a:effectLst>
              </a:rPr>
              <a:t>   1.</a:t>
            </a:r>
            <a:r>
              <a:rPr lang="en-US" sz="2400">
                <a:effectLst>
                  <a:outerShdw blurRad="38100" dist="38100" dir="2700000" algn="tl">
                    <a:srgbClr val="DDDDDD"/>
                  </a:outerShdw>
                </a:effectLst>
              </a:rPr>
              <a:t> The bandwidth available</a:t>
            </a:r>
          </a:p>
          <a:p>
            <a:pPr algn="just"/>
            <a:r>
              <a:rPr lang="en-US" sz="2400">
                <a:solidFill>
                  <a:schemeClr val="hlink"/>
                </a:solidFill>
                <a:effectLst>
                  <a:outerShdw blurRad="38100" dist="38100" dir="2700000" algn="tl">
                    <a:srgbClr val="DDDDDD"/>
                  </a:outerShdw>
                </a:effectLst>
              </a:rPr>
              <a:t>   2.</a:t>
            </a:r>
            <a:r>
              <a:rPr lang="en-US" sz="2400">
                <a:effectLst>
                  <a:outerShdw blurRad="38100" dist="38100" dir="2700000" algn="tl">
                    <a:srgbClr val="DDDDDD"/>
                  </a:outerShdw>
                </a:effectLst>
              </a:rPr>
              <a:t> The level of the signals we use</a:t>
            </a:r>
          </a:p>
          <a:p>
            <a:pPr algn="just"/>
            <a:r>
              <a:rPr lang="en-US" sz="2400">
                <a:solidFill>
                  <a:schemeClr val="hlink"/>
                </a:solidFill>
                <a:effectLst>
                  <a:outerShdw blurRad="38100" dist="38100" dir="2700000" algn="tl">
                    <a:srgbClr val="DDDDDD"/>
                  </a:outerShdw>
                </a:effectLst>
              </a:rPr>
              <a:t>   3</a:t>
            </a:r>
            <a:r>
              <a:rPr lang="en-US" sz="2400">
                <a:effectLst>
                  <a:outerShdw blurRad="38100" dist="38100" dir="2700000" algn="tl">
                    <a:srgbClr val="DDDDDD"/>
                  </a:outerShdw>
                </a:effectLst>
              </a:rPr>
              <a:t>. The quality of the channel (the level of noise)</a:t>
            </a:r>
          </a:p>
        </p:txBody>
      </p:sp>
      <p:sp>
        <p:nvSpPr>
          <p:cNvPr id="15366" name="Rectangle 6"/>
          <p:cNvSpPr>
            <a:spLocks noChangeArrowheads="1"/>
          </p:cNvSpPr>
          <p:nvPr/>
        </p:nvSpPr>
        <p:spPr bwMode="auto">
          <a:xfrm>
            <a:off x="152400" y="4819650"/>
            <a:ext cx="5715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117000"/>
              <a:buFont typeface="Wingdings" charset="0"/>
              <a:buChar char="§"/>
            </a:pPr>
            <a:r>
              <a:rPr lang="en-US" sz="2400">
                <a:solidFill>
                  <a:srgbClr val="0033CC"/>
                </a:solidFill>
              </a:rPr>
              <a:t> Noiseless Channel: Nyquist Bit Rate</a:t>
            </a:r>
            <a:endParaRPr lang="fr-FR" sz="2400">
              <a:solidFill>
                <a:srgbClr val="0033CC"/>
              </a:solidFill>
            </a:endParaRPr>
          </a:p>
          <a:p>
            <a:pPr>
              <a:buClr>
                <a:schemeClr val="tx1"/>
              </a:buClr>
              <a:buSzPct val="117000"/>
              <a:buFont typeface="Wingdings" charset="0"/>
              <a:buChar char="§"/>
            </a:pPr>
            <a:r>
              <a:rPr lang="fr-FR" sz="2400">
                <a:solidFill>
                  <a:srgbClr val="0033CC"/>
                </a:solidFill>
              </a:rPr>
              <a:t> Noisy Channel: Shannon Capacity</a:t>
            </a:r>
          </a:p>
          <a:p>
            <a:pPr>
              <a:buClr>
                <a:schemeClr val="tx1"/>
              </a:buClr>
              <a:buSzPct val="117000"/>
              <a:buFont typeface="Wingdings" charset="0"/>
              <a:buChar char="§"/>
            </a:pPr>
            <a:r>
              <a:rPr lang="fr-FR" sz="2400">
                <a:solidFill>
                  <a:srgbClr val="0033CC"/>
                </a:solidFill>
              </a:rPr>
              <a:t> </a:t>
            </a:r>
            <a:r>
              <a:rPr lang="en-US" sz="2400">
                <a:solidFill>
                  <a:srgbClr val="0033CC"/>
                </a:solidFill>
              </a:rPr>
              <a:t>Using Both Limits</a:t>
            </a:r>
          </a:p>
        </p:txBody>
      </p:sp>
      <p:sp>
        <p:nvSpPr>
          <p:cNvPr id="802823" name="Text Box 7">
            <a:extLst>
              <a:ext uri="{FF2B5EF4-FFF2-40B4-BE49-F238E27FC236}"/>
            </a:extLst>
          </p:cNvPr>
          <p:cNvSpPr txBox="1">
            <a:spLocks noChangeArrowheads="1"/>
          </p:cNvSpPr>
          <p:nvPr/>
        </p:nvSpPr>
        <p:spPr bwMode="auto">
          <a:xfrm>
            <a:off x="163513" y="4343400"/>
            <a:ext cx="903287" cy="369888"/>
          </a:xfrm>
          <a:prstGeom prst="rect">
            <a:avLst/>
          </a:prstGeom>
          <a:noFill/>
          <a:ln>
            <a:noFill/>
          </a:ln>
          <a:effectLs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u="sng">
                <a:solidFill>
                  <a:schemeClr val="hlink"/>
                </a:solidFill>
                <a:effectLst>
                  <a:outerShdw blurRad="38100" dist="38100" dir="2700000" algn="tl">
                    <a:srgbClr val="DDDDDD"/>
                  </a:outerShdw>
                </a:effectLst>
              </a:rPr>
              <a:t>Topics:</a:t>
            </a:r>
          </a:p>
        </p:txBody>
      </p:sp>
    </p:spTree>
    <p:extLst>
      <p:ext uri="{BB962C8B-B14F-4D97-AF65-F5344CB8AC3E}">
        <p14:creationId xmlns:p14="http://schemas.microsoft.com/office/powerpoint/2010/main" val="381252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bg1"/>
                </a:solidFill>
                <a:latin typeface="Calibri" charset="0"/>
              </a:rPr>
              <a:t>3.</a:t>
            </a:r>
            <a:fld id="{7F72D805-0053-F046-9AC8-48504FCF6D48}" type="slidenum">
              <a:rPr lang="en-US">
                <a:solidFill>
                  <a:schemeClr val="bg1"/>
                </a:solidFill>
                <a:latin typeface="Calibri" charset="0"/>
              </a:rPr>
              <a:pPr eaLnBrk="1" hangingPunct="1"/>
              <a:t>6</a:t>
            </a:fld>
            <a:endParaRPr lang="en-US">
              <a:solidFill>
                <a:schemeClr val="bg1"/>
              </a:solidFill>
              <a:latin typeface="Calibri" charset="0"/>
            </a:endParaRPr>
          </a:p>
        </p:txBody>
      </p:sp>
      <p:sp>
        <p:nvSpPr>
          <p:cNvPr id="8195"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charset="0"/>
                <a:ea typeface="ＭＳ Ｐゴシック" charset="0"/>
                <a:cs typeface="Trebuchet MS" charset="0"/>
              </a:rPr>
              <a:t>Capacity of a System</a:t>
            </a:r>
          </a:p>
        </p:txBody>
      </p:sp>
      <p:sp>
        <p:nvSpPr>
          <p:cNvPr id="16388" name="Rectangle 3"/>
          <p:cNvSpPr>
            <a:spLocks noGrp="1" noChangeArrowheads="1"/>
          </p:cNvSpPr>
          <p:nvPr>
            <p:ph type="body" idx="1"/>
          </p:nvPr>
        </p:nvSpPr>
        <p:spPr>
          <a:xfrm>
            <a:off x="609600" y="1600200"/>
            <a:ext cx="7772400" cy="4114800"/>
          </a:xfrm>
        </p:spPr>
        <p:txBody>
          <a:bodyPr/>
          <a:lstStyle/>
          <a:p>
            <a:pPr eaLnBrk="1" hangingPunct="1">
              <a:lnSpc>
                <a:spcPct val="90000"/>
              </a:lnSpc>
            </a:pPr>
            <a:r>
              <a:rPr lang="en-US" sz="2400" b="0" dirty="0">
                <a:latin typeface="Trebuchet MS" charset="0"/>
                <a:ea typeface="ＭＳ Ｐゴシック" charset="0"/>
                <a:cs typeface="Trebuchet MS" charset="0"/>
              </a:rPr>
              <a:t>The </a:t>
            </a:r>
            <a:r>
              <a:rPr lang="en-US" sz="2400" b="0" dirty="0">
                <a:solidFill>
                  <a:srgbClr val="FF0000"/>
                </a:solidFill>
                <a:latin typeface="Trebuchet MS" charset="0"/>
                <a:ea typeface="ＭＳ Ｐゴシック" charset="0"/>
                <a:cs typeface="Trebuchet MS" charset="0"/>
              </a:rPr>
              <a:t>bit rate of a system increases </a:t>
            </a:r>
            <a:r>
              <a:rPr lang="en-US" sz="2400" b="0" dirty="0">
                <a:latin typeface="Trebuchet MS" charset="0"/>
                <a:ea typeface="ＭＳ Ｐゴシック" charset="0"/>
                <a:cs typeface="Trebuchet MS" charset="0"/>
              </a:rPr>
              <a:t>with </a:t>
            </a:r>
            <a:r>
              <a:rPr lang="en-US" sz="2400" b="0" dirty="0">
                <a:solidFill>
                  <a:srgbClr val="0000FF"/>
                </a:solidFill>
                <a:latin typeface="Trebuchet MS" charset="0"/>
                <a:ea typeface="ＭＳ Ｐゴシック" charset="0"/>
                <a:cs typeface="Trebuchet MS" charset="0"/>
              </a:rPr>
              <a:t>an increase in the number of signal levels </a:t>
            </a:r>
            <a:r>
              <a:rPr lang="en-US" sz="2400" b="0" dirty="0">
                <a:latin typeface="Trebuchet MS" charset="0"/>
                <a:ea typeface="ＭＳ Ｐゴシック" charset="0"/>
                <a:cs typeface="Trebuchet MS" charset="0"/>
              </a:rPr>
              <a:t>we use to denote a symbol.</a:t>
            </a:r>
          </a:p>
          <a:p>
            <a:pPr eaLnBrk="1" hangingPunct="1">
              <a:lnSpc>
                <a:spcPct val="90000"/>
              </a:lnSpc>
            </a:pPr>
            <a:r>
              <a:rPr lang="en-US" sz="2400" b="0" dirty="0">
                <a:latin typeface="Trebuchet MS" charset="0"/>
                <a:ea typeface="ＭＳ Ｐゴシック" charset="0"/>
                <a:cs typeface="Trebuchet MS" charset="0"/>
              </a:rPr>
              <a:t>A symbol can consist of a </a:t>
            </a:r>
            <a:r>
              <a:rPr lang="en-US" sz="2400" b="0" dirty="0">
                <a:solidFill>
                  <a:srgbClr val="FF0000"/>
                </a:solidFill>
                <a:latin typeface="Trebuchet MS" charset="0"/>
                <a:ea typeface="ＭＳ Ｐゴシック" charset="0"/>
                <a:cs typeface="Trebuchet MS" charset="0"/>
              </a:rPr>
              <a:t>single bit or “n” bits</a:t>
            </a:r>
            <a:r>
              <a:rPr lang="en-US" sz="2400" b="0" dirty="0">
                <a:latin typeface="Trebuchet MS" charset="0"/>
                <a:ea typeface="ＭＳ Ｐゴシック" charset="0"/>
                <a:cs typeface="Trebuchet MS" charset="0"/>
              </a:rPr>
              <a:t>.</a:t>
            </a:r>
          </a:p>
          <a:p>
            <a:pPr eaLnBrk="1" hangingPunct="1">
              <a:lnSpc>
                <a:spcPct val="90000"/>
              </a:lnSpc>
            </a:pPr>
            <a:r>
              <a:rPr lang="en-US" sz="2400" b="0" dirty="0">
                <a:latin typeface="Trebuchet MS" charset="0"/>
                <a:ea typeface="ＭＳ Ｐゴシック" charset="0"/>
                <a:cs typeface="Trebuchet MS" charset="0"/>
              </a:rPr>
              <a:t>The number of signal levels = 2</a:t>
            </a:r>
            <a:r>
              <a:rPr lang="en-US" sz="2400" b="0" baseline="30000" dirty="0">
                <a:latin typeface="Trebuchet MS" charset="0"/>
                <a:ea typeface="ＭＳ Ｐゴシック" charset="0"/>
                <a:cs typeface="Trebuchet MS" charset="0"/>
              </a:rPr>
              <a:t>n</a:t>
            </a:r>
            <a:r>
              <a:rPr lang="en-US" sz="2400" b="0" dirty="0">
                <a:latin typeface="Trebuchet MS" charset="0"/>
                <a:ea typeface="ＭＳ Ｐゴシック" charset="0"/>
                <a:cs typeface="Trebuchet MS" charset="0"/>
              </a:rPr>
              <a:t>.</a:t>
            </a:r>
          </a:p>
          <a:p>
            <a:pPr eaLnBrk="1" hangingPunct="1">
              <a:lnSpc>
                <a:spcPct val="90000"/>
              </a:lnSpc>
            </a:pPr>
            <a:r>
              <a:rPr lang="en-US" sz="2400" b="0" dirty="0">
                <a:latin typeface="Trebuchet MS" charset="0"/>
                <a:ea typeface="ＭＳ Ｐゴシック" charset="0"/>
                <a:cs typeface="Trebuchet MS" charset="0"/>
              </a:rPr>
              <a:t>As the </a:t>
            </a:r>
            <a:r>
              <a:rPr lang="en-US" sz="2400" b="0" dirty="0">
                <a:solidFill>
                  <a:srgbClr val="FF0000"/>
                </a:solidFill>
                <a:latin typeface="Trebuchet MS" charset="0"/>
                <a:ea typeface="ＭＳ Ｐゴシック" charset="0"/>
                <a:cs typeface="Trebuchet MS" charset="0"/>
              </a:rPr>
              <a:t>number of levels goes up</a:t>
            </a:r>
            <a:r>
              <a:rPr lang="en-US" sz="2400" b="0" dirty="0">
                <a:latin typeface="Trebuchet MS" charset="0"/>
                <a:ea typeface="ＭＳ Ｐゴシック" charset="0"/>
                <a:cs typeface="Trebuchet MS" charset="0"/>
              </a:rPr>
              <a:t>, the spacing between level decreases -&gt; </a:t>
            </a:r>
            <a:r>
              <a:rPr lang="en-US" sz="2400" b="0" dirty="0">
                <a:solidFill>
                  <a:srgbClr val="FF0000"/>
                </a:solidFill>
                <a:latin typeface="Trebuchet MS" charset="0"/>
                <a:ea typeface="ＭＳ Ｐゴシック" charset="0"/>
                <a:cs typeface="Trebuchet MS" charset="0"/>
              </a:rPr>
              <a:t>increasing the probability of an error </a:t>
            </a:r>
            <a:r>
              <a:rPr lang="en-US" sz="2400" b="0" dirty="0">
                <a:latin typeface="Trebuchet MS" charset="0"/>
                <a:ea typeface="ＭＳ Ｐゴシック" charset="0"/>
                <a:cs typeface="Trebuchet MS" charset="0"/>
              </a:rPr>
              <a:t>occurring in the presence of transmission impairments</a:t>
            </a:r>
            <a:r>
              <a:rPr lang="en-US" sz="2400" b="0" dirty="0" smtClean="0">
                <a:latin typeface="Trebuchet MS" charset="0"/>
                <a:ea typeface="ＭＳ Ｐゴシック" charset="0"/>
                <a:cs typeface="Trebuchet MS" charset="0"/>
              </a:rPr>
              <a:t>.</a:t>
            </a:r>
            <a:r>
              <a:rPr lang="en-US" sz="2400" dirty="0" smtClean="0">
                <a:latin typeface="Trebuchet MS" charset="0"/>
                <a:ea typeface="ＭＳ Ｐゴシック" charset="0"/>
                <a:cs typeface="Trebuchet MS" charset="0"/>
              </a:rPr>
              <a:t> </a:t>
            </a:r>
            <a:endParaRPr lang="en-US" sz="2400" b="0" dirty="0">
              <a:latin typeface="Trebuchet MS" charset="0"/>
              <a:ea typeface="ＭＳ Ｐゴシック" charset="0"/>
              <a:cs typeface="Trebuchet MS" charset="0"/>
            </a:endParaRPr>
          </a:p>
        </p:txBody>
      </p:sp>
    </p:spTree>
    <p:extLst>
      <p:ext uri="{BB962C8B-B14F-4D97-AF65-F5344CB8AC3E}">
        <p14:creationId xmlns:p14="http://schemas.microsoft.com/office/powerpoint/2010/main" val="417052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20675" y="152400"/>
            <a:ext cx="7491413" cy="914400"/>
          </a:xfrm>
        </p:spPr>
        <p:txBody>
          <a:bodyPr/>
          <a:lstStyle/>
          <a:p>
            <a:pPr algn="r" eaLnBrk="1" hangingPunct="1"/>
            <a:r>
              <a:rPr kumimoji="1" lang="en-GB">
                <a:ln>
                  <a:noFill/>
                </a:ln>
                <a:effectLst>
                  <a:outerShdw blurRad="38100" dist="38100" dir="2700000" algn="tl">
                    <a:srgbClr val="DDDDDD"/>
                  </a:outerShdw>
                </a:effectLst>
                <a:latin typeface="Trebuchet MS" charset="0"/>
                <a:ea typeface="ＭＳ Ｐゴシック" charset="0"/>
                <a:cs typeface="Trebuchet MS" charset="0"/>
              </a:rPr>
              <a:t>Nyquist Bandwidth</a:t>
            </a:r>
          </a:p>
        </p:txBody>
      </p:sp>
      <p:sp>
        <p:nvSpPr>
          <p:cNvPr id="101379" name="Rectangle 3"/>
          <p:cNvSpPr>
            <a:spLocks noGrp="1" noChangeArrowheads="1"/>
          </p:cNvSpPr>
          <p:nvPr>
            <p:ph type="body" idx="1"/>
          </p:nvPr>
        </p:nvSpPr>
        <p:spPr>
          <a:xfrm>
            <a:off x="457200" y="1412875"/>
            <a:ext cx="8229600" cy="5105400"/>
          </a:xfrm>
        </p:spPr>
        <p:txBody>
          <a:bodyPr>
            <a:normAutofit fontScale="85000" lnSpcReduction="20000"/>
          </a:bodyPr>
          <a:lstStyle/>
          <a:p>
            <a:pPr eaLnBrk="1" hangingPunct="1">
              <a:buFont typeface="Wingdings" pitchFamily="-110" charset="2"/>
              <a:buNone/>
              <a:defRPr/>
            </a:pPr>
            <a:r>
              <a:rPr kumimoji="1" lang="en-GB" b="0" dirty="0"/>
              <a:t>In the case of a </a:t>
            </a:r>
            <a:r>
              <a:rPr kumimoji="1" lang="en-GB" b="0" dirty="0">
                <a:solidFill>
                  <a:srgbClr val="FF0000"/>
                </a:solidFill>
              </a:rPr>
              <a:t>channel that is noise free</a:t>
            </a:r>
            <a:r>
              <a:rPr kumimoji="1" lang="en-GB" b="0" dirty="0" smtClean="0"/>
              <a:t>:</a:t>
            </a:r>
          </a:p>
          <a:p>
            <a:pPr eaLnBrk="1" hangingPunct="1">
              <a:defRPr/>
            </a:pPr>
            <a:r>
              <a:rPr kumimoji="1" lang="en-GB" b="0" dirty="0" smtClean="0"/>
              <a:t>The limitation of data rate is simply the bandwidth of the signal</a:t>
            </a:r>
          </a:p>
          <a:p>
            <a:pPr lvl="1" eaLnBrk="1" hangingPunct="1">
              <a:defRPr/>
            </a:pPr>
            <a:r>
              <a:rPr kumimoji="1" lang="en-GB" sz="2400" b="0" dirty="0" smtClean="0"/>
              <a:t>If the rate </a:t>
            </a:r>
            <a:r>
              <a:rPr kumimoji="1" lang="en-GB" sz="2400" b="0" dirty="0"/>
              <a:t>of signal transmission is </a:t>
            </a:r>
            <a:r>
              <a:rPr kumimoji="1" lang="en-GB" sz="2400" b="0" i="1" dirty="0" smtClean="0"/>
              <a:t>2B </a:t>
            </a:r>
            <a:r>
              <a:rPr kumimoji="1" lang="en-GB" sz="2400" b="0" dirty="0" smtClean="0"/>
              <a:t>then a </a:t>
            </a:r>
            <a:r>
              <a:rPr kumimoji="1" lang="en-GB" sz="2400" b="0" dirty="0"/>
              <a:t>signal with frequencies no greater than </a:t>
            </a:r>
            <a:r>
              <a:rPr kumimoji="1" lang="en-GB" sz="2400" b="0" i="1" dirty="0"/>
              <a:t>B</a:t>
            </a:r>
            <a:r>
              <a:rPr kumimoji="1" lang="en-GB" sz="2400" b="0" dirty="0" smtClean="0"/>
              <a:t> is sufficient to carry the signal rate</a:t>
            </a:r>
          </a:p>
          <a:p>
            <a:pPr lvl="1" eaLnBrk="1" hangingPunct="1">
              <a:defRPr/>
            </a:pPr>
            <a:r>
              <a:rPr kumimoji="1" lang="en-GB" sz="2400" b="0" dirty="0"/>
              <a:t>G</a:t>
            </a:r>
            <a:r>
              <a:rPr kumimoji="1" lang="en-GB" sz="2400" b="0" dirty="0" smtClean="0"/>
              <a:t>iven a bandwidth of </a:t>
            </a:r>
            <a:r>
              <a:rPr kumimoji="1" lang="en-GB" sz="2400" b="0" i="1" dirty="0"/>
              <a:t>B</a:t>
            </a:r>
            <a:r>
              <a:rPr kumimoji="1" lang="en-GB" sz="2400" b="0" dirty="0"/>
              <a:t>,</a:t>
            </a:r>
            <a:r>
              <a:rPr kumimoji="1" lang="en-GB" sz="2400" b="0" dirty="0" smtClean="0"/>
              <a:t> the highest </a:t>
            </a:r>
            <a:r>
              <a:rPr kumimoji="1" lang="en-GB" sz="2400" b="0" dirty="0"/>
              <a:t>signal </a:t>
            </a:r>
            <a:r>
              <a:rPr kumimoji="1" lang="en-GB" sz="2400" b="0" dirty="0" smtClean="0"/>
              <a:t>rate that can be carried </a:t>
            </a:r>
            <a:r>
              <a:rPr kumimoji="1" lang="en-GB" sz="2400" b="0" dirty="0"/>
              <a:t>is 2</a:t>
            </a:r>
            <a:r>
              <a:rPr kumimoji="1" lang="en-GB" sz="2400" b="0" i="1" dirty="0"/>
              <a:t>B</a:t>
            </a:r>
            <a:endParaRPr kumimoji="1" lang="en-GB" sz="2400" b="0" i="1" dirty="0" smtClean="0"/>
          </a:p>
          <a:p>
            <a:pPr eaLnBrk="1" hangingPunct="1">
              <a:defRPr/>
            </a:pPr>
            <a:r>
              <a:rPr kumimoji="1" lang="en-GB" b="0" dirty="0"/>
              <a:t>F</a:t>
            </a:r>
            <a:r>
              <a:rPr kumimoji="1" lang="en-GB" b="0" dirty="0" smtClean="0"/>
              <a:t>or </a:t>
            </a:r>
            <a:r>
              <a:rPr kumimoji="1" lang="en-GB" b="0" dirty="0"/>
              <a:t>binary signals,</a:t>
            </a:r>
            <a:r>
              <a:rPr kumimoji="1" lang="en-GB" b="0" dirty="0" smtClean="0"/>
              <a:t> the data rate that can be supported by </a:t>
            </a:r>
            <a:r>
              <a:rPr kumimoji="1" lang="en-GB" b="0" i="1" dirty="0" smtClean="0"/>
              <a:t>B </a:t>
            </a:r>
            <a:r>
              <a:rPr kumimoji="1" lang="en-GB" b="0" dirty="0" smtClean="0"/>
              <a:t>Hz is 2</a:t>
            </a:r>
            <a:r>
              <a:rPr kumimoji="1" lang="en-GB" b="0" i="1" dirty="0" smtClean="0"/>
              <a:t>B </a:t>
            </a:r>
            <a:r>
              <a:rPr kumimoji="1" lang="en-GB" b="0" dirty="0" smtClean="0"/>
              <a:t>bps</a:t>
            </a:r>
          </a:p>
          <a:p>
            <a:pPr eaLnBrk="1" hangingPunct="1">
              <a:defRPr/>
            </a:pPr>
            <a:r>
              <a:rPr kumimoji="1" lang="en-GB" b="0" dirty="0" smtClean="0"/>
              <a:t>With multilevel signaling, the </a:t>
            </a:r>
            <a:r>
              <a:rPr kumimoji="1" lang="en-GB" b="0" dirty="0" err="1" smtClean="0"/>
              <a:t>Nyquist</a:t>
            </a:r>
            <a:r>
              <a:rPr kumimoji="1" lang="en-GB" b="0" dirty="0" smtClean="0"/>
              <a:t> formula becomes: 			</a:t>
            </a:r>
            <a:r>
              <a:rPr kumimoji="1" lang="en-GB" b="0" i="1" dirty="0" smtClean="0">
                <a:solidFill>
                  <a:srgbClr val="FF0000"/>
                </a:solidFill>
              </a:rPr>
              <a:t>C</a:t>
            </a:r>
            <a:r>
              <a:rPr kumimoji="1" lang="en-GB" b="0" dirty="0" smtClean="0">
                <a:solidFill>
                  <a:srgbClr val="FF0000"/>
                </a:solidFill>
              </a:rPr>
              <a:t> = 2</a:t>
            </a:r>
            <a:r>
              <a:rPr kumimoji="1" lang="en-GB" b="0" i="1" dirty="0" smtClean="0">
                <a:solidFill>
                  <a:srgbClr val="FF0000"/>
                </a:solidFill>
              </a:rPr>
              <a:t>B</a:t>
            </a:r>
            <a:r>
              <a:rPr kumimoji="1" lang="en-GB" b="0" dirty="0" smtClean="0">
                <a:solidFill>
                  <a:srgbClr val="FF0000"/>
                </a:solidFill>
              </a:rPr>
              <a:t> log</a:t>
            </a:r>
            <a:r>
              <a:rPr kumimoji="1" lang="en-GB" b="0" baseline="-25000" dirty="0" smtClean="0">
                <a:solidFill>
                  <a:srgbClr val="FF0000"/>
                </a:solidFill>
              </a:rPr>
              <a:t>2</a:t>
            </a:r>
            <a:r>
              <a:rPr kumimoji="1" lang="en-GB" b="0" i="1" dirty="0" smtClean="0">
                <a:solidFill>
                  <a:srgbClr val="FF0000"/>
                </a:solidFill>
              </a:rPr>
              <a:t>M</a:t>
            </a:r>
          </a:p>
          <a:p>
            <a:pPr eaLnBrk="1" hangingPunct="1">
              <a:defRPr/>
            </a:pPr>
            <a:r>
              <a:rPr kumimoji="1" lang="en-GB" b="0" dirty="0" smtClean="0"/>
              <a:t>Data rate can be increased by increasing the number of different signal elements</a:t>
            </a:r>
          </a:p>
          <a:p>
            <a:pPr lvl="1" eaLnBrk="1" hangingPunct="1">
              <a:defRPr/>
            </a:pPr>
            <a:r>
              <a:rPr kumimoji="1" lang="en-GB" sz="2400" b="0" dirty="0" smtClean="0"/>
              <a:t>This increases burden on receiver</a:t>
            </a:r>
          </a:p>
          <a:p>
            <a:pPr lvl="1" eaLnBrk="1" hangingPunct="1">
              <a:defRPr/>
            </a:pPr>
            <a:r>
              <a:rPr kumimoji="1" lang="en-GB" sz="2400" b="0" dirty="0" smtClean="0"/>
              <a:t>Noise and other impairments limit the practical value of </a:t>
            </a:r>
            <a:r>
              <a:rPr kumimoji="1" lang="en-GB" sz="2400" b="0" i="1" dirty="0" smtClean="0"/>
              <a:t>M</a:t>
            </a:r>
            <a:endParaRPr kumimoji="1" lang="en-GB" sz="2400" b="0" i="1" dirty="0"/>
          </a:p>
        </p:txBody>
      </p:sp>
    </p:spTree>
    <p:extLst>
      <p:ext uri="{BB962C8B-B14F-4D97-AF65-F5344CB8AC3E}">
        <p14:creationId xmlns:p14="http://schemas.microsoft.com/office/powerpoint/2010/main" val="1181486642"/>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l" eaLnBrk="1" hangingPunct="1"/>
            <a:r>
              <a:rPr lang="en-US">
                <a:solidFill>
                  <a:srgbClr val="898989"/>
                </a:solidFill>
                <a:latin typeface="Calibri" charset="0"/>
              </a:rPr>
              <a:t>3.</a:t>
            </a:r>
            <a:fld id="{1A8BFA3A-E35D-DF4C-93D5-E2AE8D5A73FA}" type="slidenum">
              <a:rPr lang="en-US">
                <a:solidFill>
                  <a:srgbClr val="898989"/>
                </a:solidFill>
                <a:latin typeface="Calibri" charset="0"/>
              </a:rPr>
              <a:pPr algn="l" eaLnBrk="1" hangingPunct="1"/>
              <a:t>8</a:t>
            </a:fld>
            <a:endParaRPr lang="en-US">
              <a:solidFill>
                <a:srgbClr val="898989"/>
              </a:solidFill>
              <a:latin typeface="Calibri" charset="0"/>
            </a:endParaRPr>
          </a:p>
        </p:txBody>
      </p:sp>
      <p:sp>
        <p:nvSpPr>
          <p:cNvPr id="1843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latin typeface="Tahoma" charset="0"/>
            </a:endParaRPr>
          </a:p>
        </p:txBody>
      </p:sp>
      <p:sp>
        <p:nvSpPr>
          <p:cNvPr id="18436" name="Line 10"/>
          <p:cNvSpPr>
            <a:spLocks noChangeShapeType="1"/>
          </p:cNvSpPr>
          <p:nvPr/>
        </p:nvSpPr>
        <p:spPr bwMode="auto">
          <a:xfrm>
            <a:off x="573088" y="48847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Rectangle 11"/>
          <p:cNvSpPr>
            <a:spLocks noChangeArrowheads="1"/>
          </p:cNvSpPr>
          <p:nvPr/>
        </p:nvSpPr>
        <p:spPr bwMode="auto">
          <a:xfrm>
            <a:off x="592138" y="4929188"/>
            <a:ext cx="8077200" cy="18161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US" altLang="en-US" sz="2800" dirty="0">
                <a:latin typeface="Arial" pitchFamily="34" charset="0"/>
              </a:rPr>
              <a:t>Increasing the levels of a signal increases the probability of an error occurring.</a:t>
            </a:r>
          </a:p>
          <a:p>
            <a:pPr algn="ctr">
              <a:defRPr/>
            </a:pPr>
            <a:r>
              <a:rPr lang="en-US" altLang="en-US" sz="2800" dirty="0">
                <a:latin typeface="Arial" pitchFamily="34" charset="0"/>
              </a:rPr>
              <a:t>In other words, it reduces the reliability of the system. </a:t>
            </a:r>
          </a:p>
        </p:txBody>
      </p:sp>
      <p:pic>
        <p:nvPicPr>
          <p:cNvPr id="18438" name="Picture 2" descr="Figure 3.16  Two digital signals: one with two signal levels and the other   with four signal level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558800"/>
            <a:ext cx="5719763"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311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solidFill>
                  <a:schemeClr val="bg1"/>
                </a:solidFill>
                <a:latin typeface="Calibri" charset="0"/>
              </a:rPr>
              <a:t>3.</a:t>
            </a:r>
            <a:fld id="{EC67B8D4-0DCE-A64A-B394-860A9E198B94}" type="slidenum">
              <a:rPr lang="en-US">
                <a:solidFill>
                  <a:schemeClr val="bg1"/>
                </a:solidFill>
                <a:latin typeface="Calibri" charset="0"/>
              </a:rPr>
              <a:pPr eaLnBrk="1" hangingPunct="1"/>
              <a:t>9</a:t>
            </a:fld>
            <a:endParaRPr lang="en-US">
              <a:solidFill>
                <a:schemeClr val="bg1"/>
              </a:solidFill>
              <a:latin typeface="Calibri" charset="0"/>
            </a:endParaRPr>
          </a:p>
        </p:txBody>
      </p:sp>
      <p:sp>
        <p:nvSpPr>
          <p:cNvPr id="9219" name="Rectangle 2"/>
          <p:cNvSpPr>
            <a:spLocks noGrp="1" noChangeArrowheads="1"/>
          </p:cNvSpPr>
          <p:nvPr>
            <p:ph type="title"/>
          </p:nvPr>
        </p:nvSpPr>
        <p:spPr>
          <a:xfrm>
            <a:off x="685800" y="609600"/>
            <a:ext cx="7772400" cy="1143000"/>
          </a:xfrm>
        </p:spPr>
        <p:txBody>
          <a:bodyPr anchor="t"/>
          <a:lstStyle/>
          <a:p>
            <a:pPr eaLnBrk="1" hangingPunct="1"/>
            <a:r>
              <a:rPr lang="en-US">
                <a:ln>
                  <a:noFill/>
                </a:ln>
                <a:effectLst>
                  <a:outerShdw blurRad="38100" dist="38100" dir="2700000" algn="tl">
                    <a:srgbClr val="DDDDDD"/>
                  </a:outerShdw>
                </a:effectLst>
                <a:latin typeface="Trebuchet MS" charset="0"/>
                <a:ea typeface="ＭＳ Ｐゴシック" charset="0"/>
                <a:cs typeface="Trebuchet MS" charset="0"/>
              </a:rPr>
              <a:t>Nyquist Theorem</a:t>
            </a:r>
          </a:p>
        </p:txBody>
      </p:sp>
      <p:sp>
        <p:nvSpPr>
          <p:cNvPr id="19460" name="Rectangle 3"/>
          <p:cNvSpPr>
            <a:spLocks noGrp="1" noChangeArrowheads="1"/>
          </p:cNvSpPr>
          <p:nvPr>
            <p:ph type="body" idx="1"/>
          </p:nvPr>
        </p:nvSpPr>
        <p:spPr>
          <a:xfrm>
            <a:off x="685800" y="1600200"/>
            <a:ext cx="7772400" cy="4800600"/>
          </a:xfrm>
        </p:spPr>
        <p:txBody>
          <a:bodyPr/>
          <a:lstStyle/>
          <a:p>
            <a:pPr eaLnBrk="1" hangingPunct="1">
              <a:lnSpc>
                <a:spcPct val="90000"/>
              </a:lnSpc>
            </a:pPr>
            <a:r>
              <a:rPr lang="en-US" sz="2400" b="0">
                <a:latin typeface="Trebuchet MS" charset="0"/>
                <a:ea typeface="ＭＳ Ｐゴシック" charset="0"/>
                <a:cs typeface="Trebuchet MS" charset="0"/>
              </a:rPr>
              <a:t>Nyquist gives the upper bound for the bit rate of a transmission system by calculating </a:t>
            </a:r>
            <a:r>
              <a:rPr lang="en-US" sz="2400" b="0">
                <a:solidFill>
                  <a:srgbClr val="FF0000"/>
                </a:solidFill>
                <a:latin typeface="Trebuchet MS" charset="0"/>
                <a:ea typeface="ＭＳ Ｐゴシック" charset="0"/>
                <a:cs typeface="Trebuchet MS" charset="0"/>
              </a:rPr>
              <a:t>the bit rate </a:t>
            </a:r>
            <a:r>
              <a:rPr lang="en-US" sz="2400" b="0">
                <a:latin typeface="Trebuchet MS" charset="0"/>
                <a:ea typeface="ＭＳ Ｐゴシック" charset="0"/>
                <a:cs typeface="Trebuchet MS" charset="0"/>
              </a:rPr>
              <a:t>directly from the number of bits in a symbol (or signal levels) and the bandwidth of the system (assuming 2 symbols/per cycle).</a:t>
            </a:r>
          </a:p>
          <a:p>
            <a:pPr eaLnBrk="1" hangingPunct="1">
              <a:lnSpc>
                <a:spcPct val="90000"/>
              </a:lnSpc>
            </a:pPr>
            <a:r>
              <a:rPr lang="en-US" sz="2400" b="0">
                <a:latin typeface="Trebuchet MS" charset="0"/>
                <a:ea typeface="ＭＳ Ｐゴシック" charset="0"/>
                <a:cs typeface="Trebuchet MS" charset="0"/>
              </a:rPr>
              <a:t>Nyquist theorem states that for a </a:t>
            </a:r>
            <a:r>
              <a:rPr lang="en-US" sz="2400" b="0">
                <a:solidFill>
                  <a:schemeClr val="hlink"/>
                </a:solidFill>
                <a:latin typeface="Trebuchet MS" charset="0"/>
                <a:ea typeface="ＭＳ Ｐゴシック" charset="0"/>
                <a:cs typeface="Trebuchet MS" charset="0"/>
              </a:rPr>
              <a:t>noiseless</a:t>
            </a:r>
            <a:r>
              <a:rPr lang="en-US" sz="2400" b="0">
                <a:latin typeface="Trebuchet MS" charset="0"/>
                <a:ea typeface="ＭＳ Ｐゴシック" charset="0"/>
                <a:cs typeface="Trebuchet MS" charset="0"/>
              </a:rPr>
              <a:t> channel:</a:t>
            </a:r>
          </a:p>
          <a:p>
            <a:pPr algn="ctr" eaLnBrk="1" hangingPunct="1">
              <a:lnSpc>
                <a:spcPct val="90000"/>
              </a:lnSpc>
              <a:buFont typeface="Wingdings" charset="0"/>
              <a:buNone/>
            </a:pPr>
            <a:r>
              <a:rPr lang="en-US" sz="2400" b="0">
                <a:latin typeface="Trebuchet MS" charset="0"/>
                <a:ea typeface="ＭＳ Ｐゴシック" charset="0"/>
                <a:cs typeface="Trebuchet MS" charset="0"/>
              </a:rPr>
              <a:t>C = 2 B log</a:t>
            </a:r>
            <a:r>
              <a:rPr lang="en-US" sz="2400" b="0" baseline="-25000">
                <a:latin typeface="Trebuchet MS" charset="0"/>
                <a:ea typeface="ＭＳ Ｐゴシック" charset="0"/>
                <a:cs typeface="Trebuchet MS" charset="0"/>
              </a:rPr>
              <a:t>2</a:t>
            </a:r>
            <a:r>
              <a:rPr lang="en-US" sz="2400" b="0">
                <a:latin typeface="Trebuchet MS" charset="0"/>
                <a:ea typeface="ＭＳ Ｐゴシック" charset="0"/>
                <a:cs typeface="Trebuchet MS" charset="0"/>
              </a:rPr>
              <a:t>2</a:t>
            </a:r>
            <a:r>
              <a:rPr lang="en-US" sz="2400" b="0" baseline="30000">
                <a:latin typeface="Trebuchet MS" charset="0"/>
                <a:ea typeface="ＭＳ Ｐゴシック" charset="0"/>
                <a:cs typeface="Trebuchet MS" charset="0"/>
              </a:rPr>
              <a:t>n</a:t>
            </a:r>
            <a:r>
              <a:rPr lang="en-US" sz="2400" b="0">
                <a:latin typeface="Trebuchet MS" charset="0"/>
                <a:ea typeface="ＭＳ Ｐゴシック" charset="0"/>
                <a:cs typeface="Trebuchet MS" charset="0"/>
              </a:rPr>
              <a:t> </a:t>
            </a:r>
          </a:p>
          <a:p>
            <a:pPr algn="ctr" eaLnBrk="1" hangingPunct="1">
              <a:lnSpc>
                <a:spcPct val="90000"/>
              </a:lnSpc>
              <a:buFont typeface="Wingdings" charset="0"/>
              <a:buNone/>
            </a:pPr>
            <a:r>
              <a:rPr lang="en-US" sz="2400" b="0">
                <a:latin typeface="Trebuchet MS" charset="0"/>
                <a:ea typeface="ＭＳ Ｐゴシック" charset="0"/>
                <a:cs typeface="Trebuchet MS" charset="0"/>
              </a:rPr>
              <a:t>C= </a:t>
            </a:r>
            <a:r>
              <a:rPr lang="en-US" sz="2400" b="0">
                <a:solidFill>
                  <a:srgbClr val="FF0000"/>
                </a:solidFill>
                <a:latin typeface="Trebuchet MS" charset="0"/>
                <a:ea typeface="ＭＳ Ｐゴシック" charset="0"/>
                <a:cs typeface="Trebuchet MS" charset="0"/>
              </a:rPr>
              <a:t>capacity in bps</a:t>
            </a:r>
          </a:p>
          <a:p>
            <a:pPr algn="ctr" eaLnBrk="1" hangingPunct="1">
              <a:lnSpc>
                <a:spcPct val="90000"/>
              </a:lnSpc>
              <a:buFont typeface="Wingdings" charset="0"/>
              <a:buNone/>
            </a:pPr>
            <a:r>
              <a:rPr lang="en-US" sz="2400" b="0">
                <a:latin typeface="Trebuchet MS" charset="0"/>
                <a:ea typeface="ＭＳ Ｐゴシック" charset="0"/>
                <a:cs typeface="Trebuchet MS" charset="0"/>
              </a:rPr>
              <a:t>B = bandwidth in Hz</a:t>
            </a:r>
          </a:p>
        </p:txBody>
      </p:sp>
    </p:spTree>
    <p:extLst>
      <p:ext uri="{BB962C8B-B14F-4D97-AF65-F5344CB8AC3E}">
        <p14:creationId xmlns:p14="http://schemas.microsoft.com/office/powerpoint/2010/main" val="3687265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2307</TotalTime>
  <Words>1468</Words>
  <Application>Microsoft Office PowerPoint</Application>
  <PresentationFormat>On-screen Show (4:3)</PresentationFormat>
  <Paragraphs>160</Paragraphs>
  <Slides>23</Slides>
  <Notes>14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Data Communication CSE 315</vt:lpstr>
      <vt:lpstr>Assessment</vt:lpstr>
      <vt:lpstr>Resources</vt:lpstr>
      <vt:lpstr>Outline</vt:lpstr>
      <vt:lpstr>PowerPoint Presentation</vt:lpstr>
      <vt:lpstr>Capacity of a System</vt:lpstr>
      <vt:lpstr>Nyquist Bandwidth</vt:lpstr>
      <vt:lpstr>PowerPoint Presentation</vt:lpstr>
      <vt:lpstr>Nyquist Theorem</vt:lpstr>
      <vt:lpstr>PowerPoint Presentation</vt:lpstr>
      <vt:lpstr>PowerPoint Presentation</vt:lpstr>
      <vt:lpstr>PowerPoint Presentation</vt:lpstr>
      <vt:lpstr>Shannon Capacity Formula</vt:lpstr>
      <vt:lpstr>Shannon’s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Dr. A.K.M. Muzahidul Islam</cp:lastModifiedBy>
  <cp:revision>351</cp:revision>
  <dcterms:created xsi:type="dcterms:W3CDTF">2018-10-07T06:29:49Z</dcterms:created>
  <dcterms:modified xsi:type="dcterms:W3CDTF">2018-11-06T08:57:30Z</dcterms:modified>
</cp:coreProperties>
</file>