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59" r:id="rId4"/>
    <p:sldId id="263" r:id="rId5"/>
    <p:sldId id="302" r:id="rId6"/>
    <p:sldId id="357" r:id="rId7"/>
    <p:sldId id="309" r:id="rId8"/>
    <p:sldId id="310" r:id="rId9"/>
    <p:sldId id="350" r:id="rId10"/>
    <p:sldId id="311" r:id="rId11"/>
    <p:sldId id="312" r:id="rId12"/>
    <p:sldId id="313" r:id="rId13"/>
    <p:sldId id="314" r:id="rId14"/>
    <p:sldId id="315" r:id="rId15"/>
    <p:sldId id="316" r:id="rId16"/>
    <p:sldId id="317" r:id="rId17"/>
    <p:sldId id="318" r:id="rId18"/>
    <p:sldId id="351" r:id="rId19"/>
    <p:sldId id="319" r:id="rId20"/>
    <p:sldId id="320" r:id="rId21"/>
    <p:sldId id="321" r:id="rId22"/>
    <p:sldId id="356" r:id="rId23"/>
    <p:sldId id="322" r:id="rId24"/>
    <p:sldId id="323" r:id="rId25"/>
    <p:sldId id="324" r:id="rId26"/>
    <p:sldId id="325" r:id="rId27"/>
    <p:sldId id="326" r:id="rId28"/>
    <p:sldId id="327" r:id="rId29"/>
    <p:sldId id="353" r:id="rId30"/>
    <p:sldId id="328" r:id="rId31"/>
    <p:sldId id="329" r:id="rId32"/>
    <p:sldId id="330" r:id="rId33"/>
    <p:sldId id="331" r:id="rId34"/>
    <p:sldId id="332" r:id="rId35"/>
    <p:sldId id="333" r:id="rId36"/>
    <p:sldId id="334" r:id="rId37"/>
    <p:sldId id="335" r:id="rId38"/>
    <p:sldId id="336" r:id="rId39"/>
    <p:sldId id="337" r:id="rId40"/>
    <p:sldId id="338" r:id="rId41"/>
    <p:sldId id="354" r:id="rId42"/>
    <p:sldId id="355" r:id="rId43"/>
    <p:sldId id="34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8" autoAdjust="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455192-9A4C-4F2D-9EE8-225F22AFA226}" type="doc">
      <dgm:prSet loTypeId="urn:microsoft.com/office/officeart/2008/layout/VerticalCurvedList" loCatId="list" qsTypeId="urn:microsoft.com/office/officeart/2005/8/quickstyle/simple3" qsCatId="simple" csTypeId="urn:microsoft.com/office/officeart/2005/8/colors/colorful1" csCatId="colorful" phldr="1"/>
      <dgm:spPr/>
      <dgm:t>
        <a:bodyPr/>
        <a:lstStyle/>
        <a:p>
          <a:endParaRPr lang="en-MY"/>
        </a:p>
      </dgm:t>
    </dgm:pt>
    <dgm:pt modelId="{F968D6E4-329B-4A49-9F7C-7F4171C22785}">
      <dgm:prSet phldrT="[Text]"/>
      <dgm:spPr/>
      <dgm:t>
        <a:bodyPr/>
        <a:lstStyle/>
        <a:p>
          <a:r>
            <a:rPr lang="en-US" dirty="0"/>
            <a:t>Doctor of Engineering (Japanese Government </a:t>
          </a:r>
          <a:r>
            <a:rPr lang="en-US" dirty="0" err="1"/>
            <a:t>Monbusho</a:t>
          </a:r>
          <a:r>
            <a:rPr lang="en-US" dirty="0"/>
            <a:t> Scholarship) (04 Years) </a:t>
          </a:r>
        </a:p>
        <a:p>
          <a:r>
            <a:rPr lang="en-US" i="0" dirty="0"/>
            <a:t>Nagoya Institute of Technology (</a:t>
          </a:r>
          <a:r>
            <a:rPr lang="en-US" i="0" dirty="0" err="1"/>
            <a:t>NiTech</a:t>
          </a:r>
          <a:r>
            <a:rPr lang="en-US" i="0" dirty="0"/>
            <a:t>), Nagoya, Japan</a:t>
          </a:r>
          <a:endParaRPr lang="en-MY" i="0" dirty="0"/>
        </a:p>
      </dgm:t>
    </dgm:pt>
    <dgm:pt modelId="{42846ADF-B702-41B6-84AF-BF13DDD68D61}" type="sibTrans" cxnId="{748D7C09-BC7C-46AC-9DA0-F81C542B1CE0}">
      <dgm:prSet/>
      <dgm:spPr/>
      <dgm:t>
        <a:bodyPr/>
        <a:lstStyle/>
        <a:p>
          <a:endParaRPr lang="en-MY"/>
        </a:p>
      </dgm:t>
    </dgm:pt>
    <dgm:pt modelId="{95C863FA-D532-46B4-B6B6-50D1E03D668B}" type="parTrans" cxnId="{748D7C09-BC7C-46AC-9DA0-F81C542B1CE0}">
      <dgm:prSet/>
      <dgm:spPr/>
      <dgm:t>
        <a:bodyPr/>
        <a:lstStyle/>
        <a:p>
          <a:endParaRPr lang="en-MY"/>
        </a:p>
      </dgm:t>
    </dgm:pt>
    <dgm:pt modelId="{D1473672-1E4F-437A-B786-4FBF263B1BCE}">
      <dgm:prSet phldrT="[Text]"/>
      <dgm:spPr/>
      <dgm:t>
        <a:bodyPr/>
        <a:lstStyle/>
        <a:p>
          <a:r>
            <a:rPr lang="en-US" dirty="0"/>
            <a:t>Completed HSC (12 Years of Schooling)</a:t>
          </a:r>
        </a:p>
        <a:p>
          <a:r>
            <a:rPr lang="en-US" dirty="0"/>
            <a:t>Notre Dame College, Dhaka, Bangladesh</a:t>
          </a:r>
          <a:endParaRPr lang="en-MY" dirty="0"/>
        </a:p>
      </dgm:t>
    </dgm:pt>
    <dgm:pt modelId="{DFB820AB-9E62-435E-A120-9BB3BE690D9A}" type="sibTrans" cxnId="{7D98C4CC-96A8-4C51-B1D6-E20A22A144B5}">
      <dgm:prSet/>
      <dgm:spPr/>
      <dgm:t>
        <a:bodyPr/>
        <a:lstStyle/>
        <a:p>
          <a:endParaRPr lang="en-MY"/>
        </a:p>
      </dgm:t>
    </dgm:pt>
    <dgm:pt modelId="{8BC3C6FE-FFF7-4D4C-AEE3-2ACB12B58A4B}" type="parTrans" cxnId="{7D98C4CC-96A8-4C51-B1D6-E20A22A144B5}">
      <dgm:prSet/>
      <dgm:spPr/>
      <dgm:t>
        <a:bodyPr/>
        <a:lstStyle/>
        <a:p>
          <a:endParaRPr lang="en-MY"/>
        </a:p>
      </dgm:t>
    </dgm:pt>
    <dgm:pt modelId="{E0BF3455-2504-8E4A-9E3F-4DFAB41AD0F7}">
      <dgm:prSet phldrT="[Text]"/>
      <dgm:spPr/>
      <dgm:t>
        <a:bodyPr/>
        <a:lstStyle/>
        <a:p>
          <a:r>
            <a:rPr lang="en-US" dirty="0"/>
            <a:t>Completed MSc in Engineering (5-Year Russian Education System)</a:t>
          </a:r>
        </a:p>
        <a:p>
          <a:r>
            <a:rPr lang="en-US" dirty="0" err="1"/>
            <a:t>Kharkiv</a:t>
          </a:r>
          <a:r>
            <a:rPr lang="en-US" dirty="0"/>
            <a:t> State of University of Radio Electronics, Kharkov, Ukraine</a:t>
          </a:r>
          <a:endParaRPr lang="en-MY" dirty="0"/>
        </a:p>
      </dgm:t>
    </dgm:pt>
    <dgm:pt modelId="{014A3A81-573C-9A47-931B-399C0A63D84D}" type="parTrans" cxnId="{A2485606-A636-DB4C-8489-9EE41E167171}">
      <dgm:prSet/>
      <dgm:spPr/>
      <dgm:t>
        <a:bodyPr/>
        <a:lstStyle/>
        <a:p>
          <a:endParaRPr lang="en-US"/>
        </a:p>
      </dgm:t>
    </dgm:pt>
    <dgm:pt modelId="{F2D02936-52FC-A442-8AE8-FFD3210BB174}" type="sibTrans" cxnId="{A2485606-A636-DB4C-8489-9EE41E167171}">
      <dgm:prSet/>
      <dgm:spPr/>
      <dgm:t>
        <a:bodyPr/>
        <a:lstStyle/>
        <a:p>
          <a:endParaRPr lang="en-US"/>
        </a:p>
      </dgm:t>
    </dgm:pt>
    <dgm:pt modelId="{C9314518-C6A0-6C42-8B0F-7EFD4272A438}">
      <dgm:prSet phldrT="[Text]"/>
      <dgm:spPr/>
      <dgm:t>
        <a:bodyPr/>
        <a:lstStyle/>
        <a:p>
          <a:r>
            <a:rPr lang="en-MY" dirty="0"/>
            <a:t>Completed University Foundadation Programme (01 Year)</a:t>
          </a:r>
        </a:p>
        <a:p>
          <a:r>
            <a:rPr lang="en-MY" dirty="0"/>
            <a:t>Moscow State University of Railway and Engineering (MIIT), Moscow, Russia</a:t>
          </a:r>
        </a:p>
      </dgm:t>
    </dgm:pt>
    <dgm:pt modelId="{6EC3CCB9-3230-1542-8692-57657D284486}" type="parTrans" cxnId="{248DE658-6770-5747-85A1-221CB9F54EAE}">
      <dgm:prSet/>
      <dgm:spPr/>
      <dgm:t>
        <a:bodyPr/>
        <a:lstStyle/>
        <a:p>
          <a:endParaRPr lang="en-US"/>
        </a:p>
      </dgm:t>
    </dgm:pt>
    <dgm:pt modelId="{0A76EFDF-C862-244D-A935-1EC0230CDFB4}" type="sibTrans" cxnId="{248DE658-6770-5747-85A1-221CB9F54EAE}">
      <dgm:prSet/>
      <dgm:spPr/>
      <dgm:t>
        <a:bodyPr/>
        <a:lstStyle/>
        <a:p>
          <a:endParaRPr lang="en-US"/>
        </a:p>
      </dgm:t>
    </dgm:pt>
    <dgm:pt modelId="{5AF0D97C-686F-4052-9A42-8AFE240B9067}" type="pres">
      <dgm:prSet presAssocID="{E5455192-9A4C-4F2D-9EE8-225F22AFA226}" presName="Name0" presStyleCnt="0">
        <dgm:presLayoutVars>
          <dgm:chMax val="7"/>
          <dgm:chPref val="7"/>
          <dgm:dir/>
        </dgm:presLayoutVars>
      </dgm:prSet>
      <dgm:spPr/>
      <dgm:t>
        <a:bodyPr/>
        <a:lstStyle/>
        <a:p>
          <a:endParaRPr lang="en-US"/>
        </a:p>
      </dgm:t>
    </dgm:pt>
    <dgm:pt modelId="{0766731A-BE99-492D-B07E-09E6C45DD01B}" type="pres">
      <dgm:prSet presAssocID="{E5455192-9A4C-4F2D-9EE8-225F22AFA226}" presName="Name1" presStyleCnt="0"/>
      <dgm:spPr/>
    </dgm:pt>
    <dgm:pt modelId="{B6FBA5BF-EE2A-4F4B-8157-86D5EC438C06}" type="pres">
      <dgm:prSet presAssocID="{E5455192-9A4C-4F2D-9EE8-225F22AFA226}" presName="cycle" presStyleCnt="0"/>
      <dgm:spPr/>
    </dgm:pt>
    <dgm:pt modelId="{59C1EBA8-A942-460C-A9B6-3A225F9FBCC4}" type="pres">
      <dgm:prSet presAssocID="{E5455192-9A4C-4F2D-9EE8-225F22AFA226}" presName="srcNode" presStyleLbl="node1" presStyleIdx="0" presStyleCnt="4"/>
      <dgm:spPr/>
    </dgm:pt>
    <dgm:pt modelId="{4D517D3C-CCF6-4E1B-851E-41C8F27006A6}" type="pres">
      <dgm:prSet presAssocID="{E5455192-9A4C-4F2D-9EE8-225F22AFA226}" presName="conn" presStyleLbl="parChTrans1D2" presStyleIdx="0" presStyleCnt="1"/>
      <dgm:spPr/>
      <dgm:t>
        <a:bodyPr/>
        <a:lstStyle/>
        <a:p>
          <a:endParaRPr lang="en-US"/>
        </a:p>
      </dgm:t>
    </dgm:pt>
    <dgm:pt modelId="{E70FFAE1-FB8B-4164-A7EC-FF69842A392D}" type="pres">
      <dgm:prSet presAssocID="{E5455192-9A4C-4F2D-9EE8-225F22AFA226}" presName="extraNode" presStyleLbl="node1" presStyleIdx="0" presStyleCnt="4"/>
      <dgm:spPr/>
    </dgm:pt>
    <dgm:pt modelId="{8BFCE75A-D666-4810-B006-2EF2BC015650}" type="pres">
      <dgm:prSet presAssocID="{E5455192-9A4C-4F2D-9EE8-225F22AFA226}" presName="dstNode" presStyleLbl="node1" presStyleIdx="0" presStyleCnt="4"/>
      <dgm:spPr/>
    </dgm:pt>
    <dgm:pt modelId="{B3BF85E8-D34A-4801-803D-4F3C8D081553}" type="pres">
      <dgm:prSet presAssocID="{D1473672-1E4F-437A-B786-4FBF263B1BCE}" presName="text_1" presStyleLbl="node1" presStyleIdx="0" presStyleCnt="4" custScaleX="101009" custScaleY="123730" custLinFactNeighborY="-22653">
        <dgm:presLayoutVars>
          <dgm:bulletEnabled val="1"/>
        </dgm:presLayoutVars>
      </dgm:prSet>
      <dgm:spPr/>
      <dgm:t>
        <a:bodyPr/>
        <a:lstStyle/>
        <a:p>
          <a:endParaRPr lang="en-US"/>
        </a:p>
      </dgm:t>
    </dgm:pt>
    <dgm:pt modelId="{DA3634D1-F552-4C37-A07C-CB7B50116987}" type="pres">
      <dgm:prSet presAssocID="{D1473672-1E4F-437A-B786-4FBF263B1BCE}" presName="accent_1" presStyleCnt="0"/>
      <dgm:spPr/>
    </dgm:pt>
    <dgm:pt modelId="{94D8F9D4-6811-4E16-82C9-B8A277ACE611}" type="pres">
      <dgm:prSet presAssocID="{D1473672-1E4F-437A-B786-4FBF263B1BCE}" presName="accentRepeatNode" presStyleLbl="solidFgAcc1" presStyleIdx="0" presStyleCnt="4"/>
      <dgm:spPr/>
    </dgm:pt>
    <dgm:pt modelId="{A085CDD6-4C79-BE43-A25D-F6A2EDF68A3B}" type="pres">
      <dgm:prSet presAssocID="{C9314518-C6A0-6C42-8B0F-7EFD4272A438}" presName="text_2" presStyleLbl="node1" presStyleIdx="1" presStyleCnt="4">
        <dgm:presLayoutVars>
          <dgm:bulletEnabled val="1"/>
        </dgm:presLayoutVars>
      </dgm:prSet>
      <dgm:spPr/>
      <dgm:t>
        <a:bodyPr/>
        <a:lstStyle/>
        <a:p>
          <a:endParaRPr lang="en-US"/>
        </a:p>
      </dgm:t>
    </dgm:pt>
    <dgm:pt modelId="{3DBE2440-893F-6E47-A96F-3CA8517F2DAF}" type="pres">
      <dgm:prSet presAssocID="{C9314518-C6A0-6C42-8B0F-7EFD4272A438}" presName="accent_2" presStyleCnt="0"/>
      <dgm:spPr/>
    </dgm:pt>
    <dgm:pt modelId="{B5F9B011-824E-3C43-BE44-66861E989A3F}" type="pres">
      <dgm:prSet presAssocID="{C9314518-C6A0-6C42-8B0F-7EFD4272A438}" presName="accentRepeatNode" presStyleLbl="solidFgAcc1" presStyleIdx="1" presStyleCnt="4"/>
      <dgm:spPr/>
    </dgm:pt>
    <dgm:pt modelId="{190B034E-65B2-D646-A712-E7D0B96CB554}" type="pres">
      <dgm:prSet presAssocID="{E0BF3455-2504-8E4A-9E3F-4DFAB41AD0F7}" presName="text_3" presStyleLbl="node1" presStyleIdx="2" presStyleCnt="4">
        <dgm:presLayoutVars>
          <dgm:bulletEnabled val="1"/>
        </dgm:presLayoutVars>
      </dgm:prSet>
      <dgm:spPr/>
      <dgm:t>
        <a:bodyPr/>
        <a:lstStyle/>
        <a:p>
          <a:endParaRPr lang="en-US"/>
        </a:p>
      </dgm:t>
    </dgm:pt>
    <dgm:pt modelId="{557F8ABC-841F-604E-B274-9A85A63C4241}" type="pres">
      <dgm:prSet presAssocID="{E0BF3455-2504-8E4A-9E3F-4DFAB41AD0F7}" presName="accent_3" presStyleCnt="0"/>
      <dgm:spPr/>
    </dgm:pt>
    <dgm:pt modelId="{FF567DC9-ADD1-2940-8716-601E1B7B7D52}" type="pres">
      <dgm:prSet presAssocID="{E0BF3455-2504-8E4A-9E3F-4DFAB41AD0F7}" presName="accentRepeatNode" presStyleLbl="solidFgAcc1" presStyleIdx="2" presStyleCnt="4"/>
      <dgm:spPr/>
    </dgm:pt>
    <dgm:pt modelId="{1DB96939-53D0-6048-8021-5B69714FA130}" type="pres">
      <dgm:prSet presAssocID="{F968D6E4-329B-4A49-9F7C-7F4171C22785}" presName="text_4" presStyleLbl="node1" presStyleIdx="3" presStyleCnt="4" custScaleY="129122" custLinFactNeighborY="13200">
        <dgm:presLayoutVars>
          <dgm:bulletEnabled val="1"/>
        </dgm:presLayoutVars>
      </dgm:prSet>
      <dgm:spPr/>
      <dgm:t>
        <a:bodyPr/>
        <a:lstStyle/>
        <a:p>
          <a:endParaRPr lang="en-US"/>
        </a:p>
      </dgm:t>
    </dgm:pt>
    <dgm:pt modelId="{822911C5-6AD0-D845-A191-7143FD4D3B3D}" type="pres">
      <dgm:prSet presAssocID="{F968D6E4-329B-4A49-9F7C-7F4171C22785}" presName="accent_4" presStyleCnt="0"/>
      <dgm:spPr/>
    </dgm:pt>
    <dgm:pt modelId="{AF8EC0B1-0653-48CF-A580-3270CB12FE97}" type="pres">
      <dgm:prSet presAssocID="{F968D6E4-329B-4A49-9F7C-7F4171C22785}" presName="accentRepeatNode" presStyleLbl="solidFgAcc1" presStyleIdx="3" presStyleCnt="4" custLinFactNeighborY="12330"/>
      <dgm:spPr/>
    </dgm:pt>
  </dgm:ptLst>
  <dgm:cxnLst>
    <dgm:cxn modelId="{D9DA81B0-08AC-40E7-9553-3166DB29979E}" type="presOf" srcId="{DFB820AB-9E62-435E-A120-9BB3BE690D9A}" destId="{4D517D3C-CCF6-4E1B-851E-41C8F27006A6}" srcOrd="0" destOrd="0" presId="urn:microsoft.com/office/officeart/2008/layout/VerticalCurvedList"/>
    <dgm:cxn modelId="{6F7C5CBE-82E0-4CE5-AB71-125D3A1B509D}" type="presOf" srcId="{F968D6E4-329B-4A49-9F7C-7F4171C22785}" destId="{1DB96939-53D0-6048-8021-5B69714FA130}" srcOrd="0" destOrd="0" presId="urn:microsoft.com/office/officeart/2008/layout/VerticalCurvedList"/>
    <dgm:cxn modelId="{7D98C4CC-96A8-4C51-B1D6-E20A22A144B5}" srcId="{E5455192-9A4C-4F2D-9EE8-225F22AFA226}" destId="{D1473672-1E4F-437A-B786-4FBF263B1BCE}" srcOrd="0" destOrd="0" parTransId="{8BC3C6FE-FFF7-4D4C-AEE3-2ACB12B58A4B}" sibTransId="{DFB820AB-9E62-435E-A120-9BB3BE690D9A}"/>
    <dgm:cxn modelId="{A2485606-A636-DB4C-8489-9EE41E167171}" srcId="{E5455192-9A4C-4F2D-9EE8-225F22AFA226}" destId="{E0BF3455-2504-8E4A-9E3F-4DFAB41AD0F7}" srcOrd="2" destOrd="0" parTransId="{014A3A81-573C-9A47-931B-399C0A63D84D}" sibTransId="{F2D02936-52FC-A442-8AE8-FFD3210BB174}"/>
    <dgm:cxn modelId="{879C14E3-1533-41A3-9C38-3B52372CBCDD}" type="presOf" srcId="{C9314518-C6A0-6C42-8B0F-7EFD4272A438}" destId="{A085CDD6-4C79-BE43-A25D-F6A2EDF68A3B}" srcOrd="0" destOrd="0" presId="urn:microsoft.com/office/officeart/2008/layout/VerticalCurvedList"/>
    <dgm:cxn modelId="{248DE658-6770-5747-85A1-221CB9F54EAE}" srcId="{E5455192-9A4C-4F2D-9EE8-225F22AFA226}" destId="{C9314518-C6A0-6C42-8B0F-7EFD4272A438}" srcOrd="1" destOrd="0" parTransId="{6EC3CCB9-3230-1542-8692-57657D284486}" sibTransId="{0A76EFDF-C862-244D-A935-1EC0230CDFB4}"/>
    <dgm:cxn modelId="{C7DBA607-4595-4A78-8878-105871769AD5}" type="presOf" srcId="{E0BF3455-2504-8E4A-9E3F-4DFAB41AD0F7}" destId="{190B034E-65B2-D646-A712-E7D0B96CB554}" srcOrd="0" destOrd="0" presId="urn:microsoft.com/office/officeart/2008/layout/VerticalCurvedList"/>
    <dgm:cxn modelId="{A04E7955-F856-41AF-8F43-20F7C6EA6D78}" type="presOf" srcId="{E5455192-9A4C-4F2D-9EE8-225F22AFA226}" destId="{5AF0D97C-686F-4052-9A42-8AFE240B9067}" srcOrd="0" destOrd="0" presId="urn:microsoft.com/office/officeart/2008/layout/VerticalCurvedList"/>
    <dgm:cxn modelId="{18F13694-2907-4725-8669-6D020F57059C}" type="presOf" srcId="{D1473672-1E4F-437A-B786-4FBF263B1BCE}" destId="{B3BF85E8-D34A-4801-803D-4F3C8D081553}" srcOrd="0" destOrd="0" presId="urn:microsoft.com/office/officeart/2008/layout/VerticalCurvedList"/>
    <dgm:cxn modelId="{748D7C09-BC7C-46AC-9DA0-F81C542B1CE0}" srcId="{E5455192-9A4C-4F2D-9EE8-225F22AFA226}" destId="{F968D6E4-329B-4A49-9F7C-7F4171C22785}" srcOrd="3" destOrd="0" parTransId="{95C863FA-D532-46B4-B6B6-50D1E03D668B}" sibTransId="{42846ADF-B702-41B6-84AF-BF13DDD68D61}"/>
    <dgm:cxn modelId="{622E640A-25D6-4D71-95A7-9AD07699F182}" type="presParOf" srcId="{5AF0D97C-686F-4052-9A42-8AFE240B9067}" destId="{0766731A-BE99-492D-B07E-09E6C45DD01B}" srcOrd="0" destOrd="0" presId="urn:microsoft.com/office/officeart/2008/layout/VerticalCurvedList"/>
    <dgm:cxn modelId="{1734B669-6B76-43D7-AAFF-95D33BD0D53F}" type="presParOf" srcId="{0766731A-BE99-492D-B07E-09E6C45DD01B}" destId="{B6FBA5BF-EE2A-4F4B-8157-86D5EC438C06}" srcOrd="0" destOrd="0" presId="urn:microsoft.com/office/officeart/2008/layout/VerticalCurvedList"/>
    <dgm:cxn modelId="{CE6FDDC5-872A-4859-BC45-3D0431E83D44}" type="presParOf" srcId="{B6FBA5BF-EE2A-4F4B-8157-86D5EC438C06}" destId="{59C1EBA8-A942-460C-A9B6-3A225F9FBCC4}" srcOrd="0" destOrd="0" presId="urn:microsoft.com/office/officeart/2008/layout/VerticalCurvedList"/>
    <dgm:cxn modelId="{D8E312BB-F07D-44BF-B7F1-EF6F0C67AE72}" type="presParOf" srcId="{B6FBA5BF-EE2A-4F4B-8157-86D5EC438C06}" destId="{4D517D3C-CCF6-4E1B-851E-41C8F27006A6}" srcOrd="1" destOrd="0" presId="urn:microsoft.com/office/officeart/2008/layout/VerticalCurvedList"/>
    <dgm:cxn modelId="{A2803341-A86D-48AA-8EF0-288808DAC86C}" type="presParOf" srcId="{B6FBA5BF-EE2A-4F4B-8157-86D5EC438C06}" destId="{E70FFAE1-FB8B-4164-A7EC-FF69842A392D}" srcOrd="2" destOrd="0" presId="urn:microsoft.com/office/officeart/2008/layout/VerticalCurvedList"/>
    <dgm:cxn modelId="{D853DDD5-F327-42C8-A2A9-878719FA4470}" type="presParOf" srcId="{B6FBA5BF-EE2A-4F4B-8157-86D5EC438C06}" destId="{8BFCE75A-D666-4810-B006-2EF2BC015650}" srcOrd="3" destOrd="0" presId="urn:microsoft.com/office/officeart/2008/layout/VerticalCurvedList"/>
    <dgm:cxn modelId="{94C00843-D44E-4BA2-BC0F-CE06122F630C}" type="presParOf" srcId="{0766731A-BE99-492D-B07E-09E6C45DD01B}" destId="{B3BF85E8-D34A-4801-803D-4F3C8D081553}" srcOrd="1" destOrd="0" presId="urn:microsoft.com/office/officeart/2008/layout/VerticalCurvedList"/>
    <dgm:cxn modelId="{27A748D4-A673-4ED1-A143-4A7EE6CBD314}" type="presParOf" srcId="{0766731A-BE99-492D-B07E-09E6C45DD01B}" destId="{DA3634D1-F552-4C37-A07C-CB7B50116987}" srcOrd="2" destOrd="0" presId="urn:microsoft.com/office/officeart/2008/layout/VerticalCurvedList"/>
    <dgm:cxn modelId="{6B52738C-580C-4820-B509-A76985EE1ED7}" type="presParOf" srcId="{DA3634D1-F552-4C37-A07C-CB7B50116987}" destId="{94D8F9D4-6811-4E16-82C9-B8A277ACE611}" srcOrd="0" destOrd="0" presId="urn:microsoft.com/office/officeart/2008/layout/VerticalCurvedList"/>
    <dgm:cxn modelId="{F0D4DE6B-9632-45FC-8CF2-7851BA9A46A6}" type="presParOf" srcId="{0766731A-BE99-492D-B07E-09E6C45DD01B}" destId="{A085CDD6-4C79-BE43-A25D-F6A2EDF68A3B}" srcOrd="3" destOrd="0" presId="urn:microsoft.com/office/officeart/2008/layout/VerticalCurvedList"/>
    <dgm:cxn modelId="{FA812AD8-E211-4C1E-9726-B25415A1614B}" type="presParOf" srcId="{0766731A-BE99-492D-B07E-09E6C45DD01B}" destId="{3DBE2440-893F-6E47-A96F-3CA8517F2DAF}" srcOrd="4" destOrd="0" presId="urn:microsoft.com/office/officeart/2008/layout/VerticalCurvedList"/>
    <dgm:cxn modelId="{59AE7ECA-19D8-4A80-A4D0-6CA2281CCAA8}" type="presParOf" srcId="{3DBE2440-893F-6E47-A96F-3CA8517F2DAF}" destId="{B5F9B011-824E-3C43-BE44-66861E989A3F}" srcOrd="0" destOrd="0" presId="urn:microsoft.com/office/officeart/2008/layout/VerticalCurvedList"/>
    <dgm:cxn modelId="{962FB2A3-4520-4BB8-B689-078D504F0C2C}" type="presParOf" srcId="{0766731A-BE99-492D-B07E-09E6C45DD01B}" destId="{190B034E-65B2-D646-A712-E7D0B96CB554}" srcOrd="5" destOrd="0" presId="urn:microsoft.com/office/officeart/2008/layout/VerticalCurvedList"/>
    <dgm:cxn modelId="{F8843A21-BF60-441F-864D-5F81F279535F}" type="presParOf" srcId="{0766731A-BE99-492D-B07E-09E6C45DD01B}" destId="{557F8ABC-841F-604E-B274-9A85A63C4241}" srcOrd="6" destOrd="0" presId="urn:microsoft.com/office/officeart/2008/layout/VerticalCurvedList"/>
    <dgm:cxn modelId="{26BCA199-A959-45AF-BFB2-64258E59642D}" type="presParOf" srcId="{557F8ABC-841F-604E-B274-9A85A63C4241}" destId="{FF567DC9-ADD1-2940-8716-601E1B7B7D52}" srcOrd="0" destOrd="0" presId="urn:microsoft.com/office/officeart/2008/layout/VerticalCurvedList"/>
    <dgm:cxn modelId="{64CA1EF9-6B67-4296-ACBB-3EC81EA059E8}" type="presParOf" srcId="{0766731A-BE99-492D-B07E-09E6C45DD01B}" destId="{1DB96939-53D0-6048-8021-5B69714FA130}" srcOrd="7" destOrd="0" presId="urn:microsoft.com/office/officeart/2008/layout/VerticalCurvedList"/>
    <dgm:cxn modelId="{FEACC07B-DEF0-40DB-9DF3-B0AE06C95EDF}" type="presParOf" srcId="{0766731A-BE99-492D-B07E-09E6C45DD01B}" destId="{822911C5-6AD0-D845-A191-7143FD4D3B3D}" srcOrd="8" destOrd="0" presId="urn:microsoft.com/office/officeart/2008/layout/VerticalCurvedList"/>
    <dgm:cxn modelId="{826DCF73-5BE4-4908-AA2A-5DDC9092D1D3}" type="presParOf" srcId="{822911C5-6AD0-D845-A191-7143FD4D3B3D}" destId="{AF8EC0B1-0653-48CF-A580-3270CB12FE9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455192-9A4C-4F2D-9EE8-225F22AFA226}" type="doc">
      <dgm:prSet loTypeId="urn:microsoft.com/office/officeart/2008/layout/VerticalCurvedList" loCatId="list" qsTypeId="urn:microsoft.com/office/officeart/2005/8/quickstyle/simple3" qsCatId="simple" csTypeId="urn:microsoft.com/office/officeart/2005/8/colors/colorful1" csCatId="colorful" phldr="1"/>
      <dgm:spPr/>
      <dgm:t>
        <a:bodyPr/>
        <a:lstStyle/>
        <a:p>
          <a:endParaRPr lang="en-MY"/>
        </a:p>
      </dgm:t>
    </dgm:pt>
    <dgm:pt modelId="{DE11C930-4D90-4CFF-B6F4-0EF85B91C94D}">
      <dgm:prSet phldrT="[Text]" custT="1"/>
      <dgm:spPr/>
      <dgm:t>
        <a:bodyPr/>
        <a:lstStyle/>
        <a:p>
          <a:pPr>
            <a:spcAft>
              <a:spcPts val="0"/>
            </a:spcAft>
          </a:pPr>
          <a:r>
            <a:rPr lang="en-US" sz="2000" dirty="0" smtClean="0"/>
            <a:t>Senior Officer, IT Division</a:t>
          </a:r>
        </a:p>
        <a:p>
          <a:pPr>
            <a:spcAft>
              <a:spcPts val="0"/>
            </a:spcAft>
          </a:pPr>
          <a:r>
            <a:rPr lang="en-US" sz="2000" dirty="0" smtClean="0"/>
            <a:t>First Security Bank Ltd., Dhaka, Bangladesh</a:t>
          </a:r>
          <a:endParaRPr lang="en-MY" sz="2000" dirty="0"/>
        </a:p>
      </dgm:t>
    </dgm:pt>
    <dgm:pt modelId="{45CD50E9-4604-47F4-8256-AA9D4F537A28}" type="sibTrans" cxnId="{BA4F9573-4F7D-43CC-9C58-9053F0AF14E0}">
      <dgm:prSet/>
      <dgm:spPr/>
      <dgm:t>
        <a:bodyPr/>
        <a:lstStyle/>
        <a:p>
          <a:endParaRPr lang="en-MY"/>
        </a:p>
      </dgm:t>
    </dgm:pt>
    <dgm:pt modelId="{EB87AFCD-3AB6-4FAF-BCCD-61E4746BD3A0}" type="parTrans" cxnId="{BA4F9573-4F7D-43CC-9C58-9053F0AF14E0}">
      <dgm:prSet/>
      <dgm:spPr/>
      <dgm:t>
        <a:bodyPr/>
        <a:lstStyle/>
        <a:p>
          <a:endParaRPr lang="en-MY"/>
        </a:p>
      </dgm:t>
    </dgm:pt>
    <dgm:pt modelId="{CA227D33-8214-4EA5-AEF5-0412B799FC89}">
      <dgm:prSet phldrT="[Text]" custT="1"/>
      <dgm:spPr/>
      <dgm:t>
        <a:bodyPr/>
        <a:lstStyle/>
        <a:p>
          <a:pPr>
            <a:spcAft>
              <a:spcPts val="0"/>
            </a:spcAft>
          </a:pPr>
          <a:r>
            <a:rPr lang="en-US" sz="2000" dirty="0" smtClean="0"/>
            <a:t>Professor</a:t>
          </a:r>
        </a:p>
        <a:p>
          <a:pPr>
            <a:spcAft>
              <a:spcPts val="0"/>
            </a:spcAft>
          </a:pPr>
          <a:r>
            <a:rPr lang="en-US" sz="2000" dirty="0" smtClean="0"/>
            <a:t>United International University (UIU)</a:t>
          </a:r>
        </a:p>
      </dgm:t>
    </dgm:pt>
    <dgm:pt modelId="{A97C90BC-9F21-4866-8794-4E3B989F42E3}" type="parTrans" cxnId="{BA9ECA50-8F2B-4C2E-9DAF-7195F68AF3BF}">
      <dgm:prSet/>
      <dgm:spPr/>
      <dgm:t>
        <a:bodyPr/>
        <a:lstStyle/>
        <a:p>
          <a:endParaRPr lang="en-US"/>
        </a:p>
      </dgm:t>
    </dgm:pt>
    <dgm:pt modelId="{D06AE773-7848-4103-8DC2-A802BDECC34C}" type="sibTrans" cxnId="{BA9ECA50-8F2B-4C2E-9DAF-7195F68AF3BF}">
      <dgm:prSet/>
      <dgm:spPr/>
      <dgm:t>
        <a:bodyPr/>
        <a:lstStyle/>
        <a:p>
          <a:endParaRPr lang="en-US"/>
        </a:p>
      </dgm:t>
    </dgm:pt>
    <dgm:pt modelId="{0A332BB3-CA5E-4A18-9E4B-D1CF8ABFD632}">
      <dgm:prSet phldrT="[Text]" custT="1"/>
      <dgm:spPr/>
      <dgm:t>
        <a:bodyPr/>
        <a:lstStyle/>
        <a:p>
          <a:r>
            <a:rPr lang="en-US" sz="2000" dirty="0" smtClean="0"/>
            <a:t>Associate Professor &amp; Head of CSE Department                                                       University of Liberal Arts Bangladesh (ULAB)</a:t>
          </a:r>
          <a:endParaRPr lang="en-US" sz="2000" dirty="0"/>
        </a:p>
      </dgm:t>
    </dgm:pt>
    <dgm:pt modelId="{55AE9D96-903D-432C-A982-F31F9CAD8853}" type="parTrans" cxnId="{E9A2A5E3-441A-4E64-ABF1-B34A274CFA83}">
      <dgm:prSet/>
      <dgm:spPr/>
      <dgm:t>
        <a:bodyPr/>
        <a:lstStyle/>
        <a:p>
          <a:endParaRPr lang="en-US"/>
        </a:p>
      </dgm:t>
    </dgm:pt>
    <dgm:pt modelId="{010C78BF-FDDE-4CF0-9A04-4783A0AD4A63}" type="sibTrans" cxnId="{E9A2A5E3-441A-4E64-ABF1-B34A274CFA83}">
      <dgm:prSet/>
      <dgm:spPr/>
      <dgm:t>
        <a:bodyPr/>
        <a:lstStyle/>
        <a:p>
          <a:endParaRPr lang="en-US"/>
        </a:p>
      </dgm:t>
    </dgm:pt>
    <dgm:pt modelId="{234A865D-538E-4961-AA0D-422BCD101C03}">
      <dgm:prSet/>
      <dgm:spPr/>
      <dgm:t>
        <a:bodyPr/>
        <a:lstStyle/>
        <a:p>
          <a:r>
            <a:rPr lang="en-US" dirty="0" smtClean="0"/>
            <a:t>Senior Lecturer (Assistant Professor)</a:t>
          </a:r>
        </a:p>
        <a:p>
          <a:r>
            <a:rPr lang="en-US" dirty="0" smtClean="0"/>
            <a:t>University Technology Malaysia (UTM)</a:t>
          </a:r>
          <a:endParaRPr lang="en-US" dirty="0"/>
        </a:p>
      </dgm:t>
    </dgm:pt>
    <dgm:pt modelId="{BF17BD2C-15EC-455F-89D5-C36952C2B142}" type="parTrans" cxnId="{10A5CD76-39FF-4C23-9F17-D7130C2A90AA}">
      <dgm:prSet/>
      <dgm:spPr/>
      <dgm:t>
        <a:bodyPr/>
        <a:lstStyle/>
        <a:p>
          <a:endParaRPr lang="en-US"/>
        </a:p>
      </dgm:t>
    </dgm:pt>
    <dgm:pt modelId="{A5C559AC-A58C-4DBF-9DFE-818639E053AB}" type="sibTrans" cxnId="{10A5CD76-39FF-4C23-9F17-D7130C2A90AA}">
      <dgm:prSet/>
      <dgm:spPr/>
      <dgm:t>
        <a:bodyPr/>
        <a:lstStyle/>
        <a:p>
          <a:endParaRPr lang="en-US"/>
        </a:p>
      </dgm:t>
    </dgm:pt>
    <dgm:pt modelId="{79B9795A-5617-43A8-9F66-44CCF29B0C2F}">
      <dgm:prSet custT="1"/>
      <dgm:spPr/>
      <dgm:t>
        <a:bodyPr/>
        <a:lstStyle/>
        <a:p>
          <a:pPr>
            <a:spcAft>
              <a:spcPts val="0"/>
            </a:spcAft>
          </a:pPr>
          <a:r>
            <a:rPr lang="en-US" sz="2000" dirty="0" smtClean="0"/>
            <a:t>Programmer &amp; Network Engineering</a:t>
          </a:r>
        </a:p>
        <a:p>
          <a:pPr>
            <a:spcAft>
              <a:spcPts val="0"/>
            </a:spcAft>
          </a:pPr>
          <a:r>
            <a:rPr lang="en-US" sz="2000" dirty="0" smtClean="0"/>
            <a:t>Nagoya, Japan </a:t>
          </a:r>
          <a:endParaRPr lang="en-US" sz="2000" dirty="0"/>
        </a:p>
      </dgm:t>
    </dgm:pt>
    <dgm:pt modelId="{7F68F30D-4C34-49D7-9DBB-FB27AEEE93F4}" type="parTrans" cxnId="{070ADE99-4969-4B89-9AD7-EDDE09589C9C}">
      <dgm:prSet/>
      <dgm:spPr/>
      <dgm:t>
        <a:bodyPr/>
        <a:lstStyle/>
        <a:p>
          <a:endParaRPr lang="en-US"/>
        </a:p>
      </dgm:t>
    </dgm:pt>
    <dgm:pt modelId="{54297187-3093-449B-A389-4A41C354E728}" type="sibTrans" cxnId="{070ADE99-4969-4B89-9AD7-EDDE09589C9C}">
      <dgm:prSet/>
      <dgm:spPr/>
      <dgm:t>
        <a:bodyPr/>
        <a:lstStyle/>
        <a:p>
          <a:endParaRPr lang="en-US"/>
        </a:p>
      </dgm:t>
    </dgm:pt>
    <dgm:pt modelId="{5AF0D97C-686F-4052-9A42-8AFE240B9067}" type="pres">
      <dgm:prSet presAssocID="{E5455192-9A4C-4F2D-9EE8-225F22AFA226}" presName="Name0" presStyleCnt="0">
        <dgm:presLayoutVars>
          <dgm:chMax val="7"/>
          <dgm:chPref val="7"/>
          <dgm:dir/>
        </dgm:presLayoutVars>
      </dgm:prSet>
      <dgm:spPr/>
      <dgm:t>
        <a:bodyPr/>
        <a:lstStyle/>
        <a:p>
          <a:endParaRPr lang="en-US"/>
        </a:p>
      </dgm:t>
    </dgm:pt>
    <dgm:pt modelId="{0766731A-BE99-492D-B07E-09E6C45DD01B}" type="pres">
      <dgm:prSet presAssocID="{E5455192-9A4C-4F2D-9EE8-225F22AFA226}" presName="Name1" presStyleCnt="0"/>
      <dgm:spPr/>
    </dgm:pt>
    <dgm:pt modelId="{B6FBA5BF-EE2A-4F4B-8157-86D5EC438C06}" type="pres">
      <dgm:prSet presAssocID="{E5455192-9A4C-4F2D-9EE8-225F22AFA226}" presName="cycle" presStyleCnt="0"/>
      <dgm:spPr/>
    </dgm:pt>
    <dgm:pt modelId="{59C1EBA8-A942-460C-A9B6-3A225F9FBCC4}" type="pres">
      <dgm:prSet presAssocID="{E5455192-9A4C-4F2D-9EE8-225F22AFA226}" presName="srcNode" presStyleLbl="node1" presStyleIdx="0" presStyleCnt="5"/>
      <dgm:spPr/>
    </dgm:pt>
    <dgm:pt modelId="{4D517D3C-CCF6-4E1B-851E-41C8F27006A6}" type="pres">
      <dgm:prSet presAssocID="{E5455192-9A4C-4F2D-9EE8-225F22AFA226}" presName="conn" presStyleLbl="parChTrans1D2" presStyleIdx="0" presStyleCnt="1"/>
      <dgm:spPr/>
      <dgm:t>
        <a:bodyPr/>
        <a:lstStyle/>
        <a:p>
          <a:endParaRPr lang="en-US"/>
        </a:p>
      </dgm:t>
    </dgm:pt>
    <dgm:pt modelId="{E70FFAE1-FB8B-4164-A7EC-FF69842A392D}" type="pres">
      <dgm:prSet presAssocID="{E5455192-9A4C-4F2D-9EE8-225F22AFA226}" presName="extraNode" presStyleLbl="node1" presStyleIdx="0" presStyleCnt="5"/>
      <dgm:spPr/>
    </dgm:pt>
    <dgm:pt modelId="{8BFCE75A-D666-4810-B006-2EF2BC015650}" type="pres">
      <dgm:prSet presAssocID="{E5455192-9A4C-4F2D-9EE8-225F22AFA226}" presName="dstNode" presStyleLbl="node1" presStyleIdx="0" presStyleCnt="5"/>
      <dgm:spPr/>
    </dgm:pt>
    <dgm:pt modelId="{2E470CC0-9059-45C9-8A5C-978C4CEB9502}" type="pres">
      <dgm:prSet presAssocID="{CA227D33-8214-4EA5-AEF5-0412B799FC89}" presName="text_1" presStyleLbl="node1" presStyleIdx="0" presStyleCnt="5">
        <dgm:presLayoutVars>
          <dgm:bulletEnabled val="1"/>
        </dgm:presLayoutVars>
      </dgm:prSet>
      <dgm:spPr/>
      <dgm:t>
        <a:bodyPr/>
        <a:lstStyle/>
        <a:p>
          <a:endParaRPr lang="en-US"/>
        </a:p>
      </dgm:t>
    </dgm:pt>
    <dgm:pt modelId="{30915F54-8F3A-4466-BBAE-197074A71E02}" type="pres">
      <dgm:prSet presAssocID="{CA227D33-8214-4EA5-AEF5-0412B799FC89}" presName="accent_1" presStyleCnt="0"/>
      <dgm:spPr/>
    </dgm:pt>
    <dgm:pt modelId="{05B12F7B-ECD0-40C1-9850-1C0CEE596029}" type="pres">
      <dgm:prSet presAssocID="{CA227D33-8214-4EA5-AEF5-0412B799FC89}" presName="accentRepeatNode" presStyleLbl="solidFgAcc1" presStyleIdx="0" presStyleCnt="5"/>
      <dgm:spPr/>
    </dgm:pt>
    <dgm:pt modelId="{AFA3800B-1DF3-4D7B-9EA4-EE4A58BDE5F2}" type="pres">
      <dgm:prSet presAssocID="{0A332BB3-CA5E-4A18-9E4B-D1CF8ABFD632}" presName="text_2" presStyleLbl="node1" presStyleIdx="1" presStyleCnt="5">
        <dgm:presLayoutVars>
          <dgm:bulletEnabled val="1"/>
        </dgm:presLayoutVars>
      </dgm:prSet>
      <dgm:spPr/>
      <dgm:t>
        <a:bodyPr/>
        <a:lstStyle/>
        <a:p>
          <a:endParaRPr lang="en-US"/>
        </a:p>
      </dgm:t>
    </dgm:pt>
    <dgm:pt modelId="{19CF8337-6433-448C-9890-D123CA77A606}" type="pres">
      <dgm:prSet presAssocID="{0A332BB3-CA5E-4A18-9E4B-D1CF8ABFD632}" presName="accent_2" presStyleCnt="0"/>
      <dgm:spPr/>
    </dgm:pt>
    <dgm:pt modelId="{A1C2C02C-684F-4A64-B4E0-1416213EAF63}" type="pres">
      <dgm:prSet presAssocID="{0A332BB3-CA5E-4A18-9E4B-D1CF8ABFD632}" presName="accentRepeatNode" presStyleLbl="solidFgAcc1" presStyleIdx="1" presStyleCnt="5"/>
      <dgm:spPr/>
    </dgm:pt>
    <dgm:pt modelId="{7CA4FDD4-4425-4309-9E2D-9DB68F862049}" type="pres">
      <dgm:prSet presAssocID="{234A865D-538E-4961-AA0D-422BCD101C03}" presName="text_3" presStyleLbl="node1" presStyleIdx="2" presStyleCnt="5">
        <dgm:presLayoutVars>
          <dgm:bulletEnabled val="1"/>
        </dgm:presLayoutVars>
      </dgm:prSet>
      <dgm:spPr/>
      <dgm:t>
        <a:bodyPr/>
        <a:lstStyle/>
        <a:p>
          <a:endParaRPr lang="en-US"/>
        </a:p>
      </dgm:t>
    </dgm:pt>
    <dgm:pt modelId="{43BC5BA3-2EC0-488E-B27C-14D3320E3D5F}" type="pres">
      <dgm:prSet presAssocID="{234A865D-538E-4961-AA0D-422BCD101C03}" presName="accent_3" presStyleCnt="0"/>
      <dgm:spPr/>
    </dgm:pt>
    <dgm:pt modelId="{B84A2D67-6574-4B1E-B0A9-5CB5543BC99D}" type="pres">
      <dgm:prSet presAssocID="{234A865D-538E-4961-AA0D-422BCD101C03}" presName="accentRepeatNode" presStyleLbl="solidFgAcc1" presStyleIdx="2" presStyleCnt="5"/>
      <dgm:spPr/>
    </dgm:pt>
    <dgm:pt modelId="{F06A55B3-3610-48F4-BB31-471A7BFFD0D2}" type="pres">
      <dgm:prSet presAssocID="{79B9795A-5617-43A8-9F66-44CCF29B0C2F}" presName="text_4" presStyleLbl="node1" presStyleIdx="3" presStyleCnt="5">
        <dgm:presLayoutVars>
          <dgm:bulletEnabled val="1"/>
        </dgm:presLayoutVars>
      </dgm:prSet>
      <dgm:spPr/>
      <dgm:t>
        <a:bodyPr/>
        <a:lstStyle/>
        <a:p>
          <a:endParaRPr lang="en-US"/>
        </a:p>
      </dgm:t>
    </dgm:pt>
    <dgm:pt modelId="{424CFF3A-BC75-4465-87D4-375CDF300B8D}" type="pres">
      <dgm:prSet presAssocID="{79B9795A-5617-43A8-9F66-44CCF29B0C2F}" presName="accent_4" presStyleCnt="0"/>
      <dgm:spPr/>
    </dgm:pt>
    <dgm:pt modelId="{C1870BB4-A455-4BD7-985D-C6BFE63B0F65}" type="pres">
      <dgm:prSet presAssocID="{79B9795A-5617-43A8-9F66-44CCF29B0C2F}" presName="accentRepeatNode" presStyleLbl="solidFgAcc1" presStyleIdx="3" presStyleCnt="5"/>
      <dgm:spPr/>
    </dgm:pt>
    <dgm:pt modelId="{93D7B40D-0880-4BA8-8433-932A6F545BDB}" type="pres">
      <dgm:prSet presAssocID="{DE11C930-4D90-4CFF-B6F4-0EF85B91C94D}" presName="text_5" presStyleLbl="node1" presStyleIdx="4" presStyleCnt="5">
        <dgm:presLayoutVars>
          <dgm:bulletEnabled val="1"/>
        </dgm:presLayoutVars>
      </dgm:prSet>
      <dgm:spPr/>
      <dgm:t>
        <a:bodyPr/>
        <a:lstStyle/>
        <a:p>
          <a:endParaRPr lang="en-US"/>
        </a:p>
      </dgm:t>
    </dgm:pt>
    <dgm:pt modelId="{A36832E2-5546-46BF-9969-8EE1055608C5}" type="pres">
      <dgm:prSet presAssocID="{DE11C930-4D90-4CFF-B6F4-0EF85B91C94D}" presName="accent_5" presStyleCnt="0"/>
      <dgm:spPr/>
    </dgm:pt>
    <dgm:pt modelId="{EA628201-F501-4858-BBE4-407B9006FBBD}" type="pres">
      <dgm:prSet presAssocID="{DE11C930-4D90-4CFF-B6F4-0EF85B91C94D}" presName="accentRepeatNode" presStyleLbl="solidFgAcc1" presStyleIdx="4" presStyleCnt="5" custLinFactNeighborX="-1779" custLinFactNeighborY="9590"/>
      <dgm:spPr/>
    </dgm:pt>
  </dgm:ptLst>
  <dgm:cxnLst>
    <dgm:cxn modelId="{E9A2A5E3-441A-4E64-ABF1-B34A274CFA83}" srcId="{E5455192-9A4C-4F2D-9EE8-225F22AFA226}" destId="{0A332BB3-CA5E-4A18-9E4B-D1CF8ABFD632}" srcOrd="1" destOrd="0" parTransId="{55AE9D96-903D-432C-A982-F31F9CAD8853}" sibTransId="{010C78BF-FDDE-4CF0-9A04-4783A0AD4A63}"/>
    <dgm:cxn modelId="{30D69B51-580C-4F3A-907E-910BE240CA2D}" type="presOf" srcId="{DE11C930-4D90-4CFF-B6F4-0EF85B91C94D}" destId="{93D7B40D-0880-4BA8-8433-932A6F545BDB}" srcOrd="0" destOrd="0" presId="urn:microsoft.com/office/officeart/2008/layout/VerticalCurvedList"/>
    <dgm:cxn modelId="{070ADE99-4969-4B89-9AD7-EDDE09589C9C}" srcId="{E5455192-9A4C-4F2D-9EE8-225F22AFA226}" destId="{79B9795A-5617-43A8-9F66-44CCF29B0C2F}" srcOrd="3" destOrd="0" parTransId="{7F68F30D-4C34-49D7-9DBB-FB27AEEE93F4}" sibTransId="{54297187-3093-449B-A389-4A41C354E728}"/>
    <dgm:cxn modelId="{BA4F9573-4F7D-43CC-9C58-9053F0AF14E0}" srcId="{E5455192-9A4C-4F2D-9EE8-225F22AFA226}" destId="{DE11C930-4D90-4CFF-B6F4-0EF85B91C94D}" srcOrd="4" destOrd="0" parTransId="{EB87AFCD-3AB6-4FAF-BCCD-61E4746BD3A0}" sibTransId="{45CD50E9-4604-47F4-8256-AA9D4F537A28}"/>
    <dgm:cxn modelId="{36554B63-1DDB-42F7-BE0E-199FE8E8F3D3}" type="presOf" srcId="{234A865D-538E-4961-AA0D-422BCD101C03}" destId="{7CA4FDD4-4425-4309-9E2D-9DB68F862049}" srcOrd="0" destOrd="0" presId="urn:microsoft.com/office/officeart/2008/layout/VerticalCurvedList"/>
    <dgm:cxn modelId="{BA9ECA50-8F2B-4C2E-9DAF-7195F68AF3BF}" srcId="{E5455192-9A4C-4F2D-9EE8-225F22AFA226}" destId="{CA227D33-8214-4EA5-AEF5-0412B799FC89}" srcOrd="0" destOrd="0" parTransId="{A97C90BC-9F21-4866-8794-4E3B989F42E3}" sibTransId="{D06AE773-7848-4103-8DC2-A802BDECC34C}"/>
    <dgm:cxn modelId="{2BCC20BF-643E-4B1B-88E9-7AF7319B08BA}" type="presOf" srcId="{CA227D33-8214-4EA5-AEF5-0412B799FC89}" destId="{2E470CC0-9059-45C9-8A5C-978C4CEB9502}" srcOrd="0" destOrd="0" presId="urn:microsoft.com/office/officeart/2008/layout/VerticalCurvedList"/>
    <dgm:cxn modelId="{10A5CD76-39FF-4C23-9F17-D7130C2A90AA}" srcId="{E5455192-9A4C-4F2D-9EE8-225F22AFA226}" destId="{234A865D-538E-4961-AA0D-422BCD101C03}" srcOrd="2" destOrd="0" parTransId="{BF17BD2C-15EC-455F-89D5-C36952C2B142}" sibTransId="{A5C559AC-A58C-4DBF-9DFE-818639E053AB}"/>
    <dgm:cxn modelId="{F2D036F6-CB50-4C79-88CA-BBFDC32EE34E}" type="presOf" srcId="{79B9795A-5617-43A8-9F66-44CCF29B0C2F}" destId="{F06A55B3-3610-48F4-BB31-471A7BFFD0D2}" srcOrd="0" destOrd="0" presId="urn:microsoft.com/office/officeart/2008/layout/VerticalCurvedList"/>
    <dgm:cxn modelId="{073FB201-8502-48CB-A3FE-889EC0814D40}" type="presOf" srcId="{D06AE773-7848-4103-8DC2-A802BDECC34C}" destId="{4D517D3C-CCF6-4E1B-851E-41C8F27006A6}" srcOrd="0" destOrd="0" presId="urn:microsoft.com/office/officeart/2008/layout/VerticalCurvedList"/>
    <dgm:cxn modelId="{9CF5F94A-AB2D-4C7F-9927-7086732201B5}" type="presOf" srcId="{E5455192-9A4C-4F2D-9EE8-225F22AFA226}" destId="{5AF0D97C-686F-4052-9A42-8AFE240B9067}" srcOrd="0" destOrd="0" presId="urn:microsoft.com/office/officeart/2008/layout/VerticalCurvedList"/>
    <dgm:cxn modelId="{942DCB46-71D5-4C3A-9338-2E22EB068D7D}" type="presOf" srcId="{0A332BB3-CA5E-4A18-9E4B-D1CF8ABFD632}" destId="{AFA3800B-1DF3-4D7B-9EA4-EE4A58BDE5F2}" srcOrd="0" destOrd="0" presId="urn:microsoft.com/office/officeart/2008/layout/VerticalCurvedList"/>
    <dgm:cxn modelId="{935C23F2-C2B2-4E44-B03F-00D7BD6D8FC9}" type="presParOf" srcId="{5AF0D97C-686F-4052-9A42-8AFE240B9067}" destId="{0766731A-BE99-492D-B07E-09E6C45DD01B}" srcOrd="0" destOrd="0" presId="urn:microsoft.com/office/officeart/2008/layout/VerticalCurvedList"/>
    <dgm:cxn modelId="{39091795-D803-46A9-A893-C5454411ED5D}" type="presParOf" srcId="{0766731A-BE99-492D-B07E-09E6C45DD01B}" destId="{B6FBA5BF-EE2A-4F4B-8157-86D5EC438C06}" srcOrd="0" destOrd="0" presId="urn:microsoft.com/office/officeart/2008/layout/VerticalCurvedList"/>
    <dgm:cxn modelId="{7437BAEA-16FC-44EC-9F86-CE1150FCF2BE}" type="presParOf" srcId="{B6FBA5BF-EE2A-4F4B-8157-86D5EC438C06}" destId="{59C1EBA8-A942-460C-A9B6-3A225F9FBCC4}" srcOrd="0" destOrd="0" presId="urn:microsoft.com/office/officeart/2008/layout/VerticalCurvedList"/>
    <dgm:cxn modelId="{420DD2C3-E3D5-4ACC-BF9A-F2460FA12162}" type="presParOf" srcId="{B6FBA5BF-EE2A-4F4B-8157-86D5EC438C06}" destId="{4D517D3C-CCF6-4E1B-851E-41C8F27006A6}" srcOrd="1" destOrd="0" presId="urn:microsoft.com/office/officeart/2008/layout/VerticalCurvedList"/>
    <dgm:cxn modelId="{96C7CA91-BAAF-401B-8215-55661E2F7D09}" type="presParOf" srcId="{B6FBA5BF-EE2A-4F4B-8157-86D5EC438C06}" destId="{E70FFAE1-FB8B-4164-A7EC-FF69842A392D}" srcOrd="2" destOrd="0" presId="urn:microsoft.com/office/officeart/2008/layout/VerticalCurvedList"/>
    <dgm:cxn modelId="{07A4B3B0-D129-468A-80A0-74EF1C3EB19A}" type="presParOf" srcId="{B6FBA5BF-EE2A-4F4B-8157-86D5EC438C06}" destId="{8BFCE75A-D666-4810-B006-2EF2BC015650}" srcOrd="3" destOrd="0" presId="urn:microsoft.com/office/officeart/2008/layout/VerticalCurvedList"/>
    <dgm:cxn modelId="{6DC46CF3-2DF0-416F-BAD1-83F7916B5B56}" type="presParOf" srcId="{0766731A-BE99-492D-B07E-09E6C45DD01B}" destId="{2E470CC0-9059-45C9-8A5C-978C4CEB9502}" srcOrd="1" destOrd="0" presId="urn:microsoft.com/office/officeart/2008/layout/VerticalCurvedList"/>
    <dgm:cxn modelId="{B0C5BC79-FEBA-4749-A20B-CBB8C63445BA}" type="presParOf" srcId="{0766731A-BE99-492D-B07E-09E6C45DD01B}" destId="{30915F54-8F3A-4466-BBAE-197074A71E02}" srcOrd="2" destOrd="0" presId="urn:microsoft.com/office/officeart/2008/layout/VerticalCurvedList"/>
    <dgm:cxn modelId="{94163780-33A3-4ED5-8B72-8C684F290C82}" type="presParOf" srcId="{30915F54-8F3A-4466-BBAE-197074A71E02}" destId="{05B12F7B-ECD0-40C1-9850-1C0CEE596029}" srcOrd="0" destOrd="0" presId="urn:microsoft.com/office/officeart/2008/layout/VerticalCurvedList"/>
    <dgm:cxn modelId="{96C20D60-EE59-459E-B648-1EA4246DA8A5}" type="presParOf" srcId="{0766731A-BE99-492D-B07E-09E6C45DD01B}" destId="{AFA3800B-1DF3-4D7B-9EA4-EE4A58BDE5F2}" srcOrd="3" destOrd="0" presId="urn:microsoft.com/office/officeart/2008/layout/VerticalCurvedList"/>
    <dgm:cxn modelId="{117F2951-F007-4D54-BC88-32A716E56BD9}" type="presParOf" srcId="{0766731A-BE99-492D-B07E-09E6C45DD01B}" destId="{19CF8337-6433-448C-9890-D123CA77A606}" srcOrd="4" destOrd="0" presId="urn:microsoft.com/office/officeart/2008/layout/VerticalCurvedList"/>
    <dgm:cxn modelId="{202CAED2-16FF-49A7-91FB-8E50008D899C}" type="presParOf" srcId="{19CF8337-6433-448C-9890-D123CA77A606}" destId="{A1C2C02C-684F-4A64-B4E0-1416213EAF63}" srcOrd="0" destOrd="0" presId="urn:microsoft.com/office/officeart/2008/layout/VerticalCurvedList"/>
    <dgm:cxn modelId="{F209EA7E-F0AA-49DA-AB43-515F750349CE}" type="presParOf" srcId="{0766731A-BE99-492D-B07E-09E6C45DD01B}" destId="{7CA4FDD4-4425-4309-9E2D-9DB68F862049}" srcOrd="5" destOrd="0" presId="urn:microsoft.com/office/officeart/2008/layout/VerticalCurvedList"/>
    <dgm:cxn modelId="{850CD514-FF8B-4A8B-A9F2-C2F0908775FE}" type="presParOf" srcId="{0766731A-BE99-492D-B07E-09E6C45DD01B}" destId="{43BC5BA3-2EC0-488E-B27C-14D3320E3D5F}" srcOrd="6" destOrd="0" presId="urn:microsoft.com/office/officeart/2008/layout/VerticalCurvedList"/>
    <dgm:cxn modelId="{51C3A6B0-F062-499D-96AC-D263CFC26B25}" type="presParOf" srcId="{43BC5BA3-2EC0-488E-B27C-14D3320E3D5F}" destId="{B84A2D67-6574-4B1E-B0A9-5CB5543BC99D}" srcOrd="0" destOrd="0" presId="urn:microsoft.com/office/officeart/2008/layout/VerticalCurvedList"/>
    <dgm:cxn modelId="{1DEB80EA-2AB2-4B9F-B4F7-5C951100A341}" type="presParOf" srcId="{0766731A-BE99-492D-B07E-09E6C45DD01B}" destId="{F06A55B3-3610-48F4-BB31-471A7BFFD0D2}" srcOrd="7" destOrd="0" presId="urn:microsoft.com/office/officeart/2008/layout/VerticalCurvedList"/>
    <dgm:cxn modelId="{976182C9-2D86-4A4D-8824-D5B1851C1ED4}" type="presParOf" srcId="{0766731A-BE99-492D-B07E-09E6C45DD01B}" destId="{424CFF3A-BC75-4465-87D4-375CDF300B8D}" srcOrd="8" destOrd="0" presId="urn:microsoft.com/office/officeart/2008/layout/VerticalCurvedList"/>
    <dgm:cxn modelId="{E42B283E-2783-4C91-85CA-D5CB22ABF630}" type="presParOf" srcId="{424CFF3A-BC75-4465-87D4-375CDF300B8D}" destId="{C1870BB4-A455-4BD7-985D-C6BFE63B0F65}" srcOrd="0" destOrd="0" presId="urn:microsoft.com/office/officeart/2008/layout/VerticalCurvedList"/>
    <dgm:cxn modelId="{502B1731-AD9D-48E7-A9F2-A455377B62D8}" type="presParOf" srcId="{0766731A-BE99-492D-B07E-09E6C45DD01B}" destId="{93D7B40D-0880-4BA8-8433-932A6F545BDB}" srcOrd="9" destOrd="0" presId="urn:microsoft.com/office/officeart/2008/layout/VerticalCurvedList"/>
    <dgm:cxn modelId="{A49E3369-ED5D-4C3F-90A1-D6A7DC04A1DC}" type="presParOf" srcId="{0766731A-BE99-492D-B07E-09E6C45DD01B}" destId="{A36832E2-5546-46BF-9969-8EE1055608C5}" srcOrd="10" destOrd="0" presId="urn:microsoft.com/office/officeart/2008/layout/VerticalCurvedList"/>
    <dgm:cxn modelId="{0CAA3076-C832-489B-8A5F-057998111F4A}" type="presParOf" srcId="{A36832E2-5546-46BF-9969-8EE1055608C5}" destId="{EA628201-F501-4858-BBE4-407B9006FBB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2E89F-1BAF-734F-BA43-C28ED591F519}" type="doc">
      <dgm:prSet loTypeId="urn:microsoft.com/office/officeart/2005/8/layout/vList3#1" loCatId="" qsTypeId="urn:microsoft.com/office/officeart/2005/8/quickstyle/simple4" qsCatId="simple" csTypeId="urn:microsoft.com/office/officeart/2005/8/colors/accent1_2" csCatId="accent1" phldr="1"/>
      <dgm:spPr/>
      <dgm:t>
        <a:bodyPr/>
        <a:lstStyle/>
        <a:p>
          <a:endParaRPr lang="en-US"/>
        </a:p>
      </dgm:t>
    </dgm:pt>
    <dgm:pt modelId="{1448C400-772F-4247-9F94-84FB42BD7988}">
      <dgm:prSet/>
      <dgm:spPr/>
      <dgm:t>
        <a:bodyPr/>
        <a:lstStyle/>
        <a:p>
          <a:pPr rtl="0"/>
          <a:r>
            <a:rPr lang="en-GB" b="0" smtClean="0"/>
            <a:t>Introduction to Data Communication</a:t>
          </a:r>
          <a:endParaRPr lang="en-GB"/>
        </a:p>
      </dgm:t>
    </dgm:pt>
    <dgm:pt modelId="{4375EEC5-19F4-B445-B1AA-6B16CC945C71}" type="parTrans" cxnId="{042047B1-54CE-D94E-A0AF-1DA32BC93408}">
      <dgm:prSet/>
      <dgm:spPr/>
      <dgm:t>
        <a:bodyPr/>
        <a:lstStyle/>
        <a:p>
          <a:endParaRPr lang="en-US"/>
        </a:p>
      </dgm:t>
    </dgm:pt>
    <dgm:pt modelId="{3037679B-41A7-884D-84D2-20BFEAA65683}" type="sibTrans" cxnId="{042047B1-54CE-D94E-A0AF-1DA32BC93408}">
      <dgm:prSet/>
      <dgm:spPr/>
      <dgm:t>
        <a:bodyPr/>
        <a:lstStyle/>
        <a:p>
          <a:endParaRPr lang="en-US"/>
        </a:p>
      </dgm:t>
    </dgm:pt>
    <dgm:pt modelId="{44500670-87A4-4146-BEEC-FF46C95CD200}">
      <dgm:prSet/>
      <dgm:spPr/>
      <dgm:t>
        <a:bodyPr/>
        <a:lstStyle/>
        <a:p>
          <a:pPr rtl="0"/>
          <a:r>
            <a:rPr lang="en-US" b="0" smtClean="0"/>
            <a:t>Introduction to Networking</a:t>
          </a:r>
          <a:endParaRPr lang="en-US"/>
        </a:p>
      </dgm:t>
    </dgm:pt>
    <dgm:pt modelId="{611E8B6F-7C60-914A-A1B7-94702D7075BB}" type="parTrans" cxnId="{7C7F35E0-5FA4-9149-B0A8-FFB7AAB37413}">
      <dgm:prSet/>
      <dgm:spPr/>
      <dgm:t>
        <a:bodyPr/>
        <a:lstStyle/>
        <a:p>
          <a:endParaRPr lang="en-US"/>
        </a:p>
      </dgm:t>
    </dgm:pt>
    <dgm:pt modelId="{791FDA7B-2154-9448-9A04-6BE6186289AD}" type="sibTrans" cxnId="{7C7F35E0-5FA4-9149-B0A8-FFB7AAB37413}">
      <dgm:prSet/>
      <dgm:spPr/>
      <dgm:t>
        <a:bodyPr/>
        <a:lstStyle/>
        <a:p>
          <a:endParaRPr lang="en-US"/>
        </a:p>
      </dgm:t>
    </dgm:pt>
    <dgm:pt modelId="{495776E9-B101-E84A-BDEE-EDBD2C94B0F0}">
      <dgm:prSet/>
      <dgm:spPr/>
      <dgm:t>
        <a:bodyPr/>
        <a:lstStyle/>
        <a:p>
          <a:pPr rtl="0"/>
          <a:r>
            <a:rPr lang="en-US" b="0" dirty="0" smtClean="0">
              <a:solidFill>
                <a:schemeClr val="bg1">
                  <a:lumMod val="50000"/>
                </a:schemeClr>
              </a:solidFill>
            </a:rPr>
            <a:t>Introduction to OSI Layer and TCP/IP Layer</a:t>
          </a:r>
          <a:endParaRPr lang="en-US" dirty="0">
            <a:solidFill>
              <a:schemeClr val="bg1">
                <a:lumMod val="50000"/>
              </a:schemeClr>
            </a:solidFill>
          </a:endParaRPr>
        </a:p>
      </dgm:t>
    </dgm:pt>
    <dgm:pt modelId="{7460C609-8CDC-8E4E-A154-E82C018048D5}" type="parTrans" cxnId="{05F196F3-8062-B444-8FC9-BAC1015CC7B5}">
      <dgm:prSet/>
      <dgm:spPr/>
      <dgm:t>
        <a:bodyPr/>
        <a:lstStyle/>
        <a:p>
          <a:endParaRPr lang="en-US"/>
        </a:p>
      </dgm:t>
    </dgm:pt>
    <dgm:pt modelId="{729BD1E0-52D1-B34A-9C4A-7D0B5038530F}" type="sibTrans" cxnId="{05F196F3-8062-B444-8FC9-BAC1015CC7B5}">
      <dgm:prSet/>
      <dgm:spPr/>
      <dgm:t>
        <a:bodyPr/>
        <a:lstStyle/>
        <a:p>
          <a:endParaRPr lang="en-US"/>
        </a:p>
      </dgm:t>
    </dgm:pt>
    <dgm:pt modelId="{E5DAAFE0-33D8-7A4E-BA27-AF64D6231948}">
      <dgm:prSet/>
      <dgm:spPr/>
      <dgm:t>
        <a:bodyPr/>
        <a:lstStyle/>
        <a:p>
          <a:pPr rtl="0"/>
          <a:r>
            <a:rPr lang="en-US" b="0" dirty="0" smtClean="0">
              <a:solidFill>
                <a:schemeClr val="bg1">
                  <a:lumMod val="50000"/>
                </a:schemeClr>
              </a:solidFill>
            </a:rPr>
            <a:t>Introduction to IP Addressing</a:t>
          </a:r>
          <a:endParaRPr lang="en-US" dirty="0">
            <a:solidFill>
              <a:schemeClr val="bg1">
                <a:lumMod val="50000"/>
              </a:schemeClr>
            </a:solidFill>
          </a:endParaRPr>
        </a:p>
      </dgm:t>
    </dgm:pt>
    <dgm:pt modelId="{159717F9-A2F9-0444-9845-DF9C53B6EE3B}" type="sibTrans" cxnId="{40B64CDC-8F48-C44A-A0C0-8D0041A5B580}">
      <dgm:prSet/>
      <dgm:spPr/>
      <dgm:t>
        <a:bodyPr/>
        <a:lstStyle/>
        <a:p>
          <a:endParaRPr lang="en-US"/>
        </a:p>
      </dgm:t>
    </dgm:pt>
    <dgm:pt modelId="{0987B1C4-C54E-614D-B5DA-F752068D7015}" type="parTrans" cxnId="{40B64CDC-8F48-C44A-A0C0-8D0041A5B580}">
      <dgm:prSet/>
      <dgm:spPr/>
      <dgm:t>
        <a:bodyPr/>
        <a:lstStyle/>
        <a:p>
          <a:endParaRPr lang="en-US"/>
        </a:p>
      </dgm:t>
    </dgm:pt>
    <dgm:pt modelId="{3BA5C740-F0F8-214A-ACCE-13F7792243A5}" type="pres">
      <dgm:prSet presAssocID="{4DC2E89F-1BAF-734F-BA43-C28ED591F519}" presName="linearFlow" presStyleCnt="0">
        <dgm:presLayoutVars>
          <dgm:dir/>
          <dgm:resizeHandles val="exact"/>
        </dgm:presLayoutVars>
      </dgm:prSet>
      <dgm:spPr/>
      <dgm:t>
        <a:bodyPr/>
        <a:lstStyle/>
        <a:p>
          <a:endParaRPr lang="en-US"/>
        </a:p>
      </dgm:t>
    </dgm:pt>
    <dgm:pt modelId="{527C7FAE-E9E6-4040-AD27-64939D5B5E4F}" type="pres">
      <dgm:prSet presAssocID="{1448C400-772F-4247-9F94-84FB42BD7988}" presName="composite" presStyleCnt="0"/>
      <dgm:spPr/>
    </dgm:pt>
    <dgm:pt modelId="{F740CD8D-ECEB-B646-B551-7EF4EEF0B813}" type="pres">
      <dgm:prSet presAssocID="{1448C400-772F-4247-9F94-84FB42BD7988}" presName="imgShp" presStyleLbl="fgImgPlace1" presStyleIdx="0" presStyleCnt="4"/>
      <dgm:spPr/>
    </dgm:pt>
    <dgm:pt modelId="{4711C718-A6B6-BD46-892E-ABC8018FA479}" type="pres">
      <dgm:prSet presAssocID="{1448C400-772F-4247-9F94-84FB42BD7988}" presName="txShp" presStyleLbl="node1" presStyleIdx="0" presStyleCnt="4">
        <dgm:presLayoutVars>
          <dgm:bulletEnabled val="1"/>
        </dgm:presLayoutVars>
      </dgm:prSet>
      <dgm:spPr/>
      <dgm:t>
        <a:bodyPr/>
        <a:lstStyle/>
        <a:p>
          <a:endParaRPr lang="en-US"/>
        </a:p>
      </dgm:t>
    </dgm:pt>
    <dgm:pt modelId="{F1487BCB-AC09-6845-9C81-36F689F63855}" type="pres">
      <dgm:prSet presAssocID="{3037679B-41A7-884D-84D2-20BFEAA65683}" presName="spacing" presStyleCnt="0"/>
      <dgm:spPr/>
    </dgm:pt>
    <dgm:pt modelId="{8880D482-6C39-2E47-81BB-03282BC9436A}" type="pres">
      <dgm:prSet presAssocID="{44500670-87A4-4146-BEEC-FF46C95CD200}" presName="composite" presStyleCnt="0"/>
      <dgm:spPr/>
    </dgm:pt>
    <dgm:pt modelId="{F5B3C22C-1AE5-6B46-B847-77C40629EEEE}" type="pres">
      <dgm:prSet presAssocID="{44500670-87A4-4146-BEEC-FF46C95CD200}" presName="imgShp" presStyleLbl="fgImgPlace1" presStyleIdx="1" presStyleCnt="4"/>
      <dgm:spPr/>
    </dgm:pt>
    <dgm:pt modelId="{37813626-7365-E942-82EB-BE83CB40CCF9}" type="pres">
      <dgm:prSet presAssocID="{44500670-87A4-4146-BEEC-FF46C95CD200}" presName="txShp" presStyleLbl="node1" presStyleIdx="1" presStyleCnt="4">
        <dgm:presLayoutVars>
          <dgm:bulletEnabled val="1"/>
        </dgm:presLayoutVars>
      </dgm:prSet>
      <dgm:spPr/>
      <dgm:t>
        <a:bodyPr/>
        <a:lstStyle/>
        <a:p>
          <a:endParaRPr lang="en-US"/>
        </a:p>
      </dgm:t>
    </dgm:pt>
    <dgm:pt modelId="{202D4DCA-9459-5F4C-948A-F988E2888C04}" type="pres">
      <dgm:prSet presAssocID="{791FDA7B-2154-9448-9A04-6BE6186289AD}" presName="spacing" presStyleCnt="0"/>
      <dgm:spPr/>
    </dgm:pt>
    <dgm:pt modelId="{821BB3FB-7C5B-1848-AE3C-C72816193F22}" type="pres">
      <dgm:prSet presAssocID="{495776E9-B101-E84A-BDEE-EDBD2C94B0F0}" presName="composite" presStyleCnt="0"/>
      <dgm:spPr/>
    </dgm:pt>
    <dgm:pt modelId="{E5F33EF4-5224-4843-AAAD-2281E21C7CDD}" type="pres">
      <dgm:prSet presAssocID="{495776E9-B101-E84A-BDEE-EDBD2C94B0F0}" presName="imgShp" presStyleLbl="fgImgPlace1" presStyleIdx="2" presStyleCnt="4"/>
      <dgm:spPr/>
    </dgm:pt>
    <dgm:pt modelId="{160719E9-A12D-994D-B693-18DADE34439E}" type="pres">
      <dgm:prSet presAssocID="{495776E9-B101-E84A-BDEE-EDBD2C94B0F0}" presName="txShp" presStyleLbl="node1" presStyleIdx="2" presStyleCnt="4">
        <dgm:presLayoutVars>
          <dgm:bulletEnabled val="1"/>
        </dgm:presLayoutVars>
      </dgm:prSet>
      <dgm:spPr/>
      <dgm:t>
        <a:bodyPr/>
        <a:lstStyle/>
        <a:p>
          <a:endParaRPr lang="en-US"/>
        </a:p>
      </dgm:t>
    </dgm:pt>
    <dgm:pt modelId="{F6579453-BB47-6A4D-907C-D44309DED854}" type="pres">
      <dgm:prSet presAssocID="{729BD1E0-52D1-B34A-9C4A-7D0B5038530F}" presName="spacing" presStyleCnt="0"/>
      <dgm:spPr/>
    </dgm:pt>
    <dgm:pt modelId="{B9FFF3CB-292F-AB41-AB86-953C8FDB2F10}" type="pres">
      <dgm:prSet presAssocID="{E5DAAFE0-33D8-7A4E-BA27-AF64D6231948}" presName="composite" presStyleCnt="0"/>
      <dgm:spPr/>
    </dgm:pt>
    <dgm:pt modelId="{FB63DDA3-F3D4-1C40-A0FD-F0E6127B8F68}" type="pres">
      <dgm:prSet presAssocID="{E5DAAFE0-33D8-7A4E-BA27-AF64D6231948}" presName="imgShp" presStyleLbl="fgImgPlace1" presStyleIdx="3" presStyleCnt="4"/>
      <dgm:spPr/>
    </dgm:pt>
    <dgm:pt modelId="{9ECCA1FC-C614-0247-9052-439F55EC6762}" type="pres">
      <dgm:prSet presAssocID="{E5DAAFE0-33D8-7A4E-BA27-AF64D6231948}" presName="txShp" presStyleLbl="node1" presStyleIdx="3" presStyleCnt="4">
        <dgm:presLayoutVars>
          <dgm:bulletEnabled val="1"/>
        </dgm:presLayoutVars>
      </dgm:prSet>
      <dgm:spPr/>
      <dgm:t>
        <a:bodyPr/>
        <a:lstStyle/>
        <a:p>
          <a:endParaRPr lang="en-US"/>
        </a:p>
      </dgm:t>
    </dgm:pt>
  </dgm:ptLst>
  <dgm:cxnLst>
    <dgm:cxn modelId="{DFE3EC4F-6165-7142-8A2E-FCCAB3AB84B3}" type="presOf" srcId="{1448C400-772F-4247-9F94-84FB42BD7988}" destId="{4711C718-A6B6-BD46-892E-ABC8018FA479}" srcOrd="0" destOrd="0" presId="urn:microsoft.com/office/officeart/2005/8/layout/vList3#1"/>
    <dgm:cxn modelId="{40B64CDC-8F48-C44A-A0C0-8D0041A5B580}" srcId="{4DC2E89F-1BAF-734F-BA43-C28ED591F519}" destId="{E5DAAFE0-33D8-7A4E-BA27-AF64D6231948}" srcOrd="3" destOrd="0" parTransId="{0987B1C4-C54E-614D-B5DA-F752068D7015}" sibTransId="{159717F9-A2F9-0444-9845-DF9C53B6EE3B}"/>
    <dgm:cxn modelId="{042047B1-54CE-D94E-A0AF-1DA32BC93408}" srcId="{4DC2E89F-1BAF-734F-BA43-C28ED591F519}" destId="{1448C400-772F-4247-9F94-84FB42BD7988}" srcOrd="0" destOrd="0" parTransId="{4375EEC5-19F4-B445-B1AA-6B16CC945C71}" sibTransId="{3037679B-41A7-884D-84D2-20BFEAA65683}"/>
    <dgm:cxn modelId="{5B2F23AC-D897-8F42-85F5-37F9F65EBF01}" type="presOf" srcId="{E5DAAFE0-33D8-7A4E-BA27-AF64D6231948}" destId="{9ECCA1FC-C614-0247-9052-439F55EC6762}" srcOrd="0" destOrd="0" presId="urn:microsoft.com/office/officeart/2005/8/layout/vList3#1"/>
    <dgm:cxn modelId="{05F196F3-8062-B444-8FC9-BAC1015CC7B5}" srcId="{4DC2E89F-1BAF-734F-BA43-C28ED591F519}" destId="{495776E9-B101-E84A-BDEE-EDBD2C94B0F0}" srcOrd="2" destOrd="0" parTransId="{7460C609-8CDC-8E4E-A154-E82C018048D5}" sibTransId="{729BD1E0-52D1-B34A-9C4A-7D0B5038530F}"/>
    <dgm:cxn modelId="{2296E536-28B3-DF4F-9B15-14C2893F52AA}" type="presOf" srcId="{4DC2E89F-1BAF-734F-BA43-C28ED591F519}" destId="{3BA5C740-F0F8-214A-ACCE-13F7792243A5}" srcOrd="0" destOrd="0" presId="urn:microsoft.com/office/officeart/2005/8/layout/vList3#1"/>
    <dgm:cxn modelId="{7C7F35E0-5FA4-9149-B0A8-FFB7AAB37413}" srcId="{4DC2E89F-1BAF-734F-BA43-C28ED591F519}" destId="{44500670-87A4-4146-BEEC-FF46C95CD200}" srcOrd="1" destOrd="0" parTransId="{611E8B6F-7C60-914A-A1B7-94702D7075BB}" sibTransId="{791FDA7B-2154-9448-9A04-6BE6186289AD}"/>
    <dgm:cxn modelId="{C587ECE4-7977-D74E-9B59-B48EB641F827}" type="presOf" srcId="{44500670-87A4-4146-BEEC-FF46C95CD200}" destId="{37813626-7365-E942-82EB-BE83CB40CCF9}" srcOrd="0" destOrd="0" presId="urn:microsoft.com/office/officeart/2005/8/layout/vList3#1"/>
    <dgm:cxn modelId="{ECF3EAB4-8529-1840-91E5-F2EF9587E3D0}" type="presOf" srcId="{495776E9-B101-E84A-BDEE-EDBD2C94B0F0}" destId="{160719E9-A12D-994D-B693-18DADE34439E}" srcOrd="0" destOrd="0" presId="urn:microsoft.com/office/officeart/2005/8/layout/vList3#1"/>
    <dgm:cxn modelId="{C44EB753-ECA5-9448-96F4-A6BAF51F58A7}" type="presParOf" srcId="{3BA5C740-F0F8-214A-ACCE-13F7792243A5}" destId="{527C7FAE-E9E6-4040-AD27-64939D5B5E4F}" srcOrd="0" destOrd="0" presId="urn:microsoft.com/office/officeart/2005/8/layout/vList3#1"/>
    <dgm:cxn modelId="{16E91F83-6E2D-E44B-8CCA-B3991F0E0B6B}" type="presParOf" srcId="{527C7FAE-E9E6-4040-AD27-64939D5B5E4F}" destId="{F740CD8D-ECEB-B646-B551-7EF4EEF0B813}" srcOrd="0" destOrd="0" presId="urn:microsoft.com/office/officeart/2005/8/layout/vList3#1"/>
    <dgm:cxn modelId="{510223D2-6C4D-614D-ABD2-0E8357A99923}" type="presParOf" srcId="{527C7FAE-E9E6-4040-AD27-64939D5B5E4F}" destId="{4711C718-A6B6-BD46-892E-ABC8018FA479}" srcOrd="1" destOrd="0" presId="urn:microsoft.com/office/officeart/2005/8/layout/vList3#1"/>
    <dgm:cxn modelId="{B8A46EF6-2026-C049-B58E-4BF2E6FB2E1D}" type="presParOf" srcId="{3BA5C740-F0F8-214A-ACCE-13F7792243A5}" destId="{F1487BCB-AC09-6845-9C81-36F689F63855}" srcOrd="1" destOrd="0" presId="urn:microsoft.com/office/officeart/2005/8/layout/vList3#1"/>
    <dgm:cxn modelId="{4A54388F-0CFC-9A40-8508-E22DE3A52B0D}" type="presParOf" srcId="{3BA5C740-F0F8-214A-ACCE-13F7792243A5}" destId="{8880D482-6C39-2E47-81BB-03282BC9436A}" srcOrd="2" destOrd="0" presId="urn:microsoft.com/office/officeart/2005/8/layout/vList3#1"/>
    <dgm:cxn modelId="{E1A2FE67-D419-FF4A-B40D-F69AE84D8046}" type="presParOf" srcId="{8880D482-6C39-2E47-81BB-03282BC9436A}" destId="{F5B3C22C-1AE5-6B46-B847-77C40629EEEE}" srcOrd="0" destOrd="0" presId="urn:microsoft.com/office/officeart/2005/8/layout/vList3#1"/>
    <dgm:cxn modelId="{6A7C55A7-FD45-B645-BC0E-91F1AFCECD27}" type="presParOf" srcId="{8880D482-6C39-2E47-81BB-03282BC9436A}" destId="{37813626-7365-E942-82EB-BE83CB40CCF9}" srcOrd="1" destOrd="0" presId="urn:microsoft.com/office/officeart/2005/8/layout/vList3#1"/>
    <dgm:cxn modelId="{51736041-6502-EF4D-8A15-8246D929F5D4}" type="presParOf" srcId="{3BA5C740-F0F8-214A-ACCE-13F7792243A5}" destId="{202D4DCA-9459-5F4C-948A-F988E2888C04}" srcOrd="3" destOrd="0" presId="urn:microsoft.com/office/officeart/2005/8/layout/vList3#1"/>
    <dgm:cxn modelId="{741AD50A-B1CF-1D43-B514-BFE0E52780B8}" type="presParOf" srcId="{3BA5C740-F0F8-214A-ACCE-13F7792243A5}" destId="{821BB3FB-7C5B-1848-AE3C-C72816193F22}" srcOrd="4" destOrd="0" presId="urn:microsoft.com/office/officeart/2005/8/layout/vList3#1"/>
    <dgm:cxn modelId="{0AC5E4D8-1452-E343-B282-3CFFD2B68056}" type="presParOf" srcId="{821BB3FB-7C5B-1848-AE3C-C72816193F22}" destId="{E5F33EF4-5224-4843-AAAD-2281E21C7CDD}" srcOrd="0" destOrd="0" presId="urn:microsoft.com/office/officeart/2005/8/layout/vList3#1"/>
    <dgm:cxn modelId="{FF2B0CF3-3BEE-F443-BF61-6254F3C43B2C}" type="presParOf" srcId="{821BB3FB-7C5B-1848-AE3C-C72816193F22}" destId="{160719E9-A12D-994D-B693-18DADE34439E}" srcOrd="1" destOrd="0" presId="urn:microsoft.com/office/officeart/2005/8/layout/vList3#1"/>
    <dgm:cxn modelId="{F80599B1-FE11-7241-A052-282593E22BD7}" type="presParOf" srcId="{3BA5C740-F0F8-214A-ACCE-13F7792243A5}" destId="{F6579453-BB47-6A4D-907C-D44309DED854}" srcOrd="5" destOrd="0" presId="urn:microsoft.com/office/officeart/2005/8/layout/vList3#1"/>
    <dgm:cxn modelId="{2C24E726-762B-FF49-B415-1D2D13E47AE7}" type="presParOf" srcId="{3BA5C740-F0F8-214A-ACCE-13F7792243A5}" destId="{B9FFF3CB-292F-AB41-AB86-953C8FDB2F10}" srcOrd="6" destOrd="0" presId="urn:microsoft.com/office/officeart/2005/8/layout/vList3#1"/>
    <dgm:cxn modelId="{5CEB0453-EC12-AA4D-B265-6839D2C26A1F}" type="presParOf" srcId="{B9FFF3CB-292F-AB41-AB86-953C8FDB2F10}" destId="{FB63DDA3-F3D4-1C40-A0FD-F0E6127B8F68}" srcOrd="0" destOrd="0" presId="urn:microsoft.com/office/officeart/2005/8/layout/vList3#1"/>
    <dgm:cxn modelId="{2ACF096B-9A7B-064F-A835-5931E63B7B30}" type="presParOf" srcId="{B9FFF3CB-292F-AB41-AB86-953C8FDB2F10}" destId="{9ECCA1FC-C614-0247-9052-439F55EC6762}"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7D3C-CCF6-4E1B-851E-41C8F27006A6}">
      <dsp:nvSpPr>
        <dsp:cNvPr id="0" name=""/>
        <dsp:cNvSpPr/>
      </dsp:nvSpPr>
      <dsp:spPr>
        <a:xfrm>
          <a:off x="-6260022" y="-954573"/>
          <a:ext cx="7427598" cy="7427598"/>
        </a:xfrm>
        <a:prstGeom prst="blockArc">
          <a:avLst>
            <a:gd name="adj1" fmla="val 18900000"/>
            <a:gd name="adj2" fmla="val 2700000"/>
            <a:gd name="adj3" fmla="val 291"/>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BF85E8-D34A-4801-803D-4F3C8D081553}">
      <dsp:nvSpPr>
        <dsp:cNvPr id="0" name=""/>
        <dsp:cNvSpPr/>
      </dsp:nvSpPr>
      <dsp:spPr>
        <a:xfrm>
          <a:off x="561139" y="131215"/>
          <a:ext cx="8067649" cy="1050416"/>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US" sz="1700" kern="1200" dirty="0"/>
            <a:t>Completed HSC (12 Years of Schooling)</a:t>
          </a:r>
        </a:p>
        <a:p>
          <a:pPr lvl="0" algn="l" defTabSz="755650">
            <a:lnSpc>
              <a:spcPct val="90000"/>
            </a:lnSpc>
            <a:spcBef>
              <a:spcPct val="0"/>
            </a:spcBef>
            <a:spcAft>
              <a:spcPct val="35000"/>
            </a:spcAft>
          </a:pPr>
          <a:r>
            <a:rPr lang="en-US" sz="1700" kern="1200" dirty="0"/>
            <a:t>Notre Dame College, Dhaka, Bangladesh</a:t>
          </a:r>
          <a:endParaRPr lang="en-MY" sz="1700" kern="1200" dirty="0"/>
        </a:p>
      </dsp:txBody>
      <dsp:txXfrm>
        <a:off x="561139" y="131215"/>
        <a:ext cx="8067649" cy="1050416"/>
      </dsp:txXfrm>
    </dsp:sp>
    <dsp:sp modelId="{94D8F9D4-6811-4E16-82C9-B8A277ACE611}">
      <dsp:nvSpPr>
        <dsp:cNvPr id="0" name=""/>
        <dsp:cNvSpPr/>
      </dsp:nvSpPr>
      <dsp:spPr>
        <a:xfrm>
          <a:off x="70835" y="318138"/>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085CDD6-4C79-BE43-A25D-F6A2EDF68A3B}">
      <dsp:nvSpPr>
        <dsp:cNvPr id="0" name=""/>
        <dsp:cNvSpPr/>
      </dsp:nvSpPr>
      <dsp:spPr>
        <a:xfrm>
          <a:off x="1088161" y="1697917"/>
          <a:ext cx="7500333" cy="84895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MY" sz="1700" kern="1200" dirty="0"/>
            <a:t>Completed University Foundadation Programme (01 Year)</a:t>
          </a:r>
        </a:p>
        <a:p>
          <a:pPr lvl="0" algn="l" defTabSz="755650">
            <a:lnSpc>
              <a:spcPct val="90000"/>
            </a:lnSpc>
            <a:spcBef>
              <a:spcPct val="0"/>
            </a:spcBef>
            <a:spcAft>
              <a:spcPct val="35000"/>
            </a:spcAft>
          </a:pPr>
          <a:r>
            <a:rPr lang="en-MY" sz="1700" kern="1200" dirty="0"/>
            <a:t>Moscow State University of Railway and Engineering (MIIT), Moscow, Russia</a:t>
          </a:r>
        </a:p>
      </dsp:txBody>
      <dsp:txXfrm>
        <a:off x="1088161" y="1697917"/>
        <a:ext cx="7500333" cy="848958"/>
      </dsp:txXfrm>
    </dsp:sp>
    <dsp:sp modelId="{B5F9B011-824E-3C43-BE44-66861E989A3F}">
      <dsp:nvSpPr>
        <dsp:cNvPr id="0" name=""/>
        <dsp:cNvSpPr/>
      </dsp:nvSpPr>
      <dsp:spPr>
        <a:xfrm>
          <a:off x="557562" y="1591797"/>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90B034E-65B2-D646-A712-E7D0B96CB554}">
      <dsp:nvSpPr>
        <dsp:cNvPr id="0" name=""/>
        <dsp:cNvSpPr/>
      </dsp:nvSpPr>
      <dsp:spPr>
        <a:xfrm>
          <a:off x="1088161" y="2971575"/>
          <a:ext cx="7500333" cy="84895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US" sz="1700" kern="1200" dirty="0"/>
            <a:t>Completed MSc in Engineering (5-Year Russian Education System)</a:t>
          </a:r>
        </a:p>
        <a:p>
          <a:pPr lvl="0" algn="l" defTabSz="755650">
            <a:lnSpc>
              <a:spcPct val="90000"/>
            </a:lnSpc>
            <a:spcBef>
              <a:spcPct val="0"/>
            </a:spcBef>
            <a:spcAft>
              <a:spcPct val="35000"/>
            </a:spcAft>
          </a:pPr>
          <a:r>
            <a:rPr lang="en-US" sz="1700" kern="1200" dirty="0" err="1"/>
            <a:t>Kharkiv</a:t>
          </a:r>
          <a:r>
            <a:rPr lang="en-US" sz="1700" kern="1200" dirty="0"/>
            <a:t> State of University of Radio Electronics, Kharkov, Ukraine</a:t>
          </a:r>
          <a:endParaRPr lang="en-MY" sz="1700" kern="1200" dirty="0"/>
        </a:p>
      </dsp:txBody>
      <dsp:txXfrm>
        <a:off x="1088161" y="2971575"/>
        <a:ext cx="7500333" cy="848958"/>
      </dsp:txXfrm>
    </dsp:sp>
    <dsp:sp modelId="{FF567DC9-ADD1-2940-8716-601E1B7B7D52}">
      <dsp:nvSpPr>
        <dsp:cNvPr id="0" name=""/>
        <dsp:cNvSpPr/>
      </dsp:nvSpPr>
      <dsp:spPr>
        <a:xfrm>
          <a:off x="557562" y="2865455"/>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DB96939-53D0-6048-8021-5B69714FA130}">
      <dsp:nvSpPr>
        <dsp:cNvPr id="0" name=""/>
        <dsp:cNvSpPr/>
      </dsp:nvSpPr>
      <dsp:spPr>
        <a:xfrm>
          <a:off x="601434" y="4233679"/>
          <a:ext cx="7987060" cy="1096192"/>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US" sz="1700" kern="1200" dirty="0"/>
            <a:t>Doctor of Engineering (Japanese Government </a:t>
          </a:r>
          <a:r>
            <a:rPr lang="en-US" sz="1700" kern="1200" dirty="0" err="1"/>
            <a:t>Monbusho</a:t>
          </a:r>
          <a:r>
            <a:rPr lang="en-US" sz="1700" kern="1200" dirty="0"/>
            <a:t> Scholarship) (04 Years) </a:t>
          </a:r>
        </a:p>
        <a:p>
          <a:pPr lvl="0" algn="l" defTabSz="755650">
            <a:lnSpc>
              <a:spcPct val="90000"/>
            </a:lnSpc>
            <a:spcBef>
              <a:spcPct val="0"/>
            </a:spcBef>
            <a:spcAft>
              <a:spcPct val="35000"/>
            </a:spcAft>
          </a:pPr>
          <a:r>
            <a:rPr lang="en-US" sz="1700" i="0" kern="1200" dirty="0"/>
            <a:t>Nagoya Institute of Technology (</a:t>
          </a:r>
          <a:r>
            <a:rPr lang="en-US" sz="1700" i="0" kern="1200" dirty="0" err="1"/>
            <a:t>NiTech</a:t>
          </a:r>
          <a:r>
            <a:rPr lang="en-US" sz="1700" i="0" kern="1200" dirty="0"/>
            <a:t>), Nagoya, Japan</a:t>
          </a:r>
          <a:endParaRPr lang="en-MY" sz="1700" i="0" kern="1200" dirty="0"/>
        </a:p>
      </dsp:txBody>
      <dsp:txXfrm>
        <a:off x="601434" y="4233679"/>
        <a:ext cx="7987060" cy="1096192"/>
      </dsp:txXfrm>
    </dsp:sp>
    <dsp:sp modelId="{AF8EC0B1-0653-48CF-A580-3270CB12FE97}">
      <dsp:nvSpPr>
        <dsp:cNvPr id="0" name=""/>
        <dsp:cNvSpPr/>
      </dsp:nvSpPr>
      <dsp:spPr>
        <a:xfrm>
          <a:off x="70835" y="4269959"/>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7D3C-CCF6-4E1B-851E-41C8F27006A6}">
      <dsp:nvSpPr>
        <dsp:cNvPr id="0" name=""/>
        <dsp:cNvSpPr/>
      </dsp:nvSpPr>
      <dsp:spPr>
        <a:xfrm>
          <a:off x="-6239875" y="-954573"/>
          <a:ext cx="7427598" cy="7427598"/>
        </a:xfrm>
        <a:prstGeom prst="blockArc">
          <a:avLst>
            <a:gd name="adj1" fmla="val 18900000"/>
            <a:gd name="adj2" fmla="val 2700000"/>
            <a:gd name="adj3" fmla="val 291"/>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470CC0-9059-45C9-8A5C-978C4CEB9502}">
      <dsp:nvSpPr>
        <dsp:cNvPr id="0" name=""/>
        <dsp:cNvSpPr/>
      </dsp:nvSpPr>
      <dsp:spPr>
        <a:xfrm>
          <a:off x="518938" y="344792"/>
          <a:ext cx="8089703" cy="690027"/>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ts val="0"/>
            </a:spcAft>
          </a:pPr>
          <a:r>
            <a:rPr lang="en-US" sz="2000" kern="1200" dirty="0" smtClean="0"/>
            <a:t>Professor</a:t>
          </a:r>
        </a:p>
        <a:p>
          <a:pPr lvl="0" algn="l" defTabSz="889000">
            <a:lnSpc>
              <a:spcPct val="90000"/>
            </a:lnSpc>
            <a:spcBef>
              <a:spcPct val="0"/>
            </a:spcBef>
            <a:spcAft>
              <a:spcPts val="0"/>
            </a:spcAft>
          </a:pPr>
          <a:r>
            <a:rPr lang="en-US" sz="2000" kern="1200" dirty="0" smtClean="0"/>
            <a:t>United International University (UIU)</a:t>
          </a:r>
        </a:p>
      </dsp:txBody>
      <dsp:txXfrm>
        <a:off x="518938" y="344792"/>
        <a:ext cx="8089703" cy="690027"/>
      </dsp:txXfrm>
    </dsp:sp>
    <dsp:sp modelId="{05B12F7B-ECD0-40C1-9850-1C0CEE596029}">
      <dsp:nvSpPr>
        <dsp:cNvPr id="0" name=""/>
        <dsp:cNvSpPr/>
      </dsp:nvSpPr>
      <dsp:spPr>
        <a:xfrm>
          <a:off x="87671" y="258539"/>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FA3800B-1DF3-4D7B-9EA4-EE4A58BDE5F2}">
      <dsp:nvSpPr>
        <dsp:cNvPr id="0" name=""/>
        <dsp:cNvSpPr/>
      </dsp:nvSpPr>
      <dsp:spPr>
        <a:xfrm>
          <a:off x="1013391" y="1379502"/>
          <a:ext cx="7595250" cy="69002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Associate Professor &amp; Head of CSE Department                                                       University of Liberal Arts Bangladesh (ULAB)</a:t>
          </a:r>
          <a:endParaRPr lang="en-US" sz="2000" kern="1200" dirty="0"/>
        </a:p>
      </dsp:txBody>
      <dsp:txXfrm>
        <a:off x="1013391" y="1379502"/>
        <a:ext cx="7595250" cy="690027"/>
      </dsp:txXfrm>
    </dsp:sp>
    <dsp:sp modelId="{A1C2C02C-684F-4A64-B4E0-1416213EAF63}">
      <dsp:nvSpPr>
        <dsp:cNvPr id="0" name=""/>
        <dsp:cNvSpPr/>
      </dsp:nvSpPr>
      <dsp:spPr>
        <a:xfrm>
          <a:off x="582124" y="1293248"/>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CA4FDD4-4425-4309-9E2D-9DB68F862049}">
      <dsp:nvSpPr>
        <dsp:cNvPr id="0" name=""/>
        <dsp:cNvSpPr/>
      </dsp:nvSpPr>
      <dsp:spPr>
        <a:xfrm>
          <a:off x="1165148" y="2414211"/>
          <a:ext cx="7443492" cy="69002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Senior Lecturer (Assistant Professor)</a:t>
          </a:r>
        </a:p>
        <a:p>
          <a:pPr lvl="0" algn="l" defTabSz="755650">
            <a:lnSpc>
              <a:spcPct val="90000"/>
            </a:lnSpc>
            <a:spcBef>
              <a:spcPct val="0"/>
            </a:spcBef>
            <a:spcAft>
              <a:spcPct val="35000"/>
            </a:spcAft>
          </a:pPr>
          <a:r>
            <a:rPr lang="en-US" sz="1700" kern="1200" dirty="0" smtClean="0"/>
            <a:t>University Technology Malaysia (UTM)</a:t>
          </a:r>
          <a:endParaRPr lang="en-US" sz="1700" kern="1200" dirty="0"/>
        </a:p>
      </dsp:txBody>
      <dsp:txXfrm>
        <a:off x="1165148" y="2414211"/>
        <a:ext cx="7443492" cy="690027"/>
      </dsp:txXfrm>
    </dsp:sp>
    <dsp:sp modelId="{B84A2D67-6574-4B1E-B0A9-5CB5543BC99D}">
      <dsp:nvSpPr>
        <dsp:cNvPr id="0" name=""/>
        <dsp:cNvSpPr/>
      </dsp:nvSpPr>
      <dsp:spPr>
        <a:xfrm>
          <a:off x="733881" y="2327958"/>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F06A55B3-3610-48F4-BB31-471A7BFFD0D2}">
      <dsp:nvSpPr>
        <dsp:cNvPr id="0" name=""/>
        <dsp:cNvSpPr/>
      </dsp:nvSpPr>
      <dsp:spPr>
        <a:xfrm>
          <a:off x="1013391" y="3448921"/>
          <a:ext cx="7595250" cy="690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ts val="0"/>
            </a:spcAft>
          </a:pPr>
          <a:r>
            <a:rPr lang="en-US" sz="2000" kern="1200" dirty="0" smtClean="0"/>
            <a:t>Programmer &amp; Network Engineering</a:t>
          </a:r>
        </a:p>
        <a:p>
          <a:pPr lvl="0" algn="l" defTabSz="889000">
            <a:lnSpc>
              <a:spcPct val="90000"/>
            </a:lnSpc>
            <a:spcBef>
              <a:spcPct val="0"/>
            </a:spcBef>
            <a:spcAft>
              <a:spcPts val="0"/>
            </a:spcAft>
          </a:pPr>
          <a:r>
            <a:rPr lang="en-US" sz="2000" kern="1200" dirty="0" smtClean="0"/>
            <a:t>Nagoya, Japan </a:t>
          </a:r>
          <a:endParaRPr lang="en-US" sz="2000" kern="1200" dirty="0"/>
        </a:p>
      </dsp:txBody>
      <dsp:txXfrm>
        <a:off x="1013391" y="3448921"/>
        <a:ext cx="7595250" cy="690027"/>
      </dsp:txXfrm>
    </dsp:sp>
    <dsp:sp modelId="{C1870BB4-A455-4BD7-985D-C6BFE63B0F65}">
      <dsp:nvSpPr>
        <dsp:cNvPr id="0" name=""/>
        <dsp:cNvSpPr/>
      </dsp:nvSpPr>
      <dsp:spPr>
        <a:xfrm>
          <a:off x="582124" y="3362668"/>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3D7B40D-0880-4BA8-8433-932A6F545BDB}">
      <dsp:nvSpPr>
        <dsp:cNvPr id="0" name=""/>
        <dsp:cNvSpPr/>
      </dsp:nvSpPr>
      <dsp:spPr>
        <a:xfrm>
          <a:off x="518938" y="4483631"/>
          <a:ext cx="8089703" cy="690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ts val="0"/>
            </a:spcAft>
          </a:pPr>
          <a:r>
            <a:rPr lang="en-US" sz="2000" kern="1200" dirty="0" smtClean="0"/>
            <a:t>Senior Officer, IT Division</a:t>
          </a:r>
        </a:p>
        <a:p>
          <a:pPr lvl="0" algn="l" defTabSz="889000">
            <a:lnSpc>
              <a:spcPct val="90000"/>
            </a:lnSpc>
            <a:spcBef>
              <a:spcPct val="0"/>
            </a:spcBef>
            <a:spcAft>
              <a:spcPts val="0"/>
            </a:spcAft>
          </a:pPr>
          <a:r>
            <a:rPr lang="en-US" sz="2000" kern="1200" dirty="0" smtClean="0"/>
            <a:t>First Security Bank Ltd., Dhaka, Bangladesh</a:t>
          </a:r>
          <a:endParaRPr lang="en-MY" sz="2000" kern="1200" dirty="0"/>
        </a:p>
      </dsp:txBody>
      <dsp:txXfrm>
        <a:off x="518938" y="4483631"/>
        <a:ext cx="8089703" cy="690027"/>
      </dsp:txXfrm>
    </dsp:sp>
    <dsp:sp modelId="{EA628201-F501-4858-BBE4-407B9006FBBD}">
      <dsp:nvSpPr>
        <dsp:cNvPr id="0" name=""/>
        <dsp:cNvSpPr/>
      </dsp:nvSpPr>
      <dsp:spPr>
        <a:xfrm>
          <a:off x="72326" y="4480094"/>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1C718-A6B6-BD46-892E-ABC8018FA479}">
      <dsp:nvSpPr>
        <dsp:cNvPr id="0" name=""/>
        <dsp:cNvSpPr/>
      </dsp:nvSpPr>
      <dsp:spPr>
        <a:xfrm rot="10800000">
          <a:off x="1529528" y="1461"/>
          <a:ext cx="5149643"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99060" rIns="184912" bIns="99060" numCol="1" spcCol="1270" anchor="ctr" anchorCtr="0">
          <a:noAutofit/>
        </a:bodyPr>
        <a:lstStyle/>
        <a:p>
          <a:pPr lvl="0" algn="ctr" defTabSz="1155700" rtl="0">
            <a:lnSpc>
              <a:spcPct val="90000"/>
            </a:lnSpc>
            <a:spcBef>
              <a:spcPct val="0"/>
            </a:spcBef>
            <a:spcAft>
              <a:spcPct val="35000"/>
            </a:spcAft>
          </a:pPr>
          <a:r>
            <a:rPr lang="en-GB" sz="2600" b="0" kern="1200" smtClean="0"/>
            <a:t>Introduction to Data Communication</a:t>
          </a:r>
          <a:endParaRPr lang="en-GB" sz="2600" kern="1200"/>
        </a:p>
      </dsp:txBody>
      <dsp:txXfrm rot="10800000">
        <a:off x="1761965" y="1461"/>
        <a:ext cx="4917206" cy="929750"/>
      </dsp:txXfrm>
    </dsp:sp>
    <dsp:sp modelId="{F740CD8D-ECEB-B646-B551-7EF4EEF0B813}">
      <dsp:nvSpPr>
        <dsp:cNvPr id="0" name=""/>
        <dsp:cNvSpPr/>
      </dsp:nvSpPr>
      <dsp:spPr>
        <a:xfrm>
          <a:off x="1064653" y="1461"/>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7813626-7365-E942-82EB-BE83CB40CCF9}">
      <dsp:nvSpPr>
        <dsp:cNvPr id="0" name=""/>
        <dsp:cNvSpPr/>
      </dsp:nvSpPr>
      <dsp:spPr>
        <a:xfrm rot="10800000">
          <a:off x="1529528" y="1208749"/>
          <a:ext cx="5149643"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99060" rIns="184912" bIns="99060" numCol="1" spcCol="1270" anchor="ctr" anchorCtr="0">
          <a:noAutofit/>
        </a:bodyPr>
        <a:lstStyle/>
        <a:p>
          <a:pPr lvl="0" algn="ctr" defTabSz="1155700" rtl="0">
            <a:lnSpc>
              <a:spcPct val="90000"/>
            </a:lnSpc>
            <a:spcBef>
              <a:spcPct val="0"/>
            </a:spcBef>
            <a:spcAft>
              <a:spcPct val="35000"/>
            </a:spcAft>
          </a:pPr>
          <a:r>
            <a:rPr lang="en-US" sz="2600" b="0" kern="1200" smtClean="0"/>
            <a:t>Introduction to Networking</a:t>
          </a:r>
          <a:endParaRPr lang="en-US" sz="2600" kern="1200"/>
        </a:p>
      </dsp:txBody>
      <dsp:txXfrm rot="10800000">
        <a:off x="1761965" y="1208749"/>
        <a:ext cx="4917206" cy="929750"/>
      </dsp:txXfrm>
    </dsp:sp>
    <dsp:sp modelId="{F5B3C22C-1AE5-6B46-B847-77C40629EEEE}">
      <dsp:nvSpPr>
        <dsp:cNvPr id="0" name=""/>
        <dsp:cNvSpPr/>
      </dsp:nvSpPr>
      <dsp:spPr>
        <a:xfrm>
          <a:off x="1064653" y="1208749"/>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60719E9-A12D-994D-B693-18DADE34439E}">
      <dsp:nvSpPr>
        <dsp:cNvPr id="0" name=""/>
        <dsp:cNvSpPr/>
      </dsp:nvSpPr>
      <dsp:spPr>
        <a:xfrm rot="10800000">
          <a:off x="1529528" y="2416037"/>
          <a:ext cx="5149643"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99060" rIns="184912" bIns="99060" numCol="1" spcCol="1270" anchor="ctr" anchorCtr="0">
          <a:noAutofit/>
        </a:bodyPr>
        <a:lstStyle/>
        <a:p>
          <a:pPr lvl="0" algn="ctr" defTabSz="1155700" rtl="0">
            <a:lnSpc>
              <a:spcPct val="90000"/>
            </a:lnSpc>
            <a:spcBef>
              <a:spcPct val="0"/>
            </a:spcBef>
            <a:spcAft>
              <a:spcPct val="35000"/>
            </a:spcAft>
          </a:pPr>
          <a:r>
            <a:rPr lang="en-US" sz="2600" b="0" kern="1200" dirty="0" smtClean="0">
              <a:solidFill>
                <a:schemeClr val="bg1">
                  <a:lumMod val="50000"/>
                </a:schemeClr>
              </a:solidFill>
            </a:rPr>
            <a:t>Introduction to OSI Layer and TCP/IP Layer</a:t>
          </a:r>
          <a:endParaRPr lang="en-US" sz="2600" kern="1200" dirty="0">
            <a:solidFill>
              <a:schemeClr val="bg1">
                <a:lumMod val="50000"/>
              </a:schemeClr>
            </a:solidFill>
          </a:endParaRPr>
        </a:p>
      </dsp:txBody>
      <dsp:txXfrm rot="10800000">
        <a:off x="1761965" y="2416037"/>
        <a:ext cx="4917206" cy="929750"/>
      </dsp:txXfrm>
    </dsp:sp>
    <dsp:sp modelId="{E5F33EF4-5224-4843-AAAD-2281E21C7CDD}">
      <dsp:nvSpPr>
        <dsp:cNvPr id="0" name=""/>
        <dsp:cNvSpPr/>
      </dsp:nvSpPr>
      <dsp:spPr>
        <a:xfrm>
          <a:off x="1064653" y="2416037"/>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ECCA1FC-C614-0247-9052-439F55EC6762}">
      <dsp:nvSpPr>
        <dsp:cNvPr id="0" name=""/>
        <dsp:cNvSpPr/>
      </dsp:nvSpPr>
      <dsp:spPr>
        <a:xfrm rot="10800000">
          <a:off x="1529528" y="3623325"/>
          <a:ext cx="5149643"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99060" rIns="184912" bIns="99060" numCol="1" spcCol="1270" anchor="ctr" anchorCtr="0">
          <a:noAutofit/>
        </a:bodyPr>
        <a:lstStyle/>
        <a:p>
          <a:pPr lvl="0" algn="ctr" defTabSz="1155700" rtl="0">
            <a:lnSpc>
              <a:spcPct val="90000"/>
            </a:lnSpc>
            <a:spcBef>
              <a:spcPct val="0"/>
            </a:spcBef>
            <a:spcAft>
              <a:spcPct val="35000"/>
            </a:spcAft>
          </a:pPr>
          <a:r>
            <a:rPr lang="en-US" sz="2600" b="0" kern="1200" dirty="0" smtClean="0">
              <a:solidFill>
                <a:schemeClr val="bg1">
                  <a:lumMod val="50000"/>
                </a:schemeClr>
              </a:solidFill>
            </a:rPr>
            <a:t>Introduction to IP Addressing</a:t>
          </a:r>
          <a:endParaRPr lang="en-US" sz="2600" kern="1200" dirty="0">
            <a:solidFill>
              <a:schemeClr val="bg1">
                <a:lumMod val="50000"/>
              </a:schemeClr>
            </a:solidFill>
          </a:endParaRPr>
        </a:p>
      </dsp:txBody>
      <dsp:txXfrm rot="10800000">
        <a:off x="1761965" y="3623325"/>
        <a:ext cx="4917206" cy="929750"/>
      </dsp:txXfrm>
    </dsp:sp>
    <dsp:sp modelId="{FB63DDA3-F3D4-1C40-A0FD-F0E6127B8F68}">
      <dsp:nvSpPr>
        <dsp:cNvPr id="0" name=""/>
        <dsp:cNvSpPr/>
      </dsp:nvSpPr>
      <dsp:spPr>
        <a:xfrm>
          <a:off x="1064653" y="3623325"/>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253C2-C724-487B-AE05-10AF50D9BC39}" type="datetimeFigureOut">
              <a:rPr lang="en-US" smtClean="0"/>
              <a:t>10/13/2018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CA80D-F9AE-4970-8E96-63021A684A3E}" type="slidenum">
              <a:rPr lang="en-US" smtClean="0"/>
              <a:t>‹#›</a:t>
            </a:fld>
            <a:endParaRPr lang="en-US"/>
          </a:p>
        </p:txBody>
      </p:sp>
    </p:spTree>
    <p:extLst>
      <p:ext uri="{BB962C8B-B14F-4D97-AF65-F5344CB8AC3E}">
        <p14:creationId xmlns:p14="http://schemas.microsoft.com/office/powerpoint/2010/main" val="113124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Before I move to my talk I would like to show my biography. ….. </a:t>
            </a: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A13960E7-D080-4CD8-A992-247692C10BDA}" type="slidenum">
              <a:rPr lang="en-US" altLang="ja-JP"/>
              <a:pPr/>
              <a:t>2</a:t>
            </a:fld>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22E2915-202F-4945-800E-8EEA5B034AB1}" type="slidenum">
              <a:rPr lang="en-US">
                <a:latin typeface="Calibri" charset="0"/>
              </a:rPr>
              <a:pPr eaLnBrk="1" hangingPunct="1"/>
              <a:t>33</a:t>
            </a:fld>
            <a:endParaRPr lang="en-US">
              <a:latin typeface="Calibri"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 In a packet-switching network, it is not necessary to dedicate</a:t>
            </a:r>
          </a:p>
          <a:p>
            <a:r>
              <a:rPr lang="en-US">
                <a:latin typeface="Times New Roman" charset="0"/>
                <a:ea typeface="ＭＳ Ｐゴシック" charset="0"/>
                <a:cs typeface="ＭＳ Ｐゴシック" charset="0"/>
              </a:rPr>
              <a:t>transmission capacity along a path through the network. Rather, data are sent out</a:t>
            </a:r>
          </a:p>
          <a:p>
            <a:r>
              <a:rPr lang="en-US">
                <a:latin typeface="Times New Roman" charset="0"/>
                <a:ea typeface="ＭＳ Ｐゴシック" charset="0"/>
                <a:cs typeface="ＭＳ Ｐゴシック" charset="0"/>
              </a:rPr>
              <a:t>in a sequence of small chunks, called packets. Each packet is passed through the</a:t>
            </a:r>
          </a:p>
          <a:p>
            <a:r>
              <a:rPr lang="en-US">
                <a:latin typeface="Times New Roman" charset="0"/>
                <a:ea typeface="ＭＳ Ｐゴシック" charset="0"/>
                <a:cs typeface="ＭＳ Ｐゴシック" charset="0"/>
              </a:rPr>
              <a:t>network from node to node along some path leading from source to destination. At</a:t>
            </a:r>
          </a:p>
          <a:p>
            <a:r>
              <a:rPr lang="en-US">
                <a:latin typeface="Times New Roman" charset="0"/>
                <a:ea typeface="ＭＳ Ｐゴシック" charset="0"/>
                <a:cs typeface="ＭＳ Ｐゴシック" charset="0"/>
              </a:rPr>
              <a:t>each node, the entire packet is received, stored briefly, and then transmitted to the</a:t>
            </a:r>
          </a:p>
          <a:p>
            <a:r>
              <a:rPr lang="en-US">
                <a:latin typeface="Times New Roman" charset="0"/>
                <a:ea typeface="ＭＳ Ｐゴシック" charset="0"/>
                <a:cs typeface="ＭＳ Ｐゴシック" charset="0"/>
              </a:rPr>
              <a:t>next node. Packet-switching networks are commonly used for terminal-to-computer</a:t>
            </a:r>
          </a:p>
          <a:p>
            <a:r>
              <a:rPr lang="en-US">
                <a:latin typeface="Times New Roman" charset="0"/>
                <a:ea typeface="ＭＳ Ｐゴシック" charset="0"/>
                <a:cs typeface="ＭＳ Ｐゴシック" charset="0"/>
              </a:rPr>
              <a:t>and computer-to-computer communications.</a:t>
            </a:r>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6CE7276-C4C0-314C-8AB5-CB87EB25DE91}" type="slidenum">
              <a:rPr lang="en-US">
                <a:latin typeface="Calibri" charset="0"/>
              </a:rPr>
              <a:pPr eaLnBrk="1" hangingPunct="1"/>
              <a:t>34</a:t>
            </a:fld>
            <a:endParaRPr lang="en-US">
              <a:latin typeface="Calibri"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Packet switching was developed at a time when digital long-distance</a:t>
            </a:r>
          </a:p>
          <a:p>
            <a:r>
              <a:rPr lang="en-US">
                <a:latin typeface="Times New Roman" charset="0"/>
                <a:ea typeface="ＭＳ Ｐゴシック" charset="0"/>
                <a:cs typeface="ＭＳ Ｐゴシック" charset="0"/>
              </a:rPr>
              <a:t>transmission facilities exhibited a relatively high error rate compared to today’s</a:t>
            </a:r>
          </a:p>
          <a:p>
            <a:r>
              <a:rPr lang="en-US">
                <a:latin typeface="Times New Roman" charset="0"/>
                <a:ea typeface="ＭＳ Ｐゴシック" charset="0"/>
                <a:cs typeface="ＭＳ Ｐゴシック" charset="0"/>
              </a:rPr>
              <a:t>facilities. As a result, there is a considerable amount of overhead built into packet-switching</a:t>
            </a:r>
          </a:p>
          <a:p>
            <a:r>
              <a:rPr lang="en-US">
                <a:latin typeface="Times New Roman" charset="0"/>
                <a:ea typeface="ＭＳ Ｐゴシック" charset="0"/>
                <a:cs typeface="ＭＳ Ｐゴシック" charset="0"/>
              </a:rPr>
              <a:t>schemes to compensate for errors. The overhead includes additional bits</a:t>
            </a:r>
          </a:p>
          <a:p>
            <a:r>
              <a:rPr lang="en-US">
                <a:latin typeface="Times New Roman" charset="0"/>
                <a:ea typeface="ＭＳ Ｐゴシック" charset="0"/>
                <a:cs typeface="ＭＳ Ｐゴシック" charset="0"/>
              </a:rPr>
              <a:t>added to each packet to introduce redundancy and additional processing at the end</a:t>
            </a:r>
          </a:p>
          <a:p>
            <a:r>
              <a:rPr lang="en-US">
                <a:latin typeface="Times New Roman" charset="0"/>
                <a:ea typeface="ＭＳ Ｐゴシック" charset="0"/>
                <a:cs typeface="ＭＳ Ｐゴシック" charset="0"/>
              </a:rPr>
              <a:t>stations and the intermediate switching nodes to detect and recover from errors.</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With modern high-speed telecommunications systems, this overhead is unnecessary</a:t>
            </a:r>
          </a:p>
          <a:p>
            <a:r>
              <a:rPr lang="en-US">
                <a:latin typeface="Times New Roman" charset="0"/>
                <a:ea typeface="ＭＳ Ｐゴシック" charset="0"/>
                <a:cs typeface="ＭＳ Ｐゴシック" charset="0"/>
              </a:rPr>
              <a:t>and counterproductive. It is unnecessary because the rate of errors has been</a:t>
            </a:r>
          </a:p>
          <a:p>
            <a:r>
              <a:rPr lang="en-US">
                <a:latin typeface="Times New Roman" charset="0"/>
                <a:ea typeface="ＭＳ Ｐゴシック" charset="0"/>
                <a:cs typeface="ＭＳ Ｐゴシック" charset="0"/>
              </a:rPr>
              <a:t>dramatically lowered and any remaining errors can easily be caught in the end</a:t>
            </a:r>
          </a:p>
          <a:p>
            <a:r>
              <a:rPr lang="en-US">
                <a:latin typeface="Times New Roman" charset="0"/>
                <a:ea typeface="ＭＳ Ｐゴシック" charset="0"/>
                <a:cs typeface="ＭＳ Ｐゴシック" charset="0"/>
              </a:rPr>
              <a:t>systems by logic that operates above the level of the packet-switching logic. It is</a:t>
            </a:r>
          </a:p>
          <a:p>
            <a:r>
              <a:rPr lang="en-US">
                <a:latin typeface="Times New Roman" charset="0"/>
                <a:ea typeface="ＭＳ Ｐゴシック" charset="0"/>
                <a:cs typeface="ＭＳ Ｐゴシック" charset="0"/>
              </a:rPr>
              <a:t>counterproductive because the overhead involved soaks up a significant fraction of</a:t>
            </a:r>
          </a:p>
          <a:p>
            <a:r>
              <a:rPr lang="en-US">
                <a:latin typeface="Times New Roman" charset="0"/>
                <a:ea typeface="ＭＳ Ｐゴシック" charset="0"/>
                <a:cs typeface="ＭＳ Ｐゴシック" charset="0"/>
              </a:rPr>
              <a:t>the high capacity provided by the network.</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Frame relay was developed to take advantage of these high data rates and low</a:t>
            </a:r>
          </a:p>
          <a:p>
            <a:r>
              <a:rPr lang="en-US">
                <a:latin typeface="Times New Roman" charset="0"/>
                <a:ea typeface="ＭＳ Ｐゴシック" charset="0"/>
                <a:cs typeface="ＭＳ Ｐゴシック" charset="0"/>
              </a:rPr>
              <a:t>error rates. Whereas the original packet-switching networks were designed with a</a:t>
            </a:r>
          </a:p>
          <a:p>
            <a:r>
              <a:rPr lang="en-US">
                <a:latin typeface="Times New Roman" charset="0"/>
                <a:ea typeface="ＭＳ Ｐゴシック" charset="0"/>
                <a:cs typeface="ＭＳ Ｐゴシック" charset="0"/>
              </a:rPr>
              <a:t>data rate to the end user of about 64 kbps, frame relay networks are designed to</a:t>
            </a:r>
          </a:p>
          <a:p>
            <a:r>
              <a:rPr lang="en-US">
                <a:latin typeface="Times New Roman" charset="0"/>
                <a:ea typeface="ＭＳ Ｐゴシック" charset="0"/>
                <a:cs typeface="ＭＳ Ｐゴシック" charset="0"/>
              </a:rPr>
              <a:t>operate efficiently at user data rates of up to 2 Mbps. The key to achieving these</a:t>
            </a:r>
          </a:p>
          <a:p>
            <a:r>
              <a:rPr lang="en-US">
                <a:latin typeface="Times New Roman" charset="0"/>
                <a:ea typeface="ＭＳ Ｐゴシック" charset="0"/>
                <a:cs typeface="ＭＳ Ｐゴシック" charset="0"/>
              </a:rPr>
              <a:t>high data rates is to strip out most of the overhead involved with error control.</a:t>
            </a:r>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6FE3C88-674E-D246-A804-EC10ED05C04E}" type="slidenum">
              <a:rPr lang="en-US">
                <a:latin typeface="Calibri" charset="0"/>
              </a:rPr>
              <a:pPr eaLnBrk="1" hangingPunct="1"/>
              <a:t>35</a:t>
            </a:fld>
            <a:endParaRPr lang="en-US">
              <a:latin typeface="Calibri"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Asynchronous transfer mode, sometimes referred to as cell relay, is a culmination</a:t>
            </a:r>
          </a:p>
          <a:p>
            <a:r>
              <a:rPr lang="en-US">
                <a:latin typeface="Times New Roman" charset="0"/>
                <a:ea typeface="ＭＳ Ｐゴシック" charset="0"/>
                <a:cs typeface="ＭＳ Ｐゴシック" charset="0"/>
              </a:rPr>
              <a:t>of developments in circuit switching and packet switching. ATM can be</a:t>
            </a:r>
          </a:p>
          <a:p>
            <a:r>
              <a:rPr lang="en-US">
                <a:latin typeface="Times New Roman" charset="0"/>
                <a:ea typeface="ＭＳ Ｐゴシック" charset="0"/>
                <a:cs typeface="ＭＳ Ｐゴシック" charset="0"/>
              </a:rPr>
              <a:t>viewed as an evolution from frame relay. The most obvious difference between</a:t>
            </a:r>
          </a:p>
          <a:p>
            <a:r>
              <a:rPr lang="en-US">
                <a:latin typeface="Times New Roman" charset="0"/>
                <a:ea typeface="ＭＳ Ｐゴシック" charset="0"/>
                <a:cs typeface="ＭＳ Ｐゴシック" charset="0"/>
              </a:rPr>
              <a:t>frame relay and ATM is that frame relay uses variable-length packets, called</a:t>
            </a:r>
          </a:p>
          <a:p>
            <a:r>
              <a:rPr lang="en-US">
                <a:latin typeface="Times New Roman" charset="0"/>
                <a:ea typeface="ＭＳ Ｐゴシック" charset="0"/>
                <a:cs typeface="ＭＳ Ｐゴシック" charset="0"/>
              </a:rPr>
              <a:t>frames, and ATM uses fixed-length packets, called cells. As with frame relay, ATM</a:t>
            </a:r>
          </a:p>
          <a:p>
            <a:r>
              <a:rPr lang="en-US">
                <a:latin typeface="Times New Roman" charset="0"/>
                <a:ea typeface="ＭＳ Ｐゴシック" charset="0"/>
                <a:cs typeface="ＭＳ Ｐゴシック" charset="0"/>
              </a:rPr>
              <a:t>provides little overhead for error control, depending on the inherent reliability of</a:t>
            </a:r>
          </a:p>
          <a:p>
            <a:r>
              <a:rPr lang="en-US">
                <a:latin typeface="Times New Roman" charset="0"/>
                <a:ea typeface="ＭＳ Ｐゴシック" charset="0"/>
                <a:cs typeface="ＭＳ Ｐゴシック" charset="0"/>
              </a:rPr>
              <a:t>the transmission system and on higher layers of logic in the end systems to catch and</a:t>
            </a:r>
          </a:p>
          <a:p>
            <a:r>
              <a:rPr lang="en-US">
                <a:latin typeface="Times New Roman" charset="0"/>
                <a:ea typeface="ＭＳ Ｐゴシック" charset="0"/>
                <a:cs typeface="ＭＳ Ｐゴシック" charset="0"/>
              </a:rPr>
              <a:t>correct errors. By using a fixed packet length, the processing overhead is reduced</a:t>
            </a:r>
          </a:p>
          <a:p>
            <a:r>
              <a:rPr lang="en-US">
                <a:latin typeface="Times New Roman" charset="0"/>
                <a:ea typeface="ＭＳ Ｐゴシック" charset="0"/>
                <a:cs typeface="ＭＳ Ｐゴシック" charset="0"/>
              </a:rPr>
              <a:t>even further for ATM compared to frame relay. The result is that ATM is designed</a:t>
            </a:r>
          </a:p>
          <a:p>
            <a:r>
              <a:rPr lang="en-US">
                <a:latin typeface="Times New Roman" charset="0"/>
                <a:ea typeface="ＭＳ Ｐゴシック" charset="0"/>
                <a:cs typeface="ＭＳ Ｐゴシック" charset="0"/>
              </a:rPr>
              <a:t>to work in the range of 10s and 100s of Mbps, and in the Gbps range.</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ATM can also be viewed as an evolution from circuit switching. With circuit</a:t>
            </a:r>
          </a:p>
          <a:p>
            <a:r>
              <a:rPr lang="en-US">
                <a:latin typeface="Times New Roman" charset="0"/>
                <a:ea typeface="ＭＳ Ｐゴシック" charset="0"/>
                <a:cs typeface="ＭＳ Ｐゴシック" charset="0"/>
              </a:rPr>
              <a:t>switching, only fixed-data-rate circuits are available to the end system. ATM allows</a:t>
            </a:r>
          </a:p>
          <a:p>
            <a:r>
              <a:rPr lang="en-US">
                <a:latin typeface="Times New Roman" charset="0"/>
                <a:ea typeface="ＭＳ Ｐゴシック" charset="0"/>
                <a:cs typeface="ＭＳ Ｐゴシック" charset="0"/>
              </a:rPr>
              <a:t>the definition of multiple virtual channels with data rates that are dynamically</a:t>
            </a:r>
          </a:p>
          <a:p>
            <a:r>
              <a:rPr lang="en-US">
                <a:latin typeface="Times New Roman" charset="0"/>
                <a:ea typeface="ＭＳ Ｐゴシック" charset="0"/>
                <a:cs typeface="ＭＳ Ｐゴシック" charset="0"/>
              </a:rPr>
              <a:t>defined at the time the virtual channel is created. By using small, fixed-size cells,</a:t>
            </a:r>
          </a:p>
          <a:p>
            <a:r>
              <a:rPr lang="en-US">
                <a:latin typeface="Times New Roman" charset="0"/>
                <a:ea typeface="ＭＳ Ｐゴシック" charset="0"/>
                <a:cs typeface="ＭＳ Ｐゴシック" charset="0"/>
              </a:rPr>
              <a:t>ATM is so efficient that it can offer a constant-data-rate channel even though it is</a:t>
            </a:r>
          </a:p>
          <a:p>
            <a:r>
              <a:rPr lang="en-US">
                <a:latin typeface="Times New Roman" charset="0"/>
                <a:ea typeface="ＭＳ Ｐゴシック" charset="0"/>
                <a:cs typeface="ＭＳ Ｐゴシック" charset="0"/>
              </a:rPr>
              <a:t> using a packet-switching technique. Thus, ATM extends circuit switching to allow</a:t>
            </a:r>
          </a:p>
          <a:p>
            <a:r>
              <a:rPr lang="en-US">
                <a:latin typeface="Times New Roman" charset="0"/>
                <a:ea typeface="ＭＳ Ｐゴシック" charset="0"/>
                <a:cs typeface="ＭＳ Ｐゴシック" charset="0"/>
              </a:rPr>
              <a:t>multiple channels with the data rate on each channel dynamically set on demand.</a:t>
            </a:r>
            <a:endParaRPr lang="en-US">
              <a:latin typeface="Times"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FB8725D-C640-3645-B2A0-B6B8678A745F}" type="slidenum">
              <a:rPr lang="en-US">
                <a:latin typeface="Calibri" charset="0"/>
              </a:rPr>
              <a:pPr eaLnBrk="1" hangingPunct="1"/>
              <a:t>37</a:t>
            </a:fld>
            <a:endParaRPr lang="en-US">
              <a:latin typeface="Calibri"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charset="0"/>
                <a:ea typeface="ＭＳ Ｐゴシック" charset="0"/>
                <a:cs typeface="ＭＳ Ｐゴシック" charset="0"/>
              </a:rPr>
              <a:t>The Internet evolved from the ARPANET, developed in 1969 by the Advanced Research Projects Agency (ARPA) of the U.S. Department of Defense. It was the first operational packet-switching network. The network was so successful that ARPA applied the same packet-switching technology to tactical radio communication (packet radio) and to satellite communication (SATNET). The need for interworking between these led to Vint Cerf and Bob Kahn of ARPA developing methods and protocols for such </a:t>
            </a:r>
            <a:r>
              <a:rPr lang="en-US" i="1">
                <a:latin typeface="Times" charset="0"/>
                <a:ea typeface="ＭＳ Ｐゴシック" charset="0"/>
                <a:cs typeface="ＭＳ Ｐゴシック" charset="0"/>
              </a:rPr>
              <a:t>internetworking</a:t>
            </a:r>
            <a:r>
              <a:rPr lang="en-US">
                <a:latin typeface="Times" charset="0"/>
                <a:ea typeface="ＭＳ Ｐゴシック" charset="0"/>
                <a:cs typeface="ＭＳ Ｐゴシック" charset="0"/>
              </a:rPr>
              <a:t>, which led eventually to the development of TCP/IP.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285C28C-D19E-FC46-8FC8-BBE7EB76CEBD}" type="slidenum">
              <a:rPr lang="en-US">
                <a:latin typeface="Calibri" charset="0"/>
              </a:rPr>
              <a:pPr eaLnBrk="1" hangingPunct="1"/>
              <a:t>38</a:t>
            </a:fld>
            <a:endParaRPr lang="en-US">
              <a:latin typeface="Calibri"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charset="0"/>
                <a:ea typeface="ＭＳ Ｐゴシック" charset="0"/>
                <a:cs typeface="ＭＳ Ｐゴシック" charset="0"/>
              </a:rPr>
              <a:t>Stallings DCC8e Figure 1.4 illustrates the key elements that comprise the Internet, whose purpose is to interconnect end systems, called </a:t>
            </a:r>
            <a:r>
              <a:rPr lang="en-US" b="1">
                <a:latin typeface="Times" charset="0"/>
                <a:ea typeface="ＭＳ Ｐゴシック" charset="0"/>
                <a:cs typeface="ＭＳ Ｐゴシック" charset="0"/>
              </a:rPr>
              <a:t>hosts</a:t>
            </a:r>
            <a:r>
              <a:rPr lang="en-US">
                <a:latin typeface="Times" charset="0"/>
                <a:ea typeface="ＭＳ Ｐゴシック" charset="0"/>
                <a:cs typeface="ＭＳ Ｐゴシック" charset="0"/>
              </a:rPr>
              <a:t>; including PCs, workstations, servers, mainframes, and so on. Most hosts that use the Internet are connected to a </a:t>
            </a:r>
            <a:r>
              <a:rPr lang="en-US" b="1">
                <a:latin typeface="Times" charset="0"/>
                <a:ea typeface="ＭＳ Ｐゴシック" charset="0"/>
                <a:cs typeface="ＭＳ Ｐゴシック" charset="0"/>
              </a:rPr>
              <a:t>network</a:t>
            </a:r>
            <a:r>
              <a:rPr lang="en-US">
                <a:latin typeface="Times" charset="0"/>
                <a:ea typeface="ＭＳ Ｐゴシック" charset="0"/>
                <a:cs typeface="ＭＳ Ｐゴシック" charset="0"/>
              </a:rPr>
              <a:t>, such as a local area network (LAN) or a wide area network (WAN). These networks are in turn connected by </a:t>
            </a:r>
            <a:r>
              <a:rPr lang="en-US" b="1">
                <a:latin typeface="Times" charset="0"/>
                <a:ea typeface="ＭＳ Ｐゴシック" charset="0"/>
                <a:cs typeface="ＭＳ Ｐゴシック" charset="0"/>
              </a:rPr>
              <a:t>routers</a:t>
            </a:r>
            <a:r>
              <a:rPr lang="en-US">
                <a:latin typeface="Times" charset="0"/>
                <a:ea typeface="ＭＳ Ｐゴシック" charset="0"/>
                <a:cs typeface="ＭＳ Ｐゴシック"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2CEC135-F617-CA48-84D4-EF971EA0F5CA}" type="slidenum">
              <a:rPr lang="en-US">
                <a:latin typeface="Calibri" charset="0"/>
              </a:rPr>
              <a:pPr eaLnBrk="1" hangingPunct="1"/>
              <a:t>39</a:t>
            </a:fld>
            <a:endParaRPr lang="en-US">
              <a:latin typeface="Calibri"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charset="0"/>
                <a:ea typeface="ＭＳ Ｐゴシック" charset="0"/>
                <a:cs typeface="ＭＳ Ｐゴシック" charset="0"/>
              </a:rPr>
              <a:t>The Internet today is made up of thousands of overlapping hierarchical networks, an overview of the common, general characteristics can be made. Stallings DCC8e Figure 1.5 illustrates this. </a:t>
            </a:r>
            <a:r>
              <a:rPr kumimoji="1" lang="en-US">
                <a:latin typeface="Calibri" charset="0"/>
                <a:ea typeface="ＭＳ Ｐゴシック" charset="0"/>
                <a:cs typeface="ＭＳ Ｐゴシック" charset="0"/>
              </a:rPr>
              <a:t>See hosts grouped into LANs, linked to an </a:t>
            </a:r>
            <a:r>
              <a:rPr lang="en-US">
                <a:latin typeface="Times" charset="0"/>
                <a:ea typeface="ＭＳ Ｐゴシック" charset="0"/>
                <a:cs typeface="ＭＳ Ｐゴシック" charset="0"/>
              </a:rPr>
              <a:t>an </a:t>
            </a:r>
            <a:r>
              <a:rPr lang="en-US" b="1">
                <a:latin typeface="Times" charset="0"/>
                <a:ea typeface="ＭＳ Ｐゴシック" charset="0"/>
                <a:cs typeface="ＭＳ Ｐゴシック" charset="0"/>
              </a:rPr>
              <a:t>Internet service provider (ISP)</a:t>
            </a:r>
            <a:r>
              <a:rPr lang="en-US">
                <a:latin typeface="Times" charset="0"/>
                <a:ea typeface="ＭＳ Ｐゴシック" charset="0"/>
                <a:cs typeface="ＭＳ Ｐゴシック" charset="0"/>
              </a:rPr>
              <a:t> through a </a:t>
            </a:r>
            <a:r>
              <a:rPr lang="en-US" b="1">
                <a:latin typeface="Times" charset="0"/>
                <a:ea typeface="ＭＳ Ｐゴシック" charset="0"/>
                <a:cs typeface="ＭＳ Ｐゴシック" charset="0"/>
              </a:rPr>
              <a:t>point of presence (POP)</a:t>
            </a:r>
            <a:r>
              <a:rPr lang="en-US">
                <a:latin typeface="Times" charset="0"/>
                <a:ea typeface="ＭＳ Ｐゴシック" charset="0"/>
                <a:cs typeface="ＭＳ Ｐゴシック" charset="0"/>
              </a:rPr>
              <a:t>. The connection is made in a series of steps starting with the </a:t>
            </a:r>
            <a:r>
              <a:rPr lang="en-US" b="1">
                <a:latin typeface="Times" charset="0"/>
                <a:ea typeface="ＭＳ Ｐゴシック" charset="0"/>
                <a:cs typeface="ＭＳ Ｐゴシック" charset="0"/>
              </a:rPr>
              <a:t>customer premises equipment (CPE)</a:t>
            </a:r>
            <a:r>
              <a:rPr lang="en-US">
                <a:latin typeface="Times" charset="0"/>
                <a:ea typeface="ＭＳ Ｐゴシック" charset="0"/>
                <a:cs typeface="ＭＳ Ｐゴシック" charset="0"/>
              </a:rPr>
              <a:t>. </a:t>
            </a:r>
            <a:r>
              <a:rPr kumimoji="1" lang="en-US">
                <a:latin typeface="Calibri" charset="0"/>
                <a:ea typeface="ＭＳ Ｐゴシック" charset="0"/>
                <a:cs typeface="ＭＳ Ｐゴシック" charset="0"/>
              </a:rPr>
              <a:t>ISPs can be classified as regional or backbone, with peering links between.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EC41010-F6D5-7D48-879D-F012A343F2FE}" type="slidenum">
              <a:rPr lang="en-US">
                <a:latin typeface="Calibri" charset="0"/>
              </a:rPr>
              <a:pPr eaLnBrk="1" hangingPunct="1"/>
              <a:t>40</a:t>
            </a:fld>
            <a:endParaRPr lang="en-US">
              <a:latin typeface="Calibri" charset="0"/>
            </a:endParaRPr>
          </a:p>
        </p:txBody>
      </p:sp>
      <p:sp>
        <p:nvSpPr>
          <p:cNvPr id="74755"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475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charset="0"/>
                <a:ea typeface="ＭＳ Ｐゴシック" charset="0"/>
                <a:cs typeface="ＭＳ Ｐゴシック" charset="0"/>
              </a:rPr>
              <a:t>Stallings DCC8e Figure 1.6 illustrates some of the typical communications and network elements in use today. In the upper-left-hand portion of the figure, we see an individual residential user connected to an Internet service provider (ISP) through some sort of subscriber connection. The Internet consists of a number of interconnected routers that span the globe. The routers forward packets of data from source to destination through the Internet. The lower portion shows a LAN implemented using a single Ethernet switch. This is a common configuration at a small business or other small organization. </a:t>
            </a:r>
          </a:p>
          <a:p>
            <a:r>
              <a:rPr lang="en-US">
                <a:latin typeface="Times" charset="0"/>
                <a:ea typeface="ＭＳ Ｐゴシック" charset="0"/>
                <a:cs typeface="ＭＳ Ｐゴシック"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Before I move to my talk I would like to show my biography. ….. </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966550F6-A8BD-4F5E-A201-F01AEA13E343}" type="slidenum">
              <a:rPr lang="en-US" altLang="ja-JP"/>
              <a:pPr/>
              <a:t>3</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4B51EB9-F479-5E46-B326-67C0A499F274}" type="slidenum">
              <a:rPr lang="en-US">
                <a:latin typeface="Calibri" charset="0"/>
              </a:rPr>
              <a:pPr eaLnBrk="1" hangingPunct="1"/>
              <a:t>17</a:t>
            </a:fld>
            <a:endParaRPr lang="en-US">
              <a:latin typeface="Calibri"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charset="0"/>
                <a:ea typeface="ＭＳ Ｐゴシック" charset="0"/>
                <a:cs typeface="ＭＳ Ｐゴシック" charset="0"/>
              </a:rPr>
              <a:t>The basic building block of any communications facility is the transmission line. </a:t>
            </a:r>
          </a:p>
          <a:p>
            <a:r>
              <a:rPr lang="en-US" dirty="0">
                <a:latin typeface="Times" charset="0"/>
                <a:ea typeface="ＭＳ Ｐゴシック" charset="0"/>
                <a:cs typeface="ＭＳ Ｐゴシック" charset="0"/>
              </a:rPr>
              <a:t>One of the basic choices facing a business user is the transmission medium. For use within the business premises, this choice is generally completely up to the business. For long-distance communications, the choice is generally but not always made by the long-distance carrier. </a:t>
            </a:r>
          </a:p>
          <a:p>
            <a:r>
              <a:rPr lang="en-US" dirty="0">
                <a:latin typeface="Times" charset="0"/>
                <a:ea typeface="ＭＳ Ｐゴシック" charset="0"/>
                <a:cs typeface="ＭＳ Ｐゴシック" charset="0"/>
              </a:rPr>
              <a:t>In either case, changes in technology are rapidly changing the mix of media used. The ever-increasing capacity of fiber optic channels is making channel capacity a virtually free resource. However, switching is now becoming the bottleneck. The growing use of wireless transmission, is a result of the trend toward universal personal telecommunications and universal access to communications.</a:t>
            </a:r>
          </a:p>
          <a:p>
            <a:r>
              <a:rPr lang="en-US" dirty="0">
                <a:latin typeface="Times" charset="0"/>
                <a:ea typeface="ＭＳ Ｐゴシック" charset="0"/>
                <a:cs typeface="ＭＳ Ｐゴシック" charset="0"/>
              </a:rPr>
              <a:t>Despite the growth in the capacity and the drop in cost of transmission facilities, transmission services remain the most costly component of a communications budget for most businesses. Thus, the manager needs to be aware of techniques that increase the efficiency of the use of these facilities, such as </a:t>
            </a:r>
            <a:r>
              <a:rPr lang="en-US" i="1" dirty="0">
                <a:latin typeface="Times" charset="0"/>
                <a:ea typeface="ＭＳ Ｐゴシック" charset="0"/>
                <a:cs typeface="ＭＳ Ｐゴシック" charset="0"/>
              </a:rPr>
              <a:t>multiplexing</a:t>
            </a:r>
            <a:r>
              <a:rPr lang="en-US" dirty="0">
                <a:latin typeface="Times" charset="0"/>
                <a:ea typeface="ＭＳ Ｐゴシック" charset="0"/>
                <a:cs typeface="ＭＳ Ｐゴシック" charset="0"/>
              </a:rPr>
              <a:t> and </a:t>
            </a:r>
            <a:r>
              <a:rPr lang="en-US" i="1" dirty="0">
                <a:latin typeface="Times" charset="0"/>
                <a:ea typeface="ＭＳ Ｐゴシック" charset="0"/>
                <a:cs typeface="ＭＳ Ｐゴシック" charset="0"/>
              </a:rPr>
              <a:t>compression.</a:t>
            </a:r>
          </a:p>
          <a:p>
            <a:endParaRPr lang="en-US" i="1" dirty="0">
              <a:latin typeface="Times" charset="0"/>
              <a:ea typeface="ＭＳ Ｐゴシック" charset="0"/>
              <a:cs typeface="ＭＳ Ｐゴシック" charset="0"/>
            </a:endParaRPr>
          </a:p>
          <a:p>
            <a:r>
              <a:rPr lang="en-US" dirty="0">
                <a:latin typeface="Calibri" charset="0"/>
                <a:ea typeface="ＭＳ Ｐゴシック" charset="0"/>
                <a:cs typeface="ＭＳ Ｐゴシック" charset="0"/>
              </a:rPr>
              <a:t> </a:t>
            </a:r>
            <a:r>
              <a:rPr lang="en-US" b="1" dirty="0">
                <a:latin typeface="Calibri" charset="0"/>
                <a:ea typeface="ＭＳ Ｐゴシック" charset="0"/>
                <a:cs typeface="ＭＳ Ｐゴシック" charset="0"/>
              </a:rPr>
              <a:t>Fiber</a:t>
            </a:r>
            <a:r>
              <a:rPr lang="en-US" dirty="0">
                <a:latin typeface="Calibri" charset="0"/>
                <a:ea typeface="ＭＳ Ｐゴシック" charset="0"/>
                <a:cs typeface="ＭＳ Ｐゴシック" charset="0"/>
              </a:rPr>
              <a:t>-</a:t>
            </a:r>
            <a:r>
              <a:rPr lang="en-US" b="1" dirty="0">
                <a:latin typeface="Calibri" charset="0"/>
                <a:ea typeface="ＭＳ Ｐゴシック" charset="0"/>
                <a:cs typeface="ＭＳ Ｐゴシック" charset="0"/>
              </a:rPr>
              <a:t>optic</a:t>
            </a:r>
            <a:r>
              <a:rPr lang="en-US" dirty="0">
                <a:latin typeface="Calibri" charset="0"/>
                <a:ea typeface="ＭＳ Ｐゴシック" charset="0"/>
                <a:cs typeface="ＭＳ Ｐゴシック" charset="0"/>
              </a:rPr>
              <a:t> communication is a method of transmitting information from one place to another by sending pulses of light through an </a:t>
            </a:r>
            <a:r>
              <a:rPr lang="en-US" b="1" dirty="0">
                <a:latin typeface="Calibri" charset="0"/>
                <a:ea typeface="ＭＳ Ｐゴシック" charset="0"/>
                <a:cs typeface="ＭＳ Ｐゴシック" charset="0"/>
              </a:rPr>
              <a:t>optical fiber</a:t>
            </a:r>
            <a:endParaRPr lang="en-US" dirty="0">
              <a:latin typeface="Calibri" charset="0"/>
              <a:ea typeface="ＭＳ Ｐゴシック" charset="0"/>
              <a:cs typeface="ＭＳ Ｐゴシック" charset="0"/>
            </a:endParaRPr>
          </a:p>
          <a:p>
            <a:endParaRPr lang="en-US" i="1" dirty="0">
              <a:latin typeface="Times" charset="0"/>
              <a:ea typeface="ＭＳ Ｐゴシック" charset="0"/>
              <a:cs typeface="ＭＳ Ｐゴシック" charset="0"/>
            </a:endParaRPr>
          </a:p>
          <a:p>
            <a:endParaRPr lang="en-US" i="1" dirty="0">
              <a:latin typeface="Times"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900">
                <a:latin typeface="Times New Roman" charset="0"/>
                <a:ea typeface="ＭＳ Ｐゴシック" charset="0"/>
                <a:cs typeface="ＭＳ Ｐゴシック" charset="0"/>
              </a:rPr>
              <a:t>Globally, the number of Internet users is forecast to increase from approximately</a:t>
            </a:r>
          </a:p>
          <a:p>
            <a:pPr>
              <a:lnSpc>
                <a:spcPct val="80000"/>
              </a:lnSpc>
            </a:pPr>
            <a:r>
              <a:rPr lang="en-US" sz="900">
                <a:latin typeface="Times New Roman" charset="0"/>
                <a:ea typeface="ＭＳ Ｐゴシック" charset="0"/>
                <a:cs typeface="ＭＳ Ｐゴシック" charset="0"/>
              </a:rPr>
              <a:t>2 billion in 2011 to 3 billion users in 2016. This figure is in fact misleading, as a</a:t>
            </a:r>
          </a:p>
          <a:p>
            <a:pPr>
              <a:lnSpc>
                <a:spcPct val="80000"/>
              </a:lnSpc>
            </a:pPr>
            <a:r>
              <a:rPr lang="en-US" sz="900">
                <a:latin typeface="Times New Roman" charset="0"/>
                <a:ea typeface="ＭＳ Ｐゴシック" charset="0"/>
                <a:cs typeface="ＭＳ Ｐゴシック" charset="0"/>
              </a:rPr>
              <a:t>single end user may have multiple types of devices. The estimate for 2016 is that</a:t>
            </a:r>
          </a:p>
          <a:p>
            <a:pPr>
              <a:lnSpc>
                <a:spcPct val="80000"/>
              </a:lnSpc>
            </a:pPr>
            <a:r>
              <a:rPr lang="en-US" sz="900">
                <a:latin typeface="Times New Roman" charset="0"/>
                <a:ea typeface="ＭＳ Ｐゴシック" charset="0"/>
                <a:cs typeface="ＭＳ Ｐゴシック" charset="0"/>
              </a:rPr>
              <a:t>there will be over 20 billion fixed and mobile networked devices and machine-to-</a:t>
            </a:r>
          </a:p>
          <a:p>
            <a:pPr>
              <a:lnSpc>
                <a:spcPct val="80000"/>
              </a:lnSpc>
            </a:pPr>
            <a:r>
              <a:rPr lang="en-US" sz="900">
                <a:latin typeface="Times New Roman" charset="0"/>
                <a:ea typeface="ＭＳ Ｐゴシック" charset="0"/>
                <a:cs typeface="ＭＳ Ｐゴシック" charset="0"/>
              </a:rPr>
              <a:t>machine connections, up from about 7 billion devices in 2011. The increase in</a:t>
            </a:r>
          </a:p>
          <a:p>
            <a:pPr>
              <a:lnSpc>
                <a:spcPct val="80000"/>
              </a:lnSpc>
            </a:pPr>
            <a:r>
              <a:rPr lang="en-US" sz="900">
                <a:latin typeface="Times New Roman" charset="0"/>
                <a:ea typeface="ＭＳ Ｐゴシック" charset="0"/>
                <a:cs typeface="ＭＳ Ｐゴシック" charset="0"/>
              </a:rPr>
              <a:t>the number of user devices, especially broadband devices, affects traffic volume</a:t>
            </a:r>
          </a:p>
          <a:p>
            <a:pPr>
              <a:lnSpc>
                <a:spcPct val="80000"/>
              </a:lnSpc>
            </a:pPr>
            <a:r>
              <a:rPr lang="en-US" sz="900">
                <a:latin typeface="Times New Roman" charset="0"/>
                <a:ea typeface="ＭＳ Ｐゴシック" charset="0"/>
                <a:cs typeface="ＭＳ Ｐゴシック" charset="0"/>
              </a:rPr>
              <a:t>in a number of ways. It enables a user to be continuously consuming network</a:t>
            </a:r>
          </a:p>
          <a:p>
            <a:pPr>
              <a:lnSpc>
                <a:spcPct val="80000"/>
              </a:lnSpc>
            </a:pPr>
            <a:r>
              <a:rPr lang="en-US" sz="900">
                <a:latin typeface="Times New Roman" charset="0"/>
                <a:ea typeface="ＭＳ Ｐゴシック" charset="0"/>
                <a:cs typeface="ＭＳ Ｐゴシック" charset="0"/>
              </a:rPr>
              <a:t>capacity, as well as to be consuming capacity on multiple devices simultaneously.</a:t>
            </a:r>
          </a:p>
          <a:p>
            <a:pPr>
              <a:lnSpc>
                <a:spcPct val="80000"/>
              </a:lnSpc>
            </a:pPr>
            <a:r>
              <a:rPr lang="en-US" sz="900">
                <a:latin typeface="Times New Roman" charset="0"/>
                <a:ea typeface="ＭＳ Ｐゴシック" charset="0"/>
                <a:cs typeface="ＭＳ Ｐゴシック" charset="0"/>
              </a:rPr>
              <a:t>Also, different broadband devices enable different applications, which may have</a:t>
            </a:r>
          </a:p>
          <a:p>
            <a:pPr>
              <a:lnSpc>
                <a:spcPct val="80000"/>
              </a:lnSpc>
            </a:pPr>
            <a:r>
              <a:rPr lang="en-US" sz="900">
                <a:latin typeface="Times New Roman" charset="0"/>
                <a:ea typeface="ＭＳ Ｐゴシック" charset="0"/>
                <a:cs typeface="ＭＳ Ｐゴシック" charset="0"/>
              </a:rPr>
              <a:t>greater traffic generation capability. The result is that the total annual traffic generated</a:t>
            </a:r>
          </a:p>
          <a:p>
            <a:pPr>
              <a:lnSpc>
                <a:spcPct val="80000"/>
              </a:lnSpc>
            </a:pPr>
            <a:r>
              <a:rPr lang="en-US" sz="900">
                <a:latin typeface="Times New Roman" charset="0"/>
                <a:ea typeface="ＭＳ Ｐゴシック" charset="0"/>
                <a:cs typeface="ＭＳ Ｐゴシック" charset="0"/>
              </a:rPr>
              <a:t>over the Internet and other IP-based networks is forecast to rise from 372</a:t>
            </a:r>
          </a:p>
          <a:p>
            <a:pPr>
              <a:lnSpc>
                <a:spcPct val="80000"/>
              </a:lnSpc>
            </a:pPr>
            <a:r>
              <a:rPr lang="en-US" sz="900">
                <a:latin typeface="Times New Roman" charset="0"/>
                <a:ea typeface="ＭＳ Ｐゴシック" charset="0"/>
                <a:cs typeface="ＭＳ Ｐゴシック" charset="0"/>
              </a:rPr>
              <a:t>exabytes (372 x 2</a:t>
            </a:r>
            <a:r>
              <a:rPr lang="en-US" sz="900" baseline="30000">
                <a:latin typeface="Times New Roman" charset="0"/>
                <a:ea typeface="ＭＳ Ｐゴシック" charset="0"/>
                <a:cs typeface="ＭＳ Ｐゴシック" charset="0"/>
              </a:rPr>
              <a:t>60</a:t>
            </a:r>
            <a:r>
              <a:rPr lang="en-US" sz="900">
                <a:latin typeface="Times New Roman" charset="0"/>
                <a:ea typeface="ＭＳ Ｐゴシック" charset="0"/>
                <a:cs typeface="ＭＳ Ｐゴシック" charset="0"/>
              </a:rPr>
              <a:t>  bytes) to 1.3 zettabytes (1.3 x 2</a:t>
            </a:r>
            <a:r>
              <a:rPr lang="en-US" sz="900" baseline="30000">
                <a:latin typeface="Times New Roman" charset="0"/>
                <a:ea typeface="ＭＳ Ｐゴシック" charset="0"/>
                <a:cs typeface="ＭＳ Ｐゴシック" charset="0"/>
              </a:rPr>
              <a:t>70</a:t>
            </a:r>
            <a:r>
              <a:rPr lang="en-US" sz="900">
                <a:latin typeface="Times New Roman" charset="0"/>
                <a:ea typeface="ＭＳ Ｐゴシック" charset="0"/>
                <a:cs typeface="ＭＳ Ｐゴシック" charset="0"/>
              </a:rPr>
              <a:t>  bytes) in 2016 [CISC12].</a:t>
            </a:r>
          </a:p>
          <a:p>
            <a:pPr>
              <a:lnSpc>
                <a:spcPct val="80000"/>
              </a:lnSpc>
            </a:pPr>
            <a:r>
              <a:rPr lang="en-US" sz="900">
                <a:latin typeface="Times New Roman" charset="0"/>
                <a:ea typeface="ＭＳ Ｐゴシック" charset="0"/>
                <a:cs typeface="ＭＳ Ｐゴシック" charset="0"/>
              </a:rPr>
              <a:t>This traffic demand imposes stiff performance requirements on communications</a:t>
            </a:r>
          </a:p>
          <a:p>
            <a:pPr>
              <a:lnSpc>
                <a:spcPct val="80000"/>
              </a:lnSpc>
            </a:pPr>
            <a:r>
              <a:rPr lang="en-US" sz="900">
                <a:latin typeface="Times New Roman" charset="0"/>
                <a:ea typeface="ＭＳ Ｐゴシック" charset="0"/>
                <a:cs typeface="ＭＳ Ｐゴシック" charset="0"/>
              </a:rPr>
              <a:t>protocols, which is previewed in Chapter 2, and on communications and computer</a:t>
            </a:r>
          </a:p>
          <a:p>
            <a:pPr>
              <a:lnSpc>
                <a:spcPct val="80000"/>
              </a:lnSpc>
            </a:pPr>
            <a:r>
              <a:rPr lang="en-US" sz="900">
                <a:latin typeface="Times New Roman" charset="0"/>
                <a:ea typeface="ＭＳ Ｐゴシック" charset="0"/>
                <a:cs typeface="ＭＳ Ｐゴシック" charset="0"/>
              </a:rPr>
              <a:t>networks.</a:t>
            </a:r>
          </a:p>
          <a:p>
            <a:pPr>
              <a:lnSpc>
                <a:spcPct val="80000"/>
              </a:lnSpc>
            </a:pPr>
            <a:endParaRPr lang="en-US" sz="900">
              <a:latin typeface="Times New Roman" charset="0"/>
              <a:ea typeface="ＭＳ Ｐゴシック" charset="0"/>
              <a:cs typeface="ＭＳ Ｐゴシック" charset="0"/>
            </a:endParaRPr>
          </a:p>
          <a:p>
            <a:pPr>
              <a:lnSpc>
                <a:spcPct val="80000"/>
              </a:lnSpc>
            </a:pPr>
            <a:r>
              <a:rPr lang="en-US" sz="900">
                <a:latin typeface="Times New Roman" charset="0"/>
                <a:ea typeface="ＭＳ Ｐゴシック" charset="0"/>
                <a:cs typeface="ＭＳ Ｐゴシック" charset="0"/>
              </a:rPr>
              <a:t>One type of network that has become commonplace is the local area network.</a:t>
            </a:r>
          </a:p>
          <a:p>
            <a:pPr>
              <a:lnSpc>
                <a:spcPct val="80000"/>
              </a:lnSpc>
            </a:pPr>
            <a:r>
              <a:rPr lang="en-US" sz="900">
                <a:latin typeface="Times New Roman" charset="0"/>
                <a:ea typeface="ＭＳ Ｐゴシック" charset="0"/>
                <a:cs typeface="ＭＳ Ｐゴシック" charset="0"/>
              </a:rPr>
              <a:t>Indeed, LANs are to be found in virtually all medium- and large-size office buildings.</a:t>
            </a:r>
          </a:p>
          <a:p>
            <a:pPr>
              <a:lnSpc>
                <a:spcPct val="80000"/>
              </a:lnSpc>
            </a:pPr>
            <a:r>
              <a:rPr lang="en-US" sz="900">
                <a:latin typeface="Times New Roman" charset="0"/>
                <a:ea typeface="ＭＳ Ｐゴシック" charset="0"/>
                <a:cs typeface="ＭＳ Ｐゴシック" charset="0"/>
              </a:rPr>
              <a:t>LANs, especially Wi-Fi LANs, are also increasingly used for small office and home</a:t>
            </a:r>
          </a:p>
          <a:p>
            <a:pPr>
              <a:lnSpc>
                <a:spcPct val="80000"/>
              </a:lnSpc>
            </a:pPr>
            <a:r>
              <a:rPr lang="en-US" sz="900">
                <a:latin typeface="Times New Roman" charset="0"/>
                <a:ea typeface="ＭＳ Ｐゴシック" charset="0"/>
                <a:cs typeface="ＭＳ Ｐゴシック" charset="0"/>
              </a:rPr>
              <a:t>networks. As the number and power of computing devices have grown, so have the</a:t>
            </a:r>
          </a:p>
          <a:p>
            <a:pPr>
              <a:lnSpc>
                <a:spcPct val="80000"/>
              </a:lnSpc>
            </a:pPr>
            <a:r>
              <a:rPr lang="en-US" sz="900">
                <a:latin typeface="Times New Roman" charset="0"/>
                <a:ea typeface="ＭＳ Ｐゴシック" charset="0"/>
                <a:cs typeface="ＭＳ Ｐゴシック" charset="0"/>
              </a:rPr>
              <a:t>number and capacity of LANs found in business networks. The development of</a:t>
            </a:r>
          </a:p>
          <a:p>
            <a:pPr>
              <a:lnSpc>
                <a:spcPct val="80000"/>
              </a:lnSpc>
            </a:pPr>
            <a:r>
              <a:rPr lang="en-US" sz="900">
                <a:latin typeface="Times New Roman" charset="0"/>
                <a:ea typeface="ＭＳ Ｐゴシック" charset="0"/>
                <a:cs typeface="ＭＳ Ｐゴシック" charset="0"/>
              </a:rPr>
              <a:t>internationally recognized standards for LANs has contributed to their proliferation</a:t>
            </a:r>
          </a:p>
          <a:p>
            <a:pPr>
              <a:lnSpc>
                <a:spcPct val="80000"/>
              </a:lnSpc>
            </a:pPr>
            <a:r>
              <a:rPr lang="en-US" sz="900">
                <a:latin typeface="Times New Roman" charset="0"/>
                <a:ea typeface="ＭＳ Ｐゴシック" charset="0"/>
                <a:cs typeface="ＭＳ Ｐゴシック" charset="0"/>
              </a:rPr>
              <a:t>in enterprises. Although Ethernet has emerged as the dominant LAN architecture,</a:t>
            </a:r>
          </a:p>
          <a:p>
            <a:pPr>
              <a:lnSpc>
                <a:spcPct val="80000"/>
              </a:lnSpc>
            </a:pPr>
            <a:r>
              <a:rPr lang="en-US" sz="900">
                <a:latin typeface="Times New Roman" charset="0"/>
                <a:ea typeface="ＭＳ Ｐゴシック" charset="0"/>
                <a:cs typeface="ＭＳ Ｐゴシック" charset="0"/>
              </a:rPr>
              <a:t>business managers still have choices to make about transmission rates (ranging</a:t>
            </a:r>
          </a:p>
          <a:p>
            <a:pPr>
              <a:lnSpc>
                <a:spcPct val="80000"/>
              </a:lnSpc>
            </a:pPr>
            <a:r>
              <a:rPr lang="en-US" sz="900">
                <a:latin typeface="Times New Roman" charset="0"/>
                <a:ea typeface="ＭＳ Ｐゴシック" charset="0"/>
                <a:cs typeface="ＭＳ Ｐゴシック" charset="0"/>
              </a:rPr>
              <a:t>from 100 Mbps to 100 Gbps) and the degree to which both wired and wireless LANs</a:t>
            </a:r>
          </a:p>
          <a:p>
            <a:pPr>
              <a:lnSpc>
                <a:spcPct val="80000"/>
              </a:lnSpc>
            </a:pPr>
            <a:r>
              <a:rPr lang="en-US" sz="900">
                <a:latin typeface="Times New Roman" charset="0"/>
                <a:ea typeface="ＭＳ Ｐゴシック" charset="0"/>
                <a:cs typeface="ＭＳ Ｐゴシック" charset="0"/>
              </a:rPr>
              <a:t>will be combined within an enterprise network. Interconnecting and managing a</a:t>
            </a:r>
          </a:p>
          <a:p>
            <a:pPr>
              <a:lnSpc>
                <a:spcPct val="80000"/>
              </a:lnSpc>
            </a:pPr>
            <a:r>
              <a:rPr lang="en-US" sz="900">
                <a:latin typeface="Times New Roman" charset="0"/>
                <a:ea typeface="ＭＳ Ｐゴシック" charset="0"/>
                <a:cs typeface="ＭＳ Ｐゴシック" charset="0"/>
              </a:rPr>
              <a:t> diverse collection of local area networks and computing devices within today’s business</a:t>
            </a:r>
          </a:p>
          <a:p>
            <a:pPr>
              <a:lnSpc>
                <a:spcPct val="80000"/>
              </a:lnSpc>
            </a:pPr>
            <a:r>
              <a:rPr lang="en-US" sz="900">
                <a:latin typeface="Times New Roman" charset="0"/>
                <a:ea typeface="ＭＳ Ｐゴシック" charset="0"/>
                <a:cs typeface="ＭＳ Ｐゴシック" charset="0"/>
              </a:rPr>
              <a:t>networks presents ongoing challenges for networking professionals.</a:t>
            </a:r>
            <a:endParaRPr lang="en-US" sz="900">
              <a:latin typeface="Calibri" charset="0"/>
              <a:ea typeface="ＭＳ Ｐゴシック" charset="0"/>
              <a:cs typeface="ＭＳ Ｐゴシック"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1800FD1-9A8F-F44C-884D-77E449289695}" type="slidenum">
              <a:rPr lang="en-US">
                <a:latin typeface="Calibri" charset="0"/>
              </a:rPr>
              <a:pPr eaLnBrk="1" hangingPunct="1"/>
              <a:t>19</a:t>
            </a:fld>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ko-KR">
                <a:latin typeface="Times New Roman" charset="0"/>
                <a:ea typeface="ＭＳ Ｐゴシック" charset="0"/>
                <a:cs typeface="Times New Roman" charset="0"/>
              </a:rPr>
              <a:t>Dedicated point-to-point link </a:t>
            </a:r>
            <a:r>
              <a:rPr lang="en-US" altLang="ko-KR" i="1">
                <a:latin typeface="Times New Roman" charset="0"/>
                <a:ea typeface="ＭＳ Ｐゴシック" charset="0"/>
                <a:cs typeface="Times New Roman" charset="0"/>
              </a:rPr>
              <a:t>between each devices - MESH</a:t>
            </a:r>
            <a:endParaRPr lang="en-AU" altLang="ko-KR">
              <a:latin typeface="Times New Roman" charset="0"/>
              <a:ea typeface="ＭＳ Ｐゴシック" charset="0"/>
              <a:cs typeface="Times New Roman" charset="0"/>
            </a:endParaRPr>
          </a:p>
          <a:p>
            <a:r>
              <a:rPr lang="en-AU" altLang="ko-KR">
                <a:latin typeface="Times New Roman" charset="0"/>
                <a:ea typeface="ＭＳ Ｐゴシック" charset="0"/>
                <a:cs typeface="Times New Roman" charset="0"/>
              </a:rPr>
              <a:t>Dedicated point-to-point link </a:t>
            </a:r>
            <a:r>
              <a:rPr lang="en-AU" altLang="ko-KR" i="1">
                <a:latin typeface="Times New Roman" charset="0"/>
                <a:ea typeface="ＭＳ Ｐゴシック" charset="0"/>
                <a:cs typeface="Times New Roman" charset="0"/>
              </a:rPr>
              <a:t>only to</a:t>
            </a:r>
            <a:r>
              <a:rPr lang="en-AU" altLang="ko-KR">
                <a:latin typeface="Times New Roman" charset="0"/>
                <a:ea typeface="ＭＳ Ｐゴシック" charset="0"/>
                <a:cs typeface="Times New Roman" charset="0"/>
              </a:rPr>
              <a:t> a central controller, called a </a:t>
            </a:r>
            <a:r>
              <a:rPr lang="en-AU" altLang="ko-KR" b="1" i="1">
                <a:latin typeface="Times New Roman" charset="0"/>
                <a:ea typeface="ＭＳ Ｐゴシック" charset="0"/>
                <a:cs typeface="Times New Roman" charset="0"/>
              </a:rPr>
              <a:t>hub</a:t>
            </a:r>
            <a:r>
              <a:rPr lang="en-US" altLang="ko-KR">
                <a:latin typeface="Times New Roman" charset="0"/>
                <a:ea typeface="ＭＳ Ｐゴシック" charset="0"/>
                <a:cs typeface="Times New Roman" charset="0"/>
              </a:rPr>
              <a:t>  - STAR</a:t>
            </a:r>
          </a:p>
          <a:p>
            <a:r>
              <a:rPr lang="en-AU" altLang="ko-KR">
                <a:latin typeface="Times New Roman" charset="0"/>
                <a:ea typeface="ＭＳ Ｐゴシック" charset="0"/>
                <a:cs typeface="Times New Roman" charset="0"/>
              </a:rPr>
              <a:t>One long cable that links all nodes</a:t>
            </a:r>
            <a:r>
              <a:rPr lang="en-US" altLang="ko-KR">
                <a:latin typeface="Times New Roman" charset="0"/>
                <a:ea typeface="ＭＳ Ｐゴシック" charset="0"/>
                <a:cs typeface="Times New Roman" charset="0"/>
              </a:rPr>
              <a:t> </a:t>
            </a:r>
            <a:r>
              <a:rPr lang="en-US" altLang="ko-KR">
                <a:latin typeface="Calibri" charset="0"/>
                <a:ea typeface="ＭＳ Ｐゴシック" charset="0"/>
                <a:cs typeface="ＭＳ Ｐゴシック" charset="0"/>
              </a:rPr>
              <a:t> - BUS</a:t>
            </a:r>
          </a:p>
          <a:p>
            <a:r>
              <a:rPr lang="en-AU" altLang="ko-KR">
                <a:latin typeface="Times New Roman" charset="0"/>
                <a:ea typeface="ＭＳ Ｐゴシック" charset="0"/>
                <a:cs typeface="Times New Roman" charset="0"/>
              </a:rPr>
              <a:t>Dedicated point-to-point link only with the two nodes on each sides</a:t>
            </a:r>
            <a:r>
              <a:rPr lang="en-US" altLang="ko-KR">
                <a:latin typeface="Times New Roman" charset="0"/>
                <a:ea typeface="ＭＳ Ｐゴシック" charset="0"/>
                <a:cs typeface="Times New Roman" charset="0"/>
              </a:rPr>
              <a:t> – RING</a:t>
            </a:r>
          </a:p>
          <a:p>
            <a:endParaRPr lang="en-US" altLang="ko-KR">
              <a:latin typeface="Times New Roman" charset="0"/>
              <a:ea typeface="ＭＳ Ｐゴシック" charset="0"/>
              <a:cs typeface="Times New Roman"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27C7819-4C23-C847-8F91-0C65E2A97A3C}" type="slidenum">
              <a:rPr lang="en-US">
                <a:latin typeface="Calibri" charset="0"/>
              </a:rPr>
              <a:pPr eaLnBrk="1" hangingPunct="1"/>
              <a:t>24</a:t>
            </a:fld>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alibri" charset="0"/>
              <a:ea typeface="ＭＳ Ｐゴシック" charset="0"/>
              <a:cs typeface="ＭＳ Ｐゴシック"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B78DF24-7139-3E4F-BBC1-4B85F4866DA7}" type="slidenum">
              <a:rPr lang="en-US">
                <a:latin typeface="Calibri" charset="0"/>
              </a:rPr>
              <a:pPr eaLnBrk="1" hangingPunct="1"/>
              <a:t>28</a:t>
            </a:fld>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0064E-D5CC-CA45-8350-4C10651FD59C}" type="slidenum">
              <a:rPr lang="en-US">
                <a:latin typeface="Calibri" charset="0"/>
              </a:rPr>
              <a:pPr eaLnBrk="1" hangingPunct="1"/>
              <a:t>30</a:t>
            </a:fld>
            <a:endParaRPr lang="en-US">
              <a:latin typeface="Calibri"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Wide area networks generally cover a large geographical area. They often require</a:t>
            </a:r>
          </a:p>
          <a:p>
            <a:r>
              <a:rPr lang="en-US">
                <a:latin typeface="Times New Roman" charset="0"/>
                <a:ea typeface="ＭＳ Ｐゴシック" charset="0"/>
                <a:cs typeface="ＭＳ Ｐゴシック" charset="0"/>
              </a:rPr>
              <a:t>the crossing of public right-of-ways, and typically rely at least in part on circuits</a:t>
            </a:r>
          </a:p>
          <a:p>
            <a:r>
              <a:rPr lang="en-US">
                <a:latin typeface="Times New Roman" charset="0"/>
                <a:ea typeface="ＭＳ Ｐゴシック" charset="0"/>
                <a:cs typeface="ＭＳ Ｐゴシック" charset="0"/>
              </a:rPr>
              <a:t>provided by one or more common carriers —companies that offer communication</a:t>
            </a:r>
          </a:p>
          <a:p>
            <a:r>
              <a:rPr lang="en-US">
                <a:latin typeface="Times New Roman" charset="0"/>
                <a:ea typeface="ＭＳ Ｐゴシック" charset="0"/>
                <a:cs typeface="ＭＳ Ｐゴシック" charset="0"/>
              </a:rPr>
              <a:t>services to the general public. Typically, a WAN consists of a number of interconnected</a:t>
            </a:r>
          </a:p>
          <a:p>
            <a:r>
              <a:rPr lang="en-US">
                <a:latin typeface="Times New Roman" charset="0"/>
                <a:ea typeface="ＭＳ Ｐゴシック" charset="0"/>
                <a:cs typeface="ＭＳ Ｐゴシック" charset="0"/>
              </a:rPr>
              <a:t>switching nodes. A trans-mission from any one device is routed through</a:t>
            </a:r>
          </a:p>
          <a:p>
            <a:r>
              <a:rPr lang="en-US">
                <a:latin typeface="Times New Roman" charset="0"/>
                <a:ea typeface="ＭＳ Ｐゴシック" charset="0"/>
                <a:cs typeface="ＭＳ Ｐゴシック" charset="0"/>
              </a:rPr>
              <a:t>these internal nodes to the specified destination device. These nodes (including the</a:t>
            </a:r>
          </a:p>
          <a:p>
            <a:r>
              <a:rPr lang="en-US">
                <a:latin typeface="Times New Roman" charset="0"/>
                <a:ea typeface="ＭＳ Ｐゴシック" charset="0"/>
                <a:cs typeface="ＭＳ Ｐゴシック" charset="0"/>
              </a:rPr>
              <a:t>boundary nodes) are not concerned with the content of the data; rather, their purpose</a:t>
            </a:r>
          </a:p>
          <a:p>
            <a:r>
              <a:rPr lang="en-US">
                <a:latin typeface="Times New Roman" charset="0"/>
                <a:ea typeface="ＭＳ Ｐゴシック" charset="0"/>
                <a:cs typeface="ＭＳ Ｐゴシック" charset="0"/>
              </a:rPr>
              <a:t>is to provide a switching facility that will move the data from node to node</a:t>
            </a:r>
          </a:p>
          <a:p>
            <a:r>
              <a:rPr lang="en-US">
                <a:latin typeface="Times New Roman" charset="0"/>
                <a:ea typeface="ＭＳ Ｐゴシック" charset="0"/>
                <a:cs typeface="ＭＳ Ｐゴシック" charset="0"/>
              </a:rPr>
              <a:t>until they reach their destination.</a:t>
            </a:r>
          </a:p>
          <a:p>
            <a:endParaRPr lang="en-US">
              <a:latin typeface="Times New Roman" charset="0"/>
              <a:ea typeface="ＭＳ Ｐゴシック" charset="0"/>
              <a:cs typeface="ＭＳ Ｐゴシック" charset="0"/>
            </a:endParaRPr>
          </a:p>
          <a:p>
            <a:endParaRPr lang="en-US">
              <a:latin typeface="Times"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Traditionally, WANs have been implemented using one of two technologies:</a:t>
            </a:r>
          </a:p>
          <a:p>
            <a:r>
              <a:rPr lang="en-US">
                <a:latin typeface="Times New Roman" charset="0"/>
                <a:ea typeface="ＭＳ Ｐゴシック" charset="0"/>
                <a:cs typeface="ＭＳ Ｐゴシック" charset="0"/>
              </a:rPr>
              <a:t>circuit switching and packet switching. Subsequently, frame relay and ATM networks</a:t>
            </a:r>
          </a:p>
          <a:p>
            <a:r>
              <a:rPr lang="en-US">
                <a:latin typeface="Times New Roman" charset="0"/>
                <a:ea typeface="ＭＳ Ｐゴシック" charset="0"/>
                <a:cs typeface="ＭＳ Ｐゴシック" charset="0"/>
              </a:rPr>
              <a:t>assumed major roles. While ATM and, to some extent frame relay, are still</a:t>
            </a:r>
          </a:p>
          <a:p>
            <a:r>
              <a:rPr lang="en-US">
                <a:latin typeface="Times New Roman" charset="0"/>
                <a:ea typeface="ＭＳ Ｐゴシック" charset="0"/>
                <a:cs typeface="ＭＳ Ｐゴシック" charset="0"/>
              </a:rPr>
              <a:t>widely used, their use is gradually being supplanted by services based on gigabit</a:t>
            </a:r>
          </a:p>
          <a:p>
            <a:r>
              <a:rPr lang="en-US">
                <a:latin typeface="Times New Roman" charset="0"/>
                <a:ea typeface="ＭＳ Ｐゴシック" charset="0"/>
                <a:cs typeface="ＭＳ Ｐゴシック" charset="0"/>
              </a:rPr>
              <a:t>Ethernet and Internet Protocol technologies.</a:t>
            </a:r>
            <a:endParaRPr lang="en-US">
              <a:latin typeface="Calibri" charset="0"/>
              <a:ea typeface="ＭＳ Ｐゴシック" charset="0"/>
              <a:cs typeface="ＭＳ Ｐゴシック"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DBCA275-55E3-9A4F-A0BA-669341C78840}" type="slidenum">
              <a:rPr lang="en-US">
                <a:latin typeface="Calibri" charset="0"/>
              </a:rPr>
              <a:pPr eaLnBrk="1" hangingPunct="1"/>
              <a:t>31</a:t>
            </a:fld>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0602185-6DD2-A949-A085-FBFDA5EFCFBF}" type="slidenum">
              <a:rPr lang="en-US">
                <a:latin typeface="Calibri" charset="0"/>
              </a:rPr>
              <a:pPr eaLnBrk="1" hangingPunct="1"/>
              <a:t>32</a:t>
            </a:fld>
            <a:endParaRPr lang="en-US">
              <a:latin typeface="Calibri"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 In a circuit-switching network, a dedicated communications</a:t>
            </a:r>
          </a:p>
          <a:p>
            <a:r>
              <a:rPr lang="en-US">
                <a:latin typeface="Times New Roman" charset="0"/>
                <a:ea typeface="ＭＳ Ｐゴシック" charset="0"/>
                <a:cs typeface="ＭＳ Ｐゴシック" charset="0"/>
              </a:rPr>
              <a:t>path is established between two stations through the nodes of the network. That</a:t>
            </a:r>
          </a:p>
          <a:p>
            <a:r>
              <a:rPr lang="en-US">
                <a:latin typeface="Times New Roman" charset="0"/>
                <a:ea typeface="ＭＳ Ｐゴシック" charset="0"/>
                <a:cs typeface="ＭＳ Ｐゴシック" charset="0"/>
              </a:rPr>
              <a:t> path is a connected sequence of physical links between nodes. On each link, a logical</a:t>
            </a:r>
          </a:p>
          <a:p>
            <a:r>
              <a:rPr lang="en-US">
                <a:latin typeface="Times New Roman" charset="0"/>
                <a:ea typeface="ＭＳ Ｐゴシック" charset="0"/>
                <a:cs typeface="ＭＳ Ｐゴシック" charset="0"/>
              </a:rPr>
              <a:t>channel is dedicated to the connection. Data generated by the source station are</a:t>
            </a:r>
          </a:p>
          <a:p>
            <a:r>
              <a:rPr lang="en-US">
                <a:latin typeface="Times New Roman" charset="0"/>
                <a:ea typeface="ＭＳ Ｐゴシック" charset="0"/>
                <a:cs typeface="ＭＳ Ｐゴシック" charset="0"/>
              </a:rPr>
              <a:t>transmitted along the dedicated path as rapidly as possible. At each node, incoming</a:t>
            </a:r>
          </a:p>
          <a:p>
            <a:r>
              <a:rPr lang="en-US">
                <a:latin typeface="Times New Roman" charset="0"/>
                <a:ea typeface="ＭＳ Ｐゴシック" charset="0"/>
                <a:cs typeface="ＭＳ Ｐゴシック" charset="0"/>
              </a:rPr>
              <a:t>data are routed or switched to the appropriate outgoing channel without delay. The</a:t>
            </a:r>
          </a:p>
          <a:p>
            <a:r>
              <a:rPr lang="en-US">
                <a:latin typeface="Times New Roman" charset="0"/>
                <a:ea typeface="ＭＳ Ｐゴシック" charset="0"/>
                <a:cs typeface="ＭＳ Ｐゴシック" charset="0"/>
              </a:rPr>
              <a:t>most common example of circuit switching is the telephone network.</a:t>
            </a:r>
            <a:endParaRPr lang="en-US">
              <a:latin typeface="Times"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55158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51184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4974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178800" cy="4686300"/>
          </a:xfrm>
        </p:spPr>
        <p:txBody>
          <a:bodyPr/>
          <a:lstStyle/>
          <a:p>
            <a:pPr lvl="0"/>
            <a:endParaRPr lang="en-US" noProof="0"/>
          </a:p>
        </p:txBody>
      </p:sp>
      <p:sp>
        <p:nvSpPr>
          <p:cNvPr id="4" name="Date Placeholder 3"/>
          <p:cNvSpPr>
            <a:spLocks noGrp="1"/>
          </p:cNvSpPr>
          <p:nvPr>
            <p:ph type="dt" sz="half" idx="10"/>
          </p:nvPr>
        </p:nvSpPr>
        <p:spPr>
          <a:xfrm>
            <a:off x="431800" y="6229350"/>
            <a:ext cx="1905000" cy="457200"/>
          </a:xfrm>
        </p:spPr>
        <p:txBody>
          <a:bodyPr/>
          <a:lstStyle>
            <a:lvl1pPr>
              <a:defRPr/>
            </a:lvl1pPr>
          </a:lstStyle>
          <a:p>
            <a:pPr>
              <a:defRPr/>
            </a:pPr>
            <a:endParaRPr lang="en-GB"/>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pPr>
              <a:defRPr/>
            </a:pPr>
            <a:endParaRPr lang="en-GB"/>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fld id="{EB39CBAF-52D7-1B49-B1FF-9EAAFD07E298}" type="slidenum">
              <a:rPr lang="en-GB"/>
              <a:pPr/>
              <a:t>‹#›</a:t>
            </a:fld>
            <a:endParaRPr lang="en-GB"/>
          </a:p>
        </p:txBody>
      </p:sp>
    </p:spTree>
    <p:extLst>
      <p:ext uri="{BB962C8B-B14F-4D97-AF65-F5344CB8AC3E}">
        <p14:creationId xmlns:p14="http://schemas.microsoft.com/office/powerpoint/2010/main" val="528201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77724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924300"/>
            <a:ext cx="77724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752600" cy="457200"/>
          </a:xfrm>
        </p:spPr>
        <p:txBody>
          <a:bodyPr/>
          <a:lstStyle>
            <a:lvl1pPr>
              <a:defRPr/>
            </a:lvl1pPr>
          </a:lstStyle>
          <a:p>
            <a:pPr>
              <a:defRPr/>
            </a:pPr>
            <a:r>
              <a:rPr lang="en-US" altLang="ko-KR"/>
              <a:t>Spring 2006</a:t>
            </a:r>
          </a:p>
        </p:txBody>
      </p:sp>
      <p:sp>
        <p:nvSpPr>
          <p:cNvPr id="6" name="Footer Placeholder 5"/>
          <p:cNvSpPr>
            <a:spLocks noGrp="1"/>
          </p:cNvSpPr>
          <p:nvPr>
            <p:ph type="ftr" sz="quarter" idx="11"/>
          </p:nvPr>
        </p:nvSpPr>
        <p:spPr>
          <a:xfrm>
            <a:off x="2514600" y="6248400"/>
            <a:ext cx="4114800" cy="457200"/>
          </a:xfrm>
        </p:spPr>
        <p:txBody>
          <a:bodyPr/>
          <a:lstStyle>
            <a:lvl1pPr>
              <a:defRPr/>
            </a:lvl1pPr>
          </a:lstStyle>
          <a:p>
            <a:pPr>
              <a:defRPr/>
            </a:pPr>
            <a:r>
              <a:rPr lang="en-US" altLang="ko-KR"/>
              <a:t>Data Communications, Kwangwoon University</a:t>
            </a:r>
          </a:p>
        </p:txBody>
      </p:sp>
      <p:sp>
        <p:nvSpPr>
          <p:cNvPr id="7" name="Slide Number Placeholder 6"/>
          <p:cNvSpPr>
            <a:spLocks noGrp="1"/>
          </p:cNvSpPr>
          <p:nvPr>
            <p:ph type="sldNum" sz="quarter" idx="12"/>
          </p:nvPr>
        </p:nvSpPr>
        <p:spPr>
          <a:xfrm>
            <a:off x="6705600" y="6248400"/>
            <a:ext cx="1752600" cy="457200"/>
          </a:xfrm>
        </p:spPr>
        <p:txBody>
          <a:bodyPr/>
          <a:lstStyle>
            <a:lvl1pPr>
              <a:defRPr/>
            </a:lvl1pPr>
          </a:lstStyle>
          <a:p>
            <a:r>
              <a:rPr lang="en-US" altLang="ko-KR"/>
              <a:t>1-</a:t>
            </a:r>
            <a:fld id="{43C25CDA-AEBA-164F-A477-FCA739D2B1CE}" type="slidenum">
              <a:rPr lang="en-US" altLang="ko-KR"/>
              <a:pPr/>
              <a:t>‹#›</a:t>
            </a:fld>
            <a:endParaRPr lang="en-US" altLang="ko-KR"/>
          </a:p>
        </p:txBody>
      </p:sp>
    </p:spTree>
    <p:extLst>
      <p:ext uri="{BB962C8B-B14F-4D97-AF65-F5344CB8AC3E}">
        <p14:creationId xmlns:p14="http://schemas.microsoft.com/office/powerpoint/2010/main" val="2679270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752600" cy="457200"/>
          </a:xfrm>
        </p:spPr>
        <p:txBody>
          <a:bodyPr/>
          <a:lstStyle>
            <a:lvl1pPr>
              <a:defRPr/>
            </a:lvl1pPr>
          </a:lstStyle>
          <a:p>
            <a:pPr>
              <a:defRPr/>
            </a:pPr>
            <a:r>
              <a:rPr lang="en-US" altLang="ko-KR"/>
              <a:t>Spring 2006</a:t>
            </a:r>
          </a:p>
        </p:txBody>
      </p:sp>
      <p:sp>
        <p:nvSpPr>
          <p:cNvPr id="6" name="Footer Placeholder 5"/>
          <p:cNvSpPr>
            <a:spLocks noGrp="1"/>
          </p:cNvSpPr>
          <p:nvPr>
            <p:ph type="ftr" sz="quarter" idx="11"/>
          </p:nvPr>
        </p:nvSpPr>
        <p:spPr>
          <a:xfrm>
            <a:off x="2514600" y="6248400"/>
            <a:ext cx="4114800" cy="457200"/>
          </a:xfrm>
        </p:spPr>
        <p:txBody>
          <a:bodyPr/>
          <a:lstStyle>
            <a:lvl1pPr>
              <a:defRPr/>
            </a:lvl1pPr>
          </a:lstStyle>
          <a:p>
            <a:pPr>
              <a:defRPr/>
            </a:pPr>
            <a:r>
              <a:rPr lang="en-US" altLang="ko-KR"/>
              <a:t>Data Communications, Kwangwoon University</a:t>
            </a:r>
          </a:p>
        </p:txBody>
      </p:sp>
      <p:sp>
        <p:nvSpPr>
          <p:cNvPr id="7" name="Slide Number Placeholder 6"/>
          <p:cNvSpPr>
            <a:spLocks noGrp="1"/>
          </p:cNvSpPr>
          <p:nvPr>
            <p:ph type="sldNum" sz="quarter" idx="12"/>
          </p:nvPr>
        </p:nvSpPr>
        <p:spPr>
          <a:xfrm>
            <a:off x="6705600" y="6248400"/>
            <a:ext cx="1752600" cy="457200"/>
          </a:xfrm>
        </p:spPr>
        <p:txBody>
          <a:bodyPr/>
          <a:lstStyle>
            <a:lvl1pPr>
              <a:defRPr/>
            </a:lvl1pPr>
          </a:lstStyle>
          <a:p>
            <a:r>
              <a:rPr lang="en-US" altLang="ko-KR"/>
              <a:t>1-</a:t>
            </a:r>
            <a:fld id="{CCC98E23-DD02-4540-9CDA-812A7B03B05E}" type="slidenum">
              <a:rPr lang="en-US" altLang="ko-KR"/>
              <a:pPr/>
              <a:t>‹#›</a:t>
            </a:fld>
            <a:endParaRPr lang="en-US" altLang="ko-KR"/>
          </a:p>
        </p:txBody>
      </p:sp>
    </p:spTree>
    <p:extLst>
      <p:ext uri="{BB962C8B-B14F-4D97-AF65-F5344CB8AC3E}">
        <p14:creationId xmlns:p14="http://schemas.microsoft.com/office/powerpoint/2010/main" val="1399581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77724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3924300"/>
            <a:ext cx="77724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752600" cy="457200"/>
          </a:xfrm>
        </p:spPr>
        <p:txBody>
          <a:bodyPr/>
          <a:lstStyle>
            <a:lvl1pPr>
              <a:defRPr/>
            </a:lvl1pPr>
          </a:lstStyle>
          <a:p>
            <a:pPr>
              <a:defRPr/>
            </a:pPr>
            <a:r>
              <a:rPr lang="en-US" altLang="ko-KR"/>
              <a:t>Spring 2006</a:t>
            </a:r>
          </a:p>
        </p:txBody>
      </p:sp>
      <p:sp>
        <p:nvSpPr>
          <p:cNvPr id="6" name="Footer Placeholder 5"/>
          <p:cNvSpPr>
            <a:spLocks noGrp="1"/>
          </p:cNvSpPr>
          <p:nvPr>
            <p:ph type="ftr" sz="quarter" idx="11"/>
          </p:nvPr>
        </p:nvSpPr>
        <p:spPr>
          <a:xfrm>
            <a:off x="2514600" y="6248400"/>
            <a:ext cx="4114800" cy="457200"/>
          </a:xfrm>
        </p:spPr>
        <p:txBody>
          <a:bodyPr/>
          <a:lstStyle>
            <a:lvl1pPr>
              <a:defRPr/>
            </a:lvl1pPr>
          </a:lstStyle>
          <a:p>
            <a:pPr>
              <a:defRPr/>
            </a:pPr>
            <a:r>
              <a:rPr lang="en-US" altLang="ko-KR"/>
              <a:t>Data Communications, Kwangwoon University</a:t>
            </a:r>
          </a:p>
        </p:txBody>
      </p:sp>
      <p:sp>
        <p:nvSpPr>
          <p:cNvPr id="7" name="Slide Number Placeholder 6"/>
          <p:cNvSpPr>
            <a:spLocks noGrp="1"/>
          </p:cNvSpPr>
          <p:nvPr>
            <p:ph type="sldNum" sz="quarter" idx="12"/>
          </p:nvPr>
        </p:nvSpPr>
        <p:spPr>
          <a:xfrm>
            <a:off x="6705600" y="6248400"/>
            <a:ext cx="1752600" cy="457200"/>
          </a:xfrm>
        </p:spPr>
        <p:txBody>
          <a:bodyPr/>
          <a:lstStyle>
            <a:lvl1pPr>
              <a:defRPr/>
            </a:lvl1pPr>
          </a:lstStyle>
          <a:p>
            <a:r>
              <a:rPr lang="en-US" altLang="ko-KR"/>
              <a:t>1-</a:t>
            </a:r>
            <a:fld id="{7B09E504-38F3-834E-9B50-76C9CB3D9C1C}" type="slidenum">
              <a:rPr lang="en-US" altLang="ko-KR"/>
              <a:pPr/>
              <a:t>‹#›</a:t>
            </a:fld>
            <a:endParaRPr lang="en-US" altLang="ko-KR"/>
          </a:p>
        </p:txBody>
      </p:sp>
    </p:spTree>
    <p:extLst>
      <p:ext uri="{BB962C8B-B14F-4D97-AF65-F5344CB8AC3E}">
        <p14:creationId xmlns:p14="http://schemas.microsoft.com/office/powerpoint/2010/main" val="37447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772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412E9-256A-401F-89A5-3F78F58B3333}"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1632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0412E9-256A-401F-89A5-3F78F58B3333}" type="datetimeFigureOut">
              <a:rPr lang="en-US" smtClean="0"/>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15511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0412E9-256A-401F-89A5-3F78F58B3333}" type="datetimeFigureOut">
              <a:rPr lang="en-US" smtClean="0"/>
              <a:t>10/13/2018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58049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0412E9-256A-401F-89A5-3F78F58B3333}" type="datetimeFigureOut">
              <a:rPr lang="en-US" smtClean="0"/>
              <a:t>10/13/2018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63225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12E9-256A-401F-89A5-3F78F58B3333}" type="datetimeFigureOut">
              <a:rPr lang="en-US" smtClean="0"/>
              <a:t>10/13/2018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63862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5798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21991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412E9-256A-401F-89A5-3F78F58B3333}" type="datetimeFigureOut">
              <a:rPr lang="en-US" smtClean="0"/>
              <a:t>10/13/2018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F846-0B6A-41AC-9EC1-97B3EC969A6B}" type="slidenum">
              <a:rPr lang="en-US" smtClean="0"/>
              <a:t>‹#›</a:t>
            </a:fld>
            <a:endParaRPr lang="en-US"/>
          </a:p>
        </p:txBody>
      </p:sp>
    </p:spTree>
    <p:extLst>
      <p:ext uri="{BB962C8B-B14F-4D97-AF65-F5344CB8AC3E}">
        <p14:creationId xmlns:p14="http://schemas.microsoft.com/office/powerpoint/2010/main" val="1792420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normAutofit/>
          </a:bodyPr>
          <a:lstStyle/>
          <a:p>
            <a:r>
              <a:rPr lang="en-US" sz="4000" dirty="0" smtClean="0"/>
              <a:t>Data Communication CSE 315</a:t>
            </a:r>
            <a:endParaRPr lang="en-US" sz="4000" dirty="0"/>
          </a:p>
        </p:txBody>
      </p:sp>
      <p:sp>
        <p:nvSpPr>
          <p:cNvPr id="3" name="Subtitle 2"/>
          <p:cNvSpPr>
            <a:spLocks noGrp="1"/>
          </p:cNvSpPr>
          <p:nvPr>
            <p:ph type="subTitle" idx="1"/>
          </p:nvPr>
        </p:nvSpPr>
        <p:spPr>
          <a:xfrm>
            <a:off x="1028700" y="3886200"/>
            <a:ext cx="7124700" cy="2743200"/>
          </a:xfrm>
        </p:spPr>
        <p:txBody>
          <a:bodyPr>
            <a:normAutofit fontScale="92500" lnSpcReduction="10000"/>
          </a:bodyPr>
          <a:lstStyle/>
          <a:p>
            <a:pPr algn="r"/>
            <a:r>
              <a:rPr lang="en-US" sz="2800" b="1" dirty="0" smtClean="0">
                <a:solidFill>
                  <a:schemeClr val="tx1"/>
                </a:solidFill>
              </a:rPr>
              <a:t>Dr. A.K.M. </a:t>
            </a:r>
            <a:r>
              <a:rPr lang="en-US" sz="2800" b="1" dirty="0" err="1" smtClean="0">
                <a:solidFill>
                  <a:schemeClr val="tx1"/>
                </a:solidFill>
              </a:rPr>
              <a:t>Muzahidul</a:t>
            </a:r>
            <a:r>
              <a:rPr lang="en-US" sz="2800" b="1" dirty="0" smtClean="0">
                <a:solidFill>
                  <a:schemeClr val="tx1"/>
                </a:solidFill>
              </a:rPr>
              <a:t> Islam</a:t>
            </a:r>
          </a:p>
          <a:p>
            <a:pPr algn="r"/>
            <a:r>
              <a:rPr lang="en-US" sz="2800" dirty="0" smtClean="0">
                <a:solidFill>
                  <a:schemeClr val="tx1"/>
                </a:solidFill>
              </a:rPr>
              <a:t>Professor</a:t>
            </a:r>
          </a:p>
          <a:p>
            <a:pPr algn="r"/>
            <a:r>
              <a:rPr lang="en-US" sz="2800" dirty="0" smtClean="0">
                <a:solidFill>
                  <a:schemeClr val="tx1"/>
                </a:solidFill>
              </a:rPr>
              <a:t>Computer Science &amp; Engineering (CSE)</a:t>
            </a:r>
          </a:p>
          <a:p>
            <a:pPr algn="r"/>
            <a:r>
              <a:rPr lang="en-US" sz="2800" dirty="0" smtClean="0">
                <a:solidFill>
                  <a:schemeClr val="tx1"/>
                </a:solidFill>
              </a:rPr>
              <a:t>United International University (UIU)</a:t>
            </a:r>
          </a:p>
          <a:p>
            <a:pPr algn="r"/>
            <a:endParaRPr lang="en-US" sz="2800" dirty="0" smtClean="0">
              <a:solidFill>
                <a:schemeClr val="tx1"/>
              </a:solidFill>
            </a:endParaRPr>
          </a:p>
          <a:p>
            <a:r>
              <a:rPr lang="en-US" sz="2800" b="1" dirty="0" smtClean="0">
                <a:solidFill>
                  <a:schemeClr val="tx1"/>
                </a:solidFill>
              </a:rPr>
              <a:t>Fall 2018 </a:t>
            </a:r>
            <a:endParaRPr lang="en-US" sz="2800" b="1" dirty="0">
              <a:solidFill>
                <a:schemeClr val="tx1"/>
              </a:solidFill>
            </a:endParaRPr>
          </a:p>
        </p:txBody>
      </p:sp>
      <p:sp>
        <p:nvSpPr>
          <p:cNvPr id="4" name="AutoShape 2" descr="Image result for uiu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uiu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uiu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3378"/>
            <a:ext cx="1752600" cy="158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82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20483" name="Footer Placeholder 4"/>
          <p:cNvSpPr>
            <a:spLocks noGrp="1"/>
          </p:cNvSpPr>
          <p:nvPr>
            <p:ph type="ftr" sz="quarter" idx="4294967295"/>
          </p:nvPr>
        </p:nvSpPr>
        <p:spPr bwMode="auto">
          <a:xfrm>
            <a:off x="2514600" y="6248400"/>
            <a:ext cx="4114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Data Communications, Kwangwoon University</a:t>
            </a:r>
          </a:p>
        </p:txBody>
      </p:sp>
      <p:sp>
        <p:nvSpPr>
          <p:cNvPr id="20484"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C7BEEC32-36BB-1E4E-9E92-BB9D12A62312}" type="slidenum">
              <a:rPr lang="en-US" altLang="ko-KR">
                <a:solidFill>
                  <a:srgbClr val="898989"/>
                </a:solidFill>
                <a:latin typeface="Calibri" charset="0"/>
              </a:rPr>
              <a:pPr eaLnBrk="1" hangingPunct="1"/>
              <a:t>10</a:t>
            </a:fld>
            <a:endParaRPr lang="en-US" altLang="ko-KR">
              <a:solidFill>
                <a:srgbClr val="898989"/>
              </a:solidFill>
              <a:latin typeface="Calibri" charset="0"/>
            </a:endParaRPr>
          </a:p>
        </p:txBody>
      </p:sp>
      <p:sp>
        <p:nvSpPr>
          <p:cNvPr id="26626" name="Rectangle 2"/>
          <p:cNvSpPr>
            <a:spLocks noGrp="1" noChangeArrowheads="1"/>
          </p:cNvSpPr>
          <p:nvPr>
            <p:ph type="title"/>
          </p:nvPr>
        </p:nvSpPr>
        <p:spPr>
          <a:xfrm>
            <a:off x="609600" y="152400"/>
            <a:ext cx="8077200" cy="914400"/>
          </a:xfrm>
        </p:spPr>
        <p:txBody>
          <a:bodyPr>
            <a:normAutofit/>
          </a:bodyPr>
          <a:lstStyle/>
          <a:p>
            <a:pPr algn="ctr"/>
            <a:r>
              <a:rPr lang="en-US" altLang="ko-KR" sz="3600" dirty="0">
                <a:ln>
                  <a:noFill/>
                </a:ln>
                <a:effectLst>
                  <a:outerShdw blurRad="38100" dist="38100" dir="2700000" algn="tl">
                    <a:srgbClr val="DDDDDD"/>
                  </a:outerShdw>
                </a:effectLst>
                <a:latin typeface="Trebuchet MS" charset="0"/>
                <a:ea typeface="ＭＳ Ｐゴシック" charset="0"/>
                <a:cs typeface="Trebuchet MS" charset="0"/>
              </a:rPr>
              <a:t>Components of Data Communication</a:t>
            </a:r>
          </a:p>
        </p:txBody>
      </p:sp>
      <p:sp>
        <p:nvSpPr>
          <p:cNvPr id="20486" name="Rectangle 3"/>
          <p:cNvSpPr>
            <a:spLocks noGrp="1" noChangeArrowheads="1"/>
          </p:cNvSpPr>
          <p:nvPr>
            <p:ph type="body" idx="1"/>
          </p:nvPr>
        </p:nvSpPr>
        <p:spPr>
          <a:xfrm>
            <a:off x="685800" y="1524000"/>
            <a:ext cx="7772400" cy="1905000"/>
          </a:xfrm>
        </p:spPr>
        <p:txBody>
          <a:bodyPr/>
          <a:lstStyle/>
          <a:p>
            <a:pPr marL="457200" indent="-457200">
              <a:buFontTx/>
              <a:buAutoNum type="circleNumDbPlain"/>
            </a:pPr>
            <a:r>
              <a:rPr lang="en-US" altLang="ko-KR" sz="2000">
                <a:solidFill>
                  <a:srgbClr val="FF0000"/>
                </a:solidFill>
                <a:latin typeface="Trebuchet MS" charset="0"/>
                <a:ea typeface="ＭＳ Ｐゴシック" charset="0"/>
                <a:cs typeface="Trebuchet MS" charset="0"/>
              </a:rPr>
              <a:t>Message</a:t>
            </a:r>
            <a:r>
              <a:rPr lang="en-US" altLang="ko-KR" sz="2000">
                <a:latin typeface="Trebuchet MS" charset="0"/>
                <a:ea typeface="ＭＳ Ｐゴシック" charset="0"/>
                <a:cs typeface="Trebuchet MS" charset="0"/>
              </a:rPr>
              <a:t>: </a:t>
            </a:r>
            <a:r>
              <a:rPr lang="en-US" altLang="ko-KR" sz="2000" b="0">
                <a:latin typeface="Trebuchet MS" charset="0"/>
                <a:ea typeface="ＭＳ Ｐゴシック" charset="0"/>
                <a:cs typeface="Trebuchet MS" charset="0"/>
              </a:rPr>
              <a:t>Information (data) to be communicated</a:t>
            </a:r>
          </a:p>
          <a:p>
            <a:pPr marL="457200" indent="-457200">
              <a:buFontTx/>
              <a:buAutoNum type="circleNumDbPlain"/>
            </a:pPr>
            <a:r>
              <a:rPr lang="en-US" altLang="ko-KR" sz="2000">
                <a:solidFill>
                  <a:srgbClr val="FF0000"/>
                </a:solidFill>
                <a:latin typeface="Trebuchet MS" charset="0"/>
                <a:ea typeface="ＭＳ Ｐゴシック" charset="0"/>
                <a:cs typeface="Trebuchet MS" charset="0"/>
              </a:rPr>
              <a:t>Sender</a:t>
            </a:r>
            <a:r>
              <a:rPr lang="en-US" altLang="ko-KR" sz="2000">
                <a:latin typeface="Trebuchet MS" charset="0"/>
                <a:ea typeface="ＭＳ Ｐゴシック" charset="0"/>
                <a:cs typeface="Trebuchet MS" charset="0"/>
              </a:rPr>
              <a:t>  : </a:t>
            </a:r>
            <a:r>
              <a:rPr lang="en-US" altLang="ko-KR" sz="2000" b="0">
                <a:latin typeface="Trebuchet MS" charset="0"/>
                <a:ea typeface="ＭＳ Ｐゴシック" charset="0"/>
                <a:cs typeface="Trebuchet MS" charset="0"/>
              </a:rPr>
              <a:t>the device that sends the data message</a:t>
            </a:r>
          </a:p>
          <a:p>
            <a:pPr marL="457200" indent="-457200">
              <a:buFontTx/>
              <a:buAutoNum type="circleNumDbPlain"/>
            </a:pPr>
            <a:r>
              <a:rPr lang="en-US" altLang="ko-KR" sz="2000">
                <a:solidFill>
                  <a:srgbClr val="FF0000"/>
                </a:solidFill>
                <a:latin typeface="Trebuchet MS" charset="0"/>
                <a:ea typeface="ＭＳ Ｐゴシック" charset="0"/>
                <a:cs typeface="Trebuchet MS" charset="0"/>
              </a:rPr>
              <a:t>Receiver</a:t>
            </a:r>
            <a:r>
              <a:rPr lang="en-US" altLang="ko-KR" sz="2000">
                <a:latin typeface="Trebuchet MS" charset="0"/>
                <a:ea typeface="ＭＳ Ｐゴシック" charset="0"/>
                <a:cs typeface="Trebuchet MS" charset="0"/>
              </a:rPr>
              <a:t>: </a:t>
            </a:r>
            <a:r>
              <a:rPr lang="en-US" altLang="ko-KR" sz="2000" b="0">
                <a:latin typeface="Trebuchet MS" charset="0"/>
                <a:ea typeface="ＭＳ Ｐゴシック" charset="0"/>
                <a:cs typeface="Trebuchet MS" charset="0"/>
              </a:rPr>
              <a:t>the device that receives the data message </a:t>
            </a:r>
          </a:p>
          <a:p>
            <a:pPr marL="457200" indent="-457200">
              <a:buFontTx/>
              <a:buAutoNum type="circleNumDbPlain"/>
            </a:pPr>
            <a:r>
              <a:rPr lang="en-US" altLang="ko-KR" sz="2000">
                <a:solidFill>
                  <a:srgbClr val="FF0000"/>
                </a:solidFill>
                <a:latin typeface="Trebuchet MS" charset="0"/>
                <a:ea typeface="ＭＳ Ｐゴシック" charset="0"/>
                <a:cs typeface="Trebuchet MS" charset="0"/>
              </a:rPr>
              <a:t>Medium</a:t>
            </a:r>
            <a:r>
              <a:rPr lang="en-US" altLang="ko-KR" sz="2000">
                <a:latin typeface="Trebuchet MS" charset="0"/>
                <a:ea typeface="ＭＳ Ｐゴシック" charset="0"/>
                <a:cs typeface="Trebuchet MS" charset="0"/>
              </a:rPr>
              <a:t>: </a:t>
            </a:r>
            <a:r>
              <a:rPr lang="en-US" altLang="ko-KR" sz="2000" b="0">
                <a:latin typeface="Trebuchet MS" charset="0"/>
                <a:ea typeface="ＭＳ Ｐゴシック" charset="0"/>
                <a:cs typeface="Trebuchet MS" charset="0"/>
              </a:rPr>
              <a:t>Physical path by which a message travels</a:t>
            </a:r>
          </a:p>
          <a:p>
            <a:pPr marL="457200" indent="-457200">
              <a:buFontTx/>
              <a:buAutoNum type="circleNumDbPlain"/>
            </a:pPr>
            <a:r>
              <a:rPr lang="en-US" altLang="ko-KR" sz="2000">
                <a:solidFill>
                  <a:srgbClr val="FF0000"/>
                </a:solidFill>
                <a:latin typeface="Trebuchet MS" charset="0"/>
                <a:ea typeface="ＭＳ Ｐゴシック" charset="0"/>
                <a:cs typeface="Trebuchet MS" charset="0"/>
              </a:rPr>
              <a:t>Protocol</a:t>
            </a:r>
            <a:r>
              <a:rPr lang="en-US" altLang="ko-KR" sz="2000">
                <a:latin typeface="Trebuchet MS" charset="0"/>
                <a:ea typeface="ＭＳ Ｐゴシック" charset="0"/>
                <a:cs typeface="Trebuchet MS" charset="0"/>
              </a:rPr>
              <a:t>: </a:t>
            </a:r>
            <a:r>
              <a:rPr lang="en-US" altLang="ko-KR" sz="2000" b="0">
                <a:latin typeface="Trebuchet MS" charset="0"/>
                <a:ea typeface="ＭＳ Ｐゴシック" charset="0"/>
                <a:cs typeface="Trebuchet MS" charset="0"/>
              </a:rPr>
              <a:t>A set of rules that govern data communication</a:t>
            </a:r>
          </a:p>
        </p:txBody>
      </p:sp>
      <p:pic>
        <p:nvPicPr>
          <p:cNvPr id="2048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657600"/>
            <a:ext cx="62484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35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152400"/>
            <a:ext cx="7491413" cy="914400"/>
          </a:xfrm>
        </p:spPr>
        <p:txBody>
          <a:bodyPr/>
          <a:lstStyle/>
          <a:p>
            <a:pPr algn="ctr"/>
            <a:r>
              <a:rPr lang="en-US" sz="3200" dirty="0">
                <a:ln>
                  <a:noFill/>
                </a:ln>
                <a:effectLst>
                  <a:outerShdw blurRad="38100" dist="38100" dir="2700000" algn="tl">
                    <a:srgbClr val="DDDDDD"/>
                  </a:outerShdw>
                </a:effectLst>
                <a:latin typeface="Trebuchet MS" charset="0"/>
                <a:ea typeface="ＭＳ Ｐゴシック" charset="0"/>
                <a:cs typeface="Trebuchet MS" charset="0"/>
              </a:rPr>
              <a:t>Communications Model - Diagram</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b="13564"/>
          <a:stretch>
            <a:fillRect/>
          </a:stretch>
        </p:blipFill>
        <p:spPr bwMode="auto">
          <a:xfrm>
            <a:off x="323850" y="1341438"/>
            <a:ext cx="8686800" cy="543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1692275" y="6297613"/>
            <a:ext cx="5903913" cy="431800"/>
          </a:xfrm>
          <a:prstGeom prst="rect">
            <a:avLst/>
          </a:prstGeom>
          <a:ln/>
          <a:extLst/>
        </p:spPr>
        <p:style>
          <a:lnRef idx="2">
            <a:schemeClr val="accent2"/>
          </a:lnRef>
          <a:fillRef idx="1">
            <a:schemeClr val="lt1"/>
          </a:fillRef>
          <a:effectRef idx="0">
            <a:schemeClr val="accent2"/>
          </a:effectRef>
          <a:fontRef idx="minor">
            <a:schemeClr val="dk1"/>
          </a:fontRef>
        </p:style>
        <p:txBody>
          <a:bodyPr/>
          <a:lstStyle>
            <a:lvl1pPr marL="342900" indent="-34290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1pPr>
            <a:lvl2pPr marL="742950" indent="-28575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2pPr>
            <a:lvl3pPr marL="1143000" indent="-228600" algn="l" defTabSz="457200" rtl="0" eaLnBrk="0" fontAlgn="base" hangingPunct="0">
              <a:spcBef>
                <a:spcPct val="20000"/>
              </a:spcBef>
              <a:spcAft>
                <a:spcPct val="0"/>
              </a:spcAft>
              <a:buFont typeface="Arial" charset="0"/>
              <a:buChar char="•"/>
              <a:defRPr sz="2400" b="1" kern="1200">
                <a:solidFill>
                  <a:schemeClr val="tx1"/>
                </a:solidFill>
                <a:latin typeface="Trebuchet MS"/>
                <a:ea typeface="ＭＳ Ｐゴシック" pitchFamily="-112" charset="-128"/>
                <a:cs typeface="Trebuchet MS"/>
              </a:defRPr>
            </a:lvl3pPr>
            <a:lvl4pPr marL="16002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4pPr>
            <a:lvl5pPr marL="20574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defRPr/>
            </a:pPr>
            <a:r>
              <a:rPr lang="en-US" altLang="ko-KR" sz="2000" b="0" dirty="0" smtClean="0">
                <a:solidFill>
                  <a:srgbClr val="FF0000"/>
                </a:solidFill>
                <a:latin typeface="Trebuchet MS" charset="0"/>
                <a:ea typeface="ＭＳ Ｐゴシック" charset="0"/>
              </a:rPr>
              <a:t>Communication between workstation and Server</a:t>
            </a:r>
            <a:endParaRPr lang="en-US" altLang="ko-KR" sz="2000" b="0" dirty="0">
              <a:solidFill>
                <a:srgbClr val="FF0000"/>
              </a:solidFill>
              <a:latin typeface="Trebuchet MS" charset="0"/>
              <a:ea typeface="ＭＳ Ｐゴシック" charset="0"/>
            </a:endParaRPr>
          </a:p>
        </p:txBody>
      </p:sp>
      <p:sp>
        <p:nvSpPr>
          <p:cNvPr id="5" name="Rectangle 3"/>
          <p:cNvSpPr txBox="1">
            <a:spLocks noChangeArrowheads="1"/>
          </p:cNvSpPr>
          <p:nvPr/>
        </p:nvSpPr>
        <p:spPr bwMode="auto">
          <a:xfrm>
            <a:off x="712788" y="3489325"/>
            <a:ext cx="8094662" cy="444500"/>
          </a:xfrm>
          <a:prstGeom prst="rect">
            <a:avLst/>
          </a:prstGeom>
          <a:ln/>
          <a:extLst/>
        </p:spPr>
        <p:style>
          <a:lnRef idx="2">
            <a:schemeClr val="accent2"/>
          </a:lnRef>
          <a:fillRef idx="1">
            <a:schemeClr val="lt1"/>
          </a:fillRef>
          <a:effectRef idx="0">
            <a:schemeClr val="accent2"/>
          </a:effectRef>
          <a:fontRef idx="minor">
            <a:schemeClr val="dk1"/>
          </a:fontRef>
        </p:style>
        <p:txBody>
          <a:bodyPr/>
          <a:lstStyle>
            <a:lvl1pPr marL="342900" indent="-34290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1pPr>
            <a:lvl2pPr marL="742950" indent="-28575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2pPr>
            <a:lvl3pPr marL="1143000" indent="-228600" algn="l" defTabSz="457200" rtl="0" eaLnBrk="0" fontAlgn="base" hangingPunct="0">
              <a:spcBef>
                <a:spcPct val="20000"/>
              </a:spcBef>
              <a:spcAft>
                <a:spcPct val="0"/>
              </a:spcAft>
              <a:buFont typeface="Arial" charset="0"/>
              <a:buChar char="•"/>
              <a:defRPr sz="2400" b="1" kern="1200">
                <a:solidFill>
                  <a:schemeClr val="tx1"/>
                </a:solidFill>
                <a:latin typeface="Trebuchet MS"/>
                <a:ea typeface="ＭＳ Ｐゴシック" pitchFamily="-112" charset="-128"/>
                <a:cs typeface="Trebuchet MS"/>
              </a:defRPr>
            </a:lvl3pPr>
            <a:lvl4pPr marL="16002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4pPr>
            <a:lvl5pPr marL="20574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defRPr/>
            </a:pPr>
            <a:r>
              <a:rPr lang="en-US" altLang="ko-KR" sz="2000" b="0" dirty="0" smtClean="0">
                <a:solidFill>
                  <a:srgbClr val="FF0000"/>
                </a:solidFill>
                <a:latin typeface="Trebuchet MS" charset="0"/>
                <a:ea typeface="ＭＳ Ｐゴシック" charset="0"/>
              </a:rPr>
              <a:t>A Simple Model of Communication, illustrated by the Block Diagram</a:t>
            </a:r>
            <a:endParaRPr lang="en-US" altLang="ko-KR" sz="2000" b="0" dirty="0">
              <a:solidFill>
                <a:srgbClr val="FF0000"/>
              </a:solidFill>
              <a:latin typeface="Trebuchet MS" charset="0"/>
              <a:ea typeface="ＭＳ Ｐゴシック" charset="0"/>
            </a:endParaRPr>
          </a:p>
        </p:txBody>
      </p:sp>
    </p:spTree>
    <p:extLst>
      <p:ext uri="{BB962C8B-B14F-4D97-AF65-F5344CB8AC3E}">
        <p14:creationId xmlns:p14="http://schemas.microsoft.com/office/powerpoint/2010/main" val="162741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152400"/>
            <a:ext cx="7491412" cy="914400"/>
          </a:xfrm>
        </p:spPr>
        <p:txBody>
          <a:bodyPr>
            <a:noAutofit/>
          </a:bodyPr>
          <a:lstStyle/>
          <a:p>
            <a:pPr algn="r"/>
            <a:r>
              <a:rPr lang="en-US" sz="3200" dirty="0">
                <a:ln>
                  <a:noFill/>
                </a:ln>
                <a:effectLst>
                  <a:outerShdw blurRad="38100" dist="38100" dir="2700000" algn="tl">
                    <a:srgbClr val="DDDDDD"/>
                  </a:outerShdw>
                </a:effectLst>
                <a:latin typeface="Trebuchet MS" charset="0"/>
                <a:ea typeface="ＭＳ Ｐゴシック" charset="0"/>
                <a:cs typeface="Trebuchet MS" charset="0"/>
              </a:rPr>
              <a:t>Simplified Communications Model</a:t>
            </a: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b="37767"/>
          <a:stretch>
            <a:fillRect/>
          </a:stretch>
        </p:blipFill>
        <p:spPr bwMode="auto">
          <a:xfrm>
            <a:off x="76200" y="1987550"/>
            <a:ext cx="90678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5288" y="5445125"/>
            <a:ext cx="8569325" cy="831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400" dirty="0">
                <a:solidFill>
                  <a:srgbClr val="FF0000"/>
                </a:solidFill>
              </a:rPr>
              <a:t>Details of a Communication Model given using Electronic Mail as an Example</a:t>
            </a:r>
          </a:p>
        </p:txBody>
      </p:sp>
    </p:spTree>
    <p:extLst>
      <p:ext uri="{BB962C8B-B14F-4D97-AF65-F5344CB8AC3E}">
        <p14:creationId xmlns:p14="http://schemas.microsoft.com/office/powerpoint/2010/main" val="1291774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115888"/>
            <a:ext cx="7491413" cy="914400"/>
          </a:xfrm>
        </p:spPr>
        <p:txBody>
          <a:bodyPr>
            <a:normAutofit/>
          </a:bodyPr>
          <a:lstStyle/>
          <a:p>
            <a:r>
              <a:rPr lang="en-US" sz="4000" dirty="0">
                <a:ln>
                  <a:noFill/>
                </a:ln>
                <a:effectLst>
                  <a:outerShdw blurRad="38100" dist="38100" dir="2700000" algn="tl">
                    <a:srgbClr val="DDDDDD"/>
                  </a:outerShdw>
                </a:effectLst>
                <a:latin typeface="Trebuchet MS" charset="0"/>
                <a:ea typeface="ＭＳ Ｐゴシック" charset="0"/>
                <a:cs typeface="Trebuchet MS" charset="0"/>
              </a:rPr>
              <a:t>Model Elements	</a:t>
            </a:r>
          </a:p>
        </p:txBody>
      </p:sp>
      <p:sp>
        <p:nvSpPr>
          <p:cNvPr id="5123" name="Rectangle 3"/>
          <p:cNvSpPr>
            <a:spLocks noGrp="1" noChangeArrowheads="1"/>
          </p:cNvSpPr>
          <p:nvPr>
            <p:ph type="body" idx="1"/>
          </p:nvPr>
        </p:nvSpPr>
        <p:spPr>
          <a:xfrm>
            <a:off x="544513" y="1898650"/>
            <a:ext cx="8348662" cy="3330575"/>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nSpc>
                <a:spcPct val="90000"/>
              </a:lnSpc>
              <a:buNone/>
              <a:defRPr/>
            </a:pPr>
            <a:r>
              <a:rPr lang="en-US" sz="2400" b="0" dirty="0" smtClean="0">
                <a:latin typeface="Trebuchet MS"/>
                <a:cs typeface="Trebuchet MS"/>
              </a:rPr>
              <a:t>The following are the key elements of the model:</a:t>
            </a:r>
          </a:p>
          <a:p>
            <a:pPr>
              <a:lnSpc>
                <a:spcPct val="90000"/>
              </a:lnSpc>
              <a:defRPr/>
            </a:pPr>
            <a:endParaRPr lang="en-US" sz="2400" b="0" dirty="0" smtClean="0">
              <a:latin typeface="Trebuchet MS"/>
              <a:cs typeface="Trebuchet MS"/>
            </a:endParaRPr>
          </a:p>
          <a:p>
            <a:pPr>
              <a:lnSpc>
                <a:spcPct val="90000"/>
              </a:lnSpc>
              <a:defRPr/>
            </a:pPr>
            <a:r>
              <a:rPr lang="en-US" sz="2400" b="0" dirty="0" smtClean="0">
                <a:solidFill>
                  <a:srgbClr val="FF0000"/>
                </a:solidFill>
                <a:latin typeface="Trebuchet MS"/>
                <a:cs typeface="Trebuchet MS"/>
              </a:rPr>
              <a:t>Source</a:t>
            </a:r>
            <a:r>
              <a:rPr lang="en-US" sz="2400" b="0" dirty="0" smtClean="0">
                <a:solidFill>
                  <a:srgbClr val="000000"/>
                </a:solidFill>
                <a:latin typeface="Trebuchet MS"/>
                <a:cs typeface="Trebuchet MS"/>
              </a:rPr>
              <a:t>	 	: Generates </a:t>
            </a:r>
            <a:r>
              <a:rPr lang="en-US" sz="2400" b="0" dirty="0">
                <a:solidFill>
                  <a:srgbClr val="000000"/>
                </a:solidFill>
                <a:latin typeface="Trebuchet MS"/>
                <a:cs typeface="Trebuchet MS"/>
              </a:rPr>
              <a:t>data to be transmitted</a:t>
            </a:r>
          </a:p>
          <a:p>
            <a:pPr>
              <a:lnSpc>
                <a:spcPct val="90000"/>
              </a:lnSpc>
              <a:defRPr/>
            </a:pPr>
            <a:r>
              <a:rPr lang="en-US" sz="2400" b="0" dirty="0" smtClean="0">
                <a:solidFill>
                  <a:srgbClr val="FF0000"/>
                </a:solidFill>
                <a:latin typeface="Trebuchet MS"/>
                <a:cs typeface="Trebuchet MS"/>
              </a:rPr>
              <a:t>Transmitter</a:t>
            </a:r>
            <a:r>
              <a:rPr lang="en-US" sz="2400" b="0" dirty="0" smtClean="0">
                <a:solidFill>
                  <a:srgbClr val="000000"/>
                </a:solidFill>
                <a:latin typeface="Trebuchet MS"/>
                <a:cs typeface="Trebuchet MS"/>
              </a:rPr>
              <a:t>	: Converts </a:t>
            </a:r>
            <a:r>
              <a:rPr lang="en-US" sz="2400" b="0" dirty="0">
                <a:solidFill>
                  <a:srgbClr val="000000"/>
                </a:solidFill>
                <a:latin typeface="Trebuchet MS"/>
                <a:cs typeface="Trebuchet MS"/>
              </a:rPr>
              <a:t>data into transmittable </a:t>
            </a:r>
            <a:r>
              <a:rPr lang="en-US" sz="2400" b="0" dirty="0" smtClean="0">
                <a:solidFill>
                  <a:srgbClr val="000000"/>
                </a:solidFill>
                <a:latin typeface="Trebuchet MS"/>
                <a:cs typeface="Trebuchet MS"/>
              </a:rPr>
              <a:t>			  signals</a:t>
            </a:r>
            <a:endParaRPr lang="en-US" sz="2400" b="0" dirty="0">
              <a:solidFill>
                <a:srgbClr val="000000"/>
              </a:solidFill>
              <a:latin typeface="Trebuchet MS"/>
              <a:cs typeface="Trebuchet MS"/>
            </a:endParaRPr>
          </a:p>
          <a:p>
            <a:pPr>
              <a:lnSpc>
                <a:spcPct val="90000"/>
              </a:lnSpc>
              <a:defRPr/>
            </a:pPr>
            <a:r>
              <a:rPr lang="en-US" sz="2400" b="0" dirty="0">
                <a:solidFill>
                  <a:schemeClr val="tx2">
                    <a:lumMod val="60000"/>
                    <a:lumOff val="40000"/>
                  </a:schemeClr>
                </a:solidFill>
                <a:latin typeface="Trebuchet MS"/>
                <a:cs typeface="Trebuchet MS"/>
              </a:rPr>
              <a:t>Transmission </a:t>
            </a:r>
            <a:endParaRPr lang="en-US" sz="2400" b="0" dirty="0" smtClean="0">
              <a:solidFill>
                <a:schemeClr val="tx2">
                  <a:lumMod val="60000"/>
                  <a:lumOff val="40000"/>
                </a:schemeClr>
              </a:solidFill>
              <a:latin typeface="Trebuchet MS"/>
              <a:cs typeface="Trebuchet MS"/>
            </a:endParaRPr>
          </a:p>
          <a:p>
            <a:pPr marL="0" indent="0">
              <a:lnSpc>
                <a:spcPct val="90000"/>
              </a:lnSpc>
              <a:buNone/>
              <a:defRPr/>
            </a:pPr>
            <a:r>
              <a:rPr lang="en-US" sz="2400" dirty="0">
                <a:solidFill>
                  <a:schemeClr val="tx2">
                    <a:lumMod val="60000"/>
                    <a:lumOff val="40000"/>
                  </a:schemeClr>
                </a:solidFill>
                <a:latin typeface="Trebuchet MS"/>
                <a:cs typeface="Trebuchet MS"/>
              </a:rPr>
              <a:t> </a:t>
            </a:r>
            <a:r>
              <a:rPr lang="en-US" sz="2400" dirty="0" smtClean="0">
                <a:solidFill>
                  <a:schemeClr val="tx2">
                    <a:lumMod val="60000"/>
                    <a:lumOff val="40000"/>
                  </a:schemeClr>
                </a:solidFill>
                <a:latin typeface="Trebuchet MS"/>
                <a:cs typeface="Trebuchet MS"/>
              </a:rPr>
              <a:t>   </a:t>
            </a:r>
            <a:r>
              <a:rPr lang="en-US" sz="2400" b="0" dirty="0" smtClean="0">
                <a:solidFill>
                  <a:schemeClr val="tx2">
                    <a:lumMod val="60000"/>
                    <a:lumOff val="40000"/>
                  </a:schemeClr>
                </a:solidFill>
                <a:latin typeface="Trebuchet MS"/>
                <a:cs typeface="Trebuchet MS"/>
              </a:rPr>
              <a:t>System	</a:t>
            </a:r>
            <a:r>
              <a:rPr lang="en-US" sz="2400" b="0" dirty="0" smtClean="0">
                <a:solidFill>
                  <a:srgbClr val="000000"/>
                </a:solidFill>
                <a:latin typeface="Trebuchet MS"/>
                <a:cs typeface="Trebuchet MS"/>
              </a:rPr>
              <a:t>	: Carries </a:t>
            </a:r>
            <a:r>
              <a:rPr lang="en-US" sz="2400" b="0" dirty="0">
                <a:solidFill>
                  <a:srgbClr val="000000"/>
                </a:solidFill>
                <a:latin typeface="Trebuchet MS"/>
                <a:cs typeface="Trebuchet MS"/>
              </a:rPr>
              <a:t>data</a:t>
            </a:r>
          </a:p>
          <a:p>
            <a:pPr>
              <a:lnSpc>
                <a:spcPct val="90000"/>
              </a:lnSpc>
              <a:defRPr/>
            </a:pPr>
            <a:r>
              <a:rPr lang="en-US" sz="2400" b="0" dirty="0" smtClean="0">
                <a:solidFill>
                  <a:srgbClr val="FF0000"/>
                </a:solidFill>
                <a:latin typeface="Trebuchet MS"/>
                <a:cs typeface="Trebuchet MS"/>
              </a:rPr>
              <a:t>Receiver</a:t>
            </a:r>
            <a:r>
              <a:rPr lang="en-US" sz="2400" b="0" dirty="0" smtClean="0">
                <a:solidFill>
                  <a:srgbClr val="000000"/>
                </a:solidFill>
                <a:latin typeface="Trebuchet MS"/>
                <a:cs typeface="Trebuchet MS"/>
              </a:rPr>
              <a:t>		: Converts </a:t>
            </a:r>
            <a:r>
              <a:rPr lang="en-US" sz="2400" b="0" dirty="0">
                <a:solidFill>
                  <a:srgbClr val="000000"/>
                </a:solidFill>
                <a:latin typeface="Trebuchet MS"/>
                <a:cs typeface="Trebuchet MS"/>
              </a:rPr>
              <a:t>received signal into data</a:t>
            </a:r>
          </a:p>
          <a:p>
            <a:pPr>
              <a:lnSpc>
                <a:spcPct val="90000"/>
              </a:lnSpc>
              <a:defRPr/>
            </a:pPr>
            <a:r>
              <a:rPr lang="en-US" sz="2400" b="0" dirty="0" smtClean="0">
                <a:solidFill>
                  <a:srgbClr val="FF0000"/>
                </a:solidFill>
                <a:latin typeface="Trebuchet MS"/>
                <a:cs typeface="Trebuchet MS"/>
              </a:rPr>
              <a:t>Destination</a:t>
            </a:r>
            <a:r>
              <a:rPr lang="en-US" sz="2400" b="0" dirty="0" smtClean="0">
                <a:solidFill>
                  <a:srgbClr val="000000"/>
                </a:solidFill>
                <a:latin typeface="Trebuchet MS"/>
                <a:cs typeface="Trebuchet MS"/>
              </a:rPr>
              <a:t>	: Takes </a:t>
            </a:r>
            <a:r>
              <a:rPr lang="en-US" sz="2400" b="0" dirty="0">
                <a:solidFill>
                  <a:srgbClr val="000000"/>
                </a:solidFill>
                <a:latin typeface="Trebuchet MS"/>
                <a:cs typeface="Trebuchet MS"/>
              </a:rPr>
              <a:t>incoming data</a:t>
            </a:r>
          </a:p>
        </p:txBody>
      </p:sp>
    </p:spTree>
    <p:extLst>
      <p:ext uri="{BB962C8B-B14F-4D97-AF65-F5344CB8AC3E}">
        <p14:creationId xmlns:p14="http://schemas.microsoft.com/office/powerpoint/2010/main" val="359890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9"/>
          <p:cNvSpPr>
            <a:spLocks noGrp="1" noChangeArrowheads="1"/>
          </p:cNvSpPr>
          <p:nvPr>
            <p:ph type="title"/>
          </p:nvPr>
        </p:nvSpPr>
        <p:spPr>
          <a:xfrm>
            <a:off x="482600" y="0"/>
            <a:ext cx="8204200" cy="1143000"/>
          </a:xfrm>
        </p:spPr>
        <p:txBody>
          <a:bodyPr>
            <a:normAutofit/>
          </a:bodyPr>
          <a:lstStyle/>
          <a:p>
            <a:r>
              <a:rPr lang="en-US" sz="4000" dirty="0">
                <a:solidFill>
                  <a:srgbClr val="000000"/>
                </a:solidFill>
                <a:latin typeface="Calibri" charset="0"/>
                <a:ea typeface="ＭＳ Ｐゴシック" charset="0"/>
                <a:cs typeface="ＭＳ Ｐゴシック" charset="0"/>
              </a:rPr>
              <a:t>Communications Tasks</a:t>
            </a:r>
          </a:p>
        </p:txBody>
      </p:sp>
      <p:graphicFrame>
        <p:nvGraphicFramePr>
          <p:cNvPr id="51264" name="Group 64"/>
          <p:cNvGraphicFramePr>
            <a:graphicFrameLocks noGrp="1"/>
          </p:cNvGraphicFramePr>
          <p:nvPr>
            <p:ph type="tbl" idx="1"/>
            <p:extLst>
              <p:ext uri="{D42A27DB-BD31-4B8C-83A1-F6EECF244321}">
                <p14:modId xmlns:p14="http://schemas.microsoft.com/office/powerpoint/2010/main" val="3517388761"/>
              </p:ext>
            </p:extLst>
          </p:nvPr>
        </p:nvGraphicFramePr>
        <p:xfrm>
          <a:off x="569913" y="2924175"/>
          <a:ext cx="8178800" cy="3921127"/>
        </p:xfrm>
        <a:graphic>
          <a:graphicData uri="http://schemas.openxmlformats.org/drawingml/2006/table">
            <a:tbl>
              <a:tblPr/>
              <a:tblGrid>
                <a:gridCol w="4089400"/>
                <a:gridCol w="4089400"/>
              </a:tblGrid>
              <a:tr h="504817">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chemeClr val="tx1"/>
                          </a:solidFill>
                          <a:effectLst/>
                          <a:latin typeface="Tahoma" charset="0"/>
                          <a:ea typeface="ＭＳ Ｐゴシック" charset="0"/>
                          <a:cs typeface="Times New Roman" charset="0"/>
                        </a:rPr>
                        <a:t>Transmission system utilization</a:t>
                      </a: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Addressing</a:t>
                      </a:r>
                      <a:endParaRPr kumimoji="1" lang="en-US" sz="2000" b="0" i="0" u="none" strike="noStrike" cap="none" normalizeH="0" baseline="0" dirty="0">
                        <a:ln>
                          <a:noFill/>
                        </a:ln>
                        <a:solidFill>
                          <a:srgbClr val="FF0000"/>
                        </a:solidFill>
                        <a:effectLst/>
                        <a:latin typeface="Tahoma" charset="0"/>
                        <a:ea typeface="ＭＳ Ｐゴシック"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651">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Interfacing</a:t>
                      </a:r>
                      <a:endParaRPr kumimoji="1" lang="en-US" sz="2000" b="0" i="0" u="none" strike="noStrike" cap="none" normalizeH="0" baseline="0">
                        <a:ln>
                          <a:noFill/>
                        </a:ln>
                        <a:solidFill>
                          <a:schemeClr val="tx1"/>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Routing</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4176">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Signal generation</a:t>
                      </a:r>
                      <a:endParaRPr kumimoji="1" lang="en-US" sz="2000" b="0" i="0" u="none" strike="noStrike" cap="none" normalizeH="0" baseline="0" dirty="0">
                        <a:ln>
                          <a:noFill/>
                        </a:ln>
                        <a:solidFill>
                          <a:srgbClr val="FF0000"/>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Recovery</a:t>
                      </a:r>
                    </a:p>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US" sz="2000" b="0" i="0" u="none" strike="noStrike" cap="none" normalizeH="0" baseline="0">
                        <a:ln>
                          <a:noFill/>
                        </a:ln>
                        <a:solidFill>
                          <a:schemeClr val="tx1"/>
                        </a:solidFill>
                        <a:effectLst/>
                        <a:latin typeface="Tahoma" charset="0"/>
                        <a:ea typeface="ＭＳ Ｐゴシック"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651">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Synchronization</a:t>
                      </a:r>
                      <a:endParaRPr kumimoji="1" lang="en-US" sz="2000" b="0" i="0" u="none" strike="noStrike" cap="none" normalizeH="0" baseline="0">
                        <a:ln>
                          <a:noFill/>
                        </a:ln>
                        <a:solidFill>
                          <a:schemeClr val="tx1"/>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Message formatting</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4302">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Exchange management</a:t>
                      </a:r>
                      <a:endParaRPr kumimoji="1" lang="en-US" sz="2000" b="0" i="0" u="none" strike="noStrike" cap="none" normalizeH="0" baseline="0">
                        <a:ln>
                          <a:noFill/>
                        </a:ln>
                        <a:solidFill>
                          <a:schemeClr val="tx1"/>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Security</a:t>
                      </a:r>
                    </a:p>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US" sz="2000" b="0" i="0" u="none" strike="noStrike" cap="none" normalizeH="0" baseline="0" dirty="0">
                        <a:ln>
                          <a:noFill/>
                        </a:ln>
                        <a:solidFill>
                          <a:schemeClr val="tx1"/>
                        </a:solidFill>
                        <a:effectLst/>
                        <a:latin typeface="Tahoma" charset="0"/>
                        <a:ea typeface="ＭＳ Ｐゴシック"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651">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Error detection and correction</a:t>
                      </a:r>
                      <a:endParaRPr kumimoji="1" lang="en-US" sz="2000" b="0" i="0" u="none" strike="noStrike" cap="none" normalizeH="0" baseline="0" dirty="0">
                        <a:ln>
                          <a:noFill/>
                        </a:ln>
                        <a:solidFill>
                          <a:srgbClr val="FF0000"/>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Network management</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879">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Flow control</a:t>
                      </a:r>
                      <a:endParaRPr kumimoji="1" lang="en-US" sz="2000" b="0" i="0" u="none" strike="noStrike" cap="none" normalizeH="0" baseline="0" dirty="0">
                        <a:ln>
                          <a:noFill/>
                        </a:ln>
                        <a:solidFill>
                          <a:srgbClr val="FF0000"/>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GB" sz="2000" b="0" i="0" u="none" strike="noStrike" cap="none" normalizeH="0" baseline="0" dirty="0">
                        <a:ln>
                          <a:noFill/>
                        </a:ln>
                        <a:solidFill>
                          <a:schemeClr val="tx1"/>
                        </a:solidFill>
                        <a:effectLst/>
                        <a:latin typeface="Tahoma" charset="0"/>
                        <a:ea typeface="ＭＳ Ｐゴシック"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3"/>
          <p:cNvSpPr txBox="1">
            <a:spLocks noChangeArrowheads="1"/>
          </p:cNvSpPr>
          <p:nvPr/>
        </p:nvSpPr>
        <p:spPr bwMode="auto">
          <a:xfrm>
            <a:off x="533400" y="1328738"/>
            <a:ext cx="8229600" cy="1511300"/>
          </a:xfrm>
          <a:prstGeom prst="rect">
            <a:avLst/>
          </a:prstGeom>
          <a:ln/>
          <a:extLst/>
        </p:spPr>
        <p:style>
          <a:lnRef idx="2">
            <a:schemeClr val="accent2"/>
          </a:lnRef>
          <a:fillRef idx="1">
            <a:schemeClr val="lt1"/>
          </a:fillRef>
          <a:effectRef idx="0">
            <a:schemeClr val="accent2"/>
          </a:effectRef>
          <a:fontRef idx="minor">
            <a:schemeClr val="dk1"/>
          </a:fontRef>
        </p:style>
        <p:txBody>
          <a:bodyPr/>
          <a:lstStyle>
            <a:lvl1pPr marL="342900" indent="-34290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1pPr>
            <a:lvl2pPr marL="742950" indent="-28575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2pPr>
            <a:lvl3pPr marL="1143000" indent="-228600" algn="l" defTabSz="457200" rtl="0" eaLnBrk="0" fontAlgn="base" hangingPunct="0">
              <a:spcBef>
                <a:spcPct val="20000"/>
              </a:spcBef>
              <a:spcAft>
                <a:spcPct val="0"/>
              </a:spcAft>
              <a:buFont typeface="Arial" charset="0"/>
              <a:buChar char="•"/>
              <a:defRPr sz="2400" b="1" kern="1200">
                <a:solidFill>
                  <a:schemeClr val="tx1"/>
                </a:solidFill>
                <a:latin typeface="Trebuchet MS"/>
                <a:ea typeface="ＭＳ Ｐゴシック" pitchFamily="-112" charset="-128"/>
                <a:cs typeface="Trebuchet MS"/>
              </a:defRPr>
            </a:lvl3pPr>
            <a:lvl4pPr marL="16002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4pPr>
            <a:lvl5pPr marL="20574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defRPr/>
            </a:pPr>
            <a:r>
              <a:rPr lang="en-US" altLang="ko-KR" sz="2400" b="0" dirty="0" smtClean="0">
                <a:latin typeface="Trebuchet MS" charset="0"/>
                <a:ea typeface="ＭＳ Ｐゴシック" charset="0"/>
              </a:rPr>
              <a:t>The simple narrative conceals a </a:t>
            </a:r>
            <a:r>
              <a:rPr lang="en-US" altLang="ko-KR" sz="2400" b="0" dirty="0" smtClean="0">
                <a:solidFill>
                  <a:srgbClr val="FF0000"/>
                </a:solidFill>
                <a:latin typeface="Trebuchet MS" charset="0"/>
                <a:ea typeface="ＭＳ Ｐゴシック" charset="0"/>
              </a:rPr>
              <a:t>wealth of technical complexity</a:t>
            </a:r>
            <a:r>
              <a:rPr lang="en-US" altLang="ko-KR" sz="2400" b="0" dirty="0" smtClean="0">
                <a:latin typeface="Trebuchet MS" charset="0"/>
                <a:ea typeface="ＭＳ Ｐゴシック" charset="0"/>
              </a:rPr>
              <a:t>. The table below shows the lists of some of the key tasks that must be performed in a data communication.  </a:t>
            </a:r>
            <a:endParaRPr lang="en-US" altLang="ko-KR" sz="2400" b="0" dirty="0">
              <a:latin typeface="Trebuchet MS" charset="0"/>
              <a:ea typeface="ＭＳ Ｐゴシック" charset="0"/>
            </a:endParaRPr>
          </a:p>
        </p:txBody>
      </p:sp>
    </p:spTree>
    <p:extLst>
      <p:ext uri="{BB962C8B-B14F-4D97-AF65-F5344CB8AC3E}">
        <p14:creationId xmlns:p14="http://schemas.microsoft.com/office/powerpoint/2010/main" val="44697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25604"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A945B67F-5972-6C41-A62C-93EF6792F8F0}" type="slidenum">
              <a:rPr lang="en-US" altLang="ko-KR">
                <a:solidFill>
                  <a:srgbClr val="898989"/>
                </a:solidFill>
                <a:latin typeface="Calibri" charset="0"/>
              </a:rPr>
              <a:pPr eaLnBrk="1" hangingPunct="1"/>
              <a:t>15</a:t>
            </a:fld>
            <a:endParaRPr lang="en-US" altLang="ko-KR">
              <a:solidFill>
                <a:srgbClr val="898989"/>
              </a:solidFill>
              <a:latin typeface="Calibri" charset="0"/>
            </a:endParaRPr>
          </a:p>
        </p:txBody>
      </p:sp>
      <p:sp>
        <p:nvSpPr>
          <p:cNvPr id="38914" name="Rectangle 2"/>
          <p:cNvSpPr>
            <a:spLocks noGrp="1" noChangeArrowheads="1"/>
          </p:cNvSpPr>
          <p:nvPr>
            <p:ph type="title"/>
          </p:nvPr>
        </p:nvSpPr>
        <p:spPr>
          <a:xfrm>
            <a:off x="1041400" y="152400"/>
            <a:ext cx="7491413" cy="914400"/>
          </a:xfrm>
        </p:spPr>
        <p:txBody>
          <a:bodyPr>
            <a:normAutofit/>
          </a:bodyPr>
          <a:lstStyle/>
          <a:p>
            <a:r>
              <a:rPr lang="en-US" altLang="ko-KR" sz="4000" dirty="0">
                <a:ln>
                  <a:noFill/>
                </a:ln>
                <a:effectLst>
                  <a:outerShdw blurRad="38100" dist="38100" dir="2700000" algn="tl">
                    <a:srgbClr val="DDDDDD"/>
                  </a:outerShdw>
                </a:effectLst>
                <a:latin typeface="Trebuchet MS" charset="0"/>
                <a:ea typeface="ＭＳ Ｐゴシック" charset="0"/>
                <a:cs typeface="Trebuchet MS" charset="0"/>
              </a:rPr>
              <a:t>Direction of Data Flow</a:t>
            </a:r>
          </a:p>
        </p:txBody>
      </p:sp>
      <p:pic>
        <p:nvPicPr>
          <p:cNvPr id="2560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5950" y="1484313"/>
            <a:ext cx="7772400" cy="2305050"/>
          </a:xfrm>
          <a:noFill/>
        </p:spPr>
      </p:pic>
      <p:sp>
        <p:nvSpPr>
          <p:cNvPr id="25607" name="Rectangle 5"/>
          <p:cNvSpPr txBox="1">
            <a:spLocks noChangeArrowheads="1"/>
          </p:cNvSpPr>
          <p:nvPr/>
        </p:nvSpPr>
        <p:spPr bwMode="auto">
          <a:xfrm>
            <a:off x="685800" y="3924300"/>
            <a:ext cx="77724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20000"/>
              </a:spcBef>
              <a:buFont typeface="Arial" charset="0"/>
              <a:buChar char="•"/>
            </a:pPr>
            <a:r>
              <a:rPr lang="en-US" altLang="ko-KR" sz="2400" dirty="0">
                <a:latin typeface="Trebuchet MS" charset="0"/>
                <a:ea typeface="BatangChe" charset="0"/>
                <a:cs typeface="BatangChe" charset="0"/>
              </a:rPr>
              <a:t>Communication between two devices can be:</a:t>
            </a:r>
          </a:p>
          <a:p>
            <a:pPr lvl="1">
              <a:spcBef>
                <a:spcPct val="20000"/>
              </a:spcBef>
              <a:buFont typeface="Arial" charset="0"/>
              <a:buChar char="–"/>
            </a:pPr>
            <a:r>
              <a:rPr lang="en-US" altLang="ko-KR" sz="2000" dirty="0">
                <a:latin typeface="Trebuchet MS" charset="0"/>
                <a:ea typeface="BatangChe" charset="0"/>
                <a:cs typeface="BatangChe" charset="0"/>
              </a:rPr>
              <a:t>Simplex		: </a:t>
            </a:r>
            <a:r>
              <a:rPr lang="en-US" altLang="ko-KR" sz="2000" dirty="0">
                <a:solidFill>
                  <a:srgbClr val="FF0000"/>
                </a:solidFill>
                <a:latin typeface="Trebuchet MS" charset="0"/>
                <a:ea typeface="BatangChe" charset="0"/>
                <a:cs typeface="BatangChe" charset="0"/>
              </a:rPr>
              <a:t>Unidirectional communication </a:t>
            </a:r>
            <a:r>
              <a:rPr lang="en-US" altLang="ko-KR" sz="2000" dirty="0">
                <a:latin typeface="Trebuchet MS" charset="0"/>
                <a:ea typeface="BatangChe" charset="0"/>
                <a:cs typeface="BatangChe" charset="0"/>
              </a:rPr>
              <a:t>e.g. one</a:t>
            </a:r>
            <a:r>
              <a:rPr lang="en-US" altLang="ko-KR" sz="2000" dirty="0" smtClean="0">
                <a:latin typeface="Trebuchet MS" charset="0"/>
                <a:ea typeface="BatangChe" charset="0"/>
                <a:cs typeface="BatangChe" charset="0"/>
              </a:rPr>
              <a:t>-			   way street</a:t>
            </a:r>
            <a:endParaRPr lang="en-US" altLang="ko-KR" sz="2000" dirty="0">
              <a:latin typeface="Trebuchet MS" charset="0"/>
              <a:ea typeface="BatangChe" charset="0"/>
              <a:cs typeface="BatangChe" charset="0"/>
            </a:endParaRPr>
          </a:p>
          <a:p>
            <a:pPr lvl="1">
              <a:spcBef>
                <a:spcPct val="20000"/>
              </a:spcBef>
              <a:buFont typeface="Arial" charset="0"/>
              <a:buChar char="–"/>
            </a:pPr>
            <a:r>
              <a:rPr lang="en-US" altLang="ko-KR" sz="2000" dirty="0">
                <a:latin typeface="Trebuchet MS" charset="0"/>
                <a:ea typeface="BatangChe" charset="0"/>
                <a:cs typeface="BatangChe" charset="0"/>
              </a:rPr>
              <a:t>Half-duplex	: Each station can transmit and receive </a:t>
            </a:r>
            <a:r>
              <a:rPr lang="en-US" altLang="ko-KR" sz="2000" dirty="0" smtClean="0">
                <a:latin typeface="Trebuchet MS" charset="0"/>
                <a:ea typeface="BatangChe" charset="0"/>
                <a:cs typeface="BatangChe" charset="0"/>
              </a:rPr>
              <a:t>				       </a:t>
            </a:r>
          </a:p>
          <a:p>
            <a:pPr marL="457200" lvl="1" indent="0">
              <a:spcBef>
                <a:spcPct val="20000"/>
              </a:spcBef>
            </a:pPr>
            <a:r>
              <a:rPr lang="en-US" altLang="ko-KR" sz="2000" dirty="0">
                <a:latin typeface="Trebuchet MS" charset="0"/>
                <a:ea typeface="BatangChe" charset="0"/>
                <a:cs typeface="BatangChe" charset="0"/>
              </a:rPr>
              <a:t>	</a:t>
            </a:r>
            <a:r>
              <a:rPr lang="en-US" altLang="ko-KR" sz="2000" dirty="0" smtClean="0">
                <a:latin typeface="Trebuchet MS" charset="0"/>
                <a:ea typeface="BatangChe" charset="0"/>
                <a:cs typeface="BatangChe" charset="0"/>
              </a:rPr>
              <a:t>		   but </a:t>
            </a:r>
            <a:r>
              <a:rPr lang="en-US" altLang="ko-KR" sz="2000" dirty="0">
                <a:solidFill>
                  <a:srgbClr val="FF0000"/>
                </a:solidFill>
                <a:latin typeface="Trebuchet MS" charset="0"/>
                <a:ea typeface="BatangChe" charset="0"/>
                <a:cs typeface="BatangChe" charset="0"/>
              </a:rPr>
              <a:t>not at the same time</a:t>
            </a:r>
          </a:p>
          <a:p>
            <a:pPr lvl="1">
              <a:spcBef>
                <a:spcPct val="20000"/>
              </a:spcBef>
              <a:buFont typeface="Arial" charset="0"/>
              <a:buChar char="–"/>
            </a:pPr>
            <a:r>
              <a:rPr lang="en-US" altLang="ko-KR" sz="2000" dirty="0">
                <a:latin typeface="Trebuchet MS" charset="0"/>
                <a:ea typeface="BatangChe" charset="0"/>
                <a:cs typeface="BatangChe" charset="0"/>
              </a:rPr>
              <a:t>Full-duplex	: Both station can </a:t>
            </a:r>
            <a:r>
              <a:rPr lang="en-US" altLang="ko-KR" sz="2000" dirty="0">
                <a:solidFill>
                  <a:srgbClr val="FF0000"/>
                </a:solidFill>
                <a:latin typeface="Trebuchet MS" charset="0"/>
                <a:ea typeface="BatangChe" charset="0"/>
                <a:cs typeface="BatangChe" charset="0"/>
              </a:rPr>
              <a:t>transmit and receive </a:t>
            </a:r>
            <a:r>
              <a:rPr lang="en-US" altLang="ko-KR" sz="2000" dirty="0" smtClean="0">
                <a:solidFill>
                  <a:srgbClr val="FF0000"/>
                </a:solidFill>
                <a:latin typeface="Trebuchet MS" charset="0"/>
                <a:ea typeface="BatangChe" charset="0"/>
                <a:cs typeface="BatangChe" charset="0"/>
              </a:rPr>
              <a:t>				  simultaneously </a:t>
            </a:r>
            <a:endParaRPr lang="en-US" altLang="ko-KR" sz="2000" dirty="0">
              <a:solidFill>
                <a:srgbClr val="FF0000"/>
              </a:solidFill>
              <a:latin typeface="Trebuchet MS" charset="0"/>
            </a:endParaRPr>
          </a:p>
        </p:txBody>
      </p:sp>
    </p:spTree>
    <p:extLst>
      <p:ext uri="{BB962C8B-B14F-4D97-AF65-F5344CB8AC3E}">
        <p14:creationId xmlns:p14="http://schemas.microsoft.com/office/powerpoint/2010/main" val="1767772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35C33D41-EC5F-2E41-9C43-3266C086E8D3}" type="slidenum">
              <a:rPr lang="en-US" altLang="ko-KR">
                <a:solidFill>
                  <a:srgbClr val="898989"/>
                </a:solidFill>
                <a:latin typeface="Calibri" charset="0"/>
              </a:rPr>
              <a:pPr eaLnBrk="1" hangingPunct="1"/>
              <a:t>16</a:t>
            </a:fld>
            <a:endParaRPr lang="en-US" altLang="ko-KR">
              <a:solidFill>
                <a:srgbClr val="898989"/>
              </a:solidFill>
              <a:latin typeface="Calibri" charset="0"/>
            </a:endParaRPr>
          </a:p>
        </p:txBody>
      </p:sp>
      <p:sp>
        <p:nvSpPr>
          <p:cNvPr id="26627" name="Rectangle 2"/>
          <p:cNvSpPr>
            <a:spLocks noGrp="1" noChangeArrowheads="1"/>
          </p:cNvSpPr>
          <p:nvPr>
            <p:ph type="title"/>
          </p:nvPr>
        </p:nvSpPr>
        <p:spPr>
          <a:xfrm>
            <a:off x="914400" y="115888"/>
            <a:ext cx="7772400" cy="914400"/>
          </a:xfrm>
        </p:spPr>
        <p:txBody>
          <a:bodyPr/>
          <a:lstStyle/>
          <a:p>
            <a:r>
              <a:rPr lang="en-US" altLang="ko-KR" sz="3600" dirty="0">
                <a:latin typeface="Calibri" charset="0"/>
                <a:ea typeface="ＭＳ Ｐゴシック" charset="0"/>
                <a:cs typeface="ＭＳ Ｐゴシック" charset="0"/>
              </a:rPr>
              <a:t>Simplex/Half-duplex/Full-duplex</a:t>
            </a:r>
          </a:p>
        </p:txBody>
      </p:sp>
      <p:pic>
        <p:nvPicPr>
          <p:cNvPr id="26628"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0825" y="1484313"/>
            <a:ext cx="3709988" cy="1376362"/>
          </a:xfrm>
          <a:noFill/>
        </p:spPr>
      </p:pic>
      <p:sp>
        <p:nvSpPr>
          <p:cNvPr id="26629" name="Rectangle 3"/>
          <p:cNvSpPr>
            <a:spLocks noGrp="1" noChangeArrowheads="1"/>
          </p:cNvSpPr>
          <p:nvPr>
            <p:ph type="body" sz="half" idx="2"/>
          </p:nvPr>
        </p:nvSpPr>
        <p:spPr>
          <a:xfrm>
            <a:off x="4211638" y="1341438"/>
            <a:ext cx="3709987" cy="1438275"/>
          </a:xfrm>
        </p:spPr>
        <p:txBody>
          <a:bodyPr/>
          <a:lstStyle/>
          <a:p>
            <a:r>
              <a:rPr lang="en-US" altLang="ko-KR" sz="2000">
                <a:latin typeface="Trebuchet MS" charset="0"/>
                <a:ea typeface="ＭＳ Ｐゴシック" charset="0"/>
                <a:cs typeface="Trebuchet MS" charset="0"/>
              </a:rPr>
              <a:t>Unidirectional</a:t>
            </a:r>
          </a:p>
          <a:p>
            <a:r>
              <a:rPr lang="en-US" altLang="ko-KR" sz="2000">
                <a:latin typeface="Trebuchet MS" charset="0"/>
                <a:ea typeface="ＭＳ Ｐゴシック" charset="0"/>
                <a:cs typeface="Trebuchet MS" charset="0"/>
              </a:rPr>
              <a:t>As on a one-way street</a:t>
            </a:r>
          </a:p>
        </p:txBody>
      </p:sp>
      <p:sp>
        <p:nvSpPr>
          <p:cNvPr id="26630" name="Rectangle 5"/>
          <p:cNvSpPr txBox="1">
            <a:spLocks noChangeArrowheads="1"/>
          </p:cNvSpPr>
          <p:nvPr/>
        </p:nvSpPr>
        <p:spPr bwMode="auto">
          <a:xfrm>
            <a:off x="4140200" y="2989263"/>
            <a:ext cx="48228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20000"/>
              </a:spcBef>
              <a:buFont typeface="Arial" charset="0"/>
              <a:buChar char="•"/>
            </a:pPr>
            <a:r>
              <a:rPr lang="en-AU" altLang="ko-KR" sz="2000">
                <a:latin typeface="Trebuchet MS" charset="0"/>
                <a:ea typeface="BatangChe" charset="0"/>
                <a:cs typeface="BatangChe" charset="0"/>
              </a:rPr>
              <a:t>Both transmit and receive possible, but not at the same time</a:t>
            </a:r>
            <a:endParaRPr lang="en-US" altLang="ko-KR" sz="2000">
              <a:latin typeface="Trebuchet MS" charset="0"/>
            </a:endParaRPr>
          </a:p>
          <a:p>
            <a:pPr>
              <a:spcBef>
                <a:spcPct val="20000"/>
              </a:spcBef>
              <a:buFont typeface="Arial" charset="0"/>
              <a:buChar char="•"/>
            </a:pPr>
            <a:r>
              <a:rPr lang="en-US" altLang="ko-KR" sz="2000">
                <a:latin typeface="Trebuchet MS" charset="0"/>
              </a:rPr>
              <a:t>Like a one-lane road with two-directional traffic</a:t>
            </a:r>
          </a:p>
          <a:p>
            <a:pPr>
              <a:spcBef>
                <a:spcPct val="20000"/>
              </a:spcBef>
              <a:buFont typeface="Arial" charset="0"/>
              <a:buChar char="•"/>
            </a:pPr>
            <a:r>
              <a:rPr lang="en-US" altLang="ko-KR" sz="2000">
                <a:solidFill>
                  <a:srgbClr val="FF0000"/>
                </a:solidFill>
                <a:latin typeface="Trebuchet MS" charset="0"/>
              </a:rPr>
              <a:t>Walkie-talkie</a:t>
            </a:r>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213100"/>
            <a:ext cx="3709988"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5229225"/>
            <a:ext cx="370998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Rectangle 5"/>
          <p:cNvSpPr txBox="1">
            <a:spLocks noChangeArrowheads="1"/>
          </p:cNvSpPr>
          <p:nvPr/>
        </p:nvSpPr>
        <p:spPr bwMode="auto">
          <a:xfrm>
            <a:off x="4141788" y="5078413"/>
            <a:ext cx="4462462"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20000"/>
              </a:spcBef>
              <a:buFont typeface="Arial" charset="0"/>
              <a:buChar char="•"/>
            </a:pPr>
            <a:r>
              <a:rPr lang="en-AU" altLang="ko-KR" sz="2000">
                <a:latin typeface="Trebuchet MS" charset="0"/>
                <a:ea typeface="BatangChe" charset="0"/>
                <a:cs typeface="BatangChe" charset="0"/>
              </a:rPr>
              <a:t>Transmit and receive simultaneously</a:t>
            </a:r>
          </a:p>
          <a:p>
            <a:pPr>
              <a:spcBef>
                <a:spcPct val="20000"/>
              </a:spcBef>
              <a:buFont typeface="Arial" charset="0"/>
              <a:buChar char="•"/>
            </a:pPr>
            <a:r>
              <a:rPr lang="en-AU" altLang="ko-KR" sz="2000">
                <a:latin typeface="Trebuchet MS" charset="0"/>
                <a:ea typeface="BatangChe" charset="0"/>
                <a:cs typeface="BatangChe" charset="0"/>
              </a:rPr>
              <a:t>Like a two-way street</a:t>
            </a:r>
          </a:p>
          <a:p>
            <a:pPr>
              <a:spcBef>
                <a:spcPct val="20000"/>
              </a:spcBef>
              <a:buFont typeface="Arial" charset="0"/>
              <a:buChar char="•"/>
            </a:pPr>
            <a:r>
              <a:rPr lang="en-AU" altLang="ko-KR" sz="2000">
                <a:solidFill>
                  <a:srgbClr val="FF0000"/>
                </a:solidFill>
                <a:latin typeface="Trebuchet MS" charset="0"/>
                <a:ea typeface="BatangChe" charset="0"/>
                <a:cs typeface="BatangChe" charset="0"/>
              </a:rPr>
              <a:t>Telephone</a:t>
            </a:r>
            <a:r>
              <a:rPr lang="en-AU" altLang="ko-KR" sz="2000">
                <a:latin typeface="Trebuchet MS" charset="0"/>
                <a:ea typeface="BatangChe" charset="0"/>
                <a:cs typeface="BatangChe" charset="0"/>
              </a:rPr>
              <a:t> </a:t>
            </a:r>
            <a:endParaRPr lang="en-US" altLang="ko-KR" sz="2000">
              <a:latin typeface="Trebuchet MS" charset="0"/>
              <a:ea typeface="BatangChe" charset="0"/>
              <a:cs typeface="BatangChe" charset="0"/>
            </a:endParaRPr>
          </a:p>
        </p:txBody>
      </p:sp>
    </p:spTree>
    <p:extLst>
      <p:ext uri="{BB962C8B-B14F-4D97-AF65-F5344CB8AC3E}">
        <p14:creationId xmlns:p14="http://schemas.microsoft.com/office/powerpoint/2010/main" val="69380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96938" y="152400"/>
            <a:ext cx="7491412" cy="914400"/>
          </a:xfrm>
        </p:spPr>
        <p:txBody>
          <a:bodyPr>
            <a:normAutofit/>
          </a:bodyPr>
          <a:lstStyle/>
          <a:p>
            <a:r>
              <a:rPr lang="en-US" sz="4000" dirty="0">
                <a:ln>
                  <a:noFill/>
                </a:ln>
                <a:effectLst>
                  <a:outerShdw blurRad="38100" dist="38100" dir="2700000" algn="tl">
                    <a:srgbClr val="DDDDDD"/>
                  </a:outerShdw>
                </a:effectLst>
                <a:latin typeface="Trebuchet MS" charset="0"/>
                <a:ea typeface="ＭＳ Ｐゴシック" charset="0"/>
                <a:cs typeface="Trebuchet MS" charset="0"/>
              </a:rPr>
              <a:t>Transmission Medium</a:t>
            </a:r>
          </a:p>
        </p:txBody>
      </p:sp>
      <p:sp>
        <p:nvSpPr>
          <p:cNvPr id="68611" name="Rectangle 3"/>
          <p:cNvSpPr>
            <a:spLocks noGrp="1" noChangeArrowheads="1"/>
          </p:cNvSpPr>
          <p:nvPr>
            <p:ph type="body" idx="1"/>
          </p:nvPr>
        </p:nvSpPr>
        <p:spPr>
          <a:xfrm>
            <a:off x="473075" y="1484313"/>
            <a:ext cx="8491538" cy="4752975"/>
          </a:xfrm>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en-US" sz="2400" b="0" dirty="0">
                <a:latin typeface="Times New Roman"/>
                <a:cs typeface="Times New Roman"/>
              </a:rPr>
              <a:t>The basic building block of any communications facility is the transmission line. </a:t>
            </a:r>
            <a:endParaRPr lang="en-US" sz="2400" b="0" dirty="0" smtClean="0">
              <a:latin typeface="Times New Roman"/>
              <a:cs typeface="Times New Roman"/>
            </a:endParaRPr>
          </a:p>
          <a:p>
            <a:pPr>
              <a:defRPr/>
            </a:pPr>
            <a:r>
              <a:rPr lang="en-US" sz="2400" b="0" dirty="0" smtClean="0">
                <a:latin typeface="Times New Roman"/>
                <a:cs typeface="Times New Roman"/>
              </a:rPr>
              <a:t>One </a:t>
            </a:r>
            <a:r>
              <a:rPr lang="en-US" sz="2400" b="0" dirty="0">
                <a:latin typeface="Times New Roman"/>
                <a:cs typeface="Times New Roman"/>
              </a:rPr>
              <a:t>of the basic choices facing a business user is the </a:t>
            </a:r>
            <a:r>
              <a:rPr lang="en-US" sz="2400" b="0" dirty="0" smtClean="0">
                <a:solidFill>
                  <a:schemeClr val="tx2">
                    <a:lumMod val="60000"/>
                    <a:lumOff val="40000"/>
                  </a:schemeClr>
                </a:solidFill>
                <a:latin typeface="Times New Roman"/>
                <a:cs typeface="Times New Roman"/>
              </a:rPr>
              <a:t>Transmission Medium</a:t>
            </a:r>
            <a:r>
              <a:rPr lang="en-US" sz="2400" b="0" dirty="0">
                <a:latin typeface="Times New Roman"/>
                <a:cs typeface="Times New Roman"/>
              </a:rPr>
              <a:t>. </a:t>
            </a:r>
            <a:endParaRPr lang="en-US" sz="2400" b="0" dirty="0" smtClean="0">
              <a:latin typeface="Times New Roman"/>
              <a:cs typeface="Times New Roman"/>
            </a:endParaRPr>
          </a:p>
          <a:p>
            <a:pPr lvl="1">
              <a:defRPr/>
            </a:pPr>
            <a:r>
              <a:rPr lang="en-US" sz="2400" b="0" dirty="0" smtClean="0">
                <a:solidFill>
                  <a:srgbClr val="FF0000"/>
                </a:solidFill>
                <a:latin typeface="Times New Roman"/>
                <a:cs typeface="Times New Roman"/>
              </a:rPr>
              <a:t>Internal</a:t>
            </a:r>
            <a:r>
              <a:rPr lang="en-US" sz="2400" b="0" dirty="0" smtClean="0">
                <a:latin typeface="Times New Roman"/>
                <a:cs typeface="Times New Roman"/>
              </a:rPr>
              <a:t> </a:t>
            </a:r>
            <a:r>
              <a:rPr lang="en-US" sz="2400" b="0" dirty="0">
                <a:latin typeface="Times New Roman"/>
                <a:cs typeface="Times New Roman"/>
              </a:rPr>
              <a:t>use entirely up to business</a:t>
            </a:r>
          </a:p>
          <a:p>
            <a:pPr lvl="1">
              <a:defRPr/>
            </a:pPr>
            <a:r>
              <a:rPr lang="en-US" sz="2400" b="0" dirty="0" smtClean="0">
                <a:solidFill>
                  <a:srgbClr val="FF0000"/>
                </a:solidFill>
                <a:latin typeface="Times New Roman"/>
                <a:cs typeface="Times New Roman"/>
              </a:rPr>
              <a:t>Long</a:t>
            </a:r>
            <a:r>
              <a:rPr lang="en-US" sz="2400" b="0" dirty="0">
                <a:solidFill>
                  <a:srgbClr val="FF0000"/>
                </a:solidFill>
                <a:latin typeface="Times New Roman"/>
                <a:cs typeface="Times New Roman"/>
              </a:rPr>
              <a:t>-distance </a:t>
            </a:r>
            <a:r>
              <a:rPr lang="en-US" sz="2400" b="0" dirty="0">
                <a:latin typeface="Times New Roman"/>
                <a:cs typeface="Times New Roman"/>
              </a:rPr>
              <a:t>links made by carrier</a:t>
            </a:r>
          </a:p>
          <a:p>
            <a:pPr>
              <a:defRPr/>
            </a:pPr>
            <a:r>
              <a:rPr lang="en-US" sz="2400" b="0" dirty="0" smtClean="0">
                <a:latin typeface="Times New Roman"/>
                <a:cs typeface="Times New Roman"/>
              </a:rPr>
              <a:t>Rapid </a:t>
            </a:r>
            <a:r>
              <a:rPr lang="en-US" sz="2400" b="0" dirty="0">
                <a:latin typeface="Times New Roman"/>
                <a:cs typeface="Times New Roman"/>
              </a:rPr>
              <a:t>technology advances change </a:t>
            </a:r>
            <a:r>
              <a:rPr lang="en-US" sz="2400" b="0" dirty="0" smtClean="0">
                <a:latin typeface="Times New Roman"/>
                <a:cs typeface="Times New Roman"/>
              </a:rPr>
              <a:t>mix media used</a:t>
            </a:r>
            <a:endParaRPr lang="en-US" sz="2400" b="0" dirty="0">
              <a:latin typeface="Times New Roman"/>
              <a:cs typeface="Times New Roman"/>
            </a:endParaRPr>
          </a:p>
          <a:p>
            <a:pPr lvl="1">
              <a:defRPr/>
            </a:pPr>
            <a:r>
              <a:rPr lang="en-US" sz="2400" b="0" dirty="0" smtClean="0">
                <a:latin typeface="Times New Roman"/>
                <a:cs typeface="Times New Roman"/>
              </a:rPr>
              <a:t>Fiber </a:t>
            </a:r>
            <a:r>
              <a:rPr lang="en-US" sz="2400" b="0" dirty="0">
                <a:latin typeface="Times New Roman"/>
                <a:cs typeface="Times New Roman"/>
              </a:rPr>
              <a:t>optic</a:t>
            </a:r>
          </a:p>
          <a:p>
            <a:pPr lvl="1">
              <a:defRPr/>
            </a:pPr>
            <a:r>
              <a:rPr lang="en-US" sz="2400" b="0" dirty="0" smtClean="0">
                <a:latin typeface="Times New Roman"/>
                <a:cs typeface="Times New Roman"/>
              </a:rPr>
              <a:t>Wireless</a:t>
            </a:r>
            <a:endParaRPr lang="en-US" sz="2400" b="0" dirty="0">
              <a:latin typeface="Times New Roman"/>
              <a:cs typeface="Times New Roman"/>
            </a:endParaRPr>
          </a:p>
          <a:p>
            <a:pPr>
              <a:defRPr/>
            </a:pPr>
            <a:r>
              <a:rPr lang="en-US" sz="2400" b="0" dirty="0" smtClean="0">
                <a:latin typeface="Times New Roman"/>
                <a:cs typeface="Times New Roman"/>
              </a:rPr>
              <a:t>Transmission </a:t>
            </a:r>
            <a:r>
              <a:rPr lang="en-US" sz="2400" b="0" dirty="0">
                <a:latin typeface="Times New Roman"/>
                <a:cs typeface="Times New Roman"/>
              </a:rPr>
              <a:t>costs still high</a:t>
            </a:r>
          </a:p>
          <a:p>
            <a:pPr>
              <a:defRPr/>
            </a:pPr>
            <a:r>
              <a:rPr lang="en-US" sz="2400" b="0" dirty="0" smtClean="0">
                <a:latin typeface="Times New Roman"/>
                <a:cs typeface="Times New Roman"/>
              </a:rPr>
              <a:t>Hence </a:t>
            </a:r>
            <a:r>
              <a:rPr lang="en-US" sz="2400" b="0" dirty="0">
                <a:latin typeface="Times New Roman"/>
                <a:cs typeface="Times New Roman"/>
              </a:rPr>
              <a:t>interest in efficiency improvements</a:t>
            </a:r>
          </a:p>
        </p:txBody>
      </p:sp>
      <p:pic>
        <p:nvPicPr>
          <p:cNvPr id="2765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4364038"/>
            <a:ext cx="21621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4364038"/>
            <a:ext cx="1195388"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62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2279539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88" y="152400"/>
            <a:ext cx="7491412" cy="914400"/>
          </a:xfrm>
        </p:spPr>
        <p:txBody>
          <a:bodyPr>
            <a:normAutofit/>
          </a:bodyPr>
          <a:lstStyle/>
          <a:p>
            <a:r>
              <a:rPr lang="en-US" sz="4000" dirty="0">
                <a:ln>
                  <a:noFill/>
                </a:ln>
                <a:effectLst>
                  <a:outerShdw blurRad="38100" dist="38100" dir="2700000" algn="tl">
                    <a:srgbClr val="DDDDDD"/>
                  </a:outerShdw>
                </a:effectLst>
                <a:latin typeface="Trebuchet MS" charset="0"/>
                <a:ea typeface="ＭＳ Ｐゴシック" charset="0"/>
                <a:cs typeface="Trebuchet MS" charset="0"/>
              </a:rPr>
              <a:t>Networks </a:t>
            </a:r>
          </a:p>
        </p:txBody>
      </p:sp>
      <p:sp>
        <p:nvSpPr>
          <p:cNvPr id="3" name="Content Placeholder 2"/>
          <p:cNvSpPr>
            <a:spLocks noGrp="1"/>
          </p:cNvSpPr>
          <p:nvPr>
            <p:ph idx="1"/>
          </p:nvPr>
        </p:nvSpPr>
        <p:spPr>
          <a:xfrm>
            <a:off x="457200" y="1557338"/>
            <a:ext cx="8229600" cy="5029200"/>
          </a:xfrm>
        </p:spPr>
        <p:txBody>
          <a:bodyPr>
            <a:normAutofit fontScale="92500" lnSpcReduction="10000"/>
          </a:bodyPr>
          <a:lstStyle/>
          <a:p>
            <a:pPr>
              <a:lnSpc>
                <a:spcPct val="90000"/>
              </a:lnSpc>
              <a:defRPr/>
            </a:pPr>
            <a:r>
              <a:rPr kumimoji="1" lang="en-US" sz="3000" b="0" dirty="0">
                <a:latin typeface="Times New Roman"/>
                <a:cs typeface="Times New Roman"/>
              </a:rPr>
              <a:t>Growth of number &amp; power of computers is driving need for interconnection</a:t>
            </a:r>
          </a:p>
          <a:p>
            <a:pPr>
              <a:lnSpc>
                <a:spcPct val="90000"/>
              </a:lnSpc>
              <a:defRPr/>
            </a:pPr>
            <a:r>
              <a:rPr kumimoji="1" lang="en-US" sz="3000" b="0" dirty="0">
                <a:latin typeface="Times New Roman"/>
                <a:cs typeface="Times New Roman"/>
              </a:rPr>
              <a:t>Also seeing rapid integration of voice, data,  image &amp; video </a:t>
            </a:r>
            <a:r>
              <a:rPr kumimoji="1" lang="en-US" sz="3000" b="0" dirty="0" smtClean="0">
                <a:latin typeface="Times New Roman"/>
                <a:cs typeface="Times New Roman"/>
              </a:rPr>
              <a:t>technologies</a:t>
            </a:r>
            <a:endParaRPr lang="en-US" sz="3000" b="0" dirty="0" smtClean="0">
              <a:latin typeface="Times New Roman"/>
              <a:cs typeface="Times New Roman"/>
            </a:endParaRPr>
          </a:p>
          <a:p>
            <a:pPr>
              <a:defRPr/>
            </a:pPr>
            <a:r>
              <a:rPr lang="en-US" sz="3000" b="0" dirty="0" smtClean="0">
                <a:latin typeface="Times New Roman"/>
                <a:cs typeface="Times New Roman"/>
              </a:rPr>
              <a:t>It is estimated that </a:t>
            </a:r>
            <a:r>
              <a:rPr lang="en-US" sz="3000" b="0" dirty="0" smtClean="0">
                <a:solidFill>
                  <a:srgbClr val="FF0000"/>
                </a:solidFill>
                <a:latin typeface="Times New Roman"/>
                <a:cs typeface="Times New Roman"/>
              </a:rPr>
              <a:t>by 2016 there will be over 20 billion fixed and mobile networked devices</a:t>
            </a:r>
          </a:p>
          <a:p>
            <a:pPr lvl="1">
              <a:defRPr/>
            </a:pPr>
            <a:r>
              <a:rPr lang="en-US" b="0" dirty="0" smtClean="0">
                <a:latin typeface="Times New Roman"/>
                <a:cs typeface="Times New Roman"/>
              </a:rPr>
              <a:t>This affects traffic volume in a number of ways:</a:t>
            </a:r>
          </a:p>
          <a:p>
            <a:pPr lvl="2">
              <a:defRPr/>
            </a:pPr>
            <a:r>
              <a:rPr lang="en-US" b="0" dirty="0" smtClean="0">
                <a:latin typeface="Times New Roman"/>
                <a:cs typeface="Times New Roman"/>
              </a:rPr>
              <a:t>It enables </a:t>
            </a:r>
            <a:r>
              <a:rPr lang="en-US" b="0" dirty="0" smtClean="0">
                <a:solidFill>
                  <a:srgbClr val="FF0000"/>
                </a:solidFill>
                <a:latin typeface="Times New Roman"/>
                <a:cs typeface="Times New Roman"/>
              </a:rPr>
              <a:t>a user to be continuously consuming network </a:t>
            </a:r>
            <a:r>
              <a:rPr lang="en-US" b="0" dirty="0" smtClean="0">
                <a:latin typeface="Times New Roman"/>
                <a:cs typeface="Times New Roman"/>
              </a:rPr>
              <a:t>capacity</a:t>
            </a:r>
          </a:p>
          <a:p>
            <a:pPr lvl="2">
              <a:defRPr/>
            </a:pPr>
            <a:r>
              <a:rPr lang="en-US" b="0" dirty="0" smtClean="0">
                <a:solidFill>
                  <a:srgbClr val="FF0000"/>
                </a:solidFill>
                <a:latin typeface="Times New Roman"/>
                <a:cs typeface="Times New Roman"/>
              </a:rPr>
              <a:t>Capacity can be consumed on multiple devices </a:t>
            </a:r>
            <a:r>
              <a:rPr lang="en-US" b="0" dirty="0" smtClean="0">
                <a:latin typeface="Times New Roman"/>
                <a:cs typeface="Times New Roman"/>
              </a:rPr>
              <a:t>simultaneously</a:t>
            </a:r>
          </a:p>
          <a:p>
            <a:pPr lvl="2">
              <a:defRPr/>
            </a:pPr>
            <a:r>
              <a:rPr lang="en-US" b="0" dirty="0" smtClean="0">
                <a:latin typeface="Times New Roman"/>
                <a:cs typeface="Times New Roman"/>
              </a:rPr>
              <a:t>Different broadband devices enable </a:t>
            </a:r>
            <a:r>
              <a:rPr lang="en-US" b="0" dirty="0" smtClean="0">
                <a:solidFill>
                  <a:srgbClr val="FF0000"/>
                </a:solidFill>
                <a:latin typeface="Times New Roman"/>
                <a:cs typeface="Times New Roman"/>
              </a:rPr>
              <a:t>different applications which may have greater traffic generation capability</a:t>
            </a:r>
            <a:endParaRPr lang="en-US" b="0" dirty="0">
              <a:solidFill>
                <a:srgbClr val="FF0000"/>
              </a:solidFill>
              <a:latin typeface="Times New Roman"/>
              <a:cs typeface="Times New Roman"/>
            </a:endParaRPr>
          </a:p>
        </p:txBody>
      </p:sp>
    </p:spTree>
    <p:extLst>
      <p:ext uri="{BB962C8B-B14F-4D97-AF65-F5344CB8AC3E}">
        <p14:creationId xmlns:p14="http://schemas.microsoft.com/office/powerpoint/2010/main" val="243640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388" y="333375"/>
            <a:ext cx="6773862" cy="647700"/>
          </a:xfrm>
        </p:spPr>
        <p:txBody>
          <a:bodyPr>
            <a:normAutofit fontScale="90000"/>
          </a:bodyPr>
          <a:lstStyle/>
          <a:p>
            <a:pPr algn="ctr">
              <a:defRPr/>
            </a:pPr>
            <a:r>
              <a:rPr lang="en-US" dirty="0" smtClean="0">
                <a:latin typeface="+mj-lt"/>
                <a:ea typeface="ＭＳ Ｐゴシック" pitchFamily="-112" charset="-128"/>
              </a:rPr>
              <a:t>About Me</a:t>
            </a:r>
            <a:endParaRPr lang="en-MY" dirty="0">
              <a:latin typeface="+mj-lt"/>
              <a:ea typeface="ＭＳ Ｐゴシック" pitchFamily="-112" charset="-128"/>
            </a:endParaRPr>
          </a:p>
        </p:txBody>
      </p:sp>
      <p:graphicFrame>
        <p:nvGraphicFramePr>
          <p:cNvPr id="4" name="Content Placeholder 3"/>
          <p:cNvGraphicFramePr>
            <a:graphicFrameLocks noGrp="1"/>
          </p:cNvGraphicFramePr>
          <p:nvPr>
            <p:ph idx="1"/>
          </p:nvPr>
        </p:nvGraphicFramePr>
        <p:xfrm>
          <a:off x="309156" y="1196752"/>
          <a:ext cx="8686800" cy="5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6" name="TextBox 2"/>
          <p:cNvSpPr txBox="1">
            <a:spLocks noChangeArrowheads="1"/>
          </p:cNvSpPr>
          <p:nvPr/>
        </p:nvSpPr>
        <p:spPr bwMode="auto">
          <a:xfrm>
            <a:off x="1116013" y="3009900"/>
            <a:ext cx="6000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600" b="1">
                <a:solidFill>
                  <a:srgbClr val="FF0000"/>
                </a:solidFill>
                <a:latin typeface="Arial" pitchFamily="34" charset="0"/>
              </a:rPr>
              <a:t>1993</a:t>
            </a:r>
          </a:p>
          <a:p>
            <a:pPr eaLnBrk="1" hangingPunct="1">
              <a:spcBef>
                <a:spcPct val="50000"/>
              </a:spcBef>
            </a:pPr>
            <a:r>
              <a:rPr kumimoji="1" lang="en-US" altLang="en-US" sz="1600" b="1">
                <a:solidFill>
                  <a:srgbClr val="FF0000"/>
                </a:solidFill>
                <a:latin typeface="Arial" pitchFamily="34" charset="0"/>
              </a:rPr>
              <a:t>1994</a:t>
            </a:r>
          </a:p>
        </p:txBody>
      </p:sp>
      <p:sp>
        <p:nvSpPr>
          <p:cNvPr id="8197" name="TextBox 4"/>
          <p:cNvSpPr txBox="1">
            <a:spLocks noChangeArrowheads="1"/>
          </p:cNvSpPr>
          <p:nvPr/>
        </p:nvSpPr>
        <p:spPr bwMode="auto">
          <a:xfrm>
            <a:off x="1116013" y="4221163"/>
            <a:ext cx="6524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a:solidFill>
                  <a:srgbClr val="FF0000"/>
                </a:solidFill>
                <a:latin typeface="Arial" pitchFamily="34" charset="0"/>
              </a:rPr>
              <a:t>1994</a:t>
            </a:r>
          </a:p>
          <a:p>
            <a:pPr eaLnBrk="1" hangingPunct="1">
              <a:spcBef>
                <a:spcPct val="50000"/>
              </a:spcBef>
            </a:pPr>
            <a:r>
              <a:rPr kumimoji="1" lang="en-US" altLang="en-US" sz="1800" b="1">
                <a:solidFill>
                  <a:srgbClr val="FF0000"/>
                </a:solidFill>
                <a:latin typeface="Arial" pitchFamily="34" charset="0"/>
              </a:rPr>
              <a:t>1999</a:t>
            </a:r>
          </a:p>
        </p:txBody>
      </p:sp>
      <p:sp>
        <p:nvSpPr>
          <p:cNvPr id="8198" name="TextBox 7"/>
          <p:cNvSpPr txBox="1">
            <a:spLocks noChangeArrowheads="1"/>
          </p:cNvSpPr>
          <p:nvPr/>
        </p:nvSpPr>
        <p:spPr bwMode="auto">
          <a:xfrm>
            <a:off x="611188" y="5589588"/>
            <a:ext cx="6524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a:solidFill>
                  <a:srgbClr val="FF0000"/>
                </a:solidFill>
                <a:latin typeface="Arial" pitchFamily="34" charset="0"/>
              </a:rPr>
              <a:t>2002</a:t>
            </a:r>
          </a:p>
          <a:p>
            <a:pPr eaLnBrk="1" hangingPunct="1">
              <a:spcBef>
                <a:spcPct val="50000"/>
              </a:spcBef>
            </a:pPr>
            <a:r>
              <a:rPr kumimoji="1" lang="en-US" altLang="en-US" sz="1800" b="1">
                <a:solidFill>
                  <a:srgbClr val="FF0000"/>
                </a:solidFill>
                <a:latin typeface="Arial" pitchFamily="34" charset="0"/>
              </a:rPr>
              <a:t>2007</a:t>
            </a:r>
          </a:p>
        </p:txBody>
      </p:sp>
      <p:sp>
        <p:nvSpPr>
          <p:cNvPr id="8199" name="TextBox 10"/>
          <p:cNvSpPr txBox="1">
            <a:spLocks noChangeArrowheads="1"/>
          </p:cNvSpPr>
          <p:nvPr/>
        </p:nvSpPr>
        <p:spPr bwMode="auto">
          <a:xfrm>
            <a:off x="684213" y="1608138"/>
            <a:ext cx="574675"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500" b="1">
                <a:solidFill>
                  <a:srgbClr val="FF0000"/>
                </a:solidFill>
                <a:latin typeface="Arial" pitchFamily="34" charset="0"/>
              </a:rPr>
              <a:t>1990</a:t>
            </a:r>
          </a:p>
          <a:p>
            <a:pPr eaLnBrk="1" hangingPunct="1">
              <a:spcBef>
                <a:spcPct val="50000"/>
              </a:spcBef>
            </a:pPr>
            <a:r>
              <a:rPr kumimoji="1" lang="en-US" altLang="en-US" sz="1500" b="1">
                <a:solidFill>
                  <a:srgbClr val="FF0000"/>
                </a:solidFill>
                <a:latin typeface="Arial" pitchFamily="34" charset="0"/>
              </a:rPr>
              <a:t>1992</a:t>
            </a:r>
          </a:p>
        </p:txBody>
      </p:sp>
    </p:spTree>
    <p:extLst>
      <p:ext uri="{BB962C8B-B14F-4D97-AF65-F5344CB8AC3E}">
        <p14:creationId xmlns:p14="http://schemas.microsoft.com/office/powerpoint/2010/main" val="2027878223"/>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29699"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6AA29825-235B-6248-9933-85CFDAD6B6D3}" type="slidenum">
              <a:rPr lang="en-US" altLang="ko-KR">
                <a:solidFill>
                  <a:srgbClr val="898989"/>
                </a:solidFill>
                <a:latin typeface="Calibri" charset="0"/>
              </a:rPr>
              <a:pPr eaLnBrk="1" hangingPunct="1"/>
              <a:t>20</a:t>
            </a:fld>
            <a:endParaRPr lang="en-US" altLang="ko-KR">
              <a:solidFill>
                <a:srgbClr val="898989"/>
              </a:solidFill>
              <a:latin typeface="Calibri" charset="0"/>
            </a:endParaRPr>
          </a:p>
        </p:txBody>
      </p:sp>
      <p:sp>
        <p:nvSpPr>
          <p:cNvPr id="28674" name="Rectangle 2"/>
          <p:cNvSpPr>
            <a:spLocks noGrp="1" noChangeArrowheads="1"/>
          </p:cNvSpPr>
          <p:nvPr>
            <p:ph type="title"/>
          </p:nvPr>
        </p:nvSpPr>
        <p:spPr>
          <a:xfrm>
            <a:off x="1544638" y="152400"/>
            <a:ext cx="7491412" cy="914400"/>
          </a:xfrm>
        </p:spPr>
        <p:txBody>
          <a:bodyPr/>
          <a:lstStyle/>
          <a:p>
            <a:pPr algn="ctr"/>
            <a:r>
              <a:rPr lang="en-US" altLang="ko-KR">
                <a:ln>
                  <a:noFill/>
                </a:ln>
                <a:effectLst>
                  <a:outerShdw blurRad="38100" dist="38100" dir="2700000" algn="tl">
                    <a:srgbClr val="DDDDDD"/>
                  </a:outerShdw>
                </a:effectLst>
                <a:latin typeface="Trebuchet MS" charset="0"/>
                <a:ea typeface="ＭＳ Ｐゴシック" charset="0"/>
                <a:cs typeface="Trebuchet MS" charset="0"/>
              </a:rPr>
              <a:t>Network Criteria</a:t>
            </a:r>
          </a:p>
        </p:txBody>
      </p:sp>
      <p:sp>
        <p:nvSpPr>
          <p:cNvPr id="38917" name="Rectangle 3"/>
          <p:cNvSpPr>
            <a:spLocks noGrp="1" noChangeArrowheads="1"/>
          </p:cNvSpPr>
          <p:nvPr>
            <p:ph type="body" idx="1"/>
          </p:nvPr>
        </p:nvSpPr>
        <p:spPr>
          <a:xfrm>
            <a:off x="34925" y="1412875"/>
            <a:ext cx="3529013" cy="1944688"/>
          </a:xfrm>
        </p:spPr>
        <p:style>
          <a:lnRef idx="2">
            <a:schemeClr val="accent2"/>
          </a:lnRef>
          <a:fillRef idx="1">
            <a:schemeClr val="lt1"/>
          </a:fillRef>
          <a:effectRef idx="0">
            <a:schemeClr val="accent2"/>
          </a:effectRef>
          <a:fontRef idx="minor">
            <a:schemeClr val="dk1"/>
          </a:fontRef>
        </p:style>
        <p:txBody>
          <a:bodyPr/>
          <a:lstStyle/>
          <a:p>
            <a:pPr marL="0" indent="0">
              <a:lnSpc>
                <a:spcPct val="80000"/>
              </a:lnSpc>
              <a:buFont typeface="Arial" charset="0"/>
              <a:buNone/>
              <a:defRPr/>
            </a:pPr>
            <a:r>
              <a:rPr lang="en-US" altLang="ko-KR" sz="2000" dirty="0">
                <a:latin typeface="Times New Roman"/>
                <a:ea typeface="ＭＳ Ｐゴシック" charset="0"/>
                <a:cs typeface="Times New Roman"/>
              </a:rPr>
              <a:t>Network: </a:t>
            </a:r>
            <a:endParaRPr lang="en-US" altLang="ko-KR" sz="2000" dirty="0" smtClean="0">
              <a:latin typeface="Times New Roman"/>
              <a:ea typeface="ＭＳ Ｐゴシック" charset="0"/>
              <a:cs typeface="Times New Roman"/>
            </a:endParaRPr>
          </a:p>
          <a:p>
            <a:pPr>
              <a:lnSpc>
                <a:spcPct val="80000"/>
              </a:lnSpc>
              <a:defRPr/>
            </a:pPr>
            <a:r>
              <a:rPr lang="en-US" altLang="ko-KR" sz="2000" b="0" dirty="0" smtClean="0">
                <a:latin typeface="Times New Roman"/>
                <a:ea typeface="ＭＳ Ｐゴシック" charset="0"/>
                <a:cs typeface="Times New Roman"/>
              </a:rPr>
              <a:t>A </a:t>
            </a:r>
            <a:r>
              <a:rPr lang="en-US" altLang="ko-KR" sz="2000" b="0" dirty="0">
                <a:latin typeface="Times New Roman"/>
                <a:ea typeface="ＭＳ Ｐゴシック" charset="0"/>
                <a:cs typeface="Times New Roman"/>
              </a:rPr>
              <a:t>set of devices (nodes) connected by </a:t>
            </a:r>
            <a:r>
              <a:rPr lang="en-US" altLang="ko-KR" sz="2000" b="0" dirty="0" smtClean="0">
                <a:latin typeface="Times New Roman"/>
                <a:ea typeface="ＭＳ Ｐゴシック" charset="0"/>
                <a:cs typeface="Times New Roman"/>
              </a:rPr>
              <a:t>communication links.</a:t>
            </a:r>
            <a:endParaRPr lang="en-US" altLang="ko-KR" sz="2000" b="0" dirty="0">
              <a:latin typeface="Times New Roman"/>
              <a:ea typeface="ＭＳ Ｐゴシック" charset="0"/>
              <a:cs typeface="Times New Roman"/>
            </a:endParaRPr>
          </a:p>
          <a:p>
            <a:pPr>
              <a:lnSpc>
                <a:spcPct val="80000"/>
              </a:lnSpc>
              <a:defRPr/>
            </a:pPr>
            <a:r>
              <a:rPr lang="en-US" altLang="ko-KR" sz="2000" b="0" dirty="0" smtClean="0">
                <a:latin typeface="Times New Roman"/>
                <a:ea typeface="ＭＳ Ｐゴシック" charset="0"/>
                <a:cs typeface="Times New Roman"/>
              </a:rPr>
              <a:t>Most network uses distributed processing.</a:t>
            </a:r>
          </a:p>
        </p:txBody>
      </p:sp>
      <p:pic>
        <p:nvPicPr>
          <p:cNvPr id="297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3532188"/>
            <a:ext cx="3608388"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Rectangle 1"/>
          <p:cNvSpPr>
            <a:spLocks noChangeArrowheads="1"/>
          </p:cNvSpPr>
          <p:nvPr/>
        </p:nvSpPr>
        <p:spPr bwMode="auto">
          <a:xfrm>
            <a:off x="3600450" y="1052513"/>
            <a:ext cx="5508625" cy="5632450"/>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r>
              <a:rPr lang="en-US" altLang="ko-KR" sz="2000">
                <a:solidFill>
                  <a:srgbClr val="000000"/>
                </a:solidFill>
                <a:latin typeface="Times New Roman" charset="0"/>
                <a:ea typeface="Malgun Gothic" charset="0"/>
                <a:cs typeface="Times New Roman" charset="0"/>
              </a:rPr>
              <a:t>To be considered effective and efficient, a network must meet a number of criteria: Performance, Reliability, and Security.</a:t>
            </a:r>
            <a:endParaRPr lang="en-US" sz="2000" b="1">
              <a:solidFill>
                <a:srgbClr val="000000"/>
              </a:solidFill>
              <a:latin typeface="Times New Roman" charset="0"/>
              <a:ea typeface="Malgun Gothic" charset="0"/>
              <a:cs typeface="Times New Roman" charset="0"/>
            </a:endParaRPr>
          </a:p>
          <a:p>
            <a:r>
              <a:rPr lang="en-US" altLang="ko-KR" sz="2000" b="1">
                <a:solidFill>
                  <a:srgbClr val="FF0000"/>
                </a:solidFill>
                <a:latin typeface="Times New Roman" charset="0"/>
                <a:ea typeface="Malgun Gothic" charset="0"/>
                <a:cs typeface="Times New Roman" charset="0"/>
              </a:rPr>
              <a:t>Performance</a:t>
            </a:r>
            <a:r>
              <a:rPr lang="en-US" altLang="ko-KR" sz="2000">
                <a:solidFill>
                  <a:srgbClr val="000000"/>
                </a:solidFill>
                <a:latin typeface="Times New Roman" charset="0"/>
                <a:ea typeface="Malgun Gothic" charset="0"/>
                <a:cs typeface="Times New Roman" charset="0"/>
              </a:rPr>
              <a:t>	: Can be measured in transmit time and response time. Performance of a network depends on a number of factors: users, transmission medium, capabilities of connected hardware and the efficiency of software. </a:t>
            </a:r>
            <a:endParaRPr lang="en-US" sz="2000" b="1">
              <a:solidFill>
                <a:srgbClr val="000000"/>
              </a:solidFill>
              <a:latin typeface="Times New Roman" charset="0"/>
              <a:ea typeface="Malgun Gothic" charset="0"/>
              <a:cs typeface="Times New Roman" charset="0"/>
            </a:endParaRPr>
          </a:p>
          <a:p>
            <a:r>
              <a:rPr lang="en-US" sz="2000" b="1">
                <a:solidFill>
                  <a:srgbClr val="FF0000"/>
                </a:solidFill>
                <a:latin typeface="Times New Roman" charset="0"/>
                <a:ea typeface="Malgun Gothic" charset="0"/>
                <a:cs typeface="Times New Roman" charset="0"/>
              </a:rPr>
              <a:t>Reliability</a:t>
            </a:r>
            <a:r>
              <a:rPr lang="en-US" sz="2000" b="1">
                <a:solidFill>
                  <a:srgbClr val="000000"/>
                </a:solidFill>
                <a:latin typeface="Times New Roman" charset="0"/>
                <a:ea typeface="Malgun Gothic" charset="0"/>
                <a:cs typeface="Times New Roman" charset="0"/>
              </a:rPr>
              <a:t>		: </a:t>
            </a:r>
            <a:r>
              <a:rPr lang="en-US" sz="2000">
                <a:solidFill>
                  <a:srgbClr val="000000"/>
                </a:solidFill>
                <a:latin typeface="Times New Roman" charset="0"/>
                <a:ea typeface="Malgun Gothic" charset="0"/>
                <a:cs typeface="Times New Roman" charset="0"/>
              </a:rPr>
              <a:t>Improving reliability is usually related to various bugs fixes for applications and technologies that result in a better functioning. For example, announcements of Apple or Microsoft about new OS updates with “enhanced functionality and improved reliability”.</a:t>
            </a:r>
          </a:p>
          <a:p>
            <a:r>
              <a:rPr lang="en-US" sz="2000" b="1">
                <a:solidFill>
                  <a:srgbClr val="FF0000"/>
                </a:solidFill>
                <a:latin typeface="Times New Roman" charset="0"/>
                <a:ea typeface="Malgun Gothic" charset="0"/>
                <a:cs typeface="Times New Roman" charset="0"/>
              </a:rPr>
              <a:t>Security</a:t>
            </a:r>
            <a:r>
              <a:rPr lang="en-US" sz="2000" b="1">
                <a:solidFill>
                  <a:srgbClr val="000000"/>
                </a:solidFill>
                <a:latin typeface="Times New Roman" charset="0"/>
                <a:ea typeface="Malgun Gothic" charset="0"/>
                <a:cs typeface="Times New Roman" charset="0"/>
              </a:rPr>
              <a:t>: </a:t>
            </a:r>
            <a:r>
              <a:rPr lang="en-US" sz="2000">
                <a:solidFill>
                  <a:srgbClr val="000000"/>
                </a:solidFill>
                <a:latin typeface="Times New Roman" charset="0"/>
                <a:ea typeface="Malgun Gothic" charset="0"/>
                <a:cs typeface="Times New Roman" charset="0"/>
              </a:rPr>
              <a:t>The security issue often deals with vulnerabilities of a system. OS bugs that make the system vulnerable to an attack are usually discussed.</a:t>
            </a:r>
          </a:p>
        </p:txBody>
      </p:sp>
    </p:spTree>
    <p:extLst>
      <p:ext uri="{BB962C8B-B14F-4D97-AF65-F5344CB8AC3E}">
        <p14:creationId xmlns:p14="http://schemas.microsoft.com/office/powerpoint/2010/main" val="2922919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13745355-A7E4-7442-87E1-B76B0DE3B4F4}" type="slidenum">
              <a:rPr lang="en-US" altLang="ko-KR">
                <a:solidFill>
                  <a:srgbClr val="898989"/>
                </a:solidFill>
                <a:latin typeface="Calibri" charset="0"/>
              </a:rPr>
              <a:pPr eaLnBrk="1" hangingPunct="1"/>
              <a:t>21</a:t>
            </a:fld>
            <a:endParaRPr lang="en-US" altLang="ko-KR">
              <a:solidFill>
                <a:srgbClr val="898989"/>
              </a:solidFill>
              <a:latin typeface="Calibri" charset="0"/>
            </a:endParaRPr>
          </a:p>
        </p:txBody>
      </p:sp>
      <p:sp>
        <p:nvSpPr>
          <p:cNvPr id="30723" name="Rectangle 2"/>
          <p:cNvSpPr>
            <a:spLocks noGrp="1" noChangeArrowheads="1"/>
          </p:cNvSpPr>
          <p:nvPr>
            <p:ph type="title"/>
          </p:nvPr>
        </p:nvSpPr>
        <p:spPr>
          <a:xfrm>
            <a:off x="533400" y="152400"/>
            <a:ext cx="7772400" cy="914400"/>
          </a:xfrm>
        </p:spPr>
        <p:txBody>
          <a:bodyPr>
            <a:normAutofit fontScale="90000"/>
          </a:bodyPr>
          <a:lstStyle/>
          <a:p>
            <a:r>
              <a:rPr lang="en-US" altLang="ko-KR" dirty="0">
                <a:solidFill>
                  <a:srgbClr val="000000"/>
                </a:solidFill>
                <a:latin typeface="Calibri" charset="0"/>
                <a:ea typeface="ＭＳ Ｐゴシック" charset="0"/>
                <a:cs typeface="ＭＳ Ｐゴシック" charset="0"/>
              </a:rPr>
              <a:t>Type of Connection</a:t>
            </a:r>
            <a:r>
              <a:rPr lang="en-US" altLang="ko-KR" sz="3200" dirty="0">
                <a:solidFill>
                  <a:srgbClr val="000000"/>
                </a:solidFill>
                <a:latin typeface="Calibri" charset="0"/>
                <a:ea typeface="ＭＳ Ｐゴシック" charset="0"/>
                <a:cs typeface="ＭＳ Ｐゴシック" charset="0"/>
              </a:rPr>
              <a:t/>
            </a:r>
            <a:br>
              <a:rPr lang="en-US" altLang="ko-KR" sz="3200" dirty="0">
                <a:solidFill>
                  <a:srgbClr val="000000"/>
                </a:solidFill>
                <a:latin typeface="Calibri" charset="0"/>
                <a:ea typeface="ＭＳ Ｐゴシック" charset="0"/>
                <a:cs typeface="ＭＳ Ｐゴシック" charset="0"/>
              </a:rPr>
            </a:br>
            <a:r>
              <a:rPr lang="en-US" altLang="ko-KR" sz="2800" dirty="0">
                <a:solidFill>
                  <a:srgbClr val="000000"/>
                </a:solidFill>
                <a:latin typeface="Calibri" charset="0"/>
                <a:ea typeface="ＭＳ Ｐゴシック" charset="0"/>
                <a:cs typeface="ＭＳ Ｐゴシック" charset="0"/>
              </a:rPr>
              <a:t>- Point-to-Point &amp;  Multipoint</a:t>
            </a:r>
          </a:p>
        </p:txBody>
      </p:sp>
      <p:pic>
        <p:nvPicPr>
          <p:cNvPr id="30724"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7950" y="1557338"/>
            <a:ext cx="4319588" cy="2095500"/>
          </a:xfrm>
          <a:noFill/>
        </p:spPr>
      </p:pic>
      <p:sp>
        <p:nvSpPr>
          <p:cNvPr id="30725" name="Rectangle 3"/>
          <p:cNvSpPr>
            <a:spLocks noGrp="1" noChangeArrowheads="1"/>
          </p:cNvSpPr>
          <p:nvPr>
            <p:ph type="body" sz="half" idx="2"/>
          </p:nvPr>
        </p:nvSpPr>
        <p:spPr>
          <a:xfrm>
            <a:off x="34925" y="4005263"/>
            <a:ext cx="4321175" cy="2592387"/>
          </a:xfrm>
        </p:spPr>
        <p:txBody>
          <a:bodyPr/>
          <a:lstStyle/>
          <a:p>
            <a:r>
              <a:rPr lang="en-US" altLang="ko-KR" sz="2000">
                <a:solidFill>
                  <a:srgbClr val="FF0000"/>
                </a:solidFill>
                <a:latin typeface="Trebuchet MS" charset="0"/>
                <a:ea typeface="ＭＳ Ｐゴシック" charset="0"/>
                <a:cs typeface="Trebuchet MS" charset="0"/>
              </a:rPr>
              <a:t>Dedicated link between two devices</a:t>
            </a:r>
          </a:p>
          <a:p>
            <a:r>
              <a:rPr lang="en-US" altLang="ko-KR" sz="2000">
                <a:latin typeface="Trebuchet MS" charset="0"/>
                <a:ea typeface="ＭＳ Ｐゴシック" charset="0"/>
                <a:cs typeface="Trebuchet MS" charset="0"/>
              </a:rPr>
              <a:t>The entire capacity of the channel is reserved</a:t>
            </a:r>
          </a:p>
          <a:p>
            <a:r>
              <a:rPr lang="en-US" altLang="ko-KR" sz="2000">
                <a:latin typeface="Trebuchet MS" charset="0"/>
                <a:ea typeface="ＭＳ Ｐゴシック" charset="0"/>
                <a:cs typeface="Trebuchet MS" charset="0"/>
              </a:rPr>
              <a:t>Ex) Microwave link, TV remote control</a:t>
            </a:r>
            <a:r>
              <a:rPr lang="en-US" altLang="ko-KR" sz="1800">
                <a:latin typeface="Trebuchet MS" charset="0"/>
                <a:ea typeface="ＭＳ Ｐゴシック" charset="0"/>
                <a:cs typeface="Trebuchet MS" charset="0"/>
              </a:rPr>
              <a:t> </a:t>
            </a:r>
          </a:p>
        </p:txBody>
      </p:sp>
      <p:pic>
        <p:nvPicPr>
          <p:cNvPr id="307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557338"/>
            <a:ext cx="42481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3"/>
          <p:cNvSpPr txBox="1">
            <a:spLocks noChangeArrowheads="1"/>
          </p:cNvSpPr>
          <p:nvPr/>
        </p:nvSpPr>
        <p:spPr bwMode="auto">
          <a:xfrm>
            <a:off x="4716463" y="3960813"/>
            <a:ext cx="431958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20000"/>
              </a:spcBef>
              <a:buFont typeface="Arial" charset="0"/>
              <a:buChar char="•"/>
            </a:pPr>
            <a:r>
              <a:rPr lang="en-US" altLang="ko-KR" sz="2000">
                <a:solidFill>
                  <a:srgbClr val="FF0000"/>
                </a:solidFill>
                <a:latin typeface="Trebuchet MS" charset="0"/>
              </a:rPr>
              <a:t>More than two devices share a single link</a:t>
            </a:r>
          </a:p>
          <a:p>
            <a:pPr>
              <a:spcBef>
                <a:spcPct val="20000"/>
              </a:spcBef>
              <a:buFont typeface="Arial" charset="0"/>
              <a:buChar char="•"/>
            </a:pPr>
            <a:r>
              <a:rPr lang="en-US" altLang="ko-KR" sz="2000">
                <a:latin typeface="Trebuchet MS" charset="0"/>
              </a:rPr>
              <a:t>Capacity of the channel is either</a:t>
            </a:r>
          </a:p>
          <a:p>
            <a:pPr lvl="1">
              <a:spcBef>
                <a:spcPct val="20000"/>
              </a:spcBef>
              <a:buFont typeface="Arial" charset="0"/>
              <a:buChar char="–"/>
            </a:pPr>
            <a:r>
              <a:rPr lang="en-US" altLang="ko-KR" sz="2000" i="1">
                <a:latin typeface="Trebuchet MS" charset="0"/>
              </a:rPr>
              <a:t>Spatially shared</a:t>
            </a:r>
            <a:r>
              <a:rPr lang="en-US" altLang="ko-KR" sz="2000">
                <a:latin typeface="Trebuchet MS" charset="0"/>
              </a:rPr>
              <a:t>: Devices can use the link simultaneously</a:t>
            </a:r>
          </a:p>
          <a:p>
            <a:pPr lvl="1">
              <a:spcBef>
                <a:spcPct val="20000"/>
              </a:spcBef>
              <a:buFont typeface="Arial" charset="0"/>
              <a:buChar char="–"/>
            </a:pPr>
            <a:r>
              <a:rPr lang="en-US" altLang="ko-KR" sz="2000" i="1">
                <a:latin typeface="Trebuchet MS" charset="0"/>
              </a:rPr>
              <a:t>Timeshare</a:t>
            </a:r>
            <a:r>
              <a:rPr lang="en-US" altLang="ko-KR" sz="2000">
                <a:latin typeface="Trebuchet MS" charset="0"/>
              </a:rPr>
              <a:t>: Users take turns</a:t>
            </a:r>
          </a:p>
        </p:txBody>
      </p:sp>
    </p:spTree>
    <p:extLst>
      <p:ext uri="{BB962C8B-B14F-4D97-AF65-F5344CB8AC3E}">
        <p14:creationId xmlns:p14="http://schemas.microsoft.com/office/powerpoint/2010/main" val="210182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914400"/>
          </a:xfrm>
        </p:spPr>
        <p:txBody>
          <a:bodyPr>
            <a:normAutofit/>
          </a:bodyPr>
          <a:lstStyle/>
          <a:p>
            <a:r>
              <a:rPr lang="en-US" sz="4000" dirty="0" smtClean="0"/>
              <a:t>Unicast/Broadcast/Multicast</a:t>
            </a:r>
            <a:endParaRPr lang="en-US" sz="4000" dirty="0"/>
          </a:p>
        </p:txBody>
      </p:sp>
      <p:sp>
        <p:nvSpPr>
          <p:cNvPr id="5" name="AutoShape 2" descr="Unic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263968"/>
            <a:ext cx="2387600" cy="163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1" y="3124200"/>
            <a:ext cx="2564616"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2" y="5018785"/>
            <a:ext cx="2579856" cy="176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0" y="1143000"/>
            <a:ext cx="4953000" cy="5139868"/>
          </a:xfrm>
          <a:prstGeom prst="rect">
            <a:avLst/>
          </a:prstGeom>
        </p:spPr>
        <p:txBody>
          <a:bodyPr wrap="square">
            <a:spAutoFit/>
          </a:bodyPr>
          <a:lstStyle/>
          <a:p>
            <a:r>
              <a:rPr lang="en-US" sz="2000" dirty="0" smtClean="0">
                <a:latin typeface="Trebuchet MS" pitchFamily="34" charset="0"/>
              </a:rPr>
              <a:t>Three </a:t>
            </a:r>
            <a:r>
              <a:rPr lang="en-US" sz="2000" dirty="0">
                <a:latin typeface="Trebuchet MS" pitchFamily="34" charset="0"/>
              </a:rPr>
              <a:t>different methods of sending messages over computer </a:t>
            </a:r>
            <a:r>
              <a:rPr lang="en-US" sz="2000" dirty="0" smtClean="0">
                <a:latin typeface="Trebuchet MS" pitchFamily="34" charset="0"/>
              </a:rPr>
              <a:t>networks: </a:t>
            </a:r>
            <a:endParaRPr lang="en-US" sz="2000" dirty="0">
              <a:latin typeface="Trebuchet MS" pitchFamily="34" charset="0"/>
            </a:endParaRPr>
          </a:p>
          <a:p>
            <a:r>
              <a:rPr lang="en-US" sz="2400" b="1" dirty="0" smtClean="0">
                <a:solidFill>
                  <a:srgbClr val="FF0000"/>
                </a:solidFill>
                <a:latin typeface="Trebuchet MS" pitchFamily="34" charset="0"/>
              </a:rPr>
              <a:t>Unicast</a:t>
            </a:r>
            <a:r>
              <a:rPr lang="en-US" sz="2400" dirty="0" smtClean="0">
                <a:latin typeface="Trebuchet MS" pitchFamily="34" charset="0"/>
              </a:rPr>
              <a:t> - Using </a:t>
            </a:r>
            <a:r>
              <a:rPr lang="en-US" sz="2400" dirty="0">
                <a:latin typeface="Trebuchet MS" pitchFamily="34" charset="0"/>
              </a:rPr>
              <a:t>unicast method, one device will send the message to exactly one destination device</a:t>
            </a:r>
            <a:r>
              <a:rPr lang="en-US" sz="2400" dirty="0" smtClean="0">
                <a:latin typeface="Trebuchet MS" pitchFamily="34" charset="0"/>
              </a:rPr>
              <a:t>.</a:t>
            </a:r>
          </a:p>
          <a:p>
            <a:endParaRPr lang="en-US" sz="2400" dirty="0">
              <a:latin typeface="Trebuchet MS" pitchFamily="34" charset="0"/>
            </a:endParaRPr>
          </a:p>
          <a:p>
            <a:r>
              <a:rPr lang="en-US" sz="2400" b="1" dirty="0" smtClean="0">
                <a:solidFill>
                  <a:srgbClr val="FF0000"/>
                </a:solidFill>
                <a:latin typeface="Trebuchet MS" pitchFamily="34" charset="0"/>
              </a:rPr>
              <a:t>Broadcast</a:t>
            </a:r>
            <a:r>
              <a:rPr lang="en-US" sz="2400" b="1" dirty="0" smtClean="0">
                <a:latin typeface="Trebuchet MS" pitchFamily="34" charset="0"/>
              </a:rPr>
              <a:t> </a:t>
            </a:r>
            <a:r>
              <a:rPr lang="en-US" sz="2400" dirty="0" smtClean="0">
                <a:latin typeface="Trebuchet MS" pitchFamily="34" charset="0"/>
              </a:rPr>
              <a:t>- Broadcast </a:t>
            </a:r>
            <a:r>
              <a:rPr lang="en-US" sz="2400" dirty="0">
                <a:latin typeface="Trebuchet MS" pitchFamily="34" charset="0"/>
              </a:rPr>
              <a:t>is a packet that’s sent to all devices on specific network</a:t>
            </a:r>
            <a:r>
              <a:rPr lang="en-US" sz="2400" dirty="0" smtClean="0">
                <a:latin typeface="Trebuchet MS" pitchFamily="34" charset="0"/>
              </a:rPr>
              <a:t>.</a:t>
            </a:r>
          </a:p>
          <a:p>
            <a:endParaRPr lang="en-US" sz="2400" dirty="0" smtClean="0">
              <a:latin typeface="Trebuchet MS" pitchFamily="34" charset="0"/>
            </a:endParaRPr>
          </a:p>
          <a:p>
            <a:endParaRPr lang="en-US" sz="2400" dirty="0">
              <a:latin typeface="Trebuchet MS" pitchFamily="34" charset="0"/>
            </a:endParaRPr>
          </a:p>
          <a:p>
            <a:r>
              <a:rPr lang="en-US" sz="2400" b="1" dirty="0" smtClean="0">
                <a:solidFill>
                  <a:srgbClr val="FF0000"/>
                </a:solidFill>
                <a:latin typeface="Trebuchet MS" pitchFamily="34" charset="0"/>
              </a:rPr>
              <a:t>Multicast</a:t>
            </a:r>
            <a:r>
              <a:rPr lang="en-US" sz="2400" dirty="0">
                <a:latin typeface="Trebuchet MS" pitchFamily="34" charset="0"/>
              </a:rPr>
              <a:t> </a:t>
            </a:r>
            <a:r>
              <a:rPr lang="en-US" sz="2400" dirty="0" smtClean="0">
                <a:latin typeface="Trebuchet MS" pitchFamily="34" charset="0"/>
              </a:rPr>
              <a:t>- Multicasting </a:t>
            </a:r>
            <a:r>
              <a:rPr lang="en-US" sz="2400" dirty="0">
                <a:latin typeface="Trebuchet MS" pitchFamily="34" charset="0"/>
              </a:rPr>
              <a:t>identifies logical </a:t>
            </a:r>
            <a:r>
              <a:rPr lang="en-US" sz="2400" dirty="0" smtClean="0">
                <a:latin typeface="Trebuchet MS" pitchFamily="34" charset="0"/>
              </a:rPr>
              <a:t>groups. </a:t>
            </a:r>
            <a:r>
              <a:rPr lang="en-US" sz="2400" dirty="0">
                <a:latin typeface="Trebuchet MS" pitchFamily="34" charset="0"/>
              </a:rPr>
              <a:t>A single message can then be sent to the group.</a:t>
            </a:r>
          </a:p>
        </p:txBody>
      </p:sp>
    </p:spTree>
    <p:extLst>
      <p:ext uri="{BB962C8B-B14F-4D97-AF65-F5344CB8AC3E}">
        <p14:creationId xmlns:p14="http://schemas.microsoft.com/office/powerpoint/2010/main" val="1066811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31747" name="Footer Placeholder 4"/>
          <p:cNvSpPr>
            <a:spLocks noGrp="1"/>
          </p:cNvSpPr>
          <p:nvPr>
            <p:ph type="ftr" sz="quarter" idx="4294967295"/>
          </p:nvPr>
        </p:nvSpPr>
        <p:spPr bwMode="auto">
          <a:xfrm>
            <a:off x="2514600" y="6248400"/>
            <a:ext cx="4114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Data Communications, Kwangwoon University</a:t>
            </a:r>
          </a:p>
        </p:txBody>
      </p:sp>
      <p:sp>
        <p:nvSpPr>
          <p:cNvPr id="31748"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4FE4BCCC-892C-FA4D-8623-E37F94E5E468}" type="slidenum">
              <a:rPr lang="en-US" altLang="ko-KR">
                <a:solidFill>
                  <a:srgbClr val="898989"/>
                </a:solidFill>
                <a:latin typeface="Calibri" charset="0"/>
              </a:rPr>
              <a:pPr eaLnBrk="1" hangingPunct="1"/>
              <a:t>23</a:t>
            </a:fld>
            <a:endParaRPr lang="en-US" altLang="ko-KR">
              <a:solidFill>
                <a:srgbClr val="898989"/>
              </a:solidFill>
              <a:latin typeface="Calibri" charset="0"/>
            </a:endParaRPr>
          </a:p>
        </p:txBody>
      </p:sp>
      <p:sp>
        <p:nvSpPr>
          <p:cNvPr id="55302" name="Rectangle 6"/>
          <p:cNvSpPr>
            <a:spLocks noGrp="1" noChangeArrowheads="1"/>
          </p:cNvSpPr>
          <p:nvPr>
            <p:ph type="title"/>
          </p:nvPr>
        </p:nvSpPr>
        <p:spPr>
          <a:xfrm>
            <a:off x="661987" y="228600"/>
            <a:ext cx="7491413" cy="914400"/>
          </a:xfrm>
        </p:spPr>
        <p:txBody>
          <a:bodyPr>
            <a:normAutofit/>
          </a:bodyPr>
          <a:lstStyle/>
          <a:p>
            <a:r>
              <a:rPr lang="en-US" altLang="ko-KR" sz="4000" dirty="0">
                <a:ln>
                  <a:noFill/>
                </a:ln>
                <a:effectLst>
                  <a:outerShdw blurRad="38100" dist="38100" dir="2700000" algn="tl">
                    <a:srgbClr val="DDDDDD"/>
                  </a:outerShdw>
                </a:effectLst>
                <a:latin typeface="Trebuchet MS" charset="0"/>
                <a:ea typeface="ＭＳ Ｐゴシック" charset="0"/>
                <a:cs typeface="Trebuchet MS" charset="0"/>
              </a:rPr>
              <a:t>Physical Topology</a:t>
            </a:r>
          </a:p>
        </p:txBody>
      </p:sp>
      <p:pic>
        <p:nvPicPr>
          <p:cNvPr id="31750"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12925" y="2801938"/>
            <a:ext cx="5516563" cy="2092325"/>
          </a:xfrm>
          <a:noFill/>
        </p:spPr>
      </p:pic>
    </p:spTree>
    <p:extLst>
      <p:ext uri="{BB962C8B-B14F-4D97-AF65-F5344CB8AC3E}">
        <p14:creationId xmlns:p14="http://schemas.microsoft.com/office/powerpoint/2010/main" val="3057421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4BA87EFC-167D-764D-9758-4141D3398E9A}" type="slidenum">
              <a:rPr lang="en-US" altLang="ko-KR">
                <a:solidFill>
                  <a:srgbClr val="898989"/>
                </a:solidFill>
                <a:latin typeface="Calibri" charset="0"/>
              </a:rPr>
              <a:pPr eaLnBrk="1" hangingPunct="1"/>
              <a:t>24</a:t>
            </a:fld>
            <a:endParaRPr lang="en-US" altLang="ko-KR">
              <a:solidFill>
                <a:srgbClr val="898989"/>
              </a:solidFill>
              <a:latin typeface="Calibri" charset="0"/>
            </a:endParaRPr>
          </a:p>
        </p:txBody>
      </p:sp>
      <p:sp>
        <p:nvSpPr>
          <p:cNvPr id="32772" name="Rectangle 2"/>
          <p:cNvSpPr>
            <a:spLocks noGrp="1" noChangeArrowheads="1"/>
          </p:cNvSpPr>
          <p:nvPr>
            <p:ph type="title"/>
          </p:nvPr>
        </p:nvSpPr>
        <p:spPr>
          <a:xfrm>
            <a:off x="-252413" y="3162300"/>
            <a:ext cx="4464051" cy="914400"/>
          </a:xfrm>
        </p:spPr>
        <p:txBody>
          <a:bodyPr/>
          <a:lstStyle/>
          <a:p>
            <a:r>
              <a:rPr lang="en-US" altLang="ko-KR" sz="1800">
                <a:solidFill>
                  <a:srgbClr val="FF0000"/>
                </a:solidFill>
                <a:latin typeface="Calibri" charset="0"/>
                <a:ea typeface="ＭＳ Ｐゴシック" charset="0"/>
                <a:cs typeface="ＭＳ Ｐゴシック" charset="0"/>
              </a:rPr>
              <a:t>Mesh</a:t>
            </a:r>
            <a:br>
              <a:rPr lang="en-US" altLang="ko-KR" sz="1800">
                <a:solidFill>
                  <a:srgbClr val="FF0000"/>
                </a:solidFill>
                <a:latin typeface="Calibri" charset="0"/>
                <a:ea typeface="ＭＳ Ｐゴシック" charset="0"/>
                <a:cs typeface="ＭＳ Ｐゴシック" charset="0"/>
              </a:rPr>
            </a:br>
            <a:r>
              <a:rPr lang="en-AU" altLang="ko-KR" sz="1400">
                <a:latin typeface="Times New Roman" charset="0"/>
                <a:ea typeface="ＭＳ Ｐゴシック" charset="0"/>
                <a:cs typeface="Times New Roman" charset="0"/>
              </a:rPr>
              <a:t>Dedicated point-to-point link </a:t>
            </a:r>
            <a:r>
              <a:rPr lang="en-US" altLang="ko-KR" sz="1400" i="1">
                <a:latin typeface="Times New Roman" charset="0"/>
                <a:ea typeface="ＭＳ Ｐゴシック" charset="0"/>
                <a:cs typeface="Times New Roman" charset="0"/>
              </a:rPr>
              <a:t>between each devices </a:t>
            </a:r>
            <a:endParaRPr lang="en-US" altLang="ko-KR" sz="1400">
              <a:solidFill>
                <a:srgbClr val="FFFF00"/>
              </a:solidFill>
              <a:latin typeface="Calibri" charset="0"/>
              <a:ea typeface="ＭＳ Ｐゴシック" charset="0"/>
              <a:cs typeface="ＭＳ Ｐゴシック" charset="0"/>
            </a:endParaRPr>
          </a:p>
        </p:txBody>
      </p:sp>
      <p:pic>
        <p:nvPicPr>
          <p:cNvPr id="32773"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113" y="996950"/>
            <a:ext cx="3670301" cy="2425700"/>
          </a:xfrm>
          <a:noFill/>
        </p:spPr>
      </p:pic>
      <p:pic>
        <p:nvPicPr>
          <p:cNvPr id="327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009650"/>
            <a:ext cx="54006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4076700"/>
            <a:ext cx="5205413"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275" y="4035425"/>
            <a:ext cx="3738563"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Rectangle 2"/>
          <p:cNvSpPr txBox="1">
            <a:spLocks noChangeArrowheads="1"/>
          </p:cNvSpPr>
          <p:nvPr/>
        </p:nvSpPr>
        <p:spPr bwMode="auto">
          <a:xfrm>
            <a:off x="4140200" y="3141663"/>
            <a:ext cx="44640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US" altLang="ko-KR">
                <a:solidFill>
                  <a:srgbClr val="FF0000"/>
                </a:solidFill>
                <a:latin typeface="Calibri" charset="0"/>
              </a:rPr>
              <a:t>Star</a:t>
            </a:r>
          </a:p>
          <a:p>
            <a:pPr algn="ctr"/>
            <a:r>
              <a:rPr lang="en-AU" altLang="ko-KR" sz="1400">
                <a:latin typeface="Times New Roman" charset="0"/>
                <a:cs typeface="Times New Roman" charset="0"/>
              </a:rPr>
              <a:t>Dedicated point-to-point link </a:t>
            </a:r>
            <a:r>
              <a:rPr lang="en-US" altLang="ko-KR" sz="1400" i="1">
                <a:latin typeface="Times New Roman" charset="0"/>
                <a:cs typeface="Times New Roman" charset="0"/>
              </a:rPr>
              <a:t>to Central Controller (Hub)</a:t>
            </a:r>
            <a:endParaRPr lang="en-US" altLang="ko-KR" sz="1400">
              <a:solidFill>
                <a:srgbClr val="FFFF00"/>
              </a:solidFill>
              <a:latin typeface="Calibri" charset="0"/>
            </a:endParaRPr>
          </a:p>
        </p:txBody>
      </p:sp>
      <p:sp>
        <p:nvSpPr>
          <p:cNvPr id="32778" name="Rectangle 2"/>
          <p:cNvSpPr txBox="1">
            <a:spLocks noChangeArrowheads="1"/>
          </p:cNvSpPr>
          <p:nvPr/>
        </p:nvSpPr>
        <p:spPr bwMode="auto">
          <a:xfrm>
            <a:off x="-252413" y="5943600"/>
            <a:ext cx="446405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US" altLang="ko-KR" dirty="0">
                <a:solidFill>
                  <a:srgbClr val="FF0000"/>
                </a:solidFill>
                <a:latin typeface="Calibri" charset="0"/>
              </a:rPr>
              <a:t>Ring</a:t>
            </a:r>
            <a:br>
              <a:rPr lang="en-US" altLang="ko-KR" dirty="0">
                <a:solidFill>
                  <a:srgbClr val="FF0000"/>
                </a:solidFill>
                <a:latin typeface="Calibri" charset="0"/>
              </a:rPr>
            </a:br>
            <a:r>
              <a:rPr lang="en-AU" altLang="ko-KR" sz="1400" dirty="0">
                <a:latin typeface="Times New Roman" charset="0"/>
                <a:cs typeface="Times New Roman" charset="0"/>
              </a:rPr>
              <a:t>Dedicated point-to-point link </a:t>
            </a:r>
            <a:r>
              <a:rPr lang="en-US" altLang="ko-KR" sz="1400" i="1" dirty="0">
                <a:latin typeface="Times New Roman" charset="0"/>
                <a:cs typeface="Times New Roman" charset="0"/>
              </a:rPr>
              <a:t>only with the two nodes on each sides </a:t>
            </a:r>
            <a:endParaRPr lang="en-US" altLang="ko-KR" sz="1400" dirty="0">
              <a:solidFill>
                <a:srgbClr val="FFFF00"/>
              </a:solidFill>
              <a:latin typeface="Calibri" charset="0"/>
            </a:endParaRPr>
          </a:p>
        </p:txBody>
      </p:sp>
      <p:sp>
        <p:nvSpPr>
          <p:cNvPr id="32779" name="Rectangle 2"/>
          <p:cNvSpPr txBox="1">
            <a:spLocks noChangeArrowheads="1"/>
          </p:cNvSpPr>
          <p:nvPr/>
        </p:nvSpPr>
        <p:spPr bwMode="auto">
          <a:xfrm>
            <a:off x="4140200" y="5876925"/>
            <a:ext cx="44640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AU" altLang="ko-KR" sz="1400">
                <a:solidFill>
                  <a:srgbClr val="FF0000"/>
                </a:solidFill>
                <a:latin typeface="Times New Roman" charset="0"/>
                <a:cs typeface="Times New Roman" charset="0"/>
              </a:rPr>
              <a:t>BUS</a:t>
            </a:r>
          </a:p>
          <a:p>
            <a:pPr algn="ctr"/>
            <a:r>
              <a:rPr lang="en-AU" altLang="ko-KR" sz="1400">
                <a:latin typeface="Times New Roman" charset="0"/>
                <a:cs typeface="Times New Roman" charset="0"/>
              </a:rPr>
              <a:t>One long cable that links all nodes</a:t>
            </a:r>
            <a:r>
              <a:rPr lang="en-US" altLang="ko-KR" sz="1400">
                <a:latin typeface="Times New Roman" charset="0"/>
                <a:cs typeface="Times New Roman" charset="0"/>
              </a:rPr>
              <a:t> </a:t>
            </a:r>
            <a:endParaRPr lang="en-US" altLang="ko-KR" sz="1400">
              <a:solidFill>
                <a:srgbClr val="FFFF00"/>
              </a:solidFill>
              <a:latin typeface="Calibri" charset="0"/>
            </a:endParaRPr>
          </a:p>
        </p:txBody>
      </p:sp>
    </p:spTree>
    <p:extLst>
      <p:ext uri="{BB962C8B-B14F-4D97-AF65-F5344CB8AC3E}">
        <p14:creationId xmlns:p14="http://schemas.microsoft.com/office/powerpoint/2010/main" val="1152136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70662" name="Rectangle 6"/>
          <p:cNvSpPr>
            <a:spLocks noGrp="1" noChangeArrowheads="1"/>
          </p:cNvSpPr>
          <p:nvPr>
            <p:ph type="title"/>
          </p:nvPr>
        </p:nvSpPr>
        <p:spPr>
          <a:xfrm>
            <a:off x="914400" y="152400"/>
            <a:ext cx="7491412" cy="914400"/>
          </a:xfrm>
        </p:spPr>
        <p:txBody>
          <a:bodyPr>
            <a:normAutofit/>
          </a:bodyPr>
          <a:lstStyle/>
          <a:p>
            <a:r>
              <a:rPr lang="en-US" altLang="ko-KR" sz="4000" dirty="0">
                <a:ln>
                  <a:noFill/>
                </a:ln>
                <a:effectLst>
                  <a:outerShdw blurRad="38100" dist="38100" dir="2700000" algn="tl">
                    <a:srgbClr val="DDDDDD"/>
                  </a:outerShdw>
                </a:effectLst>
                <a:latin typeface="Trebuchet MS" charset="0"/>
                <a:ea typeface="ＭＳ Ｐゴシック" charset="0"/>
                <a:cs typeface="Trebuchet MS" charset="0"/>
              </a:rPr>
              <a:t>Categories of Networks</a:t>
            </a:r>
          </a:p>
        </p:txBody>
      </p:sp>
      <p:pic>
        <p:nvPicPr>
          <p:cNvPr id="33798"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914650"/>
            <a:ext cx="7772400" cy="1866900"/>
          </a:xfrm>
          <a:noFill/>
        </p:spPr>
      </p:pic>
    </p:spTree>
    <p:extLst>
      <p:ext uri="{BB962C8B-B14F-4D97-AF65-F5344CB8AC3E}">
        <p14:creationId xmlns:p14="http://schemas.microsoft.com/office/powerpoint/2010/main" val="4081705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9777B6B5-6330-304D-BED4-400239228EF0}" type="slidenum">
              <a:rPr lang="en-US" altLang="ko-KR">
                <a:solidFill>
                  <a:srgbClr val="898989"/>
                </a:solidFill>
                <a:latin typeface="Calibri" charset="0"/>
              </a:rPr>
              <a:pPr eaLnBrk="1" hangingPunct="1"/>
              <a:t>26</a:t>
            </a:fld>
            <a:endParaRPr lang="en-US" altLang="ko-KR">
              <a:solidFill>
                <a:srgbClr val="898989"/>
              </a:solidFill>
              <a:latin typeface="Calibri" charset="0"/>
            </a:endParaRPr>
          </a:p>
        </p:txBody>
      </p:sp>
      <p:sp>
        <p:nvSpPr>
          <p:cNvPr id="34820" name="Rectangle 2"/>
          <p:cNvSpPr>
            <a:spLocks noGrp="1" noChangeArrowheads="1"/>
          </p:cNvSpPr>
          <p:nvPr>
            <p:ph type="title"/>
          </p:nvPr>
        </p:nvSpPr>
        <p:spPr>
          <a:xfrm>
            <a:off x="838200" y="152400"/>
            <a:ext cx="7772400" cy="914400"/>
          </a:xfrm>
        </p:spPr>
        <p:txBody>
          <a:bodyPr>
            <a:normAutofit/>
          </a:bodyPr>
          <a:lstStyle/>
          <a:p>
            <a:r>
              <a:rPr lang="en-US" altLang="ko-KR" sz="4000" dirty="0">
                <a:solidFill>
                  <a:srgbClr val="000000"/>
                </a:solidFill>
                <a:latin typeface="Times" charset="0"/>
                <a:ea typeface="ＭＳ Ｐゴシック" charset="0"/>
                <a:cs typeface="ＭＳ Ｐゴシック" charset="0"/>
              </a:rPr>
              <a:t>LAN</a:t>
            </a:r>
          </a:p>
        </p:txBody>
      </p:sp>
      <p:sp>
        <p:nvSpPr>
          <p:cNvPr id="34821" name="Rectangle 3"/>
          <p:cNvSpPr>
            <a:spLocks noGrp="1" noChangeArrowheads="1"/>
          </p:cNvSpPr>
          <p:nvPr>
            <p:ph type="body" sz="half" idx="1"/>
          </p:nvPr>
        </p:nvSpPr>
        <p:spPr>
          <a:xfrm>
            <a:off x="685800" y="1549400"/>
            <a:ext cx="8207375" cy="2095500"/>
          </a:xfrm>
        </p:spPr>
        <p:txBody>
          <a:bodyPr/>
          <a:lstStyle/>
          <a:p>
            <a:pPr>
              <a:lnSpc>
                <a:spcPct val="90000"/>
              </a:lnSpc>
            </a:pPr>
            <a:r>
              <a:rPr lang="en-AU" altLang="ko-KR" sz="2400">
                <a:latin typeface="Times" charset="0"/>
                <a:ea typeface="ＭＳ Ｐゴシック" charset="0"/>
                <a:cs typeface="Trebuchet MS" charset="0"/>
              </a:rPr>
              <a:t>Usually privately owned</a:t>
            </a:r>
          </a:p>
          <a:p>
            <a:pPr>
              <a:lnSpc>
                <a:spcPct val="90000"/>
              </a:lnSpc>
            </a:pPr>
            <a:r>
              <a:rPr lang="en-AU" altLang="ko-KR" sz="2400">
                <a:latin typeface="Times" charset="0"/>
                <a:ea typeface="ＭＳ Ｐゴシック" charset="0"/>
                <a:cs typeface="Trebuchet MS" charset="0"/>
              </a:rPr>
              <a:t>A network for a single office, building, or campus </a:t>
            </a:r>
            <a:r>
              <a:rPr lang="en-AU" altLang="ko-KR" sz="2400">
                <a:latin typeface="Times" charset="0"/>
                <a:ea typeface="ＭＳ Ｐゴシック" charset="0"/>
                <a:cs typeface="Trebuchet MS" charset="0"/>
                <a:sym typeface="Symbol" charset="0"/>
              </a:rPr>
              <a:t></a:t>
            </a:r>
            <a:r>
              <a:rPr lang="en-AU" altLang="ko-KR" sz="2400">
                <a:latin typeface="Times" charset="0"/>
                <a:ea typeface="ＭＳ Ｐゴシック" charset="0"/>
                <a:cs typeface="Trebuchet MS" charset="0"/>
              </a:rPr>
              <a:t> a few Km</a:t>
            </a:r>
            <a:r>
              <a:rPr lang="en-US" altLang="ko-KR" sz="2400">
                <a:latin typeface="Times" charset="0"/>
                <a:ea typeface="ＭＳ Ｐゴシック" charset="0"/>
                <a:cs typeface="Trebuchet MS" charset="0"/>
              </a:rPr>
              <a:t> </a:t>
            </a:r>
          </a:p>
          <a:p>
            <a:pPr>
              <a:lnSpc>
                <a:spcPct val="90000"/>
              </a:lnSpc>
            </a:pPr>
            <a:r>
              <a:rPr lang="en-AU" altLang="ko-KR" sz="2400">
                <a:latin typeface="Times" charset="0"/>
                <a:ea typeface="ＭＳ Ｐゴシック" charset="0"/>
                <a:cs typeface="Trebuchet MS" charset="0"/>
              </a:rPr>
              <a:t>Common LAN topologies: bus, ring, star</a:t>
            </a:r>
            <a:r>
              <a:rPr lang="en-US" altLang="ko-KR" sz="2400">
                <a:latin typeface="Times" charset="0"/>
                <a:ea typeface="ＭＳ Ｐゴシック" charset="0"/>
                <a:cs typeface="Trebuchet MS" charset="0"/>
              </a:rPr>
              <a:t> </a:t>
            </a:r>
          </a:p>
        </p:txBody>
      </p:sp>
      <p:pic>
        <p:nvPicPr>
          <p:cNvPr id="34822"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42988" y="3335338"/>
            <a:ext cx="3051175" cy="2095500"/>
          </a:xfrm>
          <a:noFill/>
        </p:spPr>
      </p:pic>
      <p:pic>
        <p:nvPicPr>
          <p:cNvPr id="34823" name="Picture 7"/>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572000" y="3030538"/>
            <a:ext cx="3744913" cy="2774950"/>
          </a:xfrm>
          <a:noFill/>
        </p:spPr>
      </p:pic>
    </p:spTree>
    <p:extLst>
      <p:ext uri="{BB962C8B-B14F-4D97-AF65-F5344CB8AC3E}">
        <p14:creationId xmlns:p14="http://schemas.microsoft.com/office/powerpoint/2010/main" val="3099141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Spring 2006</a:t>
            </a:r>
          </a:p>
        </p:txBody>
      </p:sp>
      <p:sp>
        <p:nvSpPr>
          <p:cNvPr id="3584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BADE6B40-8305-CB40-8860-7FDD19672A6D}" type="slidenum">
              <a:rPr lang="en-US" altLang="ko-KR">
                <a:solidFill>
                  <a:srgbClr val="898989"/>
                </a:solidFill>
                <a:latin typeface="Calibri" charset="0"/>
              </a:rPr>
              <a:pPr eaLnBrk="1" hangingPunct="1"/>
              <a:t>27</a:t>
            </a:fld>
            <a:endParaRPr lang="en-US" altLang="ko-KR">
              <a:solidFill>
                <a:srgbClr val="898989"/>
              </a:solidFill>
              <a:latin typeface="Calibri" charset="0"/>
            </a:endParaRPr>
          </a:p>
        </p:txBody>
      </p:sp>
      <p:sp>
        <p:nvSpPr>
          <p:cNvPr id="35844" name="Rectangle 2"/>
          <p:cNvSpPr>
            <a:spLocks noGrp="1" noChangeArrowheads="1"/>
          </p:cNvSpPr>
          <p:nvPr>
            <p:ph type="title"/>
          </p:nvPr>
        </p:nvSpPr>
        <p:spPr>
          <a:xfrm>
            <a:off x="762000" y="152400"/>
            <a:ext cx="7772400" cy="914400"/>
          </a:xfrm>
        </p:spPr>
        <p:txBody>
          <a:bodyPr>
            <a:normAutofit/>
          </a:bodyPr>
          <a:lstStyle/>
          <a:p>
            <a:r>
              <a:rPr lang="en-US" altLang="ko-KR" sz="4000" dirty="0">
                <a:solidFill>
                  <a:srgbClr val="000000"/>
                </a:solidFill>
                <a:latin typeface="Times New Roman" charset="0"/>
                <a:ea typeface="ＭＳ Ｐゴシック" charset="0"/>
                <a:cs typeface="Times New Roman" charset="0"/>
              </a:rPr>
              <a:t>MAN</a:t>
            </a:r>
          </a:p>
        </p:txBody>
      </p:sp>
      <p:sp>
        <p:nvSpPr>
          <p:cNvPr id="35845" name="Rectangle 3"/>
          <p:cNvSpPr>
            <a:spLocks noGrp="1" noChangeArrowheads="1"/>
          </p:cNvSpPr>
          <p:nvPr>
            <p:ph type="body" sz="half" idx="1"/>
          </p:nvPr>
        </p:nvSpPr>
        <p:spPr>
          <a:xfrm>
            <a:off x="685800" y="1628775"/>
            <a:ext cx="7772400" cy="2095500"/>
          </a:xfrm>
        </p:spPr>
        <p:txBody>
          <a:bodyPr/>
          <a:lstStyle/>
          <a:p>
            <a:pPr>
              <a:lnSpc>
                <a:spcPct val="90000"/>
              </a:lnSpc>
            </a:pPr>
            <a:r>
              <a:rPr lang="en-US" altLang="ko-KR" sz="2400">
                <a:latin typeface="Times New Roman" charset="0"/>
                <a:ea typeface="ＭＳ Ｐゴシック" charset="0"/>
                <a:cs typeface="Times New Roman" charset="0"/>
              </a:rPr>
              <a:t>Designed to extend to an entire city</a:t>
            </a:r>
          </a:p>
          <a:p>
            <a:pPr>
              <a:lnSpc>
                <a:spcPct val="90000"/>
              </a:lnSpc>
            </a:pPr>
            <a:r>
              <a:rPr lang="en-AU" altLang="ko-KR" sz="2400">
                <a:latin typeface="Times New Roman" charset="0"/>
                <a:ea typeface="ＭＳ Ｐゴシック" charset="0"/>
                <a:cs typeface="Times New Roman" charset="0"/>
              </a:rPr>
              <a:t>Cable TV network, a company’s connected LANs</a:t>
            </a:r>
          </a:p>
          <a:p>
            <a:pPr>
              <a:lnSpc>
                <a:spcPct val="90000"/>
              </a:lnSpc>
            </a:pPr>
            <a:r>
              <a:rPr lang="en-AU" altLang="ko-KR" sz="2400">
                <a:latin typeface="Times New Roman" charset="0"/>
                <a:ea typeface="ＭＳ Ｐゴシック" charset="0"/>
                <a:cs typeface="Times New Roman" charset="0"/>
              </a:rPr>
              <a:t>Owned by a private or a public company</a:t>
            </a:r>
            <a:endParaRPr lang="en-US" altLang="ko-KR" sz="2400">
              <a:latin typeface="Times New Roman" charset="0"/>
              <a:ea typeface="ＭＳ Ｐゴシック" charset="0"/>
              <a:cs typeface="Times New Roman" charset="0"/>
            </a:endParaRPr>
          </a:p>
        </p:txBody>
      </p:sp>
      <p:pic>
        <p:nvPicPr>
          <p:cNvPr id="35846"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79613" y="3068638"/>
            <a:ext cx="5064125" cy="2697162"/>
          </a:xfrm>
          <a:noFill/>
        </p:spPr>
      </p:pic>
    </p:spTree>
    <p:extLst>
      <p:ext uri="{BB962C8B-B14F-4D97-AF65-F5344CB8AC3E}">
        <p14:creationId xmlns:p14="http://schemas.microsoft.com/office/powerpoint/2010/main" val="2204346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Spring 2006</a:t>
            </a:r>
          </a:p>
        </p:txBody>
      </p:sp>
      <p:sp>
        <p:nvSpPr>
          <p:cNvPr id="3686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EA3DF7AA-50F0-CB46-A33E-9C4FDB2140A9}" type="slidenum">
              <a:rPr lang="en-US" altLang="ko-KR">
                <a:solidFill>
                  <a:srgbClr val="898989"/>
                </a:solidFill>
                <a:latin typeface="Calibri" charset="0"/>
              </a:rPr>
              <a:pPr eaLnBrk="1" hangingPunct="1"/>
              <a:t>28</a:t>
            </a:fld>
            <a:endParaRPr lang="en-US" altLang="ko-KR">
              <a:solidFill>
                <a:srgbClr val="898989"/>
              </a:solidFill>
              <a:latin typeface="Calibri" charset="0"/>
            </a:endParaRPr>
          </a:p>
        </p:txBody>
      </p:sp>
      <p:sp>
        <p:nvSpPr>
          <p:cNvPr id="36868" name="Rectangle 2"/>
          <p:cNvSpPr>
            <a:spLocks noGrp="1" noChangeArrowheads="1"/>
          </p:cNvSpPr>
          <p:nvPr>
            <p:ph type="title"/>
          </p:nvPr>
        </p:nvSpPr>
        <p:spPr>
          <a:xfrm>
            <a:off x="838200" y="188913"/>
            <a:ext cx="7772400" cy="914400"/>
          </a:xfrm>
        </p:spPr>
        <p:txBody>
          <a:bodyPr>
            <a:normAutofit/>
          </a:bodyPr>
          <a:lstStyle/>
          <a:p>
            <a:r>
              <a:rPr lang="en-US" altLang="ko-KR" sz="4000" dirty="0">
                <a:solidFill>
                  <a:srgbClr val="000000"/>
                </a:solidFill>
                <a:latin typeface="Times New Roman" charset="0"/>
                <a:ea typeface="ＭＳ Ｐゴシック" charset="0"/>
                <a:cs typeface="Times New Roman" charset="0"/>
              </a:rPr>
              <a:t>WAN</a:t>
            </a:r>
          </a:p>
        </p:txBody>
      </p:sp>
      <p:sp>
        <p:nvSpPr>
          <p:cNvPr id="36869" name="Rectangle 3"/>
          <p:cNvSpPr>
            <a:spLocks noGrp="1" noChangeArrowheads="1"/>
          </p:cNvSpPr>
          <p:nvPr>
            <p:ph type="body" sz="half" idx="1"/>
          </p:nvPr>
        </p:nvSpPr>
        <p:spPr>
          <a:xfrm>
            <a:off x="684213" y="1557338"/>
            <a:ext cx="7772400" cy="2095500"/>
          </a:xfrm>
        </p:spPr>
        <p:txBody>
          <a:bodyPr/>
          <a:lstStyle/>
          <a:p>
            <a:r>
              <a:rPr lang="en-AU" altLang="ko-KR" sz="2400">
                <a:latin typeface="Times New Roman" charset="0"/>
                <a:ea typeface="ＭＳ Ｐゴシック" charset="0"/>
                <a:cs typeface="Times New Roman" charset="0"/>
              </a:rPr>
              <a:t>Long distance transmission, e.g., a country, a continent, the whole world</a:t>
            </a:r>
            <a:r>
              <a:rPr lang="en-US" altLang="ko-KR" sz="2400">
                <a:latin typeface="Times New Roman" charset="0"/>
                <a:ea typeface="ＭＳ Ｐゴシック" charset="0"/>
                <a:cs typeface="Times New Roman" charset="0"/>
              </a:rPr>
              <a:t> </a:t>
            </a:r>
          </a:p>
          <a:p>
            <a:r>
              <a:rPr lang="en-AU" altLang="ko-KR" sz="2400">
                <a:latin typeface="Times New Roman" charset="0"/>
                <a:ea typeface="ＭＳ Ｐゴシック" charset="0"/>
                <a:cs typeface="Times New Roman" charset="0"/>
              </a:rPr>
              <a:t>Enterprise network: A WAN that is owned and used by a single company</a:t>
            </a:r>
            <a:r>
              <a:rPr lang="en-US" altLang="ko-KR" sz="2400">
                <a:latin typeface="Times New Roman" charset="0"/>
                <a:ea typeface="ＭＳ Ｐゴシック" charset="0"/>
                <a:cs typeface="Times New Roman" charset="0"/>
              </a:rPr>
              <a:t> </a:t>
            </a:r>
          </a:p>
        </p:txBody>
      </p:sp>
      <p:pic>
        <p:nvPicPr>
          <p:cNvPr id="36870"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316038" y="3454400"/>
            <a:ext cx="6496050" cy="2351088"/>
          </a:xfrm>
          <a:noFill/>
        </p:spPr>
      </p:pic>
    </p:spTree>
    <p:extLst>
      <p:ext uri="{BB962C8B-B14F-4D97-AF65-F5344CB8AC3E}">
        <p14:creationId xmlns:p14="http://schemas.microsoft.com/office/powerpoint/2010/main" val="3352246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227953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89635910"/>
              </p:ext>
            </p:extLst>
          </p:nvPr>
        </p:nvGraphicFramePr>
        <p:xfrm>
          <a:off x="323528" y="934885"/>
          <a:ext cx="8686800" cy="5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4" name="TextBox 5"/>
          <p:cNvSpPr txBox="1">
            <a:spLocks noChangeArrowheads="1"/>
          </p:cNvSpPr>
          <p:nvPr/>
        </p:nvSpPr>
        <p:spPr bwMode="auto">
          <a:xfrm>
            <a:off x="533400" y="1273175"/>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smtClean="0">
                <a:solidFill>
                  <a:srgbClr val="FF0000"/>
                </a:solidFill>
                <a:latin typeface="Arial" pitchFamily="34" charset="0"/>
              </a:rPr>
              <a:t>  ~</a:t>
            </a:r>
            <a:endParaRPr kumimoji="1" lang="en-US" altLang="en-US" sz="1800" b="1" dirty="0">
              <a:solidFill>
                <a:srgbClr val="FF0000"/>
              </a:solidFill>
              <a:latin typeface="Arial" pitchFamily="34" charset="0"/>
            </a:endParaRPr>
          </a:p>
          <a:p>
            <a:pPr eaLnBrk="1" hangingPunct="1">
              <a:spcBef>
                <a:spcPct val="50000"/>
              </a:spcBef>
            </a:pPr>
            <a:r>
              <a:rPr kumimoji="1" lang="en-US" altLang="en-US" sz="1800" b="1" dirty="0" smtClean="0">
                <a:solidFill>
                  <a:srgbClr val="FF0000"/>
                </a:solidFill>
                <a:latin typeface="Arial" pitchFamily="34" charset="0"/>
              </a:rPr>
              <a:t>2018</a:t>
            </a:r>
            <a:endParaRPr kumimoji="1" lang="en-US" altLang="en-US" sz="1800" b="1" dirty="0">
              <a:solidFill>
                <a:srgbClr val="FF0000"/>
              </a:solidFill>
              <a:latin typeface="Arial" pitchFamily="34" charset="0"/>
            </a:endParaRPr>
          </a:p>
        </p:txBody>
      </p:sp>
      <p:sp>
        <p:nvSpPr>
          <p:cNvPr id="10245" name="TextBox 6"/>
          <p:cNvSpPr txBox="1">
            <a:spLocks noChangeArrowheads="1"/>
          </p:cNvSpPr>
          <p:nvPr/>
        </p:nvSpPr>
        <p:spPr bwMode="auto">
          <a:xfrm>
            <a:off x="1031081" y="4343400"/>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smtClean="0">
                <a:solidFill>
                  <a:srgbClr val="FF0000"/>
                </a:solidFill>
                <a:latin typeface="Arial" pitchFamily="34" charset="0"/>
              </a:rPr>
              <a:t>2010</a:t>
            </a:r>
            <a:endParaRPr kumimoji="1" lang="en-US" altLang="en-US" sz="1800" b="1" dirty="0">
              <a:solidFill>
                <a:srgbClr val="FF0000"/>
              </a:solidFill>
              <a:latin typeface="Arial" pitchFamily="34" charset="0"/>
            </a:endParaRPr>
          </a:p>
          <a:p>
            <a:pPr eaLnBrk="1" hangingPunct="1">
              <a:spcBef>
                <a:spcPct val="50000"/>
              </a:spcBef>
            </a:pPr>
            <a:r>
              <a:rPr kumimoji="1" lang="en-US" altLang="en-US" sz="1800" b="1" dirty="0" smtClean="0">
                <a:solidFill>
                  <a:srgbClr val="FF0000"/>
                </a:solidFill>
                <a:latin typeface="Arial" pitchFamily="34" charset="0"/>
              </a:rPr>
              <a:t>2007</a:t>
            </a:r>
            <a:endParaRPr kumimoji="1" lang="en-US" altLang="en-US" sz="1800" b="1" dirty="0">
              <a:solidFill>
                <a:srgbClr val="FF0000"/>
              </a:solidFill>
              <a:latin typeface="Arial" pitchFamily="34" charset="0"/>
            </a:endParaRPr>
          </a:p>
        </p:txBody>
      </p:sp>
      <p:sp>
        <p:nvSpPr>
          <p:cNvPr id="10246" name="TextBox 9"/>
          <p:cNvSpPr txBox="1">
            <a:spLocks noChangeArrowheads="1"/>
          </p:cNvSpPr>
          <p:nvPr/>
        </p:nvSpPr>
        <p:spPr bwMode="auto">
          <a:xfrm>
            <a:off x="1143000" y="3329970"/>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smtClean="0">
                <a:solidFill>
                  <a:srgbClr val="FF0000"/>
                </a:solidFill>
                <a:latin typeface="Arial" pitchFamily="34" charset="0"/>
              </a:rPr>
              <a:t>2017</a:t>
            </a:r>
            <a:endParaRPr kumimoji="1" lang="en-US" altLang="en-US" sz="1800" b="1" dirty="0">
              <a:solidFill>
                <a:srgbClr val="FF0000"/>
              </a:solidFill>
              <a:latin typeface="Arial" pitchFamily="34" charset="0"/>
            </a:endParaRPr>
          </a:p>
          <a:p>
            <a:pPr eaLnBrk="1" hangingPunct="1">
              <a:spcBef>
                <a:spcPct val="50000"/>
              </a:spcBef>
            </a:pPr>
            <a:r>
              <a:rPr kumimoji="1" lang="en-US" altLang="en-US" sz="1800" b="1" dirty="0" smtClean="0">
                <a:solidFill>
                  <a:srgbClr val="FF0000"/>
                </a:solidFill>
                <a:latin typeface="Arial" pitchFamily="34" charset="0"/>
              </a:rPr>
              <a:t>2011</a:t>
            </a:r>
            <a:endParaRPr kumimoji="1" lang="en-US" altLang="en-US" sz="1800" b="1" dirty="0">
              <a:solidFill>
                <a:srgbClr val="FF0000"/>
              </a:solidFill>
              <a:latin typeface="Arial" pitchFamily="34" charset="0"/>
            </a:endParaRPr>
          </a:p>
        </p:txBody>
      </p:sp>
      <p:sp>
        <p:nvSpPr>
          <p:cNvPr id="7" name="TextBox 5"/>
          <p:cNvSpPr txBox="1">
            <a:spLocks noChangeArrowheads="1"/>
          </p:cNvSpPr>
          <p:nvPr/>
        </p:nvSpPr>
        <p:spPr bwMode="auto">
          <a:xfrm>
            <a:off x="1023938" y="2263775"/>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smtClean="0">
                <a:solidFill>
                  <a:srgbClr val="FF0000"/>
                </a:solidFill>
                <a:latin typeface="Arial" pitchFamily="34" charset="0"/>
              </a:rPr>
              <a:t>2018</a:t>
            </a:r>
            <a:endParaRPr kumimoji="1" lang="en-US" altLang="en-US" sz="1800" b="1" dirty="0">
              <a:solidFill>
                <a:srgbClr val="FF0000"/>
              </a:solidFill>
              <a:latin typeface="Arial" pitchFamily="34" charset="0"/>
            </a:endParaRPr>
          </a:p>
          <a:p>
            <a:pPr eaLnBrk="1" hangingPunct="1">
              <a:spcBef>
                <a:spcPct val="50000"/>
              </a:spcBef>
            </a:pPr>
            <a:r>
              <a:rPr kumimoji="1" lang="en-US" altLang="en-US" sz="1800" b="1" dirty="0" smtClean="0">
                <a:solidFill>
                  <a:srgbClr val="FF0000"/>
                </a:solidFill>
                <a:latin typeface="Arial" pitchFamily="34" charset="0"/>
              </a:rPr>
              <a:t>2017</a:t>
            </a:r>
            <a:endParaRPr kumimoji="1" lang="en-US" altLang="en-US" sz="1800" b="1" dirty="0">
              <a:solidFill>
                <a:srgbClr val="FF0000"/>
              </a:solidFill>
              <a:latin typeface="Arial" pitchFamily="34" charset="0"/>
            </a:endParaRPr>
          </a:p>
        </p:txBody>
      </p:sp>
      <p:sp>
        <p:nvSpPr>
          <p:cNvPr id="8" name="TextBox 6"/>
          <p:cNvSpPr txBox="1">
            <a:spLocks noChangeArrowheads="1"/>
          </p:cNvSpPr>
          <p:nvPr/>
        </p:nvSpPr>
        <p:spPr bwMode="auto">
          <a:xfrm>
            <a:off x="521573" y="5463570"/>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smtClean="0">
                <a:solidFill>
                  <a:srgbClr val="FF0000"/>
                </a:solidFill>
                <a:latin typeface="Arial" pitchFamily="34" charset="0"/>
              </a:rPr>
              <a:t>2002</a:t>
            </a:r>
            <a:endParaRPr kumimoji="1" lang="en-US" altLang="en-US" sz="1800" b="1" dirty="0">
              <a:solidFill>
                <a:srgbClr val="FF0000"/>
              </a:solidFill>
              <a:latin typeface="Arial" pitchFamily="34" charset="0"/>
            </a:endParaRPr>
          </a:p>
          <a:p>
            <a:pPr eaLnBrk="1" hangingPunct="1">
              <a:spcBef>
                <a:spcPct val="50000"/>
              </a:spcBef>
            </a:pPr>
            <a:r>
              <a:rPr kumimoji="1" lang="en-US" altLang="en-US" sz="1800" b="1" dirty="0" smtClean="0">
                <a:solidFill>
                  <a:srgbClr val="FF0000"/>
                </a:solidFill>
                <a:latin typeface="Arial" pitchFamily="34" charset="0"/>
              </a:rPr>
              <a:t>1999</a:t>
            </a:r>
            <a:endParaRPr kumimoji="1" lang="en-US" altLang="en-US" sz="1800" b="1" dirty="0">
              <a:solidFill>
                <a:srgbClr val="FF0000"/>
              </a:solidFill>
              <a:latin typeface="Arial" pitchFamily="34"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87878715"/>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66800" y="152400"/>
            <a:ext cx="7491412" cy="914400"/>
          </a:xfrm>
        </p:spPr>
        <p:txBody>
          <a:bodyPr/>
          <a:lstStyle/>
          <a:p>
            <a:pPr eaLnBrk="1" hangingPunct="1"/>
            <a:r>
              <a:rPr kumimoji="1" lang="en-US" sz="3600" dirty="0">
                <a:ln>
                  <a:noFill/>
                </a:ln>
                <a:effectLst>
                  <a:outerShdw blurRad="38100" dist="38100" dir="2700000" algn="tl">
                    <a:srgbClr val="DDDDDD"/>
                  </a:outerShdw>
                </a:effectLst>
                <a:latin typeface="Trebuchet MS" charset="0"/>
                <a:ea typeface="ＭＳ Ｐゴシック" charset="0"/>
                <a:cs typeface="Trebuchet MS" charset="0"/>
              </a:rPr>
              <a:t>Wide Area Networks (WANs)</a:t>
            </a:r>
          </a:p>
        </p:txBody>
      </p:sp>
      <p:sp>
        <p:nvSpPr>
          <p:cNvPr id="37891" name="Rectangle 3"/>
          <p:cNvSpPr>
            <a:spLocks noGrp="1" noChangeArrowheads="1"/>
          </p:cNvSpPr>
          <p:nvPr>
            <p:ph type="body" idx="1"/>
          </p:nvPr>
        </p:nvSpPr>
        <p:spPr>
          <a:xfrm>
            <a:off x="457200" y="1628775"/>
            <a:ext cx="8382000" cy="4495800"/>
          </a:xfrm>
        </p:spPr>
        <p:txBody>
          <a:bodyPr>
            <a:normAutofit/>
          </a:bodyPr>
          <a:lstStyle/>
          <a:p>
            <a:pPr eaLnBrk="1" hangingPunct="1"/>
            <a:r>
              <a:rPr kumimoji="1" lang="en-US" sz="2400" b="0" dirty="0">
                <a:latin typeface="Trebuchet MS"/>
                <a:ea typeface="ＭＳ Ｐゴシック" charset="0"/>
                <a:cs typeface="Trebuchet MS"/>
              </a:rPr>
              <a:t>Generally </a:t>
            </a:r>
            <a:r>
              <a:rPr kumimoji="1" lang="en-US" sz="2400" b="0" dirty="0">
                <a:solidFill>
                  <a:srgbClr val="FF0000"/>
                </a:solidFill>
                <a:latin typeface="Trebuchet MS"/>
                <a:ea typeface="ＭＳ Ｐゴシック" charset="0"/>
                <a:cs typeface="Trebuchet MS"/>
              </a:rPr>
              <a:t>covers a large geographical area</a:t>
            </a:r>
          </a:p>
          <a:p>
            <a:pPr eaLnBrk="1" hangingPunct="1"/>
            <a:r>
              <a:rPr kumimoji="1" lang="en-US" sz="2400" b="0" dirty="0">
                <a:latin typeface="Trebuchet MS"/>
                <a:ea typeface="ＭＳ Ｐゴシック" charset="0"/>
                <a:cs typeface="Trebuchet MS"/>
              </a:rPr>
              <a:t>Require the </a:t>
            </a:r>
            <a:r>
              <a:rPr kumimoji="1" lang="en-US" sz="2400" b="0" dirty="0">
                <a:solidFill>
                  <a:srgbClr val="FF0000"/>
                </a:solidFill>
                <a:latin typeface="Trebuchet MS"/>
                <a:ea typeface="ＭＳ Ｐゴシック" charset="0"/>
                <a:cs typeface="Trebuchet MS"/>
              </a:rPr>
              <a:t>crossing of public right-of-ways</a:t>
            </a:r>
          </a:p>
          <a:p>
            <a:r>
              <a:rPr kumimoji="1" lang="en-US" sz="2400" b="0" dirty="0">
                <a:latin typeface="Trebuchet MS"/>
                <a:ea typeface="ＭＳ Ｐゴシック" charset="0"/>
                <a:cs typeface="Trebuchet MS"/>
              </a:rPr>
              <a:t>Rely </a:t>
            </a:r>
            <a:r>
              <a:rPr lang="en-US" sz="2400" b="0" dirty="0">
                <a:latin typeface="Trebuchet MS"/>
                <a:ea typeface="ＭＳ Ｐゴシック" charset="0"/>
                <a:cs typeface="Trebuchet MS"/>
              </a:rPr>
              <a:t>at least in part on </a:t>
            </a:r>
            <a:r>
              <a:rPr lang="en-US" sz="2400" b="0" dirty="0">
                <a:solidFill>
                  <a:srgbClr val="FF0000"/>
                </a:solidFill>
                <a:latin typeface="Trebuchet MS"/>
                <a:ea typeface="ＭＳ Ｐゴシック" charset="0"/>
                <a:cs typeface="Trebuchet MS"/>
              </a:rPr>
              <a:t>circuits provided by one or more common carriers —companies</a:t>
            </a:r>
            <a:endParaRPr kumimoji="1" lang="en-US" sz="2400" b="0" dirty="0">
              <a:solidFill>
                <a:srgbClr val="FF0000"/>
              </a:solidFill>
              <a:latin typeface="Trebuchet MS"/>
              <a:ea typeface="ＭＳ Ｐゴシック" charset="0"/>
              <a:cs typeface="Trebuchet MS"/>
            </a:endParaRPr>
          </a:p>
          <a:p>
            <a:pPr eaLnBrk="1" hangingPunct="1"/>
            <a:r>
              <a:rPr kumimoji="1" lang="en-US" sz="2400" b="0" dirty="0">
                <a:latin typeface="Trebuchet MS"/>
                <a:ea typeface="ＭＳ Ｐゴシック" charset="0"/>
                <a:cs typeface="Trebuchet MS"/>
              </a:rPr>
              <a:t>Typically consist of a number of </a:t>
            </a:r>
            <a:r>
              <a:rPr kumimoji="1" lang="en-US" sz="2400" b="0" dirty="0">
                <a:solidFill>
                  <a:srgbClr val="FF0000"/>
                </a:solidFill>
                <a:latin typeface="Trebuchet MS"/>
                <a:ea typeface="ＭＳ Ｐゴシック" charset="0"/>
                <a:cs typeface="Trebuchet MS"/>
              </a:rPr>
              <a:t>interconnected switching nodes</a:t>
            </a:r>
          </a:p>
          <a:p>
            <a:r>
              <a:rPr lang="en-US" sz="2400" b="0" dirty="0">
                <a:latin typeface="Trebuchet MS"/>
                <a:ea typeface="ＭＳ Ｐゴシック" charset="0"/>
                <a:cs typeface="Trebuchet MS"/>
              </a:rPr>
              <a:t>A trans-mission from any one device is </a:t>
            </a:r>
            <a:r>
              <a:rPr lang="en-US" sz="2400" b="0" dirty="0">
                <a:solidFill>
                  <a:srgbClr val="FF0000"/>
                </a:solidFill>
                <a:latin typeface="Trebuchet MS"/>
                <a:ea typeface="ＭＳ Ｐゴシック" charset="0"/>
                <a:cs typeface="Trebuchet MS"/>
              </a:rPr>
              <a:t>routed through these internal nodes</a:t>
            </a:r>
            <a:r>
              <a:rPr lang="en-US" sz="2400" b="0" dirty="0">
                <a:latin typeface="Trebuchet MS"/>
                <a:ea typeface="ＭＳ Ｐゴシック" charset="0"/>
                <a:cs typeface="Trebuchet MS"/>
              </a:rPr>
              <a:t> to the specified destination device. </a:t>
            </a:r>
            <a:endParaRPr kumimoji="1" lang="en-US" sz="2400" b="0" dirty="0">
              <a:latin typeface="Trebuchet MS"/>
              <a:ea typeface="ＭＳ Ｐゴシック" charset="0"/>
              <a:cs typeface="Trebuchet MS"/>
            </a:endParaRPr>
          </a:p>
        </p:txBody>
      </p:sp>
    </p:spTree>
    <p:extLst>
      <p:ext uri="{BB962C8B-B14F-4D97-AF65-F5344CB8AC3E}">
        <p14:creationId xmlns:p14="http://schemas.microsoft.com/office/powerpoint/2010/main" val="313664287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533400" y="1600200"/>
            <a:ext cx="8229600" cy="4759325"/>
          </a:xfrm>
        </p:spPr>
        <p:txBody>
          <a:bodyPr>
            <a:normAutofit fontScale="92500"/>
          </a:bodyPr>
          <a:lstStyle/>
          <a:p>
            <a:pPr>
              <a:defRPr/>
            </a:pPr>
            <a:r>
              <a:rPr lang="en-US" dirty="0">
                <a:effectLst>
                  <a:outerShdw blurRad="38100" dist="38100" dir="2700000" algn="tl">
                    <a:srgbClr val="DDDDDD"/>
                  </a:outerShdw>
                </a:effectLst>
                <a:latin typeface="Trebuchet MS"/>
                <a:ea typeface="ＭＳ Ｐゴシック" charset="0"/>
                <a:cs typeface="Trebuchet MS"/>
              </a:rPr>
              <a:t>Traditionally, Wide Area Networks have been implemented using one of two technologies:</a:t>
            </a:r>
            <a:endParaRPr kumimoji="1" lang="en-US" b="0" dirty="0" smtClean="0">
              <a:latin typeface="Trebuchet MS"/>
              <a:ea typeface="ＭＳ Ｐゴシック" charset="0"/>
              <a:cs typeface="Trebuchet MS"/>
            </a:endParaRPr>
          </a:p>
          <a:p>
            <a:pPr lvl="1" eaLnBrk="1" hangingPunct="1">
              <a:defRPr/>
            </a:pPr>
            <a:r>
              <a:rPr kumimoji="1" lang="en-US" sz="2400" b="0" dirty="0" smtClean="0">
                <a:latin typeface="Trebuchet MS"/>
                <a:ea typeface="ＭＳ Ｐゴシック" charset="0"/>
                <a:cs typeface="Trebuchet MS"/>
              </a:rPr>
              <a:t>Circuit </a:t>
            </a:r>
            <a:r>
              <a:rPr kumimoji="1" lang="en-US" sz="2400" b="0" dirty="0">
                <a:latin typeface="Trebuchet MS"/>
                <a:ea typeface="ＭＳ Ｐゴシック" charset="0"/>
                <a:cs typeface="Trebuchet MS"/>
              </a:rPr>
              <a:t>switching</a:t>
            </a:r>
          </a:p>
          <a:p>
            <a:pPr lvl="1" eaLnBrk="1" hangingPunct="1">
              <a:defRPr/>
            </a:pPr>
            <a:r>
              <a:rPr kumimoji="1" lang="en-US" sz="2400" b="0" dirty="0">
                <a:latin typeface="Trebuchet MS"/>
                <a:ea typeface="ＭＳ Ｐゴシック" charset="0"/>
                <a:cs typeface="Trebuchet MS"/>
              </a:rPr>
              <a:t>Packet switching</a:t>
            </a:r>
          </a:p>
          <a:p>
            <a:pPr eaLnBrk="1" hangingPunct="1">
              <a:defRPr/>
            </a:pPr>
            <a:r>
              <a:rPr kumimoji="1" lang="en-US" sz="2400" b="0" dirty="0">
                <a:latin typeface="Trebuchet MS"/>
                <a:ea typeface="ＭＳ Ｐゴシック" charset="0"/>
                <a:cs typeface="Trebuchet MS"/>
              </a:rPr>
              <a:t>Subsequently, the following two played major roles</a:t>
            </a:r>
          </a:p>
          <a:p>
            <a:pPr lvl="1" eaLnBrk="1" hangingPunct="1">
              <a:defRPr/>
            </a:pPr>
            <a:r>
              <a:rPr kumimoji="1" lang="en-US" sz="2400" b="0" dirty="0">
                <a:latin typeface="Trebuchet MS"/>
                <a:ea typeface="ＭＳ Ｐゴシック" charset="0"/>
                <a:cs typeface="Trebuchet MS"/>
              </a:rPr>
              <a:t>Frame relay</a:t>
            </a:r>
          </a:p>
          <a:p>
            <a:pPr lvl="1" eaLnBrk="1" hangingPunct="1">
              <a:defRPr/>
            </a:pPr>
            <a:r>
              <a:rPr kumimoji="1" lang="en-US" sz="2400" b="0" dirty="0">
                <a:latin typeface="Trebuchet MS"/>
                <a:ea typeface="ＭＳ Ｐゴシック" charset="0"/>
                <a:cs typeface="Trebuchet MS"/>
              </a:rPr>
              <a:t>Asynchronous Transfer Mode (ATM)</a:t>
            </a:r>
          </a:p>
          <a:p>
            <a:pPr marL="0" indent="0">
              <a:buFont typeface="Arial" charset="0"/>
              <a:buNone/>
              <a:defRPr/>
            </a:pPr>
            <a:r>
              <a:rPr lang="en-US" sz="2400" b="0" dirty="0" smtClean="0">
                <a:solidFill>
                  <a:srgbClr val="FF0000"/>
                </a:solidFill>
                <a:latin typeface="Trebuchet MS"/>
                <a:ea typeface="ＭＳ Ｐゴシック" charset="0"/>
                <a:cs typeface="Trebuchet MS"/>
              </a:rPr>
              <a:t>     </a:t>
            </a:r>
            <a:r>
              <a:rPr lang="en-US" sz="2400" b="0" dirty="0" smtClean="0">
                <a:solidFill>
                  <a:srgbClr val="FF0000"/>
                </a:solidFill>
                <a:latin typeface="Trebuchet MS"/>
                <a:ea typeface="Wingdings"/>
                <a:cs typeface="Trebuchet MS"/>
                <a:sym typeface="Wingdings"/>
              </a:rPr>
              <a:t> </a:t>
            </a:r>
            <a:r>
              <a:rPr lang="en-US" sz="2400" b="0" dirty="0" smtClean="0">
                <a:solidFill>
                  <a:srgbClr val="FF0000"/>
                </a:solidFill>
                <a:latin typeface="Trebuchet MS"/>
                <a:ea typeface="ＭＳ Ｐゴシック" charset="0"/>
                <a:cs typeface="Trebuchet MS"/>
              </a:rPr>
              <a:t>Gradually </a:t>
            </a:r>
            <a:r>
              <a:rPr lang="en-US" sz="2400" b="0" dirty="0">
                <a:solidFill>
                  <a:srgbClr val="FF0000"/>
                </a:solidFill>
                <a:latin typeface="Trebuchet MS"/>
                <a:ea typeface="ＭＳ Ｐゴシック" charset="0"/>
                <a:cs typeface="Trebuchet MS"/>
              </a:rPr>
              <a:t>being supplanted by services based on </a:t>
            </a:r>
            <a:r>
              <a:rPr lang="en-US" sz="2400" b="0" dirty="0" smtClean="0">
                <a:solidFill>
                  <a:srgbClr val="FF0000"/>
                </a:solidFill>
                <a:latin typeface="Trebuchet MS"/>
                <a:ea typeface="ＭＳ Ｐゴシック" charset="0"/>
                <a:cs typeface="Trebuchet MS"/>
              </a:rPr>
              <a:t>gigabit </a:t>
            </a:r>
          </a:p>
          <a:p>
            <a:pPr marL="0" indent="0">
              <a:buFont typeface="Arial" charset="0"/>
              <a:buNone/>
              <a:defRPr/>
            </a:pPr>
            <a:r>
              <a:rPr lang="en-US" sz="2400" b="0" dirty="0">
                <a:solidFill>
                  <a:srgbClr val="FF0000"/>
                </a:solidFill>
                <a:latin typeface="Trebuchet MS"/>
                <a:ea typeface="ＭＳ Ｐゴシック" charset="0"/>
                <a:cs typeface="Trebuchet MS"/>
              </a:rPr>
              <a:t> </a:t>
            </a:r>
            <a:r>
              <a:rPr lang="en-US" sz="2400" b="0" dirty="0" smtClean="0">
                <a:solidFill>
                  <a:srgbClr val="FF0000"/>
                </a:solidFill>
                <a:latin typeface="Trebuchet MS"/>
                <a:ea typeface="ＭＳ Ｐゴシック" charset="0"/>
                <a:cs typeface="Trebuchet MS"/>
              </a:rPr>
              <a:t>    Ethernet </a:t>
            </a:r>
            <a:r>
              <a:rPr lang="en-US" sz="2400" b="0" dirty="0">
                <a:solidFill>
                  <a:srgbClr val="FF0000"/>
                </a:solidFill>
                <a:latin typeface="Trebuchet MS"/>
                <a:ea typeface="ＭＳ Ｐゴシック" charset="0"/>
                <a:cs typeface="Trebuchet MS"/>
              </a:rPr>
              <a:t>and Internet Protocol technologies.</a:t>
            </a:r>
          </a:p>
          <a:p>
            <a:pPr eaLnBrk="1" hangingPunct="1">
              <a:buFont typeface="Wingdings" charset="0"/>
              <a:buNone/>
              <a:defRPr/>
            </a:pPr>
            <a:r>
              <a:rPr lang="en-US" sz="2400" b="0" dirty="0" smtClean="0">
                <a:solidFill>
                  <a:srgbClr val="FF0000"/>
                </a:solidFill>
                <a:latin typeface="Trebuchet MS"/>
                <a:ea typeface="ＭＳ Ｐゴシック" charset="0"/>
                <a:cs typeface="Trebuchet MS"/>
              </a:rPr>
              <a:t> </a:t>
            </a:r>
            <a:endParaRPr lang="en-US" sz="2400" b="0" dirty="0">
              <a:solidFill>
                <a:srgbClr val="FF0000"/>
              </a:solidFill>
              <a:latin typeface="Trebuchet MS"/>
              <a:ea typeface="ＭＳ Ｐゴシック" charset="0"/>
              <a:cs typeface="Trebuchet MS"/>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1709584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152400"/>
            <a:ext cx="7491412" cy="914400"/>
          </a:xfrm>
        </p:spPr>
        <p:txBody>
          <a:bodyPr>
            <a:normAutofit/>
          </a:bodyPr>
          <a:lstStyle/>
          <a:p>
            <a:pPr algn="ctr" eaLnBrk="1" hangingPunct="1"/>
            <a:r>
              <a:rPr kumimoji="1" lang="en-US" sz="4000" dirty="0">
                <a:ln>
                  <a:noFill/>
                </a:ln>
                <a:effectLst>
                  <a:outerShdw blurRad="38100" dist="38100" dir="2700000" algn="tl">
                    <a:srgbClr val="DDDDDD"/>
                  </a:outerShdw>
                </a:effectLst>
                <a:latin typeface="Trebuchet MS" charset="0"/>
                <a:ea typeface="ＭＳ Ｐゴシック" charset="0"/>
                <a:cs typeface="Trebuchet MS" charset="0"/>
              </a:rPr>
              <a:t>Circuit Switching</a:t>
            </a:r>
          </a:p>
        </p:txBody>
      </p:sp>
      <p:sp>
        <p:nvSpPr>
          <p:cNvPr id="39939" name="Rectangle 3"/>
          <p:cNvSpPr>
            <a:spLocks noGrp="1" noChangeArrowheads="1"/>
          </p:cNvSpPr>
          <p:nvPr>
            <p:ph type="body" idx="1"/>
          </p:nvPr>
        </p:nvSpPr>
        <p:spPr>
          <a:xfrm>
            <a:off x="533400" y="1412875"/>
            <a:ext cx="8229600" cy="3962400"/>
          </a:xfrm>
        </p:spPr>
        <p:txBody>
          <a:bodyPr>
            <a:noAutofit/>
          </a:bodyPr>
          <a:lstStyle/>
          <a:p>
            <a:r>
              <a:rPr lang="en-US" sz="2400" b="0" dirty="0">
                <a:latin typeface="Trebuchet MS"/>
                <a:ea typeface="ＭＳ Ｐゴシック" charset="0"/>
                <a:cs typeface="Trebuchet MS"/>
              </a:rPr>
              <a:t>A </a:t>
            </a:r>
            <a:r>
              <a:rPr lang="en-US" sz="2400" b="0" dirty="0">
                <a:solidFill>
                  <a:srgbClr val="FF0000"/>
                </a:solidFill>
                <a:latin typeface="Trebuchet MS"/>
                <a:ea typeface="ＭＳ Ｐゴシック" charset="0"/>
                <a:cs typeface="Trebuchet MS"/>
              </a:rPr>
              <a:t>dedicated communications path is established </a:t>
            </a:r>
            <a:r>
              <a:rPr lang="en-US" sz="2400" b="0" dirty="0">
                <a:latin typeface="Trebuchet MS"/>
                <a:ea typeface="ＭＳ Ｐゴシック" charset="0"/>
                <a:cs typeface="Trebuchet MS"/>
              </a:rPr>
              <a:t>between two stations through the nodes of the network</a:t>
            </a:r>
          </a:p>
          <a:p>
            <a:r>
              <a:rPr kumimoji="1" lang="en-US" sz="2400" b="0" dirty="0">
                <a:latin typeface="Trebuchet MS"/>
                <a:ea typeface="ＭＳ Ｐゴシック" charset="0"/>
                <a:cs typeface="Trebuchet MS"/>
              </a:rPr>
              <a:t>The path is connected </a:t>
            </a:r>
            <a:r>
              <a:rPr kumimoji="1" lang="en-US" sz="2400" b="0" dirty="0">
                <a:solidFill>
                  <a:srgbClr val="FF0000"/>
                </a:solidFill>
                <a:latin typeface="Trebuchet MS"/>
                <a:ea typeface="ＭＳ Ｐゴシック" charset="0"/>
                <a:cs typeface="Trebuchet MS"/>
              </a:rPr>
              <a:t>sequence of physical links </a:t>
            </a:r>
            <a:r>
              <a:rPr kumimoji="1" lang="en-US" sz="2400" b="0" dirty="0">
                <a:latin typeface="Trebuchet MS"/>
                <a:ea typeface="ＭＳ Ｐゴシック" charset="0"/>
                <a:cs typeface="Trebuchet MS"/>
              </a:rPr>
              <a:t>between nodes</a:t>
            </a:r>
          </a:p>
          <a:p>
            <a:r>
              <a:rPr lang="en-US" sz="2400" b="0" dirty="0">
                <a:latin typeface="Trebuchet MS"/>
                <a:ea typeface="ＭＳ Ｐゴシック" charset="0"/>
                <a:cs typeface="Trebuchet MS"/>
              </a:rPr>
              <a:t>On each link, </a:t>
            </a:r>
            <a:r>
              <a:rPr lang="en-US" sz="2400" b="0" dirty="0">
                <a:solidFill>
                  <a:srgbClr val="FF0000"/>
                </a:solidFill>
                <a:latin typeface="Trebuchet MS"/>
                <a:ea typeface="ＭＳ Ｐゴシック" charset="0"/>
                <a:cs typeface="Trebuchet MS"/>
              </a:rPr>
              <a:t>a logical channel is dedicated </a:t>
            </a:r>
            <a:r>
              <a:rPr lang="en-US" sz="2400" b="0" dirty="0">
                <a:latin typeface="Trebuchet MS"/>
                <a:ea typeface="ＭＳ Ｐゴシック" charset="0"/>
                <a:cs typeface="Trebuchet MS"/>
              </a:rPr>
              <a:t>to the connection</a:t>
            </a:r>
            <a:endParaRPr kumimoji="1" lang="en-US" sz="2400" b="0" dirty="0">
              <a:latin typeface="Trebuchet MS"/>
              <a:ea typeface="ＭＳ Ｐゴシック" charset="0"/>
              <a:cs typeface="Trebuchet MS"/>
            </a:endParaRPr>
          </a:p>
          <a:p>
            <a:r>
              <a:rPr lang="en-US" sz="2400" b="0" dirty="0">
                <a:latin typeface="Trebuchet MS"/>
                <a:ea typeface="ＭＳ Ｐゴシック" charset="0"/>
                <a:cs typeface="Trebuchet MS"/>
              </a:rPr>
              <a:t>Data generated by the source station are transmitted along the dedicated path as rapidly as possible. </a:t>
            </a:r>
          </a:p>
          <a:p>
            <a:r>
              <a:rPr kumimoji="1" lang="en-US" sz="2400" b="0" dirty="0">
                <a:latin typeface="Trebuchet MS"/>
                <a:ea typeface="ＭＳ Ｐゴシック" charset="0"/>
                <a:cs typeface="Trebuchet MS"/>
              </a:rPr>
              <a:t>The most common example of circuit switching is the </a:t>
            </a:r>
            <a:r>
              <a:rPr kumimoji="1" lang="en-US" sz="2400" b="0" dirty="0">
                <a:solidFill>
                  <a:srgbClr val="FF0000"/>
                </a:solidFill>
                <a:latin typeface="Trebuchet MS"/>
                <a:ea typeface="ＭＳ Ｐゴシック" charset="0"/>
                <a:cs typeface="Trebuchet MS"/>
              </a:rPr>
              <a:t>telephone network</a:t>
            </a:r>
          </a:p>
          <a:p>
            <a:pPr eaLnBrk="1" hangingPunct="1"/>
            <a:endParaRPr kumimoji="1" lang="en-US" sz="2400" b="0" dirty="0">
              <a:latin typeface="Trebuchet MS"/>
              <a:ea typeface="ＭＳ Ｐゴシック" charset="0"/>
              <a:cs typeface="Trebuchet MS"/>
            </a:endParaRPr>
          </a:p>
          <a:p>
            <a:pPr eaLnBrk="1" hangingPunct="1"/>
            <a:endParaRPr kumimoji="1" lang="en-US" sz="2400" b="0" dirty="0">
              <a:latin typeface="Trebuchet MS"/>
              <a:ea typeface="ＭＳ Ｐゴシック" charset="0"/>
              <a:cs typeface="Trebuchet MS"/>
            </a:endParaRPr>
          </a:p>
        </p:txBody>
      </p:sp>
    </p:spTree>
    <p:extLst>
      <p:ext uri="{BB962C8B-B14F-4D97-AF65-F5344CB8AC3E}">
        <p14:creationId xmlns:p14="http://schemas.microsoft.com/office/powerpoint/2010/main" val="150496081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43000" y="228600"/>
            <a:ext cx="7491412" cy="914400"/>
          </a:xfrm>
        </p:spPr>
        <p:txBody>
          <a:bodyPr>
            <a:normAutofit/>
          </a:bodyPr>
          <a:lstStyle/>
          <a:p>
            <a:pPr algn="ctr" eaLnBrk="1" hangingPunct="1"/>
            <a:r>
              <a:rPr kumimoji="1" lang="en-US" sz="4000" dirty="0">
                <a:ln>
                  <a:noFill/>
                </a:ln>
                <a:effectLst>
                  <a:outerShdw blurRad="38100" dist="38100" dir="2700000" algn="tl">
                    <a:srgbClr val="DDDDDD"/>
                  </a:outerShdw>
                </a:effectLst>
                <a:latin typeface="Trebuchet MS" charset="0"/>
                <a:ea typeface="ＭＳ Ｐゴシック" charset="0"/>
                <a:cs typeface="Trebuchet MS" charset="0"/>
              </a:rPr>
              <a:t>Packet Switching</a:t>
            </a:r>
          </a:p>
        </p:txBody>
      </p:sp>
      <p:sp>
        <p:nvSpPr>
          <p:cNvPr id="40963" name="Rectangle 3"/>
          <p:cNvSpPr>
            <a:spLocks noGrp="1" noChangeArrowheads="1"/>
          </p:cNvSpPr>
          <p:nvPr>
            <p:ph type="body" idx="1"/>
          </p:nvPr>
        </p:nvSpPr>
        <p:spPr>
          <a:xfrm>
            <a:off x="381000" y="1600200"/>
            <a:ext cx="8229600" cy="3484563"/>
          </a:xfrm>
        </p:spPr>
        <p:txBody>
          <a:bodyPr>
            <a:noAutofit/>
          </a:bodyPr>
          <a:lstStyle/>
          <a:p>
            <a:r>
              <a:rPr lang="en-US" sz="2400" b="0">
                <a:latin typeface="Trebuchet MS"/>
                <a:ea typeface="ＭＳ Ｐゴシック" charset="0"/>
                <a:cs typeface="Trebuchet MS"/>
              </a:rPr>
              <a:t>It is </a:t>
            </a:r>
            <a:r>
              <a:rPr lang="en-US" sz="2400" b="0">
                <a:solidFill>
                  <a:srgbClr val="FF0000"/>
                </a:solidFill>
                <a:latin typeface="Trebuchet MS"/>
                <a:ea typeface="ＭＳ Ｐゴシック" charset="0"/>
                <a:cs typeface="Trebuchet MS"/>
              </a:rPr>
              <a:t>NOT necessary to dedicate</a:t>
            </a:r>
            <a:r>
              <a:rPr lang="en-US" sz="2400" b="0">
                <a:latin typeface="Trebuchet MS"/>
                <a:ea typeface="ＭＳ Ｐゴシック" charset="0"/>
                <a:cs typeface="Trebuchet MS"/>
              </a:rPr>
              <a:t> transmission capacity </a:t>
            </a:r>
            <a:r>
              <a:rPr lang="en-US" sz="2400" b="0">
                <a:solidFill>
                  <a:srgbClr val="FF0000"/>
                </a:solidFill>
                <a:latin typeface="Trebuchet MS"/>
                <a:ea typeface="ＭＳ Ｐゴシック" charset="0"/>
                <a:cs typeface="Trebuchet MS"/>
              </a:rPr>
              <a:t>along a path</a:t>
            </a:r>
            <a:r>
              <a:rPr lang="en-US" sz="2400" b="0">
                <a:latin typeface="Trebuchet MS"/>
                <a:ea typeface="ＭＳ Ｐゴシック" charset="0"/>
                <a:cs typeface="Trebuchet MS"/>
              </a:rPr>
              <a:t> through the network. </a:t>
            </a:r>
            <a:endParaRPr kumimoji="1" lang="en-US" sz="2400" b="0">
              <a:latin typeface="Trebuchet MS"/>
              <a:ea typeface="ＭＳ Ｐゴシック" charset="0"/>
              <a:cs typeface="Trebuchet MS"/>
            </a:endParaRPr>
          </a:p>
          <a:p>
            <a:pPr eaLnBrk="1" hangingPunct="1"/>
            <a:r>
              <a:rPr kumimoji="1" lang="en-US" sz="2400" b="0">
                <a:latin typeface="Trebuchet MS"/>
                <a:ea typeface="ＭＳ Ｐゴシック" charset="0"/>
                <a:cs typeface="Trebuchet MS"/>
              </a:rPr>
              <a:t>Data are sent out in a </a:t>
            </a:r>
            <a:r>
              <a:rPr kumimoji="1" lang="en-US" sz="2400" b="0">
                <a:solidFill>
                  <a:srgbClr val="FF0000"/>
                </a:solidFill>
                <a:latin typeface="Trebuchet MS"/>
                <a:ea typeface="ＭＳ Ｐゴシック" charset="0"/>
                <a:cs typeface="Trebuchet MS"/>
              </a:rPr>
              <a:t>sequence of small chunks called packets</a:t>
            </a:r>
          </a:p>
          <a:p>
            <a:pPr eaLnBrk="1" hangingPunct="1"/>
            <a:r>
              <a:rPr kumimoji="1" lang="en-US" sz="2400" b="0">
                <a:solidFill>
                  <a:srgbClr val="FF0000"/>
                </a:solidFill>
                <a:latin typeface="Trebuchet MS"/>
                <a:ea typeface="ＭＳ Ｐゴシック" charset="0"/>
                <a:cs typeface="Trebuchet MS"/>
              </a:rPr>
              <a:t>Packets are passed from node to node along SOME path </a:t>
            </a:r>
            <a:r>
              <a:rPr kumimoji="1" lang="en-US" sz="2400" b="0">
                <a:latin typeface="Trebuchet MS"/>
                <a:ea typeface="ＭＳ Ｐゴシック" charset="0"/>
                <a:cs typeface="Trebuchet MS"/>
              </a:rPr>
              <a:t>leading from source to destination</a:t>
            </a:r>
          </a:p>
          <a:p>
            <a:pPr eaLnBrk="1" hangingPunct="1"/>
            <a:r>
              <a:rPr kumimoji="1" lang="en-US" sz="2400" b="0">
                <a:latin typeface="Trebuchet MS"/>
                <a:ea typeface="ＭＳ Ｐゴシック" charset="0"/>
                <a:cs typeface="Trebuchet MS"/>
              </a:rPr>
              <a:t>Packet-switching networks are commonly used for </a:t>
            </a:r>
            <a:r>
              <a:rPr kumimoji="1" lang="en-US" sz="2400" b="0">
                <a:solidFill>
                  <a:srgbClr val="FF0000"/>
                </a:solidFill>
                <a:latin typeface="Trebuchet MS"/>
                <a:ea typeface="ＭＳ Ｐゴシック" charset="0"/>
                <a:cs typeface="Trebuchet MS"/>
              </a:rPr>
              <a:t>terminal-to-computer and computer-to-computer </a:t>
            </a:r>
            <a:r>
              <a:rPr kumimoji="1" lang="en-US" sz="2400" b="0">
                <a:latin typeface="Trebuchet MS"/>
                <a:ea typeface="ＭＳ Ｐゴシック" charset="0"/>
                <a:cs typeface="Trebuchet MS"/>
              </a:rPr>
              <a:t>communications</a:t>
            </a:r>
          </a:p>
        </p:txBody>
      </p:sp>
    </p:spTree>
    <p:extLst>
      <p:ext uri="{BB962C8B-B14F-4D97-AF65-F5344CB8AC3E}">
        <p14:creationId xmlns:p14="http://schemas.microsoft.com/office/powerpoint/2010/main" val="206030935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228600"/>
            <a:ext cx="7491413" cy="914400"/>
          </a:xfrm>
        </p:spPr>
        <p:txBody>
          <a:bodyPr>
            <a:normAutofit/>
          </a:bodyPr>
          <a:lstStyle/>
          <a:p>
            <a:pPr algn="ctr" eaLnBrk="1" hangingPunct="1"/>
            <a:r>
              <a:rPr kumimoji="1" lang="en-US" sz="4000" dirty="0">
                <a:ln>
                  <a:noFill/>
                </a:ln>
                <a:effectLst>
                  <a:outerShdw blurRad="38100" dist="38100" dir="2700000" algn="tl">
                    <a:srgbClr val="DDDDDD"/>
                  </a:outerShdw>
                </a:effectLst>
                <a:latin typeface="Trebuchet MS" charset="0"/>
                <a:ea typeface="ＭＳ Ｐゴシック" charset="0"/>
                <a:cs typeface="Trebuchet MS" charset="0"/>
              </a:rPr>
              <a:t>Frame Relay</a:t>
            </a:r>
          </a:p>
        </p:txBody>
      </p:sp>
      <p:sp>
        <p:nvSpPr>
          <p:cNvPr id="41987" name="Rectangle 3"/>
          <p:cNvSpPr>
            <a:spLocks noGrp="1" noChangeArrowheads="1"/>
          </p:cNvSpPr>
          <p:nvPr>
            <p:ph type="body" idx="1"/>
          </p:nvPr>
        </p:nvSpPr>
        <p:spPr>
          <a:xfrm>
            <a:off x="457201" y="1412875"/>
            <a:ext cx="8153400" cy="4700588"/>
          </a:xfrm>
        </p:spPr>
        <p:txBody>
          <a:bodyPr>
            <a:normAutofit/>
          </a:bodyPr>
          <a:lstStyle/>
          <a:p>
            <a:r>
              <a:rPr lang="en-US" sz="2400" b="0" dirty="0">
                <a:latin typeface="Trebuchet MS"/>
                <a:ea typeface="ＭＳ Ｐゴシック" charset="0"/>
                <a:cs typeface="Trebuchet MS"/>
              </a:rPr>
              <a:t>Packet switching was developed at a time when </a:t>
            </a:r>
            <a:r>
              <a:rPr lang="en-US" sz="2400" b="0" dirty="0">
                <a:solidFill>
                  <a:srgbClr val="FF0000"/>
                </a:solidFill>
                <a:latin typeface="Trebuchet MS"/>
                <a:ea typeface="ＭＳ Ｐゴシック" charset="0"/>
                <a:cs typeface="Trebuchet MS"/>
              </a:rPr>
              <a:t>digital long-distance transmission</a:t>
            </a:r>
            <a:r>
              <a:rPr lang="en-US" sz="2400" b="0" dirty="0">
                <a:latin typeface="Trebuchet MS"/>
                <a:ea typeface="ＭＳ Ｐゴシック" charset="0"/>
                <a:cs typeface="Trebuchet MS"/>
              </a:rPr>
              <a:t> facilities exhibited a relatively </a:t>
            </a:r>
            <a:r>
              <a:rPr lang="en-US" sz="2400" b="0" dirty="0">
                <a:solidFill>
                  <a:srgbClr val="FF0000"/>
                </a:solidFill>
                <a:latin typeface="Trebuchet MS"/>
                <a:ea typeface="ＭＳ Ｐゴシック" charset="0"/>
                <a:cs typeface="Trebuchet MS"/>
              </a:rPr>
              <a:t>high error rate </a:t>
            </a:r>
            <a:r>
              <a:rPr lang="en-US" sz="2400" b="0" dirty="0">
                <a:latin typeface="Trebuchet MS"/>
                <a:ea typeface="ＭＳ Ｐゴシック" charset="0"/>
                <a:cs typeface="Trebuchet MS"/>
              </a:rPr>
              <a:t>compared to today’s facilities.</a:t>
            </a:r>
          </a:p>
          <a:p>
            <a:r>
              <a:rPr lang="en-US" sz="2400" b="0" dirty="0">
                <a:latin typeface="Trebuchet MS"/>
                <a:ea typeface="ＭＳ Ｐゴシック" charset="0"/>
                <a:cs typeface="Trebuchet MS"/>
              </a:rPr>
              <a:t>There is a considerable amount of </a:t>
            </a:r>
            <a:r>
              <a:rPr lang="en-US" sz="2400" b="0" dirty="0">
                <a:solidFill>
                  <a:srgbClr val="FF0000"/>
                </a:solidFill>
                <a:latin typeface="Trebuchet MS"/>
                <a:ea typeface="ＭＳ Ｐゴシック" charset="0"/>
                <a:cs typeface="Trebuchet MS"/>
              </a:rPr>
              <a:t>overhead built into packet-switching </a:t>
            </a:r>
            <a:r>
              <a:rPr lang="en-US" sz="2400" b="0" dirty="0">
                <a:latin typeface="Trebuchet MS"/>
                <a:ea typeface="ＭＳ Ｐゴシック" charset="0"/>
                <a:cs typeface="Trebuchet MS"/>
              </a:rPr>
              <a:t>schemes to compensate for errors.</a:t>
            </a:r>
          </a:p>
          <a:p>
            <a:pPr eaLnBrk="1" hangingPunct="1"/>
            <a:r>
              <a:rPr kumimoji="1" lang="en-US" sz="2400" b="0" dirty="0">
                <a:latin typeface="Trebuchet MS"/>
                <a:ea typeface="ＭＳ Ｐゴシック" charset="0"/>
                <a:cs typeface="Trebuchet MS"/>
              </a:rPr>
              <a:t>Developed to take advantage of high data rates and low error rates</a:t>
            </a:r>
          </a:p>
          <a:p>
            <a:pPr eaLnBrk="1" hangingPunct="1"/>
            <a:r>
              <a:rPr kumimoji="1" lang="en-US" sz="2400" b="0" dirty="0">
                <a:latin typeface="Trebuchet MS"/>
                <a:ea typeface="ＭＳ Ｐゴシック" charset="0"/>
                <a:cs typeface="Trebuchet MS"/>
              </a:rPr>
              <a:t>Operates at data rates of up to 2 Mbps</a:t>
            </a:r>
          </a:p>
          <a:p>
            <a:pPr eaLnBrk="1" hangingPunct="1"/>
            <a:r>
              <a:rPr kumimoji="1" lang="en-US" sz="2400" b="0" dirty="0">
                <a:latin typeface="Trebuchet MS"/>
                <a:ea typeface="ＭＳ Ｐゴシック" charset="0"/>
                <a:cs typeface="Trebuchet MS"/>
              </a:rPr>
              <a:t>Key to achieving high data rates is to </a:t>
            </a:r>
            <a:r>
              <a:rPr kumimoji="1" lang="en-US" sz="2400" b="0" dirty="0">
                <a:solidFill>
                  <a:srgbClr val="FF0000"/>
                </a:solidFill>
                <a:latin typeface="Trebuchet MS"/>
                <a:ea typeface="ＭＳ Ｐゴシック" charset="0"/>
                <a:cs typeface="Trebuchet MS"/>
              </a:rPr>
              <a:t>strip out most of the overhead involved with error control</a:t>
            </a:r>
          </a:p>
        </p:txBody>
      </p:sp>
    </p:spTree>
    <p:extLst>
      <p:ext uri="{BB962C8B-B14F-4D97-AF65-F5344CB8AC3E}">
        <p14:creationId xmlns:p14="http://schemas.microsoft.com/office/powerpoint/2010/main" val="16402427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79375"/>
            <a:ext cx="8229600" cy="1139825"/>
          </a:xfrm>
        </p:spPr>
        <p:txBody>
          <a:bodyPr/>
          <a:lstStyle/>
          <a:p>
            <a:pPr algn="ctr" eaLnBrk="1" hangingPunct="1"/>
            <a:r>
              <a:rPr kumimoji="1" lang="en-US" sz="3200" dirty="0">
                <a:ln>
                  <a:noFill/>
                </a:ln>
                <a:effectLst>
                  <a:outerShdw blurRad="38100" dist="38100" dir="2700000" algn="tl">
                    <a:srgbClr val="DDDDDD"/>
                  </a:outerShdw>
                </a:effectLst>
                <a:latin typeface="Times New Roman" charset="0"/>
                <a:ea typeface="ＭＳ Ｐゴシック" charset="0"/>
                <a:cs typeface="Times New Roman" charset="0"/>
              </a:rPr>
              <a:t>Asynchronous Transfer Mode (ATM)</a:t>
            </a:r>
          </a:p>
        </p:txBody>
      </p:sp>
      <p:sp>
        <p:nvSpPr>
          <p:cNvPr id="43011" name="Rectangle 3"/>
          <p:cNvSpPr>
            <a:spLocks noGrp="1" noChangeArrowheads="1"/>
          </p:cNvSpPr>
          <p:nvPr>
            <p:ph type="body" idx="1"/>
          </p:nvPr>
        </p:nvSpPr>
        <p:spPr>
          <a:xfrm>
            <a:off x="457200" y="1700213"/>
            <a:ext cx="8229600" cy="4454525"/>
          </a:xfrm>
        </p:spPr>
        <p:txBody>
          <a:bodyPr>
            <a:normAutofit/>
          </a:bodyPr>
          <a:lstStyle/>
          <a:p>
            <a:r>
              <a:rPr kumimoji="1" lang="en-US" sz="2400" b="0" dirty="0">
                <a:latin typeface="Trebuchet MS"/>
                <a:ea typeface="ＭＳ Ｐゴシック" charset="0"/>
                <a:cs typeface="Trebuchet MS"/>
              </a:rPr>
              <a:t>Referred to as cell relay. </a:t>
            </a:r>
            <a:r>
              <a:rPr lang="en-US" sz="2400" b="0" dirty="0">
                <a:latin typeface="Trebuchet MS"/>
                <a:ea typeface="ＭＳ Ｐゴシック" charset="0"/>
                <a:cs typeface="Trebuchet MS"/>
              </a:rPr>
              <a:t>ATM can be viewed as an </a:t>
            </a:r>
            <a:r>
              <a:rPr lang="en-US" sz="2400" b="0" dirty="0">
                <a:solidFill>
                  <a:srgbClr val="FF0000"/>
                </a:solidFill>
                <a:latin typeface="Trebuchet MS"/>
                <a:ea typeface="ＭＳ Ｐゴシック" charset="0"/>
                <a:cs typeface="Trebuchet MS"/>
              </a:rPr>
              <a:t>evolution from frame relay</a:t>
            </a:r>
            <a:r>
              <a:rPr lang="en-US" sz="2400" b="0" dirty="0">
                <a:latin typeface="Trebuchet MS"/>
                <a:ea typeface="ＭＳ Ｐゴシック" charset="0"/>
                <a:cs typeface="Trebuchet MS"/>
              </a:rPr>
              <a:t>.</a:t>
            </a:r>
            <a:endParaRPr kumimoji="1" lang="en-US" sz="2400" b="0" dirty="0">
              <a:latin typeface="Trebuchet MS"/>
              <a:ea typeface="ＭＳ Ｐゴシック" charset="0"/>
              <a:cs typeface="Trebuchet MS"/>
            </a:endParaRPr>
          </a:p>
          <a:p>
            <a:pPr eaLnBrk="1" hangingPunct="1"/>
            <a:r>
              <a:rPr kumimoji="1" lang="en-US" sz="2400" b="0" dirty="0">
                <a:latin typeface="Trebuchet MS"/>
                <a:ea typeface="ＭＳ Ｐゴシック" charset="0"/>
                <a:cs typeface="Trebuchet MS"/>
              </a:rPr>
              <a:t>Culmination of developments in circuit switching and packet switching</a:t>
            </a:r>
          </a:p>
          <a:p>
            <a:pPr eaLnBrk="1" hangingPunct="1"/>
            <a:r>
              <a:rPr kumimoji="1" lang="en-US" sz="2400" b="0" dirty="0">
                <a:latin typeface="Trebuchet MS"/>
                <a:ea typeface="ＭＳ Ｐゴシック" charset="0"/>
                <a:cs typeface="Trebuchet MS"/>
              </a:rPr>
              <a:t>Uses </a:t>
            </a:r>
            <a:r>
              <a:rPr kumimoji="1" lang="en-US" sz="2400" b="0" dirty="0">
                <a:solidFill>
                  <a:srgbClr val="FF0000"/>
                </a:solidFill>
                <a:latin typeface="Trebuchet MS"/>
                <a:ea typeface="ＭＳ Ｐゴシック" charset="0"/>
                <a:cs typeface="Trebuchet MS"/>
              </a:rPr>
              <a:t>fixed-length packets </a:t>
            </a:r>
            <a:r>
              <a:rPr kumimoji="1" lang="en-US" sz="2400" b="0" dirty="0">
                <a:latin typeface="Trebuchet MS"/>
                <a:ea typeface="ＭＳ Ｐゴシック" charset="0"/>
                <a:cs typeface="Trebuchet MS"/>
              </a:rPr>
              <a:t>called cells </a:t>
            </a:r>
            <a:r>
              <a:rPr kumimoji="1" lang="en-US" sz="2400" b="0" dirty="0">
                <a:solidFill>
                  <a:srgbClr val="FF0000"/>
                </a:solidFill>
                <a:latin typeface="Trebuchet MS"/>
                <a:ea typeface="ＭＳ Ｐゴシック" charset="0"/>
                <a:cs typeface="Trebuchet MS"/>
              </a:rPr>
              <a:t>(Reduced Overhead)</a:t>
            </a:r>
          </a:p>
          <a:p>
            <a:pPr eaLnBrk="1" hangingPunct="1"/>
            <a:r>
              <a:rPr kumimoji="1" lang="en-US" sz="2400" b="0" dirty="0">
                <a:latin typeface="Trebuchet MS"/>
                <a:ea typeface="ＭＳ Ｐゴシック" charset="0"/>
                <a:cs typeface="Trebuchet MS"/>
              </a:rPr>
              <a:t>Works in range of 10s and 100s of Mbps and in the </a:t>
            </a:r>
            <a:r>
              <a:rPr kumimoji="1" lang="en-US" sz="2400" b="0" dirty="0" err="1">
                <a:latin typeface="Trebuchet MS"/>
                <a:ea typeface="ＭＳ Ｐゴシック" charset="0"/>
                <a:cs typeface="Trebuchet MS"/>
              </a:rPr>
              <a:t>Gbps</a:t>
            </a:r>
            <a:r>
              <a:rPr kumimoji="1" lang="en-US" sz="2400" b="0" dirty="0">
                <a:latin typeface="Trebuchet MS"/>
                <a:ea typeface="ＭＳ Ｐゴシック" charset="0"/>
                <a:cs typeface="Trebuchet MS"/>
              </a:rPr>
              <a:t> range</a:t>
            </a:r>
          </a:p>
          <a:p>
            <a:pPr eaLnBrk="1" hangingPunct="1"/>
            <a:r>
              <a:rPr kumimoji="1" lang="en-US" sz="2400" b="0" dirty="0">
                <a:latin typeface="Trebuchet MS"/>
                <a:ea typeface="ＭＳ Ｐゴシック" charset="0"/>
                <a:cs typeface="Trebuchet MS"/>
              </a:rPr>
              <a:t>Allows </a:t>
            </a:r>
            <a:r>
              <a:rPr kumimoji="1" lang="en-US" sz="2400" b="0" dirty="0">
                <a:solidFill>
                  <a:srgbClr val="FF0000"/>
                </a:solidFill>
                <a:latin typeface="Trebuchet MS"/>
                <a:ea typeface="ＭＳ Ｐゴシック" charset="0"/>
                <a:cs typeface="Trebuchet MS"/>
              </a:rPr>
              <a:t>multiple channels</a:t>
            </a:r>
            <a:r>
              <a:rPr kumimoji="1" lang="en-US" sz="2400" b="0" dirty="0">
                <a:latin typeface="Trebuchet MS"/>
                <a:ea typeface="ＭＳ Ｐゴシック" charset="0"/>
                <a:cs typeface="Trebuchet MS"/>
              </a:rPr>
              <a:t> with the data rate on each channel dynamically set on demand</a:t>
            </a:r>
          </a:p>
          <a:p>
            <a:pPr eaLnBrk="1" hangingPunct="1"/>
            <a:endParaRPr kumimoji="1" lang="en-US" sz="2400" b="0" dirty="0">
              <a:latin typeface="Trebuchet MS"/>
              <a:ea typeface="ＭＳ Ｐゴシック" charset="0"/>
              <a:cs typeface="Trebuchet MS"/>
            </a:endParaRPr>
          </a:p>
        </p:txBody>
      </p:sp>
    </p:spTree>
    <p:extLst>
      <p:ext uri="{BB962C8B-B14F-4D97-AF65-F5344CB8AC3E}">
        <p14:creationId xmlns:p14="http://schemas.microsoft.com/office/powerpoint/2010/main" val="23929490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44035" name="Footer Placeholder 4"/>
          <p:cNvSpPr>
            <a:spLocks noGrp="1"/>
          </p:cNvSpPr>
          <p:nvPr>
            <p:ph type="ftr" sz="quarter" idx="4294967295"/>
          </p:nvPr>
        </p:nvSpPr>
        <p:spPr bwMode="auto">
          <a:xfrm>
            <a:off x="2514600" y="6248400"/>
            <a:ext cx="4114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Data Communications, Kwangwoon University</a:t>
            </a:r>
          </a:p>
        </p:txBody>
      </p:sp>
      <p:sp>
        <p:nvSpPr>
          <p:cNvPr id="44036"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3C5780C9-F93F-9645-BE3A-F2C45E7739CF}" type="slidenum">
              <a:rPr lang="en-US" altLang="ko-KR">
                <a:solidFill>
                  <a:srgbClr val="898989"/>
                </a:solidFill>
                <a:latin typeface="Calibri" charset="0"/>
              </a:rPr>
              <a:pPr eaLnBrk="1" hangingPunct="1"/>
              <a:t>36</a:t>
            </a:fld>
            <a:endParaRPr lang="en-US" altLang="ko-KR">
              <a:solidFill>
                <a:srgbClr val="898989"/>
              </a:solidFill>
              <a:latin typeface="Calibri" charset="0"/>
            </a:endParaRPr>
          </a:p>
        </p:txBody>
      </p:sp>
      <p:sp>
        <p:nvSpPr>
          <p:cNvPr id="76802" name="Rectangle 2"/>
          <p:cNvSpPr>
            <a:spLocks noGrp="1" noChangeArrowheads="1"/>
          </p:cNvSpPr>
          <p:nvPr>
            <p:ph type="title"/>
          </p:nvPr>
        </p:nvSpPr>
        <p:spPr>
          <a:xfrm>
            <a:off x="152400" y="152400"/>
            <a:ext cx="7491413" cy="914400"/>
          </a:xfrm>
        </p:spPr>
        <p:txBody>
          <a:bodyPr/>
          <a:lstStyle/>
          <a:p>
            <a:pPr algn="r"/>
            <a:r>
              <a:rPr lang="en-US" altLang="ko-KR">
                <a:ln>
                  <a:noFill/>
                </a:ln>
                <a:effectLst>
                  <a:outerShdw blurRad="38100" dist="38100" dir="2700000" algn="tl">
                    <a:srgbClr val="DDDDDD"/>
                  </a:outerShdw>
                </a:effectLst>
                <a:latin typeface="Trebuchet MS" charset="0"/>
                <a:ea typeface="ＭＳ Ｐゴシック" charset="0"/>
                <a:cs typeface="Trebuchet MS" charset="0"/>
              </a:rPr>
              <a:t>Internetworks</a:t>
            </a:r>
          </a:p>
        </p:txBody>
      </p:sp>
      <p:sp>
        <p:nvSpPr>
          <p:cNvPr id="44038" name="Rectangle 3"/>
          <p:cNvSpPr>
            <a:spLocks noGrp="1" noChangeArrowheads="1"/>
          </p:cNvSpPr>
          <p:nvPr>
            <p:ph type="body" idx="1"/>
          </p:nvPr>
        </p:nvSpPr>
        <p:spPr>
          <a:xfrm>
            <a:off x="760413" y="1536700"/>
            <a:ext cx="7772400" cy="1676400"/>
          </a:xfrm>
        </p:spPr>
        <p:txBody>
          <a:bodyPr/>
          <a:lstStyle/>
          <a:p>
            <a:pPr>
              <a:lnSpc>
                <a:spcPct val="90000"/>
              </a:lnSpc>
            </a:pPr>
            <a:r>
              <a:rPr lang="en-AU" altLang="ko-KR" sz="2400">
                <a:latin typeface="Times New Roman" charset="0"/>
                <a:ea typeface="ＭＳ Ｐゴシック" charset="0"/>
                <a:cs typeface="Times New Roman" charset="0"/>
              </a:rPr>
              <a:t>Internetwork (internet) : </a:t>
            </a:r>
            <a:r>
              <a:rPr lang="en-AU" altLang="ko-KR" sz="2400" b="0">
                <a:latin typeface="Times New Roman" charset="0"/>
                <a:ea typeface="ＭＳ Ｐゴシック" charset="0"/>
                <a:cs typeface="Times New Roman" charset="0"/>
              </a:rPr>
              <a:t>two or more networks are connected by internetworking devices</a:t>
            </a:r>
            <a:r>
              <a:rPr lang="en-US" altLang="ko-KR" sz="2400" b="0">
                <a:latin typeface="Times New Roman" charset="0"/>
                <a:ea typeface="ＭＳ Ｐゴシック" charset="0"/>
                <a:cs typeface="Times New Roman" charset="0"/>
              </a:rPr>
              <a:t> </a:t>
            </a:r>
          </a:p>
          <a:p>
            <a:pPr>
              <a:lnSpc>
                <a:spcPct val="90000"/>
              </a:lnSpc>
            </a:pPr>
            <a:r>
              <a:rPr lang="en-AU" altLang="ko-KR" sz="2400">
                <a:latin typeface="Times New Roman" charset="0"/>
                <a:ea typeface="ＭＳ Ｐゴシック" charset="0"/>
                <a:cs typeface="Times New Roman" charset="0"/>
              </a:rPr>
              <a:t>Internetworking devices: </a:t>
            </a:r>
            <a:r>
              <a:rPr lang="en-AU" altLang="ko-KR" sz="2400" b="0">
                <a:latin typeface="Times New Roman" charset="0"/>
                <a:ea typeface="ＭＳ Ｐゴシック" charset="0"/>
                <a:cs typeface="Times New Roman" charset="0"/>
              </a:rPr>
              <a:t>router, gateway, etc.</a:t>
            </a:r>
            <a:r>
              <a:rPr lang="en-US" altLang="ko-KR" sz="2400" b="0">
                <a:latin typeface="Times New Roman" charset="0"/>
                <a:ea typeface="ＭＳ Ｐゴシック" charset="0"/>
                <a:cs typeface="Times New Roman" charset="0"/>
              </a:rPr>
              <a:t> </a:t>
            </a:r>
          </a:p>
          <a:p>
            <a:pPr>
              <a:lnSpc>
                <a:spcPct val="90000"/>
              </a:lnSpc>
            </a:pPr>
            <a:r>
              <a:rPr lang="en-AU" altLang="ko-KR" sz="2400">
                <a:latin typeface="Times New Roman" charset="0"/>
                <a:ea typeface="ＭＳ Ｐゴシック" charset="0"/>
                <a:cs typeface="Times New Roman" charset="0"/>
              </a:rPr>
              <a:t>The Internet: </a:t>
            </a:r>
            <a:r>
              <a:rPr lang="en-AU" altLang="ko-KR" sz="2400" b="0">
                <a:latin typeface="Times New Roman" charset="0"/>
                <a:ea typeface="ＭＳ Ｐゴシック" charset="0"/>
                <a:cs typeface="Times New Roman" charset="0"/>
              </a:rPr>
              <a:t>a specific worldwide network</a:t>
            </a:r>
            <a:r>
              <a:rPr lang="en-US" altLang="ko-KR" sz="2400" b="0">
                <a:latin typeface="Times New Roman" charset="0"/>
                <a:ea typeface="ＭＳ Ｐゴシック" charset="0"/>
                <a:cs typeface="Times New Roman" charset="0"/>
              </a:rPr>
              <a:t> </a:t>
            </a:r>
          </a:p>
        </p:txBody>
      </p:sp>
      <p:pic>
        <p:nvPicPr>
          <p:cNvPr id="4403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429000"/>
            <a:ext cx="5638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9569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152400" y="152400"/>
            <a:ext cx="7491413" cy="914400"/>
          </a:xfrm>
        </p:spPr>
        <p:txBody>
          <a:bodyPr/>
          <a:lstStyle/>
          <a:p>
            <a:pPr algn="r">
              <a:defRPr/>
            </a:pPr>
            <a:r>
              <a:rPr kumimoji="1" lang="en-GB" dirty="0"/>
              <a:t>The Internet</a:t>
            </a:r>
            <a:endParaRPr kumimoji="1" lang="en-US" dirty="0"/>
          </a:p>
        </p:txBody>
      </p:sp>
      <p:sp>
        <p:nvSpPr>
          <p:cNvPr id="45059" name="Rectangle 1027"/>
          <p:cNvSpPr>
            <a:spLocks noGrp="1" noChangeArrowheads="1"/>
          </p:cNvSpPr>
          <p:nvPr>
            <p:ph type="body" idx="1"/>
          </p:nvPr>
        </p:nvSpPr>
        <p:spPr>
          <a:xfrm>
            <a:off x="473075" y="1773238"/>
            <a:ext cx="8491538" cy="4352925"/>
          </a:xfrm>
        </p:spPr>
        <p:txBody>
          <a:bodyPr/>
          <a:lstStyle/>
          <a:p>
            <a:pPr>
              <a:lnSpc>
                <a:spcPct val="90000"/>
              </a:lnSpc>
            </a:pPr>
            <a:r>
              <a:rPr kumimoji="1" lang="en-US" sz="2400" b="0">
                <a:latin typeface="Times New Roman" charset="0"/>
                <a:ea typeface="ＭＳ Ｐゴシック" charset="0"/>
                <a:cs typeface="Times New Roman" charset="0"/>
              </a:rPr>
              <a:t>Internet evolved from ARPANET, </a:t>
            </a:r>
            <a:r>
              <a:rPr lang="en-US" sz="2400" b="0">
                <a:latin typeface="Times New Roman" charset="0"/>
                <a:ea typeface="ＭＳ Ｐゴシック" charset="0"/>
                <a:cs typeface="Times New Roman" charset="0"/>
              </a:rPr>
              <a:t>developed in 1969 by the Advanced Research Projects Agency (ARPA) of the U.S. Department of Defense (DoD).</a:t>
            </a:r>
          </a:p>
          <a:p>
            <a:pPr>
              <a:lnSpc>
                <a:spcPct val="90000"/>
              </a:lnSpc>
            </a:pPr>
            <a:endParaRPr kumimoji="1" lang="en-US" sz="2400" b="0">
              <a:latin typeface="Times New Roman" charset="0"/>
              <a:ea typeface="ＭＳ Ｐゴシック" charset="0"/>
              <a:cs typeface="Times New Roman" charset="0"/>
            </a:endParaRPr>
          </a:p>
          <a:p>
            <a:pPr lvl="1">
              <a:lnSpc>
                <a:spcPct val="90000"/>
              </a:lnSpc>
            </a:pPr>
            <a:r>
              <a:rPr kumimoji="1" lang="en-US" sz="2400" b="0">
                <a:latin typeface="Times New Roman" charset="0"/>
                <a:ea typeface="ＭＳ Ｐゴシック" charset="0"/>
                <a:cs typeface="Times New Roman" charset="0"/>
              </a:rPr>
              <a:t>First operational packet-switching network</a:t>
            </a:r>
          </a:p>
          <a:p>
            <a:pPr lvl="1">
              <a:lnSpc>
                <a:spcPct val="90000"/>
              </a:lnSpc>
            </a:pPr>
            <a:r>
              <a:rPr kumimoji="1" lang="en-US" sz="2400" b="0">
                <a:latin typeface="Times New Roman" charset="0"/>
                <a:ea typeface="ＭＳ Ｐゴシック" charset="0"/>
                <a:cs typeface="Times New Roman" charset="0"/>
              </a:rPr>
              <a:t>Applied to </a:t>
            </a:r>
            <a:r>
              <a:rPr lang="en-US" sz="2400" b="0">
                <a:latin typeface="Times New Roman" charset="0"/>
                <a:ea typeface="ＭＳ Ｐゴシック" charset="0"/>
                <a:cs typeface="Times New Roman" charset="0"/>
              </a:rPr>
              <a:t>tactical radio communication (packet radio) and to satellite communication (SATNET)</a:t>
            </a:r>
          </a:p>
          <a:p>
            <a:pPr lvl="1">
              <a:lnSpc>
                <a:spcPct val="90000"/>
              </a:lnSpc>
            </a:pPr>
            <a:r>
              <a:rPr kumimoji="1" lang="en-US" sz="2400" b="0">
                <a:latin typeface="Times New Roman" charset="0"/>
                <a:ea typeface="ＭＳ Ｐゴシック" charset="0"/>
                <a:cs typeface="Times New Roman" charset="0"/>
              </a:rPr>
              <a:t>Had a need for interoperability</a:t>
            </a:r>
          </a:p>
          <a:p>
            <a:pPr lvl="1">
              <a:lnSpc>
                <a:spcPct val="90000"/>
              </a:lnSpc>
            </a:pPr>
            <a:r>
              <a:rPr kumimoji="1" lang="en-US" sz="2400" b="0">
                <a:latin typeface="Times New Roman" charset="0"/>
                <a:ea typeface="ＭＳ Ｐゴシック" charset="0"/>
                <a:cs typeface="Times New Roman" charset="0"/>
              </a:rPr>
              <a:t>Led to standardized TCP/IP protocols</a:t>
            </a:r>
          </a:p>
          <a:p>
            <a:pPr>
              <a:lnSpc>
                <a:spcPct val="90000"/>
              </a:lnSpc>
              <a:buFont typeface="Wingdings" charset="0"/>
              <a:buNone/>
            </a:pPr>
            <a:endParaRPr kumimoji="1" lang="en-US" b="0">
              <a:latin typeface="Times New Roman" charset="0"/>
              <a:ea typeface="ＭＳ Ｐゴシック" charset="0"/>
              <a:cs typeface="Times New Roman" charset="0"/>
            </a:endParaRPr>
          </a:p>
        </p:txBody>
      </p:sp>
    </p:spTree>
    <p:extLst>
      <p:ext uri="{BB962C8B-B14F-4D97-AF65-F5344CB8AC3E}">
        <p14:creationId xmlns:p14="http://schemas.microsoft.com/office/powerpoint/2010/main" val="4262578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49238" y="152400"/>
            <a:ext cx="7491412" cy="914400"/>
          </a:xfrm>
        </p:spPr>
        <p:txBody>
          <a:bodyPr/>
          <a:lstStyle/>
          <a:p>
            <a:pPr algn="r">
              <a:defRPr/>
            </a:pPr>
            <a:r>
              <a:rPr kumimoji="1" lang="en-GB" dirty="0"/>
              <a:t>Internet Elements</a:t>
            </a:r>
            <a:endParaRPr kumimoji="1" lang="en-US" dirty="0"/>
          </a:p>
        </p:txBody>
      </p:sp>
      <p:sp>
        <p:nvSpPr>
          <p:cNvPr id="46083" name="Rectangle 6"/>
          <p:cNvSpPr>
            <a:spLocks noChangeArrowheads="1"/>
          </p:cNvSpPr>
          <p:nvPr/>
        </p:nvSpPr>
        <p:spPr bwMode="auto">
          <a:xfrm>
            <a:off x="7850188" y="5337175"/>
            <a:ext cx="18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endParaRPr lang="en-US"/>
          </a:p>
        </p:txBody>
      </p:sp>
      <p:pic>
        <p:nvPicPr>
          <p:cNvPr id="46084" name="Picture 7" descr="Internet Elements                                              002827FF  Mnementh                      BEAE7A2F:"/>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1684338" y="3500438"/>
            <a:ext cx="5624512"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1"/>
          <p:cNvSpPr>
            <a:spLocks noChangeArrowheads="1"/>
          </p:cNvSpPr>
          <p:nvPr/>
        </p:nvSpPr>
        <p:spPr bwMode="auto">
          <a:xfrm>
            <a:off x="763588" y="1265238"/>
            <a:ext cx="80565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latin typeface="Times" charset="0"/>
              </a:rPr>
              <a:t>Figure illustrates - the key </a:t>
            </a:r>
            <a:r>
              <a:rPr lang="en-US" sz="2400">
                <a:solidFill>
                  <a:srgbClr val="FF0000"/>
                </a:solidFill>
                <a:latin typeface="Times" charset="0"/>
              </a:rPr>
              <a:t>elements of Internet </a:t>
            </a:r>
            <a:r>
              <a:rPr lang="en-US" sz="2400">
                <a:latin typeface="Times" charset="0"/>
              </a:rPr>
              <a:t>e.g. PCs, workstations, servers, mainframes. </a:t>
            </a:r>
          </a:p>
          <a:p>
            <a:endParaRPr lang="en-US" sz="2400">
              <a:latin typeface="Times" charset="0"/>
            </a:endParaRPr>
          </a:p>
          <a:p>
            <a:r>
              <a:rPr lang="en-US" sz="2400">
                <a:latin typeface="Times" charset="0"/>
              </a:rPr>
              <a:t>Most hosts that use the Internet are connected to a </a:t>
            </a:r>
            <a:r>
              <a:rPr lang="en-US" sz="2400" b="1">
                <a:latin typeface="Times" charset="0"/>
              </a:rPr>
              <a:t>network </a:t>
            </a:r>
            <a:r>
              <a:rPr lang="en-US" sz="2400">
                <a:latin typeface="Times" charset="0"/>
              </a:rPr>
              <a:t>e.g.,  local area network (LAN) or a wide area network (WAN). </a:t>
            </a:r>
            <a:r>
              <a:rPr lang="en-US" sz="2400">
                <a:solidFill>
                  <a:srgbClr val="FF0000"/>
                </a:solidFill>
                <a:latin typeface="Times" charset="0"/>
              </a:rPr>
              <a:t>These networks are in turn connected by </a:t>
            </a:r>
            <a:r>
              <a:rPr lang="en-US" sz="2400" b="1">
                <a:solidFill>
                  <a:srgbClr val="FF0000"/>
                </a:solidFill>
                <a:latin typeface="Times" charset="0"/>
              </a:rPr>
              <a:t>routers</a:t>
            </a:r>
            <a:r>
              <a:rPr lang="en-US" sz="2400">
                <a:latin typeface="Times" charset="0"/>
              </a:rPr>
              <a:t>. </a:t>
            </a:r>
          </a:p>
        </p:txBody>
      </p:sp>
    </p:spTree>
    <p:extLst>
      <p:ext uri="{BB962C8B-B14F-4D97-AF65-F5344CB8AC3E}">
        <p14:creationId xmlns:p14="http://schemas.microsoft.com/office/powerpoint/2010/main" val="3539533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96938" y="152400"/>
            <a:ext cx="7491412" cy="914400"/>
          </a:xfrm>
        </p:spPr>
        <p:txBody>
          <a:bodyPr/>
          <a:lstStyle/>
          <a:p>
            <a:pPr algn="r">
              <a:defRPr/>
            </a:pPr>
            <a:r>
              <a:rPr kumimoji="1" lang="en-GB" dirty="0"/>
              <a:t>Internet Architecture</a:t>
            </a:r>
            <a:endParaRPr kumimoji="1" lang="en-US" dirty="0"/>
          </a:p>
        </p:txBody>
      </p:sp>
      <p:pic>
        <p:nvPicPr>
          <p:cNvPr id="47107" name="Picture 6" descr="&#10;Internet View                                                  002827FF  Mnementh                      BEAE7A2F:"/>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3348038" y="1484313"/>
            <a:ext cx="57546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1"/>
          <p:cNvSpPr>
            <a:spLocks noChangeArrowheads="1"/>
          </p:cNvSpPr>
          <p:nvPr/>
        </p:nvSpPr>
        <p:spPr bwMode="auto">
          <a:xfrm>
            <a:off x="34925" y="1281113"/>
            <a:ext cx="3313113" cy="53244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marL="342900" indent="-342900">
              <a:buFont typeface="Arial" charset="0"/>
              <a:buChar char="•"/>
              <a:defRPr/>
            </a:pPr>
            <a:r>
              <a:rPr lang="en-US" sz="2000" dirty="0">
                <a:latin typeface="Times New Roman" charset="0"/>
                <a:cs typeface="Times New Roman" charset="0"/>
              </a:rPr>
              <a:t>The Internet today is made up of thousands of overlapping hierarchical networks. </a:t>
            </a:r>
          </a:p>
          <a:p>
            <a:pPr marL="342900" indent="-342900">
              <a:buFont typeface="Arial" charset="0"/>
              <a:buChar char="•"/>
              <a:defRPr/>
            </a:pPr>
            <a:r>
              <a:rPr kumimoji="1" lang="en-US" sz="2000" dirty="0">
                <a:solidFill>
                  <a:srgbClr val="FF0000"/>
                </a:solidFill>
                <a:latin typeface="Times New Roman" charset="0"/>
                <a:cs typeface="Times New Roman" charset="0"/>
              </a:rPr>
              <a:t>Hosts grouped into LANs, </a:t>
            </a:r>
            <a:r>
              <a:rPr kumimoji="1" lang="en-US" sz="2000" dirty="0">
                <a:solidFill>
                  <a:schemeClr val="tx1"/>
                </a:solidFill>
                <a:latin typeface="Times New Roman" charset="0"/>
                <a:cs typeface="Times New Roman" charset="0"/>
              </a:rPr>
              <a:t>linked to </a:t>
            </a:r>
            <a:r>
              <a:rPr lang="en-US" sz="2000" dirty="0">
                <a:solidFill>
                  <a:schemeClr val="tx1"/>
                </a:solidFill>
                <a:latin typeface="Times New Roman" charset="0"/>
                <a:cs typeface="Times New Roman" charset="0"/>
              </a:rPr>
              <a:t>an </a:t>
            </a:r>
            <a:r>
              <a:rPr lang="en-US" sz="2000" b="1" dirty="0">
                <a:solidFill>
                  <a:srgbClr val="FF0000"/>
                </a:solidFill>
                <a:latin typeface="Times New Roman" charset="0"/>
                <a:cs typeface="Times New Roman" charset="0"/>
              </a:rPr>
              <a:t>Internet service provider (ISP)</a:t>
            </a:r>
            <a:r>
              <a:rPr lang="en-US" sz="2000" dirty="0">
                <a:solidFill>
                  <a:srgbClr val="FF0000"/>
                </a:solidFill>
                <a:latin typeface="Times New Roman" charset="0"/>
                <a:cs typeface="Times New Roman" charset="0"/>
              </a:rPr>
              <a:t> through a </a:t>
            </a:r>
            <a:r>
              <a:rPr lang="en-US" sz="2000" b="1" dirty="0">
                <a:solidFill>
                  <a:srgbClr val="FF0000"/>
                </a:solidFill>
                <a:latin typeface="Times New Roman" charset="0"/>
                <a:cs typeface="Times New Roman" charset="0"/>
              </a:rPr>
              <a:t>point of presence (POP)</a:t>
            </a:r>
            <a:r>
              <a:rPr lang="en-US" sz="2000" dirty="0">
                <a:latin typeface="Times New Roman" charset="0"/>
                <a:cs typeface="Times New Roman" charset="0"/>
              </a:rPr>
              <a:t>. </a:t>
            </a:r>
          </a:p>
          <a:p>
            <a:pPr marL="342900" indent="-342900">
              <a:buFont typeface="Arial" charset="0"/>
              <a:buChar char="•"/>
              <a:defRPr/>
            </a:pPr>
            <a:r>
              <a:rPr lang="en-US" sz="2000" dirty="0">
                <a:latin typeface="Times New Roman" charset="0"/>
                <a:cs typeface="Times New Roman" charset="0"/>
              </a:rPr>
              <a:t>The connection is made in a series of steps starting with the </a:t>
            </a:r>
            <a:r>
              <a:rPr lang="en-US" sz="2000" b="1" dirty="0">
                <a:latin typeface="Times New Roman" charset="0"/>
                <a:cs typeface="Times New Roman" charset="0"/>
              </a:rPr>
              <a:t>customer premises equipment (CPE)</a:t>
            </a:r>
            <a:r>
              <a:rPr lang="en-US" sz="2000" dirty="0">
                <a:latin typeface="Times New Roman" charset="0"/>
                <a:cs typeface="Times New Roman" charset="0"/>
              </a:rPr>
              <a:t>. </a:t>
            </a:r>
          </a:p>
          <a:p>
            <a:pPr marL="342900" indent="-342900">
              <a:buFont typeface="Arial" charset="0"/>
              <a:buChar char="•"/>
              <a:defRPr/>
            </a:pPr>
            <a:r>
              <a:rPr kumimoji="1" lang="en-US" sz="2000" dirty="0">
                <a:latin typeface="Times New Roman" charset="0"/>
                <a:cs typeface="Times New Roman" charset="0"/>
              </a:rPr>
              <a:t>ISPs can be classified as backbone or regional, with peering links between.</a:t>
            </a:r>
          </a:p>
        </p:txBody>
      </p:sp>
      <p:sp>
        <p:nvSpPr>
          <p:cNvPr id="2" name="Oval 1"/>
          <p:cNvSpPr>
            <a:spLocks noChangeArrowheads="1"/>
          </p:cNvSpPr>
          <p:nvPr/>
        </p:nvSpPr>
        <p:spPr bwMode="auto">
          <a:xfrm>
            <a:off x="4500563" y="2420938"/>
            <a:ext cx="647700" cy="647700"/>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4" name="Straight Arrow Connector 3"/>
          <p:cNvCxnSpPr>
            <a:cxnSpLocks noChangeShapeType="1"/>
            <a:endCxn id="2" idx="2"/>
          </p:cNvCxnSpPr>
          <p:nvPr/>
        </p:nvCxnSpPr>
        <p:spPr bwMode="auto">
          <a:xfrm flipV="1">
            <a:off x="2843213" y="2744788"/>
            <a:ext cx="1657350" cy="539750"/>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sp>
        <p:nvSpPr>
          <p:cNvPr id="8" name="Oval 7"/>
          <p:cNvSpPr>
            <a:spLocks noChangeArrowheads="1"/>
          </p:cNvSpPr>
          <p:nvPr/>
        </p:nvSpPr>
        <p:spPr bwMode="auto">
          <a:xfrm>
            <a:off x="6948488" y="4229100"/>
            <a:ext cx="647700" cy="568325"/>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9" name="Straight Arrow Connector 8"/>
          <p:cNvCxnSpPr>
            <a:cxnSpLocks noChangeShapeType="1"/>
          </p:cNvCxnSpPr>
          <p:nvPr/>
        </p:nvCxnSpPr>
        <p:spPr bwMode="auto">
          <a:xfrm flipV="1">
            <a:off x="2124075" y="2852738"/>
            <a:ext cx="2663825" cy="1152525"/>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cxnSp>
        <p:nvCxnSpPr>
          <p:cNvPr id="14" name="Straight Arrow Connector 13"/>
          <p:cNvCxnSpPr>
            <a:cxnSpLocks noChangeShapeType="1"/>
            <a:endCxn id="17" idx="2"/>
          </p:cNvCxnSpPr>
          <p:nvPr/>
        </p:nvCxnSpPr>
        <p:spPr bwMode="auto">
          <a:xfrm flipV="1">
            <a:off x="896938" y="3357563"/>
            <a:ext cx="4279900" cy="2663825"/>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sp>
        <p:nvSpPr>
          <p:cNvPr id="17" name="Oval 16"/>
          <p:cNvSpPr>
            <a:spLocks noChangeArrowheads="1"/>
          </p:cNvSpPr>
          <p:nvPr/>
        </p:nvSpPr>
        <p:spPr bwMode="auto">
          <a:xfrm>
            <a:off x="5176838" y="2420938"/>
            <a:ext cx="647700" cy="1871662"/>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19" name="Straight Arrow Connector 18"/>
          <p:cNvCxnSpPr>
            <a:cxnSpLocks noChangeShapeType="1"/>
          </p:cNvCxnSpPr>
          <p:nvPr/>
        </p:nvCxnSpPr>
        <p:spPr bwMode="auto">
          <a:xfrm flipV="1">
            <a:off x="2124075" y="4508500"/>
            <a:ext cx="4824413" cy="1512888"/>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spTree>
    <p:extLst>
      <p:ext uri="{BB962C8B-B14F-4D97-AF65-F5344CB8AC3E}">
        <p14:creationId xmlns:p14="http://schemas.microsoft.com/office/powerpoint/2010/main" val="3348505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sz="4000" dirty="0" smtClean="0">
                <a:ln>
                  <a:noFill/>
                </a:ln>
                <a:effectLst>
                  <a:outerShdw blurRad="38100" dist="38100" dir="2700000" algn="tl">
                    <a:srgbClr val="C0C0C0"/>
                  </a:outerShdw>
                </a:effectLst>
              </a:rPr>
              <a:t>Schedule</a:t>
            </a:r>
            <a:endParaRPr lang="en-US" altLang="en-US" sz="4000" dirty="0">
              <a:ln>
                <a:noFill/>
              </a:ln>
              <a:effectLst>
                <a:outerShdw blurRad="38100" dist="38100" dir="2700000" algn="tl">
                  <a:srgbClr val="C0C0C0"/>
                </a:outerShdw>
              </a:effectLst>
            </a:endParaRPr>
          </a:p>
        </p:txBody>
      </p:sp>
      <p:sp>
        <p:nvSpPr>
          <p:cNvPr id="16389" name="Content Placeholder 6"/>
          <p:cNvSpPr>
            <a:spLocks noGrp="1"/>
          </p:cNvSpPr>
          <p:nvPr>
            <p:ph idx="1"/>
          </p:nvPr>
        </p:nvSpPr>
        <p:spPr>
          <a:xfrm>
            <a:off x="762000" y="1600200"/>
            <a:ext cx="7696200" cy="4800600"/>
          </a:xfrm>
        </p:spPr>
        <p:txBody>
          <a:bodyPr>
            <a:normAutofit fontScale="85000" lnSpcReduction="20000"/>
          </a:bodyPr>
          <a:lstStyle/>
          <a:p>
            <a:pPr lvl="1"/>
            <a:r>
              <a:rPr lang="en-US" altLang="en-US" b="1" dirty="0" smtClean="0">
                <a:latin typeface="Trebuchet MS" pitchFamily="34" charset="0"/>
                <a:cs typeface="Trebuchet MS" pitchFamily="34" charset="0"/>
              </a:rPr>
              <a:t>Section ‘B’</a:t>
            </a:r>
          </a:p>
          <a:p>
            <a:pPr lvl="2"/>
            <a:r>
              <a:rPr lang="en-US" altLang="en-US" dirty="0" smtClean="0">
                <a:latin typeface="Trebuchet MS" pitchFamily="34" charset="0"/>
                <a:cs typeface="Trebuchet MS" pitchFamily="34" charset="0"/>
              </a:rPr>
              <a:t>Sat/Tuesday</a:t>
            </a:r>
          </a:p>
          <a:p>
            <a:pPr lvl="3"/>
            <a:r>
              <a:rPr lang="en-US" altLang="en-US" dirty="0" smtClean="0">
                <a:latin typeface="Trebuchet MS" pitchFamily="34" charset="0"/>
                <a:cs typeface="Trebuchet MS" pitchFamily="34" charset="0"/>
              </a:rPr>
              <a:t>11:40 a.m.~ 1:10 p.m.</a:t>
            </a:r>
          </a:p>
          <a:p>
            <a:pPr lvl="3"/>
            <a:r>
              <a:rPr lang="en-US" altLang="en-US" dirty="0" smtClean="0">
                <a:latin typeface="Trebuchet MS" pitchFamily="34" charset="0"/>
                <a:cs typeface="Trebuchet MS" pitchFamily="34" charset="0"/>
              </a:rPr>
              <a:t>Room No. 0332 (Level 3)</a:t>
            </a:r>
          </a:p>
          <a:p>
            <a:pPr lvl="2"/>
            <a:r>
              <a:rPr lang="en-US" altLang="en-US" dirty="0" smtClean="0">
                <a:latin typeface="Trebuchet MS" pitchFamily="34" charset="0"/>
                <a:cs typeface="Trebuchet MS" pitchFamily="34" charset="0"/>
              </a:rPr>
              <a:t>Counseling</a:t>
            </a:r>
          </a:p>
          <a:p>
            <a:pPr lvl="3"/>
            <a:r>
              <a:rPr lang="en-US" altLang="en-US" dirty="0" smtClean="0">
                <a:latin typeface="Trebuchet MS" pitchFamily="34" charset="0"/>
                <a:cs typeface="Trebuchet MS" pitchFamily="34" charset="0"/>
              </a:rPr>
              <a:t>12:00 p.m.~ 13:00 p.m.</a:t>
            </a:r>
          </a:p>
          <a:p>
            <a:pPr lvl="3"/>
            <a:r>
              <a:rPr lang="en-US" altLang="en-US" dirty="0" smtClean="0">
                <a:latin typeface="Trebuchet MS" pitchFamily="34" charset="0"/>
                <a:cs typeface="Trebuchet MS" pitchFamily="34" charset="0"/>
              </a:rPr>
              <a:t>14:00 p.m.~ 15:00 p.m.</a:t>
            </a:r>
          </a:p>
          <a:p>
            <a:pPr lvl="3"/>
            <a:r>
              <a:rPr lang="en-US" altLang="en-US" dirty="0" smtClean="0">
                <a:latin typeface="Trebuchet MS" pitchFamily="34" charset="0"/>
                <a:cs typeface="Trebuchet MS" pitchFamily="34" charset="0"/>
              </a:rPr>
              <a:t>Room No. 333/D (Level 3) </a:t>
            </a:r>
          </a:p>
          <a:p>
            <a:pPr lvl="1"/>
            <a:r>
              <a:rPr lang="en-US" altLang="en-US" b="1" dirty="0" smtClean="0">
                <a:latin typeface="Trebuchet MS" pitchFamily="34" charset="0"/>
                <a:cs typeface="Trebuchet MS" pitchFamily="34" charset="0"/>
              </a:rPr>
              <a:t>Section ‘C’</a:t>
            </a:r>
          </a:p>
          <a:p>
            <a:pPr lvl="2"/>
            <a:r>
              <a:rPr lang="en-US" altLang="en-US" dirty="0" smtClean="0">
                <a:latin typeface="Trebuchet MS" pitchFamily="34" charset="0"/>
                <a:cs typeface="Trebuchet MS" pitchFamily="34" charset="0"/>
              </a:rPr>
              <a:t>Sun/Wednesday</a:t>
            </a:r>
          </a:p>
          <a:p>
            <a:pPr lvl="3"/>
            <a:r>
              <a:rPr lang="en-US" altLang="en-US" dirty="0" smtClean="0">
                <a:latin typeface="Trebuchet MS" pitchFamily="34" charset="0"/>
                <a:cs typeface="Trebuchet MS" pitchFamily="34" charset="0"/>
              </a:rPr>
              <a:t>1:30 p.m.~ 3:00 p.m.</a:t>
            </a:r>
          </a:p>
          <a:p>
            <a:pPr lvl="3"/>
            <a:r>
              <a:rPr lang="en-US" altLang="en-US" dirty="0" smtClean="0">
                <a:latin typeface="Trebuchet MS" pitchFamily="34" charset="0"/>
                <a:cs typeface="Trebuchet MS" pitchFamily="34" charset="0"/>
              </a:rPr>
              <a:t>Room No. 0328 (Level 3)</a:t>
            </a:r>
          </a:p>
          <a:p>
            <a:pPr lvl="2"/>
            <a:r>
              <a:rPr lang="en-US" altLang="en-US" dirty="0" smtClean="0">
                <a:latin typeface="Trebuchet MS" pitchFamily="34" charset="0"/>
                <a:cs typeface="Trebuchet MS" pitchFamily="34" charset="0"/>
              </a:rPr>
              <a:t>Counseling</a:t>
            </a:r>
          </a:p>
          <a:p>
            <a:pPr lvl="3"/>
            <a:r>
              <a:rPr lang="en-US" altLang="en-US" dirty="0" smtClean="0">
                <a:latin typeface="Trebuchet MS" pitchFamily="34" charset="0"/>
                <a:cs typeface="Trebuchet MS" pitchFamily="34" charset="0"/>
              </a:rPr>
              <a:t>12:00 p.m.~ 13:00 p.m.</a:t>
            </a:r>
          </a:p>
          <a:p>
            <a:pPr lvl="3"/>
            <a:r>
              <a:rPr lang="en-US" altLang="en-US" dirty="0" smtClean="0">
                <a:latin typeface="Trebuchet MS" pitchFamily="34" charset="0"/>
                <a:cs typeface="Trebuchet MS" pitchFamily="34" charset="0"/>
              </a:rPr>
              <a:t>14:00 p.m.~ 15:00 p.m.</a:t>
            </a:r>
          </a:p>
          <a:p>
            <a:pPr lvl="3"/>
            <a:r>
              <a:rPr lang="en-US" altLang="en-US" dirty="0" smtClean="0">
                <a:latin typeface="Trebuchet MS" pitchFamily="34" charset="0"/>
                <a:cs typeface="Trebuchet MS" pitchFamily="34" charset="0"/>
              </a:rPr>
              <a:t>Room No. 333/D (Level 3)</a:t>
            </a:r>
          </a:p>
        </p:txBody>
      </p:sp>
    </p:spTree>
    <p:extLst>
      <p:ext uri="{BB962C8B-B14F-4D97-AF65-F5344CB8AC3E}">
        <p14:creationId xmlns:p14="http://schemas.microsoft.com/office/powerpoint/2010/main" val="602489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026"/>
          <p:cNvPicPr>
            <a:picLocks noChangeAspect="1" noChangeArrowheads="1"/>
          </p:cNvPicPr>
          <p:nvPr/>
        </p:nvPicPr>
        <p:blipFill>
          <a:blip r:embed="rId3">
            <a:extLst>
              <a:ext uri="{28A0092B-C50C-407E-A947-70E740481C1C}">
                <a14:useLocalDpi xmlns:a14="http://schemas.microsoft.com/office/drawing/2010/main" val="0"/>
              </a:ext>
            </a:extLst>
          </a:blip>
          <a:srcRect b="5217"/>
          <a:stretch>
            <a:fillRect/>
          </a:stretch>
        </p:blipFill>
        <p:spPr bwMode="auto">
          <a:xfrm>
            <a:off x="4716463" y="1125538"/>
            <a:ext cx="4275137"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1027"/>
          <p:cNvSpPr>
            <a:spLocks noGrp="1" noChangeArrowheads="1"/>
          </p:cNvSpPr>
          <p:nvPr>
            <p:ph type="title"/>
          </p:nvPr>
        </p:nvSpPr>
        <p:spPr>
          <a:xfrm>
            <a:off x="1257300" y="152400"/>
            <a:ext cx="7491413" cy="914400"/>
          </a:xfrm>
        </p:spPr>
        <p:txBody>
          <a:bodyPr/>
          <a:lstStyle/>
          <a:p>
            <a:pPr algn="r">
              <a:defRPr/>
            </a:pPr>
            <a:r>
              <a:rPr kumimoji="1" lang="en-GB" dirty="0"/>
              <a:t>Example Configuration</a:t>
            </a:r>
            <a:endParaRPr kumimoji="1" lang="en-US" dirty="0"/>
          </a:p>
        </p:txBody>
      </p:sp>
      <p:sp>
        <p:nvSpPr>
          <p:cNvPr id="48132" name="Rectangle 1028"/>
          <p:cNvSpPr>
            <a:spLocks noChangeArrowheads="1"/>
          </p:cNvSpPr>
          <p:nvPr/>
        </p:nvSpPr>
        <p:spPr bwMode="auto">
          <a:xfrm>
            <a:off x="7850188" y="5337175"/>
            <a:ext cx="18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endParaRPr lang="en-US"/>
          </a:p>
        </p:txBody>
      </p:sp>
      <p:sp>
        <p:nvSpPr>
          <p:cNvPr id="53252" name="Rectangle 1"/>
          <p:cNvSpPr>
            <a:spLocks noChangeArrowheads="1"/>
          </p:cNvSpPr>
          <p:nvPr/>
        </p:nvSpPr>
        <p:spPr bwMode="auto">
          <a:xfrm>
            <a:off x="71438" y="1117600"/>
            <a:ext cx="4572000" cy="5264150"/>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latin typeface="Times" charset="0"/>
              </a:rPr>
              <a:t>Illustrates some of the typical communications and network elements in use today. </a:t>
            </a:r>
          </a:p>
          <a:p>
            <a:pPr>
              <a:defRPr/>
            </a:pPr>
            <a:endParaRPr lang="en-US" sz="2000" dirty="0">
              <a:latin typeface="Times" charset="0"/>
            </a:endParaRPr>
          </a:p>
          <a:p>
            <a:pPr>
              <a:defRPr/>
            </a:pPr>
            <a:r>
              <a:rPr lang="en-US" sz="2000" dirty="0">
                <a:solidFill>
                  <a:srgbClr val="FF0000"/>
                </a:solidFill>
                <a:latin typeface="Times" charset="0"/>
              </a:rPr>
              <a:t>In the upper-left-hand portion of the figure</a:t>
            </a:r>
            <a:r>
              <a:rPr lang="en-US" sz="2000" dirty="0">
                <a:latin typeface="Times" charset="0"/>
              </a:rPr>
              <a:t>, we see an individual residential user connected to an Internet service provider (ISP) through some sort of subscriber connection. </a:t>
            </a:r>
          </a:p>
          <a:p>
            <a:pPr>
              <a:defRPr/>
            </a:pPr>
            <a:endParaRPr lang="en-US" sz="2000" dirty="0">
              <a:latin typeface="Times" charset="0"/>
            </a:endParaRPr>
          </a:p>
          <a:p>
            <a:pPr>
              <a:defRPr/>
            </a:pPr>
            <a:r>
              <a:rPr lang="en-US" sz="2000" dirty="0">
                <a:latin typeface="Times" charset="0"/>
              </a:rPr>
              <a:t>The Internet consists of a number of interconnected routers that span the globe. </a:t>
            </a:r>
            <a:r>
              <a:rPr lang="en-US" sz="2000" dirty="0">
                <a:solidFill>
                  <a:srgbClr val="FF0000"/>
                </a:solidFill>
                <a:latin typeface="Times" charset="0"/>
              </a:rPr>
              <a:t>The routers forward packets of data from source to destination </a:t>
            </a:r>
            <a:r>
              <a:rPr lang="en-US" sz="2000" dirty="0">
                <a:solidFill>
                  <a:schemeClr val="tx1"/>
                </a:solidFill>
                <a:latin typeface="Times" charset="0"/>
              </a:rPr>
              <a:t>through the Internet</a:t>
            </a:r>
            <a:r>
              <a:rPr lang="en-US" sz="2000" dirty="0">
                <a:latin typeface="Times" charset="0"/>
              </a:rPr>
              <a:t>. </a:t>
            </a:r>
          </a:p>
          <a:p>
            <a:pPr>
              <a:defRPr/>
            </a:pPr>
            <a:endParaRPr lang="en-US" sz="2000" dirty="0">
              <a:latin typeface="Times" charset="0"/>
            </a:endParaRPr>
          </a:p>
          <a:p>
            <a:pPr>
              <a:defRPr/>
            </a:pPr>
            <a:r>
              <a:rPr lang="en-US" sz="2000" dirty="0">
                <a:solidFill>
                  <a:srgbClr val="FF0000"/>
                </a:solidFill>
                <a:latin typeface="Times" charset="0"/>
              </a:rPr>
              <a:t>The lower portion shows a LAN </a:t>
            </a:r>
            <a:r>
              <a:rPr lang="en-US" sz="2000" dirty="0">
                <a:latin typeface="Times" charset="0"/>
              </a:rPr>
              <a:t>implemented using a single Ethernet switch, </a:t>
            </a:r>
            <a:r>
              <a:rPr lang="en-US" sz="2000" dirty="0" err="1">
                <a:latin typeface="Times" charset="0"/>
              </a:rPr>
              <a:t>eg</a:t>
            </a:r>
            <a:r>
              <a:rPr lang="en-US" sz="2000" dirty="0">
                <a:latin typeface="Times" charset="0"/>
              </a:rPr>
              <a:t>.</a:t>
            </a:r>
            <a:r>
              <a:rPr lang="en-US" dirty="0">
                <a:latin typeface="Times" charset="0"/>
              </a:rPr>
              <a:t> small business or organization. </a:t>
            </a:r>
            <a:endParaRPr lang="en-US" sz="2000" dirty="0">
              <a:latin typeface="Times" charset="0"/>
            </a:endParaRPr>
          </a:p>
        </p:txBody>
      </p:sp>
      <p:sp>
        <p:nvSpPr>
          <p:cNvPr id="7" name="Oval 6"/>
          <p:cNvSpPr>
            <a:spLocks noChangeArrowheads="1"/>
          </p:cNvSpPr>
          <p:nvPr/>
        </p:nvSpPr>
        <p:spPr bwMode="auto">
          <a:xfrm>
            <a:off x="4716463" y="1196975"/>
            <a:ext cx="647700" cy="647700"/>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8" name="Straight Arrow Connector 7"/>
          <p:cNvCxnSpPr>
            <a:cxnSpLocks noChangeShapeType="1"/>
            <a:endCxn id="7" idx="2"/>
          </p:cNvCxnSpPr>
          <p:nvPr/>
        </p:nvCxnSpPr>
        <p:spPr bwMode="auto">
          <a:xfrm flipV="1">
            <a:off x="3059113" y="1520825"/>
            <a:ext cx="1657350" cy="539750"/>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sp>
        <p:nvSpPr>
          <p:cNvPr id="9" name="Oval 8"/>
          <p:cNvSpPr>
            <a:spLocks noChangeArrowheads="1"/>
          </p:cNvSpPr>
          <p:nvPr/>
        </p:nvSpPr>
        <p:spPr bwMode="auto">
          <a:xfrm>
            <a:off x="6516688" y="1862138"/>
            <a:ext cx="2232025" cy="1782762"/>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10" name="Straight Arrow Connector 9"/>
          <p:cNvCxnSpPr>
            <a:cxnSpLocks noChangeShapeType="1"/>
            <a:endCxn id="9" idx="2"/>
          </p:cNvCxnSpPr>
          <p:nvPr/>
        </p:nvCxnSpPr>
        <p:spPr bwMode="auto">
          <a:xfrm flipV="1">
            <a:off x="2268538" y="2754313"/>
            <a:ext cx="4248150" cy="1538287"/>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cxnSp>
        <p:nvCxnSpPr>
          <p:cNvPr id="14" name="Straight Arrow Connector 13"/>
          <p:cNvCxnSpPr>
            <a:cxnSpLocks noChangeShapeType="1"/>
          </p:cNvCxnSpPr>
          <p:nvPr/>
        </p:nvCxnSpPr>
        <p:spPr bwMode="auto">
          <a:xfrm flipV="1">
            <a:off x="900113" y="5337175"/>
            <a:ext cx="5616575" cy="755650"/>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sp>
        <p:nvSpPr>
          <p:cNvPr id="16" name="Oval 15"/>
          <p:cNvSpPr>
            <a:spLocks noChangeArrowheads="1"/>
          </p:cNvSpPr>
          <p:nvPr/>
        </p:nvSpPr>
        <p:spPr bwMode="auto">
          <a:xfrm>
            <a:off x="6516688" y="4941888"/>
            <a:ext cx="1008062" cy="647700"/>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spTree>
    <p:extLst>
      <p:ext uri="{BB962C8B-B14F-4D97-AF65-F5344CB8AC3E}">
        <p14:creationId xmlns:p14="http://schemas.microsoft.com/office/powerpoint/2010/main" val="5856795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4584700" cy="914400"/>
          </a:xfrm>
        </p:spPr>
        <p:txBody>
          <a:bodyPr>
            <a:normAutofit/>
          </a:bodyPr>
          <a:lstStyle/>
          <a:p>
            <a:pPr>
              <a:defRPr/>
            </a:pPr>
            <a:r>
              <a:rPr lang="en-US" altLang="en-US" sz="4000" dirty="0">
                <a:ln>
                  <a:noFill/>
                </a:ln>
                <a:effectLst>
                  <a:outerShdw blurRad="38100" dist="38100" dir="2700000" algn="tl">
                    <a:srgbClr val="C0C0C0"/>
                  </a:outerShdw>
                </a:effectLst>
              </a:rPr>
              <a:t>Summary</a:t>
            </a:r>
          </a:p>
        </p:txBody>
      </p:sp>
      <p:sp>
        <p:nvSpPr>
          <p:cNvPr id="57347" name="Content Placeholder 2"/>
          <p:cNvSpPr>
            <a:spLocks noGrp="1"/>
          </p:cNvSpPr>
          <p:nvPr>
            <p:ph idx="1"/>
          </p:nvPr>
        </p:nvSpPr>
        <p:spPr>
          <a:xfrm>
            <a:off x="457200" y="1282700"/>
            <a:ext cx="8382000" cy="5181600"/>
          </a:xfrm>
        </p:spPr>
        <p:txBody>
          <a:bodyPr>
            <a:noAutofit/>
          </a:bodyPr>
          <a:lstStyle/>
          <a:p>
            <a:pPr marL="0" indent="0">
              <a:buNone/>
            </a:pPr>
            <a:r>
              <a:rPr lang="en-US" altLang="en-US" dirty="0" smtClean="0">
                <a:latin typeface="Trebuchet MS" pitchFamily="34" charset="0"/>
                <a:cs typeface="Trebuchet MS" pitchFamily="34" charset="0"/>
              </a:rPr>
              <a:t>Data and Data Communication</a:t>
            </a:r>
          </a:p>
          <a:p>
            <a:pPr marL="0" indent="0">
              <a:buNone/>
            </a:pPr>
            <a:r>
              <a:rPr lang="en-US" altLang="en-US" dirty="0" smtClean="0">
                <a:latin typeface="Trebuchet MS" pitchFamily="34" charset="0"/>
                <a:cs typeface="Trebuchet MS" pitchFamily="34" charset="0"/>
              </a:rPr>
              <a:t>Data Communication Model</a:t>
            </a:r>
          </a:p>
          <a:p>
            <a:pPr marL="0" indent="0">
              <a:buNone/>
            </a:pPr>
            <a:r>
              <a:rPr lang="en-US" altLang="en-US" dirty="0" smtClean="0">
                <a:latin typeface="Trebuchet MS" pitchFamily="34" charset="0"/>
                <a:cs typeface="Trebuchet MS" pitchFamily="34" charset="0"/>
              </a:rPr>
              <a:t>Direction of Data Flow</a:t>
            </a:r>
          </a:p>
          <a:p>
            <a:pPr marL="0" indent="0">
              <a:buNone/>
            </a:pPr>
            <a:r>
              <a:rPr lang="en-US" altLang="en-US" dirty="0" smtClean="0">
                <a:latin typeface="Trebuchet MS" pitchFamily="34" charset="0"/>
                <a:cs typeface="Trebuchet MS" pitchFamily="34" charset="0"/>
              </a:rPr>
              <a:t>Topology</a:t>
            </a:r>
          </a:p>
          <a:p>
            <a:pPr marL="0" indent="0">
              <a:buNone/>
            </a:pPr>
            <a:r>
              <a:rPr lang="en-US" altLang="en-US" dirty="0" smtClean="0">
                <a:latin typeface="Trebuchet MS" pitchFamily="34" charset="0"/>
                <a:cs typeface="Trebuchet MS" pitchFamily="34" charset="0"/>
              </a:rPr>
              <a:t>Categories of Network</a:t>
            </a:r>
          </a:p>
          <a:p>
            <a:pPr marL="0" indent="0">
              <a:buNone/>
            </a:pPr>
            <a:r>
              <a:rPr lang="en-US" altLang="en-US" dirty="0" smtClean="0">
                <a:latin typeface="Trebuchet MS" pitchFamily="34" charset="0"/>
                <a:cs typeface="Trebuchet MS" pitchFamily="34" charset="0"/>
              </a:rPr>
              <a:t>Internet</a:t>
            </a:r>
          </a:p>
          <a:p>
            <a:pPr marL="0" indent="0">
              <a:buNone/>
            </a:pPr>
            <a:endParaRPr lang="en-US" altLang="en-US" dirty="0" smtClean="0">
              <a:latin typeface="Trebuchet MS" pitchFamily="34" charset="0"/>
              <a:cs typeface="Trebuchet MS" pitchFamily="34" charset="0"/>
            </a:endParaRPr>
          </a:p>
        </p:txBody>
      </p:sp>
    </p:spTree>
    <p:extLst>
      <p:ext uri="{BB962C8B-B14F-4D97-AF65-F5344CB8AC3E}">
        <p14:creationId xmlns:p14="http://schemas.microsoft.com/office/powerpoint/2010/main" val="30687817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2147477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ctrTitle"/>
          </p:nvPr>
        </p:nvSpPr>
        <p:spPr>
          <a:xfrm>
            <a:off x="1000125" y="2786063"/>
            <a:ext cx="7289800" cy="1050925"/>
          </a:xfrm>
        </p:spPr>
        <p:txBody>
          <a:bodyPr/>
          <a:lstStyle/>
          <a:p>
            <a:pPr algn="ctr"/>
            <a:r>
              <a:rPr lang="en-US" sz="6000">
                <a:solidFill>
                  <a:schemeClr val="tx1"/>
                </a:solidFill>
                <a:effectLst>
                  <a:outerShdw blurRad="38100" dist="38100" dir="2700000" algn="tl">
                    <a:srgbClr val="DDDDDD"/>
                  </a:outerShdw>
                </a:effectLst>
                <a:latin typeface="Blackadder ITC" charset="0"/>
                <a:ea typeface="ＭＳ Ｐゴシック" charset="0"/>
                <a:cs typeface="ＭＳ Ｐゴシック" charset="0"/>
              </a:rPr>
              <a:t>Thank    You</a:t>
            </a:r>
          </a:p>
        </p:txBody>
      </p:sp>
    </p:spTree>
    <p:extLst>
      <p:ext uri="{BB962C8B-B14F-4D97-AF65-F5344CB8AC3E}">
        <p14:creationId xmlns:p14="http://schemas.microsoft.com/office/powerpoint/2010/main" val="940888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defRPr/>
            </a:pPr>
            <a:r>
              <a:rPr lang="en-US" altLang="en-US" sz="4000" dirty="0" smtClean="0">
                <a:ln>
                  <a:noFill/>
                </a:ln>
                <a:effectLst>
                  <a:outerShdw blurRad="38100" dist="38100" dir="2700000" algn="tl">
                    <a:srgbClr val="C0C0C0"/>
                  </a:outerShdw>
                </a:effectLst>
              </a:rPr>
              <a:t>Assessment</a:t>
            </a:r>
            <a:endParaRPr lang="en-US" altLang="en-US" sz="4000" dirty="0">
              <a:ln>
                <a:noFill/>
              </a:ln>
              <a:effectLst>
                <a:outerShdw blurRad="38100" dist="38100" dir="2700000" algn="tl">
                  <a:srgbClr val="C0C0C0"/>
                </a:outerShdw>
              </a:effectLst>
            </a:endParaRPr>
          </a:p>
        </p:txBody>
      </p:sp>
      <p:sp>
        <p:nvSpPr>
          <p:cNvPr id="11" name="Content Placeholder 6"/>
          <p:cNvSpPr>
            <a:spLocks noGrp="1"/>
          </p:cNvSpPr>
          <p:nvPr>
            <p:ph idx="1"/>
          </p:nvPr>
        </p:nvSpPr>
        <p:spPr>
          <a:xfrm>
            <a:off x="2514600" y="1371600"/>
            <a:ext cx="3962400" cy="2133600"/>
          </a:xfrm>
        </p:spPr>
        <p:txBody>
          <a:bodyPr>
            <a:noAutofit/>
          </a:bodyPr>
          <a:lstStyle/>
          <a:p>
            <a:pPr lvl="1"/>
            <a:r>
              <a:rPr lang="en-US" altLang="en-US" sz="2400" dirty="0" smtClean="0">
                <a:latin typeface="Trebuchet MS" pitchFamily="34" charset="0"/>
                <a:cs typeface="Trebuchet MS" pitchFamily="34" charset="0"/>
              </a:rPr>
              <a:t>Attendance	: 5%</a:t>
            </a:r>
          </a:p>
          <a:p>
            <a:pPr lvl="1"/>
            <a:r>
              <a:rPr lang="en-US" altLang="en-US" sz="2400" dirty="0" smtClean="0">
                <a:latin typeface="Trebuchet MS" pitchFamily="34" charset="0"/>
                <a:cs typeface="Trebuchet MS" pitchFamily="34" charset="0"/>
              </a:rPr>
              <a:t>Assignments	: 5%</a:t>
            </a:r>
          </a:p>
          <a:p>
            <a:pPr lvl="1"/>
            <a:r>
              <a:rPr lang="en-US" altLang="en-US" sz="2400" dirty="0" smtClean="0">
                <a:latin typeface="Trebuchet MS" pitchFamily="34" charset="0"/>
                <a:cs typeface="Trebuchet MS" pitchFamily="34" charset="0"/>
              </a:rPr>
              <a:t>Class Tests	: 20%</a:t>
            </a:r>
          </a:p>
          <a:p>
            <a:pPr lvl="1"/>
            <a:r>
              <a:rPr lang="en-US" altLang="en-US" sz="2400" dirty="0" smtClean="0">
                <a:latin typeface="Trebuchet MS" pitchFamily="34" charset="0"/>
                <a:cs typeface="Trebuchet MS" pitchFamily="34" charset="0"/>
              </a:rPr>
              <a:t>Mid Term	: 30%</a:t>
            </a:r>
          </a:p>
          <a:p>
            <a:pPr lvl="1"/>
            <a:r>
              <a:rPr lang="en-US" altLang="en-US" sz="2400" dirty="0" smtClean="0">
                <a:latin typeface="Trebuchet MS" pitchFamily="34" charset="0"/>
                <a:cs typeface="Trebuchet MS" pitchFamily="34" charset="0"/>
              </a:rPr>
              <a:t>Final		: 40% </a:t>
            </a:r>
          </a:p>
        </p:txBody>
      </p:sp>
      <p:sp>
        <p:nvSpPr>
          <p:cNvPr id="12" name="Title 1"/>
          <p:cNvSpPr txBox="1">
            <a:spLocks/>
          </p:cNvSpPr>
          <p:nvPr/>
        </p:nvSpPr>
        <p:spPr>
          <a:xfrm>
            <a:off x="609600" y="3505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4000" dirty="0" smtClean="0">
                <a:effectLst>
                  <a:outerShdw blurRad="38100" dist="38100" dir="2700000" algn="tl">
                    <a:srgbClr val="C0C0C0"/>
                  </a:outerShdw>
                </a:effectLst>
              </a:rPr>
              <a:t>Grading Policy</a:t>
            </a:r>
            <a:endParaRPr lang="en-US" altLang="en-US" sz="4000" dirty="0">
              <a:effectLst>
                <a:outerShdw blurRad="38100" dist="38100" dir="2700000" algn="tl">
                  <a:srgbClr val="C0C0C0"/>
                </a:outerShdw>
              </a:effectLst>
            </a:endParaRPr>
          </a:p>
        </p:txBody>
      </p:sp>
      <p:sp>
        <p:nvSpPr>
          <p:cNvPr id="13" name="Content Placeholder 6"/>
          <p:cNvSpPr txBox="1">
            <a:spLocks/>
          </p:cNvSpPr>
          <p:nvPr/>
        </p:nvSpPr>
        <p:spPr>
          <a:xfrm>
            <a:off x="1143000" y="4687047"/>
            <a:ext cx="7315200"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altLang="en-US" sz="2200" dirty="0" smtClean="0">
                <a:latin typeface="Trebuchet MS" pitchFamily="34" charset="0"/>
                <a:cs typeface="Trebuchet MS" pitchFamily="34" charset="0"/>
              </a:rPr>
              <a:t>A (Plain)	: 90-100	C+ (Plus) 	: 70-73</a:t>
            </a:r>
          </a:p>
          <a:p>
            <a:pPr marL="457200" lvl="1" indent="0">
              <a:buNone/>
            </a:pPr>
            <a:r>
              <a:rPr lang="en-US" altLang="en-US" sz="2200" dirty="0" smtClean="0">
                <a:latin typeface="Trebuchet MS" pitchFamily="34" charset="0"/>
                <a:cs typeface="Trebuchet MS" pitchFamily="34" charset="0"/>
              </a:rPr>
              <a:t>A- (Minus)	: 86-89		C (Plain)	: 66-69</a:t>
            </a:r>
          </a:p>
          <a:p>
            <a:pPr marL="457200" lvl="1" indent="0">
              <a:buNone/>
            </a:pPr>
            <a:r>
              <a:rPr lang="en-US" altLang="en-US" sz="2200" dirty="0" smtClean="0">
                <a:latin typeface="Trebuchet MS" pitchFamily="34" charset="0"/>
                <a:cs typeface="Trebuchet MS" pitchFamily="34" charset="0"/>
              </a:rPr>
              <a:t>B+ (Plus)	: 82-85		C- (Minus)	: 62-65</a:t>
            </a:r>
          </a:p>
          <a:p>
            <a:pPr marL="457200" lvl="1" indent="0">
              <a:buNone/>
            </a:pPr>
            <a:r>
              <a:rPr lang="en-US" altLang="en-US" sz="2200" dirty="0" smtClean="0">
                <a:latin typeface="Trebuchet MS" pitchFamily="34" charset="0"/>
                <a:cs typeface="Trebuchet MS" pitchFamily="34" charset="0"/>
              </a:rPr>
              <a:t>B (Plain) 	: 78-81		D+ (Plus)	: 58-61</a:t>
            </a:r>
          </a:p>
          <a:p>
            <a:pPr marL="457200" lvl="1" indent="0">
              <a:buNone/>
            </a:pPr>
            <a:r>
              <a:rPr lang="en-US" altLang="en-US" sz="2200" dirty="0" smtClean="0">
                <a:latin typeface="Trebuchet MS" pitchFamily="34" charset="0"/>
                <a:cs typeface="Trebuchet MS" pitchFamily="34" charset="0"/>
              </a:rPr>
              <a:t>B- (Minus) : 74-77		D (Plain) 	: 55-57 </a:t>
            </a:r>
          </a:p>
        </p:txBody>
      </p:sp>
    </p:spTree>
    <p:extLst>
      <p:ext uri="{BB962C8B-B14F-4D97-AF65-F5344CB8AC3E}">
        <p14:creationId xmlns:p14="http://schemas.microsoft.com/office/powerpoint/2010/main" val="3708389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Data </a:t>
            </a:r>
            <a:r>
              <a:rPr lang="en-US" dirty="0"/>
              <a:t>Communications and Networking. </a:t>
            </a:r>
            <a:r>
              <a:rPr lang="en-US" dirty="0" err="1"/>
              <a:t>Behrouz</a:t>
            </a:r>
            <a:r>
              <a:rPr lang="en-US" dirty="0"/>
              <a:t> A. </a:t>
            </a:r>
            <a:r>
              <a:rPr lang="en-US" dirty="0" err="1" smtClean="0"/>
              <a:t>Forouzan</a:t>
            </a:r>
            <a:endParaRPr lang="en-US" dirty="0" smtClean="0"/>
          </a:p>
          <a:p>
            <a:r>
              <a:rPr lang="en-US" dirty="0"/>
              <a:t>Data and Computer Communications. William Stallings (TENTH EDITION</a:t>
            </a:r>
            <a:r>
              <a:rPr lang="en-US" dirty="0" smtClean="0"/>
              <a:t>)</a:t>
            </a:r>
          </a:p>
          <a:p>
            <a:r>
              <a:rPr lang="en-US" dirty="0" smtClean="0"/>
              <a:t>Modern </a:t>
            </a:r>
            <a:r>
              <a:rPr lang="en-US" dirty="0" err="1"/>
              <a:t>Digitial</a:t>
            </a:r>
            <a:r>
              <a:rPr lang="en-US" dirty="0"/>
              <a:t> and Analog Communication Systems. BP-</a:t>
            </a:r>
            <a:r>
              <a:rPr lang="en-US" dirty="0" err="1"/>
              <a:t>Lathi</a:t>
            </a:r>
            <a:r>
              <a:rPr lang="en-US" dirty="0"/>
              <a:t> </a:t>
            </a:r>
            <a:r>
              <a:rPr lang="en-US" dirty="0" err="1"/>
              <a:t>Zhi</a:t>
            </a:r>
            <a:r>
              <a:rPr lang="en-US" dirty="0"/>
              <a:t> Ding (4th edition</a:t>
            </a:r>
            <a:r>
              <a:rPr lang="en-US" dirty="0" smtClean="0"/>
              <a:t>)</a:t>
            </a:r>
          </a:p>
          <a:p>
            <a:r>
              <a:rPr lang="en-US" dirty="0" smtClean="0"/>
              <a:t>Computer </a:t>
            </a:r>
            <a:r>
              <a:rPr lang="en-US" dirty="0"/>
              <a:t>Networks Andrew S. </a:t>
            </a:r>
            <a:r>
              <a:rPr lang="en-US" dirty="0" err="1" smtClean="0"/>
              <a:t>Tanenbaum</a:t>
            </a:r>
            <a:endParaRPr lang="en-US" dirty="0" smtClean="0"/>
          </a:p>
          <a:p>
            <a:endParaRPr lang="en-US" dirty="0" smtClean="0"/>
          </a:p>
          <a:p>
            <a:endParaRPr lang="en-US" dirty="0"/>
          </a:p>
        </p:txBody>
      </p:sp>
    </p:spTree>
    <p:extLst>
      <p:ext uri="{BB962C8B-B14F-4D97-AF65-F5344CB8AC3E}">
        <p14:creationId xmlns:p14="http://schemas.microsoft.com/office/powerpoint/2010/main" val="192472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2050" name="Rectangle 2"/>
          <p:cNvSpPr>
            <a:spLocks noGrp="1" noChangeArrowheads="1"/>
          </p:cNvSpPr>
          <p:nvPr>
            <p:ph type="title"/>
          </p:nvPr>
        </p:nvSpPr>
        <p:spPr>
          <a:xfrm>
            <a:off x="1219200" y="228600"/>
            <a:ext cx="7491412" cy="914400"/>
          </a:xfrm>
        </p:spPr>
        <p:txBody>
          <a:bodyPr>
            <a:normAutofit/>
          </a:bodyPr>
          <a:lstStyle/>
          <a:p>
            <a:pPr algn="ctr"/>
            <a:r>
              <a:rPr lang="en-US" altLang="ko-KR" sz="4000" dirty="0">
                <a:ln>
                  <a:noFill/>
                </a:ln>
                <a:effectLst>
                  <a:outerShdw blurRad="38100" dist="38100" dir="2700000" algn="tl">
                    <a:srgbClr val="DDDDDD"/>
                  </a:outerShdw>
                </a:effectLst>
                <a:latin typeface="Trebuchet MS" charset="0"/>
                <a:ea typeface="ＭＳ Ｐゴシック" charset="0"/>
                <a:cs typeface="Trebuchet MS" charset="0"/>
              </a:rPr>
              <a:t>Outline</a:t>
            </a:r>
          </a:p>
        </p:txBody>
      </p:sp>
      <p:graphicFrame>
        <p:nvGraphicFramePr>
          <p:cNvPr id="3" name="Diagram 2"/>
          <p:cNvGraphicFramePr/>
          <p:nvPr>
            <p:extLst>
              <p:ext uri="{D42A27DB-BD31-4B8C-83A1-F6EECF244321}">
                <p14:modId xmlns:p14="http://schemas.microsoft.com/office/powerpoint/2010/main" val="1015484193"/>
              </p:ext>
            </p:extLst>
          </p:nvPr>
        </p:nvGraphicFramePr>
        <p:xfrm>
          <a:off x="900113" y="1682750"/>
          <a:ext cx="7743825" cy="4554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309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19459"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3C0DF942-829D-BB46-91DA-0D9950AC4261}" type="slidenum">
              <a:rPr lang="en-US" altLang="ko-KR">
                <a:solidFill>
                  <a:srgbClr val="898989"/>
                </a:solidFill>
                <a:latin typeface="Calibri" charset="0"/>
              </a:rPr>
              <a:pPr eaLnBrk="1" hangingPunct="1"/>
              <a:t>8</a:t>
            </a:fld>
            <a:endParaRPr lang="en-US" altLang="ko-KR">
              <a:solidFill>
                <a:srgbClr val="898989"/>
              </a:solidFill>
              <a:latin typeface="Calibri" charset="0"/>
            </a:endParaRPr>
          </a:p>
        </p:txBody>
      </p:sp>
      <p:sp>
        <p:nvSpPr>
          <p:cNvPr id="2050" name="Rectangle 2"/>
          <p:cNvSpPr>
            <a:spLocks noGrp="1" noChangeArrowheads="1"/>
          </p:cNvSpPr>
          <p:nvPr>
            <p:ph type="title"/>
          </p:nvPr>
        </p:nvSpPr>
        <p:spPr>
          <a:xfrm>
            <a:off x="914400" y="152400"/>
            <a:ext cx="7491413" cy="914400"/>
          </a:xfrm>
        </p:spPr>
        <p:txBody>
          <a:bodyPr>
            <a:normAutofit/>
          </a:bodyPr>
          <a:lstStyle/>
          <a:p>
            <a:pPr algn="ctr"/>
            <a:r>
              <a:rPr lang="en-US" altLang="ko-KR" sz="3600">
                <a:ln>
                  <a:noFill/>
                </a:ln>
                <a:effectLst>
                  <a:outerShdw blurRad="38100" dist="38100" dir="2700000" algn="tl">
                    <a:srgbClr val="DDDDDD"/>
                  </a:outerShdw>
                </a:effectLst>
                <a:latin typeface="Trebuchet MS" charset="0"/>
                <a:ea typeface="ＭＳ Ｐゴシック" charset="0"/>
                <a:cs typeface="Trebuchet MS" charset="0"/>
              </a:rPr>
              <a:t>Data Communication</a:t>
            </a:r>
          </a:p>
        </p:txBody>
      </p:sp>
      <p:sp>
        <p:nvSpPr>
          <p:cNvPr id="19461" name="Rectangle 3"/>
          <p:cNvSpPr>
            <a:spLocks noGrp="1" noChangeArrowheads="1"/>
          </p:cNvSpPr>
          <p:nvPr>
            <p:ph type="body" idx="1"/>
          </p:nvPr>
        </p:nvSpPr>
        <p:spPr>
          <a:xfrm>
            <a:off x="381000" y="1219200"/>
            <a:ext cx="8491537" cy="5516563"/>
          </a:xfrm>
        </p:spPr>
        <p:txBody>
          <a:bodyPr>
            <a:normAutofit lnSpcReduction="10000"/>
          </a:bodyPr>
          <a:lstStyle/>
          <a:p>
            <a:r>
              <a:rPr lang="en-US" altLang="ko-KR" sz="2400" b="0" dirty="0">
                <a:latin typeface="Trebuchet MS" charset="0"/>
                <a:ea typeface="ＭＳ Ｐゴシック" charset="0"/>
                <a:cs typeface="Trebuchet MS" charset="0"/>
              </a:rPr>
              <a:t>The fundamental purpose of a communication system is the </a:t>
            </a:r>
            <a:r>
              <a:rPr lang="en-US" altLang="ko-KR" sz="2400" b="0" dirty="0">
                <a:solidFill>
                  <a:srgbClr val="FF0000"/>
                </a:solidFill>
                <a:latin typeface="Trebuchet MS" charset="0"/>
                <a:ea typeface="ＭＳ Ｐゴシック" charset="0"/>
                <a:cs typeface="Trebuchet MS" charset="0"/>
              </a:rPr>
              <a:t>exchange of data between two entities</a:t>
            </a:r>
            <a:r>
              <a:rPr lang="en-US" altLang="ko-KR" sz="2400" b="0" dirty="0" smtClean="0">
                <a:latin typeface="Trebuchet MS" charset="0"/>
                <a:ea typeface="ＭＳ Ｐゴシック" charset="0"/>
                <a:cs typeface="Trebuchet MS" charset="0"/>
              </a:rPr>
              <a:t>.</a:t>
            </a:r>
          </a:p>
          <a:p>
            <a:pPr lvl="1"/>
            <a:r>
              <a:rPr lang="en-US" altLang="ko-KR" sz="2000" dirty="0" smtClean="0">
                <a:latin typeface="Trebuchet MS" charset="0"/>
                <a:ea typeface="ＭＳ Ｐゴシック" charset="0"/>
                <a:cs typeface="Trebuchet MS" charset="0"/>
              </a:rPr>
              <a:t>E.g., Browsing through the Internet, PC-Laptop data transfer, etc.</a:t>
            </a:r>
            <a:r>
              <a:rPr lang="en-US" altLang="ko-KR" sz="2000" b="0" dirty="0" smtClean="0">
                <a:latin typeface="Trebuchet MS" charset="0"/>
                <a:ea typeface="ＭＳ Ｐゴシック" charset="0"/>
                <a:cs typeface="Trebuchet MS" charset="0"/>
              </a:rPr>
              <a:t> </a:t>
            </a:r>
            <a:endParaRPr lang="en-US" altLang="ko-KR" sz="2000" b="0" dirty="0">
              <a:latin typeface="Trebuchet MS" charset="0"/>
              <a:ea typeface="ＭＳ Ｐゴシック" charset="0"/>
              <a:cs typeface="Trebuchet MS" charset="0"/>
            </a:endParaRPr>
          </a:p>
          <a:p>
            <a:r>
              <a:rPr lang="en-US" altLang="ko-KR" sz="2400" b="0" dirty="0">
                <a:solidFill>
                  <a:srgbClr val="FF0000"/>
                </a:solidFill>
                <a:latin typeface="Trebuchet MS" charset="0"/>
                <a:ea typeface="ＭＳ Ｐゴシック" charset="0"/>
                <a:cs typeface="Trebuchet MS" charset="0"/>
              </a:rPr>
              <a:t>When we communicate we share information</a:t>
            </a:r>
          </a:p>
          <a:p>
            <a:pPr lvl="1"/>
            <a:r>
              <a:rPr lang="en-US" altLang="ko-KR" sz="2000" b="0" dirty="0">
                <a:latin typeface="Trebuchet MS" charset="0"/>
                <a:ea typeface="ＭＳ Ｐゴシック" charset="0"/>
                <a:cs typeface="Trebuchet MS" charset="0"/>
              </a:rPr>
              <a:t>Local sharing, e.g. face-to-face</a:t>
            </a:r>
          </a:p>
          <a:p>
            <a:pPr lvl="1"/>
            <a:r>
              <a:rPr lang="en-US" altLang="ko-KR" sz="2000" b="0" dirty="0">
                <a:latin typeface="Trebuchet MS" charset="0"/>
                <a:ea typeface="ＭＳ Ｐゴシック" charset="0"/>
                <a:cs typeface="Trebuchet MS" charset="0"/>
              </a:rPr>
              <a:t>Remote sharing, e.g. over some distance</a:t>
            </a:r>
          </a:p>
          <a:p>
            <a:r>
              <a:rPr lang="en-US" altLang="ko-KR" sz="2400" b="0" dirty="0">
                <a:solidFill>
                  <a:srgbClr val="FF0000"/>
                </a:solidFill>
                <a:latin typeface="Trebuchet MS" charset="0"/>
                <a:ea typeface="ＭＳ Ｐゴシック" charset="0"/>
                <a:cs typeface="Trebuchet MS" charset="0"/>
              </a:rPr>
              <a:t>Data</a:t>
            </a:r>
          </a:p>
          <a:p>
            <a:pPr lvl="1"/>
            <a:r>
              <a:rPr lang="en-US" altLang="ko-KR" sz="2000" b="0" dirty="0">
                <a:latin typeface="Trebuchet MS" charset="0"/>
                <a:ea typeface="ＭＳ Ｐゴシック" charset="0"/>
                <a:cs typeface="Trebuchet MS" charset="0"/>
              </a:rPr>
              <a:t>Information being shared, e.g. text, numbers, images, audio, video, etc.</a:t>
            </a:r>
          </a:p>
          <a:p>
            <a:r>
              <a:rPr lang="en-US" altLang="ko-KR" sz="2400" b="0" dirty="0">
                <a:solidFill>
                  <a:srgbClr val="FF0000"/>
                </a:solidFill>
                <a:latin typeface="Trebuchet MS" charset="0"/>
                <a:ea typeface="ＭＳ Ｐゴシック" charset="0"/>
                <a:cs typeface="Trebuchet MS" charset="0"/>
              </a:rPr>
              <a:t>Data communication</a:t>
            </a:r>
          </a:p>
          <a:p>
            <a:pPr lvl="1"/>
            <a:r>
              <a:rPr lang="en-US" altLang="ko-KR" sz="2000" b="0" dirty="0">
                <a:latin typeface="Trebuchet MS" charset="0"/>
                <a:ea typeface="ＭＳ Ｐゴシック" charset="0"/>
                <a:cs typeface="Trebuchet MS" charset="0"/>
              </a:rPr>
              <a:t>Exchange of data between two (or more) devices</a:t>
            </a:r>
          </a:p>
          <a:p>
            <a:pPr lvl="1"/>
            <a:r>
              <a:rPr lang="en-US" altLang="ko-KR" sz="2000" b="0" dirty="0">
                <a:latin typeface="Trebuchet MS" charset="0"/>
                <a:ea typeface="ＭＳ Ｐゴシック" charset="0"/>
                <a:cs typeface="Trebuchet MS" charset="0"/>
              </a:rPr>
              <a:t>Via some form of transmission medium</a:t>
            </a:r>
          </a:p>
          <a:p>
            <a:r>
              <a:rPr lang="en-US" altLang="ko-KR" sz="2400" b="0" dirty="0">
                <a:solidFill>
                  <a:srgbClr val="FF0000"/>
                </a:solidFill>
                <a:latin typeface="Trebuchet MS" charset="0"/>
                <a:ea typeface="ＭＳ Ｐゴシック" charset="0"/>
                <a:cs typeface="Trebuchet MS" charset="0"/>
              </a:rPr>
              <a:t>Fundamental requirements of data communication</a:t>
            </a:r>
          </a:p>
          <a:p>
            <a:pPr lvl="1"/>
            <a:r>
              <a:rPr lang="en-US" altLang="ko-KR" sz="2000" b="0" dirty="0">
                <a:latin typeface="Trebuchet MS" charset="0"/>
                <a:ea typeface="ＭＳ Ｐゴシック" charset="0"/>
                <a:cs typeface="Trebuchet MS" charset="0"/>
              </a:rPr>
              <a:t>Delivery  - Accuracy  - Timeliness</a:t>
            </a:r>
          </a:p>
          <a:p>
            <a:r>
              <a:rPr lang="en-US" altLang="ko-KR" sz="2400" b="0" dirty="0">
                <a:solidFill>
                  <a:srgbClr val="FF0000"/>
                </a:solidFill>
                <a:latin typeface="Trebuchet MS" charset="0"/>
                <a:ea typeface="ＭＳ Ｐゴシック" charset="0"/>
                <a:cs typeface="Trebuchet MS" charset="0"/>
              </a:rPr>
              <a:t>Telecommunication</a:t>
            </a:r>
            <a:r>
              <a:rPr lang="en-US" altLang="ko-KR" sz="2400" b="0" dirty="0">
                <a:latin typeface="Trebuchet MS" charset="0"/>
                <a:ea typeface="ＭＳ Ｐゴシック" charset="0"/>
                <a:cs typeface="Trebuchet MS" charset="0"/>
              </a:rPr>
              <a:t>: communication at a distance</a:t>
            </a:r>
          </a:p>
        </p:txBody>
      </p:sp>
    </p:spTree>
    <p:extLst>
      <p:ext uri="{BB962C8B-B14F-4D97-AF65-F5344CB8AC3E}">
        <p14:creationId xmlns:p14="http://schemas.microsoft.com/office/powerpoint/2010/main" val="363741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Effective Data Communication</a:t>
            </a:r>
            <a:endParaRPr lang="en-US" sz="4000" dirty="0"/>
          </a:p>
        </p:txBody>
      </p:sp>
      <p:sp>
        <p:nvSpPr>
          <p:cNvPr id="3" name="Content Placeholder 2"/>
          <p:cNvSpPr>
            <a:spLocks noGrp="1"/>
          </p:cNvSpPr>
          <p:nvPr>
            <p:ph idx="1"/>
          </p:nvPr>
        </p:nvSpPr>
        <p:spPr>
          <a:xfrm>
            <a:off x="457200" y="1600200"/>
            <a:ext cx="8229600" cy="4876800"/>
          </a:xfrm>
        </p:spPr>
        <p:txBody>
          <a:bodyPr>
            <a:normAutofit fontScale="92500"/>
          </a:bodyPr>
          <a:lstStyle/>
          <a:p>
            <a:pPr marL="0" indent="0">
              <a:buNone/>
            </a:pPr>
            <a:r>
              <a:rPr lang="en-US" dirty="0" smtClean="0">
                <a:latin typeface="Trebuchet MS"/>
                <a:cs typeface="Trebuchet MS"/>
              </a:rPr>
              <a:t>The </a:t>
            </a:r>
            <a:r>
              <a:rPr lang="en-US" dirty="0" smtClean="0">
                <a:solidFill>
                  <a:srgbClr val="FF0000"/>
                </a:solidFill>
                <a:latin typeface="Trebuchet MS"/>
                <a:cs typeface="Trebuchet MS"/>
              </a:rPr>
              <a:t>effectiveness</a:t>
            </a:r>
            <a:r>
              <a:rPr lang="en-US" dirty="0" smtClean="0">
                <a:latin typeface="Trebuchet MS"/>
                <a:cs typeface="Trebuchet MS"/>
              </a:rPr>
              <a:t> of a data communications system depends on three fundamental characteristics: </a:t>
            </a:r>
          </a:p>
          <a:p>
            <a:pPr lvl="1"/>
            <a:r>
              <a:rPr lang="en-US" dirty="0" smtClean="0">
                <a:solidFill>
                  <a:schemeClr val="tx2">
                    <a:lumMod val="60000"/>
                    <a:lumOff val="40000"/>
                  </a:schemeClr>
                </a:solidFill>
                <a:latin typeface="Trebuchet MS"/>
                <a:cs typeface="Trebuchet MS"/>
              </a:rPr>
              <a:t>Delivery</a:t>
            </a:r>
            <a:r>
              <a:rPr lang="en-US" dirty="0" smtClean="0">
                <a:latin typeface="Trebuchet MS"/>
                <a:cs typeface="Trebuchet MS"/>
              </a:rPr>
              <a:t>	: The data must be delivered to the  </a:t>
            </a:r>
          </a:p>
          <a:p>
            <a:pPr marL="457200" lvl="1" indent="0">
              <a:buNone/>
            </a:pPr>
            <a:r>
              <a:rPr lang="en-US" dirty="0">
                <a:latin typeface="Trebuchet MS"/>
                <a:cs typeface="Trebuchet MS"/>
              </a:rPr>
              <a:t>	</a:t>
            </a:r>
            <a:r>
              <a:rPr lang="en-US" dirty="0" smtClean="0">
                <a:latin typeface="Trebuchet MS"/>
                <a:cs typeface="Trebuchet MS"/>
              </a:rPr>
              <a:t>		  correct destination.</a:t>
            </a:r>
          </a:p>
          <a:p>
            <a:pPr lvl="1"/>
            <a:r>
              <a:rPr lang="en-US" dirty="0" smtClean="0">
                <a:solidFill>
                  <a:srgbClr val="558ED5"/>
                </a:solidFill>
                <a:latin typeface="Trebuchet MS"/>
                <a:cs typeface="Trebuchet MS"/>
              </a:rPr>
              <a:t>Accuracy</a:t>
            </a:r>
            <a:r>
              <a:rPr lang="en-US" dirty="0" smtClean="0">
                <a:latin typeface="Trebuchet MS"/>
                <a:cs typeface="Trebuchet MS"/>
              </a:rPr>
              <a:t> 	: The data received must be </a:t>
            </a:r>
          </a:p>
          <a:p>
            <a:pPr marL="457200" lvl="1" indent="0">
              <a:buNone/>
            </a:pPr>
            <a:r>
              <a:rPr lang="en-US" dirty="0">
                <a:latin typeface="Trebuchet MS"/>
                <a:cs typeface="Trebuchet MS"/>
              </a:rPr>
              <a:t>	</a:t>
            </a:r>
            <a:r>
              <a:rPr lang="en-US" dirty="0" smtClean="0">
                <a:latin typeface="Trebuchet MS"/>
                <a:cs typeface="Trebuchet MS"/>
              </a:rPr>
              <a:t>		  accurate representation of the 			  data sent. </a:t>
            </a:r>
          </a:p>
          <a:p>
            <a:pPr lvl="1"/>
            <a:r>
              <a:rPr lang="en-US" dirty="0" smtClean="0">
                <a:solidFill>
                  <a:srgbClr val="558ED5"/>
                </a:solidFill>
                <a:latin typeface="Trebuchet MS"/>
                <a:cs typeface="Trebuchet MS"/>
              </a:rPr>
              <a:t>Timeliness</a:t>
            </a:r>
            <a:r>
              <a:rPr lang="en-US" dirty="0" smtClean="0">
                <a:latin typeface="Trebuchet MS"/>
                <a:cs typeface="Trebuchet MS"/>
              </a:rPr>
              <a:t>	: The data should be delivered with 			   in a reasonable time.</a:t>
            </a:r>
          </a:p>
          <a:p>
            <a:pPr lvl="1"/>
            <a:endParaRPr lang="en-US" dirty="0">
              <a:latin typeface="Trebuchet MS"/>
              <a:cs typeface="Trebuchet MS"/>
            </a:endParaRPr>
          </a:p>
        </p:txBody>
      </p:sp>
    </p:spTree>
    <p:extLst>
      <p:ext uri="{BB962C8B-B14F-4D97-AF65-F5344CB8AC3E}">
        <p14:creationId xmlns:p14="http://schemas.microsoft.com/office/powerpoint/2010/main" val="3065250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TotalTime>
  <Words>3632</Words>
  <Application>Microsoft Office PowerPoint</Application>
  <PresentationFormat>On-screen Show (4:3)</PresentationFormat>
  <Paragraphs>439</Paragraphs>
  <Slides>43</Slides>
  <Notes>16</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Data Communication CSE 315</vt:lpstr>
      <vt:lpstr>About Me</vt:lpstr>
      <vt:lpstr>PowerPoint Presentation</vt:lpstr>
      <vt:lpstr>Schedule</vt:lpstr>
      <vt:lpstr>Assessment</vt:lpstr>
      <vt:lpstr>Resources</vt:lpstr>
      <vt:lpstr>Outline</vt:lpstr>
      <vt:lpstr>Data Communication</vt:lpstr>
      <vt:lpstr>Effective Data Communication</vt:lpstr>
      <vt:lpstr>Components of Data Communication</vt:lpstr>
      <vt:lpstr>Communications Model - Diagram</vt:lpstr>
      <vt:lpstr>Simplified Communications Model</vt:lpstr>
      <vt:lpstr>Model Elements </vt:lpstr>
      <vt:lpstr>Communications Tasks</vt:lpstr>
      <vt:lpstr>Direction of Data Flow</vt:lpstr>
      <vt:lpstr>Simplex/Half-duplex/Full-duplex</vt:lpstr>
      <vt:lpstr>Transmission Medium</vt:lpstr>
      <vt:lpstr>PowerPoint Presentation</vt:lpstr>
      <vt:lpstr>Networks </vt:lpstr>
      <vt:lpstr>Network Criteria</vt:lpstr>
      <vt:lpstr>Type of Connection - Point-to-Point &amp;  Multipoint</vt:lpstr>
      <vt:lpstr>Unicast/Broadcast/Multicast</vt:lpstr>
      <vt:lpstr>Physical Topology</vt:lpstr>
      <vt:lpstr>Mesh Dedicated point-to-point link between each devices </vt:lpstr>
      <vt:lpstr>Categories of Networks</vt:lpstr>
      <vt:lpstr>LAN</vt:lpstr>
      <vt:lpstr>MAN</vt:lpstr>
      <vt:lpstr>WAN</vt:lpstr>
      <vt:lpstr>PowerPoint Presentation</vt:lpstr>
      <vt:lpstr>Wide Area Networks (WANs)</vt:lpstr>
      <vt:lpstr>PowerPoint Presentation</vt:lpstr>
      <vt:lpstr>Circuit Switching</vt:lpstr>
      <vt:lpstr>Packet Switching</vt:lpstr>
      <vt:lpstr>Frame Relay</vt:lpstr>
      <vt:lpstr>Asynchronous Transfer Mode (ATM)</vt:lpstr>
      <vt:lpstr>Internetworks</vt:lpstr>
      <vt:lpstr>The Internet</vt:lpstr>
      <vt:lpstr>Internet Elements</vt:lpstr>
      <vt:lpstr>Internet Architecture</vt:lpstr>
      <vt:lpstr>Example Configuration</vt:lpstr>
      <vt:lpstr>Summary</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A.K.M. Muzahidul Islam</dc:creator>
  <cp:lastModifiedBy>Dr. A.K.M. Muzahidul Islam</cp:lastModifiedBy>
  <cp:revision>257</cp:revision>
  <dcterms:created xsi:type="dcterms:W3CDTF">2018-10-07T06:29:49Z</dcterms:created>
  <dcterms:modified xsi:type="dcterms:W3CDTF">2018-10-13T03:04:57Z</dcterms:modified>
</cp:coreProperties>
</file>