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5"/>
  </p:notesMasterIdLst>
  <p:sldIdLst>
    <p:sldId id="278" r:id="rId2"/>
    <p:sldId id="256" r:id="rId3"/>
    <p:sldId id="261" r:id="rId4"/>
    <p:sldId id="314" r:id="rId5"/>
    <p:sldId id="279" r:id="rId6"/>
    <p:sldId id="262" r:id="rId7"/>
    <p:sldId id="265" r:id="rId8"/>
    <p:sldId id="263" r:id="rId9"/>
    <p:sldId id="268" r:id="rId10"/>
    <p:sldId id="271" r:id="rId11"/>
    <p:sldId id="272" r:id="rId12"/>
    <p:sldId id="273" r:id="rId13"/>
    <p:sldId id="274" r:id="rId14"/>
    <p:sldId id="276" r:id="rId15"/>
    <p:sldId id="277" r:id="rId16"/>
    <p:sldId id="280" r:id="rId17"/>
    <p:sldId id="304" r:id="rId18"/>
    <p:sldId id="283" r:id="rId19"/>
    <p:sldId id="282" r:id="rId20"/>
    <p:sldId id="284" r:id="rId21"/>
    <p:sldId id="286" r:id="rId22"/>
    <p:sldId id="285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-22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473A0-2B96-435C-BE85-DE142FA1AB78}" type="doc">
      <dgm:prSet loTypeId="urn:microsoft.com/office/officeart/2005/8/layout/radial4" loCatId="relationship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B811EC6-BC62-4567-B1D9-3BF5600D0122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422BD5B1-1075-4AF2-90C6-D4254DC5C9AF}" type="parTrans" cxnId="{F58C6E90-0B5C-4537-9F97-8AA5E731BEBB}">
      <dgm:prSet/>
      <dgm:spPr/>
      <dgm:t>
        <a:bodyPr/>
        <a:lstStyle/>
        <a:p>
          <a:endParaRPr lang="en-US"/>
        </a:p>
      </dgm:t>
    </dgm:pt>
    <dgm:pt modelId="{683C579B-A89C-4B86-BFE8-741AE6E9DC27}" type="sibTrans" cxnId="{F58C6E90-0B5C-4537-9F97-8AA5E731BEBB}">
      <dgm:prSet/>
      <dgm:spPr/>
      <dgm:t>
        <a:bodyPr/>
        <a:lstStyle/>
        <a:p>
          <a:endParaRPr lang="en-US"/>
        </a:p>
      </dgm:t>
    </dgm:pt>
    <dgm:pt modelId="{4FD14C78-9384-4D1C-A140-3F9A1CCEE8A4}">
      <dgm:prSet phldrT="[Text]"/>
      <dgm:spPr/>
      <dgm:t>
        <a:bodyPr/>
        <a:lstStyle/>
        <a:p>
          <a:r>
            <a:rPr lang="en-US" dirty="0" smtClean="0"/>
            <a:t>Programming Language  </a:t>
          </a:r>
          <a:endParaRPr lang="en-US" dirty="0"/>
        </a:p>
      </dgm:t>
    </dgm:pt>
    <dgm:pt modelId="{90BB2830-26D9-40B8-82E9-BF796767F29F}" type="parTrans" cxnId="{B82F877D-82D2-40EE-80AF-45FA26178FC0}">
      <dgm:prSet/>
      <dgm:spPr/>
      <dgm:t>
        <a:bodyPr/>
        <a:lstStyle/>
        <a:p>
          <a:endParaRPr lang="en-US"/>
        </a:p>
      </dgm:t>
    </dgm:pt>
    <dgm:pt modelId="{BDAF0F29-4F7A-4EA4-AF60-64AA9D09C237}" type="sibTrans" cxnId="{B82F877D-82D2-40EE-80AF-45FA26178FC0}">
      <dgm:prSet/>
      <dgm:spPr/>
      <dgm:t>
        <a:bodyPr/>
        <a:lstStyle/>
        <a:p>
          <a:endParaRPr lang="en-US"/>
        </a:p>
      </dgm:t>
    </dgm:pt>
    <dgm:pt modelId="{62C8E94F-50D3-4D5D-8A8B-423AF6F613BF}">
      <dgm:prSet phldrT="[Text]"/>
      <dgm:spPr/>
      <dgm:t>
        <a:bodyPr/>
        <a:lstStyle/>
        <a:p>
          <a:r>
            <a:rPr lang="en-US" dirty="0" smtClean="0"/>
            <a:t>Data Structure</a:t>
          </a:r>
          <a:endParaRPr lang="en-US" dirty="0"/>
        </a:p>
      </dgm:t>
    </dgm:pt>
    <dgm:pt modelId="{D78A8747-0FC5-43FD-9D9F-9741818BD6CA}" type="parTrans" cxnId="{0776A2D0-AA69-49ED-BC02-DE746C65BC3F}">
      <dgm:prSet/>
      <dgm:spPr/>
      <dgm:t>
        <a:bodyPr/>
        <a:lstStyle/>
        <a:p>
          <a:endParaRPr lang="en-US"/>
        </a:p>
      </dgm:t>
    </dgm:pt>
    <dgm:pt modelId="{FCD4E793-6420-46D9-8216-329136E8BAAC}" type="sibTrans" cxnId="{0776A2D0-AA69-49ED-BC02-DE746C65BC3F}">
      <dgm:prSet/>
      <dgm:spPr/>
      <dgm:t>
        <a:bodyPr/>
        <a:lstStyle/>
        <a:p>
          <a:endParaRPr lang="en-US"/>
        </a:p>
      </dgm:t>
    </dgm:pt>
    <dgm:pt modelId="{D720DAD0-D340-4FAA-8346-D858F6F7D8CD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1344671E-021C-4AB6-85EB-93CC3CBC4FA3}" type="parTrans" cxnId="{21DD7338-1793-40A2-B707-FEBB18531CD8}">
      <dgm:prSet/>
      <dgm:spPr/>
      <dgm:t>
        <a:bodyPr/>
        <a:lstStyle/>
        <a:p>
          <a:endParaRPr lang="en-US"/>
        </a:p>
      </dgm:t>
    </dgm:pt>
    <dgm:pt modelId="{FA172269-E872-4F1C-B0C1-EE4A58B18708}" type="sibTrans" cxnId="{21DD7338-1793-40A2-B707-FEBB18531CD8}">
      <dgm:prSet/>
      <dgm:spPr/>
      <dgm:t>
        <a:bodyPr/>
        <a:lstStyle/>
        <a:p>
          <a:endParaRPr lang="en-US"/>
        </a:p>
      </dgm:t>
    </dgm:pt>
    <dgm:pt modelId="{971F1838-B5C3-4955-9AA9-0024367314E1}">
      <dgm:prSet phldrT="[Text]"/>
      <dgm:spPr/>
      <dgm:t>
        <a:bodyPr/>
        <a:lstStyle/>
        <a:p>
          <a:r>
            <a:rPr lang="en-US" dirty="0" smtClean="0"/>
            <a:t>Algorithm</a:t>
          </a:r>
          <a:endParaRPr lang="en-US" dirty="0"/>
        </a:p>
      </dgm:t>
    </dgm:pt>
    <dgm:pt modelId="{5281CD62-6C70-4229-A93A-D6BC75298066}" type="parTrans" cxnId="{127E754D-9357-48D2-AFD5-1B7008DB6077}">
      <dgm:prSet/>
      <dgm:spPr/>
      <dgm:t>
        <a:bodyPr/>
        <a:lstStyle/>
        <a:p>
          <a:endParaRPr lang="en-US"/>
        </a:p>
      </dgm:t>
    </dgm:pt>
    <dgm:pt modelId="{44F8A960-77D7-4704-A246-3A14E87A5E52}" type="sibTrans" cxnId="{127E754D-9357-48D2-AFD5-1B7008DB6077}">
      <dgm:prSet/>
      <dgm:spPr/>
      <dgm:t>
        <a:bodyPr/>
        <a:lstStyle/>
        <a:p>
          <a:endParaRPr lang="en-US"/>
        </a:p>
      </dgm:t>
    </dgm:pt>
    <dgm:pt modelId="{F6721EBE-3F36-4B85-A941-93EBC53F1105}">
      <dgm:prSet phldrT="[Text]"/>
      <dgm:spPr/>
      <dgm:t>
        <a:bodyPr/>
        <a:lstStyle/>
        <a:p>
          <a:r>
            <a:rPr lang="en-US" dirty="0" smtClean="0"/>
            <a:t>Imagination</a:t>
          </a:r>
          <a:endParaRPr lang="en-US" dirty="0"/>
        </a:p>
      </dgm:t>
    </dgm:pt>
    <dgm:pt modelId="{F7D9063A-BCD8-459B-9CE9-A38E2017D6A2}" type="parTrans" cxnId="{E170A47A-2637-4F25-8055-72E1A4F91FB8}">
      <dgm:prSet/>
      <dgm:spPr/>
      <dgm:t>
        <a:bodyPr/>
        <a:lstStyle/>
        <a:p>
          <a:endParaRPr lang="en-US"/>
        </a:p>
      </dgm:t>
    </dgm:pt>
    <dgm:pt modelId="{1A84A561-262D-42E3-AAA0-4913FFD9B4B3}" type="sibTrans" cxnId="{E170A47A-2637-4F25-8055-72E1A4F91FB8}">
      <dgm:prSet/>
      <dgm:spPr/>
      <dgm:t>
        <a:bodyPr/>
        <a:lstStyle/>
        <a:p>
          <a:endParaRPr lang="en-US"/>
        </a:p>
      </dgm:t>
    </dgm:pt>
    <dgm:pt modelId="{EE605560-9075-4A34-BD5D-51BFFAEE8F10}" type="pres">
      <dgm:prSet presAssocID="{964473A0-2B96-435C-BE85-DE142FA1AB7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A80894-2A46-4894-A9CD-C103A7B0044C}" type="pres">
      <dgm:prSet presAssocID="{DB811EC6-BC62-4567-B1D9-3BF5600D0122}" presName="centerShape" presStyleLbl="node0" presStyleIdx="0" presStyleCnt="1"/>
      <dgm:spPr/>
      <dgm:t>
        <a:bodyPr/>
        <a:lstStyle/>
        <a:p>
          <a:endParaRPr lang="en-US"/>
        </a:p>
      </dgm:t>
    </dgm:pt>
    <dgm:pt modelId="{557CDA68-94C4-4B70-9225-D0FA1D7AA343}" type="pres">
      <dgm:prSet presAssocID="{90BB2830-26D9-40B8-82E9-BF796767F29F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0F077C9B-5BFD-46D3-93A8-6942FFB24AA2}" type="pres">
      <dgm:prSet presAssocID="{4FD14C78-9384-4D1C-A140-3F9A1CCEE8A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E8E13-973F-4646-928B-E7738EC2976E}" type="pres">
      <dgm:prSet presAssocID="{D78A8747-0FC5-43FD-9D9F-9741818BD6CA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481BF765-1D33-4A66-BE78-D835B02D8544}" type="pres">
      <dgm:prSet presAssocID="{62C8E94F-50D3-4D5D-8A8B-423AF6F613B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47F38-EDD2-414C-B98E-A3C3D2A6AC5C}" type="pres">
      <dgm:prSet presAssocID="{1344671E-021C-4AB6-85EB-93CC3CBC4FA3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A5E06887-49BF-44DD-808D-7ED4C8900ADF}" type="pres">
      <dgm:prSet presAssocID="{D720DAD0-D340-4FAA-8346-D858F6F7D8C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6A9EA-FD29-4397-A38D-C344EFFC7EEA}" type="pres">
      <dgm:prSet presAssocID="{5281CD62-6C70-4229-A93A-D6BC75298066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02D7FF5A-EB40-4AAF-8CD8-E2615C051E43}" type="pres">
      <dgm:prSet presAssocID="{971F1838-B5C3-4955-9AA9-0024367314E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178E4-F984-41BC-9BB0-715F509A2E29}" type="pres">
      <dgm:prSet presAssocID="{F7D9063A-BCD8-459B-9CE9-A38E2017D6A2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00E44C16-74E7-4895-A221-02C079FFA161}" type="pres">
      <dgm:prSet presAssocID="{F6721EBE-3F36-4B85-A941-93EBC53F110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32DECB-5681-419D-9D83-CDF3C4C116B1}" type="presOf" srcId="{90BB2830-26D9-40B8-82E9-BF796767F29F}" destId="{557CDA68-94C4-4B70-9225-D0FA1D7AA343}" srcOrd="0" destOrd="0" presId="urn:microsoft.com/office/officeart/2005/8/layout/radial4"/>
    <dgm:cxn modelId="{785D0A63-633A-4B6E-ABB8-DFB957DD4765}" type="presOf" srcId="{D720DAD0-D340-4FAA-8346-D858F6F7D8CD}" destId="{A5E06887-49BF-44DD-808D-7ED4C8900ADF}" srcOrd="0" destOrd="0" presId="urn:microsoft.com/office/officeart/2005/8/layout/radial4"/>
    <dgm:cxn modelId="{21DD7338-1793-40A2-B707-FEBB18531CD8}" srcId="{DB811EC6-BC62-4567-B1D9-3BF5600D0122}" destId="{D720DAD0-D340-4FAA-8346-D858F6F7D8CD}" srcOrd="2" destOrd="0" parTransId="{1344671E-021C-4AB6-85EB-93CC3CBC4FA3}" sibTransId="{FA172269-E872-4F1C-B0C1-EE4A58B18708}"/>
    <dgm:cxn modelId="{AEE95B3C-436B-4C54-A0D4-8DEFA3B90EF6}" type="presOf" srcId="{5281CD62-6C70-4229-A93A-D6BC75298066}" destId="{7196A9EA-FD29-4397-A38D-C344EFFC7EEA}" srcOrd="0" destOrd="0" presId="urn:microsoft.com/office/officeart/2005/8/layout/radial4"/>
    <dgm:cxn modelId="{3573FF17-E536-43B4-BF91-80674294182B}" type="presOf" srcId="{964473A0-2B96-435C-BE85-DE142FA1AB78}" destId="{EE605560-9075-4A34-BD5D-51BFFAEE8F10}" srcOrd="0" destOrd="0" presId="urn:microsoft.com/office/officeart/2005/8/layout/radial4"/>
    <dgm:cxn modelId="{8136D0B8-FD8A-410F-AD0D-C8284F3B71A8}" type="presOf" srcId="{DB811EC6-BC62-4567-B1D9-3BF5600D0122}" destId="{10A80894-2A46-4894-A9CD-C103A7B0044C}" srcOrd="0" destOrd="0" presId="urn:microsoft.com/office/officeart/2005/8/layout/radial4"/>
    <dgm:cxn modelId="{C3AE1A54-8AB9-415F-8FB9-7CC920FDB6EB}" type="presOf" srcId="{D78A8747-0FC5-43FD-9D9F-9741818BD6CA}" destId="{90CE8E13-973F-4646-928B-E7738EC2976E}" srcOrd="0" destOrd="0" presId="urn:microsoft.com/office/officeart/2005/8/layout/radial4"/>
    <dgm:cxn modelId="{907E79E7-E7BF-44D8-890F-8BB32517E80A}" type="presOf" srcId="{971F1838-B5C3-4955-9AA9-0024367314E1}" destId="{02D7FF5A-EB40-4AAF-8CD8-E2615C051E43}" srcOrd="0" destOrd="0" presId="urn:microsoft.com/office/officeart/2005/8/layout/radial4"/>
    <dgm:cxn modelId="{F58C6E90-0B5C-4537-9F97-8AA5E731BEBB}" srcId="{964473A0-2B96-435C-BE85-DE142FA1AB78}" destId="{DB811EC6-BC62-4567-B1D9-3BF5600D0122}" srcOrd="0" destOrd="0" parTransId="{422BD5B1-1075-4AF2-90C6-D4254DC5C9AF}" sibTransId="{683C579B-A89C-4B86-BFE8-741AE6E9DC27}"/>
    <dgm:cxn modelId="{0E0BEADF-6250-48D7-AAC8-FDE8E5ED3E2C}" type="presOf" srcId="{4FD14C78-9384-4D1C-A140-3F9A1CCEE8A4}" destId="{0F077C9B-5BFD-46D3-93A8-6942FFB24AA2}" srcOrd="0" destOrd="0" presId="urn:microsoft.com/office/officeart/2005/8/layout/radial4"/>
    <dgm:cxn modelId="{127E754D-9357-48D2-AFD5-1B7008DB6077}" srcId="{DB811EC6-BC62-4567-B1D9-3BF5600D0122}" destId="{971F1838-B5C3-4955-9AA9-0024367314E1}" srcOrd="3" destOrd="0" parTransId="{5281CD62-6C70-4229-A93A-D6BC75298066}" sibTransId="{44F8A960-77D7-4704-A246-3A14E87A5E52}"/>
    <dgm:cxn modelId="{D1F44A3B-E101-4E11-9D72-CA144F55E7E2}" type="presOf" srcId="{62C8E94F-50D3-4D5D-8A8B-423AF6F613BF}" destId="{481BF765-1D33-4A66-BE78-D835B02D8544}" srcOrd="0" destOrd="0" presId="urn:microsoft.com/office/officeart/2005/8/layout/radial4"/>
    <dgm:cxn modelId="{B82F877D-82D2-40EE-80AF-45FA26178FC0}" srcId="{DB811EC6-BC62-4567-B1D9-3BF5600D0122}" destId="{4FD14C78-9384-4D1C-A140-3F9A1CCEE8A4}" srcOrd="0" destOrd="0" parTransId="{90BB2830-26D9-40B8-82E9-BF796767F29F}" sibTransId="{BDAF0F29-4F7A-4EA4-AF60-64AA9D09C237}"/>
    <dgm:cxn modelId="{E170A47A-2637-4F25-8055-72E1A4F91FB8}" srcId="{DB811EC6-BC62-4567-B1D9-3BF5600D0122}" destId="{F6721EBE-3F36-4B85-A941-93EBC53F1105}" srcOrd="4" destOrd="0" parTransId="{F7D9063A-BCD8-459B-9CE9-A38E2017D6A2}" sibTransId="{1A84A561-262D-42E3-AAA0-4913FFD9B4B3}"/>
    <dgm:cxn modelId="{1A441ECB-7045-409F-8292-65B4C282B826}" type="presOf" srcId="{F7D9063A-BCD8-459B-9CE9-A38E2017D6A2}" destId="{068178E4-F984-41BC-9BB0-715F509A2E29}" srcOrd="0" destOrd="0" presId="urn:microsoft.com/office/officeart/2005/8/layout/radial4"/>
    <dgm:cxn modelId="{371B864D-F735-4979-9019-C9B317AA01AE}" type="presOf" srcId="{F6721EBE-3F36-4B85-A941-93EBC53F1105}" destId="{00E44C16-74E7-4895-A221-02C079FFA161}" srcOrd="0" destOrd="0" presId="urn:microsoft.com/office/officeart/2005/8/layout/radial4"/>
    <dgm:cxn modelId="{F2D1DB1B-B991-4C88-87E1-685608FFDE3B}" type="presOf" srcId="{1344671E-021C-4AB6-85EB-93CC3CBC4FA3}" destId="{4A947F38-EDD2-414C-B98E-A3C3D2A6AC5C}" srcOrd="0" destOrd="0" presId="urn:microsoft.com/office/officeart/2005/8/layout/radial4"/>
    <dgm:cxn modelId="{0776A2D0-AA69-49ED-BC02-DE746C65BC3F}" srcId="{DB811EC6-BC62-4567-B1D9-3BF5600D0122}" destId="{62C8E94F-50D3-4D5D-8A8B-423AF6F613BF}" srcOrd="1" destOrd="0" parTransId="{D78A8747-0FC5-43FD-9D9F-9741818BD6CA}" sibTransId="{FCD4E793-6420-46D9-8216-329136E8BAAC}"/>
    <dgm:cxn modelId="{BB59AB13-45AE-4A70-97DA-7205B5097377}" type="presParOf" srcId="{EE605560-9075-4A34-BD5D-51BFFAEE8F10}" destId="{10A80894-2A46-4894-A9CD-C103A7B0044C}" srcOrd="0" destOrd="0" presId="urn:microsoft.com/office/officeart/2005/8/layout/radial4"/>
    <dgm:cxn modelId="{CC8FE9D0-CFAA-4A42-99C7-C5BD3E8091AE}" type="presParOf" srcId="{EE605560-9075-4A34-BD5D-51BFFAEE8F10}" destId="{557CDA68-94C4-4B70-9225-D0FA1D7AA343}" srcOrd="1" destOrd="0" presId="urn:microsoft.com/office/officeart/2005/8/layout/radial4"/>
    <dgm:cxn modelId="{3B55596F-3CD3-4815-874F-93EFCE9AF0A9}" type="presParOf" srcId="{EE605560-9075-4A34-BD5D-51BFFAEE8F10}" destId="{0F077C9B-5BFD-46D3-93A8-6942FFB24AA2}" srcOrd="2" destOrd="0" presId="urn:microsoft.com/office/officeart/2005/8/layout/radial4"/>
    <dgm:cxn modelId="{D4EB213D-1196-494A-8C50-692FBD6EAFE5}" type="presParOf" srcId="{EE605560-9075-4A34-BD5D-51BFFAEE8F10}" destId="{90CE8E13-973F-4646-928B-E7738EC2976E}" srcOrd="3" destOrd="0" presId="urn:microsoft.com/office/officeart/2005/8/layout/radial4"/>
    <dgm:cxn modelId="{D602F80B-154A-41B2-BCB6-5BE216AC83DF}" type="presParOf" srcId="{EE605560-9075-4A34-BD5D-51BFFAEE8F10}" destId="{481BF765-1D33-4A66-BE78-D835B02D8544}" srcOrd="4" destOrd="0" presId="urn:microsoft.com/office/officeart/2005/8/layout/radial4"/>
    <dgm:cxn modelId="{F838ED11-9AD1-4C30-8417-A821A4127F8F}" type="presParOf" srcId="{EE605560-9075-4A34-BD5D-51BFFAEE8F10}" destId="{4A947F38-EDD2-414C-B98E-A3C3D2A6AC5C}" srcOrd="5" destOrd="0" presId="urn:microsoft.com/office/officeart/2005/8/layout/radial4"/>
    <dgm:cxn modelId="{74CE78B6-9AFC-463C-9B0D-6BB20CD2211B}" type="presParOf" srcId="{EE605560-9075-4A34-BD5D-51BFFAEE8F10}" destId="{A5E06887-49BF-44DD-808D-7ED4C8900ADF}" srcOrd="6" destOrd="0" presId="urn:microsoft.com/office/officeart/2005/8/layout/radial4"/>
    <dgm:cxn modelId="{2F602DD9-BE4B-4486-945B-220E1EC7AB37}" type="presParOf" srcId="{EE605560-9075-4A34-BD5D-51BFFAEE8F10}" destId="{7196A9EA-FD29-4397-A38D-C344EFFC7EEA}" srcOrd="7" destOrd="0" presId="urn:microsoft.com/office/officeart/2005/8/layout/radial4"/>
    <dgm:cxn modelId="{49FC7B54-F8D5-4A48-97C1-3A8CCE4BBFFC}" type="presParOf" srcId="{EE605560-9075-4A34-BD5D-51BFFAEE8F10}" destId="{02D7FF5A-EB40-4AAF-8CD8-E2615C051E43}" srcOrd="8" destOrd="0" presId="urn:microsoft.com/office/officeart/2005/8/layout/radial4"/>
    <dgm:cxn modelId="{EB0728C5-3AFA-44D2-85BC-4636F663A4EF}" type="presParOf" srcId="{EE605560-9075-4A34-BD5D-51BFFAEE8F10}" destId="{068178E4-F984-41BC-9BB0-715F509A2E29}" srcOrd="9" destOrd="0" presId="urn:microsoft.com/office/officeart/2005/8/layout/radial4"/>
    <dgm:cxn modelId="{380AC7EB-3A7F-46B4-8996-7D1ADEDED920}" type="presParOf" srcId="{EE605560-9075-4A34-BD5D-51BFFAEE8F10}" destId="{00E44C16-74E7-4895-A221-02C079FFA16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80894-2A46-4894-A9CD-C103A7B0044C}">
      <dsp:nvSpPr>
        <dsp:cNvPr id="0" name=""/>
        <dsp:cNvSpPr/>
      </dsp:nvSpPr>
      <dsp:spPr>
        <a:xfrm>
          <a:off x="4349323" y="3087900"/>
          <a:ext cx="2288665" cy="22886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Operating System</a:t>
          </a:r>
          <a:endParaRPr lang="en-US" sz="2600" kern="1200" dirty="0"/>
        </a:p>
      </dsp:txBody>
      <dsp:txXfrm>
        <a:off x="4684490" y="3423067"/>
        <a:ext cx="1618331" cy="1618331"/>
      </dsp:txXfrm>
    </dsp:sp>
    <dsp:sp modelId="{557CDA68-94C4-4B70-9225-D0FA1D7AA343}">
      <dsp:nvSpPr>
        <dsp:cNvPr id="0" name=""/>
        <dsp:cNvSpPr/>
      </dsp:nvSpPr>
      <dsp:spPr>
        <a:xfrm rot="10800000">
          <a:off x="2132092" y="3906098"/>
          <a:ext cx="2095283" cy="65226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77C9B-5BFD-46D3-93A8-6942FFB24AA2}">
      <dsp:nvSpPr>
        <dsp:cNvPr id="0" name=""/>
        <dsp:cNvSpPr/>
      </dsp:nvSpPr>
      <dsp:spPr>
        <a:xfrm>
          <a:off x="1044975" y="3362540"/>
          <a:ext cx="2174232" cy="17393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Programming Language  </a:t>
          </a:r>
          <a:endParaRPr lang="en-US" sz="2400" kern="1200" dirty="0"/>
        </a:p>
      </dsp:txBody>
      <dsp:txXfrm>
        <a:off x="1095920" y="3413485"/>
        <a:ext cx="2072342" cy="1637496"/>
      </dsp:txXfrm>
    </dsp:sp>
    <dsp:sp modelId="{90CE8E13-973F-4646-928B-E7738EC2976E}">
      <dsp:nvSpPr>
        <dsp:cNvPr id="0" name=""/>
        <dsp:cNvSpPr/>
      </dsp:nvSpPr>
      <dsp:spPr>
        <a:xfrm rot="13500000">
          <a:off x="2809824" y="2269908"/>
          <a:ext cx="2095283" cy="65226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105759"/>
            <a:satOff val="-5996"/>
            <a:lumOff val="230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1BF765-1D33-4A66-BE78-D835B02D8544}">
      <dsp:nvSpPr>
        <dsp:cNvPr id="0" name=""/>
        <dsp:cNvSpPr/>
      </dsp:nvSpPr>
      <dsp:spPr>
        <a:xfrm>
          <a:off x="2029555" y="985555"/>
          <a:ext cx="2174232" cy="1739386"/>
        </a:xfrm>
        <a:prstGeom prst="roundRect">
          <a:avLst>
            <a:gd name="adj" fmla="val 10000"/>
          </a:avLst>
        </a:prstGeom>
        <a:solidFill>
          <a:schemeClr val="accent4">
            <a:hueOff val="5105759"/>
            <a:satOff val="-5996"/>
            <a:lumOff val="2304"/>
            <a:alphaOff val="0"/>
          </a:schemeClr>
        </a:solidFill>
        <a:ln>
          <a:noFill/>
        </a:ln>
        <a:effectLst>
          <a:softEdge rad="1270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Structure</a:t>
          </a:r>
          <a:endParaRPr lang="en-US" sz="2400" kern="1200" dirty="0"/>
        </a:p>
      </dsp:txBody>
      <dsp:txXfrm>
        <a:off x="2080500" y="1036500"/>
        <a:ext cx="2072342" cy="1637496"/>
      </dsp:txXfrm>
    </dsp:sp>
    <dsp:sp modelId="{4A947F38-EDD2-414C-B98E-A3C3D2A6AC5C}">
      <dsp:nvSpPr>
        <dsp:cNvPr id="0" name=""/>
        <dsp:cNvSpPr/>
      </dsp:nvSpPr>
      <dsp:spPr>
        <a:xfrm rot="16200000">
          <a:off x="4446014" y="1592176"/>
          <a:ext cx="2095283" cy="65226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0211518"/>
            <a:satOff val="-11993"/>
            <a:lumOff val="460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E06887-49BF-44DD-808D-7ED4C8900ADF}">
      <dsp:nvSpPr>
        <dsp:cNvPr id="0" name=""/>
        <dsp:cNvSpPr/>
      </dsp:nvSpPr>
      <dsp:spPr>
        <a:xfrm>
          <a:off x="4406540" y="976"/>
          <a:ext cx="2174232" cy="1739386"/>
        </a:xfrm>
        <a:prstGeom prst="roundRect">
          <a:avLst>
            <a:gd name="adj" fmla="val 10000"/>
          </a:avLst>
        </a:prstGeom>
        <a:solidFill>
          <a:schemeClr val="accent4">
            <a:hueOff val="10211518"/>
            <a:satOff val="-11993"/>
            <a:lumOff val="4608"/>
            <a:alphaOff val="0"/>
          </a:schemeClr>
        </a:solidFill>
        <a:ln>
          <a:noFill/>
        </a:ln>
        <a:effectLst>
          <a:softEdge rad="1270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Hardware</a:t>
          </a:r>
          <a:endParaRPr lang="en-US" sz="2400" kern="1200" dirty="0"/>
        </a:p>
      </dsp:txBody>
      <dsp:txXfrm>
        <a:off x="4457485" y="51921"/>
        <a:ext cx="2072342" cy="1637496"/>
      </dsp:txXfrm>
    </dsp:sp>
    <dsp:sp modelId="{7196A9EA-FD29-4397-A38D-C344EFFC7EEA}">
      <dsp:nvSpPr>
        <dsp:cNvPr id="0" name=""/>
        <dsp:cNvSpPr/>
      </dsp:nvSpPr>
      <dsp:spPr>
        <a:xfrm rot="18900000">
          <a:off x="6082204" y="2269908"/>
          <a:ext cx="2095283" cy="65226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5317278"/>
            <a:satOff val="-17989"/>
            <a:lumOff val="691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D7FF5A-EB40-4AAF-8CD8-E2615C051E43}">
      <dsp:nvSpPr>
        <dsp:cNvPr id="0" name=""/>
        <dsp:cNvSpPr/>
      </dsp:nvSpPr>
      <dsp:spPr>
        <a:xfrm>
          <a:off x="6783525" y="985555"/>
          <a:ext cx="2174232" cy="1739386"/>
        </a:xfrm>
        <a:prstGeom prst="roundRect">
          <a:avLst>
            <a:gd name="adj" fmla="val 10000"/>
          </a:avLst>
        </a:prstGeom>
        <a:solidFill>
          <a:schemeClr val="accent4">
            <a:hueOff val="15317278"/>
            <a:satOff val="-17989"/>
            <a:lumOff val="6912"/>
            <a:alphaOff val="0"/>
          </a:schemeClr>
        </a:solidFill>
        <a:ln>
          <a:noFill/>
        </a:ln>
        <a:effectLst>
          <a:softEdge rad="1270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</a:t>
          </a:r>
          <a:endParaRPr lang="en-US" sz="2400" kern="1200" dirty="0"/>
        </a:p>
      </dsp:txBody>
      <dsp:txXfrm>
        <a:off x="6834470" y="1036500"/>
        <a:ext cx="2072342" cy="1637496"/>
      </dsp:txXfrm>
    </dsp:sp>
    <dsp:sp modelId="{068178E4-F984-41BC-9BB0-715F509A2E29}">
      <dsp:nvSpPr>
        <dsp:cNvPr id="0" name=""/>
        <dsp:cNvSpPr/>
      </dsp:nvSpPr>
      <dsp:spPr>
        <a:xfrm>
          <a:off x="6759937" y="3906098"/>
          <a:ext cx="2095283" cy="65226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p3d z="-54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E44C16-74E7-4895-A221-02C079FFA161}">
      <dsp:nvSpPr>
        <dsp:cNvPr id="0" name=""/>
        <dsp:cNvSpPr/>
      </dsp:nvSpPr>
      <dsp:spPr>
        <a:xfrm>
          <a:off x="7768104" y="3362540"/>
          <a:ext cx="2174232" cy="1739386"/>
        </a:xfrm>
        <a:prstGeom prst="roundRect">
          <a:avLst>
            <a:gd name="adj" fmla="val 10000"/>
          </a:avLst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>
          <a:noFill/>
        </a:ln>
        <a:effectLst>
          <a:softEdge rad="1270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Imagination</a:t>
          </a:r>
          <a:endParaRPr lang="en-US" sz="2400" kern="1200" dirty="0"/>
        </a:p>
      </dsp:txBody>
      <dsp:txXfrm>
        <a:off x="7819049" y="3413485"/>
        <a:ext cx="2072342" cy="1637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9C2FB-3E4A-49EF-9EDB-7081E8118D97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1AF7F-4C9E-4630-859F-252E15E029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0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47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0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455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E3E080-7285-4B4B-BA27-F70DD4B799F6}" type="slidenum">
              <a:rPr lang="en-US">
                <a:latin typeface="Calibri" panose="020F0502020204030204" pitchFamily="34" charset="0"/>
              </a:rPr>
              <a:pPr/>
              <a:t>19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67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E3E080-7285-4B4B-BA27-F70DD4B799F6}" type="slidenum">
              <a:rPr lang="en-US">
                <a:latin typeface="Calibri" panose="020F0502020204030204" pitchFamily="34" charset="0"/>
              </a:rPr>
              <a:pPr/>
              <a:t>20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630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E3E080-7285-4B4B-BA27-F70DD4B799F6}" type="slidenum">
              <a:rPr lang="en-US">
                <a:latin typeface="Calibri" panose="020F0502020204030204" pitchFamily="34" charset="0"/>
              </a:rPr>
              <a:pPr/>
              <a:t>21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262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E3E080-7285-4B4B-BA27-F70DD4B799F6}" type="slidenum">
              <a:rPr lang="en-US">
                <a:latin typeface="Calibri" panose="020F0502020204030204" pitchFamily="34" charset="0"/>
              </a:rPr>
              <a:pPr/>
              <a:t>22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620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A71311E-BBA9-4BA8-97F1-97CFD91BB276}" type="slidenum">
              <a:rPr lang="en-US"/>
              <a:pPr/>
              <a:t>23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17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7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4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25600"/>
            <a:ext cx="10058400" cy="454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7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03DD23-617C-4204-B319-5D002BC8A1C8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A238FA-3A56-40DC-88CD-834A81905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901371"/>
            <a:ext cx="9966960" cy="3046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2800" dirty="0" smtClean="0">
                <a:solidFill>
                  <a:schemeClr val="tx1"/>
                </a:solidFill>
              </a:rPr>
              <a:t>CSI 309 </a:t>
            </a:r>
            <a:r>
              <a:rPr lang="en-US" sz="12800" dirty="0">
                <a:solidFill>
                  <a:schemeClr val="tx1"/>
                </a:solidFill>
              </a:rPr>
              <a:t/>
            </a:r>
            <a:br>
              <a:rPr lang="en-US" sz="12800" dirty="0">
                <a:solidFill>
                  <a:schemeClr val="tx1"/>
                </a:solidFill>
              </a:rPr>
            </a:br>
            <a:r>
              <a:rPr lang="en-US" sz="9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</a:t>
            </a:r>
            <a:r>
              <a:rPr lang="en-US" sz="9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sz="9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9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9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5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Role of OS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An extended </a:t>
            </a:r>
            <a:r>
              <a:rPr lang="en-US" dirty="0">
                <a:ea typeface="ＭＳ Ｐゴシック" panose="020B0600070205080204" pitchFamily="34" charset="-128"/>
              </a:rPr>
              <a:t>machine</a:t>
            </a:r>
          </a:p>
          <a:p>
            <a:pPr lvl="1">
              <a:defRPr/>
            </a:pPr>
            <a:r>
              <a:rPr lang="en-US" sz="2400" dirty="0" smtClean="0">
                <a:ea typeface="ＭＳ Ｐゴシック" panose="020B0600070205080204" pitchFamily="34" charset="-128"/>
              </a:rPr>
              <a:t>Provide </a:t>
            </a:r>
            <a:r>
              <a:rPr lang="en-US" sz="2400" dirty="0">
                <a:ea typeface="ＭＳ Ｐゴシック" panose="020B0600070205080204" pitchFamily="34" charset="-128"/>
              </a:rPr>
              <a:t>application programmers a clean </a:t>
            </a:r>
            <a:r>
              <a:rPr lang="en-US" sz="24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abstract</a:t>
            </a:r>
            <a:r>
              <a:rPr lang="en-US" sz="2400" dirty="0">
                <a:ea typeface="ＭＳ Ｐゴシック" panose="020B0600070205080204" pitchFamily="34" charset="-128"/>
              </a:rPr>
              <a:t> set of resources instead of the messy hardware </a:t>
            </a:r>
            <a:r>
              <a:rPr lang="en-US" sz="2400" dirty="0" smtClean="0">
                <a:ea typeface="ＭＳ Ｐゴシック" panose="020B0600070205080204" pitchFamily="34" charset="-128"/>
              </a:rPr>
              <a:t>ones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A resource </a:t>
            </a:r>
            <a:r>
              <a:rPr lang="en-US" dirty="0">
                <a:ea typeface="ＭＳ Ｐゴシック" panose="020B0600070205080204" pitchFamily="34" charset="-128"/>
              </a:rPr>
              <a:t>manager</a:t>
            </a:r>
            <a:endParaRPr lang="bn-BD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sz="2400" dirty="0">
                <a:ea typeface="ＭＳ Ｐゴシック" panose="020B0600070205080204" pitchFamily="34" charset="-128"/>
              </a:rPr>
              <a:t>M</a:t>
            </a:r>
            <a:r>
              <a:rPr lang="bn-BD" sz="2400" dirty="0" smtClean="0">
                <a:ea typeface="ＭＳ Ｐゴシック" panose="020B0600070205080204" pitchFamily="34" charset="-128"/>
              </a:rPr>
              <a:t>anage </a:t>
            </a:r>
            <a:r>
              <a:rPr lang="bn-BD" sz="2400" dirty="0">
                <a:ea typeface="ＭＳ Ｐゴシック" panose="020B0600070205080204" pitchFamily="34" charset="-128"/>
              </a:rPr>
              <a:t>the </a:t>
            </a:r>
            <a:r>
              <a:rPr lang="en-US" sz="2400" dirty="0" smtClean="0">
                <a:ea typeface="ＭＳ Ｐゴシック" panose="020B0600070205080204" pitchFamily="34" charset="-128"/>
              </a:rPr>
              <a:t>hardware </a:t>
            </a:r>
            <a:r>
              <a:rPr lang="en-US" sz="2400" dirty="0">
                <a:ea typeface="ＭＳ Ｐゴシック" panose="020B0600070205080204" pitchFamily="34" charset="-128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2531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ChangeArrowheads="1"/>
          </p:cNvSpPr>
          <p:nvPr/>
        </p:nvSpPr>
        <p:spPr bwMode="auto">
          <a:xfrm>
            <a:off x="2725003" y="310430"/>
            <a:ext cx="914400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endParaRPr lang="en-US" sz="4000" cap="all" dirty="0">
              <a:latin typeface="+mj-lt"/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12291" name="Rectangle 1027"/>
          <p:cNvSpPr>
            <a:spLocks noChangeArrowheads="1"/>
          </p:cNvSpPr>
          <p:nvPr/>
        </p:nvSpPr>
        <p:spPr bwMode="auto">
          <a:xfrm>
            <a:off x="1524000" y="5715000"/>
            <a:ext cx="9144000" cy="56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</a:rPr>
              <a:t>Operating </a:t>
            </a:r>
            <a:r>
              <a:rPr lang="en-US" sz="2400" dirty="0">
                <a:latin typeface="Arial" panose="020B0604020202020204" pitchFamily="34" charset="0"/>
              </a:rPr>
              <a:t>systems turn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ugly</a:t>
            </a:r>
            <a:r>
              <a:rPr lang="en-US" sz="2400" dirty="0">
                <a:latin typeface="Arial" panose="020B0604020202020204" pitchFamily="34" charset="0"/>
              </a:rPr>
              <a:t> hardware into beautiful </a:t>
            </a:r>
            <a:r>
              <a:rPr lang="en-US" sz="2400" dirty="0" smtClean="0">
                <a:latin typeface="Arial" panose="020B0604020202020204" pitchFamily="34" charset="0"/>
              </a:rPr>
              <a:t>abstractions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12293" name="Picture 1029" descr="01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732558"/>
            <a:ext cx="59817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3" y="2470243"/>
            <a:ext cx="942342" cy="6944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Extended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9848" y="1625600"/>
            <a:ext cx="10058400" cy="30334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Extended </a:t>
            </a:r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n-BD" dirty="0" smtClean="0"/>
              <a:t>Direct communication</a:t>
            </a:r>
            <a:r>
              <a:rPr lang="en-US" dirty="0"/>
              <a:t> </a:t>
            </a:r>
            <a:r>
              <a:rPr lang="bn-BD" dirty="0" smtClean="0"/>
              <a:t>with hardware is </a:t>
            </a:r>
            <a:r>
              <a:rPr lang="en-US" dirty="0" smtClean="0"/>
              <a:t>very difficult </a:t>
            </a:r>
          </a:p>
          <a:p>
            <a:pPr lvl="1"/>
            <a:r>
              <a:rPr lang="en-US" dirty="0" smtClean="0"/>
              <a:t>Need to understand the operation</a:t>
            </a:r>
          </a:p>
          <a:p>
            <a:pPr lvl="1"/>
            <a:r>
              <a:rPr lang="en-US" dirty="0" smtClean="0"/>
              <a:t>Need low level programming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Consider direct read write to hard disk</a:t>
            </a:r>
          </a:p>
          <a:p>
            <a:r>
              <a:rPr lang="en-US" dirty="0"/>
              <a:t>P</a:t>
            </a:r>
            <a:r>
              <a:rPr lang="en-US" dirty="0" smtClean="0"/>
              <a:t>rogrammer </a:t>
            </a:r>
            <a:r>
              <a:rPr lang="en-US" dirty="0"/>
              <a:t>wants is a simple, high-level abstraction to deal </a:t>
            </a:r>
            <a:r>
              <a:rPr lang="en-US" dirty="0" smtClean="0"/>
              <a:t>with hardware</a:t>
            </a:r>
          </a:p>
          <a:p>
            <a:r>
              <a:rPr lang="en-US" dirty="0"/>
              <a:t>The job of the </a:t>
            </a:r>
            <a:r>
              <a:rPr lang="en-US" dirty="0" smtClean="0"/>
              <a:t>OS 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good abstractions </a:t>
            </a:r>
            <a:endParaRPr lang="en-US" dirty="0" smtClean="0"/>
          </a:p>
          <a:p>
            <a:pPr lvl="1"/>
            <a:r>
              <a:rPr lang="en-US" dirty="0" smtClean="0"/>
              <a:t>Implement </a:t>
            </a:r>
            <a:r>
              <a:rPr lang="en-US" dirty="0"/>
              <a:t>and </a:t>
            </a:r>
            <a:r>
              <a:rPr lang="en-US" dirty="0" smtClean="0"/>
              <a:t>manage </a:t>
            </a:r>
            <a:r>
              <a:rPr lang="en-US" dirty="0"/>
              <a:t>the abstract objects 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OS abstracts </a:t>
            </a:r>
            <a:r>
              <a:rPr lang="en-US" dirty="0" smtClean="0">
                <a:solidFill>
                  <a:srgbClr val="FF0000"/>
                </a:solidFill>
              </a:rPr>
              <a:t>hard disk </a:t>
            </a:r>
            <a:r>
              <a:rPr lang="en-US" dirty="0" smtClean="0"/>
              <a:t>by the </a:t>
            </a:r>
            <a:r>
              <a:rPr lang="en-US" dirty="0" smtClean="0">
                <a:solidFill>
                  <a:srgbClr val="FF0000"/>
                </a:solidFill>
              </a:rPr>
              <a:t>file-system</a:t>
            </a:r>
            <a:endParaRPr lang="en-US" dirty="0" smtClean="0"/>
          </a:p>
          <a:p>
            <a:pPr lvl="1"/>
            <a:r>
              <a:rPr lang="en-US" dirty="0" smtClean="0"/>
              <a:t>Allow programmers to read write files without concern for how precisely they get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 resource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625600"/>
            <a:ext cx="10788324" cy="4546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Allows </a:t>
            </a:r>
            <a:r>
              <a:rPr lang="en-US" dirty="0"/>
              <a:t>multiple programs to run </a:t>
            </a:r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time</a:t>
            </a:r>
          </a:p>
          <a:p>
            <a:r>
              <a:rPr lang="en-US" dirty="0" smtClean="0"/>
              <a:t>Provide an </a:t>
            </a:r>
            <a:r>
              <a:rPr lang="en-US" dirty="0">
                <a:solidFill>
                  <a:srgbClr val="FF0000"/>
                </a:solidFill>
              </a:rPr>
              <a:t>orderly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controlled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allocation of</a:t>
            </a:r>
          </a:p>
          <a:p>
            <a:pPr lvl="1"/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Memories </a:t>
            </a:r>
          </a:p>
          <a:p>
            <a:pPr lvl="1"/>
            <a:r>
              <a:rPr lang="en-US" dirty="0" smtClean="0"/>
              <a:t>I/0 </a:t>
            </a:r>
            <a:r>
              <a:rPr lang="en-US" dirty="0"/>
              <a:t>devices </a:t>
            </a:r>
            <a:endParaRPr lang="en-US" dirty="0" smtClean="0"/>
          </a:p>
          <a:p>
            <a:r>
              <a:rPr lang="en-US" dirty="0" smtClean="0"/>
              <a:t>Among </a:t>
            </a:r>
            <a:r>
              <a:rPr lang="en-US" dirty="0"/>
              <a:t>the competing programs </a:t>
            </a:r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programs running on some computer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tried to print their output simultaneously on the same printer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OS can </a:t>
            </a:r>
            <a:r>
              <a:rPr lang="en-US" dirty="0"/>
              <a:t>bring order to the potential chaos by buffering all the output on the disk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24" y="0"/>
            <a:ext cx="5314375" cy="47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 resource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can be shared </a:t>
            </a:r>
            <a:r>
              <a:rPr lang="en-US" dirty="0"/>
              <a:t>in two </a:t>
            </a:r>
            <a:r>
              <a:rPr lang="en-US" dirty="0" smtClean="0"/>
              <a:t>different ways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Time multiplexing: </a:t>
            </a:r>
          </a:p>
          <a:p>
            <a:pPr lvl="2"/>
            <a:r>
              <a:rPr lang="en-US" dirty="0" smtClean="0"/>
              <a:t>In a single CPU system, </a:t>
            </a:r>
            <a:r>
              <a:rPr lang="en-US" dirty="0"/>
              <a:t>several running </a:t>
            </a:r>
            <a:r>
              <a:rPr lang="en-US" dirty="0" smtClean="0"/>
              <a:t>programs take turns</a:t>
            </a:r>
          </a:p>
          <a:p>
            <a:pPr lvl="1"/>
            <a:r>
              <a:rPr lang="en-US" dirty="0" smtClean="0"/>
              <a:t>Space multiplexing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main </a:t>
            </a:r>
            <a:r>
              <a:rPr lang="en-US" dirty="0"/>
              <a:t>memory is </a:t>
            </a:r>
            <a:r>
              <a:rPr lang="en-US" dirty="0" smtClean="0"/>
              <a:t>divided </a:t>
            </a:r>
            <a:r>
              <a:rPr lang="en-US" dirty="0"/>
              <a:t>up among several running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OS has to implement these </a:t>
            </a:r>
            <a:r>
              <a:rPr lang="en-US" dirty="0"/>
              <a:t>multiplexing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An Operating system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Makes a computer more convenient to use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Allows the resources to be used in efficient manner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dirty="0" smtClean="0"/>
              <a:t>Who are the real customers of OS?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End users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Application programmers</a:t>
            </a:r>
            <a:endParaRPr lang="en-US" dirty="0"/>
          </a:p>
          <a:p>
            <a:pPr marL="548640" lvl="2" indent="0">
              <a:lnSpc>
                <a:spcPct val="80000"/>
              </a:lnSpc>
              <a:buNone/>
            </a:pPr>
            <a:endParaRPr lang="en-US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 Operations</a:t>
            </a:r>
          </a:p>
        </p:txBody>
      </p:sp>
    </p:spTree>
    <p:extLst>
      <p:ext uri="{BB962C8B-B14F-4D97-AF65-F5344CB8AC3E}">
        <p14:creationId xmlns:p14="http://schemas.microsoft.com/office/powerpoint/2010/main" val="6626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Some OS Components/Services/functions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8F8F8">
              <a:alpha val="78822"/>
            </a:srgb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Process Management</a:t>
            </a:r>
          </a:p>
          <a:p>
            <a:pPr eaLnBrk="1" hangingPunct="1">
              <a:defRPr/>
            </a:pPr>
            <a:r>
              <a:rPr lang="en-US" dirty="0"/>
              <a:t>Memory Management</a:t>
            </a:r>
          </a:p>
          <a:p>
            <a:pPr eaLnBrk="1" hangingPunct="1">
              <a:defRPr/>
            </a:pPr>
            <a:r>
              <a:rPr lang="en-US" dirty="0"/>
              <a:t>I/O Management</a:t>
            </a:r>
          </a:p>
          <a:p>
            <a:pPr>
              <a:defRPr/>
            </a:pPr>
            <a:r>
              <a:rPr lang="en-US" dirty="0"/>
              <a:t>Deadlock Management</a:t>
            </a:r>
          </a:p>
          <a:p>
            <a:pPr>
              <a:defRPr/>
            </a:pPr>
            <a:r>
              <a:rPr lang="en-US" dirty="0" smtClean="0"/>
              <a:t>File system </a:t>
            </a:r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05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most fundamental part of an </a:t>
            </a:r>
            <a:r>
              <a:rPr lang="en-US" dirty="0" smtClean="0"/>
              <a:t>OS</a:t>
            </a:r>
          </a:p>
          <a:p>
            <a:r>
              <a:rPr lang="en-US" dirty="0" smtClean="0"/>
              <a:t>Running </a:t>
            </a:r>
            <a:r>
              <a:rPr lang="en-US" dirty="0"/>
              <a:t>at all times on the computer </a:t>
            </a:r>
          </a:p>
          <a:p>
            <a:r>
              <a:rPr lang="en-US" dirty="0" smtClean="0"/>
              <a:t>Often used as another name of OS</a:t>
            </a:r>
          </a:p>
          <a:p>
            <a:r>
              <a:rPr lang="en-US" dirty="0"/>
              <a:t>Typical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interrupt handlers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service interrupt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scheduler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share processor time among multiple </a:t>
            </a:r>
            <a:r>
              <a:rPr lang="en-US" dirty="0" smtClean="0"/>
              <a:t>processes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memory management system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manage process address </a:t>
            </a:r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services </a:t>
            </a:r>
            <a:endParaRPr lang="en-US" dirty="0" smtClean="0"/>
          </a:p>
          <a:p>
            <a:pPr lvl="2"/>
            <a:r>
              <a:rPr lang="en-US" dirty="0" smtClean="0"/>
              <a:t>Networking, inter-process communication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Dual-Mode </a:t>
            </a:r>
            <a:r>
              <a:rPr lang="en-US" dirty="0" smtClean="0">
                <a:solidFill>
                  <a:schemeClr val="tx1"/>
                </a:solidFill>
              </a:rPr>
              <a:t>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10000"/>
              </a:spcAft>
            </a:pPr>
            <a:r>
              <a:rPr lang="en-US" dirty="0">
                <a:solidFill>
                  <a:srgbClr val="FF0000"/>
                </a:solidFill>
              </a:rPr>
              <a:t>CPU</a:t>
            </a:r>
            <a:r>
              <a:rPr lang="en-US" dirty="0"/>
              <a:t> executes in 2 Modes</a:t>
            </a:r>
          </a:p>
          <a:p>
            <a:pPr lvl="1">
              <a:spcAft>
                <a:spcPct val="10000"/>
              </a:spcAft>
            </a:pPr>
            <a:r>
              <a:rPr lang="en-US" dirty="0" smtClean="0"/>
              <a:t>Kernel mode</a:t>
            </a:r>
            <a:endParaRPr lang="en-US" dirty="0"/>
          </a:p>
          <a:p>
            <a:pPr lvl="2">
              <a:spcAft>
                <a:spcPct val="10000"/>
              </a:spcAft>
            </a:pPr>
            <a:r>
              <a:rPr lang="en-US" sz="2400" dirty="0" smtClean="0"/>
              <a:t>CPU can execute all machine instructions</a:t>
            </a:r>
          </a:p>
          <a:p>
            <a:pPr lvl="2">
              <a:spcAft>
                <a:spcPct val="10000"/>
              </a:spcAft>
            </a:pPr>
            <a:r>
              <a:rPr lang="en-US" sz="2400" dirty="0" smtClean="0"/>
              <a:t>CPU can </a:t>
            </a:r>
            <a:r>
              <a:rPr lang="en-US" sz="2400" dirty="0"/>
              <a:t>use every hardware </a:t>
            </a:r>
            <a:r>
              <a:rPr lang="en-US" sz="2400" dirty="0" smtClean="0"/>
              <a:t>feature </a:t>
            </a:r>
          </a:p>
          <a:p>
            <a:pPr lvl="1">
              <a:spcAft>
                <a:spcPct val="10000"/>
              </a:spcAft>
            </a:pPr>
            <a:r>
              <a:rPr lang="en-US" dirty="0" smtClean="0"/>
              <a:t>User mode</a:t>
            </a:r>
          </a:p>
          <a:p>
            <a:pPr lvl="2">
              <a:spcAft>
                <a:spcPct val="10000"/>
              </a:spcAft>
            </a:pPr>
            <a:r>
              <a:rPr lang="en-US" sz="2400" dirty="0"/>
              <a:t>permits only a subset of the instructions  and a subset of the hardware features to </a:t>
            </a:r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49809-A2F9-422D-9942-EFF8814792D0}" type="datetime1">
              <a:rPr lang="en-US"/>
              <a:pPr>
                <a:defRPr/>
              </a:pPr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5AEFB-D276-4DC6-A536-FE0391816773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05000" y="381000"/>
            <a:ext cx="8229600" cy="11430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53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overview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5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Dual-Mode </a:t>
            </a:r>
            <a:r>
              <a:rPr lang="en-US" dirty="0" smtClean="0">
                <a:solidFill>
                  <a:schemeClr val="tx1"/>
                </a:solidFill>
              </a:rPr>
              <a:t>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ct val="10000"/>
              </a:spcAft>
            </a:pPr>
            <a:r>
              <a:rPr lang="en-US" dirty="0" smtClean="0"/>
              <a:t>OS </a:t>
            </a:r>
            <a:r>
              <a:rPr lang="en-US" dirty="0"/>
              <a:t>runs in kernel mode, user programs in user </a:t>
            </a:r>
            <a:r>
              <a:rPr lang="en-US" dirty="0" smtClean="0"/>
              <a:t>mode</a:t>
            </a:r>
          </a:p>
          <a:p>
            <a:pPr lvl="1">
              <a:spcAft>
                <a:spcPct val="10000"/>
              </a:spcAft>
            </a:pPr>
            <a:r>
              <a:rPr lang="en-US" dirty="0"/>
              <a:t>Allows OS to protect itself and other system </a:t>
            </a:r>
            <a:r>
              <a:rPr lang="en-US" dirty="0" smtClean="0"/>
              <a:t>components</a:t>
            </a:r>
            <a:endParaRPr lang="en-US" dirty="0"/>
          </a:p>
          <a:p>
            <a:pPr>
              <a:spcAft>
                <a:spcPct val="10000"/>
              </a:spcAft>
            </a:pPr>
            <a:r>
              <a:rPr lang="en-US" dirty="0"/>
              <a:t>OS is </a:t>
            </a:r>
            <a:r>
              <a:rPr lang="en-US" sz="3200" b="1" dirty="0"/>
              <a:t>Boss</a:t>
            </a:r>
            <a:r>
              <a:rPr lang="en-US" dirty="0"/>
              <a:t>, the applications are </a:t>
            </a:r>
            <a:r>
              <a:rPr lang="en-US" dirty="0" smtClean="0"/>
              <a:t>laborers</a:t>
            </a:r>
            <a:endParaRPr lang="en-US" dirty="0"/>
          </a:p>
          <a:p>
            <a:pPr eaLnBrk="1" hangingPunct="1">
              <a:spcAft>
                <a:spcPct val="10000"/>
              </a:spcAft>
            </a:pPr>
            <a:r>
              <a:rPr lang="en-US" dirty="0" smtClean="0"/>
              <a:t>Mode </a:t>
            </a:r>
            <a:r>
              <a:rPr lang="en-US" dirty="0"/>
              <a:t>bit provided by </a:t>
            </a:r>
            <a:r>
              <a:rPr lang="en-US" b="1" dirty="0">
                <a:solidFill>
                  <a:srgbClr val="FF0033"/>
                </a:solidFill>
              </a:rPr>
              <a:t>hardware</a:t>
            </a:r>
          </a:p>
          <a:p>
            <a:pPr lvl="1">
              <a:spcAft>
                <a:spcPct val="10000"/>
              </a:spcAft>
            </a:pPr>
            <a:r>
              <a:rPr lang="en-US" dirty="0"/>
              <a:t>Provides ability to distinguish when system is running user code or kernel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49809-A2F9-422D-9942-EFF8814792D0}" type="datetime1">
              <a:rPr lang="en-US"/>
              <a:pPr>
                <a:defRPr/>
              </a:pPr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5AEFB-D276-4DC6-A536-FE0391816773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05000" y="381000"/>
            <a:ext cx="8229600" cy="11430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25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Dual-Mode </a:t>
            </a:r>
            <a:r>
              <a:rPr lang="en-US" dirty="0" smtClean="0">
                <a:solidFill>
                  <a:schemeClr val="tx1"/>
                </a:solidFill>
              </a:rPr>
              <a:t>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10000"/>
              </a:spcAft>
            </a:pPr>
            <a:r>
              <a:rPr lang="en-US" dirty="0" smtClean="0"/>
              <a:t>When CPU starts </a:t>
            </a:r>
            <a:r>
              <a:rPr lang="en-US" dirty="0"/>
              <a:t>executing in kernel mode?</a:t>
            </a:r>
          </a:p>
          <a:p>
            <a:pPr lvl="1">
              <a:spcAft>
                <a:spcPct val="10000"/>
              </a:spcAft>
            </a:pPr>
            <a:r>
              <a:rPr lang="en-US" dirty="0" smtClean="0"/>
              <a:t>System Boot</a:t>
            </a:r>
          </a:p>
          <a:p>
            <a:pPr lvl="2">
              <a:spcAft>
                <a:spcPct val="10000"/>
              </a:spcAft>
            </a:pPr>
            <a:r>
              <a:rPr lang="en-US" sz="2000" dirty="0" smtClean="0"/>
              <a:t>Starting a computer</a:t>
            </a:r>
          </a:p>
          <a:p>
            <a:pPr lvl="1">
              <a:spcAft>
                <a:spcPct val="10000"/>
              </a:spcAft>
            </a:pPr>
            <a:r>
              <a:rPr lang="en-US" dirty="0"/>
              <a:t>Hardware </a:t>
            </a:r>
            <a:r>
              <a:rPr lang="en-US" dirty="0" smtClean="0"/>
              <a:t>Interrupt</a:t>
            </a:r>
            <a:r>
              <a:rPr lang="en-US" dirty="0"/>
              <a:t> </a:t>
            </a:r>
            <a:endParaRPr lang="en-US" dirty="0" smtClean="0"/>
          </a:p>
          <a:p>
            <a:pPr lvl="2">
              <a:spcAft>
                <a:spcPct val="10000"/>
              </a:spcAft>
            </a:pPr>
            <a:r>
              <a:rPr lang="en-US" sz="2000" dirty="0" smtClean="0"/>
              <a:t>g</a:t>
            </a:r>
            <a:r>
              <a:rPr lang="en-US" dirty="0" smtClean="0"/>
              <a:t>enerated </a:t>
            </a:r>
            <a:r>
              <a:rPr lang="en-US" dirty="0"/>
              <a:t>by hardware devices to signal that they need some attention from the </a:t>
            </a:r>
            <a:r>
              <a:rPr lang="en-US" dirty="0" smtClean="0"/>
              <a:t>OS</a:t>
            </a:r>
            <a:endParaRPr lang="en-US" dirty="0"/>
          </a:p>
          <a:p>
            <a:pPr lvl="1">
              <a:spcAft>
                <a:spcPct val="10000"/>
              </a:spcAft>
            </a:pPr>
            <a:r>
              <a:rPr lang="en-US" dirty="0" smtClean="0"/>
              <a:t>Trap</a:t>
            </a:r>
            <a:r>
              <a:rPr lang="en-US" sz="2400" dirty="0" smtClean="0"/>
              <a:t> </a:t>
            </a:r>
            <a:endParaRPr lang="en-US" dirty="0" smtClean="0"/>
          </a:p>
          <a:p>
            <a:pPr lvl="2">
              <a:spcAft>
                <a:spcPct val="10000"/>
              </a:spcAft>
            </a:pPr>
            <a:r>
              <a:rPr lang="en-US" sz="2000" dirty="0"/>
              <a:t>a software-generated interrupt caused </a:t>
            </a:r>
            <a:r>
              <a:rPr lang="en-US" sz="2000" dirty="0" smtClean="0"/>
              <a:t>by </a:t>
            </a:r>
          </a:p>
          <a:p>
            <a:pPr lvl="3">
              <a:spcAft>
                <a:spcPct val="10000"/>
              </a:spcAft>
            </a:pPr>
            <a:r>
              <a:rPr lang="en-US" dirty="0" smtClean="0"/>
              <a:t>an </a:t>
            </a:r>
            <a:r>
              <a:rPr lang="en-US" dirty="0"/>
              <a:t>error </a:t>
            </a:r>
            <a:r>
              <a:rPr lang="en-US" dirty="0" smtClean="0"/>
              <a:t>(i.e. division </a:t>
            </a:r>
            <a:r>
              <a:rPr lang="en-US" dirty="0"/>
              <a:t>by </a:t>
            </a:r>
            <a:r>
              <a:rPr lang="en-US" dirty="0" smtClean="0"/>
              <a:t>0 or </a:t>
            </a:r>
            <a:r>
              <a:rPr lang="en-US" dirty="0"/>
              <a:t>invalid memory access</a:t>
            </a:r>
            <a:r>
              <a:rPr lang="en-US" dirty="0" smtClean="0"/>
              <a:t>)</a:t>
            </a:r>
          </a:p>
          <a:p>
            <a:pPr lvl="3">
              <a:spcAft>
                <a:spcPct val="10000"/>
              </a:spcAft>
            </a:pPr>
            <a:r>
              <a:rPr lang="en-US" dirty="0" smtClean="0"/>
              <a:t>a </a:t>
            </a:r>
            <a:r>
              <a:rPr lang="en-US" dirty="0"/>
              <a:t>specific request from a user program </a:t>
            </a:r>
            <a:r>
              <a:rPr lang="en-US" dirty="0" smtClean="0"/>
              <a:t>for an </a:t>
            </a:r>
            <a:r>
              <a:rPr lang="en-US" dirty="0"/>
              <a:t>operating-system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49809-A2F9-422D-9942-EFF8814792D0}" type="datetime1">
              <a:rPr lang="en-US"/>
              <a:pPr>
                <a:defRPr/>
              </a:pPr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5AEFB-D276-4DC6-A536-FE0391816773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Dual-Mode </a:t>
            </a:r>
            <a:r>
              <a:rPr lang="en-US" dirty="0" smtClean="0">
                <a:solidFill>
                  <a:schemeClr val="tx1"/>
                </a:solidFill>
              </a:rPr>
              <a:t>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10000"/>
              </a:spcAft>
            </a:pPr>
            <a:r>
              <a:rPr lang="en-US" dirty="0"/>
              <a:t>To obtain services from the operating system, </a:t>
            </a:r>
            <a:endParaRPr lang="en-US" dirty="0" smtClean="0"/>
          </a:p>
          <a:p>
            <a:pPr lvl="1">
              <a:spcAft>
                <a:spcPct val="10000"/>
              </a:spcAft>
            </a:pPr>
            <a:r>
              <a:rPr lang="en-US" dirty="0" smtClean="0"/>
              <a:t>a </a:t>
            </a:r>
            <a:r>
              <a:rPr lang="en-US" dirty="0"/>
              <a:t>user program must make a </a:t>
            </a:r>
            <a:r>
              <a:rPr lang="en-US" b="1" i="1" dirty="0"/>
              <a:t>system call</a:t>
            </a:r>
            <a:r>
              <a:rPr lang="en-US" dirty="0"/>
              <a:t>, which </a:t>
            </a:r>
            <a:r>
              <a:rPr lang="en-US" b="1" i="1" dirty="0">
                <a:solidFill>
                  <a:srgbClr val="FF0000"/>
                </a:solidFill>
              </a:rPr>
              <a:t>traps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into the kernel and invokes the operating system. </a:t>
            </a:r>
            <a:endParaRPr lang="en-US" dirty="0" smtClean="0"/>
          </a:p>
          <a:p>
            <a:pPr>
              <a:spcAft>
                <a:spcPct val="10000"/>
              </a:spcAft>
            </a:pPr>
            <a:r>
              <a:rPr lang="en-US" dirty="0" smtClean="0"/>
              <a:t>The </a:t>
            </a:r>
            <a:r>
              <a:rPr lang="en-US" dirty="0"/>
              <a:t>TRAP </a:t>
            </a:r>
            <a:r>
              <a:rPr lang="en-US" dirty="0">
                <a:solidFill>
                  <a:srgbClr val="FF0000"/>
                </a:solidFill>
              </a:rPr>
              <a:t>instruction</a:t>
            </a:r>
            <a:r>
              <a:rPr lang="en-US" dirty="0"/>
              <a:t> switches from user mode to kernel mode and starts the operating system. </a:t>
            </a:r>
            <a:endParaRPr lang="en-US" dirty="0" smtClean="0"/>
          </a:p>
          <a:p>
            <a:pPr>
              <a:spcAft>
                <a:spcPct val="10000"/>
              </a:spcAft>
            </a:pPr>
            <a:r>
              <a:rPr lang="en-US" dirty="0" smtClean="0"/>
              <a:t>When </a:t>
            </a:r>
            <a:r>
              <a:rPr lang="en-US" dirty="0"/>
              <a:t>the work has been completed, control is returned to the user program at the instruction following the system call.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49809-A2F9-422D-9942-EFF8814792D0}" type="datetime1">
              <a:rPr lang="en-US"/>
              <a:pPr>
                <a:defRPr/>
              </a:pPr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5AEFB-D276-4DC6-A536-FE0391816773}" type="slidenum">
              <a:rPr 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System Calls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160060" y="1807523"/>
            <a:ext cx="10194878" cy="505047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Programming interface </a:t>
            </a:r>
            <a:r>
              <a:rPr lang="en-US" dirty="0">
                <a:ea typeface="ＭＳ Ｐゴシック" panose="020B0600070205080204" pitchFamily="34" charset="-128"/>
              </a:rPr>
              <a:t>to the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services</a:t>
            </a:r>
            <a:r>
              <a:rPr lang="en-US" dirty="0">
                <a:ea typeface="ＭＳ Ｐゴシック" panose="020B0600070205080204" pitchFamily="34" charset="-128"/>
              </a:rPr>
              <a:t> provided by the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OS</a:t>
            </a:r>
          </a:p>
          <a:p>
            <a:endParaRPr lang="en-US" sz="900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Typically written in a high-level language (C or C++)</a:t>
            </a:r>
          </a:p>
          <a:p>
            <a:endParaRPr lang="en-US" sz="900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Mostly accessed by programs via a </a:t>
            </a:r>
            <a:r>
              <a:rPr lang="en-US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library</a:t>
            </a:r>
            <a:r>
              <a:rPr lang="en-US" dirty="0"/>
              <a:t> or </a:t>
            </a:r>
            <a:r>
              <a:rPr lang="en-US" dirty="0" smtClean="0">
                <a:solidFill>
                  <a:srgbClr val="3366FF"/>
                </a:solidFill>
                <a:ea typeface="ＭＳ Ｐゴシック" panose="020B0600070205080204" pitchFamily="34" charset="-128"/>
              </a:rPr>
              <a:t>Application </a:t>
            </a:r>
            <a:r>
              <a:rPr lang="en-US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Program Interface (API) </a:t>
            </a:r>
            <a:r>
              <a:rPr lang="en-US" dirty="0">
                <a:ea typeface="ＭＳ Ｐゴシック" panose="020B0600070205080204" pitchFamily="34" charset="-128"/>
              </a:rPr>
              <a:t>rather than 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direct</a:t>
            </a:r>
            <a:r>
              <a:rPr lang="en-US" dirty="0">
                <a:ea typeface="ＭＳ Ｐゴシック" panose="020B0600070205080204" pitchFamily="34" charset="-128"/>
              </a:rPr>
              <a:t> system call </a:t>
            </a:r>
            <a:r>
              <a:rPr lang="en-US" dirty="0" smtClean="0">
                <a:ea typeface="ＭＳ Ｐゴシック" panose="020B0600070205080204" pitchFamily="34" charset="-128"/>
              </a:rPr>
              <a:t>use</a:t>
            </a:r>
          </a:p>
          <a:p>
            <a:r>
              <a:rPr lang="en-US" dirty="0"/>
              <a:t>library </a:t>
            </a:r>
            <a:r>
              <a:rPr lang="en-US" dirty="0" smtClean="0"/>
              <a:t>or API </a:t>
            </a:r>
            <a:r>
              <a:rPr lang="en-US" dirty="0" smtClean="0">
                <a:ea typeface="ＭＳ Ｐゴシック" panose="020B0600070205080204" pitchFamily="34" charset="-128"/>
              </a:rPr>
              <a:t>Provides 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wrapper</a:t>
            </a:r>
            <a:r>
              <a:rPr lang="en-US" dirty="0" smtClean="0"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functions for the system </a:t>
            </a:r>
            <a:r>
              <a:rPr lang="en-US" dirty="0" smtClean="0">
                <a:ea typeface="ＭＳ Ｐゴシック" panose="020B0600070205080204" pitchFamily="34" charset="-128"/>
              </a:rPr>
              <a:t>calls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Typically a number is associated with each system call, and the </a:t>
            </a:r>
            <a:r>
              <a:rPr lang="en-US" dirty="0" smtClean="0">
                <a:ea typeface="ＭＳ Ｐゴシック" panose="020B0600070205080204" pitchFamily="34" charset="-128"/>
              </a:rPr>
              <a:t>OS </a:t>
            </a:r>
            <a:r>
              <a:rPr lang="en-US" dirty="0">
                <a:ea typeface="ＭＳ Ｐゴシック" panose="020B0600070205080204" pitchFamily="34" charset="-128"/>
              </a:rPr>
              <a:t>maintains a table indexed according to these numbers.</a:t>
            </a:r>
          </a:p>
          <a:p>
            <a:endParaRPr lang="en-US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dirty="0">
                <a:ea typeface="ＭＳ Ｐゴシック" panose="020B0600070205080204" pitchFamily="34" charset="-128"/>
              </a:rPr>
              <a:t/>
            </a:r>
            <a:br>
              <a:rPr lang="en-US" sz="2000" dirty="0">
                <a:ea typeface="ＭＳ Ｐゴシック" panose="020B0600070205080204" pitchFamily="34" charset="-128"/>
              </a:rPr>
            </a:br>
            <a:endParaRPr lang="en-US" sz="2000" dirty="0"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sz="2000" dirty="0">
                <a:ea typeface="ＭＳ Ｐゴシック" panose="020B0600070205080204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9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7569507"/>
              </p:ext>
            </p:extLst>
          </p:nvPr>
        </p:nvGraphicFramePr>
        <p:xfrm>
          <a:off x="478971" y="823686"/>
          <a:ext cx="10987313" cy="537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1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A80894-2A46-4894-A9CD-C103A7B004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0A80894-2A46-4894-A9CD-C103A7B004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0A80894-2A46-4894-A9CD-C103A7B004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7CDA68-94C4-4B70-9225-D0FA1D7AA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557CDA68-94C4-4B70-9225-D0FA1D7AA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557CDA68-94C4-4B70-9225-D0FA1D7AA3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077C9B-5BFD-46D3-93A8-6942FFB24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0F077C9B-5BFD-46D3-93A8-6942FFB24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0F077C9B-5BFD-46D3-93A8-6942FFB24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CE8E13-973F-4646-928B-E7738EC29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90CE8E13-973F-4646-928B-E7738EC29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90CE8E13-973F-4646-928B-E7738EC29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1BF765-1D33-4A66-BE78-D835B02D8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481BF765-1D33-4A66-BE78-D835B02D8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481BF765-1D33-4A66-BE78-D835B02D8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47F38-EDD2-414C-B98E-A3C3D2A6A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4A947F38-EDD2-414C-B98E-A3C3D2A6A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4A947F38-EDD2-414C-B98E-A3C3D2A6A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E06887-49BF-44DD-808D-7ED4C8900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A5E06887-49BF-44DD-808D-7ED4C8900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A5E06887-49BF-44DD-808D-7ED4C8900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96A9EA-FD29-4397-A38D-C344EFFC7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7196A9EA-FD29-4397-A38D-C344EFFC7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7196A9EA-FD29-4397-A38D-C344EFFC7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D7FF5A-EB40-4AAF-8CD8-E2615C05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02D7FF5A-EB40-4AAF-8CD8-E2615C05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02D7FF5A-EB40-4AAF-8CD8-E2615C05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8178E4-F984-41BC-9BB0-715F509A2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068178E4-F984-41BC-9BB0-715F509A2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068178E4-F984-41BC-9BB0-715F509A2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E44C16-74E7-4895-A221-02C079FFA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00E44C16-74E7-4895-A221-02C079FFA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00E44C16-74E7-4895-A221-02C079FFA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Let’s start the journey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mental picture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modern computer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25600"/>
            <a:ext cx="4469044" cy="45466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omplex system</a:t>
            </a:r>
          </a:p>
          <a:p>
            <a:pPr lvl="1"/>
            <a:r>
              <a:rPr lang="en-US" dirty="0" smtClean="0"/>
              <a:t>Many H/W components</a:t>
            </a:r>
          </a:p>
          <a:p>
            <a:pPr lvl="1"/>
            <a:r>
              <a:rPr lang="en-US" dirty="0" smtClean="0"/>
              <a:t>Many programs running</a:t>
            </a:r>
            <a:br>
              <a:rPr lang="en-US" dirty="0" smtClean="0"/>
            </a:br>
            <a:r>
              <a:rPr lang="en-US" dirty="0" smtClean="0"/>
              <a:t>simultaneously </a:t>
            </a:r>
          </a:p>
          <a:p>
            <a:r>
              <a:rPr lang="en-US" dirty="0" smtClean="0"/>
              <a:t>Each running program</a:t>
            </a:r>
            <a:endParaRPr lang="en-US" dirty="0"/>
          </a:p>
          <a:p>
            <a:pPr lvl="1"/>
            <a:r>
              <a:rPr lang="en-US" dirty="0" smtClean="0"/>
              <a:t>Executed in the CPU</a:t>
            </a:r>
          </a:p>
          <a:p>
            <a:pPr lvl="1"/>
            <a:r>
              <a:rPr lang="en-US" dirty="0" smtClean="0"/>
              <a:t>Resides in the Memory</a:t>
            </a:r>
          </a:p>
          <a:p>
            <a:pPr lvl="1"/>
            <a:r>
              <a:rPr lang="en-US" dirty="0" smtClean="0"/>
              <a:t>May Interact with several devices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5538892" y="1860731"/>
            <a:ext cx="6499591" cy="3165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7686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7581643" y="2082989"/>
            <a:ext cx="4027620" cy="1961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modern computer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ensure the correct operation someone needs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Understand</a:t>
            </a:r>
            <a:r>
              <a:rPr lang="en-US" dirty="0" smtClean="0"/>
              <a:t> how all these components 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Manage</a:t>
            </a:r>
            <a:r>
              <a:rPr lang="en-US" dirty="0" smtClean="0"/>
              <a:t> them wisely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Allocate </a:t>
            </a:r>
            <a:r>
              <a:rPr lang="en-US" dirty="0" smtClean="0"/>
              <a:t>them efficiently</a:t>
            </a:r>
          </a:p>
          <a:p>
            <a:pPr lvl="1"/>
            <a:endParaRPr lang="en-US" dirty="0" smtClean="0"/>
          </a:p>
          <a:p>
            <a:r>
              <a:rPr lang="en-US" sz="3200" b="1" dirty="0" smtClean="0"/>
              <a:t>A very challenging task!!!</a:t>
            </a:r>
          </a:p>
          <a:p>
            <a:r>
              <a:rPr lang="en-US" dirty="0"/>
              <a:t>If </a:t>
            </a:r>
            <a:r>
              <a:rPr lang="en-US" dirty="0" smtClean="0"/>
              <a:t>application programmer </a:t>
            </a:r>
            <a:r>
              <a:rPr lang="en-US" dirty="0"/>
              <a:t>had to </a:t>
            </a:r>
            <a:r>
              <a:rPr lang="en-US" dirty="0" smtClean="0"/>
              <a:t>consider everything</a:t>
            </a:r>
          </a:p>
          <a:p>
            <a:r>
              <a:rPr lang="en-US" dirty="0" smtClean="0"/>
              <a:t>So, </a:t>
            </a:r>
            <a:r>
              <a:rPr lang="en-US" dirty="0"/>
              <a:t>computers </a:t>
            </a:r>
            <a:r>
              <a:rPr lang="en-US" dirty="0" smtClean="0"/>
              <a:t>are equipped </a:t>
            </a:r>
            <a:r>
              <a:rPr lang="en-US" dirty="0"/>
              <a:t>with a </a:t>
            </a:r>
            <a:r>
              <a:rPr lang="en-US" b="1" dirty="0" smtClean="0">
                <a:solidFill>
                  <a:srgbClr val="FF0000"/>
                </a:solidFill>
              </a:rPr>
              <a:t>special software</a:t>
            </a:r>
          </a:p>
          <a:p>
            <a:pPr lvl="1"/>
            <a:r>
              <a:rPr lang="en-US" dirty="0" smtClean="0"/>
              <a:t>THE OPERATING SYSTEM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49" y="1784711"/>
            <a:ext cx="5431551" cy="302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operating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25600"/>
            <a:ext cx="6637238" cy="4546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collection</a:t>
            </a:r>
            <a:r>
              <a:rPr lang="en-US" dirty="0"/>
              <a:t> of exceptionally complex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Runs </a:t>
            </a:r>
            <a:r>
              <a:rPr lang="en-US" dirty="0"/>
              <a:t>on the bare hardware and provides the base for all the other software</a:t>
            </a:r>
            <a:endParaRPr lang="en-US" dirty="0" smtClean="0"/>
          </a:p>
          <a:p>
            <a:r>
              <a:rPr lang="en-US" dirty="0" smtClean="0"/>
              <a:t>Makes </a:t>
            </a:r>
            <a:r>
              <a:rPr lang="en-US" dirty="0"/>
              <a:t>the </a:t>
            </a:r>
            <a:r>
              <a:rPr lang="en-US" dirty="0" smtClean="0"/>
              <a:t>computer system </a:t>
            </a:r>
            <a:r>
              <a:rPr lang="en-US" b="1" dirty="0"/>
              <a:t>easy to </a:t>
            </a:r>
            <a:r>
              <a:rPr lang="en-US" b="1" dirty="0" smtClean="0"/>
              <a:t> use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Simplify </a:t>
            </a:r>
            <a:r>
              <a:rPr lang="en-US" dirty="0"/>
              <a:t>application development by providing standard services and abstractions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Why Study OS?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318846" y="1509487"/>
            <a:ext cx="9630508" cy="411858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Learn how to build complex systems: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anose="020B0600070205080204" pitchFamily="34" charset="-128"/>
              </a:rPr>
              <a:t>How </a:t>
            </a:r>
            <a:r>
              <a:rPr lang="en-US" dirty="0" smtClean="0">
                <a:ea typeface="ＭＳ Ｐゴシック" panose="020B0600070205080204" pitchFamily="34" charset="-128"/>
              </a:rPr>
              <a:t>does H/W </a:t>
            </a:r>
            <a:r>
              <a:rPr lang="en-US" dirty="0">
                <a:ea typeface="ＭＳ Ｐゴシック" panose="020B0600070205080204" pitchFamily="34" charset="-128"/>
              </a:rPr>
              <a:t>&amp; </a:t>
            </a:r>
            <a:r>
              <a:rPr lang="en-US" dirty="0" smtClean="0">
                <a:ea typeface="ＭＳ Ｐゴシック" panose="020B0600070205080204" pitchFamily="34" charset="-128"/>
              </a:rPr>
              <a:t>S/W interact?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How to live optimally in the society?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Engineering issues: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How do large distributed systems work? (</a:t>
            </a:r>
            <a:r>
              <a:rPr lang="en-US" dirty="0" err="1" smtClean="0">
                <a:ea typeface="ＭＳ Ｐゴシック" panose="020B0600070205080204" pitchFamily="34" charset="-128"/>
              </a:rPr>
              <a:t>Bittorrent</a:t>
            </a:r>
            <a:r>
              <a:rPr lang="en-US" dirty="0" smtClean="0">
                <a:ea typeface="ＭＳ Ｐゴシック" panose="020B0600070205080204" pitchFamily="34" charset="-128"/>
              </a:rPr>
              <a:t>, </a:t>
            </a:r>
            <a:r>
              <a:rPr lang="en-US" dirty="0" err="1" smtClean="0">
                <a:ea typeface="ＭＳ Ｐゴシック" panose="020B0600070205080204" pitchFamily="34" charset="-128"/>
              </a:rPr>
              <a:t>etc</a:t>
            </a:r>
            <a:r>
              <a:rPr lang="en-US" dirty="0" smtClean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What are the tradeoff </a:t>
            </a:r>
            <a:r>
              <a:rPr lang="en-US" dirty="0"/>
              <a:t>among different design </a:t>
            </a:r>
            <a:r>
              <a:rPr lang="en-US" dirty="0" smtClean="0"/>
              <a:t>choices?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Buying and using a personal computer: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Why different PCs with same CPU behave differently</a:t>
            </a:r>
          </a:p>
          <a:p>
            <a:pPr lvl="1">
              <a:lnSpc>
                <a:spcPct val="7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Should you get Windows 8, Linux or Mac OS …?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Security, viruses, and worms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What exposure do you have to worry about?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8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23.2|56.1|116.1|2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3|11.3|10.9|1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5457</TotalTime>
  <Words>748</Words>
  <Application>Microsoft Office PowerPoint</Application>
  <PresentationFormat>Custom</PresentationFormat>
  <Paragraphs>170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Wood Type</vt:lpstr>
      <vt:lpstr>CSI 309  Operating System </vt:lpstr>
      <vt:lpstr>Course overview</vt:lpstr>
      <vt:lpstr>Background</vt:lpstr>
      <vt:lpstr>Let’s start the journey</vt:lpstr>
      <vt:lpstr>A mental picture</vt:lpstr>
      <vt:lpstr>modern computer system</vt:lpstr>
      <vt:lpstr> modern computer system</vt:lpstr>
      <vt:lpstr>operating system</vt:lpstr>
      <vt:lpstr>Why Study OS?</vt:lpstr>
      <vt:lpstr>Role of OS</vt:lpstr>
      <vt:lpstr>an Extended Machine</vt:lpstr>
      <vt:lpstr>an Extended Machine</vt:lpstr>
      <vt:lpstr>a resource manager</vt:lpstr>
      <vt:lpstr>a resource manager</vt:lpstr>
      <vt:lpstr>PowerPoint Presentation</vt:lpstr>
      <vt:lpstr>OS Operations</vt:lpstr>
      <vt:lpstr>Some OS Components/Services/functions</vt:lpstr>
      <vt:lpstr>Kernel</vt:lpstr>
      <vt:lpstr>Dual-Mode Operation</vt:lpstr>
      <vt:lpstr>Dual-Mode Operation</vt:lpstr>
      <vt:lpstr>Dual-Mode Operation</vt:lpstr>
      <vt:lpstr>Dual-Mode Operation</vt:lpstr>
      <vt:lpstr>System Calls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313 Operating System</dc:title>
  <dc:creator>user</dc:creator>
  <cp:lastModifiedBy>Adnanul Islam</cp:lastModifiedBy>
  <cp:revision>188</cp:revision>
  <dcterms:created xsi:type="dcterms:W3CDTF">2014-07-04T16:04:13Z</dcterms:created>
  <dcterms:modified xsi:type="dcterms:W3CDTF">2018-10-13T03:51:17Z</dcterms:modified>
</cp:coreProperties>
</file>