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945" r:id="rId2"/>
  </p:sldMasterIdLst>
  <p:notesMasterIdLst>
    <p:notesMasterId r:id="rId21"/>
  </p:notesMasterIdLst>
  <p:handoutMasterIdLst>
    <p:handoutMasterId r:id="rId22"/>
  </p:handoutMasterIdLst>
  <p:sldIdLst>
    <p:sldId id="500" r:id="rId3"/>
    <p:sldId id="740" r:id="rId4"/>
    <p:sldId id="792" r:id="rId5"/>
    <p:sldId id="793" r:id="rId6"/>
    <p:sldId id="794" r:id="rId7"/>
    <p:sldId id="716" r:id="rId8"/>
    <p:sldId id="790" r:id="rId9"/>
    <p:sldId id="791" r:id="rId10"/>
    <p:sldId id="751" r:id="rId11"/>
    <p:sldId id="782" r:id="rId12"/>
    <p:sldId id="775" r:id="rId13"/>
    <p:sldId id="795" r:id="rId14"/>
    <p:sldId id="803" r:id="rId15"/>
    <p:sldId id="796" r:id="rId16"/>
    <p:sldId id="797" r:id="rId17"/>
    <p:sldId id="798" r:id="rId18"/>
    <p:sldId id="799" r:id="rId19"/>
    <p:sldId id="800" r:id="rId20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C0C0C4"/>
    <a:srgbClr val="678DC5"/>
    <a:srgbClr val="3E67A4"/>
    <a:srgbClr val="3E8DC5"/>
    <a:srgbClr val="5F5F65"/>
    <a:srgbClr val="7E7E86"/>
    <a:srgbClr val="FFFFFF"/>
    <a:srgbClr val="8E8E9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141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2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13" Type="http://schemas.openxmlformats.org/officeDocument/2006/relationships/slide" Target="slides/slide14.xml"/><Relationship Id="rId3" Type="http://schemas.openxmlformats.org/officeDocument/2006/relationships/slide" Target="slides/slide4.xml"/><Relationship Id="rId7" Type="http://schemas.openxmlformats.org/officeDocument/2006/relationships/slide" Target="slides/slide8.xml"/><Relationship Id="rId12" Type="http://schemas.openxmlformats.org/officeDocument/2006/relationships/slide" Target="slides/slide13.xml"/><Relationship Id="rId17" Type="http://schemas.openxmlformats.org/officeDocument/2006/relationships/slide" Target="slides/slide18.xml"/><Relationship Id="rId2" Type="http://schemas.openxmlformats.org/officeDocument/2006/relationships/slide" Target="slides/slide3.xml"/><Relationship Id="rId16" Type="http://schemas.openxmlformats.org/officeDocument/2006/relationships/slide" Target="slides/slide17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12.xml"/><Relationship Id="rId5" Type="http://schemas.openxmlformats.org/officeDocument/2006/relationships/slide" Target="slides/slide6.xml"/><Relationship Id="rId15" Type="http://schemas.openxmlformats.org/officeDocument/2006/relationships/slide" Target="slides/slide16.xml"/><Relationship Id="rId10" Type="http://schemas.openxmlformats.org/officeDocument/2006/relationships/slide" Target="slides/slide11.xml"/><Relationship Id="rId4" Type="http://schemas.openxmlformats.org/officeDocument/2006/relationships/slide" Target="slides/slide5.xml"/><Relationship Id="rId9" Type="http://schemas.openxmlformats.org/officeDocument/2006/relationships/slide" Target="slides/slide10.xml"/><Relationship Id="rId14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Presentation_ID.scr</a:t>
            </a:r>
          </a:p>
        </p:txBody>
      </p:sp>
      <p:sp>
        <p:nvSpPr>
          <p:cNvPr id="5124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</a:pPr>
            <a:fld id="{22244E67-557B-7741-B9F5-F61AA18495DF}" type="slidenum">
              <a:rPr lang="en-US" sz="800"/>
              <a:pPr algn="r" defTabSz="903288">
                <a:lnSpc>
                  <a:spcPct val="100000"/>
                </a:lnSpc>
              </a:pPr>
              <a:t>‹#›</a:t>
            </a:fld>
            <a:endParaRPr lang="en-US" sz="800"/>
          </a:p>
        </p:txBody>
      </p:sp>
    </p:spTree>
    <p:extLst>
      <p:ext uri="{BB962C8B-B14F-4D97-AF65-F5344CB8AC3E}">
        <p14:creationId xmlns="" xmlns:p14="http://schemas.microsoft.com/office/powerpoint/2010/main" val="2181015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Rectangle 9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Presentation_ID.scr</a:t>
            </a:r>
          </a:p>
        </p:txBody>
      </p:sp>
      <p:sp>
        <p:nvSpPr>
          <p:cNvPr id="6148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 smtClean="0">
                <a:cs typeface="+mn-cs"/>
              </a:defRPr>
            </a:lvl1pPr>
          </a:lstStyle>
          <a:p>
            <a:pPr>
              <a:defRPr/>
            </a:pPr>
            <a:fld id="{F4CE0E46-7F05-B940-8356-5580BE265E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15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626460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D9030C1-C977-B14B-8EB7-BA2B30FCDB63}" type="slidenum">
              <a:rPr lang="en-US" sz="800"/>
              <a:pPr/>
              <a:t>1</a:t>
            </a:fld>
            <a:endParaRPr lang="en-US" sz="80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Cisco Networking Academy program</a:t>
            </a:r>
          </a:p>
          <a:p>
            <a:pPr>
              <a:buFontTx/>
              <a:buNone/>
            </a:pPr>
            <a:r>
              <a:rPr lang="en-US" b="1" dirty="0" smtClean="0"/>
              <a:t>Introduction to Networks</a:t>
            </a:r>
            <a:endParaRPr lang="en-US" b="1" dirty="0"/>
          </a:p>
          <a:p>
            <a:pPr>
              <a:buFontTx/>
              <a:buNone/>
            </a:pPr>
            <a:r>
              <a:rPr lang="en-US" sz="1300" b="1" dirty="0"/>
              <a:t>Chapter 1: Exploring the Network</a:t>
            </a:r>
            <a:endParaRPr lang="en-GB" b="1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C8A3B6-0674-F44D-BA38-03FA95C9519C}" type="slidenum">
              <a:rPr lang="en-US" sz="800"/>
              <a:pPr/>
              <a:t>10</a:t>
            </a:fld>
            <a:endParaRPr lang="en-US" sz="800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1.2.1.5</a:t>
            </a: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3C55D1D-B3E8-A64F-957F-FCAFD9CC39AB}" type="slidenum">
              <a:rPr lang="en-US" sz="800"/>
              <a:pPr/>
              <a:t>11</a:t>
            </a:fld>
            <a:endParaRPr lang="en-US" sz="800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1.4.4.2</a:t>
            </a: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C8A3B6-0674-F44D-BA38-03FA95C9519C}" type="slidenum">
              <a:rPr lang="en-US" sz="800"/>
              <a:pPr/>
              <a:t>12</a:t>
            </a:fld>
            <a:endParaRPr lang="en-US" sz="800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1.2.1.5</a:t>
            </a:r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C8A3B6-0674-F44D-BA38-03FA95C9519C}" type="slidenum">
              <a:rPr lang="en-US" sz="800"/>
              <a:pPr/>
              <a:t>13</a:t>
            </a:fld>
            <a:endParaRPr lang="en-US" sz="800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1.2.1.5</a:t>
            </a:r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C8A3B6-0674-F44D-BA38-03FA95C9519C}" type="slidenum">
              <a:rPr lang="en-US" sz="800"/>
              <a:pPr/>
              <a:t>14</a:t>
            </a:fld>
            <a:endParaRPr lang="en-US" sz="800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1.2.1.5</a:t>
            </a:r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C8A3B6-0674-F44D-BA38-03FA95C9519C}" type="slidenum">
              <a:rPr lang="en-US" sz="800"/>
              <a:pPr/>
              <a:t>15</a:t>
            </a:fld>
            <a:endParaRPr lang="en-US" sz="800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1.2.1.5</a:t>
            </a:r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C8A3B6-0674-F44D-BA38-03FA95C9519C}" type="slidenum">
              <a:rPr lang="en-US" sz="800"/>
              <a:pPr/>
              <a:t>16</a:t>
            </a:fld>
            <a:endParaRPr lang="en-US" sz="800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1.2.1.5</a:t>
            </a:r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C8A3B6-0674-F44D-BA38-03FA95C9519C}" type="slidenum">
              <a:rPr lang="en-US" sz="800"/>
              <a:pPr/>
              <a:t>17</a:t>
            </a:fld>
            <a:endParaRPr lang="en-US" sz="800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1.2.1.5</a:t>
            </a:r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C8A3B6-0674-F44D-BA38-03FA95C9519C}" type="slidenum">
              <a:rPr lang="en-US" sz="800"/>
              <a:pPr/>
              <a:t>18</a:t>
            </a:fld>
            <a:endParaRPr lang="en-US" sz="800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1.2.1.5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960854F-6099-C645-9633-B44CFEAB8F51}" type="slidenum">
              <a:rPr lang="en-US" sz="800"/>
              <a:pPr/>
              <a:t>2</a:t>
            </a:fld>
            <a:endParaRPr lang="en-US" sz="80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/>
              <a:t>Section 1.1.2.1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2AE2FE9-10CC-EB44-99B8-71A84018A103}" type="slidenum">
              <a:rPr lang="en-US" sz="800"/>
              <a:pPr/>
              <a:t>3</a:t>
            </a:fld>
            <a:endParaRPr lang="en-US" sz="800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1.2.2.1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0916A83-5D55-324C-976E-4F8A0E9519DD}" type="slidenum">
              <a:rPr lang="en-US" sz="800"/>
              <a:pPr/>
              <a:t>4</a:t>
            </a:fld>
            <a:endParaRPr lang="en-US" sz="800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1.2.2.2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5C93694-71FA-C543-B9DA-1895F89A102F}" type="slidenum">
              <a:rPr lang="en-US" sz="800"/>
              <a:pPr/>
              <a:t>5</a:t>
            </a:fld>
            <a:endParaRPr lang="en-US" sz="800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1.2.2.3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B7DDF54-6F0F-7949-9A6F-AE3E2DFFAA6B}" type="slidenum">
              <a:rPr lang="en-US" sz="800"/>
              <a:pPr/>
              <a:t>6</a:t>
            </a:fld>
            <a:endParaRPr lang="en-US" sz="800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Section 1.2.1.1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B7DDF54-6F0F-7949-9A6F-AE3E2DFFAA6B}" type="slidenum">
              <a:rPr lang="en-US" sz="800"/>
              <a:pPr/>
              <a:t>7</a:t>
            </a:fld>
            <a:endParaRPr lang="en-US" sz="800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Section 1.2.1.1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B7DDF54-6F0F-7949-9A6F-AE3E2DFFAA6B}" type="slidenum">
              <a:rPr lang="en-US" sz="800"/>
              <a:pPr/>
              <a:t>8</a:t>
            </a:fld>
            <a:endParaRPr lang="en-US" sz="800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Section 1.2.1.1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0AE87D6-DF4D-4E45-B583-CE3BFF4036EF}" type="slidenum">
              <a:rPr lang="en-US" sz="800"/>
              <a:pPr/>
              <a:t>9</a:t>
            </a:fld>
            <a:endParaRPr lang="en-US" sz="800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1.2.1.4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Public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Chapter 1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C7FBAF0-BCF5-8741-945F-3C6763791038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385402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8752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6766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98513"/>
            <a:ext cx="814546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2014538"/>
            <a:ext cx="7940675" cy="3571875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</p:spTree>
    <p:extLst>
      <p:ext uri="{BB962C8B-B14F-4D97-AF65-F5344CB8AC3E}">
        <p14:creationId xmlns="" xmlns:p14="http://schemas.microsoft.com/office/powerpoint/2010/main" val="3969748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4face_02120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Confidential</a:t>
            </a: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7F1BC4EF-034A-F647-AA58-B71D58802FDB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pic>
        <p:nvPicPr>
          <p:cNvPr id="9" name="Picture 331" descr="Cisco_New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33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84885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61047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322851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49231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64373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408482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70856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02293"/>
            <a:ext cx="814546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638" y="1687390"/>
            <a:ext cx="7940675" cy="4720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609755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854253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41374911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986291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31607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78115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3894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0027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836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59485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77499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29190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Chapter 1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28856D66-2D7E-BA44-8BF8-F720D8CAD36C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6398" y="2078328"/>
            <a:ext cx="7940675" cy="3950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0" name="Picture 7" descr="PPt_TopBand_Artwork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Public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  <p:sldLayoutId id="2147484044" r:id="rId12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193868" y="394392"/>
            <a:ext cx="877215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3075" name="Rectangle 6281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3076" name="Rectangle 6282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6084AB3D-AE30-934E-B0BC-A74C2CCEE444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sp>
        <p:nvSpPr>
          <p:cNvPr id="3077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109" y="1539502"/>
            <a:ext cx="8733677" cy="4926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78" name="Rectangle 6312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3079" name="Rectangle 6313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Confidential</a:t>
            </a:r>
          </a:p>
        </p:txBody>
      </p:sp>
      <p:pic>
        <p:nvPicPr>
          <p:cNvPr id="3080" name="Picture 8" descr="Rev08_Cisco_BrandBar10_060408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313709"/>
            <a:ext cx="4502727" cy="1537855"/>
          </a:xfrm>
        </p:spPr>
        <p:txBody>
          <a:bodyPr/>
          <a:lstStyle/>
          <a:p>
            <a:pPr algn="ctr" eaLnBrk="1" hangingPunct="1"/>
            <a:r>
              <a:rPr lang="en-US" sz="2800" dirty="0" smtClean="0">
                <a:latin typeface="Arial" charset="0"/>
              </a:rPr>
              <a:t>Introduction to Networks</a:t>
            </a:r>
            <a:br>
              <a:rPr lang="en-US" sz="2800" dirty="0" smtClean="0">
                <a:latin typeface="Arial" charset="0"/>
              </a:rPr>
            </a:br>
            <a:r>
              <a:rPr lang="en-US" sz="2800" dirty="0" smtClean="0">
                <a:latin typeface="Arial" charset="0"/>
              </a:rPr>
              <a:t>	&amp;</a:t>
            </a:r>
            <a:br>
              <a:rPr lang="en-US" sz="2800" dirty="0" smtClean="0">
                <a:latin typeface="Arial" charset="0"/>
              </a:rPr>
            </a:br>
            <a:r>
              <a:rPr lang="en-US" sz="2800" dirty="0" smtClean="0">
                <a:latin typeface="Arial" charset="0"/>
              </a:rPr>
              <a:t> IP Addressing</a:t>
            </a:r>
            <a:endParaRPr lang="en-US" sz="2800" dirty="0">
              <a:solidFill>
                <a:schemeClr val="folHlink"/>
              </a:solidFill>
              <a:latin typeface="Arial" charset="0"/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6788150" cy="658812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sz="2400" dirty="0" smtClean="0">
                <a:latin typeface="Arial" charset="0"/>
              </a:rPr>
              <a:t>Introduction to Networks</a:t>
            </a:r>
            <a:endParaRPr lang="en-US" sz="2400" dirty="0">
              <a:latin typeface="Arial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Components of a Network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Network Representations</a:t>
            </a:r>
            <a:endParaRPr lang="en-US" dirty="0">
              <a:latin typeface="Arial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rcRect l="-24477" r="-24477"/>
          <a:stretch>
            <a:fillRect/>
          </a:stretch>
        </p:blipFill>
        <p:spPr/>
      </p:pic>
    </p:spTree>
    <p:extLst>
      <p:ext uri="{BB962C8B-B14F-4D97-AF65-F5344CB8AC3E}">
        <p14:creationId xmlns="" xmlns:p14="http://schemas.microsoft.com/office/powerpoint/2010/main" val="159538391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Network Architectures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Cisco IOS</a:t>
            </a:r>
            <a:r>
              <a:rPr lang="en-US" dirty="0" smtClean="0"/>
              <a:t>(Internetwork Operating System)</a:t>
            </a:r>
            <a:endParaRPr lang="en-US" dirty="0"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18509" y="1136071"/>
            <a:ext cx="3144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/>
              <a:t>	</a:t>
            </a:r>
            <a:r>
              <a:rPr lang="en-US" sz="2000" dirty="0" smtClean="0">
                <a:sym typeface="Wingdings" pitchFamily="2" charset="2"/>
              </a:rPr>
              <a:t> IOS</a:t>
            </a:r>
          </a:p>
          <a:p>
            <a:pPr algn="l"/>
            <a:r>
              <a:rPr lang="en-US" sz="2000" dirty="0" smtClean="0">
                <a:sym typeface="Wingdings" pitchFamily="2" charset="2"/>
              </a:rPr>
              <a:t>	 IOS-X</a:t>
            </a:r>
            <a:endParaRPr lang="en-US" sz="2000" dirty="0"/>
          </a:p>
        </p:txBody>
      </p:sp>
      <p:pic>
        <p:nvPicPr>
          <p:cNvPr id="13314" name="Picture 2" descr="Image result for cisco ios command mod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0104" y="2209080"/>
            <a:ext cx="8880764" cy="4593499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88688" y="1817324"/>
            <a:ext cx="4241867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Cisco </a:t>
            </a:r>
            <a:r>
              <a:rPr lang="en-US" dirty="0" err="1" smtClean="0"/>
              <a:t>ios</a:t>
            </a:r>
            <a:r>
              <a:rPr lang="en-US" dirty="0" smtClean="0"/>
              <a:t> modes of operation 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Components of a Network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 OSI Layer (</a:t>
            </a:r>
            <a:r>
              <a:rPr lang="en-US" dirty="0" smtClean="0"/>
              <a:t>Open Systems Interconnection) </a:t>
            </a:r>
            <a:endParaRPr lang="en-US" dirty="0">
              <a:latin typeface="Arial" charset="0"/>
            </a:endParaRPr>
          </a:p>
        </p:txBody>
      </p:sp>
      <p:sp>
        <p:nvSpPr>
          <p:cNvPr id="52226" name="AutoShape 2" descr="Image result for osi mod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8" name="AutoShape 4" descr="Image result for osi mod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2230" name="Picture 6" descr="Image result for osi model"/>
          <p:cNvPicPr>
            <a:picLocks noChangeAspect="1" noChangeArrowheads="1"/>
          </p:cNvPicPr>
          <p:nvPr/>
        </p:nvPicPr>
        <p:blipFill>
          <a:blip r:embed="rId3"/>
          <a:srcRect l="5377" t="469" r="4565" b="5367"/>
          <a:stretch>
            <a:fillRect/>
          </a:stretch>
        </p:blipFill>
        <p:spPr bwMode="auto">
          <a:xfrm>
            <a:off x="595746" y="1233055"/>
            <a:ext cx="4641272" cy="53478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9538391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303" y="103437"/>
            <a:ext cx="8772157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Address</a:t>
            </a:r>
            <a:endParaRPr lang="en-US" dirty="0">
              <a:latin typeface="Arial" charset="0"/>
            </a:endParaRPr>
          </a:p>
        </p:txBody>
      </p:sp>
      <p:sp>
        <p:nvSpPr>
          <p:cNvPr id="52226" name="AutoShape 2" descr="Image result for osi mod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8" name="AutoShape 4" descr="Image result for osi mod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3964" y="914401"/>
            <a:ext cx="8686800" cy="5484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Two Type of in Computer Networks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1. Physical Address/MAC Address</a:t>
            </a:r>
          </a:p>
          <a:p>
            <a:pPr algn="l"/>
            <a:r>
              <a:rPr lang="en-US" dirty="0" smtClean="0"/>
              <a:t>	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MAC (</a:t>
            </a:r>
            <a:r>
              <a:rPr lang="en-US" b="1" dirty="0" smtClean="0"/>
              <a:t>M</a:t>
            </a:r>
            <a:r>
              <a:rPr lang="en-US" dirty="0" smtClean="0"/>
              <a:t>edia </a:t>
            </a:r>
            <a:r>
              <a:rPr lang="en-US" b="1" dirty="0" smtClean="0"/>
              <a:t>A</a:t>
            </a:r>
            <a:r>
              <a:rPr lang="en-US" dirty="0" smtClean="0"/>
              <a:t>ccess </a:t>
            </a:r>
            <a:r>
              <a:rPr lang="en-US" b="1" dirty="0" smtClean="0"/>
              <a:t>C</a:t>
            </a:r>
            <a:r>
              <a:rPr lang="en-US" dirty="0" smtClean="0"/>
              <a:t>ontrol) is A </a:t>
            </a:r>
            <a:r>
              <a:rPr lang="en-US" dirty="0" smtClean="0"/>
              <a:t>Unique </a:t>
            </a:r>
            <a:r>
              <a:rPr lang="en-US" dirty="0" smtClean="0"/>
              <a:t>Identifier</a:t>
            </a:r>
          </a:p>
          <a:p>
            <a:pPr algn="l"/>
            <a:r>
              <a:rPr lang="en-US" dirty="0" smtClean="0"/>
              <a:t>	</a:t>
            </a:r>
            <a:r>
              <a:rPr lang="en-US" dirty="0" smtClean="0">
                <a:sym typeface="Wingdings" pitchFamily="2" charset="2"/>
              </a:rPr>
              <a:t> 48bits </a:t>
            </a:r>
            <a:r>
              <a:rPr lang="en-US" dirty="0" smtClean="0"/>
              <a:t>Hexadecimal Address </a:t>
            </a:r>
          </a:p>
          <a:p>
            <a:pPr algn="l"/>
            <a:r>
              <a:rPr lang="en-US" dirty="0" smtClean="0"/>
              <a:t>	</a:t>
            </a:r>
            <a:r>
              <a:rPr lang="en-US" dirty="0" smtClean="0">
                <a:sym typeface="Wingdings" pitchFamily="2" charset="2"/>
              </a:rPr>
              <a:t> Ex. </a:t>
            </a:r>
            <a:r>
              <a:rPr lang="en-US" dirty="0" smtClean="0"/>
              <a:t>00:0a:95:9d:68:16</a:t>
            </a:r>
          </a:p>
          <a:p>
            <a:pPr algn="l"/>
            <a:r>
              <a:rPr lang="en-US" dirty="0" smtClean="0"/>
              <a:t>	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>
                <a:sym typeface="Wingdings" pitchFamily="2" charset="2"/>
              </a:rPr>
              <a:t>F</a:t>
            </a:r>
            <a:r>
              <a:rPr lang="en-US" dirty="0" smtClean="0"/>
              <a:t>irst Three Octets </a:t>
            </a:r>
            <a:r>
              <a:rPr lang="en-US" dirty="0" smtClean="0"/>
              <a:t>are </a:t>
            </a:r>
            <a:r>
              <a:rPr lang="en-US" dirty="0" smtClean="0"/>
              <a:t>Manufacturers ID</a:t>
            </a:r>
          </a:p>
          <a:p>
            <a:pPr lvl="4" algn="l">
              <a:buFont typeface="Arial" pitchFamily="34" charset="0"/>
              <a:buChar char="•"/>
            </a:pPr>
            <a:r>
              <a:rPr lang="en-US" b="1" dirty="0" smtClean="0"/>
              <a:t>Dell</a:t>
            </a:r>
            <a:r>
              <a:rPr lang="en-US" b="1" dirty="0" smtClean="0"/>
              <a:t>: </a:t>
            </a:r>
            <a:r>
              <a:rPr lang="en-US" b="1" dirty="0" smtClean="0"/>
              <a:t>   00-14-22</a:t>
            </a:r>
            <a:endParaRPr lang="en-US" b="1" dirty="0" smtClean="0"/>
          </a:p>
          <a:p>
            <a:pPr lvl="4" algn="l">
              <a:buFont typeface="Arial" pitchFamily="34" charset="0"/>
              <a:buChar char="•"/>
            </a:pPr>
            <a:r>
              <a:rPr lang="en-US" b="1" dirty="0" smtClean="0"/>
              <a:t>Cisco: 00-40-96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2. </a:t>
            </a:r>
            <a:r>
              <a:rPr lang="en-US" dirty="0" smtClean="0"/>
              <a:t>Internet </a:t>
            </a:r>
            <a:r>
              <a:rPr lang="en-US" dirty="0" smtClean="0"/>
              <a:t>Protocol(IP)</a:t>
            </a:r>
          </a:p>
          <a:p>
            <a:pPr algn="l"/>
            <a:r>
              <a:rPr lang="en-US" dirty="0" smtClean="0"/>
              <a:t>	</a:t>
            </a:r>
            <a:r>
              <a:rPr lang="en-US" dirty="0" smtClean="0"/>
              <a:t>Two Types </a:t>
            </a:r>
            <a:r>
              <a:rPr lang="en-US" dirty="0" smtClean="0"/>
              <a:t>of IP:</a:t>
            </a:r>
          </a:p>
          <a:p>
            <a:pPr algn="l"/>
            <a:r>
              <a:rPr lang="en-US" dirty="0" smtClean="0"/>
              <a:t>	</a:t>
            </a:r>
            <a:r>
              <a:rPr lang="en-US" dirty="0" smtClean="0">
                <a:sym typeface="Wingdings" pitchFamily="2" charset="2"/>
              </a:rPr>
              <a:t> IPv4: </a:t>
            </a:r>
            <a:r>
              <a:rPr lang="en-US" dirty="0" smtClean="0"/>
              <a:t>Internet Protocol version 4</a:t>
            </a:r>
          </a:p>
          <a:p>
            <a:pPr lvl="6">
              <a:buFont typeface="Arial" pitchFamily="34" charset="0"/>
              <a:buChar char="•"/>
            </a:pPr>
            <a:r>
              <a:rPr lang="en-US" dirty="0" smtClean="0"/>
              <a:t> IPv4 Length: 32 </a:t>
            </a:r>
            <a:r>
              <a:rPr lang="en-US" dirty="0" smtClean="0"/>
              <a:t>bits</a:t>
            </a:r>
            <a:endParaRPr lang="en-US" dirty="0" smtClean="0"/>
          </a:p>
          <a:p>
            <a:pPr algn="l"/>
            <a:r>
              <a:rPr lang="en-US" dirty="0" smtClean="0">
                <a:sym typeface="Wingdings" pitchFamily="2" charset="2"/>
              </a:rPr>
              <a:t>	 IPv6: </a:t>
            </a:r>
            <a:r>
              <a:rPr lang="en-US" dirty="0" smtClean="0"/>
              <a:t>Internet Protocol version 6</a:t>
            </a:r>
          </a:p>
          <a:p>
            <a:pPr lvl="6">
              <a:buFont typeface="Arial" pitchFamily="34" charset="0"/>
              <a:buChar char="•"/>
            </a:pPr>
            <a:r>
              <a:rPr lang="en-US" dirty="0" smtClean="0"/>
              <a:t> IPv6 Length: 128 </a:t>
            </a:r>
            <a:r>
              <a:rPr lang="en-US" dirty="0" smtClean="0"/>
              <a:t>bit</a:t>
            </a:r>
            <a:r>
              <a:rPr lang="en-US" dirty="0" smtClean="0">
                <a:sym typeface="Wingdings" pitchFamily="2" charset="2"/>
              </a:rPr>
              <a:t>s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59538391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Internet Protocol (IP)</a:t>
            </a:r>
            <a:r>
              <a:rPr lang="en-US" dirty="0" smtClean="0"/>
              <a:t> </a:t>
            </a:r>
            <a:endParaRPr lang="en-US" dirty="0">
              <a:latin typeface="Arial" charset="0"/>
            </a:endParaRPr>
          </a:p>
        </p:txBody>
      </p:sp>
      <p:sp>
        <p:nvSpPr>
          <p:cNvPr id="52226" name="AutoShape 2" descr="Image result for osi mod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8" name="AutoShape 4" descr="Image result for osi mod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03564" y="1482436"/>
            <a:ext cx="8091054" cy="1828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Type of IP:</a:t>
            </a:r>
          </a:p>
          <a:p>
            <a:pPr algn="l"/>
            <a:r>
              <a:rPr lang="en-US" dirty="0" smtClean="0"/>
              <a:t>	</a:t>
            </a:r>
            <a:r>
              <a:rPr lang="en-US" dirty="0" smtClean="0">
                <a:sym typeface="Wingdings" pitchFamily="2" charset="2"/>
              </a:rPr>
              <a:t> IPv4: </a:t>
            </a:r>
            <a:r>
              <a:rPr lang="en-US" dirty="0" smtClean="0"/>
              <a:t>Internet Protocol version 4</a:t>
            </a:r>
          </a:p>
          <a:p>
            <a:pPr lvl="6">
              <a:buFont typeface="Arial" pitchFamily="34" charset="0"/>
              <a:buChar char="•"/>
            </a:pPr>
            <a:r>
              <a:rPr lang="en-US" dirty="0" smtClean="0"/>
              <a:t> IPv4 Length: 32 </a:t>
            </a:r>
            <a:r>
              <a:rPr lang="en-US" dirty="0" smtClean="0"/>
              <a:t>bits</a:t>
            </a:r>
            <a:endParaRPr lang="en-US" dirty="0" smtClean="0"/>
          </a:p>
          <a:p>
            <a:pPr algn="l"/>
            <a:r>
              <a:rPr lang="en-US" dirty="0" smtClean="0">
                <a:sym typeface="Wingdings" pitchFamily="2" charset="2"/>
              </a:rPr>
              <a:t>	 IPv6: </a:t>
            </a:r>
            <a:r>
              <a:rPr lang="en-US" dirty="0" smtClean="0"/>
              <a:t>Internet Protocol version 6</a:t>
            </a:r>
          </a:p>
          <a:p>
            <a:pPr lvl="6">
              <a:buFont typeface="Arial" pitchFamily="34" charset="0"/>
              <a:buChar char="•"/>
            </a:pPr>
            <a:r>
              <a:rPr lang="en-US" dirty="0" smtClean="0"/>
              <a:t> IPv6 Length: 128 </a:t>
            </a:r>
            <a:r>
              <a:rPr lang="en-US" dirty="0" smtClean="0"/>
              <a:t>bits</a:t>
            </a:r>
            <a:r>
              <a:rPr lang="en-US" dirty="0" smtClean="0">
                <a:sym typeface="Wingdings" pitchFamily="2" charset="2"/>
              </a:rPr>
              <a:t>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75854" y="3726875"/>
            <a:ext cx="83681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IPv4 : Dotted Decimal Address</a:t>
            </a:r>
          </a:p>
          <a:p>
            <a:pPr algn="l"/>
            <a:r>
              <a:rPr lang="en-US" dirty="0" smtClean="0"/>
              <a:t>	</a:t>
            </a:r>
            <a:r>
              <a:rPr lang="en-US" sz="2000" dirty="0" smtClean="0"/>
              <a:t>Ex. 192.168.10.0/24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IPv6 : Hexadecimal Address separated by colons (:)</a:t>
            </a:r>
          </a:p>
          <a:p>
            <a:pPr algn="l"/>
            <a:r>
              <a:rPr lang="en-US" dirty="0" smtClean="0"/>
              <a:t>	</a:t>
            </a:r>
            <a:r>
              <a:rPr lang="en-US" sz="2000" dirty="0" smtClean="0"/>
              <a:t>Ex. 2001:0db8:85a3:0000:0000:8a2e:0370:7334/64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59538391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303" y="103437"/>
            <a:ext cx="8772157" cy="8382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Internet Protocol </a:t>
            </a:r>
            <a:r>
              <a:rPr lang="en-US" dirty="0" smtClean="0"/>
              <a:t>version 4 </a:t>
            </a:r>
            <a:r>
              <a:rPr lang="en-US" dirty="0" smtClean="0">
                <a:latin typeface="Arial" charset="0"/>
              </a:rPr>
              <a:t>(IPv4) : Public</a:t>
            </a:r>
            <a:r>
              <a:rPr lang="en-US" dirty="0" smtClean="0"/>
              <a:t> </a:t>
            </a:r>
            <a:endParaRPr lang="en-US" dirty="0">
              <a:latin typeface="Arial" charset="0"/>
            </a:endParaRPr>
          </a:p>
        </p:txBody>
      </p:sp>
      <p:sp>
        <p:nvSpPr>
          <p:cNvPr id="52226" name="AutoShape 2" descr="Image result for osi mod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8" name="AutoShape 4" descr="Image result for osi mod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6974" y="1607108"/>
          <a:ext cx="8922331" cy="31659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8271"/>
                <a:gridCol w="1652283"/>
                <a:gridCol w="2165414"/>
                <a:gridCol w="1311563"/>
                <a:gridCol w="775855"/>
                <a:gridCol w="2068945"/>
              </a:tblGrid>
              <a:tr h="75872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Class</a:t>
                      </a:r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Start IP</a:t>
                      </a:r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End IP</a:t>
                      </a:r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Network Part</a:t>
                      </a:r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Host Part</a:t>
                      </a:r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Default Subnet Mask</a:t>
                      </a:r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60446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A</a:t>
                      </a:r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0.0.0.0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127.255.255.255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24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255.0.0.0</a:t>
                      </a:r>
                      <a:endParaRPr lang="en-US" sz="2000" b="0" dirty="0" smtClean="0"/>
                    </a:p>
                  </a:txBody>
                  <a:tcPr/>
                </a:tc>
              </a:tr>
              <a:tr h="49332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B</a:t>
                      </a:r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128.0.0.0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191.255.255.255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16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16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255.255.0.0</a:t>
                      </a:r>
                      <a:endParaRPr lang="en-US" sz="2000" b="0" dirty="0" smtClean="0"/>
                    </a:p>
                  </a:txBody>
                  <a:tcPr/>
                </a:tc>
              </a:tr>
              <a:tr h="44334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C</a:t>
                      </a:r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192.0.0.0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223.255.255.255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24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255.255.255.0</a:t>
                      </a:r>
                      <a:endParaRPr lang="en-US" sz="2000" b="0" dirty="0" smtClean="0"/>
                    </a:p>
                  </a:txBody>
                  <a:tcPr/>
                </a:tc>
              </a:tr>
              <a:tr h="44334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D</a:t>
                      </a:r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224. 0.0.0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239.255.255.255</a:t>
                      </a:r>
                      <a:endParaRPr lang="en-US" sz="2000" b="0" dirty="0" smtClean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/>
                        <a:t>Reserved for Multicasting</a:t>
                      </a:r>
                      <a:endParaRPr lang="en-US" sz="20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0" dirty="0"/>
                    </a:p>
                  </a:txBody>
                  <a:tcPr/>
                </a:tc>
              </a:tr>
              <a:tr h="42275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E</a:t>
                      </a:r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240.0.0.0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255.</a:t>
                      </a:r>
                      <a:r>
                        <a:rPr lang="en-US" sz="2000" dirty="0" smtClean="0"/>
                        <a:t> 255.255.254</a:t>
                      </a:r>
                      <a:endParaRPr lang="en-US" sz="2000" b="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/>
                        <a:t>Experimental; used for research</a:t>
                      </a:r>
                      <a:endParaRPr lang="en-US" sz="20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59538391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303" y="103437"/>
            <a:ext cx="8772157" cy="8382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Internet Protocol </a:t>
            </a:r>
            <a:r>
              <a:rPr lang="en-US" dirty="0" smtClean="0"/>
              <a:t>version 4 </a:t>
            </a:r>
            <a:r>
              <a:rPr lang="en-US" dirty="0" smtClean="0">
                <a:latin typeface="Arial" charset="0"/>
              </a:rPr>
              <a:t>(IPv4) : Public</a:t>
            </a:r>
            <a:r>
              <a:rPr lang="en-US" dirty="0" smtClean="0"/>
              <a:t> </a:t>
            </a:r>
            <a:endParaRPr lang="en-US" dirty="0">
              <a:latin typeface="Arial" charset="0"/>
            </a:endParaRPr>
          </a:p>
        </p:txBody>
      </p:sp>
      <p:sp>
        <p:nvSpPr>
          <p:cNvPr id="52226" name="AutoShape 2" descr="Image result for osi mod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8" name="AutoShape 4" descr="Image result for osi mod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6322" name="Picture 2" descr="Image result for ipv4 address classes"/>
          <p:cNvPicPr>
            <a:picLocks noChangeAspect="1" noChangeArrowheads="1"/>
          </p:cNvPicPr>
          <p:nvPr/>
        </p:nvPicPr>
        <p:blipFill>
          <a:blip r:embed="rId3"/>
          <a:srcRect b="34479"/>
          <a:stretch>
            <a:fillRect/>
          </a:stretch>
        </p:blipFill>
        <p:spPr bwMode="auto">
          <a:xfrm>
            <a:off x="0" y="1138507"/>
            <a:ext cx="9144000" cy="242211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93962" y="3699163"/>
            <a:ext cx="8340437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smtClean="0"/>
              <a:t>Special Use: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Network Address: All Host bits are ‘0’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Broadcast Address: All Host bits are ‘1’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Loopback Address: </a:t>
            </a:r>
          </a:p>
          <a:p>
            <a:pPr algn="l"/>
            <a:r>
              <a:rPr lang="en-US" dirty="0" smtClean="0"/>
              <a:t>	IPv4: </a:t>
            </a:r>
            <a:r>
              <a:rPr lang="en-US" b="1" dirty="0" smtClean="0"/>
              <a:t>127.0.0.1/8</a:t>
            </a:r>
            <a:r>
              <a:rPr lang="en-US" dirty="0" smtClean="0"/>
              <a:t>   &amp; IPv6: </a:t>
            </a:r>
            <a:r>
              <a:rPr lang="en-US" b="1" dirty="0" smtClean="0"/>
              <a:t>::1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Link Local Address: </a:t>
            </a:r>
          </a:p>
          <a:p>
            <a:pPr lvl="2" algn="l">
              <a:buFont typeface="Arial" pitchFamily="34" charset="0"/>
              <a:buChar char="•"/>
            </a:pPr>
            <a:r>
              <a:rPr lang="en-US" dirty="0" smtClean="0"/>
              <a:t>IPv4: </a:t>
            </a:r>
            <a:r>
              <a:rPr lang="en-US" b="1" dirty="0" smtClean="0"/>
              <a:t>169.254.0.1/16</a:t>
            </a:r>
            <a:r>
              <a:rPr lang="en-US" dirty="0" smtClean="0"/>
              <a:t>   &amp; IPv6: FE80</a:t>
            </a:r>
            <a:r>
              <a:rPr lang="en-US" b="1" dirty="0" smtClean="0"/>
              <a:t>::1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9538391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303" y="103437"/>
            <a:ext cx="8772157" cy="8382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Internet Protocol </a:t>
            </a:r>
            <a:r>
              <a:rPr lang="en-US" dirty="0" smtClean="0"/>
              <a:t>version 4 </a:t>
            </a:r>
            <a:r>
              <a:rPr lang="en-US" dirty="0" smtClean="0">
                <a:latin typeface="Arial" charset="0"/>
              </a:rPr>
              <a:t>(IPv4)</a:t>
            </a:r>
            <a:r>
              <a:rPr lang="en-US" dirty="0" smtClean="0"/>
              <a:t> : Private</a:t>
            </a:r>
            <a:endParaRPr lang="en-US" dirty="0">
              <a:latin typeface="Arial" charset="0"/>
            </a:endParaRPr>
          </a:p>
        </p:txBody>
      </p:sp>
      <p:sp>
        <p:nvSpPr>
          <p:cNvPr id="52226" name="AutoShape 2" descr="Image result for osi mod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8" name="AutoShape 4" descr="Image result for osi mod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93968" y="1189181"/>
          <a:ext cx="8672942" cy="3410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8623"/>
                <a:gridCol w="1546755"/>
                <a:gridCol w="2175164"/>
                <a:gridCol w="1191491"/>
                <a:gridCol w="955963"/>
                <a:gridCol w="1814946"/>
              </a:tblGrid>
              <a:tr h="93083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Class</a:t>
                      </a:r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Start IP</a:t>
                      </a:r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End IP</a:t>
                      </a:r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Network Part</a:t>
                      </a:r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Host Part</a:t>
                      </a:r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Default Subnet Mask</a:t>
                      </a:r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78333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A</a:t>
                      </a:r>
                      <a:endParaRPr lang="en-US" sz="20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10.0.0.0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10.255.255.255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255.0.0.0</a:t>
                      </a:r>
                    </a:p>
                  </a:txBody>
                  <a:tcPr/>
                </a:tc>
              </a:tr>
              <a:tr h="78333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B</a:t>
                      </a:r>
                      <a:endParaRPr lang="en-US" sz="20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172.16.0.0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172.31.255.255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255.255.0.0</a:t>
                      </a:r>
                    </a:p>
                  </a:txBody>
                  <a:tcPr/>
                </a:tc>
              </a:tr>
              <a:tr h="91301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C</a:t>
                      </a:r>
                      <a:endParaRPr lang="en-US" sz="20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192.168.0.0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192.168.255.255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255.255.255.0</a:t>
                      </a:r>
                    </a:p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90945" y="4807527"/>
            <a:ext cx="82018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smtClean="0"/>
              <a:t>IP Address: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Network Address: All Host bits are ‘0’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Subnet Mask: All Network bits are ‘1’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Broadcast Address: All Host bits are ‘1’</a:t>
            </a:r>
          </a:p>
          <a:p>
            <a:pPr algn="l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159538391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303" y="103437"/>
            <a:ext cx="8772157" cy="8382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Internet Protocol </a:t>
            </a:r>
            <a:r>
              <a:rPr lang="en-US" dirty="0" smtClean="0"/>
              <a:t>version 4 </a:t>
            </a:r>
            <a:r>
              <a:rPr lang="en-US" dirty="0" smtClean="0">
                <a:latin typeface="Arial" charset="0"/>
              </a:rPr>
              <a:t>(IPv4)</a:t>
            </a:r>
            <a:endParaRPr lang="en-US" dirty="0">
              <a:latin typeface="Arial" charset="0"/>
            </a:endParaRPr>
          </a:p>
        </p:txBody>
      </p:sp>
      <p:sp>
        <p:nvSpPr>
          <p:cNvPr id="52226" name="AutoShape 2" descr="Image result for osi mod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8" name="AutoShape 4" descr="Image result for osi mod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3235" y="969815"/>
            <a:ext cx="8344766" cy="2344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35528" y="3289365"/>
            <a:ext cx="849283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/>
              <a:t>Class:</a:t>
            </a:r>
          </a:p>
          <a:p>
            <a:pPr algn="l"/>
            <a:endParaRPr lang="en-US" sz="2000" dirty="0" smtClean="0"/>
          </a:p>
          <a:p>
            <a:pPr algn="l"/>
            <a:r>
              <a:rPr lang="en-US" sz="2000" dirty="0" smtClean="0"/>
              <a:t>Default Network Address: </a:t>
            </a:r>
          </a:p>
          <a:p>
            <a:pPr algn="l"/>
            <a:r>
              <a:rPr lang="en-US" sz="2000" dirty="0" smtClean="0"/>
              <a:t>Default Subnet Mask:</a:t>
            </a:r>
          </a:p>
          <a:p>
            <a:pPr algn="l"/>
            <a:r>
              <a:rPr lang="en-US" sz="2000" dirty="0" smtClean="0"/>
              <a:t>Default Broadcast Address:</a:t>
            </a:r>
          </a:p>
          <a:p>
            <a:pPr algn="l"/>
            <a:endParaRPr lang="en-US" sz="2000" dirty="0" smtClean="0"/>
          </a:p>
          <a:p>
            <a:pPr algn="l"/>
            <a:r>
              <a:rPr lang="en-US" sz="2000" dirty="0" smtClean="0"/>
              <a:t>Subnet/Borrow Bit:</a:t>
            </a:r>
          </a:p>
          <a:p>
            <a:pPr algn="l"/>
            <a:r>
              <a:rPr lang="en-US" sz="2000" dirty="0" smtClean="0"/>
              <a:t>Prefix: </a:t>
            </a:r>
          </a:p>
          <a:p>
            <a:pPr algn="l"/>
            <a:r>
              <a:rPr lang="en-US" sz="2000" dirty="0" smtClean="0"/>
              <a:t>Network Address: </a:t>
            </a:r>
          </a:p>
          <a:p>
            <a:pPr algn="l"/>
            <a:r>
              <a:rPr lang="en-US" sz="2000" dirty="0" smtClean="0"/>
              <a:t>Custom Subnet Mask</a:t>
            </a:r>
            <a:r>
              <a:rPr lang="en-US" sz="2000" dirty="0" smtClean="0"/>
              <a:t>:</a:t>
            </a:r>
          </a:p>
          <a:p>
            <a:pPr algn="l"/>
            <a:endParaRPr lang="en-US" sz="2000" dirty="0" smtClean="0"/>
          </a:p>
          <a:p>
            <a:pPr algn="l"/>
            <a:r>
              <a:rPr lang="en-US" sz="2000" dirty="0" smtClean="0"/>
              <a:t>1</a:t>
            </a:r>
            <a:r>
              <a:rPr lang="en-US" sz="2000" baseline="30000" dirty="0" smtClean="0"/>
              <a:t>st</a:t>
            </a:r>
            <a:r>
              <a:rPr lang="en-US" sz="2000" dirty="0" smtClean="0"/>
              <a:t> IP Address</a:t>
            </a:r>
            <a:r>
              <a:rPr lang="en-US" sz="2000" dirty="0" smtClean="0"/>
              <a:t>:				Last </a:t>
            </a:r>
            <a:r>
              <a:rPr lang="en-US" sz="2000" dirty="0" smtClean="0"/>
              <a:t>IP Address:</a:t>
            </a:r>
          </a:p>
          <a:p>
            <a:pPr algn="l"/>
            <a:endParaRPr lang="en-US" sz="2000" dirty="0" smtClean="0"/>
          </a:p>
        </p:txBody>
      </p:sp>
    </p:spTree>
    <p:extLst>
      <p:ext uri="{BB962C8B-B14F-4D97-AF65-F5344CB8AC3E}">
        <p14:creationId xmlns="" xmlns:p14="http://schemas.microsoft.com/office/powerpoint/2010/main" val="159538391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What is a Network ?</a:t>
            </a:r>
            <a:endParaRPr lang="en-US" dirty="0"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7818" y="1330036"/>
            <a:ext cx="8645237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Network: </a:t>
            </a:r>
          </a:p>
          <a:p>
            <a:pPr algn="l"/>
            <a:r>
              <a:rPr lang="en-US" dirty="0" smtClean="0"/>
              <a:t>	Enable Data Transfer among nodes.</a:t>
            </a:r>
          </a:p>
          <a:p>
            <a:pPr algn="l"/>
            <a:r>
              <a:rPr lang="en-US" dirty="0" smtClean="0"/>
              <a:t>	</a:t>
            </a:r>
            <a:r>
              <a:rPr lang="en-US" dirty="0" smtClean="0">
                <a:sym typeface="Wingdings" pitchFamily="2" charset="2"/>
              </a:rPr>
              <a:t> More then two nodes</a:t>
            </a:r>
          </a:p>
          <a:p>
            <a:pPr algn="l"/>
            <a:r>
              <a:rPr lang="en-US" dirty="0" smtClean="0">
                <a:sym typeface="Wingdings" pitchFamily="2" charset="2"/>
              </a:rPr>
              <a:t>		i.e. Home Network</a:t>
            </a:r>
            <a:endParaRPr lang="en-US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4522" r="4970" b="55880"/>
          <a:stretch/>
        </p:blipFill>
        <p:spPr bwMode="auto">
          <a:xfrm>
            <a:off x="318655" y="3368303"/>
            <a:ext cx="4835237" cy="2173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770" y="3096397"/>
            <a:ext cx="3989230" cy="2952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LANs and WANs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Types </a:t>
            </a:r>
            <a:r>
              <a:rPr lang="en-US" dirty="0">
                <a:latin typeface="Arial" charset="0"/>
              </a:rPr>
              <a:t>of Networks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two most common types of network infrastructures are:</a:t>
            </a:r>
          </a:p>
          <a:p>
            <a:r>
              <a:rPr lang="en-US" dirty="0" smtClean="0"/>
              <a:t>Local Area Network (LAN)</a:t>
            </a:r>
          </a:p>
          <a:p>
            <a:r>
              <a:rPr lang="en-US" dirty="0" smtClean="0"/>
              <a:t>Wide Area Network (WAN).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Other types of networks include:</a:t>
            </a:r>
          </a:p>
          <a:p>
            <a:r>
              <a:rPr lang="en-US" dirty="0" smtClean="0"/>
              <a:t>Metropolitan Area Network (MAN) </a:t>
            </a:r>
          </a:p>
          <a:p>
            <a:r>
              <a:rPr lang="en-US" dirty="0" smtClean="0"/>
              <a:t>Wireless LAN (WLAN) </a:t>
            </a:r>
          </a:p>
          <a:p>
            <a:r>
              <a:rPr lang="en-US" dirty="0" smtClean="0"/>
              <a:t>Storage Area Network (SAN)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LANs and WANs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Local </a:t>
            </a:r>
            <a:r>
              <a:rPr lang="en-US" dirty="0">
                <a:latin typeface="Arial" charset="0"/>
              </a:rPr>
              <a:t>Area Networks (LAN)</a:t>
            </a: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235" y="2005082"/>
            <a:ext cx="5637530" cy="36175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LANs and WANs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Wide </a:t>
            </a:r>
            <a:r>
              <a:rPr lang="en-US" dirty="0">
                <a:latin typeface="Arial" charset="0"/>
              </a:rPr>
              <a:t>Area Networks (WAN)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565592"/>
            <a:ext cx="8570913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LANs, WANs, and Internets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Components </a:t>
            </a:r>
            <a:r>
              <a:rPr lang="en-US" dirty="0">
                <a:latin typeface="Arial" charset="0"/>
              </a:rPr>
              <a:t>of a Network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There are three categories of network components:</a:t>
            </a:r>
          </a:p>
          <a:p>
            <a:r>
              <a:rPr lang="en-US" dirty="0" smtClean="0"/>
              <a:t>Devices</a:t>
            </a:r>
          </a:p>
          <a:p>
            <a:r>
              <a:rPr lang="en-US" dirty="0" smtClean="0"/>
              <a:t>Media</a:t>
            </a:r>
          </a:p>
          <a:p>
            <a:r>
              <a:rPr lang="en-US" dirty="0" smtClean="0"/>
              <a:t>Services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324" t="10911" r="2675" b="4340"/>
          <a:stretch>
            <a:fillRect/>
          </a:stretch>
        </p:blipFill>
        <p:spPr bwMode="auto">
          <a:xfrm>
            <a:off x="858982" y="3495318"/>
            <a:ext cx="7384472" cy="3099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LANs, WANs, and Internets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Components </a:t>
            </a:r>
            <a:r>
              <a:rPr lang="en-US" dirty="0">
                <a:latin typeface="Arial" charset="0"/>
              </a:rPr>
              <a:t>of a Network</a:t>
            </a:r>
          </a:p>
        </p:txBody>
      </p:sp>
      <p:sp>
        <p:nvSpPr>
          <p:cNvPr id="7" name="Rectangle 6"/>
          <p:cNvSpPr/>
          <p:nvPr/>
        </p:nvSpPr>
        <p:spPr>
          <a:xfrm>
            <a:off x="398531" y="1290852"/>
            <a:ext cx="1733167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708CA1"/>
                </a:solidFill>
              </a:rPr>
              <a:t>Devices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10323" y="1806904"/>
            <a:ext cx="8733677" cy="4413787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End Device</a:t>
            </a:r>
            <a:r>
              <a:rPr lang="en-US" dirty="0" smtClean="0"/>
              <a:t>:</a:t>
            </a:r>
          </a:p>
          <a:p>
            <a:r>
              <a:rPr lang="en-US" dirty="0" smtClean="0"/>
              <a:t>Computers (work stations (i.e. Desktop ,Laptops), Servers)</a:t>
            </a:r>
          </a:p>
          <a:p>
            <a:r>
              <a:rPr lang="en-US" dirty="0" smtClean="0"/>
              <a:t>Network printers</a:t>
            </a:r>
          </a:p>
          <a:p>
            <a:r>
              <a:rPr lang="en-US" dirty="0" smtClean="0"/>
              <a:t>VoIP phones</a:t>
            </a:r>
          </a:p>
          <a:p>
            <a:r>
              <a:rPr lang="en-US" dirty="0" err="1" smtClean="0"/>
              <a:t>TelePresence</a:t>
            </a:r>
            <a:r>
              <a:rPr lang="en-US" dirty="0" smtClean="0"/>
              <a:t> endpoint</a:t>
            </a:r>
          </a:p>
          <a:p>
            <a:r>
              <a:rPr lang="en-US" dirty="0" smtClean="0"/>
              <a:t>Security cameras</a:t>
            </a:r>
          </a:p>
          <a:p>
            <a:r>
              <a:rPr lang="en-US" dirty="0" smtClean="0"/>
              <a:t>Mobile handheld devices (such as smartphones, tablets, PDAs, and wireless debit / credit card readers and barcode scanners)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LANs, WANs, and Internets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Components </a:t>
            </a:r>
            <a:r>
              <a:rPr lang="en-US" dirty="0">
                <a:latin typeface="Arial" charset="0"/>
              </a:rPr>
              <a:t>of a Network</a:t>
            </a:r>
          </a:p>
        </p:txBody>
      </p:sp>
      <p:sp>
        <p:nvSpPr>
          <p:cNvPr id="7" name="Rectangle 6"/>
          <p:cNvSpPr/>
          <p:nvPr/>
        </p:nvSpPr>
        <p:spPr>
          <a:xfrm>
            <a:off x="398531" y="1290852"/>
            <a:ext cx="1733167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708CA1"/>
                </a:solidFill>
              </a:rPr>
              <a:t>Devices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10323" y="1806904"/>
            <a:ext cx="8733677" cy="4413787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Intermediate Device</a:t>
            </a:r>
            <a:r>
              <a:rPr lang="en-US" dirty="0" smtClean="0"/>
              <a:t>:</a:t>
            </a:r>
          </a:p>
          <a:p>
            <a:r>
              <a:rPr lang="en-US" dirty="0" smtClean="0"/>
              <a:t>Network Access Devices </a:t>
            </a:r>
          </a:p>
          <a:p>
            <a:pPr lvl="1"/>
            <a:r>
              <a:rPr lang="en-US" dirty="0" smtClean="0"/>
              <a:t>(switches, and wireless access points)</a:t>
            </a:r>
          </a:p>
          <a:p>
            <a:r>
              <a:rPr lang="en-US" dirty="0" smtClean="0"/>
              <a:t>Internetworking Devices (Routers)</a:t>
            </a:r>
          </a:p>
          <a:p>
            <a:r>
              <a:rPr lang="en-US" dirty="0" smtClean="0"/>
              <a:t>Security Devices (Firewalls)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LANs, WANs, and Internets</a:t>
            </a:r>
            <a:br>
              <a:rPr lang="en-US" sz="1800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Components of a Network</a:t>
            </a:r>
            <a:endParaRPr lang="en-US" dirty="0">
              <a:latin typeface="Arial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765" y="1657819"/>
            <a:ext cx="5448300" cy="458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Acad-4F_PPT-WHT_060408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19131</TotalTime>
  <Pages>28</Pages>
  <Words>476</Words>
  <Application>Microsoft Macintosh PowerPoint</Application>
  <PresentationFormat>On-screen Show (4:3)</PresentationFormat>
  <Paragraphs>196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PPT-TMPLT-WHT_C</vt:lpstr>
      <vt:lpstr>NetAcad-4F_PPT-WHT_060408</vt:lpstr>
      <vt:lpstr>Introduction to Networks  &amp;  IP Addressing</vt:lpstr>
      <vt:lpstr>What is a Network ?</vt:lpstr>
      <vt:lpstr>LANs and WANs Types of Networks</vt:lpstr>
      <vt:lpstr>LANs and WANs Local Area Networks (LAN)</vt:lpstr>
      <vt:lpstr>LANs and WANs Wide Area Networks (WAN)</vt:lpstr>
      <vt:lpstr>LANs, WANs, and Internets Components of a Network</vt:lpstr>
      <vt:lpstr>LANs, WANs, and Internets Components of a Network</vt:lpstr>
      <vt:lpstr>LANs, WANs, and Internets Components of a Network</vt:lpstr>
      <vt:lpstr>LANs, WANs, and Internets Components of a Network</vt:lpstr>
      <vt:lpstr>Components of a Network Network Representations</vt:lpstr>
      <vt:lpstr>Network Architectures Cisco IOS(Internetwork Operating System)</vt:lpstr>
      <vt:lpstr>Components of a Network  OSI Layer (Open Systems Interconnection) </vt:lpstr>
      <vt:lpstr>Address</vt:lpstr>
      <vt:lpstr> Internet Protocol (IP) </vt:lpstr>
      <vt:lpstr>Internet Protocol version 4 (IPv4) : Public </vt:lpstr>
      <vt:lpstr>Internet Protocol version 4 (IPv4) : Public </vt:lpstr>
      <vt:lpstr>Internet Protocol version 4 (IPv4) : Private</vt:lpstr>
      <vt:lpstr>Internet Protocol version 4 (IPv4)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 PC v4.0 Chapter 1</dc:title>
  <dc:creator>Karen Alderson</dc:creator>
  <cp:lastModifiedBy>Red Queen</cp:lastModifiedBy>
  <cp:revision>747</cp:revision>
  <cp:lastPrinted>1999-01-27T00:54:54Z</cp:lastPrinted>
  <dcterms:created xsi:type="dcterms:W3CDTF">2006-10-23T15:07:30Z</dcterms:created>
  <dcterms:modified xsi:type="dcterms:W3CDTF">2016-09-01T16:02:44Z</dcterms:modified>
</cp:coreProperties>
</file>