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297A-443B-4A74-95ED-5336CED50470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29C16-3863-4A81-A2E9-690FA9AA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C8A3B6-0674-F44D-BA38-03FA95C9519C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1.2.1.5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2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12F71E3-B279-409B-B8E2-76B764D5F8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EAB6439-DFA9-4722-8F4B-0CC5D53154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EB62-410D-46CE-AAFE-4D4391B7D77C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05C-3B2B-42AE-95B3-D5E095217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8382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</a:rPr>
              <a:t>United</a:t>
            </a:r>
            <a:r>
              <a:rPr lang="en-US" sz="4000" b="1" dirty="0" smtClean="0"/>
              <a:t> International </a:t>
            </a:r>
            <a:r>
              <a:rPr lang="en-US" sz="4000" b="1" dirty="0" smtClean="0">
                <a:solidFill>
                  <a:schemeClr val="accent6"/>
                </a:solidFill>
              </a:rPr>
              <a:t>University</a:t>
            </a:r>
            <a:endParaRPr lang="en-US" sz="2800" b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dirty="0" smtClean="0"/>
              <a:t>Computer </a:t>
            </a:r>
            <a:r>
              <a:rPr lang="en-US" sz="2800" dirty="0"/>
              <a:t>Networks </a:t>
            </a:r>
            <a:r>
              <a:rPr lang="en-US" sz="2800" dirty="0" smtClean="0"/>
              <a:t>Laboratory </a:t>
            </a:r>
          </a:p>
          <a:p>
            <a:pPr algn="ctr"/>
            <a:r>
              <a:rPr lang="en-US" sz="2800" dirty="0" smtClean="0"/>
              <a:t>CSE 324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565767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Azim Uddin Chowdhury</a:t>
            </a:r>
          </a:p>
          <a:p>
            <a:r>
              <a:rPr lang="en-US" dirty="0" smtClean="0"/>
              <a:t>UIU CISCO Networking Academy</a:t>
            </a:r>
          </a:p>
          <a:p>
            <a:r>
              <a:rPr lang="en-US" dirty="0" smtClean="0"/>
              <a:t>Phone: 01741125920</a:t>
            </a:r>
          </a:p>
          <a:p>
            <a:r>
              <a:rPr lang="en-US" dirty="0" smtClean="0"/>
              <a:t>Mail: azim.cy@gmail.com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429000"/>
            <a:ext cx="676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FaceBook Group</a:t>
            </a:r>
            <a:r>
              <a:rPr lang="en-US" sz="2400" dirty="0" smtClean="0"/>
              <a:t>: www.facebook.com/groups/CN324</a:t>
            </a:r>
          </a:p>
          <a:p>
            <a:r>
              <a:rPr lang="en-US" sz="2400" dirty="0" smtClean="0"/>
              <a:t>				OR, </a:t>
            </a:r>
          </a:p>
          <a:p>
            <a:r>
              <a:rPr lang="en-US" sz="2400" dirty="0" smtClean="0"/>
              <a:t>		Computer Networks Lab (CISCO)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35" y="969815"/>
            <a:ext cx="8344766" cy="234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4899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Host Port/ Interface Type &amp; Data Speed</a:t>
            </a:r>
            <a:r>
              <a:rPr lang="en-US" sz="3200" dirty="0" smtClean="0"/>
              <a:t>: 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524000"/>
          <a:ext cx="62484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  <a:gridCol w="31242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Port Type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Port Speed (Mbps)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Ethernet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10Mbps </a:t>
                      </a:r>
                      <a:endParaRPr lang="en-US" b="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Fast Ethernet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100Mbps </a:t>
                      </a:r>
                      <a:endParaRPr lang="en-US" b="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Gigabit Ethernet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100Mbps to 10Gbps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network cable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 dirty="0"/>
              <a:t>Coaxial cable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Unshielded </a:t>
            </a:r>
            <a:br>
              <a:rPr lang="en-US" sz="2600" dirty="0"/>
            </a:br>
            <a:r>
              <a:rPr lang="en-US" sz="2600" dirty="0" smtClean="0"/>
              <a:t>Twisted Pair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Fiber optic</a:t>
            </a:r>
          </a:p>
        </p:txBody>
      </p:sp>
      <p:pic>
        <p:nvPicPr>
          <p:cNvPr id="30724" name="Picture 4" descr="coaxia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52800" y="1447800"/>
            <a:ext cx="4038600" cy="2076450"/>
          </a:xfrm>
          <a:noFill/>
          <a:ln/>
        </p:spPr>
      </p:pic>
      <p:pic>
        <p:nvPicPr>
          <p:cNvPr id="30726" name="Picture 6" descr="utp-cat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2819400"/>
            <a:ext cx="3436938" cy="2281238"/>
          </a:xfrm>
          <a:noFill/>
          <a:ln/>
        </p:spPr>
      </p:pic>
      <p:pic>
        <p:nvPicPr>
          <p:cNvPr id="30729" name="Picture 9" descr="fib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724400"/>
            <a:ext cx="38100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categories</a:t>
            </a:r>
          </a:p>
        </p:txBody>
      </p:sp>
      <p:graphicFrame>
        <p:nvGraphicFramePr>
          <p:cNvPr id="33822" name="Group 30"/>
          <p:cNvGraphicFramePr>
            <a:graphicFrameLocks noGrp="1"/>
          </p:cNvGraphicFramePr>
          <p:nvPr>
            <p:ph type="tbl" idx="1"/>
          </p:nvPr>
        </p:nvGraphicFramePr>
        <p:xfrm>
          <a:off x="228600" y="1371599"/>
          <a:ext cx="8763000" cy="4987484"/>
        </p:xfrm>
        <a:graphic>
          <a:graphicData uri="http://schemas.openxmlformats.org/drawingml/2006/table">
            <a:tbl>
              <a:tblPr/>
              <a:tblGrid>
                <a:gridCol w="2515306"/>
                <a:gridCol w="6247694"/>
              </a:tblGrid>
              <a:tr h="79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Voice only (Telephone)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to 4 Mbps (Localtalk)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to 10Mbps (Ethernet)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to 20Mbps (Token ring)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5e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to 100Mbps (Fast Ethernet)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to 1000Mbps (Gigabit Ethernet)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 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to 2500Mbps (Gigabit Ethernet)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Ethernet Cable (Host  to Host):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Copper Straight through (Different Group)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Copper Crossover Cable (Same Group)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524000"/>
          <a:ext cx="5791200" cy="434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14"/>
                <a:gridCol w="3033486"/>
              </a:tblGrid>
              <a:tr h="4224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OSI Layer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Device</a:t>
                      </a:r>
                      <a:endParaRPr lang="en-US" b="1" dirty="0"/>
                    </a:p>
                  </a:txBody>
                  <a:tcPr/>
                </a:tc>
              </a:tr>
              <a:tr h="5794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PC, Server, Printer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94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Presentation Layer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5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Session Layer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94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Transport Layer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5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Router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565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Link </a:t>
                      </a:r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565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6" name="AutoShape 2" descr="http://www.alfredtong.com/wp-content/uploads/2010/05/cables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www.alfredtong.com/wp-content/uploads/2010/05/cables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://www.alfredtong.com/wp-content/uploads/2010/05/cables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14850" y="63624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_._._._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Internet Protocol (IP)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3564" y="1482436"/>
            <a:ext cx="8091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Type of IP:</a:t>
            </a:r>
          </a:p>
          <a:p>
            <a:pPr algn="l"/>
            <a:r>
              <a:rPr lang="en-US" sz="2800" dirty="0" smtClean="0"/>
              <a:t>	</a:t>
            </a:r>
            <a:r>
              <a:rPr lang="en-US" sz="2800" dirty="0" smtClean="0">
                <a:sym typeface="Wingdings" pitchFamily="2" charset="2"/>
              </a:rPr>
              <a:t> IPv4: </a:t>
            </a:r>
            <a:r>
              <a:rPr lang="en-US" sz="2800" dirty="0" smtClean="0"/>
              <a:t>Internet Protocol version 4</a:t>
            </a:r>
          </a:p>
          <a:p>
            <a:pPr lvl="6">
              <a:buFont typeface="Arial" pitchFamily="34" charset="0"/>
              <a:buChar char="•"/>
            </a:pPr>
            <a:r>
              <a:rPr lang="en-US" sz="2800" dirty="0" smtClean="0"/>
              <a:t> IPv4 Length: 32 bits</a:t>
            </a:r>
          </a:p>
          <a:p>
            <a:pPr algn="l"/>
            <a:r>
              <a:rPr lang="en-US" sz="2800" dirty="0" smtClean="0">
                <a:sym typeface="Wingdings" pitchFamily="2" charset="2"/>
              </a:rPr>
              <a:t>	 IPv6: </a:t>
            </a:r>
            <a:r>
              <a:rPr lang="en-US" sz="2800" dirty="0" smtClean="0"/>
              <a:t>Internet Protocol version 6</a:t>
            </a:r>
          </a:p>
          <a:p>
            <a:pPr lvl="6">
              <a:buFont typeface="Arial" pitchFamily="34" charset="0"/>
              <a:buChar char="•"/>
            </a:pPr>
            <a:r>
              <a:rPr lang="en-US" sz="2800" dirty="0" smtClean="0"/>
              <a:t> IPv6 Length: 128 bits</a:t>
            </a:r>
            <a:r>
              <a:rPr lang="en-US" sz="2800" dirty="0" smtClean="0">
                <a:sym typeface="Wingdings" pitchFamily="2" charset="2"/>
              </a:rPr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726875"/>
            <a:ext cx="8839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IPv4 : Dotted Decimal Address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800" dirty="0" smtClean="0"/>
              <a:t>Ex</a:t>
            </a:r>
            <a:r>
              <a:rPr lang="en-US" sz="2800" dirty="0" smtClean="0"/>
              <a:t>. 192.168.10.0/24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IPv6 : Hexadecimal Address separated by colons (:)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800" dirty="0" smtClean="0"/>
              <a:t>Ex</a:t>
            </a:r>
            <a:r>
              <a:rPr lang="en-US" sz="2800" dirty="0" smtClean="0"/>
              <a:t>. 2001:0db8:85a3:0000:0000:8a2e:0370:7334/64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50769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 : Public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974" y="1607108"/>
          <a:ext cx="8922331" cy="316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271"/>
                <a:gridCol w="1652283"/>
                <a:gridCol w="2165414"/>
                <a:gridCol w="1311563"/>
                <a:gridCol w="775855"/>
                <a:gridCol w="2068945"/>
              </a:tblGrid>
              <a:tr h="758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Start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End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Host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Default Subnet Mask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0446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127.255.255.255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255.0.0.0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93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128.0.0.0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191.255.255.255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255.255.0.0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433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223.255.255.255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255.255.255.0</a:t>
                      </a:r>
                      <a:endParaRPr lang="en-US" sz="2000" b="0" dirty="0" smtClean="0"/>
                    </a:p>
                  </a:txBody>
                  <a:tcPr/>
                </a:tc>
              </a:tr>
              <a:tr h="4433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224. 0.0.0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239.255.255.255</a:t>
                      </a:r>
                      <a:endParaRPr lang="en-US" sz="2000" b="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Reserved for Multicasting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</a:tr>
              <a:tr h="42275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240.0.0.0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255. 255.255.254</a:t>
                      </a:r>
                      <a:endParaRPr lang="en-US" sz="2000" b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/>
                        <a:t>Experimental; used for research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9049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 : Public</a:t>
            </a:r>
            <a:r>
              <a:rPr lang="en-US" dirty="0" smtClean="0"/>
              <a:t> 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2" name="Picture 2" descr="Image result for ipv4 address classes"/>
          <p:cNvPicPr>
            <a:picLocks noChangeAspect="1" noChangeArrowheads="1"/>
          </p:cNvPicPr>
          <p:nvPr/>
        </p:nvPicPr>
        <p:blipFill>
          <a:blip r:embed="rId3"/>
          <a:srcRect b="34479"/>
          <a:stretch>
            <a:fillRect/>
          </a:stretch>
        </p:blipFill>
        <p:spPr bwMode="auto">
          <a:xfrm>
            <a:off x="0" y="1138507"/>
            <a:ext cx="9144000" cy="24221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3962" y="3699163"/>
            <a:ext cx="834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Special Use: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Network Address: 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Broadcast Address: All Host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Loopback Address: </a:t>
            </a:r>
          </a:p>
          <a:p>
            <a:pPr algn="l"/>
            <a:r>
              <a:rPr lang="en-US" sz="2400" dirty="0" smtClean="0"/>
              <a:t>	IPv4: </a:t>
            </a:r>
            <a:r>
              <a:rPr lang="en-US" sz="2400" b="1" dirty="0" smtClean="0"/>
              <a:t>127.0.0.1/8</a:t>
            </a:r>
            <a:r>
              <a:rPr lang="en-US" sz="2400" dirty="0" smtClean="0"/>
              <a:t>   &amp; IPv6: </a:t>
            </a:r>
            <a:r>
              <a:rPr lang="en-US" sz="2400" b="1" dirty="0" smtClean="0"/>
              <a:t>::1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Link Local Address: 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400" dirty="0" smtClean="0"/>
              <a:t>IPv4: </a:t>
            </a:r>
            <a:r>
              <a:rPr lang="en-US" sz="2400" b="1" dirty="0" smtClean="0"/>
              <a:t>169.254.0.1/16</a:t>
            </a:r>
            <a:r>
              <a:rPr lang="en-US" sz="2400" dirty="0" smtClean="0"/>
              <a:t>   &amp; IPv6: FE80</a:t>
            </a:r>
            <a:r>
              <a:rPr lang="en-US" sz="2400" b="1" dirty="0" smtClean="0"/>
              <a:t>::1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467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03" y="103437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Internet Protocol </a:t>
            </a:r>
            <a:r>
              <a:rPr lang="en-US" dirty="0" smtClean="0"/>
              <a:t>version 4 </a:t>
            </a:r>
            <a:r>
              <a:rPr lang="en-US" dirty="0" smtClean="0">
                <a:latin typeface="Arial" charset="0"/>
              </a:rPr>
              <a:t>(IPv4)</a:t>
            </a:r>
            <a:r>
              <a:rPr lang="en-US" dirty="0" smtClean="0"/>
              <a:t> : Private</a:t>
            </a:r>
            <a:endParaRPr lang="en-US" dirty="0">
              <a:latin typeface="Arial" charset="0"/>
            </a:endParaRPr>
          </a:p>
        </p:txBody>
      </p:sp>
      <p:sp>
        <p:nvSpPr>
          <p:cNvPr id="52226" name="AutoShape 2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osi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3968" y="1189181"/>
          <a:ext cx="8672942" cy="3410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23"/>
                <a:gridCol w="1546755"/>
                <a:gridCol w="2175164"/>
                <a:gridCol w="1191491"/>
                <a:gridCol w="955963"/>
                <a:gridCol w="1814946"/>
              </a:tblGrid>
              <a:tr h="9308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Class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Start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End IP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Network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Host Part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Default Subnet Mask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83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10.0.0.0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10.255.255.255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255.0.0.0</a:t>
                      </a:r>
                    </a:p>
                  </a:txBody>
                  <a:tcPr/>
                </a:tc>
              </a:tr>
              <a:tr h="7833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172.16.0.0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172.31.255.255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255.255.0.0</a:t>
                      </a:r>
                    </a:p>
                  </a:txBody>
                  <a:tcPr/>
                </a:tc>
              </a:tr>
              <a:tr h="9130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192.168.0.0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192.168.255.255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255.255.255.0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945" y="4807527"/>
            <a:ext cx="82018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IP Address: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Network Address: All Host bits are ‘0’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Subnet Mask: All Network bits are ‘1’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Broadcast Address: All Host bits are ‘1’</a:t>
            </a:r>
          </a:p>
          <a:p>
            <a:pPr algn="l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555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382</Words>
  <Application>Microsoft Office PowerPoint</Application>
  <PresentationFormat>On-screen Show (4:3)</PresentationFormat>
  <Paragraphs>153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PowerPoint Presentation</vt:lpstr>
      <vt:lpstr>Common network cable types</vt:lpstr>
      <vt:lpstr>UTP categories</vt:lpstr>
      <vt:lpstr>PowerPoint Presentation</vt:lpstr>
      <vt:lpstr> Internet Protocol (IP) </vt:lpstr>
      <vt:lpstr>Internet Protocol version 4 (IPv4) : Public </vt:lpstr>
      <vt:lpstr>Internet Protocol version 4 (IPv4) : Public </vt:lpstr>
      <vt:lpstr>Internet Protocol version 4 (IPv4) : Private</vt:lpstr>
      <vt:lpstr>Internet Protocol version 4 (IPv4)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 Queen</dc:creator>
  <cp:lastModifiedBy>Red_Queen_Prime</cp:lastModifiedBy>
  <cp:revision>52</cp:revision>
  <dcterms:created xsi:type="dcterms:W3CDTF">2016-05-29T05:19:12Z</dcterms:created>
  <dcterms:modified xsi:type="dcterms:W3CDTF">2017-05-30T15:39:03Z</dcterms:modified>
</cp:coreProperties>
</file>