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2" r:id="rId4"/>
    <p:sldId id="263" r:id="rId5"/>
    <p:sldId id="264" r:id="rId6"/>
    <p:sldId id="265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297A-443B-4A74-95ED-5336CED50470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29C16-3863-4A81-A2E9-690FA9AA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4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8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4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4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5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EB62-410D-46CE-AAFE-4D4391B7D77C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8382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/>
                </a:solidFill>
              </a:rPr>
              <a:t>United</a:t>
            </a:r>
            <a:r>
              <a:rPr lang="en-US" sz="4000" b="1" dirty="0" smtClean="0"/>
              <a:t> International </a:t>
            </a:r>
            <a:r>
              <a:rPr lang="en-US" sz="4000" b="1" dirty="0" smtClean="0">
                <a:solidFill>
                  <a:schemeClr val="accent6"/>
                </a:solidFill>
              </a:rPr>
              <a:t>University</a:t>
            </a:r>
            <a:endParaRPr lang="en-US" sz="2800" b="1" dirty="0" smtClean="0">
              <a:solidFill>
                <a:schemeClr val="accent6"/>
              </a:solidFill>
            </a:endParaRPr>
          </a:p>
          <a:p>
            <a:pPr algn="ctr"/>
            <a:r>
              <a:rPr lang="en-US" sz="2800" dirty="0" smtClean="0"/>
              <a:t>Computer </a:t>
            </a:r>
            <a:r>
              <a:rPr lang="en-US" sz="2800" dirty="0"/>
              <a:t>Networks </a:t>
            </a:r>
            <a:r>
              <a:rPr lang="en-US" sz="2800" dirty="0" smtClean="0"/>
              <a:t>Laboratory </a:t>
            </a:r>
          </a:p>
          <a:p>
            <a:pPr algn="ctr"/>
            <a:r>
              <a:rPr lang="en-US" sz="2800" dirty="0" smtClean="0"/>
              <a:t>CSE 324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5657671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Azim Uddin Chowdhury</a:t>
            </a:r>
          </a:p>
          <a:p>
            <a:r>
              <a:rPr lang="en-US" dirty="0" smtClean="0"/>
              <a:t>UIU CISCO Networking Academy</a:t>
            </a:r>
          </a:p>
          <a:p>
            <a:r>
              <a:rPr lang="en-US" dirty="0" smtClean="0"/>
              <a:t>Phone: 01741125920</a:t>
            </a:r>
          </a:p>
          <a:p>
            <a:r>
              <a:rPr lang="en-US" dirty="0" smtClean="0"/>
              <a:t>Mail: azim.cy@gmail.com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429000"/>
            <a:ext cx="6761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FaceBook Group</a:t>
            </a:r>
            <a:r>
              <a:rPr lang="en-US" sz="2400" dirty="0" smtClean="0"/>
              <a:t>: www.facebook.com/groups/CN324</a:t>
            </a:r>
          </a:p>
          <a:p>
            <a:r>
              <a:rPr lang="en-US" sz="2400" dirty="0" smtClean="0"/>
              <a:t>				OR, </a:t>
            </a:r>
          </a:p>
          <a:p>
            <a:r>
              <a:rPr lang="en-US" sz="2400" dirty="0" smtClean="0"/>
              <a:t>		Computer Networks Lab (CISCO)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Decimal </a:t>
            </a:r>
            <a:r>
              <a:rPr lang="en-US" dirty="0">
                <a:latin typeface="Arial" charset="0"/>
              </a:rPr>
              <a:t>and </a:t>
            </a:r>
            <a:r>
              <a:rPr lang="en-US" dirty="0" smtClean="0">
                <a:latin typeface="Arial" charset="0"/>
              </a:rPr>
              <a:t>Binary </a:t>
            </a:r>
            <a:r>
              <a:rPr lang="en-US" dirty="0">
                <a:latin typeface="Arial" charset="0"/>
              </a:rPr>
              <a:t>conversion</a:t>
            </a: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b="32772"/>
          <a:stretch/>
        </p:blipFill>
        <p:spPr bwMode="auto">
          <a:xfrm>
            <a:off x="342034" y="1295400"/>
            <a:ext cx="8344766" cy="15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23848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Internet Protocol (IP)</a:t>
            </a:r>
            <a:r>
              <a:rPr lang="en-US" dirty="0" smtClean="0"/>
              <a:t> 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3564" y="1482436"/>
            <a:ext cx="8091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Type of IP:</a:t>
            </a:r>
          </a:p>
          <a:p>
            <a:pPr algn="l"/>
            <a:r>
              <a:rPr lang="en-US" sz="2800" dirty="0" smtClean="0"/>
              <a:t>	</a:t>
            </a:r>
            <a:r>
              <a:rPr lang="en-US" sz="2800" dirty="0" smtClean="0">
                <a:sym typeface="Wingdings" pitchFamily="2" charset="2"/>
              </a:rPr>
              <a:t> IPv4: </a:t>
            </a:r>
            <a:r>
              <a:rPr lang="en-US" sz="2800" dirty="0" smtClean="0"/>
              <a:t>Internet Protocol version 4</a:t>
            </a:r>
          </a:p>
          <a:p>
            <a:pPr lvl="6">
              <a:buFont typeface="Arial" pitchFamily="34" charset="0"/>
              <a:buChar char="•"/>
            </a:pPr>
            <a:r>
              <a:rPr lang="en-US" sz="2800" dirty="0" smtClean="0"/>
              <a:t> IPv4 Length: 32 bits</a:t>
            </a:r>
          </a:p>
          <a:p>
            <a:pPr algn="l"/>
            <a:r>
              <a:rPr lang="en-US" sz="2800" dirty="0" smtClean="0">
                <a:sym typeface="Wingdings" pitchFamily="2" charset="2"/>
              </a:rPr>
              <a:t>	 IPv6: </a:t>
            </a:r>
            <a:r>
              <a:rPr lang="en-US" sz="2800" dirty="0" smtClean="0"/>
              <a:t>Internet Protocol version 6</a:t>
            </a:r>
          </a:p>
          <a:p>
            <a:pPr lvl="6">
              <a:buFont typeface="Arial" pitchFamily="34" charset="0"/>
              <a:buChar char="•"/>
            </a:pPr>
            <a:r>
              <a:rPr lang="en-US" sz="2800" dirty="0" smtClean="0"/>
              <a:t> IPv6 Length: 128 bits</a:t>
            </a:r>
            <a:r>
              <a:rPr lang="en-US" sz="2800" dirty="0" smtClean="0">
                <a:sym typeface="Wingdings" pitchFamily="2" charset="2"/>
              </a:rPr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726875"/>
            <a:ext cx="88391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IPv4 : Dotted Decimal Address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800" dirty="0" smtClean="0"/>
              <a:t>Ex. 192.168.10.0/24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IPv6 : Hexadecimal Address separated by colons (:)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800" dirty="0" smtClean="0"/>
              <a:t>Ex. 2001:0db8:85a3:0000:0000:8a2e:0370:7334/64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50769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103437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Internet Protocol </a:t>
            </a:r>
            <a:r>
              <a:rPr lang="en-US" dirty="0" smtClean="0"/>
              <a:t>version 4 </a:t>
            </a:r>
            <a:r>
              <a:rPr lang="en-US" dirty="0" smtClean="0">
                <a:latin typeface="Arial" charset="0"/>
              </a:rPr>
              <a:t>(IPv4) : Public</a:t>
            </a:r>
            <a:r>
              <a:rPr lang="en-US" dirty="0" smtClean="0"/>
              <a:t> 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6974" y="1607108"/>
          <a:ext cx="8922331" cy="3165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271"/>
                <a:gridCol w="1652283"/>
                <a:gridCol w="2165414"/>
                <a:gridCol w="1311563"/>
                <a:gridCol w="775855"/>
                <a:gridCol w="2068945"/>
              </a:tblGrid>
              <a:tr h="758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Start IP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End IP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Network Part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Host Part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Default Subnet Mask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044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127.255.255.255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255.0.0.0</a:t>
                      </a:r>
                      <a:endParaRPr lang="en-US" sz="2000" b="0" dirty="0" smtClean="0"/>
                    </a:p>
                  </a:txBody>
                  <a:tcPr/>
                </a:tc>
              </a:tr>
              <a:tr h="4933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128.0.0.0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191.255.255.255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255.255.0.0</a:t>
                      </a:r>
                      <a:endParaRPr lang="en-US" sz="2000" b="0" dirty="0" smtClean="0"/>
                    </a:p>
                  </a:txBody>
                  <a:tcPr/>
                </a:tc>
              </a:tr>
              <a:tr h="443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192.0.0.0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223.255.255.255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255.255.255.0</a:t>
                      </a:r>
                      <a:endParaRPr lang="en-US" sz="2000" b="0" dirty="0" smtClean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224. 0.0.0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239.255.255.255</a:t>
                      </a:r>
                      <a:endParaRPr lang="en-US" sz="2000" b="0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/>
                        <a:t>Reserved for Multicasting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</a:tr>
              <a:tr h="42275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240.0.0.0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255. 255.255.254</a:t>
                      </a:r>
                      <a:endParaRPr lang="en-US" sz="2000" b="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/>
                        <a:t>Experimental; used for research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9049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103437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Internet Protocol </a:t>
            </a:r>
            <a:r>
              <a:rPr lang="en-US" dirty="0" smtClean="0"/>
              <a:t>version 4 </a:t>
            </a:r>
            <a:r>
              <a:rPr lang="en-US" dirty="0" smtClean="0">
                <a:latin typeface="Arial" charset="0"/>
              </a:rPr>
              <a:t>(IPv4) : Public</a:t>
            </a:r>
            <a:r>
              <a:rPr lang="en-US" dirty="0" smtClean="0"/>
              <a:t> 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22" name="Picture 2" descr="Image result for ipv4 address classes"/>
          <p:cNvPicPr>
            <a:picLocks noChangeAspect="1" noChangeArrowheads="1"/>
          </p:cNvPicPr>
          <p:nvPr/>
        </p:nvPicPr>
        <p:blipFill>
          <a:blip r:embed="rId3"/>
          <a:srcRect b="34479"/>
          <a:stretch>
            <a:fillRect/>
          </a:stretch>
        </p:blipFill>
        <p:spPr bwMode="auto">
          <a:xfrm>
            <a:off x="0" y="1138507"/>
            <a:ext cx="9144000" cy="242211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93962" y="3699163"/>
            <a:ext cx="8340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Special Use: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Network Address: All Host bits are ‘0’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Broadcast Address: All Host bits are ‘1’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Loopback Address: </a:t>
            </a:r>
          </a:p>
          <a:p>
            <a:pPr algn="l"/>
            <a:r>
              <a:rPr lang="en-US" sz="2400" dirty="0" smtClean="0"/>
              <a:t>	IPv4: </a:t>
            </a:r>
            <a:r>
              <a:rPr lang="en-US" sz="2400" b="1" dirty="0" smtClean="0"/>
              <a:t>127.0.0.1/8</a:t>
            </a:r>
            <a:r>
              <a:rPr lang="en-US" sz="2400" dirty="0" smtClean="0"/>
              <a:t>   &amp; IPv6: </a:t>
            </a:r>
            <a:r>
              <a:rPr lang="en-US" sz="2400" b="1" dirty="0" smtClean="0"/>
              <a:t>::1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Link Local Address: 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400" dirty="0" smtClean="0"/>
              <a:t>IPv4: </a:t>
            </a:r>
            <a:r>
              <a:rPr lang="en-US" sz="2400" b="1" dirty="0" smtClean="0"/>
              <a:t>169.254.0.1/16</a:t>
            </a:r>
            <a:r>
              <a:rPr lang="en-US" sz="2400" dirty="0" smtClean="0"/>
              <a:t>   &amp; IPv6: FE80</a:t>
            </a:r>
            <a:r>
              <a:rPr lang="en-US" sz="2400" b="1" dirty="0" smtClean="0"/>
              <a:t>::1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44674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103437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Internet Protocol </a:t>
            </a:r>
            <a:r>
              <a:rPr lang="en-US" dirty="0" smtClean="0"/>
              <a:t>version 4 </a:t>
            </a:r>
            <a:r>
              <a:rPr lang="en-US" dirty="0" smtClean="0">
                <a:latin typeface="Arial" charset="0"/>
              </a:rPr>
              <a:t>(IPv4)</a:t>
            </a:r>
            <a:r>
              <a:rPr lang="en-US" dirty="0" smtClean="0"/>
              <a:t> : Private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3968" y="1189181"/>
          <a:ext cx="8672942" cy="3410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623"/>
                <a:gridCol w="1546755"/>
                <a:gridCol w="2175164"/>
                <a:gridCol w="1191491"/>
                <a:gridCol w="955963"/>
                <a:gridCol w="1814946"/>
              </a:tblGrid>
              <a:tr h="9308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Class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Start IP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End IP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Network Part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Host Part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Default Subnet Mask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83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10.0.0.0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10.255.255.255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255.0.0.0</a:t>
                      </a:r>
                    </a:p>
                  </a:txBody>
                  <a:tcPr/>
                </a:tc>
              </a:tr>
              <a:tr h="783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172.16.0.0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172.31.255.255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255.255.0.0</a:t>
                      </a:r>
                    </a:p>
                  </a:txBody>
                  <a:tcPr/>
                </a:tc>
              </a:tr>
              <a:tr h="9130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192.168.0.0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192.168.255.255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255.255.255.0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0945" y="4807527"/>
            <a:ext cx="82018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/>
              <a:t>IP Address: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Network Address: All Host bits are ‘0’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Subnet Mask: All Network bits are ‘1’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Broadcast Address: All Host bits are ‘1’</a:t>
            </a:r>
          </a:p>
          <a:p>
            <a:pPr algn="l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05555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-15240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Internet Protocol </a:t>
            </a:r>
            <a:r>
              <a:rPr lang="en-US" dirty="0" smtClean="0"/>
              <a:t>version 4 </a:t>
            </a:r>
            <a:r>
              <a:rPr lang="en-US" dirty="0" smtClean="0">
                <a:latin typeface="Arial" charset="0"/>
              </a:rPr>
              <a:t>(IPv4)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533400"/>
            <a:ext cx="647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b="1" dirty="0" smtClean="0"/>
              <a:t>Network Address: </a:t>
            </a:r>
            <a:r>
              <a:rPr lang="en-US" sz="2400" dirty="0" smtClean="0"/>
              <a:t>All Host bits are ‘0’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b="1" dirty="0" smtClean="0"/>
              <a:t>Subnet Mask</a:t>
            </a:r>
            <a:r>
              <a:rPr lang="en-US" sz="2400" dirty="0" smtClean="0"/>
              <a:t>: All Network bits are ‘1’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b="1" dirty="0" smtClean="0"/>
              <a:t>Broadcast Address: </a:t>
            </a:r>
            <a:r>
              <a:rPr lang="en-US" sz="2400" dirty="0" smtClean="0"/>
              <a:t>All Host bits are ‘1’</a:t>
            </a:r>
            <a:endParaRPr lang="en-US" sz="1400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76400"/>
            <a:ext cx="6457680" cy="147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0375" y="3154924"/>
            <a:ext cx="6816435" cy="352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2000" dirty="0" smtClean="0"/>
              <a:t>Class:</a:t>
            </a:r>
          </a:p>
          <a:p>
            <a:pPr algn="l"/>
            <a:endParaRPr lang="en-US" sz="1100" dirty="0" smtClean="0"/>
          </a:p>
          <a:p>
            <a:pPr algn="l"/>
            <a:r>
              <a:rPr lang="en-US" sz="2000" dirty="0" smtClean="0"/>
              <a:t>Default Network Address: </a:t>
            </a:r>
          </a:p>
          <a:p>
            <a:pPr algn="l"/>
            <a:r>
              <a:rPr lang="en-US" sz="2000" dirty="0" smtClean="0"/>
              <a:t>Default Subnet Mask:</a:t>
            </a:r>
          </a:p>
          <a:p>
            <a:pPr algn="l"/>
            <a:r>
              <a:rPr lang="en-US" sz="2000" dirty="0" smtClean="0"/>
              <a:t>Default Broadcast Address: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2000" dirty="0" smtClean="0"/>
              <a:t>Subnet/Borrow Bit:</a:t>
            </a:r>
          </a:p>
          <a:p>
            <a:pPr algn="l"/>
            <a:r>
              <a:rPr lang="en-US" sz="2000" dirty="0" smtClean="0"/>
              <a:t>Prefix: </a:t>
            </a:r>
          </a:p>
          <a:p>
            <a:pPr algn="l"/>
            <a:r>
              <a:rPr lang="en-US" sz="2000" dirty="0" smtClean="0"/>
              <a:t>Network Address: </a:t>
            </a:r>
          </a:p>
          <a:p>
            <a:pPr algn="l"/>
            <a:r>
              <a:rPr lang="en-US" sz="2000" dirty="0" smtClean="0"/>
              <a:t>Custom Subnet Mask: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IP Address:				Last IP Address:</a:t>
            </a:r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42497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-15240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Internet Protocol </a:t>
            </a:r>
            <a:r>
              <a:rPr lang="en-US" dirty="0" smtClean="0"/>
              <a:t>version 4 </a:t>
            </a:r>
            <a:r>
              <a:rPr lang="en-US" dirty="0" smtClean="0">
                <a:latin typeface="Arial" charset="0"/>
              </a:rPr>
              <a:t>(IPv4)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685800"/>
            <a:ext cx="6457680" cy="147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49142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312</Words>
  <Application>Microsoft Office PowerPoint</Application>
  <PresentationFormat>On-screen Show (4:3)</PresentationFormat>
  <Paragraphs>124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Wingdings</vt:lpstr>
      <vt:lpstr>Office Theme</vt:lpstr>
      <vt:lpstr>PowerPoint Presentation</vt:lpstr>
      <vt:lpstr>Decimal and Binary conversion</vt:lpstr>
      <vt:lpstr> Internet Protocol (IP) </vt:lpstr>
      <vt:lpstr>Internet Protocol version 4 (IPv4) : Public </vt:lpstr>
      <vt:lpstr>Internet Protocol version 4 (IPv4) : Public </vt:lpstr>
      <vt:lpstr>Internet Protocol version 4 (IPv4) : Private</vt:lpstr>
      <vt:lpstr>Internet Protocol version 4 (IPv4)</vt:lpstr>
      <vt:lpstr>Internet Protocol version 4 (IPv4)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 Queen</dc:creator>
  <cp:lastModifiedBy>Red_Queen_Prime</cp:lastModifiedBy>
  <cp:revision>60</cp:revision>
  <dcterms:created xsi:type="dcterms:W3CDTF">2016-05-29T05:19:12Z</dcterms:created>
  <dcterms:modified xsi:type="dcterms:W3CDTF">2017-06-10T14:46:04Z</dcterms:modified>
</cp:coreProperties>
</file>