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9" r:id="rId3"/>
    <p:sldId id="344" r:id="rId4"/>
    <p:sldId id="381" r:id="rId5"/>
    <p:sldId id="382" r:id="rId6"/>
    <p:sldId id="384" r:id="rId7"/>
    <p:sldId id="385" r:id="rId8"/>
    <p:sldId id="370" r:id="rId9"/>
    <p:sldId id="372" r:id="rId10"/>
    <p:sldId id="373" r:id="rId11"/>
    <p:sldId id="374" r:id="rId12"/>
    <p:sldId id="356" r:id="rId13"/>
    <p:sldId id="348" r:id="rId14"/>
    <p:sldId id="358" r:id="rId15"/>
    <p:sldId id="386" r:id="rId16"/>
    <p:sldId id="352" r:id="rId17"/>
    <p:sldId id="387" r:id="rId18"/>
    <p:sldId id="388" r:id="rId19"/>
    <p:sldId id="353" r:id="rId20"/>
    <p:sldId id="389" r:id="rId21"/>
    <p:sldId id="390" r:id="rId22"/>
    <p:sldId id="377" r:id="rId23"/>
    <p:sldId id="379" r:id="rId24"/>
    <p:sldId id="380" r:id="rId25"/>
    <p:sldId id="341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99"/>
    <a:srgbClr val="FF9900"/>
    <a:srgbClr val="800000"/>
    <a:srgbClr val="0000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1491" autoAdjust="0"/>
    <p:restoredTop sz="94660"/>
  </p:normalViewPr>
  <p:slideViewPr>
    <p:cSldViewPr>
      <p:cViewPr varScale="1">
        <p:scale>
          <a:sx n="69" d="100"/>
          <a:sy n="69" d="100"/>
        </p:scale>
        <p:origin x="-5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4.xml"/><Relationship Id="rId21" Type="http://schemas.openxmlformats.org/officeDocument/2006/relationships/slide" Target="slides/slide24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CSI 121 - SPL Notes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1716F8C-88CF-43DE-83CB-FA4A19AE89F0}" type="datetime4">
              <a:rPr lang="en-US"/>
              <a:pPr/>
              <a:t>October 29, 2013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14005C6-2EBC-4EF2-AAD5-31058A675C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CSI 121 - SPL Notes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CE1BC73-51D5-4934-BE84-07FD0586C2EE}" type="datetime4">
              <a:rPr lang="en-US"/>
              <a:pPr/>
              <a:t>October 29, 2013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1C5662E-D1C8-43E4-9009-3145F5EE3E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CSI 121 - SPL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291B96-C549-4243-9A97-03FE83745F2F}" type="datetime4">
              <a:rPr lang="en-US"/>
              <a:pPr/>
              <a:t>October 29,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EF3D1-D2A4-42D3-84D0-673912C1400B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3B567-8C46-4FE6-9447-CEEAB1203A0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9.1.3.5 Creating 8 subnets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E956F-81D7-471C-A86D-5D07A74224D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9.1.3.5 Creating 8 Subnets (continued)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662" indent="-296408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634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9887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141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39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648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6902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15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8.1.1.5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662" indent="-296408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634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9887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141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39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648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6902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15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5</a:t>
            </a:fld>
            <a:endParaRPr lang="en-US" sz="8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8.1.2.1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662" indent="-296408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634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9887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141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39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648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6902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15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6</a:t>
            </a:fld>
            <a:endParaRPr lang="en-US" sz="8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8.1.2.2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662" indent="-296408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634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59887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141" indent="-237127" defTabSz="936981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39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648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6902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155" indent="-237127" algn="ctr" defTabSz="93698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D0A88C-0B63-DF4B-BFCD-075DA185B799}" type="slidenum">
              <a:rPr lang="en-US" sz="800"/>
              <a:pPr/>
              <a:t>7</a:t>
            </a:fld>
            <a:endParaRPr lang="en-US" sz="8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8.1.2.5 and 8.1.2.6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CSI 121 - SPL Notes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8F0AD2-3DC7-4239-B8AB-B829045CF1D0}" type="datetime4">
              <a:rPr lang="en-US"/>
              <a:pPr/>
              <a:t>October 29,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1BCD2-3637-44C3-BD50-C9F533DE4677}" type="slidenum">
              <a:rPr lang="en-US"/>
              <a:pPr/>
              <a:t>8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 Subnetting an IPv4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9.1.1 Network Segmentation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9.1.1.1 Reasons for Subnetting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9.1.1.2 Communication Between Subnets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F9632B-D415-4B22-A41C-D8D30044A1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9.1.3.2 Subnets in Use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5ECFE-8202-4570-9C5E-C91F7F8D8D3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9.1.4 Determining the Subnet Mask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9.1.4.1 Subnetting based on Host Requirements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451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16" name="Rectangle 1028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4517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CCA54-B92A-4483-8B02-808C5F6F8FFA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4520" name="Rectangle 1032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64521" name="Rectangle 10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19C299-A054-4C46-8077-75D152273E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4522" name="Rectangle 1034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4523" name="Oval 1035"/>
          <p:cNvSpPr>
            <a:spLocks noChangeArrowheads="1"/>
          </p:cNvSpPr>
          <p:nvPr/>
        </p:nvSpPr>
        <p:spPr bwMode="auto">
          <a:xfrm>
            <a:off x="4419600" y="9906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4524" name="Rectangle 1036"/>
          <p:cNvSpPr>
            <a:spLocks noChangeArrowheads="1"/>
          </p:cNvSpPr>
          <p:nvPr/>
        </p:nvSpPr>
        <p:spPr bwMode="auto">
          <a:xfrm rot="-5400000">
            <a:off x="4457700" y="-2933700"/>
            <a:ext cx="228600" cy="9144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 autoUpdateAnimBg="0" advAuto="0"/>
      <p:bldP spid="64518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645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45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13391-C40F-4553-8DC5-C09EBEB3983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FBC4C-53EE-49B5-9334-7FA2B9B305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7645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8438"/>
            <a:ext cx="607695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232FD6-3F96-49EF-9E2D-65F722AE4EF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B5F4-3BF4-4B7F-9A72-DA7D71279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66825"/>
            <a:ext cx="40767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795713"/>
            <a:ext cx="40767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3BCB3B-6A74-444C-93C2-B0CC3C60D59F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6395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929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0175C9-0B83-4291-AC12-720E55DEE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98438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82AAFD0-1649-4E55-8174-52015B9616E3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29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9F40A87-0B74-4E9D-865E-1C5218218D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D1587-8F0D-429A-8BDF-16732346F90B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66EDA-F400-408C-B716-6E5E22AC3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5BBBD-602B-4E43-A864-6195EB630CC6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3C48D-3F71-4570-936F-4A677DADD1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D0EF-7F86-44AC-A9E3-B3C961050AE6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33BF-47EB-41F3-80FD-F1BDA1C5AC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A7B63-023E-457D-8465-451144FB213B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61E7C-A19A-42B0-89E8-BEC437B78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B4F60E-C52A-45CE-8D5A-0B5A1B399817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42099-BCD8-41EC-8BF6-8F90D9BD0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60D785-4B80-48BE-97BF-82EF0610B06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C19DA-52A4-47DD-8938-CEB48B502D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288F24-806D-4AB9-BF14-E261A8F15BD5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2C5D7-AADF-45DA-B7E2-D9C63A437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16579-A93E-4BBF-8D82-DCF526BEE087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4BF81-AAEE-4CBC-BE6C-0D3A25C84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1981200" y="4572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63492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493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494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63496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497" name="AutoShape 9"/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498" name="AutoShape 10"/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34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1D558202-1D44-45AE-9385-7F8F49A9DD51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35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r>
              <a:rPr lang="en-US"/>
              <a:t>IP Addressing and Subnetting</a:t>
            </a:r>
          </a:p>
        </p:txBody>
      </p:sp>
      <p:sp>
        <p:nvSpPr>
          <p:cNvPr id="635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D9C36E60-B266-452B-8DE0-737A6CEC68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3506" name="Group 18"/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63507" name="AutoShape 19"/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08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09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351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98438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63511" name="Group 23"/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63512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3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4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9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3499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6349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3499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6349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3499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6349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3499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6349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3499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6349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63510" grpId="0" build="p" autoUpdateAnimBg="0" advAuto="0"/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3300"/>
                </a:solidFill>
              </a:rPr>
              <a:t>Presentation slides for the course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CSE 323 – Computer Networks</a:t>
            </a:r>
            <a:r>
              <a:rPr lang="en-US" sz="3600" dirty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/>
              <a:t>by </a:t>
            </a:r>
            <a:r>
              <a:rPr lang="en-US" dirty="0">
                <a:solidFill>
                  <a:srgbClr val="FF3300"/>
                </a:solidFill>
              </a:rPr>
              <a:t>Mohammad </a:t>
            </a:r>
            <a:r>
              <a:rPr lang="en-US" dirty="0" err="1">
                <a:solidFill>
                  <a:srgbClr val="FF3300"/>
                </a:solidFill>
              </a:rPr>
              <a:t>Mamun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>
                <a:solidFill>
                  <a:srgbClr val="FF3300"/>
                </a:solidFill>
              </a:rPr>
              <a:t>Elahi</a:t>
            </a:r>
            <a:endParaRPr lang="en-US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Assistant Professor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Department of Computer Science and Engineering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United International University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mmelahi@uiu.ac.bd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6B3-3161-4E8E-BB2F-1E669C869A1E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96E82-4399-419C-9652-0A6017445F34}" type="slidenum">
              <a:rPr lang="en-US"/>
              <a:pPr/>
              <a:t>10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Address</a:t>
            </a: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685800" y="1214438"/>
          <a:ext cx="8001000" cy="5092700"/>
        </p:xfrm>
        <a:graphic>
          <a:graphicData uri="http://schemas.openxmlformats.org/presentationml/2006/ole">
            <p:oleObj spid="_x0000_s169992" name="Bitmap Image" r:id="rId3" imgW="4778154" imgH="333784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70DE-8284-4A36-914A-4813DA6277EB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9036-B759-485A-8724-5C4BF287060B}" type="slidenum">
              <a:rPr lang="en-US"/>
              <a:pPr/>
              <a:t>11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Broadcast Address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>
            <p:ph idx="1"/>
          </p:nvPr>
        </p:nvGraphicFramePr>
        <p:xfrm>
          <a:off x="1066800" y="1066800"/>
          <a:ext cx="7315200" cy="5216525"/>
        </p:xfrm>
        <a:graphic>
          <a:graphicData uri="http://schemas.openxmlformats.org/presentationml/2006/ole">
            <p:oleObj spid="_x0000_s171016" name="Bitmap Image" r:id="rId3" imgW="4723810" imgH="336833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61E6-BE04-48B0-8286-12700DEB928E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4CAF-4040-435C-B860-010C7F7596D3}" type="slidenum">
              <a:rPr lang="en-US"/>
              <a:pPr/>
              <a:t>12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IP Addresses</a:t>
            </a: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8459788" cy="3581400"/>
          </a:xfrm>
          <a:noFill/>
          <a:ln/>
        </p:spPr>
        <p:txBody>
          <a:bodyPr/>
          <a:lstStyle/>
          <a:p>
            <a:pPr marL="304800" indent="-304800" defTabSz="814388">
              <a:lnSpc>
                <a:spcPct val="125000"/>
              </a:lnSpc>
              <a:spcAft>
                <a:spcPct val="20000"/>
              </a:spcAft>
            </a:pPr>
            <a:r>
              <a:rPr lang="en-US" sz="2000" dirty="0"/>
              <a:t>No two machines that connect to a public network can have the same IP address because </a:t>
            </a:r>
            <a:r>
              <a:rPr lang="en-US" sz="2000" dirty="0">
                <a:solidFill>
                  <a:srgbClr val="FF3300"/>
                </a:solidFill>
              </a:rPr>
              <a:t>public IP addresses are global and standardized</a:t>
            </a:r>
            <a:r>
              <a:rPr lang="en-US" sz="2000" dirty="0"/>
              <a:t>.</a:t>
            </a:r>
          </a:p>
          <a:p>
            <a:pPr marL="304800" indent="-304800" defTabSz="814388">
              <a:lnSpc>
                <a:spcPct val="125000"/>
              </a:lnSpc>
              <a:spcAft>
                <a:spcPct val="20000"/>
              </a:spcAft>
            </a:pPr>
            <a:r>
              <a:rPr lang="en-US" sz="2000" dirty="0" smtClean="0"/>
              <a:t>Assigned by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3300"/>
                </a:solidFill>
              </a:rPr>
              <a:t>Internet Assigned Numbers Authority (IANA)</a:t>
            </a:r>
            <a:r>
              <a:rPr lang="en-US" sz="2000" dirty="0"/>
              <a:t>. </a:t>
            </a:r>
          </a:p>
          <a:p>
            <a:pPr marL="304800" indent="-304800" defTabSz="814388">
              <a:lnSpc>
                <a:spcPct val="125000"/>
              </a:lnSpc>
              <a:spcAft>
                <a:spcPct val="20000"/>
              </a:spcAft>
            </a:pPr>
            <a:r>
              <a:rPr lang="en-US" sz="2000" dirty="0" smtClean="0"/>
              <a:t>Private </a:t>
            </a:r>
            <a:r>
              <a:rPr lang="en-US" sz="2000" dirty="0"/>
              <a:t>networks that are </a:t>
            </a:r>
            <a:r>
              <a:rPr lang="en-US" sz="2000" dirty="0">
                <a:solidFill>
                  <a:srgbClr val="FF3300"/>
                </a:solidFill>
              </a:rPr>
              <a:t>not connected to the Internet</a:t>
            </a:r>
            <a:r>
              <a:rPr lang="en-US" sz="2000" dirty="0"/>
              <a:t> may use any host addresses, as long as each host within the private network is unique. </a:t>
            </a:r>
            <a:endParaRPr lang="en-US" sz="2000" dirty="0" smtClean="0"/>
          </a:p>
          <a:p>
            <a:pPr marL="304800" indent="-304800" defTabSz="814388">
              <a:lnSpc>
                <a:spcPct val="125000"/>
              </a:lnSpc>
              <a:spcAft>
                <a:spcPct val="20000"/>
              </a:spcAft>
            </a:pPr>
            <a:r>
              <a:rPr lang="en-US" sz="2000" dirty="0" smtClean="0"/>
              <a:t>Connecting a network using private addresses to the Internet requires translation of the private addresses to public addresses using </a:t>
            </a:r>
            <a:r>
              <a:rPr lang="en-US" sz="2000" dirty="0" smtClean="0">
                <a:solidFill>
                  <a:srgbClr val="FF3300"/>
                </a:solidFill>
              </a:rPr>
              <a:t>Network Address Translation (NAT)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4724400"/>
            <a:ext cx="5860472" cy="13716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D170-ECE2-4D21-B1B0-84ACE717D653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66A-4CF7-43ED-AB0A-40A0956D8F01}" type="slidenum">
              <a:rPr lang="en-US"/>
              <a:pPr/>
              <a:t>13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Public and Private IP Addresses (contd.)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457200" y="1219200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800000"/>
              </a:buClr>
              <a:buFont typeface="Wingdings" pitchFamily="2" charset="2"/>
              <a:buChar char="q"/>
            </a:pPr>
            <a:r>
              <a:rPr lang="en-US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Private IP addresses can be intermixed with public IP addresses. This will conserve the number of addresses used for internal connections. </a:t>
            </a:r>
          </a:p>
        </p:txBody>
      </p:sp>
      <p:graphicFrame>
        <p:nvGraphicFramePr>
          <p:cNvPr id="142346" name="Object 10"/>
          <p:cNvGraphicFramePr>
            <a:graphicFrameLocks noChangeAspect="1"/>
          </p:cNvGraphicFramePr>
          <p:nvPr>
            <p:ph idx="1"/>
          </p:nvPr>
        </p:nvGraphicFramePr>
        <p:xfrm>
          <a:off x="1752600" y="1981200"/>
          <a:ext cx="5924550" cy="4219575"/>
        </p:xfrm>
        <a:graphic>
          <a:graphicData uri="http://schemas.openxmlformats.org/presentationml/2006/ole">
            <p:oleObj spid="_x0000_s142346" name="Bitmap Image" r:id="rId3" imgW="5923810" imgH="421904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C488-5C68-4712-9C96-4A12D0F76C66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025A-0BA4-4F24-BB6D-AF055DBA0376}" type="slidenum">
              <a:rPr lang="en-US"/>
              <a:pPr/>
              <a:t>14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Subnetting</a:t>
            </a:r>
          </a:p>
        </p:txBody>
      </p:sp>
      <p:sp>
        <p:nvSpPr>
          <p:cNvPr id="153628" name="Rectangle 2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8458200" cy="1524000"/>
          </a:xfrm>
          <a:noFill/>
          <a:ln/>
        </p:spPr>
        <p:txBody>
          <a:bodyPr/>
          <a:lstStyle/>
          <a:p>
            <a:pPr marL="288925" indent="-288925" defTabSz="814388"/>
            <a:r>
              <a:rPr lang="en-US" sz="2800" dirty="0"/>
              <a:t>To create a subnet address, a network administrator </a:t>
            </a:r>
            <a:r>
              <a:rPr lang="en-US" sz="2800" u="sng" dirty="0">
                <a:solidFill>
                  <a:srgbClr val="FF3300"/>
                </a:solidFill>
              </a:rPr>
              <a:t>borrows bits</a:t>
            </a:r>
            <a:r>
              <a:rPr lang="en-US" sz="2800" dirty="0"/>
              <a:t> from the host field and designates them as the subnet field.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38400" y="3124200"/>
            <a:ext cx="4953000" cy="2590800"/>
            <a:chOff x="533400" y="1143000"/>
            <a:chExt cx="8172450" cy="5119688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4343402" y="3657600"/>
              <a:ext cx="1427164" cy="1338263"/>
              <a:chOff x="2208" y="2160"/>
              <a:chExt cx="1248" cy="1104"/>
            </a:xfrm>
          </p:grpSpPr>
          <p:sp>
            <p:nvSpPr>
              <p:cNvPr id="26" name="AutoShape 37"/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528" cy="528"/>
              </a:xfrm>
              <a:prstGeom prst="flowChartSummingJunction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" name="AutoShape 38"/>
              <p:cNvSpPr>
                <a:spLocks noChangeArrowheads="1"/>
              </p:cNvSpPr>
              <p:nvPr/>
            </p:nvSpPr>
            <p:spPr bwMode="auto">
              <a:xfrm rot="-76603">
                <a:off x="2208" y="2304"/>
                <a:ext cx="528" cy="24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AutoShape 39"/>
              <p:cNvSpPr>
                <a:spLocks noChangeArrowheads="1"/>
              </p:cNvSpPr>
              <p:nvPr/>
            </p:nvSpPr>
            <p:spPr bwMode="auto">
              <a:xfrm rot="3587675">
                <a:off x="3072" y="2880"/>
                <a:ext cx="528" cy="24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6684965" y="2578100"/>
              <a:ext cx="2020888" cy="3200400"/>
              <a:chOff x="3648" y="1200"/>
              <a:chExt cx="1767" cy="2642"/>
            </a:xfrm>
          </p:grpSpPr>
          <p:pic>
            <p:nvPicPr>
              <p:cNvPr id="22" name="Picture 41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72" y="3048"/>
                <a:ext cx="855" cy="794"/>
              </a:xfrm>
              <a:prstGeom prst="rect">
                <a:avLst/>
              </a:prstGeom>
              <a:noFill/>
            </p:spPr>
          </p:pic>
          <p:pic>
            <p:nvPicPr>
              <p:cNvPr id="23" name="Picture 42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72" y="2112"/>
                <a:ext cx="855" cy="794"/>
              </a:xfrm>
              <a:prstGeom prst="rect">
                <a:avLst/>
              </a:prstGeom>
              <a:noFill/>
            </p:spPr>
          </p:pic>
          <p:pic>
            <p:nvPicPr>
              <p:cNvPr id="24" name="Picture 43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48" y="1440"/>
                <a:ext cx="855" cy="794"/>
              </a:xfrm>
              <a:prstGeom prst="rect">
                <a:avLst/>
              </a:prstGeom>
              <a:noFill/>
            </p:spPr>
          </p:pic>
          <p:pic>
            <p:nvPicPr>
              <p:cNvPr id="25" name="Picture 44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60" y="1200"/>
                <a:ext cx="855" cy="794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2921001" y="5010152"/>
              <a:ext cx="3340102" cy="1252539"/>
              <a:chOff x="1200" y="3024"/>
              <a:chExt cx="2919" cy="1034"/>
            </a:xfrm>
          </p:grpSpPr>
          <p:pic>
            <p:nvPicPr>
              <p:cNvPr id="19" name="Picture 46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64" y="3264"/>
                <a:ext cx="855" cy="794"/>
              </a:xfrm>
              <a:prstGeom prst="rect">
                <a:avLst/>
              </a:prstGeom>
              <a:noFill/>
            </p:spPr>
          </p:pic>
          <p:pic>
            <p:nvPicPr>
              <p:cNvPr id="20" name="Picture 47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04" y="3264"/>
                <a:ext cx="855" cy="794"/>
              </a:xfrm>
              <a:prstGeom prst="rect">
                <a:avLst/>
              </a:prstGeom>
              <a:noFill/>
            </p:spPr>
          </p:pic>
          <p:pic>
            <p:nvPicPr>
              <p:cNvPr id="21" name="Picture 48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00" y="3024"/>
                <a:ext cx="855" cy="794"/>
              </a:xfrm>
              <a:prstGeom prst="rect">
                <a:avLst/>
              </a:prstGeom>
              <a:noFill/>
            </p:spPr>
          </p:pic>
        </p:grpSp>
        <p:pic>
          <p:nvPicPr>
            <p:cNvPr id="14" name="Picture 50" descr="bd05011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1143000"/>
              <a:ext cx="1633538" cy="1517650"/>
            </a:xfrm>
            <a:prstGeom prst="rect">
              <a:avLst/>
            </a:prstGeom>
            <a:noFill/>
          </p:spPr>
        </p:pic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6472238" y="4616450"/>
              <a:ext cx="1511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>
                  <a:latin typeface="Arial" charset="0"/>
                </a:rPr>
                <a:t>IP Address</a:t>
              </a:r>
            </a:p>
          </p:txBody>
        </p:sp>
        <p:grpSp>
          <p:nvGrpSpPr>
            <p:cNvPr id="16" name="Group 52"/>
            <p:cNvGrpSpPr>
              <a:grpSpLocks/>
            </p:cNvGrpSpPr>
            <p:nvPr/>
          </p:nvGrpSpPr>
          <p:grpSpPr bwMode="auto">
            <a:xfrm>
              <a:off x="1854200" y="2578101"/>
              <a:ext cx="1701801" cy="1279526"/>
              <a:chOff x="624" y="1488"/>
              <a:chExt cx="1488" cy="1056"/>
            </a:xfrm>
          </p:grpSpPr>
          <p:sp>
            <p:nvSpPr>
              <p:cNvPr id="17" name="AutoShape 53"/>
              <p:cNvSpPr>
                <a:spLocks noChangeArrowheads="1"/>
              </p:cNvSpPr>
              <p:nvPr/>
            </p:nvSpPr>
            <p:spPr bwMode="auto">
              <a:xfrm rot="2706956">
                <a:off x="480" y="1632"/>
                <a:ext cx="528" cy="24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AutoShape 54" descr="Newsprint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104" cy="768"/>
              </a:xfrm>
              <a:prstGeom prst="cloudCallout">
                <a:avLst>
                  <a:gd name="adj1" fmla="val -28532"/>
                  <a:gd name="adj2" fmla="val 35676"/>
                </a:avLst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1" hangingPunct="1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Reasons </a:t>
            </a:r>
            <a:r>
              <a:rPr lang="en-US" dirty="0" smtClean="0"/>
              <a:t>for Subnetting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219201"/>
            <a:ext cx="8204200" cy="5105399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b="1" dirty="0" smtClean="0"/>
              <a:t>Large networks need to be segmented into smaller sub-networks, creating smaller groups of devices and services in order to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Control traffic by containing broadcast traffic within </a:t>
            </a:r>
            <a:r>
              <a:rPr lang="en-US" sz="2000" dirty="0" err="1" smtClean="0">
                <a:solidFill>
                  <a:schemeClr val="tx1"/>
                </a:solidFill>
              </a:rPr>
              <a:t>subnetwork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Reduce overall network traffic and improve network performance</a:t>
            </a:r>
            <a:endParaRPr lang="en-US" sz="1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Subnetting</a:t>
            </a:r>
            <a:r>
              <a:rPr lang="en-US" dirty="0" smtClean="0"/>
              <a:t> - process of segmenting a network into multiple smaller network spaces called </a:t>
            </a:r>
            <a:r>
              <a:rPr lang="en-US" dirty="0" err="1" smtClean="0"/>
              <a:t>subnetworks</a:t>
            </a:r>
            <a:r>
              <a:rPr lang="en-US" dirty="0" smtClean="0"/>
              <a:t> or </a:t>
            </a:r>
            <a:r>
              <a:rPr lang="en-US" b="1" dirty="0" smtClean="0"/>
              <a:t>Subnets.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lnSpc>
                <a:spcPct val="7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b="1" dirty="0" smtClean="0"/>
              <a:t>Communication Between Subnets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A router is necessary for devices on different networks and subnets to communicate. 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Each router interface must have an IPv4 host address that belongs to the network or subnet that the router interface is connected to.</a:t>
            </a:r>
          </a:p>
          <a:p>
            <a:pPr eaLnBrk="1" hangingPunct="1">
              <a:lnSpc>
                <a:spcPct val="75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Devices on a network and subnet use the router interface attached to their LAN as their default gateway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D65F-F1A1-4A25-9416-FDE5AD61763D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630D-A7A0-479E-8839-B98945B0797E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EE75-245B-4EC7-B163-428AD7304853}" type="slidenum">
              <a:rPr lang="en-US"/>
              <a:pPr/>
              <a:t>16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Magic Numbers</a:t>
            </a:r>
            <a:endParaRPr lang="en-US">
              <a:solidFill>
                <a:srgbClr val="FF9900"/>
              </a:solidFill>
              <a:latin typeface="Verdana" pitchFamily="34" charset="0"/>
            </a:endParaRP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990600" y="4876800"/>
            <a:ext cx="7361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 dirty="0">
                <a:latin typeface="Comic Sans MS" pitchFamily="66" charset="0"/>
              </a:rPr>
              <a:t>128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192</a:t>
            </a:r>
            <a:r>
              <a:rPr lang="en-US" sz="3200" b="1" dirty="0">
                <a:latin typeface="Comic Sans MS" pitchFamily="66" charset="0"/>
              </a:rPr>
              <a:t> 224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240</a:t>
            </a:r>
            <a:r>
              <a:rPr lang="en-US" sz="3200" b="1" dirty="0">
                <a:latin typeface="Comic Sans MS" pitchFamily="66" charset="0"/>
              </a:rPr>
              <a:t> 248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252</a:t>
            </a:r>
            <a:r>
              <a:rPr lang="en-US" sz="3200" b="1" dirty="0">
                <a:latin typeface="Comic Sans MS" pitchFamily="66" charset="0"/>
              </a:rPr>
              <a:t> 254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255</a:t>
            </a: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685800" y="1860550"/>
            <a:ext cx="699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solidFill>
                  <a:srgbClr val="800000"/>
                </a:solidFill>
                <a:latin typeface="Comic Sans MS" pitchFamily="66" charset="0"/>
              </a:rPr>
              <a:t>128   64    32    16    8     4      2     1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609600" y="1295400"/>
            <a:ext cx="303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MAGIC NUMBERS: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550863" y="4191000"/>
            <a:ext cx="2614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solidFill>
                  <a:srgbClr val="FF9900"/>
                </a:solidFill>
                <a:latin typeface="Comic Sans MS" pitchFamily="66" charset="0"/>
              </a:rPr>
              <a:t>SUBNET MASK:</a:t>
            </a: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762000" y="2590800"/>
            <a:ext cx="8001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2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609600" indent="-609600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endParaRPr kumimoji="1" lang="en-US" b="1" baseline="3000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 l="37482" t="31548" r="41658" b="47620"/>
          <a:stretch>
            <a:fillRect/>
          </a:stretch>
        </p:blipFill>
        <p:spPr bwMode="auto">
          <a:xfrm>
            <a:off x="533400" y="2362200"/>
            <a:ext cx="4616450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4" cstate="print"/>
          <a:srcRect l="27020" t="27332" r="40073" b="32788"/>
          <a:stretch>
            <a:fillRect/>
          </a:stretch>
        </p:blipFill>
        <p:spPr bwMode="auto">
          <a:xfrm>
            <a:off x="5257800" y="1295400"/>
            <a:ext cx="3354652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5" cstate="print"/>
          <a:srcRect l="25793" t="27133" r="41522" b="33978"/>
          <a:stretch>
            <a:fillRect/>
          </a:stretch>
        </p:blipFill>
        <p:spPr bwMode="auto">
          <a:xfrm>
            <a:off x="5257800" y="3886200"/>
            <a:ext cx="3381375" cy="2262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762000" y="1524000"/>
            <a:ext cx="2786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Subnet 0</a:t>
            </a:r>
          </a:p>
          <a:p>
            <a:pPr algn="l">
              <a:lnSpc>
                <a:spcPct val="150000"/>
              </a:lnSpc>
            </a:pPr>
            <a:r>
              <a:rPr lang="en-US" sz="1600" b="1" dirty="0"/>
              <a:t>Network 192.168.1.</a:t>
            </a:r>
            <a:r>
              <a:rPr lang="en-US" sz="1600" b="1" dirty="0">
                <a:solidFill>
                  <a:srgbClr val="FFFF00"/>
                </a:solidFill>
              </a:rPr>
              <a:t>0-127</a:t>
            </a:r>
            <a:r>
              <a:rPr lang="en-US" sz="1600" b="1" dirty="0"/>
              <a:t>/</a:t>
            </a:r>
            <a:r>
              <a:rPr lang="en-US" sz="1600" b="1" dirty="0">
                <a:cs typeface="Courier New" pitchFamily="49" charset="0"/>
              </a:rPr>
              <a:t>2</a:t>
            </a:r>
            <a:r>
              <a:rPr lang="en-US" sz="1600" b="1" dirty="0"/>
              <a:t>5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762000" y="5029200"/>
            <a:ext cx="312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/>
              <a:t>Subnet 1</a:t>
            </a:r>
          </a:p>
          <a:p>
            <a:pPr algn="l">
              <a:lnSpc>
                <a:spcPct val="150000"/>
              </a:lnSpc>
            </a:pPr>
            <a:r>
              <a:rPr lang="en-US" sz="1600" b="1" dirty="0"/>
              <a:t>Network 192.168.1.</a:t>
            </a:r>
            <a:r>
              <a:rPr lang="en-US" sz="1600" b="1" dirty="0">
                <a:solidFill>
                  <a:srgbClr val="FFFF00"/>
                </a:solidFill>
              </a:rPr>
              <a:t>128-255</a:t>
            </a:r>
            <a:r>
              <a:rPr lang="en-US" sz="1600" b="1" dirty="0"/>
              <a:t>/25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6110-F3A7-4E1D-911D-A275CD26A2D5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 in Use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473200"/>
            <a:ext cx="8216900" cy="5153025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There are </a:t>
            </a:r>
            <a:r>
              <a:rPr lang="en-US" b="1" dirty="0" smtClean="0">
                <a:solidFill>
                  <a:srgbClr val="FF0000"/>
                </a:solidFill>
              </a:rPr>
              <a:t>two considerations </a:t>
            </a:r>
            <a:r>
              <a:rPr lang="en-US" b="1" dirty="0" smtClean="0"/>
              <a:t>when planning subnets:</a:t>
            </a: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Number of Subnets required</a:t>
            </a: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 Number of Host addresses required</a:t>
            </a: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Formula to determine number of useable hosts </a:t>
            </a:r>
          </a:p>
          <a:p>
            <a:pPr marL="338137" lvl="1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</a:rPr>
              <a:t>2^n-2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38137" lvl="1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2^n</a:t>
            </a:r>
            <a:r>
              <a:rPr lang="en-US" dirty="0" smtClean="0">
                <a:ea typeface="+mn-ea"/>
                <a:cs typeface="+mn-cs"/>
              </a:rPr>
              <a:t>  (where n is the number the number of host bits remaining) is used to calculate the number of hosts</a:t>
            </a:r>
          </a:p>
          <a:p>
            <a:pPr marL="338137" lvl="1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-2  </a:t>
            </a:r>
            <a:r>
              <a:rPr lang="en-US" dirty="0" smtClean="0">
                <a:ea typeface="+mn-ea"/>
                <a:cs typeface="+mn-cs"/>
              </a:rPr>
              <a:t>Subnetwork ID and broadcast address cannot be used on each subnet </a:t>
            </a: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338137" lvl="1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defRPr/>
            </a:pPr>
            <a:endParaRPr lang="en-US" altLang="ja-JP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9070-05A2-4BE9-A25D-D82DF2950872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1188" y="198438"/>
            <a:ext cx="8151812" cy="685800"/>
          </a:xfrm>
        </p:spPr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based on </a:t>
            </a:r>
            <a:r>
              <a:rPr lang="en-US" dirty="0" smtClean="0">
                <a:solidFill>
                  <a:srgbClr val="FF0000"/>
                </a:solidFill>
              </a:rPr>
              <a:t>Host Requirements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63EF-EECA-415C-951D-281725046287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E6C0-EAF6-4A4E-9A0E-DD20B0D840D1}" type="slidenum">
              <a:rPr lang="en-US"/>
              <a:pPr/>
              <a:t>19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8228012" cy="685800"/>
          </a:xfrm>
        </p:spPr>
        <p:txBody>
          <a:bodyPr/>
          <a:lstStyle/>
          <a:p>
            <a:r>
              <a:rPr lang="en-US"/>
              <a:t>Magic Formulas</a:t>
            </a:r>
            <a:endParaRPr lang="en-US">
              <a:solidFill>
                <a:srgbClr val="FF9900"/>
              </a:solidFill>
              <a:latin typeface="Verdana" pitchFamily="34" charset="0"/>
            </a:endParaRPr>
          </a:p>
        </p:txBody>
      </p:sp>
      <p:sp>
        <p:nvSpPr>
          <p:cNvPr id="147481" name="Rectangle 25"/>
          <p:cNvSpPr>
            <a:spLocks noChangeArrowheads="1"/>
          </p:cNvSpPr>
          <p:nvPr/>
        </p:nvSpPr>
        <p:spPr bwMode="auto">
          <a:xfrm>
            <a:off x="4724400" y="1295400"/>
            <a:ext cx="419100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Usable Hosts/Subnet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4000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4000" u="sng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h-n</a:t>
            </a:r>
            <a:r>
              <a:rPr kumimoji="1" lang="en-US" sz="4000" u="sng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2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8-0</a:t>
            </a: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- 2 = 256 - 2 = 254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8-1</a:t>
            </a: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- 2 = </a:t>
            </a:r>
            <a:r>
              <a:rPr kumimoji="1" 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128 </a:t>
            </a: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- 2 = </a:t>
            </a:r>
            <a:r>
              <a:rPr kumimoji="1" 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126</a:t>
            </a:r>
            <a:endParaRPr kumimoji="1" lang="en-US" sz="20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8-2</a:t>
            </a: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- 2 = </a:t>
            </a:r>
            <a:r>
              <a:rPr kumimoji="1" 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64 </a:t>
            </a: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- 2 = </a:t>
            </a:r>
            <a:r>
              <a:rPr kumimoji="1" 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62</a:t>
            </a:r>
            <a:endParaRPr kumimoji="1" lang="en-US" sz="20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20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8-3</a:t>
            </a: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- 2 = </a:t>
            </a:r>
            <a:r>
              <a:rPr kumimoji="1" 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32 </a:t>
            </a:r>
            <a:r>
              <a:rPr kumimoji="1" lang="en-US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- 2 = </a:t>
            </a:r>
            <a:r>
              <a:rPr kumimoji="1" 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</a:t>
            </a:r>
            <a:endParaRPr kumimoji="1"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1524000" y="4800600"/>
            <a:ext cx="6454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>
                <a:latin typeface="Comic Sans MS" pitchFamily="66" charset="0"/>
              </a:rPr>
              <a:t>n = # borrowed bits</a:t>
            </a:r>
          </a:p>
          <a:p>
            <a:pPr eaLnBrk="1" hangingPunct="1"/>
            <a:r>
              <a:rPr lang="en-US" sz="2800" b="1">
                <a:latin typeface="Comic Sans MS" pitchFamily="66" charset="0"/>
              </a:rPr>
              <a:t>h = # bits available in host address</a:t>
            </a:r>
          </a:p>
        </p:txBody>
      </p:sp>
      <p:sp>
        <p:nvSpPr>
          <p:cNvPr id="147483" name="Rectangle 27"/>
          <p:cNvSpPr>
            <a:spLocks noChangeArrowheads="1"/>
          </p:cNvSpPr>
          <p:nvPr/>
        </p:nvSpPr>
        <p:spPr bwMode="auto">
          <a:xfrm>
            <a:off x="609600" y="1295400"/>
            <a:ext cx="38100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Usable Subnets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endParaRPr kumimoji="1" lang="en-US" sz="1800" baseline="30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3600" u="sng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3600" u="sng" baseline="30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kumimoji="1" lang="en-US" sz="3600" u="sng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18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kumimoji="1" lang="en-US" sz="1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kumimoji="1" lang="en-US" sz="1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kumimoji="1" lang="en-US" sz="18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18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kumimoji="1" lang="en-US" sz="1800" b="1" baseline="30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sz="1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2</a:t>
            </a:r>
            <a:endParaRPr kumimoji="1" lang="en-US" sz="18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18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kumimoji="1"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sz="1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4</a:t>
            </a:r>
            <a:endParaRPr kumimoji="1" lang="en-US" sz="18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en-US" sz="1800" b="1" baseline="30000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kumimoji="1" lang="en-US" sz="1800" b="1" baseline="30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sz="1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8</a:t>
            </a:r>
            <a:endParaRPr kumimoji="1" lang="en-US" sz="18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54B-A2CB-4FCD-B30E-82BCE20C864B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DEAA-AE5F-4E78-80A1-736A21258634}" type="slidenum">
              <a:rPr lang="en-US"/>
              <a:pPr/>
              <a:t>2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165907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1"/>
            <a:ext cx="8305800" cy="2209800"/>
          </a:xfrm>
          <a:noFill/>
          <a:ln/>
        </p:spPr>
        <p:txBody>
          <a:bodyPr/>
          <a:lstStyle/>
          <a:p>
            <a:pPr marL="288925" indent="-288925" defTabSz="814388">
              <a:lnSpc>
                <a:spcPct val="12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dirty="0"/>
              <a:t>An IP address is a </a:t>
            </a:r>
            <a:r>
              <a:rPr lang="en-US" dirty="0">
                <a:solidFill>
                  <a:srgbClr val="FF9900"/>
                </a:solidFill>
              </a:rPr>
              <a:t>32-bit</a:t>
            </a:r>
            <a:r>
              <a:rPr lang="en-US" dirty="0"/>
              <a:t> sequence of 1s and 0s.</a:t>
            </a:r>
          </a:p>
          <a:p>
            <a:pPr marL="288925" indent="-288925" defTabSz="814388">
              <a:lnSpc>
                <a:spcPct val="125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dirty="0"/>
              <a:t>To make the IP address easier to use, the address is usually written as four decimal numbers separated by </a:t>
            </a:r>
            <a:r>
              <a:rPr lang="en-US" dirty="0" smtClean="0"/>
              <a:t>periods (</a:t>
            </a:r>
            <a:r>
              <a:rPr lang="en-US" dirty="0" smtClean="0">
                <a:solidFill>
                  <a:srgbClr val="FF9900"/>
                </a:solidFill>
              </a:rPr>
              <a:t>dotted decimal format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165908" name="Picture 2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 t="13321" b="24515"/>
          <a:stretch>
            <a:fillRect/>
          </a:stretch>
        </p:blipFill>
        <p:spPr>
          <a:xfrm>
            <a:off x="1295400" y="3657600"/>
            <a:ext cx="6858000" cy="1317625"/>
          </a:xfrm>
          <a:noFill/>
          <a:ln/>
        </p:spPr>
      </p:pic>
      <p:pic>
        <p:nvPicPr>
          <p:cNvPr id="165910" name="Picture 2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5029200"/>
            <a:ext cx="6858000" cy="7858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1"/>
            <a:ext cx="8216900" cy="381000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</a:pPr>
            <a:r>
              <a:rPr lang="en-US" altLang="ja-JP" dirty="0" smtClean="0">
                <a:ea typeface="ＭＳ Ｐゴシック" pitchFamily="34" charset="-128"/>
                <a:cs typeface="Arial" charset="0"/>
              </a:rPr>
              <a:t> Borrowing </a:t>
            </a:r>
            <a:r>
              <a:rPr lang="en-US" altLang="ja-JP" dirty="0" smtClean="0">
                <a:ea typeface="ＭＳ Ｐゴシック" pitchFamily="34" charset="-128"/>
                <a:cs typeface="Arial" charset="0"/>
              </a:rPr>
              <a:t>3 bits to Create 8 Subnets.  </a:t>
            </a:r>
            <a:r>
              <a:rPr lang="en-US" altLang="ja-JP" b="1" dirty="0" smtClean="0">
                <a:ea typeface="ＭＳ Ｐゴシック" pitchFamily="34" charset="-128"/>
                <a:cs typeface="Arial" charset="0"/>
              </a:rPr>
              <a:t>2</a:t>
            </a:r>
            <a:r>
              <a:rPr lang="en-US" altLang="ja-JP" b="1" baseline="30000" dirty="0" smtClean="0">
                <a:ea typeface="ＭＳ Ｐゴシック" pitchFamily="34" charset="-128"/>
                <a:cs typeface="Arial" charset="0"/>
              </a:rPr>
              <a:t>3 </a:t>
            </a:r>
            <a:r>
              <a:rPr lang="en-US" altLang="ja-JP" b="1" dirty="0" smtClean="0">
                <a:ea typeface="ＭＳ Ｐゴシック" pitchFamily="34" charset="-128"/>
                <a:cs typeface="Arial" charset="0"/>
              </a:rPr>
              <a:t>= 8 subnets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 l="32350" t="26785" r="29723" b="25992"/>
          <a:stretch>
            <a:fillRect/>
          </a:stretch>
        </p:blipFill>
        <p:spPr bwMode="auto">
          <a:xfrm>
            <a:off x="1600200" y="1828800"/>
            <a:ext cx="5943600" cy="4159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524-55CC-4E31-8810-5B7C510540B8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Creating 8 Subnets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371600"/>
            <a:ext cx="8216900" cy="5153025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 l="32486" t="27927" r="30814" b="25645"/>
          <a:stretch>
            <a:fillRect/>
          </a:stretch>
        </p:blipFill>
        <p:spPr bwMode="auto">
          <a:xfrm>
            <a:off x="609600" y="1600200"/>
            <a:ext cx="5140507" cy="365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4" cstate="print"/>
          <a:srcRect l="39265" t="28374" r="36722" b="26587"/>
          <a:stretch>
            <a:fillRect/>
          </a:stretch>
        </p:blipFill>
        <p:spPr bwMode="auto">
          <a:xfrm>
            <a:off x="5867400" y="1600200"/>
            <a:ext cx="3124200" cy="3294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7870-53B0-469A-B2A4-BE3236E69D2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611188" y="198438"/>
            <a:ext cx="758825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Creating 8 Subnets ( contd. )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F9A-BF90-46AD-BC5E-EA3E48C9581A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D60A-DFBC-4CF6-9D07-A9A55ABA399B}" type="slidenum">
              <a:rPr lang="en-US"/>
              <a:pPr/>
              <a:t>22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Up Subnets</a:t>
            </a:r>
          </a:p>
        </p:txBody>
      </p:sp>
      <p:pic>
        <p:nvPicPr>
          <p:cNvPr id="186372" name="Picture 4" descr="bd0501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5" y="2362200"/>
            <a:ext cx="1295400" cy="1203325"/>
          </a:xfrm>
          <a:prstGeom prst="rect">
            <a:avLst/>
          </a:prstGeom>
          <a:noFill/>
        </p:spPr>
      </p:pic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1222375" y="366236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FF99"/>
                </a:solidFill>
                <a:latin typeface="Comic Sans MS" pitchFamily="66" charset="0"/>
              </a:rPr>
              <a:t>200.200.200.10</a:t>
            </a:r>
          </a:p>
        </p:txBody>
      </p:sp>
      <p:grpSp>
        <p:nvGrpSpPr>
          <p:cNvPr id="186374" name="Group 6"/>
          <p:cNvGrpSpPr>
            <a:grpSpLocks/>
          </p:cNvGrpSpPr>
          <p:nvPr/>
        </p:nvGrpSpPr>
        <p:grpSpPr bwMode="auto">
          <a:xfrm>
            <a:off x="3584575" y="1447800"/>
            <a:ext cx="5559425" cy="4121150"/>
            <a:chOff x="2016" y="1152"/>
            <a:chExt cx="3502" cy="2596"/>
          </a:xfrm>
        </p:grpSpPr>
        <p:grpSp>
          <p:nvGrpSpPr>
            <p:cNvPr id="186375" name="Group 7"/>
            <p:cNvGrpSpPr>
              <a:grpSpLocks/>
            </p:cNvGrpSpPr>
            <p:nvPr/>
          </p:nvGrpSpPr>
          <p:grpSpPr bwMode="auto">
            <a:xfrm>
              <a:off x="3264" y="1152"/>
              <a:ext cx="2254" cy="2596"/>
              <a:chOff x="3264" y="1152"/>
              <a:chExt cx="2254" cy="2596"/>
            </a:xfrm>
          </p:grpSpPr>
          <p:pic>
            <p:nvPicPr>
              <p:cNvPr id="186376" name="Picture 8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60" y="1152"/>
                <a:ext cx="816" cy="758"/>
              </a:xfrm>
              <a:prstGeom prst="rect">
                <a:avLst/>
              </a:prstGeom>
              <a:noFill/>
            </p:spPr>
          </p:pic>
          <p:pic>
            <p:nvPicPr>
              <p:cNvPr id="186377" name="Picture 9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64" y="2112"/>
                <a:ext cx="816" cy="758"/>
              </a:xfrm>
              <a:prstGeom prst="rect">
                <a:avLst/>
              </a:prstGeom>
              <a:noFill/>
            </p:spPr>
          </p:pic>
          <p:pic>
            <p:nvPicPr>
              <p:cNvPr id="186378" name="Picture 10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64" y="2976"/>
                <a:ext cx="816" cy="758"/>
              </a:xfrm>
              <a:prstGeom prst="rect">
                <a:avLst/>
              </a:prstGeom>
              <a:noFill/>
            </p:spPr>
          </p:pic>
          <p:pic>
            <p:nvPicPr>
              <p:cNvPr id="186379" name="Picture 11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68" y="1536"/>
                <a:ext cx="816" cy="758"/>
              </a:xfrm>
              <a:prstGeom prst="rect">
                <a:avLst/>
              </a:prstGeom>
              <a:noFill/>
            </p:spPr>
          </p:pic>
          <p:pic>
            <p:nvPicPr>
              <p:cNvPr id="186380" name="Picture 12" descr="bd05011_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68" y="2544"/>
                <a:ext cx="816" cy="758"/>
              </a:xfrm>
              <a:prstGeom prst="rect">
                <a:avLst/>
              </a:prstGeom>
              <a:noFill/>
            </p:spPr>
          </p:pic>
          <p:sp>
            <p:nvSpPr>
              <p:cNvPr id="186381" name="Text Box 13"/>
              <p:cNvSpPr txBox="1">
                <a:spLocks noChangeArrowheads="1"/>
              </p:cNvSpPr>
              <p:nvPr/>
            </p:nvSpPr>
            <p:spPr bwMode="auto">
              <a:xfrm>
                <a:off x="4464" y="3460"/>
                <a:ext cx="10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FFFF99"/>
                    </a:solidFill>
                    <a:latin typeface="Comic Sans MS" pitchFamily="66" charset="0"/>
                  </a:rPr>
                  <a:t>5 Subnets</a:t>
                </a:r>
              </a:p>
            </p:txBody>
          </p:sp>
        </p:grpSp>
        <p:sp>
          <p:nvSpPr>
            <p:cNvPr id="186382" name="Line 14"/>
            <p:cNvSpPr>
              <a:spLocks noChangeShapeType="1"/>
            </p:cNvSpPr>
            <p:nvPr/>
          </p:nvSpPr>
          <p:spPr bwMode="auto">
            <a:xfrm flipV="1">
              <a:off x="2064" y="1584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86383" name="Line 15"/>
            <p:cNvSpPr>
              <a:spLocks noChangeShapeType="1"/>
            </p:cNvSpPr>
            <p:nvPr/>
          </p:nvSpPr>
          <p:spPr bwMode="auto">
            <a:xfrm>
              <a:off x="2016" y="24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86384" name="Line 16"/>
            <p:cNvSpPr>
              <a:spLocks noChangeShapeType="1"/>
            </p:cNvSpPr>
            <p:nvPr/>
          </p:nvSpPr>
          <p:spPr bwMode="auto">
            <a:xfrm>
              <a:off x="2064" y="2832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86385" name="Line 17"/>
            <p:cNvSpPr>
              <a:spLocks noChangeShapeType="1"/>
            </p:cNvSpPr>
            <p:nvPr/>
          </p:nvSpPr>
          <p:spPr bwMode="auto">
            <a:xfrm flipV="1">
              <a:off x="2160" y="2016"/>
              <a:ext cx="19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86386" name="Line 18"/>
            <p:cNvSpPr>
              <a:spLocks noChangeShapeType="1"/>
            </p:cNvSpPr>
            <p:nvPr/>
          </p:nvSpPr>
          <p:spPr bwMode="auto">
            <a:xfrm>
              <a:off x="2160" y="2592"/>
              <a:ext cx="20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765175" y="4665663"/>
            <a:ext cx="4524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000">
                <a:latin typeface="Comic Sans MS" pitchFamily="66" charset="0"/>
              </a:rPr>
              <a:t>What is the Subnet Mask?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Comic Sans MS" pitchFamily="66" charset="0"/>
              </a:rPr>
              <a:t>What are the Network Addresses?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Comic Sans MS" pitchFamily="66" charset="0"/>
              </a:rPr>
              <a:t>What is the Broadcast Domain</a:t>
            </a:r>
          </a:p>
          <a:p>
            <a:pPr eaLnBrk="1" hangingPunct="1">
              <a:buFontTx/>
              <a:buChar char="•"/>
            </a:pPr>
            <a:r>
              <a:rPr lang="en-US" sz="2000" b="1">
                <a:solidFill>
                  <a:srgbClr val="FFFF99"/>
                </a:solidFill>
                <a:latin typeface="Comic Sans MS" pitchFamily="66" charset="0"/>
              </a:rPr>
              <a:t>What IP Addresses are available?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EE9D-18B4-4EA5-9A1F-3D5809555C53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C065-E71B-459F-8CBB-B00FD57F7DAF}" type="slidenum">
              <a:rPr lang="en-US"/>
              <a:pPr/>
              <a:t>23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1 </a:t>
            </a:r>
          </a:p>
        </p:txBody>
      </p:sp>
      <p:pic>
        <p:nvPicPr>
          <p:cNvPr id="188419" name="Picture 3" descr="bd0724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371600"/>
            <a:ext cx="3467100" cy="2479675"/>
          </a:xfrm>
          <a:prstGeom prst="rect">
            <a:avLst/>
          </a:prstGeom>
          <a:noFill/>
        </p:spPr>
      </p:pic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3352800" y="3962400"/>
            <a:ext cx="2551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>
                <a:solidFill>
                  <a:srgbClr val="FFFF99"/>
                </a:solidFill>
                <a:latin typeface="Arial" charset="0"/>
              </a:rPr>
              <a:t>128.16.32.13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533400" y="4648200"/>
            <a:ext cx="51514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>
                <a:latin typeface="Arial" charset="0"/>
              </a:rPr>
              <a:t>What is the Subnet Mask?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Arial" charset="0"/>
              </a:rPr>
              <a:t>What are the Network Addresses?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Arial" charset="0"/>
              </a:rPr>
              <a:t>What is the Broadcast Domain</a:t>
            </a:r>
          </a:p>
          <a:p>
            <a:pPr eaLnBrk="1" hangingPunct="1">
              <a:buFontTx/>
              <a:buChar char="•"/>
            </a:pPr>
            <a:r>
              <a:rPr lang="en-US" b="1">
                <a:solidFill>
                  <a:srgbClr val="FFFF99"/>
                </a:solidFill>
                <a:latin typeface="Arial" charset="0"/>
              </a:rPr>
              <a:t>What IP Addresses are available?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6019800" y="5257800"/>
            <a:ext cx="2846388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FF99"/>
                </a:solidFill>
              </a:rPr>
              <a:t>* Needs 500 Subnets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0368-E686-4A02-AA7B-D80995F6B627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16E4-C6FE-4167-927B-C662D99DEBFE}" type="slidenum">
              <a:rPr lang="en-US"/>
              <a:pPr/>
              <a:t>24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2</a:t>
            </a:r>
          </a:p>
        </p:txBody>
      </p:sp>
      <p:pic>
        <p:nvPicPr>
          <p:cNvPr id="190471" name="Picture 7" descr="bd0724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400"/>
            <a:ext cx="3467100" cy="2479675"/>
          </a:xfrm>
          <a:prstGeom prst="rect">
            <a:avLst/>
          </a:prstGeom>
          <a:noFill/>
        </p:spPr>
      </p:pic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685800" y="1447800"/>
            <a:ext cx="3340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>
                <a:solidFill>
                  <a:srgbClr val="FFFF99"/>
                </a:solidFill>
                <a:latin typeface="Arial" charset="0"/>
              </a:rPr>
              <a:t>175.116.23.13/21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609600" y="2286000"/>
            <a:ext cx="440372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What is the Subnet Mask?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What are the Network Addresses?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What is the Broadcast Domain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What IP Addresses are available?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Subnet:</a:t>
            </a:r>
          </a:p>
          <a:p>
            <a:pPr marL="914400" lvl="1" indent="-457200" eaLnBrk="1" hangingPunct="1">
              <a:lnSpc>
                <a:spcPct val="125000"/>
              </a:lnSpc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At least 500 host/subnet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175.116.200.15?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?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?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?</a:t>
            </a:r>
          </a:p>
          <a:p>
            <a:pPr marL="457200" indent="-457200" eaLnBrk="1" hangingPunct="1">
              <a:lnSpc>
                <a:spcPct val="125000"/>
              </a:lnSpc>
              <a:buFontTx/>
              <a:buAutoNum type="arabicPeriod"/>
            </a:pPr>
            <a:r>
              <a:rPr lang="en-US" sz="1800" dirty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5AE6-7E1D-4BDB-B011-D6225525036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AF40-69B7-4BC0-8C7A-690B7DAD9084}" type="slidenum">
              <a:rPr lang="en-US"/>
              <a:pPr/>
              <a:t>25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Questions????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A8AC-19B2-4DE3-84CF-53C8BCE5C02A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907-6274-4257-B85E-407425FE19C1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Binary Conversion</a:t>
            </a:r>
          </a:p>
        </p:txBody>
      </p:sp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5344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743200"/>
            <a:ext cx="533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5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343400"/>
            <a:ext cx="5334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924800" cy="516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Decimal to Binary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6BB6-3A8F-4DE7-ACC9-3879A57FA4C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143000"/>
            <a:ext cx="831864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FFFF99"/>
                </a:solidFill>
              </a:rPr>
              <a:t>To define the network and host portions of an address, a devices use a separate 32-bit pattern called a </a:t>
            </a:r>
            <a:r>
              <a:rPr lang="en-US" b="1" dirty="0">
                <a:solidFill>
                  <a:srgbClr val="FF0000"/>
                </a:solidFill>
              </a:rPr>
              <a:t>subnet </a:t>
            </a:r>
            <a:r>
              <a:rPr lang="en-US" b="1" dirty="0" smtClean="0">
                <a:solidFill>
                  <a:srgbClr val="FF0000"/>
                </a:solidFill>
              </a:rPr>
              <a:t>mask</a:t>
            </a:r>
          </a:p>
          <a:p>
            <a:pPr marL="342900" indent="-342900" algn="l">
              <a:spcBef>
                <a:spcPts val="60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FFFF99"/>
                </a:solidFill>
              </a:rPr>
              <a:t>T</a:t>
            </a:r>
            <a:r>
              <a:rPr lang="en-US" b="1" dirty="0" smtClean="0">
                <a:solidFill>
                  <a:srgbClr val="FFFF99"/>
                </a:solidFill>
              </a:rPr>
              <a:t>he </a:t>
            </a:r>
            <a:r>
              <a:rPr lang="en-US" b="1" dirty="0">
                <a:solidFill>
                  <a:srgbClr val="FFFF99"/>
                </a:solidFill>
              </a:rPr>
              <a:t>subnet mask does not actually contain the network or host portion of an IPv4 address, it just says where to look for </a:t>
            </a:r>
            <a:r>
              <a:rPr lang="en-US" b="1" dirty="0" smtClean="0">
                <a:solidFill>
                  <a:srgbClr val="FF0000"/>
                </a:solidFill>
              </a:rPr>
              <a:t>network Part </a:t>
            </a:r>
            <a:r>
              <a:rPr lang="en-US" b="1" dirty="0">
                <a:solidFill>
                  <a:srgbClr val="FFFF99"/>
                </a:solidFill>
              </a:rPr>
              <a:t>in a given IPv4 address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334000" cy="313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 Parts: </a:t>
            </a:r>
            <a:r>
              <a:rPr lang="en-US" dirty="0" smtClean="0"/>
              <a:t>Network and Host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716-7B1B-45E2-BDD2-18632AC3A6D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355095" cy="43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Prefix (</a:t>
            </a:r>
            <a:r>
              <a:rPr lang="en-US" dirty="0" smtClean="0">
                <a:solidFill>
                  <a:srgbClr val="FF0000"/>
                </a:solidFill>
              </a:rPr>
              <a:t>Slash Notation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E69D-F5CC-4E50-BB14-5C50052792B2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924800" cy="413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562600"/>
            <a:ext cx="756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1 AND 1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   1 AND 0 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    0 AND 1 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    0 AND 0 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3F2-F7ED-4010-B3B9-1A37E7DE3891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6EDA-F400-408C-B716-6E5E22AC34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 Addressing and Subnetting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Operation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4CD8-9B1C-4D13-8965-4158DAB18E28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EE1-CA4C-4A73-81DF-53D874AF0585}" type="slidenum">
              <a:rPr lang="en-US"/>
              <a:pPr/>
              <a:t>8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V4 Addressing</a:t>
            </a:r>
          </a:p>
        </p:txBody>
      </p:sp>
      <p:pic>
        <p:nvPicPr>
          <p:cNvPr id="166947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715000"/>
            <a:ext cx="4267200" cy="54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8" t="1458" r="2515" b="5212"/>
          <a:stretch>
            <a:fillRect/>
          </a:stretch>
        </p:blipFill>
        <p:spPr bwMode="auto">
          <a:xfrm>
            <a:off x="1219200" y="1219200"/>
            <a:ext cx="7315200" cy="445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32D8-6916-419F-91BF-8BF4C5D26B24}" type="datetime4">
              <a:rPr lang="en-US" smtClean="0"/>
              <a:t>October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 Addressing and Subnetting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85E-9547-4FEB-B514-BE3792304406}" type="slidenum">
              <a:rPr lang="en-US"/>
              <a:pPr/>
              <a:t>9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Reserved IP Addresses</a:t>
            </a:r>
          </a:p>
        </p:txBody>
      </p:sp>
      <p:sp>
        <p:nvSpPr>
          <p:cNvPr id="16896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305800" cy="2619375"/>
          </a:xfrm>
          <a:noFill/>
          <a:ln/>
        </p:spPr>
        <p:txBody>
          <a:bodyPr/>
          <a:lstStyle/>
          <a:p>
            <a:pPr marL="381000" indent="-381000" defTabSz="814388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Font typeface="Monotype Sorts" pitchFamily="2" charset="2"/>
              <a:buAutoNum type="arabicPeriod"/>
            </a:pPr>
            <a:r>
              <a:rPr lang="en-US" sz="2000"/>
              <a:t>Certain host addresses are reserved and cannot be assigned to devices on a network.</a:t>
            </a:r>
          </a:p>
          <a:p>
            <a:pPr marL="381000" indent="-381000" defTabSz="814388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Font typeface="Monotype Sorts" pitchFamily="2" charset="2"/>
              <a:buAutoNum type="arabicPeriod"/>
            </a:pPr>
            <a:r>
              <a:rPr lang="en-US" sz="2000"/>
              <a:t>An IP address that has </a:t>
            </a:r>
            <a:r>
              <a:rPr lang="en-US" sz="2000">
                <a:solidFill>
                  <a:srgbClr val="FF3300"/>
                </a:solidFill>
              </a:rPr>
              <a:t>binary 0s in all host bit positions</a:t>
            </a:r>
            <a:r>
              <a:rPr lang="en-US" sz="2000"/>
              <a:t> is reserved for the network address. </a:t>
            </a:r>
          </a:p>
          <a:p>
            <a:pPr marL="381000" indent="-381000" defTabSz="814388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Font typeface="Monotype Sorts" pitchFamily="2" charset="2"/>
              <a:buAutoNum type="arabicPeriod"/>
            </a:pPr>
            <a:r>
              <a:rPr lang="en-US" sz="2000"/>
              <a:t>An IP address that has </a:t>
            </a:r>
            <a:r>
              <a:rPr lang="en-US" sz="2000">
                <a:solidFill>
                  <a:srgbClr val="FF3300"/>
                </a:solidFill>
              </a:rPr>
              <a:t>binary 1s in all host bit positions</a:t>
            </a:r>
            <a:r>
              <a:rPr lang="en-US" sz="2000"/>
              <a:t> is reserved for the broadcast address. </a:t>
            </a:r>
          </a:p>
        </p:txBody>
      </p:sp>
      <p:pic>
        <p:nvPicPr>
          <p:cNvPr id="168969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3581400"/>
            <a:ext cx="5334000" cy="2706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2673</TotalTime>
  <Words>906</Words>
  <Application>Microsoft Office PowerPoint</Application>
  <PresentationFormat>On-screen Show (4:3)</PresentationFormat>
  <Paragraphs>234</Paragraphs>
  <Slides>25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CS1</vt:lpstr>
      <vt:lpstr>Bitmap Image</vt:lpstr>
      <vt:lpstr>IP Addressing and Subnetting</vt:lpstr>
      <vt:lpstr>IP Addressing</vt:lpstr>
      <vt:lpstr>Decimal and Binary Conversion</vt:lpstr>
      <vt:lpstr>Converting Decimal to Binary</vt:lpstr>
      <vt:lpstr>Two Parts: Network and Host </vt:lpstr>
      <vt:lpstr>Examining Prefix (Slash Notation)</vt:lpstr>
      <vt:lpstr>Bit-wise AND Operation</vt:lpstr>
      <vt:lpstr>IP V4 Addressing</vt:lpstr>
      <vt:lpstr>Reserved IP Addresses</vt:lpstr>
      <vt:lpstr>Network Address</vt:lpstr>
      <vt:lpstr>Broadcast Address</vt:lpstr>
      <vt:lpstr>Public and Private IP Addresses</vt:lpstr>
      <vt:lpstr>Public and Private IP Addresses (contd.)</vt:lpstr>
      <vt:lpstr>Introduction to Subnetting</vt:lpstr>
      <vt:lpstr>Reasons for Subnetting</vt:lpstr>
      <vt:lpstr>Magic Numbers</vt:lpstr>
      <vt:lpstr>Subnets in Use</vt:lpstr>
      <vt:lpstr>Subnetting based on Host Requirements</vt:lpstr>
      <vt:lpstr>Magic Formulas</vt:lpstr>
      <vt:lpstr>Example: Creating 8 Subnets</vt:lpstr>
      <vt:lpstr>Example: Creating 8 Subnets ( contd. )</vt:lpstr>
      <vt:lpstr>Set Up Subnets</vt:lpstr>
      <vt:lpstr>Example – 1 </vt:lpstr>
      <vt:lpstr>Example – 2</vt:lpstr>
      <vt:lpstr>Questions????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Computer Systems</dc:title>
  <dc:creator>John Lewis</dc:creator>
  <cp:lastModifiedBy>WIN7</cp:lastModifiedBy>
  <cp:revision>207</cp:revision>
  <cp:lastPrinted>1999-08-24T14:44:27Z</cp:lastPrinted>
  <dcterms:created xsi:type="dcterms:W3CDTF">1999-08-16T14:47:17Z</dcterms:created>
  <dcterms:modified xsi:type="dcterms:W3CDTF">2013-10-29T18:14:23Z</dcterms:modified>
</cp:coreProperties>
</file>