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6" r:id="rId2"/>
    <p:sldId id="460" r:id="rId3"/>
    <p:sldId id="482" r:id="rId4"/>
    <p:sldId id="483" r:id="rId5"/>
    <p:sldId id="474" r:id="rId6"/>
    <p:sldId id="461" r:id="rId7"/>
    <p:sldId id="473" r:id="rId8"/>
    <p:sldId id="475" r:id="rId9"/>
    <p:sldId id="484" r:id="rId10"/>
    <p:sldId id="476" r:id="rId11"/>
    <p:sldId id="477" r:id="rId12"/>
    <p:sldId id="478" r:id="rId13"/>
    <p:sldId id="481" r:id="rId14"/>
    <p:sldId id="415" r:id="rId15"/>
    <p:sldId id="485" r:id="rId16"/>
    <p:sldId id="4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>
      <p:cViewPr>
        <p:scale>
          <a:sx n="85" d="100"/>
          <a:sy n="85" d="100"/>
        </p:scale>
        <p:origin x="-1672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2E89F-1BAF-734F-BA43-C28ED591F519}" type="doc">
      <dgm:prSet loTypeId="urn:microsoft.com/office/officeart/2005/8/layout/vList3#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C400-772F-4247-9F94-84FB42BD7988}">
      <dgm:prSet/>
      <dgm:spPr/>
      <dgm:t>
        <a:bodyPr/>
        <a:lstStyle/>
        <a:p>
          <a:pPr rtl="0"/>
          <a:r>
            <a:rPr lang="en-US" b="0" dirty="0" smtClean="0"/>
            <a:t>    </a:t>
          </a:r>
          <a:r>
            <a:rPr kumimoji="1" lang="en-GB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rPr>
            <a:t>Information Theory</a:t>
          </a:r>
          <a:endParaRPr lang="en-GB" dirty="0"/>
        </a:p>
      </dgm:t>
    </dgm:pt>
    <dgm:pt modelId="{4375EEC5-19F4-B445-B1AA-6B16CC945C71}" type="parTrans" cxnId="{042047B1-54CE-D94E-A0AF-1DA32BC93408}">
      <dgm:prSet/>
      <dgm:spPr/>
      <dgm:t>
        <a:bodyPr/>
        <a:lstStyle/>
        <a:p>
          <a:endParaRPr lang="en-US"/>
        </a:p>
      </dgm:t>
    </dgm:pt>
    <dgm:pt modelId="{3037679B-41A7-884D-84D2-20BFEAA65683}" type="sibTrans" cxnId="{042047B1-54CE-D94E-A0AF-1DA32BC93408}">
      <dgm:prSet/>
      <dgm:spPr/>
      <dgm:t>
        <a:bodyPr/>
        <a:lstStyle/>
        <a:p>
          <a:endParaRPr lang="en-US"/>
        </a:p>
      </dgm:t>
    </dgm:pt>
    <dgm:pt modelId="{44500670-87A4-4146-BEEC-FF46C95CD20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Entropy</a:t>
          </a:r>
          <a:endParaRPr lang="en-US" dirty="0">
            <a:solidFill>
              <a:schemeClr val="bg1"/>
            </a:solidFill>
          </a:endParaRPr>
        </a:p>
      </dgm:t>
    </dgm:pt>
    <dgm:pt modelId="{611E8B6F-7C60-914A-A1B7-94702D7075BB}" type="parTrans" cxnId="{7C7F35E0-5FA4-9149-B0A8-FFB7AAB37413}">
      <dgm:prSet/>
      <dgm:spPr/>
      <dgm:t>
        <a:bodyPr/>
        <a:lstStyle/>
        <a:p>
          <a:endParaRPr lang="en-US"/>
        </a:p>
      </dgm:t>
    </dgm:pt>
    <dgm:pt modelId="{791FDA7B-2154-9448-9A04-6BE6186289AD}" type="sibTrans" cxnId="{7C7F35E0-5FA4-9149-B0A8-FFB7AAB37413}">
      <dgm:prSet/>
      <dgm:spPr/>
      <dgm:t>
        <a:bodyPr/>
        <a:lstStyle/>
        <a:p>
          <a:endParaRPr lang="en-US"/>
        </a:p>
      </dgm:t>
    </dgm:pt>
    <dgm:pt modelId="{3BA5C740-F0F8-214A-ACCE-13F7792243A5}" type="pres">
      <dgm:prSet presAssocID="{4DC2E89F-1BAF-734F-BA43-C28ED591F51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7C7FAE-E9E6-4040-AD27-64939D5B5E4F}" type="pres">
      <dgm:prSet presAssocID="{1448C400-772F-4247-9F94-84FB42BD7988}" presName="composite" presStyleCnt="0"/>
      <dgm:spPr/>
    </dgm:pt>
    <dgm:pt modelId="{F740CD8D-ECEB-B646-B551-7EF4EEF0B813}" type="pres">
      <dgm:prSet presAssocID="{1448C400-772F-4247-9F94-84FB42BD7988}" presName="imgShp" presStyleLbl="fgImgPlace1" presStyleIdx="0" presStyleCnt="2"/>
      <dgm:spPr/>
    </dgm:pt>
    <dgm:pt modelId="{4711C718-A6B6-BD46-892E-ABC8018FA479}" type="pres">
      <dgm:prSet presAssocID="{1448C400-772F-4247-9F94-84FB42BD7988}" presName="txShp" presStyleLbl="node1" presStyleIdx="0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87BCB-AC09-6845-9C81-36F689F63855}" type="pres">
      <dgm:prSet presAssocID="{3037679B-41A7-884D-84D2-20BFEAA65683}" presName="spacing" presStyleCnt="0"/>
      <dgm:spPr/>
    </dgm:pt>
    <dgm:pt modelId="{8880D482-6C39-2E47-81BB-03282BC9436A}" type="pres">
      <dgm:prSet presAssocID="{44500670-87A4-4146-BEEC-FF46C95CD200}" presName="composite" presStyleCnt="0"/>
      <dgm:spPr/>
    </dgm:pt>
    <dgm:pt modelId="{F5B3C22C-1AE5-6B46-B847-77C40629EEEE}" type="pres">
      <dgm:prSet presAssocID="{44500670-87A4-4146-BEEC-FF46C95CD200}" presName="imgShp" presStyleLbl="fgImgPlace1" presStyleIdx="1" presStyleCnt="2"/>
      <dgm:spPr/>
    </dgm:pt>
    <dgm:pt modelId="{37813626-7365-E942-82EB-BE83CB40CCF9}" type="pres">
      <dgm:prSet presAssocID="{44500670-87A4-4146-BEEC-FF46C95CD200}" presName="txShp" presStyleLbl="node1" presStyleIdx="1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047B1-54CE-D94E-A0AF-1DA32BC93408}" srcId="{4DC2E89F-1BAF-734F-BA43-C28ED591F519}" destId="{1448C400-772F-4247-9F94-84FB42BD7988}" srcOrd="0" destOrd="0" parTransId="{4375EEC5-19F4-B445-B1AA-6B16CC945C71}" sibTransId="{3037679B-41A7-884D-84D2-20BFEAA65683}"/>
    <dgm:cxn modelId="{FF8FD82A-4568-1B43-B5D6-117AAF49E10C}" type="presOf" srcId="{1448C400-772F-4247-9F94-84FB42BD7988}" destId="{4711C718-A6B6-BD46-892E-ABC8018FA479}" srcOrd="0" destOrd="0" presId="urn:microsoft.com/office/officeart/2005/8/layout/vList3#2"/>
    <dgm:cxn modelId="{7C7F35E0-5FA4-9149-B0A8-FFB7AAB37413}" srcId="{4DC2E89F-1BAF-734F-BA43-C28ED591F519}" destId="{44500670-87A4-4146-BEEC-FF46C95CD200}" srcOrd="1" destOrd="0" parTransId="{611E8B6F-7C60-914A-A1B7-94702D7075BB}" sibTransId="{791FDA7B-2154-9448-9A04-6BE6186289AD}"/>
    <dgm:cxn modelId="{84AED6A7-3045-7F4B-B869-101984EBB2A0}" type="presOf" srcId="{44500670-87A4-4146-BEEC-FF46C95CD200}" destId="{37813626-7365-E942-82EB-BE83CB40CCF9}" srcOrd="0" destOrd="0" presId="urn:microsoft.com/office/officeart/2005/8/layout/vList3#2"/>
    <dgm:cxn modelId="{5AE6591C-1845-C24B-92A9-885A32309BBB}" type="presOf" srcId="{4DC2E89F-1BAF-734F-BA43-C28ED591F519}" destId="{3BA5C740-F0F8-214A-ACCE-13F7792243A5}" srcOrd="0" destOrd="0" presId="urn:microsoft.com/office/officeart/2005/8/layout/vList3#2"/>
    <dgm:cxn modelId="{EB9421FF-EE82-4A45-BE1C-9F618160E456}" type="presParOf" srcId="{3BA5C740-F0F8-214A-ACCE-13F7792243A5}" destId="{527C7FAE-E9E6-4040-AD27-64939D5B5E4F}" srcOrd="0" destOrd="0" presId="urn:microsoft.com/office/officeart/2005/8/layout/vList3#2"/>
    <dgm:cxn modelId="{96A2C019-836E-A64F-937C-E3464E3EF7D8}" type="presParOf" srcId="{527C7FAE-E9E6-4040-AD27-64939D5B5E4F}" destId="{F740CD8D-ECEB-B646-B551-7EF4EEF0B813}" srcOrd="0" destOrd="0" presId="urn:microsoft.com/office/officeart/2005/8/layout/vList3#2"/>
    <dgm:cxn modelId="{7E3CF214-27F2-BD4B-AC72-9B6A7D224EA0}" type="presParOf" srcId="{527C7FAE-E9E6-4040-AD27-64939D5B5E4F}" destId="{4711C718-A6B6-BD46-892E-ABC8018FA479}" srcOrd="1" destOrd="0" presId="urn:microsoft.com/office/officeart/2005/8/layout/vList3#2"/>
    <dgm:cxn modelId="{89629BA2-A058-FC49-B1CE-4E00042805FD}" type="presParOf" srcId="{3BA5C740-F0F8-214A-ACCE-13F7792243A5}" destId="{F1487BCB-AC09-6845-9C81-36F689F63855}" srcOrd="1" destOrd="0" presId="urn:microsoft.com/office/officeart/2005/8/layout/vList3#2"/>
    <dgm:cxn modelId="{858A3FF0-295E-B64F-9483-9935382A5F5C}" type="presParOf" srcId="{3BA5C740-F0F8-214A-ACCE-13F7792243A5}" destId="{8880D482-6C39-2E47-81BB-03282BC9436A}" srcOrd="2" destOrd="0" presId="urn:microsoft.com/office/officeart/2005/8/layout/vList3#2"/>
    <dgm:cxn modelId="{7F6920B7-F2EA-A740-A219-73700EC32645}" type="presParOf" srcId="{8880D482-6C39-2E47-81BB-03282BC9436A}" destId="{F5B3C22C-1AE5-6B46-B847-77C40629EEEE}" srcOrd="0" destOrd="0" presId="urn:microsoft.com/office/officeart/2005/8/layout/vList3#2"/>
    <dgm:cxn modelId="{B3B90C87-AC71-754B-9891-806DA45040A9}" type="presParOf" srcId="{8880D482-6C39-2E47-81BB-03282BC9436A}" destId="{37813626-7365-E942-82EB-BE83CB40CCF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718-A6B6-BD46-892E-ABC8018FA479}">
      <dsp:nvSpPr>
        <dsp:cNvPr id="0" name=""/>
        <dsp:cNvSpPr/>
      </dsp:nvSpPr>
      <dsp:spPr>
        <a:xfrm rot="10800000">
          <a:off x="785807" y="915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182880" rIns="341376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/>
            <a:t>    </a:t>
          </a:r>
          <a:r>
            <a:rPr kumimoji="1" lang="en-GB" sz="4800" kern="120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rPr>
            <a:t>Information Theory</a:t>
          </a:r>
          <a:endParaRPr lang="en-GB" sz="4800" kern="1200" dirty="0"/>
        </a:p>
      </dsp:txBody>
      <dsp:txXfrm rot="10800000">
        <a:off x="1118883" y="915"/>
        <a:ext cx="6386602" cy="1332305"/>
      </dsp:txXfrm>
    </dsp:sp>
    <dsp:sp modelId="{F740CD8D-ECEB-B646-B551-7EF4EEF0B813}">
      <dsp:nvSpPr>
        <dsp:cNvPr id="0" name=""/>
        <dsp:cNvSpPr/>
      </dsp:nvSpPr>
      <dsp:spPr>
        <a:xfrm>
          <a:off x="738401" y="915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813626-7365-E942-82EB-BE83CB40CCF9}">
      <dsp:nvSpPr>
        <dsp:cNvPr id="0" name=""/>
        <dsp:cNvSpPr/>
      </dsp:nvSpPr>
      <dsp:spPr>
        <a:xfrm rot="10800000">
          <a:off x="785807" y="1698912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182880" rIns="341376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</a:rPr>
            <a:t>Entropy</a:t>
          </a:r>
          <a:endParaRPr lang="en-US" sz="4800" kern="1200" dirty="0">
            <a:solidFill>
              <a:schemeClr val="bg1"/>
            </a:solidFill>
          </a:endParaRPr>
        </a:p>
      </dsp:txBody>
      <dsp:txXfrm rot="10800000">
        <a:off x="1118883" y="1698912"/>
        <a:ext cx="6386602" cy="1332305"/>
      </dsp:txXfrm>
    </dsp:sp>
    <dsp:sp modelId="{F5B3C22C-1AE5-6B46-B847-77C40629EEEE}">
      <dsp:nvSpPr>
        <dsp:cNvPr id="0" name=""/>
        <dsp:cNvSpPr/>
      </dsp:nvSpPr>
      <dsp:spPr>
        <a:xfrm>
          <a:off x="738401" y="1698912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01818630083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muzahidul/Downloads/InfoTheoryBookChapter01.pdf" TargetMode="External"/><Relationship Id="rId4" Type="http://schemas.openxmlformats.org/officeDocument/2006/relationships/hyperlink" Target="http://csustan.csustan.edu/~tom/sfi-csss/info-theory/info-lec.pdf" TargetMode="External"/><Relationship Id="rId5" Type="http://schemas.openxmlformats.org/officeDocument/2006/relationships/hyperlink" Target="https://www.csun.edu/~twang/595DM/Slides/Information%20&amp;%20Entropy.pdf" TargetMode="External"/><Relationship Id="rId6" Type="http://schemas.openxmlformats.org/officeDocument/2006/relationships/hyperlink" Target="https://www.youtube.com/watch?v=nvmo9voRiSs&amp;t=1830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Communication CSE 315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7124700" cy="2743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Dr. A.K.M. </a:t>
            </a:r>
            <a:r>
              <a:rPr lang="en-US" sz="2800" b="1" dirty="0" err="1" smtClean="0">
                <a:solidFill>
                  <a:schemeClr val="tx1"/>
                </a:solidFill>
              </a:rPr>
              <a:t>Muzahidul</a:t>
            </a:r>
            <a:r>
              <a:rPr lang="en-US" sz="2800" b="1" dirty="0" smtClean="0">
                <a:solidFill>
                  <a:schemeClr val="tx1"/>
                </a:solidFill>
              </a:rPr>
              <a:t> Islam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Professor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Computer Science &amp; Engineering (CSE)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United International University (UIU)</a:t>
            </a: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Fall 2018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04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3</a:t>
            </a:r>
            <a:r>
              <a:rPr lang="en-US" sz="3500" b="1" dirty="0" smtClean="0">
                <a:solidFill>
                  <a:srgbClr val="FF0000"/>
                </a:solidFill>
              </a:rPr>
              <a:t>. Find entropy of a random variable</a:t>
            </a:r>
            <a:endParaRPr lang="en-US" sz="3500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sz="2400" dirty="0" smtClean="0"/>
              <a:t>Let’s consider a random variable  X which takes four values a, b, c, and d with probabilities of 1/2, 1/4, 1/8, and 1/8.</a:t>
            </a:r>
          </a:p>
          <a:p>
            <a:pPr algn="just"/>
            <a:r>
              <a:rPr lang="en-US" sz="2400" dirty="0" smtClean="0"/>
              <a:t>What is its entropy?</a:t>
            </a:r>
          </a:p>
          <a:p>
            <a:pPr algn="just"/>
            <a:r>
              <a:rPr lang="en-US" sz="2400" dirty="0" smtClean="0"/>
              <a:t>What is the maximum information that this random variable could have?       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88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Calculate the entropy of Balls in the bin</a:t>
            </a:r>
          </a:p>
          <a:p>
            <a:pPr marL="400050" lvl="1" indent="0" algn="just">
              <a:buNone/>
            </a:pPr>
            <a:r>
              <a:rPr lang="en-US" sz="2400" dirty="0" smtClean="0"/>
              <a:t>Let’s consider a bin that is populated with nine balls of three different colors namely red, yellow and green. Among them if there are 4 red balls, 3 green balls and 2 yellow balls. What is expected amount of </a:t>
            </a:r>
            <a:r>
              <a:rPr lang="en-US" sz="2400" dirty="0"/>
              <a:t>information each time you choose a ball from the bin</a:t>
            </a:r>
            <a:r>
              <a:rPr lang="en-US" sz="2400" dirty="0" smtClean="0"/>
              <a:t>? 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Answer:</a:t>
            </a:r>
            <a:endParaRPr lang="en-US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H(X) </a:t>
            </a:r>
            <a:r>
              <a:rPr lang="en-US" sz="2400" dirty="0"/>
              <a:t>= - (4/9) log(4/9) + -(2/9) log(2/9) + - (3/9) log(3/9) = 1.5304755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Therefore</a:t>
            </a:r>
            <a:r>
              <a:rPr lang="en-US" sz="2400" dirty="0"/>
              <a:t>, you are expected to get 1.5304755 information each time you choose a ball from the bin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415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5. Calculate the entropy of transmitted messages</a:t>
            </a:r>
          </a:p>
          <a:p>
            <a:pPr marL="400050" lvl="1" indent="0" algn="just">
              <a:buNone/>
            </a:pPr>
            <a:r>
              <a:rPr lang="en-US" sz="2400" dirty="0" smtClean="0"/>
              <a:t>Three messages m1, m2, and m3 are transmitted over a channel and their probabilities are ½, ¼, and ¼, respectively. Calculate the entropy. 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Answer:</a:t>
            </a:r>
            <a:endParaRPr lang="en-US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H(X) </a:t>
            </a:r>
            <a:r>
              <a:rPr lang="en-US" sz="2400" dirty="0"/>
              <a:t>= </a:t>
            </a:r>
            <a:r>
              <a:rPr lang="en-US" sz="2400" dirty="0" smtClean="0"/>
              <a:t>3/2 bits</a:t>
            </a:r>
          </a:p>
        </p:txBody>
      </p:sp>
    </p:spTree>
    <p:extLst>
      <p:ext uri="{BB962C8B-B14F-4D97-AF65-F5344CB8AC3E}">
        <p14:creationId xmlns:p14="http://schemas.microsoft.com/office/powerpoint/2010/main" val="4460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dirty="0" smtClean="0"/>
              <a:t>H(x) ≥ 0</a:t>
            </a:r>
          </a:p>
          <a:p>
            <a:pPr marL="0" indent="0">
              <a:buNone/>
            </a:pPr>
            <a:r>
              <a:rPr lang="en-US" sz="3900" dirty="0"/>
              <a:t>H</a:t>
            </a:r>
            <a:r>
              <a:rPr lang="en-US" sz="3900" dirty="0" smtClean="0"/>
              <a:t>(x) =   </a:t>
            </a:r>
            <a:r>
              <a:rPr lang="en-US" sz="3900" dirty="0" err="1" smtClean="0"/>
              <a:t>Σ</a:t>
            </a:r>
            <a:r>
              <a:rPr lang="en-US" sz="3900" dirty="0" smtClean="0"/>
              <a:t> p</a:t>
            </a:r>
            <a:r>
              <a:rPr lang="en-US" sz="3900" baseline="-25000" dirty="0" smtClean="0"/>
              <a:t>i </a:t>
            </a:r>
            <a:r>
              <a:rPr lang="en-US" sz="3900" i="1" dirty="0" smtClean="0"/>
              <a:t>log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 (1/p</a:t>
            </a:r>
            <a:r>
              <a:rPr lang="en-US" sz="3900" baseline="-25000" dirty="0" smtClean="0"/>
              <a:t>i</a:t>
            </a:r>
            <a:r>
              <a:rPr lang="en-US" sz="3900" dirty="0" smtClean="0"/>
              <a:t>) ≥ 0 </a:t>
            </a:r>
          </a:p>
          <a:p>
            <a:pPr marL="0" indent="0">
              <a:buNone/>
            </a:pPr>
            <a:r>
              <a:rPr lang="en-US" sz="3900" dirty="0"/>
              <a:t>H</a:t>
            </a:r>
            <a:r>
              <a:rPr lang="en-US" sz="3900" dirty="0" smtClean="0"/>
              <a:t>(x) ≤ </a:t>
            </a:r>
            <a:r>
              <a:rPr lang="en-US" sz="3900" dirty="0" err="1" smtClean="0"/>
              <a:t>L</a:t>
            </a:r>
            <a:r>
              <a:rPr lang="en-US" sz="3900" baseline="-25000" dirty="0" err="1" smtClean="0"/>
              <a:t>avr</a:t>
            </a:r>
            <a:r>
              <a:rPr lang="en-US" sz="3900" baseline="-25000" dirty="0" smtClean="0"/>
              <a:t> </a:t>
            </a:r>
            <a:r>
              <a:rPr lang="en-US" sz="3900" dirty="0" smtClean="0"/>
              <a:t>&lt; </a:t>
            </a:r>
            <a:r>
              <a:rPr lang="en-US" sz="3900" dirty="0"/>
              <a:t>H</a:t>
            </a:r>
            <a:r>
              <a:rPr lang="en-US" sz="3900" dirty="0" smtClean="0"/>
              <a:t>(x) + 1 </a:t>
            </a:r>
            <a:r>
              <a:rPr lang="en-US" sz="3900" baseline="-25000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avr</a:t>
            </a:r>
            <a:r>
              <a:rPr lang="en-US" baseline="-25000" dirty="0" smtClean="0"/>
              <a:t> </a:t>
            </a:r>
            <a:r>
              <a:rPr lang="en-US" dirty="0" smtClean="0"/>
              <a:t>–Average code length of a source code	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Theory Basics</a:t>
            </a:r>
          </a:p>
          <a:p>
            <a:r>
              <a:rPr lang="ro-RO" sz="2000" dirty="0">
                <a:hlinkClick r:id="rId3" action="ppaction://hlinkfile"/>
              </a:rPr>
              <a:t>file:///Users/muzahidul/Downloads/InfoTheoryBookChapter01.</a:t>
            </a:r>
            <a:r>
              <a:rPr lang="ro-RO" sz="2000" dirty="0" smtClean="0">
                <a:hlinkClick r:id="rId3" action="ppaction://hlinkfile"/>
              </a:rPr>
              <a:t>pdf</a:t>
            </a:r>
            <a:endParaRPr lang="ro-RO" sz="2000" dirty="0" smtClean="0"/>
          </a:p>
          <a:p>
            <a:endParaRPr lang="en-US" dirty="0" smtClean="0"/>
          </a:p>
          <a:p>
            <a:r>
              <a:rPr lang="en-US" dirty="0" smtClean="0"/>
              <a:t>Probability and Entropy</a:t>
            </a:r>
          </a:p>
          <a:p>
            <a:r>
              <a:rPr lang="en-US" sz="2200" dirty="0">
                <a:hlinkClick r:id="rId4"/>
              </a:rPr>
              <a:t>http://csustan.csustan.edu/~tom/sfi-csss/info-theory/info-</a:t>
            </a:r>
            <a:r>
              <a:rPr lang="en-US" sz="2200" dirty="0" smtClean="0">
                <a:hlinkClick r:id="rId4"/>
              </a:rPr>
              <a:t>lec.pdf</a:t>
            </a:r>
            <a:endParaRPr lang="en-US" sz="2200" dirty="0" smtClean="0"/>
          </a:p>
          <a:p>
            <a:r>
              <a:rPr lang="pl-PL" sz="2200" dirty="0" smtClean="0">
                <a:hlinkClick r:id="rId5"/>
              </a:rPr>
              <a:t>https://www.csun.edu/~twang/595DM/Slides/Information%20&amp;%20Entropy.pdf</a:t>
            </a:r>
            <a:endParaRPr lang="pl-PL" sz="2200" dirty="0" smtClean="0"/>
          </a:p>
          <a:p>
            <a:r>
              <a:rPr lang="en-US" dirty="0" smtClean="0"/>
              <a:t>Information Theory Video</a:t>
            </a:r>
          </a:p>
          <a:p>
            <a:r>
              <a:rPr lang="en-US" sz="2200" dirty="0" smtClean="0">
                <a:hlinkClick r:id="rId6"/>
              </a:rPr>
              <a:t>https</a:t>
            </a:r>
            <a:r>
              <a:rPr lang="en-US" sz="2200" dirty="0">
                <a:hlinkClick r:id="rId6"/>
              </a:rPr>
              <a:t>://www.youtube.com/watch?v=nvmo9voRiSs&amp;t=</a:t>
            </a:r>
            <a:r>
              <a:rPr lang="en-US" sz="2200" dirty="0" smtClean="0">
                <a:hlinkClick r:id="rId6"/>
              </a:rPr>
              <a:t>1830s</a:t>
            </a:r>
            <a:endParaRPr lang="en-US" sz="2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1214438" y="3000375"/>
            <a:ext cx="7289800" cy="1050925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adder ITC" pitchFamily="82" charset="0"/>
                <a:ea typeface="ＭＳ Ｐゴシック" pitchFamily="34" charset="-128"/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383420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363" y="152400"/>
            <a:ext cx="7491412" cy="914400"/>
          </a:xfrm>
        </p:spPr>
        <p:txBody>
          <a:bodyPr/>
          <a:lstStyle/>
          <a:p>
            <a:pPr algn="ctr"/>
            <a:r>
              <a:rPr lang="en-US" altLang="ko-KR" sz="4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Outline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9613517"/>
              </p:ext>
            </p:extLst>
          </p:nvPr>
        </p:nvGraphicFramePr>
        <p:xfrm>
          <a:off x="900113" y="1682750"/>
          <a:ext cx="8243887" cy="303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93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basic goal of a transmission system</a:t>
            </a:r>
          </a:p>
          <a:p>
            <a:pPr lvl="1"/>
            <a:r>
              <a:rPr lang="en-US" dirty="0" smtClean="0"/>
              <a:t>Transmit message from source to destination</a:t>
            </a:r>
          </a:p>
          <a:p>
            <a:pPr lvl="2"/>
            <a:r>
              <a:rPr lang="en-US" dirty="0" smtClean="0"/>
              <a:t>Source	: generates signal</a:t>
            </a:r>
          </a:p>
          <a:p>
            <a:pPr lvl="3"/>
            <a:r>
              <a:rPr lang="en-US" dirty="0" smtClean="0"/>
              <a:t>To achieve maximum amount of information to transmit usually some processing is done at the sender end (i.e. between source and channel)</a:t>
            </a:r>
          </a:p>
          <a:p>
            <a:pPr lvl="2"/>
            <a:r>
              <a:rPr lang="en-US" dirty="0" smtClean="0"/>
              <a:t>Channel	: convey that signal to the destination</a:t>
            </a:r>
          </a:p>
          <a:p>
            <a:pPr marL="51435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5143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Source -&gt; Processing -&gt; </a:t>
            </a:r>
            <a:r>
              <a:rPr lang="en-US" sz="2400" dirty="0" smtClean="0">
                <a:solidFill>
                  <a:srgbClr val="008000"/>
                </a:solidFill>
              </a:rPr>
              <a:t>Channel</a:t>
            </a:r>
            <a:r>
              <a:rPr lang="en-US" sz="2400" dirty="0" smtClean="0">
                <a:solidFill>
                  <a:srgbClr val="FF0000"/>
                </a:solidFill>
              </a:rPr>
              <a:t> -&gt; Receiver -&gt; Destination</a:t>
            </a:r>
          </a:p>
          <a:p>
            <a:pPr marL="457200"/>
            <a:r>
              <a:rPr lang="en-US" dirty="0" smtClean="0"/>
              <a:t>1948 C. Shannon “A Mathematical Theory of Communication”</a:t>
            </a:r>
          </a:p>
          <a:p>
            <a:pPr marL="857250" lvl="1"/>
            <a:r>
              <a:rPr lang="en-US" dirty="0" smtClean="0"/>
              <a:t>Made the breakthrough contribution in the area of communication.</a:t>
            </a:r>
          </a:p>
          <a:p>
            <a:pPr marL="857250" lvl="1"/>
            <a:r>
              <a:rPr lang="en-US" dirty="0" smtClean="0"/>
              <a:t>The maximum rate at which one can transmit data through a channel</a:t>
            </a:r>
          </a:p>
          <a:p>
            <a:pPr marL="857250" lvl="1"/>
            <a:r>
              <a:rPr lang="en-US" dirty="0" smtClean="0"/>
              <a:t>The minimum rate at which one can compress a source</a:t>
            </a:r>
          </a:p>
          <a:p>
            <a:pPr marL="457200"/>
            <a:r>
              <a:rPr lang="en-US" dirty="0" smtClean="0"/>
              <a:t>As per Shannon the Processing Block is divided into two parts</a:t>
            </a:r>
          </a:p>
          <a:p>
            <a:pPr marL="857250" lvl="1"/>
            <a:r>
              <a:rPr lang="en-US" dirty="0" smtClean="0"/>
              <a:t>Source Coding</a:t>
            </a:r>
          </a:p>
          <a:p>
            <a:pPr marL="857250" lvl="1"/>
            <a:r>
              <a:rPr lang="en-US" dirty="0" smtClean="0"/>
              <a:t>Channel Coding</a:t>
            </a:r>
            <a:endParaRPr lang="en-US" dirty="0"/>
          </a:p>
          <a:p>
            <a:pPr marL="5715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Information Source 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&gt; Source Encoder -&gt; Channel Encoder </a:t>
            </a:r>
            <a:r>
              <a:rPr lang="en-US" dirty="0" smtClean="0">
                <a:solidFill>
                  <a:srgbClr val="008000"/>
                </a:solidFill>
              </a:rPr>
              <a:t>-&gt; </a:t>
            </a:r>
          </a:p>
          <a:p>
            <a:pPr marL="571500" lvl="1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	Channel </a:t>
            </a:r>
            <a:r>
              <a:rPr lang="en-US" dirty="0">
                <a:solidFill>
                  <a:srgbClr val="008000"/>
                </a:solidFill>
              </a:rPr>
              <a:t>-&gt; </a:t>
            </a:r>
            <a:endParaRPr lang="en-US" dirty="0" smtClean="0">
              <a:solidFill>
                <a:srgbClr val="008000"/>
              </a:solidFill>
            </a:endParaRPr>
          </a:p>
          <a:p>
            <a:pPr marL="5715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Channel Decoder -&gt; Source Decoder -&gt; Destination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 = 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(1 / P)</a:t>
            </a:r>
          </a:p>
          <a:p>
            <a:pPr lvl="1"/>
            <a:r>
              <a:rPr lang="en-US" dirty="0" smtClean="0"/>
              <a:t>If P is high then I is low</a:t>
            </a:r>
          </a:p>
          <a:p>
            <a:pPr lvl="1"/>
            <a:r>
              <a:rPr lang="en-US" dirty="0" smtClean="0"/>
              <a:t>If P is low then I is high</a:t>
            </a:r>
          </a:p>
          <a:p>
            <a:r>
              <a:rPr lang="en-US" dirty="0" smtClean="0"/>
              <a:t>Unit of information depends upon the base of log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base is 2</a:t>
            </a:r>
            <a:r>
              <a:rPr lang="en-US" dirty="0" smtClean="0"/>
              <a:t> then unit is </a:t>
            </a:r>
            <a:r>
              <a:rPr lang="en-US" i="1" dirty="0" smtClean="0">
                <a:solidFill>
                  <a:srgbClr val="FF0000"/>
                </a:solidFill>
              </a:rPr>
              <a:t>bit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00FF"/>
                </a:solidFill>
              </a:rPr>
              <a:t>base is e</a:t>
            </a:r>
            <a:r>
              <a:rPr lang="en-US" dirty="0" smtClean="0"/>
              <a:t> then unit is </a:t>
            </a:r>
            <a:r>
              <a:rPr lang="en-US" i="1" dirty="0" err="1" smtClean="0">
                <a:solidFill>
                  <a:srgbClr val="0000FF"/>
                </a:solidFill>
              </a:rPr>
              <a:t>nat</a:t>
            </a:r>
            <a:endParaRPr lang="en-US" i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base is 10</a:t>
            </a:r>
            <a:r>
              <a:rPr lang="en-US" dirty="0" smtClean="0"/>
              <a:t> then unit is </a:t>
            </a:r>
            <a:r>
              <a:rPr lang="en-US" i="1" dirty="0" err="1" smtClean="0">
                <a:solidFill>
                  <a:srgbClr val="FF0000"/>
                </a:solidFill>
              </a:rPr>
              <a:t>decit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Equation of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I(p) =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 (1/p) or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I(p) = </a:t>
            </a:r>
            <a:r>
              <a:rPr lang="en-US" dirty="0" smtClean="0"/>
              <a:t>-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(1/p)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= probability of the event happening 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/>
              <a:t>= base (base 2 is mostly used in information theory) 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of information is determined by base 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/>
              <a:t>2 = bits 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/>
              <a:t>3 = </a:t>
            </a:r>
            <a:r>
              <a:rPr lang="en-US" dirty="0" err="1"/>
              <a:t>trits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/>
              <a:t>10 = </a:t>
            </a:r>
            <a:r>
              <a:rPr lang="en-US" dirty="0" err="1" smtClean="0"/>
              <a:t>decits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 </a:t>
            </a:r>
            <a:r>
              <a:rPr lang="en-US" dirty="0"/>
              <a:t>e = </a:t>
            </a:r>
            <a:r>
              <a:rPr lang="en-US" dirty="0" err="1"/>
              <a:t>nats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Example of Calculating Information Coin </a:t>
            </a:r>
            <a:r>
              <a:rPr lang="en-US" b="1" dirty="0" smtClean="0">
                <a:solidFill>
                  <a:srgbClr val="FF0000"/>
                </a:solidFill>
              </a:rPr>
              <a:t>Toss</a:t>
            </a:r>
          </a:p>
          <a:p>
            <a:pPr marL="857250" lvl="1" indent="-457200"/>
            <a:r>
              <a:rPr lang="en-US" sz="2400" dirty="0" smtClean="0"/>
              <a:t>There </a:t>
            </a:r>
            <a:r>
              <a:rPr lang="en-US" sz="2400" dirty="0"/>
              <a:t>are two probabilities in fair coin, which are </a:t>
            </a:r>
            <a:r>
              <a:rPr lang="en-US" sz="2400" dirty="0" smtClean="0"/>
              <a:t>Head(0.5) </a:t>
            </a:r>
            <a:r>
              <a:rPr lang="en-US" sz="2400" dirty="0"/>
              <a:t>and </a:t>
            </a:r>
            <a:r>
              <a:rPr lang="en-US" sz="2400" dirty="0" smtClean="0"/>
              <a:t>Tail(0.5)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Answer: Thus, if </a:t>
            </a:r>
            <a:r>
              <a:rPr lang="en-US" sz="2400" dirty="0"/>
              <a:t>you get either head or tail you will get 1 bit of information through following formula.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I(H) </a:t>
            </a:r>
            <a:r>
              <a:rPr lang="en-US" sz="2400" dirty="0"/>
              <a:t>=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(1/0.5</a:t>
            </a:r>
            <a:r>
              <a:rPr lang="en-US" sz="2400" dirty="0"/>
              <a:t>) = 1 </a:t>
            </a:r>
            <a:r>
              <a:rPr lang="en-US" sz="2400" dirty="0" smtClean="0"/>
              <a:t>bit</a:t>
            </a:r>
          </a:p>
          <a:p>
            <a:pPr marL="400050" lvl="1" indent="0">
              <a:buNone/>
            </a:pPr>
            <a:r>
              <a:rPr lang="en-US" sz="2400" dirty="0" smtClean="0"/>
              <a:t>	I(T) </a:t>
            </a:r>
            <a:r>
              <a:rPr lang="en-US" sz="2400" dirty="0"/>
              <a:t>= log</a:t>
            </a:r>
            <a:r>
              <a:rPr lang="en-US" sz="2400" baseline="-25000" dirty="0"/>
              <a:t>2</a:t>
            </a:r>
            <a:r>
              <a:rPr lang="en-US" sz="2400" dirty="0"/>
              <a:t> (1/0.5) = 1 bit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	H-Head and T-Tail</a:t>
            </a:r>
          </a:p>
        </p:txBody>
      </p:sp>
    </p:spTree>
    <p:extLst>
      <p:ext uri="{BB962C8B-B14F-4D97-AF65-F5344CB8AC3E}">
        <p14:creationId xmlns:p14="http://schemas.microsoft.com/office/powerpoint/2010/main" val="13989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Example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Balls in the bin</a:t>
            </a:r>
          </a:p>
          <a:p>
            <a:pPr marL="400050" lvl="1" indent="0" algn="just">
              <a:buNone/>
            </a:pPr>
            <a:r>
              <a:rPr lang="en-US" sz="2400" dirty="0" smtClean="0"/>
              <a:t>Let’s consider a bin that is populated with nine balls of three different colors namely red, yellow and green. Among them if there are 4 red balls, 3 green balls and 2 yellow balls, what are the </a:t>
            </a:r>
            <a:r>
              <a:rPr lang="en-US" sz="2400" dirty="0"/>
              <a:t>information </a:t>
            </a:r>
            <a:r>
              <a:rPr lang="en-US" sz="2400" dirty="0" smtClean="0"/>
              <a:t>that you </a:t>
            </a:r>
            <a:r>
              <a:rPr lang="en-US" sz="2400" dirty="0"/>
              <a:t>will get by choosing a ball from the </a:t>
            </a:r>
            <a:r>
              <a:rPr lang="en-US" sz="2400" dirty="0" smtClean="0"/>
              <a:t>bin? </a:t>
            </a:r>
          </a:p>
          <a:p>
            <a:pPr marL="400050" lvl="1" indent="0">
              <a:buNone/>
            </a:pPr>
            <a:r>
              <a:rPr lang="en-US" sz="2400" dirty="0" smtClean="0"/>
              <a:t>Answer:</a:t>
            </a:r>
          </a:p>
          <a:p>
            <a:pPr marL="857250" lvl="1" indent="-457200"/>
            <a:r>
              <a:rPr lang="en-US" sz="2400" dirty="0" smtClean="0"/>
              <a:t>I</a:t>
            </a:r>
            <a:r>
              <a:rPr lang="en-US" sz="2400" dirty="0"/>
              <a:t>(red ball) =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(1/ (4</a:t>
            </a:r>
            <a:r>
              <a:rPr lang="en-US" sz="2400" dirty="0"/>
              <a:t>/</a:t>
            </a:r>
            <a:r>
              <a:rPr lang="en-US" sz="2400" dirty="0" smtClean="0"/>
              <a:t>9)) </a:t>
            </a:r>
            <a:r>
              <a:rPr lang="en-US" sz="2400" dirty="0"/>
              <a:t>= 1.1699 bits 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I</a:t>
            </a:r>
            <a:r>
              <a:rPr lang="en-US" sz="2400" dirty="0"/>
              <a:t>(yellow ball) =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(1/(2</a:t>
            </a:r>
            <a:r>
              <a:rPr lang="en-US" sz="2400" dirty="0"/>
              <a:t>/</a:t>
            </a:r>
            <a:r>
              <a:rPr lang="en-US" sz="2400" dirty="0" smtClean="0"/>
              <a:t>9)) </a:t>
            </a:r>
            <a:r>
              <a:rPr lang="en-US" sz="2400" dirty="0"/>
              <a:t>= 2.1699 bits 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I</a:t>
            </a:r>
            <a:r>
              <a:rPr lang="en-US" sz="2400" dirty="0"/>
              <a:t>(green ball) =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(1/(3</a:t>
            </a:r>
            <a:r>
              <a:rPr lang="en-US" sz="2400" dirty="0"/>
              <a:t>/</a:t>
            </a:r>
            <a:r>
              <a:rPr lang="en-US" sz="2400" dirty="0" smtClean="0"/>
              <a:t>9)) </a:t>
            </a:r>
            <a:r>
              <a:rPr lang="en-US" sz="2400" dirty="0"/>
              <a:t>= 1.58496 </a:t>
            </a:r>
            <a:r>
              <a:rPr lang="en-US" sz="2400" dirty="0" smtClean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14198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want to measure what are overall uncertainty for an information source where the probability of outcomes are unequal?</a:t>
            </a:r>
          </a:p>
          <a:p>
            <a:endParaRPr lang="en-US" dirty="0" smtClean="0"/>
          </a:p>
          <a:p>
            <a:r>
              <a:rPr lang="en-US" dirty="0" smtClean="0"/>
              <a:t>The name of this measurement is Entropy.</a:t>
            </a:r>
          </a:p>
          <a:p>
            <a:r>
              <a:rPr lang="en-US" dirty="0" smtClean="0"/>
              <a:t>Entropy </a:t>
            </a:r>
            <a:r>
              <a:rPr lang="en-US" dirty="0"/>
              <a:t>is simply the average(expected) amount of the information </a:t>
            </a:r>
            <a:r>
              <a:rPr lang="en-US" dirty="0" smtClean="0"/>
              <a:t>we receive every time we get the symbol (message) from an information source.</a:t>
            </a:r>
          </a:p>
          <a:p>
            <a:endParaRPr lang="en-US" dirty="0" smtClean="0"/>
          </a:p>
          <a:p>
            <a:r>
              <a:rPr lang="en-US" sz="3900" dirty="0" smtClean="0"/>
              <a:t>H(X) =    </a:t>
            </a:r>
            <a:r>
              <a:rPr lang="en-US" sz="3900" dirty="0" err="1" smtClean="0"/>
              <a:t>Σ</a:t>
            </a:r>
            <a:r>
              <a:rPr lang="en-US" sz="3900" dirty="0" smtClean="0"/>
              <a:t> </a:t>
            </a:r>
            <a:r>
              <a:rPr lang="en-US" sz="3900" dirty="0"/>
              <a:t>p</a:t>
            </a:r>
            <a:r>
              <a:rPr lang="en-US" sz="3900" baseline="-25000" dirty="0"/>
              <a:t>i</a:t>
            </a:r>
            <a:r>
              <a:rPr lang="en-US" sz="3900" dirty="0"/>
              <a:t> </a:t>
            </a:r>
            <a:r>
              <a:rPr lang="en-US" sz="3900" i="1" dirty="0" smtClean="0"/>
              <a:t>log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 (1/p</a:t>
            </a:r>
            <a:r>
              <a:rPr lang="en-US" sz="3900" baseline="-25000" dirty="0" smtClean="0"/>
              <a:t>i</a:t>
            </a:r>
            <a:r>
              <a:rPr lang="en-US" sz="39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 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900" dirty="0"/>
              <a:t> </a:t>
            </a:r>
            <a:r>
              <a:rPr lang="en-US" sz="3900" dirty="0" smtClean="0"/>
              <a:t>   H</a:t>
            </a:r>
            <a:r>
              <a:rPr lang="en-US" sz="3900" dirty="0"/>
              <a:t>(X) </a:t>
            </a:r>
            <a:r>
              <a:rPr lang="en-US" sz="3900" dirty="0" smtClean="0"/>
              <a:t>=  -    </a:t>
            </a:r>
            <a:r>
              <a:rPr lang="en-US" sz="3900" dirty="0" err="1" smtClean="0"/>
              <a:t>Σ</a:t>
            </a:r>
            <a:r>
              <a:rPr lang="en-US" sz="3900" dirty="0" smtClean="0"/>
              <a:t> p</a:t>
            </a:r>
            <a:r>
              <a:rPr lang="en-US" sz="3900" baseline="-25000" dirty="0" smtClean="0"/>
              <a:t>i </a:t>
            </a:r>
            <a:r>
              <a:rPr lang="en-US" sz="3900" i="1" dirty="0" smtClean="0"/>
              <a:t>log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 (p</a:t>
            </a:r>
            <a:r>
              <a:rPr lang="en-US" sz="3900" baseline="-25000" dirty="0" smtClean="0"/>
              <a:t>i</a:t>
            </a:r>
            <a:r>
              <a:rPr lang="en-US" sz="3900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33600" y="4659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34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601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4482" y="6611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Entropy is simply the average(expected) amount of the information from the event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3900" dirty="0" smtClean="0"/>
              <a:t>H(X) =    </a:t>
            </a:r>
            <a:r>
              <a:rPr lang="en-US" sz="3900" dirty="0" err="1" smtClean="0"/>
              <a:t>Σ</a:t>
            </a:r>
            <a:r>
              <a:rPr lang="en-US" sz="3900" dirty="0" smtClean="0"/>
              <a:t> </a:t>
            </a:r>
            <a:r>
              <a:rPr lang="en-US" sz="3900" dirty="0"/>
              <a:t>p</a:t>
            </a:r>
            <a:r>
              <a:rPr lang="en-US" sz="3900" baseline="-25000" dirty="0"/>
              <a:t>i</a:t>
            </a:r>
            <a:r>
              <a:rPr lang="en-US" sz="3900" dirty="0"/>
              <a:t> </a:t>
            </a:r>
            <a:r>
              <a:rPr lang="en-US" sz="3900" i="1" dirty="0" smtClean="0"/>
              <a:t>log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 (1/p</a:t>
            </a:r>
            <a:r>
              <a:rPr lang="en-US" sz="3900" baseline="-25000" dirty="0" smtClean="0"/>
              <a:t>i</a:t>
            </a:r>
            <a:r>
              <a:rPr lang="en-US" sz="39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900" dirty="0"/>
              <a:t> </a:t>
            </a:r>
            <a:r>
              <a:rPr lang="en-US" sz="3900" dirty="0" smtClean="0"/>
              <a:t>   H</a:t>
            </a:r>
            <a:r>
              <a:rPr lang="en-US" sz="3900" dirty="0"/>
              <a:t>(X) </a:t>
            </a:r>
            <a:r>
              <a:rPr lang="en-US" sz="3900" dirty="0" smtClean="0"/>
              <a:t>=  -    </a:t>
            </a:r>
            <a:r>
              <a:rPr lang="en-US" sz="3900" dirty="0" err="1" smtClean="0"/>
              <a:t>Σ</a:t>
            </a:r>
            <a:r>
              <a:rPr lang="en-US" sz="3900" dirty="0" smtClean="0"/>
              <a:t> p</a:t>
            </a:r>
            <a:r>
              <a:rPr lang="en-US" sz="3900" baseline="-25000" dirty="0" smtClean="0"/>
              <a:t>i </a:t>
            </a:r>
            <a:r>
              <a:rPr lang="en-US" sz="3900" i="1" dirty="0" smtClean="0"/>
              <a:t>log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 (p</a:t>
            </a:r>
            <a:r>
              <a:rPr lang="en-US" sz="3900" baseline="-25000" dirty="0" smtClean="0"/>
              <a:t>i</a:t>
            </a:r>
            <a:r>
              <a:rPr lang="en-US" sz="3900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04180" y="3048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821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11517</TotalTime>
  <Words>852</Words>
  <Application>Microsoft Macintosh PowerPoint</Application>
  <PresentationFormat>On-screen Show (4:3)</PresentationFormat>
  <Paragraphs>128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Communication CSE 315</vt:lpstr>
      <vt:lpstr>Outline</vt:lpstr>
      <vt:lpstr>Information Theory</vt:lpstr>
      <vt:lpstr>PowerPoint Presentation</vt:lpstr>
      <vt:lpstr>Information</vt:lpstr>
      <vt:lpstr>Exercises</vt:lpstr>
      <vt:lpstr>PowerPoint Presentation</vt:lpstr>
      <vt:lpstr>Entropy</vt:lpstr>
      <vt:lpstr>Entropy (Cont’d)</vt:lpstr>
      <vt:lpstr>Exercise</vt:lpstr>
      <vt:lpstr>PowerPoint Presentation</vt:lpstr>
      <vt:lpstr>PowerPoint Presentation</vt:lpstr>
      <vt:lpstr>Properties</vt:lpstr>
      <vt:lpstr>PowerPoint Presentation</vt:lpstr>
      <vt:lpstr>Resources</vt:lpstr>
      <vt:lpstr>Thank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A.K.M. Muzahidul  Islam</cp:lastModifiedBy>
  <cp:revision>724</cp:revision>
  <dcterms:created xsi:type="dcterms:W3CDTF">2018-10-07T06:29:49Z</dcterms:created>
  <dcterms:modified xsi:type="dcterms:W3CDTF">2018-12-11T16:01:36Z</dcterms:modified>
</cp:coreProperties>
</file>