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256" r:id="rId2"/>
    <p:sldId id="304" r:id="rId3"/>
    <p:sldId id="321" r:id="rId4"/>
    <p:sldId id="305" r:id="rId5"/>
    <p:sldId id="306" r:id="rId6"/>
    <p:sldId id="259" r:id="rId7"/>
    <p:sldId id="307" r:id="rId8"/>
    <p:sldId id="322" r:id="rId9"/>
    <p:sldId id="260" r:id="rId10"/>
    <p:sldId id="320" r:id="rId11"/>
    <p:sldId id="261" r:id="rId12"/>
    <p:sldId id="323" r:id="rId13"/>
    <p:sldId id="324" r:id="rId14"/>
    <p:sldId id="262" r:id="rId15"/>
    <p:sldId id="309" r:id="rId16"/>
    <p:sldId id="284" r:id="rId17"/>
    <p:sldId id="285" r:id="rId18"/>
    <p:sldId id="263" r:id="rId19"/>
    <p:sldId id="310" r:id="rId20"/>
    <p:sldId id="264" r:id="rId21"/>
    <p:sldId id="265" r:id="rId22"/>
    <p:sldId id="315" r:id="rId23"/>
    <p:sldId id="325" r:id="rId24"/>
    <p:sldId id="326" r:id="rId25"/>
    <p:sldId id="266" r:id="rId26"/>
    <p:sldId id="292" r:id="rId27"/>
    <p:sldId id="286" r:id="rId28"/>
    <p:sldId id="312" r:id="rId29"/>
    <p:sldId id="269" r:id="rId30"/>
    <p:sldId id="270" r:id="rId31"/>
    <p:sldId id="313" r:id="rId32"/>
    <p:sldId id="271" r:id="rId33"/>
    <p:sldId id="273" r:id="rId34"/>
    <p:sldId id="314" r:id="rId35"/>
    <p:sldId id="287" r:id="rId36"/>
    <p:sldId id="288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6600FF"/>
    <a:srgbClr val="993300"/>
    <a:srgbClr val="3333CC"/>
    <a:srgbClr val="B2B2B2"/>
    <a:srgbClr val="FF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7158" autoAdjust="0"/>
  </p:normalViewPr>
  <p:slideViewPr>
    <p:cSldViewPr snapToGrid="0">
      <p:cViewPr>
        <p:scale>
          <a:sx n="50" d="100"/>
          <a:sy n="50" d="100"/>
        </p:scale>
        <p:origin x="-2034" y="-588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0F3CA96-3855-46FF-B59E-9B0E0C574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4F21E0-38B3-4122-80F0-51A83FD09ED3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287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Courtesy by: Cornell University and UIUC</a:t>
            </a: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8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Courtesy by: Cornell University and UIUC</a:t>
            </a: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0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mtClean="0"/>
              <a:t>Courtesy by: Cornell University and UIUC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3"/>
          <p:cNvGrpSpPr>
            <a:grpSpLocks noChangeAspect="1"/>
          </p:cNvGrpSpPr>
          <p:nvPr/>
        </p:nvGrpSpPr>
        <p:grpSpPr bwMode="auto">
          <a:xfrm>
            <a:off x="7234238" y="4106863"/>
            <a:ext cx="914400" cy="914400"/>
            <a:chOff x="9685338" y="4460675"/>
            <a:chExt cx="1080904" cy="1080902"/>
          </a:xfrm>
        </p:grpSpPr>
        <p:sp>
          <p:nvSpPr>
            <p:cNvPr id="8" name="Oval 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0" y="6272213"/>
            <a:ext cx="4745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3763" y="4227513"/>
            <a:ext cx="895350" cy="639762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45C968F2-5DAA-4ED0-AF3A-273567C5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32D2A-8E2D-4542-A836-BE1DA45F9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EAC7-359D-4194-88FA-605A1B93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9646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4C69-51AA-44F6-9C7C-75626F246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/>
          <p:cNvGrpSpPr>
            <a:grpSpLocks noChangeAspect="1"/>
          </p:cNvGrpSpPr>
          <p:nvPr/>
        </p:nvGrpSpPr>
        <p:grpSpPr bwMode="auto">
          <a:xfrm>
            <a:off x="633413" y="2430463"/>
            <a:ext cx="914400" cy="914400"/>
            <a:chOff x="9685338" y="4460675"/>
            <a:chExt cx="1080904" cy="1080902"/>
          </a:xfrm>
        </p:grpSpPr>
        <p:sp>
          <p:nvSpPr>
            <p:cNvPr id="6" name="Oval 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713" y="6272213"/>
            <a:ext cx="4745037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113" y="2508250"/>
            <a:ext cx="890587" cy="72072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D349181-756A-4F69-803B-37A67BD2F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4F526-9790-4F22-A487-126E17003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7E182-4DC8-4B67-811C-FA1048BCD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440B9-8893-479D-8AC9-916CC86B6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6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81ECC-AF5B-4018-B24C-DF375B49A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3"/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4498-E2A5-4C6C-88DF-AF1009EC2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3"/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8F45-E711-4BA2-9536-7F7E0A98E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"/>
          <p:cNvGrpSpPr>
            <a:grpSpLocks/>
          </p:cNvGrpSpPr>
          <p:nvPr/>
        </p:nvGrpSpPr>
        <p:grpSpPr bwMode="auto">
          <a:xfrm>
            <a:off x="8523288" y="6254750"/>
            <a:ext cx="392112" cy="393700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5" name="Oval 8"/>
            <p:cNvSpPr>
              <a:spLocks noChangeAspect="1"/>
            </p:cNvSpPr>
            <p:nvPr/>
          </p:nvSpPr>
          <p:spPr bwMode="auto"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120900"/>
            <a:ext cx="7772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813" y="6272213"/>
            <a:ext cx="2454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213"/>
            <a:ext cx="474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F4C477A-F399-41E7-B4BA-6F3E010A2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4" r:id="rId2"/>
    <p:sldLayoutId id="2147483702" r:id="rId3"/>
    <p:sldLayoutId id="2147483695" r:id="rId4"/>
    <p:sldLayoutId id="2147483696" r:id="rId5"/>
    <p:sldLayoutId id="2147483697" r:id="rId6"/>
    <p:sldLayoutId id="2147483698" r:id="rId7"/>
    <p:sldLayoutId id="2147483703" r:id="rId8"/>
    <p:sldLayoutId id="2147483704" r:id="rId9"/>
    <p:sldLayoutId id="2147483699" r:id="rId10"/>
    <p:sldLayoutId id="214748370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kern="1200" cap="all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Rockwell Condensed" panose="02060603050405020104" pitchFamily="18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17907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Deadlocks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CAE34E8-63A0-459F-B4A9-C106E4FBA10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Deadlocks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None of the </a:t>
            </a:r>
            <a:r>
              <a:rPr lang="en-US" sz="2800" smtClean="0">
                <a:solidFill>
                  <a:srgbClr val="FF0000"/>
                </a:solidFill>
              </a:rPr>
              <a:t>deadlocked</a:t>
            </a:r>
            <a:r>
              <a:rPr lang="en-US" sz="2800" smtClean="0"/>
              <a:t> processes can …</a:t>
            </a:r>
          </a:p>
          <a:p>
            <a:pPr lvl="1" eaLnBrk="1" hangingPunct="1"/>
            <a:r>
              <a:rPr lang="en-US" sz="2400" smtClean="0"/>
              <a:t>run</a:t>
            </a:r>
          </a:p>
          <a:p>
            <a:pPr lvl="1" eaLnBrk="1" hangingPunct="1"/>
            <a:r>
              <a:rPr lang="en-US" sz="2400" smtClean="0"/>
              <a:t>release resources</a:t>
            </a:r>
          </a:p>
          <a:p>
            <a:pPr lvl="1" eaLnBrk="1" hangingPunct="1"/>
            <a:r>
              <a:rPr lang="en-US" sz="2400" smtClean="0"/>
              <a:t>be awakened</a:t>
            </a:r>
          </a:p>
          <a:p>
            <a:pPr eaLnBrk="1" hangingPunct="1"/>
            <a:r>
              <a:rPr lang="en-US" sz="2800" smtClean="0"/>
              <a:t>Permanent blocking</a:t>
            </a:r>
          </a:p>
          <a:p>
            <a:pPr eaLnBrk="1" hangingPunct="1"/>
            <a:r>
              <a:rPr lang="en-US" smtClean="0"/>
              <a:t>A law passed by the Kansas legislature early in the 20th century</a:t>
            </a:r>
          </a:p>
          <a:p>
            <a:pPr lvl="1" eaLnBrk="1" hangingPunct="1"/>
            <a:r>
              <a:rPr lang="en-US" smtClean="0"/>
              <a:t>“When two trains approach each other at a crossing, both shall come to a full stop and neither shall start up again until the other has gone.”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Four Conditions for Deadlock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4281DFD-CD72-43FA-9783-831E760A7F9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Mutual exclusion condition</a:t>
            </a:r>
          </a:p>
          <a:p>
            <a:pPr lvl="1" indent="0" eaLnBrk="1" fontAlgn="auto" hangingPunct="1">
              <a:buClr>
                <a:schemeClr val="tx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400" dirty="0"/>
              <a:t>each resource assigned to exactly 1 process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is available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Hold and wait condition</a:t>
            </a:r>
          </a:p>
          <a:p>
            <a:pPr lvl="1" indent="0" eaLnBrk="1" fontAlgn="auto" hangingPunct="1">
              <a:buClr>
                <a:schemeClr val="tx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400" dirty="0"/>
              <a:t>process </a:t>
            </a:r>
            <a:r>
              <a:rPr lang="en-US" sz="2400" dirty="0">
                <a:solidFill>
                  <a:srgbClr val="FF0000"/>
                </a:solidFill>
              </a:rPr>
              <a:t>holding</a:t>
            </a:r>
            <a:r>
              <a:rPr lang="en-US" sz="2400" dirty="0"/>
              <a:t> resources can </a:t>
            </a:r>
            <a:r>
              <a:rPr lang="en-US" sz="2400" dirty="0">
                <a:solidFill>
                  <a:srgbClr val="FF0000"/>
                </a:solidFill>
              </a:rPr>
              <a:t>request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additional</a:t>
            </a:r>
            <a:r>
              <a:rPr lang="en-US" sz="2400" dirty="0"/>
              <a:t> resources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No preemption condition</a:t>
            </a:r>
          </a:p>
          <a:p>
            <a:pPr lvl="1" indent="0" eaLnBrk="1" fontAlgn="auto" hangingPunct="1">
              <a:buClr>
                <a:schemeClr val="tx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400" dirty="0"/>
              <a:t>previously </a:t>
            </a:r>
            <a:r>
              <a:rPr lang="en-US" sz="2400" dirty="0">
                <a:solidFill>
                  <a:srgbClr val="FF0000"/>
                </a:solidFill>
              </a:rPr>
              <a:t>granted</a:t>
            </a:r>
            <a:r>
              <a:rPr lang="en-US" sz="2400" dirty="0"/>
              <a:t> resources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forcibly taken away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sz="2800" dirty="0"/>
              <a:t>Circular wait condition</a:t>
            </a:r>
          </a:p>
          <a:p>
            <a:pPr lvl="1" indent="0" eaLnBrk="1" fontAlgn="auto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 dirty="0"/>
              <a:t>must be a circular chain of 2 or more processes</a:t>
            </a:r>
          </a:p>
          <a:p>
            <a:pPr lvl="1" indent="0" eaLnBrk="1" fontAlgn="auto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sz="2400" dirty="0"/>
              <a:t>each is waiting for resource held by next member of the chain</a:t>
            </a: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b="1" i="1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="1" baseline="-250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1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 </a:t>
            </a: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is waiting for a resource that is held by </a:t>
            </a:r>
            <a:r>
              <a:rPr lang="en-US" altLang="ko-KR" sz="2400" i="1" dirty="0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2</a:t>
            </a:r>
            <a:endParaRPr lang="en-US" altLang="ko-KR" sz="2400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i="1" dirty="0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2</a:t>
            </a: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 is waiting for a resource that is held by </a:t>
            </a:r>
            <a:r>
              <a:rPr lang="en-US" altLang="ko-KR" sz="2400" i="1" dirty="0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aseline="-25000" dirty="0">
                <a:latin typeface="Helvetica" panose="020B0604020202020204" pitchFamily="34" charset="0"/>
                <a:ea typeface="Gulim" panose="020B0600000101010101" pitchFamily="34" charset="-127"/>
              </a:rPr>
              <a:t>3</a:t>
            </a:r>
            <a:endParaRPr lang="en-US" altLang="ko-KR" sz="2400" dirty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…</a:t>
            </a:r>
          </a:p>
          <a:p>
            <a:pPr marL="548640" lvl="2" indent="0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sz="2400" i="1" dirty="0" err="1"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i="1" baseline="-25000" dirty="0" err="1">
                <a:latin typeface="Helvetica" panose="020B0604020202020204" pitchFamily="34" charset="0"/>
                <a:ea typeface="Gulim" panose="020B0600000101010101" pitchFamily="34" charset="-127"/>
              </a:rPr>
              <a:t>n</a:t>
            </a:r>
            <a:r>
              <a:rPr lang="en-US" altLang="ko-KR" sz="2400" dirty="0">
                <a:latin typeface="Helvetica" panose="020B0604020202020204" pitchFamily="34" charset="0"/>
                <a:ea typeface="Gulim" panose="020B0600000101010101" pitchFamily="34" charset="-127"/>
              </a:rPr>
              <a:t> is waiting for a resource that is held by </a:t>
            </a:r>
            <a:r>
              <a:rPr lang="en-US" altLang="ko-KR" sz="2400" b="1" i="1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</a:t>
            </a:r>
            <a:r>
              <a:rPr lang="en-US" altLang="ko-KR" sz="2400" b="1" baseline="-25000" dirty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1</a:t>
            </a:r>
            <a:endParaRPr lang="en-US" altLang="ko-KR" sz="2400" b="1" dirty="0">
              <a:solidFill>
                <a:srgbClr val="FF0000"/>
              </a:solidFill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Four Conditions for Deadlock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B96BEB8-FD86-4625-BFED-85DDB8D9ADC9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The fourth condition </a:t>
            </a:r>
            <a:r>
              <a:rPr lang="en-US" dirty="0" smtClean="0"/>
              <a:t>is a </a:t>
            </a:r>
            <a:r>
              <a:rPr lang="en-US" dirty="0"/>
              <a:t>potential consequence of the first </a:t>
            </a:r>
            <a:r>
              <a:rPr lang="en-US" dirty="0" smtClean="0"/>
              <a:t>three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Given </a:t>
            </a:r>
            <a:r>
              <a:rPr lang="en-US" dirty="0"/>
              <a:t>that the first three conditions exist, a sequence of events may occur that lead to an </a:t>
            </a:r>
            <a:r>
              <a:rPr lang="en-US" dirty="0">
                <a:solidFill>
                  <a:srgbClr val="FF0000"/>
                </a:solidFill>
              </a:rPr>
              <a:t>unresolvable</a:t>
            </a:r>
            <a:r>
              <a:rPr lang="en-US" dirty="0"/>
              <a:t> circular wait. </a:t>
            </a:r>
            <a:endParaRPr lang="en-US" dirty="0" smtClean="0"/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The </a:t>
            </a:r>
            <a:r>
              <a:rPr lang="en-US" dirty="0"/>
              <a:t>unresolvable circular wait is in fact the </a:t>
            </a:r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of deadlock. </a:t>
            </a:r>
            <a:endParaRPr lang="en-US" dirty="0" smtClean="0"/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The </a:t>
            </a:r>
            <a:r>
              <a:rPr lang="en-US" dirty="0"/>
              <a:t>circular wait listed as condition 4 is </a:t>
            </a:r>
            <a:r>
              <a:rPr lang="en-US" dirty="0">
                <a:solidFill>
                  <a:srgbClr val="FF0000"/>
                </a:solidFill>
              </a:rPr>
              <a:t>unresolvable</a:t>
            </a:r>
            <a:r>
              <a:rPr lang="en-US" dirty="0"/>
              <a:t> because the first three conditions hold. </a:t>
            </a: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Thus</a:t>
            </a:r>
            <a:r>
              <a:rPr lang="en-US" dirty="0"/>
              <a:t>, the four conditions, taken together, constitute necessary and sufficient conditions for </a:t>
            </a:r>
            <a:r>
              <a:rPr lang="en-US" dirty="0" smtClean="0"/>
              <a:t>deadlock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of them is absent,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deadlock is </a:t>
            </a:r>
            <a:r>
              <a:rPr lang="en-US" dirty="0" smtClean="0"/>
              <a:t>possible</a:t>
            </a: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6969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7863" y="290513"/>
            <a:ext cx="5305425" cy="17811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2AE17-A45E-4E15-9786-B906EB16604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265363"/>
            <a:ext cx="87249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 Modeling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939088" cy="4876800"/>
          </a:xfrm>
        </p:spPr>
        <p:txBody>
          <a:bodyPr rtlCol="0">
            <a:normAutofit fontScale="925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Modeled with </a:t>
            </a:r>
            <a:r>
              <a:rPr lang="en-US" sz="2800" dirty="0" smtClean="0">
                <a:solidFill>
                  <a:srgbClr val="FF0000"/>
                </a:solidFill>
              </a:rPr>
              <a:t>directed</a:t>
            </a:r>
            <a:r>
              <a:rPr lang="en-US" sz="2800" dirty="0" smtClean="0"/>
              <a:t> graphs 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2 types of </a:t>
            </a:r>
            <a:r>
              <a:rPr lang="en-US" sz="2400" dirty="0" smtClean="0">
                <a:solidFill>
                  <a:srgbClr val="FF0000"/>
                </a:solidFill>
              </a:rPr>
              <a:t>nodes</a:t>
            </a:r>
            <a:r>
              <a:rPr lang="en-US" sz="2400" dirty="0" smtClean="0"/>
              <a:t>: process      , resource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endParaRPr lang="en-US" sz="2800" dirty="0" smtClean="0"/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edges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000" dirty="0" smtClean="0"/>
              <a:t>R ---&gt; A  ;</a:t>
            </a:r>
            <a:r>
              <a:rPr lang="en-US" sz="2000" dirty="0" smtClean="0">
                <a:solidFill>
                  <a:srgbClr val="FF0000"/>
                </a:solidFill>
              </a:rPr>
              <a:t>resource</a:t>
            </a:r>
            <a:r>
              <a:rPr lang="en-US" sz="2000" dirty="0" smtClean="0"/>
              <a:t> R assigned to </a:t>
            </a:r>
            <a:r>
              <a:rPr lang="en-US" sz="2000" dirty="0" smtClean="0">
                <a:solidFill>
                  <a:srgbClr val="7030A0"/>
                </a:solidFill>
              </a:rPr>
              <a:t>process</a:t>
            </a:r>
            <a:r>
              <a:rPr lang="en-US" sz="2000" dirty="0" smtClean="0"/>
              <a:t> A</a:t>
            </a:r>
          </a:p>
          <a:p>
            <a:pPr marL="731520" lvl="2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000" dirty="0" smtClean="0"/>
              <a:t>B ----&gt; S ;</a:t>
            </a:r>
            <a:r>
              <a:rPr lang="en-US" sz="2000" dirty="0" smtClean="0">
                <a:solidFill>
                  <a:srgbClr val="7030A0"/>
                </a:solidFill>
              </a:rPr>
              <a:t>process</a:t>
            </a:r>
            <a:r>
              <a:rPr lang="en-US" sz="2000" dirty="0" smtClean="0"/>
              <a:t> B is </a:t>
            </a:r>
            <a:r>
              <a:rPr lang="en-US" sz="2000" b="1" dirty="0" smtClean="0">
                <a:solidFill>
                  <a:srgbClr val="993300"/>
                </a:solidFill>
              </a:rPr>
              <a:t>blocked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n-US" sz="2000" dirty="0" smtClean="0"/>
              <a:t>waiting for </a:t>
            </a:r>
            <a:r>
              <a:rPr lang="en-US" sz="2000" dirty="0" smtClean="0">
                <a:solidFill>
                  <a:srgbClr val="FF0000"/>
                </a:solidFill>
              </a:rPr>
              <a:t>resource</a:t>
            </a:r>
            <a:r>
              <a:rPr lang="en-US" sz="2000" dirty="0" smtClean="0"/>
              <a:t> 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process</a:t>
            </a:r>
            <a:r>
              <a:rPr lang="en-US" sz="2400" dirty="0" smtClean="0"/>
              <a:t> C and D are in deadlock over resources T and U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3D74242-8B71-4E36-94E8-F6F3B4C1B253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23557" name="Picture 7" descr="3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20900"/>
            <a:ext cx="5214938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Oval 1"/>
          <p:cNvSpPr>
            <a:spLocks noChangeArrowheads="1"/>
          </p:cNvSpPr>
          <p:nvPr/>
        </p:nvSpPr>
        <p:spPr bwMode="auto">
          <a:xfrm>
            <a:off x="4532313" y="1679575"/>
            <a:ext cx="312737" cy="3270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6191250" y="1652588"/>
            <a:ext cx="347663" cy="327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 Modeling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A </a:t>
            </a:r>
            <a:r>
              <a:rPr lang="en-US" sz="2800" b="1" smtClean="0">
                <a:solidFill>
                  <a:srgbClr val="FF0000"/>
                </a:solidFill>
              </a:rPr>
              <a:t>cycle</a:t>
            </a:r>
            <a:r>
              <a:rPr lang="en-US" sz="2800" b="1" smtClean="0"/>
              <a:t> in the graph means that there is a </a:t>
            </a:r>
            <a:r>
              <a:rPr lang="en-US" sz="2800" b="1" smtClean="0">
                <a:solidFill>
                  <a:srgbClr val="FF0000"/>
                </a:solidFill>
              </a:rPr>
              <a:t>deadlock</a:t>
            </a:r>
            <a:r>
              <a:rPr lang="en-US" sz="2800" b="1" smtClean="0"/>
              <a:t> involving the processes and resources in the cycle (</a:t>
            </a:r>
            <a:r>
              <a:rPr lang="en-US" sz="2800" b="1" smtClean="0">
                <a:solidFill>
                  <a:srgbClr val="FF0000"/>
                </a:solidFill>
              </a:rPr>
              <a:t>assuming</a:t>
            </a:r>
            <a:r>
              <a:rPr lang="en-US" sz="2800" b="1" smtClean="0"/>
              <a:t> that there is </a:t>
            </a:r>
            <a:r>
              <a:rPr lang="en-US" sz="2800" b="1" smtClean="0">
                <a:solidFill>
                  <a:srgbClr val="FF0000"/>
                </a:solidFill>
              </a:rPr>
              <a:t>one</a:t>
            </a:r>
            <a:r>
              <a:rPr lang="en-US" sz="2800" b="1" smtClean="0"/>
              <a:t> resource of each kind). </a:t>
            </a:r>
          </a:p>
          <a:p>
            <a:pPr eaLnBrk="1" hangingPunct="1"/>
            <a:r>
              <a:rPr lang="en-US" sz="2800" b="1" smtClean="0"/>
              <a:t>In this example, the cycle is C–T–D–U–C.</a:t>
            </a:r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D3AB781-4102-4822-86C1-1F8EB8D32FC8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24581" name="Picture 7" descr="3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56050"/>
            <a:ext cx="5214938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27" y="108444"/>
            <a:ext cx="7772400" cy="6964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Modeling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How deadlock occurs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A8849B6-914F-4E01-BF9E-813F7C5F9465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en-US" sz="1600" smtClean="0">
              <a:solidFill>
                <a:schemeClr val="tx1"/>
              </a:solidFill>
            </a:endParaRPr>
          </a:p>
        </p:txBody>
      </p:sp>
      <p:grpSp>
        <p:nvGrpSpPr>
          <p:cNvPr id="25605" name="Group 1"/>
          <p:cNvGrpSpPr>
            <a:grpSpLocks/>
          </p:cNvGrpSpPr>
          <p:nvPr/>
        </p:nvGrpSpPr>
        <p:grpSpPr bwMode="auto">
          <a:xfrm>
            <a:off x="714375" y="723900"/>
            <a:ext cx="6985000" cy="6032500"/>
            <a:chOff x="1331090" y="828675"/>
            <a:chExt cx="6984235" cy="6031672"/>
          </a:xfrm>
        </p:grpSpPr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796"/>
            <a:stretch>
              <a:fillRect/>
            </a:stretch>
          </p:blipFill>
          <p:spPr bwMode="auto">
            <a:xfrm>
              <a:off x="1331090" y="1027112"/>
              <a:ext cx="6782748" cy="5833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371850" y="828675"/>
              <a:ext cx="4943475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ahoma" panose="020B0604030504040204" pitchFamily="34" charset="0"/>
                </a:rPr>
                <a:t>A                         B                        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Modeling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6200775"/>
            <a:ext cx="7772400" cy="6572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How deadlock can be avoided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DAE4BE7-F7EE-4191-8216-61289DF0E2E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8"/>
          <a:stretch>
            <a:fillRect/>
          </a:stretch>
        </p:blipFill>
        <p:spPr bwMode="auto">
          <a:xfrm>
            <a:off x="723900" y="966788"/>
            <a:ext cx="79819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3057525" y="5686425"/>
            <a:ext cx="5772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Tahoma" panose="020B0604030504040204" pitchFamily="34" charset="0"/>
              </a:rPr>
              <a:t>(o)                              (p)                         (q)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Deadlock Modeling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graphs are a </a:t>
            </a:r>
            <a:r>
              <a:rPr lang="en-US" b="1" smtClean="0">
                <a:solidFill>
                  <a:srgbClr val="FF0000"/>
                </a:solidFill>
              </a:rPr>
              <a:t>tool</a:t>
            </a:r>
            <a:r>
              <a:rPr lang="en-US" smtClean="0"/>
              <a:t> for </a:t>
            </a:r>
            <a:r>
              <a:rPr lang="en-US" smtClean="0">
                <a:solidFill>
                  <a:srgbClr val="FF0000"/>
                </a:solidFill>
              </a:rPr>
              <a:t>finding</a:t>
            </a:r>
            <a:r>
              <a:rPr lang="en-US" smtClean="0"/>
              <a:t> if a given request/release </a:t>
            </a:r>
            <a:r>
              <a:rPr lang="en-US" smtClean="0">
                <a:solidFill>
                  <a:srgbClr val="FF0000"/>
                </a:solidFill>
              </a:rPr>
              <a:t>sequence</a:t>
            </a:r>
            <a:r>
              <a:rPr lang="en-US" smtClean="0"/>
              <a:t> leads to deadlock. </a:t>
            </a:r>
          </a:p>
          <a:p>
            <a:pPr eaLnBrk="1" hangingPunct="1"/>
            <a:r>
              <a:rPr lang="en-US" smtClean="0"/>
              <a:t>We just carry out the requests and releases step by step, and after </a:t>
            </a:r>
            <a:r>
              <a:rPr lang="en-US" smtClean="0">
                <a:solidFill>
                  <a:srgbClr val="FF0000"/>
                </a:solidFill>
              </a:rPr>
              <a:t>every</a:t>
            </a:r>
            <a:r>
              <a:rPr lang="en-US" smtClean="0"/>
              <a:t> step check the graph to see if it contains any </a:t>
            </a:r>
            <a:r>
              <a:rPr lang="en-US" b="1" smtClean="0">
                <a:solidFill>
                  <a:srgbClr val="FF0000"/>
                </a:solidFill>
              </a:rPr>
              <a:t>cycles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Although we used resource graphs for the case of a </a:t>
            </a:r>
            <a:r>
              <a:rPr lang="en-US" smtClean="0">
                <a:solidFill>
                  <a:srgbClr val="FF0000"/>
                </a:solidFill>
              </a:rPr>
              <a:t>single</a:t>
            </a:r>
            <a:r>
              <a:rPr lang="en-US" smtClean="0"/>
              <a:t> resource of each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endParaRPr lang="en-US" smtClean="0"/>
          </a:p>
          <a:p>
            <a:pPr eaLnBrk="1" hangingPunct="1"/>
            <a:r>
              <a:rPr lang="en-US" smtClean="0"/>
              <a:t>Resource graphs can also be generalized to handle multiple resources of the same type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EC718B6-5EC3-4E8A-A74F-84DD59ABF0B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18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Dealing with Deadlocks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34A2E8A-63B2-4835-91FB-18C9AFE7F48E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2867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Strategies for dealing with Deadlocks</a:t>
            </a:r>
          </a:p>
          <a:p>
            <a:pPr lvl="1" eaLnBrk="1" hangingPunct="1"/>
            <a:r>
              <a:rPr lang="en-US" smtClean="0"/>
              <a:t>Just ignore the problem altogether</a:t>
            </a:r>
          </a:p>
          <a:p>
            <a:pPr lvl="1" eaLnBrk="1" hangingPunct="1"/>
            <a:r>
              <a:rPr lang="en-US" smtClean="0"/>
              <a:t>detection and recovery</a:t>
            </a:r>
          </a:p>
          <a:p>
            <a:pPr lvl="2" eaLnBrk="1" hangingPunct="1"/>
            <a:r>
              <a:rPr lang="en-US" smtClean="0"/>
              <a:t>Let deadlocks occur, detect them, and take action.</a:t>
            </a:r>
          </a:p>
          <a:p>
            <a:pPr lvl="1" eaLnBrk="1" hangingPunct="1"/>
            <a:r>
              <a:rPr lang="en-US" smtClean="0"/>
              <a:t>Dynamic avoidance </a:t>
            </a:r>
          </a:p>
          <a:p>
            <a:pPr lvl="2" eaLnBrk="1" hangingPunct="1"/>
            <a:r>
              <a:rPr lang="en-US" smtClean="0"/>
              <a:t>careful resource allocation</a:t>
            </a:r>
          </a:p>
          <a:p>
            <a:pPr lvl="1" eaLnBrk="1" hangingPunct="1"/>
            <a:r>
              <a:rPr lang="en-US" smtClean="0"/>
              <a:t>Prevention </a:t>
            </a:r>
          </a:p>
          <a:p>
            <a:pPr lvl="2" eaLnBrk="1" hangingPunct="1"/>
            <a:r>
              <a:rPr lang="en-US" smtClean="0"/>
              <a:t>negating one of the four necessary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A </a:t>
            </a:r>
            <a:r>
              <a:rPr lang="en-US" sz="2800" b="1" dirty="0" smtClean="0"/>
              <a:t>resource</a:t>
            </a:r>
            <a:r>
              <a:rPr lang="en-US" sz="2800" dirty="0" smtClean="0"/>
              <a:t> is a commodity needed by a process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printers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Disk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CPU time</a:t>
            </a:r>
            <a:endParaRPr lang="en-US" dirty="0" smtClean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Resources can be either: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Serially reusable: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CPU, memory, disk space, I/O devices, files.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release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Consumable: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Produced</a:t>
            </a:r>
            <a:r>
              <a:rPr lang="en-US" sz="2200" dirty="0" smtClean="0"/>
              <a:t> by a process, needed by a process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messages, buffers of information, interrupts.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create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Resource ceases to exist after it has been used, so it is not released.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0E6948-ED72-4C67-92D7-6FA2AFA33DB8}" type="datetime1">
              <a:rPr lang="en-US" sz="1400" smtClean="0"/>
              <a:pPr/>
              <a:t>9/12/2018</a:t>
            </a:fld>
            <a:endParaRPr lang="en-US" sz="1400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4ACD95A-671B-4081-9BEC-A93DC94F49BD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Ostrich Algorithm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The simplest approach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Don’t do anything, </a:t>
            </a:r>
            <a:r>
              <a:rPr lang="en-US" b="1" dirty="0" smtClean="0">
                <a:solidFill>
                  <a:srgbClr val="FF0000"/>
                </a:solidFill>
              </a:rPr>
              <a:t>simply restart </a:t>
            </a:r>
            <a:r>
              <a:rPr lang="en-US" dirty="0" smtClean="0"/>
              <a:t>the system 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 smtClean="0"/>
              <a:t>Rational: 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Deadlock prevention, avoidance or detection/recovery algorithms are </a:t>
            </a:r>
            <a:r>
              <a:rPr lang="en-US" sz="2400" b="1" dirty="0" smtClean="0">
                <a:solidFill>
                  <a:srgbClr val="FF0000"/>
                </a:solidFill>
              </a:rPr>
              <a:t>expensive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if deadlock occurs only </a:t>
            </a:r>
            <a:r>
              <a:rPr lang="en-US" sz="2400" b="1" dirty="0" smtClean="0">
                <a:solidFill>
                  <a:srgbClr val="FF0000"/>
                </a:solidFill>
              </a:rPr>
              <a:t>rarely</a:t>
            </a:r>
            <a:r>
              <a:rPr lang="en-US" sz="2400" dirty="0" smtClean="0"/>
              <a:t>, it is not worth the overhead to implement any of these algorithms. </a:t>
            </a: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UNIX, Linux and Windows takes this approach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It is a trade off between 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convenience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correctness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110AD7E-ACAF-4A5D-81B4-8DB6431CBB1E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 Detection with </a:t>
            </a:r>
            <a:r>
              <a:rPr lang="en-US" sz="3600" dirty="0" smtClean="0">
                <a:solidFill>
                  <a:srgbClr val="FF0000"/>
                </a:solidFill>
              </a:rPr>
              <a:t>One</a:t>
            </a:r>
            <a:r>
              <a:rPr lang="en-US" sz="3600" dirty="0" smtClean="0"/>
              <a:t> Resource of Each Type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the resource ownership and requests</a:t>
            </a:r>
          </a:p>
          <a:p>
            <a:pPr eaLnBrk="1" hangingPunct="1"/>
            <a:r>
              <a:rPr lang="en-US" smtClean="0"/>
              <a:t>A cycle can be found within the graph, denoting deadlock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1002DEB-CAE5-480C-8567-F83AD3483FC9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706688"/>
            <a:ext cx="700087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77813" y="0"/>
            <a:ext cx="8866187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One Resource of Each Type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FE55B8D-768F-4180-AD58-99DB9CEEA3A6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31875"/>
            <a:ext cx="784225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5800" y="2257425"/>
            <a:ext cx="7710488" cy="4386263"/>
          </a:xfrm>
          <a:prstGeom prst="rect">
            <a:avLst/>
          </a:prstGeom>
          <a:noFill/>
          <a:ln w="57150">
            <a:prstDash val="sys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4013" y="3275013"/>
            <a:ext cx="2524125" cy="287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5" y="5432425"/>
            <a:ext cx="2563813" cy="301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One Resource of Each Type </a:t>
            </a:r>
          </a:p>
        </p:txBody>
      </p:sp>
      <p:sp>
        <p:nvSpPr>
          <p:cNvPr id="327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order of processing the nodes is arbitrary</a:t>
            </a:r>
          </a:p>
          <a:p>
            <a:pPr eaLnBrk="1" hangingPunct="1"/>
            <a:r>
              <a:rPr lang="en-US" smtClean="0"/>
              <a:t>let us just inspect them from left to right, top to bottom</a:t>
            </a:r>
          </a:p>
          <a:p>
            <a:pPr lvl="1" eaLnBrk="1" hangingPunct="1"/>
            <a:r>
              <a:rPr lang="en-US" smtClean="0"/>
              <a:t>starting at R, then successively A, B, C, S, D, T, E, F…</a:t>
            </a:r>
          </a:p>
          <a:p>
            <a:pPr lvl="1" eaLnBrk="1" hangingPunct="1"/>
            <a:r>
              <a:rPr lang="en-US" smtClean="0"/>
              <a:t>If we hit a cycle, the algorithm stops.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BCA1708-89C1-469F-9B6D-07435226373C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276600"/>
            <a:ext cx="700087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One Resource of Each Type </a:t>
            </a:r>
          </a:p>
        </p:txBody>
      </p:sp>
      <p:sp>
        <p:nvSpPr>
          <p:cNvPr id="3379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B we continue to follow outgoing arcs until we get to D, at which time L = [B, T, E, V, G, U, D]. </a:t>
            </a:r>
          </a:p>
          <a:p>
            <a:pPr lvl="1" eaLnBrk="1" hangingPunct="1"/>
            <a:r>
              <a:rPr lang="en-US" smtClean="0"/>
              <a:t>Now we must make a random choice</a:t>
            </a:r>
          </a:p>
          <a:p>
            <a:pPr lvl="1" eaLnBrk="1" hangingPunct="1"/>
            <a:r>
              <a:rPr lang="en-US" smtClean="0"/>
              <a:t>If we pick S we come to a dead end and backtrack to D</a:t>
            </a:r>
          </a:p>
          <a:p>
            <a:pPr lvl="1" eaLnBrk="1" hangingPunct="1"/>
            <a:r>
              <a:rPr lang="en-US" smtClean="0"/>
              <a:t>The second time we pick T</a:t>
            </a:r>
          </a:p>
          <a:p>
            <a:pPr lvl="1" eaLnBrk="1" hangingPunct="1"/>
            <a:r>
              <a:rPr lang="en-US" smtClean="0"/>
              <a:t>Update L to be [B, </a:t>
            </a:r>
            <a:r>
              <a:rPr lang="en-US" smtClean="0">
                <a:solidFill>
                  <a:srgbClr val="FF0000"/>
                </a:solidFill>
              </a:rPr>
              <a:t>T</a:t>
            </a:r>
            <a:r>
              <a:rPr lang="en-US" smtClean="0"/>
              <a:t>, E, V, G, U, D, </a:t>
            </a:r>
            <a:r>
              <a:rPr lang="en-US" smtClean="0">
                <a:solidFill>
                  <a:srgbClr val="FF0000"/>
                </a:solidFill>
              </a:rPr>
              <a:t>T</a:t>
            </a:r>
            <a:r>
              <a:rPr lang="en-US" smtClean="0"/>
              <a:t> ]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EB5554D-23D1-4982-A20C-DBA852263AC1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09988"/>
            <a:ext cx="644842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Detection with </a:t>
            </a:r>
            <a:r>
              <a:rPr lang="en-US" sz="3600" dirty="0" smtClean="0">
                <a:solidFill>
                  <a:srgbClr val="FF0000"/>
                </a:solidFill>
              </a:rPr>
              <a:t>Multiple</a:t>
            </a:r>
            <a:r>
              <a:rPr lang="en-US" sz="3600" dirty="0" smtClean="0"/>
              <a:t> Resource of Each Type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09600" indent="-609600" algn="ctr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Data structures needed by deadlock </a:t>
            </a:r>
            <a:r>
              <a:rPr lang="en-US" sz="2800" dirty="0" smtClean="0">
                <a:solidFill>
                  <a:srgbClr val="FF6600"/>
                </a:solidFill>
              </a:rPr>
              <a:t>detection</a:t>
            </a:r>
            <a:r>
              <a:rPr lang="en-US" sz="2800" dirty="0" smtClean="0"/>
              <a:t> algorithm</a:t>
            </a:r>
            <a:endParaRPr lang="en-US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4917C56-C40E-4239-B13C-FC3F96779F61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6012"/>
            <a:ext cx="9075379" cy="425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Detection with </a:t>
            </a:r>
            <a:r>
              <a:rPr lang="en-US" sz="3600" dirty="0" smtClean="0">
                <a:solidFill>
                  <a:srgbClr val="FF0000"/>
                </a:solidFill>
              </a:rPr>
              <a:t>Multiple</a:t>
            </a:r>
            <a:r>
              <a:rPr lang="en-US" sz="3600" dirty="0" smtClean="0"/>
              <a:t> Resource of Each Type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Invariant: </a:t>
            </a:r>
            <a:r>
              <a:rPr lang="en-US" sz="2800" dirty="0" smtClean="0">
                <a:sym typeface="Symbol" panose="05050102010706020507" pitchFamily="18" charset="2"/>
              </a:rPr>
              <a:t></a:t>
            </a:r>
            <a:r>
              <a:rPr lang="en-US" sz="2800" baseline="-25000" dirty="0" smtClean="0">
                <a:sym typeface="Symbol" panose="05050102010706020507" pitchFamily="18" charset="2"/>
              </a:rPr>
              <a:t>1</a:t>
            </a:r>
            <a:r>
              <a:rPr lang="en-US" sz="2800" baseline="-25000" dirty="0" smtClean="0">
                <a:solidFill>
                  <a:srgbClr val="FF6600"/>
                </a:solidFill>
                <a:sym typeface="Symbol" panose="05050102010706020507" pitchFamily="18" charset="2"/>
              </a:rPr>
              <a:t>i</a:t>
            </a:r>
            <a:r>
              <a:rPr lang="en-US" sz="2800" baseline="-25000" dirty="0" smtClean="0">
                <a:sym typeface="Symbol" panose="05050102010706020507" pitchFamily="18" charset="2"/>
              </a:rPr>
              <a:t>n</a:t>
            </a:r>
            <a:r>
              <a:rPr lang="en-US" sz="2800" dirty="0" smtClean="0">
                <a:sym typeface="Symbol" panose="05050102010706020507" pitchFamily="18" charset="2"/>
              </a:rPr>
              <a:t>C</a:t>
            </a:r>
            <a:r>
              <a:rPr lang="en-US" sz="2800" baseline="-25000" dirty="0" smtClean="0">
                <a:solidFill>
                  <a:srgbClr val="FF6600"/>
                </a:solidFill>
                <a:sym typeface="Symbol" panose="05050102010706020507" pitchFamily="18" charset="2"/>
              </a:rPr>
              <a:t>i</a:t>
            </a:r>
            <a:r>
              <a:rPr lang="en-US" sz="2800" baseline="-25000" dirty="0" smtClean="0">
                <a:sym typeface="Symbol" panose="05050102010706020507" pitchFamily="18" charset="2"/>
              </a:rPr>
              <a:t>j</a:t>
            </a:r>
            <a:r>
              <a:rPr lang="en-US" sz="2800" dirty="0" smtClean="0">
                <a:sym typeface="Symbol" panose="05050102010706020507" pitchFamily="18" charset="2"/>
              </a:rPr>
              <a:t> + </a:t>
            </a:r>
            <a:r>
              <a:rPr lang="en-US" sz="2800" dirty="0" err="1" smtClean="0">
                <a:sym typeface="Symbol" panose="05050102010706020507" pitchFamily="18" charset="2"/>
              </a:rPr>
              <a:t>A</a:t>
            </a:r>
            <a:r>
              <a:rPr lang="en-US" sz="2800" baseline="-25000" dirty="0" err="1" smtClean="0">
                <a:sym typeface="Symbol" panose="05050102010706020507" pitchFamily="18" charset="2"/>
              </a:rPr>
              <a:t>j</a:t>
            </a:r>
            <a:r>
              <a:rPr lang="en-US" sz="2800" dirty="0" smtClean="0">
                <a:sym typeface="Symbol" panose="05050102010706020507" pitchFamily="18" charset="2"/>
              </a:rPr>
              <a:t> = </a:t>
            </a:r>
            <a:r>
              <a:rPr lang="en-US" sz="2800" dirty="0" err="1" smtClean="0">
                <a:sym typeface="Symbol" panose="05050102010706020507" pitchFamily="18" charset="2"/>
              </a:rPr>
              <a:t>E</a:t>
            </a:r>
            <a:r>
              <a:rPr lang="en-US" sz="2800" baseline="-25000" dirty="0" err="1" smtClean="0">
                <a:sym typeface="Symbol" panose="05050102010706020507" pitchFamily="18" charset="2"/>
              </a:rPr>
              <a:t>j</a:t>
            </a:r>
            <a:endParaRPr lang="en-US" sz="2800" baseline="-250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sz="2800" dirty="0">
                <a:sym typeface="Symbol" panose="05050102010706020507" pitchFamily="18" charset="2"/>
              </a:rPr>
              <a:t>Assumption</a:t>
            </a:r>
          </a:p>
          <a:p>
            <a:pPr lvl="1" eaLnBrk="1" hangingPunct="1"/>
            <a:r>
              <a:rPr lang="en-US" sz="2400" dirty="0">
                <a:sym typeface="Symbol" panose="05050102010706020507" pitchFamily="18" charset="2"/>
              </a:rPr>
              <a:t>Worst case scenario</a:t>
            </a:r>
          </a:p>
          <a:p>
            <a:pPr eaLnBrk="1" hangingPunct="1"/>
            <a:r>
              <a:rPr lang="en-US" sz="2800" dirty="0" smtClean="0">
                <a:sym typeface="Symbol" panose="05050102010706020507" pitchFamily="18" charset="2"/>
              </a:rPr>
              <a:t>Algorithm:</a:t>
            </a:r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en-US" sz="2400" dirty="0" smtClean="0">
                <a:sym typeface="Symbol" panose="05050102010706020507" pitchFamily="18" charset="2"/>
              </a:rPr>
              <a:t>Look for an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unmarked</a:t>
            </a:r>
            <a:r>
              <a:rPr lang="en-US" sz="2400" dirty="0" smtClean="0">
                <a:sym typeface="Symbol" panose="05050102010706020507" pitchFamily="18" charset="2"/>
              </a:rPr>
              <a:t> process, P</a:t>
            </a:r>
            <a:r>
              <a:rPr lang="en-US" sz="2400" baseline="-25000" dirty="0" smtClean="0">
                <a:sym typeface="Symbol" panose="05050102010706020507" pitchFamily="18" charset="2"/>
              </a:rPr>
              <a:t>i</a:t>
            </a:r>
            <a:r>
              <a:rPr lang="en-US" sz="2400" dirty="0" smtClean="0">
                <a:sym typeface="Symbol" panose="05050102010706020507" pitchFamily="18" charset="2"/>
              </a:rPr>
              <a:t>, for which the </a:t>
            </a:r>
            <a:r>
              <a:rPr lang="en-US" sz="2400" dirty="0" err="1" smtClean="0">
                <a:sym typeface="Symbol" panose="05050102010706020507" pitchFamily="18" charset="2"/>
              </a:rPr>
              <a:t>i-th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row</a:t>
            </a:r>
            <a:r>
              <a:rPr lang="en-US" sz="2400" dirty="0" smtClean="0">
                <a:sym typeface="Symbol" panose="05050102010706020507" pitchFamily="18" charset="2"/>
              </a:rPr>
              <a:t> of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R </a:t>
            </a:r>
            <a:r>
              <a:rPr lang="en-US" sz="2400" dirty="0" smtClean="0">
                <a:sym typeface="Symbol" panose="05050102010706020507" pitchFamily="18" charset="2"/>
              </a:rPr>
              <a:t>is less than or equal to A</a:t>
            </a:r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en-US" sz="2400" dirty="0" smtClean="0">
                <a:sym typeface="Symbol" panose="05050102010706020507" pitchFamily="18" charset="2"/>
              </a:rPr>
              <a:t>If such a process is found, </a:t>
            </a:r>
            <a:r>
              <a:rPr lang="en-US" sz="2400" dirty="0" smtClean="0">
                <a:solidFill>
                  <a:srgbClr val="FF6600"/>
                </a:solidFill>
                <a:sym typeface="Symbol" panose="05050102010706020507" pitchFamily="18" charset="2"/>
              </a:rPr>
              <a:t>add</a:t>
            </a:r>
            <a:r>
              <a:rPr lang="en-US" sz="2400" dirty="0" smtClean="0">
                <a:sym typeface="Symbol" panose="05050102010706020507" pitchFamily="18" charset="2"/>
              </a:rPr>
              <a:t> the </a:t>
            </a:r>
            <a:r>
              <a:rPr lang="en-US" sz="2400" dirty="0" err="1" smtClean="0">
                <a:sym typeface="Symbol" panose="05050102010706020507" pitchFamily="18" charset="2"/>
              </a:rPr>
              <a:t>i-th</a:t>
            </a:r>
            <a:r>
              <a:rPr lang="en-US" sz="2400" dirty="0" smtClean="0">
                <a:sym typeface="Symbol" panose="05050102010706020507" pitchFamily="18" charset="2"/>
              </a:rPr>
              <a:t> row of </a:t>
            </a:r>
            <a:r>
              <a:rPr lang="en-US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US" sz="2400" dirty="0" smtClean="0">
                <a:sym typeface="Symbol" panose="05050102010706020507" pitchFamily="18" charset="2"/>
              </a:rPr>
              <a:t> to A,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mark</a:t>
            </a:r>
            <a:r>
              <a:rPr lang="en-US" sz="2400" dirty="0" smtClean="0">
                <a:sym typeface="Symbol" panose="05050102010706020507" pitchFamily="18" charset="2"/>
              </a:rPr>
              <a:t> the process, go to step 1</a:t>
            </a:r>
          </a:p>
          <a:p>
            <a:pPr marL="731837" lvl="1" indent="-457200" eaLnBrk="1" hangingPunct="1">
              <a:buFont typeface="+mj-lt"/>
              <a:buAutoNum type="arabicPeriod"/>
            </a:pPr>
            <a:r>
              <a:rPr lang="en-US" sz="2400" dirty="0" smtClean="0">
                <a:sym typeface="Symbol" panose="05050102010706020507" pitchFamily="18" charset="2"/>
              </a:rPr>
              <a:t>If no such process exists, terminate</a:t>
            </a:r>
          </a:p>
          <a:p>
            <a:pPr eaLnBrk="1" hangingPunct="1"/>
            <a:r>
              <a:rPr lang="en-US" sz="2800" dirty="0" smtClean="0">
                <a:sym typeface="Symbol" panose="05050102010706020507" pitchFamily="18" charset="2"/>
              </a:rPr>
              <a:t>After termination, all the </a:t>
            </a:r>
            <a:r>
              <a:rPr 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unmarked</a:t>
            </a:r>
            <a:r>
              <a:rPr lang="en-US" sz="2800" dirty="0" smtClean="0">
                <a:sym typeface="Symbol" panose="05050102010706020507" pitchFamily="18" charset="2"/>
              </a:rPr>
              <a:t> processes are </a:t>
            </a:r>
            <a:r>
              <a:rPr 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deadlocked</a:t>
            </a:r>
            <a:endParaRPr lang="en-US" sz="2800" dirty="0" smtClean="0">
              <a:sym typeface="Symbol" panose="05050102010706020507" pitchFamily="18" charset="2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0037A04-81C5-4EA7-B2CC-FA429F9A9C5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1" t="42857" r="28337" b="35199"/>
          <a:stretch>
            <a:fillRect/>
          </a:stretch>
        </p:blipFill>
        <p:spPr bwMode="auto">
          <a:xfrm>
            <a:off x="109182" y="1114763"/>
            <a:ext cx="7953233" cy="544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Detection with Multiple Resource of Each Type </a:t>
            </a:r>
          </a:p>
        </p:txBody>
      </p:sp>
      <p:sp>
        <p:nvSpPr>
          <p:cNvPr id="3686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5983904"/>
            <a:ext cx="7772400" cy="57661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An example for the deadlock detection algorithm</a:t>
            </a:r>
            <a:endParaRPr lang="en-US" sz="2800" dirty="0" smtClean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E9CCD98-90AE-45A1-BA76-6EAD0E03F8D6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solidFill>
                  <a:schemeClr val="tx1"/>
                </a:solidFill>
              </a:rPr>
              <a:t>When to run Detection Algorithm?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time a resource request is made</a:t>
            </a:r>
          </a:p>
          <a:p>
            <a:pPr lvl="1" eaLnBrk="1" hangingPunct="1"/>
            <a:r>
              <a:rPr lang="en-US" dirty="0" smtClean="0"/>
              <a:t>Can detect deadlock as early as possible</a:t>
            </a:r>
          </a:p>
          <a:p>
            <a:pPr lvl="1" eaLnBrk="1" hangingPunct="1"/>
            <a:r>
              <a:rPr lang="en-US" dirty="0" smtClean="0"/>
              <a:t>Expensive in terms of CPU time</a:t>
            </a:r>
          </a:p>
          <a:p>
            <a:pPr eaLnBrk="1" hangingPunct="1"/>
            <a:r>
              <a:rPr lang="en-US" dirty="0" smtClean="0"/>
              <a:t>When CPU utilization drops below  a threshold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enough</a:t>
            </a:r>
            <a:r>
              <a:rPr lang="en-US" dirty="0" smtClean="0"/>
              <a:t> processes are deadlocked there will be </a:t>
            </a:r>
            <a:r>
              <a:rPr lang="en-US" dirty="0" smtClean="0">
                <a:solidFill>
                  <a:srgbClr val="FF0000"/>
                </a:solidFill>
              </a:rPr>
              <a:t>few</a:t>
            </a:r>
            <a:r>
              <a:rPr lang="en-US" dirty="0" smtClean="0"/>
              <a:t> runnable processes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5A8158-9A6E-4F09-8D91-98BFABC4B98A}" type="datetime1">
              <a:rPr lang="en-US" sz="1400" smtClean="0"/>
              <a:pPr/>
              <a:t>9/12/2018</a:t>
            </a:fld>
            <a:endParaRPr lang="en-US" sz="1400" smtClean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27861CA-6553-4236-8B53-A0BDA0B7500A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Recovery from Deadlock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Recovery through preemption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Take</a:t>
            </a:r>
            <a:r>
              <a:rPr lang="en-US" dirty="0" smtClean="0"/>
              <a:t> a resource temporarily from the current owner process</a:t>
            </a:r>
          </a:p>
          <a:p>
            <a:pPr lvl="2" eaLnBrk="1" hangingPunct="1"/>
            <a:r>
              <a:rPr lang="en-US" dirty="0" smtClean="0"/>
              <a:t>Manual intervention may be needed</a:t>
            </a:r>
          </a:p>
          <a:p>
            <a:pPr lvl="1" eaLnBrk="1" hangingPunct="1"/>
            <a:r>
              <a:rPr lang="en-US" dirty="0" smtClean="0"/>
              <a:t>Depends on nature of the resource</a:t>
            </a:r>
          </a:p>
          <a:p>
            <a:pPr eaLnBrk="1" hangingPunct="1"/>
            <a:r>
              <a:rPr lang="en-US" dirty="0" smtClean="0"/>
              <a:t>Recovery through rollback</a:t>
            </a:r>
          </a:p>
          <a:p>
            <a:pPr lvl="1" eaLnBrk="1" hangingPunct="1"/>
            <a:r>
              <a:rPr lang="en-US" dirty="0" smtClean="0"/>
              <a:t>Checkpoint a process periodically</a:t>
            </a:r>
          </a:p>
          <a:p>
            <a:pPr lvl="1" eaLnBrk="1" hangingPunct="1"/>
            <a:r>
              <a:rPr lang="en-US" dirty="0" smtClean="0"/>
              <a:t>use this saved state </a:t>
            </a:r>
          </a:p>
          <a:p>
            <a:pPr lvl="1" eaLnBrk="1" hangingPunct="1"/>
            <a:r>
              <a:rPr lang="en-US" dirty="0" smtClean="0"/>
              <a:t>Rollback a process to an earlier time if needed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59EF980-6BF7-43CB-8782-FF481BACC76D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A </a:t>
            </a:r>
            <a:r>
              <a:rPr lang="en-US" sz="2800" b="1" dirty="0" smtClean="0"/>
              <a:t>resource</a:t>
            </a:r>
            <a:r>
              <a:rPr lang="en-US" sz="2800" dirty="0" smtClean="0"/>
              <a:t> is a commodity needed by a process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printers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Disk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CPU time</a:t>
            </a:r>
            <a:endParaRPr lang="en-US" dirty="0" smtClean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Resources can be either: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Serially reusable: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CPU, memory, disk space, I/O devices, files.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release </a:t>
            </a:r>
          </a:p>
          <a:p>
            <a:pPr lvl="1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400" b="1" dirty="0" smtClean="0"/>
              <a:t>Consumable:</a:t>
            </a:r>
            <a:r>
              <a:rPr lang="en-US" sz="2400" dirty="0" smtClean="0"/>
              <a:t>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Produced</a:t>
            </a:r>
            <a:r>
              <a:rPr lang="en-US" sz="2200" dirty="0" smtClean="0"/>
              <a:t> by a process, needed by a process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messages, buffers of information, interrupts.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create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acquire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 use </a:t>
            </a:r>
          </a:p>
          <a:p>
            <a:pPr marL="731520" lvl="2" indent="-182880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sz="2200" dirty="0" smtClean="0"/>
              <a:t>Resource ceases to exist after it has been used, so it is not released.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5BC4E-A546-4C3B-BD91-BBF99A22D2EB}" type="datetime1">
              <a:rPr lang="en-US" sz="1400" smtClean="0"/>
              <a:pPr/>
              <a:t>9/12/2018</a:t>
            </a:fld>
            <a:endParaRPr lang="en-US" sz="1400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C2CE742-5A59-4B8C-81BA-ED9B305BD18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Recovery from Deadlock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Recovery through killing processes</a:t>
            </a:r>
          </a:p>
          <a:p>
            <a:pPr lvl="1" eaLnBrk="1" hangingPunct="1"/>
            <a:r>
              <a:rPr lang="en-US" dirty="0" smtClean="0"/>
              <a:t>Crudest but simplest way to break a deadlock</a:t>
            </a:r>
          </a:p>
          <a:p>
            <a:pPr lvl="1" eaLnBrk="1" hangingPunct="1"/>
            <a:r>
              <a:rPr lang="en-US" dirty="0" smtClean="0"/>
              <a:t>Kill one of the processes in the deadlock cycle</a:t>
            </a:r>
          </a:p>
          <a:p>
            <a:pPr lvl="1" eaLnBrk="1" hangingPunct="1"/>
            <a:r>
              <a:rPr lang="en-US" dirty="0" smtClean="0"/>
              <a:t>The other processes get its resources </a:t>
            </a:r>
          </a:p>
          <a:p>
            <a:pPr lvl="1" eaLnBrk="1" hangingPunct="1"/>
            <a:r>
              <a:rPr lang="en-US" dirty="0" smtClean="0"/>
              <a:t>Alternatively, one of the processes not deadlocked may be killed</a:t>
            </a:r>
          </a:p>
          <a:p>
            <a:pPr lvl="1" eaLnBrk="1" hangingPunct="1"/>
            <a:r>
              <a:rPr lang="en-US" dirty="0"/>
              <a:t>Choose process </a:t>
            </a:r>
            <a:r>
              <a:rPr lang="en-US" dirty="0" smtClean="0"/>
              <a:t>for killing that </a:t>
            </a:r>
            <a:r>
              <a:rPr lang="en-US" dirty="0"/>
              <a:t>can be rerun from the </a:t>
            </a:r>
            <a:r>
              <a:rPr lang="en-US" dirty="0" smtClean="0"/>
              <a:t>beginning with no ill effect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74C6DE7-5CF7-4CF1-8706-2BE4A73AF99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Deadlock Avoidance</a:t>
            </a:r>
            <a:endParaRPr lang="en-US" sz="32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 far we assumed that a process asks for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resources it needs </a:t>
            </a:r>
            <a:r>
              <a:rPr lang="en-US" dirty="0" smtClean="0">
                <a:solidFill>
                  <a:srgbClr val="FF0000"/>
                </a:solidFill>
              </a:rPr>
              <a:t>at once</a:t>
            </a:r>
          </a:p>
          <a:p>
            <a:pPr eaLnBrk="1" hangingPunct="1"/>
            <a:r>
              <a:rPr lang="en-US" dirty="0" smtClean="0"/>
              <a:t>In most systems, resources are requested </a:t>
            </a:r>
            <a:r>
              <a:rPr lang="en-US" dirty="0" smtClean="0">
                <a:solidFill>
                  <a:srgbClr val="FF0000"/>
                </a:solidFill>
              </a:rPr>
              <a:t>one at a time</a:t>
            </a:r>
          </a:p>
          <a:p>
            <a:pPr eaLnBrk="1" hangingPunct="1"/>
            <a:r>
              <a:rPr lang="en-US" dirty="0" smtClean="0"/>
              <a:t>To avoid deadlock the system must be able to decide </a:t>
            </a:r>
          </a:p>
          <a:p>
            <a:pPr lvl="1" eaLnBrk="1" hangingPunct="1"/>
            <a:r>
              <a:rPr lang="en-US" dirty="0" smtClean="0"/>
              <a:t>Whether granting </a:t>
            </a:r>
            <a:r>
              <a:rPr lang="en-US" dirty="0" smtClean="0">
                <a:solidFill>
                  <a:srgbClr val="FF0000"/>
                </a:solidFill>
              </a:rPr>
              <a:t>a request </a:t>
            </a:r>
            <a:r>
              <a:rPr lang="en-US" dirty="0" smtClean="0"/>
              <a:t>is safe or not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make the allocation when it is safe</a:t>
            </a:r>
          </a:p>
          <a:p>
            <a:pPr eaLnBrk="1" hangingPunct="1"/>
            <a:r>
              <a:rPr lang="en-US" dirty="0" smtClean="0"/>
              <a:t>But we need some information </a:t>
            </a:r>
            <a:r>
              <a:rPr lang="en-US" b="1" dirty="0" smtClean="0">
                <a:solidFill>
                  <a:srgbClr val="FF0000"/>
                </a:solidFill>
              </a:rPr>
              <a:t>in advance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57DDCAC-5FCE-4C8B-8A15-BAA9A75B852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Concept of Safety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7772400" cy="49911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Two process resource trajectories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7A3A63C-6DCC-4D8B-9803-38A4477402FF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576743"/>
            <a:ext cx="9066212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30304" y="3657600"/>
            <a:ext cx="941696" cy="573206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90115" y="3616658"/>
            <a:ext cx="150125" cy="1228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 and Unsafe States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97000"/>
            <a:ext cx="7994176" cy="5041900"/>
          </a:xfrm>
        </p:spPr>
        <p:txBody>
          <a:bodyPr/>
          <a:lstStyle/>
          <a:p>
            <a:pPr eaLnBrk="1" hangingPunct="1"/>
            <a:r>
              <a:rPr lang="en-US" dirty="0" smtClean="0"/>
              <a:t>A state is safe if </a:t>
            </a:r>
          </a:p>
          <a:p>
            <a:pPr lvl="1" eaLnBrk="1" hangingPunct="1"/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some</a:t>
            </a:r>
            <a:r>
              <a:rPr lang="en-US" dirty="0" smtClean="0"/>
              <a:t> scheduling order in which </a:t>
            </a:r>
          </a:p>
          <a:p>
            <a:pPr lvl="2" eaLnBrk="1" hangingPunct="1"/>
            <a:r>
              <a:rPr lang="en-US" sz="2000" dirty="0" smtClean="0">
                <a:solidFill>
                  <a:srgbClr val="FF0000"/>
                </a:solidFill>
              </a:rPr>
              <a:t>every</a:t>
            </a:r>
            <a:r>
              <a:rPr lang="en-US" sz="2000" dirty="0" smtClean="0"/>
              <a:t> process can </a:t>
            </a:r>
            <a:r>
              <a:rPr lang="en-US" sz="2000" dirty="0" smtClean="0">
                <a:solidFill>
                  <a:srgbClr val="FF0000"/>
                </a:solidFill>
              </a:rPr>
              <a:t>complete</a:t>
            </a:r>
            <a:r>
              <a:rPr lang="en-US" sz="2000" dirty="0" smtClean="0"/>
              <a:t> even if </a:t>
            </a:r>
          </a:p>
          <a:p>
            <a:pPr lvl="3" eaLnBrk="1" hangingPunct="1"/>
            <a:r>
              <a:rPr lang="en-US" sz="2000" dirty="0" smtClean="0">
                <a:solidFill>
                  <a:srgbClr val="FF0000"/>
                </a:solidFill>
              </a:rPr>
              <a:t>all</a:t>
            </a:r>
            <a:r>
              <a:rPr lang="en-US" sz="2000" dirty="0" smtClean="0"/>
              <a:t> of them suddenly request their </a:t>
            </a:r>
            <a:r>
              <a:rPr lang="en-US" sz="2000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/>
              <a:t> number of resources </a:t>
            </a:r>
            <a:r>
              <a:rPr lang="en-US" sz="2000" dirty="0" smtClean="0">
                <a:solidFill>
                  <a:srgbClr val="FF0000"/>
                </a:solidFill>
              </a:rPr>
              <a:t>immediately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An unsafe state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deadlocked </a:t>
            </a:r>
            <a:r>
              <a:rPr lang="en-US" dirty="0"/>
              <a:t>state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Safe </a:t>
            </a:r>
            <a:r>
              <a:rPr lang="en-US" dirty="0" smtClean="0"/>
              <a:t>Vs. </a:t>
            </a:r>
            <a:r>
              <a:rPr lang="en-US" dirty="0"/>
              <a:t>Unsafe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dirty="0"/>
              <a:t>A safe state </a:t>
            </a:r>
            <a:r>
              <a:rPr lang="en-US" dirty="0">
                <a:solidFill>
                  <a:srgbClr val="FF0000"/>
                </a:solidFill>
              </a:rPr>
              <a:t>guarantees</a:t>
            </a:r>
            <a:r>
              <a:rPr lang="en-US" dirty="0"/>
              <a:t>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/>
              <a:t>processes will finish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04481E0-D439-401E-B12A-0F89105382C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sz="1600" smtClean="0">
              <a:solidFill>
                <a:schemeClr val="tx1"/>
              </a:solidFill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046163" y="3846513"/>
            <a:ext cx="727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06" y="2815538"/>
            <a:ext cx="3998794" cy="4042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Safe and Unsafe States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566400"/>
            <a:ext cx="7772400" cy="605799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Demonstration that the state in </a:t>
            </a:r>
            <a:r>
              <a:rPr lang="en-US" dirty="0" smtClean="0">
                <a:solidFill>
                  <a:srgbClr val="FF0000"/>
                </a:solidFill>
              </a:rPr>
              <a:t>(a)</a:t>
            </a:r>
            <a:r>
              <a:rPr lang="en-US" dirty="0" smtClean="0"/>
              <a:t> is safe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D0DE12E-DD92-41EF-9887-A8605AD20C1B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sz="1600" smtClean="0">
              <a:solidFill>
                <a:schemeClr val="tx1"/>
              </a:solidFill>
            </a:endParaRPr>
          </a:p>
        </p:txBody>
      </p:sp>
      <p:grpSp>
        <p:nvGrpSpPr>
          <p:cNvPr id="45061" name="Group 7"/>
          <p:cNvGrpSpPr>
            <a:grpSpLocks/>
          </p:cNvGrpSpPr>
          <p:nvPr/>
        </p:nvGrpSpPr>
        <p:grpSpPr bwMode="auto">
          <a:xfrm>
            <a:off x="334963" y="2986088"/>
            <a:ext cx="8474075" cy="2644775"/>
            <a:chOff x="561975" y="2243138"/>
            <a:chExt cx="7956550" cy="1939925"/>
          </a:xfrm>
        </p:grpSpPr>
        <p:pic>
          <p:nvPicPr>
            <p:cNvPr id="4506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75" y="2243138"/>
              <a:ext cx="7956550" cy="178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1046163" y="3846513"/>
              <a:ext cx="7270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600">
                <a:latin typeface="Tahoma" panose="020B0604030504040204" pitchFamily="34" charset="0"/>
              </a:endParaRPr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985838" y="3878263"/>
              <a:ext cx="7532687" cy="225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latin typeface="Tahoma" panose="020B0604030504040204" pitchFamily="34" charset="0"/>
                </a:rPr>
                <a:t>(a)                              (b)                         (c)                          (d)                          (e)</a:t>
              </a:r>
            </a:p>
          </p:txBody>
        </p:sp>
      </p:grpSp>
      <p:sp>
        <p:nvSpPr>
          <p:cNvPr id="45062" name="TextBox 8"/>
          <p:cNvSpPr txBox="1">
            <a:spLocks noChangeArrowheads="1"/>
          </p:cNvSpPr>
          <p:nvPr/>
        </p:nvSpPr>
        <p:spPr bwMode="auto">
          <a:xfrm>
            <a:off x="419100" y="1574800"/>
            <a:ext cx="80899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One Resource Case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Total</a:t>
            </a:r>
            <a:r>
              <a:rPr lang="en-US" sz="2800" dirty="0">
                <a:solidFill>
                  <a:srgbClr val="0000FF"/>
                </a:solidFill>
              </a:rPr>
              <a:t> 10 instances available</a:t>
            </a:r>
          </a:p>
        </p:txBody>
      </p:sp>
      <p:sp>
        <p:nvSpPr>
          <p:cNvPr id="10" name="Oval 9"/>
          <p:cNvSpPr/>
          <p:nvPr/>
        </p:nvSpPr>
        <p:spPr>
          <a:xfrm>
            <a:off x="13649" y="2846102"/>
            <a:ext cx="2033516" cy="2679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Safe and Unsafe States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65500"/>
            <a:ext cx="7772400" cy="3276600"/>
          </a:xfrm>
        </p:spPr>
        <p:txBody>
          <a:bodyPr rtlCol="0">
            <a:normAutofit fontScale="925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Demonstration that the sate in </a:t>
            </a:r>
            <a:r>
              <a:rPr lang="en-US" sz="2800" dirty="0" smtClean="0">
                <a:solidFill>
                  <a:srgbClr val="FF0000"/>
                </a:solidFill>
              </a:rPr>
              <a:t>(b)</a:t>
            </a:r>
            <a:r>
              <a:rPr lang="en-US" sz="2800" dirty="0" smtClean="0"/>
              <a:t> is not safe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allocation</a:t>
            </a:r>
            <a:r>
              <a:rPr lang="en-US" sz="2800" dirty="0" smtClean="0"/>
              <a:t> decision that moved the system from (a) to (b) went from a safe state to unsafe state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An unsafe state is </a:t>
            </a:r>
            <a:r>
              <a:rPr lang="en-US" sz="2800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a deadlocked state</a:t>
            </a:r>
          </a:p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Safe </a:t>
            </a:r>
            <a:r>
              <a:rPr lang="en-US" sz="2800" dirty="0" err="1" smtClean="0"/>
              <a:t>Vs</a:t>
            </a:r>
            <a:r>
              <a:rPr lang="en-US" sz="2800" dirty="0" smtClean="0"/>
              <a:t> Unsafe</a:t>
            </a:r>
          </a:p>
          <a:p>
            <a:pPr lvl="1" indent="-182880" eaLnBrk="1" fontAlgn="auto" hangingPunct="1">
              <a:buClr>
                <a:schemeClr val="accent1">
                  <a:lumMod val="75000"/>
                </a:schemeClr>
              </a:buClr>
              <a:defRPr/>
            </a:pPr>
            <a:r>
              <a:rPr lang="en-US" sz="2400" dirty="0" smtClean="0"/>
              <a:t>A safe state </a:t>
            </a:r>
            <a:r>
              <a:rPr lang="en-US" sz="2400" dirty="0" smtClean="0">
                <a:solidFill>
                  <a:srgbClr val="FF0000"/>
                </a:solidFill>
              </a:rPr>
              <a:t>guarantees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/>
              <a:t> processes will finish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5EF02F4-6CF4-40B9-B0C6-1F8E390C8FAE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sz="1600" smtClean="0">
              <a:solidFill>
                <a:schemeClr val="tx1"/>
              </a:solidFill>
            </a:endParaRPr>
          </a:p>
        </p:txBody>
      </p:sp>
      <p:grpSp>
        <p:nvGrpSpPr>
          <p:cNvPr id="46085" name="Group 6"/>
          <p:cNvGrpSpPr>
            <a:grpSpLocks/>
          </p:cNvGrpSpPr>
          <p:nvPr/>
        </p:nvGrpSpPr>
        <p:grpSpPr bwMode="auto">
          <a:xfrm>
            <a:off x="190500" y="1254125"/>
            <a:ext cx="8909050" cy="2152650"/>
            <a:chOff x="234950" y="2333625"/>
            <a:chExt cx="8909050" cy="2152650"/>
          </a:xfrm>
        </p:grpSpPr>
        <p:pic>
          <p:nvPicPr>
            <p:cNvPr id="4608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50" y="2333625"/>
              <a:ext cx="8737600" cy="17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7" name="Text Box 8"/>
            <p:cNvSpPr txBox="1">
              <a:spLocks noChangeArrowheads="1"/>
            </p:cNvSpPr>
            <p:nvPr/>
          </p:nvSpPr>
          <p:spPr bwMode="auto">
            <a:xfrm>
              <a:off x="771525" y="4029075"/>
              <a:ext cx="8372475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(a)                                (b)                                       (c)                             (d)</a:t>
              </a:r>
              <a:r>
                <a:rPr lang="en-US"/>
                <a:t> 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2320124" y="1037229"/>
            <a:ext cx="2074459" cy="2369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The Banker's Algorithm for a Single Resource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08226"/>
            <a:ext cx="7772400" cy="1763973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US" sz="2800" dirty="0" smtClean="0"/>
              <a:t>Three resource allocation states</a:t>
            </a:r>
          </a:p>
          <a:p>
            <a:pPr marL="731520" lvl="1" indent="-457200" eaLnBrk="1" fontAlgn="auto" hangingPunct="1">
              <a:buClr>
                <a:schemeClr val="accent1">
                  <a:lumMod val="75000"/>
                </a:schemeClr>
              </a:buClr>
              <a:buFont typeface="+mj-lt"/>
              <a:buAutoNum type="alphaLcParenR"/>
              <a:defRPr/>
            </a:pPr>
            <a:r>
              <a:rPr lang="en-US" sz="2400" dirty="0" smtClean="0"/>
              <a:t>safe</a:t>
            </a:r>
          </a:p>
          <a:p>
            <a:pPr marL="731520" lvl="1" indent="-457200" eaLnBrk="1" fontAlgn="auto" hangingPunct="1">
              <a:buClr>
                <a:schemeClr val="accent1">
                  <a:lumMod val="75000"/>
                </a:schemeClr>
              </a:buClr>
              <a:buFont typeface="+mj-lt"/>
              <a:buAutoNum type="alphaLcParenR"/>
              <a:defRPr/>
            </a:pPr>
            <a:r>
              <a:rPr lang="en-US" sz="2400" dirty="0" smtClean="0"/>
              <a:t>safe</a:t>
            </a:r>
          </a:p>
          <a:p>
            <a:pPr marL="731520" lvl="1" indent="-457200" eaLnBrk="1" fontAlgn="auto" hangingPunct="1">
              <a:buClr>
                <a:schemeClr val="accent1">
                  <a:lumMod val="75000"/>
                </a:schemeClr>
              </a:buClr>
              <a:buFont typeface="+mj-lt"/>
              <a:buAutoNum type="alphaLcParenR"/>
              <a:defRPr/>
            </a:pPr>
            <a:r>
              <a:rPr lang="en-US" sz="2400" dirty="0" smtClean="0"/>
              <a:t>unsafe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201AFBD-8F31-469D-A3F6-40473478D076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36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328738"/>
            <a:ext cx="8250237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028700" y="3886200"/>
            <a:ext cx="7800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(a)                                                (b)                                               (c)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Banker's Algorithm for Multiple Resources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590266" y="5867495"/>
            <a:ext cx="7772400" cy="699448"/>
          </a:xfrm>
        </p:spPr>
        <p:txBody>
          <a:bodyPr rtlCol="0">
            <a:normAutofit fontScale="92500" lnSpcReduction="20000"/>
          </a:bodyPr>
          <a:lstStyle/>
          <a:p>
            <a:pPr marL="182880" indent="-182880" algn="ctr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en-US" sz="2800" dirty="0" smtClean="0"/>
              <a:t>Example of banker's algorithm with multiple resources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BB5DE97-990A-4A8F-BC31-884BACBE13F4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37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48133" name="Picture 4" descr="C:\B\b4\JPG\foo\3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81100"/>
            <a:ext cx="8300741" cy="434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Banker's Algorithm Steps: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Look for a </a:t>
            </a:r>
            <a:r>
              <a:rPr lang="en-US" dirty="0" smtClean="0">
                <a:solidFill>
                  <a:srgbClr val="6600FF"/>
                </a:solidFill>
              </a:rPr>
              <a:t>row</a:t>
            </a:r>
            <a:r>
              <a:rPr lang="en-US" dirty="0" smtClean="0"/>
              <a:t>, R, whose </a:t>
            </a:r>
            <a:r>
              <a:rPr lang="en-US" dirty="0" smtClean="0">
                <a:solidFill>
                  <a:srgbClr val="6600FF"/>
                </a:solidFill>
              </a:rPr>
              <a:t>unmet </a:t>
            </a:r>
            <a:r>
              <a:rPr lang="en-US" dirty="0" smtClean="0"/>
              <a:t>resource needs are all smaller than or equal to 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 Mark the process as </a:t>
            </a:r>
            <a:r>
              <a:rPr lang="en-US" dirty="0" smtClean="0">
                <a:solidFill>
                  <a:srgbClr val="6600FF"/>
                </a:solidFill>
              </a:rPr>
              <a:t>terminated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600FF"/>
                </a:solidFill>
              </a:rPr>
              <a:t>add</a:t>
            </a:r>
            <a:r>
              <a:rPr lang="en-US" dirty="0" smtClean="0"/>
              <a:t> all its resources to A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>
                <a:solidFill>
                  <a:srgbClr val="6600FF"/>
                </a:solidFill>
              </a:rPr>
              <a:t>Repeat </a:t>
            </a:r>
            <a:r>
              <a:rPr lang="en-US" dirty="0" smtClean="0"/>
              <a:t>steps 1 and 2 until </a:t>
            </a:r>
          </a:p>
          <a:p>
            <a:pPr lvl="1" eaLnBrk="1" hangingPunct="1"/>
            <a:r>
              <a:rPr lang="en-US" dirty="0" smtClean="0"/>
              <a:t>either </a:t>
            </a:r>
            <a:r>
              <a:rPr lang="en-US" dirty="0" smtClean="0">
                <a:solidFill>
                  <a:srgbClr val="6600FF"/>
                </a:solidFill>
              </a:rPr>
              <a:t>all </a:t>
            </a:r>
            <a:r>
              <a:rPr lang="en-US" dirty="0" smtClean="0"/>
              <a:t>processes are </a:t>
            </a:r>
            <a:r>
              <a:rPr lang="en-US" dirty="0" smtClean="0">
                <a:solidFill>
                  <a:srgbClr val="6600FF"/>
                </a:solidFill>
              </a:rPr>
              <a:t>terminated</a:t>
            </a:r>
            <a:r>
              <a:rPr lang="en-US" dirty="0" smtClean="0"/>
              <a:t> in which case the </a:t>
            </a:r>
            <a:r>
              <a:rPr lang="en-US" dirty="0" smtClean="0">
                <a:solidFill>
                  <a:srgbClr val="6600FF"/>
                </a:solidFill>
              </a:rPr>
              <a:t>initial </a:t>
            </a:r>
            <a:r>
              <a:rPr lang="en-US" dirty="0" smtClean="0"/>
              <a:t>state was </a:t>
            </a:r>
            <a:r>
              <a:rPr lang="en-US" b="1" dirty="0" smtClean="0">
                <a:solidFill>
                  <a:srgbClr val="92D050"/>
                </a:solidFill>
              </a:rPr>
              <a:t>safe</a:t>
            </a:r>
            <a:endParaRPr lang="en-US" dirty="0" smtClean="0"/>
          </a:p>
          <a:p>
            <a:pPr lvl="1" eaLnBrk="1" hangingPunct="1"/>
            <a:r>
              <a:rPr lang="en-US" dirty="0" smtClean="0"/>
              <a:t>or no process is left whose needs can be met in which case </a:t>
            </a:r>
            <a:r>
              <a:rPr lang="en-US" dirty="0"/>
              <a:t>the </a:t>
            </a:r>
            <a:r>
              <a:rPr lang="en-US" dirty="0">
                <a:solidFill>
                  <a:srgbClr val="6600FF"/>
                </a:solidFill>
              </a:rPr>
              <a:t>initial </a:t>
            </a:r>
            <a:r>
              <a:rPr lang="en-US" dirty="0"/>
              <a:t>state was </a:t>
            </a:r>
            <a:r>
              <a:rPr lang="en-US" dirty="0">
                <a:solidFill>
                  <a:srgbClr val="FF0000"/>
                </a:solidFill>
              </a:rPr>
              <a:t>unsafe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12DCFCF-AC69-46A6-9756-269898CCCCCD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38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Banker's Algorithm: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Theoretically wonderful but in practice essentially useless</a:t>
            </a:r>
          </a:p>
          <a:p>
            <a:pPr eaLnBrk="1" hangingPunct="1"/>
            <a:r>
              <a:rPr lang="en-US" dirty="0" smtClean="0"/>
              <a:t>Why?</a:t>
            </a:r>
          </a:p>
          <a:p>
            <a:pPr lvl="1" eaLnBrk="1" hangingPunct="1"/>
            <a:r>
              <a:rPr lang="en-US" dirty="0" smtClean="0"/>
              <a:t>Processes rarely know in </a:t>
            </a:r>
            <a:r>
              <a:rPr lang="en-US" dirty="0" smtClean="0">
                <a:solidFill>
                  <a:srgbClr val="FF0000"/>
                </a:solidFill>
              </a:rPr>
              <a:t>advance</a:t>
            </a:r>
            <a:r>
              <a:rPr lang="en-US" dirty="0" smtClean="0"/>
              <a:t> what there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resource needs will be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7AB9CE7-3CE4-4986-B75F-1D5A715FF657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39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Resources can be either: </a:t>
            </a:r>
          </a:p>
          <a:p>
            <a:pPr lvl="1" eaLnBrk="1" hangingPunct="1"/>
            <a:r>
              <a:rPr lang="en-US" sz="2400" b="1" smtClean="0"/>
              <a:t>shared</a:t>
            </a:r>
            <a:r>
              <a:rPr lang="en-US" sz="2400" smtClean="0"/>
              <a:t> among several processes </a:t>
            </a:r>
          </a:p>
          <a:p>
            <a:pPr lvl="1" eaLnBrk="1" hangingPunct="1"/>
            <a:r>
              <a:rPr lang="en-US" sz="2400" b="1" smtClean="0"/>
              <a:t>dedicated</a:t>
            </a:r>
            <a:r>
              <a:rPr lang="en-US" sz="2400" smtClean="0"/>
              <a:t> exclusively to a single process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3248FB-CF1E-45E2-A536-0CC760E58D3A}" type="datetime1">
              <a:rPr lang="en-US" sz="1400" smtClean="0"/>
              <a:pPr/>
              <a:t>9/12/2018</a:t>
            </a:fld>
            <a:endParaRPr lang="en-US" sz="1400" smtClean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13FC8398-CB4E-4F78-8568-183C689BC4EC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Resources can also be either: </a:t>
            </a:r>
          </a:p>
          <a:p>
            <a:pPr lvl="1" eaLnBrk="1" hangingPunct="1"/>
            <a:r>
              <a:rPr lang="en-US" sz="2400" b="1" smtClean="0"/>
              <a:t>Preemptable</a:t>
            </a:r>
            <a:r>
              <a:rPr lang="en-US" sz="2400" smtClean="0"/>
              <a:t>: </a:t>
            </a:r>
          </a:p>
          <a:p>
            <a:pPr lvl="2" eaLnBrk="1" hangingPunct="1"/>
            <a:r>
              <a:rPr lang="en-US" sz="2400" smtClean="0"/>
              <a:t>can be taken away from a process with no ill effects</a:t>
            </a:r>
          </a:p>
          <a:p>
            <a:pPr lvl="2" eaLnBrk="1" hangingPunct="1"/>
            <a:r>
              <a:rPr lang="en-US" sz="2400" smtClean="0"/>
              <a:t>e.g., CPU, Memory</a:t>
            </a:r>
          </a:p>
          <a:p>
            <a:pPr lvl="1" eaLnBrk="1" hangingPunct="1"/>
            <a:r>
              <a:rPr lang="en-US" sz="2400" b="1" smtClean="0"/>
              <a:t>Non-preemptable</a:t>
            </a:r>
            <a:r>
              <a:rPr lang="en-US" sz="2400" smtClean="0"/>
              <a:t>: </a:t>
            </a:r>
          </a:p>
          <a:p>
            <a:pPr lvl="2" eaLnBrk="1" hangingPunct="1"/>
            <a:r>
              <a:rPr lang="en-US" sz="2400" smtClean="0"/>
              <a:t>will cause the process to </a:t>
            </a:r>
            <a:r>
              <a:rPr lang="en-US" sz="2400" b="1" smtClean="0">
                <a:solidFill>
                  <a:srgbClr val="FF0000"/>
                </a:solidFill>
              </a:rPr>
              <a:t>fail</a:t>
            </a:r>
            <a:r>
              <a:rPr lang="en-US" sz="2400" smtClean="0"/>
              <a:t> if taken away</a:t>
            </a:r>
          </a:p>
          <a:p>
            <a:pPr lvl="2" eaLnBrk="1" hangingPunct="1"/>
            <a:r>
              <a:rPr lang="en-US" sz="2400" smtClean="0"/>
              <a:t>e.g., CD recorder, Printer. </a:t>
            </a:r>
          </a:p>
          <a:p>
            <a:pPr eaLnBrk="1" hangingPunct="1"/>
            <a:r>
              <a:rPr lang="en-US" sz="2800" smtClean="0"/>
              <a:t>Generally Deadlocks involve </a:t>
            </a:r>
            <a:r>
              <a:rPr lang="en-US" sz="2800" smtClean="0">
                <a:solidFill>
                  <a:srgbClr val="FF0000"/>
                </a:solidFill>
              </a:rPr>
              <a:t>exclusive</a:t>
            </a:r>
            <a:r>
              <a:rPr lang="en-US" sz="2800" smtClean="0"/>
              <a:t> access to </a:t>
            </a:r>
            <a:r>
              <a:rPr lang="en-US" sz="2800" smtClean="0">
                <a:solidFill>
                  <a:srgbClr val="FF0000"/>
                </a:solidFill>
              </a:rPr>
              <a:t>non-premtable </a:t>
            </a:r>
            <a:r>
              <a:rPr lang="en-US" sz="2800" smtClean="0"/>
              <a:t>resources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C779C0-7A97-45D1-B67F-BA1344EAE8C4}" type="datetime1">
              <a:rPr lang="en-US" sz="1400" smtClean="0"/>
              <a:pPr/>
              <a:t>9/12/2018</a:t>
            </a:fld>
            <a:endParaRPr lang="en-US" sz="1400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2D7F8E9-7323-45DD-B4C2-05FF55CC2480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Resources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Sequence</a:t>
            </a:r>
            <a:r>
              <a:rPr lang="en-US" smtClean="0"/>
              <a:t> </a:t>
            </a:r>
            <a:r>
              <a:rPr lang="en-US" sz="2800" smtClean="0"/>
              <a:t>of</a:t>
            </a:r>
            <a:r>
              <a:rPr lang="en-US" smtClean="0"/>
              <a:t> </a:t>
            </a:r>
            <a:r>
              <a:rPr lang="en-US" sz="2800" smtClean="0"/>
              <a:t>events required to use a resource</a:t>
            </a:r>
          </a:p>
          <a:p>
            <a:pPr marL="800100" lvl="1" indent="-342900" eaLnBrk="1" hangingPunct="1"/>
            <a:r>
              <a:rPr lang="en-US" sz="2400" smtClean="0"/>
              <a:t>request the resource</a:t>
            </a:r>
          </a:p>
          <a:p>
            <a:pPr marL="800100" lvl="1" indent="-342900" eaLnBrk="1" hangingPunct="1"/>
            <a:r>
              <a:rPr lang="en-US" sz="2400" smtClean="0"/>
              <a:t>use the resource</a:t>
            </a:r>
          </a:p>
          <a:p>
            <a:pPr marL="800100" lvl="1" indent="-342900" eaLnBrk="1" hangingPunct="1"/>
            <a:r>
              <a:rPr lang="en-US" sz="2400" smtClean="0"/>
              <a:t>release the resource</a:t>
            </a:r>
          </a:p>
          <a:p>
            <a:pPr eaLnBrk="1" hangingPunct="1"/>
            <a:r>
              <a:rPr lang="en-US" sz="2800" smtClean="0"/>
              <a:t>If requested resource is not available the requesting process is </a:t>
            </a:r>
            <a:r>
              <a:rPr lang="en-US" sz="2800" smtClean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D5568FC-C2ED-497A-A932-A8159BA73FD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8458200" cy="69646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Resource</a:t>
            </a:r>
            <a:r>
              <a:rPr lang="en-US" sz="2800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Control </a:t>
            </a:r>
            <a:r>
              <a:rPr lang="en-US" dirty="0"/>
              <a:t>Using Semaphores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6FEAB4-385B-4D2C-8FF9-D6E4AC3A25C2}" type="datetime1">
              <a:rPr lang="en-US" sz="1400" smtClean="0"/>
              <a:pPr/>
              <a:t>9/12/2018</a:t>
            </a:fld>
            <a:endParaRPr lang="en-US" sz="1400" smtClean="0"/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4D54D8-6EE4-4D33-B018-EAA0F2BF94F8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163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1108075"/>
            <a:ext cx="3905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632"/>
            <a:ext cx="8458200" cy="69646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Resource</a:t>
            </a:r>
            <a:r>
              <a:rPr lang="en-US" sz="2800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Control </a:t>
            </a:r>
            <a:r>
              <a:rPr lang="en-US" dirty="0"/>
              <a:t>Using Semaphores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54C888-BC58-46D0-A96E-6C2E7F1C74E4}" type="datetime1">
              <a:rPr lang="en-US" sz="1400" smtClean="0"/>
              <a:pPr/>
              <a:t>9/12/2018</a:t>
            </a:fld>
            <a:endParaRPr lang="en-US" sz="1400" smtClean="0"/>
          </a:p>
        </p:txBody>
      </p:sp>
      <p:sp>
        <p:nvSpPr>
          <p:cNvPr id="1741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/>
              <a:t>Dept. of CSE, BUET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FF"/>
              </a:buClr>
              <a:buChar char="•"/>
              <a:defRPr sz="3200">
                <a:solidFill>
                  <a:srgbClr val="3333CC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00FF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00FF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00FF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107996FA-A133-43E3-9F96-A9850093C7D2}" type="slidenum">
              <a:rPr lang="en-US" sz="16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174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073150"/>
            <a:ext cx="3429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Introduction to Deadlocks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Formal definition :</a:t>
            </a:r>
            <a:br>
              <a:rPr lang="en-US" sz="2800" smtClean="0"/>
            </a:br>
            <a:r>
              <a:rPr lang="en-US" sz="2800" i="1" smtClean="0">
                <a:solidFill>
                  <a:srgbClr val="FF6600"/>
                </a:solidFill>
              </a:rPr>
              <a:t>A </a:t>
            </a:r>
            <a:r>
              <a:rPr lang="en-US" sz="2800" b="1" i="1" smtClean="0">
                <a:solidFill>
                  <a:srgbClr val="0070C0"/>
                </a:solidFill>
              </a:rPr>
              <a:t>set</a:t>
            </a:r>
            <a:r>
              <a:rPr lang="en-US" sz="2800" i="1" smtClean="0">
                <a:solidFill>
                  <a:srgbClr val="FF6600"/>
                </a:solidFill>
              </a:rPr>
              <a:t> of processes is deadlocked if </a:t>
            </a:r>
            <a:r>
              <a:rPr lang="en-US" sz="2800" b="1" i="1" smtClean="0">
                <a:solidFill>
                  <a:srgbClr val="0070C0"/>
                </a:solidFill>
              </a:rPr>
              <a:t>each</a:t>
            </a:r>
            <a:r>
              <a:rPr lang="en-US" sz="2800" i="1" smtClean="0">
                <a:solidFill>
                  <a:srgbClr val="FF6600"/>
                </a:solidFill>
              </a:rPr>
              <a:t> process in the set is </a:t>
            </a:r>
            <a:r>
              <a:rPr lang="en-US" sz="2800" b="1" i="1" smtClean="0">
                <a:solidFill>
                  <a:srgbClr val="6600FF"/>
                </a:solidFill>
              </a:rPr>
              <a:t>waiting</a:t>
            </a:r>
            <a:r>
              <a:rPr lang="en-US" sz="2800" i="1" smtClean="0">
                <a:solidFill>
                  <a:srgbClr val="6600FF"/>
                </a:solidFill>
              </a:rPr>
              <a:t> </a:t>
            </a:r>
            <a:r>
              <a:rPr lang="en-US" sz="2800" i="1" smtClean="0">
                <a:solidFill>
                  <a:srgbClr val="FF6600"/>
                </a:solidFill>
              </a:rPr>
              <a:t>for an </a:t>
            </a:r>
            <a:r>
              <a:rPr lang="en-US" sz="2800" b="1" i="1" smtClean="0">
                <a:solidFill>
                  <a:srgbClr val="0070C0"/>
                </a:solidFill>
              </a:rPr>
              <a:t>event</a:t>
            </a:r>
            <a:r>
              <a:rPr lang="en-US" sz="2800" i="1" smtClean="0">
                <a:solidFill>
                  <a:srgbClr val="FF6600"/>
                </a:solidFill>
              </a:rPr>
              <a:t> that only </a:t>
            </a:r>
            <a:r>
              <a:rPr lang="en-US" sz="2800" b="1" i="1" smtClean="0">
                <a:solidFill>
                  <a:srgbClr val="0070C0"/>
                </a:solidFill>
              </a:rPr>
              <a:t>another</a:t>
            </a:r>
            <a:r>
              <a:rPr lang="en-US" sz="2800" i="1" smtClean="0">
                <a:solidFill>
                  <a:srgbClr val="FF6600"/>
                </a:solidFill>
              </a:rPr>
              <a:t> process </a:t>
            </a:r>
            <a:r>
              <a:rPr lang="en-US" sz="2800" b="1" i="1" smtClean="0">
                <a:solidFill>
                  <a:srgbClr val="0000FF"/>
                </a:solidFill>
              </a:rPr>
              <a:t>in the set </a:t>
            </a:r>
            <a:r>
              <a:rPr lang="en-US" sz="2800" i="1" smtClean="0">
                <a:solidFill>
                  <a:srgbClr val="FF6600"/>
                </a:solidFill>
              </a:rPr>
              <a:t>can cause</a:t>
            </a:r>
          </a:p>
          <a:p>
            <a:pPr eaLnBrk="1" hangingPunct="1"/>
            <a:r>
              <a:rPr lang="en-US" sz="2800" smtClean="0"/>
              <a:t>Usually the </a:t>
            </a:r>
            <a:r>
              <a:rPr lang="en-US" sz="2800" smtClean="0">
                <a:solidFill>
                  <a:srgbClr val="FF0000"/>
                </a:solidFill>
              </a:rPr>
              <a:t>event</a:t>
            </a:r>
            <a:r>
              <a:rPr lang="en-US" sz="2800" smtClean="0"/>
              <a:t> is release of a currently held resource</a:t>
            </a:r>
          </a:p>
          <a:p>
            <a:pPr lvl="1" eaLnBrk="1" hangingPunct="1"/>
            <a:r>
              <a:rPr lang="en-US" sz="2400" smtClean="0"/>
              <a:t>This kind of deadlock is called </a:t>
            </a:r>
            <a:r>
              <a:rPr lang="en-US" sz="2400" b="1" smtClean="0">
                <a:solidFill>
                  <a:srgbClr val="FF0000"/>
                </a:solidFill>
              </a:rPr>
              <a:t>Resource</a:t>
            </a:r>
            <a:r>
              <a:rPr lang="en-US" sz="2400" b="1" smtClean="0"/>
              <a:t> Deadlock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11063</TotalTime>
  <Words>1705</Words>
  <Application>Microsoft Office PowerPoint</Application>
  <PresentationFormat>On-screen Show (4:3)</PresentationFormat>
  <Paragraphs>283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Wood Type</vt:lpstr>
      <vt:lpstr>Deadlocks</vt:lpstr>
      <vt:lpstr>Resource </vt:lpstr>
      <vt:lpstr>Resource </vt:lpstr>
      <vt:lpstr>Resource</vt:lpstr>
      <vt:lpstr>Resource </vt:lpstr>
      <vt:lpstr>Resources </vt:lpstr>
      <vt:lpstr>Resource Access Control Using Semaphores</vt:lpstr>
      <vt:lpstr>Resource Access Control Using Semaphores</vt:lpstr>
      <vt:lpstr>Introduction to Deadlocks</vt:lpstr>
      <vt:lpstr>Introduction to Deadlocks</vt:lpstr>
      <vt:lpstr>Four Conditions for Deadlock</vt:lpstr>
      <vt:lpstr>Four Conditions for Deadlock</vt:lpstr>
      <vt:lpstr>PowerPoint Presentation</vt:lpstr>
      <vt:lpstr>Deadlock Modeling</vt:lpstr>
      <vt:lpstr>Deadlock Modeling</vt:lpstr>
      <vt:lpstr>Deadlock Modeling</vt:lpstr>
      <vt:lpstr>Deadlock Modeling</vt:lpstr>
      <vt:lpstr>Deadlock Modeling</vt:lpstr>
      <vt:lpstr>Dealing with Deadlocks</vt:lpstr>
      <vt:lpstr>The Ostrich Algorithm</vt:lpstr>
      <vt:lpstr> Detection with One Resource of Each Type </vt:lpstr>
      <vt:lpstr>Detection with One Resource of Each Type </vt:lpstr>
      <vt:lpstr>Detection with One Resource of Each Type </vt:lpstr>
      <vt:lpstr>Detection with One Resource of Each Type </vt:lpstr>
      <vt:lpstr>Detection with Multiple Resource of Each Type </vt:lpstr>
      <vt:lpstr>Detection with Multiple Resource of Each Type</vt:lpstr>
      <vt:lpstr>Detection with Multiple Resource of Each Type </vt:lpstr>
      <vt:lpstr>When to run Detection Algorithm?</vt:lpstr>
      <vt:lpstr>Recovery from Deadlock</vt:lpstr>
      <vt:lpstr>Recovery from Deadlock</vt:lpstr>
      <vt:lpstr>Deadlock Avoidance</vt:lpstr>
      <vt:lpstr>Concept of Safety</vt:lpstr>
      <vt:lpstr>Safe and Unsafe States </vt:lpstr>
      <vt:lpstr>Safe and Unsafe States</vt:lpstr>
      <vt:lpstr>Safe and Unsafe States</vt:lpstr>
      <vt:lpstr>The Banker's Algorithm for a Single Resource</vt:lpstr>
      <vt:lpstr>Banker's Algorithm for Multiple Resources</vt:lpstr>
      <vt:lpstr>Banker's Algorithm Steps:</vt:lpstr>
      <vt:lpstr>Banker's Algorithm: Disadvantages</vt:lpstr>
    </vt:vector>
  </TitlesOfParts>
  <Company>East Texas Data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Steve  Armstrong</dc:creator>
  <cp:lastModifiedBy>Adnanul Islam</cp:lastModifiedBy>
  <cp:revision>139</cp:revision>
  <cp:lastPrinted>2001-01-13T17:50:15Z</cp:lastPrinted>
  <dcterms:created xsi:type="dcterms:W3CDTF">2000-10-19T00:18:00Z</dcterms:created>
  <dcterms:modified xsi:type="dcterms:W3CDTF">2018-09-12T05:52:03Z</dcterms:modified>
</cp:coreProperties>
</file>