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24" r:id="rId32"/>
  </p:sldIdLst>
  <p:sldSz cx="9144000" cy="6858000" type="screen4x3"/>
  <p:notesSz cx="6858000" cy="9144000"/>
  <p:defaultTextStyle>
    <a:lvl1pPr algn="ctr">
      <a:defRPr sz="3200">
        <a:latin typeface="Times New Roman"/>
        <a:ea typeface="Times New Roman"/>
        <a:cs typeface="Times New Roman"/>
        <a:sym typeface="Times New Roman"/>
      </a:defRPr>
    </a:lvl1pPr>
    <a:lvl2pPr indent="457200" algn="ctr">
      <a:defRPr sz="3200">
        <a:latin typeface="Times New Roman"/>
        <a:ea typeface="Times New Roman"/>
        <a:cs typeface="Times New Roman"/>
        <a:sym typeface="Times New Roman"/>
      </a:defRPr>
    </a:lvl2pPr>
    <a:lvl3pPr indent="914400" algn="ctr">
      <a:defRPr sz="3200">
        <a:latin typeface="Times New Roman"/>
        <a:ea typeface="Times New Roman"/>
        <a:cs typeface="Times New Roman"/>
        <a:sym typeface="Times New Roman"/>
      </a:defRPr>
    </a:lvl3pPr>
    <a:lvl4pPr indent="1371600" algn="ctr">
      <a:defRPr sz="3200">
        <a:latin typeface="Times New Roman"/>
        <a:ea typeface="Times New Roman"/>
        <a:cs typeface="Times New Roman"/>
        <a:sym typeface="Times New Roman"/>
      </a:defRPr>
    </a:lvl4pPr>
    <a:lvl5pPr indent="1828800" algn="ctr">
      <a:defRPr sz="3200">
        <a:latin typeface="Times New Roman"/>
        <a:ea typeface="Times New Roman"/>
        <a:cs typeface="Times New Roman"/>
        <a:sym typeface="Times New Roman"/>
      </a:defRPr>
    </a:lvl5pPr>
    <a:lvl6pPr algn="ctr">
      <a:defRPr sz="3200">
        <a:latin typeface="Times New Roman"/>
        <a:ea typeface="Times New Roman"/>
        <a:cs typeface="Times New Roman"/>
        <a:sym typeface="Times New Roman"/>
      </a:defRPr>
    </a:lvl6pPr>
    <a:lvl7pPr algn="ctr">
      <a:defRPr sz="3200">
        <a:latin typeface="Times New Roman"/>
        <a:ea typeface="Times New Roman"/>
        <a:cs typeface="Times New Roman"/>
        <a:sym typeface="Times New Roman"/>
      </a:defRPr>
    </a:lvl7pPr>
    <a:lvl8pPr algn="ctr">
      <a:defRPr sz="3200">
        <a:latin typeface="Times New Roman"/>
        <a:ea typeface="Times New Roman"/>
        <a:cs typeface="Times New Roman"/>
        <a:sym typeface="Times New Roman"/>
      </a:defRPr>
    </a:lvl8pPr>
    <a:lvl9pPr algn="ctr">
      <a:defRPr sz="3200"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750012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FF0000"/>
          </a:solidFill>
          <a:latin typeface="Arial"/>
          <a:ea typeface="Arial"/>
          <a:cs typeface="Arial"/>
          <a:sym typeface="Arial"/>
        </a:defRPr>
      </a:lvl9pPr>
    </p:titleStyle>
    <p:bodyStyle>
      <a:lvl1pPr marL="609600" indent="-6096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1pPr>
      <a:lvl2pPr marL="1043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2pPr>
      <a:lvl3pPr marL="1371600" indent="-2667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3pPr>
      <a:lvl4pPr marL="1805939" indent="-320039" algn="ctr">
        <a:spcBef>
          <a:spcPts val="500"/>
        </a:spcBef>
        <a:buClr>
          <a:srgbClr val="3333CC"/>
        </a:buClr>
        <a:buSzPct val="100000"/>
        <a:buChar char="–"/>
        <a:defRPr sz="2400">
          <a:latin typeface="Arial"/>
          <a:ea typeface="Arial"/>
          <a:cs typeface="Arial"/>
          <a:sym typeface="Arial"/>
        </a:defRPr>
      </a:lvl4pPr>
      <a:lvl5pPr marL="2324100" indent="-457200" algn="ctr">
        <a:spcBef>
          <a:spcPts val="500"/>
        </a:spcBef>
        <a:buClr>
          <a:srgbClr val="3333CC"/>
        </a:buClr>
        <a:buSzPct val="100000"/>
        <a:buChar char="»"/>
        <a:defRPr sz="2400">
          <a:latin typeface="Arial"/>
          <a:ea typeface="Arial"/>
          <a:cs typeface="Arial"/>
          <a:sym typeface="Arial"/>
        </a:defRPr>
      </a:lvl5pPr>
      <a:lvl6pPr marL="27813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6pPr>
      <a:lvl7pPr marL="32385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7pPr>
      <a:lvl8pPr marL="36957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8pPr>
      <a:lvl9pPr marL="4152900" indent="-457200" algn="ctr">
        <a:spcBef>
          <a:spcPts val="500"/>
        </a:spcBef>
        <a:buClr>
          <a:srgbClr val="3333CC"/>
        </a:buClr>
        <a:buSzPct val="100000"/>
        <a:buChar char="•"/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85800" y="1620378"/>
            <a:ext cx="7772400" cy="247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/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b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</p:txBody>
      </p:sp>
      <p:sp>
        <p:nvSpPr>
          <p:cNvPr id="8" name="Shape 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93737" y="79709"/>
            <a:ext cx="6824663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MMU operation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177800" y="6596967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37" name="03-10.jpg" descr="D:\b\b4\IBM\03-1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400" y="1104900"/>
            <a:ext cx="5321300" cy="4900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.</a:t>
            </a:r>
          </a:p>
        </p:txBody>
      </p:sp>
      <p:sp>
        <p:nvSpPr>
          <p:cNvPr id="140" name="Shape 14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Structure of Page Table Entry</a:t>
            </a:r>
          </a:p>
        </p:txBody>
      </p:sp>
      <p:sp>
        <p:nvSpPr>
          <p:cNvPr id="141" name="Shape 14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42" name="03-11.jpg" descr="D:\b\b4\IBM\03-1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965200"/>
            <a:ext cx="7629525" cy="20510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42900" y="3581400"/>
            <a:ext cx="8483600" cy="201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Modified (dirty) bit: 1 means written to =&gt; have to write it  to disk. 0 means don’t have to write to disk.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Referenced bit: 1 means it was either read or written. Used to pick page to evict. Don’t want to get rid of page which is being used. 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Present (1) / Absent (0) bit</a:t>
            </a:r>
          </a:p>
          <a:p>
            <a:pPr marL="677333" lvl="0" indent="-677333" algn="l" defTabSz="457200">
              <a:spcBef>
                <a:spcPts val="4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Protection bits: r, w, r/w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23975" y="1582737"/>
            <a:ext cx="7820025" cy="193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to physical mapping is done on every memory reference =&gt; mapping must be fast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the virtual address space is large, the page table will be large. 32 bit addresses now and  64 bits becoming more common</a:t>
            </a:r>
          </a:p>
        </p:txBody>
      </p:sp>
      <p:sp>
        <p:nvSpPr>
          <p:cNvPr id="146" name="Shape 14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Problems for paging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23975" y="1582737"/>
            <a:ext cx="7820025" cy="165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Most programs access a small number of pages a great deal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Add Translation Lookaside Buffer (TLB) to MMU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Stores frequently accessed frames 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Speed up Address Translation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Valid bit indicates whether page is in use or not</a:t>
            </a:r>
          </a:p>
        </p:txBody>
      </p:sp>
      <p:sp>
        <p:nvSpPr>
          <p:cNvPr id="158" name="Shape 15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Buffers</a:t>
            </a:r>
          </a:p>
        </p:txBody>
      </p:sp>
      <p:sp>
        <p:nvSpPr>
          <p:cNvPr id="159" name="Shape 15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60" name="03-12.jpg" descr="D:\b\b4\IBM\03-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" y="1479550"/>
            <a:ext cx="7924800" cy="407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23975" y="1582737"/>
            <a:ext cx="7820025" cy="241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address is in MMU, avoid page table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Uses parallel search to see if virtual page is in the TLB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not, does page table look up and evicts TLB entry, replacing it with page just looked up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Translation Lookaside Buffer(TLB)</a:t>
            </a:r>
          </a:p>
        </p:txBody>
      </p:sp>
      <p:sp>
        <p:nvSpPr>
          <p:cNvPr id="164" name="Shape 164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323975" y="1582737"/>
            <a:ext cx="7820025" cy="362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Risc machines manage TLB in software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TLB fault processed by OS instead of by MMU hardware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Results less hardware in  MMU and OK performance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Software can figure out which pages to pre-load into TLB (eg. Load server after client request)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Keeps cache of frequently used pages</a:t>
            </a:r>
          </a:p>
        </p:txBody>
      </p:sp>
      <p:sp>
        <p:nvSpPr>
          <p:cNvPr id="167" name="Shape 167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Software TLB management</a:t>
            </a:r>
          </a:p>
        </p:txBody>
      </p:sp>
      <p:sp>
        <p:nvSpPr>
          <p:cNvPr id="168" name="Shape 16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831850" y="1597025"/>
            <a:ext cx="8312150" cy="318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new page is brought in, need to chose a page to evict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Don’t want to evict heavily used pages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page has been written to, need to copy it to disk.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Otherwise, a good copy is on the disk=&gt;can write over it</a:t>
            </a:r>
          </a:p>
        </p:txBody>
      </p:sp>
      <p:sp>
        <p:nvSpPr>
          <p:cNvPr id="200" name="Shape 20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Replacement Algorithms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31850" y="1597025"/>
            <a:ext cx="8312150" cy="392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Optimal page replacement algorithm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Not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First-in, first-out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Second chance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Clock page replacement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Least recently used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Working set page replacement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WSClock page replacement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-1" y="-460"/>
            <a:ext cx="9144002" cy="114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Replacement Algorithms-the Laundry List</a:t>
            </a:r>
          </a:p>
        </p:txBody>
      </p:sp>
      <p:sp>
        <p:nvSpPr>
          <p:cNvPr id="205" name="Shape 20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831850" y="1597025"/>
            <a:ext cx="8312150" cy="2283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Pick the one which will not used before the longest time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Not possible unless know when pages will be referenced (crystal ball)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Used as ideal reference algorithm</a:t>
            </a:r>
          </a:p>
        </p:txBody>
      </p:sp>
      <p:sp>
        <p:nvSpPr>
          <p:cNvPr id="208" name="Shape 20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Optimal Page Replacement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23975" y="1236662"/>
            <a:ext cx="7820025" cy="287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 smtClean="0">
                <a:latin typeface="Arial"/>
                <a:ea typeface="Arial"/>
                <a:cs typeface="Arial"/>
                <a:sym typeface="Arial"/>
              </a:rPr>
              <a:t>Swapping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is too slow (100 Mbytes/sec disk transfer rate=&gt;10 sec to swap out a 1 </a:t>
            </a:r>
            <a:r>
              <a:rPr sz="2400" dirty="0" err="1">
                <a:latin typeface="Arial"/>
                <a:ea typeface="Arial"/>
                <a:cs typeface="Arial"/>
                <a:sym typeface="Arial"/>
              </a:rPr>
              <a:t>Gbyte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program)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Overlays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-programmer breaks program into pieces which are swapped in by overlay manager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Ancient idea-not really done		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hard to do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-programmer has to break up program</a:t>
            </a:r>
          </a:p>
        </p:txBody>
      </p:sp>
      <p:sp>
        <p:nvSpPr>
          <p:cNvPr id="102" name="Shape 102"/>
          <p:cNvSpPr/>
          <p:nvPr/>
        </p:nvSpPr>
        <p:spPr>
          <a:xfrm>
            <a:off x="-1" y="248015"/>
            <a:ext cx="914400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Virtual </a:t>
            </a:r>
            <a:r>
              <a:rPr sz="3600" dirty="0" smtClean="0">
                <a:solidFill>
                  <a:srgbClr val="FF0000"/>
                </a:solidFill>
              </a:rPr>
              <a:t>Memory-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Background</a:t>
            </a:r>
            <a:endParaRPr sz="2800" i="1" dirty="0">
              <a:solidFill>
                <a:srgbClr val="FF0000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31850" y="1597025"/>
            <a:ext cx="8312150" cy="343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Use R and M bits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Periodically clear R bit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0: not referenced, not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1: not referenced,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2: referenced, not modified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Class 3: referenced, modified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Pick lowest priority page to evict</a:t>
            </a:r>
          </a:p>
        </p:txBody>
      </p:sp>
      <p:sp>
        <p:nvSpPr>
          <p:cNvPr id="212" name="Shape 21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Not recently used</a:t>
            </a:r>
          </a:p>
        </p:txBody>
      </p:sp>
      <p:sp>
        <p:nvSpPr>
          <p:cNvPr id="213" name="Shape 21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831850" y="1597025"/>
            <a:ext cx="8312150" cy="277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Keep list ordered by time (latest to arrive at the end of the list)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Evict the oldest, i.e. head of the line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Easy to implement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Oldest might be most heavily used! No knowledge of use is included in FIFO</a:t>
            </a:r>
          </a:p>
        </p:txBody>
      </p:sp>
      <p:sp>
        <p:nvSpPr>
          <p:cNvPr id="216" name="Shape 21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217" name="Shape 21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" y="4384675"/>
            <a:ext cx="9144002" cy="284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Pages sorted in FIFO order by arrival time. </a:t>
            </a:r>
          </a:p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Examine R bit. If zero, evict. If one, put page at end of list and R is set to zero.</a:t>
            </a:r>
          </a:p>
          <a:p>
            <a:pPr marL="812800" lvl="0" indent="-812800" algn="l" defTabSz="457200"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change value of R bit frequently, might still evict a heavily used page</a:t>
            </a:r>
          </a:p>
          <a:p>
            <a:pPr marL="609600" lvl="0" indent="-609600" algn="l" defTabSz="457200">
              <a:spcBef>
                <a:spcPts val="500"/>
              </a:spcBef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220" name="Shape 220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Second Chance Algorithm</a:t>
            </a:r>
          </a:p>
        </p:txBody>
      </p:sp>
      <p:sp>
        <p:nvSpPr>
          <p:cNvPr id="221" name="Shape 22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22" name="03-15.jpg" descr="D:\b\b4\IBM\03-1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562" y="1538287"/>
            <a:ext cx="7616826" cy="2613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1" y="438521"/>
            <a:ext cx="9144002" cy="646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0000"/>
                </a:solidFill>
              </a:rPr>
              <a:t>The Clock Page Replacement Algorithm</a:t>
            </a:r>
          </a:p>
        </p:txBody>
      </p:sp>
      <p:sp>
        <p:nvSpPr>
          <p:cNvPr id="225" name="Shape 22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26" name="03-16.jpg" descr="D:\b\b4\IBM\03-1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475" y="1735137"/>
            <a:ext cx="6343650" cy="329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831850" y="1597025"/>
            <a:ext cx="8312150" cy="233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Doesn’t use age as a reason to evict page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Faster-doesn’t manipulate a list 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Doesn’t distinguish between how long pages have not been referenced</a:t>
            </a:r>
          </a:p>
        </p:txBody>
      </p:sp>
      <p:sp>
        <p:nvSpPr>
          <p:cNvPr id="229" name="Shape 22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Clock</a:t>
            </a:r>
          </a:p>
        </p:txBody>
      </p:sp>
      <p:sp>
        <p:nvSpPr>
          <p:cNvPr id="230" name="Shape 23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31850" y="1597025"/>
            <a:ext cx="8312150" cy="225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Approximate LRU by assuming that recent page usage approximates long term page usage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Could associate counters with each page and examine them but this is expensive</a:t>
            </a:r>
          </a:p>
        </p:txBody>
      </p:sp>
      <p:sp>
        <p:nvSpPr>
          <p:cNvPr id="233" name="Shape 233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</a:t>
            </a:r>
          </a:p>
        </p:txBody>
      </p:sp>
      <p:sp>
        <p:nvSpPr>
          <p:cNvPr id="234" name="Shape 234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831850" y="1597025"/>
            <a:ext cx="8312150" cy="375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Associate counter with each page. 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At each reference increment counter.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 Evict page with lowest counter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Keep n x n array for n pages.Upon reference page k, put 1’s in row k and 0’s in column k.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Row with smallest binary value corresponds to LRU page. Evict k!</a:t>
            </a:r>
          </a:p>
          <a:p>
            <a:pPr marL="1405466" lvl="1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Easy hardware implementation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LRU-the hardware array</a:t>
            </a:r>
          </a:p>
        </p:txBody>
      </p:sp>
      <p:sp>
        <p:nvSpPr>
          <p:cNvPr id="238" name="Shape 238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" y="5619750"/>
            <a:ext cx="9144002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LRU using a matrix when pages are referenced in the order 0, 1, 2, 3, 2, 1, 0, 3, 2, 3.</a:t>
            </a:r>
          </a:p>
        </p:txBody>
      </p:sp>
      <p:sp>
        <p:nvSpPr>
          <p:cNvPr id="241" name="Shape 241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LRU-hardware</a:t>
            </a:r>
          </a:p>
        </p:txBody>
      </p:sp>
      <p:sp>
        <p:nvSpPr>
          <p:cNvPr id="242" name="Shape 242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43" name="03-17.jpg" descr="D:\b\b4\IBM\03-1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912" y="1377950"/>
            <a:ext cx="7419976" cy="4003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831850" y="1597025"/>
            <a:ext cx="8312150" cy="184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Hardware uses space=&gt; software implementation</a:t>
            </a:r>
          </a:p>
          <a:p>
            <a:pPr marL="948266" lvl="0" indent="-948266" algn="l" defTabSz="457200">
              <a:spcBef>
                <a:spcPts val="6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Make use of software counters</a:t>
            </a:r>
          </a:p>
        </p:txBody>
      </p:sp>
      <p:sp>
        <p:nvSpPr>
          <p:cNvPr id="246" name="Shape 24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LRU-software </a:t>
            </a:r>
          </a:p>
        </p:txBody>
      </p:sp>
      <p:sp>
        <p:nvSpPr>
          <p:cNvPr id="247" name="Shape 24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-1" y="193215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 in Software</a:t>
            </a:r>
          </a:p>
        </p:txBody>
      </p:sp>
      <p:sp>
        <p:nvSpPr>
          <p:cNvPr id="250" name="Shape 25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251" name="03-18.jpg" descr="D:\b\b4\IBM\03-1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512" y="1069975"/>
            <a:ext cx="7013576" cy="403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323975" y="1236662"/>
            <a:ext cx="7820025" cy="367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Program’s address space is broken up into fixed size pages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Pages are mapped to physical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If instruction refers to a page in memory, fine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Otherwise OS gets the page, reads it in, and re-starts the instruction 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While page is being read in, another process gets the CPU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107" name="Shape 107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31850" y="1597025"/>
            <a:ext cx="8312150" cy="32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 “aging” algorithm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Keep a string of values of the R bits for each clock tick (up to some limit)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After tick, shift bits right and add new R values on the left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On page fault, evict page with lowest counter</a:t>
            </a:r>
          </a:p>
          <a:p>
            <a:pPr marL="1270000" lvl="1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 of the counter determines the history</a:t>
            </a:r>
          </a:p>
        </p:txBody>
      </p:sp>
      <p:sp>
        <p:nvSpPr>
          <p:cNvPr id="254" name="Shape 25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LRU-software </a:t>
            </a:r>
          </a:p>
        </p:txBody>
      </p:sp>
      <p:sp>
        <p:nvSpPr>
          <p:cNvPr id="255" name="Shape 25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.</a:t>
            </a:r>
          </a:p>
        </p:txBody>
      </p:sp>
      <p:sp>
        <p:nvSpPr>
          <p:cNvPr id="298" name="Shape 298"/>
          <p:cNvSpPr/>
          <p:nvPr/>
        </p:nvSpPr>
        <p:spPr>
          <a:xfrm>
            <a:off x="-1" y="4440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Summary of Page Replacement Algorithms</a:t>
            </a:r>
          </a:p>
        </p:txBody>
      </p:sp>
      <p:sp>
        <p:nvSpPr>
          <p:cNvPr id="299" name="Shape 29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300" name="03-22.jpg" descr="D:\b\b4\IBM\03-2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12" y="1484312"/>
            <a:ext cx="8105776" cy="388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323975" y="1236662"/>
            <a:ext cx="7820025" cy="1299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948266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Memory Management Unit generates physical address from virtual address provided by the program</a:t>
            </a:r>
          </a:p>
        </p:txBody>
      </p:sp>
      <p:sp>
        <p:nvSpPr>
          <p:cNvPr id="110" name="Shape 110"/>
          <p:cNvSpPr/>
          <p:nvPr/>
        </p:nvSpPr>
        <p:spPr>
          <a:xfrm>
            <a:off x="-1" y="248015"/>
            <a:ext cx="914400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Memory Management </a:t>
            </a:r>
            <a:r>
              <a:rPr sz="3600" dirty="0" smtClean="0">
                <a:solidFill>
                  <a:srgbClr val="FF0000"/>
                </a:solidFill>
              </a:rPr>
              <a:t>Unit</a:t>
            </a:r>
            <a:r>
              <a:rPr lang="en-US" sz="3600" dirty="0" smtClean="0">
                <a:solidFill>
                  <a:srgbClr val="FF0000"/>
                </a:solidFill>
              </a:rPr>
              <a:t> (MMU) 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1" y="5141912"/>
            <a:ext cx="9144002" cy="79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l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MMU maps virtual addresses to physical addresses and puts them on memory bus</a:t>
            </a:r>
          </a:p>
        </p:txBody>
      </p:sp>
      <p:sp>
        <p:nvSpPr>
          <p:cNvPr id="114" name="Shape 114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Memory Management Unit</a:t>
            </a:r>
          </a:p>
        </p:txBody>
      </p:sp>
      <p:sp>
        <p:nvSpPr>
          <p:cNvPr id="115" name="Shape 115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pic>
        <p:nvPicPr>
          <p:cNvPr id="116" name="03-08.jpg" descr="D:\b\b4\IBM\03-0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3512" y="1012825"/>
            <a:ext cx="6235701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323975" y="1236662"/>
            <a:ext cx="7820025" cy="282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Virtual addresses divided into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512 bytes-64 KB range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Transfer between RAM and disk is in whole pages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Example on next slide</a:t>
            </a:r>
          </a:p>
        </p:txBody>
      </p:sp>
      <p:sp>
        <p:nvSpPr>
          <p:cNvPr id="119" name="Shape 11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Pages and Page Frames</a:t>
            </a:r>
          </a:p>
        </p:txBody>
      </p:sp>
      <p:sp>
        <p:nvSpPr>
          <p:cNvPr id="120" name="Shape 120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44525" y="5461000"/>
            <a:ext cx="7869238" cy="108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16 bit addresses, 4 KB pages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32 KB physical memory, </a:t>
            </a:r>
          </a:p>
          <a:p>
            <a:pPr marL="609600" lvl="0" indent="-609600" algn="l" defTabSz="457200">
              <a:spcBef>
                <a:spcPts val="400"/>
              </a:spcBef>
              <a:defRPr sz="1800"/>
            </a:pPr>
            <a:r>
              <a: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 virtual pages and 8 page frames</a:t>
            </a:r>
          </a:p>
        </p:txBody>
      </p:sp>
      <p:sp>
        <p:nvSpPr>
          <p:cNvPr id="123" name="Shape 12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  <p:sp>
        <p:nvSpPr>
          <p:cNvPr id="124" name="Shape 124"/>
          <p:cNvSpPr/>
          <p:nvPr/>
        </p:nvSpPr>
        <p:spPr>
          <a:xfrm>
            <a:off x="717550" y="203200"/>
            <a:ext cx="6916342" cy="61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037" tIns="46037" rIns="46037" bIns="46037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Mapping of pages to page frames</a:t>
            </a:r>
          </a:p>
        </p:txBody>
      </p:sp>
      <p:pic>
        <p:nvPicPr>
          <p:cNvPr id="125" name="03-09.jpg" descr="D:\b\b4\IBM\03-09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8200" y="1003300"/>
            <a:ext cx="4673600" cy="4540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323975" y="1236662"/>
            <a:ext cx="7820025" cy="375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Present/absent bit tells whether page is in memory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What happens If address is not in memory?</a:t>
            </a:r>
          </a:p>
          <a:p>
            <a:pPr marL="948266" lvl="0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Trap to the OS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OS picks page to write to disk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Brings page with (needed) address into memory</a:t>
            </a:r>
          </a:p>
          <a:p>
            <a:pPr marL="1405466" lvl="1" indent="-948266" algn="l" defTabSz="457200">
              <a:spcBef>
                <a:spcPts val="6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Re-starts instruction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Fault Processing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23975" y="1582737"/>
            <a:ext cx="7820025" cy="32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l" defTabSz="457200">
              <a:spcBef>
                <a:spcPts val="400"/>
              </a:spcBef>
              <a:defRPr sz="1800"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address={virtual page number, offset}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Virtual page number used to index into page table to find page frame number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If present/absent bit is set to 1, attach page frame number to the front of the offset, </a:t>
            </a: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creating the physical address</a:t>
            </a:r>
          </a:p>
          <a:p>
            <a:pPr marL="812800" lvl="0" indent="-812800" algn="l" defTabSz="457200">
              <a:spcBef>
                <a:spcPts val="500"/>
              </a:spcBef>
              <a:buClr>
                <a:srgbClr val="3333CC"/>
              </a:buClr>
              <a:buSzPct val="100000"/>
              <a:buChar char="•"/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which is sent on the memory bus</a:t>
            </a:r>
          </a:p>
        </p:txBody>
      </p:sp>
      <p:sp>
        <p:nvSpPr>
          <p:cNvPr id="132" name="Shape 13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>
            <a:lvl1pPr algn="l" defTabSz="457200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133" name="Shape 133"/>
          <p:cNvSpPr/>
          <p:nvPr/>
        </p:nvSpPr>
        <p:spPr>
          <a:xfrm>
            <a:off x="177800" y="6562042"/>
            <a:ext cx="8712200" cy="2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Arial Bold"/>
                <a:ea typeface="Arial Bold"/>
                <a:cs typeface="Arial Bold"/>
                <a:sym typeface="Arial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1685</Words>
  <Application>Microsoft Office PowerPoint</Application>
  <PresentationFormat>On-screen Show (4:3)</PresentationFormat>
  <Paragraphs>160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Adnanul Islam</cp:lastModifiedBy>
  <cp:revision>5</cp:revision>
  <dcterms:modified xsi:type="dcterms:W3CDTF">2018-10-27T04:10:49Z</dcterms:modified>
</cp:coreProperties>
</file>