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8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8" r:id="rId21"/>
    <p:sldId id="389" r:id="rId22"/>
    <p:sldId id="395" r:id="rId23"/>
    <p:sldId id="390" r:id="rId24"/>
    <p:sldId id="391" r:id="rId25"/>
    <p:sldId id="392" r:id="rId26"/>
    <p:sldId id="393" r:id="rId27"/>
    <p:sldId id="394" r:id="rId28"/>
    <p:sldId id="279" r:id="rId29"/>
  </p:sldIdLst>
  <p:sldSz cx="9144000" cy="5143500" type="screen16x9"/>
  <p:notesSz cx="6858000" cy="9144000"/>
  <p:embeddedFontLst>
    <p:embeddedFont>
      <p:font typeface="STLiti" panose="02010800040101010101" pitchFamily="2" charset="-122"/>
      <p:regular r:id="rId31"/>
    </p:embeddedFont>
    <p:embeddedFont>
      <p:font typeface="Dosis" panose="020B0604020202020204" charset="0"/>
      <p:regular r:id="rId32"/>
      <p:bold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F57224-B4CC-4CAA-A2E1-A72ECBCF7A80}">
  <a:tblStyle styleId="{B7F57224-B4CC-4CAA-A2E1-A72ECBCF7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3588" autoAdjust="0"/>
  </p:normalViewPr>
  <p:slideViewPr>
    <p:cSldViewPr snapToGrid="0">
      <p:cViewPr varScale="1">
        <p:scale>
          <a:sx n="48" d="100"/>
          <a:sy n="48" d="100"/>
        </p:scale>
        <p:origin x="3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8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27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not permissible to refer to a column alias in a </a:t>
            </a:r>
            <a:r>
              <a:rPr lang="en-US" dirty="0"/>
              <a:t>WHERE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clause, because the column value might not yet be determined when the </a:t>
            </a:r>
            <a:r>
              <a:rPr lang="en-US" dirty="0"/>
              <a:t>WHERE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clause is executed.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Columns selected for output can be referred to in </a:t>
            </a:r>
            <a:r>
              <a:rPr lang="en-US" dirty="0"/>
              <a:t>ORDER BY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dirty="0"/>
              <a:t>GROUP BY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clauses using column names, column aliases, or column positions. 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Column positions are integers and begin with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9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7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5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6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8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3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1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76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808383" y="0"/>
            <a:ext cx="6798365" cy="42574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/>
              <a:t>BMS</a:t>
            </a:r>
            <a:r>
              <a:rPr lang="en" dirty="0"/>
              <a:t> : CSI 221</a:t>
            </a:r>
            <a:br>
              <a:rPr lang="en" dirty="0"/>
            </a:br>
            <a:r>
              <a:rPr lang="en-US" sz="4400" dirty="0"/>
              <a:t>Structured Query Language 1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23B5C-2EED-432D-92F7-5E11315D7F3F}"/>
              </a:ext>
            </a:extLst>
          </p:cNvPr>
          <p:cNvSpPr txBox="1"/>
          <p:nvPr/>
        </p:nvSpPr>
        <p:spPr>
          <a:xfrm>
            <a:off x="4691270" y="4439478"/>
            <a:ext cx="266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B050"/>
                </a:solidFill>
              </a:rPr>
              <a:t>Mohammad Imam Hossain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Lecturer, dept. of CSE, UIU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796208" y="2255700"/>
            <a:ext cx="557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SQL - Functions</a:t>
            </a:r>
          </a:p>
        </p:txBody>
      </p:sp>
    </p:spTree>
    <p:extLst>
      <p:ext uri="{BB962C8B-B14F-4D97-AF65-F5344CB8AC3E}">
        <p14:creationId xmlns:p14="http://schemas.microsoft.com/office/powerpoint/2010/main" val="48484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Control Flow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42144"/>
              </p:ext>
            </p:extLst>
          </p:nvPr>
        </p:nvGraphicFramePr>
        <p:xfrm>
          <a:off x="172278" y="1056590"/>
          <a:ext cx="8799444" cy="384101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16185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5283259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35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1075674">
                <a:tc>
                  <a:txBody>
                    <a:bodyPr/>
                    <a:lstStyle/>
                    <a:p>
                      <a:r>
                        <a:rPr lang="en-US" sz="1800" b="1" dirty="0"/>
                        <a:t>CASE</a:t>
                      </a:r>
                      <a:r>
                        <a:rPr lang="en-US" sz="1800" b="1" baseline="0" dirty="0"/>
                        <a:t> WHEN </a:t>
                      </a:r>
                      <a:r>
                        <a:rPr lang="en-US" sz="1800" b="1" baseline="0" dirty="0" err="1"/>
                        <a:t>condn</a:t>
                      </a:r>
                      <a:r>
                        <a:rPr lang="en-US" sz="1800" b="1" baseline="0" dirty="0"/>
                        <a:t> THEN res [WHEN </a:t>
                      </a:r>
                      <a:r>
                        <a:rPr lang="en-US" sz="1800" b="1" baseline="0" dirty="0" err="1"/>
                        <a:t>condn</a:t>
                      </a:r>
                      <a:r>
                        <a:rPr lang="en-US" sz="1800" b="1" baseline="0" dirty="0"/>
                        <a:t> THEN res] [ELSE res] END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Operates like if, else-if, else statement</a:t>
                      </a:r>
                      <a:r>
                        <a:rPr lang="bn-IN" sz="1800" baseline="0" dirty="0"/>
                        <a:t>. </a:t>
                      </a:r>
                      <a:r>
                        <a:rPr lang="en-US" sz="1800" b="1" dirty="0"/>
                        <a:t>Ex.</a:t>
                      </a:r>
                      <a:br>
                        <a:rPr lang="en-US" sz="1800" dirty="0"/>
                      </a:b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SELECT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CASE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WHEN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THEN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'true'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'false'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END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1323906">
                <a:tc>
                  <a:txBody>
                    <a:bodyPr/>
                    <a:lstStyle/>
                    <a:p>
                      <a:r>
                        <a:rPr lang="en-US" sz="1800" b="1" dirty="0"/>
                        <a:t>IF(expr1, expr2, expr3)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If expr1 is TRUE (expr1 &lt;&gt; 0 and expr1 &lt;&gt; NULL), IF() returns expr2. Otherwise, it returns expr3.</a:t>
                      </a:r>
                      <a:r>
                        <a:rPr lang="bn-IN" sz="1800" baseline="0" dirty="0"/>
                        <a:t> </a:t>
                      </a:r>
                      <a:r>
                        <a:rPr lang="en-US" sz="1800" b="1" baseline="0" dirty="0"/>
                        <a:t>Ex.</a:t>
                      </a:r>
                      <a:br>
                        <a:rPr lang="en-US" sz="1800" baseline="0" dirty="0"/>
                      </a:b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SELECT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STRCMP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'test'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'test1'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),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8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no'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US" sz="18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'yes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);</a:t>
                      </a:r>
                      <a:endParaRPr lang="bn-IN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107567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IFNULL(expr1,</a:t>
                      </a:r>
                      <a:r>
                        <a:rPr lang="en-US" sz="1800" b="1" baseline="0" dirty="0">
                          <a:solidFill>
                            <a:srgbClr val="00B0F0"/>
                          </a:solidFill>
                        </a:rPr>
                        <a:t> expr2</a:t>
                      </a:r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If expr1 is not NULL, IFNULL() returns expr1; otherwise it returns expr2.</a:t>
                      </a:r>
                      <a:br>
                        <a:rPr lang="en-US" sz="1800" baseline="0" dirty="0"/>
                      </a:br>
                      <a:r>
                        <a:rPr lang="en-US" sz="1800" b="1" baseline="0" dirty="0"/>
                        <a:t>Ex.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 SELECT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IFNULL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/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);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81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Mathematical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10328"/>
              </p:ext>
            </p:extLst>
          </p:nvPr>
        </p:nvGraphicFramePr>
        <p:xfrm>
          <a:off x="130014" y="1083088"/>
          <a:ext cx="8828456" cy="3657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9199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6789257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ABS(2) =2 , ABS(-32)=32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CEIL(1.23) = 2, CEIL(-1.23) = -1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FLOOR(1.23) = 1, FLOOR(-1.23) = 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ROUND(x[,D])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ROUND(-1.23) = -1, ROUND(-1.58) = -2, ROUND(1.298,1) = 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79441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TRUNCATE(</a:t>
                      </a:r>
                      <a:r>
                        <a:rPr lang="en-US" sz="1800" b="1" dirty="0" err="1">
                          <a:solidFill>
                            <a:srgbClr val="00B0F0"/>
                          </a:solidFill>
                        </a:rPr>
                        <a:t>x,D</a:t>
                      </a:r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TRUNCATE(1.999,1) = 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91216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POW(</a:t>
                      </a:r>
                      <a:r>
                        <a:rPr lang="en-US" sz="1800" b="1" dirty="0" err="1"/>
                        <a:t>x,y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POW(2,3) = 8, POW(2,-2) = 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7584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SQRT(x)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SQRT(4)=2, SQRT(20) = 4.472136, SQRT(-16) =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4099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EXP(2)=7.389056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77515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LOG(B,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LOG(10, 100)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0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8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Mathematical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38072"/>
              </p:ext>
            </p:extLst>
          </p:nvPr>
        </p:nvGraphicFramePr>
        <p:xfrm>
          <a:off x="130014" y="1083088"/>
          <a:ext cx="8828456" cy="2560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07099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5221357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PI()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3.141593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DEGREES(x)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DEGREES( PI() ) = 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RADIANS(x)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RADIANS(180) = 3.141593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CONV(n, </a:t>
                      </a:r>
                      <a:r>
                        <a:rPr lang="en-US" sz="1800" b="1" dirty="0" err="1"/>
                        <a:t>from_base</a:t>
                      </a:r>
                      <a:r>
                        <a:rPr lang="en-US" sz="1800" b="1" dirty="0"/>
                        <a:t>,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to_base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CONV(‘A’,16,2) = ‘1010’, CONV(7,10,2) </a:t>
                      </a:r>
                      <a:r>
                        <a:rPr lang="en-US" sz="1800" baseline="0"/>
                        <a:t>= ‘111’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79441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SIN(x), COS(x), TAN(x), COT(x)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sin, cos, tan, cot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0958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ASIN(x), ACOS(x), ATAN(x)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sin inverse, cos inverse, tan inverse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6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30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08203"/>
              </p:ext>
            </p:extLst>
          </p:nvPr>
        </p:nvGraphicFramePr>
        <p:xfrm>
          <a:off x="130014" y="1056584"/>
          <a:ext cx="8828456" cy="3749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45708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6082748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ASCII(</a:t>
                      </a:r>
                      <a:r>
                        <a:rPr lang="en-US" sz="1600" b="1" dirty="0" err="1"/>
                        <a:t>str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ASCII(‘2’)=50, ASCII(‘dx’)=100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BIN(N)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BIN(12) = ‘1100’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UPPER(</a:t>
                      </a:r>
                      <a:r>
                        <a:rPr lang="en-US" sz="1600" b="1" dirty="0" err="1">
                          <a:solidFill>
                            <a:srgbClr val="00B0F0"/>
                          </a:solidFill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), LOWER(</a:t>
                      </a:r>
                      <a:r>
                        <a:rPr lang="en-US" sz="1600" b="1" dirty="0" err="1">
                          <a:solidFill>
                            <a:srgbClr val="00B0F0"/>
                          </a:solidFill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UPPER(‘</a:t>
                      </a:r>
                      <a:r>
                        <a:rPr lang="en-US" sz="1600" baseline="0" dirty="0" err="1"/>
                        <a:t>abcd</a:t>
                      </a:r>
                      <a:r>
                        <a:rPr lang="en-US" sz="1600" baseline="0" dirty="0"/>
                        <a:t>’)=‘ABCD’, LOWER(‘ABCD’)=‘</a:t>
                      </a:r>
                      <a:r>
                        <a:rPr lang="en-US" sz="1600" baseline="0" dirty="0" err="1"/>
                        <a:t>abcd</a:t>
                      </a:r>
                      <a:r>
                        <a:rPr lang="en-US" sz="1600" baseline="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LENGTH(</a:t>
                      </a:r>
                      <a:r>
                        <a:rPr lang="en-US" sz="1600" b="1" dirty="0" err="1">
                          <a:solidFill>
                            <a:srgbClr val="00B0F0"/>
                          </a:solidFill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LENGTH(‘text’)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79441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REVERSE(</a:t>
                      </a:r>
                      <a:r>
                        <a:rPr lang="en-US" sz="1600" b="1" dirty="0" err="1"/>
                        <a:t>str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REVERSE(‘</a:t>
                      </a:r>
                      <a:r>
                        <a:rPr lang="en-US" sz="1600" baseline="0" dirty="0" err="1"/>
                        <a:t>abc</a:t>
                      </a:r>
                      <a:r>
                        <a:rPr lang="en-US" sz="1600" baseline="0" dirty="0"/>
                        <a:t>’) = ‘</a:t>
                      </a:r>
                      <a:r>
                        <a:rPr lang="en-US" sz="1600" baseline="0" dirty="0" err="1"/>
                        <a:t>cba</a:t>
                      </a:r>
                      <a:r>
                        <a:rPr lang="en-US" sz="1600" baseline="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0958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CONCAT(str1, str2,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CONCAT(‘</a:t>
                      </a:r>
                      <a:r>
                        <a:rPr lang="en-US" sz="1600" baseline="0" dirty="0" err="1"/>
                        <a:t>My’,’S’,’QL</a:t>
                      </a:r>
                      <a:r>
                        <a:rPr lang="en-US" sz="1600" baseline="0" dirty="0"/>
                        <a:t>’) = ‘MySQL’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6586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STRCMP(str1,</a:t>
                      </a:r>
                      <a:r>
                        <a:rPr lang="en-US" sz="1600" b="1" baseline="0" dirty="0"/>
                        <a:t> str2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SELECT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STRCMP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'ABC'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'ABC'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STRCMP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'ABC'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'ABD'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STRCMP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'ABD'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'ABC'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);</a:t>
                      </a:r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44827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SUBSTR(str, pos [,</a:t>
                      </a:r>
                      <a:r>
                        <a:rPr lang="en-US" sz="1600" b="1" dirty="0" err="1">
                          <a:solidFill>
                            <a:srgbClr val="00B0F0"/>
                          </a:solidFill>
                        </a:rPr>
                        <a:t>len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])</a:t>
                      </a:r>
                    </a:p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LEFT(str, </a:t>
                      </a:r>
                      <a:r>
                        <a:rPr lang="en-US" sz="1600" b="1" dirty="0" err="1">
                          <a:solidFill>
                            <a:srgbClr val="00B0F0"/>
                          </a:solidFill>
                        </a:rPr>
                        <a:t>len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RIGHT(str, </a:t>
                      </a:r>
                      <a:r>
                        <a:rPr lang="en-US" sz="1600" b="1" dirty="0" err="1">
                          <a:solidFill>
                            <a:srgbClr val="00B0F0"/>
                          </a:solidFill>
                        </a:rPr>
                        <a:t>len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SUBSTR(‘ABCDE’,3) = ‘CDE’, SUBSTR(‘ABCDE’,3,2)= ‘CD’, SUBSTR(‘ABCDE’,-4,2)=‘BC’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83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78270"/>
              </p:ext>
            </p:extLst>
          </p:nvPr>
        </p:nvGraphicFramePr>
        <p:xfrm>
          <a:off x="157772" y="1407104"/>
          <a:ext cx="8828456" cy="2743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69777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5658679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TRIM(</a:t>
                      </a:r>
                      <a:r>
                        <a:rPr lang="en-US" sz="1600" b="1" dirty="0" err="1"/>
                        <a:t>str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TRIM(‘     bar      ’) = ‘bar’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RPAD(</a:t>
                      </a:r>
                      <a:r>
                        <a:rPr lang="en-US" sz="1600" b="1" dirty="0" err="1">
                          <a:solidFill>
                            <a:srgbClr val="00B0F0"/>
                          </a:solidFill>
                        </a:rPr>
                        <a:t>str,len,padstr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),</a:t>
                      </a:r>
                    </a:p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LPAD(</a:t>
                      </a:r>
                      <a:r>
                        <a:rPr lang="en-US" sz="1600" b="1" dirty="0" err="1">
                          <a:solidFill>
                            <a:srgbClr val="00B0F0"/>
                          </a:solidFill>
                        </a:rPr>
                        <a:t>str,len,padstr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RPAD(‘hi’,5,’*’) = ‘hi***’, LPAD(‘hi’,5,’*’) = ‘***hi’;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REPLACE(</a:t>
                      </a:r>
                      <a:r>
                        <a:rPr lang="en-US" sz="1600" b="1" dirty="0" err="1"/>
                        <a:t>str,from_str,to_str</a:t>
                      </a:r>
                      <a:r>
                        <a:rPr lang="en-US" sz="1600" b="1" dirty="0"/>
                        <a:t>)</a:t>
                      </a:r>
                    </a:p>
                    <a:p>
                      <a:r>
                        <a:rPr lang="en-US" sz="1600" b="1" dirty="0"/>
                        <a:t>--replace all </a:t>
                      </a:r>
                      <a:r>
                        <a:rPr lang="en-US" sz="1600" b="1" dirty="0" err="1"/>
                        <a:t>occurances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REPLACE(‘hello world’,’world’,’</a:t>
                      </a:r>
                      <a:r>
                        <a:rPr lang="en-US" sz="1600" baseline="0" dirty="0" err="1"/>
                        <a:t>sql</a:t>
                      </a:r>
                      <a:r>
                        <a:rPr lang="en-US" sz="1600" baseline="0" dirty="0"/>
                        <a:t>’)=‘hello </a:t>
                      </a:r>
                      <a:r>
                        <a:rPr lang="en-US" sz="1600" baseline="0" dirty="0" err="1"/>
                        <a:t>sql</a:t>
                      </a:r>
                      <a:r>
                        <a:rPr lang="en-US" sz="1600" baseline="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LOCATE(</a:t>
                      </a:r>
                      <a:r>
                        <a:rPr lang="en-US" sz="1600" b="1" dirty="0" err="1"/>
                        <a:t>substr,str</a:t>
                      </a:r>
                      <a:r>
                        <a:rPr lang="en-US" sz="1600" b="1" dirty="0"/>
                        <a:t>[,pos])</a:t>
                      </a:r>
                    </a:p>
                    <a:p>
                      <a:r>
                        <a:rPr lang="en-US" sz="1600" b="1" dirty="0"/>
                        <a:t>--locate the first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LOCATE(‘bar’,’</a:t>
                      </a:r>
                      <a:r>
                        <a:rPr lang="en-US" sz="1600" baseline="0" dirty="0" err="1"/>
                        <a:t>foobarbar</a:t>
                      </a:r>
                      <a:r>
                        <a:rPr lang="en-US" sz="1600" baseline="0" dirty="0"/>
                        <a:t>’)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79441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INSERT(</a:t>
                      </a:r>
                      <a:r>
                        <a:rPr lang="en-US" sz="1600" b="1" dirty="0" err="1"/>
                        <a:t>str,pos,len,newstr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INSERT(‘Love Oracle’,6,6,’MySQL’) = ‘Love </a:t>
                      </a:r>
                      <a:r>
                        <a:rPr lang="en-US" sz="1600" baseline="0" dirty="0" err="1"/>
                        <a:t>Mysql</a:t>
                      </a:r>
                      <a:r>
                        <a:rPr lang="en-US" sz="1600" baseline="0" dirty="0"/>
                        <a:t>’;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1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Date and Time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15904"/>
              </p:ext>
            </p:extLst>
          </p:nvPr>
        </p:nvGraphicFramePr>
        <p:xfrm>
          <a:off x="157772" y="1083088"/>
          <a:ext cx="8828456" cy="3657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28837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6799619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NOW()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current date and time in “YYYY-MM-DD HH:MM:SS”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6995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CURDATE()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CURDATE()=current date in ‘YYYY-MM-DD’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CURTIME()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CURTIME() =current time in ‘HH:MM:SS’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DATE(expr)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DATE(‘2003-12-31 01:02:03’) = ‘2003-12-31’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HOUR(time), 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MINUTE(time), 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SECOND(time)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HOUR(’18:20:22’) = 18,</a:t>
                      </a:r>
                    </a:p>
                    <a:p>
                      <a:r>
                        <a:rPr lang="en-US" sz="1600" baseline="0" dirty="0"/>
                        <a:t>MINUTE(’18:20:22’) = 20,</a:t>
                      </a:r>
                    </a:p>
                    <a:p>
                      <a:r>
                        <a:rPr lang="en-US" sz="1600" baseline="0" dirty="0"/>
                        <a:t>SECOND(’18:20:22’) =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79441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DAY(date),</a:t>
                      </a:r>
                    </a:p>
                    <a:p>
                      <a:r>
                        <a:rPr lang="en-US" sz="1600" b="1" dirty="0"/>
                        <a:t>MONTH(date),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YEAR(date)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DAY(‘2007-12-03’) = 3,</a:t>
                      </a:r>
                    </a:p>
                    <a:p>
                      <a:r>
                        <a:rPr lang="en-US" sz="1600" baseline="0" dirty="0"/>
                        <a:t>MONTH(‘2007-12-03’) = 12,</a:t>
                      </a:r>
                    </a:p>
                    <a:p>
                      <a:r>
                        <a:rPr lang="en-US" sz="1600" baseline="0" dirty="0"/>
                        <a:t>YEAR(‘2007-12-03’) = 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0958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LAST_DAY(date)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Returns the last date of the month in “YYYY-MM-HH”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2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58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Date and Time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59429"/>
              </p:ext>
            </p:extLst>
          </p:nvPr>
        </p:nvGraphicFramePr>
        <p:xfrm>
          <a:off x="157772" y="1308374"/>
          <a:ext cx="8828456" cy="3291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86682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6241774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DATEDIFF(expr1,</a:t>
                      </a:r>
                      <a:r>
                        <a:rPr lang="en-US" sz="1600" b="1" baseline="0" dirty="0"/>
                        <a:t> expr2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</a:t>
                      </a:r>
                      <a:r>
                        <a:rPr lang="en-US" sz="1600" baseline="0" dirty="0"/>
                        <a:t> expr1 – expr2 expressed as a value in days. Only the date parts are used in the calculation.</a:t>
                      </a:r>
                    </a:p>
                    <a:p>
                      <a:r>
                        <a:rPr lang="en-US" sz="1600" baseline="0" dirty="0"/>
                        <a:t>Ex. DATEDIFF(‘2007-12-31 23:59:59’, ‘2007-12-30’) = 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600" b="1" dirty="0"/>
                        <a:t>DATE_ADD(date,</a:t>
                      </a:r>
                      <a:r>
                        <a:rPr lang="en-US" sz="1600" b="1" baseline="0" dirty="0"/>
                        <a:t> INTERVAL expr unit</a:t>
                      </a:r>
                      <a:r>
                        <a:rPr lang="en-US" sz="1600" b="1" dirty="0"/>
                        <a:t>)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unit = SECOND / MINUTE / HOUR / DAY/ MONTH 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aseline="0" dirty="0"/>
                    </a:p>
                    <a:p>
                      <a:r>
                        <a:rPr lang="en-US" sz="1600" baseline="0" dirty="0"/>
                        <a:t>DATE_ADD(‘2008-12-31 23:59:59’,INTERVAL 1 SECOND) = ‘2009-01-01 00:00:00’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/>
                        <a:t>DATE_SUB(date,</a:t>
                      </a:r>
                      <a:r>
                        <a:rPr lang="en-US" sz="1600" b="1" baseline="0" dirty="0"/>
                        <a:t> INTERVAL expr unit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76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Date and Time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51664"/>
              </p:ext>
            </p:extLst>
          </p:nvPr>
        </p:nvGraphicFramePr>
        <p:xfrm>
          <a:off x="169770" y="1083089"/>
          <a:ext cx="8828456" cy="378045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77013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5751443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3527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766058">
                <a:tc>
                  <a:txBody>
                    <a:bodyPr/>
                    <a:lstStyle/>
                    <a:p>
                      <a:r>
                        <a:rPr lang="en-US" sz="1600" b="1" dirty="0"/>
                        <a:t>DATE_FORMAT(date,</a:t>
                      </a:r>
                      <a:r>
                        <a:rPr lang="en-US" sz="1600" b="1" baseline="0" dirty="0"/>
                        <a:t> format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SELECT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DATE_FORMAT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'1900-10-04 22:23:00’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’%D %M, %Y %I:%</a:t>
                      </a:r>
                      <a:r>
                        <a:rPr lang="en-US" sz="1600" b="1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-US" sz="1600" b="1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%p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661652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format = 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%Y – YYYY,      %y – </a:t>
                      </a:r>
                      <a:r>
                        <a:rPr lang="en-US" sz="1600" b="1" dirty="0" err="1"/>
                        <a:t>yy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%M – January, %b</a:t>
                      </a:r>
                      <a:r>
                        <a:rPr lang="en-US" sz="1600" b="1" baseline="0" dirty="0"/>
                        <a:t> – Jan,     %m – 01..12,      %c – 1..12</a:t>
                      </a:r>
                      <a:br>
                        <a:rPr lang="en-US" sz="1600" b="1" baseline="0" dirty="0"/>
                      </a:br>
                      <a:r>
                        <a:rPr lang="en-US" sz="1600" b="1" baseline="0" dirty="0"/>
                        <a:t>%D – 0</a:t>
                      </a:r>
                      <a:r>
                        <a:rPr lang="en-US" sz="1600" b="1" baseline="30000" dirty="0"/>
                        <a:t>th</a:t>
                      </a:r>
                      <a:r>
                        <a:rPr lang="en-US" sz="1600" b="1" baseline="0" dirty="0"/>
                        <a:t>, 1</a:t>
                      </a:r>
                      <a:r>
                        <a:rPr lang="en-US" sz="1600" b="1" baseline="30000" dirty="0"/>
                        <a:t>st</a:t>
                      </a:r>
                      <a:r>
                        <a:rPr lang="en-US" sz="1600" b="1" baseline="0" dirty="0"/>
                        <a:t> ;    %d – 00,       %e – 0</a:t>
                      </a:r>
                      <a:br>
                        <a:rPr lang="en-US" sz="1600" b="1" baseline="0" dirty="0"/>
                      </a:br>
                      <a:r>
                        <a:rPr lang="en-US" sz="1600" b="1" baseline="0" dirty="0"/>
                        <a:t>%H – 00..23,     %k – 0..23,    %h – 01 .. 12,     %</a:t>
                      </a:r>
                      <a:r>
                        <a:rPr lang="en-US" sz="1600" b="1" baseline="0" dirty="0">
                          <a:latin typeface="STLiti" panose="02010800040101010101" pitchFamily="2" charset="-122"/>
                          <a:ea typeface="STLiti" panose="02010800040101010101" pitchFamily="2" charset="-122"/>
                        </a:rPr>
                        <a:t>l</a:t>
                      </a:r>
                      <a:r>
                        <a:rPr lang="en-US" sz="1600" b="1" baseline="0" dirty="0"/>
                        <a:t> – 1..12</a:t>
                      </a:r>
                    </a:p>
                    <a:p>
                      <a:r>
                        <a:rPr lang="en-US" sz="1600" b="1" baseline="0" dirty="0"/>
                        <a:t>%</a:t>
                      </a:r>
                      <a:r>
                        <a:rPr lang="en-US" sz="1600" b="1" baseline="0" dirty="0" err="1"/>
                        <a:t>i</a:t>
                      </a:r>
                      <a:r>
                        <a:rPr lang="en-US" sz="1600" b="1" baseline="0" dirty="0"/>
                        <a:t> – 00..59</a:t>
                      </a:r>
                    </a:p>
                    <a:p>
                      <a:r>
                        <a:rPr lang="en-US" sz="1600" b="1" baseline="0" dirty="0"/>
                        <a:t>%s – 00..59</a:t>
                      </a:r>
                    </a:p>
                    <a:p>
                      <a:r>
                        <a:rPr lang="en-US" sz="1600" b="1" baseline="0" dirty="0"/>
                        <a:t>%p – ‘AM’, ‘PM’</a:t>
                      </a:r>
                    </a:p>
                    <a:p>
                      <a:r>
                        <a:rPr lang="en-US" sz="1600" b="1" baseline="0" dirty="0"/>
                        <a:t>%a – ‘Sun’ ,      %W – ‘Sunday’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4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Date and Time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58293"/>
              </p:ext>
            </p:extLst>
          </p:nvPr>
        </p:nvGraphicFramePr>
        <p:xfrm>
          <a:off x="169770" y="1083089"/>
          <a:ext cx="8828456" cy="378045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96282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5632174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3527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766058">
                <a:tc>
                  <a:txBody>
                    <a:bodyPr/>
                    <a:lstStyle/>
                    <a:p>
                      <a:r>
                        <a:rPr lang="en-US" sz="1600" b="1" dirty="0"/>
                        <a:t>STR_TO_DATE(string,</a:t>
                      </a:r>
                      <a:r>
                        <a:rPr lang="en-US" sz="1600" b="1" baseline="0" dirty="0"/>
                        <a:t> format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SELECT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STR_TO_DATE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'May 01, 2013'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'%M %</a:t>
                      </a:r>
                      <a:r>
                        <a:rPr lang="en-US" sz="16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d,%Y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661652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format = 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%Y – YYYY, %y – </a:t>
                      </a:r>
                      <a:r>
                        <a:rPr lang="en-US" sz="1600" b="1" dirty="0" err="1"/>
                        <a:t>yy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%M – January, %b</a:t>
                      </a:r>
                      <a:r>
                        <a:rPr lang="en-US" sz="1600" b="1" baseline="0" dirty="0"/>
                        <a:t> – Jan, %m – 01..12, %c – 1..12</a:t>
                      </a:r>
                      <a:br>
                        <a:rPr lang="en-US" sz="1600" b="1" baseline="0" dirty="0"/>
                      </a:br>
                      <a:r>
                        <a:rPr lang="en-US" sz="1600" b="1" baseline="0" dirty="0"/>
                        <a:t>%D – 0</a:t>
                      </a:r>
                      <a:r>
                        <a:rPr lang="en-US" sz="1600" b="1" baseline="30000" dirty="0"/>
                        <a:t>th</a:t>
                      </a:r>
                      <a:r>
                        <a:rPr lang="en-US" sz="1600" b="1" baseline="0" dirty="0"/>
                        <a:t>, 1</a:t>
                      </a:r>
                      <a:r>
                        <a:rPr lang="en-US" sz="1600" b="1" baseline="30000" dirty="0"/>
                        <a:t>st</a:t>
                      </a:r>
                      <a:r>
                        <a:rPr lang="en-US" sz="1600" b="1" baseline="0" dirty="0"/>
                        <a:t> ; %d – 00, %e – 0</a:t>
                      </a:r>
                      <a:br>
                        <a:rPr lang="en-US" sz="1600" b="1" baseline="0" dirty="0"/>
                      </a:br>
                      <a:r>
                        <a:rPr lang="en-US" sz="1600" b="1" baseline="0" dirty="0"/>
                        <a:t>%H – 00..23, %k – 0..23, %h – 01 .. 12, %l – 1..12</a:t>
                      </a:r>
                    </a:p>
                    <a:p>
                      <a:r>
                        <a:rPr lang="en-US" sz="1600" b="1" baseline="0" dirty="0"/>
                        <a:t>%</a:t>
                      </a:r>
                      <a:r>
                        <a:rPr lang="en-US" sz="1600" b="1" baseline="0" dirty="0" err="1"/>
                        <a:t>i</a:t>
                      </a:r>
                      <a:r>
                        <a:rPr lang="en-US" sz="1600" b="1" baseline="0" dirty="0"/>
                        <a:t> – 00..59</a:t>
                      </a:r>
                    </a:p>
                    <a:p>
                      <a:r>
                        <a:rPr lang="en-US" sz="1600" b="1" baseline="0" dirty="0"/>
                        <a:t>%s – 00..59</a:t>
                      </a:r>
                    </a:p>
                    <a:p>
                      <a:r>
                        <a:rPr lang="en-US" sz="1600" b="1" baseline="0" dirty="0"/>
                        <a:t>%p – ‘AM’ , ‘PM’</a:t>
                      </a:r>
                    </a:p>
                    <a:p>
                      <a:r>
                        <a:rPr lang="en-US" sz="1600" b="1" baseline="0" dirty="0"/>
                        <a:t>%a – ‘Sun’ , %W – ‘Sunday’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56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796208" y="2255700"/>
            <a:ext cx="557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SQL - Operators</a:t>
            </a:r>
          </a:p>
        </p:txBody>
      </p:sp>
    </p:spTree>
    <p:extLst>
      <p:ext uri="{BB962C8B-B14F-4D97-AF65-F5344CB8AC3E}">
        <p14:creationId xmlns:p14="http://schemas.microsoft.com/office/powerpoint/2010/main" val="4004784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796208" y="2255700"/>
            <a:ext cx="557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SQL - Statements</a:t>
            </a:r>
          </a:p>
        </p:txBody>
      </p:sp>
    </p:spTree>
    <p:extLst>
      <p:ext uri="{BB962C8B-B14F-4D97-AF65-F5344CB8AC3E}">
        <p14:creationId xmlns:p14="http://schemas.microsoft.com/office/powerpoint/2010/main" val="359938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specific columns of a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450" y="1107740"/>
            <a:ext cx="8328991" cy="816218"/>
          </a:xfrm>
        </p:spPr>
        <p:txBody>
          <a:bodyPr/>
          <a:lstStyle/>
          <a:p>
            <a:r>
              <a:rPr lang="en-US" sz="1800" dirty="0"/>
              <a:t>This statement is used to select some specific columns from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969115" y="2011306"/>
            <a:ext cx="4572000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column1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column2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table_name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D1068-7D7E-4082-8A01-E99483372A35}"/>
              </a:ext>
            </a:extLst>
          </p:cNvPr>
          <p:cNvSpPr txBox="1">
            <a:spLocks/>
          </p:cNvSpPr>
          <p:nvPr/>
        </p:nvSpPr>
        <p:spPr>
          <a:xfrm>
            <a:off x="594900" y="2743101"/>
            <a:ext cx="8031541" cy="182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If the </a:t>
            </a:r>
            <a:r>
              <a:rPr lang="en-US" sz="1800" dirty="0" err="1"/>
              <a:t>table_name</a:t>
            </a:r>
            <a:r>
              <a:rPr lang="en-US" sz="1800" dirty="0"/>
              <a:t> or, </a:t>
            </a:r>
            <a:r>
              <a:rPr lang="en-US" sz="1800" dirty="0" err="1"/>
              <a:t>column_name</a:t>
            </a:r>
            <a:r>
              <a:rPr lang="en-US" sz="1800" dirty="0"/>
              <a:t> becomes ambiguous then,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You can use </a:t>
            </a:r>
            <a:r>
              <a:rPr lang="en-US" sz="1800" dirty="0" err="1"/>
              <a:t>db_name.table_name</a:t>
            </a:r>
            <a:r>
              <a:rPr lang="en-US" sz="1800" dirty="0"/>
              <a:t> in place of </a:t>
            </a:r>
            <a:r>
              <a:rPr lang="en-US" sz="1800" dirty="0" err="1"/>
              <a:t>table_name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You can refer to a column as </a:t>
            </a:r>
            <a:r>
              <a:rPr lang="en-US" sz="1800" dirty="0" err="1"/>
              <a:t>table_name.col_name</a:t>
            </a:r>
            <a:r>
              <a:rPr lang="en-US" sz="1800" dirty="0"/>
              <a:t> or, </a:t>
            </a:r>
            <a:r>
              <a:rPr lang="en-US" sz="1800" dirty="0" err="1"/>
              <a:t>db_name.table_name.col_name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752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 columns of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916106" y="1877244"/>
            <a:ext cx="4572000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table_name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7450" y="1061026"/>
            <a:ext cx="8328991" cy="81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/>
              <a:t>To select all columns of a table,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D1068-7D7E-4082-8A01-E99483372A35}"/>
              </a:ext>
            </a:extLst>
          </p:cNvPr>
          <p:cNvSpPr txBox="1">
            <a:spLocks/>
          </p:cNvSpPr>
          <p:nvPr/>
        </p:nvSpPr>
        <p:spPr>
          <a:xfrm>
            <a:off x="556229" y="2693462"/>
            <a:ext cx="8031541" cy="72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en-US" sz="1800" dirty="0"/>
              <a:t>Use </a:t>
            </a:r>
            <a:r>
              <a:rPr lang="en-US" sz="1800" dirty="0">
                <a:solidFill>
                  <a:srgbClr val="0000FF"/>
                </a:solidFill>
              </a:rPr>
              <a:t>*</a:t>
            </a:r>
            <a:r>
              <a:rPr lang="en-US" sz="1800" dirty="0"/>
              <a:t> to select all columns from all tables. You can use </a:t>
            </a:r>
            <a:r>
              <a:rPr lang="en-US" sz="1800" dirty="0">
                <a:solidFill>
                  <a:srgbClr val="0000FF"/>
                </a:solidFill>
              </a:rPr>
              <a:t>tablename.* </a:t>
            </a:r>
            <a:r>
              <a:rPr lang="en-US" sz="1800" dirty="0"/>
              <a:t>to select all columns from named table</a:t>
            </a:r>
          </a:p>
        </p:txBody>
      </p:sp>
    </p:spTree>
    <p:extLst>
      <p:ext uri="{BB962C8B-B14F-4D97-AF65-F5344CB8AC3E}">
        <p14:creationId xmlns:p14="http://schemas.microsoft.com/office/powerpoint/2010/main" val="282564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with Column Alias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809" y="1277626"/>
            <a:ext cx="8328991" cy="816218"/>
          </a:xfrm>
        </p:spPr>
        <p:txBody>
          <a:bodyPr/>
          <a:lstStyle/>
          <a:p>
            <a:r>
              <a:rPr lang="en-US" sz="1800" dirty="0"/>
              <a:t>To show a meaningful table header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781878" y="1992995"/>
            <a:ext cx="7904922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column1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800" dirty="0">
                <a:highlight>
                  <a:srgbClr val="FFFFFF"/>
                </a:highlight>
              </a:rPr>
              <a:t> aliasname1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column2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800" dirty="0">
                <a:highlight>
                  <a:srgbClr val="FFFFFF"/>
                </a:highlight>
              </a:rPr>
              <a:t> aliasname2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table_name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7C0FD9-3FD6-4714-9F50-F3FCF882486A}"/>
              </a:ext>
            </a:extLst>
          </p:cNvPr>
          <p:cNvSpPr txBox="1">
            <a:spLocks/>
          </p:cNvSpPr>
          <p:nvPr/>
        </p:nvSpPr>
        <p:spPr>
          <a:xfrm>
            <a:off x="556229" y="2871713"/>
            <a:ext cx="8031541" cy="72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en-US" sz="1800" dirty="0"/>
              <a:t>You can use </a:t>
            </a:r>
            <a:r>
              <a:rPr lang="en-US" sz="1800" dirty="0" err="1">
                <a:solidFill>
                  <a:srgbClr val="0000FF"/>
                </a:solidFill>
              </a:rPr>
              <a:t>aliasname</a:t>
            </a:r>
            <a:r>
              <a:rPr lang="en-US" sz="1800" dirty="0"/>
              <a:t> in GROUP BY, ORDER BY, HAVING clauses</a:t>
            </a:r>
          </a:p>
        </p:txBody>
      </p:sp>
    </p:spTree>
    <p:extLst>
      <p:ext uri="{BB962C8B-B14F-4D97-AF65-F5344CB8AC3E}">
        <p14:creationId xmlns:p14="http://schemas.microsoft.com/office/powerpoint/2010/main" val="1613975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keyword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809" y="1277626"/>
            <a:ext cx="8328991" cy="816218"/>
          </a:xfrm>
        </p:spPr>
        <p:txBody>
          <a:bodyPr/>
          <a:lstStyle/>
          <a:p>
            <a:r>
              <a:rPr lang="en-US" sz="1800" dirty="0"/>
              <a:t>To remove duplicate rows from the query result,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286000" y="2437955"/>
            <a:ext cx="4572000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DISTINCT</a:t>
            </a:r>
            <a:r>
              <a:rPr lang="en-US" sz="1800" dirty="0">
                <a:highlight>
                  <a:srgbClr val="FFFFFF"/>
                </a:highlight>
              </a:rPr>
              <a:t> column1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column2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tablename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8984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with WHERE clause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809" y="1277626"/>
            <a:ext cx="8328991" cy="816218"/>
          </a:xfrm>
        </p:spPr>
        <p:txBody>
          <a:bodyPr/>
          <a:lstStyle/>
          <a:p>
            <a:r>
              <a:rPr lang="en-US" sz="1800" dirty="0"/>
              <a:t>To show all those rows of database table that satisfies the provided condition,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2286000" y="2294751"/>
            <a:ext cx="4572000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column1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column2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table_name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sz="1800" dirty="0">
                <a:highlight>
                  <a:srgbClr val="FFFFFF"/>
                </a:highlight>
              </a:rPr>
              <a:t> condition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2143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809" y="1277626"/>
            <a:ext cx="8328991" cy="816218"/>
          </a:xfrm>
        </p:spPr>
        <p:txBody>
          <a:bodyPr/>
          <a:lstStyle/>
          <a:p>
            <a:r>
              <a:rPr lang="en-US" sz="1800" dirty="0"/>
              <a:t>To show the query </a:t>
            </a:r>
            <a:r>
              <a:rPr lang="en-US" sz="1800"/>
              <a:t>results in </a:t>
            </a:r>
            <a:r>
              <a:rPr lang="en-US" sz="1800" dirty="0"/>
              <a:t>a sorted order,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2285999" y="2217807"/>
            <a:ext cx="6606210" cy="120032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column1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column2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table_name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sz="1800" dirty="0">
                <a:highlight>
                  <a:srgbClr val="FFFFFF"/>
                </a:highlight>
              </a:rPr>
              <a:t> condition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sz="1800" dirty="0">
                <a:highlight>
                  <a:srgbClr val="FFFFFF"/>
                </a:highlight>
              </a:rPr>
              <a:t> column1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ASC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DESC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1800" dirty="0">
                <a:highlight>
                  <a:srgbClr val="FFFFFF"/>
                </a:highlight>
              </a:rPr>
              <a:t> column2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ASC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DESC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],...;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838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LIMITing</a:t>
            </a:r>
            <a:r>
              <a:rPr lang="en-US" dirty="0"/>
              <a:t> the </a:t>
            </a:r>
            <a:r>
              <a:rPr lang="en-US" dirty="0" err="1"/>
              <a:t>rowcount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450" y="1108114"/>
            <a:ext cx="8328991" cy="816218"/>
          </a:xfrm>
        </p:spPr>
        <p:txBody>
          <a:bodyPr/>
          <a:lstStyle/>
          <a:p>
            <a:r>
              <a:rPr lang="en-US" sz="1800" dirty="0"/>
              <a:t>The LIMIT clause can be used to constrain the number of rows returned by the SELECT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AE53C-09C9-4B3D-A911-F173BFAC30D7}"/>
              </a:ext>
            </a:extLst>
          </p:cNvPr>
          <p:cNvSpPr/>
          <p:nvPr/>
        </p:nvSpPr>
        <p:spPr>
          <a:xfrm>
            <a:off x="712304" y="2007271"/>
            <a:ext cx="7719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column1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column2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tablename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sz="1800" dirty="0">
                <a:highlight>
                  <a:srgbClr val="FFFFFF"/>
                </a:highlight>
              </a:rPr>
              <a:t> condition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sz="1800" dirty="0">
                <a:highlight>
                  <a:srgbClr val="FFFFFF"/>
                </a:highlight>
              </a:rPr>
              <a:t> column1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ASC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|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DESC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 ,</a:t>
            </a:r>
            <a:r>
              <a:rPr lang="en-US" sz="1800" dirty="0">
                <a:highlight>
                  <a:srgbClr val="FFFFFF"/>
                </a:highlight>
              </a:rPr>
              <a:t> column2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ASC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|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DESC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 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 ]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LIMIT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US" sz="1800" dirty="0">
                <a:highlight>
                  <a:srgbClr val="FFFFFF"/>
                </a:highlight>
              </a:rPr>
              <a:t>offset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 ]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row_count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B4BAF5-31DE-4DC5-98CE-7DCAF4381701}"/>
              </a:ext>
            </a:extLst>
          </p:cNvPr>
          <p:cNvSpPr txBox="1">
            <a:spLocks/>
          </p:cNvSpPr>
          <p:nvPr/>
        </p:nvSpPr>
        <p:spPr>
          <a:xfrm>
            <a:off x="594900" y="3484599"/>
            <a:ext cx="8328991" cy="138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en-US" sz="1800" dirty="0"/>
              <a:t>Here, </a:t>
            </a:r>
          </a:p>
          <a:p>
            <a:pPr marL="38100" indent="0">
              <a:buNone/>
            </a:pPr>
            <a:r>
              <a:rPr lang="en-US" sz="1800" i="1" dirty="0"/>
              <a:t>offset</a:t>
            </a:r>
            <a:r>
              <a:rPr lang="en-US" sz="1800" dirty="0"/>
              <a:t> specifies the position of the first row to return (counting starts from 0),</a:t>
            </a:r>
          </a:p>
          <a:p>
            <a:pPr marL="38100" indent="0">
              <a:buNone/>
            </a:pPr>
            <a:r>
              <a:rPr lang="en-US" sz="1800" i="1" dirty="0" err="1"/>
              <a:t>row_count</a:t>
            </a:r>
            <a:r>
              <a:rPr lang="en-US" sz="1800" i="1" dirty="0"/>
              <a:t> </a:t>
            </a:r>
            <a:r>
              <a:rPr lang="en-US" sz="1800" dirty="0"/>
              <a:t>specifies the maximum number of rows to return from that offset</a:t>
            </a:r>
          </a:p>
        </p:txBody>
      </p:sp>
    </p:spTree>
    <p:extLst>
      <p:ext uri="{BB962C8B-B14F-4D97-AF65-F5344CB8AC3E}">
        <p14:creationId xmlns:p14="http://schemas.microsoft.com/office/powerpoint/2010/main" val="4130986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444118" y="104001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2212744" y="2199810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lang="en-US"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Email : imam@cse.uiu.ac.bd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13638"/>
              </p:ext>
            </p:extLst>
          </p:nvPr>
        </p:nvGraphicFramePr>
        <p:xfrm>
          <a:off x="437320" y="1228864"/>
          <a:ext cx="8441636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61324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6480312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</a:t>
                      </a:r>
                      <a:r>
                        <a:rPr lang="en-US" sz="1800" baseline="0" dirty="0"/>
                        <a:t> inversion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8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Right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4949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7320" y="4028433"/>
            <a:ext cx="858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dirty="0">
                <a:highlight>
                  <a:srgbClr val="FFFFFF"/>
                </a:highlight>
              </a:rPr>
              <a:t>b0101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dirty="0">
                <a:highlight>
                  <a:srgbClr val="FFFFFF"/>
                </a:highlight>
              </a:rPr>
              <a:t>b1010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dirty="0">
                <a:highlight>
                  <a:srgbClr val="FFFFFF"/>
                </a:highlight>
              </a:rPr>
              <a:t>b0101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dirty="0">
                <a:highlight>
                  <a:srgbClr val="FFFFFF"/>
                </a:highlight>
              </a:rPr>
              <a:t>b1010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dirty="0">
                <a:highlight>
                  <a:srgbClr val="FFFFFF"/>
                </a:highlight>
              </a:rPr>
              <a:t>b0101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dirty="0">
                <a:highlight>
                  <a:srgbClr val="FFFFFF"/>
                </a:highlight>
              </a:rPr>
              <a:t>b1010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dirty="0">
                <a:highlight>
                  <a:srgbClr val="FFFFFF"/>
                </a:highlight>
              </a:rPr>
              <a:t>b0110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866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452655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42229"/>
              </p:ext>
            </p:extLst>
          </p:nvPr>
        </p:nvGraphicFramePr>
        <p:xfrm>
          <a:off x="437320" y="1228864"/>
          <a:ext cx="8441636" cy="2926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61324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6480312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Integer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Division 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Minus 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6036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%,</a:t>
                      </a:r>
                      <a:r>
                        <a:rPr lang="en-US" sz="1800" b="1" baseline="0" dirty="0"/>
                        <a:t> MOD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Modulo 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81447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Addition 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94804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Multiplication 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49498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Change the sign of the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4383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7320" y="4399273"/>
            <a:ext cx="844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-2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102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/(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-5</a:t>
            </a:r>
            <a:r>
              <a:rPr lang="en-US" sz="1800" dirty="0">
                <a:highlight>
                  <a:srgbClr val="FFFFFF"/>
                </a:highlight>
              </a:rPr>
              <a:t> DIV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572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452655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70746"/>
              </p:ext>
            </p:extLst>
          </p:nvPr>
        </p:nvGraphicFramePr>
        <p:xfrm>
          <a:off x="437320" y="1228864"/>
          <a:ext cx="8441636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61324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6480312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AND,</a:t>
                      </a:r>
                      <a:r>
                        <a:rPr lang="en-US" sz="1800" b="1" baseline="0" dirty="0"/>
                        <a:t> &amp;&amp;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NOT,</a:t>
                      </a:r>
                      <a:r>
                        <a:rPr lang="en-US" sz="1800" b="1" baseline="0" dirty="0"/>
                        <a:t> !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Negates</a:t>
                      </a:r>
                      <a:r>
                        <a:rPr lang="en-US" sz="1800" baseline="0" dirty="0"/>
                        <a:t> 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baseline="0" dirty="0"/>
                        <a:t>OR, ||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Logical</a:t>
                      </a:r>
                      <a:r>
                        <a:rPr lang="en-US" sz="1800" baseline="0" dirty="0"/>
                        <a:t> OR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6036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Logical</a:t>
                      </a:r>
                      <a:r>
                        <a:rPr lang="en-US" sz="1800" baseline="0" dirty="0"/>
                        <a:t> XOR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8144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7320" y="3582776"/>
            <a:ext cx="7964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!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dirty="0">
                <a:highlight>
                  <a:srgbClr val="FFFFFF"/>
                </a:highlight>
              </a:rPr>
              <a:t> XOR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730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452655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0221"/>
              </p:ext>
            </p:extLst>
          </p:nvPr>
        </p:nvGraphicFramePr>
        <p:xfrm>
          <a:off x="437320" y="1228864"/>
          <a:ext cx="8441636" cy="13106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61324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6480312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Assign a value (as part of a SET statement, or as part of the </a:t>
                      </a:r>
                      <a:r>
                        <a:rPr lang="en-US" sz="1800" dirty="0"/>
                        <a:t>SET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clause in an UPDATE statement)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Assign a 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7320" y="2803007"/>
            <a:ext cx="382988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@var1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:=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dirty="0">
                <a:highlight>
                  <a:srgbClr val="FFFFFF"/>
                </a:highlight>
              </a:rPr>
              <a:t> @var1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4467150" y="28030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tablename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r>
              <a:rPr lang="en-US" sz="1800" dirty="0">
                <a:highlight>
                  <a:srgbClr val="FFFFFF"/>
                </a:highlight>
              </a:rPr>
              <a:t> col1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US" sz="1800" dirty="0">
                <a:highlight>
                  <a:srgbClr val="FFFFFF"/>
                </a:highlight>
              </a:rPr>
              <a:t>val1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highlight>
                  <a:srgbClr val="FFFFFF"/>
                </a:highlight>
              </a:rPr>
              <a:t> col2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US" sz="1800" dirty="0">
                <a:highlight>
                  <a:srgbClr val="FFFFFF"/>
                </a:highlight>
              </a:rPr>
              <a:t>val2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sz="1800" dirty="0">
                <a:highlight>
                  <a:srgbClr val="FFFFFF"/>
                </a:highlight>
              </a:rPr>
              <a:t> condition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918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452655"/>
          </a:xfrm>
        </p:spPr>
        <p:txBody>
          <a:bodyPr/>
          <a:lstStyle/>
          <a:p>
            <a:r>
              <a:rPr lang="en-US" dirty="0"/>
              <a:t>Comparison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5965"/>
              </p:ext>
            </p:extLst>
          </p:nvPr>
        </p:nvGraphicFramePr>
        <p:xfrm>
          <a:off x="297450" y="1083090"/>
          <a:ext cx="8441636" cy="3657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10680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5830956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BETWEEN … AND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Check</a:t>
                      </a:r>
                      <a:r>
                        <a:rPr lang="en-US" sz="1800" baseline="0" dirty="0"/>
                        <a:t> whether a value is within a range of values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Equality check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&lt;=&gt;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Null-safe equal to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&gt;, &gt;=, &lt;,</a:t>
                      </a:r>
                      <a:r>
                        <a:rPr lang="en-US" sz="1800" b="1" baseline="0" dirty="0"/>
                        <a:t> &lt;=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greater, greater or equal, less , less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910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IN(val1, val2,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Check whether a value is within a set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42011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Test a value against a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16888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Test a value against a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88217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NULL value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613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IS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NOT NULL value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1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0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452655"/>
          </a:xfrm>
        </p:spPr>
        <p:txBody>
          <a:bodyPr/>
          <a:lstStyle/>
          <a:p>
            <a:r>
              <a:rPr lang="en-US" dirty="0"/>
              <a:t>Comparison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77869"/>
              </p:ext>
            </p:extLst>
          </p:nvPr>
        </p:nvGraphicFramePr>
        <p:xfrm>
          <a:off x="297450" y="1083090"/>
          <a:ext cx="8441636" cy="3931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68602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5373034">
                  <a:extLst>
                    <a:ext uri="{9D8B030D-6E8A-4147-A177-3AD203B41FA5}">
                      <a16:colId xmlns:a16="http://schemas.microsoft.com/office/drawing/2014/main" val="21782950"/>
                    </a:ext>
                  </a:extLst>
                </a:gridCol>
              </a:tblGrid>
              <a:tr h="22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Operators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Simple</a:t>
                      </a:r>
                      <a:r>
                        <a:rPr lang="en-US" sz="1800" baseline="0" dirty="0"/>
                        <a:t> pattern matching</a:t>
                      </a:r>
                      <a:br>
                        <a:rPr lang="en-US" sz="1800" baseline="0" dirty="0"/>
                      </a:br>
                      <a:r>
                        <a:rPr lang="en-US" sz="1800" b="1" baseline="0" dirty="0">
                          <a:solidFill>
                            <a:srgbClr val="0000FF"/>
                          </a:solidFill>
                        </a:rPr>
                        <a:t>%</a:t>
                      </a:r>
                      <a:r>
                        <a:rPr lang="en-US" sz="1800" baseline="0" dirty="0"/>
                        <a:t> = match with 0 to many characters,</a:t>
                      </a:r>
                      <a:br>
                        <a:rPr lang="en-US" sz="1800" baseline="0" dirty="0"/>
                      </a:br>
                      <a:r>
                        <a:rPr lang="en-US" sz="1800" b="1" baseline="0" dirty="0">
                          <a:solidFill>
                            <a:srgbClr val="0000FF"/>
                          </a:solidFill>
                        </a:rPr>
                        <a:t>_</a:t>
                      </a:r>
                      <a:r>
                        <a:rPr lang="en-US" sz="1800" baseline="0" dirty="0"/>
                        <a:t> = match with exactly 1 character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NOT</a:t>
                      </a:r>
                      <a:r>
                        <a:rPr lang="en-US" sz="1800" b="1" baseline="0" dirty="0"/>
                        <a:t> BETWEEN … AND …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Check whether a value is not within a range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!=</a:t>
                      </a:r>
                      <a:r>
                        <a:rPr lang="en-US" sz="1800" b="1" baseline="0" dirty="0"/>
                        <a:t> , &lt;&gt;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Not equal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NOT IN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Check whether a value is not within a set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9102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NOT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Negation of simple pattern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42011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r>
                        <a:rPr lang="en-US" sz="1800" b="1" dirty="0"/>
                        <a:t>COALESCE(val1,</a:t>
                      </a:r>
                      <a:r>
                        <a:rPr lang="en-US" sz="1800" b="1" baseline="0" dirty="0"/>
                        <a:t> val2, … 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Return the first not-NULL argument</a:t>
                      </a:r>
                    </a:p>
                    <a:p>
                      <a:r>
                        <a:rPr lang="en-US" sz="1800" baseline="0" dirty="0"/>
                        <a:t>Ex.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SELECT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COALESCE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NULL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NULL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);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66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1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807013"/>
          </a:xfrm>
        </p:spPr>
        <p:txBody>
          <a:bodyPr/>
          <a:lstStyle/>
          <a:p>
            <a:r>
              <a:rPr lang="en-US" dirty="0"/>
              <a:t>Operators Precedence Series</a:t>
            </a:r>
            <a:br>
              <a:rPr lang="en-US" dirty="0"/>
            </a:br>
            <a:r>
              <a:rPr lang="en-US" dirty="0"/>
              <a:t>Left Top – highest, Right Bottom- Lowest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442141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96120"/>
              </p:ext>
            </p:extLst>
          </p:nvPr>
        </p:nvGraphicFramePr>
        <p:xfrm>
          <a:off x="297449" y="1066831"/>
          <a:ext cx="8501994" cy="3783464"/>
        </p:xfrm>
        <a:graphic>
          <a:graphicData uri="http://schemas.openxmlformats.org/drawingml/2006/table">
            <a:tbl>
              <a:tblPr>
                <a:tableStyleId>{B7F57224-B4CC-4CAA-A2E1-A72ECBCF7A80}</a:tableStyleId>
              </a:tblPr>
              <a:tblGrid>
                <a:gridCol w="4250997">
                  <a:extLst>
                    <a:ext uri="{9D8B030D-6E8A-4147-A177-3AD203B41FA5}">
                      <a16:colId xmlns:a16="http://schemas.microsoft.com/office/drawing/2014/main" val="2168686840"/>
                    </a:ext>
                  </a:extLst>
                </a:gridCol>
                <a:gridCol w="4250997">
                  <a:extLst>
                    <a:ext uri="{9D8B030D-6E8A-4147-A177-3AD203B41FA5}">
                      <a16:colId xmlns:a16="http://schemas.microsoft.com/office/drawing/2014/main" val="3729032114"/>
                    </a:ext>
                  </a:extLst>
                </a:gridCol>
              </a:tblGrid>
              <a:tr h="53438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= (comp.) , &lt;=&gt; , &gt;, &gt;=, &lt;, &lt;=, &lt;&gt;, !=, IS,</a:t>
                      </a:r>
                      <a:r>
                        <a:rPr lang="en-US" sz="1800" b="1" baseline="0" dirty="0"/>
                        <a:t> LIKE, REGEXP, IN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49469"/>
                  </a:ext>
                </a:extLst>
              </a:tr>
              <a:tr h="534386">
                <a:tc>
                  <a:txBody>
                    <a:bodyPr/>
                    <a:lstStyle/>
                    <a:p>
                      <a:r>
                        <a:rPr lang="en-US" sz="1800" b="1" dirty="0"/>
                        <a:t>- (unary minus), </a:t>
                      </a:r>
                      <a:br>
                        <a:rPr lang="en-US" sz="1800" b="1" dirty="0"/>
                      </a:br>
                      <a:r>
                        <a:rPr lang="en-US" sz="1800" b="1" dirty="0"/>
                        <a:t>~ (unary bit inversion)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BETWEEN, CASE, THEN, 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44932"/>
                  </a:ext>
                </a:extLst>
              </a:tr>
              <a:tr h="534386">
                <a:tc>
                  <a:txBody>
                    <a:bodyPr/>
                    <a:lstStyle/>
                    <a:p>
                      <a:r>
                        <a:rPr lang="en-US" sz="1800" b="1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24643"/>
                  </a:ext>
                </a:extLst>
              </a:tr>
              <a:tr h="534386">
                <a:tc>
                  <a:txBody>
                    <a:bodyPr/>
                    <a:lstStyle/>
                    <a:p>
                      <a:r>
                        <a:rPr lang="en-US" sz="1800" b="1" dirty="0"/>
                        <a:t>*, /, DIV, %,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AND, 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7220"/>
                  </a:ext>
                </a:extLst>
              </a:tr>
              <a:tr h="534386">
                <a:tc>
                  <a:txBody>
                    <a:bodyPr/>
                    <a:lstStyle/>
                    <a:p>
                      <a:r>
                        <a:rPr lang="en-US" sz="1800" b="1" dirty="0"/>
                        <a:t>-,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9102"/>
                  </a:ext>
                </a:extLst>
              </a:tr>
              <a:tr h="534386">
                <a:tc>
                  <a:txBody>
                    <a:bodyPr/>
                    <a:lstStyle/>
                    <a:p>
                      <a:r>
                        <a:rPr lang="en-US" sz="1800" b="1" dirty="0"/>
                        <a:t>&lt;&lt;, 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OR,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42011"/>
                  </a:ext>
                </a:extLst>
              </a:tr>
              <a:tr h="296495">
                <a:tc>
                  <a:txBody>
                    <a:bodyPr/>
                    <a:lstStyle/>
                    <a:p>
                      <a:r>
                        <a:rPr lang="en-US" sz="1800" b="1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= (assignment), :=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66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67221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tructure 1 Introduction.pptx" id="{B19EE2B8-CAD9-41E2-9A4F-FAFE0FC5A9E6}" vid="{07C67626-188D-4560-815E-FE4967863BB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Template 1</Template>
  <TotalTime>2349</TotalTime>
  <Words>1799</Words>
  <Application>Microsoft Office PowerPoint</Application>
  <PresentationFormat>On-screen Show (16:9)</PresentationFormat>
  <Paragraphs>330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Dosis</vt:lpstr>
      <vt:lpstr>Wingdings</vt:lpstr>
      <vt:lpstr>Roboto</vt:lpstr>
      <vt:lpstr>STLiti</vt:lpstr>
      <vt:lpstr>William template</vt:lpstr>
      <vt:lpstr>DBMS : CSI 221 Structured Query Language 1</vt:lpstr>
      <vt:lpstr>PowerPoint Presentation</vt:lpstr>
      <vt:lpstr>Bit Operators</vt:lpstr>
      <vt:lpstr>Arithmetic Operators</vt:lpstr>
      <vt:lpstr>Logical Operators</vt:lpstr>
      <vt:lpstr>Assignment Operators</vt:lpstr>
      <vt:lpstr>Comparison Operators &amp; Functions</vt:lpstr>
      <vt:lpstr>Comparison Operators &amp; Functions</vt:lpstr>
      <vt:lpstr>Operators Precedence Series Left Top – highest, Right Bottom- Lowest</vt:lpstr>
      <vt:lpstr>PowerPoint Presentation</vt:lpstr>
      <vt:lpstr>Control Flow Functions</vt:lpstr>
      <vt:lpstr>Mathematical Functions</vt:lpstr>
      <vt:lpstr>Mathematical Functions</vt:lpstr>
      <vt:lpstr>Character Functions</vt:lpstr>
      <vt:lpstr>Character Functions</vt:lpstr>
      <vt:lpstr>Date and Time Functions</vt:lpstr>
      <vt:lpstr>Date and Time Functions</vt:lpstr>
      <vt:lpstr>Date and Time Functions</vt:lpstr>
      <vt:lpstr>Date and Time Functions</vt:lpstr>
      <vt:lpstr>PowerPoint Presentation</vt:lpstr>
      <vt:lpstr>SELECT specific columns of a table</vt:lpstr>
      <vt:lpstr>SELECT all columns of a table</vt:lpstr>
      <vt:lpstr>SELECT statement with Column Alias</vt:lpstr>
      <vt:lpstr>DISTINCT keyword</vt:lpstr>
      <vt:lpstr>SELECT statement with WHERE clause</vt:lpstr>
      <vt:lpstr>ORDER BY clause</vt:lpstr>
      <vt:lpstr>LIMITing the rowcount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: CSI 217</dc:title>
  <dc:creator>Mohammad Imam Hossain</dc:creator>
  <cp:lastModifiedBy>Mohammad Imam Hossain</cp:lastModifiedBy>
  <cp:revision>531</cp:revision>
  <dcterms:created xsi:type="dcterms:W3CDTF">2018-06-24T10:04:45Z</dcterms:created>
  <dcterms:modified xsi:type="dcterms:W3CDTF">2018-11-01T04:17:37Z</dcterms:modified>
</cp:coreProperties>
</file>