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599" autoAdjust="0"/>
  </p:normalViewPr>
  <p:slideViewPr>
    <p:cSldViewPr>
      <p:cViewPr varScale="1">
        <p:scale>
          <a:sx n="81" d="100"/>
          <a:sy n="81" d="100"/>
        </p:scale>
        <p:origin x="-10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10/24/2014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10/24/2014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10/24/2014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10/24/2014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2362199"/>
          </a:xfrm>
        </p:spPr>
        <p:txBody>
          <a:bodyPr>
            <a:normAutofit/>
          </a:bodyPr>
          <a:lstStyle/>
          <a:p>
            <a:pPr algn="ctr"/>
            <a:r>
              <a:rPr lang="ro-RO" dirty="0" smtClean="0"/>
              <a:t>Handling </a:t>
            </a:r>
            <a:r>
              <a:rPr lang="ro-RO" dirty="0" smtClean="0"/>
              <a:t>Exceptions</a:t>
            </a:r>
            <a:r>
              <a:rPr lang="en-US" dirty="0" smtClean="0"/>
              <a:t/>
            </a:r>
            <a:br>
              <a:rPr lang="en-US" dirty="0" smtClean="0"/>
            </a:br>
            <a:endParaRPr lang="ro-RO"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sz="2800" b="1" dirty="0" smtClean="0"/>
              <a:t>After Java 1.7:</a:t>
            </a:r>
          </a:p>
          <a:p>
            <a:pPr>
              <a:buNone/>
            </a:pPr>
            <a:r>
              <a:rPr lang="en-US" sz="2400" dirty="0" smtClean="0"/>
              <a:t>try (</a:t>
            </a:r>
            <a:r>
              <a:rPr lang="en-US" sz="2400" dirty="0" err="1" smtClean="0"/>
              <a:t>BufferedReader</a:t>
            </a:r>
            <a:r>
              <a:rPr lang="en-US" sz="2400" dirty="0" smtClean="0"/>
              <a:t> </a:t>
            </a:r>
            <a:r>
              <a:rPr lang="en-US" sz="2400" dirty="0" err="1" smtClean="0"/>
              <a:t>br</a:t>
            </a:r>
            <a:r>
              <a:rPr lang="en-US" sz="2400" dirty="0" smtClean="0"/>
              <a:t> = </a:t>
            </a:r>
            <a:endParaRPr lang="en-US" sz="2400" dirty="0" smtClean="0"/>
          </a:p>
          <a:p>
            <a:pPr>
              <a:buNone/>
            </a:pPr>
            <a:r>
              <a:rPr lang="en-US" sz="2400" dirty="0" smtClean="0"/>
              <a:t>	</a:t>
            </a:r>
            <a:r>
              <a:rPr lang="en-US" sz="2400" dirty="0" smtClean="0"/>
              <a:t>	new </a:t>
            </a:r>
            <a:r>
              <a:rPr lang="en-US" sz="2400" dirty="0" err="1" smtClean="0"/>
              <a:t>BufferedReader</a:t>
            </a:r>
            <a:r>
              <a:rPr lang="en-US" sz="2400" dirty="0" smtClean="0"/>
              <a:t>(new </a:t>
            </a:r>
            <a:r>
              <a:rPr lang="en-US" sz="2400" dirty="0" err="1" smtClean="0"/>
              <a:t>FileReader</a:t>
            </a:r>
            <a:r>
              <a:rPr lang="en-US" sz="2400" dirty="0" smtClean="0"/>
              <a:t>(path</a:t>
            </a:r>
            <a:r>
              <a:rPr lang="en-US" sz="2400" dirty="0" smtClean="0"/>
              <a:t>))) </a:t>
            </a:r>
            <a:r>
              <a:rPr lang="en-US" sz="2400" dirty="0" smtClean="0"/>
              <a:t>{ </a:t>
            </a:r>
            <a:endParaRPr lang="en-US" sz="2400" dirty="0" smtClean="0"/>
          </a:p>
          <a:p>
            <a:pPr>
              <a:buNone/>
            </a:pPr>
            <a:r>
              <a:rPr lang="en-US" sz="2400" dirty="0" smtClean="0"/>
              <a:t>	</a:t>
            </a:r>
            <a:r>
              <a:rPr lang="en-US" sz="2400" dirty="0" smtClean="0"/>
              <a:t>	return </a:t>
            </a:r>
            <a:r>
              <a:rPr lang="en-US" sz="2400" dirty="0" err="1" smtClean="0"/>
              <a:t>br.readLine</a:t>
            </a:r>
            <a:r>
              <a:rPr lang="en-US" sz="2400" dirty="0" smtClean="0"/>
              <a:t>(); </a:t>
            </a:r>
          </a:p>
          <a:p>
            <a:pPr>
              <a:buNone/>
            </a:pPr>
            <a:r>
              <a:rPr lang="en-US" sz="2400" dirty="0" smtClean="0"/>
              <a:t>}</a:t>
            </a:r>
          </a:p>
          <a:p>
            <a:pPr>
              <a:buNone/>
            </a:pPr>
            <a:endParaRPr lang="en-US" sz="2400" dirty="0" smtClean="0"/>
          </a:p>
          <a:p>
            <a:pPr>
              <a:buNone/>
            </a:pPr>
            <a:r>
              <a:rPr lang="en-US" sz="2800" b="1" dirty="0" smtClean="0"/>
              <a:t>Before:</a:t>
            </a:r>
            <a:endParaRPr lang="en-US" sz="2800" b="1" dirty="0" smtClean="0"/>
          </a:p>
          <a:p>
            <a:pPr>
              <a:buNone/>
            </a:pPr>
            <a:r>
              <a:rPr lang="en-US" sz="2400" dirty="0" err="1" smtClean="0"/>
              <a:t>BufferedReader</a:t>
            </a:r>
            <a:r>
              <a:rPr lang="en-US" sz="2400" dirty="0" smtClean="0"/>
              <a:t> </a:t>
            </a:r>
            <a:r>
              <a:rPr lang="en-US" sz="2400" dirty="0" err="1" smtClean="0"/>
              <a:t>br</a:t>
            </a:r>
            <a:r>
              <a:rPr lang="en-US" sz="2400" dirty="0" smtClean="0"/>
              <a:t> = </a:t>
            </a:r>
            <a:endParaRPr lang="en-US" sz="2400" dirty="0" smtClean="0"/>
          </a:p>
          <a:p>
            <a:pPr>
              <a:buNone/>
            </a:pPr>
            <a:r>
              <a:rPr lang="en-US" sz="2400" dirty="0" smtClean="0"/>
              <a:t>new </a:t>
            </a:r>
            <a:r>
              <a:rPr lang="en-US" sz="2400" dirty="0" err="1" smtClean="0"/>
              <a:t>BufferedReader</a:t>
            </a:r>
            <a:r>
              <a:rPr lang="en-US" sz="2400" dirty="0" smtClean="0"/>
              <a:t>(new </a:t>
            </a:r>
            <a:r>
              <a:rPr lang="en-US" sz="2400" dirty="0" err="1" smtClean="0"/>
              <a:t>FileReader</a:t>
            </a:r>
            <a:r>
              <a:rPr lang="en-US" sz="2400" dirty="0" smtClean="0"/>
              <a:t>(path)); </a:t>
            </a:r>
            <a:endParaRPr lang="en-US" sz="2400" dirty="0" smtClean="0"/>
          </a:p>
          <a:p>
            <a:pPr>
              <a:buNone/>
            </a:pPr>
            <a:r>
              <a:rPr lang="en-US" sz="2400" dirty="0" smtClean="0"/>
              <a:t>try </a:t>
            </a:r>
            <a:r>
              <a:rPr lang="en-US" sz="2400" dirty="0" smtClean="0"/>
              <a:t>{ </a:t>
            </a:r>
            <a:endParaRPr lang="en-US" sz="2400" dirty="0" smtClean="0"/>
          </a:p>
          <a:p>
            <a:pPr>
              <a:buNone/>
            </a:pPr>
            <a:r>
              <a:rPr lang="en-US" sz="2400" dirty="0" smtClean="0"/>
              <a:t>	</a:t>
            </a:r>
            <a:r>
              <a:rPr lang="en-US" sz="2400" dirty="0" smtClean="0"/>
              <a:t>return </a:t>
            </a:r>
            <a:r>
              <a:rPr lang="en-US" sz="2400" dirty="0" err="1" smtClean="0"/>
              <a:t>br.readLine</a:t>
            </a:r>
            <a:r>
              <a:rPr lang="en-US" sz="2400" dirty="0" smtClean="0"/>
              <a:t>(); </a:t>
            </a:r>
            <a:endParaRPr lang="en-US" sz="2400" dirty="0" smtClean="0"/>
          </a:p>
          <a:p>
            <a:pPr>
              <a:buNone/>
            </a:pPr>
            <a:r>
              <a:rPr lang="en-US" sz="2400" dirty="0" smtClean="0"/>
              <a:t>} </a:t>
            </a:r>
            <a:r>
              <a:rPr lang="en-US" sz="2400" dirty="0" smtClean="0"/>
              <a:t>finally { </a:t>
            </a:r>
            <a:endParaRPr lang="en-US" sz="2400" dirty="0" smtClean="0"/>
          </a:p>
          <a:p>
            <a:pPr>
              <a:buNone/>
            </a:pPr>
            <a:r>
              <a:rPr lang="en-US" sz="2400" dirty="0" smtClean="0"/>
              <a:t>	if </a:t>
            </a:r>
            <a:r>
              <a:rPr lang="en-US" sz="2400" dirty="0" smtClean="0"/>
              <a:t>(</a:t>
            </a:r>
            <a:r>
              <a:rPr lang="en-US" sz="2400" dirty="0" err="1" smtClean="0"/>
              <a:t>br</a:t>
            </a:r>
            <a:r>
              <a:rPr lang="en-US" sz="2400" dirty="0" smtClean="0"/>
              <a:t> != null) </a:t>
            </a:r>
            <a:r>
              <a:rPr lang="en-US" sz="2400" dirty="0" err="1" smtClean="0"/>
              <a:t>br.close</a:t>
            </a:r>
            <a:r>
              <a:rPr lang="en-US" sz="2400" dirty="0" smtClean="0"/>
              <a:t>(); </a:t>
            </a:r>
            <a:endParaRPr lang="en-US" sz="2400" dirty="0" smtClean="0"/>
          </a:p>
          <a:p>
            <a:pPr>
              <a:buNone/>
            </a:pPr>
            <a:r>
              <a:rPr lang="en-US" sz="2400" dirty="0" smtClean="0"/>
              <a:t>}</a:t>
            </a:r>
          </a:p>
        </p:txBody>
      </p:sp>
      <p:sp>
        <p:nvSpPr>
          <p:cNvPr id="3" name="Title 2"/>
          <p:cNvSpPr>
            <a:spLocks noGrp="1"/>
          </p:cNvSpPr>
          <p:nvPr>
            <p:ph type="title"/>
          </p:nvPr>
        </p:nvSpPr>
        <p:spPr/>
        <p:txBody>
          <a:bodyPr>
            <a:normAutofit fontScale="90000"/>
          </a:bodyPr>
          <a:lstStyle/>
          <a:p>
            <a:r>
              <a:rPr lang="ro-RO" dirty="0" smtClean="0"/>
              <a:t>The try-with-resources </a:t>
            </a:r>
            <a:r>
              <a:rPr lang="ro-RO" dirty="0" smtClean="0"/>
              <a:t>Statement</a:t>
            </a:r>
            <a:endParaRPr lang="ro-RO"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ro-RO" dirty="0" smtClean="0"/>
              <a:t>throw </a:t>
            </a:r>
            <a:r>
              <a:rPr lang="ro-RO" i="1" dirty="0" smtClean="0"/>
              <a:t>someThrowableObject</a:t>
            </a:r>
            <a:r>
              <a:rPr lang="ro-RO" dirty="0" smtClean="0"/>
              <a:t>;</a:t>
            </a:r>
            <a:endParaRPr lang="en-US" dirty="0" smtClean="0"/>
          </a:p>
          <a:p>
            <a:endParaRPr lang="en-US" dirty="0" smtClean="0"/>
          </a:p>
          <a:p>
            <a:pPr>
              <a:buNone/>
            </a:pPr>
            <a:r>
              <a:rPr lang="en-US" dirty="0" smtClean="0"/>
              <a:t>public Object pop() { </a:t>
            </a:r>
            <a:endParaRPr lang="en-US" dirty="0" smtClean="0"/>
          </a:p>
          <a:p>
            <a:pPr lvl="1">
              <a:buNone/>
            </a:pPr>
            <a:r>
              <a:rPr lang="en-US" dirty="0" smtClean="0"/>
              <a:t>Object </a:t>
            </a:r>
            <a:r>
              <a:rPr lang="en-US" dirty="0" err="1" smtClean="0"/>
              <a:t>obj</a:t>
            </a:r>
            <a:r>
              <a:rPr lang="en-US" dirty="0" smtClean="0"/>
              <a:t>; </a:t>
            </a:r>
            <a:endParaRPr lang="en-US" dirty="0" smtClean="0"/>
          </a:p>
          <a:p>
            <a:pPr lvl="1">
              <a:buNone/>
            </a:pPr>
            <a:endParaRPr lang="en-US" dirty="0" smtClean="0"/>
          </a:p>
          <a:p>
            <a:pPr lvl="1">
              <a:buNone/>
            </a:pPr>
            <a:r>
              <a:rPr lang="en-US" dirty="0" smtClean="0"/>
              <a:t>if </a:t>
            </a:r>
            <a:r>
              <a:rPr lang="en-US" dirty="0" smtClean="0"/>
              <a:t>(size == 0) { </a:t>
            </a:r>
            <a:endParaRPr lang="en-US" dirty="0" smtClean="0"/>
          </a:p>
          <a:p>
            <a:pPr lvl="1">
              <a:buNone/>
            </a:pPr>
            <a:r>
              <a:rPr lang="en-US" b="1" dirty="0" smtClean="0"/>
              <a:t>	throw </a:t>
            </a:r>
            <a:r>
              <a:rPr lang="en-US" b="1" dirty="0" smtClean="0"/>
              <a:t>new </a:t>
            </a:r>
            <a:r>
              <a:rPr lang="en-US" b="1" dirty="0" err="1" smtClean="0"/>
              <a:t>EmptyStackException</a:t>
            </a:r>
            <a:r>
              <a:rPr lang="en-US" b="1" dirty="0" smtClean="0"/>
              <a:t>();</a:t>
            </a:r>
            <a:r>
              <a:rPr lang="en-US" dirty="0" smtClean="0"/>
              <a:t> </a:t>
            </a:r>
            <a:endParaRPr lang="en-US" dirty="0" smtClean="0"/>
          </a:p>
          <a:p>
            <a:pPr lvl="1">
              <a:buNone/>
            </a:pPr>
            <a:r>
              <a:rPr lang="en-US" dirty="0" smtClean="0"/>
              <a:t>} </a:t>
            </a:r>
          </a:p>
          <a:p>
            <a:pPr lvl="1">
              <a:buNone/>
            </a:pPr>
            <a:endParaRPr lang="en-US" dirty="0" smtClean="0"/>
          </a:p>
          <a:p>
            <a:pPr lvl="1">
              <a:buNone/>
            </a:pPr>
            <a:r>
              <a:rPr lang="en-US" dirty="0" err="1" smtClean="0"/>
              <a:t>obj</a:t>
            </a:r>
            <a:r>
              <a:rPr lang="en-US" dirty="0" smtClean="0"/>
              <a:t> </a:t>
            </a:r>
            <a:r>
              <a:rPr lang="en-US" dirty="0" smtClean="0"/>
              <a:t>= </a:t>
            </a:r>
            <a:r>
              <a:rPr lang="en-US" dirty="0" err="1" smtClean="0"/>
              <a:t>objectAt</a:t>
            </a:r>
            <a:r>
              <a:rPr lang="en-US" dirty="0" smtClean="0"/>
              <a:t>(size - 1); </a:t>
            </a:r>
            <a:endParaRPr lang="en-US" dirty="0" smtClean="0"/>
          </a:p>
          <a:p>
            <a:pPr lvl="1">
              <a:buNone/>
            </a:pPr>
            <a:r>
              <a:rPr lang="en-US" dirty="0" err="1" smtClean="0"/>
              <a:t>setObjectAt</a:t>
            </a:r>
            <a:r>
              <a:rPr lang="en-US" dirty="0" smtClean="0"/>
              <a:t>(size </a:t>
            </a:r>
            <a:r>
              <a:rPr lang="en-US" dirty="0" smtClean="0"/>
              <a:t>- 1, null); </a:t>
            </a:r>
            <a:endParaRPr lang="en-US" dirty="0" smtClean="0"/>
          </a:p>
          <a:p>
            <a:pPr lvl="1">
              <a:buNone/>
            </a:pPr>
            <a:r>
              <a:rPr lang="en-US" dirty="0" smtClean="0"/>
              <a:t>size-</a:t>
            </a:r>
            <a:r>
              <a:rPr lang="en-US" dirty="0" smtClean="0"/>
              <a:t>-; </a:t>
            </a:r>
            <a:endParaRPr lang="en-US" dirty="0" smtClean="0"/>
          </a:p>
          <a:p>
            <a:pPr lvl="1">
              <a:buNone/>
            </a:pPr>
            <a:r>
              <a:rPr lang="en-US" dirty="0" smtClean="0"/>
              <a:t>return </a:t>
            </a:r>
            <a:r>
              <a:rPr lang="en-US" dirty="0" err="1" smtClean="0"/>
              <a:t>obj</a:t>
            </a:r>
            <a:r>
              <a:rPr lang="en-US" dirty="0" smtClean="0"/>
              <a:t>; </a:t>
            </a:r>
            <a:endParaRPr lang="en-US" dirty="0" smtClean="0"/>
          </a:p>
          <a:p>
            <a:pPr>
              <a:buNone/>
            </a:pP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How to Throw </a:t>
            </a:r>
            <a:r>
              <a:rPr lang="ro-RO" dirty="0" smtClean="0"/>
              <a:t>Exceptions</a:t>
            </a:r>
            <a:endParaRPr lang="ro-RO"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try { </a:t>
            </a:r>
            <a:endParaRPr lang="en-US" dirty="0" smtClean="0"/>
          </a:p>
          <a:p>
            <a:pPr>
              <a:buNone/>
            </a:pPr>
            <a:r>
              <a:rPr lang="en-US" dirty="0" smtClean="0"/>
              <a:t>	…</a:t>
            </a:r>
          </a:p>
          <a:p>
            <a:pPr>
              <a:buNone/>
            </a:pPr>
            <a:r>
              <a:rPr lang="en-US" dirty="0" smtClean="0"/>
              <a:t>} </a:t>
            </a:r>
          </a:p>
          <a:p>
            <a:pPr>
              <a:buNone/>
            </a:pPr>
            <a:r>
              <a:rPr lang="en-US" dirty="0" smtClean="0"/>
              <a:t>catch </a:t>
            </a:r>
            <a:r>
              <a:rPr lang="en-US" dirty="0" smtClean="0"/>
              <a:t>(</a:t>
            </a:r>
            <a:r>
              <a:rPr lang="en-US" dirty="0" err="1" smtClean="0"/>
              <a:t>IOException</a:t>
            </a:r>
            <a:r>
              <a:rPr lang="en-US" dirty="0" smtClean="0"/>
              <a:t> e) { </a:t>
            </a:r>
            <a:endParaRPr lang="en-US" dirty="0" smtClean="0"/>
          </a:p>
          <a:p>
            <a:pPr>
              <a:buNone/>
            </a:pPr>
            <a:r>
              <a:rPr lang="en-US" dirty="0" smtClean="0"/>
              <a:t>	</a:t>
            </a:r>
            <a:r>
              <a:rPr lang="en-US" dirty="0" smtClean="0"/>
              <a:t>throw </a:t>
            </a:r>
            <a:r>
              <a:rPr lang="en-US" dirty="0" smtClean="0"/>
              <a:t>new </a:t>
            </a:r>
            <a:r>
              <a:rPr lang="en-US" dirty="0" err="1" smtClean="0"/>
              <a:t>MyException</a:t>
            </a:r>
            <a:r>
              <a:rPr lang="en-US" dirty="0" smtClean="0"/>
              <a:t>(</a:t>
            </a:r>
          </a:p>
          <a:p>
            <a:pPr>
              <a:buNone/>
            </a:pPr>
            <a:r>
              <a:rPr lang="en-US" dirty="0" smtClean="0"/>
              <a:t>	</a:t>
            </a:r>
            <a:r>
              <a:rPr lang="en-US" dirty="0" smtClean="0"/>
              <a:t>				"Other </a:t>
            </a:r>
            <a:r>
              <a:rPr lang="en-US" dirty="0" err="1" smtClean="0"/>
              <a:t>IOException</a:t>
            </a:r>
            <a:r>
              <a:rPr lang="en-US" dirty="0" smtClean="0"/>
              <a:t>", e); </a:t>
            </a:r>
            <a:endParaRPr lang="en-US" dirty="0" smtClean="0"/>
          </a:p>
          <a:p>
            <a:pPr>
              <a:buNone/>
            </a:pP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Chained </a:t>
            </a:r>
            <a:r>
              <a:rPr lang="ro-RO" dirty="0" smtClean="0"/>
              <a:t>Exceptions</a:t>
            </a:r>
            <a:endParaRPr lang="ro-RO"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ro-RO" sz="2400" dirty="0" smtClean="0"/>
              <a:t>catch </a:t>
            </a:r>
            <a:r>
              <a:rPr lang="ro-RO" sz="2400" dirty="0" smtClean="0"/>
              <a:t>(Exception cause) { </a:t>
            </a:r>
            <a:endParaRPr lang="en-US" sz="2400" dirty="0" smtClean="0"/>
          </a:p>
          <a:p>
            <a:pPr>
              <a:buNone/>
            </a:pPr>
            <a:r>
              <a:rPr lang="ro-RO" sz="2400" dirty="0" smtClean="0"/>
              <a:t>StackTraceElement </a:t>
            </a:r>
            <a:r>
              <a:rPr lang="ro-RO" sz="2400" dirty="0" smtClean="0"/>
              <a:t>elements[] = </a:t>
            </a:r>
            <a:r>
              <a:rPr lang="en-US" sz="2400" dirty="0" smtClean="0"/>
              <a:t>							</a:t>
            </a:r>
            <a:r>
              <a:rPr lang="ro-RO" sz="2400" dirty="0" smtClean="0"/>
              <a:t>cause.getStackTrace</a:t>
            </a:r>
            <a:r>
              <a:rPr lang="ro-RO" sz="2400" dirty="0" smtClean="0"/>
              <a:t>(); </a:t>
            </a:r>
            <a:endParaRPr lang="en-US" sz="2400" dirty="0" smtClean="0"/>
          </a:p>
          <a:p>
            <a:pPr>
              <a:buNone/>
            </a:pPr>
            <a:endParaRPr lang="en-US" sz="2400" dirty="0" smtClean="0"/>
          </a:p>
          <a:p>
            <a:pPr>
              <a:buNone/>
            </a:pPr>
            <a:r>
              <a:rPr lang="ro-RO" sz="2400" dirty="0" smtClean="0"/>
              <a:t>for </a:t>
            </a:r>
            <a:r>
              <a:rPr lang="ro-RO" sz="2400" dirty="0" smtClean="0"/>
              <a:t>(int i = 0, n = elements.length; i &lt; n; i++) { </a:t>
            </a:r>
            <a:r>
              <a:rPr lang="en-US" sz="2400" dirty="0" smtClean="0"/>
              <a:t>	</a:t>
            </a:r>
          </a:p>
          <a:p>
            <a:pPr>
              <a:buNone/>
            </a:pPr>
            <a:endParaRPr lang="en-US" sz="2400" dirty="0" smtClean="0"/>
          </a:p>
          <a:p>
            <a:pPr>
              <a:buNone/>
            </a:pPr>
            <a:r>
              <a:rPr lang="en-US" sz="2400" dirty="0" smtClean="0"/>
              <a:t>	</a:t>
            </a:r>
            <a:r>
              <a:rPr lang="en-US" sz="2400" dirty="0" smtClean="0"/>
              <a:t>	</a:t>
            </a:r>
            <a:r>
              <a:rPr lang="ro-RO" sz="2400" dirty="0" smtClean="0"/>
              <a:t>System.</a:t>
            </a:r>
            <a:r>
              <a:rPr lang="en-US" sz="2400" dirty="0" smtClean="0"/>
              <a:t>out</a:t>
            </a:r>
            <a:r>
              <a:rPr lang="ro-RO" sz="2400" dirty="0" smtClean="0"/>
              <a:t>.println(elements[i].get</a:t>
            </a:r>
            <a:r>
              <a:rPr lang="en-US" sz="2400" dirty="0" smtClean="0"/>
              <a:t>…</a:t>
            </a:r>
            <a:r>
              <a:rPr lang="ro-RO" sz="2400" dirty="0" smtClean="0"/>
              <a:t>()); </a:t>
            </a:r>
            <a:endParaRPr lang="en-US" sz="2400" dirty="0" smtClean="0"/>
          </a:p>
          <a:p>
            <a:pPr>
              <a:buNone/>
            </a:pPr>
            <a:r>
              <a:rPr lang="en-US" sz="2400" dirty="0" smtClean="0"/>
              <a:t>	</a:t>
            </a:r>
          </a:p>
          <a:p>
            <a:pPr>
              <a:buNone/>
            </a:pPr>
            <a:r>
              <a:rPr lang="en-US" sz="2400" dirty="0" smtClean="0"/>
              <a:t>	</a:t>
            </a:r>
            <a:r>
              <a:rPr lang="ro-RO" sz="2400" dirty="0" smtClean="0"/>
              <a:t>} </a:t>
            </a:r>
            <a:endParaRPr lang="en-US" sz="2400" dirty="0" smtClean="0"/>
          </a:p>
          <a:p>
            <a:pPr>
              <a:buNone/>
            </a:pPr>
            <a:r>
              <a:rPr lang="ro-RO" sz="2400" dirty="0" smtClean="0"/>
              <a:t>}</a:t>
            </a:r>
            <a:endParaRPr lang="ro-RO" sz="2400" dirty="0"/>
          </a:p>
        </p:txBody>
      </p:sp>
      <p:sp>
        <p:nvSpPr>
          <p:cNvPr id="3" name="Title 2"/>
          <p:cNvSpPr>
            <a:spLocks noGrp="1"/>
          </p:cNvSpPr>
          <p:nvPr>
            <p:ph type="title"/>
          </p:nvPr>
        </p:nvSpPr>
        <p:spPr/>
        <p:txBody>
          <a:bodyPr>
            <a:normAutofit fontScale="90000"/>
          </a:bodyPr>
          <a:lstStyle/>
          <a:p>
            <a:r>
              <a:rPr lang="ro-RO" dirty="0" smtClean="0"/>
              <a:t>Accessing Stack Trace </a:t>
            </a:r>
            <a:r>
              <a:rPr lang="ro-RO" dirty="0" smtClean="0"/>
              <a:t>Information</a:t>
            </a:r>
            <a:endParaRPr lang="ro-RO"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47800"/>
            <a:ext cx="8229600" cy="2819400"/>
          </a:xfrm>
        </p:spPr>
        <p:txBody>
          <a:bodyPr>
            <a:normAutofit/>
          </a:bodyPr>
          <a:lstStyle/>
          <a:p>
            <a:pPr algn="ctr"/>
            <a:r>
              <a:rPr lang="en-US" sz="9600" dirty="0" smtClean="0"/>
              <a:t>Q&amp;A</a:t>
            </a:r>
            <a:endParaRPr lang="ro-RO" sz="9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1481328"/>
            <a:ext cx="5334000" cy="4525963"/>
          </a:xfrm>
        </p:spPr>
        <p:txBody>
          <a:bodyPr/>
          <a:lstStyle/>
          <a:p>
            <a:pPr>
              <a:buNone/>
            </a:pPr>
            <a:r>
              <a:rPr lang="en-US" dirty="0" smtClean="0"/>
              <a:t>try {</a:t>
            </a:r>
          </a:p>
          <a:p>
            <a:pPr>
              <a:buNone/>
            </a:pPr>
            <a:r>
              <a:rPr lang="en-US" dirty="0" smtClean="0"/>
              <a:t>	…</a:t>
            </a:r>
          </a:p>
          <a:p>
            <a:pPr>
              <a:buNone/>
            </a:pPr>
            <a:r>
              <a:rPr lang="en-US" dirty="0" smtClean="0"/>
              <a:t>} </a:t>
            </a:r>
          </a:p>
          <a:p>
            <a:pPr>
              <a:buNone/>
            </a:pPr>
            <a:r>
              <a:rPr lang="en-US" dirty="0" smtClean="0"/>
              <a:t>catch (… e) {</a:t>
            </a:r>
          </a:p>
          <a:p>
            <a:pPr>
              <a:buNone/>
            </a:pPr>
            <a:r>
              <a:rPr lang="en-US" dirty="0" smtClean="0"/>
              <a:t>	…</a:t>
            </a:r>
          </a:p>
          <a:p>
            <a:pPr>
              <a:buNone/>
            </a:pPr>
            <a:r>
              <a:rPr lang="en-US" dirty="0" smtClean="0"/>
              <a:t>}</a:t>
            </a:r>
          </a:p>
          <a:p>
            <a:pPr>
              <a:buNone/>
            </a:pPr>
            <a:r>
              <a:rPr lang="en-US" dirty="0" smtClean="0"/>
              <a:t>finally {</a:t>
            </a:r>
          </a:p>
          <a:p>
            <a:pPr>
              <a:buNone/>
            </a:pPr>
            <a:r>
              <a:rPr lang="en-US" dirty="0" smtClean="0"/>
              <a:t>	…</a:t>
            </a:r>
          </a:p>
          <a:p>
            <a:pPr>
              <a:buNone/>
            </a:pPr>
            <a:r>
              <a:rPr lang="en-US" dirty="0" smtClean="0"/>
              <a:t>}</a:t>
            </a:r>
            <a:endParaRPr lang="ro-RO" dirty="0"/>
          </a:p>
        </p:txBody>
      </p:sp>
      <p:sp>
        <p:nvSpPr>
          <p:cNvPr id="2" name="Title 1"/>
          <p:cNvSpPr>
            <a:spLocks noGrp="1"/>
          </p:cNvSpPr>
          <p:nvPr>
            <p:ph type="title"/>
          </p:nvPr>
        </p:nvSpPr>
        <p:spPr/>
        <p:txBody>
          <a:bodyPr>
            <a:normAutofit/>
          </a:bodyPr>
          <a:lstStyle/>
          <a:p>
            <a:r>
              <a:rPr lang="ro-RO" dirty="0" smtClean="0"/>
              <a:t>Handling </a:t>
            </a:r>
            <a:r>
              <a:rPr lang="ro-RO" dirty="0" smtClean="0"/>
              <a:t>Exceptions</a:t>
            </a:r>
            <a:endParaRPr lang="ro-RO"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b="1" dirty="0" smtClean="0"/>
              <a:t>Definition:</a:t>
            </a:r>
            <a:r>
              <a:rPr lang="en-US" dirty="0" smtClean="0"/>
              <a:t> An </a:t>
            </a:r>
            <a:r>
              <a:rPr lang="en-US" i="1" dirty="0" smtClean="0"/>
              <a:t>exception</a:t>
            </a:r>
            <a:r>
              <a:rPr lang="en-US" dirty="0" smtClean="0"/>
              <a:t> is an event, which occurs during the execution of a program, that disrupts the normal flow of the program's instructions. </a:t>
            </a:r>
            <a:endParaRPr lang="en-US" dirty="0" smtClean="0"/>
          </a:p>
          <a:p>
            <a:pPr algn="just"/>
            <a:r>
              <a:rPr lang="en-US" dirty="0" smtClean="0"/>
              <a:t>When an error occurs within a method, the method creates an object and hands it off to the runtime system. The object, called an </a:t>
            </a:r>
            <a:r>
              <a:rPr lang="en-US" i="1" dirty="0" smtClean="0"/>
              <a:t>exception object</a:t>
            </a:r>
            <a:r>
              <a:rPr lang="en-US" dirty="0" smtClean="0"/>
              <a:t>, contains information about the error, including its type and the state of the program when the error occurred. Creating an exception object and handing it to the runtime system is called </a:t>
            </a:r>
            <a:r>
              <a:rPr lang="en-US" i="1" dirty="0" smtClean="0"/>
              <a:t>throwing an exception</a:t>
            </a: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What Is an Exception</a:t>
            </a:r>
            <a:r>
              <a:rPr lang="ro-RO" dirty="0" smtClean="0"/>
              <a:t>?</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t>After a method throws an exception, the runtime system attempts to find something to handle it. The set of possible "</a:t>
            </a:r>
            <a:r>
              <a:rPr lang="en-US" dirty="0" err="1" smtClean="0"/>
              <a:t>somethings</a:t>
            </a:r>
            <a:r>
              <a:rPr lang="en-US" dirty="0" smtClean="0"/>
              <a:t>" to handle the exception is the ordered list of methods that had been called to get to the method where the error occurred. The list of methods is known as the </a:t>
            </a:r>
            <a:r>
              <a:rPr lang="en-US" i="1" dirty="0" smtClean="0"/>
              <a:t>call stack</a:t>
            </a:r>
            <a:r>
              <a:rPr lang="en-US" dirty="0" smtClean="0"/>
              <a:t> .</a:t>
            </a:r>
            <a:endParaRPr lang="en-US" dirty="0" smtClean="0"/>
          </a:p>
          <a:p>
            <a:pPr algn="just"/>
            <a:r>
              <a:rPr lang="en-US" dirty="0" smtClean="0"/>
              <a:t>The runtime system searches the call stack for a method that contains a block of code that can handle the exception. This block of code is called an </a:t>
            </a:r>
            <a:r>
              <a:rPr lang="en-US" i="1" dirty="0" smtClean="0"/>
              <a:t>exception handler</a:t>
            </a:r>
            <a:r>
              <a:rPr lang="en-US" dirty="0" smtClean="0"/>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a:t>
            </a:r>
            <a:endParaRPr lang="ro-RO" dirty="0"/>
          </a:p>
        </p:txBody>
      </p:sp>
      <p:sp>
        <p:nvSpPr>
          <p:cNvPr id="3" name="Title 2"/>
          <p:cNvSpPr>
            <a:spLocks noGrp="1"/>
          </p:cNvSpPr>
          <p:nvPr>
            <p:ph type="title"/>
          </p:nvPr>
        </p:nvSpPr>
        <p:spPr/>
        <p:txBody>
          <a:bodyPr>
            <a:normAutofit/>
          </a:bodyPr>
          <a:lstStyle/>
          <a:p>
            <a:r>
              <a:rPr lang="ro-RO" dirty="0" smtClean="0"/>
              <a:t>What Is an Exception</a:t>
            </a:r>
            <a:r>
              <a:rPr lang="ro-RO" dirty="0" smtClean="0"/>
              <a:t>?</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C</a:t>
            </a:r>
            <a:r>
              <a:rPr lang="ro-RO" sz="4000" dirty="0" smtClean="0"/>
              <a:t>hecked exception</a:t>
            </a:r>
            <a:endParaRPr lang="en-US" sz="4000" dirty="0" smtClean="0"/>
          </a:p>
          <a:p>
            <a:endParaRPr lang="en-US" sz="4000" dirty="0" smtClean="0"/>
          </a:p>
          <a:p>
            <a:r>
              <a:rPr lang="ro-RO" sz="4000" dirty="0" smtClean="0"/>
              <a:t>Error</a:t>
            </a:r>
            <a:endParaRPr lang="en-US" sz="4000" dirty="0" smtClean="0"/>
          </a:p>
          <a:p>
            <a:endParaRPr lang="en-US" sz="4000" dirty="0" smtClean="0"/>
          </a:p>
          <a:p>
            <a:r>
              <a:rPr lang="en-US" sz="4000" dirty="0" smtClean="0"/>
              <a:t>R</a:t>
            </a:r>
            <a:r>
              <a:rPr lang="ro-RO" sz="4000" dirty="0" smtClean="0"/>
              <a:t>untime </a:t>
            </a:r>
            <a:r>
              <a:rPr lang="ro-RO" sz="4000" dirty="0" smtClean="0"/>
              <a:t>exception</a:t>
            </a:r>
            <a:endParaRPr lang="ro-RO" sz="4000" dirty="0"/>
          </a:p>
        </p:txBody>
      </p:sp>
      <p:sp>
        <p:nvSpPr>
          <p:cNvPr id="3" name="Title 2"/>
          <p:cNvSpPr>
            <a:spLocks noGrp="1"/>
          </p:cNvSpPr>
          <p:nvPr>
            <p:ph type="title"/>
          </p:nvPr>
        </p:nvSpPr>
        <p:spPr/>
        <p:txBody>
          <a:bodyPr>
            <a:normAutofit/>
          </a:bodyPr>
          <a:lstStyle/>
          <a:p>
            <a:r>
              <a:rPr lang="en-US" dirty="0" smtClean="0"/>
              <a:t>The Three Kinds of </a:t>
            </a:r>
            <a:r>
              <a:rPr lang="en-US" dirty="0" smtClean="0"/>
              <a:t>Exceptions</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hierarchy</a:t>
            </a:r>
            <a:endParaRPr lang="ro-RO"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4600" y="1828800"/>
            <a:ext cx="3810000" cy="363165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try { … } </a:t>
            </a:r>
          </a:p>
          <a:p>
            <a:pPr>
              <a:buNone/>
            </a:pPr>
            <a:r>
              <a:rPr lang="en-US" dirty="0" smtClean="0"/>
              <a:t>1.</a:t>
            </a:r>
          </a:p>
          <a:p>
            <a:pPr>
              <a:buNone/>
            </a:pPr>
            <a:r>
              <a:rPr lang="en-US" dirty="0" smtClean="0"/>
              <a:t>catch </a:t>
            </a:r>
            <a:r>
              <a:rPr lang="en-US" dirty="0" smtClean="0"/>
              <a:t>(</a:t>
            </a:r>
            <a:r>
              <a:rPr lang="en-US" i="1" dirty="0" smtClean="0"/>
              <a:t>ExceptionType1 </a:t>
            </a:r>
            <a:r>
              <a:rPr lang="en-US" i="1" dirty="0" smtClean="0"/>
              <a:t>name</a:t>
            </a:r>
            <a:r>
              <a:rPr lang="en-US" dirty="0" smtClean="0"/>
              <a:t>) </a:t>
            </a:r>
            <a:r>
              <a:rPr lang="en-US" dirty="0" smtClean="0"/>
              <a:t>{ … </a:t>
            </a:r>
            <a:r>
              <a:rPr lang="en-US" dirty="0" smtClean="0"/>
              <a:t>} </a:t>
            </a:r>
            <a:endParaRPr lang="en-US" dirty="0" smtClean="0"/>
          </a:p>
          <a:p>
            <a:pPr>
              <a:buNone/>
            </a:pPr>
            <a:r>
              <a:rPr lang="en-US" dirty="0" smtClean="0"/>
              <a:t>catch </a:t>
            </a:r>
            <a:r>
              <a:rPr lang="en-US" dirty="0" smtClean="0"/>
              <a:t>(</a:t>
            </a:r>
            <a:r>
              <a:rPr lang="en-US" i="1" dirty="0" smtClean="0"/>
              <a:t>ExceptionType2 name</a:t>
            </a:r>
            <a:r>
              <a:rPr lang="en-US" dirty="0" smtClean="0"/>
              <a:t>) </a:t>
            </a:r>
            <a:r>
              <a:rPr lang="en-US" dirty="0" smtClean="0"/>
              <a:t>{ … }</a:t>
            </a:r>
          </a:p>
          <a:p>
            <a:pPr>
              <a:buNone/>
            </a:pPr>
            <a:endParaRPr lang="en-US" dirty="0" smtClean="0"/>
          </a:p>
          <a:p>
            <a:pPr>
              <a:buNone/>
            </a:pPr>
            <a:r>
              <a:rPr lang="en-US" dirty="0" smtClean="0"/>
              <a:t>2.</a:t>
            </a:r>
            <a:endParaRPr lang="en-US" dirty="0" smtClean="0"/>
          </a:p>
          <a:p>
            <a:pPr>
              <a:buNone/>
            </a:pPr>
            <a:r>
              <a:rPr lang="ro-RO" dirty="0" smtClean="0"/>
              <a:t>catch </a:t>
            </a:r>
            <a:r>
              <a:rPr lang="ro-RO" dirty="0" smtClean="0"/>
              <a:t>(</a:t>
            </a:r>
            <a:r>
              <a:rPr lang="en-US" i="1" dirty="0" smtClean="0"/>
              <a:t>ExceptionType1 </a:t>
            </a:r>
            <a:r>
              <a:rPr lang="ro-RO" dirty="0" smtClean="0"/>
              <a:t>|</a:t>
            </a:r>
            <a:r>
              <a:rPr lang="en-US" i="1" dirty="0" smtClean="0"/>
              <a:t> </a:t>
            </a:r>
            <a:r>
              <a:rPr lang="en-US" i="1" dirty="0" smtClean="0"/>
              <a:t>ExceptionType2</a:t>
            </a:r>
            <a:r>
              <a:rPr lang="ro-RO" dirty="0" smtClean="0"/>
              <a:t> </a:t>
            </a:r>
            <a:r>
              <a:rPr lang="ro-RO" dirty="0" smtClean="0"/>
              <a:t>ex</a:t>
            </a:r>
            <a:r>
              <a:rPr lang="ro-RO" dirty="0" smtClean="0"/>
              <a:t>) {</a:t>
            </a:r>
            <a:r>
              <a:rPr lang="en-US" dirty="0" smtClean="0"/>
              <a:t> … </a:t>
            </a:r>
          </a:p>
          <a:p>
            <a:pPr>
              <a:buNone/>
            </a:pPr>
            <a:r>
              <a:rPr lang="ro-RO" dirty="0" smtClean="0"/>
              <a:t>}</a:t>
            </a:r>
            <a:endParaRPr lang="ro-RO" dirty="0"/>
          </a:p>
        </p:txBody>
      </p:sp>
      <p:sp>
        <p:nvSpPr>
          <p:cNvPr id="3" name="Title 2"/>
          <p:cNvSpPr>
            <a:spLocks noGrp="1"/>
          </p:cNvSpPr>
          <p:nvPr>
            <p:ph type="title"/>
          </p:nvPr>
        </p:nvSpPr>
        <p:spPr/>
        <p:txBody>
          <a:bodyPr>
            <a:normAutofit/>
          </a:bodyPr>
          <a:lstStyle/>
          <a:p>
            <a:r>
              <a:rPr lang="ro-RO" dirty="0" smtClean="0"/>
              <a:t>The catch </a:t>
            </a:r>
            <a:r>
              <a:rPr lang="ro-RO" dirty="0" smtClean="0"/>
              <a:t>Blocks</a:t>
            </a:r>
            <a:endParaRPr lang="ro-RO"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ro-RO" dirty="0" smtClean="0"/>
              <a:t>finally </a:t>
            </a:r>
            <a:r>
              <a:rPr lang="ro-RO" dirty="0" smtClean="0"/>
              <a:t>{ </a:t>
            </a:r>
            <a:endParaRPr lang="en-US" dirty="0" smtClean="0"/>
          </a:p>
          <a:p>
            <a:pPr>
              <a:buNone/>
            </a:pPr>
            <a:r>
              <a:rPr lang="en-US" dirty="0" smtClean="0"/>
              <a:t>	</a:t>
            </a:r>
            <a:r>
              <a:rPr lang="ro-RO" dirty="0" smtClean="0"/>
              <a:t>if </a:t>
            </a:r>
            <a:r>
              <a:rPr lang="ro-RO" dirty="0" smtClean="0"/>
              <a:t>(out != null) { </a:t>
            </a:r>
            <a:endParaRPr lang="en-US" dirty="0" smtClean="0"/>
          </a:p>
          <a:p>
            <a:pPr>
              <a:buNone/>
            </a:pPr>
            <a:r>
              <a:rPr lang="en-US" dirty="0" smtClean="0"/>
              <a:t>	</a:t>
            </a:r>
            <a:r>
              <a:rPr lang="en-US" dirty="0" smtClean="0"/>
              <a:t>	</a:t>
            </a:r>
            <a:r>
              <a:rPr lang="ro-RO" dirty="0" smtClean="0"/>
              <a:t>System.out.println</a:t>
            </a:r>
            <a:r>
              <a:rPr lang="ro-RO" dirty="0" smtClean="0"/>
              <a:t>("Closing PrintWriter"); </a:t>
            </a:r>
            <a:r>
              <a:rPr lang="en-US" dirty="0" smtClean="0"/>
              <a:t>	</a:t>
            </a:r>
            <a:r>
              <a:rPr lang="ro-RO" dirty="0" smtClean="0"/>
              <a:t>out.close</a:t>
            </a:r>
            <a:r>
              <a:rPr lang="ro-RO" dirty="0" smtClean="0"/>
              <a:t>(); </a:t>
            </a:r>
            <a:endParaRPr lang="en-US" dirty="0" smtClean="0"/>
          </a:p>
          <a:p>
            <a:pPr>
              <a:buNone/>
            </a:pPr>
            <a:r>
              <a:rPr lang="en-US" dirty="0" smtClean="0"/>
              <a:t>	</a:t>
            </a:r>
            <a:r>
              <a:rPr lang="ro-RO" dirty="0" smtClean="0"/>
              <a:t>} </a:t>
            </a:r>
            <a:r>
              <a:rPr lang="ro-RO" dirty="0" smtClean="0"/>
              <a:t>else { </a:t>
            </a:r>
            <a:endParaRPr lang="en-US" dirty="0" smtClean="0"/>
          </a:p>
          <a:p>
            <a:pPr>
              <a:buNone/>
            </a:pPr>
            <a:r>
              <a:rPr lang="en-US" dirty="0" smtClean="0"/>
              <a:t>	</a:t>
            </a:r>
            <a:r>
              <a:rPr lang="en-US" dirty="0" smtClean="0"/>
              <a:t>	</a:t>
            </a:r>
            <a:r>
              <a:rPr lang="ro-RO" dirty="0" smtClean="0"/>
              <a:t>System.out.println</a:t>
            </a:r>
            <a:r>
              <a:rPr lang="ro-RO" dirty="0" smtClean="0"/>
              <a:t>("PrintWriter not open"); </a:t>
            </a:r>
            <a:r>
              <a:rPr lang="ro-RO" dirty="0" smtClean="0"/>
              <a:t>} </a:t>
            </a:r>
            <a:endParaRPr lang="en-US" dirty="0" smtClean="0"/>
          </a:p>
          <a:p>
            <a:pPr>
              <a:buNone/>
            </a:pPr>
            <a:r>
              <a:rPr lang="ro-RO" dirty="0" smtClean="0"/>
              <a:t>}</a:t>
            </a:r>
            <a:endParaRPr lang="en-US" dirty="0" smtClean="0"/>
          </a:p>
          <a:p>
            <a:pPr>
              <a:buNone/>
            </a:pPr>
            <a:endParaRPr lang="en-US" dirty="0" smtClean="0"/>
          </a:p>
          <a:p>
            <a:r>
              <a:rPr lang="en-US" dirty="0" smtClean="0"/>
              <a:t>It's the perfect place to perform cleanup.</a:t>
            </a:r>
          </a:p>
          <a:p>
            <a:r>
              <a:rPr lang="en-US" dirty="0" smtClean="0"/>
              <a:t>The finally block is a key tool for preventing resource leaks.</a:t>
            </a:r>
          </a:p>
          <a:p>
            <a:pPr>
              <a:buNone/>
            </a:pPr>
            <a:endParaRPr lang="ro-RO" dirty="0"/>
          </a:p>
        </p:txBody>
      </p:sp>
      <p:sp>
        <p:nvSpPr>
          <p:cNvPr id="3" name="Title 2"/>
          <p:cNvSpPr>
            <a:spLocks noGrp="1"/>
          </p:cNvSpPr>
          <p:nvPr>
            <p:ph type="title"/>
          </p:nvPr>
        </p:nvSpPr>
        <p:spPr/>
        <p:txBody>
          <a:bodyPr>
            <a:normAutofit/>
          </a:bodyPr>
          <a:lstStyle/>
          <a:p>
            <a:r>
              <a:rPr lang="ro-RO" dirty="0" smtClean="0"/>
              <a:t>The finally </a:t>
            </a:r>
            <a:r>
              <a:rPr lang="ro-RO" dirty="0" smtClean="0"/>
              <a:t>Block</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blinds(horizontal)">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blinds(horizontal)">
                                      <p:cBhvr>
                                        <p:cTn id="1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try-with-resources statement is a try statement that declares one or more resources. </a:t>
            </a:r>
            <a:endParaRPr lang="en-US" dirty="0" smtClean="0"/>
          </a:p>
          <a:p>
            <a:endParaRPr lang="en-US" dirty="0" smtClean="0"/>
          </a:p>
          <a:p>
            <a:r>
              <a:rPr lang="en-US" dirty="0" smtClean="0"/>
              <a:t>Java SE 7 and </a:t>
            </a:r>
            <a:r>
              <a:rPr lang="en-US" dirty="0" smtClean="0"/>
              <a:t>later </a:t>
            </a:r>
          </a:p>
          <a:p>
            <a:endParaRPr lang="en-US" dirty="0" smtClean="0"/>
          </a:p>
          <a:p>
            <a:r>
              <a:rPr lang="en-US" dirty="0" smtClean="0"/>
              <a:t>Interface </a:t>
            </a:r>
            <a:r>
              <a:rPr lang="en-US" dirty="0" err="1" smtClean="0"/>
              <a:t>java.lang.AutoCloseable</a:t>
            </a:r>
            <a:endParaRPr lang="en-US" dirty="0" smtClean="0"/>
          </a:p>
        </p:txBody>
      </p:sp>
      <p:sp>
        <p:nvSpPr>
          <p:cNvPr id="3" name="Title 2"/>
          <p:cNvSpPr>
            <a:spLocks noGrp="1"/>
          </p:cNvSpPr>
          <p:nvPr>
            <p:ph type="title"/>
          </p:nvPr>
        </p:nvSpPr>
        <p:spPr/>
        <p:txBody>
          <a:bodyPr>
            <a:normAutofit fontScale="90000"/>
          </a:bodyPr>
          <a:lstStyle/>
          <a:p>
            <a:r>
              <a:rPr lang="ro-RO" dirty="0" smtClean="0"/>
              <a:t>The try-with-resources </a:t>
            </a:r>
            <a:r>
              <a:rPr lang="ro-RO" dirty="0" smtClean="0"/>
              <a:t>Statement</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926</TotalTime>
  <Words>313</Words>
  <Application>Microsoft Office PowerPoint</Application>
  <PresentationFormat>On-screen Show (4:3)</PresentationFormat>
  <Paragraphs>98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Handling Exceptions </vt:lpstr>
      <vt:lpstr>Handling Exceptions</vt:lpstr>
      <vt:lpstr>What Is an Exception?</vt:lpstr>
      <vt:lpstr>What Is an Exception?</vt:lpstr>
      <vt:lpstr>The Three Kinds of Exceptions</vt:lpstr>
      <vt:lpstr>Class hierarchy</vt:lpstr>
      <vt:lpstr>The catch Blocks</vt:lpstr>
      <vt:lpstr>The finally Block</vt:lpstr>
      <vt:lpstr>The try-with-resources Statement</vt:lpstr>
      <vt:lpstr>The try-with-resources Statement</vt:lpstr>
      <vt:lpstr>How to Throw Exceptions</vt:lpstr>
      <vt:lpstr>Chained Exceptions</vt:lpstr>
      <vt:lpstr>Accessing Stack Trace Information</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Mihai Tudorache</dc:creator>
  <cp:lastModifiedBy> </cp:lastModifiedBy>
  <cp:revision>145</cp:revision>
  <dcterms:created xsi:type="dcterms:W3CDTF">2006-08-16T00:00:00Z</dcterms:created>
  <dcterms:modified xsi:type="dcterms:W3CDTF">2014-10-24T21:16:49Z</dcterms:modified>
</cp:coreProperties>
</file>