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93" r:id="rId29"/>
    <p:sldId id="287" r:id="rId30"/>
    <p:sldId id="288" r:id="rId31"/>
    <p:sldId id="289" r:id="rId32"/>
    <p:sldId id="290" r:id="rId33"/>
    <p:sldId id="291" r:id="rId34"/>
    <p:sldId id="292"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263" r:id="rId4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006666"/>
    <a:srgbClr val="0099CC"/>
    <a:srgbClr val="660066"/>
    <a:srgbClr val="003300"/>
    <a:srgbClr val="A50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3" autoAdjust="0"/>
    <p:restoredTop sz="94652" autoAdjust="0"/>
  </p:normalViewPr>
  <p:slideViewPr>
    <p:cSldViewPr>
      <p:cViewPr varScale="1">
        <p:scale>
          <a:sx n="56" d="100"/>
          <a:sy n="56" d="100"/>
        </p:scale>
        <p:origin x="132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l-G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6" name="Rectangle 6"/>
          <p:cNvSpPr>
            <a:spLocks noGrp="1" noChangeArrowheads="1"/>
          </p:cNvSpPr>
          <p:nvPr>
            <p:ph type="sldNum" sz="quarter" idx="12"/>
          </p:nvPr>
        </p:nvSpPr>
        <p:spPr>
          <a:ln/>
        </p:spPr>
        <p:txBody>
          <a:bodyPr/>
          <a:lstStyle>
            <a:lvl1pPr>
              <a:defRPr/>
            </a:lvl1pPr>
          </a:lstStyle>
          <a:p>
            <a:pPr>
              <a:defRPr/>
            </a:pPr>
            <a:fld id="{CB26018D-C098-4FA5-B7C6-6C32E0410009}" type="slidenum">
              <a:rPr lang="es-ES" altLang="el-GR"/>
              <a:pPr>
                <a:defRPr/>
              </a:pPr>
              <a:t>‹#›</a:t>
            </a:fld>
            <a:endParaRPr lang="es-ES" altLang="el-GR"/>
          </a:p>
        </p:txBody>
      </p:sp>
    </p:spTree>
    <p:extLst>
      <p:ext uri="{BB962C8B-B14F-4D97-AF65-F5344CB8AC3E}">
        <p14:creationId xmlns:p14="http://schemas.microsoft.com/office/powerpoint/2010/main" val="37260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6" name="Rectangle 6"/>
          <p:cNvSpPr>
            <a:spLocks noGrp="1" noChangeArrowheads="1"/>
          </p:cNvSpPr>
          <p:nvPr>
            <p:ph type="sldNum" sz="quarter" idx="12"/>
          </p:nvPr>
        </p:nvSpPr>
        <p:spPr>
          <a:ln/>
        </p:spPr>
        <p:txBody>
          <a:bodyPr/>
          <a:lstStyle>
            <a:lvl1pPr>
              <a:defRPr/>
            </a:lvl1pPr>
          </a:lstStyle>
          <a:p>
            <a:pPr>
              <a:defRPr/>
            </a:pPr>
            <a:fld id="{FC6CC2F2-46EB-4B39-A899-CCEF6C85C686}" type="slidenum">
              <a:rPr lang="es-ES" altLang="el-GR"/>
              <a:pPr>
                <a:defRPr/>
              </a:pPr>
              <a:t>‹#›</a:t>
            </a:fld>
            <a:endParaRPr lang="es-ES" altLang="el-GR"/>
          </a:p>
        </p:txBody>
      </p:sp>
    </p:spTree>
    <p:extLst>
      <p:ext uri="{BB962C8B-B14F-4D97-AF65-F5344CB8AC3E}">
        <p14:creationId xmlns:p14="http://schemas.microsoft.com/office/powerpoint/2010/main" val="179448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6" name="Rectangle 6"/>
          <p:cNvSpPr>
            <a:spLocks noGrp="1" noChangeArrowheads="1"/>
          </p:cNvSpPr>
          <p:nvPr>
            <p:ph type="sldNum" sz="quarter" idx="12"/>
          </p:nvPr>
        </p:nvSpPr>
        <p:spPr>
          <a:ln/>
        </p:spPr>
        <p:txBody>
          <a:bodyPr/>
          <a:lstStyle>
            <a:lvl1pPr>
              <a:defRPr/>
            </a:lvl1pPr>
          </a:lstStyle>
          <a:p>
            <a:pPr>
              <a:defRPr/>
            </a:pPr>
            <a:fld id="{9125A63C-B3AB-445F-847E-281CF068F697}" type="slidenum">
              <a:rPr lang="es-ES" altLang="el-GR"/>
              <a:pPr>
                <a:defRPr/>
              </a:pPr>
              <a:t>‹#›</a:t>
            </a:fld>
            <a:endParaRPr lang="es-ES" altLang="el-GR"/>
          </a:p>
        </p:txBody>
      </p:sp>
    </p:spTree>
    <p:extLst>
      <p:ext uri="{BB962C8B-B14F-4D97-AF65-F5344CB8AC3E}">
        <p14:creationId xmlns:p14="http://schemas.microsoft.com/office/powerpoint/2010/main" val="56833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6" name="Rectangle 6"/>
          <p:cNvSpPr>
            <a:spLocks noGrp="1" noChangeArrowheads="1"/>
          </p:cNvSpPr>
          <p:nvPr>
            <p:ph type="sldNum" sz="quarter" idx="12"/>
          </p:nvPr>
        </p:nvSpPr>
        <p:spPr>
          <a:ln/>
        </p:spPr>
        <p:txBody>
          <a:bodyPr/>
          <a:lstStyle>
            <a:lvl1pPr>
              <a:defRPr/>
            </a:lvl1pPr>
          </a:lstStyle>
          <a:p>
            <a:pPr>
              <a:defRPr/>
            </a:pPr>
            <a:fld id="{35F23BC9-DAE4-45C7-8C21-54D48FCB6A6B}" type="slidenum">
              <a:rPr lang="es-ES" altLang="el-GR"/>
              <a:pPr>
                <a:defRPr/>
              </a:pPr>
              <a:t>‹#›</a:t>
            </a:fld>
            <a:endParaRPr lang="es-ES" altLang="el-GR"/>
          </a:p>
        </p:txBody>
      </p:sp>
    </p:spTree>
    <p:extLst>
      <p:ext uri="{BB962C8B-B14F-4D97-AF65-F5344CB8AC3E}">
        <p14:creationId xmlns:p14="http://schemas.microsoft.com/office/powerpoint/2010/main" val="70091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l-G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5"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6" name="Rectangle 6"/>
          <p:cNvSpPr>
            <a:spLocks noGrp="1" noChangeArrowheads="1"/>
          </p:cNvSpPr>
          <p:nvPr>
            <p:ph type="sldNum" sz="quarter" idx="12"/>
          </p:nvPr>
        </p:nvSpPr>
        <p:spPr>
          <a:ln/>
        </p:spPr>
        <p:txBody>
          <a:bodyPr/>
          <a:lstStyle>
            <a:lvl1pPr>
              <a:defRPr/>
            </a:lvl1pPr>
          </a:lstStyle>
          <a:p>
            <a:pPr>
              <a:defRPr/>
            </a:pPr>
            <a:fld id="{356A4BD2-F45E-41F2-8DF1-0940ED3E9473}" type="slidenum">
              <a:rPr lang="es-ES" altLang="el-GR"/>
              <a:pPr>
                <a:defRPr/>
              </a:pPr>
              <a:t>‹#›</a:t>
            </a:fld>
            <a:endParaRPr lang="es-ES" altLang="el-GR"/>
          </a:p>
        </p:txBody>
      </p:sp>
    </p:spTree>
    <p:extLst>
      <p:ext uri="{BB962C8B-B14F-4D97-AF65-F5344CB8AC3E}">
        <p14:creationId xmlns:p14="http://schemas.microsoft.com/office/powerpoint/2010/main" val="143716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7" name="Rectangle 6"/>
          <p:cNvSpPr>
            <a:spLocks noGrp="1" noChangeArrowheads="1"/>
          </p:cNvSpPr>
          <p:nvPr>
            <p:ph type="sldNum" sz="quarter" idx="12"/>
          </p:nvPr>
        </p:nvSpPr>
        <p:spPr>
          <a:ln/>
        </p:spPr>
        <p:txBody>
          <a:bodyPr/>
          <a:lstStyle>
            <a:lvl1pPr>
              <a:defRPr/>
            </a:lvl1pPr>
          </a:lstStyle>
          <a:p>
            <a:pPr>
              <a:defRPr/>
            </a:pPr>
            <a:fld id="{F6B06576-C740-4664-871D-0CDDC830C22B}" type="slidenum">
              <a:rPr lang="es-ES" altLang="el-GR"/>
              <a:pPr>
                <a:defRPr/>
              </a:pPr>
              <a:t>‹#›</a:t>
            </a:fld>
            <a:endParaRPr lang="es-ES" altLang="el-GR"/>
          </a:p>
        </p:txBody>
      </p:sp>
    </p:spTree>
    <p:extLst>
      <p:ext uri="{BB962C8B-B14F-4D97-AF65-F5344CB8AC3E}">
        <p14:creationId xmlns:p14="http://schemas.microsoft.com/office/powerpoint/2010/main" val="301419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l-G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8"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9" name="Rectangle 6"/>
          <p:cNvSpPr>
            <a:spLocks noGrp="1" noChangeArrowheads="1"/>
          </p:cNvSpPr>
          <p:nvPr>
            <p:ph type="sldNum" sz="quarter" idx="12"/>
          </p:nvPr>
        </p:nvSpPr>
        <p:spPr>
          <a:ln/>
        </p:spPr>
        <p:txBody>
          <a:bodyPr/>
          <a:lstStyle>
            <a:lvl1pPr>
              <a:defRPr/>
            </a:lvl1pPr>
          </a:lstStyle>
          <a:p>
            <a:pPr>
              <a:defRPr/>
            </a:pPr>
            <a:fld id="{30FA1880-8D25-4C0E-8418-02E452F97319}" type="slidenum">
              <a:rPr lang="es-ES" altLang="el-GR"/>
              <a:pPr>
                <a:defRPr/>
              </a:pPr>
              <a:t>‹#›</a:t>
            </a:fld>
            <a:endParaRPr lang="es-ES" altLang="el-GR"/>
          </a:p>
        </p:txBody>
      </p:sp>
    </p:spTree>
    <p:extLst>
      <p:ext uri="{BB962C8B-B14F-4D97-AF65-F5344CB8AC3E}">
        <p14:creationId xmlns:p14="http://schemas.microsoft.com/office/powerpoint/2010/main" val="372500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4"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5" name="Rectangle 6"/>
          <p:cNvSpPr>
            <a:spLocks noGrp="1" noChangeArrowheads="1"/>
          </p:cNvSpPr>
          <p:nvPr>
            <p:ph type="sldNum" sz="quarter" idx="12"/>
          </p:nvPr>
        </p:nvSpPr>
        <p:spPr>
          <a:ln/>
        </p:spPr>
        <p:txBody>
          <a:bodyPr/>
          <a:lstStyle>
            <a:lvl1pPr>
              <a:defRPr/>
            </a:lvl1pPr>
          </a:lstStyle>
          <a:p>
            <a:pPr>
              <a:defRPr/>
            </a:pPr>
            <a:fld id="{3416F09A-98E8-46A4-AFCB-55DC17D9085D}" type="slidenum">
              <a:rPr lang="es-ES" altLang="el-GR"/>
              <a:pPr>
                <a:defRPr/>
              </a:pPr>
              <a:t>‹#›</a:t>
            </a:fld>
            <a:endParaRPr lang="es-ES" altLang="el-GR"/>
          </a:p>
        </p:txBody>
      </p:sp>
    </p:spTree>
    <p:extLst>
      <p:ext uri="{BB962C8B-B14F-4D97-AF65-F5344CB8AC3E}">
        <p14:creationId xmlns:p14="http://schemas.microsoft.com/office/powerpoint/2010/main" val="102254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3"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4" name="Rectangle 6"/>
          <p:cNvSpPr>
            <a:spLocks noGrp="1" noChangeArrowheads="1"/>
          </p:cNvSpPr>
          <p:nvPr>
            <p:ph type="sldNum" sz="quarter" idx="12"/>
          </p:nvPr>
        </p:nvSpPr>
        <p:spPr>
          <a:ln/>
        </p:spPr>
        <p:txBody>
          <a:bodyPr/>
          <a:lstStyle>
            <a:lvl1pPr>
              <a:defRPr/>
            </a:lvl1pPr>
          </a:lstStyle>
          <a:p>
            <a:pPr>
              <a:defRPr/>
            </a:pPr>
            <a:fld id="{C693B147-5DAB-4DC1-9384-4F22EF82AB38}" type="slidenum">
              <a:rPr lang="es-ES" altLang="el-GR"/>
              <a:pPr>
                <a:defRPr/>
              </a:pPr>
              <a:t>‹#›</a:t>
            </a:fld>
            <a:endParaRPr lang="es-ES" altLang="el-GR"/>
          </a:p>
        </p:txBody>
      </p:sp>
    </p:spTree>
    <p:extLst>
      <p:ext uri="{BB962C8B-B14F-4D97-AF65-F5344CB8AC3E}">
        <p14:creationId xmlns:p14="http://schemas.microsoft.com/office/powerpoint/2010/main" val="384362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l-G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7" name="Rectangle 6"/>
          <p:cNvSpPr>
            <a:spLocks noGrp="1" noChangeArrowheads="1"/>
          </p:cNvSpPr>
          <p:nvPr>
            <p:ph type="sldNum" sz="quarter" idx="12"/>
          </p:nvPr>
        </p:nvSpPr>
        <p:spPr>
          <a:ln/>
        </p:spPr>
        <p:txBody>
          <a:bodyPr/>
          <a:lstStyle>
            <a:lvl1pPr>
              <a:defRPr/>
            </a:lvl1pPr>
          </a:lstStyle>
          <a:p>
            <a:pPr>
              <a:defRPr/>
            </a:pPr>
            <a:fld id="{74A9C0F8-22CE-4428-8195-3F5C6A39825A}" type="slidenum">
              <a:rPr lang="es-ES" altLang="el-GR"/>
              <a:pPr>
                <a:defRPr/>
              </a:pPr>
              <a:t>‹#›</a:t>
            </a:fld>
            <a:endParaRPr lang="es-ES" altLang="el-GR"/>
          </a:p>
        </p:txBody>
      </p:sp>
    </p:spTree>
    <p:extLst>
      <p:ext uri="{BB962C8B-B14F-4D97-AF65-F5344CB8AC3E}">
        <p14:creationId xmlns:p14="http://schemas.microsoft.com/office/powerpoint/2010/main" val="48306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l-G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el-GR"/>
          </a:p>
        </p:txBody>
      </p:sp>
      <p:sp>
        <p:nvSpPr>
          <p:cNvPr id="6" name="Rectangle 5"/>
          <p:cNvSpPr>
            <a:spLocks noGrp="1" noChangeArrowheads="1"/>
          </p:cNvSpPr>
          <p:nvPr>
            <p:ph type="ftr" sz="quarter" idx="11"/>
          </p:nvPr>
        </p:nvSpPr>
        <p:spPr>
          <a:ln/>
        </p:spPr>
        <p:txBody>
          <a:bodyPr/>
          <a:lstStyle>
            <a:lvl1pPr>
              <a:defRPr/>
            </a:lvl1pPr>
          </a:lstStyle>
          <a:p>
            <a:pPr>
              <a:defRPr/>
            </a:pPr>
            <a:endParaRPr lang="es-ES" altLang="el-GR"/>
          </a:p>
        </p:txBody>
      </p:sp>
      <p:sp>
        <p:nvSpPr>
          <p:cNvPr id="7" name="Rectangle 6"/>
          <p:cNvSpPr>
            <a:spLocks noGrp="1" noChangeArrowheads="1"/>
          </p:cNvSpPr>
          <p:nvPr>
            <p:ph type="sldNum" sz="quarter" idx="12"/>
          </p:nvPr>
        </p:nvSpPr>
        <p:spPr>
          <a:ln/>
        </p:spPr>
        <p:txBody>
          <a:bodyPr/>
          <a:lstStyle>
            <a:lvl1pPr>
              <a:defRPr/>
            </a:lvl1pPr>
          </a:lstStyle>
          <a:p>
            <a:pPr>
              <a:defRPr/>
            </a:pPr>
            <a:fld id="{5D8B5637-199F-4B8C-90EE-89D3E541E2EA}" type="slidenum">
              <a:rPr lang="es-ES" altLang="el-GR"/>
              <a:pPr>
                <a:defRPr/>
              </a:pPr>
              <a:t>‹#›</a:t>
            </a:fld>
            <a:endParaRPr lang="es-ES" altLang="el-GR"/>
          </a:p>
        </p:txBody>
      </p:sp>
    </p:spTree>
    <p:extLst>
      <p:ext uri="{BB962C8B-B14F-4D97-AF65-F5344CB8AC3E}">
        <p14:creationId xmlns:p14="http://schemas.microsoft.com/office/powerpoint/2010/main" val="265277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l-GR"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l-GR" smtClean="0"/>
              <a:t>Haga clic para modificar el estilo de texto del patrón</a:t>
            </a:r>
          </a:p>
          <a:p>
            <a:pPr lvl="1"/>
            <a:r>
              <a:rPr lang="es-ES" altLang="el-GR" smtClean="0"/>
              <a:t>Segundo nivel</a:t>
            </a:r>
          </a:p>
          <a:p>
            <a:pPr lvl="2"/>
            <a:r>
              <a:rPr lang="es-ES" altLang="el-GR" smtClean="0"/>
              <a:t>Tercer nivel</a:t>
            </a:r>
          </a:p>
          <a:p>
            <a:pPr lvl="3"/>
            <a:r>
              <a:rPr lang="es-ES" altLang="el-GR" smtClean="0"/>
              <a:t>Cuarto nivel</a:t>
            </a:r>
          </a:p>
          <a:p>
            <a:pPr lvl="4"/>
            <a:r>
              <a:rPr lang="es-ES" altLang="el-GR"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l-G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l-G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EBCC84C-361C-4A57-98F4-C67EC4651220}" type="slidenum">
              <a:rPr lang="es-ES" altLang="el-GR"/>
              <a:pPr>
                <a:defRPr/>
              </a:pPr>
              <a:t>‹#›</a:t>
            </a:fld>
            <a:endParaRPr lang="es-ES" alt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File:Eeg_delta.svg"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en.wikipedia.org/wiki/File:Eeg_theta.svg" TargetMode="Externa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en.wikipedia.org/wiki/File:Eeg_beta.svg" TargetMode="External"/><Relationship Id="rId5" Type="http://schemas.openxmlformats.org/officeDocument/2006/relationships/image" Target="../media/image17.png"/><Relationship Id="rId4" Type="http://schemas.openxmlformats.org/officeDocument/2006/relationships/hyperlink" Target="https://en.wikipedia.org/wiki/File:Eeg_alpha.sv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File:Eeg_alpha.svg"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en.wikipedia.org/wiki/File:Eeg_gamma.svg" TargetMode="Externa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50"/>
          <p:cNvSpPr>
            <a:spLocks noGrp="1" noChangeArrowheads="1"/>
          </p:cNvSpPr>
          <p:nvPr>
            <p:ph type="ctrTitle"/>
          </p:nvPr>
        </p:nvSpPr>
        <p:spPr>
          <a:xfrm>
            <a:off x="179388" y="2997200"/>
            <a:ext cx="4537075" cy="647700"/>
          </a:xfrm>
        </p:spPr>
        <p:txBody>
          <a:bodyPr anchor="ctr"/>
          <a:lstStyle/>
          <a:p>
            <a:pPr algn="l" eaLnBrk="1" hangingPunct="1"/>
            <a:r>
              <a:rPr lang="el-GR" altLang="el-GR" sz="3600" b="1" smtClean="0">
                <a:solidFill>
                  <a:schemeClr val="bg1"/>
                </a:solidFill>
              </a:rPr>
              <a:t>Προηγμένες Τεχνικές Επεξεργασίας Σήματος</a:t>
            </a:r>
            <a:endParaRPr lang="es-ES" altLang="el-GR" sz="3600" b="1" smtClean="0">
              <a:solidFill>
                <a:schemeClr val="bg1"/>
              </a:solidFill>
            </a:endParaRPr>
          </a:p>
        </p:txBody>
      </p:sp>
      <p:sp>
        <p:nvSpPr>
          <p:cNvPr id="2051" name="Rectangle 167"/>
          <p:cNvSpPr>
            <a:spLocks noChangeArrowheads="1"/>
          </p:cNvSpPr>
          <p:nvPr/>
        </p:nvSpPr>
        <p:spPr bwMode="auto">
          <a:xfrm>
            <a:off x="179388" y="5013325"/>
            <a:ext cx="45370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s-ES" altLang="el-GR" sz="2000" b="1">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1267" name="Content Placeholder 2"/>
          <p:cNvSpPr>
            <a:spLocks noGrp="1"/>
          </p:cNvSpPr>
          <p:nvPr>
            <p:ph idx="1"/>
          </p:nvPr>
        </p:nvSpPr>
        <p:spPr/>
        <p:txBody>
          <a:bodyPr/>
          <a:lstStyle/>
          <a:p>
            <a:pPr marL="0" indent="0">
              <a:buFontTx/>
              <a:buNone/>
            </a:pPr>
            <a:r>
              <a:rPr lang="el-GR" altLang="el-GR" sz="2400" b="1" smtClean="0"/>
              <a:t>Υποθάλαμος (</a:t>
            </a:r>
            <a:r>
              <a:rPr lang="en-US" altLang="el-GR" sz="2400" b="1" smtClean="0"/>
              <a:t>Hypothalamus</a:t>
            </a:r>
            <a:r>
              <a:rPr lang="el-GR" altLang="el-GR" sz="2400" b="1" smtClean="0"/>
              <a:t>)</a:t>
            </a:r>
          </a:p>
          <a:p>
            <a:pPr marL="0" indent="0">
              <a:buFontTx/>
              <a:buNone/>
            </a:pPr>
            <a:endParaRPr lang="el-GR" altLang="el-GR" sz="2400" smtClean="0"/>
          </a:p>
        </p:txBody>
      </p:sp>
      <p:pic>
        <p:nvPicPr>
          <p:cNvPr id="11268" name="Picture 3" descr="C:\Users\pantelos\Desktop\limbicsystem-400x3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182813"/>
            <a:ext cx="48895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2291" name="Content Placeholder 2"/>
          <p:cNvSpPr>
            <a:spLocks noGrp="1"/>
          </p:cNvSpPr>
          <p:nvPr>
            <p:ph idx="1"/>
          </p:nvPr>
        </p:nvSpPr>
        <p:spPr/>
        <p:txBody>
          <a:bodyPr/>
          <a:lstStyle/>
          <a:p>
            <a:pPr marL="0" indent="0">
              <a:buFontTx/>
              <a:buNone/>
            </a:pPr>
            <a:r>
              <a:rPr lang="el-GR" altLang="el-GR" sz="2400" b="1" smtClean="0"/>
              <a:t>Θάλαμος (Τ</a:t>
            </a:r>
            <a:r>
              <a:rPr lang="en-US" altLang="el-GR" sz="2400" b="1" smtClean="0"/>
              <a:t>halamus</a:t>
            </a:r>
            <a:r>
              <a:rPr lang="el-GR" altLang="el-GR" sz="2400" b="1" smtClean="0"/>
              <a:t>)</a:t>
            </a:r>
            <a:endParaRPr lang="el-GR" altLang="el-GR" sz="2400" smtClean="0"/>
          </a:p>
          <a:p>
            <a:pPr marL="0" indent="0">
              <a:buFontTx/>
              <a:buNone/>
            </a:pPr>
            <a:r>
              <a:rPr lang="el-GR" altLang="el-GR" sz="2000" smtClean="0"/>
              <a:t>Κάκωση ή διέγερση των έσω ραχιαίων και πρόσθιων πυρήνων του θάλαμου σχετίζεται με αλλαγές στην αποκρισιμότητα στα συναισθήματα. Παρόλα αυτά, η σημαντικότητα των πυρήνων στην διαμόρφωση της συναισθηματικής συμπεριφοράς δεν οφείλεται στον θάλαμο καθ’ ευατό, αλλά στις συνδέσεις των πυρήνων αυτών με άλλες δομές που σχετίζονται με συναίσθημα.</a:t>
            </a:r>
          </a:p>
          <a:p>
            <a:pPr marL="0" indent="0">
              <a:buFontTx/>
              <a:buNone/>
            </a:pPr>
            <a:endParaRPr lang="el-GR" altLang="el-GR" sz="2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3315" name="Content Placeholder 2"/>
          <p:cNvSpPr>
            <a:spLocks noGrp="1"/>
          </p:cNvSpPr>
          <p:nvPr>
            <p:ph idx="1"/>
          </p:nvPr>
        </p:nvSpPr>
        <p:spPr/>
        <p:txBody>
          <a:bodyPr/>
          <a:lstStyle/>
          <a:p>
            <a:pPr marL="0" indent="0">
              <a:buFontTx/>
              <a:buNone/>
            </a:pPr>
            <a:r>
              <a:rPr lang="el-GR" altLang="el-GR" sz="2400" b="1" smtClean="0"/>
              <a:t>Ψαλίδα (</a:t>
            </a:r>
            <a:r>
              <a:rPr lang="en-US" altLang="el-GR" sz="2400" b="1" smtClean="0"/>
              <a:t>Fornix</a:t>
            </a:r>
            <a:r>
              <a:rPr lang="el-GR" altLang="el-GR" sz="2400" b="1" smtClean="0"/>
              <a:t>) και Παραϊπποκαμπική έλικα (</a:t>
            </a:r>
            <a:r>
              <a:rPr lang="en-US" altLang="el-GR" sz="2400" b="1" smtClean="0"/>
              <a:t>Parahippocampal gyrus</a:t>
            </a:r>
            <a:r>
              <a:rPr lang="el-GR" altLang="el-GR" sz="2400" b="1" smtClean="0"/>
              <a:t>)</a:t>
            </a:r>
          </a:p>
          <a:p>
            <a:pPr marL="0" indent="0">
              <a:buFontTx/>
              <a:buNone/>
            </a:pPr>
            <a:endParaRPr lang="el-GR" altLang="el-GR" sz="2400" smtClean="0"/>
          </a:p>
          <a:p>
            <a:pPr marL="0" indent="0">
              <a:buFontTx/>
              <a:buNone/>
            </a:pPr>
            <a:r>
              <a:rPr lang="el-GR" altLang="el-GR" sz="2000" smtClean="0"/>
              <a:t>Και τα δύο είναι σημαντικά κανάλια διακίνησης πληροφοριών που συνδέονται με το συναίσθημα. Η παραϊπποκαμπική έλικα περιβάλλει τον ιππόκαμπο και παίζει ρόλο στην κωδικοποίηση και την ανάκτηση της μνήμης. Η δεξιά παραϊπποκαμπική έλικα ενδέχεται να παίζει ρόλο στο να γίνεται  το κοινωνικό πλαίσιο κατανοητό από το άτομο, όπως για παράδειγμα παραγλωσσικά στοιχεία στην προφορική επικοινωνία (πχ η δυνατότητα να του ατόμου να εντοπίσει τον σαρκασμό). Η ψαλίδα μεταφέρει σήματα από τον ιππόκαμπο στον θάλαμο.</a:t>
            </a:r>
          </a:p>
          <a:p>
            <a:pPr marL="0" indent="0">
              <a:buFontTx/>
              <a:buNone/>
            </a:pPr>
            <a:endParaRPr lang="el-GR" altLang="el-GR"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4339" name="Content Placeholder 2"/>
          <p:cNvSpPr>
            <a:spLocks noGrp="1"/>
          </p:cNvSpPr>
          <p:nvPr>
            <p:ph idx="1"/>
          </p:nvPr>
        </p:nvSpPr>
        <p:spPr/>
        <p:txBody>
          <a:bodyPr/>
          <a:lstStyle/>
          <a:p>
            <a:pPr marL="0" indent="0">
              <a:buFontTx/>
              <a:buNone/>
            </a:pPr>
            <a:r>
              <a:rPr lang="el-GR" altLang="el-GR" sz="2400" b="1" smtClean="0"/>
              <a:t>Ψαλίδα (</a:t>
            </a:r>
            <a:r>
              <a:rPr lang="en-US" altLang="el-GR" sz="2400" b="1" smtClean="0"/>
              <a:t>Fornix</a:t>
            </a:r>
            <a:r>
              <a:rPr lang="el-GR" altLang="el-GR" sz="2400" b="1" smtClean="0"/>
              <a:t>) και Παραϊπποκαμπική έλικα (</a:t>
            </a:r>
            <a:r>
              <a:rPr lang="en-US" altLang="el-GR" sz="2400" b="1" smtClean="0"/>
              <a:t>Parahippocampal gyrus</a:t>
            </a:r>
            <a:r>
              <a:rPr lang="el-GR" altLang="el-GR" sz="2400" b="1" smtClean="0"/>
              <a:t>)</a:t>
            </a:r>
          </a:p>
          <a:p>
            <a:pPr marL="0" indent="0">
              <a:buFontTx/>
              <a:buNone/>
            </a:pPr>
            <a:endParaRPr lang="el-GR" altLang="el-GR" sz="2400" smtClean="0"/>
          </a:p>
          <a:p>
            <a:pPr marL="0" indent="0">
              <a:buFontTx/>
              <a:buNone/>
            </a:pPr>
            <a:endParaRPr lang="el-GR" altLang="el-GR" sz="2400" smtClean="0"/>
          </a:p>
        </p:txBody>
      </p:sp>
      <p:pic>
        <p:nvPicPr>
          <p:cNvPr id="14340" name="Picture 3" descr="C:\Users\pantelos\Desktop\Forn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565400"/>
            <a:ext cx="3959225"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392363"/>
            <a:ext cx="4510088"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5363" name="Content Placeholder 2"/>
          <p:cNvSpPr>
            <a:spLocks noGrp="1"/>
          </p:cNvSpPr>
          <p:nvPr>
            <p:ph idx="1"/>
          </p:nvPr>
        </p:nvSpPr>
        <p:spPr/>
        <p:txBody>
          <a:bodyPr/>
          <a:lstStyle/>
          <a:p>
            <a:pPr marL="0" indent="0">
              <a:buFontTx/>
              <a:buNone/>
            </a:pPr>
            <a:r>
              <a:rPr lang="el-GR" altLang="el-GR" sz="2400" b="1" smtClean="0"/>
              <a:t>Έλικα του προσαγωγίου (</a:t>
            </a:r>
            <a:r>
              <a:rPr lang="en-US" altLang="el-GR" sz="2400" b="1" smtClean="0"/>
              <a:t>Cingulate Gyrus</a:t>
            </a:r>
            <a:r>
              <a:rPr lang="el-GR" altLang="el-GR" sz="2400" b="1" smtClean="0"/>
              <a:t>)</a:t>
            </a:r>
            <a:endParaRPr lang="el-GR" altLang="el-GR" sz="2400" smtClean="0"/>
          </a:p>
          <a:p>
            <a:pPr marL="0" indent="0">
              <a:buFontTx/>
              <a:buNone/>
            </a:pPr>
            <a:r>
              <a:rPr lang="el-GR" altLang="el-GR" sz="2000" smtClean="0"/>
              <a:t>Δρα σαν κανάλι μεταξύ του θαλάμου και του ιππόκαμπου, και παίζει ρόλο στην μνημόνευση συναισθηματικά φορτισμένων γεγονότων. Σχετίζεται με τον σχηματισμό, την επεξεργασία, την μάθηση και την μνήμη των συναισθημάτων. Η σύνδεση αυτών των λειτουργιών καθιστά πολύ μεγάλη την επιρροή της έλικας του προσαγωγίου στην σύνδεση των αποτελεσμάτων μίας συμπεριφοράς με τα κίνητρα (δηλαδή εάν μία συγκεκριμένη δράση παρήγε μία θετική συναισθηματική απόκριση, αυτό μαθαίνεται). Το μπροστινό του μέρος συσχετίζει μυρωδιές και τοπία με ευχάριστες αναμνήσεις προηγουμένων συναισθημάτων. Αυτή η περιοχή επίσης συμμετέχει στην συναισθηματική αντίδραση στον πόνο, και στην διαχείριση της επιθετικής συμπεριφοράς. </a:t>
            </a:r>
          </a:p>
          <a:p>
            <a:pPr marL="0" indent="0">
              <a:buFontTx/>
              <a:buNone/>
            </a:pPr>
            <a:endParaRPr lang="el-GR" altLang="el-GR" sz="2400" smtClean="0"/>
          </a:p>
          <a:p>
            <a:pPr marL="0" indent="0">
              <a:buFontTx/>
              <a:buNone/>
            </a:pPr>
            <a:endParaRPr lang="el-GR" altLang="el-GR"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6387" name="Content Placeholder 2"/>
          <p:cNvSpPr>
            <a:spLocks noGrp="1"/>
          </p:cNvSpPr>
          <p:nvPr>
            <p:ph idx="1"/>
          </p:nvPr>
        </p:nvSpPr>
        <p:spPr/>
        <p:txBody>
          <a:bodyPr/>
          <a:lstStyle/>
          <a:p>
            <a:pPr marL="0" indent="0">
              <a:buFontTx/>
              <a:buNone/>
            </a:pPr>
            <a:r>
              <a:rPr lang="el-GR" altLang="el-GR" sz="2400" b="1" smtClean="0"/>
              <a:t>Κοιλιακή καλυπτήρια περιοχή (</a:t>
            </a:r>
            <a:r>
              <a:rPr lang="en-US" altLang="el-GR" sz="2400" b="1" smtClean="0"/>
              <a:t>Ventral Tegmented Area</a:t>
            </a:r>
            <a:r>
              <a:rPr lang="el-GR" altLang="el-GR" sz="2400" b="1" smtClean="0"/>
              <a:t>)</a:t>
            </a:r>
            <a:endParaRPr lang="el-GR" altLang="el-GR" sz="2400" smtClean="0"/>
          </a:p>
          <a:p>
            <a:pPr marL="0" indent="0">
              <a:buFontTx/>
              <a:buNone/>
            </a:pPr>
            <a:r>
              <a:rPr lang="el-GR" altLang="el-GR" sz="2000" smtClean="0"/>
              <a:t>Είναι σημαντική στην επίγνωση, στην καθοδήγηση από κίνητρα, στον οργασμό, στην εξάρτηση από ουσίες, στα έντονα συναισθήματα που σχετίζονται με την αγάπη, και κυρίως στο πως το άτομο αντιλαμβάνεται την ευχαρίστηση. Σε αυτή την περιοχή υπάρχουν κανάλια ντοπαμίνης. Συνδέεται με δομές στο εγκεφαλικό στέλεχος που σχετίζονται με την φυσιογνωμική έκφραση του θυμού, την χαράς, της λύπης κα. Επίσης, έχει δειχθεί ότι επεξεργάζεται διάφορους τύπους συναισθηματικών πληροφοριών που προέρχονται από την αμυγδαλή, όπου είναι πιθανό επίσης να παίζει ρόλο στην αποφυγή και την προσαρμογή σε καταστάσεις φόβου (</a:t>
            </a:r>
            <a:r>
              <a:rPr lang="en-US" altLang="el-GR" sz="2000" smtClean="0"/>
              <a:t>fear conditioning</a:t>
            </a:r>
            <a:r>
              <a:rPr lang="el-GR" altLang="el-GR" sz="2000" smtClean="0"/>
              <a:t>).</a:t>
            </a:r>
            <a:r>
              <a:rPr lang="el-GR" altLang="el-GR" sz="2000" b="1" smtClean="0"/>
              <a:t> </a:t>
            </a:r>
            <a:r>
              <a:rPr lang="el-GR" altLang="el-GR" sz="2000" smtClean="0"/>
              <a:t>Συνδέεται με την αμυγδαλή, την έλικα του προσαγωγίου, τον ιππόκαμπο και τον προμετωπιαίο φλοιό.</a:t>
            </a:r>
          </a:p>
          <a:p>
            <a:pPr marL="0" indent="0">
              <a:buFontTx/>
              <a:buNone/>
            </a:pPr>
            <a:endParaRPr lang="el-GR" altLang="el-GR"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7411" name="Content Placeholder 2"/>
          <p:cNvSpPr>
            <a:spLocks noGrp="1"/>
          </p:cNvSpPr>
          <p:nvPr>
            <p:ph idx="1"/>
          </p:nvPr>
        </p:nvSpPr>
        <p:spPr/>
        <p:txBody>
          <a:bodyPr/>
          <a:lstStyle/>
          <a:p>
            <a:pPr marL="0" indent="0">
              <a:buFontTx/>
              <a:buNone/>
            </a:pPr>
            <a:r>
              <a:rPr lang="el-GR" altLang="el-GR" sz="2400" b="1" smtClean="0"/>
              <a:t>Κοιλιακή καλυπτήρια περιοχή (</a:t>
            </a:r>
            <a:r>
              <a:rPr lang="en-US" altLang="el-GR" sz="2400" b="1" smtClean="0"/>
              <a:t>Ventral Tegmented Area</a:t>
            </a:r>
            <a:r>
              <a:rPr lang="el-GR" altLang="el-GR" sz="2400" b="1" smtClean="0"/>
              <a:t>)</a:t>
            </a:r>
            <a:endParaRPr lang="el-GR" altLang="el-GR" sz="2400" smtClean="0"/>
          </a:p>
          <a:p>
            <a:pPr marL="0" indent="0">
              <a:buFontTx/>
              <a:buNone/>
            </a:pPr>
            <a:endParaRPr lang="el-GR" altLang="el-GR" sz="2400" smtClean="0"/>
          </a:p>
        </p:txBody>
      </p:sp>
      <p:pic>
        <p:nvPicPr>
          <p:cNvPr id="17412" name="Picture 3" descr="C:\Users\pantelos\Desktop\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349500"/>
            <a:ext cx="627062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8435" name="Content Placeholder 2"/>
          <p:cNvSpPr>
            <a:spLocks noGrp="1"/>
          </p:cNvSpPr>
          <p:nvPr>
            <p:ph idx="1"/>
          </p:nvPr>
        </p:nvSpPr>
        <p:spPr/>
        <p:txBody>
          <a:bodyPr/>
          <a:lstStyle/>
          <a:p>
            <a:pPr marL="0" indent="0">
              <a:buFontTx/>
              <a:buNone/>
            </a:pPr>
            <a:r>
              <a:rPr lang="el-GR" altLang="el-GR" sz="2400" b="1" smtClean="0"/>
              <a:t>Εγκεφαλικό στέλεχος (</a:t>
            </a:r>
            <a:r>
              <a:rPr lang="en-US" altLang="el-GR" sz="2400" b="1" smtClean="0"/>
              <a:t>Brainstem</a:t>
            </a:r>
            <a:r>
              <a:rPr lang="el-GR" altLang="el-GR" sz="2400" b="1" smtClean="0"/>
              <a:t>)</a:t>
            </a:r>
            <a:endParaRPr lang="el-GR" altLang="el-GR" sz="2400" smtClean="0"/>
          </a:p>
          <a:p>
            <a:pPr marL="0" indent="0">
              <a:buFontTx/>
              <a:buNone/>
            </a:pPr>
            <a:r>
              <a:rPr lang="el-GR" altLang="el-GR" sz="2000" smtClean="0"/>
              <a:t>Ευθύνεται για τις «συναισθηματικές αντιδράσεις» (στην πραγματικότητα δεν είναι παρά αντανακλαστικά) στα ερπετά και τα αμφίβια. Είναι σημαντικό να πούμε ότι ακόμα και στους ανθρώπους, αυτές οι πρωτόγονες δομές παραμένουν ενεργές, όχι μόνο σαν μηχανισμοί προειδοποίησης, απαραίτητοι για την επιβίωση, αλλά και για την διατήρηση του κύκλου ύπνου-ξύπνιου.</a:t>
            </a:r>
          </a:p>
          <a:p>
            <a:pPr marL="0" indent="0">
              <a:buFontTx/>
              <a:buNone/>
            </a:pPr>
            <a:endParaRPr lang="el-GR" altLang="el-GR" sz="2400" smtClean="0"/>
          </a:p>
        </p:txBody>
      </p:sp>
      <p:pic>
        <p:nvPicPr>
          <p:cNvPr id="18436" name="Picture 4" descr="C:\Users\pantelos\Desktop\brainstem and brain .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862388"/>
            <a:ext cx="38100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9459" name="Content Placeholder 2"/>
          <p:cNvSpPr>
            <a:spLocks noGrp="1"/>
          </p:cNvSpPr>
          <p:nvPr>
            <p:ph idx="1"/>
          </p:nvPr>
        </p:nvSpPr>
        <p:spPr/>
        <p:txBody>
          <a:bodyPr/>
          <a:lstStyle/>
          <a:p>
            <a:pPr marL="0" indent="0">
              <a:buFontTx/>
              <a:buNone/>
            </a:pPr>
            <a:r>
              <a:rPr lang="en-US" altLang="el-GR" sz="2400" b="1" smtClean="0"/>
              <a:t>Septum pellucidum</a:t>
            </a:r>
            <a:endParaRPr lang="el-GR" altLang="el-GR" sz="2400" smtClean="0"/>
          </a:p>
          <a:p>
            <a:pPr marL="0" indent="0">
              <a:buFontTx/>
              <a:buNone/>
            </a:pPr>
            <a:r>
              <a:rPr lang="el-GR" altLang="el-GR" sz="2000" smtClean="0"/>
              <a:t>Η περιοχή αυτή βρίσκεται πρόσθια του θαλάμου. Μέσα της βρίσκονται τα κέντρα του οργασμού, 4 για τις γυναίκες και ένα για τους άντρες. Η περιοχή αυτή συνδέεται με διάφορα είδη ευχάριστων αισθήσεων, κυρίως αυτών που συνδέονται με σεξουαλικές εμπειρίες.</a:t>
            </a:r>
          </a:p>
          <a:p>
            <a:pPr marL="0" indent="0">
              <a:buFontTx/>
              <a:buNone/>
            </a:pPr>
            <a:endParaRPr lang="el-GR" altLang="el-GR" sz="2400" smtClean="0"/>
          </a:p>
        </p:txBody>
      </p:sp>
      <p:pic>
        <p:nvPicPr>
          <p:cNvPr id="19460" name="Picture 5" descr="C:\Users\pantelos\Desktop\ugFZ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365500"/>
            <a:ext cx="3810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20483" name="Content Placeholder 2"/>
          <p:cNvSpPr>
            <a:spLocks noGrp="1"/>
          </p:cNvSpPr>
          <p:nvPr>
            <p:ph idx="1"/>
          </p:nvPr>
        </p:nvSpPr>
        <p:spPr>
          <a:xfrm>
            <a:off x="457200" y="1417638"/>
            <a:ext cx="8229600" cy="4525962"/>
          </a:xfrm>
        </p:spPr>
        <p:txBody>
          <a:bodyPr/>
          <a:lstStyle/>
          <a:p>
            <a:pPr marL="0" indent="0">
              <a:buFontTx/>
              <a:buNone/>
            </a:pPr>
            <a:r>
              <a:rPr lang="el-GR" altLang="el-GR" sz="2400" b="1" smtClean="0"/>
              <a:t>Νησίδα (</a:t>
            </a:r>
            <a:r>
              <a:rPr lang="en-US" altLang="el-GR" sz="2400" b="1" smtClean="0"/>
              <a:t>Insula</a:t>
            </a:r>
            <a:r>
              <a:rPr lang="el-GR" altLang="el-GR" sz="2400" b="1" smtClean="0"/>
              <a:t>)</a:t>
            </a:r>
            <a:endParaRPr lang="el-GR" altLang="el-GR" sz="2400" smtClean="0"/>
          </a:p>
          <a:p>
            <a:pPr marL="0" indent="0">
              <a:buFontTx/>
              <a:buNone/>
            </a:pPr>
            <a:r>
              <a:rPr lang="el-GR" altLang="el-GR" sz="2000" smtClean="0"/>
              <a:t>Επεξεργάζεται συγκλίνουσες πληροφορίες για να παράξει ένα σχετικό συναισθηματικά πλαίσιο για συγκεκριμένες αισθητικές εμπειρίες. Οπότε πληροφορίες από όλα τα κέντρα αίσθησης συγκλίνουν εκεί. Πειράματα </a:t>
            </a:r>
            <a:r>
              <a:rPr lang="en-US" altLang="el-GR" sz="2000" smtClean="0"/>
              <a:t>fMRI</a:t>
            </a:r>
            <a:r>
              <a:rPr lang="el-GR" altLang="el-GR" sz="2000" smtClean="0"/>
              <a:t> έχουν δείξει ότι η νησίδα διαδραματίζει σημαντικό ρόλο στην εμπειρία του πόνου και στην εμπειρία ενός αριθμού από άλλα βασικά συναισθήματα, όπως ο θυμός, ο φόβος, η αίσθηση αηδίας, η χαρά και η λύπη. Επίσης έχουν δείξει ότι η δεξιά πρόσθια νησίδα είναι σημαντικότερα πιο μεγάλη σε ανθρώπους που κάνουν διαλογισμό. </a:t>
            </a:r>
          </a:p>
          <a:p>
            <a:pPr marL="0" indent="0">
              <a:buFontTx/>
              <a:buNone/>
            </a:pPr>
            <a:r>
              <a:rPr lang="el-GR" altLang="el-GR" sz="2000" smtClean="0"/>
              <a:t>Ο </a:t>
            </a:r>
            <a:r>
              <a:rPr lang="en-US" altLang="el-GR" sz="2000" smtClean="0"/>
              <a:t>anterior insular cortex</a:t>
            </a:r>
            <a:r>
              <a:rPr lang="el-GR" altLang="el-GR" sz="2000" smtClean="0"/>
              <a:t> (</a:t>
            </a:r>
            <a:r>
              <a:rPr lang="en-US" altLang="el-GR" sz="2000" smtClean="0"/>
              <a:t>AIC</a:t>
            </a:r>
            <a:r>
              <a:rPr lang="el-GR" altLang="el-GR" sz="2000" smtClean="0"/>
              <a:t>, πρόσθιος φλοιός νησίδας) πιστεύεται ότι ευθύνεται για συναισθήματα συμπεριλαμβανομένων της μητρικής και της ρομαντικής αγάπης, θυμού, φόβου, λύπης, χαράς, σεξουαλικής διέγερσης, αηδίας, αποστροφής, αδικίας, ανισότητας, αγανάκτησης, αβεβαιότητας, δυσπιστίας, κοινωνικού αποκλεισμού, εμπιστοσύνης, εμπάθειας, το «αίσθημα την ενότητας με τον θεό» και της παραισθησιογόνου κατάστασης.</a:t>
            </a:r>
          </a:p>
          <a:p>
            <a:pPr marL="0" indent="0">
              <a:buFontTx/>
              <a:buNone/>
            </a:pPr>
            <a:endParaRPr lang="el-GR" altLang="el-GR"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6988"/>
            <a:ext cx="8229600" cy="1143001"/>
          </a:xfrm>
        </p:spPr>
        <p:txBody>
          <a:bodyPr/>
          <a:lstStyle/>
          <a:p>
            <a:pPr eaLnBrk="1" hangingPunct="1"/>
            <a:r>
              <a:rPr lang="el-GR" altLang="el-GR" smtClean="0">
                <a:solidFill>
                  <a:schemeClr val="bg1"/>
                </a:solidFill>
              </a:rPr>
              <a:t>Περιεχόμενα</a:t>
            </a:r>
          </a:p>
        </p:txBody>
      </p:sp>
      <p:sp>
        <p:nvSpPr>
          <p:cNvPr id="3075" name="Rectangle 3"/>
          <p:cNvSpPr>
            <a:spLocks noGrp="1" noChangeArrowheads="1"/>
          </p:cNvSpPr>
          <p:nvPr>
            <p:ph type="body" idx="1"/>
          </p:nvPr>
        </p:nvSpPr>
        <p:spPr>
          <a:xfrm>
            <a:off x="468313" y="1628775"/>
            <a:ext cx="8229600" cy="4525963"/>
          </a:xfrm>
        </p:spPr>
        <p:txBody>
          <a:bodyPr/>
          <a:lstStyle/>
          <a:p>
            <a:pPr eaLnBrk="1" hangingPunct="1"/>
            <a:r>
              <a:rPr lang="el-GR" altLang="el-GR" smtClean="0"/>
              <a:t>Περιοχές που σχετίζονται με συναίσθημα</a:t>
            </a:r>
            <a:endParaRPr lang="en-US" altLang="el-GR" smtClean="0"/>
          </a:p>
          <a:p>
            <a:pPr eaLnBrk="1" hangingPunct="1"/>
            <a:r>
              <a:rPr lang="en-US" altLang="el-GR" smtClean="0"/>
              <a:t>EEG</a:t>
            </a:r>
            <a:r>
              <a:rPr lang="el-GR" altLang="el-GR" smtClean="0"/>
              <a:t> - Συχνοτικό περιεχόμενο</a:t>
            </a:r>
          </a:p>
          <a:p>
            <a:pPr eaLnBrk="1" hangingPunct="1"/>
            <a:r>
              <a:rPr lang="el-GR" altLang="el-GR" smtClean="0"/>
              <a:t>Ε</a:t>
            </a:r>
            <a:r>
              <a:rPr lang="en-US" altLang="el-GR" smtClean="0"/>
              <a:t>vent Related Potentials (</a:t>
            </a:r>
            <a:r>
              <a:rPr lang="el-GR" altLang="el-GR" smtClean="0"/>
              <a:t>Ε</a:t>
            </a:r>
            <a:r>
              <a:rPr lang="en-US" altLang="el-GR" smtClean="0"/>
              <a:t>RPs)</a:t>
            </a:r>
          </a:p>
          <a:p>
            <a:pPr eaLnBrk="1" hangingPunct="1"/>
            <a:r>
              <a:rPr lang="el-GR" altLang="el-GR" smtClean="0"/>
              <a:t>ΜΣ </a:t>
            </a:r>
            <a:r>
              <a:rPr lang="en-US" altLang="el-GR" smtClean="0"/>
              <a:t>Wavelet-</a:t>
            </a:r>
            <a:r>
              <a:rPr lang="el-GR" altLang="el-GR" smtClean="0"/>
              <a:t>Επιλογή </a:t>
            </a:r>
            <a:r>
              <a:rPr lang="en-US" altLang="el-GR" smtClean="0"/>
              <a:t>Mother Wavelet</a:t>
            </a:r>
          </a:p>
          <a:p>
            <a:pPr eaLnBrk="1" hangingPunct="1"/>
            <a:r>
              <a:rPr lang="el-GR" altLang="el-GR" smtClean="0"/>
              <a:t>Υπολογισμός χαρακτηριστικών</a:t>
            </a:r>
          </a:p>
          <a:p>
            <a:pPr eaLnBrk="1" hangingPunct="1"/>
            <a:r>
              <a:rPr lang="el-GR" altLang="el-GR" smtClean="0"/>
              <a:t>Κατηγοριοποίηση με </a:t>
            </a:r>
            <a:r>
              <a:rPr lang="en-US" altLang="el-GR" smtClean="0"/>
              <a:t>SVM</a:t>
            </a:r>
          </a:p>
          <a:p>
            <a:pPr eaLnBrk="1" hangingPunct="1"/>
            <a:r>
              <a:rPr lang="el-GR" altLang="el-GR" smtClean="0"/>
              <a:t>Αποτελέσματα</a:t>
            </a:r>
          </a:p>
          <a:p>
            <a:pPr eaLnBrk="1" hangingPunct="1"/>
            <a:r>
              <a:rPr lang="el-GR" altLang="el-GR" smtClean="0"/>
              <a:t>Προτάσεις-Επεκτάσεις-Συζήτηση</a:t>
            </a:r>
          </a:p>
          <a:p>
            <a:pPr eaLnBrk="1" hangingPunct="1"/>
            <a:endParaRPr lang="el-GR" altLang="el-GR"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21507" name="Content Placeholder 2"/>
          <p:cNvSpPr>
            <a:spLocks noGrp="1"/>
          </p:cNvSpPr>
          <p:nvPr>
            <p:ph idx="1"/>
          </p:nvPr>
        </p:nvSpPr>
        <p:spPr/>
        <p:txBody>
          <a:bodyPr/>
          <a:lstStyle/>
          <a:p>
            <a:pPr marL="0" indent="0">
              <a:buFontTx/>
              <a:buNone/>
            </a:pPr>
            <a:r>
              <a:rPr lang="el-GR" altLang="el-GR" sz="2400" b="1" smtClean="0"/>
              <a:t>Νησίδα (</a:t>
            </a:r>
            <a:r>
              <a:rPr lang="en-US" altLang="el-GR" sz="2400" b="1" smtClean="0"/>
              <a:t>Insula</a:t>
            </a:r>
            <a:r>
              <a:rPr lang="el-GR" altLang="el-GR" sz="2400" b="1" smtClean="0"/>
              <a:t>)</a:t>
            </a:r>
            <a:endParaRPr lang="el-GR" altLang="el-GR" sz="2400" smtClean="0"/>
          </a:p>
          <a:p>
            <a:pPr marL="0" indent="0">
              <a:buFontTx/>
              <a:buNone/>
            </a:pPr>
            <a:endParaRPr lang="el-GR" altLang="el-GR" sz="2400" smtClean="0"/>
          </a:p>
        </p:txBody>
      </p:sp>
      <p:pic>
        <p:nvPicPr>
          <p:cNvPr id="21508" name="Picture 4" descr="C:\Users\pantelos\Desktop\br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89138"/>
            <a:ext cx="51117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22531" name="Content Placeholder 2"/>
          <p:cNvSpPr>
            <a:spLocks noGrp="1"/>
          </p:cNvSpPr>
          <p:nvPr>
            <p:ph idx="1"/>
          </p:nvPr>
        </p:nvSpPr>
        <p:spPr>
          <a:xfrm>
            <a:off x="457200" y="1268413"/>
            <a:ext cx="8229600" cy="4525962"/>
          </a:xfrm>
        </p:spPr>
        <p:txBody>
          <a:bodyPr/>
          <a:lstStyle/>
          <a:p>
            <a:pPr marL="0" indent="0">
              <a:buFontTx/>
              <a:buNone/>
            </a:pPr>
            <a:r>
              <a:rPr lang="el-GR" altLang="el-GR" sz="2000" smtClean="0"/>
              <a:t>Να σημειωθεί ότι γενικότερα στον εγκέφαλο οι διεργασίες δεν γίνονται εντοπισμένα, αλλά μπορεί σε μία διεργασία να συμμετέχουν πολλές δομές (και όχι κατ’ανάγκη κοντινές) με διαφορετικό ρόλο η καθεμία. </a:t>
            </a:r>
          </a:p>
          <a:p>
            <a:pPr marL="0" indent="0">
              <a:buFontTx/>
              <a:buNone/>
            </a:pPr>
            <a:r>
              <a:rPr lang="el-GR" altLang="el-GR" sz="2000" smtClean="0"/>
              <a:t>Υπάρχει σημαντική δυσκολία στο να λάβει κανείς σήμα από την αμυγδαλή, τον ιππόκαμπο, τον υποθάλαμο, και άλλες δομές που είναι θαμμένες στο κέντρο του εγκεφάλου. Το αγώγιμο περιβάλλον στο εσωτερικό του εγκεφάλου σημαίνει ότι τα σήματα αυτά θα αποσβένονται σημαντικά και οι νευρώνες σε αυτή την περιοχή δεν είναι καλά διατεταγμένοι, έτσι το σήμα του ενός αναιρείται από το σήμα του άλλου. Για να λάβουμε σήμα από αυτές τις περιοχές λοιπόν χρειαζόμαστε εν τω βάθει ηλεκτρόδια, μία επιλογή που προφανώς δεν είναι καθόλου πρακτική και δεν εφαρμόζεται σε υγιή άτομα. Μπορούμε να λάβουμε άμεσα σήμα ενδεχομένως μόνο από την έλικα του προσαγωγίου. Οι μελέτες λοιπόν βασίζονται στην έρευνα των </a:t>
            </a:r>
            <a:r>
              <a:rPr lang="en-US" altLang="el-GR" sz="2000" smtClean="0"/>
              <a:t>ERPs</a:t>
            </a:r>
            <a:r>
              <a:rPr lang="el-GR" altLang="el-GR" sz="2000" smtClean="0"/>
              <a:t>, ως σημάτων που παρατηρούνται γενικότερα στην επιφάνεια που καταγράφουμε, χωρίς να συνδέονται συγκεκριμένα με περιοχές (αυτό εξετάζεται στις προσπάθειες επίλυσης αντίστροφου προβλήματος).</a:t>
            </a:r>
            <a:endParaRPr lang="el-GR" altLang="el-GR"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l-GR" sz="3200" smtClean="0">
                <a:solidFill>
                  <a:schemeClr val="bg1"/>
                </a:solidFill>
              </a:rPr>
              <a:t>EEG</a:t>
            </a:r>
            <a:r>
              <a:rPr lang="el-GR" altLang="el-GR" sz="3200" smtClean="0">
                <a:solidFill>
                  <a:schemeClr val="bg1"/>
                </a:solidFill>
              </a:rPr>
              <a:t> - Συχνοτικό περιεχόμενο</a:t>
            </a:r>
          </a:p>
        </p:txBody>
      </p:sp>
      <p:sp>
        <p:nvSpPr>
          <p:cNvPr id="10243" name="Content Placeholder 2"/>
          <p:cNvSpPr>
            <a:spLocks noGrp="1"/>
          </p:cNvSpPr>
          <p:nvPr>
            <p:ph idx="1"/>
          </p:nvPr>
        </p:nvSpPr>
        <p:spPr/>
        <p:txBody>
          <a:bodyPr/>
          <a:lstStyle/>
          <a:p>
            <a:pPr marL="0" indent="0">
              <a:buFontTx/>
              <a:buNone/>
              <a:defRPr/>
            </a:pPr>
            <a:r>
              <a:rPr lang="el-GR" sz="2000" dirty="0"/>
              <a:t>Η </a:t>
            </a:r>
            <a:r>
              <a:rPr lang="el-GR" sz="2000" dirty="0" err="1"/>
              <a:t>ηλεκτροεγκεφαλογραφία</a:t>
            </a:r>
            <a:r>
              <a:rPr lang="el-GR" sz="2000" dirty="0"/>
              <a:t> (EEG) αποτελεί μία από τις πιο γνωστές και ευκολότερα χρησιμοποιούμενες μεθόδους παρατήρησης και αξιοποίησης της ηλεκτρικής </a:t>
            </a:r>
            <a:r>
              <a:rPr lang="el-GR" sz="2000" dirty="0" smtClean="0"/>
              <a:t>δραστηριότητας του εγκεφάλου. Δίνονται συνοπτικά τα κύρια δυνατά και αδύναμα σημεία της</a:t>
            </a:r>
            <a:r>
              <a:rPr lang="en-US" sz="2000" dirty="0" smtClean="0"/>
              <a:t>:</a:t>
            </a:r>
          </a:p>
          <a:p>
            <a:pPr marL="0" indent="0">
              <a:buFontTx/>
              <a:buNone/>
              <a:defRPr/>
            </a:pPr>
            <a:r>
              <a:rPr lang="en-US" altLang="el-GR" sz="2400" b="1" dirty="0" smtClean="0"/>
              <a:t>Pros:</a:t>
            </a:r>
          </a:p>
          <a:p>
            <a:pPr>
              <a:defRPr/>
            </a:pPr>
            <a:r>
              <a:rPr lang="el-GR" sz="2000" dirty="0" smtClean="0"/>
              <a:t>Σχετικά χαμηλό κόστος υλικού.</a:t>
            </a:r>
            <a:endParaRPr lang="el-GR" sz="2000" dirty="0"/>
          </a:p>
          <a:p>
            <a:pPr>
              <a:defRPr/>
            </a:pPr>
            <a:r>
              <a:rPr lang="el-GR" sz="2000" dirty="0"/>
              <a:t>Δεν </a:t>
            </a:r>
            <a:r>
              <a:rPr lang="el-GR" sz="2000" dirty="0" smtClean="0"/>
              <a:t>απαιτεί καταρτισμένο χειριστή.</a:t>
            </a:r>
            <a:endParaRPr lang="el-GR" sz="2000" dirty="0"/>
          </a:p>
          <a:p>
            <a:pPr>
              <a:defRPr/>
            </a:pPr>
            <a:r>
              <a:rPr lang="el-GR" sz="2000" dirty="0"/>
              <a:t>Μπορεί να εφαρμοστεί σε περισσότερους χώρους </a:t>
            </a:r>
            <a:r>
              <a:rPr lang="el-GR" sz="2000" dirty="0" smtClean="0"/>
              <a:t>από άλλες τεχνικές, που </a:t>
            </a:r>
            <a:r>
              <a:rPr lang="el-GR" sz="2000" dirty="0"/>
              <a:t>απαιτούν ογκώδη </a:t>
            </a:r>
            <a:r>
              <a:rPr lang="el-GR" sz="2000" dirty="0" smtClean="0"/>
              <a:t>μηχανήματα </a:t>
            </a:r>
            <a:r>
              <a:rPr lang="el-GR" sz="2000" dirty="0"/>
              <a:t>(πχ μαγνήτες </a:t>
            </a:r>
            <a:r>
              <a:rPr lang="el-GR" sz="2000" dirty="0" smtClean="0"/>
              <a:t>1.5 Τ).</a:t>
            </a:r>
            <a:endParaRPr lang="el-GR" sz="2000" dirty="0"/>
          </a:p>
          <a:p>
            <a:pPr>
              <a:defRPr/>
            </a:pPr>
            <a:r>
              <a:rPr lang="el-GR" sz="2000" dirty="0"/>
              <a:t>Έχει πολύ </a:t>
            </a:r>
            <a:r>
              <a:rPr lang="el-GR" sz="2000" dirty="0" smtClean="0"/>
              <a:t>καλή </a:t>
            </a:r>
            <a:r>
              <a:rPr lang="el-GR" sz="2000" dirty="0"/>
              <a:t>χρονική ανάλυση, σε επίπεδο </a:t>
            </a:r>
            <a:r>
              <a:rPr lang="en-US" sz="2000" dirty="0" err="1"/>
              <a:t>ms</a:t>
            </a:r>
            <a:r>
              <a:rPr lang="en-US" sz="2000" dirty="0"/>
              <a:t> </a:t>
            </a:r>
            <a:r>
              <a:rPr lang="el-GR" sz="2000" dirty="0"/>
              <a:t>αντί για </a:t>
            </a:r>
            <a:r>
              <a:rPr lang="en-US" sz="2000" dirty="0"/>
              <a:t>s</a:t>
            </a:r>
            <a:r>
              <a:rPr lang="el-GR" sz="2000" dirty="0"/>
              <a:t>. Συνήθως χρησιμοποιούνται για ιατρικούς σκοπούς και για έρευνα συχνότητες δειγματοληψίας 250-2000 Η</a:t>
            </a:r>
            <a:r>
              <a:rPr lang="en-US" sz="2000" dirty="0"/>
              <a:t>z</a:t>
            </a:r>
            <a:r>
              <a:rPr lang="el-GR" sz="2000" dirty="0"/>
              <a:t>, όμως σύγχρονα συστήματα μπορούν να πετύχουν συχνότητες μεγαλύτερες από 20 ΚΗ</a:t>
            </a:r>
            <a:r>
              <a:rPr lang="en-US" sz="2000" dirty="0"/>
              <a:t>z</a:t>
            </a:r>
            <a:r>
              <a:rPr lang="el-GR" sz="2000" dirty="0"/>
              <a:t>. </a:t>
            </a:r>
          </a:p>
          <a:p>
            <a:pPr marL="0" indent="0">
              <a:buFontTx/>
              <a:buNone/>
              <a:defRPr/>
            </a:pPr>
            <a:endParaRPr lang="el-GR" altLang="el-GR"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l-GR" sz="3200" smtClean="0">
                <a:solidFill>
                  <a:schemeClr val="bg1"/>
                </a:solidFill>
              </a:rPr>
              <a:t>EEG</a:t>
            </a:r>
            <a:r>
              <a:rPr lang="el-GR" altLang="el-GR" sz="3200" smtClean="0">
                <a:solidFill>
                  <a:schemeClr val="bg1"/>
                </a:solidFill>
              </a:rPr>
              <a:t> - Συχνοτικό περιεχόμενο</a:t>
            </a:r>
          </a:p>
        </p:txBody>
      </p:sp>
      <p:sp>
        <p:nvSpPr>
          <p:cNvPr id="10243" name="Content Placeholder 2"/>
          <p:cNvSpPr>
            <a:spLocks noGrp="1"/>
          </p:cNvSpPr>
          <p:nvPr>
            <p:ph idx="1"/>
          </p:nvPr>
        </p:nvSpPr>
        <p:spPr>
          <a:xfrm>
            <a:off x="461963" y="1196975"/>
            <a:ext cx="8229600" cy="4525963"/>
          </a:xfrm>
        </p:spPr>
        <p:txBody>
          <a:bodyPr/>
          <a:lstStyle/>
          <a:p>
            <a:pPr marL="0" indent="0">
              <a:buFontTx/>
              <a:buNone/>
              <a:defRPr/>
            </a:pPr>
            <a:r>
              <a:rPr lang="en-US" altLang="el-GR" sz="2400" b="1" dirty="0" smtClean="0"/>
              <a:t>Pros:</a:t>
            </a:r>
          </a:p>
          <a:p>
            <a:pPr>
              <a:defRPr/>
            </a:pPr>
            <a:r>
              <a:rPr lang="el-GR" sz="2000" dirty="0" smtClean="0"/>
              <a:t>Είναι σχετικά ανθεκτική μέθοδος στην κίνηση του ασθενούς.</a:t>
            </a:r>
          </a:p>
          <a:p>
            <a:pPr>
              <a:defRPr/>
            </a:pPr>
            <a:r>
              <a:rPr lang="el-GR" sz="2000" dirty="0" smtClean="0"/>
              <a:t>Δεν εισάγει ακουστικό θόρυβο, δεν υπάρχει κίνδυνος κλειστοφοβίας, δεν υπάρχει έκθεση σε μεγάλης έντασης μαγνητικά πεδία ή σε άλλους παράγοντες που μπορούν να επηρεάσουν αρνητικά το υποκείμενο, δεν απαιτεί σύνθετη σχεδίαση πειραμάτων και είναι εξαιρετικά μη επεμβατική τεχνική, πχ σε σχέση με την Ε</a:t>
            </a:r>
            <a:r>
              <a:rPr lang="en-US" sz="2000" dirty="0" smtClean="0"/>
              <a:t>CG </a:t>
            </a:r>
            <a:r>
              <a:rPr lang="el-GR" sz="2000" dirty="0" smtClean="0"/>
              <a:t>κατά την οποία τοποθετούνται ηλεκτρόδια μέσα στο κεφάλι.</a:t>
            </a:r>
          </a:p>
          <a:p>
            <a:pPr>
              <a:defRPr/>
            </a:pPr>
            <a:r>
              <a:rPr lang="el-GR" sz="2000" dirty="0" smtClean="0"/>
              <a:t>Μερικά </a:t>
            </a:r>
            <a:r>
              <a:rPr lang="en-US" sz="2000" dirty="0" smtClean="0"/>
              <a:t>ERPs </a:t>
            </a:r>
            <a:r>
              <a:rPr lang="el-GR" sz="2000" dirty="0" smtClean="0"/>
              <a:t>μπορούν να εντοπιστούν ακόμα και αν δεν παρακολουθείται συνειδητά το ερέθισμα που τα δημιουργεί.</a:t>
            </a:r>
          </a:p>
          <a:p>
            <a:pPr>
              <a:defRPr/>
            </a:pPr>
            <a:r>
              <a:rPr lang="el-GR" sz="2000" dirty="0" smtClean="0"/>
              <a:t>Μπορεί να ακολουθήσει τα στάδια της επεξεργασίας του ερεθίσματος, αντί να δίνει απλά το τελικό αποτέλεσμα.</a:t>
            </a:r>
          </a:p>
          <a:p>
            <a:pPr>
              <a:defRPr/>
            </a:pPr>
            <a:r>
              <a:rPr lang="el-GR" sz="2000" dirty="0" smtClean="0"/>
              <a:t>Υπάρχει μεγαλύτερη κατανόηση του τι ακριβώς σήμα μετράμε, σε σχέση με άλλες τεχνικές.</a:t>
            </a:r>
          </a:p>
          <a:p>
            <a:pPr>
              <a:defRPr/>
            </a:pPr>
            <a:r>
              <a:rPr lang="el-GR" sz="2000" dirty="0" smtClean="0"/>
              <a:t>Είναι ισχυρότατο εργαλείο στην παρακολούθηση των αλλαγών που συμβαίνουν στον εγκέφαλο με την ηλικία.</a:t>
            </a:r>
          </a:p>
          <a:p>
            <a:pPr marL="0" indent="0">
              <a:buFontTx/>
              <a:buNone/>
              <a:defRPr/>
            </a:pPr>
            <a:endParaRPr lang="el-GR" altLang="el-GR"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l-GR" sz="3200" smtClean="0">
                <a:solidFill>
                  <a:schemeClr val="bg1"/>
                </a:solidFill>
              </a:rPr>
              <a:t>EEG</a:t>
            </a:r>
            <a:r>
              <a:rPr lang="el-GR" altLang="el-GR" sz="3200" smtClean="0">
                <a:solidFill>
                  <a:schemeClr val="bg1"/>
                </a:solidFill>
              </a:rPr>
              <a:t> - Συχνοτικό περιεχόμενο</a:t>
            </a:r>
          </a:p>
        </p:txBody>
      </p:sp>
      <p:sp>
        <p:nvSpPr>
          <p:cNvPr id="10243" name="Content Placeholder 2"/>
          <p:cNvSpPr>
            <a:spLocks noGrp="1"/>
          </p:cNvSpPr>
          <p:nvPr>
            <p:ph idx="1"/>
          </p:nvPr>
        </p:nvSpPr>
        <p:spPr>
          <a:xfrm>
            <a:off x="461963" y="1268413"/>
            <a:ext cx="8229600" cy="4525962"/>
          </a:xfrm>
        </p:spPr>
        <p:txBody>
          <a:bodyPr/>
          <a:lstStyle/>
          <a:p>
            <a:pPr marL="0" indent="0">
              <a:buFontTx/>
              <a:buNone/>
              <a:defRPr/>
            </a:pPr>
            <a:r>
              <a:rPr lang="en-US" altLang="el-GR" sz="2400" b="1" dirty="0" smtClean="0"/>
              <a:t>Cons:</a:t>
            </a:r>
          </a:p>
          <a:p>
            <a:pPr>
              <a:defRPr/>
            </a:pPr>
            <a:r>
              <a:rPr lang="el-GR" sz="2000" dirty="0"/>
              <a:t>Προσφέρει χαμηλή χωρική ανάλυση στο κρανίο.</a:t>
            </a:r>
            <a:r>
              <a:rPr lang="en-US" sz="2000" dirty="0"/>
              <a:t> </a:t>
            </a:r>
            <a:r>
              <a:rPr lang="el-GR" sz="2000" dirty="0" smtClean="0"/>
              <a:t>Απαιτούνται έντονες </a:t>
            </a:r>
            <a:r>
              <a:rPr lang="el-GR" sz="2000" dirty="0"/>
              <a:t>προσπάθειες ερμηνείας (επίλυση αντίστροφου προβλήματος) μόνο για την υπόθεση του ποιες περιοχές εμπλέκονται σε μία συγκεκριμένη απόκριση.</a:t>
            </a:r>
          </a:p>
          <a:p>
            <a:pPr>
              <a:defRPr/>
            </a:pPr>
            <a:r>
              <a:rPr lang="el-GR" sz="2000" dirty="0"/>
              <a:t>Δεν μετράει καλά την </a:t>
            </a:r>
            <a:r>
              <a:rPr lang="el-GR" sz="2000" dirty="0" err="1"/>
              <a:t>νευρωνική</a:t>
            </a:r>
            <a:r>
              <a:rPr lang="el-GR" sz="2000" dirty="0"/>
              <a:t> δράση σε επίπεδα κάτω από το πάνω στρώμα του εγκεφάλου </a:t>
            </a:r>
            <a:r>
              <a:rPr lang="el-GR" sz="2000" dirty="0" smtClean="0"/>
              <a:t>(όπως αναφέρθηκε παραπάνω). </a:t>
            </a:r>
            <a:endParaRPr lang="el-GR" sz="2000" dirty="0"/>
          </a:p>
          <a:p>
            <a:pPr>
              <a:defRPr/>
            </a:pPr>
            <a:r>
              <a:rPr lang="el-GR" sz="2000" dirty="0"/>
              <a:t>Δεν μπορεί να εντοπίσει συγκεκριμένες χημικές ουσίες στον εγκέφαλο, όπως μπορούν άλλες μέθοδοι.</a:t>
            </a:r>
          </a:p>
          <a:p>
            <a:pPr>
              <a:defRPr/>
            </a:pPr>
            <a:r>
              <a:rPr lang="el-GR" sz="2000" dirty="0"/>
              <a:t>Παίρνει </a:t>
            </a:r>
            <a:r>
              <a:rPr lang="el-GR" sz="2000" dirty="0" smtClean="0"/>
              <a:t>αρκετό </a:t>
            </a:r>
            <a:r>
              <a:rPr lang="el-GR" sz="2000" dirty="0"/>
              <a:t>χρόνο για προετοιμασία των ηλεκτροδίων ώστε να έχουν κατάλληλη επαφή, </a:t>
            </a:r>
            <a:r>
              <a:rPr lang="el-GR" sz="2000" dirty="0" smtClean="0"/>
              <a:t>ειδικά </a:t>
            </a:r>
            <a:r>
              <a:rPr lang="el-GR" sz="2000" dirty="0"/>
              <a:t>αν τα ηλεκτρόδια είναι πάρα πολλά.</a:t>
            </a:r>
          </a:p>
          <a:p>
            <a:pPr>
              <a:defRPr/>
            </a:pPr>
            <a:r>
              <a:rPr lang="el-GR" sz="2000" dirty="0"/>
              <a:t>Ο λόγος σήματος προς θόρυβο δεν είναι καλός (εισάγεται πολύς ηλεκτρικός θόρυβος από τα κανάλια), οπότε για την εξαγωγή χρήσιμων συμπερασμάτων απαιτούνται ειδικές τεχνικές επεξεργασίας δεδομένων και μεγάλος αριθμός υποκειμένων.</a:t>
            </a:r>
          </a:p>
          <a:p>
            <a:pPr marL="0" indent="0">
              <a:buFontTx/>
              <a:buNone/>
              <a:defRPr/>
            </a:pPr>
            <a:endParaRPr lang="el-GR" altLang="el-GR"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l-GR" sz="3200" smtClean="0">
                <a:solidFill>
                  <a:schemeClr val="bg1"/>
                </a:solidFill>
              </a:rPr>
              <a:t>EEG</a:t>
            </a:r>
            <a:r>
              <a:rPr lang="el-GR" altLang="el-GR" sz="3200" smtClean="0">
                <a:solidFill>
                  <a:schemeClr val="bg1"/>
                </a:solidFill>
              </a:rPr>
              <a:t> - Συχνοτικό περιεχόμενο</a:t>
            </a:r>
          </a:p>
        </p:txBody>
      </p:sp>
      <p:sp>
        <p:nvSpPr>
          <p:cNvPr id="26627" name="Content Placeholder 2"/>
          <p:cNvSpPr>
            <a:spLocks noGrp="1"/>
          </p:cNvSpPr>
          <p:nvPr>
            <p:ph idx="1"/>
          </p:nvPr>
        </p:nvSpPr>
        <p:spPr>
          <a:xfrm>
            <a:off x="461963" y="1268413"/>
            <a:ext cx="8229600" cy="4525962"/>
          </a:xfrm>
        </p:spPr>
        <p:txBody>
          <a:bodyPr/>
          <a:lstStyle/>
          <a:p>
            <a:pPr marL="0" indent="0">
              <a:buFontTx/>
              <a:buNone/>
            </a:pPr>
            <a:r>
              <a:rPr lang="el-GR" altLang="el-GR" sz="2400" b="1" smtClean="0"/>
              <a:t>Εγκεφαλικοί ρυθμοί</a:t>
            </a:r>
          </a:p>
          <a:p>
            <a:pPr marL="0" indent="0">
              <a:buFontTx/>
              <a:buNone/>
            </a:pPr>
            <a:endParaRPr lang="el-GR" altLang="el-GR" sz="2000" smtClean="0"/>
          </a:p>
        </p:txBody>
      </p:sp>
      <p:pic>
        <p:nvPicPr>
          <p:cNvPr id="2662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98625"/>
            <a:ext cx="635635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Εικόνα 5" descr="https://upload.wikimedia.org/wikipedia/commons/thumb/5/54/Eeg_delta.svg/400px-Eeg_delta.svg.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802063"/>
            <a:ext cx="39608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Εικόνα 8" descr="https://upload.wikimedia.org/wikipedia/commons/thumb/3/33/Eeg_theta.svg/400px-Eeg_theta.svg.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913" y="5730875"/>
            <a:ext cx="40878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l-GR" sz="3200" smtClean="0">
                <a:solidFill>
                  <a:schemeClr val="bg1"/>
                </a:solidFill>
              </a:rPr>
              <a:t>EEG</a:t>
            </a:r>
            <a:r>
              <a:rPr lang="el-GR" altLang="el-GR" sz="3200" smtClean="0">
                <a:solidFill>
                  <a:schemeClr val="bg1"/>
                </a:solidFill>
              </a:rPr>
              <a:t> - Συχνοτικό περιεχόμενο</a:t>
            </a:r>
          </a:p>
        </p:txBody>
      </p:sp>
      <p:sp>
        <p:nvSpPr>
          <p:cNvPr id="27651" name="Content Placeholder 2"/>
          <p:cNvSpPr>
            <a:spLocks noGrp="1"/>
          </p:cNvSpPr>
          <p:nvPr>
            <p:ph idx="1"/>
          </p:nvPr>
        </p:nvSpPr>
        <p:spPr>
          <a:xfrm>
            <a:off x="461963" y="1268413"/>
            <a:ext cx="8229600" cy="4525962"/>
          </a:xfrm>
        </p:spPr>
        <p:txBody>
          <a:bodyPr/>
          <a:lstStyle/>
          <a:p>
            <a:pPr marL="0" indent="0">
              <a:buFontTx/>
              <a:buNone/>
            </a:pPr>
            <a:r>
              <a:rPr lang="el-GR" altLang="el-GR" sz="2400" b="1" smtClean="0"/>
              <a:t>Εγκεφαλικοί ρυθμοί</a:t>
            </a:r>
          </a:p>
          <a:p>
            <a:pPr marL="0" indent="0">
              <a:buFontTx/>
              <a:buNone/>
            </a:pPr>
            <a:endParaRPr lang="el-GR" altLang="el-GR" sz="2000" smtClean="0"/>
          </a:p>
        </p:txBody>
      </p:sp>
      <p:pic>
        <p:nvPicPr>
          <p:cNvPr id="2765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65288"/>
            <a:ext cx="694848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4284663"/>
            <a:ext cx="6948488"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Εικόνα 6" descr="https://upload.wikimedia.org/wikipedia/commons/thumb/e/ee/Eeg_alpha.svg/400px-Eeg_alpha.svg.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38" y="3832225"/>
            <a:ext cx="48101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Εικόνα 1" descr="https://upload.wikimedia.org/wikipedia/commons/thumb/2/28/Eeg_beta.svg/400px-Eeg_beta.svg.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188" y="5965825"/>
            <a:ext cx="4619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l-GR" sz="3200" smtClean="0">
                <a:solidFill>
                  <a:schemeClr val="bg1"/>
                </a:solidFill>
              </a:rPr>
              <a:t>EEG</a:t>
            </a:r>
            <a:r>
              <a:rPr lang="el-GR" altLang="el-GR" sz="3200" smtClean="0">
                <a:solidFill>
                  <a:schemeClr val="bg1"/>
                </a:solidFill>
              </a:rPr>
              <a:t> - Συχνοτικό περιεχόμενο</a:t>
            </a:r>
          </a:p>
        </p:txBody>
      </p:sp>
      <p:sp>
        <p:nvSpPr>
          <p:cNvPr id="28675" name="Content Placeholder 2"/>
          <p:cNvSpPr>
            <a:spLocks noGrp="1"/>
          </p:cNvSpPr>
          <p:nvPr>
            <p:ph idx="1"/>
          </p:nvPr>
        </p:nvSpPr>
        <p:spPr>
          <a:xfrm>
            <a:off x="461963" y="1268413"/>
            <a:ext cx="8229600" cy="4525962"/>
          </a:xfrm>
        </p:spPr>
        <p:txBody>
          <a:bodyPr/>
          <a:lstStyle/>
          <a:p>
            <a:pPr marL="0" indent="0">
              <a:buFontTx/>
              <a:buNone/>
            </a:pPr>
            <a:r>
              <a:rPr lang="el-GR" altLang="el-GR" sz="2400" b="1" smtClean="0"/>
              <a:t>Εγκεφαλικοί ρυθμοί</a:t>
            </a:r>
          </a:p>
          <a:p>
            <a:pPr marL="0" indent="0">
              <a:buFontTx/>
              <a:buNone/>
            </a:pPr>
            <a:endParaRPr lang="el-GR" altLang="el-GR" sz="2000" smtClean="0"/>
          </a:p>
        </p:txBody>
      </p:sp>
      <p:pic>
        <p:nvPicPr>
          <p:cNvPr id="2867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51013"/>
            <a:ext cx="717232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Εικόνα 3" descr="Single lead EEG readou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318125"/>
            <a:ext cx="47529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Εικόνα 7" descr="https://upload.wikimedia.org/wikipedia/commons/thumb/2/21/Eeg_gamma.svg/400px-Eeg_gamma.svg.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 y="5287963"/>
            <a:ext cx="4810126"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l-GR" sz="3200" smtClean="0">
                <a:solidFill>
                  <a:schemeClr val="bg1"/>
                </a:solidFill>
              </a:rPr>
              <a:t>EEG</a:t>
            </a:r>
            <a:r>
              <a:rPr lang="el-GR" altLang="el-GR" sz="3200" smtClean="0">
                <a:solidFill>
                  <a:schemeClr val="bg1"/>
                </a:solidFill>
              </a:rPr>
              <a:t> - Συχνοτικό περιεχόμενο</a:t>
            </a:r>
          </a:p>
        </p:txBody>
      </p:sp>
      <p:sp>
        <p:nvSpPr>
          <p:cNvPr id="29699" name="Content Placeholder 2"/>
          <p:cNvSpPr>
            <a:spLocks noGrp="1"/>
          </p:cNvSpPr>
          <p:nvPr>
            <p:ph idx="1"/>
          </p:nvPr>
        </p:nvSpPr>
        <p:spPr>
          <a:xfrm>
            <a:off x="461963" y="1268413"/>
            <a:ext cx="8229600" cy="4525962"/>
          </a:xfrm>
        </p:spPr>
        <p:txBody>
          <a:bodyPr/>
          <a:lstStyle/>
          <a:p>
            <a:pPr marL="0" indent="0">
              <a:buFontTx/>
              <a:buNone/>
            </a:pPr>
            <a:r>
              <a:rPr lang="el-GR" altLang="el-GR" sz="2400" b="1" smtClean="0"/>
              <a:t>Εγκεφαλικοί ρυθμοί</a:t>
            </a:r>
          </a:p>
          <a:p>
            <a:pPr marL="0" indent="0">
              <a:buFontTx/>
              <a:buNone/>
            </a:pPr>
            <a:endParaRPr lang="el-GR" altLang="el-GR" sz="2000" smtClean="0"/>
          </a:p>
        </p:txBody>
      </p:sp>
      <p:sp>
        <p:nvSpPr>
          <p:cNvPr id="29700" name="Rectangle 2"/>
          <p:cNvSpPr>
            <a:spLocks noChangeArrowheads="1"/>
          </p:cNvSpPr>
          <p:nvPr/>
        </p:nvSpPr>
        <p:spPr bwMode="auto">
          <a:xfrm>
            <a:off x="2268538" y="184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l-GR" altLang="el-GR" sz="1800"/>
          </a:p>
        </p:txBody>
      </p:sp>
      <p:graphicFrame>
        <p:nvGraphicFramePr>
          <p:cNvPr id="29701" name="Object 2"/>
          <p:cNvGraphicFramePr>
            <a:graphicFrameLocks noChangeAspect="1"/>
          </p:cNvGraphicFramePr>
          <p:nvPr/>
        </p:nvGraphicFramePr>
        <p:xfrm>
          <a:off x="2268538" y="1844675"/>
          <a:ext cx="4152900" cy="4581525"/>
        </p:xfrm>
        <a:graphic>
          <a:graphicData uri="http://schemas.openxmlformats.org/presentationml/2006/ole">
            <mc:AlternateContent xmlns:mc="http://schemas.openxmlformats.org/markup-compatibility/2006">
              <mc:Choice xmlns:v="urn:schemas-microsoft-com:vml" Requires="v">
                <p:oleObj spid="_x0000_s29702" name="Bitmap Image" r:id="rId3" imgW="4486901" imgH="4944165" progId="Paint.Picture">
                  <p:embed/>
                </p:oleObj>
              </mc:Choice>
              <mc:Fallback>
                <p:oleObj name="Bitmap Image" r:id="rId3" imgW="4486901" imgH="4944165"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844675"/>
                        <a:ext cx="41529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0723" name="Content Placeholder 2"/>
          <p:cNvSpPr>
            <a:spLocks noGrp="1"/>
          </p:cNvSpPr>
          <p:nvPr>
            <p:ph idx="1"/>
          </p:nvPr>
        </p:nvSpPr>
        <p:spPr>
          <a:xfrm>
            <a:off x="457200" y="1268413"/>
            <a:ext cx="8229600" cy="4525962"/>
          </a:xfrm>
        </p:spPr>
        <p:txBody>
          <a:bodyPr/>
          <a:lstStyle/>
          <a:p>
            <a:pPr marL="0" indent="0">
              <a:buFontTx/>
              <a:buNone/>
            </a:pPr>
            <a:r>
              <a:rPr lang="el-GR" altLang="el-GR" sz="2000" smtClean="0"/>
              <a:t>Έτσι ονομάζονται οι μετρούμενες από ηλεκτροεγκεφαλογράφο αντιδράσεις του εγκεφάλου σε ένα συγκεκριμένο ερέθισμα που σχετίζεται είτε με εξωτερική</a:t>
            </a:r>
            <a:r>
              <a:rPr lang="en-US" altLang="el-GR" sz="2000" smtClean="0"/>
              <a:t> (</a:t>
            </a:r>
            <a:r>
              <a:rPr lang="el-GR" altLang="el-GR" sz="2000" smtClean="0"/>
              <a:t>Ε</a:t>
            </a:r>
            <a:r>
              <a:rPr lang="en-US" altLang="el-GR" sz="2000" smtClean="0"/>
              <a:t>voked Potentials)</a:t>
            </a:r>
            <a:r>
              <a:rPr lang="el-GR" altLang="el-GR" sz="2000" smtClean="0"/>
              <a:t> είτε με νοητική δραστηριότητα</a:t>
            </a:r>
            <a:r>
              <a:rPr lang="en-US" altLang="el-GR" sz="2000" smtClean="0"/>
              <a:t> (Emitted Potentials)</a:t>
            </a:r>
            <a:r>
              <a:rPr lang="el-GR" altLang="el-GR" sz="2000" smtClean="0"/>
              <a:t>. Εδώ ασχολούμαστε με τα πρώτα.</a:t>
            </a:r>
          </a:p>
          <a:p>
            <a:pPr marL="0" indent="0">
              <a:buFontTx/>
              <a:buNone/>
            </a:pPr>
            <a:r>
              <a:rPr lang="el-GR" altLang="el-GR" sz="2000" smtClean="0"/>
              <a:t>Κάθε κυματομορφή  ERP αποτελείται από μια σειρά θετικές ή αρνητικές κορυφές τάσης. Στα κύματα αυτά που συνθέτουν την κυματομορφή ERP αναφερόμαστε με ένα γράμμα (N/P) που δείχνει την πολικότητα (negative/positive) και με ένα αριθμό που υποδεικνύει σε πόσα ms μετά την εμφάνιση του ερεθίσματος παρατηρείται η συγκεκριμένη κορυφή. </a:t>
            </a:r>
          </a:p>
        </p:txBody>
      </p:sp>
      <p:pic>
        <p:nvPicPr>
          <p:cNvPr id="30724" name="Picture 6" descr="C:\Users\pantelos\Desktop\image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149725"/>
            <a:ext cx="526732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4099" name="Content Placeholder 2"/>
          <p:cNvSpPr>
            <a:spLocks noGrp="1"/>
          </p:cNvSpPr>
          <p:nvPr>
            <p:ph idx="1"/>
          </p:nvPr>
        </p:nvSpPr>
        <p:spPr/>
        <p:txBody>
          <a:bodyPr/>
          <a:lstStyle/>
          <a:p>
            <a:pPr marL="0" indent="0" eaLnBrk="1" hangingPunct="1">
              <a:buFontTx/>
              <a:buNone/>
            </a:pPr>
            <a:r>
              <a:rPr lang="el-GR" altLang="el-GR" sz="2400" b="1" smtClean="0"/>
              <a:t>Αμυγδαλή (</a:t>
            </a:r>
            <a:r>
              <a:rPr lang="en-US" altLang="el-GR" sz="2400" b="1" smtClean="0"/>
              <a:t>Amygdala</a:t>
            </a:r>
            <a:r>
              <a:rPr lang="el-GR" altLang="el-GR" sz="2400" b="1" smtClean="0"/>
              <a:t>)</a:t>
            </a:r>
          </a:p>
          <a:p>
            <a:pPr marL="0" indent="0" eaLnBrk="1" hangingPunct="1">
              <a:buFontTx/>
              <a:buNone/>
            </a:pPr>
            <a:r>
              <a:rPr lang="el-GR" altLang="el-GR" sz="2000" smtClean="0"/>
              <a:t>Στην αμυγδαλή γίνεται η σύζευξη όλων των προσλαμβανουσών πληροφοριών που συνδέονται με τα συναισθήματα. Είναι δηλαδή υπεύθυνη για το πώς αντιλαμβανόμαστε τις πληροφορίες που γενούν φόβο, άγχος αλλά και χαρά, ικανοποίηση. Επίσης, οτιδήποτε προέρχεται από το εξωτερικό περιβάλλον και κρίνεται ως απειλή, οπότε υπάρχει το «ερώτημα» για μάχη ή φυγή (</a:t>
            </a:r>
            <a:r>
              <a:rPr lang="en-US" altLang="el-GR" sz="2000" smtClean="0"/>
              <a:t>fight or flight</a:t>
            </a:r>
            <a:r>
              <a:rPr lang="el-GR" altLang="el-GR" sz="2000" smtClean="0"/>
              <a:t>). Υπάρχουν επίσης και άλλα πολλά συναισθήματα που εμπλέκονται με την λειτουργία της αμυγδαλής, όπως είναι η μνήμη παλαιότερων γεγονότων με συναισθηματική φόρτιση (ασυνείδητη μνήμη) τα οποία είχαν προκαλέσει έντονα ερεθίσματα, άρα δρα ως «ζώσα μνήμη» αυτών των γεγονότων (και όχι απλά ως μνημόνευσή τους). </a:t>
            </a:r>
            <a:endParaRPr lang="el-GR" altLang="el-GR" sz="1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1747" name="Content Placeholder 2"/>
          <p:cNvSpPr>
            <a:spLocks noGrp="1"/>
          </p:cNvSpPr>
          <p:nvPr>
            <p:ph idx="1"/>
          </p:nvPr>
        </p:nvSpPr>
        <p:spPr>
          <a:xfrm>
            <a:off x="457200" y="1268413"/>
            <a:ext cx="8229600" cy="4525962"/>
          </a:xfrm>
        </p:spPr>
        <p:txBody>
          <a:bodyPr/>
          <a:lstStyle/>
          <a:p>
            <a:pPr marL="0" indent="0">
              <a:buFontTx/>
              <a:buNone/>
            </a:pPr>
            <a:r>
              <a:rPr lang="el-GR" altLang="el-GR" sz="2000" smtClean="0"/>
              <a:t>Τα </a:t>
            </a:r>
            <a:r>
              <a:rPr lang="en-US" altLang="el-GR" sz="2000" smtClean="0"/>
              <a:t>ERPs </a:t>
            </a:r>
            <a:r>
              <a:rPr lang="el-GR" altLang="el-GR" sz="2000" smtClean="0"/>
              <a:t>εκτός από τον χρονικό εντοπισμό, έχουν και χωρικό εντοπισμό στον εγκέφαλο. Αυτός εξαρτάται από την θέση των πηγών των </a:t>
            </a:r>
            <a:r>
              <a:rPr lang="en-US" altLang="el-GR" sz="2000" smtClean="0"/>
              <a:t>ERPs</a:t>
            </a:r>
            <a:r>
              <a:rPr lang="el-GR" altLang="el-GR" sz="2000" smtClean="0"/>
              <a:t> εντός του εγκεφάλου, οι οποίες μπορούν να θεωρηθούν σαν ηλεκτρικά δίπολα. Πολλές φορές κάποιο </a:t>
            </a:r>
            <a:r>
              <a:rPr lang="en-US" altLang="el-GR" sz="2000" smtClean="0"/>
              <a:t>ERP </a:t>
            </a:r>
            <a:r>
              <a:rPr lang="el-GR" altLang="el-GR" sz="2000" smtClean="0"/>
              <a:t>μπορεί να εξουδετερωθεί από κάποια άλλη δραστηριότητα, και να μην εμφανιστεί σε κάποιες περιοχές που θα το αναμέναμε, στο χρονικό παράθυρο που το αναμέναμε. Για τον χωρικό, εκτός από τον χρονικό, εντοπισμό των </a:t>
            </a:r>
            <a:r>
              <a:rPr lang="en-US" altLang="el-GR" sz="2000" smtClean="0"/>
              <a:t>ERPs </a:t>
            </a:r>
            <a:r>
              <a:rPr lang="el-GR" altLang="el-GR" sz="2000" smtClean="0"/>
              <a:t>χρειάστηκε αρκετή έρευνα, και σύγκριση μεταξύ περιοχών που μετρήθηκαν και αποτελεσμάτων σε αρκετές εργασίες. </a:t>
            </a:r>
            <a:r>
              <a:rPr lang="en-US" altLang="el-GR" sz="2000" smtClean="0"/>
              <a:t>O</a:t>
            </a:r>
            <a:r>
              <a:rPr lang="el-GR" altLang="el-GR" sz="2000" smtClean="0"/>
              <a:t> χρονικός εντοπισμός ήταν πιο εύκολο να διαπιστωθεί.</a:t>
            </a:r>
          </a:p>
          <a:p>
            <a:pPr marL="0" indent="0">
              <a:buFontTx/>
              <a:buNone/>
            </a:pPr>
            <a:r>
              <a:rPr lang="el-GR" altLang="el-GR" sz="2000" smtClean="0"/>
              <a:t>Σημαντικό είναι να αντιστοιχήσουμε τα δικά μας κανάλια με αυτά που αναφέρονταν στις πηγές. Εμείς χρησιμοποιούμε σύστημα 256 ηλεκτροδίων, για το οποίο μας δίνεται μία αντιστοίχηση με ηλεκτρόδια</a:t>
            </a:r>
            <a:r>
              <a:rPr lang="en-US" altLang="el-GR" sz="2000" smtClean="0"/>
              <a:t> </a:t>
            </a:r>
            <a:r>
              <a:rPr lang="el-GR" altLang="el-GR" sz="2000" smtClean="0"/>
              <a:t>σε άλλα συστήματα λιγότερων ηλεκτροδίων.</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pic>
        <p:nvPicPr>
          <p:cNvPr id="32771" name="Content Placeholder 3" descr="C:\Users\pantelos\Desktop\υλικό ΠΤΕΣ\EGI electrodes positions CHECKED.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835150" y="1417638"/>
            <a:ext cx="4922838" cy="4525962"/>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3795" name="Content Placeholder 1"/>
          <p:cNvSpPr>
            <a:spLocks noGrp="1"/>
          </p:cNvSpPr>
          <p:nvPr>
            <p:ph idx="1"/>
          </p:nvPr>
        </p:nvSpPr>
        <p:spPr/>
        <p:txBody>
          <a:bodyPr/>
          <a:lstStyle/>
          <a:p>
            <a:pPr marL="0" indent="0">
              <a:buFontTx/>
              <a:buNone/>
            </a:pPr>
            <a:r>
              <a:rPr lang="el-GR" altLang="el-GR" sz="2000" smtClean="0"/>
              <a:t>Οι περισσότερες πηγές που μελετήσαμε είχαν αναφορά σε κάποιο σύστημα 64 ηλεκτροδίων, με λιγότερα σε σύστημα 32 και ακόμα λιγότερα σε σύστημα 128 ηλεκτροδίων. Για την αντιστοίχηση χρησιμοποιήθηκε κυρίως το επόμενο σχήμα(</a:t>
            </a:r>
            <a:r>
              <a:rPr lang="en-US" altLang="el-GR" sz="2000" smtClean="0"/>
              <a:t>extended</a:t>
            </a:r>
            <a:r>
              <a:rPr lang="el-GR" altLang="el-GR" sz="2000" smtClean="0"/>
              <a:t> 10-20 </a:t>
            </a:r>
            <a:r>
              <a:rPr lang="en-US" altLang="el-GR" sz="2000" smtClean="0"/>
              <a:t>system</a:t>
            </a:r>
            <a:r>
              <a:rPr lang="el-GR" altLang="el-GR" sz="2000" smtClean="0"/>
              <a:t>):</a:t>
            </a:r>
          </a:p>
          <a:p>
            <a:pPr marL="0" indent="0">
              <a:buFontTx/>
              <a:buNone/>
            </a:pPr>
            <a:endParaRPr lang="el-GR" altLang="el-GR" smtClean="0"/>
          </a:p>
        </p:txBody>
      </p:sp>
      <p:pic>
        <p:nvPicPr>
          <p:cNvPr id="33796" name="Picture 4" descr="C:\Users\pantelos\Desktop\easycapm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2636838"/>
            <a:ext cx="444817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4819" name="Content Placeholder 1"/>
          <p:cNvSpPr>
            <a:spLocks noGrp="1"/>
          </p:cNvSpPr>
          <p:nvPr>
            <p:ph idx="1"/>
          </p:nvPr>
        </p:nvSpPr>
        <p:spPr/>
        <p:txBody>
          <a:bodyPr/>
          <a:lstStyle/>
          <a:p>
            <a:pPr marL="0" indent="0">
              <a:buFontTx/>
              <a:buNone/>
            </a:pPr>
            <a:endParaRPr lang="el-GR" altLang="el-GR" smtClean="0"/>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16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5843" name="Content Placeholder 1"/>
          <p:cNvSpPr>
            <a:spLocks noGrp="1"/>
          </p:cNvSpPr>
          <p:nvPr>
            <p:ph idx="1"/>
          </p:nvPr>
        </p:nvSpPr>
        <p:spPr/>
        <p:txBody>
          <a:bodyPr/>
          <a:lstStyle/>
          <a:p>
            <a:pPr marL="0" indent="0">
              <a:buFontTx/>
              <a:buNone/>
            </a:pPr>
            <a:r>
              <a:rPr lang="el-GR" altLang="el-GR" sz="2400" b="1" smtClean="0"/>
              <a:t>Ν170</a:t>
            </a:r>
          </a:p>
          <a:p>
            <a:pPr marL="0" indent="0">
              <a:buFontTx/>
              <a:buNone/>
            </a:pPr>
            <a:r>
              <a:rPr lang="el-GR" altLang="el-GR" sz="2000" smtClean="0"/>
              <a:t>Πρόκειται για ένα κύμα που παρατηρείται κυρίως από τις διεργασίες των νευρώνων του εγκεφάλου που προκύπτουν ως αντίδραση στην όψη ενός προσώπου. Οι περισσότερες μελέτες δείχνουν ότι το κύμα N170 παρουσιάζει πολύ εντονότερη αρνητική κορυφή μεταξύ του χρονικού διαστήματος 120-220 ms. Η σύνδεση που έχει παρατηρηθεί με την εμφάνιση του Ν170 και το οπτικό ερέθισμα απλών σχημάτων είναι πολύ μικρή.</a:t>
            </a:r>
          </a:p>
          <a:p>
            <a:pPr marL="0" indent="0">
              <a:buFontTx/>
              <a:buNone/>
            </a:pPr>
            <a:r>
              <a:rPr lang="el-GR" altLang="el-GR" sz="2000" smtClean="0"/>
              <a:t>Το Ν170 εμφανίζεται στις πλευρικές</a:t>
            </a:r>
            <a:r>
              <a:rPr lang="en-US" altLang="el-GR" sz="2000" smtClean="0"/>
              <a:t> </a:t>
            </a:r>
            <a:r>
              <a:rPr lang="el-GR" altLang="el-GR" sz="2000" smtClean="0"/>
              <a:t>βρεγματικές (</a:t>
            </a:r>
            <a:r>
              <a:rPr lang="en-US" altLang="el-GR" sz="2000" smtClean="0"/>
              <a:t>parietal</a:t>
            </a:r>
            <a:r>
              <a:rPr lang="el-GR" altLang="el-GR" sz="2000" smtClean="0"/>
              <a:t>)</a:t>
            </a:r>
            <a:r>
              <a:rPr lang="en-US" altLang="el-GR" sz="2000" smtClean="0"/>
              <a:t> </a:t>
            </a:r>
            <a:r>
              <a:rPr lang="el-GR" altLang="el-GR" sz="2000" smtClean="0"/>
              <a:t>και ινιακές (</a:t>
            </a:r>
            <a:r>
              <a:rPr lang="en-US" altLang="el-GR" sz="2000" smtClean="0"/>
              <a:t>occipital</a:t>
            </a:r>
            <a:r>
              <a:rPr lang="el-GR" altLang="el-GR" sz="2000" smtClean="0"/>
              <a:t>) περιοχές, και όχι στο κέντρο ανάμεσά τους καθώς εκεί εξουδετερώνεται από άλλες δραστηριότητες. Σε πολλές πηγές αναφέρεται ότι εμφανίζεται εντονότερο στην δεξιά περιοχή του εγκεφάλου.</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6867" name="Content Placeholder 1"/>
          <p:cNvSpPr>
            <a:spLocks noGrp="1"/>
          </p:cNvSpPr>
          <p:nvPr>
            <p:ph idx="1"/>
          </p:nvPr>
        </p:nvSpPr>
        <p:spPr/>
        <p:txBody>
          <a:bodyPr/>
          <a:lstStyle/>
          <a:p>
            <a:pPr marL="0" indent="0">
              <a:buFontTx/>
              <a:buNone/>
            </a:pPr>
            <a:r>
              <a:rPr lang="el-GR" altLang="el-GR" sz="2400" b="1" smtClean="0"/>
              <a:t>Ν170</a:t>
            </a:r>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1989138"/>
            <a:ext cx="7891463"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194300"/>
            <a:ext cx="5275263"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7891" name="Content Placeholder 1"/>
          <p:cNvSpPr>
            <a:spLocks noGrp="1"/>
          </p:cNvSpPr>
          <p:nvPr>
            <p:ph idx="1"/>
          </p:nvPr>
        </p:nvSpPr>
        <p:spPr/>
        <p:txBody>
          <a:bodyPr/>
          <a:lstStyle/>
          <a:p>
            <a:pPr marL="0" indent="0">
              <a:buFontTx/>
              <a:buNone/>
            </a:pPr>
            <a:r>
              <a:rPr lang="el-GR" altLang="el-GR" sz="2400" b="1" smtClean="0"/>
              <a:t>Ν170</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060575"/>
            <a:ext cx="878522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8915" name="Content Placeholder 1"/>
          <p:cNvSpPr>
            <a:spLocks noGrp="1"/>
          </p:cNvSpPr>
          <p:nvPr>
            <p:ph idx="1"/>
          </p:nvPr>
        </p:nvSpPr>
        <p:spPr/>
        <p:txBody>
          <a:bodyPr/>
          <a:lstStyle/>
          <a:p>
            <a:pPr marL="0" indent="0">
              <a:buFontTx/>
              <a:buNone/>
            </a:pPr>
            <a:r>
              <a:rPr lang="en-US" altLang="el-GR" sz="2400" b="1" smtClean="0"/>
              <a:t>EPN (</a:t>
            </a:r>
            <a:r>
              <a:rPr lang="el-GR" altLang="el-GR" sz="2400" b="1" smtClean="0"/>
              <a:t>ή </a:t>
            </a:r>
            <a:r>
              <a:rPr lang="en-US" altLang="el-GR" sz="2400" b="1" smtClean="0"/>
              <a:t>N260)</a:t>
            </a:r>
          </a:p>
          <a:p>
            <a:pPr marL="0" indent="0">
              <a:buFontTx/>
              <a:buNone/>
            </a:pPr>
            <a:r>
              <a:rPr lang="el-GR" altLang="el-GR" sz="2000" smtClean="0"/>
              <a:t>Εντοπίζεται χρονικά στο παράθυρο των 225-300</a:t>
            </a:r>
            <a:r>
              <a:rPr lang="en-US" altLang="el-GR" sz="2000" smtClean="0"/>
              <a:t>ms</a:t>
            </a:r>
            <a:r>
              <a:rPr lang="el-GR" altLang="el-GR" sz="2000" smtClean="0"/>
              <a:t>, σε πλευρικές και κεντρικές ινιακές περιοχές. Συσχετίζεται με την ενεργοποίηση σε ερεθίσματα που μπορεί να έχουν ευχάριστο ή δυσάρεστο συναισθηματικό περιεχόμενο</a:t>
            </a:r>
            <a:r>
              <a:rPr lang="en-US" altLang="el-GR" sz="2000" smtClean="0"/>
              <a:t> (</a:t>
            </a:r>
            <a:r>
              <a:rPr lang="el-GR" altLang="el-GR" sz="2000" smtClean="0"/>
              <a:t>φόβος, αηδία</a:t>
            </a:r>
            <a:r>
              <a:rPr lang="en-US" altLang="el-GR" sz="2000" smtClean="0"/>
              <a:t>)</a:t>
            </a:r>
            <a:r>
              <a:rPr lang="el-GR" altLang="el-GR" sz="2000" smtClean="0"/>
              <a:t>. Ίσως αφορά μέρος της «κατευθυνόμενης από φυσική εξέλιξη προσοχής», με κέντρα που σχετίζονται με τα κίνητρα να εμπλέκονται, ώστε να λαμβάνονται αποφάσεις όπως προσέγγιση και αποφυγή. Για παράδειγμα, διαπιστώνεται διαφορετική ένταση απόκρισης σε πειράματα όπου τα υποκείμενα (άνθρωποι) έβλεπαν εικόνες από χελώνες (ακίνδυνο), αράχνες (ελαφρώς επικίνδυνο) και φίδια (εξαιρετικά επικίνδυνο). Υπάρχουν υποθέσεις ότι το </a:t>
            </a:r>
            <a:r>
              <a:rPr lang="en-US" altLang="el-GR" sz="2000" smtClean="0"/>
              <a:t>EPN </a:t>
            </a:r>
            <a:r>
              <a:rPr lang="el-GR" altLang="el-GR" sz="2000" smtClean="0"/>
              <a:t>είναι το πίσω μέρος ενός διπόλου που έχει μπροστινό μέρος το </a:t>
            </a:r>
            <a:r>
              <a:rPr lang="en-US" altLang="el-GR" sz="2000" smtClean="0"/>
              <a:t>LPP</a:t>
            </a:r>
            <a:r>
              <a:rPr lang="el-GR" altLang="el-GR" sz="2000" smtClean="0"/>
              <a:t>, όμως αυτές χρειάζονται περισσότερη διερεύνηση καθώς υπάρχουν και δεδομένα που το διαψεύδουν αυτό.</a:t>
            </a:r>
          </a:p>
          <a:p>
            <a:pPr marL="0" indent="0">
              <a:buFontTx/>
              <a:buNone/>
            </a:pPr>
            <a:endParaRPr lang="el-GR" altLang="el-GR" sz="20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39939" name="Content Placeholder 1"/>
          <p:cNvSpPr>
            <a:spLocks noGrp="1"/>
          </p:cNvSpPr>
          <p:nvPr>
            <p:ph idx="1"/>
          </p:nvPr>
        </p:nvSpPr>
        <p:spPr/>
        <p:txBody>
          <a:bodyPr/>
          <a:lstStyle/>
          <a:p>
            <a:pPr marL="0" indent="0">
              <a:buFontTx/>
              <a:buNone/>
            </a:pPr>
            <a:r>
              <a:rPr lang="en-US" altLang="el-GR" sz="2400" b="1" smtClean="0"/>
              <a:t>EPN (</a:t>
            </a:r>
            <a:r>
              <a:rPr lang="el-GR" altLang="el-GR" sz="2400" b="1" smtClean="0"/>
              <a:t>ή </a:t>
            </a:r>
            <a:r>
              <a:rPr lang="en-US" altLang="el-GR" sz="2400" b="1" smtClean="0"/>
              <a:t>N260)</a:t>
            </a:r>
          </a:p>
          <a:p>
            <a:pPr marL="0" indent="0">
              <a:buFontTx/>
              <a:buNone/>
            </a:pPr>
            <a:endParaRPr lang="el-GR" altLang="el-GR" sz="2000" smtClean="0"/>
          </a:p>
        </p:txBody>
      </p:sp>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133600"/>
            <a:ext cx="5275263"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40963" name="Content Placeholder 1"/>
          <p:cNvSpPr>
            <a:spLocks noGrp="1"/>
          </p:cNvSpPr>
          <p:nvPr>
            <p:ph idx="1"/>
          </p:nvPr>
        </p:nvSpPr>
        <p:spPr/>
        <p:txBody>
          <a:bodyPr/>
          <a:lstStyle/>
          <a:p>
            <a:pPr marL="0" indent="0">
              <a:buFontTx/>
              <a:buNone/>
            </a:pPr>
            <a:r>
              <a:rPr lang="en-US" altLang="el-GR" sz="2400" b="1" smtClean="0"/>
              <a:t>EPN (</a:t>
            </a:r>
            <a:r>
              <a:rPr lang="el-GR" altLang="el-GR" sz="2400" b="1" smtClean="0"/>
              <a:t>ή </a:t>
            </a:r>
            <a:r>
              <a:rPr lang="en-US" altLang="el-GR" sz="2400" b="1" smtClean="0"/>
              <a:t>N260)</a:t>
            </a:r>
          </a:p>
          <a:p>
            <a:pPr marL="0" indent="0">
              <a:buFontTx/>
              <a:buNone/>
            </a:pPr>
            <a:endParaRPr lang="el-GR" altLang="el-GR" sz="2000" smtClean="0"/>
          </a:p>
        </p:txBody>
      </p:sp>
      <p:pic>
        <p:nvPicPr>
          <p:cNvPr id="4096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800350"/>
            <a:ext cx="44481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8550" y="1600200"/>
            <a:ext cx="37052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05375" y="3749675"/>
            <a:ext cx="37052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5123" name="Content Placeholder 2"/>
          <p:cNvSpPr>
            <a:spLocks noGrp="1"/>
          </p:cNvSpPr>
          <p:nvPr>
            <p:ph idx="1"/>
          </p:nvPr>
        </p:nvSpPr>
        <p:spPr/>
        <p:txBody>
          <a:bodyPr/>
          <a:lstStyle/>
          <a:p>
            <a:pPr marL="0" indent="0" eaLnBrk="1" hangingPunct="1">
              <a:buFontTx/>
              <a:buNone/>
            </a:pPr>
            <a:r>
              <a:rPr lang="el-GR" altLang="el-GR" sz="2400" b="1" smtClean="0"/>
              <a:t>Αμυγδαλή (</a:t>
            </a:r>
            <a:r>
              <a:rPr lang="en-US" altLang="el-GR" sz="2400" b="1" smtClean="0"/>
              <a:t>Amygdala</a:t>
            </a:r>
            <a:r>
              <a:rPr lang="el-GR" altLang="el-GR" sz="2400" b="1" smtClean="0"/>
              <a:t>)</a:t>
            </a:r>
          </a:p>
          <a:p>
            <a:pPr marL="0" indent="0" eaLnBrk="1" hangingPunct="1">
              <a:buFontTx/>
              <a:buNone/>
            </a:pPr>
            <a:r>
              <a:rPr lang="el-GR" altLang="el-GR" sz="2000" smtClean="0"/>
              <a:t>Η αμυγδαλή, εφόσον συνδέεται με τις αντιδράσεις «μάχης ή φυγής» πρέπει να έχει σημαντικές συνδέσεις με το συμπαθητικό νευρικό σύστημα (αυτό που ευθύνεται για την κατάσταση αυξημένης διέγερσης, και περιορισμένης συνειδητής δράσης). Υπάρχουν λειτουργικές διαφορές μεταξύ της δεξιάς και της αριστερής αμυγδαλής. Επίσης, υπάρχουν μελέτες που παρουσιάζουν αποδείξεις ότι υπάρχει διαφοροποίηση στην ενεργοποίηση της αμυγδαλής, μεταξύ αντρών και γυναικών. Η αμυγδαλή αποτελείται από περίπου 12 περιοχές, οι οποίες μπορούν να διαιρεθούν σε υποπεριοχές. Γενικά μιλώντας, η δραστηριότητα στην αμυγδαλή είναι ανάλογη της «συναισθηματικότητας» ενός ερεθίσματος.  </a:t>
            </a:r>
            <a:endParaRPr lang="el-GR" altLang="el-GR" sz="12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41987" name="Content Placeholder 1"/>
          <p:cNvSpPr>
            <a:spLocks noGrp="1"/>
          </p:cNvSpPr>
          <p:nvPr>
            <p:ph idx="1"/>
          </p:nvPr>
        </p:nvSpPr>
        <p:spPr>
          <a:xfrm>
            <a:off x="457200" y="1268413"/>
            <a:ext cx="8229600" cy="4525962"/>
          </a:xfrm>
        </p:spPr>
        <p:txBody>
          <a:bodyPr/>
          <a:lstStyle/>
          <a:p>
            <a:pPr marL="0" indent="0">
              <a:buFontTx/>
              <a:buNone/>
            </a:pPr>
            <a:r>
              <a:rPr lang="en-US" altLang="el-GR" sz="2400" b="1" smtClean="0"/>
              <a:t>P300</a:t>
            </a:r>
          </a:p>
          <a:p>
            <a:pPr marL="0" indent="0">
              <a:buFontTx/>
              <a:buNone/>
            </a:pPr>
            <a:r>
              <a:rPr lang="el-GR" altLang="el-GR" sz="2000" smtClean="0"/>
              <a:t>Παρατηρείται κατά τη διαδικασία λήψης αποφάσεων. Θεωρείται ενδογενούς δυναμικού, δηλαδή δεν σχετίζεται με τα φυσικά χαρακτηριστικά της διέγερσης αλλά με το πώς αντιδράει ο εγκέφαλος σε αυτή. Παρατηρείται περίπου στα 250-500 ms από τη διέγερση. Το κύμα αυτό παρατηρείται όταν το άτομο καλείται να συμμετέχει ενεργά σε μία διαδικασία που έπεται του ερεθίσματος όπως η επιλογή ή αναγνώριση κάποιας εικόνας, ήχου κλπ. Το πείραμα για την παρατήρηση του Ρ300 κύματος είναι γνωστό ως ‘’oddball paradigm ‘’ και χρησιμοποιείται για να διεγείρει νευρικές αντιδράσεις που προκαλούνται από γεγονότα (εικόνες, ήχους κλπ) που δεν μπορούν να προβλεφθούν, είναι όμως αναγνωρίσιμα.</a:t>
            </a:r>
          </a:p>
        </p:txBody>
      </p:sp>
      <p:pic>
        <p:nvPicPr>
          <p:cNvPr id="4198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4797425"/>
            <a:ext cx="21240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43011" name="Content Placeholder 1"/>
          <p:cNvSpPr>
            <a:spLocks noGrp="1"/>
          </p:cNvSpPr>
          <p:nvPr>
            <p:ph idx="1"/>
          </p:nvPr>
        </p:nvSpPr>
        <p:spPr/>
        <p:txBody>
          <a:bodyPr/>
          <a:lstStyle/>
          <a:p>
            <a:pPr marL="0" indent="0">
              <a:buFontTx/>
              <a:buNone/>
            </a:pPr>
            <a:r>
              <a:rPr lang="en-US" altLang="el-GR" sz="2400" b="1" smtClean="0"/>
              <a:t>P300</a:t>
            </a:r>
          </a:p>
          <a:p>
            <a:pPr marL="0" indent="0">
              <a:buFontTx/>
              <a:buNone/>
            </a:pPr>
            <a:r>
              <a:rPr lang="el-GR" altLang="el-GR" sz="2000" smtClean="0"/>
              <a:t>Υπάρχουν δύο εκδοχές του </a:t>
            </a:r>
            <a:r>
              <a:rPr lang="en-US" altLang="el-GR" sz="2000" smtClean="0"/>
              <a:t>P</a:t>
            </a:r>
            <a:r>
              <a:rPr lang="el-GR" altLang="el-GR" sz="2000" smtClean="0"/>
              <a:t>300, η μεν Ρ3</a:t>
            </a:r>
            <a:r>
              <a:rPr lang="en-US" altLang="el-GR" sz="2000" smtClean="0"/>
              <a:t>b </a:t>
            </a:r>
            <a:r>
              <a:rPr lang="el-GR" altLang="el-GR" sz="2000" smtClean="0"/>
              <a:t>είναι η συχνότερη και η περιγραφή της είναι η παραπάνω καθώς σχεδόν πάντα, όταν λέμε </a:t>
            </a:r>
            <a:r>
              <a:rPr lang="en-US" altLang="el-GR" sz="2000" smtClean="0"/>
              <a:t>P</a:t>
            </a:r>
            <a:r>
              <a:rPr lang="el-GR" altLang="el-GR" sz="2000" smtClean="0"/>
              <a:t>300 αναφερόμαστε σε αυτήν, που εμφανίζεται με μεγαλύτερα πλάτη στο βρεγματικό (parietal) λοβό του εγκεφάλου, ενώ υπάρχει και η </a:t>
            </a:r>
            <a:r>
              <a:rPr lang="en-US" altLang="el-GR" sz="2000" smtClean="0"/>
              <a:t>P</a:t>
            </a:r>
            <a:r>
              <a:rPr lang="el-GR" altLang="el-GR" sz="2000" smtClean="0"/>
              <a:t>3</a:t>
            </a:r>
            <a:r>
              <a:rPr lang="en-US" altLang="el-GR" sz="2000" smtClean="0"/>
              <a:t>a </a:t>
            </a:r>
            <a:r>
              <a:rPr lang="el-GR" altLang="el-GR" sz="2000" smtClean="0"/>
              <a:t>η οποία σχετίζεται με την εμφάνιση πρωτόγνωρων διεγέρσεων (</a:t>
            </a:r>
            <a:r>
              <a:rPr lang="en-US" altLang="el-GR" sz="2000" smtClean="0"/>
              <a:t>novelty</a:t>
            </a:r>
            <a:r>
              <a:rPr lang="el-GR" altLang="el-GR" sz="2000" smtClean="0"/>
              <a:t>) καθώς και με την περιήγηση σε ένα χώρο και στην οποία ενεργοποιείται κυρίως ο εμπρόθιος και κεντρικός (frontocentral) λοβό. Στην περίπτωσή μας, μας ενδιαφέρει μόνο η πρώτη περίπτωση.</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44035" name="Content Placeholder 1"/>
          <p:cNvSpPr>
            <a:spLocks noGrp="1"/>
          </p:cNvSpPr>
          <p:nvPr>
            <p:ph idx="1"/>
          </p:nvPr>
        </p:nvSpPr>
        <p:spPr/>
        <p:txBody>
          <a:bodyPr/>
          <a:lstStyle/>
          <a:p>
            <a:pPr marL="0" indent="0">
              <a:buFontTx/>
              <a:buNone/>
            </a:pPr>
            <a:r>
              <a:rPr lang="en-US" altLang="el-GR" sz="2400" b="1" smtClean="0"/>
              <a:t>P300</a:t>
            </a:r>
            <a:endParaRPr lang="el-GR" altLang="el-GR" sz="2400" b="1" smtClean="0"/>
          </a:p>
          <a:p>
            <a:pPr marL="0" indent="0">
              <a:buFontTx/>
              <a:buNone/>
            </a:pPr>
            <a:endParaRPr lang="en-US" altLang="el-GR" sz="2000" smtClean="0"/>
          </a:p>
        </p:txBody>
      </p:sp>
      <p:pic>
        <p:nvPicPr>
          <p:cNvPr id="440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1989138"/>
            <a:ext cx="837882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45059" name="Content Placeholder 1"/>
          <p:cNvSpPr>
            <a:spLocks noGrp="1"/>
          </p:cNvSpPr>
          <p:nvPr>
            <p:ph idx="1"/>
          </p:nvPr>
        </p:nvSpPr>
        <p:spPr/>
        <p:txBody>
          <a:bodyPr/>
          <a:lstStyle/>
          <a:p>
            <a:pPr marL="0" indent="0">
              <a:buFontTx/>
              <a:buNone/>
            </a:pPr>
            <a:r>
              <a:rPr lang="en-US" altLang="el-GR" sz="2400" b="1" smtClean="0"/>
              <a:t>P300</a:t>
            </a:r>
            <a:endParaRPr lang="el-GR" altLang="el-GR" sz="2400" b="1" smtClean="0"/>
          </a:p>
          <a:p>
            <a:pPr marL="0" indent="0">
              <a:buFontTx/>
              <a:buNone/>
            </a:pPr>
            <a:endParaRPr lang="en-US" altLang="el-GR" sz="2000" smtClean="0"/>
          </a:p>
        </p:txBody>
      </p:sp>
      <p:pic>
        <p:nvPicPr>
          <p:cNvPr id="4506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1989138"/>
            <a:ext cx="8208963" cy="465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46083" name="Content Placeholder 1"/>
          <p:cNvSpPr>
            <a:spLocks noGrp="1"/>
          </p:cNvSpPr>
          <p:nvPr>
            <p:ph idx="1"/>
          </p:nvPr>
        </p:nvSpPr>
        <p:spPr/>
        <p:txBody>
          <a:bodyPr/>
          <a:lstStyle/>
          <a:p>
            <a:pPr marL="0" indent="0">
              <a:buFontTx/>
              <a:buNone/>
            </a:pPr>
            <a:r>
              <a:rPr lang="en-US" altLang="el-GR" sz="2400" b="1" smtClean="0"/>
              <a:t>LPP</a:t>
            </a:r>
          </a:p>
          <a:p>
            <a:pPr marL="0" indent="0">
              <a:buFontTx/>
              <a:buNone/>
            </a:pPr>
            <a:r>
              <a:rPr lang="el-GR" altLang="el-GR" sz="2000" smtClean="0"/>
              <a:t>Εντοπίζεται χρονικά στο παράθυρο των 500-800</a:t>
            </a:r>
            <a:r>
              <a:rPr lang="en-US" altLang="el-GR" sz="2000" smtClean="0"/>
              <a:t>ms</a:t>
            </a:r>
            <a:r>
              <a:rPr lang="el-GR" altLang="el-GR" sz="2000" smtClean="0"/>
              <a:t>, σε κεντρο-πλευρικές (</a:t>
            </a:r>
            <a:r>
              <a:rPr lang="en-US" altLang="el-GR" sz="2000" smtClean="0"/>
              <a:t>centro</a:t>
            </a:r>
            <a:r>
              <a:rPr lang="el-GR" altLang="el-GR" sz="2000" smtClean="0"/>
              <a:t>-</a:t>
            </a:r>
            <a:r>
              <a:rPr lang="en-US" altLang="el-GR" sz="2000" smtClean="0"/>
              <a:t>parietal</a:t>
            </a:r>
            <a:r>
              <a:rPr lang="el-GR" altLang="el-GR" sz="2000" smtClean="0"/>
              <a:t>) περιοχές. Παρατηρείται σε αρκετά ενδεχόμενα που παρατηρείται και το </a:t>
            </a:r>
            <a:r>
              <a:rPr lang="en-US" altLang="el-GR" sz="2000" smtClean="0"/>
              <a:t>EPN</a:t>
            </a:r>
            <a:r>
              <a:rPr lang="el-GR" altLang="el-GR" sz="2000" smtClean="0"/>
              <a:t>. Μπορεί χωριστεί σε μικρότερα δυναμικά, όπως το </a:t>
            </a:r>
            <a:r>
              <a:rPr lang="en-US" altLang="el-GR" sz="2000" smtClean="0"/>
              <a:t>P</a:t>
            </a:r>
            <a:r>
              <a:rPr lang="el-GR" altLang="el-GR" sz="2000" smtClean="0"/>
              <a:t>600 που συμμετέχει στην επεξεργασία των ερεθισμάτων κατά την διάρκεια την αναγνώρισης-ανάκλησης από την μνήμη. Γενικά το </a:t>
            </a:r>
            <a:r>
              <a:rPr lang="en-US" altLang="el-GR" sz="2000" smtClean="0"/>
              <a:t>LPP</a:t>
            </a:r>
            <a:r>
              <a:rPr lang="el-GR" altLang="el-GR" sz="2000" smtClean="0"/>
              <a:t> μπορεί να διευκολύνει την αντίληψη του συναισθηματικού περιεχομένου ενός ερεθίσματος, ενώ υπάρχουν υποθέσεις ότι εμφανίζεται κατά την διάρκεια πρωτόγνωρων διεγέρσεων, όπως το </a:t>
            </a:r>
            <a:r>
              <a:rPr lang="en-US" altLang="el-GR" sz="2000" smtClean="0"/>
              <a:t>P</a:t>
            </a:r>
            <a:r>
              <a:rPr lang="el-GR" altLang="el-GR" sz="2000" smtClean="0"/>
              <a:t>3</a:t>
            </a:r>
            <a:r>
              <a:rPr lang="en-US" altLang="el-GR" sz="2000" smtClean="0"/>
              <a:t>a</a:t>
            </a:r>
            <a:r>
              <a:rPr lang="el-GR" altLang="el-GR" sz="2000" smtClean="0"/>
              <a:t>.  Επίσης θεωρείται ότι αποτελεί ένδειξη για το μέγεθος της συναισθηματικής ενεργοποίησης, καθώς το πλάτος τους μεγαλώνει όσο μεγαλύτερο είναι το συναισθηματικό περιεχόμενο του ερεθίσματος.</a:t>
            </a:r>
          </a:p>
          <a:p>
            <a:pPr marL="0" indent="0">
              <a:buFontTx/>
              <a:buNone/>
            </a:pPr>
            <a:endParaRPr lang="el-GR" altLang="el-GR" sz="2000" smtClean="0"/>
          </a:p>
          <a:p>
            <a:pPr marL="0" indent="0">
              <a:buFontTx/>
              <a:buNone/>
            </a:pPr>
            <a:endParaRPr lang="en-US" altLang="el-GR" sz="20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47107" name="Content Placeholder 1"/>
          <p:cNvSpPr>
            <a:spLocks noGrp="1"/>
          </p:cNvSpPr>
          <p:nvPr>
            <p:ph idx="1"/>
          </p:nvPr>
        </p:nvSpPr>
        <p:spPr/>
        <p:txBody>
          <a:bodyPr/>
          <a:lstStyle/>
          <a:p>
            <a:pPr marL="0" indent="0">
              <a:buFontTx/>
              <a:buNone/>
            </a:pPr>
            <a:r>
              <a:rPr lang="en-US" altLang="el-GR" sz="2400" b="1" smtClean="0"/>
              <a:t>LPP</a:t>
            </a:r>
          </a:p>
          <a:p>
            <a:pPr marL="0" indent="0">
              <a:buFontTx/>
              <a:buNone/>
            </a:pPr>
            <a:endParaRPr lang="el-GR" altLang="el-GR" sz="2000" smtClean="0"/>
          </a:p>
          <a:p>
            <a:pPr marL="0" indent="0">
              <a:buFontTx/>
              <a:buNone/>
            </a:pPr>
            <a:endParaRPr lang="en-US" altLang="el-GR" sz="2000" smtClean="0"/>
          </a:p>
        </p:txBody>
      </p:sp>
      <p:pic>
        <p:nvPicPr>
          <p:cNvPr id="471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9138"/>
            <a:ext cx="83629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l-GR" sz="3200" smtClean="0">
                <a:solidFill>
                  <a:schemeClr val="bg1"/>
                </a:solidFill>
              </a:rPr>
              <a:t>Event Related Potentials</a:t>
            </a:r>
            <a:endParaRPr lang="el-GR" altLang="el-GR" sz="3200" smtClean="0">
              <a:solidFill>
                <a:schemeClr val="bg1"/>
              </a:solidFill>
            </a:endParaRPr>
          </a:p>
        </p:txBody>
      </p:sp>
      <p:sp>
        <p:nvSpPr>
          <p:cNvPr id="48131" name="Content Placeholder 1"/>
          <p:cNvSpPr>
            <a:spLocks noGrp="1"/>
          </p:cNvSpPr>
          <p:nvPr>
            <p:ph idx="1"/>
          </p:nvPr>
        </p:nvSpPr>
        <p:spPr/>
        <p:txBody>
          <a:bodyPr/>
          <a:lstStyle/>
          <a:p>
            <a:pPr marL="0" indent="0">
              <a:buFontTx/>
              <a:buNone/>
            </a:pPr>
            <a:r>
              <a:rPr lang="en-US" altLang="el-GR" sz="2400" b="1" smtClean="0"/>
              <a:t>LPP</a:t>
            </a:r>
          </a:p>
          <a:p>
            <a:pPr marL="0" indent="0">
              <a:buFontTx/>
              <a:buNone/>
            </a:pPr>
            <a:endParaRPr lang="el-GR" altLang="el-GR" sz="2000" smtClean="0"/>
          </a:p>
          <a:p>
            <a:pPr marL="0" indent="0">
              <a:buFontTx/>
              <a:buNone/>
            </a:pPr>
            <a:endParaRPr lang="en-US" altLang="el-GR" sz="2000" smtClean="0"/>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538" y="1125538"/>
            <a:ext cx="5275262"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852738"/>
            <a:ext cx="52752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l-GR" altLang="el-GR" sz="3200" smtClean="0">
                <a:solidFill>
                  <a:schemeClr val="bg1"/>
                </a:solidFill>
              </a:rPr>
              <a:t>ΜΣ </a:t>
            </a:r>
            <a:r>
              <a:rPr lang="en-US" altLang="el-GR" sz="3200" smtClean="0">
                <a:solidFill>
                  <a:schemeClr val="bg1"/>
                </a:solidFill>
              </a:rPr>
              <a:t>Wavelet-</a:t>
            </a:r>
            <a:r>
              <a:rPr lang="el-GR" altLang="el-GR" sz="3200" smtClean="0">
                <a:solidFill>
                  <a:schemeClr val="bg1"/>
                </a:solidFill>
              </a:rPr>
              <a:t>Επιλογή </a:t>
            </a:r>
            <a:r>
              <a:rPr lang="en-US" altLang="el-GR" sz="3200" smtClean="0">
                <a:solidFill>
                  <a:schemeClr val="bg1"/>
                </a:solidFill>
              </a:rPr>
              <a:t>Mother Wavelet</a:t>
            </a:r>
          </a:p>
        </p:txBody>
      </p:sp>
      <p:sp>
        <p:nvSpPr>
          <p:cNvPr id="49155" name="Content Placeholder 1"/>
          <p:cNvSpPr>
            <a:spLocks noGrp="1"/>
          </p:cNvSpPr>
          <p:nvPr>
            <p:ph idx="1"/>
          </p:nvPr>
        </p:nvSpPr>
        <p:spPr/>
        <p:txBody>
          <a:bodyPr/>
          <a:lstStyle/>
          <a:p>
            <a:pPr marL="0" indent="0">
              <a:buFontTx/>
              <a:buNone/>
            </a:pPr>
            <a:endParaRPr lang="el-GR" altLang="el-GR" sz="20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l-GR" altLang="el-GR" smtClean="0"/>
          </a:p>
        </p:txBody>
      </p:sp>
      <p:sp>
        <p:nvSpPr>
          <p:cNvPr id="50179" name="Content Placeholder 2"/>
          <p:cNvSpPr>
            <a:spLocks noGrp="1"/>
          </p:cNvSpPr>
          <p:nvPr>
            <p:ph idx="1"/>
          </p:nvPr>
        </p:nvSpPr>
        <p:spPr/>
        <p:txBody>
          <a:bodyPr/>
          <a:lstStyle/>
          <a:p>
            <a:endParaRPr lang="el-GR" altLang="el-G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6147" name="Content Placeholder 2"/>
          <p:cNvSpPr>
            <a:spLocks noGrp="1"/>
          </p:cNvSpPr>
          <p:nvPr>
            <p:ph idx="1"/>
          </p:nvPr>
        </p:nvSpPr>
        <p:spPr/>
        <p:txBody>
          <a:bodyPr/>
          <a:lstStyle/>
          <a:p>
            <a:pPr marL="0" indent="0" eaLnBrk="1" hangingPunct="1">
              <a:buFontTx/>
              <a:buNone/>
            </a:pPr>
            <a:r>
              <a:rPr lang="el-GR" altLang="el-GR" sz="2400" b="1" smtClean="0"/>
              <a:t>Αμυγδαλή (</a:t>
            </a:r>
            <a:r>
              <a:rPr lang="en-US" altLang="el-GR" sz="2400" b="1" smtClean="0"/>
              <a:t>Amygdala</a:t>
            </a:r>
            <a:r>
              <a:rPr lang="el-GR" altLang="el-GR" sz="2400" b="1" smtClean="0"/>
              <a:t>)</a:t>
            </a:r>
          </a:p>
          <a:p>
            <a:pPr marL="0" indent="0" eaLnBrk="1" hangingPunct="1">
              <a:buFontTx/>
              <a:buNone/>
            </a:pPr>
            <a:endParaRPr lang="el-GR" altLang="el-GR" sz="2400" b="1" smtClean="0"/>
          </a:p>
        </p:txBody>
      </p:sp>
      <p:pic>
        <p:nvPicPr>
          <p:cNvPr id="6148" name="Picture 3" descr="C:\Users\pantelos\Desktop\20130109-212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05038"/>
            <a:ext cx="74898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7171" name="Content Placeholder 2"/>
          <p:cNvSpPr>
            <a:spLocks noGrp="1"/>
          </p:cNvSpPr>
          <p:nvPr>
            <p:ph idx="1"/>
          </p:nvPr>
        </p:nvSpPr>
        <p:spPr/>
        <p:txBody>
          <a:bodyPr/>
          <a:lstStyle/>
          <a:p>
            <a:pPr marL="0" indent="0">
              <a:buFontTx/>
              <a:buNone/>
            </a:pPr>
            <a:r>
              <a:rPr lang="el-GR" altLang="el-GR" sz="2400" b="1" smtClean="0"/>
              <a:t>Ιππόκαμπος (</a:t>
            </a:r>
            <a:r>
              <a:rPr lang="en-US" altLang="el-GR" sz="2400" b="1" smtClean="0"/>
              <a:t>Hippocampus</a:t>
            </a:r>
            <a:r>
              <a:rPr lang="el-GR" altLang="el-GR" sz="2400" b="1" smtClean="0"/>
              <a:t>)</a:t>
            </a:r>
            <a:endParaRPr lang="el-GR" altLang="el-GR" sz="2400" smtClean="0"/>
          </a:p>
          <a:p>
            <a:pPr marL="0" indent="0" eaLnBrk="1" hangingPunct="1">
              <a:buFontTx/>
              <a:buNone/>
            </a:pPr>
            <a:r>
              <a:rPr lang="el-GR" altLang="el-GR" sz="2000" smtClean="0"/>
              <a:t>Ο Ιππόκαμπος είναι μία από τις δομές που στέλνουν πληροφορίες στην αμυγδαλή. Εμπλέκεται ιδιαιτέρως με φαινόμενα που σχετίζονται με την μνήμη, ειδικά δε με τον σχηματισμό αναμνήσεων μακριάς διάρκειας (</a:t>
            </a:r>
            <a:r>
              <a:rPr lang="en-US" altLang="el-GR" sz="2000" smtClean="0"/>
              <a:t>long</a:t>
            </a:r>
            <a:r>
              <a:rPr lang="el-GR" altLang="el-GR" sz="2000" smtClean="0"/>
              <a:t>-</a:t>
            </a:r>
            <a:r>
              <a:rPr lang="en-US" altLang="el-GR" sz="2000" smtClean="0"/>
              <a:t>term memory</a:t>
            </a:r>
            <a:r>
              <a:rPr lang="el-GR" altLang="el-GR" sz="2000" smtClean="0"/>
              <a:t>), που μπορεί να διαρκέσει μερικές φορές και για πάντα. Η σύνδεση της αμυγδαλής με τον ιππόκαμπο μπορεί να είναι η προέλευση των «δυνατών συναισθημάτων που διεγείρονται από συγκεκριμένες αναμνήσεις», στο οποίο συμπεριλαμβάνονται και συναισθηματικές αποκρίσεις σε τραυματικές εμπειρίες.</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8195" name="Content Placeholder 2"/>
          <p:cNvSpPr>
            <a:spLocks noGrp="1"/>
          </p:cNvSpPr>
          <p:nvPr>
            <p:ph idx="1"/>
          </p:nvPr>
        </p:nvSpPr>
        <p:spPr/>
        <p:txBody>
          <a:bodyPr/>
          <a:lstStyle/>
          <a:p>
            <a:pPr marL="0" indent="0">
              <a:buFontTx/>
              <a:buNone/>
            </a:pPr>
            <a:r>
              <a:rPr lang="el-GR" altLang="el-GR" sz="2400" b="1" smtClean="0"/>
              <a:t>Προμετωπιαίος Φλοιός (</a:t>
            </a:r>
            <a:r>
              <a:rPr lang="en-US" altLang="el-GR" sz="2400" b="1" smtClean="0"/>
              <a:t>Prefrontal Cortex</a:t>
            </a:r>
            <a:r>
              <a:rPr lang="el-GR" altLang="el-GR" sz="2400" b="1" smtClean="0"/>
              <a:t>)</a:t>
            </a:r>
            <a:endParaRPr lang="el-GR" altLang="el-GR" sz="2400" smtClean="0"/>
          </a:p>
          <a:p>
            <a:pPr marL="0" indent="0">
              <a:buFontTx/>
              <a:buNone/>
            </a:pPr>
            <a:r>
              <a:rPr lang="el-GR" altLang="el-GR" sz="2000" smtClean="0"/>
              <a:t>Βρίσκεται στο μπροστινό μέρος του κεφαλιού και συνδέεται με περιοχές που σχετίζονται με το συναίσθημα. Ο προμετωπιαίος φλοιός «καθοδηγεί» τις εισόδους και τις συνδέσεις που επιτρέπουν για έλεγχο των πράξεών μας εν γνώσει. Εκτός των άλλων, σχετίζεται με την λήψη αποφάσεων που σχετίζονται με αποκρίσεις στα συναισθήματα. Δηλαδή ο προμετωπιαίος φλοιός ελέγχει τι απόφαση παίρνει το άτομο όταν αντιμετωπίζει μία συναισθηματική αντίδραση, και επίσης διαχειρίζεται το άγχος (λογική </a:t>
            </a:r>
            <a:r>
              <a:rPr lang="en-US" altLang="el-GR" sz="2000" smtClean="0"/>
              <a:t>vs </a:t>
            </a:r>
            <a:r>
              <a:rPr lang="el-GR" altLang="el-GR" sz="2000" smtClean="0"/>
              <a:t>παρόρμηση).</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9219" name="Content Placeholder 2"/>
          <p:cNvSpPr>
            <a:spLocks noGrp="1"/>
          </p:cNvSpPr>
          <p:nvPr>
            <p:ph idx="1"/>
          </p:nvPr>
        </p:nvSpPr>
        <p:spPr/>
        <p:txBody>
          <a:bodyPr/>
          <a:lstStyle/>
          <a:p>
            <a:pPr marL="0" indent="0">
              <a:buFontTx/>
              <a:buNone/>
            </a:pPr>
            <a:r>
              <a:rPr lang="el-GR" altLang="el-GR" sz="2400" b="1" smtClean="0"/>
              <a:t>Προμετωπιαίος Φλοιός (</a:t>
            </a:r>
            <a:r>
              <a:rPr lang="en-US" altLang="el-GR" sz="2400" b="1" smtClean="0"/>
              <a:t>Prefrontal Cortex</a:t>
            </a:r>
            <a:r>
              <a:rPr lang="el-GR" altLang="el-GR" sz="2400" b="1" smtClean="0"/>
              <a:t>)</a:t>
            </a:r>
          </a:p>
          <a:p>
            <a:pPr marL="0" indent="0">
              <a:buFontTx/>
              <a:buNone/>
            </a:pPr>
            <a:endParaRPr lang="el-GR" altLang="el-GR" sz="2400" smtClean="0"/>
          </a:p>
        </p:txBody>
      </p:sp>
      <p:pic>
        <p:nvPicPr>
          <p:cNvPr id="9220" name="Picture 3" descr="C:\Users\pantelos\Desktop\figu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060575"/>
            <a:ext cx="5113338"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l-GR" altLang="el-GR" sz="3200" smtClean="0">
                <a:solidFill>
                  <a:schemeClr val="bg1"/>
                </a:solidFill>
              </a:rPr>
              <a:t>Περιοχές που σχετίζονται με το συναίσθημα</a:t>
            </a:r>
          </a:p>
        </p:txBody>
      </p:sp>
      <p:sp>
        <p:nvSpPr>
          <p:cNvPr id="10243" name="Content Placeholder 2"/>
          <p:cNvSpPr>
            <a:spLocks noGrp="1"/>
          </p:cNvSpPr>
          <p:nvPr>
            <p:ph idx="1"/>
          </p:nvPr>
        </p:nvSpPr>
        <p:spPr/>
        <p:txBody>
          <a:bodyPr/>
          <a:lstStyle/>
          <a:p>
            <a:pPr marL="0" indent="0">
              <a:buFontTx/>
              <a:buNone/>
            </a:pPr>
            <a:r>
              <a:rPr lang="el-GR" altLang="el-GR" sz="2400" b="1" smtClean="0"/>
              <a:t>Υποθάλαμος (</a:t>
            </a:r>
            <a:r>
              <a:rPr lang="en-US" altLang="el-GR" sz="2400" b="1" smtClean="0"/>
              <a:t>Hypothalamus</a:t>
            </a:r>
            <a:r>
              <a:rPr lang="el-GR" altLang="el-GR" sz="2400" b="1" smtClean="0"/>
              <a:t>)</a:t>
            </a:r>
            <a:endParaRPr lang="el-GR" altLang="el-GR" sz="2400" smtClean="0"/>
          </a:p>
          <a:p>
            <a:pPr marL="0" indent="0">
              <a:buFontTx/>
              <a:buNone/>
            </a:pPr>
            <a:r>
              <a:rPr lang="el-GR" altLang="el-GR" sz="2000" smtClean="0"/>
              <a:t>Ο υποθάλαμος παρέχει πληροφορίες στην αμυγδαλή, συνδέεται με το Septum pellucid</a:t>
            </a:r>
            <a:r>
              <a:rPr lang="en-US" altLang="el-GR" sz="2000" smtClean="0"/>
              <a:t>um</a:t>
            </a:r>
            <a:r>
              <a:rPr lang="el-GR" altLang="el-GR" sz="2000" smtClean="0"/>
              <a:t> και πιστεύεται ότι παίζει ρόλο στο συναίσθημα. Συγκεκριμένα, τα πλευρικά του μέρη φαίνεται να συνδέονται με την ευχαρίστηση και την οργή, ενώ τα κεντρικά του συμμετέχουν στα αισθήματα αποστροφής, έλλειψης ευχαρίστησης και με μία τάση προς ανεξέλεγκτο δυνατό γέλιο. Επίσης, η κεντρική περιοχή του υποθάλαμου είναι μέρος των κυκλωμάτων που ελέγχουν συμπεριφορές που ωθούνται από τον φόβο. Παρόλα αυτά, γενικά ο υποθάλαμος σχετίζεται με την έκφραση των συναισθημάτων, παρά με την γέννηση συναισθηματικών καταστάσεων.  </a:t>
            </a:r>
          </a:p>
          <a:p>
            <a:pPr marL="0" indent="0">
              <a:buFontTx/>
              <a:buNone/>
            </a:pPr>
            <a:r>
              <a:rPr lang="el-GR" altLang="el-GR" sz="2000" smtClean="0"/>
              <a:t>Υπάρχουν σαφείς διαφορές στην δομή και την λειτουργία του υποθαλάμου μεταξύ αρσενικών και θηλυκών</a:t>
            </a:r>
            <a:r>
              <a:rPr lang="en-US" altLang="el-GR" sz="2000" smtClean="0"/>
              <a:t>, </a:t>
            </a:r>
            <a:r>
              <a:rPr lang="el-GR" altLang="el-GR" sz="2000" smtClean="0"/>
              <a:t>οι οποίες εκτός των άλλων διαμορφώνουν και τις σεξουαλικές προτιμήσεις.</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6121</TotalTime>
  <Words>2704</Words>
  <Application>Microsoft Office PowerPoint</Application>
  <PresentationFormat>On-screen Show (4:3)</PresentationFormat>
  <Paragraphs>137</Paragraphs>
  <Slides>48</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2" baseType="lpstr">
      <vt:lpstr>Arial</vt:lpstr>
      <vt:lpstr>Calibri</vt:lpstr>
      <vt:lpstr>Diseño predeterminado</vt:lpstr>
      <vt:lpstr>Paintbrush Picture</vt:lpstr>
      <vt:lpstr>Προηγμένες Τεχνικές Επεξεργασίας Σήματος</vt:lpstr>
      <vt:lpstr>Περιεχόμενα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Περιοχές που σχετίζονται με το συναίσθημα</vt:lpstr>
      <vt:lpstr>EEG - Συχνοτικό περιεχόμενο</vt:lpstr>
      <vt:lpstr>EEG - Συχνοτικό περιεχόμενο</vt:lpstr>
      <vt:lpstr>EEG - Συχνοτικό περιεχόμενο</vt:lpstr>
      <vt:lpstr>EEG - Συχνοτικό περιεχόμενο</vt:lpstr>
      <vt:lpstr>EEG - Συχνοτικό περιεχόμενο</vt:lpstr>
      <vt:lpstr>EEG - Συχνοτικό περιεχόμενο</vt:lpstr>
      <vt:lpstr>EEG - Συχνοτικό περιεχόμενο</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Event Related Potentials</vt:lpstr>
      <vt:lpstr>ΜΣ Wavelet-Επιλογή Mother Wavelet</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RePack by Diakov</cp:lastModifiedBy>
  <cp:revision>810</cp:revision>
  <dcterms:created xsi:type="dcterms:W3CDTF">2010-05-23T14:28:12Z</dcterms:created>
  <dcterms:modified xsi:type="dcterms:W3CDTF">2016-10-13T19:16:49Z</dcterms:modified>
</cp:coreProperties>
</file>