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2"/>
    <p:sldId id="259" r:id="rId3"/>
    <p:sldId id="257" r:id="rId4"/>
    <p:sldId id="315" r:id="rId5"/>
    <p:sldId id="310" r:id="rId6"/>
    <p:sldId id="309" r:id="rId7"/>
    <p:sldId id="311" r:id="rId8"/>
    <p:sldId id="316" r:id="rId9"/>
    <p:sldId id="258" r:id="rId10"/>
    <p:sldId id="260" r:id="rId11"/>
    <p:sldId id="261" r:id="rId12"/>
    <p:sldId id="262" r:id="rId13"/>
    <p:sldId id="263" r:id="rId14"/>
    <p:sldId id="264" r:id="rId15"/>
    <p:sldId id="265" r:id="rId16"/>
    <p:sldId id="266" r:id="rId17"/>
    <p:sldId id="268" r:id="rId18"/>
    <p:sldId id="269" r:id="rId19"/>
    <p:sldId id="270" r:id="rId20"/>
    <p:sldId id="274" r:id="rId21"/>
    <p:sldId id="277" r:id="rId22"/>
    <p:sldId id="278" r:id="rId23"/>
    <p:sldId id="279" r:id="rId24"/>
    <p:sldId id="280" r:id="rId25"/>
    <p:sldId id="281" r:id="rId26"/>
    <p:sldId id="282" r:id="rId27"/>
    <p:sldId id="286" r:id="rId28"/>
    <p:sldId id="283" r:id="rId29"/>
    <p:sldId id="295" r:id="rId30"/>
    <p:sldId id="284" r:id="rId31"/>
    <p:sldId id="285" r:id="rId32"/>
    <p:sldId id="287" r:id="rId33"/>
    <p:sldId id="288" r:id="rId34"/>
    <p:sldId id="289" r:id="rId35"/>
    <p:sldId id="290" r:id="rId36"/>
    <p:sldId id="291" r:id="rId37"/>
    <p:sldId id="292" r:id="rId38"/>
    <p:sldId id="293" r:id="rId39"/>
    <p:sldId id="294" r:id="rId40"/>
    <p:sldId id="296" r:id="rId41"/>
    <p:sldId id="297" r:id="rId42"/>
    <p:sldId id="298" r:id="rId43"/>
    <p:sldId id="271" r:id="rId44"/>
    <p:sldId id="272" r:id="rId45"/>
    <p:sldId id="273" r:id="rId46"/>
    <p:sldId id="267" r:id="rId47"/>
    <p:sldId id="299" r:id="rId48"/>
    <p:sldId id="300" r:id="rId49"/>
    <p:sldId id="301" r:id="rId50"/>
    <p:sldId id="302" r:id="rId51"/>
    <p:sldId id="306" r:id="rId52"/>
    <p:sldId id="307" r:id="rId53"/>
    <p:sldId id="308" r:id="rId54"/>
    <p:sldId id="303" r:id="rId55"/>
    <p:sldId id="304" r:id="rId56"/>
    <p:sldId id="305"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1D9D9-12CC-4D32-8616-C8E4BE4F13C0}" type="datetimeFigureOut">
              <a:rPr lang="en-US" smtClean="0"/>
              <a:t>7/29/2022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2545C-D033-4693-8E16-D86AC7ACFBF1}" type="slidenum">
              <a:rPr lang="en-US" smtClean="0"/>
              <a:t>‹#›</a:t>
            </a:fld>
            <a:endParaRPr lang="en-US"/>
          </a:p>
        </p:txBody>
      </p:sp>
    </p:spTree>
    <p:extLst>
      <p:ext uri="{BB962C8B-B14F-4D97-AF65-F5344CB8AC3E}">
        <p14:creationId xmlns:p14="http://schemas.microsoft.com/office/powerpoint/2010/main" val="1338798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LOC and FP are the popular project size estimation method</a:t>
            </a:r>
            <a:endParaRPr lang="en-US" dirty="0"/>
          </a:p>
        </p:txBody>
      </p:sp>
      <p:sp>
        <p:nvSpPr>
          <p:cNvPr id="4" name="Slide Number Placeholder 3"/>
          <p:cNvSpPr>
            <a:spLocks noGrp="1"/>
          </p:cNvSpPr>
          <p:nvPr>
            <p:ph type="sldNum" sz="quarter" idx="5"/>
          </p:nvPr>
        </p:nvSpPr>
        <p:spPr/>
        <p:txBody>
          <a:bodyPr/>
          <a:lstStyle/>
          <a:p>
            <a:fld id="{F082545C-D033-4693-8E16-D86AC7ACFBF1}" type="slidenum">
              <a:rPr lang="en-US" smtClean="0"/>
              <a:t>17</a:t>
            </a:fld>
            <a:endParaRPr lang="en-US"/>
          </a:p>
        </p:txBody>
      </p:sp>
    </p:spTree>
    <p:extLst>
      <p:ext uri="{BB962C8B-B14F-4D97-AF65-F5344CB8AC3E}">
        <p14:creationId xmlns:p14="http://schemas.microsoft.com/office/powerpoint/2010/main" val="1070678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978C99-68A8-41C6-ADA9-59FECB1364DC}"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D3D8-424E-48B8-A32A-DE51874ED4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78C99-68A8-41C6-ADA9-59FECB1364DC}"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D3D8-424E-48B8-A32A-DE51874ED4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78C99-68A8-41C6-ADA9-59FECB1364DC}"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D3D8-424E-48B8-A32A-DE51874ED4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78C99-68A8-41C6-ADA9-59FECB1364DC}"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D3D8-424E-48B8-A32A-DE51874ED4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78C99-68A8-41C6-ADA9-59FECB1364DC}"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D3D8-424E-48B8-A32A-DE51874ED4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78C99-68A8-41C6-ADA9-59FECB1364DC}"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D3D8-424E-48B8-A32A-DE51874ED45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978C99-68A8-41C6-ADA9-59FECB1364DC}" type="datetimeFigureOut">
              <a:rPr lang="en-US" smtClean="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D3D8-424E-48B8-A32A-DE51874ED4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978C99-68A8-41C6-ADA9-59FECB1364DC}" type="datetimeFigureOut">
              <a:rPr lang="en-US" smtClean="0"/>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D3D8-424E-48B8-A32A-DE51874ED45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F978C99-68A8-41C6-ADA9-59FECB1364DC}" type="datetimeFigureOut">
              <a:rPr lang="en-US" smtClean="0"/>
              <a:t>7/29/2022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D3D8-424E-48B8-A32A-DE51874ED4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978C99-68A8-41C6-ADA9-59FECB1364DC}" type="datetimeFigureOut">
              <a:rPr lang="en-US" smtClean="0"/>
              <a:t>7/29/2022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D3D8-424E-48B8-A32A-DE51874ED45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78C99-68A8-41C6-ADA9-59FECB1364DC}"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D3D8-424E-48B8-A32A-DE51874ED45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F978C99-68A8-41C6-ADA9-59FECB1364DC}" type="datetimeFigureOut">
              <a:rPr lang="en-US" smtClean="0"/>
              <a:t>7/29/2022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66D3D8-424E-48B8-A32A-DE51874ED45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5778" y="2567152"/>
            <a:ext cx="7475974" cy="1015663"/>
          </a:xfrm>
          <a:prstGeom prst="rect">
            <a:avLst/>
          </a:prstGeom>
          <a:noFill/>
        </p:spPr>
        <p:txBody>
          <a:bodyPr wrap="square" rtlCol="0">
            <a:spAutoFit/>
          </a:bodyPr>
          <a:lstStyle/>
          <a:p>
            <a:r>
              <a:rPr lang="en-US" sz="6000" dirty="0"/>
              <a:t>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738664"/>
          </a:xfrm>
          <a:prstGeom prst="rect">
            <a:avLst/>
          </a:prstGeom>
          <a:noFill/>
        </p:spPr>
        <p:txBody>
          <a:bodyPr wrap="square" rtlCol="0">
            <a:spAutoFit/>
          </a:bodyPr>
          <a:lstStyle/>
          <a:p>
            <a:r>
              <a:rPr lang="en-US" sz="4200" b="1" dirty="0"/>
              <a:t>SOFTWARE PROJECT MANAGEMENT COMPLEXITIES</a:t>
            </a:r>
          </a:p>
        </p:txBody>
      </p:sp>
      <p:sp>
        <p:nvSpPr>
          <p:cNvPr id="4" name="TextBox 3"/>
          <p:cNvSpPr txBox="1"/>
          <p:nvPr/>
        </p:nvSpPr>
        <p:spPr>
          <a:xfrm>
            <a:off x="-1" y="949680"/>
            <a:ext cx="12192000" cy="5509200"/>
          </a:xfrm>
          <a:prstGeom prst="rect">
            <a:avLst/>
          </a:prstGeom>
          <a:noFill/>
        </p:spPr>
        <p:txBody>
          <a:bodyPr wrap="square">
            <a:spAutoFit/>
          </a:bodyPr>
          <a:lstStyle/>
          <a:p>
            <a:pPr algn="just"/>
            <a:r>
              <a:rPr lang="en-US" sz="3200" b="1" i="0" u="none" strike="noStrike" baseline="0" dirty="0">
                <a:latin typeface="Times New Roman" panose="02020603050405020304" pitchFamily="18" charset="0"/>
                <a:cs typeface="Times New Roman" panose="02020603050405020304" pitchFamily="18" charset="0"/>
              </a:rPr>
              <a:t>2. Changeability: </a:t>
            </a:r>
            <a:r>
              <a:rPr lang="en-US" sz="3200" b="0" i="0" u="none" strike="noStrike" baseline="0" dirty="0">
                <a:solidFill>
                  <a:srgbClr val="00B050"/>
                </a:solidFill>
                <a:latin typeface="Times New Roman" panose="02020603050405020304" pitchFamily="18" charset="0"/>
                <a:cs typeface="Times New Roman" panose="02020603050405020304" pitchFamily="18" charset="0"/>
              </a:rPr>
              <a:t>Because the software part of any system is easier to change as compared to the hardware part, the software part is the one that gets most frequently changed. </a:t>
            </a:r>
            <a:r>
              <a:rPr lang="en-US" sz="3200" b="0" i="0" u="none" strike="noStrike" baseline="0" dirty="0">
                <a:solidFill>
                  <a:srgbClr val="00B0F0"/>
                </a:solidFill>
                <a:latin typeface="Times New Roman" panose="02020603050405020304" pitchFamily="18" charset="0"/>
                <a:cs typeface="Times New Roman" panose="02020603050405020304" pitchFamily="18" charset="0"/>
              </a:rPr>
              <a:t>This is especially true in the later stages of a project</a:t>
            </a:r>
            <a:r>
              <a:rPr lang="en-US" sz="3200" b="0" i="0" u="none" strike="noStrike" baseline="0" dirty="0">
                <a:latin typeface="Times New Roman" panose="02020603050405020304" pitchFamily="18" charset="0"/>
                <a:cs typeface="Times New Roman" panose="02020603050405020304" pitchFamily="18" charset="0"/>
              </a:rPr>
              <a:t>. </a:t>
            </a:r>
            <a:r>
              <a:rPr lang="en-US" sz="3200" b="0" i="0" u="none" strike="noStrike" baseline="0" dirty="0">
                <a:solidFill>
                  <a:schemeClr val="accent2"/>
                </a:solidFill>
                <a:latin typeface="Times New Roman" panose="02020603050405020304" pitchFamily="18" charset="0"/>
                <a:cs typeface="Times New Roman" panose="02020603050405020304" pitchFamily="18" charset="0"/>
              </a:rPr>
              <a:t>As far as hardware development is concerned, any late changes to the specification of the hardware system under development usually amounts to redoing the entire project. This makes late changes to a hardware project prohibitively expensive to carry out. </a:t>
            </a:r>
            <a:r>
              <a:rPr lang="en-US" sz="3200" b="0" i="0" u="none" strike="noStrike" baseline="0" dirty="0">
                <a:latin typeface="Times New Roman" panose="02020603050405020304" pitchFamily="18" charset="0"/>
                <a:cs typeface="Times New Roman" panose="02020603050405020304" pitchFamily="18" charset="0"/>
              </a:rPr>
              <a:t>This possibly is a reason why requirement changes are frequent in software projects. </a:t>
            </a:r>
            <a:r>
              <a:rPr lang="en-US" sz="3200" b="0" i="0" u="none" strike="noStrike" baseline="0" dirty="0">
                <a:solidFill>
                  <a:srgbClr val="7030A0"/>
                </a:solidFill>
                <a:latin typeface="Times New Roman" panose="02020603050405020304" pitchFamily="18" charset="0"/>
                <a:cs typeface="Times New Roman" panose="02020603050405020304" pitchFamily="18" charset="0"/>
              </a:rPr>
              <a:t>These changes usually arise from changes to the business practices, changes to the hardware or underlying software (e.g. operating system, other applications), or just because the client changes his mind.</a:t>
            </a:r>
            <a:endParaRPr lang="en-US" sz="32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235948"/>
            <a:ext cx="12192000" cy="4031873"/>
          </a:xfrm>
          <a:prstGeom prst="rect">
            <a:avLst/>
          </a:prstGeom>
          <a:noFill/>
        </p:spPr>
        <p:txBody>
          <a:bodyPr wrap="square">
            <a:spAutoFit/>
          </a:bodyPr>
          <a:lstStyle/>
          <a:p>
            <a:pPr algn="just"/>
            <a:r>
              <a:rPr lang="en-US" sz="3200" b="1" i="0" u="none" strike="noStrike" baseline="0" dirty="0">
                <a:latin typeface="Times New Roman" panose="02020603050405020304" pitchFamily="18" charset="0"/>
                <a:cs typeface="Times New Roman" panose="02020603050405020304" pitchFamily="18" charset="0"/>
              </a:rPr>
              <a:t>3. Complexity: </a:t>
            </a:r>
            <a:r>
              <a:rPr lang="en-US" sz="3200" b="0" i="0" u="none" strike="noStrike" baseline="0" dirty="0">
                <a:solidFill>
                  <a:srgbClr val="00B0F0"/>
                </a:solidFill>
                <a:latin typeface="Times New Roman" panose="02020603050405020304" pitchFamily="18" charset="0"/>
                <a:cs typeface="Times New Roman" panose="02020603050405020304" pitchFamily="18" charset="0"/>
              </a:rPr>
              <a:t>Even a moderate sized software has millions of parts (functions) that interact with each other in many ways—data coupling, serial and concurrent runs, state transitions, control dependency, file sharing, etc. </a:t>
            </a:r>
            <a:r>
              <a:rPr lang="en-US" sz="3200" b="0" i="0" u="none" strike="noStrike" baseline="0" dirty="0">
                <a:solidFill>
                  <a:srgbClr val="7030A0"/>
                </a:solidFill>
                <a:latin typeface="Times New Roman" panose="02020603050405020304" pitchFamily="18" charset="0"/>
                <a:cs typeface="Times New Roman" panose="02020603050405020304" pitchFamily="18" charset="0"/>
              </a:rPr>
              <a:t>Due to the inherent complexity of the functioning of a software product in terms of the basic parts making up the software, many types of risks are associated with its development. </a:t>
            </a:r>
            <a:r>
              <a:rPr lang="en-US" sz="3200" b="0" i="0" u="none" strike="noStrike" baseline="0" dirty="0">
                <a:solidFill>
                  <a:srgbClr val="00B0F0"/>
                </a:solidFill>
                <a:latin typeface="Times New Roman" panose="02020603050405020304" pitchFamily="18" charset="0"/>
                <a:cs typeface="Times New Roman" panose="02020603050405020304" pitchFamily="18" charset="0"/>
              </a:rPr>
              <a:t>This makes managing these projects much more difficult as compared to many other kinds of projects.</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 y="0"/>
            <a:ext cx="12192001" cy="738664"/>
          </a:xfrm>
          <a:prstGeom prst="rect">
            <a:avLst/>
          </a:prstGeom>
          <a:noFill/>
        </p:spPr>
        <p:txBody>
          <a:bodyPr wrap="square" rtlCol="0">
            <a:spAutoFit/>
          </a:bodyPr>
          <a:lstStyle/>
          <a:p>
            <a:r>
              <a:rPr lang="en-US" sz="4200" b="1" dirty="0"/>
              <a:t>SOFTWARE PROJECT MANAGEMENT COMPLEXITIES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988485"/>
            <a:ext cx="12101565" cy="4524315"/>
          </a:xfrm>
          <a:prstGeom prst="rect">
            <a:avLst/>
          </a:prstGeom>
          <a:noFill/>
        </p:spPr>
        <p:txBody>
          <a:bodyPr wrap="square">
            <a:spAutoFit/>
          </a:bodyPr>
          <a:lstStyle/>
          <a:p>
            <a:pPr algn="just"/>
            <a:r>
              <a:rPr lang="en-US" sz="3200" b="1" i="0" u="none" strike="noStrike" baseline="0" dirty="0">
                <a:latin typeface="Times New Roman" panose="02020603050405020304" pitchFamily="18" charset="0"/>
                <a:cs typeface="Times New Roman" panose="02020603050405020304" pitchFamily="18" charset="0"/>
              </a:rPr>
              <a:t>4. Uniqueness: </a:t>
            </a:r>
            <a:r>
              <a:rPr lang="en-US" sz="3200" b="0" i="0" u="none" strike="noStrike" baseline="0" dirty="0">
                <a:solidFill>
                  <a:srgbClr val="00B0F0"/>
                </a:solidFill>
                <a:latin typeface="Times New Roman" panose="02020603050405020304" pitchFamily="18" charset="0"/>
                <a:cs typeface="Times New Roman" panose="02020603050405020304" pitchFamily="18" charset="0"/>
              </a:rPr>
              <a:t>Every software project is usually associated with many unique features or situations.</a:t>
            </a:r>
            <a:r>
              <a:rPr lang="en-US" sz="3200" b="0" i="0" u="none" strike="noStrike" baseline="0" dirty="0">
                <a:latin typeface="Times New Roman" panose="02020603050405020304" pitchFamily="18" charset="0"/>
                <a:cs typeface="Times New Roman" panose="02020603050405020304" pitchFamily="18" charset="0"/>
              </a:rPr>
              <a:t> This makes every project much different from the others. This is unlike projects in other domains, such as car manufacturing or steel manufacturing where the projects are more predictable. </a:t>
            </a:r>
            <a:r>
              <a:rPr lang="en-US" sz="3200" b="0" i="0" u="none" strike="noStrike" baseline="0" dirty="0">
                <a:solidFill>
                  <a:srgbClr val="00B0F0"/>
                </a:solidFill>
                <a:latin typeface="Times New Roman" panose="02020603050405020304" pitchFamily="18" charset="0"/>
                <a:cs typeface="Times New Roman" panose="02020603050405020304" pitchFamily="18" charset="0"/>
              </a:rPr>
              <a:t>Due to the uniqueness of the software projects, a project manager in the course of a project faces many issues that are quite unlike the others he had encountered in the past. </a:t>
            </a:r>
            <a:r>
              <a:rPr lang="en-US" sz="3200" b="0" i="0" u="none" strike="noStrike" baseline="0" dirty="0">
                <a:solidFill>
                  <a:srgbClr val="00B050"/>
                </a:solidFill>
                <a:latin typeface="Times New Roman" panose="02020603050405020304" pitchFamily="18" charset="0"/>
                <a:cs typeface="Times New Roman" panose="02020603050405020304" pitchFamily="18" charset="0"/>
              </a:rPr>
              <a:t>As a result, a software project manager has to confront many unanticipated issues in almost every project that he manages.</a:t>
            </a:r>
            <a:endParaRPr lang="en-US" sz="3200" dirty="0">
              <a:solidFill>
                <a:srgbClr val="00B05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 y="0"/>
            <a:ext cx="12192001" cy="738664"/>
          </a:xfrm>
          <a:prstGeom prst="rect">
            <a:avLst/>
          </a:prstGeom>
          <a:noFill/>
        </p:spPr>
        <p:txBody>
          <a:bodyPr wrap="square" rtlCol="0">
            <a:spAutoFit/>
          </a:bodyPr>
          <a:lstStyle/>
          <a:p>
            <a:r>
              <a:rPr lang="en-US" sz="4200" b="1" dirty="0"/>
              <a:t>SOFTWARE PROJECT MANAGEMENT COMPLEXITIES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939" y="881974"/>
            <a:ext cx="12078119" cy="3970318"/>
          </a:xfrm>
          <a:prstGeom prst="rect">
            <a:avLst/>
          </a:prstGeom>
          <a:noFill/>
        </p:spPr>
        <p:txBody>
          <a:bodyPr wrap="square">
            <a:spAutoFit/>
          </a:bodyPr>
          <a:lstStyle/>
          <a:p>
            <a:pPr algn="just"/>
            <a:r>
              <a:rPr lang="en-US" sz="2800" b="1" i="0" u="none" strike="noStrike" baseline="0" dirty="0">
                <a:latin typeface="Times New Roman" panose="02020603050405020304" pitchFamily="18" charset="0"/>
                <a:cs typeface="Times New Roman" panose="02020603050405020304" pitchFamily="18" charset="0"/>
              </a:rPr>
              <a:t>5. Team-oriented and intellect-intensive work: </a:t>
            </a:r>
            <a:r>
              <a:rPr lang="en-US" sz="2800" b="0" i="0" u="none" strike="noStrike" baseline="0" dirty="0">
                <a:solidFill>
                  <a:srgbClr val="00B0F0"/>
                </a:solidFill>
                <a:latin typeface="Times New Roman" panose="02020603050405020304" pitchFamily="18" charset="0"/>
                <a:cs typeface="Times New Roman" panose="02020603050405020304" pitchFamily="18" charset="0"/>
              </a:rPr>
              <a:t>Software development projects are akin to research projects in the sense that they both involve team-oriented, intellect-intensive work. </a:t>
            </a:r>
            <a:r>
              <a:rPr lang="en-US" sz="2800" b="0" i="0" u="none" strike="noStrike" baseline="0" dirty="0">
                <a:latin typeface="Times New Roman" panose="02020603050405020304" pitchFamily="18" charset="0"/>
                <a:cs typeface="Times New Roman" panose="02020603050405020304" pitchFamily="18" charset="0"/>
              </a:rPr>
              <a:t>In contrast, projects in many domains are labor-intensive and each member works in a high degree of autonomy. Examples of such projects are planting rice, laying roads, assembly-line manufacturing, constructing a multistoried building, etc. </a:t>
            </a:r>
            <a:r>
              <a:rPr lang="en-US" sz="2800" b="0" i="0" u="none" strike="noStrike" baseline="0" dirty="0">
                <a:solidFill>
                  <a:srgbClr val="00B050"/>
                </a:solidFill>
                <a:latin typeface="Times New Roman" panose="02020603050405020304" pitchFamily="18" charset="0"/>
                <a:cs typeface="Times New Roman" panose="02020603050405020304" pitchFamily="18" charset="0"/>
              </a:rPr>
              <a:t>In a software development project, the life cycle activities not only highly intellect intensive, but each member has to typically interact, review, and interface with several other members, constituting another dimension of complexity of software projects.</a:t>
            </a:r>
            <a:endParaRPr lang="en-US" sz="2800" dirty="0">
              <a:solidFill>
                <a:srgbClr val="00B05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 y="0"/>
            <a:ext cx="12192001" cy="738664"/>
          </a:xfrm>
          <a:prstGeom prst="rect">
            <a:avLst/>
          </a:prstGeom>
          <a:noFill/>
        </p:spPr>
        <p:txBody>
          <a:bodyPr wrap="square" rtlCol="0">
            <a:spAutoFit/>
          </a:bodyPr>
          <a:lstStyle/>
          <a:p>
            <a:r>
              <a:rPr lang="en-US" sz="4200" b="1" dirty="0"/>
              <a:t>SOFTWARE PROJECT MANAGEMENT COMPLEXITIES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707886"/>
          </a:xfrm>
          <a:prstGeom prst="rect">
            <a:avLst/>
          </a:prstGeom>
          <a:noFill/>
        </p:spPr>
        <p:txBody>
          <a:bodyPr wrap="square" rtlCol="0">
            <a:spAutoFit/>
          </a:bodyPr>
          <a:lstStyle/>
          <a:p>
            <a:pPr algn="l"/>
            <a:r>
              <a:rPr lang="en-US" sz="4000" b="1" i="0" u="none" strike="noStrike" baseline="0" dirty="0">
                <a:cs typeface="Times New Roman" panose="02020603050405020304" pitchFamily="18" charset="0"/>
              </a:rPr>
              <a:t>RESPONSIBILITIES OF A SOFTWARE PROJECT MANAGER</a:t>
            </a:r>
            <a:endParaRPr lang="en-US" sz="4000" b="1" dirty="0">
              <a:cs typeface="Times New Roman" panose="02020603050405020304" pitchFamily="18" charset="0"/>
            </a:endParaRPr>
          </a:p>
        </p:txBody>
      </p:sp>
      <p:sp>
        <p:nvSpPr>
          <p:cNvPr id="4" name="TextBox 3"/>
          <p:cNvSpPr txBox="1"/>
          <p:nvPr/>
        </p:nvSpPr>
        <p:spPr>
          <a:xfrm>
            <a:off x="0" y="698590"/>
            <a:ext cx="12078119" cy="6124754"/>
          </a:xfrm>
          <a:prstGeom prst="rect">
            <a:avLst/>
          </a:prstGeom>
          <a:noFill/>
        </p:spPr>
        <p:txBody>
          <a:bodyPr wrap="square">
            <a:spAutoFit/>
          </a:bodyPr>
          <a:lstStyle/>
          <a:p>
            <a:pPr algn="just"/>
            <a:r>
              <a:rPr lang="en-US" sz="2800" b="0" i="0" u="none" strike="noStrike" baseline="0" dirty="0">
                <a:solidFill>
                  <a:srgbClr val="00B0F0"/>
                </a:solidFill>
                <a:latin typeface="Times New Roman" panose="02020603050405020304" pitchFamily="18" charset="0"/>
                <a:cs typeface="Times New Roman" panose="02020603050405020304" pitchFamily="18" charset="0"/>
              </a:rPr>
              <a:t>A software project manager takes the overall responsibility of steering a project to success</a:t>
            </a:r>
            <a:r>
              <a:rPr lang="en-US" sz="2800" b="0" i="0" u="none" strike="noStrike" baseline="0" dirty="0">
                <a:latin typeface="Times New Roman" panose="02020603050405020304" pitchFamily="18" charset="0"/>
                <a:cs typeface="Times New Roman" panose="02020603050405020304" pitchFamily="18" charset="0"/>
              </a:rPr>
              <a:t>. This surely is a very hazy job description. In fact, it is very difficult to objectively describe the precise job responsibilities of a project manager. </a:t>
            </a:r>
            <a:r>
              <a:rPr lang="en-US" sz="2800" b="0" i="0" u="none" strike="noStrike" baseline="0" dirty="0">
                <a:solidFill>
                  <a:srgbClr val="00B0F0"/>
                </a:solidFill>
                <a:latin typeface="Times New Roman" panose="02020603050405020304" pitchFamily="18" charset="0"/>
                <a:cs typeface="Times New Roman" panose="02020603050405020304" pitchFamily="18" charset="0"/>
              </a:rPr>
              <a:t>The job responsibilities of a project manager ranges from invisible activities like building up of team morale to highly visible customer presentations.</a:t>
            </a:r>
            <a:r>
              <a:rPr lang="en-US" sz="2800" b="0" i="0" u="none" strike="noStrike" baseline="0" dirty="0">
                <a:latin typeface="Times New Roman" panose="02020603050405020304" pitchFamily="18" charset="0"/>
                <a:cs typeface="Times New Roman" panose="02020603050405020304" pitchFamily="18" charset="0"/>
              </a:rPr>
              <a:t> </a:t>
            </a:r>
            <a:r>
              <a:rPr lang="en-US" sz="2800" b="0" i="0" u="none" strike="noStrike" baseline="0" dirty="0">
                <a:solidFill>
                  <a:srgbClr val="7030A0"/>
                </a:solidFill>
                <a:latin typeface="Times New Roman" panose="02020603050405020304" pitchFamily="18" charset="0"/>
                <a:cs typeface="Times New Roman" panose="02020603050405020304" pitchFamily="18" charset="0"/>
              </a:rPr>
              <a:t>Most managers take the responsibilities for project proposal writing, project cost estimation, scheduling, project staffing, software process tailoring, project monitoring and control, software configuration management, risk management, managerial report writing and presentation, and interfacing with clients.</a:t>
            </a:r>
          </a:p>
          <a:p>
            <a:pPr algn="l"/>
            <a:r>
              <a:rPr lang="en-US" sz="2800" b="0" i="0" u="none" strike="noStrike" baseline="0" dirty="0">
                <a:solidFill>
                  <a:srgbClr val="FF0000"/>
                </a:solidFill>
                <a:latin typeface="Times New Roman" panose="02020603050405020304" pitchFamily="18" charset="0"/>
                <a:cs typeface="Times New Roman" panose="02020603050405020304" pitchFamily="18" charset="0"/>
              </a:rPr>
              <a:t>We can broadly classify a project manager’s varied responsibilities into the following two major categories:</a:t>
            </a:r>
          </a:p>
          <a:p>
            <a:pPr algn="l"/>
            <a:r>
              <a:rPr lang="en-US" sz="2800" b="0" i="0" u="none" strike="noStrike" baseline="0" dirty="0">
                <a:solidFill>
                  <a:srgbClr val="FF0000"/>
                </a:solidFill>
                <a:latin typeface="Times New Roman" panose="02020603050405020304" pitchFamily="18" charset="0"/>
                <a:cs typeface="Times New Roman" panose="02020603050405020304" pitchFamily="18" charset="0"/>
              </a:rPr>
              <a:t>• Project planning, and</a:t>
            </a:r>
          </a:p>
          <a:p>
            <a:pPr algn="l"/>
            <a:r>
              <a:rPr lang="en-US" sz="2800" b="0" i="0" u="none" strike="noStrike" baseline="0" dirty="0">
                <a:solidFill>
                  <a:srgbClr val="FF0000"/>
                </a:solidFill>
                <a:latin typeface="Times New Roman" panose="02020603050405020304" pitchFamily="18" charset="0"/>
                <a:cs typeface="Times New Roman" panose="02020603050405020304" pitchFamily="18" charset="0"/>
              </a:rPr>
              <a:t>• Project monitoring and control.</a:t>
            </a:r>
            <a:endParaRPr lang="en-US" sz="2800" dirty="0">
              <a:solidFill>
                <a:srgbClr val="FF0000"/>
              </a:solidFill>
              <a:latin typeface="Times New Roman" panose="02020603050405020304" pitchFamily="18" charset="0"/>
              <a:cs typeface="Times New Roman" panose="02020603050405020304" pitchFamily="18" charset="0"/>
            </a:endParaRPr>
          </a:p>
          <a:p>
            <a:pPr algn="just"/>
            <a:endParaRPr lang="en-US"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707886"/>
          </a:xfrm>
          <a:prstGeom prst="rect">
            <a:avLst/>
          </a:prstGeom>
          <a:noFill/>
        </p:spPr>
        <p:txBody>
          <a:bodyPr wrap="square" rtlCol="0">
            <a:spAutoFit/>
          </a:bodyPr>
          <a:lstStyle/>
          <a:p>
            <a:pPr algn="l"/>
            <a:r>
              <a:rPr lang="en-US" sz="4000" b="1" i="0" u="none" strike="noStrike" baseline="0">
                <a:latin typeface="Times New Roman" panose="02020603050405020304" pitchFamily="18" charset="0"/>
                <a:cs typeface="Times New Roman" panose="02020603050405020304" pitchFamily="18" charset="0"/>
              </a:rPr>
              <a:t>						3. PROJECT PLANNING</a:t>
            </a:r>
            <a:endParaRPr lang="en-US"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612844"/>
            <a:ext cx="12192000" cy="5632311"/>
          </a:xfrm>
          <a:prstGeom prst="rect">
            <a:avLst/>
          </a:prstGeom>
          <a:noFill/>
        </p:spPr>
        <p:txBody>
          <a:bodyPr wrap="square">
            <a:spAutoFit/>
          </a:bodyPr>
          <a:lstStyle/>
          <a:p>
            <a:pPr algn="just"/>
            <a:r>
              <a:rPr lang="en-US" sz="3000" b="0" i="0" u="none" strike="noStrike" baseline="0" dirty="0">
                <a:latin typeface="Times New Roman" panose="02020603050405020304" pitchFamily="18" charset="0"/>
                <a:cs typeface="Times New Roman" panose="02020603050405020304" pitchFamily="18" charset="0"/>
              </a:rPr>
              <a:t>Once a project has been found to be feasible, software project managers undertake project planning. </a:t>
            </a:r>
            <a:r>
              <a:rPr lang="en-US" sz="3000" b="0" i="0" u="none" strike="noStrike" baseline="0" dirty="0">
                <a:solidFill>
                  <a:srgbClr val="00B0F0"/>
                </a:solidFill>
                <a:latin typeface="Times New Roman" panose="02020603050405020304" pitchFamily="18" charset="0"/>
                <a:cs typeface="Times New Roman" panose="02020603050405020304" pitchFamily="18" charset="0"/>
              </a:rPr>
              <a:t>Project planning requires utmost care and attention since commitment to unrealistic time and resource estimates result in schedule slippage. </a:t>
            </a:r>
            <a:r>
              <a:rPr lang="en-US" sz="3000" b="0" i="0" u="none" strike="noStrike" baseline="0" dirty="0">
                <a:solidFill>
                  <a:srgbClr val="00B050"/>
                </a:solidFill>
                <a:latin typeface="Times New Roman" panose="02020603050405020304" pitchFamily="18" charset="0"/>
                <a:cs typeface="Times New Roman" panose="02020603050405020304" pitchFamily="18" charset="0"/>
              </a:rPr>
              <a:t>Schedule delays can cause customer dissatisfaction and adversely affect team morale. It can even cause project failure.</a:t>
            </a:r>
            <a:r>
              <a:rPr lang="en-US" sz="3000" b="0" i="0" u="none" strike="noStrike" baseline="0" dirty="0">
                <a:latin typeface="Times New Roman" panose="02020603050405020304" pitchFamily="18" charset="0"/>
                <a:cs typeface="Times New Roman" panose="02020603050405020304" pitchFamily="18" charset="0"/>
              </a:rPr>
              <a:t> For this reason, </a:t>
            </a:r>
            <a:r>
              <a:rPr lang="en-US" sz="3000" b="0" i="0" u="none" strike="noStrike" baseline="0" dirty="0">
                <a:solidFill>
                  <a:srgbClr val="00B0F0"/>
                </a:solidFill>
                <a:latin typeface="Times New Roman" panose="02020603050405020304" pitchFamily="18" charset="0"/>
                <a:cs typeface="Times New Roman" panose="02020603050405020304" pitchFamily="18" charset="0"/>
              </a:rPr>
              <a:t>project planning is undertaken by the project managers with utmost care and attention</a:t>
            </a:r>
            <a:r>
              <a:rPr lang="en-US" sz="3000" b="0" i="0" u="none" strike="noStrike" baseline="0" dirty="0">
                <a:latin typeface="Times New Roman" panose="02020603050405020304" pitchFamily="18" charset="0"/>
                <a:cs typeface="Times New Roman" panose="02020603050405020304" pitchFamily="18" charset="0"/>
              </a:rPr>
              <a:t>. During project planning, the project manager performs the following activities;</a:t>
            </a:r>
          </a:p>
          <a:p>
            <a:pPr algn="just"/>
            <a:r>
              <a:rPr lang="en-US" sz="3000" b="1" dirty="0">
                <a:latin typeface="Times New Roman" panose="02020603050405020304" pitchFamily="18" charset="0"/>
                <a:cs typeface="Times New Roman" panose="02020603050405020304" pitchFamily="18" charset="0"/>
              </a:rPr>
              <a:t>1. Estimation</a:t>
            </a:r>
            <a:r>
              <a:rPr lang="en-US" sz="3000" dirty="0">
                <a:latin typeface="Times New Roman" panose="02020603050405020304" pitchFamily="18" charset="0"/>
                <a:cs typeface="Times New Roman" panose="02020603050405020304" pitchFamily="18" charset="0"/>
              </a:rPr>
              <a:t>: The following project attributes are estimated.</a:t>
            </a:r>
          </a:p>
          <a:p>
            <a:pPr algn="just"/>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Cost</a:t>
            </a:r>
            <a:r>
              <a:rPr lang="en-US" sz="3000" dirty="0">
                <a:latin typeface="Times New Roman" panose="02020603050405020304" pitchFamily="18" charset="0"/>
                <a:cs typeface="Times New Roman" panose="02020603050405020304" pitchFamily="18" charset="0"/>
              </a:rPr>
              <a:t>: How much is it going to cost to develop the software product?</a:t>
            </a:r>
          </a:p>
          <a:p>
            <a:pPr algn="just"/>
            <a:r>
              <a:rPr lang="en-US" sz="3000" dirty="0">
                <a:latin typeface="Times New Roman" panose="02020603050405020304" pitchFamily="18" charset="0"/>
                <a:cs typeface="Times New Roman" panose="02020603050405020304" pitchFamily="18" charset="0"/>
              </a:rPr>
              <a:t>•</a:t>
            </a:r>
            <a:r>
              <a:rPr lang="en-US" sz="3000" b="1" dirty="0">
                <a:latin typeface="Times New Roman" panose="02020603050405020304" pitchFamily="18" charset="0"/>
                <a:cs typeface="Times New Roman" panose="02020603050405020304" pitchFamily="18" charset="0"/>
              </a:rPr>
              <a:t> Duration</a:t>
            </a:r>
            <a:r>
              <a:rPr lang="en-US" sz="3000" dirty="0">
                <a:latin typeface="Times New Roman" panose="02020603050405020304" pitchFamily="18" charset="0"/>
                <a:cs typeface="Times New Roman" panose="02020603050405020304" pitchFamily="18" charset="0"/>
              </a:rPr>
              <a:t>: How long is it going to take to develop the product?</a:t>
            </a:r>
          </a:p>
          <a:p>
            <a:pPr algn="just"/>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Effort</a:t>
            </a:r>
            <a:r>
              <a:rPr lang="en-US" sz="3000" dirty="0">
                <a:latin typeface="Times New Roman" panose="02020603050405020304" pitchFamily="18" charset="0"/>
                <a:cs typeface="Times New Roman" panose="02020603050405020304" pitchFamily="18" charset="0"/>
              </a:rPr>
              <a:t>: How much effort would be necessary to develop the product?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707886"/>
          </a:xfrm>
          <a:prstGeom prst="rect">
            <a:avLst/>
          </a:prstGeom>
          <a:noFill/>
        </p:spPr>
        <p:txBody>
          <a:bodyPr wrap="square" rtlCol="0">
            <a:spAutoFit/>
          </a:bodyPr>
          <a:lstStyle/>
          <a:p>
            <a:pPr algn="l"/>
            <a:r>
              <a:rPr lang="en-US" sz="4000" b="1" i="0" u="none" strike="noStrike" baseline="0" dirty="0">
                <a:latin typeface="Times New Roman" panose="02020603050405020304" pitchFamily="18" charset="0"/>
                <a:cs typeface="Times New Roman" panose="02020603050405020304" pitchFamily="18" charset="0"/>
              </a:rPr>
              <a:t>						3. PROJECT PLANNING</a:t>
            </a:r>
            <a:endParaRPr lang="en-US"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707886"/>
            <a:ext cx="12192000" cy="4031873"/>
          </a:xfrm>
          <a:prstGeom prst="rect">
            <a:avLst/>
          </a:prstGeom>
          <a:noFill/>
        </p:spPr>
        <p:txBody>
          <a:bodyPr wrap="square">
            <a:spAutoFit/>
          </a:bodyPr>
          <a:lstStyle/>
          <a:p>
            <a:pPr algn="just"/>
            <a:r>
              <a:rPr lang="en-US" sz="3200" b="1" i="0" u="none" strike="noStrike" baseline="0" dirty="0">
                <a:latin typeface="Times New Roman" panose="02020603050405020304" pitchFamily="18" charset="0"/>
                <a:cs typeface="Times New Roman" panose="02020603050405020304" pitchFamily="18" charset="0"/>
              </a:rPr>
              <a:t>2. Scheduling: </a:t>
            </a:r>
            <a:r>
              <a:rPr lang="en-US" sz="3200" b="0" i="0" u="none" strike="noStrike" baseline="0" dirty="0">
                <a:latin typeface="Times New Roman" panose="02020603050405020304" pitchFamily="18" charset="0"/>
                <a:cs typeface="Times New Roman" panose="02020603050405020304" pitchFamily="18" charset="0"/>
              </a:rPr>
              <a:t>After all the necessary project parameters have been estimated, the schedules for manpower and other resources are developed.</a:t>
            </a:r>
          </a:p>
          <a:p>
            <a:pPr algn="just"/>
            <a:r>
              <a:rPr lang="en-US" sz="3200" b="1" i="0" u="none" strike="noStrike" baseline="0" dirty="0">
                <a:latin typeface="Times New Roman" panose="02020603050405020304" pitchFamily="18" charset="0"/>
                <a:cs typeface="Times New Roman" panose="02020603050405020304" pitchFamily="18" charset="0"/>
              </a:rPr>
              <a:t>3. Staffing: </a:t>
            </a:r>
            <a:r>
              <a:rPr lang="en-US" sz="3200" b="0" i="0" u="none" strike="noStrike" baseline="0" dirty="0">
                <a:latin typeface="Times New Roman" panose="02020603050405020304" pitchFamily="18" charset="0"/>
                <a:cs typeface="Times New Roman" panose="02020603050405020304" pitchFamily="18" charset="0"/>
              </a:rPr>
              <a:t>Staff organization and staffing plans are made.</a:t>
            </a:r>
          </a:p>
          <a:p>
            <a:pPr algn="just"/>
            <a:r>
              <a:rPr lang="en-US" sz="3200" b="1" i="0" u="none" strike="noStrike" baseline="0" dirty="0">
                <a:latin typeface="Times New Roman" panose="02020603050405020304" pitchFamily="18" charset="0"/>
                <a:cs typeface="Times New Roman" panose="02020603050405020304" pitchFamily="18" charset="0"/>
              </a:rPr>
              <a:t>4. Risk management : </a:t>
            </a:r>
            <a:r>
              <a:rPr lang="en-US" sz="3200" b="0" i="0" u="none" strike="noStrike" baseline="0" dirty="0">
                <a:latin typeface="Times New Roman" panose="02020603050405020304" pitchFamily="18" charset="0"/>
                <a:cs typeface="Times New Roman" panose="02020603050405020304" pitchFamily="18" charset="0"/>
              </a:rPr>
              <a:t>This includes risk identification, analysis, and abatement planning.</a:t>
            </a:r>
          </a:p>
          <a:p>
            <a:pPr algn="just"/>
            <a:r>
              <a:rPr lang="en-US" sz="3200" b="1" i="0" u="none" strike="noStrike" baseline="0" dirty="0">
                <a:latin typeface="Times New Roman" panose="02020603050405020304" pitchFamily="18" charset="0"/>
                <a:cs typeface="Times New Roman" panose="02020603050405020304" pitchFamily="18" charset="0"/>
              </a:rPr>
              <a:t>5. Miscellaneous plans: </a:t>
            </a:r>
            <a:r>
              <a:rPr lang="en-US" sz="3200" b="0" i="0" u="none" strike="noStrike" baseline="0" dirty="0">
                <a:latin typeface="Times New Roman" panose="02020603050405020304" pitchFamily="18" charset="0"/>
                <a:cs typeface="Times New Roman" panose="02020603050405020304" pitchFamily="18" charset="0"/>
              </a:rPr>
              <a:t>This includes making several other plans such as quality assurance plan, and configuration management plan, etc.</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 y="5124479"/>
            <a:ext cx="12191999" cy="954107"/>
          </a:xfrm>
          <a:prstGeom prst="rect">
            <a:avLst/>
          </a:prstGeom>
          <a:noFill/>
        </p:spPr>
        <p:txBody>
          <a:bodyPr wrap="square">
            <a:spAutoFit/>
          </a:bodyPr>
          <a:lstStyle/>
          <a:p>
            <a:pPr algn="just"/>
            <a:r>
              <a:rPr lang="en-US" sz="2800" b="0" i="1" u="none" strike="noStrike" baseline="0" dirty="0">
                <a:solidFill>
                  <a:srgbClr val="00B0F0"/>
                </a:solidFill>
                <a:latin typeface="Times New Roman" panose="02020603050405020304" pitchFamily="18" charset="0"/>
                <a:cs typeface="Times New Roman" panose="02020603050405020304" pitchFamily="18" charset="0"/>
              </a:rPr>
              <a:t>Size is the most fundamental parameter based on which all other estimations and project plans are made.</a:t>
            </a:r>
            <a:endParaRPr lang="en-US" sz="2800" i="1" dirty="0">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707886"/>
          </a:xfrm>
          <a:prstGeom prst="rect">
            <a:avLst/>
          </a:prstGeom>
          <a:noFill/>
        </p:spPr>
        <p:txBody>
          <a:bodyPr wrap="square" rtlCol="0">
            <a:spAutoFit/>
          </a:bodyPr>
          <a:lstStyle/>
          <a:p>
            <a:pPr algn="l"/>
            <a:r>
              <a:rPr lang="en-US" sz="4000" b="1" i="0" u="none" strike="noStrike" baseline="0" dirty="0">
                <a:latin typeface="Times New Roman" panose="02020603050405020304" pitchFamily="18" charset="0"/>
                <a:cs typeface="Times New Roman" panose="02020603050405020304" pitchFamily="18" charset="0"/>
              </a:rPr>
              <a:t>					3.1 PROJECT SIZE ESTIMATION</a:t>
            </a:r>
            <a:endParaRPr lang="en-US"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954593"/>
            <a:ext cx="12192000" cy="5570756"/>
          </a:xfrm>
          <a:prstGeom prst="rect">
            <a:avLst/>
          </a:prstGeom>
          <a:noFill/>
        </p:spPr>
        <p:txBody>
          <a:bodyPr wrap="square">
            <a:spAutoFit/>
          </a:bodyPr>
          <a:lstStyle/>
          <a:p>
            <a:pPr algn="just"/>
            <a:r>
              <a:rPr lang="en-US" sz="2800" b="0" i="0" dirty="0">
                <a:solidFill>
                  <a:srgbClr val="273239"/>
                </a:solidFill>
                <a:effectLst/>
                <a:latin typeface="Times New Roman" panose="02020603050405020304" pitchFamily="18" charset="0"/>
                <a:cs typeface="Times New Roman" panose="02020603050405020304" pitchFamily="18" charset="0"/>
              </a:rPr>
              <a:t>Estimation of the size of software is an essential part of Software Project Management. It helps the project manager to further predict the effort and time which will be needed to build the project. </a:t>
            </a:r>
            <a:r>
              <a:rPr lang="en-US" sz="2800" b="0" i="0" u="none" strike="noStrike" baseline="0" dirty="0">
                <a:solidFill>
                  <a:srgbClr val="FF0000"/>
                </a:solidFill>
                <a:latin typeface="Times New Roman" panose="02020603050405020304" pitchFamily="18" charset="0"/>
                <a:cs typeface="Times New Roman" panose="02020603050405020304" pitchFamily="18" charset="0"/>
              </a:rPr>
              <a:t>The size of a project is obviously not the number of bytes that the source code occupies, neither is it the size of the executable code. </a:t>
            </a:r>
            <a:r>
              <a:rPr lang="en-US" sz="2800" b="0" i="0" u="none" strike="noStrike" baseline="0" dirty="0">
                <a:solidFill>
                  <a:srgbClr val="00B0F0"/>
                </a:solidFill>
                <a:latin typeface="Times New Roman" panose="02020603050405020304" pitchFamily="18" charset="0"/>
                <a:cs typeface="Times New Roman" panose="02020603050405020304" pitchFamily="18" charset="0"/>
              </a:rPr>
              <a:t>The project size is a measure of the problem complexity in terms of the effort and time required to develop the product</a:t>
            </a:r>
            <a:r>
              <a:rPr lang="en-US" sz="2800" b="0" i="0" u="none" strike="noStrike" baseline="0" dirty="0">
                <a:latin typeface="Times New Roman" panose="02020603050405020304" pitchFamily="18" charset="0"/>
                <a:cs typeface="Times New Roman" panose="02020603050405020304" pitchFamily="18" charset="0"/>
              </a:rPr>
              <a:t>.</a:t>
            </a:r>
            <a:r>
              <a:rPr lang="en-US" sz="2800" u="none" strike="noStrike" baseline="0" dirty="0">
                <a:solidFill>
                  <a:srgbClr val="273239"/>
                </a:solidFill>
                <a:latin typeface="Times New Roman" panose="02020603050405020304" pitchFamily="18" charset="0"/>
                <a:cs typeface="Times New Roman" panose="02020603050405020304" pitchFamily="18" charset="0"/>
              </a:rPr>
              <a:t> </a:t>
            </a:r>
            <a:r>
              <a:rPr lang="en-US" sz="2800" b="0" i="0" dirty="0">
                <a:solidFill>
                  <a:srgbClr val="273239"/>
                </a:solidFill>
                <a:effectLst/>
                <a:latin typeface="Times New Roman" panose="02020603050405020304" pitchFamily="18" charset="0"/>
                <a:cs typeface="Times New Roman" panose="02020603050405020304" pitchFamily="18" charset="0"/>
              </a:rPr>
              <a:t>Various measures are used in project size estimation. Some of these are:</a:t>
            </a:r>
            <a:endParaRPr lang="en-US" sz="3200" b="0" i="0" dirty="0">
              <a:solidFill>
                <a:srgbClr val="273239"/>
              </a:solidFill>
              <a:effectLst/>
              <a:latin typeface="Times New Roman" panose="02020603050405020304" pitchFamily="18" charset="0"/>
              <a:cs typeface="Times New Roman" panose="02020603050405020304" pitchFamily="18" charset="0"/>
            </a:endParaRPr>
          </a:p>
          <a:p>
            <a:pPr marL="514350" indent="-514350" algn="l" fontAlgn="base">
              <a:buFont typeface="+mj-lt"/>
              <a:buAutoNum type="arabicPeriod"/>
            </a:pPr>
            <a:r>
              <a:rPr lang="en-US" sz="3200" b="0" i="0" dirty="0">
                <a:solidFill>
                  <a:srgbClr val="00B0F0"/>
                </a:solidFill>
                <a:effectLst/>
                <a:latin typeface="Times New Roman" panose="02020603050405020304" pitchFamily="18" charset="0"/>
                <a:cs typeface="Times New Roman" panose="02020603050405020304" pitchFamily="18" charset="0"/>
              </a:rPr>
              <a:t>Lines of Code</a:t>
            </a:r>
          </a:p>
          <a:p>
            <a:pPr marL="514350" indent="-514350" fontAlgn="base">
              <a:buFont typeface="+mj-lt"/>
              <a:buAutoNum type="arabicPeriod"/>
            </a:pPr>
            <a:r>
              <a:rPr lang="en-US" sz="3200" b="0" i="0">
                <a:solidFill>
                  <a:srgbClr val="00B0F0"/>
                </a:solidFill>
                <a:effectLst/>
                <a:latin typeface="Times New Roman" panose="02020603050405020304" pitchFamily="18" charset="0"/>
                <a:cs typeface="Times New Roman" panose="02020603050405020304" pitchFamily="18" charset="0"/>
              </a:rPr>
              <a:t>Function points</a:t>
            </a:r>
            <a:endParaRPr lang="en-US" sz="3200" b="0" i="0" dirty="0">
              <a:solidFill>
                <a:srgbClr val="00B0F0"/>
              </a:solidFill>
              <a:effectLst/>
              <a:latin typeface="Times New Roman" panose="02020603050405020304" pitchFamily="18" charset="0"/>
              <a:cs typeface="Times New Roman" panose="02020603050405020304" pitchFamily="18" charset="0"/>
            </a:endParaRPr>
          </a:p>
          <a:p>
            <a:pPr marL="514350" indent="-514350" algn="l" fontAlgn="base">
              <a:buFont typeface="+mj-lt"/>
              <a:buAutoNum type="arabicPeriod"/>
            </a:pPr>
            <a:r>
              <a:rPr lang="en-US" sz="3200" b="0" i="0" dirty="0">
                <a:solidFill>
                  <a:srgbClr val="273239"/>
                </a:solidFill>
                <a:effectLst/>
                <a:latin typeface="Times New Roman" panose="02020603050405020304" pitchFamily="18" charset="0"/>
                <a:cs typeface="Times New Roman" panose="02020603050405020304" pitchFamily="18" charset="0"/>
              </a:rPr>
              <a:t>Number of entities in ER diagram</a:t>
            </a:r>
          </a:p>
          <a:p>
            <a:pPr marL="514350" indent="-514350" algn="l" fontAlgn="base">
              <a:buFont typeface="+mj-lt"/>
              <a:buAutoNum type="arabicPeriod"/>
            </a:pPr>
            <a:r>
              <a:rPr lang="en-US" sz="3200" b="0" i="0" dirty="0">
                <a:solidFill>
                  <a:srgbClr val="273239"/>
                </a:solidFill>
                <a:effectLst/>
                <a:latin typeface="Times New Roman" panose="02020603050405020304" pitchFamily="18" charset="0"/>
                <a:cs typeface="Times New Roman" panose="02020603050405020304" pitchFamily="18" charset="0"/>
              </a:rPr>
              <a:t>Total number of processes in detailed data flow diagram</a:t>
            </a:r>
          </a:p>
          <a:p>
            <a:pPr algn="just"/>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707886"/>
          </a:xfrm>
          <a:prstGeom prst="rect">
            <a:avLst/>
          </a:prstGeom>
          <a:noFill/>
        </p:spPr>
        <p:txBody>
          <a:bodyPr wrap="square" rtlCol="0">
            <a:spAutoFit/>
          </a:bodyPr>
          <a:lstStyle/>
          <a:p>
            <a:pPr algn="l"/>
            <a:r>
              <a:rPr lang="en-US" sz="4000" b="1" i="0" u="none" strike="noStrike" baseline="0" dirty="0">
                <a:latin typeface="Times New Roman" panose="02020603050405020304" pitchFamily="18" charset="0"/>
                <a:cs typeface="Times New Roman" panose="02020603050405020304" pitchFamily="18" charset="0"/>
              </a:rPr>
              <a:t>					3.1 PROJECT SIZE ESTIMATION</a:t>
            </a:r>
            <a:endParaRPr lang="en-US" sz="4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0436" y="868858"/>
            <a:ext cx="11982502" cy="51080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707886"/>
          </a:xfrm>
          <a:prstGeom prst="rect">
            <a:avLst/>
          </a:prstGeom>
          <a:noFill/>
        </p:spPr>
        <p:txBody>
          <a:bodyPr wrap="square" rtlCol="0">
            <a:spAutoFit/>
          </a:bodyPr>
          <a:lstStyle/>
          <a:p>
            <a:pPr algn="l"/>
            <a:r>
              <a:rPr lang="en-US" sz="4000" b="1" i="0" u="none" strike="noStrike" baseline="0" dirty="0">
                <a:latin typeface="Times New Roman" panose="02020603050405020304" pitchFamily="18" charset="0"/>
                <a:cs typeface="Times New Roman" panose="02020603050405020304" pitchFamily="18" charset="0"/>
              </a:rPr>
              <a:t>					3.1 PROJECT SIZE ESTIMATION</a:t>
            </a:r>
            <a:endParaRPr lang="en-US"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914400"/>
            <a:ext cx="12192000" cy="3970318"/>
          </a:xfrm>
          <a:prstGeom prst="rect">
            <a:avLst/>
          </a:prstGeom>
          <a:noFill/>
        </p:spPr>
        <p:txBody>
          <a:bodyPr wrap="square">
            <a:spAutoFit/>
          </a:bodyPr>
          <a:lstStyle/>
          <a:p>
            <a:pPr algn="just"/>
            <a:r>
              <a:rPr lang="en-US" sz="3600" dirty="0">
                <a:latin typeface="Times New Roman" panose="02020603050405020304" pitchFamily="18" charset="0"/>
                <a:cs typeface="Times New Roman" panose="02020603050405020304" pitchFamily="18" charset="0"/>
              </a:rPr>
              <a:t>B</a:t>
            </a:r>
            <a:r>
              <a:rPr lang="en-US" sz="3600" b="0" i="0" u="none" strike="noStrike" baseline="0" dirty="0">
                <a:latin typeface="Times New Roman" panose="02020603050405020304" pitchFamily="18" charset="0"/>
                <a:cs typeface="Times New Roman" panose="02020603050405020304" pitchFamily="18" charset="0"/>
              </a:rPr>
              <a:t>ased on the size estimation, the effort required to complete a project and the duration over which the development is to be carried out are estimated. Based on the effort estimation, the cost of the project is computed. </a:t>
            </a:r>
            <a:r>
              <a:rPr lang="en-US" sz="3600" b="0" i="0" u="none" strike="noStrike" baseline="0" dirty="0">
                <a:solidFill>
                  <a:srgbClr val="00B0F0"/>
                </a:solidFill>
                <a:latin typeface="Times New Roman" panose="02020603050405020304" pitchFamily="18" charset="0"/>
                <a:cs typeface="Times New Roman" panose="02020603050405020304" pitchFamily="18" charset="0"/>
              </a:rPr>
              <a:t>The estimated cost forms the basis on which price negotiations with the customer is carried out</a:t>
            </a:r>
            <a:r>
              <a:rPr lang="en-US" sz="3600" b="0" i="0" u="none" strike="noStrike" baseline="0" dirty="0">
                <a:latin typeface="Times New Roman" panose="02020603050405020304" pitchFamily="18" charset="0"/>
                <a:cs typeface="Times New Roman" panose="02020603050405020304" pitchFamily="18" charset="0"/>
              </a:rPr>
              <a:t>. Other planning activities such as staffing, scheduling etc. are undertaken based on the effort and duration estimates made.</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03" y="50242"/>
            <a:ext cx="10150105" cy="830997"/>
          </a:xfrm>
          <a:prstGeom prst="rect">
            <a:avLst/>
          </a:prstGeom>
          <a:noFill/>
        </p:spPr>
        <p:txBody>
          <a:bodyPr wrap="square" rtlCol="0">
            <a:spAutoFit/>
          </a:bodyPr>
          <a:lstStyle/>
          <a:p>
            <a:r>
              <a:rPr lang="en-US" sz="4800" b="1" dirty="0"/>
              <a:t>SOFTWARE PROJECT MANAGEMENT</a:t>
            </a:r>
          </a:p>
        </p:txBody>
      </p:sp>
      <p:sp>
        <p:nvSpPr>
          <p:cNvPr id="6" name="TextBox 5"/>
          <p:cNvSpPr txBox="1"/>
          <p:nvPr/>
        </p:nvSpPr>
        <p:spPr>
          <a:xfrm>
            <a:off x="0" y="984737"/>
            <a:ext cx="12118313" cy="3046988"/>
          </a:xfrm>
          <a:prstGeom prst="rect">
            <a:avLst/>
          </a:prstGeom>
          <a:noFill/>
        </p:spPr>
        <p:txBody>
          <a:bodyPr wrap="square">
            <a:spAutoFit/>
          </a:bodyPr>
          <a:lstStyle/>
          <a:p>
            <a:pPr algn="just"/>
            <a:r>
              <a:rPr lang="en-US" sz="3200" b="0" i="0" u="none" strike="noStrike" baseline="0" dirty="0">
                <a:latin typeface="Times New Roman" panose="02020603050405020304" pitchFamily="18" charset="0"/>
                <a:cs typeface="Times New Roman" panose="02020603050405020304" pitchFamily="18" charset="0"/>
              </a:rPr>
              <a:t>Effective project management is crucial to the success of any software development project. In the past, several projects have failed not for want of competent technical professionals neither for lack of resources, but due to the use of faulty project management practices. Therefore, it is important to carefully learn the latest software project management</a:t>
            </a:r>
            <a:r>
              <a:rPr lang="en-US" sz="3200" dirty="0">
                <a:latin typeface="Times New Roman" panose="02020603050405020304" pitchFamily="18" charset="0"/>
                <a:cs typeface="Times New Roman" panose="02020603050405020304" pitchFamily="18" charset="0"/>
              </a:rPr>
              <a:t> </a:t>
            </a:r>
            <a:r>
              <a:rPr lang="en-US" sz="3200" b="0" i="0" u="none" strike="noStrike" baseline="0" dirty="0">
                <a:latin typeface="Times New Roman" panose="02020603050405020304" pitchFamily="18" charset="0"/>
                <a:cs typeface="Times New Roman" panose="02020603050405020304" pitchFamily="18" charset="0"/>
              </a:rPr>
              <a:t>techniques.</a:t>
            </a:r>
            <a:endParaRPr lang="en-US" sz="3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6843" y="4303603"/>
            <a:ext cx="12118313" cy="1569660"/>
          </a:xfrm>
          <a:prstGeom prst="rect">
            <a:avLst/>
          </a:prstGeom>
          <a:noFill/>
        </p:spPr>
        <p:txBody>
          <a:bodyPr wrap="square">
            <a:spAutoFit/>
          </a:bodyPr>
          <a:lstStyle/>
          <a:p>
            <a:pPr algn="just"/>
            <a:r>
              <a:rPr lang="en-US" sz="3200" b="0" i="1" u="none" strike="noStrike" baseline="0" dirty="0">
                <a:latin typeface="Times New Roman" panose="02020603050405020304" pitchFamily="18" charset="0"/>
                <a:cs typeface="Times New Roman" panose="02020603050405020304" pitchFamily="18" charset="0"/>
              </a:rPr>
              <a:t>The main goal of software project management is to enable a group of developers to work effectively towards the successful completion of a project.</a:t>
            </a:r>
            <a:endParaRPr lang="en-US" sz="32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85327" y="0"/>
            <a:ext cx="6018963" cy="646331"/>
          </a:xfrm>
          <a:prstGeom prst="rect">
            <a:avLst/>
          </a:prstGeom>
          <a:noFill/>
        </p:spPr>
        <p:txBody>
          <a:bodyPr wrap="square" rtlCol="0">
            <a:spAutoFit/>
          </a:bodyPr>
          <a:lstStyle/>
          <a:p>
            <a:pPr algn="l"/>
            <a:r>
              <a:rPr lang="en-US" sz="3600" b="1" i="0" u="none" strike="noStrike" baseline="0" dirty="0">
                <a:latin typeface="Times New Roman" panose="02020603050405020304" pitchFamily="18" charset="0"/>
                <a:cs typeface="Times New Roman" panose="02020603050405020304" pitchFamily="18" charset="0"/>
              </a:rPr>
              <a:t>3.1.1 Lines of Code (LOC)</a:t>
            </a:r>
            <a:endParaRPr lang="en-US" sz="36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0" y="646332"/>
            <a:ext cx="12192000" cy="5632311"/>
          </a:xfrm>
          <a:prstGeom prst="rect">
            <a:avLst/>
          </a:prstGeom>
          <a:noFill/>
        </p:spPr>
        <p:txBody>
          <a:bodyPr wrap="square">
            <a:spAutoFit/>
          </a:bodyPr>
          <a:lstStyle/>
          <a:p>
            <a:pPr algn="just"/>
            <a:r>
              <a:rPr lang="en-US" sz="3000" b="0" i="0" u="none" strike="noStrike" baseline="0" dirty="0">
                <a:solidFill>
                  <a:srgbClr val="00B0F0"/>
                </a:solidFill>
                <a:latin typeface="Times New Roman" panose="02020603050405020304" pitchFamily="18" charset="0"/>
                <a:cs typeface="Times New Roman" panose="02020603050405020304" pitchFamily="18" charset="0"/>
              </a:rPr>
              <a:t>LOC is possibly the simplest among all metrics available to measure project size. Consequently, this metric is extremely popular. </a:t>
            </a:r>
            <a:r>
              <a:rPr lang="en-US" sz="3000" b="0" i="0" u="none" strike="noStrike" baseline="0" dirty="0">
                <a:latin typeface="Times New Roman" panose="02020603050405020304" pitchFamily="18" charset="0"/>
                <a:cs typeface="Times New Roman" panose="02020603050405020304" pitchFamily="18" charset="0"/>
              </a:rPr>
              <a:t>This metric measures the size of a project by counting the number of source instructions in the developed program.</a:t>
            </a:r>
            <a:r>
              <a:rPr lang="en-US" sz="3000" b="0" i="0" u="none" strike="noStrike" baseline="0" dirty="0">
                <a:solidFill>
                  <a:srgbClr val="FF0000"/>
                </a:solidFill>
                <a:latin typeface="Times New Roman" panose="02020603050405020304" pitchFamily="18" charset="0"/>
                <a:cs typeface="Times New Roman" panose="02020603050405020304" pitchFamily="18" charset="0"/>
              </a:rPr>
              <a:t> </a:t>
            </a:r>
            <a:r>
              <a:rPr lang="en-US" sz="3000" b="0" i="0" u="none" strike="noStrike" baseline="0" dirty="0">
                <a:solidFill>
                  <a:srgbClr val="00B0F0"/>
                </a:solidFill>
                <a:latin typeface="Times New Roman" panose="02020603050405020304" pitchFamily="18" charset="0"/>
                <a:cs typeface="Times New Roman" panose="02020603050405020304" pitchFamily="18" charset="0"/>
              </a:rPr>
              <a:t>Obviously, while counting the number of source instructions, comment lines, and header lines are ignored.</a:t>
            </a:r>
            <a:r>
              <a:rPr lang="en-US" sz="3000" b="0" i="0" u="none" strike="noStrike" baseline="0" dirty="0">
                <a:latin typeface="Times New Roman" panose="02020603050405020304" pitchFamily="18" charset="0"/>
                <a:cs typeface="Times New Roman" panose="02020603050405020304" pitchFamily="18" charset="0"/>
              </a:rPr>
              <a:t> </a:t>
            </a:r>
            <a:r>
              <a:rPr lang="en-US" sz="3000" b="0" i="0" u="none" strike="noStrike" baseline="0" dirty="0">
                <a:solidFill>
                  <a:srgbClr val="FF0000"/>
                </a:solidFill>
                <a:latin typeface="Times New Roman" panose="02020603050405020304" pitchFamily="18" charset="0"/>
                <a:cs typeface="Times New Roman" panose="02020603050405020304" pitchFamily="18" charset="0"/>
              </a:rPr>
              <a:t>Determining the LOC count at the end of a project is very simple. However, accurate estimation of LOC count at the beginning of a project is a very difficult task. </a:t>
            </a:r>
            <a:r>
              <a:rPr lang="en-US" sz="3000" b="0" i="0" u="none" strike="noStrike" baseline="0" dirty="0">
                <a:solidFill>
                  <a:srgbClr val="00B0F0"/>
                </a:solidFill>
                <a:latin typeface="Times New Roman" panose="02020603050405020304" pitchFamily="18" charset="0"/>
                <a:cs typeface="Times New Roman" panose="02020603050405020304" pitchFamily="18" charset="0"/>
              </a:rPr>
              <a:t>One can possibly estimate the LOC count at the starting of a project, only by using some form of systematic guess work. </a:t>
            </a:r>
            <a:r>
              <a:rPr lang="en-US" sz="3000" b="0" i="0" u="none" strike="noStrike" baseline="0" dirty="0">
                <a:solidFill>
                  <a:srgbClr val="00B050"/>
                </a:solidFill>
                <a:latin typeface="Times New Roman" panose="02020603050405020304" pitchFamily="18" charset="0"/>
                <a:cs typeface="Times New Roman" panose="02020603050405020304" pitchFamily="18" charset="0"/>
              </a:rPr>
              <a:t>Systematic guessing typically involves the following. The project manager divides the problem into modules, and each module into sub-modules and so on, until the LOC of the leaf-level modules are small enough to be predicted.</a:t>
            </a:r>
            <a:endParaRPr lang="en-US" sz="30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5327" y="0"/>
            <a:ext cx="6018963" cy="646331"/>
          </a:xfrm>
          <a:prstGeom prst="rect">
            <a:avLst/>
          </a:prstGeom>
          <a:noFill/>
        </p:spPr>
        <p:txBody>
          <a:bodyPr wrap="square" rtlCol="0">
            <a:spAutoFit/>
          </a:bodyPr>
          <a:lstStyle/>
          <a:p>
            <a:pPr algn="l"/>
            <a:r>
              <a:rPr lang="en-US" sz="3600" b="1" i="0" u="none" strike="noStrike" baseline="0" dirty="0">
                <a:latin typeface="Times New Roman" panose="02020603050405020304" pitchFamily="18" charset="0"/>
                <a:cs typeface="Times New Roman" panose="02020603050405020304" pitchFamily="18" charset="0"/>
              </a:rPr>
              <a:t>3.1.1 Lines of Code (LOC)</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519" y="629471"/>
            <a:ext cx="12269037" cy="4832092"/>
          </a:xfrm>
          <a:prstGeom prst="rect">
            <a:avLst/>
          </a:prstGeom>
          <a:noFill/>
        </p:spPr>
        <p:txBody>
          <a:bodyPr wrap="square">
            <a:spAutoFit/>
          </a:bodyPr>
          <a:lstStyle/>
          <a:p>
            <a:pPr algn="just"/>
            <a:r>
              <a:rPr lang="en-US" sz="2800" b="0" i="0" u="none" strike="noStrike" baseline="0" dirty="0">
                <a:solidFill>
                  <a:srgbClr val="00B050"/>
                </a:solidFill>
                <a:latin typeface="Times New Roman" panose="02020603050405020304" pitchFamily="18" charset="0"/>
                <a:cs typeface="Times New Roman" panose="02020603050405020304" pitchFamily="18" charset="0"/>
              </a:rPr>
              <a:t>To be able to predict the LOC count for the various leaf-level modules sufficiently accurately, past experience in developing similar modules is very helpful</a:t>
            </a:r>
            <a:r>
              <a:rPr lang="en-US" sz="2800" b="0" i="0" u="none" strike="noStrike" baseline="0" dirty="0">
                <a:latin typeface="Times New Roman" panose="02020603050405020304" pitchFamily="18" charset="0"/>
                <a:cs typeface="Times New Roman" panose="02020603050405020304" pitchFamily="18" charset="0"/>
              </a:rPr>
              <a:t>. By adding the estimates for all leaf level modules together, project managers arrive at the total size estimation. In spite of its conceptual simplicity, </a:t>
            </a:r>
            <a:r>
              <a:rPr lang="en-US" sz="2800" b="0" i="0" u="none" strike="noStrike" baseline="0" dirty="0">
                <a:solidFill>
                  <a:srgbClr val="FF0000"/>
                </a:solidFill>
                <a:latin typeface="Times New Roman" panose="02020603050405020304" pitchFamily="18" charset="0"/>
                <a:cs typeface="Times New Roman" panose="02020603050405020304" pitchFamily="18" charset="0"/>
              </a:rPr>
              <a:t>LOC metric has several shortcomings when used to measure problem size</a:t>
            </a:r>
            <a:r>
              <a:rPr lang="en-US" sz="2800" b="0" i="0" u="none" strike="noStrike" baseline="0" dirty="0">
                <a:latin typeface="Times New Roman" panose="02020603050405020304" pitchFamily="18" charset="0"/>
                <a:cs typeface="Times New Roman" panose="02020603050405020304" pitchFamily="18" charset="0"/>
              </a:rPr>
              <a:t>. Below are some limitations of LOC;</a:t>
            </a:r>
          </a:p>
          <a:p>
            <a:pPr algn="just"/>
            <a:r>
              <a:rPr lang="en-US" sz="2800" b="1" i="0" u="none" strike="noStrike" baseline="0" dirty="0">
                <a:solidFill>
                  <a:srgbClr val="00B0F0"/>
                </a:solidFill>
                <a:latin typeface="Times New Roman" panose="02020603050405020304" pitchFamily="18" charset="0"/>
                <a:cs typeface="Times New Roman" panose="02020603050405020304" pitchFamily="18" charset="0"/>
              </a:rPr>
              <a:t>1. LOC is a measure of coding activity alone. </a:t>
            </a:r>
            <a:r>
              <a:rPr lang="en-US" sz="2800" b="0" i="0" u="none" strike="noStrike" baseline="0" dirty="0">
                <a:solidFill>
                  <a:schemeClr val="accent2"/>
                </a:solidFill>
                <a:latin typeface="Times New Roman" panose="02020603050405020304" pitchFamily="18" charset="0"/>
                <a:cs typeface="Times New Roman" panose="02020603050405020304" pitchFamily="18" charset="0"/>
              </a:rPr>
              <a:t>A good problem size measure should consider the total effort needed to carry out various life cycle activities (i.e. specification, design, code, test, etc.) and not just the coding effort</a:t>
            </a:r>
            <a:r>
              <a:rPr lang="en-US" sz="2800" b="0" i="0" u="none" strike="noStrike" baseline="0" dirty="0">
                <a:latin typeface="Times New Roman" panose="02020603050405020304" pitchFamily="18" charset="0"/>
                <a:cs typeface="Times New Roman" panose="02020603050405020304" pitchFamily="18" charset="0"/>
              </a:rPr>
              <a:t>. </a:t>
            </a:r>
            <a:r>
              <a:rPr lang="en-US" sz="2800" b="0" i="0" u="none" strike="noStrike" baseline="0" dirty="0">
                <a:solidFill>
                  <a:srgbClr val="00B050"/>
                </a:solidFill>
                <a:latin typeface="Times New Roman" panose="02020603050405020304" pitchFamily="18" charset="0"/>
                <a:cs typeface="Times New Roman" panose="02020603050405020304" pitchFamily="18" charset="0"/>
              </a:rPr>
              <a:t>LOC, however, focuses on the coding activity alone—it merely computes the number of source lines in the final program.</a:t>
            </a:r>
            <a:endParaRPr lang="en-US" sz="2800" dirty="0">
              <a:solidFill>
                <a:srgbClr val="00B05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 y="5461563"/>
            <a:ext cx="12192000" cy="114096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5327" y="0"/>
            <a:ext cx="6018963" cy="646331"/>
          </a:xfrm>
          <a:prstGeom prst="rect">
            <a:avLst/>
          </a:prstGeom>
          <a:noFill/>
        </p:spPr>
        <p:txBody>
          <a:bodyPr wrap="square" rtlCol="0">
            <a:spAutoFit/>
          </a:bodyPr>
          <a:lstStyle/>
          <a:p>
            <a:pPr algn="l"/>
            <a:r>
              <a:rPr lang="en-US" sz="3600" b="1" i="0" u="none" strike="noStrike" baseline="0" dirty="0">
                <a:latin typeface="Times New Roman" panose="02020603050405020304" pitchFamily="18" charset="0"/>
                <a:cs typeface="Times New Roman" panose="02020603050405020304" pitchFamily="18" charset="0"/>
              </a:rPr>
              <a:t>3.1.1 Lines of Code (LOC)</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554732"/>
            <a:ext cx="12192001" cy="5909310"/>
          </a:xfrm>
          <a:prstGeom prst="rect">
            <a:avLst/>
          </a:prstGeom>
          <a:noFill/>
        </p:spPr>
        <p:txBody>
          <a:bodyPr wrap="square">
            <a:spAutoFit/>
          </a:bodyPr>
          <a:lstStyle/>
          <a:p>
            <a:pPr algn="just"/>
            <a:r>
              <a:rPr lang="en-US" sz="2700" b="1" i="0" u="none" strike="noStrike" baseline="0" dirty="0">
                <a:solidFill>
                  <a:srgbClr val="00B0F0"/>
                </a:solidFill>
                <a:latin typeface="Times New Roman" panose="02020603050405020304" pitchFamily="18" charset="0"/>
                <a:cs typeface="Times New Roman" panose="02020603050405020304" pitchFamily="18" charset="0"/>
              </a:rPr>
              <a:t>2. LOC count depends on the choice of specific instructions:  </a:t>
            </a:r>
            <a:r>
              <a:rPr lang="en-US" sz="2700" b="0" i="0" u="none" strike="noStrike" baseline="0" dirty="0">
                <a:solidFill>
                  <a:srgbClr val="7030A0"/>
                </a:solidFill>
                <a:latin typeface="Times New Roman" panose="02020603050405020304" pitchFamily="18" charset="0"/>
                <a:cs typeface="Times New Roman" panose="02020603050405020304" pitchFamily="18" charset="0"/>
              </a:rPr>
              <a:t>LOC gives a numerical value of problem size that can vary widely with coding styles of individual programmers</a:t>
            </a:r>
            <a:r>
              <a:rPr lang="en-US" sz="2700" b="0" i="0" u="none" strike="noStrike" baseline="0" dirty="0">
                <a:latin typeface="Times New Roman" panose="02020603050405020304" pitchFamily="18" charset="0"/>
                <a:cs typeface="Times New Roman" panose="02020603050405020304" pitchFamily="18" charset="0"/>
              </a:rPr>
              <a:t>. </a:t>
            </a:r>
            <a:r>
              <a:rPr lang="en-US" sz="2700" b="0" i="0" u="none" strike="noStrike" baseline="0" dirty="0">
                <a:solidFill>
                  <a:srgbClr val="FF0000"/>
                </a:solidFill>
                <a:latin typeface="Times New Roman" panose="02020603050405020304" pitchFamily="18" charset="0"/>
                <a:cs typeface="Times New Roman" panose="02020603050405020304" pitchFamily="18" charset="0"/>
              </a:rPr>
              <a:t>By coding style, we mean the choice of code layout, the choice of the instructions in writing the program, and the specific algorithms used</a:t>
            </a:r>
            <a:r>
              <a:rPr lang="en-US" sz="2700" b="0" i="0" u="none" strike="noStrike" baseline="0" dirty="0">
                <a:latin typeface="Times New Roman" panose="02020603050405020304" pitchFamily="18" charset="0"/>
                <a:cs typeface="Times New Roman" panose="02020603050405020304" pitchFamily="18" charset="0"/>
              </a:rPr>
              <a:t>. </a:t>
            </a:r>
            <a:r>
              <a:rPr lang="en-US" sz="2700" b="0" i="0" u="none" strike="noStrike" baseline="0" dirty="0">
                <a:solidFill>
                  <a:srgbClr val="00B0F0"/>
                </a:solidFill>
                <a:latin typeface="Times New Roman" panose="02020603050405020304" pitchFamily="18" charset="0"/>
                <a:cs typeface="Times New Roman" panose="02020603050405020304" pitchFamily="18" charset="0"/>
              </a:rPr>
              <a:t>Different programmers may lay out their code in very different ways. For example, one programmer might write several source instructions on a single line, whereas another might split a single instruction across several lines</a:t>
            </a:r>
            <a:r>
              <a:rPr lang="en-US" sz="2700" b="0" i="0" u="none" strike="noStrike" baseline="0" dirty="0">
                <a:latin typeface="Times New Roman" panose="02020603050405020304" pitchFamily="18" charset="0"/>
                <a:cs typeface="Times New Roman" panose="02020603050405020304" pitchFamily="18" charset="0"/>
              </a:rPr>
              <a:t>. Unless this issue is handled satisfactorily, there is a possibility of </a:t>
            </a:r>
            <a:r>
              <a:rPr lang="en-US" sz="2700" b="0" i="0" u="none" strike="noStrike" baseline="0" dirty="0">
                <a:solidFill>
                  <a:srgbClr val="FF0000"/>
                </a:solidFill>
                <a:latin typeface="Times New Roman" panose="02020603050405020304" pitchFamily="18" charset="0"/>
                <a:cs typeface="Times New Roman" panose="02020603050405020304" pitchFamily="18" charset="0"/>
              </a:rPr>
              <a:t>arriving at very different size measures for essentially identical programs</a:t>
            </a:r>
            <a:r>
              <a:rPr lang="en-US" sz="2700" b="0" i="0" u="none" strike="noStrike" baseline="0" dirty="0">
                <a:latin typeface="Times New Roman" panose="02020603050405020304" pitchFamily="18" charset="0"/>
                <a:cs typeface="Times New Roman" panose="02020603050405020304" pitchFamily="18" charset="0"/>
              </a:rPr>
              <a:t>. This problem can, to a large extent, be overcome by counting the language tokens in a program rather than the lines of code. However, a more intricate problem arises due to the specific choices of instructions made in writing the program. </a:t>
            </a:r>
            <a:r>
              <a:rPr lang="en-US" sz="2700" b="0" i="0" u="none" strike="noStrike" baseline="0" dirty="0">
                <a:solidFill>
                  <a:srgbClr val="FF0000"/>
                </a:solidFill>
                <a:latin typeface="Times New Roman" panose="02020603050405020304" pitchFamily="18" charset="0"/>
                <a:cs typeface="Times New Roman" panose="02020603050405020304" pitchFamily="18" charset="0"/>
              </a:rPr>
              <a:t>For example, one programmer may use a switch statement in writing a C program and another may use a sequence of if ... then ... else ... statements. </a:t>
            </a:r>
            <a:r>
              <a:rPr lang="en-US" sz="2700" b="0" i="0" u="none" strike="noStrike" baseline="0" dirty="0">
                <a:latin typeface="Times New Roman" panose="02020603050405020304" pitchFamily="18" charset="0"/>
                <a:cs typeface="Times New Roman" panose="02020603050405020304" pitchFamily="18" charset="0"/>
              </a:rPr>
              <a:t>Therefore, the following can easily be concluded.</a:t>
            </a:r>
            <a:endParaRPr lang="en-US" sz="2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5327" y="0"/>
            <a:ext cx="6018963" cy="646331"/>
          </a:xfrm>
          <a:prstGeom prst="rect">
            <a:avLst/>
          </a:prstGeom>
          <a:noFill/>
        </p:spPr>
        <p:txBody>
          <a:bodyPr wrap="square" rtlCol="0">
            <a:spAutoFit/>
          </a:bodyPr>
          <a:lstStyle/>
          <a:p>
            <a:pPr algn="l"/>
            <a:r>
              <a:rPr lang="en-US" sz="3600" b="1" i="0" u="none" strike="noStrike" baseline="0" dirty="0">
                <a:latin typeface="Times New Roman" panose="02020603050405020304" pitchFamily="18" charset="0"/>
                <a:cs typeface="Times New Roman" panose="02020603050405020304" pitchFamily="18" charset="0"/>
              </a:rPr>
              <a:t>3.1.1 Lines of Code (LOC)</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646331"/>
            <a:ext cx="12319279" cy="4524315"/>
          </a:xfrm>
          <a:prstGeom prst="rect">
            <a:avLst/>
          </a:prstGeom>
          <a:noFill/>
        </p:spPr>
        <p:txBody>
          <a:bodyPr wrap="square">
            <a:spAutoFit/>
          </a:bodyPr>
          <a:lstStyle/>
          <a:p>
            <a:pPr algn="just"/>
            <a:r>
              <a:rPr lang="en-US" sz="3200" b="1" dirty="0">
                <a:solidFill>
                  <a:srgbClr val="00B0F0"/>
                </a:solidFill>
                <a:latin typeface="Times New Roman" panose="02020603050405020304" pitchFamily="18" charset="0"/>
                <a:cs typeface="Times New Roman" panose="02020603050405020304" pitchFamily="18" charset="0"/>
              </a:rPr>
              <a:t>3. </a:t>
            </a:r>
            <a:r>
              <a:rPr lang="en-US" sz="3200" b="1" i="0" u="none" strike="noStrike" baseline="0" dirty="0">
                <a:solidFill>
                  <a:srgbClr val="00B0F0"/>
                </a:solidFill>
                <a:latin typeface="Times New Roman" panose="02020603050405020304" pitchFamily="18" charset="0"/>
                <a:cs typeface="Times New Roman" panose="02020603050405020304" pitchFamily="18" charset="0"/>
              </a:rPr>
              <a:t>LOC metric penalizes use of higher-level programming languages and code reuse: </a:t>
            </a:r>
            <a:r>
              <a:rPr lang="en-US" sz="3200" b="0" i="0" u="none" strike="noStrike" baseline="0" dirty="0">
                <a:solidFill>
                  <a:srgbClr val="FF0000"/>
                </a:solidFill>
                <a:latin typeface="Times New Roman" panose="02020603050405020304" pitchFamily="18" charset="0"/>
                <a:cs typeface="Times New Roman" panose="02020603050405020304" pitchFamily="18" charset="0"/>
              </a:rPr>
              <a:t>A paradox is that if a programmer consciously uses several library routines, then the LOC count will be lower</a:t>
            </a:r>
            <a:r>
              <a:rPr lang="en-US" sz="3200" b="0" i="0" u="none" strike="noStrike" baseline="0" dirty="0">
                <a:latin typeface="Times New Roman" panose="02020603050405020304" pitchFamily="18" charset="0"/>
                <a:cs typeface="Times New Roman" panose="02020603050405020304" pitchFamily="18" charset="0"/>
              </a:rPr>
              <a:t>. This would show up as smaller program size, and in turn, would indicate lower effort! Thus, if managers use the LOC count to measure the effort put in by different developers (that is, their productivity), they would be discouraging code reuse by developers. </a:t>
            </a:r>
            <a:r>
              <a:rPr lang="en-US" sz="3200" b="0" i="0" u="none" strike="noStrike" baseline="0" dirty="0">
                <a:solidFill>
                  <a:srgbClr val="00B0F0"/>
                </a:solidFill>
                <a:latin typeface="Times New Roman" panose="02020603050405020304" pitchFamily="18" charset="0"/>
                <a:cs typeface="Times New Roman" panose="02020603050405020304" pitchFamily="18" charset="0"/>
              </a:rPr>
              <a:t>Modern programming methods such as object-oriented programming and reuse of components makes the relationships between LOC and other project attributes even less precise.</a:t>
            </a:r>
            <a:endParaRPr lang="en-US" sz="3200" dirty="0">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8497" y="20097"/>
            <a:ext cx="7275006"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3.1.1 Lines of Code (LOC)</a:t>
            </a:r>
            <a:endParaRPr lang="en-US" sz="4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2803" y="795388"/>
            <a:ext cx="12129197" cy="5078313"/>
          </a:xfrm>
          <a:prstGeom prst="rect">
            <a:avLst/>
          </a:prstGeom>
          <a:noFill/>
        </p:spPr>
        <p:txBody>
          <a:bodyPr wrap="square">
            <a:spAutoFit/>
          </a:bodyPr>
          <a:lstStyle/>
          <a:p>
            <a:pPr algn="just"/>
            <a:r>
              <a:rPr lang="en-US" sz="3600" b="1" i="0" u="none" strike="noStrike" baseline="0" dirty="0">
                <a:solidFill>
                  <a:srgbClr val="00B0F0"/>
                </a:solidFill>
                <a:latin typeface="Times New Roman" panose="02020603050405020304" pitchFamily="18" charset="0"/>
                <a:cs typeface="Times New Roman" panose="02020603050405020304" pitchFamily="18" charset="0"/>
              </a:rPr>
              <a:t>4. LOC metric measures the lexical complexity of a program and does not address the more important issues of logical and structural complexities: </a:t>
            </a:r>
            <a:r>
              <a:rPr lang="en-US" sz="3600" b="0" i="0" u="none" strike="noStrike" baseline="0" dirty="0">
                <a:solidFill>
                  <a:srgbClr val="00B050"/>
                </a:solidFill>
                <a:latin typeface="Times New Roman" panose="02020603050405020304" pitchFamily="18" charset="0"/>
                <a:cs typeface="Times New Roman" panose="02020603050405020304" pitchFamily="18" charset="0"/>
              </a:rPr>
              <a:t>Between two programs with equal LOC counts, a program incorporating complex logic would require much more effort to develop than a program with very simple logic.</a:t>
            </a:r>
            <a:r>
              <a:rPr lang="en-US" sz="3600" b="0" i="0" u="none" strike="noStrike" baseline="0" dirty="0">
                <a:latin typeface="Times New Roman" panose="02020603050405020304" pitchFamily="18" charset="0"/>
                <a:cs typeface="Times New Roman" panose="02020603050405020304" pitchFamily="18" charset="0"/>
              </a:rPr>
              <a:t> </a:t>
            </a:r>
            <a:r>
              <a:rPr lang="en-US" sz="3600" b="0" i="0" u="none" strike="noStrike" baseline="0" dirty="0">
                <a:solidFill>
                  <a:srgbClr val="C00000"/>
                </a:solidFill>
                <a:latin typeface="Times New Roman" panose="02020603050405020304" pitchFamily="18" charset="0"/>
                <a:cs typeface="Times New Roman" panose="02020603050405020304" pitchFamily="18" charset="0"/>
              </a:rPr>
              <a:t>To realize why this is so, imagine the effort that would be required to develop a program having multiple nested loops and decision constructs and compare that with another program having only sequential control flow.</a:t>
            </a:r>
            <a:endParaRPr lang="en-US" sz="36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8497" y="20097"/>
            <a:ext cx="7275006"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3.1.1 Lines of Code (LOC)</a:t>
            </a:r>
            <a:endParaRPr lang="en-US" sz="4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789538"/>
            <a:ext cx="12192000" cy="4031873"/>
          </a:xfrm>
          <a:prstGeom prst="rect">
            <a:avLst/>
          </a:prstGeom>
          <a:noFill/>
        </p:spPr>
        <p:txBody>
          <a:bodyPr wrap="square">
            <a:spAutoFit/>
          </a:bodyPr>
          <a:lstStyle/>
          <a:p>
            <a:pPr algn="just"/>
            <a:r>
              <a:rPr lang="en-US" sz="3200" b="1" i="0" u="none" strike="noStrike" baseline="0" dirty="0">
                <a:solidFill>
                  <a:srgbClr val="00B0F0"/>
                </a:solidFill>
                <a:latin typeface="Times New Roman" panose="02020603050405020304" pitchFamily="18" charset="0"/>
                <a:cs typeface="Times New Roman" panose="02020603050405020304" pitchFamily="18" charset="0"/>
              </a:rPr>
              <a:t>5. It is very difficult to accurately estimate LOC of the final program from problem specification: </a:t>
            </a:r>
            <a:r>
              <a:rPr lang="en-US" sz="3200" b="0" i="0" u="none" strike="noStrike" baseline="0" dirty="0">
                <a:solidFill>
                  <a:srgbClr val="C00000"/>
                </a:solidFill>
                <a:latin typeface="Times New Roman" panose="02020603050405020304" pitchFamily="18" charset="0"/>
                <a:cs typeface="Times New Roman" panose="02020603050405020304" pitchFamily="18" charset="0"/>
              </a:rPr>
              <a:t>At the project initiation time, it is a very difficult task to accurately estimate the number of lines of code (LOC) that the program would have after development. </a:t>
            </a:r>
            <a:r>
              <a:rPr lang="en-US" sz="3200" b="0" i="0" u="none" strike="noStrike" baseline="0" dirty="0">
                <a:latin typeface="Times New Roman" panose="02020603050405020304" pitchFamily="18" charset="0"/>
                <a:cs typeface="Times New Roman" panose="02020603050405020304" pitchFamily="18" charset="0"/>
              </a:rPr>
              <a:t>The LOC count can accurately be computed only after the code has fully been developed. Since project planning is carried out even before any development activity starts, the LOC metric is of little use to the project managers during project planning.</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2039" y="-20097"/>
            <a:ext cx="8236299"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3.1.2 Function Point (FP) Metric</a:t>
            </a:r>
            <a:endParaRPr lang="en-US" sz="4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789538"/>
            <a:ext cx="12192000" cy="5262979"/>
          </a:xfrm>
          <a:prstGeom prst="rect">
            <a:avLst/>
          </a:prstGeom>
          <a:noFill/>
        </p:spPr>
        <p:txBody>
          <a:bodyPr wrap="square">
            <a:spAutoFit/>
          </a:bodyPr>
          <a:lstStyle/>
          <a:p>
            <a:pPr algn="just"/>
            <a:r>
              <a:rPr lang="en-US" sz="2800" b="0" i="0" u="none" strike="noStrike" baseline="0" dirty="0">
                <a:latin typeface="Times New Roman" panose="02020603050405020304" pitchFamily="18" charset="0"/>
                <a:cs typeface="Times New Roman" panose="02020603050405020304" pitchFamily="18" charset="0"/>
              </a:rPr>
              <a:t>Function point metric was proposed by </a:t>
            </a:r>
            <a:r>
              <a:rPr lang="en-US" sz="2800" b="0" i="0" u="none" strike="noStrike" baseline="0" dirty="0">
                <a:solidFill>
                  <a:srgbClr val="00B0F0"/>
                </a:solidFill>
                <a:latin typeface="Times New Roman" panose="02020603050405020304" pitchFamily="18" charset="0"/>
                <a:cs typeface="Times New Roman" panose="02020603050405020304" pitchFamily="18" charset="0"/>
              </a:rPr>
              <a:t>Albrecht in 1983</a:t>
            </a:r>
            <a:r>
              <a:rPr lang="en-US" sz="2800" b="0" i="0" u="none" strike="noStrike" baseline="0" dirty="0">
                <a:latin typeface="Times New Roman" panose="02020603050405020304" pitchFamily="18" charset="0"/>
                <a:cs typeface="Times New Roman" panose="02020603050405020304" pitchFamily="18" charset="0"/>
              </a:rPr>
              <a:t>. This metric overcomes many of the shortcomings of the LOC metric. Since its inception in late 1970s, function point metric has steadily gained popularity. </a:t>
            </a:r>
            <a:r>
              <a:rPr lang="en-US" sz="2800" b="0" i="0" u="none" strike="noStrike" baseline="0" dirty="0">
                <a:solidFill>
                  <a:srgbClr val="00B050"/>
                </a:solidFill>
                <a:latin typeface="Times New Roman" panose="02020603050405020304" pitchFamily="18" charset="0"/>
                <a:cs typeface="Times New Roman" panose="02020603050405020304" pitchFamily="18" charset="0"/>
              </a:rPr>
              <a:t>Function point metric has several advantages over LOC metric. One of the important advantages of the function point metric over the LOC metric is that it can easily be computed from the problem specification itself. </a:t>
            </a:r>
            <a:r>
              <a:rPr lang="en-US" sz="2800" b="0" i="0" u="none" strike="noStrike" baseline="0" dirty="0">
                <a:latin typeface="Times New Roman" panose="02020603050405020304" pitchFamily="18" charset="0"/>
                <a:cs typeface="Times New Roman" panose="02020603050405020304" pitchFamily="18" charset="0"/>
              </a:rPr>
              <a:t>Using the LOC metric, on the other hand, the size can accurately be determined only after the product has fully been developed. </a:t>
            </a:r>
          </a:p>
          <a:p>
            <a:pPr algn="just"/>
            <a:endParaRPr lang="en-US" sz="2800" dirty="0">
              <a:latin typeface="Times New Roman" panose="02020603050405020304" pitchFamily="18" charset="0"/>
              <a:cs typeface="Times New Roman" panose="02020603050405020304" pitchFamily="18" charset="0"/>
            </a:endParaRPr>
          </a:p>
          <a:p>
            <a:pPr algn="just"/>
            <a:r>
              <a:rPr lang="en-US" sz="2800" b="0" i="0" u="none" strike="noStrike" baseline="0" dirty="0">
                <a:solidFill>
                  <a:srgbClr val="00B0F0"/>
                </a:solidFill>
                <a:latin typeface="Times New Roman" panose="02020603050405020304" pitchFamily="18" charset="0"/>
                <a:cs typeface="Times New Roman" panose="02020603050405020304" pitchFamily="18" charset="0"/>
              </a:rPr>
              <a:t>The conceptual idea behind the function point metric is the following. The size of a software product is directly dependent on the number of different high-level functions or features it supports. This assumption is reasonable, since each feature would take additional effort to implement.</a:t>
            </a:r>
            <a:endParaRPr lang="en-US" sz="2800" dirty="0">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2039" y="-20097"/>
            <a:ext cx="8236299"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3.1.2 Function Point (FP) Metric</a:t>
            </a:r>
            <a:endParaRPr lang="en-US" sz="4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951341"/>
            <a:ext cx="12192000" cy="1498684"/>
          </a:xfrm>
          <a:prstGeom prst="rect">
            <a:avLst/>
          </a:prstGeom>
        </p:spPr>
      </p:pic>
      <p:sp>
        <p:nvSpPr>
          <p:cNvPr id="6" name="TextBox 5"/>
          <p:cNvSpPr txBox="1"/>
          <p:nvPr/>
        </p:nvSpPr>
        <p:spPr>
          <a:xfrm>
            <a:off x="0" y="2366616"/>
            <a:ext cx="12108264" cy="3970318"/>
          </a:xfrm>
          <a:prstGeom prst="rect">
            <a:avLst/>
          </a:prstGeom>
          <a:noFill/>
        </p:spPr>
        <p:txBody>
          <a:bodyPr wrap="square">
            <a:spAutoFit/>
          </a:bodyPr>
          <a:lstStyle/>
          <a:p>
            <a:pPr algn="just"/>
            <a:r>
              <a:rPr lang="en-US" sz="2800" b="0" i="0" u="none" strike="noStrike" baseline="0" dirty="0">
                <a:solidFill>
                  <a:srgbClr val="00B0F0"/>
                </a:solidFill>
                <a:latin typeface="Times New Roman" panose="02020603050405020304" pitchFamily="18" charset="0"/>
                <a:cs typeface="Times New Roman" panose="02020603050405020304" pitchFamily="18" charset="0"/>
              </a:rPr>
              <a:t>Though each feature takes some effort to develop, different features may take very different amounts of efforts to develop. </a:t>
            </a:r>
            <a:r>
              <a:rPr lang="en-US" sz="2800" b="0" i="0" u="none" strike="noStrike" baseline="0" dirty="0">
                <a:solidFill>
                  <a:srgbClr val="00B050"/>
                </a:solidFill>
                <a:latin typeface="Times New Roman" panose="02020603050405020304" pitchFamily="18" charset="0"/>
                <a:cs typeface="Times New Roman" panose="02020603050405020304" pitchFamily="18" charset="0"/>
              </a:rPr>
              <a:t>For example, in a banking software, a function to display a help message may be much easier to develop compared to say the function that carries out the actual banking transactions. </a:t>
            </a:r>
            <a:r>
              <a:rPr lang="en-US" sz="2800" b="0" i="0" u="none" strike="noStrike" baseline="0" dirty="0">
                <a:latin typeface="Times New Roman" panose="02020603050405020304" pitchFamily="18" charset="0"/>
                <a:cs typeface="Times New Roman" panose="02020603050405020304" pitchFamily="18" charset="0"/>
              </a:rPr>
              <a:t>This has been considered by the function point metric by counting the number of input and output data items and the number of files accessed by the function. </a:t>
            </a:r>
            <a:r>
              <a:rPr lang="en-US" sz="2800" b="0" i="0" u="none" strike="noStrike" baseline="0" dirty="0">
                <a:solidFill>
                  <a:srgbClr val="C00000"/>
                </a:solidFill>
                <a:latin typeface="Times New Roman" panose="02020603050405020304" pitchFamily="18" charset="0"/>
                <a:cs typeface="Times New Roman" panose="02020603050405020304" pitchFamily="18" charset="0"/>
              </a:rPr>
              <a:t>The implicit assumption made is that the more the number of data items that a function reads from the user and outputs and the more the number of files accessed, the higher is the complexity of the function.</a:t>
            </a:r>
            <a:endParaRPr lang="en-US" sz="28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59393"/>
            <a:ext cx="12192000" cy="3908762"/>
          </a:xfrm>
          <a:prstGeom prst="rect">
            <a:avLst/>
          </a:prstGeom>
          <a:noFill/>
        </p:spPr>
        <p:txBody>
          <a:bodyPr wrap="square">
            <a:spAutoFit/>
          </a:bodyPr>
          <a:lstStyle/>
          <a:p>
            <a:pPr algn="just"/>
            <a:endParaRPr lang="en-US" sz="3200" dirty="0">
              <a:latin typeface="Times New Roman" panose="02020603050405020304" pitchFamily="18" charset="0"/>
              <a:cs typeface="Times New Roman" panose="02020603050405020304" pitchFamily="18" charset="0"/>
            </a:endParaRPr>
          </a:p>
          <a:p>
            <a:pPr algn="just"/>
            <a:r>
              <a:rPr lang="en-US" sz="3600" dirty="0">
                <a:solidFill>
                  <a:srgbClr val="00B0F0"/>
                </a:solidFill>
                <a:latin typeface="Times New Roman" panose="02020603050405020304" pitchFamily="18" charset="0"/>
                <a:cs typeface="Times New Roman" panose="02020603050405020304" pitchFamily="18" charset="0"/>
              </a:rPr>
              <a:t>Albrecht postulated that in addition to the number of basic functions that a software performs, size also depends on the number of files and the number of interfaces that are associated with the software</a:t>
            </a:r>
            <a:r>
              <a:rPr lang="en-US" sz="3600" dirty="0">
                <a:latin typeface="Times New Roman" panose="02020603050405020304" pitchFamily="18" charset="0"/>
                <a:cs typeface="Times New Roman" panose="02020603050405020304" pitchFamily="18" charset="0"/>
              </a:rPr>
              <a:t>. </a:t>
            </a:r>
            <a:r>
              <a:rPr lang="en-US" sz="3600" dirty="0">
                <a:solidFill>
                  <a:srgbClr val="C00000"/>
                </a:solidFill>
                <a:latin typeface="Times New Roman" panose="02020603050405020304" pitchFamily="18" charset="0"/>
                <a:cs typeface="Times New Roman" panose="02020603050405020304" pitchFamily="18" charset="0"/>
              </a:rPr>
              <a:t>Here, interfaces refer to the different mechanisms for data transfer with external systems including the interfaces with the user, interfaces with external computers, etc.</a:t>
            </a:r>
          </a:p>
        </p:txBody>
      </p:sp>
      <p:sp>
        <p:nvSpPr>
          <p:cNvPr id="8" name="TextBox 7"/>
          <p:cNvSpPr txBox="1"/>
          <p:nvPr/>
        </p:nvSpPr>
        <p:spPr>
          <a:xfrm>
            <a:off x="2502039" y="-20097"/>
            <a:ext cx="8236299"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3.1.2 Function Point (FP) Metric</a:t>
            </a:r>
            <a:endParaRPr lang="en-US"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2039" y="-20097"/>
            <a:ext cx="8236299"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3.1.2 Function Point (FP) Metric</a:t>
            </a:r>
            <a:endParaRPr lang="en-US" sz="4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0492" y="2300697"/>
            <a:ext cx="6568950" cy="3818750"/>
          </a:xfrm>
          <a:prstGeom prst="rect">
            <a:avLst/>
          </a:prstGeom>
        </p:spPr>
      </p:pic>
      <p:pic>
        <p:nvPicPr>
          <p:cNvPr id="6" name="Picture 5"/>
          <p:cNvPicPr>
            <a:picLocks noChangeAspect="1"/>
          </p:cNvPicPr>
          <p:nvPr/>
        </p:nvPicPr>
        <p:blipFill>
          <a:blip r:embed="rId3"/>
          <a:stretch>
            <a:fillRect/>
          </a:stretch>
        </p:blipFill>
        <p:spPr>
          <a:xfrm>
            <a:off x="5131066" y="1247238"/>
            <a:ext cx="6908543" cy="28180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4678" y="0"/>
            <a:ext cx="10150105" cy="830997"/>
          </a:xfrm>
          <a:prstGeom prst="rect">
            <a:avLst/>
          </a:prstGeom>
          <a:noFill/>
        </p:spPr>
        <p:txBody>
          <a:bodyPr wrap="square" rtlCol="0">
            <a:spAutoFit/>
          </a:bodyPr>
          <a:lstStyle/>
          <a:p>
            <a:r>
              <a:rPr lang="en-US" sz="4800" b="1" dirty="0"/>
              <a:t>SOFTWARE PROJECT MANAGEMENT</a:t>
            </a:r>
          </a:p>
        </p:txBody>
      </p:sp>
      <p:sp>
        <p:nvSpPr>
          <p:cNvPr id="4" name="TextBox 3"/>
          <p:cNvSpPr txBox="1"/>
          <p:nvPr/>
        </p:nvSpPr>
        <p:spPr>
          <a:xfrm>
            <a:off x="1676" y="830997"/>
            <a:ext cx="12190324" cy="5509200"/>
          </a:xfrm>
          <a:prstGeom prst="rect">
            <a:avLst/>
          </a:prstGeom>
          <a:noFill/>
        </p:spPr>
        <p:txBody>
          <a:bodyPr wrap="square">
            <a:spAutoFit/>
          </a:bodyPr>
          <a:lstStyle/>
          <a:p>
            <a:pPr algn="just"/>
            <a:r>
              <a:rPr lang="en-US" sz="3200" dirty="0">
                <a:solidFill>
                  <a:srgbClr val="00B0F0"/>
                </a:solidFill>
                <a:latin typeface="Times New Roman" panose="02020603050405020304" pitchFamily="18" charset="0"/>
                <a:cs typeface="Times New Roman" panose="02020603050405020304" pitchFamily="18" charset="0"/>
              </a:rPr>
              <a:t>P</a:t>
            </a:r>
            <a:r>
              <a:rPr lang="en-US" sz="3200" b="0" i="0" u="none" strike="noStrike" baseline="0" dirty="0">
                <a:solidFill>
                  <a:srgbClr val="00B0F0"/>
                </a:solidFill>
                <a:latin typeface="Times New Roman" panose="02020603050405020304" pitchFamily="18" charset="0"/>
                <a:cs typeface="Times New Roman" panose="02020603050405020304" pitchFamily="18" charset="0"/>
              </a:rPr>
              <a:t>roject management involves use of a set of techniques and skills to steer a project to success</a:t>
            </a:r>
            <a:r>
              <a:rPr lang="en-US" sz="3200" b="0" i="0" u="none" strike="noStrike" baseline="0" dirty="0">
                <a:latin typeface="Times New Roman" panose="02020603050405020304" pitchFamily="18" charset="0"/>
                <a:cs typeface="Times New Roman" panose="02020603050405020304" pitchFamily="18" charset="0"/>
              </a:rPr>
              <a:t>. </a:t>
            </a:r>
            <a:r>
              <a:rPr lang="en-US" sz="3200" b="0" i="0" u="none" strike="noStrike" baseline="0" dirty="0">
                <a:solidFill>
                  <a:srgbClr val="7030A0"/>
                </a:solidFill>
                <a:latin typeface="Times New Roman" panose="02020603050405020304" pitchFamily="18" charset="0"/>
                <a:cs typeface="Times New Roman" panose="02020603050405020304" pitchFamily="18" charset="0"/>
              </a:rPr>
              <a:t>A project manager is usually an experienced member of the team who essentially works as the administrative leader of the team. </a:t>
            </a:r>
            <a:r>
              <a:rPr lang="en-US" sz="3200" b="0" i="0" u="none" strike="noStrike" baseline="0" dirty="0">
                <a:latin typeface="Times New Roman" panose="02020603050405020304" pitchFamily="18" charset="0"/>
                <a:cs typeface="Times New Roman" panose="02020603050405020304" pitchFamily="18" charset="0"/>
              </a:rPr>
              <a:t>For small software development projects, a single member of the team assumes the responsibilities for both project management and technical management. For large projects, a different member of the team (other than the project manager) assumes the responsibility of technical leadership. The responsibilities of the technical leader includes addressing issues such as which tools and techniques to use in the project, high-level solution to the problem, specific algorithms to use, etc.</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86673" y="-10048"/>
            <a:ext cx="9877530"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Function point (FP) metric computation</a:t>
            </a:r>
            <a:endParaRPr lang="en-US" sz="44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0" y="759393"/>
            <a:ext cx="12192000" cy="5262979"/>
          </a:xfrm>
          <a:prstGeom prst="rect">
            <a:avLst/>
          </a:prstGeom>
          <a:noFill/>
        </p:spPr>
        <p:txBody>
          <a:bodyPr wrap="square">
            <a:spAutoFit/>
          </a:bodyPr>
          <a:lstStyle/>
          <a:p>
            <a:pPr algn="just"/>
            <a:r>
              <a:rPr lang="en-US" sz="2800" b="0" i="0" u="none" strike="noStrike" baseline="0" dirty="0">
                <a:latin typeface="Times New Roman" panose="02020603050405020304" pitchFamily="18" charset="0"/>
                <a:cs typeface="Times New Roman" panose="02020603050405020304" pitchFamily="18" charset="0"/>
              </a:rPr>
              <a:t>The size of a software product (in units of function points or FPs) is computed using different characteristics of the product identified in its requirements specification. It is computed using the following three steps:</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2800" b="1" i="0" u="none" strike="noStrike" baseline="0" dirty="0">
                <a:latin typeface="Times New Roman" panose="02020603050405020304" pitchFamily="18" charset="0"/>
                <a:cs typeface="Times New Roman" panose="02020603050405020304" pitchFamily="18" charset="0"/>
              </a:rPr>
              <a:t>Step 1: </a:t>
            </a:r>
            <a:r>
              <a:rPr lang="en-US" sz="2800" b="0" i="0" u="none" strike="noStrike" baseline="0" dirty="0">
                <a:latin typeface="Times New Roman" panose="02020603050405020304" pitchFamily="18" charset="0"/>
                <a:cs typeface="Times New Roman" panose="02020603050405020304" pitchFamily="18" charset="0"/>
              </a:rPr>
              <a:t>Compute the unadjusted function point (UFP) using a heuristic expression.</a:t>
            </a:r>
          </a:p>
          <a:p>
            <a:pPr algn="just"/>
            <a:endParaRPr lang="en-US" sz="28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2800" b="1" i="0" u="none" strike="noStrike" baseline="0" dirty="0">
                <a:latin typeface="Times New Roman" panose="02020603050405020304" pitchFamily="18" charset="0"/>
                <a:cs typeface="Times New Roman" panose="02020603050405020304" pitchFamily="18" charset="0"/>
              </a:rPr>
              <a:t>Step 2: </a:t>
            </a:r>
            <a:r>
              <a:rPr lang="en-US" sz="2800" b="0" i="0" u="none" strike="noStrike" baseline="0" dirty="0">
                <a:latin typeface="Times New Roman" panose="02020603050405020304" pitchFamily="18" charset="0"/>
                <a:cs typeface="Times New Roman" panose="02020603050405020304" pitchFamily="18" charset="0"/>
              </a:rPr>
              <a:t>Refine UFP to reflect the actual complexities of the different parameters used in UFP computation.</a:t>
            </a:r>
          </a:p>
          <a:p>
            <a:pPr algn="just"/>
            <a:endParaRPr lang="en-US" sz="28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2800" b="1" i="0" u="none" strike="noStrike" baseline="0" dirty="0">
                <a:latin typeface="Times New Roman" panose="02020603050405020304" pitchFamily="18" charset="0"/>
                <a:cs typeface="Times New Roman" panose="02020603050405020304" pitchFamily="18" charset="0"/>
              </a:rPr>
              <a:t>Step 3: </a:t>
            </a:r>
            <a:r>
              <a:rPr lang="en-US" sz="2800" b="0" i="0" u="none" strike="noStrike" baseline="0" dirty="0">
                <a:latin typeface="Times New Roman" panose="02020603050405020304" pitchFamily="18" charset="0"/>
                <a:cs typeface="Times New Roman" panose="02020603050405020304" pitchFamily="18" charset="0"/>
              </a:rPr>
              <a:t>Compute FP by further refining UFP to account for the specific characteristics of the project that can influence the entire development effort.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481184"/>
            <a:ext cx="12192000" cy="4524315"/>
          </a:xfrm>
          <a:prstGeom prst="rect">
            <a:avLst/>
          </a:prstGeom>
          <a:noFill/>
        </p:spPr>
        <p:txBody>
          <a:bodyPr wrap="square">
            <a:spAutoFit/>
          </a:bodyPr>
          <a:lstStyle/>
          <a:p>
            <a:pPr algn="just"/>
            <a:r>
              <a:rPr lang="en-US" sz="3200" b="1" i="0" u="none" strike="noStrike" baseline="0" dirty="0">
                <a:latin typeface="Times New Roman" panose="02020603050405020304" pitchFamily="18" charset="0"/>
                <a:cs typeface="Times New Roman" panose="02020603050405020304" pitchFamily="18" charset="0"/>
              </a:rPr>
              <a:t>Step 1: UFP computation</a:t>
            </a:r>
          </a:p>
          <a:p>
            <a:pPr algn="just"/>
            <a:r>
              <a:rPr lang="en-US" sz="3200" b="0" i="0" u="none" strike="noStrike" baseline="0" dirty="0">
                <a:latin typeface="Times New Roman" panose="02020603050405020304" pitchFamily="18" charset="0"/>
                <a:cs typeface="Times New Roman" panose="02020603050405020304" pitchFamily="18" charset="0"/>
              </a:rPr>
              <a:t>The unadjusted function points (UFP) is computed as the weighted sum of five characteristics of a product as shown in the following expression. The weights associated with the five characteristics were determined empirically by </a:t>
            </a:r>
            <a:r>
              <a:rPr lang="en-US" sz="3200" b="0" i="0" u="none" strike="noStrike" baseline="0" dirty="0" smtClean="0">
                <a:latin typeface="Times New Roman" panose="02020603050405020304" pitchFamily="18" charset="0"/>
                <a:cs typeface="Times New Roman" panose="02020603050405020304" pitchFamily="18" charset="0"/>
              </a:rPr>
              <a:t>Albrecht. </a:t>
            </a:r>
            <a:r>
              <a:rPr lang="en-US" sz="3200" b="0" i="0" u="none" strike="noStrike" baseline="0" dirty="0" smtClean="0">
                <a:solidFill>
                  <a:srgbClr val="7030A0"/>
                </a:solidFill>
                <a:latin typeface="Times New Roman" panose="02020603050405020304" pitchFamily="18" charset="0"/>
                <a:cs typeface="Times New Roman" panose="02020603050405020304" pitchFamily="18" charset="0"/>
              </a:rPr>
              <a:t>However, the weights (highlighted in blue) can change depending on </a:t>
            </a:r>
            <a:r>
              <a:rPr lang="en-US" sz="3200" b="0" i="0" u="none" strike="noStrike" dirty="0" smtClean="0">
                <a:solidFill>
                  <a:srgbClr val="7030A0"/>
                </a:solidFill>
                <a:latin typeface="Times New Roman" panose="02020603050405020304" pitchFamily="18" charset="0"/>
                <a:cs typeface="Times New Roman" panose="02020603050405020304" pitchFamily="18" charset="0"/>
              </a:rPr>
              <a:t> your discretion or the type of project you are working on.</a:t>
            </a:r>
            <a:r>
              <a:rPr lang="en-US" sz="3200" b="0" i="0" u="none" strike="noStrike" baseline="0" dirty="0" smtClean="0">
                <a:solidFill>
                  <a:srgbClr val="7030A0"/>
                </a:solidFill>
                <a:latin typeface="Times New Roman" panose="02020603050405020304" pitchFamily="18" charset="0"/>
                <a:cs typeface="Times New Roman" panose="02020603050405020304" pitchFamily="18" charset="0"/>
              </a:rPr>
              <a:t> </a:t>
            </a:r>
            <a:endParaRPr lang="en-US" sz="3200" dirty="0">
              <a:solidFill>
                <a:srgbClr val="7030A0"/>
              </a:solidFill>
              <a:latin typeface="Times New Roman" panose="02020603050405020304" pitchFamily="18" charset="0"/>
              <a:cs typeface="Times New Roman" panose="02020603050405020304" pitchFamily="18" charset="0"/>
            </a:endParaRPr>
          </a:p>
          <a:p>
            <a:pPr algn="l"/>
            <a:r>
              <a:rPr lang="en-US" sz="3200" b="0" i="0" u="none" strike="noStrike" baseline="0" dirty="0">
                <a:solidFill>
                  <a:srgbClr val="C00000"/>
                </a:solidFill>
                <a:latin typeface="Times New Roman" panose="02020603050405020304" pitchFamily="18" charset="0"/>
                <a:cs typeface="Times New Roman" panose="02020603050405020304" pitchFamily="18" charset="0"/>
              </a:rPr>
              <a:t>UFP  =(Number of inputs)*</a:t>
            </a:r>
            <a:r>
              <a:rPr lang="en-US" sz="3200" b="0" i="0" u="none" strike="noStrike" baseline="0" dirty="0">
                <a:solidFill>
                  <a:srgbClr val="00B0F0"/>
                </a:solidFill>
                <a:latin typeface="Times New Roman" panose="02020603050405020304" pitchFamily="18" charset="0"/>
                <a:cs typeface="Times New Roman" panose="02020603050405020304" pitchFamily="18" charset="0"/>
              </a:rPr>
              <a:t>4</a:t>
            </a:r>
            <a:r>
              <a:rPr lang="en-US" sz="3200" b="0" i="0" u="none" strike="noStrike" baseline="0" dirty="0">
                <a:solidFill>
                  <a:srgbClr val="C00000"/>
                </a:solidFill>
                <a:latin typeface="Times New Roman" panose="02020603050405020304" pitchFamily="18" charset="0"/>
                <a:cs typeface="Times New Roman" panose="02020603050405020304" pitchFamily="18" charset="0"/>
              </a:rPr>
              <a:t> + (Number of outputs)*</a:t>
            </a:r>
            <a:r>
              <a:rPr lang="en-US" sz="3200" b="0" i="0" u="none" strike="noStrike" baseline="0" dirty="0">
                <a:solidFill>
                  <a:srgbClr val="00B0F0"/>
                </a:solidFill>
                <a:latin typeface="Times New Roman" panose="02020603050405020304" pitchFamily="18" charset="0"/>
                <a:cs typeface="Times New Roman" panose="02020603050405020304" pitchFamily="18" charset="0"/>
              </a:rPr>
              <a:t>5</a:t>
            </a:r>
            <a:r>
              <a:rPr lang="en-US" sz="3200" b="0" i="0" u="none" strike="noStrike" baseline="0" dirty="0">
                <a:solidFill>
                  <a:srgbClr val="C00000"/>
                </a:solidFill>
                <a:latin typeface="Times New Roman" panose="02020603050405020304" pitchFamily="18" charset="0"/>
                <a:cs typeface="Times New Roman" panose="02020603050405020304" pitchFamily="18" charset="0"/>
              </a:rPr>
              <a:t> + (Number of  inquiries)*</a:t>
            </a:r>
            <a:r>
              <a:rPr lang="en-US" sz="3200" b="0" i="0" u="none" strike="noStrike" baseline="0" dirty="0">
                <a:solidFill>
                  <a:srgbClr val="00B0F0"/>
                </a:solidFill>
                <a:latin typeface="Times New Roman" panose="02020603050405020304" pitchFamily="18" charset="0"/>
                <a:cs typeface="Times New Roman" panose="02020603050405020304" pitchFamily="18" charset="0"/>
              </a:rPr>
              <a:t>4</a:t>
            </a:r>
            <a:r>
              <a:rPr lang="en-US" sz="3200" b="0" i="0" u="none" strike="noStrike" baseline="0" dirty="0">
                <a:solidFill>
                  <a:srgbClr val="C00000"/>
                </a:solidFill>
                <a:latin typeface="Times New Roman" panose="02020603050405020304" pitchFamily="18" charset="0"/>
                <a:cs typeface="Times New Roman" panose="02020603050405020304" pitchFamily="18" charset="0"/>
              </a:rPr>
              <a:t> + (Number of files)*</a:t>
            </a:r>
            <a:r>
              <a:rPr lang="en-US" sz="3200" b="0" i="0" u="none" strike="noStrike" baseline="0" dirty="0">
                <a:solidFill>
                  <a:srgbClr val="00B0F0"/>
                </a:solidFill>
                <a:latin typeface="Times New Roman" panose="02020603050405020304" pitchFamily="18" charset="0"/>
                <a:cs typeface="Times New Roman" panose="02020603050405020304" pitchFamily="18" charset="0"/>
              </a:rPr>
              <a:t>10</a:t>
            </a:r>
            <a:r>
              <a:rPr lang="en-US" sz="3200" b="0" i="0" u="none" strike="noStrike" baseline="0" dirty="0">
                <a:solidFill>
                  <a:srgbClr val="C00000"/>
                </a:solidFill>
                <a:latin typeface="Times New Roman" panose="02020603050405020304" pitchFamily="18" charset="0"/>
                <a:cs typeface="Times New Roman" panose="02020603050405020304" pitchFamily="18" charset="0"/>
              </a:rPr>
              <a:t> + (Number of interfaces)*</a:t>
            </a:r>
            <a:r>
              <a:rPr lang="en-US" sz="3200" b="0" i="0" u="none" strike="noStrike" baseline="0" dirty="0">
                <a:solidFill>
                  <a:srgbClr val="00B0F0"/>
                </a:solidFill>
                <a:latin typeface="Times New Roman" panose="02020603050405020304" pitchFamily="18" charset="0"/>
                <a:cs typeface="Times New Roman" panose="02020603050405020304" pitchFamily="18" charset="0"/>
              </a:rPr>
              <a:t>10</a:t>
            </a:r>
            <a:endParaRPr lang="en-US" sz="3200" dirty="0">
              <a:solidFill>
                <a:srgbClr val="00B0F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386673" y="-10048"/>
            <a:ext cx="9877530"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Function point (FP) metric computation</a:t>
            </a:r>
            <a:endParaRPr lang="en-US"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6673" y="-10048"/>
            <a:ext cx="9877530"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Function point (FP) metric computation</a:t>
            </a:r>
            <a:endParaRPr lang="en-US" sz="4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759393"/>
            <a:ext cx="12192000" cy="584775"/>
          </a:xfrm>
          <a:prstGeom prst="rect">
            <a:avLst/>
          </a:prstGeom>
          <a:noFill/>
        </p:spPr>
        <p:txBody>
          <a:bodyPr wrap="square">
            <a:spAutoFit/>
          </a:bodyPr>
          <a:lstStyle/>
          <a:p>
            <a:r>
              <a:rPr lang="en-US" sz="3200" b="0" i="0" u="none" strike="noStrike" baseline="0" dirty="0">
                <a:latin typeface="Times New Roman" panose="02020603050405020304" pitchFamily="18" charset="0"/>
                <a:cs typeface="Times New Roman" panose="02020603050405020304" pitchFamily="18" charset="0"/>
              </a:rPr>
              <a:t>The meanings of the different parameters in the equation are as follows;</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1448031"/>
            <a:ext cx="12192000" cy="4401205"/>
          </a:xfrm>
          <a:prstGeom prst="rect">
            <a:avLst/>
          </a:prstGeom>
          <a:noFill/>
        </p:spPr>
        <p:txBody>
          <a:bodyPr wrap="square">
            <a:spAutoFit/>
          </a:bodyPr>
          <a:lstStyle/>
          <a:p>
            <a:pPr algn="just"/>
            <a:r>
              <a:rPr lang="en-US" sz="2800" b="0" i="0" u="none" strike="noStrike" baseline="0" dirty="0">
                <a:solidFill>
                  <a:srgbClr val="C00000"/>
                </a:solidFill>
                <a:latin typeface="Times New Roman" panose="02020603050405020304" pitchFamily="18" charset="0"/>
                <a:cs typeface="Times New Roman" panose="02020603050405020304" pitchFamily="18" charset="0"/>
              </a:rPr>
              <a:t>1. </a:t>
            </a:r>
            <a:r>
              <a:rPr lang="en-US" sz="2800" b="1" i="0" u="none" strike="noStrike" baseline="0" dirty="0">
                <a:solidFill>
                  <a:srgbClr val="C00000"/>
                </a:solidFill>
                <a:latin typeface="Times New Roman" panose="02020603050405020304" pitchFamily="18" charset="0"/>
                <a:cs typeface="Times New Roman" panose="02020603050405020304" pitchFamily="18" charset="0"/>
              </a:rPr>
              <a:t>Number of inputs: </a:t>
            </a:r>
            <a:r>
              <a:rPr lang="en-US" sz="2800" b="0" i="0" u="none" strike="noStrike" baseline="0" dirty="0">
                <a:latin typeface="Times New Roman" panose="02020603050405020304" pitchFamily="18" charset="0"/>
                <a:cs typeface="Times New Roman" panose="02020603050405020304" pitchFamily="18" charset="0"/>
              </a:rPr>
              <a:t>Each data item input by the user is counted. However, it should be noted that data inputs are considered different from user inquiries. Inquiries are user commands such as print account-balance that require no data values to be input by the user. Inquiries are counted separately (see the third point below). It needs to be further noted that individual data items input by the user are not simply added up to compute the number of inputs, but related inputs are grouped and considered as a single input. For example, while entering the data concerning an employee to an employee pay roll software; the data items name, age, sex, address, phone number, etc. are together considered as a single input. All these data items </a:t>
            </a:r>
            <a:r>
              <a:rPr lang="en-US" sz="2800" dirty="0">
                <a:latin typeface="Times New Roman" panose="02020603050405020304" pitchFamily="18" charset="0"/>
                <a:cs typeface="Times New Roman" panose="02020603050405020304" pitchFamily="18" charset="0"/>
              </a:rPr>
              <a:t>c</a:t>
            </a:r>
            <a:r>
              <a:rPr lang="en-US" sz="2800" b="0" i="0" u="none" strike="noStrike" baseline="0" dirty="0">
                <a:latin typeface="Times New Roman" panose="02020603050405020304" pitchFamily="18" charset="0"/>
                <a:cs typeface="Times New Roman" panose="02020603050405020304" pitchFamily="18" charset="0"/>
              </a:rPr>
              <a:t>an be considered to be related, since they describe a single employee.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6673" y="-10048"/>
            <a:ext cx="9877530"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Function point (FP) metric computation</a:t>
            </a:r>
            <a:endParaRPr lang="en-US" sz="4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759394"/>
            <a:ext cx="12192000" cy="5509200"/>
          </a:xfrm>
          <a:prstGeom prst="rect">
            <a:avLst/>
          </a:prstGeom>
          <a:noFill/>
        </p:spPr>
        <p:txBody>
          <a:bodyPr wrap="square">
            <a:spAutoFit/>
          </a:bodyPr>
          <a:lstStyle/>
          <a:p>
            <a:pPr algn="just"/>
            <a:r>
              <a:rPr lang="en-US" sz="3200" b="0" i="0" u="none" strike="noStrike" baseline="0" dirty="0">
                <a:solidFill>
                  <a:srgbClr val="C00000"/>
                </a:solidFill>
                <a:latin typeface="Times New Roman" panose="02020603050405020304" pitchFamily="18" charset="0"/>
                <a:cs typeface="Times New Roman" panose="02020603050405020304" pitchFamily="18" charset="0"/>
              </a:rPr>
              <a:t>2. </a:t>
            </a:r>
            <a:r>
              <a:rPr lang="en-US" sz="3200" b="1" i="0" u="none" strike="noStrike" baseline="0" dirty="0">
                <a:solidFill>
                  <a:srgbClr val="C00000"/>
                </a:solidFill>
                <a:latin typeface="Times New Roman" panose="02020603050405020304" pitchFamily="18" charset="0"/>
                <a:cs typeface="Times New Roman" panose="02020603050405020304" pitchFamily="18" charset="0"/>
              </a:rPr>
              <a:t>Number of outputs: </a:t>
            </a:r>
            <a:r>
              <a:rPr lang="en-US" sz="3200" b="0" i="0" u="none" strike="noStrike" baseline="0" dirty="0">
                <a:latin typeface="Times New Roman" panose="02020603050405020304" pitchFamily="18" charset="0"/>
                <a:cs typeface="Times New Roman" panose="02020603050405020304" pitchFamily="18" charset="0"/>
              </a:rPr>
              <a:t>The outputs considered include reports printed, screen outputs, error messages produced, etc. While computing the number of outputs, the individual data items within a report are not considered; but a set of related data items is counted as just a single output.</a:t>
            </a:r>
          </a:p>
          <a:p>
            <a:pPr algn="just"/>
            <a:r>
              <a:rPr lang="en-US" sz="3200" b="0" i="0" u="none" strike="noStrike" baseline="0" dirty="0">
                <a:solidFill>
                  <a:srgbClr val="C00000"/>
                </a:solidFill>
                <a:latin typeface="Times New Roman" panose="02020603050405020304" pitchFamily="18" charset="0"/>
                <a:cs typeface="Times New Roman" panose="02020603050405020304" pitchFamily="18" charset="0"/>
              </a:rPr>
              <a:t>3. </a:t>
            </a:r>
            <a:r>
              <a:rPr lang="en-US" sz="3200" b="1" i="0" u="none" strike="noStrike" baseline="0" dirty="0">
                <a:solidFill>
                  <a:srgbClr val="C00000"/>
                </a:solidFill>
                <a:latin typeface="Times New Roman" panose="02020603050405020304" pitchFamily="18" charset="0"/>
                <a:cs typeface="Times New Roman" panose="02020603050405020304" pitchFamily="18" charset="0"/>
              </a:rPr>
              <a:t>Number of inquiries: </a:t>
            </a:r>
            <a:r>
              <a:rPr lang="en-US" sz="3200" b="0" i="0" u="none" strike="noStrike" baseline="0" dirty="0">
                <a:latin typeface="Times New Roman" panose="02020603050405020304" pitchFamily="18" charset="0"/>
                <a:cs typeface="Times New Roman" panose="02020603050405020304" pitchFamily="18" charset="0"/>
              </a:rPr>
              <a:t>An inquiry is a user command (without any data input) and only requires some actions to be performed by the system. Thus, the total number of inquiries is essentially the number of distinct interactive queries (without data input) which can be made by the users. Examples of such inquiries are print account balance, print all student grades, display rank holders’ names, etc.</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6673" y="-10048"/>
            <a:ext cx="9877530"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Function point (FP) metric computation</a:t>
            </a:r>
            <a:endParaRPr lang="en-US" sz="4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759394"/>
            <a:ext cx="12192000" cy="3108543"/>
          </a:xfrm>
          <a:prstGeom prst="rect">
            <a:avLst/>
          </a:prstGeom>
          <a:noFill/>
        </p:spPr>
        <p:txBody>
          <a:bodyPr wrap="square">
            <a:spAutoFit/>
          </a:bodyPr>
          <a:lstStyle/>
          <a:p>
            <a:pPr algn="just"/>
            <a:r>
              <a:rPr lang="en-US" sz="2800" b="0" i="0" u="none" strike="noStrike" baseline="0" dirty="0">
                <a:solidFill>
                  <a:srgbClr val="C00000"/>
                </a:solidFill>
                <a:latin typeface="Times New Roman" panose="02020603050405020304" pitchFamily="18" charset="0"/>
                <a:cs typeface="Times New Roman" panose="02020603050405020304" pitchFamily="18" charset="0"/>
              </a:rPr>
              <a:t>4. </a:t>
            </a:r>
            <a:r>
              <a:rPr lang="en-US" sz="2800" b="1" i="0" u="none" strike="noStrike" baseline="0" dirty="0">
                <a:solidFill>
                  <a:srgbClr val="C00000"/>
                </a:solidFill>
                <a:latin typeface="Times New Roman" panose="02020603050405020304" pitchFamily="18" charset="0"/>
                <a:cs typeface="Times New Roman" panose="02020603050405020304" pitchFamily="18" charset="0"/>
              </a:rPr>
              <a:t>Number of files: </a:t>
            </a:r>
            <a:r>
              <a:rPr lang="en-US" sz="2800" b="0" i="0" u="none" strike="noStrike" baseline="0" dirty="0">
                <a:latin typeface="Times New Roman" panose="02020603050405020304" pitchFamily="18" charset="0"/>
                <a:cs typeface="Times New Roman" panose="02020603050405020304" pitchFamily="18" charset="0"/>
              </a:rPr>
              <a:t>The files referred to here are logical files. A logical file represents a group of logically related data. Logical files include data structures as well as physical files.</a:t>
            </a:r>
          </a:p>
          <a:p>
            <a:pPr algn="just"/>
            <a:endParaRPr lang="en-US" sz="2800" b="0" i="0" u="none" strike="noStrike" baseline="0" dirty="0">
              <a:latin typeface="Times New Roman" panose="02020603050405020304" pitchFamily="18" charset="0"/>
              <a:cs typeface="Times New Roman" panose="02020603050405020304" pitchFamily="18" charset="0"/>
            </a:endParaRPr>
          </a:p>
          <a:p>
            <a:pPr algn="just"/>
            <a:r>
              <a:rPr lang="en-US" sz="2800" b="0" i="0" u="none" strike="noStrike" baseline="0" dirty="0">
                <a:solidFill>
                  <a:srgbClr val="C00000"/>
                </a:solidFill>
                <a:latin typeface="Times New Roman" panose="02020603050405020304" pitchFamily="18" charset="0"/>
                <a:cs typeface="Times New Roman" panose="02020603050405020304" pitchFamily="18" charset="0"/>
              </a:rPr>
              <a:t>5. </a:t>
            </a:r>
            <a:r>
              <a:rPr lang="en-US" sz="2800" b="1" i="0" u="none" strike="noStrike" baseline="0" dirty="0">
                <a:solidFill>
                  <a:srgbClr val="C00000"/>
                </a:solidFill>
                <a:latin typeface="Times New Roman" panose="02020603050405020304" pitchFamily="18" charset="0"/>
                <a:cs typeface="Times New Roman" panose="02020603050405020304" pitchFamily="18" charset="0"/>
              </a:rPr>
              <a:t>Number of interfaces: </a:t>
            </a:r>
            <a:r>
              <a:rPr lang="en-US" sz="2800" b="0" i="0" u="none" strike="noStrike" baseline="0" dirty="0">
                <a:latin typeface="Times New Roman" panose="02020603050405020304" pitchFamily="18" charset="0"/>
                <a:cs typeface="Times New Roman" panose="02020603050405020304" pitchFamily="18" charset="0"/>
              </a:rPr>
              <a:t>Here the interfaces denote the different mechanisms that are used to exchange information with other systems. Examples of such interfaces are data files on tapes, disks, communication links with other systems, etc.</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169" y="759393"/>
            <a:ext cx="12121661" cy="5632311"/>
          </a:xfrm>
          <a:prstGeom prst="rect">
            <a:avLst/>
          </a:prstGeom>
          <a:noFill/>
        </p:spPr>
        <p:txBody>
          <a:bodyPr wrap="square">
            <a:spAutoFit/>
          </a:bodyPr>
          <a:lstStyle/>
          <a:p>
            <a:pPr algn="just"/>
            <a:r>
              <a:rPr lang="en-US" sz="3600" b="1" i="0" u="none" strike="noStrike" baseline="0" dirty="0">
                <a:latin typeface="Times New Roman" panose="02020603050405020304" pitchFamily="18" charset="0"/>
                <a:cs typeface="Times New Roman" panose="02020603050405020304" pitchFamily="18" charset="0"/>
              </a:rPr>
              <a:t>Step 2: Refine parameters</a:t>
            </a:r>
          </a:p>
          <a:p>
            <a:pPr algn="just"/>
            <a:r>
              <a:rPr lang="en-US" sz="2700" b="0" i="0" u="none" strike="noStrike" baseline="0" dirty="0">
                <a:solidFill>
                  <a:srgbClr val="C00000"/>
                </a:solidFill>
                <a:latin typeface="Times New Roman" panose="02020603050405020304" pitchFamily="18" charset="0"/>
                <a:cs typeface="Times New Roman" panose="02020603050405020304" pitchFamily="18" charset="0"/>
              </a:rPr>
              <a:t>UFP computed at the end of step 1 is a gross indicator of the problem size. </a:t>
            </a:r>
            <a:r>
              <a:rPr lang="en-US" sz="2700" b="0" i="0" u="none" strike="noStrike" baseline="0" dirty="0">
                <a:solidFill>
                  <a:srgbClr val="00B0F0"/>
                </a:solidFill>
                <a:latin typeface="Times New Roman" panose="02020603050405020304" pitchFamily="18" charset="0"/>
                <a:cs typeface="Times New Roman" panose="02020603050405020304" pitchFamily="18" charset="0"/>
              </a:rPr>
              <a:t>This UFP needs to be refined.</a:t>
            </a:r>
            <a:r>
              <a:rPr lang="en-US" sz="2700" b="0" i="0" u="none" strike="noStrike" baseline="0" dirty="0">
                <a:latin typeface="Times New Roman" panose="02020603050405020304" pitchFamily="18" charset="0"/>
                <a:cs typeface="Times New Roman" panose="02020603050405020304" pitchFamily="18" charset="0"/>
              </a:rPr>
              <a:t> This is possible, since each parameter (input, output, etc.) has been implicitly assumed to be of average complexity.</a:t>
            </a:r>
          </a:p>
          <a:p>
            <a:pPr algn="just"/>
            <a:r>
              <a:rPr lang="en-US" sz="2700" b="0" i="0" u="none" strike="noStrike" baseline="0" dirty="0">
                <a:latin typeface="Times New Roman" panose="02020603050405020304" pitchFamily="18" charset="0"/>
                <a:cs typeface="Times New Roman" panose="02020603050405020304" pitchFamily="18" charset="0"/>
              </a:rPr>
              <a:t>However, this is rarely true. For example, some input values may be extremely complex, some very simple, etc. In order to take this issue into account, UFP is refined by taking into account the complexities of the parameters of UFP computation. The complexity of each parameter is graded into three broad categories—simple, average, or complex. The weights for the different parameters are determined based on the numerical values shown in Table </a:t>
            </a:r>
            <a:r>
              <a:rPr lang="en-US" sz="2700" dirty="0">
                <a:latin typeface="Times New Roman" panose="02020603050405020304" pitchFamily="18" charset="0"/>
                <a:cs typeface="Times New Roman" panose="02020603050405020304" pitchFamily="18" charset="0"/>
              </a:rPr>
              <a:t>in the next slide</a:t>
            </a:r>
            <a:r>
              <a:rPr lang="en-US" sz="2700" b="0" i="0" u="none" strike="noStrike" baseline="0" dirty="0">
                <a:latin typeface="Times New Roman" panose="02020603050405020304" pitchFamily="18" charset="0"/>
                <a:cs typeface="Times New Roman" panose="02020603050405020304" pitchFamily="18" charset="0"/>
              </a:rPr>
              <a:t>. Based on these weights of the parameters, the parameter values in the UFP are refined. For example, rather than each input being computed as four FPs, very simple inputs are computed as three FPs and very complex inputs as six FPs.</a:t>
            </a:r>
            <a:endParaRPr lang="en-US" sz="27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86673" y="-10048"/>
            <a:ext cx="9877530"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Function point (FP) metric computation</a:t>
            </a:r>
            <a:endParaRPr lang="en-US"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86414" y="1040632"/>
            <a:ext cx="11702720" cy="4988458"/>
          </a:xfrm>
          <a:prstGeom prst="rect">
            <a:avLst/>
          </a:prstGeom>
        </p:spPr>
      </p:pic>
      <p:sp>
        <p:nvSpPr>
          <p:cNvPr id="4" name="TextBox 3"/>
          <p:cNvSpPr txBox="1"/>
          <p:nvPr/>
        </p:nvSpPr>
        <p:spPr>
          <a:xfrm>
            <a:off x="1386673" y="-10048"/>
            <a:ext cx="9877530"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Function point (FP) metric computation</a:t>
            </a:r>
            <a:endParaRPr lang="en-US"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679007"/>
            <a:ext cx="11987684" cy="5693866"/>
          </a:xfrm>
          <a:prstGeom prst="rect">
            <a:avLst/>
          </a:prstGeom>
          <a:noFill/>
        </p:spPr>
        <p:txBody>
          <a:bodyPr wrap="square">
            <a:spAutoFit/>
          </a:bodyPr>
          <a:lstStyle/>
          <a:p>
            <a:pPr algn="just"/>
            <a:r>
              <a:rPr lang="en-US" sz="2600" b="1" i="0" u="none" strike="noStrike" baseline="0" dirty="0">
                <a:latin typeface="Tahoma-Bold"/>
              </a:rPr>
              <a:t>Step 3: Refine UFP based on complexity of the overall project</a:t>
            </a:r>
          </a:p>
          <a:p>
            <a:pPr algn="just"/>
            <a:r>
              <a:rPr lang="en-US" sz="2600" b="0" i="0" u="none" strike="noStrike" baseline="0" dirty="0">
                <a:solidFill>
                  <a:srgbClr val="FF0000"/>
                </a:solidFill>
                <a:latin typeface="Times New Roman" panose="02020603050405020304" pitchFamily="18" charset="0"/>
                <a:cs typeface="Times New Roman" panose="02020603050405020304" pitchFamily="18" charset="0"/>
              </a:rPr>
              <a:t>In the final step, several factors that can impact the overall project size are considered to refine the UFP computed in step 2</a:t>
            </a:r>
            <a:r>
              <a:rPr lang="en-US" sz="2600" b="0" i="0" u="none" strike="noStrike" baseline="0" dirty="0">
                <a:latin typeface="Times New Roman" panose="02020603050405020304" pitchFamily="18" charset="0"/>
                <a:cs typeface="Times New Roman" panose="02020603050405020304" pitchFamily="18" charset="0"/>
              </a:rPr>
              <a:t>. </a:t>
            </a:r>
            <a:r>
              <a:rPr lang="en-US" sz="2600" b="0" i="0" u="none" strike="noStrike" baseline="0" dirty="0">
                <a:solidFill>
                  <a:srgbClr val="00B0F0"/>
                </a:solidFill>
                <a:latin typeface="Times New Roman" panose="02020603050405020304" pitchFamily="18" charset="0"/>
                <a:cs typeface="Times New Roman" panose="02020603050405020304" pitchFamily="18" charset="0"/>
              </a:rPr>
              <a:t>Examples of such project parameters that can influence the project sizes include high transaction rates, response time requirements, scope for reuse, etc. </a:t>
            </a:r>
            <a:r>
              <a:rPr lang="en-US" sz="2600" b="0" i="0" u="none" strike="noStrike" baseline="0" dirty="0">
                <a:latin typeface="Times New Roman" panose="02020603050405020304" pitchFamily="18" charset="0"/>
                <a:cs typeface="Times New Roman" panose="02020603050405020304" pitchFamily="18" charset="0"/>
              </a:rPr>
              <a:t>Albrecht identified 14 parameters that can influence the development effort. </a:t>
            </a:r>
            <a:r>
              <a:rPr lang="en-US" sz="2600" b="0" i="0" u="none" strike="noStrike" baseline="0" dirty="0">
                <a:solidFill>
                  <a:srgbClr val="00B0F0"/>
                </a:solidFill>
                <a:latin typeface="Times New Roman" panose="02020603050405020304" pitchFamily="18" charset="0"/>
                <a:cs typeface="Times New Roman" panose="02020603050405020304" pitchFamily="18" charset="0"/>
              </a:rPr>
              <a:t>The list of these parameters have been shown in Table 3.2. Each of these 14 parameters is assigned a value from 0 to 5. 0=not present/no influence, 1= insignificant, 2=moderate, 3=average, 4=significant and 5=essential/ strong influence. </a:t>
            </a:r>
            <a:r>
              <a:rPr lang="en-US" sz="2600" b="0" i="0" u="none" strike="noStrike" baseline="0" dirty="0">
                <a:solidFill>
                  <a:srgbClr val="C00000"/>
                </a:solidFill>
                <a:latin typeface="Times New Roman" panose="02020603050405020304" pitchFamily="18" charset="0"/>
                <a:cs typeface="Times New Roman" panose="02020603050405020304" pitchFamily="18" charset="0"/>
              </a:rPr>
              <a:t>The resulting </a:t>
            </a:r>
            <a:r>
              <a:rPr lang="en-US" sz="2600" b="0" i="0" u="none" strike="noStrike" baseline="0">
                <a:solidFill>
                  <a:srgbClr val="C00000"/>
                </a:solidFill>
                <a:latin typeface="Times New Roman" panose="02020603050405020304" pitchFamily="18" charset="0"/>
                <a:cs typeface="Times New Roman" panose="02020603050405020304" pitchFamily="18" charset="0"/>
              </a:rPr>
              <a:t>numbers of each </a:t>
            </a:r>
            <a:r>
              <a:rPr lang="en-US" sz="2600" b="0" i="0" u="none" strike="noStrike" baseline="0" dirty="0">
                <a:solidFill>
                  <a:srgbClr val="C00000"/>
                </a:solidFill>
                <a:latin typeface="Times New Roman" panose="02020603050405020304" pitchFamily="18" charset="0"/>
                <a:cs typeface="Times New Roman" panose="02020603050405020304" pitchFamily="18" charset="0"/>
              </a:rPr>
              <a:t>factor are summed, yielding the total degree of influence (DI). A </a:t>
            </a:r>
            <a:r>
              <a:rPr lang="en-US" sz="2600" b="0" i="0" u="none" strike="noStrike" baseline="0" dirty="0">
                <a:solidFill>
                  <a:srgbClr val="00B0F0"/>
                </a:solidFill>
                <a:latin typeface="Times New Roman" panose="02020603050405020304" pitchFamily="18" charset="0"/>
                <a:cs typeface="Times New Roman" panose="02020603050405020304" pitchFamily="18" charset="0"/>
              </a:rPr>
              <a:t>complexity adjustment factor (CAF) for the project is computed and the CAF is multiplied with UFP to yield FP</a:t>
            </a:r>
            <a:r>
              <a:rPr lang="en-US" sz="2600" b="0" i="0" u="none" strike="noStrike" baseline="0" dirty="0">
                <a:latin typeface="Times New Roman" panose="02020603050405020304" pitchFamily="18" charset="0"/>
                <a:cs typeface="Times New Roman" panose="02020603050405020304" pitchFamily="18" charset="0"/>
              </a:rPr>
              <a:t>. The CAF expresses the overall impact of the corresponding project parameters on the development effort. </a:t>
            </a:r>
            <a:r>
              <a:rPr lang="en-US" sz="2600" b="0" i="0" u="none" strike="noStrike" baseline="0" dirty="0">
                <a:solidFill>
                  <a:srgbClr val="C00000"/>
                </a:solidFill>
                <a:latin typeface="Times New Roman" panose="02020603050405020304" pitchFamily="18" charset="0"/>
                <a:cs typeface="Times New Roman" panose="02020603050405020304" pitchFamily="18" charset="0"/>
              </a:rPr>
              <a:t>CAF is computed as (0.65+0.01*DI).</a:t>
            </a:r>
            <a:r>
              <a:rPr lang="en-US" sz="2600" b="0" i="0" u="none" strike="noStrike" baseline="0" dirty="0">
                <a:latin typeface="Times New Roman" panose="02020603050405020304" pitchFamily="18" charset="0"/>
                <a:cs typeface="Times New Roman" panose="02020603050405020304" pitchFamily="18" charset="0"/>
              </a:rPr>
              <a:t> </a:t>
            </a:r>
            <a:r>
              <a:rPr lang="en-US" sz="2600" b="0" i="0" u="none" strike="noStrike" baseline="0" dirty="0">
                <a:solidFill>
                  <a:srgbClr val="00B050"/>
                </a:solidFill>
                <a:latin typeface="Times New Roman" panose="02020603050405020304" pitchFamily="18" charset="0"/>
                <a:cs typeface="Times New Roman" panose="02020603050405020304" pitchFamily="18" charset="0"/>
              </a:rPr>
              <a:t>As DI can vary from 0 to </a:t>
            </a:r>
            <a:r>
              <a:rPr lang="en-US" sz="2600" dirty="0">
                <a:solidFill>
                  <a:srgbClr val="00B050"/>
                </a:solidFill>
                <a:latin typeface="Times New Roman" panose="02020603050405020304" pitchFamily="18" charset="0"/>
                <a:cs typeface="Times New Roman" panose="02020603050405020304" pitchFamily="18" charset="0"/>
              </a:rPr>
              <a:t>70</a:t>
            </a:r>
            <a:r>
              <a:rPr lang="en-US" sz="2600" b="0" i="0" u="none" strike="noStrike" baseline="0" dirty="0">
                <a:solidFill>
                  <a:srgbClr val="00B050"/>
                </a:solidFill>
                <a:latin typeface="Times New Roman" panose="02020603050405020304" pitchFamily="18" charset="0"/>
                <a:cs typeface="Times New Roman" panose="02020603050405020304" pitchFamily="18" charset="0"/>
              </a:rPr>
              <a:t>, CAF can vary from 0.65 to 1.35</a:t>
            </a:r>
            <a:r>
              <a:rPr lang="en-US" sz="2600" b="0" i="0" u="none" strike="noStrike" baseline="0" dirty="0">
                <a:latin typeface="Times New Roman" panose="02020603050405020304" pitchFamily="18" charset="0"/>
                <a:cs typeface="Times New Roman" panose="02020603050405020304" pitchFamily="18" charset="0"/>
              </a:rPr>
              <a:t>. </a:t>
            </a:r>
            <a:r>
              <a:rPr lang="en-US" sz="2600" b="0" i="0" u="none" strike="noStrike" baseline="0" dirty="0">
                <a:solidFill>
                  <a:srgbClr val="C00000"/>
                </a:solidFill>
                <a:latin typeface="Times New Roman" panose="02020603050405020304" pitchFamily="18" charset="0"/>
                <a:cs typeface="Times New Roman" panose="02020603050405020304" pitchFamily="18" charset="0"/>
              </a:rPr>
              <a:t>Finally, FP is given as the product of UFP and TCF. That is, FP=UFP*CAF</a:t>
            </a:r>
            <a:endParaRPr lang="en-US" sz="2600"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366577" y="-90434"/>
            <a:ext cx="9877530"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Function point (FP) metric computation</a:t>
            </a:r>
            <a:endParaRPr lang="en-US"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436" y="0"/>
            <a:ext cx="12282435"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Complexity Adjustment Factors (CAF)  Entities</a:t>
            </a:r>
            <a:endParaRPr lang="en-US" sz="4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3862" y="775764"/>
            <a:ext cx="11344275" cy="52863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92370" y="771246"/>
            <a:ext cx="10696329" cy="5315508"/>
          </a:xfrm>
          <a:prstGeom prst="rect">
            <a:avLst/>
          </a:prstGeom>
        </p:spPr>
      </p:pic>
      <p:sp>
        <p:nvSpPr>
          <p:cNvPr id="4" name="TextBox 3"/>
          <p:cNvSpPr txBox="1"/>
          <p:nvPr/>
        </p:nvSpPr>
        <p:spPr>
          <a:xfrm>
            <a:off x="4360985" y="0"/>
            <a:ext cx="3647551" cy="769441"/>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Trial 1</a:t>
            </a:r>
            <a:endParaRPr lang="en-US" sz="44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273799" y="1612900"/>
            <a:ext cx="4914899" cy="954107"/>
          </a:xfrm>
          <a:prstGeom prst="rect">
            <a:avLst/>
          </a:prstGeom>
          <a:noFill/>
        </p:spPr>
        <p:txBody>
          <a:bodyPr wrap="square" rtlCol="0">
            <a:spAutoFit/>
          </a:bodyPr>
          <a:lstStyle/>
          <a:p>
            <a:r>
              <a:rPr lang="en-US" sz="2800" dirty="0" smtClean="0">
                <a:solidFill>
                  <a:srgbClr val="FF0000"/>
                </a:solidFill>
              </a:rPr>
              <a:t>Calculate the UFP using Albrecht’s formula</a:t>
            </a:r>
            <a:endParaRPr lang="en-GB" sz="28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4967" y="1077106"/>
            <a:ext cx="11597979" cy="5078034"/>
          </a:xfrm>
          <a:prstGeom prst="rect">
            <a:avLst/>
          </a:prstGeom>
        </p:spPr>
      </p:pic>
      <p:sp>
        <p:nvSpPr>
          <p:cNvPr id="3" name="TextBox 2"/>
          <p:cNvSpPr txBox="1"/>
          <p:nvPr/>
        </p:nvSpPr>
        <p:spPr>
          <a:xfrm>
            <a:off x="887105" y="0"/>
            <a:ext cx="9703558" cy="830997"/>
          </a:xfrm>
          <a:prstGeom prst="rect">
            <a:avLst/>
          </a:prstGeom>
          <a:noFill/>
        </p:spPr>
        <p:txBody>
          <a:bodyPr wrap="square" rtlCol="0">
            <a:spAutoFit/>
          </a:bodyPr>
          <a:lstStyle/>
          <a:p>
            <a:r>
              <a:rPr lang="en-US" sz="4800" b="1" dirty="0" smtClean="0"/>
              <a:t>SOFTWARE PROJECT CONSTRAINT</a:t>
            </a:r>
            <a:endParaRPr lang="en-US" sz="4800" b="1" dirty="0"/>
          </a:p>
        </p:txBody>
      </p:sp>
    </p:spTree>
    <p:extLst>
      <p:ext uri="{BB962C8B-B14F-4D97-AF65-F5344CB8AC3E}">
        <p14:creationId xmlns:p14="http://schemas.microsoft.com/office/powerpoint/2010/main" val="2970174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3030" y="0"/>
            <a:ext cx="4173855" cy="768350"/>
          </a:xfrm>
          <a:prstGeom prst="rect">
            <a:avLst/>
          </a:prstGeom>
          <a:noFill/>
        </p:spPr>
        <p:txBody>
          <a:bodyPr wrap="square" rtlCol="0">
            <a:spAutoFit/>
          </a:bodyPr>
          <a:lstStyle/>
          <a:p>
            <a:pPr algn="l"/>
            <a:r>
              <a:rPr lang="en-US" sz="4400" b="1" i="0" u="none" strike="noStrike" baseline="0" dirty="0">
                <a:latin typeface="Times New Roman" panose="02020603050405020304" pitchFamily="18" charset="0"/>
                <a:cs typeface="Times New Roman" panose="02020603050405020304" pitchFamily="18" charset="0"/>
              </a:rPr>
              <a:t>Solution</a:t>
            </a:r>
            <a:endParaRPr lang="en-US" sz="4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160775" y="554333"/>
                <a:ext cx="12031225" cy="5953125"/>
              </a:xfrm>
              <a:prstGeom prst="rect">
                <a:avLst/>
              </a:prstGeom>
              <a:noFill/>
            </p:spPr>
            <p:txBody>
              <a:bodyPr wrap="square" rtlCol="0">
                <a:spAutoFit/>
              </a:bodyPr>
              <a:lstStyle/>
              <a:p>
                <a:pPr algn="just"/>
                <a:r>
                  <a:rPr lang="en-US" sz="3200" i="0" u="none" strike="noStrike" baseline="0" dirty="0">
                    <a:solidFill>
                      <a:schemeClr val="tx1"/>
                    </a:solidFill>
                    <a:latin typeface="Times New Roman" panose="02020603050405020304" pitchFamily="18" charset="0"/>
                    <a:cs typeface="Times New Roman" panose="02020603050405020304" pitchFamily="18" charset="0"/>
                  </a:rPr>
                  <a:t>								FP=UFP*CAF</a:t>
                </a:r>
              </a:p>
              <a:p>
                <a:pPr algn="just"/>
                <a:r>
                  <a:rPr lang="en-US" sz="3200" i="0" u="none" strike="noStrike" baseline="0" dirty="0">
                    <a:solidFill>
                      <a:schemeClr val="tx1"/>
                    </a:solidFill>
                    <a:latin typeface="Times New Roman" panose="02020603050405020304" pitchFamily="18" charset="0"/>
                    <a:cs typeface="Times New Roman" panose="02020603050405020304" pitchFamily="18" charset="0"/>
                  </a:rPr>
                  <a:t>UFP=</a:t>
                </a:r>
                <a14:m>
                  <m:oMath xmlns:m="http://schemas.openxmlformats.org/officeDocument/2006/math">
                    <m:r>
                      <a:rPr lang="en-US" sz="3200" i="1" u="none" strike="noStrike" baseline="0" dirty="0" smtClean="0">
                        <a:solidFill>
                          <a:schemeClr val="tx1"/>
                        </a:solidFill>
                        <a:latin typeface="Cambria Math" panose="02040503050406030204" pitchFamily="18" charset="0"/>
                        <a:cs typeface="Times New Roman" panose="02020603050405020304" pitchFamily="18" charset="0"/>
                      </a:rPr>
                      <m:t>24∗4+46∗5+8∗4+4∗10+2∗10=418</m:t>
                    </m:r>
                  </m:oMath>
                </a14:m>
                <a:endParaRPr lang="en-US" sz="3200" i="0" u="none" strike="noStrike" baseline="0" dirty="0">
                  <a:solidFill>
                    <a:schemeClr val="tx1"/>
                  </a:solidFill>
                  <a:latin typeface="Times New Roman" panose="02020603050405020304" pitchFamily="18" charset="0"/>
                  <a:cs typeface="Times New Roman" panose="02020603050405020304" pitchFamily="18" charset="0"/>
                </a:endParaRPr>
              </a:p>
              <a:p>
                <a:pPr algn="just"/>
                <a:r>
                  <a:rPr lang="en-US" sz="3200" dirty="0">
                    <a:solidFill>
                      <a:schemeClr val="tx1"/>
                    </a:solidFill>
                    <a:latin typeface="Times New Roman" panose="02020603050405020304" pitchFamily="18" charset="0"/>
                    <a:cs typeface="Times New Roman" panose="02020603050405020304" pitchFamily="18" charset="0"/>
                  </a:rPr>
                  <a:t>DI=</a:t>
                </a:r>
                <a14:m>
                  <m:oMath xmlns:m="http://schemas.openxmlformats.org/officeDocument/2006/math">
                    <m:r>
                      <a:rPr lang="en-US" sz="3200" i="1" dirty="0" smtClean="0">
                        <a:solidFill>
                          <a:schemeClr val="tx1"/>
                        </a:solidFill>
                        <a:latin typeface="Cambria Math" panose="02040503050406030204" pitchFamily="18" charset="0"/>
                        <a:cs typeface="Times New Roman" panose="02020603050405020304" pitchFamily="18" charset="0"/>
                      </a:rPr>
                      <m:t>4+1+0+3+3+5+4+4+3+3+2+2+4+5=43</m:t>
                    </m:r>
                  </m:oMath>
                </a14:m>
                <a:endParaRPr lang="en-US" sz="3200" dirty="0">
                  <a:solidFill>
                    <a:schemeClr val="tx1"/>
                  </a:solidFill>
                  <a:latin typeface="Times New Roman" panose="02020603050405020304" pitchFamily="18" charset="0"/>
                  <a:cs typeface="Times New Roman" panose="02020603050405020304" pitchFamily="18" charset="0"/>
                </a:endParaRPr>
              </a:p>
              <a:p>
                <a:pPr algn="just"/>
                <a:r>
                  <a:rPr lang="en-US" sz="3200" dirty="0">
                    <a:solidFill>
                      <a:schemeClr val="tx1"/>
                    </a:solidFill>
                    <a:latin typeface="Times New Roman" panose="02020603050405020304" pitchFamily="18" charset="0"/>
                    <a:cs typeface="Times New Roman" panose="02020603050405020304" pitchFamily="18" charset="0"/>
                  </a:rPr>
                  <a:t>FP=</a:t>
                </a:r>
                <a14:m>
                  <m:oMath xmlns:m="http://schemas.openxmlformats.org/officeDocument/2006/math">
                    <m:r>
                      <a:rPr lang="en-US" sz="3200" i="1" dirty="0" smtClean="0">
                        <a:solidFill>
                          <a:schemeClr val="tx1"/>
                        </a:solidFill>
                        <a:latin typeface="Cambria Math" panose="02040503050406030204" pitchFamily="18" charset="0"/>
                        <a:cs typeface="Times New Roman" panose="02020603050405020304" pitchFamily="18" charset="0"/>
                      </a:rPr>
                      <m:t>𝑈𝐹𝑃</m:t>
                    </m:r>
                    <m:r>
                      <a:rPr lang="en-US" sz="3200" i="1" dirty="0" smtClean="0">
                        <a:solidFill>
                          <a:schemeClr val="tx1"/>
                        </a:solidFill>
                        <a:latin typeface="Cambria Math" panose="02040503050406030204" pitchFamily="18" charset="0"/>
                        <a:cs typeface="Times New Roman" panose="02020603050405020304" pitchFamily="18" charset="0"/>
                      </a:rPr>
                      <m:t>∗(0.65+0.01∗</m:t>
                    </m:r>
                    <m:r>
                      <a:rPr lang="en-US" sz="3200" i="1" dirty="0" smtClean="0">
                        <a:solidFill>
                          <a:schemeClr val="tx1"/>
                        </a:solidFill>
                        <a:latin typeface="Cambria Math" panose="02040503050406030204" pitchFamily="18" charset="0"/>
                        <a:cs typeface="Times New Roman" panose="02020603050405020304" pitchFamily="18" charset="0"/>
                      </a:rPr>
                      <m:t>𝐷𝐼</m:t>
                    </m:r>
                    <m:r>
                      <a:rPr lang="en-US" sz="3200" i="1" dirty="0" smtClean="0">
                        <a:solidFill>
                          <a:schemeClr val="tx1"/>
                        </a:solidFill>
                        <a:latin typeface="Cambria Math" panose="02040503050406030204" pitchFamily="18" charset="0"/>
                        <a:cs typeface="Times New Roman" panose="02020603050405020304" pitchFamily="18" charset="0"/>
                      </a:rPr>
                      <m:t>)=418∗(0.65+0.01∗43)=451.44</m:t>
                    </m:r>
                  </m:oMath>
                </a14:m>
                <a:endParaRPr lang="en-US" sz="3200" dirty="0">
                  <a:solidFill>
                    <a:schemeClr val="tx1"/>
                  </a:solidFill>
                  <a:latin typeface="Times New Roman" panose="02020603050405020304" pitchFamily="18" charset="0"/>
                  <a:cs typeface="Times New Roman" panose="02020603050405020304" pitchFamily="18" charset="0"/>
                </a:endParaRPr>
              </a:p>
              <a:p>
                <a:pPr algn="just"/>
                <a:endParaRPr lang="en-US" sz="3200" dirty="0">
                  <a:solidFill>
                    <a:schemeClr val="tx1"/>
                  </a:solidFill>
                  <a:latin typeface="Times New Roman" panose="02020603050405020304" pitchFamily="18" charset="0"/>
                  <a:cs typeface="Times New Roman" panose="02020603050405020304" pitchFamily="18" charset="0"/>
                </a:endParaRPr>
              </a:p>
              <a:p>
                <a:pPr algn="just"/>
                <a:endParaRPr lang="en-US" sz="3200" dirty="0">
                  <a:solidFill>
                    <a:schemeClr val="tx1"/>
                  </a:solidFill>
                  <a:latin typeface="Times New Roman" panose="02020603050405020304" pitchFamily="18" charset="0"/>
                  <a:cs typeface="Times New Roman" panose="02020603050405020304" pitchFamily="18" charset="0"/>
                </a:endParaRPr>
              </a:p>
              <a:p>
                <a:pPr algn="just"/>
                <a:r>
                  <a:rPr lang="en-US" sz="3200" dirty="0">
                    <a:solidFill>
                      <a:schemeClr val="tx1"/>
                    </a:solidFill>
                    <a:latin typeface="Times New Roman" panose="02020603050405020304" pitchFamily="18" charset="0"/>
                    <a:cs typeface="Times New Roman" panose="02020603050405020304" pitchFamily="18" charset="0"/>
                  </a:rPr>
                  <a:t>Productivity= </a:t>
                </a:r>
                <a14:m>
                  <m:oMath xmlns:m="http://schemas.openxmlformats.org/officeDocument/2006/math">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𝐹𝑃</m:t>
                        </m:r>
                      </m:num>
                      <m:den>
                        <m:r>
                          <a:rPr lang="en-US" sz="3200" b="0" i="1" smtClean="0">
                            <a:solidFill>
                              <a:schemeClr val="tx1"/>
                            </a:solidFill>
                            <a:latin typeface="Cambria Math" panose="02040503050406030204" pitchFamily="18" charset="0"/>
                            <a:cs typeface="Times New Roman" panose="02020603050405020304" pitchFamily="18" charset="0"/>
                          </a:rPr>
                          <m:t>𝐸𝑓𝑓𝑜𝑟𝑡</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b="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451.44</m:t>
                        </m:r>
                      </m:num>
                      <m:den>
                        <m:r>
                          <a:rPr lang="en-US" sz="3200" b="0" i="1" smtClean="0">
                            <a:solidFill>
                              <a:schemeClr val="tx1"/>
                            </a:solidFill>
                            <a:latin typeface="Cambria Math" panose="02040503050406030204" pitchFamily="18" charset="0"/>
                            <a:cs typeface="Times New Roman" panose="02020603050405020304" pitchFamily="18" charset="0"/>
                          </a:rPr>
                          <m:t>36.9</m:t>
                        </m:r>
                      </m:den>
                    </m:f>
                    <m:r>
                      <a:rPr lang="en-US" sz="3200" b="0" i="1" smtClean="0">
                        <a:solidFill>
                          <a:schemeClr val="tx1"/>
                        </a:solidFill>
                        <a:latin typeface="Cambria Math" panose="02040503050406030204" pitchFamily="18" charset="0"/>
                        <a:cs typeface="Times New Roman" panose="02020603050405020304" pitchFamily="18" charset="0"/>
                      </a:rPr>
                      <m:t>=</m:t>
                    </m:r>
                  </m:oMath>
                </a14:m>
                <a:r>
                  <a:rPr lang="en-US" sz="3200" b="0" i="0" dirty="0">
                    <a:solidFill>
                      <a:schemeClr val="tx1"/>
                    </a:solidFill>
                    <a:latin typeface="+mj-lt"/>
                    <a:cs typeface="Times New Roman" panose="02020603050405020304" pitchFamily="18" charset="0"/>
                  </a:rPr>
                  <a:t>12.3 person/months</a:t>
                </a:r>
              </a:p>
              <a:p>
                <a:pPr algn="just"/>
                <a:endParaRPr lang="en-US" sz="3200" b="0" i="0" dirty="0">
                  <a:solidFill>
                    <a:schemeClr val="tx1"/>
                  </a:solidFill>
                  <a:latin typeface="+mj-lt"/>
                  <a:cs typeface="Times New Roman" panose="02020603050405020304" pitchFamily="18" charset="0"/>
                </a:endParaRPr>
              </a:p>
              <a:p>
                <a:pPr algn="just"/>
                <a:r>
                  <a:rPr lang="en-US" sz="2800" dirty="0">
                    <a:solidFill>
                      <a:schemeClr val="tx1"/>
                    </a:solidFill>
                    <a:latin typeface="Times New Roman" panose="02020603050405020304" pitchFamily="18" charset="0"/>
                    <a:cs typeface="Times New Roman" panose="02020603050405020304" pitchFamily="18" charset="0"/>
                  </a:rPr>
                  <a:t>Total documentation</a:t>
                </a:r>
                <a:r>
                  <a:rPr lang="en-US" sz="2800" dirty="0">
                    <a:solidFill>
                      <a:schemeClr val="tx1"/>
                    </a:solidFill>
                    <a:latin typeface="+mj-lt"/>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Technical document + User document=265+122=387</a:t>
                </a:r>
              </a:p>
              <a:p>
                <a:pPr algn="just"/>
                <a:endParaRPr lang="en-US" sz="2800" dirty="0">
                  <a:solidFill>
                    <a:schemeClr val="tx1"/>
                  </a:solidFill>
                  <a:latin typeface="Times New Roman" panose="02020603050405020304" pitchFamily="18" charset="0"/>
                  <a:cs typeface="Times New Roman" panose="02020603050405020304" pitchFamily="18" charset="0"/>
                </a:endParaRPr>
              </a:p>
              <a:p>
                <a:pPr algn="just"/>
                <a:r>
                  <a:rPr lang="en-US" sz="3200" dirty="0">
                    <a:solidFill>
                      <a:schemeClr val="tx1"/>
                    </a:solidFill>
                    <a:latin typeface="Times New Roman" panose="02020603050405020304" pitchFamily="18" charset="0"/>
                    <a:cs typeface="Times New Roman" panose="02020603050405020304" pitchFamily="18" charset="0"/>
                  </a:rPr>
                  <a:t>Cost per function= </a:t>
                </a:r>
                <a14:m>
                  <m:oMath xmlns:m="http://schemas.openxmlformats.org/officeDocument/2006/math">
                    <m:f>
                      <m:fPr>
                        <m:ctrlPr>
                          <a:rPr lang="en-US" sz="320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𝐶𝑜𝑠𝑡</m:t>
                        </m:r>
                      </m:num>
                      <m:den>
                        <m:r>
                          <a:rPr lang="en-US" sz="3200" b="0" i="1" smtClean="0">
                            <a:solidFill>
                              <a:schemeClr val="tx1"/>
                            </a:solidFill>
                            <a:latin typeface="Cambria Math" panose="02040503050406030204" pitchFamily="18" charset="0"/>
                            <a:cs typeface="Times New Roman" panose="02020603050405020304" pitchFamily="18" charset="0"/>
                          </a:rPr>
                          <m:t>𝑃𝑟𝑜𝑑𝑢𝑐𝑡𝑖𝑣𝑖𝑡𝑦</m:t>
                        </m:r>
                      </m:den>
                    </m:f>
                    <m:r>
                      <a:rPr lang="en-US" sz="3200" b="0" i="1" smtClean="0">
                        <a:solidFill>
                          <a:schemeClr val="tx1"/>
                        </a:solidFill>
                        <a:latin typeface="Cambria Math" panose="02040503050406030204" pitchFamily="18" charset="0"/>
                        <a:cs typeface="Times New Roman" panose="02020603050405020304" pitchFamily="18" charset="0"/>
                      </a:rPr>
                      <m:t>=</m:t>
                    </m:r>
                    <m:f>
                      <m:fPr>
                        <m:ctrlPr>
                          <a:rPr lang="en-US" sz="3200" b="0" i="1" smtClean="0">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$7744</m:t>
                        </m:r>
                      </m:num>
                      <m:den>
                        <m:r>
                          <a:rPr lang="en-US" sz="3200" b="0" i="1" smtClean="0">
                            <a:solidFill>
                              <a:schemeClr val="tx1"/>
                            </a:solidFill>
                            <a:latin typeface="Cambria Math" panose="02040503050406030204" pitchFamily="18" charset="0"/>
                            <a:cs typeface="Times New Roman" panose="02020603050405020304" pitchFamily="18" charset="0"/>
                          </a:rPr>
                          <m:t>12.3</m:t>
                        </m:r>
                      </m:den>
                    </m:f>
                    <m:r>
                      <a:rPr lang="en-US" sz="3200" b="0" i="1" smtClean="0">
                        <a:solidFill>
                          <a:schemeClr val="tx1"/>
                        </a:solidFill>
                        <a:latin typeface="Cambria Math" panose="02040503050406030204" pitchFamily="18" charset="0"/>
                        <a:cs typeface="Times New Roman" panose="02020603050405020304" pitchFamily="18" charset="0"/>
                      </a:rPr>
                      <m:t>=$</m:t>
                    </m:r>
                    <m:r>
                      <a:rPr lang="en-US" sz="3200" b="0" i="1" smtClean="0">
                        <a:solidFill>
                          <a:schemeClr val="tx1"/>
                        </a:solidFill>
                        <a:latin typeface="Cambria Math" panose="02040503050406030204" pitchFamily="18" charset="0"/>
                        <a:ea typeface="MS Mincho" charset="0"/>
                        <a:cs typeface="Cambria Math" panose="02040503050406030204" pitchFamily="18" charset="0"/>
                      </a:rPr>
                      <m:t>629.6</m:t>
                    </m:r>
                  </m:oMath>
                </a14:m>
                <a:endParaRPr lang="en-US" sz="3200" b="0" i="1" dirty="0" smtClean="0">
                  <a:solidFill>
                    <a:schemeClr val="tx1"/>
                  </a:solidFill>
                  <a:latin typeface="Cambria Math" panose="02040503050406030204" pitchFamily="18" charset="0"/>
                  <a:ea typeface="MS Mincho" charset="0"/>
                  <a:cs typeface="Cambria Math"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60775" y="554333"/>
                <a:ext cx="12031225" cy="5953125"/>
              </a:xfrm>
              <a:prstGeom prst="rect">
                <a:avLst/>
              </a:prstGeom>
              <a:blipFill rotWithShape="1">
                <a:blip r:embed="rId2"/>
                <a:stretch>
                  <a:fillRect l="-1" t="-10" b="10"/>
                </a:stretch>
              </a:blipFill>
            </p:spPr>
            <p:txBody>
              <a:bodyPr/>
              <a:lstStyle/>
              <a:p>
                <a:r>
                  <a:rPr lang="en-US" altLang="en-US">
                    <a:noFill/>
                  </a:rPr>
                  <a:t> </a:t>
                </a:r>
              </a:p>
            </p:txBody>
          </p:sp>
        </mc:Fallback>
      </mc:AlternateContent>
      <p:sp>
        <p:nvSpPr>
          <p:cNvPr id="4" name="Right Brace 3"/>
          <p:cNvSpPr/>
          <p:nvPr/>
        </p:nvSpPr>
        <p:spPr>
          <a:xfrm rot="5400000">
            <a:off x="3520946" y="1330411"/>
            <a:ext cx="301455" cy="27853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p:cNvSpPr txBox="1"/>
          <p:nvPr/>
        </p:nvSpPr>
        <p:spPr>
          <a:xfrm>
            <a:off x="3200401" y="2723106"/>
            <a:ext cx="1050052" cy="584775"/>
          </a:xfrm>
          <a:prstGeom prst="rect">
            <a:avLst/>
          </a:prstGeom>
          <a:noFill/>
        </p:spPr>
        <p:txBody>
          <a:bodyPr wrap="square" rtlCol="0">
            <a:spAutoFit/>
          </a:bodyPr>
          <a:lstStyle/>
          <a:p>
            <a:r>
              <a:rPr lang="en-US" sz="3200" dirty="0"/>
              <a:t>CAF</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60985" y="0"/>
            <a:ext cx="3647551" cy="769441"/>
          </a:xfrm>
          <a:prstGeom prst="rect">
            <a:avLst/>
          </a:prstGeom>
          <a:noFill/>
        </p:spPr>
        <p:txBody>
          <a:bodyPr wrap="square" rtlCol="0">
            <a:spAutoFit/>
          </a:bodyPr>
          <a:lstStyle/>
          <a:p>
            <a:pPr algn="l"/>
            <a:r>
              <a:rPr lang="en-US" sz="4400" b="1" i="0" u="none" strike="noStrike" baseline="0" dirty="0">
                <a:solidFill>
                  <a:srgbClr val="C00000"/>
                </a:solidFill>
                <a:latin typeface="Times New Roman" panose="02020603050405020304" pitchFamily="18" charset="0"/>
                <a:cs typeface="Times New Roman" panose="02020603050405020304" pitchFamily="18" charset="0"/>
              </a:rPr>
              <a:t>Trial 2</a:t>
            </a:r>
            <a:endParaRPr lang="en-US" sz="4400" b="1"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0" y="885929"/>
            <a:ext cx="12192000" cy="4832092"/>
          </a:xfrm>
          <a:prstGeom prst="rect">
            <a:avLst/>
          </a:prstGeom>
          <a:noFill/>
        </p:spPr>
        <p:txBody>
          <a:bodyPr wrap="square" rtlCol="0">
            <a:spAutoFit/>
          </a:bodyPr>
          <a:lstStyle/>
          <a:p>
            <a:pPr algn="just"/>
            <a:r>
              <a:rPr lang="en-US" sz="4400" dirty="0">
                <a:solidFill>
                  <a:srgbClr val="C00000"/>
                </a:solidFill>
                <a:latin typeface="Times New Roman" panose="02020603050405020304" pitchFamily="18" charset="0"/>
                <a:cs typeface="Times New Roman" panose="02020603050405020304" pitchFamily="18" charset="0"/>
              </a:rPr>
              <a:t>Calculate the FPA if all complexity adjustment factors and weight adjustment factors are average for the following values for a function that handles customer registration;</a:t>
            </a:r>
          </a:p>
          <a:p>
            <a:pPr algn="l"/>
            <a:endParaRPr lang="en-US" sz="4400" dirty="0">
              <a:solidFill>
                <a:srgbClr val="C00000"/>
              </a:solidFill>
              <a:latin typeface="Times New Roman" panose="02020603050405020304" pitchFamily="18" charset="0"/>
              <a:cs typeface="Times New Roman" panose="02020603050405020304" pitchFamily="18" charset="0"/>
            </a:endParaRPr>
          </a:p>
          <a:p>
            <a:pPr algn="l"/>
            <a:r>
              <a:rPr lang="en-US" sz="4400" dirty="0">
                <a:solidFill>
                  <a:srgbClr val="C00000"/>
                </a:solidFill>
                <a:latin typeface="Times New Roman" panose="02020603050405020304" pitchFamily="18" charset="0"/>
                <a:cs typeface="Times New Roman" panose="02020603050405020304" pitchFamily="18" charset="0"/>
              </a:rPr>
              <a:t>Input=10, Inquiries=50, Output =30, Interface=10 and </a:t>
            </a:r>
            <a:r>
              <a:rPr lang="en-US" sz="4400" dirty="0" err="1">
                <a:solidFill>
                  <a:srgbClr val="C00000"/>
                </a:solidFill>
                <a:latin typeface="Times New Roman" panose="02020603050405020304" pitchFamily="18" charset="0"/>
                <a:cs typeface="Times New Roman" panose="02020603050405020304" pitchFamily="18" charset="0"/>
              </a:rPr>
              <a:t>user_file</a:t>
            </a:r>
            <a:r>
              <a:rPr lang="en-US" sz="4400" dirty="0">
                <a:solidFill>
                  <a:srgbClr val="C00000"/>
                </a:solidFill>
                <a:latin typeface="Times New Roman" panose="02020603050405020304" pitchFamily="18" charset="0"/>
                <a:cs typeface="Times New Roman" panose="02020603050405020304" pitchFamily="18" charset="0"/>
              </a:rPr>
              <a:t>=20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4" y="0"/>
            <a:ext cx="8400422" cy="677108"/>
          </a:xfrm>
          <a:prstGeom prst="rect">
            <a:avLst/>
          </a:prstGeom>
          <a:noFill/>
        </p:spPr>
        <p:txBody>
          <a:bodyPr wrap="square" rtlCol="0">
            <a:spAutoFit/>
          </a:bodyPr>
          <a:lstStyle/>
          <a:p>
            <a:pPr algn="l"/>
            <a:r>
              <a:rPr lang="en-US" sz="3800" b="1" i="0" u="none" strike="noStrike" baseline="0" dirty="0">
                <a:latin typeface="Times New Roman" panose="02020603050405020304" pitchFamily="18" charset="0"/>
                <a:cs typeface="Times New Roman" panose="02020603050405020304" pitchFamily="18" charset="0"/>
              </a:rPr>
              <a:t>Project monitoring and control</a:t>
            </a:r>
            <a:endParaRPr lang="en-US"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842114"/>
            <a:ext cx="12192000" cy="3539430"/>
          </a:xfrm>
          <a:prstGeom prst="rect">
            <a:avLst/>
          </a:prstGeom>
          <a:noFill/>
        </p:spPr>
        <p:txBody>
          <a:bodyPr wrap="square">
            <a:spAutoFit/>
          </a:bodyPr>
          <a:lstStyle/>
          <a:p>
            <a:pPr algn="just"/>
            <a:r>
              <a:rPr lang="en-US" sz="3200" b="0" i="0" u="none" strike="noStrike" baseline="0" dirty="0">
                <a:latin typeface="Times New Roman" panose="02020603050405020304" pitchFamily="18" charset="0"/>
                <a:cs typeface="Times New Roman" panose="02020603050405020304" pitchFamily="18" charset="0"/>
              </a:rPr>
              <a:t>Once a project gets underway, the project manager monitors the project continuously to ensure that it is progressing as per plan. The project manager designates certain key events such as completion of some important activity as a </a:t>
            </a:r>
            <a:r>
              <a:rPr lang="en-US" sz="3200" b="1" i="0" u="none" strike="noStrike" baseline="0" dirty="0">
                <a:latin typeface="Times New Roman" panose="02020603050405020304" pitchFamily="18" charset="0"/>
                <a:cs typeface="Times New Roman" panose="02020603050405020304" pitchFamily="18" charset="0"/>
              </a:rPr>
              <a:t>milestone</a:t>
            </a:r>
            <a:r>
              <a:rPr lang="en-US" sz="3200" b="0" i="0" u="none" strike="noStrike" baseline="0" dirty="0">
                <a:latin typeface="Times New Roman" panose="02020603050405020304" pitchFamily="18" charset="0"/>
                <a:cs typeface="Times New Roman" panose="02020603050405020304" pitchFamily="18" charset="0"/>
              </a:rPr>
              <a:t>. Once a milestone is reached, the project manager can assume that some measurable progress has been made. If any delay in reaching a milestone is predicted, then corrective actions might have to be taken.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0"/>
            <a:ext cx="12192001" cy="1877437"/>
          </a:xfrm>
          <a:prstGeom prst="rect">
            <a:avLst/>
          </a:prstGeom>
          <a:noFill/>
        </p:spPr>
        <p:txBody>
          <a:bodyPr wrap="square" rtlCol="0">
            <a:spAutoFit/>
          </a:bodyPr>
          <a:lstStyle/>
          <a:p>
            <a:pPr algn="l"/>
            <a:r>
              <a:rPr lang="en-US" sz="3800" b="1" i="0" u="none" strike="noStrike" baseline="0" dirty="0">
                <a:latin typeface="Times New Roman" panose="02020603050405020304" pitchFamily="18" charset="0"/>
                <a:cs typeface="Times New Roman" panose="02020603050405020304" pitchFamily="18" charset="0"/>
              </a:rPr>
              <a:t>Organization of the software project management plan</a:t>
            </a:r>
          </a:p>
          <a:p>
            <a:pPr algn="l"/>
            <a:r>
              <a:rPr lang="en-US" sz="3800" b="1" i="0" u="none" strike="noStrike" baseline="0" dirty="0">
                <a:latin typeface="Times New Roman" panose="02020603050405020304" pitchFamily="18" charset="0"/>
                <a:cs typeface="Times New Roman" panose="02020603050405020304" pitchFamily="18" charset="0"/>
              </a:rPr>
              <a:t>(SPMP) document</a:t>
            </a:r>
            <a:endParaRPr lang="en-US" sz="3800" dirty="0">
              <a:latin typeface="Times New Roman" panose="02020603050405020304" pitchFamily="18" charset="0"/>
              <a:cs typeface="Times New Roman" panose="02020603050405020304" pitchFamily="18" charset="0"/>
            </a:endParaRPr>
          </a:p>
          <a:p>
            <a:pPr algn="l"/>
            <a:endParaRPr lang="en-US" sz="4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1275531"/>
            <a:ext cx="11716378" cy="5078313"/>
          </a:xfrm>
          <a:prstGeom prst="rect">
            <a:avLst/>
          </a:prstGeom>
          <a:noFill/>
        </p:spPr>
        <p:txBody>
          <a:bodyPr wrap="square">
            <a:spAutoFit/>
          </a:bodyPr>
          <a:lstStyle/>
          <a:p>
            <a:pPr algn="l"/>
            <a:r>
              <a:rPr lang="en-US" sz="3600" b="0" i="0" u="none" strike="noStrike" baseline="0" dirty="0">
                <a:solidFill>
                  <a:srgbClr val="00B0F0"/>
                </a:solidFill>
                <a:latin typeface="Times New Roman" panose="02020603050405020304" pitchFamily="18" charset="0"/>
                <a:cs typeface="Times New Roman" panose="02020603050405020304" pitchFamily="18" charset="0"/>
              </a:rPr>
              <a:t>1. </a:t>
            </a:r>
            <a:r>
              <a:rPr lang="en-US" sz="3600" b="1" i="0" u="none" strike="noStrike" baseline="0" dirty="0">
                <a:solidFill>
                  <a:srgbClr val="00B0F0"/>
                </a:solidFill>
                <a:latin typeface="Times New Roman" panose="02020603050405020304" pitchFamily="18" charset="0"/>
                <a:cs typeface="Times New Roman" panose="02020603050405020304" pitchFamily="18" charset="0"/>
              </a:rPr>
              <a:t>Introduction</a:t>
            </a:r>
          </a:p>
          <a:p>
            <a:pPr algn="l"/>
            <a:r>
              <a:rPr lang="en-US" sz="3600" b="0" i="0" u="none" strike="noStrike" baseline="0" dirty="0">
                <a:latin typeface="Times New Roman" panose="02020603050405020304" pitchFamily="18" charset="0"/>
                <a:cs typeface="Times New Roman" panose="02020603050405020304" pitchFamily="18" charset="0"/>
              </a:rPr>
              <a:t>(a) Objectives</a:t>
            </a:r>
          </a:p>
          <a:p>
            <a:pPr algn="l"/>
            <a:r>
              <a:rPr lang="en-US" sz="3600" b="0" i="0" u="none" strike="noStrike" baseline="0" dirty="0">
                <a:latin typeface="Times New Roman" panose="02020603050405020304" pitchFamily="18" charset="0"/>
                <a:cs typeface="Times New Roman" panose="02020603050405020304" pitchFamily="18" charset="0"/>
              </a:rPr>
              <a:t>(b) Major Functions</a:t>
            </a:r>
          </a:p>
          <a:p>
            <a:pPr algn="l"/>
            <a:r>
              <a:rPr lang="en-US" sz="3600" b="0" i="0" u="none" strike="noStrike" baseline="0" dirty="0">
                <a:latin typeface="Times New Roman" panose="02020603050405020304" pitchFamily="18" charset="0"/>
                <a:cs typeface="Times New Roman" panose="02020603050405020304" pitchFamily="18" charset="0"/>
              </a:rPr>
              <a:t>(c) Performance Issues</a:t>
            </a:r>
          </a:p>
          <a:p>
            <a:pPr algn="l"/>
            <a:r>
              <a:rPr lang="en-US" sz="3600" b="0" i="0" u="none" strike="noStrike" baseline="0" dirty="0">
                <a:latin typeface="Times New Roman" panose="02020603050405020304" pitchFamily="18" charset="0"/>
                <a:cs typeface="Times New Roman" panose="02020603050405020304" pitchFamily="18" charset="0"/>
              </a:rPr>
              <a:t>(d) Management and Technical Constraints</a:t>
            </a:r>
          </a:p>
          <a:p>
            <a:pPr algn="l"/>
            <a:r>
              <a:rPr lang="en-US" sz="3600" b="0" i="0" u="none" strike="noStrike" baseline="0" dirty="0">
                <a:solidFill>
                  <a:srgbClr val="00B0F0"/>
                </a:solidFill>
                <a:latin typeface="Times New Roman" panose="02020603050405020304" pitchFamily="18" charset="0"/>
                <a:cs typeface="Times New Roman" panose="02020603050405020304" pitchFamily="18" charset="0"/>
              </a:rPr>
              <a:t>2. </a:t>
            </a:r>
            <a:r>
              <a:rPr lang="en-US" sz="3600" b="1" i="0" u="none" strike="noStrike" baseline="0" dirty="0">
                <a:solidFill>
                  <a:srgbClr val="00B0F0"/>
                </a:solidFill>
                <a:latin typeface="Times New Roman" panose="02020603050405020304" pitchFamily="18" charset="0"/>
                <a:cs typeface="Times New Roman" panose="02020603050405020304" pitchFamily="18" charset="0"/>
              </a:rPr>
              <a:t>Project estimates</a:t>
            </a:r>
          </a:p>
          <a:p>
            <a:pPr algn="l"/>
            <a:r>
              <a:rPr lang="en-US" sz="3600" b="0" i="0" u="none" strike="noStrike" baseline="0" dirty="0">
                <a:latin typeface="Times New Roman" panose="02020603050405020304" pitchFamily="18" charset="0"/>
                <a:cs typeface="Times New Roman" panose="02020603050405020304" pitchFamily="18" charset="0"/>
              </a:rPr>
              <a:t>(a) Historical Data Used</a:t>
            </a:r>
          </a:p>
          <a:p>
            <a:pPr algn="l"/>
            <a:r>
              <a:rPr lang="en-US" sz="3600" b="0" i="0" u="none" strike="noStrike" baseline="0" dirty="0">
                <a:latin typeface="Times New Roman" panose="02020603050405020304" pitchFamily="18" charset="0"/>
                <a:cs typeface="Times New Roman" panose="02020603050405020304" pitchFamily="18" charset="0"/>
              </a:rPr>
              <a:t>(b) Estimation Techniques Used</a:t>
            </a:r>
          </a:p>
          <a:p>
            <a:pPr algn="l"/>
            <a:r>
              <a:rPr lang="en-US" sz="3600" b="0" i="0" u="none" strike="noStrike" baseline="0" dirty="0">
                <a:latin typeface="Times New Roman" panose="02020603050405020304" pitchFamily="18" charset="0"/>
                <a:cs typeface="Times New Roman" panose="02020603050405020304" pitchFamily="18" charset="0"/>
              </a:rPr>
              <a:t>(c) Effort, Resource, Cost, and Project Duration Estimates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1877437"/>
          </a:xfrm>
          <a:prstGeom prst="rect">
            <a:avLst/>
          </a:prstGeom>
          <a:noFill/>
        </p:spPr>
        <p:txBody>
          <a:bodyPr wrap="square" rtlCol="0">
            <a:spAutoFit/>
          </a:bodyPr>
          <a:lstStyle/>
          <a:p>
            <a:pPr algn="l"/>
            <a:r>
              <a:rPr lang="en-US" sz="3800" b="1" i="0" u="none" strike="noStrike" baseline="0" dirty="0">
                <a:latin typeface="Times New Roman" panose="02020603050405020304" pitchFamily="18" charset="0"/>
                <a:cs typeface="Times New Roman" panose="02020603050405020304" pitchFamily="18" charset="0"/>
              </a:rPr>
              <a:t>Organization of the software project management plan</a:t>
            </a:r>
          </a:p>
          <a:p>
            <a:pPr algn="l"/>
            <a:r>
              <a:rPr lang="en-US" sz="3800" b="1" i="0" u="none" strike="noStrike" baseline="0" dirty="0">
                <a:latin typeface="Times New Roman" panose="02020603050405020304" pitchFamily="18" charset="0"/>
                <a:cs typeface="Times New Roman" panose="02020603050405020304" pitchFamily="18" charset="0"/>
              </a:rPr>
              <a:t>(SPMP) document</a:t>
            </a:r>
            <a:endParaRPr lang="en-US" sz="3800" dirty="0">
              <a:latin typeface="Times New Roman" panose="02020603050405020304" pitchFamily="18" charset="0"/>
              <a:cs typeface="Times New Roman" panose="02020603050405020304" pitchFamily="18" charset="0"/>
            </a:endParaRPr>
          </a:p>
          <a:p>
            <a:pPr algn="l"/>
            <a:endParaRPr lang="en-US"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1466949"/>
            <a:ext cx="6194808" cy="4524315"/>
          </a:xfrm>
          <a:prstGeom prst="rect">
            <a:avLst/>
          </a:prstGeom>
          <a:noFill/>
        </p:spPr>
        <p:txBody>
          <a:bodyPr wrap="square">
            <a:spAutoFit/>
          </a:bodyPr>
          <a:lstStyle/>
          <a:p>
            <a:pPr algn="l"/>
            <a:r>
              <a:rPr lang="en-US" sz="3200" b="0" i="0" u="none" strike="noStrike" baseline="0" dirty="0">
                <a:solidFill>
                  <a:srgbClr val="00B0F0"/>
                </a:solidFill>
                <a:latin typeface="Times New Roman" panose="02020603050405020304" pitchFamily="18" charset="0"/>
                <a:cs typeface="Times New Roman" panose="02020603050405020304" pitchFamily="18" charset="0"/>
              </a:rPr>
              <a:t>3. </a:t>
            </a:r>
            <a:r>
              <a:rPr lang="en-US" sz="3200" b="1" i="0" u="none" strike="noStrike" baseline="0" dirty="0">
                <a:solidFill>
                  <a:srgbClr val="00B0F0"/>
                </a:solidFill>
                <a:latin typeface="Times New Roman" panose="02020603050405020304" pitchFamily="18" charset="0"/>
                <a:cs typeface="Times New Roman" panose="02020603050405020304" pitchFamily="18" charset="0"/>
              </a:rPr>
              <a:t>Schedule</a:t>
            </a:r>
          </a:p>
          <a:p>
            <a:pPr algn="l"/>
            <a:r>
              <a:rPr lang="en-US" sz="3200" b="0" i="0" u="none" strike="noStrike" baseline="0" dirty="0">
                <a:latin typeface="Times New Roman" panose="02020603050405020304" pitchFamily="18" charset="0"/>
                <a:cs typeface="Times New Roman" panose="02020603050405020304" pitchFamily="18" charset="0"/>
              </a:rPr>
              <a:t>(a) Work Breakdown Structure</a:t>
            </a:r>
          </a:p>
          <a:p>
            <a:pPr algn="l"/>
            <a:r>
              <a:rPr lang="en-US" sz="3200" b="0" i="0" u="none" strike="noStrike" baseline="0" dirty="0">
                <a:latin typeface="Times New Roman" panose="02020603050405020304" pitchFamily="18" charset="0"/>
                <a:cs typeface="Times New Roman" panose="02020603050405020304" pitchFamily="18" charset="0"/>
              </a:rPr>
              <a:t>(b) Task Network Representation</a:t>
            </a:r>
          </a:p>
          <a:p>
            <a:pPr algn="l"/>
            <a:r>
              <a:rPr lang="en-US" sz="3200" b="0" i="0" u="none" strike="noStrike" baseline="0" dirty="0">
                <a:latin typeface="Times New Roman" panose="02020603050405020304" pitchFamily="18" charset="0"/>
                <a:cs typeface="Times New Roman" panose="02020603050405020304" pitchFamily="18" charset="0"/>
              </a:rPr>
              <a:t>(c) Gantt Chart Representation</a:t>
            </a:r>
          </a:p>
          <a:p>
            <a:pPr algn="l"/>
            <a:r>
              <a:rPr lang="en-US" sz="3200" b="0" i="0" u="none" strike="noStrike" baseline="0" dirty="0">
                <a:latin typeface="Times New Roman" panose="02020603050405020304" pitchFamily="18" charset="0"/>
                <a:cs typeface="Times New Roman" panose="02020603050405020304" pitchFamily="18" charset="0"/>
              </a:rPr>
              <a:t>(d) PERT Chart Representation</a:t>
            </a:r>
          </a:p>
          <a:p>
            <a:pPr algn="l"/>
            <a:r>
              <a:rPr lang="en-US" sz="3200" b="0" i="0" u="none" strike="noStrike" baseline="0" dirty="0">
                <a:solidFill>
                  <a:srgbClr val="00B0F0"/>
                </a:solidFill>
                <a:latin typeface="Times New Roman" panose="02020603050405020304" pitchFamily="18" charset="0"/>
                <a:cs typeface="Times New Roman" panose="02020603050405020304" pitchFamily="18" charset="0"/>
              </a:rPr>
              <a:t>4. </a:t>
            </a:r>
            <a:r>
              <a:rPr lang="en-US" sz="3200" b="1" i="0" u="none" strike="noStrike" baseline="0" dirty="0">
                <a:solidFill>
                  <a:srgbClr val="00B0F0"/>
                </a:solidFill>
                <a:latin typeface="Times New Roman" panose="02020603050405020304" pitchFamily="18" charset="0"/>
                <a:cs typeface="Times New Roman" panose="02020603050405020304" pitchFamily="18" charset="0"/>
              </a:rPr>
              <a:t>Project resources</a:t>
            </a:r>
          </a:p>
          <a:p>
            <a:pPr algn="l"/>
            <a:r>
              <a:rPr lang="en-US" sz="3200" b="0" i="0" u="none" strike="noStrike" baseline="0" dirty="0">
                <a:latin typeface="Times New Roman" panose="02020603050405020304" pitchFamily="18" charset="0"/>
                <a:cs typeface="Times New Roman" panose="02020603050405020304" pitchFamily="18" charset="0"/>
              </a:rPr>
              <a:t>(a) People</a:t>
            </a:r>
          </a:p>
          <a:p>
            <a:pPr algn="l"/>
            <a:r>
              <a:rPr lang="en-US" sz="3200" b="0" i="0" u="none" strike="noStrike" baseline="0" dirty="0">
                <a:latin typeface="Times New Roman" panose="02020603050405020304" pitchFamily="18" charset="0"/>
                <a:cs typeface="Times New Roman" panose="02020603050405020304" pitchFamily="18" charset="0"/>
              </a:rPr>
              <a:t>(b) Hardware and Software</a:t>
            </a:r>
          </a:p>
          <a:p>
            <a:pPr algn="l"/>
            <a:r>
              <a:rPr lang="en-US" sz="3200" b="0" i="0" u="none" strike="noStrike" baseline="0" dirty="0">
                <a:latin typeface="Times New Roman" panose="02020603050405020304" pitchFamily="18" charset="0"/>
                <a:cs typeface="Times New Roman" panose="02020603050405020304" pitchFamily="18" charset="0"/>
              </a:rPr>
              <a:t>(c) Special Resources</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011424" y="1097616"/>
            <a:ext cx="6119448" cy="5262979"/>
          </a:xfrm>
          <a:prstGeom prst="rect">
            <a:avLst/>
          </a:prstGeom>
          <a:noFill/>
        </p:spPr>
        <p:txBody>
          <a:bodyPr wrap="square">
            <a:spAutoFit/>
          </a:bodyPr>
          <a:lstStyle/>
          <a:p>
            <a:pPr algn="l"/>
            <a:r>
              <a:rPr lang="en-US" sz="2800" b="0" i="0" u="none" strike="noStrike" baseline="0" dirty="0">
                <a:solidFill>
                  <a:srgbClr val="00B0F0"/>
                </a:solidFill>
                <a:latin typeface="Times New Roman" panose="02020603050405020304" pitchFamily="18" charset="0"/>
                <a:cs typeface="Times New Roman" panose="02020603050405020304" pitchFamily="18" charset="0"/>
              </a:rPr>
              <a:t>5. </a:t>
            </a:r>
            <a:r>
              <a:rPr lang="en-US" sz="2800" b="1" i="0" u="none" strike="noStrike" baseline="0" dirty="0">
                <a:solidFill>
                  <a:srgbClr val="00B0F0"/>
                </a:solidFill>
                <a:latin typeface="Times New Roman" panose="02020603050405020304" pitchFamily="18" charset="0"/>
                <a:cs typeface="Times New Roman" panose="02020603050405020304" pitchFamily="18" charset="0"/>
              </a:rPr>
              <a:t>Staff </a:t>
            </a:r>
            <a:r>
              <a:rPr lang="en-US" sz="2800" b="1" i="0" u="none" strike="noStrike" baseline="0" dirty="0" err="1">
                <a:solidFill>
                  <a:srgbClr val="00B0F0"/>
                </a:solidFill>
                <a:latin typeface="Times New Roman" panose="02020603050405020304" pitchFamily="18" charset="0"/>
                <a:cs typeface="Times New Roman" panose="02020603050405020304" pitchFamily="18" charset="0"/>
              </a:rPr>
              <a:t>organisation</a:t>
            </a:r>
            <a:endParaRPr lang="en-US" sz="2800" b="1" i="0" u="none" strike="noStrike" baseline="0" dirty="0">
              <a:solidFill>
                <a:srgbClr val="00B0F0"/>
              </a:solidFill>
              <a:latin typeface="Times New Roman" panose="02020603050405020304" pitchFamily="18" charset="0"/>
              <a:cs typeface="Times New Roman" panose="02020603050405020304" pitchFamily="18" charset="0"/>
            </a:endParaRPr>
          </a:p>
          <a:p>
            <a:pPr algn="l"/>
            <a:r>
              <a:rPr lang="en-US" sz="2800" b="0" i="0" u="none" strike="noStrike" baseline="0" dirty="0">
                <a:latin typeface="Times New Roman" panose="02020603050405020304" pitchFamily="18" charset="0"/>
                <a:cs typeface="Times New Roman" panose="02020603050405020304" pitchFamily="18" charset="0"/>
              </a:rPr>
              <a:t>(a) Team Structure</a:t>
            </a:r>
          </a:p>
          <a:p>
            <a:pPr algn="l"/>
            <a:r>
              <a:rPr lang="en-US" sz="2800" b="0" i="0" u="none" strike="noStrike" baseline="0" dirty="0">
                <a:latin typeface="Times New Roman" panose="02020603050405020304" pitchFamily="18" charset="0"/>
                <a:cs typeface="Times New Roman" panose="02020603050405020304" pitchFamily="18" charset="0"/>
              </a:rPr>
              <a:t>(b) Management Reporting</a:t>
            </a:r>
          </a:p>
          <a:p>
            <a:pPr algn="l"/>
            <a:r>
              <a:rPr lang="en-US" sz="2800" b="0" i="0" u="none" strike="noStrike" baseline="0" dirty="0">
                <a:solidFill>
                  <a:srgbClr val="00B0F0"/>
                </a:solidFill>
                <a:latin typeface="Times New Roman" panose="02020603050405020304" pitchFamily="18" charset="0"/>
                <a:cs typeface="Times New Roman" panose="02020603050405020304" pitchFamily="18" charset="0"/>
              </a:rPr>
              <a:t>6. </a:t>
            </a:r>
            <a:r>
              <a:rPr lang="en-US" sz="2800" b="1" i="0" u="none" strike="noStrike" baseline="0" dirty="0">
                <a:solidFill>
                  <a:srgbClr val="00B0F0"/>
                </a:solidFill>
                <a:latin typeface="Times New Roman" panose="02020603050405020304" pitchFamily="18" charset="0"/>
                <a:cs typeface="Times New Roman" panose="02020603050405020304" pitchFamily="18" charset="0"/>
              </a:rPr>
              <a:t>Risk management plan</a:t>
            </a:r>
          </a:p>
          <a:p>
            <a:pPr algn="l"/>
            <a:r>
              <a:rPr lang="en-US" sz="2800" b="0" i="0" u="none" strike="noStrike" baseline="0" dirty="0">
                <a:latin typeface="Times New Roman" panose="02020603050405020304" pitchFamily="18" charset="0"/>
                <a:cs typeface="Times New Roman" panose="02020603050405020304" pitchFamily="18" charset="0"/>
              </a:rPr>
              <a:t>(a) Risk Analysis</a:t>
            </a:r>
          </a:p>
          <a:p>
            <a:pPr algn="l"/>
            <a:r>
              <a:rPr lang="en-US" sz="2800" b="0" i="0" u="none" strike="noStrike" baseline="0" dirty="0">
                <a:latin typeface="Times New Roman" panose="02020603050405020304" pitchFamily="18" charset="0"/>
                <a:cs typeface="Times New Roman" panose="02020603050405020304" pitchFamily="18" charset="0"/>
              </a:rPr>
              <a:t>(b) Risk Identification</a:t>
            </a:r>
          </a:p>
          <a:p>
            <a:pPr algn="l"/>
            <a:r>
              <a:rPr lang="en-US" sz="2800" b="0" i="0" u="none" strike="noStrike" baseline="0" dirty="0">
                <a:latin typeface="Times New Roman" panose="02020603050405020304" pitchFamily="18" charset="0"/>
                <a:cs typeface="Times New Roman" panose="02020603050405020304" pitchFamily="18" charset="0"/>
              </a:rPr>
              <a:t>(c) Risk Estimation</a:t>
            </a:r>
          </a:p>
          <a:p>
            <a:pPr algn="l"/>
            <a:r>
              <a:rPr lang="en-US" sz="2800" b="0" i="0" u="none" strike="noStrike" baseline="0" dirty="0">
                <a:latin typeface="Times New Roman" panose="02020603050405020304" pitchFamily="18" charset="0"/>
                <a:cs typeface="Times New Roman" panose="02020603050405020304" pitchFamily="18" charset="0"/>
              </a:rPr>
              <a:t>(d) Risk Abatement Procedures</a:t>
            </a:r>
          </a:p>
          <a:p>
            <a:pPr algn="l"/>
            <a:r>
              <a:rPr lang="en-US" sz="2800" b="0" i="0" u="none" strike="noStrike" baseline="0" dirty="0">
                <a:solidFill>
                  <a:srgbClr val="00B0F0"/>
                </a:solidFill>
                <a:latin typeface="Times New Roman" panose="02020603050405020304" pitchFamily="18" charset="0"/>
                <a:cs typeface="Times New Roman" panose="02020603050405020304" pitchFamily="18" charset="0"/>
              </a:rPr>
              <a:t>7. </a:t>
            </a:r>
            <a:r>
              <a:rPr lang="en-US" sz="2800" b="1" i="0" u="none" strike="noStrike" baseline="0" dirty="0">
                <a:solidFill>
                  <a:srgbClr val="00B0F0"/>
                </a:solidFill>
                <a:latin typeface="Times New Roman" panose="02020603050405020304" pitchFamily="18" charset="0"/>
                <a:cs typeface="Times New Roman" panose="02020603050405020304" pitchFamily="18" charset="0"/>
              </a:rPr>
              <a:t>Project tracking and control plan</a:t>
            </a:r>
          </a:p>
          <a:p>
            <a:pPr algn="l"/>
            <a:r>
              <a:rPr lang="en-US" sz="2800" b="0" i="0" u="none" strike="noStrike" baseline="0" dirty="0">
                <a:latin typeface="Times New Roman" panose="02020603050405020304" pitchFamily="18" charset="0"/>
                <a:cs typeface="Times New Roman" panose="02020603050405020304" pitchFamily="18" charset="0"/>
              </a:rPr>
              <a:t>(a) Metrics to be tracked</a:t>
            </a:r>
          </a:p>
          <a:p>
            <a:pPr algn="l"/>
            <a:r>
              <a:rPr lang="en-US" sz="2800" b="0" i="0" u="none" strike="noStrike" baseline="0" dirty="0">
                <a:latin typeface="Times New Roman" panose="02020603050405020304" pitchFamily="18" charset="0"/>
                <a:cs typeface="Times New Roman" panose="02020603050405020304" pitchFamily="18" charset="0"/>
              </a:rPr>
              <a:t>(b) Tracking plan</a:t>
            </a:r>
          </a:p>
          <a:p>
            <a:pPr algn="l"/>
            <a:r>
              <a:rPr lang="en-US" sz="2800" b="0" i="0" u="none" strike="noStrike" baseline="0" dirty="0">
                <a:latin typeface="Times New Roman" panose="02020603050405020304" pitchFamily="18" charset="0"/>
                <a:cs typeface="Times New Roman" panose="02020603050405020304" pitchFamily="18" charset="0"/>
              </a:rPr>
              <a:t>(c) Control plan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1877437"/>
          </a:xfrm>
          <a:prstGeom prst="rect">
            <a:avLst/>
          </a:prstGeom>
          <a:noFill/>
        </p:spPr>
        <p:txBody>
          <a:bodyPr wrap="square" rtlCol="0">
            <a:spAutoFit/>
          </a:bodyPr>
          <a:lstStyle/>
          <a:p>
            <a:pPr algn="l"/>
            <a:r>
              <a:rPr lang="en-US" sz="3800" b="1" i="0" u="none" strike="noStrike" baseline="0" dirty="0">
                <a:latin typeface="Times New Roman" panose="02020603050405020304" pitchFamily="18" charset="0"/>
                <a:cs typeface="Times New Roman" panose="02020603050405020304" pitchFamily="18" charset="0"/>
              </a:rPr>
              <a:t>Organization of the software project management plan</a:t>
            </a:r>
          </a:p>
          <a:p>
            <a:pPr algn="l"/>
            <a:r>
              <a:rPr lang="en-US" sz="3800" b="1" i="0" u="none" strike="noStrike" baseline="0" dirty="0">
                <a:latin typeface="Times New Roman" panose="02020603050405020304" pitchFamily="18" charset="0"/>
                <a:cs typeface="Times New Roman" panose="02020603050405020304" pitchFamily="18" charset="0"/>
              </a:rPr>
              <a:t>(SPMP) document</a:t>
            </a:r>
            <a:endParaRPr lang="en-US" sz="3800" dirty="0">
              <a:latin typeface="Times New Roman" panose="02020603050405020304" pitchFamily="18" charset="0"/>
              <a:cs typeface="Times New Roman" panose="02020603050405020304" pitchFamily="18" charset="0"/>
            </a:endParaRPr>
          </a:p>
          <a:p>
            <a:pPr algn="l"/>
            <a:endParaRPr lang="en-US"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1621031"/>
            <a:ext cx="12192000" cy="3539430"/>
          </a:xfrm>
          <a:prstGeom prst="rect">
            <a:avLst/>
          </a:prstGeom>
          <a:noFill/>
        </p:spPr>
        <p:txBody>
          <a:bodyPr wrap="square">
            <a:spAutoFit/>
          </a:bodyPr>
          <a:lstStyle/>
          <a:p>
            <a:r>
              <a:rPr lang="en-US" sz="3200" b="0" i="0" u="none" strike="noStrike" baseline="0" dirty="0">
                <a:solidFill>
                  <a:srgbClr val="00B0F0"/>
                </a:solidFill>
                <a:latin typeface="Times New Roman" panose="02020603050405020304" pitchFamily="18" charset="0"/>
                <a:cs typeface="Times New Roman" panose="02020603050405020304" pitchFamily="18" charset="0"/>
              </a:rPr>
              <a:t>8. </a:t>
            </a:r>
            <a:r>
              <a:rPr lang="en-US" sz="3200" b="1" i="0" u="none" strike="noStrike" baseline="0" dirty="0">
                <a:solidFill>
                  <a:srgbClr val="00B0F0"/>
                </a:solidFill>
                <a:latin typeface="Times New Roman" panose="02020603050405020304" pitchFamily="18" charset="0"/>
                <a:cs typeface="Times New Roman" panose="02020603050405020304" pitchFamily="18" charset="0"/>
              </a:rPr>
              <a:t>Miscellaneous plans</a:t>
            </a:r>
          </a:p>
          <a:p>
            <a:pPr algn="l"/>
            <a:r>
              <a:rPr lang="en-US" sz="3200" b="0" i="0" u="none" strike="noStrike" baseline="0" dirty="0">
                <a:latin typeface="Times New Roman" panose="02020603050405020304" pitchFamily="18" charset="0"/>
                <a:cs typeface="Times New Roman" panose="02020603050405020304" pitchFamily="18" charset="0"/>
              </a:rPr>
              <a:t>(a) Process Tailoring</a:t>
            </a:r>
          </a:p>
          <a:p>
            <a:pPr algn="l"/>
            <a:r>
              <a:rPr lang="en-US" sz="3200" b="0" i="0" u="none" strike="noStrike" baseline="0" dirty="0">
                <a:latin typeface="Times New Roman" panose="02020603050405020304" pitchFamily="18" charset="0"/>
                <a:cs typeface="Times New Roman" panose="02020603050405020304" pitchFamily="18" charset="0"/>
              </a:rPr>
              <a:t>(b) Quality Assurance Plan</a:t>
            </a:r>
          </a:p>
          <a:p>
            <a:pPr algn="l"/>
            <a:r>
              <a:rPr lang="en-US" sz="3200" b="0" i="0" u="none" strike="noStrike" baseline="0" dirty="0">
                <a:latin typeface="Times New Roman" panose="02020603050405020304" pitchFamily="18" charset="0"/>
                <a:cs typeface="Times New Roman" panose="02020603050405020304" pitchFamily="18" charset="0"/>
              </a:rPr>
              <a:t>(c) Configuration Management Plan</a:t>
            </a:r>
          </a:p>
          <a:p>
            <a:pPr algn="l"/>
            <a:r>
              <a:rPr lang="en-US" sz="3200" b="0" i="0" u="none" strike="noStrike" baseline="0" dirty="0">
                <a:latin typeface="Times New Roman" panose="02020603050405020304" pitchFamily="18" charset="0"/>
                <a:cs typeface="Times New Roman" panose="02020603050405020304" pitchFamily="18" charset="0"/>
              </a:rPr>
              <a:t>(d) Validation and Verification</a:t>
            </a:r>
          </a:p>
          <a:p>
            <a:pPr algn="l"/>
            <a:r>
              <a:rPr lang="en-US" sz="3200" b="0" i="0" u="none" strike="noStrike" baseline="0" dirty="0">
                <a:latin typeface="Times New Roman" panose="02020603050405020304" pitchFamily="18" charset="0"/>
                <a:cs typeface="Times New Roman" panose="02020603050405020304" pitchFamily="18" charset="0"/>
              </a:rPr>
              <a:t>(e) System Testing Plan</a:t>
            </a:r>
          </a:p>
          <a:p>
            <a:pPr algn="l"/>
            <a:r>
              <a:rPr lang="en-US" sz="3200" b="0" i="0" u="none" strike="noStrike" baseline="0" dirty="0">
                <a:latin typeface="Times New Roman" panose="02020603050405020304" pitchFamily="18" charset="0"/>
                <a:cs typeface="Times New Roman" panose="02020603050405020304" pitchFamily="18" charset="0"/>
              </a:rPr>
              <a:t>(f ) Delivery, Installation, and Maintenance Plan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2001" cy="800219"/>
          </a:xfrm>
          <a:prstGeom prst="rect">
            <a:avLst/>
          </a:prstGeom>
          <a:noFill/>
        </p:spPr>
        <p:txBody>
          <a:bodyPr wrap="square" rtlCol="0">
            <a:spAutoFit/>
          </a:bodyPr>
          <a:lstStyle/>
          <a:p>
            <a:pPr algn="l"/>
            <a:r>
              <a:rPr lang="en-US" sz="4600" b="1" i="0" u="none" strike="noStrike" baseline="0" dirty="0">
                <a:cs typeface="Times New Roman" panose="02020603050405020304" pitchFamily="18" charset="0"/>
              </a:rPr>
              <a:t>Skills Necessary for Managing Software Projects</a:t>
            </a:r>
            <a:endParaRPr lang="en-US" sz="4600" b="1" dirty="0">
              <a:cs typeface="Times New Roman" panose="02020603050405020304" pitchFamily="18" charset="0"/>
            </a:endParaRPr>
          </a:p>
        </p:txBody>
      </p:sp>
      <p:sp>
        <p:nvSpPr>
          <p:cNvPr id="4" name="TextBox 3"/>
          <p:cNvSpPr txBox="1"/>
          <p:nvPr/>
        </p:nvSpPr>
        <p:spPr>
          <a:xfrm>
            <a:off x="0" y="1497204"/>
            <a:ext cx="12192000" cy="3477875"/>
          </a:xfrm>
          <a:prstGeom prst="rect">
            <a:avLst/>
          </a:prstGeom>
          <a:noFill/>
        </p:spPr>
        <p:txBody>
          <a:bodyPr wrap="square">
            <a:spAutoFit/>
          </a:bodyPr>
          <a:lstStyle/>
          <a:p>
            <a:pPr algn="l"/>
            <a:r>
              <a:rPr lang="en-US" sz="4400" b="0" i="0" u="none" strike="noStrike" baseline="0" dirty="0">
                <a:latin typeface="Times New Roman" panose="02020603050405020304" pitchFamily="18" charset="0"/>
                <a:cs typeface="Times New Roman" panose="02020603050405020304" pitchFamily="18" charset="0"/>
              </a:rPr>
              <a:t>Three skills that are most critical to successful project management are </a:t>
            </a:r>
            <a:r>
              <a:rPr lang="en-US" sz="4400" dirty="0">
                <a:latin typeface="Times New Roman" panose="02020603050405020304" pitchFamily="18" charset="0"/>
                <a:cs typeface="Times New Roman" panose="02020603050405020304" pitchFamily="18" charset="0"/>
              </a:rPr>
              <a:t>as</a:t>
            </a:r>
            <a:r>
              <a:rPr lang="en-US" sz="4400" b="0" i="0" u="none" strike="noStrike" baseline="0" dirty="0">
                <a:latin typeface="Times New Roman" panose="02020603050405020304" pitchFamily="18" charset="0"/>
                <a:cs typeface="Times New Roman" panose="02020603050405020304" pitchFamily="18" charset="0"/>
              </a:rPr>
              <a:t> follows:</a:t>
            </a:r>
          </a:p>
          <a:p>
            <a:pPr algn="l"/>
            <a:r>
              <a:rPr lang="en-US" sz="4400" b="0" i="0" u="none" strike="noStrike" baseline="0" dirty="0">
                <a:latin typeface="Times New Roman" panose="02020603050405020304" pitchFamily="18" charset="0"/>
                <a:cs typeface="Times New Roman" panose="02020603050405020304" pitchFamily="18" charset="0"/>
              </a:rPr>
              <a:t>• Knowledge of project management techniques.</a:t>
            </a:r>
          </a:p>
          <a:p>
            <a:pPr algn="l"/>
            <a:r>
              <a:rPr lang="en-US" sz="4400" b="0" i="0" u="none" strike="noStrike" baseline="0" dirty="0">
                <a:latin typeface="Times New Roman" panose="02020603050405020304" pitchFamily="18" charset="0"/>
                <a:cs typeface="Times New Roman" panose="02020603050405020304" pitchFamily="18" charset="0"/>
              </a:rPr>
              <a:t>• Decision taking capabilities.</a:t>
            </a:r>
          </a:p>
          <a:p>
            <a:pPr algn="l"/>
            <a:r>
              <a:rPr lang="en-US" sz="4400" b="0" i="0" u="none" strike="noStrike" baseline="0" dirty="0">
                <a:latin typeface="Times New Roman" panose="02020603050405020304" pitchFamily="18" charset="0"/>
                <a:cs typeface="Times New Roman" panose="02020603050405020304" pitchFamily="18" charset="0"/>
              </a:rPr>
              <a:t>• Previous experience in managing similar projects.</a:t>
            </a:r>
            <a:endParaRPr lang="en-US"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4456" y="0"/>
            <a:ext cx="7154427" cy="800219"/>
          </a:xfrm>
          <a:prstGeom prst="rect">
            <a:avLst/>
          </a:prstGeom>
          <a:noFill/>
        </p:spPr>
        <p:txBody>
          <a:bodyPr wrap="square" rtlCol="0">
            <a:spAutoFit/>
          </a:bodyPr>
          <a:lstStyle/>
          <a:p>
            <a:pPr algn="l"/>
            <a:r>
              <a:rPr lang="en-US" sz="4600" b="1" i="0" u="none" strike="noStrike" baseline="0" dirty="0">
                <a:cs typeface="Times New Roman" panose="02020603050405020304" pitchFamily="18" charset="0"/>
              </a:rPr>
              <a:t>Organizational Structure</a:t>
            </a:r>
            <a:endParaRPr lang="en-US" sz="4600" b="1" dirty="0">
              <a:cs typeface="Times New Roman" panose="02020603050405020304" pitchFamily="18" charset="0"/>
            </a:endParaRPr>
          </a:p>
        </p:txBody>
      </p:sp>
      <p:sp>
        <p:nvSpPr>
          <p:cNvPr id="4" name="TextBox 3"/>
          <p:cNvSpPr txBox="1"/>
          <p:nvPr/>
        </p:nvSpPr>
        <p:spPr>
          <a:xfrm>
            <a:off x="70337" y="669590"/>
            <a:ext cx="12121663" cy="5016758"/>
          </a:xfrm>
          <a:prstGeom prst="rect">
            <a:avLst/>
          </a:prstGeom>
          <a:noFill/>
        </p:spPr>
        <p:txBody>
          <a:bodyPr wrap="square">
            <a:spAutoFit/>
          </a:bodyPr>
          <a:lstStyle/>
          <a:p>
            <a:pPr algn="just"/>
            <a:r>
              <a:rPr lang="en-US" sz="3200" b="0" i="0" dirty="0">
                <a:solidFill>
                  <a:srgbClr val="00B0F0"/>
                </a:solidFill>
                <a:effectLst/>
                <a:latin typeface="Times New Roman" panose="02020603050405020304" pitchFamily="18" charset="0"/>
                <a:cs typeface="Times New Roman" panose="02020603050405020304" pitchFamily="18" charset="0"/>
              </a:rPr>
              <a:t>For every organization, there’s a need for solid structures to be put in place to aid the smooth operation and interaction between the various levels and departments.</a:t>
            </a:r>
            <a:r>
              <a:rPr lang="en-US" sz="3200" b="0" i="0" dirty="0">
                <a:effectLst/>
                <a:latin typeface="Times New Roman" panose="02020603050405020304" pitchFamily="18" charset="0"/>
                <a:cs typeface="Times New Roman" panose="02020603050405020304" pitchFamily="18" charset="0"/>
              </a:rPr>
              <a:t> Software engineering organizations are no less different. For smooth operations and proper handling of projects, there is a need for an organizational structure.</a:t>
            </a:r>
          </a:p>
          <a:p>
            <a:pPr algn="just"/>
            <a:r>
              <a:rPr lang="en-US" sz="3200" b="0" i="0" dirty="0">
                <a:effectLst/>
                <a:latin typeface="Times New Roman" panose="02020603050405020304" pitchFamily="18" charset="0"/>
                <a:cs typeface="Times New Roman" panose="02020603050405020304" pitchFamily="18" charset="0"/>
              </a:rPr>
              <a:t>Organization structures differ between organizations. </a:t>
            </a:r>
            <a:r>
              <a:rPr lang="en-US" sz="3200" dirty="0">
                <a:latin typeface="Times New Roman" panose="02020603050405020304" pitchFamily="18" charset="0"/>
                <a:cs typeface="Times New Roman" panose="02020603050405020304" pitchFamily="18" charset="0"/>
              </a:rPr>
              <a:t>Below are three types of organizational structure;</a:t>
            </a:r>
          </a:p>
          <a:p>
            <a:pPr marL="514350" indent="-514350" algn="just">
              <a:buAutoNum type="arabicPeriod"/>
            </a:pPr>
            <a:r>
              <a:rPr lang="en-US" sz="3200" b="0" i="0" dirty="0">
                <a:solidFill>
                  <a:srgbClr val="00B0F0"/>
                </a:solidFill>
                <a:effectLst/>
                <a:latin typeface="Times New Roman" panose="02020603050405020304" pitchFamily="18" charset="0"/>
                <a:cs typeface="Times New Roman" panose="02020603050405020304" pitchFamily="18" charset="0"/>
              </a:rPr>
              <a:t>Functional Team or Functional Format</a:t>
            </a:r>
          </a:p>
          <a:p>
            <a:pPr marL="514350" indent="-514350" algn="just">
              <a:buAutoNum type="arabicPeriod"/>
            </a:pPr>
            <a:r>
              <a:rPr lang="en-US" sz="3200" b="0" i="0" dirty="0">
                <a:solidFill>
                  <a:srgbClr val="00B0F0"/>
                </a:solidFill>
                <a:effectLst/>
                <a:latin typeface="Times New Roman" panose="02020603050405020304" pitchFamily="18" charset="0"/>
                <a:cs typeface="Times New Roman" panose="02020603050405020304" pitchFamily="18" charset="0"/>
              </a:rPr>
              <a:t>Matrix Team or Matrix Format</a:t>
            </a:r>
          </a:p>
          <a:p>
            <a:pPr marL="514350" indent="-514350" algn="just">
              <a:buAutoNum type="arabicPeriod"/>
            </a:pPr>
            <a:r>
              <a:rPr lang="en-US" sz="3200" dirty="0">
                <a:solidFill>
                  <a:srgbClr val="00B0F0"/>
                </a:solidFill>
                <a:latin typeface="Times New Roman" panose="02020603050405020304" pitchFamily="18" charset="0"/>
                <a:cs typeface="Times New Roman" panose="02020603050405020304" pitchFamily="18" charset="0"/>
              </a:rPr>
              <a:t>Product Team or Product Format</a:t>
            </a:r>
            <a:endParaRPr lang="en-US" sz="3200" b="0" i="0" dirty="0">
              <a:solidFill>
                <a:srgbClr val="00B0F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9873" y="1"/>
            <a:ext cx="5355772" cy="800219"/>
          </a:xfrm>
          <a:prstGeom prst="rect">
            <a:avLst/>
          </a:prstGeom>
          <a:noFill/>
        </p:spPr>
        <p:txBody>
          <a:bodyPr wrap="square" rtlCol="0">
            <a:spAutoFit/>
          </a:bodyPr>
          <a:lstStyle/>
          <a:p>
            <a:pPr algn="l"/>
            <a:r>
              <a:rPr lang="en-US" sz="4600" b="1" i="0" u="none" strike="noStrike" baseline="0" dirty="0">
                <a:cs typeface="Times New Roman" panose="02020603050405020304" pitchFamily="18" charset="0"/>
              </a:rPr>
              <a:t>Functional Team</a:t>
            </a:r>
            <a:endParaRPr lang="en-US" sz="4600" b="1" dirty="0">
              <a:cs typeface="Times New Roman" panose="02020603050405020304" pitchFamily="18" charset="0"/>
            </a:endParaRPr>
          </a:p>
        </p:txBody>
      </p:sp>
      <p:sp>
        <p:nvSpPr>
          <p:cNvPr id="4" name="TextBox 3"/>
          <p:cNvSpPr txBox="1"/>
          <p:nvPr/>
        </p:nvSpPr>
        <p:spPr>
          <a:xfrm>
            <a:off x="0" y="800220"/>
            <a:ext cx="12192000" cy="5509200"/>
          </a:xfrm>
          <a:prstGeom prst="rect">
            <a:avLst/>
          </a:prstGeom>
          <a:noFill/>
        </p:spPr>
        <p:txBody>
          <a:bodyPr wrap="square">
            <a:spAutoFit/>
          </a:bodyPr>
          <a:lstStyle/>
          <a:p>
            <a:pPr algn="just"/>
            <a:r>
              <a:rPr lang="en-US" sz="3200" b="0" i="0" dirty="0">
                <a:solidFill>
                  <a:srgbClr val="00B0F0"/>
                </a:solidFill>
                <a:effectLst/>
                <a:latin typeface="Times New Roman" panose="02020603050405020304" pitchFamily="18" charset="0"/>
                <a:cs typeface="Times New Roman" panose="02020603050405020304" pitchFamily="18" charset="0"/>
              </a:rPr>
              <a:t>In this organizational structure, employees who perform the same or similar functions are put under a department</a:t>
            </a:r>
            <a:r>
              <a:rPr lang="en-US" sz="3200" b="0" i="0" dirty="0">
                <a:effectLst/>
                <a:latin typeface="Times New Roman" panose="02020603050405020304" pitchFamily="18" charset="0"/>
                <a:cs typeface="Times New Roman" panose="02020603050405020304" pitchFamily="18" charset="0"/>
              </a:rPr>
              <a:t>. </a:t>
            </a:r>
            <a:r>
              <a:rPr lang="en-US" sz="3200" b="0" i="0" dirty="0">
                <a:solidFill>
                  <a:srgbClr val="FF0000"/>
                </a:solidFill>
                <a:effectLst/>
                <a:latin typeface="Times New Roman" panose="02020603050405020304" pitchFamily="18" charset="0"/>
                <a:cs typeface="Times New Roman" panose="02020603050405020304" pitchFamily="18" charset="0"/>
              </a:rPr>
              <a:t>The functional teams’ system is the most widely used of the three organizational structures</a:t>
            </a:r>
            <a:r>
              <a:rPr lang="en-US" sz="3200" b="0" i="0" dirty="0">
                <a:effectLst/>
                <a:latin typeface="Times New Roman" panose="02020603050405020304" pitchFamily="18" charset="0"/>
                <a:cs typeface="Times New Roman" panose="02020603050405020304" pitchFamily="18" charset="0"/>
              </a:rPr>
              <a:t>. </a:t>
            </a:r>
            <a:r>
              <a:rPr lang="en-US" sz="3200" b="0" i="0" dirty="0">
                <a:solidFill>
                  <a:srgbClr val="00B050"/>
                </a:solidFill>
                <a:effectLst/>
                <a:latin typeface="Times New Roman" panose="02020603050405020304" pitchFamily="18" charset="0"/>
                <a:cs typeface="Times New Roman" panose="02020603050405020304" pitchFamily="18" charset="0"/>
              </a:rPr>
              <a:t>It involves dividing the organization structure along functional departments like the sales department, finance department, research department, production department, etc.</a:t>
            </a:r>
          </a:p>
          <a:p>
            <a:pPr algn="just"/>
            <a:r>
              <a:rPr lang="en-US" sz="3200" b="0" i="0" dirty="0">
                <a:solidFill>
                  <a:srgbClr val="00B0F0"/>
                </a:solidFill>
                <a:effectLst/>
                <a:latin typeface="Times New Roman" panose="02020603050405020304" pitchFamily="18" charset="0"/>
                <a:cs typeface="Times New Roman" panose="02020603050405020304" pitchFamily="18" charset="0"/>
              </a:rPr>
              <a:t>Each of the departments has a head that manages every member of the team and reports to a higher authority on the organization’s leadership hierarchy. </a:t>
            </a:r>
            <a:r>
              <a:rPr lang="en-US" sz="3200" b="0" i="0" dirty="0">
                <a:solidFill>
                  <a:srgbClr val="00B050"/>
                </a:solidFill>
                <a:effectLst/>
                <a:latin typeface="Times New Roman" panose="02020603050405020304" pitchFamily="18" charset="0"/>
                <a:cs typeface="Times New Roman" panose="02020603050405020304" pitchFamily="18" charset="0"/>
              </a:rPr>
              <a:t>This form of organization is perfect for large firms and corporations. </a:t>
            </a:r>
            <a:r>
              <a:rPr lang="en-US" sz="3200" b="0" i="0" dirty="0">
                <a:effectLst/>
                <a:latin typeface="Times New Roman" panose="02020603050405020304" pitchFamily="18" charset="0"/>
                <a:cs typeface="Times New Roman" panose="02020603050405020304" pitchFamily="18" charset="0"/>
              </a:rPr>
              <a:t>If your firm has a small size, it is advised to go for structures that allow for more flexibility in functions.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1314" y="-144632"/>
            <a:ext cx="7867861" cy="707886"/>
          </a:xfrm>
          <a:prstGeom prst="rect">
            <a:avLst/>
          </a:prstGeom>
          <a:noFill/>
        </p:spPr>
        <p:txBody>
          <a:bodyPr wrap="square" rtlCol="0">
            <a:spAutoFit/>
          </a:bodyPr>
          <a:lstStyle/>
          <a:p>
            <a:pPr algn="l"/>
            <a:r>
              <a:rPr lang="en-US" sz="4000" b="1" i="0" dirty="0">
                <a:effectLst/>
                <a:latin typeface="Times New Roman" panose="02020603050405020304" pitchFamily="18" charset="0"/>
                <a:cs typeface="Times New Roman" panose="02020603050405020304" pitchFamily="18" charset="0"/>
              </a:rPr>
              <a:t>Benefits of functional teams</a:t>
            </a:r>
          </a:p>
        </p:txBody>
      </p:sp>
      <p:sp>
        <p:nvSpPr>
          <p:cNvPr id="4" name="TextBox 3"/>
          <p:cNvSpPr txBox="1"/>
          <p:nvPr/>
        </p:nvSpPr>
        <p:spPr>
          <a:xfrm>
            <a:off x="0" y="428178"/>
            <a:ext cx="12192000" cy="6001643"/>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1. </a:t>
            </a:r>
            <a:r>
              <a:rPr lang="en-US" sz="2400" b="0" i="0" dirty="0">
                <a:solidFill>
                  <a:srgbClr val="00B0F0"/>
                </a:solidFill>
                <a:effectLst/>
                <a:latin typeface="Times New Roman" panose="02020603050405020304" pitchFamily="18" charset="0"/>
                <a:cs typeface="Times New Roman" panose="02020603050405020304" pitchFamily="18" charset="0"/>
              </a:rPr>
              <a:t>Operational Clarity</a:t>
            </a:r>
            <a:r>
              <a:rPr lang="en-US" sz="2400" b="0" i="0" dirty="0">
                <a:effectLst/>
                <a:latin typeface="Times New Roman" panose="02020603050405020304" pitchFamily="18" charset="0"/>
                <a:cs typeface="Times New Roman" panose="02020603050405020304" pitchFamily="18" charset="0"/>
              </a:rPr>
              <a:t>: One of the significant benefits of the functional team’s organizational structure is that it allows specialists in particular fields to concentrate their effort on their areas of strength. It effectively specifies each person and department’s duties giving room for operational clarity.</a:t>
            </a:r>
          </a:p>
          <a:p>
            <a:pPr marL="457200" indent="-457200" algn="just">
              <a:buAutoNum type="arabicPeriod"/>
            </a:pP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2. </a:t>
            </a:r>
            <a:r>
              <a:rPr lang="en-US" sz="2400" b="0" i="0" dirty="0">
                <a:solidFill>
                  <a:srgbClr val="00B0F0"/>
                </a:solidFill>
                <a:effectLst/>
                <a:latin typeface="Times New Roman" panose="02020603050405020304" pitchFamily="18" charset="0"/>
                <a:cs typeface="Times New Roman" panose="02020603050405020304" pitchFamily="18" charset="0"/>
              </a:rPr>
              <a:t>Ease of staffing</a:t>
            </a:r>
            <a:r>
              <a:rPr lang="en-US" sz="2400" b="0" i="0" dirty="0">
                <a:effectLst/>
                <a:latin typeface="Times New Roman" panose="02020603050405020304" pitchFamily="18" charset="0"/>
                <a:cs typeface="Times New Roman" panose="02020603050405020304" pitchFamily="18" charset="0"/>
              </a:rPr>
              <a:t>: Because this structure specifies the responsibilities of teams and departments, adding new hires into the firm becomes easier. New hires are easily onboarded into the operations of their specific departments.</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3. </a:t>
            </a:r>
            <a:r>
              <a:rPr lang="en-US" sz="2400" b="0" i="0" dirty="0">
                <a:solidFill>
                  <a:srgbClr val="00B0F0"/>
                </a:solidFill>
                <a:effectLst/>
                <a:latin typeface="Times New Roman" panose="02020603050405020304" pitchFamily="18" charset="0"/>
                <a:cs typeface="Times New Roman" panose="02020603050405020304" pitchFamily="18" charset="0"/>
              </a:rPr>
              <a:t>Efficient handling of problems with human resources turnover: </a:t>
            </a:r>
            <a:r>
              <a:rPr lang="en-US" sz="2400" b="0" i="0" dirty="0">
                <a:effectLst/>
                <a:latin typeface="Times New Roman" panose="02020603050405020304" pitchFamily="18" charset="0"/>
                <a:cs typeface="Times New Roman" panose="02020603050405020304" pitchFamily="18" charset="0"/>
              </a:rPr>
              <a:t>In an organizational structure with defined departments, issues arising from the turnover of personnel and staff are easily tackled and efficiently solved.</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4. </a:t>
            </a:r>
            <a:r>
              <a:rPr lang="en-US" sz="2400" b="0" i="0" dirty="0">
                <a:solidFill>
                  <a:srgbClr val="00B0F0"/>
                </a:solidFill>
                <a:effectLst/>
                <a:latin typeface="Times New Roman" panose="02020603050405020304" pitchFamily="18" charset="0"/>
                <a:cs typeface="Times New Roman" panose="02020603050405020304" pitchFamily="18" charset="0"/>
              </a:rPr>
              <a:t>High-quality documentation practices</a:t>
            </a:r>
            <a:r>
              <a:rPr lang="en-US" sz="2400" b="0" i="0" dirty="0">
                <a:effectLst/>
                <a:latin typeface="Times New Roman" panose="02020603050405020304" pitchFamily="18" charset="0"/>
                <a:cs typeface="Times New Roman" panose="02020603050405020304" pitchFamily="18" charset="0"/>
              </a:rPr>
              <a:t>: Due to the proper identification of teams and departments, the documentation process in firms with the functional organizational structure is always practical and top-notch.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653" y="1373732"/>
            <a:ext cx="12084347" cy="3853360"/>
          </a:xfrm>
          <a:prstGeom prst="rect">
            <a:avLst/>
          </a:prstGeom>
        </p:spPr>
      </p:pic>
      <p:sp>
        <p:nvSpPr>
          <p:cNvPr id="3" name="TextBox 2"/>
          <p:cNvSpPr txBox="1"/>
          <p:nvPr/>
        </p:nvSpPr>
        <p:spPr>
          <a:xfrm>
            <a:off x="1528549" y="-13648"/>
            <a:ext cx="9034818" cy="830997"/>
          </a:xfrm>
          <a:prstGeom prst="rect">
            <a:avLst/>
          </a:prstGeom>
          <a:noFill/>
        </p:spPr>
        <p:txBody>
          <a:bodyPr wrap="square" rtlCol="0">
            <a:spAutoFit/>
          </a:bodyPr>
          <a:lstStyle/>
          <a:p>
            <a:r>
              <a:rPr lang="en-US" sz="4800" b="1" dirty="0" smtClean="0"/>
              <a:t>SOFTWARE PROJECT SUCCESS</a:t>
            </a:r>
            <a:endParaRPr lang="en-US" sz="4800" b="1" dirty="0"/>
          </a:p>
        </p:txBody>
      </p:sp>
    </p:spTree>
    <p:extLst>
      <p:ext uri="{BB962C8B-B14F-4D97-AF65-F5344CB8AC3E}">
        <p14:creationId xmlns:p14="http://schemas.microsoft.com/office/powerpoint/2010/main" val="4188321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1072" y="0"/>
            <a:ext cx="7867861" cy="707886"/>
          </a:xfrm>
          <a:prstGeom prst="rect">
            <a:avLst/>
          </a:prstGeom>
          <a:noFill/>
        </p:spPr>
        <p:txBody>
          <a:bodyPr wrap="square" rtlCol="0">
            <a:spAutoFit/>
          </a:bodyPr>
          <a:lstStyle/>
          <a:p>
            <a:pPr algn="l"/>
            <a:r>
              <a:rPr lang="en-US" sz="4000" b="1" i="0" dirty="0">
                <a:effectLst/>
                <a:latin typeface="Times New Roman" panose="02020603050405020304" pitchFamily="18" charset="0"/>
                <a:cs typeface="Times New Roman" panose="02020603050405020304" pitchFamily="18" charset="0"/>
              </a:rPr>
              <a:t>Challenges of functional teams</a:t>
            </a:r>
          </a:p>
        </p:txBody>
      </p:sp>
      <p:sp>
        <p:nvSpPr>
          <p:cNvPr id="4" name="TextBox 3"/>
          <p:cNvSpPr txBox="1"/>
          <p:nvPr/>
        </p:nvSpPr>
        <p:spPr>
          <a:xfrm>
            <a:off x="0" y="874207"/>
            <a:ext cx="12192000" cy="4031873"/>
          </a:xfrm>
          <a:prstGeom prst="rect">
            <a:avLst/>
          </a:prstGeom>
          <a:noFill/>
        </p:spPr>
        <p:txBody>
          <a:bodyPr wrap="square">
            <a:spAutoFit/>
          </a:bodyPr>
          <a:lstStyle/>
          <a:p>
            <a:pPr algn="just"/>
            <a:r>
              <a:rPr lang="en-US" sz="3200" b="0" i="0" dirty="0">
                <a:solidFill>
                  <a:srgbClr val="00B0F0"/>
                </a:solidFill>
                <a:effectLst/>
                <a:latin typeface="Times New Roman" panose="02020603050405020304" pitchFamily="18" charset="0"/>
                <a:cs typeface="Times New Roman" panose="02020603050405020304" pitchFamily="18" charset="0"/>
              </a:rPr>
              <a:t>1. Teams become siloed: </a:t>
            </a:r>
            <a:r>
              <a:rPr lang="en-US" sz="3200" b="0" i="0" dirty="0">
                <a:effectLst/>
                <a:latin typeface="Times New Roman" panose="02020603050405020304" pitchFamily="18" charset="0"/>
                <a:cs typeface="Times New Roman" panose="02020603050405020304" pitchFamily="18" charset="0"/>
              </a:rPr>
              <a:t>Due to the separation of concerns according to departments, coworkers in this organizational structure tend to be isolated, thereby reducing the opportunities for them to meet and share perspectives.</a:t>
            </a:r>
          </a:p>
          <a:p>
            <a:pPr algn="just"/>
            <a:r>
              <a:rPr lang="en-US" sz="3200" b="0" i="0" dirty="0">
                <a:solidFill>
                  <a:srgbClr val="00B0F0"/>
                </a:solidFill>
                <a:effectLst/>
                <a:latin typeface="Times New Roman" panose="02020603050405020304" pitchFamily="18" charset="0"/>
                <a:cs typeface="Times New Roman" panose="02020603050405020304" pitchFamily="18" charset="0"/>
              </a:rPr>
              <a:t>2. Reduced flexibility to allocate resources where they are needed: </a:t>
            </a:r>
            <a:r>
              <a:rPr lang="en-US" sz="3200" b="0" i="0" dirty="0">
                <a:effectLst/>
                <a:latin typeface="Times New Roman" panose="02020603050405020304" pitchFamily="18" charset="0"/>
                <a:cs typeface="Times New Roman" panose="02020603050405020304" pitchFamily="18" charset="0"/>
              </a:rPr>
              <a:t>Due to the levels of management within each department’s sub-units and the organization at large, it becomes a little more rigid to allocate resources as needed.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9534" y="-20097"/>
            <a:ext cx="5355772" cy="800219"/>
          </a:xfrm>
          <a:prstGeom prst="rect">
            <a:avLst/>
          </a:prstGeom>
          <a:noFill/>
        </p:spPr>
        <p:txBody>
          <a:bodyPr wrap="square" rtlCol="0">
            <a:spAutoFit/>
          </a:bodyPr>
          <a:lstStyle/>
          <a:p>
            <a:pPr algn="l"/>
            <a:r>
              <a:rPr lang="en-US" sz="4600" b="1" i="0" u="none" strike="noStrike" baseline="0" dirty="0">
                <a:cs typeface="Times New Roman" panose="02020603050405020304" pitchFamily="18" charset="0"/>
              </a:rPr>
              <a:t>Product Team</a:t>
            </a:r>
            <a:endParaRPr lang="en-US" sz="4600" b="1" dirty="0">
              <a:cs typeface="Times New Roman" panose="02020603050405020304" pitchFamily="18" charset="0"/>
            </a:endParaRPr>
          </a:p>
        </p:txBody>
      </p:sp>
      <p:sp>
        <p:nvSpPr>
          <p:cNvPr id="4" name="TextBox 3"/>
          <p:cNvSpPr txBox="1"/>
          <p:nvPr/>
        </p:nvSpPr>
        <p:spPr>
          <a:xfrm>
            <a:off x="0" y="780122"/>
            <a:ext cx="12192001" cy="4524315"/>
          </a:xfrm>
          <a:prstGeom prst="rect">
            <a:avLst/>
          </a:prstGeom>
          <a:noFill/>
        </p:spPr>
        <p:txBody>
          <a:bodyPr wrap="square">
            <a:spAutoFit/>
          </a:bodyPr>
          <a:lstStyle/>
          <a:p>
            <a:pPr algn="just"/>
            <a:r>
              <a:rPr lang="en-US" sz="3600" b="0" i="0" dirty="0">
                <a:effectLst/>
                <a:latin typeface="Times New Roman" panose="02020603050405020304" pitchFamily="18" charset="0"/>
                <a:cs typeface="Times New Roman" panose="02020603050405020304" pitchFamily="18" charset="0"/>
              </a:rPr>
              <a:t>Product teams are also referred to as </a:t>
            </a:r>
            <a:r>
              <a:rPr lang="en-US" sz="3600" b="0" i="0" dirty="0">
                <a:solidFill>
                  <a:srgbClr val="00B0F0"/>
                </a:solidFill>
                <a:effectLst/>
                <a:latin typeface="Times New Roman" panose="02020603050405020304" pitchFamily="18" charset="0"/>
                <a:cs typeface="Times New Roman" panose="02020603050405020304" pitchFamily="18" charset="0"/>
              </a:rPr>
              <a:t>division teams</a:t>
            </a:r>
            <a:r>
              <a:rPr lang="en-US" sz="3600" b="0" i="0" dirty="0">
                <a:effectLst/>
                <a:latin typeface="Times New Roman" panose="02020603050405020304" pitchFamily="18" charset="0"/>
                <a:cs typeface="Times New Roman" panose="02020603050405020304" pitchFamily="18" charset="0"/>
              </a:rPr>
              <a:t>. </a:t>
            </a:r>
            <a:r>
              <a:rPr lang="en-US" sz="3600" b="0" i="0" dirty="0">
                <a:solidFill>
                  <a:srgbClr val="00B050"/>
                </a:solidFill>
                <a:effectLst/>
                <a:latin typeface="Times New Roman" panose="02020603050405020304" pitchFamily="18" charset="0"/>
                <a:cs typeface="Times New Roman" panose="02020603050405020304" pitchFamily="18" charset="0"/>
              </a:rPr>
              <a:t>This organizational structure for software engineering firms requires you to divide your team along product lines, geographical lines, or service lines, among others.</a:t>
            </a:r>
          </a:p>
          <a:p>
            <a:pPr algn="just"/>
            <a:r>
              <a:rPr lang="en-US" sz="3600" b="0" i="0" dirty="0">
                <a:effectLst/>
                <a:latin typeface="Times New Roman" panose="02020603050405020304" pitchFamily="18" charset="0"/>
                <a:cs typeface="Times New Roman" panose="02020603050405020304" pitchFamily="18" charset="0"/>
              </a:rPr>
              <a:t>Each of the divisions will then have their departmental segmentation as with functional team structure. </a:t>
            </a:r>
            <a:r>
              <a:rPr lang="en-US" sz="3600" b="0" i="0" dirty="0">
                <a:solidFill>
                  <a:srgbClr val="00B0F0"/>
                </a:solidFill>
                <a:effectLst/>
                <a:latin typeface="Times New Roman" panose="02020603050405020304" pitchFamily="18" charset="0"/>
                <a:cs typeface="Times New Roman" panose="02020603050405020304" pitchFamily="18" charset="0"/>
              </a:rPr>
              <a:t>For example, you can have your firm split according to products like Mobile Application, Partner Portal, etc. etc.</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924448"/>
            <a:ext cx="12192000" cy="4247317"/>
          </a:xfrm>
          <a:prstGeom prst="rect">
            <a:avLst/>
          </a:prstGeom>
          <a:noFill/>
        </p:spPr>
        <p:txBody>
          <a:bodyPr wrap="square">
            <a:spAutoFit/>
          </a:bodyPr>
          <a:lstStyle/>
          <a:p>
            <a:pPr algn="just"/>
            <a:r>
              <a:rPr lang="en-US" sz="3000" dirty="0">
                <a:latin typeface="Times New Roman" panose="02020603050405020304" pitchFamily="18" charset="0"/>
                <a:cs typeface="Times New Roman" panose="02020603050405020304" pitchFamily="18" charset="0"/>
              </a:rPr>
              <a:t>1</a:t>
            </a:r>
            <a:r>
              <a:rPr lang="en-US" sz="3000" dirty="0">
                <a:solidFill>
                  <a:srgbClr val="00B0F0"/>
                </a:solidFill>
                <a:latin typeface="Times New Roman" panose="02020603050405020304" pitchFamily="18" charset="0"/>
                <a:cs typeface="Times New Roman" panose="02020603050405020304" pitchFamily="18" charset="0"/>
              </a:rPr>
              <a:t>. </a:t>
            </a:r>
            <a:r>
              <a:rPr lang="en-US" sz="3000" b="0" i="0" dirty="0">
                <a:solidFill>
                  <a:srgbClr val="00B0F0"/>
                </a:solidFill>
                <a:effectLst/>
                <a:latin typeface="Times New Roman" panose="02020603050405020304" pitchFamily="18" charset="0"/>
                <a:cs typeface="Times New Roman" panose="02020603050405020304" pitchFamily="18" charset="0"/>
              </a:rPr>
              <a:t>Ensures accountability: </a:t>
            </a:r>
            <a:r>
              <a:rPr lang="en-US" sz="3000" b="0" i="0" dirty="0">
                <a:effectLst/>
                <a:latin typeface="Times New Roman" panose="02020603050405020304" pitchFamily="18" charset="0"/>
                <a:cs typeface="Times New Roman" panose="02020603050405020304" pitchFamily="18" charset="0"/>
              </a:rPr>
              <a:t>Since each of the divisions that make up a product team structure has its leadership, they operate separately from the other divisions. That makes it possible for each division to be managed effectively, making it easy for you to assess performance across divisions.</a:t>
            </a:r>
          </a:p>
          <a:p>
            <a:pPr marL="514350" indent="-514350" algn="just">
              <a:buAutoNum type="arabicPeriod"/>
            </a:pPr>
            <a:endParaRPr lang="en-US" sz="3000" b="0" i="0" dirty="0">
              <a:effectLst/>
              <a:latin typeface="Times New Roman" panose="02020603050405020304" pitchFamily="18" charset="0"/>
              <a:cs typeface="Times New Roman" panose="02020603050405020304" pitchFamily="18" charset="0"/>
            </a:endParaRPr>
          </a:p>
          <a:p>
            <a:pPr algn="just"/>
            <a:r>
              <a:rPr lang="en-US" sz="3000" b="0" i="0" dirty="0">
                <a:effectLst/>
                <a:latin typeface="Times New Roman" panose="02020603050405020304" pitchFamily="18" charset="0"/>
                <a:cs typeface="Times New Roman" panose="02020603050405020304" pitchFamily="18" charset="0"/>
              </a:rPr>
              <a:t>2. </a:t>
            </a:r>
            <a:r>
              <a:rPr lang="en-US" sz="3000" b="0" i="0" dirty="0">
                <a:solidFill>
                  <a:srgbClr val="00B0F0"/>
                </a:solidFill>
                <a:effectLst/>
                <a:latin typeface="Times New Roman" panose="02020603050405020304" pitchFamily="18" charset="0"/>
                <a:cs typeface="Times New Roman" panose="02020603050405020304" pitchFamily="18" charset="0"/>
              </a:rPr>
              <a:t>Fosters adaptability to market conditions</a:t>
            </a:r>
            <a:r>
              <a:rPr lang="en-US" sz="3000" b="0" i="0" dirty="0">
                <a:effectLst/>
                <a:latin typeface="Times New Roman" panose="02020603050405020304" pitchFamily="18" charset="0"/>
                <a:cs typeface="Times New Roman" panose="02020603050405020304" pitchFamily="18" charset="0"/>
              </a:rPr>
              <a:t>: Since each division operates independently, managers can quickly adapt their division’s strategies to meet current market conditions instead of waiting for approval from higher authorities.</a:t>
            </a:r>
          </a:p>
        </p:txBody>
      </p:sp>
      <p:sp>
        <p:nvSpPr>
          <p:cNvPr id="4" name="TextBox 3"/>
          <p:cNvSpPr txBox="1"/>
          <p:nvPr/>
        </p:nvSpPr>
        <p:spPr>
          <a:xfrm>
            <a:off x="3034601" y="129850"/>
            <a:ext cx="7867861" cy="707886"/>
          </a:xfrm>
          <a:prstGeom prst="rect">
            <a:avLst/>
          </a:prstGeom>
          <a:noFill/>
        </p:spPr>
        <p:txBody>
          <a:bodyPr wrap="square" rtlCol="0">
            <a:spAutoFit/>
          </a:bodyPr>
          <a:lstStyle/>
          <a:p>
            <a:pPr algn="l"/>
            <a:r>
              <a:rPr lang="en-US" sz="4000" b="1" i="0" dirty="0">
                <a:effectLst/>
                <a:latin typeface="Times New Roman" panose="02020603050405020304" pitchFamily="18" charset="0"/>
                <a:cs typeface="Times New Roman" panose="02020603050405020304" pitchFamily="18" charset="0"/>
              </a:rPr>
              <a:t>Benefits of product teams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482" y="974690"/>
            <a:ext cx="12188651" cy="5016758"/>
          </a:xfrm>
          <a:prstGeom prst="rect">
            <a:avLst/>
          </a:prstGeom>
          <a:noFill/>
        </p:spPr>
        <p:txBody>
          <a:bodyPr wrap="square">
            <a:spAutoFit/>
          </a:bodyPr>
          <a:lstStyle/>
          <a:p>
            <a:pPr marL="514350" indent="-514350" algn="just">
              <a:buAutoNum type="arabicPeriod"/>
            </a:pPr>
            <a:r>
              <a:rPr lang="en-US" sz="3200" b="0" i="0" dirty="0">
                <a:solidFill>
                  <a:srgbClr val="00B0F0"/>
                </a:solidFill>
                <a:effectLst/>
                <a:latin typeface="Times New Roman" panose="02020603050405020304" pitchFamily="18" charset="0"/>
                <a:cs typeface="Times New Roman" panose="02020603050405020304" pitchFamily="18" charset="0"/>
              </a:rPr>
              <a:t>Cost of operation: </a:t>
            </a:r>
            <a:r>
              <a:rPr lang="en-US" sz="3200" b="0" i="0" dirty="0">
                <a:effectLst/>
                <a:latin typeface="Times New Roman" panose="02020603050405020304" pitchFamily="18" charset="0"/>
                <a:cs typeface="Times New Roman" panose="02020603050405020304" pitchFamily="18" charset="0"/>
              </a:rPr>
              <a:t>Before adopting a product or division-based organizational structure, you must consider the cost. To setup and operate a product team’s organizational structure requires a lot of capital.</a:t>
            </a:r>
          </a:p>
          <a:p>
            <a:pPr marL="514350" indent="-514350" algn="just">
              <a:buAutoNum type="arabicPeriod"/>
            </a:pPr>
            <a:endParaRPr lang="en-US" sz="3200" b="0" i="0" dirty="0">
              <a:effectLst/>
              <a:latin typeface="Times New Roman" panose="02020603050405020304" pitchFamily="18" charset="0"/>
              <a:cs typeface="Times New Roman" panose="02020603050405020304" pitchFamily="18" charset="0"/>
            </a:endParaRPr>
          </a:p>
          <a:p>
            <a:pPr marL="514350" indent="-514350" algn="just">
              <a:buAutoNum type="arabicPeriod"/>
            </a:pPr>
            <a:r>
              <a:rPr lang="en-US" sz="3200" b="0" i="0" dirty="0">
                <a:solidFill>
                  <a:srgbClr val="00B0F0"/>
                </a:solidFill>
                <a:effectLst/>
                <a:latin typeface="Times New Roman" panose="02020603050405020304" pitchFamily="18" charset="0"/>
                <a:cs typeface="Times New Roman" panose="02020603050405020304" pitchFamily="18" charset="0"/>
              </a:rPr>
              <a:t>Possibilities of Inter-divisional rivalry: </a:t>
            </a:r>
            <a:r>
              <a:rPr lang="en-US" sz="3200" b="0" i="0" dirty="0">
                <a:effectLst/>
                <a:latin typeface="Times New Roman" panose="02020603050405020304" pitchFamily="18" charset="0"/>
                <a:cs typeface="Times New Roman" panose="02020603050405020304" pitchFamily="18" charset="0"/>
              </a:rPr>
              <a:t>If the interactions between divisions are not fostered and adequately managed, it might lead to a situation where the divisions will develop unhealthy rivalry while trying to prove their superiority to other divisions within the organization.</a:t>
            </a:r>
          </a:p>
        </p:txBody>
      </p:sp>
      <p:sp>
        <p:nvSpPr>
          <p:cNvPr id="6" name="TextBox 5"/>
          <p:cNvSpPr txBox="1"/>
          <p:nvPr/>
        </p:nvSpPr>
        <p:spPr>
          <a:xfrm>
            <a:off x="2301072" y="0"/>
            <a:ext cx="7867861" cy="707886"/>
          </a:xfrm>
          <a:prstGeom prst="rect">
            <a:avLst/>
          </a:prstGeom>
          <a:noFill/>
        </p:spPr>
        <p:txBody>
          <a:bodyPr wrap="square" rtlCol="0">
            <a:spAutoFit/>
          </a:bodyPr>
          <a:lstStyle/>
          <a:p>
            <a:pPr algn="l"/>
            <a:r>
              <a:rPr lang="en-US" sz="4000" b="1" i="0" dirty="0">
                <a:effectLst/>
                <a:latin typeface="Times New Roman" panose="02020603050405020304" pitchFamily="18" charset="0"/>
                <a:cs typeface="Times New Roman" panose="02020603050405020304" pitchFamily="18" charset="0"/>
              </a:rPr>
              <a:t>Challenges of Product teams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57" y="0"/>
            <a:ext cx="5355772" cy="800219"/>
          </a:xfrm>
          <a:prstGeom prst="rect">
            <a:avLst/>
          </a:prstGeom>
          <a:noFill/>
        </p:spPr>
        <p:txBody>
          <a:bodyPr wrap="square" rtlCol="0">
            <a:spAutoFit/>
          </a:bodyPr>
          <a:lstStyle/>
          <a:p>
            <a:pPr algn="l"/>
            <a:r>
              <a:rPr lang="en-US" sz="4600" b="1" i="0" u="none" strike="noStrike" baseline="0" dirty="0">
                <a:cs typeface="Times New Roman" panose="02020603050405020304" pitchFamily="18" charset="0"/>
              </a:rPr>
              <a:t>Matrix Team</a:t>
            </a:r>
            <a:endParaRPr lang="en-US" sz="4600" b="1" dirty="0">
              <a:cs typeface="Times New Roman" panose="02020603050405020304" pitchFamily="18" charset="0"/>
            </a:endParaRPr>
          </a:p>
        </p:txBody>
      </p:sp>
      <p:sp>
        <p:nvSpPr>
          <p:cNvPr id="4" name="TextBox 3"/>
          <p:cNvSpPr txBox="1"/>
          <p:nvPr/>
        </p:nvSpPr>
        <p:spPr>
          <a:xfrm>
            <a:off x="0" y="874208"/>
            <a:ext cx="12192000" cy="4524315"/>
          </a:xfrm>
          <a:prstGeom prst="rect">
            <a:avLst/>
          </a:prstGeom>
          <a:noFill/>
        </p:spPr>
        <p:txBody>
          <a:bodyPr wrap="square">
            <a:spAutoFit/>
          </a:bodyPr>
          <a:lstStyle/>
          <a:p>
            <a:pPr algn="just"/>
            <a:r>
              <a:rPr lang="en-US" sz="3600" b="0" i="0" dirty="0">
                <a:solidFill>
                  <a:srgbClr val="00B0F0"/>
                </a:solidFill>
                <a:effectLst/>
                <a:latin typeface="Times New Roman" panose="02020603050405020304" pitchFamily="18" charset="0"/>
                <a:cs typeface="Times New Roman" panose="02020603050405020304" pitchFamily="18" charset="0"/>
              </a:rPr>
              <a:t>The matrix form of organizational structure is intended to provide the advantages of both functional and project teams. </a:t>
            </a:r>
            <a:r>
              <a:rPr lang="en-US" sz="3600" b="0" i="0" dirty="0">
                <a:effectLst/>
                <a:latin typeface="Times New Roman" panose="02020603050405020304" pitchFamily="18" charset="0"/>
                <a:cs typeface="Times New Roman" panose="02020603050405020304" pitchFamily="18" charset="0"/>
              </a:rPr>
              <a:t>Despite being divided according to departments, matrix teams are constantly in cross-departmental cooperation. That makes it easy for them to achieve the company’s goal.</a:t>
            </a:r>
          </a:p>
          <a:p>
            <a:pPr algn="just"/>
            <a:r>
              <a:rPr lang="en-US" sz="3600" b="0" i="0" dirty="0">
                <a:solidFill>
                  <a:srgbClr val="00B050"/>
                </a:solidFill>
                <a:effectLst/>
                <a:latin typeface="Times New Roman" panose="02020603050405020304" pitchFamily="18" charset="0"/>
                <a:cs typeface="Times New Roman" panose="02020603050405020304" pitchFamily="18" charset="0"/>
              </a:rPr>
              <a:t>If </a:t>
            </a:r>
            <a:r>
              <a:rPr lang="en-US" sz="3600" dirty="0">
                <a:solidFill>
                  <a:srgbClr val="00B050"/>
                </a:solidFill>
                <a:latin typeface="Times New Roman" panose="02020603050405020304" pitchFamily="18" charset="0"/>
                <a:cs typeface="Times New Roman" panose="02020603050405020304" pitchFamily="18" charset="0"/>
              </a:rPr>
              <a:t>a</a:t>
            </a:r>
            <a:r>
              <a:rPr lang="en-US" sz="3600" b="0" i="0" dirty="0">
                <a:solidFill>
                  <a:srgbClr val="00B050"/>
                </a:solidFill>
                <a:effectLst/>
                <a:latin typeface="Times New Roman" panose="02020603050405020304" pitchFamily="18" charset="0"/>
                <a:cs typeface="Times New Roman" panose="02020603050405020304" pitchFamily="18" charset="0"/>
              </a:rPr>
              <a:t> software engineering organization is launching a new product or starting a new marketing strategy/goal, the matrix team is always an excellent choice</a:t>
            </a:r>
            <a:r>
              <a:rPr lang="en-US" sz="3600" b="0" i="0" dirty="0">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3489" y="89656"/>
            <a:ext cx="7867861" cy="707886"/>
          </a:xfrm>
          <a:prstGeom prst="rect">
            <a:avLst/>
          </a:prstGeom>
          <a:noFill/>
        </p:spPr>
        <p:txBody>
          <a:bodyPr wrap="square" rtlCol="0">
            <a:spAutoFit/>
          </a:bodyPr>
          <a:lstStyle/>
          <a:p>
            <a:pPr algn="l"/>
            <a:r>
              <a:rPr lang="en-US" sz="4000" b="1" i="0" dirty="0">
                <a:effectLst/>
                <a:latin typeface="Times New Roman" panose="02020603050405020304" pitchFamily="18" charset="0"/>
                <a:cs typeface="Times New Roman" panose="02020603050405020304" pitchFamily="18" charset="0"/>
              </a:rPr>
              <a:t>Benefits of matrix teams</a:t>
            </a:r>
          </a:p>
        </p:txBody>
      </p:sp>
      <p:sp>
        <p:nvSpPr>
          <p:cNvPr id="4" name="TextBox 3"/>
          <p:cNvSpPr txBox="1"/>
          <p:nvPr/>
        </p:nvSpPr>
        <p:spPr>
          <a:xfrm>
            <a:off x="0" y="797542"/>
            <a:ext cx="12192000" cy="5016758"/>
          </a:xfrm>
          <a:prstGeom prst="rect">
            <a:avLst/>
          </a:prstGeom>
          <a:noFill/>
        </p:spPr>
        <p:txBody>
          <a:bodyPr wrap="square">
            <a:spAutoFit/>
          </a:bodyPr>
          <a:lstStyle/>
          <a:p>
            <a:pPr marL="514350" indent="-514350" algn="l">
              <a:buAutoNum type="arabicPeriod"/>
            </a:pPr>
            <a:r>
              <a:rPr lang="en-US" sz="3200" b="0" i="0" dirty="0">
                <a:solidFill>
                  <a:srgbClr val="00B0F0"/>
                </a:solidFill>
                <a:effectLst/>
                <a:latin typeface="Times New Roman" panose="02020603050405020304" pitchFamily="18" charset="0"/>
                <a:cs typeface="Times New Roman" panose="02020603050405020304" pitchFamily="18" charset="0"/>
              </a:rPr>
              <a:t>Clearly Defined Objective</a:t>
            </a:r>
            <a:r>
              <a:rPr lang="en-US" sz="3200" b="0" i="0" dirty="0">
                <a:effectLst/>
                <a:latin typeface="Times New Roman" panose="02020603050405020304" pitchFamily="18" charset="0"/>
                <a:cs typeface="Times New Roman" panose="02020603050405020304" pitchFamily="18" charset="0"/>
              </a:rPr>
              <a:t>: Matrix teams from inception always have a defined objective. The objective can range from the introduction of new lines of products to the creation of new strategies. Whatever the aim might be, it is always clearly defined from the beginning.</a:t>
            </a:r>
          </a:p>
          <a:p>
            <a:pPr marL="514350" indent="-514350" algn="l">
              <a:buAutoNum type="arabicPeriod"/>
            </a:pPr>
            <a:endParaRPr lang="en-US" sz="3200" dirty="0">
              <a:latin typeface="Times New Roman" panose="02020603050405020304" pitchFamily="18" charset="0"/>
              <a:cs typeface="Times New Roman" panose="02020603050405020304" pitchFamily="18" charset="0"/>
            </a:endParaRPr>
          </a:p>
          <a:p>
            <a:pPr marL="514350" indent="-514350" algn="l">
              <a:buAutoNum type="arabicPeriod"/>
            </a:pPr>
            <a:endParaRPr lang="en-US" sz="3200" b="0" i="0" dirty="0">
              <a:effectLst/>
              <a:latin typeface="Times New Roman" panose="02020603050405020304" pitchFamily="18" charset="0"/>
              <a:cs typeface="Times New Roman" panose="02020603050405020304" pitchFamily="18" charset="0"/>
            </a:endParaRPr>
          </a:p>
          <a:p>
            <a:pPr marL="514350" indent="-514350" algn="l">
              <a:buAutoNum type="arabicPeriod"/>
            </a:pPr>
            <a:r>
              <a:rPr lang="en-US" sz="3200" b="0" i="0" dirty="0">
                <a:solidFill>
                  <a:srgbClr val="00B0F0"/>
                </a:solidFill>
                <a:effectLst/>
                <a:latin typeface="Times New Roman" panose="02020603050405020304" pitchFamily="18" charset="0"/>
                <a:cs typeface="Times New Roman" panose="02020603050405020304" pitchFamily="18" charset="0"/>
              </a:rPr>
              <a:t>Fosters communication and cooperation among staff: </a:t>
            </a:r>
            <a:r>
              <a:rPr lang="en-US" sz="3200" b="0" i="0" dirty="0">
                <a:effectLst/>
                <a:latin typeface="Times New Roman" panose="02020603050405020304" pitchFamily="18" charset="0"/>
                <a:cs typeface="Times New Roman" panose="02020603050405020304" pitchFamily="18" charset="0"/>
              </a:rPr>
              <a:t>If you run a matrix organizational structure for your firm, it allows your staff members to come together and jointly work to achieve a common goal.</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1072" y="0"/>
            <a:ext cx="7867861" cy="707886"/>
          </a:xfrm>
          <a:prstGeom prst="rect">
            <a:avLst/>
          </a:prstGeom>
          <a:noFill/>
        </p:spPr>
        <p:txBody>
          <a:bodyPr wrap="square" rtlCol="0">
            <a:spAutoFit/>
          </a:bodyPr>
          <a:lstStyle/>
          <a:p>
            <a:pPr algn="l"/>
            <a:r>
              <a:rPr lang="en-US" sz="4000" b="1" i="0" dirty="0">
                <a:effectLst/>
                <a:latin typeface="Times New Roman" panose="02020603050405020304" pitchFamily="18" charset="0"/>
                <a:cs typeface="Times New Roman" panose="02020603050405020304" pitchFamily="18" charset="0"/>
              </a:rPr>
              <a:t>Challenges of Matrix teams</a:t>
            </a:r>
          </a:p>
        </p:txBody>
      </p:sp>
      <p:sp>
        <p:nvSpPr>
          <p:cNvPr id="4" name="TextBox 3"/>
          <p:cNvSpPr txBox="1"/>
          <p:nvPr/>
        </p:nvSpPr>
        <p:spPr>
          <a:xfrm>
            <a:off x="1676" y="779476"/>
            <a:ext cx="12116636" cy="5016758"/>
          </a:xfrm>
          <a:prstGeom prst="rect">
            <a:avLst/>
          </a:prstGeom>
          <a:noFill/>
        </p:spPr>
        <p:txBody>
          <a:bodyPr wrap="square">
            <a:spAutoFit/>
          </a:bodyPr>
          <a:lstStyle/>
          <a:p>
            <a:pPr marL="514350" indent="-514350" algn="just">
              <a:buAutoNum type="arabicPeriod"/>
            </a:pPr>
            <a:r>
              <a:rPr lang="en-US" sz="3200" b="0" i="0" dirty="0">
                <a:solidFill>
                  <a:srgbClr val="00B0F0"/>
                </a:solidFill>
                <a:effectLst/>
                <a:latin typeface="Times New Roman" panose="02020603050405020304" pitchFamily="18" charset="0"/>
                <a:cs typeface="Times New Roman" panose="02020603050405020304" pitchFamily="18" charset="0"/>
              </a:rPr>
              <a:t>The complexity of operation and authority: </a:t>
            </a:r>
            <a:r>
              <a:rPr lang="en-US" sz="3200" b="0" i="0" dirty="0">
                <a:effectLst/>
                <a:latin typeface="Times New Roman" panose="02020603050405020304" pitchFamily="18" charset="0"/>
                <a:cs typeface="Times New Roman" panose="02020603050405020304" pitchFamily="18" charset="0"/>
              </a:rPr>
              <a:t>The primary disadvantage or challenge you might face when running a matrix team is the complexity of process and administration. Due to the multiple administration structure, matrix teams might meet conflicting directives leading to complexity in operation.</a:t>
            </a:r>
          </a:p>
          <a:p>
            <a:pPr marL="514350" indent="-514350" algn="just">
              <a:buAutoNum type="arabicPeriod"/>
            </a:pPr>
            <a:endParaRPr lang="en-US" sz="3200" b="0" i="0" dirty="0">
              <a:effectLst/>
              <a:latin typeface="Times New Roman" panose="02020603050405020304" pitchFamily="18" charset="0"/>
              <a:cs typeface="Times New Roman" panose="02020603050405020304" pitchFamily="18" charset="0"/>
            </a:endParaRPr>
          </a:p>
          <a:p>
            <a:pPr algn="just"/>
            <a:r>
              <a:rPr lang="en-US" sz="3200" b="0" i="0" dirty="0">
                <a:effectLst/>
                <a:latin typeface="Times New Roman" panose="02020603050405020304" pitchFamily="18" charset="0"/>
                <a:cs typeface="Times New Roman" panose="02020603050405020304" pitchFamily="18" charset="0"/>
              </a:rPr>
              <a:t>2. </a:t>
            </a:r>
            <a:r>
              <a:rPr lang="en-US" sz="3200" b="0" i="0" dirty="0">
                <a:solidFill>
                  <a:srgbClr val="00B0F0"/>
                </a:solidFill>
                <a:effectLst/>
                <a:latin typeface="Times New Roman" panose="02020603050405020304" pitchFamily="18" charset="0"/>
                <a:cs typeface="Times New Roman" panose="02020603050405020304" pitchFamily="18" charset="0"/>
              </a:rPr>
              <a:t>Requires a higher level of managerial talent: </a:t>
            </a:r>
            <a:r>
              <a:rPr lang="en-US" sz="3200" b="0" i="0" dirty="0">
                <a:effectLst/>
                <a:latin typeface="Times New Roman" panose="02020603050405020304" pitchFamily="18" charset="0"/>
                <a:cs typeface="Times New Roman" panose="02020603050405020304" pitchFamily="18" charset="0"/>
              </a:rPr>
              <a:t>As a result of the considerable authority and complex structure of matrix teams, the managers must possess a high level of skill to deliver their job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7018" y="830997"/>
            <a:ext cx="11244012" cy="5037540"/>
          </a:xfrm>
          <a:prstGeom prst="rect">
            <a:avLst/>
          </a:prstGeom>
        </p:spPr>
      </p:pic>
      <p:sp>
        <p:nvSpPr>
          <p:cNvPr id="4" name="TextBox 3"/>
          <p:cNvSpPr txBox="1"/>
          <p:nvPr/>
        </p:nvSpPr>
        <p:spPr>
          <a:xfrm>
            <a:off x="1665027" y="0"/>
            <a:ext cx="9034818" cy="830997"/>
          </a:xfrm>
          <a:prstGeom prst="rect">
            <a:avLst/>
          </a:prstGeom>
          <a:noFill/>
        </p:spPr>
        <p:txBody>
          <a:bodyPr wrap="square" rtlCol="0">
            <a:spAutoFit/>
          </a:bodyPr>
          <a:lstStyle/>
          <a:p>
            <a:r>
              <a:rPr lang="en-US" sz="4800" b="1" dirty="0" smtClean="0"/>
              <a:t>SOFTWARE PROJECT SUCCESS</a:t>
            </a:r>
            <a:endParaRPr lang="en-US" sz="4800" b="1" dirty="0"/>
          </a:p>
        </p:txBody>
      </p:sp>
    </p:spTree>
    <p:extLst>
      <p:ext uri="{BB962C8B-B14F-4D97-AF65-F5344CB8AC3E}">
        <p14:creationId xmlns:p14="http://schemas.microsoft.com/office/powerpoint/2010/main" val="189594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0260" y="1250901"/>
            <a:ext cx="11723848" cy="4276441"/>
          </a:xfrm>
          <a:prstGeom prst="rect">
            <a:avLst/>
          </a:prstGeom>
        </p:spPr>
      </p:pic>
      <p:sp>
        <p:nvSpPr>
          <p:cNvPr id="4" name="TextBox 3"/>
          <p:cNvSpPr txBox="1"/>
          <p:nvPr/>
        </p:nvSpPr>
        <p:spPr>
          <a:xfrm>
            <a:off x="2142699" y="109183"/>
            <a:ext cx="9034818" cy="830997"/>
          </a:xfrm>
          <a:prstGeom prst="rect">
            <a:avLst/>
          </a:prstGeom>
          <a:noFill/>
        </p:spPr>
        <p:txBody>
          <a:bodyPr wrap="square" rtlCol="0">
            <a:spAutoFit/>
          </a:bodyPr>
          <a:lstStyle/>
          <a:p>
            <a:r>
              <a:rPr lang="en-US" sz="4800" b="1" dirty="0" smtClean="0"/>
              <a:t>SOFTWARE PROJECT SUCCESS</a:t>
            </a:r>
            <a:endParaRPr lang="en-US" sz="4800" b="1" dirty="0"/>
          </a:p>
        </p:txBody>
      </p:sp>
    </p:spTree>
    <p:extLst>
      <p:ext uri="{BB962C8B-B14F-4D97-AF65-F5344CB8AC3E}">
        <p14:creationId xmlns:p14="http://schemas.microsoft.com/office/powerpoint/2010/main" val="116360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08675"/>
            <a:ext cx="12228631" cy="5068794"/>
          </a:xfrm>
          <a:prstGeom prst="rect">
            <a:avLst/>
          </a:prstGeom>
        </p:spPr>
      </p:pic>
    </p:spTree>
    <p:extLst>
      <p:ext uri="{BB962C8B-B14F-4D97-AF65-F5344CB8AC3E}">
        <p14:creationId xmlns:p14="http://schemas.microsoft.com/office/powerpoint/2010/main" val="314269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0"/>
            <a:ext cx="12429811" cy="738664"/>
          </a:xfrm>
          <a:prstGeom prst="rect">
            <a:avLst/>
          </a:prstGeom>
          <a:noFill/>
        </p:spPr>
        <p:txBody>
          <a:bodyPr wrap="square" rtlCol="0">
            <a:spAutoFit/>
          </a:bodyPr>
          <a:lstStyle/>
          <a:p>
            <a:r>
              <a:rPr lang="en-US" sz="4200" b="1" dirty="0"/>
              <a:t>SOFTWARE PROJECT MANAGEMENT COMPLEXITIES</a:t>
            </a:r>
          </a:p>
        </p:txBody>
      </p:sp>
      <p:sp>
        <p:nvSpPr>
          <p:cNvPr id="6" name="TextBox 5"/>
          <p:cNvSpPr txBox="1"/>
          <p:nvPr/>
        </p:nvSpPr>
        <p:spPr>
          <a:xfrm>
            <a:off x="-1" y="859244"/>
            <a:ext cx="12108265" cy="5139869"/>
          </a:xfrm>
          <a:prstGeom prst="rect">
            <a:avLst/>
          </a:prstGeom>
          <a:noFill/>
        </p:spPr>
        <p:txBody>
          <a:bodyPr wrap="square">
            <a:spAutoFit/>
          </a:bodyPr>
          <a:lstStyle/>
          <a:p>
            <a:pPr algn="just"/>
            <a:r>
              <a:rPr lang="en-US" sz="2800" b="0" i="0" u="none" strike="noStrike" baseline="0" dirty="0">
                <a:latin typeface="Times New Roman" panose="02020603050405020304" pitchFamily="18" charset="0"/>
                <a:cs typeface="Times New Roman" panose="02020603050405020304" pitchFamily="18" charset="0"/>
              </a:rPr>
              <a:t>Management of software projects is much more complex than management of any other types of projects. The main factors contributing to the complexity of managing a software project are the following:</a:t>
            </a:r>
          </a:p>
          <a:p>
            <a:pPr algn="just"/>
            <a:r>
              <a:rPr lang="en-US" sz="2800" b="1" dirty="0">
                <a:latin typeface="Times New Roman" panose="02020603050405020304" pitchFamily="18" charset="0"/>
                <a:cs typeface="Times New Roman" panose="02020603050405020304" pitchFamily="18" charset="0"/>
              </a:rPr>
              <a:t>1. Invisibility: </a:t>
            </a:r>
            <a:r>
              <a:rPr lang="en-US" sz="2400" b="0" i="0" u="none" strike="noStrike" baseline="0" dirty="0">
                <a:solidFill>
                  <a:srgbClr val="00B0F0"/>
                </a:solidFill>
                <a:latin typeface="Times New Roman" panose="02020603050405020304" pitchFamily="18" charset="0"/>
                <a:cs typeface="Times New Roman" panose="02020603050405020304" pitchFamily="18" charset="0"/>
              </a:rPr>
              <a:t>Software remains invisible</a:t>
            </a:r>
            <a:r>
              <a:rPr lang="en-US" sz="2400" b="0" i="0" u="none" strike="noStrike" baseline="0" dirty="0">
                <a:latin typeface="Times New Roman" panose="02020603050405020304" pitchFamily="18" charset="0"/>
                <a:cs typeface="Times New Roman" panose="02020603050405020304" pitchFamily="18" charset="0"/>
              </a:rPr>
              <a:t>, until its development is complete and it is operational. Anything that is invisible, is difficult to manage and control. </a:t>
            </a:r>
            <a:r>
              <a:rPr lang="en-US" sz="2400" b="0" i="0" u="none" strike="noStrike" baseline="0" dirty="0">
                <a:solidFill>
                  <a:srgbClr val="00B0F0"/>
                </a:solidFill>
                <a:latin typeface="Times New Roman" panose="02020603050405020304" pitchFamily="18" charset="0"/>
                <a:cs typeface="Times New Roman" panose="02020603050405020304" pitchFamily="18" charset="0"/>
              </a:rPr>
              <a:t>Consider a house building project. For this project, the project manger can very easily assess the progress of the project through a visual examination of the building under construction. Therefore, the manager can closely monitor the progress of the project, and take remedial actions whenever he finds that the progress is not as per plan.</a:t>
            </a:r>
            <a:r>
              <a:rPr lang="en-US" sz="2400" b="0" i="0"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solidFill>
                  <a:srgbClr val="7030A0"/>
                </a:solidFill>
                <a:latin typeface="Times New Roman" panose="02020603050405020304" pitchFamily="18" charset="0"/>
                <a:cs typeface="Times New Roman" panose="02020603050405020304" pitchFamily="18" charset="0"/>
              </a:rPr>
              <a:t>In contrast, it becomes very difficult for the manager of a software project to assess the progress of the project due to the invisibility of software. </a:t>
            </a:r>
            <a:r>
              <a:rPr lang="en-US" sz="2400" b="0" i="0" u="none" strike="noStrike" baseline="0" dirty="0">
                <a:solidFill>
                  <a:srgbClr val="00B050"/>
                </a:solidFill>
                <a:latin typeface="Times New Roman" panose="02020603050405020304" pitchFamily="18" charset="0"/>
                <a:cs typeface="Times New Roman" panose="02020603050405020304" pitchFamily="18" charset="0"/>
              </a:rPr>
              <a:t>The best that he can do perhaps is to monitor the milestones that have been completed by the development team and the documents that have been produced—which are rough indicators of the progress achieved.</a:t>
            </a:r>
            <a:endParaRPr lang="en-US" sz="2400" b="1"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TotalTime>
  <Words>5094</Words>
  <Application>Microsoft Office PowerPoint</Application>
  <PresentationFormat>Widescreen</PresentationFormat>
  <Paragraphs>215</Paragraphs>
  <Slides>56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Calibri</vt:lpstr>
      <vt:lpstr>Calibri Light</vt:lpstr>
      <vt:lpstr>Cambria Math</vt:lpstr>
      <vt:lpstr>MS Mincho</vt:lpstr>
      <vt:lpstr>Tahoma-Bold</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HASEE</dc:creator>
  <cp:lastModifiedBy>PC</cp:lastModifiedBy>
  <cp:revision>147</cp:revision>
  <dcterms:created xsi:type="dcterms:W3CDTF">2021-07-11T13:15:00Z</dcterms:created>
  <dcterms:modified xsi:type="dcterms:W3CDTF">2022-07-29T19:21:03Z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8D83A657903B4A699F109DDE35290636</vt:lpwstr>
  </property>
  <property fmtid="{D5CDD505-2E9C-101B-9397-08002B2CF9AE}" pid="3" name="KSOProductBuildVer">
    <vt:lpwstr>1033-11.2.0.11029</vt:lpwstr>
  </property>
</Properties>
</file>