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08" r:id="rId2"/>
    <p:sldMasterId id="2147483812" r:id="rId3"/>
    <p:sldMasterId id="2147483825" r:id="rId4"/>
    <p:sldMasterId id="2147483838" r:id="rId5"/>
  </p:sldMasterIdLst>
  <p:notesMasterIdLst>
    <p:notesMasterId r:id="rId45"/>
  </p:notesMasterIdLst>
  <p:sldIdLst>
    <p:sldId id="259" r:id="rId6"/>
    <p:sldId id="348" r:id="rId7"/>
    <p:sldId id="349" r:id="rId8"/>
    <p:sldId id="350" r:id="rId9"/>
    <p:sldId id="351" r:id="rId10"/>
    <p:sldId id="352" r:id="rId11"/>
    <p:sldId id="353" r:id="rId12"/>
    <p:sldId id="258" r:id="rId13"/>
    <p:sldId id="260" r:id="rId14"/>
    <p:sldId id="261" r:id="rId15"/>
    <p:sldId id="269" r:id="rId16"/>
    <p:sldId id="268" r:id="rId17"/>
    <p:sldId id="270" r:id="rId18"/>
    <p:sldId id="271" r:id="rId19"/>
    <p:sldId id="272" r:id="rId20"/>
    <p:sldId id="273" r:id="rId21"/>
    <p:sldId id="354" r:id="rId22"/>
    <p:sldId id="355" r:id="rId23"/>
    <p:sldId id="361" r:id="rId24"/>
    <p:sldId id="356" r:id="rId25"/>
    <p:sldId id="274" r:id="rId26"/>
    <p:sldId id="275" r:id="rId27"/>
    <p:sldId id="276" r:id="rId28"/>
    <p:sldId id="277" r:id="rId29"/>
    <p:sldId id="278" r:id="rId30"/>
    <p:sldId id="279" r:id="rId31"/>
    <p:sldId id="357" r:id="rId32"/>
    <p:sldId id="280" r:id="rId33"/>
    <p:sldId id="359" r:id="rId34"/>
    <p:sldId id="288" r:id="rId35"/>
    <p:sldId id="289" r:id="rId36"/>
    <p:sldId id="281" r:id="rId37"/>
    <p:sldId id="282" r:id="rId38"/>
    <p:sldId id="283" r:id="rId39"/>
    <p:sldId id="284" r:id="rId40"/>
    <p:sldId id="358" r:id="rId41"/>
    <p:sldId id="290" r:id="rId42"/>
    <p:sldId id="292" r:id="rId43"/>
    <p:sldId id="293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E668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3" autoAdjust="0"/>
    <p:restoredTop sz="80148" autoAdjust="0"/>
  </p:normalViewPr>
  <p:slideViewPr>
    <p:cSldViewPr>
      <p:cViewPr varScale="1">
        <p:scale>
          <a:sx n="69" d="100"/>
          <a:sy n="69" d="100"/>
        </p:scale>
        <p:origin x="-2202" y="-10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DCF6-7076-45C9-ADCC-E8AF297DB015}" type="datetimeFigureOut">
              <a:rPr lang="zh-CN" altLang="en-US" smtClean="0"/>
              <a:pPr/>
              <a:t>2016-12-14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DEE7A-7AC1-44C2-A97E-1204B60F1D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218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DEE7A-7AC1-44C2-A97E-1204B60F1D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 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A4846B-9BC7-4EE8-8A87-63F837264C19}" type="slidenum">
              <a:rPr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12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排序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384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3821A-C421-42BB-9127-4B2F291275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63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35A69-10F8-4EB8-8C3C-31734EFAD49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58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20EA-D582-413E-9E36-86C8095360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08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360A4-8E25-46E6-B55A-52E4767187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8493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E9CF2-9CBA-401F-95A4-8102E90128B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2285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3D54C-5068-460D-9A0B-C4E81095F40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656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BDB7C-5AAE-4D5F-A748-46C19C4DDE4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576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D2E57-69A1-481A-BDF1-1A2B15A00C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0593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140A9-8EAC-4C4D-BBEE-163BC49E70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618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B09DD-FF42-4183-B04D-12809237D2F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查找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422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E09D3-9CDF-4B8E-98FA-2E0F1401CC9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9118F2-2AAA-4E31-9611-FFAAE62A23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184A5-D06C-4D58-93F7-53C09FD859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A1D39-D2C8-4DEE-B970-57A6E1ED41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12666-3B9F-4579-95A5-A62E8D3D530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32C41-D3AD-4556-A27A-3CA197FC3C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C8812-E7D4-4D4E-AE11-5394870B4ED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62126-2C34-4D42-B724-5537C5E5743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5C353-FE69-44E0-9997-FC6F9A9BE2D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A386E-93F2-4D91-A496-8E08A6ACE9F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04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E940C-54F2-4A6C-8916-E0D9FC81A7D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B09DD-FF42-4183-B04D-12809237D2F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E09D3-9CDF-4B8E-98FA-2E0F1401CC9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9118F2-2AAA-4E31-9611-FFAAE62A23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184A5-D06C-4D58-93F7-53C09FD859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A1D39-D2C8-4DEE-B970-57A6E1ED41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12666-3B9F-4579-95A5-A62E8D3D530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32C41-D3AD-4556-A27A-3CA197FC3C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C8812-E7D4-4D4E-AE11-5394870B4ED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62126-2C34-4D42-B724-5537C5E5743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23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5C353-FE69-44E0-9997-FC6F9A9BE2D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A386E-93F2-4D91-A496-8E08A6ACE9F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E940C-54F2-4A6C-8916-E0D9FC81A7D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031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856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F357-F6C3-4757-ADE0-4DF02018A55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7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68A5A-53CB-46D2-AED5-28F3AAE9F0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0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C3944-EF13-4B97-A35D-21E1D8B1A66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50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25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  <p:sldLayoutId id="214748380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8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/>
            </a:lvl1pPr>
          </a:lstStyle>
          <a:p>
            <a:pPr fontAlgn="base">
              <a:spcAft>
                <a:spcPct val="0"/>
              </a:spcAft>
              <a:defRPr/>
            </a:pPr>
            <a:fld id="{105E5E53-5B25-47BF-83E2-FB768B99F374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22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C2754C-2010-44CE-B898-B98EEA00D16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C2754C-2010-44CE-B898-B98EEA00D16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669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什么是排序？</a:t>
            </a:r>
          </a:p>
          <a:p>
            <a:pPr lvl="1"/>
            <a:r>
              <a:rPr lang="zh-CN" altLang="en-US" dirty="0"/>
              <a:t>将一组杂乱无章的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</a:t>
            </a:r>
            <a:r>
              <a:rPr lang="zh-CN" altLang="en-US" dirty="0"/>
              <a:t>按一定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规律</a:t>
            </a:r>
            <a:r>
              <a:rPr lang="zh-CN" altLang="en-US" dirty="0"/>
              <a:t>顺次排列</a:t>
            </a:r>
            <a:r>
              <a:rPr lang="zh-CN" altLang="en-US" dirty="0" smtClean="0"/>
              <a:t>起来</a:t>
            </a:r>
            <a:endParaRPr lang="en-US" altLang="zh-CN" dirty="0" smtClean="0"/>
          </a:p>
          <a:p>
            <a:pPr lvl="2"/>
            <a:r>
              <a:rPr lang="zh-CN" altLang="en-US" dirty="0"/>
              <a:t>例如：将下列关键字序列</a:t>
            </a:r>
          </a:p>
          <a:p>
            <a:pPr marL="914400" lvl="2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52, 49, 80, 36, 14, 58, 61, 23, 97,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调整为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14, 23, 36, 49, 52, 58, 61 ,75, 80,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</a:p>
          <a:p>
            <a:r>
              <a:rPr lang="zh-CN" altLang="en-US" dirty="0"/>
              <a:t>排序的目的是什么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便于查找！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868144" y="1124744"/>
            <a:ext cx="2395537" cy="439738"/>
          </a:xfrm>
          <a:prstGeom prst="wedgeRoundRectCallout">
            <a:avLst>
              <a:gd name="adj1" fmla="val -33676"/>
              <a:gd name="adj2" fmla="val 98013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按关键字排序</a:t>
            </a:r>
          </a:p>
        </p:txBody>
      </p:sp>
    </p:spTree>
    <p:extLst>
      <p:ext uri="{BB962C8B-B14F-4D97-AF65-F5344CB8AC3E}">
        <p14:creationId xmlns:p14="http://schemas.microsoft.com/office/powerpoint/2010/main" xmlns="" val="681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如何衡量</a:t>
            </a:r>
            <a:r>
              <a:rPr lang="zh-CN" altLang="en-US" dirty="0" smtClean="0"/>
              <a:t>排序</a:t>
            </a:r>
            <a:r>
              <a:rPr lang="zh-CN" altLang="en-US" dirty="0"/>
              <a:t>算法的</a:t>
            </a:r>
            <a:r>
              <a:rPr lang="zh-CN" altLang="en-US" dirty="0" smtClean="0"/>
              <a:t>好坏？</a:t>
            </a:r>
            <a:endParaRPr lang="zh-CN" altLang="en-US" dirty="0"/>
          </a:p>
          <a:p>
            <a:pPr lvl="1"/>
            <a:r>
              <a:rPr lang="zh-CN" altLang="en-US" dirty="0"/>
              <a:t>时间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lvl="2"/>
            <a:r>
              <a:rPr lang="zh-CN" altLang="en-US" sz="2600" dirty="0" smtClean="0"/>
              <a:t>排序</a:t>
            </a:r>
            <a:r>
              <a:rPr lang="zh-CN" altLang="en-US" sz="2600" dirty="0"/>
              <a:t>速度（比较次数与移动次数）</a:t>
            </a:r>
          </a:p>
          <a:p>
            <a:pPr lvl="1"/>
            <a:r>
              <a:rPr lang="zh-CN" altLang="en-US" dirty="0"/>
              <a:t>空间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lvl="2"/>
            <a:r>
              <a:rPr lang="zh-CN" altLang="en-US" sz="2600" dirty="0" smtClean="0"/>
              <a:t>占</a:t>
            </a:r>
            <a:r>
              <a:rPr lang="zh-CN" altLang="en-US" sz="2600" dirty="0"/>
              <a:t>内存辅助空间的大小</a:t>
            </a:r>
          </a:p>
          <a:p>
            <a:pPr lvl="1"/>
            <a:r>
              <a:rPr lang="zh-CN" altLang="en-US" dirty="0" smtClean="0"/>
              <a:t>稳定性</a:t>
            </a:r>
            <a:endParaRPr lang="en-US" altLang="zh-CN" dirty="0" smtClean="0"/>
          </a:p>
          <a:p>
            <a:pPr lvl="2"/>
            <a:r>
              <a:rPr lang="en-US" altLang="zh-CN" sz="2600" dirty="0" smtClean="0"/>
              <a:t>A</a:t>
            </a:r>
            <a:r>
              <a:rPr lang="zh-CN" altLang="en-US" sz="2600" dirty="0"/>
              <a:t>和</a:t>
            </a:r>
            <a:r>
              <a:rPr lang="en-US" altLang="zh-CN" sz="2600" dirty="0"/>
              <a:t>B</a:t>
            </a:r>
            <a:r>
              <a:rPr lang="zh-CN" altLang="en-US" sz="2600" dirty="0"/>
              <a:t>的关键字相等，排序后</a:t>
            </a:r>
            <a:r>
              <a:rPr lang="en-US" altLang="zh-CN" sz="2600" dirty="0"/>
              <a:t>A</a:t>
            </a:r>
            <a:r>
              <a:rPr lang="zh-CN" altLang="en-US" sz="2600" dirty="0"/>
              <a:t>、</a:t>
            </a:r>
            <a:r>
              <a:rPr lang="en-US" altLang="zh-CN" sz="2600" dirty="0"/>
              <a:t>B</a:t>
            </a:r>
            <a:r>
              <a:rPr lang="zh-CN" altLang="en-US" sz="2600" dirty="0"/>
              <a:t>的先后次序保持不变，则称这种排序算法是稳定的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zh-CN" altLang="en-US" dirty="0" smtClean="0"/>
              <a:t>排序</a:t>
            </a:r>
            <a:r>
              <a:rPr lang="zh-CN" altLang="en-US" dirty="0"/>
              <a:t>过程中的基本</a:t>
            </a:r>
            <a:r>
              <a:rPr lang="zh-CN" altLang="en-US" dirty="0" smtClean="0"/>
              <a:t>操作有哪些？</a:t>
            </a:r>
            <a:endParaRPr lang="zh-CN" altLang="en-US" dirty="0"/>
          </a:p>
          <a:p>
            <a:pPr lvl="1"/>
            <a:r>
              <a:rPr lang="zh-CN" altLang="en-US" dirty="0" smtClean="0"/>
              <a:t>比较</a:t>
            </a:r>
            <a:r>
              <a:rPr lang="zh-CN" altLang="en-US" dirty="0"/>
              <a:t>：</a:t>
            </a:r>
            <a:r>
              <a:rPr lang="zh-CN" altLang="en-US" dirty="0" smtClean="0"/>
              <a:t>关键</a:t>
            </a:r>
            <a:r>
              <a:rPr lang="zh-CN" altLang="en-US" dirty="0"/>
              <a:t>字</a:t>
            </a:r>
            <a:r>
              <a:rPr lang="zh-CN" altLang="en-US" dirty="0" smtClean="0"/>
              <a:t>之间</a:t>
            </a:r>
            <a:r>
              <a:rPr lang="zh-CN" altLang="en-US" dirty="0"/>
              <a:t>的</a:t>
            </a:r>
            <a:r>
              <a:rPr lang="zh-CN" altLang="en-US" dirty="0" smtClean="0"/>
              <a:t>比较</a:t>
            </a:r>
            <a:endParaRPr lang="zh-CN" altLang="en-US" dirty="0"/>
          </a:p>
          <a:p>
            <a:pPr lvl="1"/>
            <a:r>
              <a:rPr lang="zh-CN" altLang="en-US" dirty="0" smtClean="0"/>
              <a:t>移动</a:t>
            </a:r>
            <a:r>
              <a:rPr lang="zh-CN" altLang="en-US" dirty="0"/>
              <a:t>：记录从一个位置移动到另一个</a:t>
            </a:r>
            <a:r>
              <a:rPr lang="zh-CN" altLang="en-US" dirty="0" smtClean="0"/>
              <a:t>位置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2562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排序分类</a:t>
            </a:r>
          </a:p>
          <a:p>
            <a:pPr lvl="1"/>
            <a:r>
              <a:rPr lang="zh-CN" altLang="en-US" dirty="0"/>
              <a:t>按待排序记录所在位置，</a:t>
            </a:r>
            <a:r>
              <a:rPr lang="zh-CN" altLang="en-US" dirty="0" smtClean="0"/>
              <a:t>分为两类</a:t>
            </a:r>
            <a:endParaRPr lang="zh-CN" altLang="en-US" dirty="0"/>
          </a:p>
          <a:p>
            <a:pPr lvl="2"/>
            <a:r>
              <a:rPr lang="zh-CN" altLang="en-US" sz="2600" dirty="0" smtClean="0"/>
              <a:t>内部排序</a:t>
            </a:r>
            <a:endParaRPr lang="en-US" altLang="zh-CN" sz="2600" dirty="0" smtClean="0"/>
          </a:p>
          <a:p>
            <a:pPr marL="1242000" lvl="3" indent="-122400"/>
            <a:r>
              <a:rPr lang="zh-CN" altLang="en-US" sz="2200" dirty="0" smtClean="0"/>
              <a:t>待</a:t>
            </a:r>
            <a:r>
              <a:rPr lang="zh-CN" altLang="en-US" sz="2200" dirty="0"/>
              <a:t>排序记录存放在</a:t>
            </a:r>
            <a:r>
              <a:rPr lang="zh-CN" altLang="en-US" sz="2200" dirty="0" smtClean="0"/>
              <a:t>内存，排序</a:t>
            </a:r>
            <a:r>
              <a:rPr lang="zh-CN" altLang="en-US" sz="2200" dirty="0"/>
              <a:t>过程不</a:t>
            </a:r>
            <a:r>
              <a:rPr lang="zh-CN" altLang="en-US" sz="2200" dirty="0" smtClean="0"/>
              <a:t>需访问</a:t>
            </a:r>
            <a:r>
              <a:rPr lang="zh-CN" altLang="en-US" sz="2200" dirty="0"/>
              <a:t>外存便能完成</a:t>
            </a:r>
          </a:p>
          <a:p>
            <a:pPr lvl="2"/>
            <a:r>
              <a:rPr lang="zh-CN" altLang="en-US" sz="2600" dirty="0"/>
              <a:t>外部</a:t>
            </a:r>
            <a:r>
              <a:rPr lang="zh-CN" altLang="en-US" sz="2600" dirty="0" smtClean="0"/>
              <a:t>排序</a:t>
            </a:r>
            <a:endParaRPr lang="en-US" altLang="zh-CN" sz="2600" dirty="0" smtClean="0"/>
          </a:p>
          <a:p>
            <a:pPr marL="1242000" lvl="3" indent="-122400"/>
            <a:r>
              <a:rPr lang="zh-CN" altLang="en-US" sz="2200" dirty="0"/>
              <a:t>参加排序的记录数量很大，排序过程需对外存进行访问</a:t>
            </a:r>
          </a:p>
          <a:p>
            <a:pPr lvl="1"/>
            <a:r>
              <a:rPr lang="zh-CN" altLang="en-US" dirty="0"/>
              <a:t>按排</a:t>
            </a:r>
            <a:r>
              <a:rPr lang="zh-CN" altLang="en-US" dirty="0" smtClean="0"/>
              <a:t>序过程中依据的原则，分为五类</a:t>
            </a:r>
            <a:endParaRPr lang="zh-CN" altLang="en-US" dirty="0"/>
          </a:p>
          <a:p>
            <a:pPr lvl="2"/>
            <a:r>
              <a:rPr lang="zh-CN" altLang="en-US" dirty="0"/>
              <a:t>插入排序：直接插入排序、折半插入排序、希尔排序</a:t>
            </a:r>
          </a:p>
          <a:p>
            <a:pPr lvl="2"/>
            <a:r>
              <a:rPr lang="zh-CN" altLang="en-US" dirty="0"/>
              <a:t>交换排序：冒泡排序、快速排序</a:t>
            </a:r>
          </a:p>
          <a:p>
            <a:pPr lvl="2"/>
            <a:r>
              <a:rPr lang="zh-CN" altLang="en-US" dirty="0"/>
              <a:t>选择排序：简单选择排序、堆排序</a:t>
            </a:r>
          </a:p>
          <a:p>
            <a:pPr lvl="2"/>
            <a:r>
              <a:rPr lang="zh-CN" altLang="en-US" dirty="0"/>
              <a:t>归并排序：</a:t>
            </a:r>
            <a:r>
              <a:rPr lang="en-US" altLang="zh-CN" dirty="0"/>
              <a:t>2-</a:t>
            </a:r>
            <a:r>
              <a:rPr lang="zh-CN" altLang="en-US" dirty="0"/>
              <a:t>路归并排序</a:t>
            </a:r>
          </a:p>
          <a:p>
            <a:pPr lvl="2"/>
            <a:r>
              <a:rPr lang="zh-CN" altLang="en-US" dirty="0"/>
              <a:t>基数排序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2562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排序分类</a:t>
            </a:r>
          </a:p>
          <a:p>
            <a:pPr lvl="1"/>
            <a:r>
              <a:rPr lang="zh-CN" altLang="en-US" dirty="0"/>
              <a:t>按排序算法的时间复杂度不同</a:t>
            </a:r>
            <a:r>
              <a:rPr lang="zh-CN" altLang="en-US" dirty="0" smtClean="0"/>
              <a:t>，分为三类</a:t>
            </a:r>
            <a:endParaRPr lang="en-US" altLang="zh-CN" dirty="0" smtClean="0"/>
          </a:p>
          <a:p>
            <a:pPr lvl="2"/>
            <a:r>
              <a:rPr lang="zh-CN" altLang="en-US" sz="2600" dirty="0"/>
              <a:t>简单的排序</a:t>
            </a:r>
            <a:r>
              <a:rPr lang="zh-CN" altLang="en-US" sz="2600" dirty="0" smtClean="0"/>
              <a:t>算法</a:t>
            </a:r>
            <a:endParaRPr lang="en-US" altLang="zh-CN" sz="2600" dirty="0" smtClean="0"/>
          </a:p>
          <a:p>
            <a:pPr lvl="3"/>
            <a:r>
              <a:rPr lang="zh-CN" altLang="en-US" sz="2400" dirty="0" smtClean="0"/>
              <a:t>时间</a:t>
            </a:r>
            <a:r>
              <a:rPr lang="zh-CN" altLang="en-US" sz="2400" dirty="0"/>
              <a:t>效率低，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</a:p>
          <a:p>
            <a:pPr lvl="2"/>
            <a:r>
              <a:rPr lang="zh-CN" altLang="en-US" sz="2600" dirty="0"/>
              <a:t>先进的排序算法</a:t>
            </a:r>
            <a:endParaRPr lang="en-US" altLang="zh-CN" sz="2600" dirty="0"/>
          </a:p>
          <a:p>
            <a:pPr lvl="3"/>
            <a:r>
              <a:rPr lang="en-US" altLang="zh-CN" sz="2400" dirty="0"/>
              <a:t> </a:t>
            </a:r>
            <a:r>
              <a:rPr lang="zh-CN" altLang="en-US" sz="2400" dirty="0"/>
              <a:t>时间效率高，</a:t>
            </a:r>
            <a:r>
              <a:rPr lang="en-US" altLang="zh-CN" sz="2400" dirty="0"/>
              <a:t>O( nlog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 )</a:t>
            </a:r>
          </a:p>
          <a:p>
            <a:pPr lvl="2"/>
            <a:r>
              <a:rPr lang="zh-CN" altLang="en-US" sz="2600" dirty="0"/>
              <a:t>基数排序算法</a:t>
            </a:r>
            <a:endParaRPr lang="en-US" altLang="zh-CN" sz="2600" dirty="0"/>
          </a:p>
          <a:p>
            <a:pPr lvl="3"/>
            <a:r>
              <a:rPr lang="zh-CN" altLang="en-US" sz="2400" dirty="0"/>
              <a:t>时间效率高，</a:t>
            </a:r>
            <a:r>
              <a:rPr lang="en-US" altLang="zh-CN" sz="2400" dirty="0"/>
              <a:t>O( </a:t>
            </a:r>
            <a:r>
              <a:rPr lang="en-US" altLang="zh-CN" sz="2400" dirty="0" err="1"/>
              <a:t>d×n</a:t>
            </a:r>
            <a:r>
              <a:rPr lang="en-US" altLang="zh-CN" sz="2400" dirty="0"/>
              <a:t>)</a:t>
            </a:r>
          </a:p>
          <a:p>
            <a:pPr lvl="4"/>
            <a:r>
              <a:rPr lang="en-US" altLang="zh-CN" sz="2200" dirty="0"/>
              <a:t>d</a:t>
            </a:r>
            <a:r>
              <a:rPr lang="zh-CN" altLang="en-US" sz="2200" dirty="0"/>
              <a:t>＝关键字的</a:t>
            </a:r>
            <a:r>
              <a:rPr lang="zh-CN" altLang="en-US" sz="2200" dirty="0" smtClean="0"/>
              <a:t>位数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长度</a:t>
            </a:r>
            <a:r>
              <a:rPr lang="en-US" altLang="zh-CN" sz="2200" dirty="0" smtClean="0"/>
              <a:t>)</a:t>
            </a:r>
            <a:endParaRPr lang="en-US" altLang="zh-CN" sz="2200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256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待排记录的数据类型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3568" y="2679303"/>
            <a:ext cx="6876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typedef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2400" b="1" dirty="0" err="1">
                <a:solidFill>
                  <a:srgbClr val="C00000"/>
                </a:solidFill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KeyType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;  </a:t>
            </a:r>
            <a:r>
              <a:rPr lang="en-US" altLang="zh-CN" sz="2400" b="1" dirty="0">
                <a:solidFill>
                  <a:srgbClr val="002060"/>
                </a:solidFill>
                <a:ea typeface="楷体_GB2312" pitchFamily="49" charset="-122"/>
              </a:rPr>
              <a:t>// 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关键字类型为整数类型</a:t>
            </a:r>
            <a:endParaRPr lang="zh-CN" altLang="en-US" sz="2400" dirty="0">
              <a:solidFill>
                <a:srgbClr val="002060"/>
              </a:solidFill>
              <a:ea typeface="楷体_GB2312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3568" y="3125413"/>
            <a:ext cx="5350760" cy="174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typedef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struct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14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KeyType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key;             </a:t>
            </a:r>
            <a:r>
              <a:rPr lang="en-US" altLang="zh-CN" sz="2400" b="1" dirty="0">
                <a:solidFill>
                  <a:srgbClr val="002060"/>
                </a:solidFill>
                <a:ea typeface="楷体_GB2312" pitchFamily="49" charset="-122"/>
              </a:rPr>
              <a:t>// 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关键字项</a:t>
            </a:r>
          </a:p>
          <a:p>
            <a:pPr>
              <a:lnSpc>
                <a:spcPct val="114000"/>
              </a:lnSpc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InfoType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otherinfo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;  </a:t>
            </a:r>
            <a:r>
              <a:rPr lang="en-US" altLang="zh-CN" sz="2400" b="1" dirty="0">
                <a:solidFill>
                  <a:srgbClr val="002060"/>
                </a:solidFill>
                <a:ea typeface="楷体_GB2312" pitchFamily="49" charset="-122"/>
              </a:rPr>
              <a:t>// 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其它数据项</a:t>
            </a:r>
          </a:p>
          <a:p>
            <a:pPr>
              <a:lnSpc>
                <a:spcPct val="114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} </a:t>
            </a:r>
            <a:r>
              <a:rPr lang="en-US" altLang="zh-CN" sz="2400" b="1" dirty="0" err="1" smtClean="0">
                <a:solidFill>
                  <a:srgbClr val="0000FF"/>
                </a:solidFill>
                <a:ea typeface="楷体_GB2312" pitchFamily="49" charset="-122"/>
              </a:rPr>
              <a:t>RedType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;                     </a:t>
            </a:r>
            <a:r>
              <a:rPr lang="en-US" altLang="zh-CN" sz="2400" b="1" dirty="0">
                <a:solidFill>
                  <a:srgbClr val="002060"/>
                </a:solidFill>
                <a:ea typeface="楷体_GB2312" pitchFamily="49" charset="-122"/>
              </a:rPr>
              <a:t>// 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记录类型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600" y="4853605"/>
            <a:ext cx="6011582" cy="174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typedef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struct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14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 </a:t>
            </a:r>
            <a:r>
              <a:rPr lang="en-US" altLang="zh-CN" sz="2400" b="1" dirty="0" err="1" smtClean="0">
                <a:solidFill>
                  <a:srgbClr val="0000FF"/>
                </a:solidFill>
                <a:ea typeface="楷体_GB2312" pitchFamily="49" charset="-122"/>
              </a:rPr>
              <a:t>RedType</a:t>
            </a:r>
            <a:r>
              <a:rPr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r[MAXSIZE+1]; </a:t>
            </a:r>
            <a:r>
              <a:rPr lang="en-US" altLang="zh-CN" sz="2400" b="1" dirty="0">
                <a:solidFill>
                  <a:srgbClr val="002060"/>
                </a:solidFill>
                <a:ea typeface="楷体_GB2312" pitchFamily="49" charset="-122"/>
              </a:rPr>
              <a:t>// r[0]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闲置</a:t>
            </a:r>
          </a:p>
          <a:p>
            <a:pPr>
              <a:lnSpc>
                <a:spcPct val="114000"/>
              </a:lnSpc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            length;            </a:t>
            </a:r>
            <a:r>
              <a:rPr lang="en-US" altLang="zh-CN" sz="2400" b="1" dirty="0">
                <a:solidFill>
                  <a:srgbClr val="002060"/>
                </a:solidFill>
                <a:ea typeface="楷体_GB2312" pitchFamily="49" charset="-122"/>
              </a:rPr>
              <a:t>// 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顺序表长度</a:t>
            </a:r>
          </a:p>
          <a:p>
            <a:pPr>
              <a:lnSpc>
                <a:spcPct val="114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}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SqList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;                                </a:t>
            </a:r>
            <a:r>
              <a:rPr lang="en-US" altLang="zh-CN" sz="2400" b="1" dirty="0">
                <a:solidFill>
                  <a:srgbClr val="002060"/>
                </a:solidFill>
                <a:ea typeface="楷体_GB2312" pitchFamily="49" charset="-122"/>
              </a:rPr>
              <a:t>// </a:t>
            </a:r>
            <a:r>
              <a:rPr lang="zh-CN" altLang="en-US" sz="2400" b="1" dirty="0">
                <a:solidFill>
                  <a:srgbClr val="002060"/>
                </a:solidFill>
                <a:ea typeface="楷体_GB2312" pitchFamily="49" charset="-122"/>
              </a:rPr>
              <a:t>顺序表类型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263" y="2185700"/>
            <a:ext cx="71994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#define MAXSIZE  1000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//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待排顺序表最大长度</a:t>
            </a:r>
            <a:endParaRPr lang="zh-CN" altLang="en-US" sz="3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7200" y="1700808"/>
            <a:ext cx="8686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注：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大多数排序算法都是针对顺序表结构的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便于直接移动元素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400" b="1" dirty="0">
              <a:solidFill>
                <a:srgbClr val="0099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3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插入排序的基本思想</a:t>
            </a:r>
            <a:endParaRPr lang="en-US" altLang="zh-CN" dirty="0" smtClean="0"/>
          </a:p>
          <a:p>
            <a:pPr lvl="1"/>
            <a:r>
              <a:rPr lang="zh-CN" altLang="en-US" dirty="0"/>
              <a:t>每步将一个待排序的对象，按其</a:t>
            </a:r>
            <a:r>
              <a:rPr lang="zh-CN" altLang="en-US" dirty="0" smtClean="0"/>
              <a:t>关键字大小</a:t>
            </a:r>
            <a:r>
              <a:rPr lang="zh-CN" altLang="en-US" dirty="0"/>
              <a:t>，插入到前面已经排好序的一组对象的适当位置上，直到对象全部插入为止。</a:t>
            </a:r>
          </a:p>
          <a:p>
            <a:pPr lvl="2"/>
            <a:r>
              <a:rPr lang="zh-CN" altLang="en-US" dirty="0"/>
              <a:t>即</a:t>
            </a:r>
            <a:r>
              <a:rPr lang="zh-CN" altLang="en-US" dirty="0">
                <a:solidFill>
                  <a:srgbClr val="FF0000"/>
                </a:solidFill>
              </a:rPr>
              <a:t>边插入边排序</a:t>
            </a:r>
            <a:r>
              <a:rPr lang="zh-CN" altLang="en-US" dirty="0"/>
              <a:t>，保证子序列中随时都是排好序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r>
              <a:rPr lang="zh-CN" altLang="en-US" dirty="0"/>
              <a:t>插入排序算法分类</a:t>
            </a:r>
          </a:p>
          <a:p>
            <a:pPr lvl="1"/>
            <a:r>
              <a:rPr lang="zh-CN" altLang="en-US" dirty="0"/>
              <a:t>直接</a:t>
            </a:r>
            <a:r>
              <a:rPr lang="zh-CN" altLang="en-US" dirty="0" smtClean="0"/>
              <a:t>插入排序</a:t>
            </a:r>
            <a:r>
              <a:rPr kumimoji="1" lang="zh-CN" altLang="en-US" dirty="0" smtClean="0">
                <a:solidFill>
                  <a:srgbClr val="990000"/>
                </a:solidFill>
                <a:ea typeface="楷体_GB2312" pitchFamily="49" charset="-122"/>
              </a:rPr>
              <a:t>（基于顺序查找）</a:t>
            </a:r>
            <a:endParaRPr lang="zh-CN" altLang="en-US" dirty="0"/>
          </a:p>
          <a:p>
            <a:pPr lvl="1"/>
            <a:r>
              <a:rPr lang="zh-CN" altLang="en-US" dirty="0"/>
              <a:t>折半</a:t>
            </a:r>
            <a:r>
              <a:rPr lang="zh-CN" altLang="en-US" dirty="0" smtClean="0"/>
              <a:t>插入排序</a:t>
            </a:r>
            <a:r>
              <a:rPr kumimoji="1" lang="zh-CN" altLang="en-US" dirty="0" smtClean="0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  <a:endParaRPr lang="zh-CN" altLang="en-US" dirty="0"/>
          </a:p>
          <a:p>
            <a:pPr lvl="1"/>
            <a:r>
              <a:rPr lang="zh-CN" altLang="en-US" dirty="0"/>
              <a:t>希尔</a:t>
            </a:r>
            <a:r>
              <a:rPr lang="zh-CN" altLang="en-US" dirty="0" smtClean="0"/>
              <a:t>排序</a:t>
            </a:r>
            <a:r>
              <a:rPr kumimoji="1" lang="zh-CN" altLang="en-US" dirty="0" smtClean="0">
                <a:solidFill>
                  <a:srgbClr val="990000"/>
                </a:solidFill>
                <a:ea typeface="楷体_GB2312" pitchFamily="49" charset="-122"/>
              </a:rPr>
              <a:t>（基于逐趟缩小增量）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0992" y="3505200"/>
            <a:ext cx="662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例：</a:t>
            </a:r>
            <a:r>
              <a:rPr kumimoji="1" lang="zh-CN" altLang="en-US" sz="2400" b="1" dirty="0" smtClean="0">
                <a:solidFill>
                  <a:srgbClr val="17347D"/>
                </a:solidFill>
                <a:latin typeface="Times New Roman" pitchFamily="18" charset="0"/>
              </a:rPr>
              <a:t>序列   </a:t>
            </a: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13    27    38     65    76    97    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20780" y="3505200"/>
            <a:ext cx="15876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17347D"/>
                </a:solidFill>
                <a:latin typeface="Times New Roman" pitchFamily="18" charset="0"/>
              </a:rPr>
              <a:t>插入    </a:t>
            </a: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14600" y="3962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13    27    38  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49</a:t>
            </a: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baseline="30000" dirty="0" smtClean="0">
                <a:solidFill>
                  <a:srgbClr val="17347D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 65    76    97</a:t>
            </a:r>
          </a:p>
        </p:txBody>
      </p:sp>
    </p:spTree>
    <p:extLst>
      <p:ext uri="{BB962C8B-B14F-4D97-AF65-F5344CB8AC3E}">
        <p14:creationId xmlns:p14="http://schemas.microsoft.com/office/powerpoint/2010/main" xmlns="" val="171204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</a:t>
            </a:r>
            <a:r>
              <a:rPr lang="zh-CN" altLang="en-US" dirty="0" smtClean="0"/>
              <a:t>插入排序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算法思想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初始时，</a:t>
            </a:r>
            <a:r>
              <a:rPr lang="zh-CN" altLang="en-US" dirty="0"/>
              <a:t>令第 </a:t>
            </a:r>
            <a:r>
              <a:rPr lang="en-US" altLang="zh-CN" dirty="0"/>
              <a:t>1 </a:t>
            </a:r>
            <a:r>
              <a:rPr lang="zh-CN" altLang="en-US" dirty="0"/>
              <a:t>个</a:t>
            </a:r>
            <a:r>
              <a:rPr lang="zh-CN" altLang="en-US" dirty="0" smtClean="0"/>
              <a:t>元素为</a:t>
            </a:r>
            <a:r>
              <a:rPr lang="zh-CN" altLang="en-US" dirty="0"/>
              <a:t>初始有序表；</a:t>
            </a:r>
          </a:p>
          <a:p>
            <a:pPr lvl="2"/>
            <a:r>
              <a:rPr lang="zh-CN" altLang="en-US" dirty="0"/>
              <a:t>依次插入第 </a:t>
            </a:r>
            <a:r>
              <a:rPr lang="en-US" altLang="zh-CN" dirty="0"/>
              <a:t>2 , 3 , …, k </a:t>
            </a:r>
            <a:r>
              <a:rPr lang="zh-CN" altLang="en-US" dirty="0"/>
              <a:t>个元素构造新的有序表；</a:t>
            </a:r>
          </a:p>
          <a:p>
            <a:pPr lvl="2"/>
            <a:r>
              <a:rPr lang="zh-CN" altLang="en-US" dirty="0" smtClean="0"/>
              <a:t>直至</a:t>
            </a:r>
            <a:r>
              <a:rPr lang="zh-CN" altLang="en-US" dirty="0"/>
              <a:t>插入</a:t>
            </a:r>
            <a:r>
              <a:rPr lang="zh-CN" altLang="en-US" dirty="0" smtClean="0"/>
              <a:t>最后</a:t>
            </a:r>
            <a:r>
              <a:rPr lang="zh-CN" altLang="en-US" dirty="0"/>
              <a:t>一个元素；</a:t>
            </a:r>
          </a:p>
          <a:p>
            <a:pPr lvl="2"/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94928" y="3789040"/>
            <a:ext cx="662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17347D"/>
                </a:solidFill>
                <a:latin typeface="Times New Roman" pitchFamily="18" charset="0"/>
              </a:rPr>
              <a:t>例，序列   </a:t>
            </a: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49     38      65      97       76       13      27   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7584" y="4581128"/>
            <a:ext cx="23809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17347D"/>
                </a:solidFill>
                <a:latin typeface="Times New Roman" pitchFamily="18" charset="0"/>
              </a:rPr>
              <a:t>初始，</a:t>
            </a:r>
            <a:r>
              <a:rPr kumimoji="1" lang="en-US" altLang="zh-CN" sz="2400" b="1" dirty="0" smtClean="0">
                <a:solidFill>
                  <a:srgbClr val="17347D"/>
                </a:solidFill>
                <a:latin typeface="Times New Roman" pitchFamily="18" charset="0"/>
              </a:rPr>
              <a:t>S = { 49 }</a:t>
            </a:r>
            <a:endParaRPr kumimoji="1" lang="zh-CN" altLang="en-US" sz="2400" b="1" dirty="0" smtClean="0">
              <a:solidFill>
                <a:srgbClr val="17347D"/>
              </a:solidFill>
              <a:latin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3275856" y="424624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90328" y="523684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17347D"/>
                </a:solidFill>
                <a:latin typeface="Times New Roman" pitchFamily="18" charset="0"/>
              </a:rPr>
              <a:t>{ 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38   </a:t>
            </a:r>
            <a:r>
              <a:rPr kumimoji="1" lang="en-US" altLang="zh-CN" sz="2400" b="1" smtClean="0">
                <a:solidFill>
                  <a:srgbClr val="17347D"/>
                </a:solidFill>
                <a:latin typeface="Times New Roman" pitchFamily="18" charset="0"/>
              </a:rPr>
              <a:t>49 }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4077816" y="424624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114128" y="5236840"/>
            <a:ext cx="2514600" cy="457200"/>
            <a:chOff x="1488" y="2448"/>
            <a:chExt cx="1584" cy="288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488" y="2496"/>
              <a:ext cx="115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17347D"/>
                </a:solidFill>
                <a:ea typeface="宋体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536" y="2448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{ 38   49    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65</a:t>
              </a: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 }</a:t>
              </a:r>
            </a:p>
          </p:txBody>
        </p:sp>
      </p:grp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4788024" y="422108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114128" y="5236840"/>
            <a:ext cx="3394075" cy="457200"/>
            <a:chOff x="1488" y="2448"/>
            <a:chExt cx="2138" cy="288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488" y="2496"/>
              <a:ext cx="14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17347D"/>
                </a:solidFill>
                <a:ea typeface="宋体" charset="-122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514" y="2448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{ 38    49    65    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97 </a:t>
              </a: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5657056" y="422108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1809328" y="5236840"/>
            <a:ext cx="3581400" cy="457200"/>
            <a:chOff x="1296" y="2448"/>
            <a:chExt cx="2256" cy="288"/>
          </a:xfrm>
        </p:grpSpPr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296" y="2448"/>
              <a:ext cx="22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17347D"/>
                </a:solidFill>
                <a:ea typeface="宋体" charset="-122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536" y="2448"/>
              <a:ext cx="2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{ 38   49    65    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76</a:t>
              </a: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    97 }</a:t>
              </a:r>
            </a:p>
          </p:txBody>
        </p:sp>
      </p:grp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6482680" y="422108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1885528" y="5236840"/>
            <a:ext cx="4495800" cy="533400"/>
            <a:chOff x="1344" y="2448"/>
            <a:chExt cx="2832" cy="336"/>
          </a:xfrm>
        </p:grpSpPr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344" y="2496"/>
              <a:ext cx="22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17347D"/>
                </a:solidFill>
                <a:ea typeface="宋体" charset="-122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36" y="2448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{ </a:t>
              </a:r>
              <a:r>
                <a:rPr kumimoji="1" lang="en-US" altLang="zh-CN" sz="2400" b="1" smtClean="0">
                  <a:solidFill>
                    <a:srgbClr val="FF0000"/>
                  </a:solidFill>
                  <a:latin typeface="Times New Roman" pitchFamily="18" charset="0"/>
                </a:rPr>
                <a:t>13</a:t>
              </a:r>
              <a:r>
                <a:rPr kumimoji="1" lang="en-US" altLang="zh-CN" sz="2400" b="1" smtClean="0">
                  <a:solidFill>
                    <a:srgbClr val="17347D"/>
                  </a:solidFill>
                  <a:latin typeface="Times New Roman" pitchFamily="18" charset="0"/>
                </a:rPr>
                <a:t>    38   49    65    76    97 }</a:t>
              </a:r>
            </a:p>
          </p:txBody>
        </p:sp>
      </p:grp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7236296" y="422108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1979712" y="5236840"/>
            <a:ext cx="4953000" cy="533400"/>
            <a:chOff x="1344" y="2448"/>
            <a:chExt cx="3120" cy="336"/>
          </a:xfrm>
        </p:grpSpPr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344" y="2496"/>
              <a:ext cx="27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17347D"/>
                </a:solidFill>
                <a:ea typeface="宋体" charset="-122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488" y="2448"/>
              <a:ext cx="29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17347D"/>
                  </a:solidFill>
                  <a:latin typeface="Times New Roman" pitchFamily="18" charset="0"/>
                </a:rPr>
                <a:t>{ 13    </a:t>
              </a:r>
              <a:r>
                <a:rPr kumimoji="1"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</a:rPr>
                <a:t>27</a:t>
              </a:r>
              <a:r>
                <a:rPr kumimoji="1" lang="en-US" altLang="zh-CN" sz="2400" b="1" dirty="0" smtClean="0">
                  <a:solidFill>
                    <a:srgbClr val="17347D"/>
                  </a:solidFill>
                  <a:latin typeface="Times New Roman" pitchFamily="18" charset="0"/>
                </a:rPr>
                <a:t>    38    49    65    76    97 }</a:t>
              </a:r>
            </a:p>
          </p:txBody>
        </p:sp>
      </p:grp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4209628" y="1125538"/>
            <a:ext cx="2952750" cy="544512"/>
          </a:xfrm>
          <a:prstGeom prst="wedgeRoundRectCallout">
            <a:avLst>
              <a:gd name="adj1" fmla="val -77528"/>
              <a:gd name="adj2" fmla="val 1894"/>
              <a:gd name="adj3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</a:rPr>
              <a:t>最简单的排序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</a:rPr>
              <a:t>法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42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utoUpdateAnimBg="0"/>
      <p:bldP spid="8" grpId="0" animBg="1"/>
      <p:bldP spid="12" grpId="0" animBg="1"/>
      <p:bldP spid="16" grpId="0" animBg="1"/>
      <p:bldP spid="20" grpId="0" animBg="1"/>
      <p:bldP spid="24" grpId="0" animBg="1"/>
      <p:bldP spid="2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Text Box 2"/>
          <p:cNvSpPr txBox="1">
            <a:spLocks noChangeArrowheads="1"/>
          </p:cNvSpPr>
          <p:nvPr/>
        </p:nvSpPr>
        <p:spPr bwMode="auto">
          <a:xfrm>
            <a:off x="436885" y="1236935"/>
            <a:ext cx="83835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实现“一趟插入排序”可分三步进行：</a:t>
            </a:r>
            <a:endParaRPr kumimoji="1" lang="zh-CN" altLang="en-US" sz="40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539552" y="5661248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4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4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R[i] </a:t>
            </a: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插入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复制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到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R[j+1]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的位置上。</a:t>
            </a:r>
            <a:endParaRPr kumimoji="1" lang="zh-CN" altLang="en-US" sz="40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auto">
          <a:xfrm>
            <a:off x="609600" y="4005064"/>
            <a:ext cx="8534400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4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R[j+1..i-1]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中的所有</a:t>
            </a:r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记录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均</a:t>
            </a:r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后移</a:t>
            </a:r>
            <a:endParaRPr kumimoji="1" lang="zh-CN" altLang="en-US" sz="36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一个位置；</a:t>
            </a:r>
            <a:endParaRPr kumimoji="1" lang="zh-CN" altLang="en-US" sz="40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552450" y="2276872"/>
            <a:ext cx="8286750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4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R[1..i-1]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1" lang="zh-CN" altLang="en-US" sz="4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查找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R[</a:t>
            </a:r>
            <a:r>
              <a:rPr kumimoji="1" lang="en-US" altLang="zh-CN" sz="36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]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的插入位置 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j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R[1..j].key </a:t>
            </a:r>
            <a:r>
              <a:rPr kumimoji="1" lang="en-US" altLang="zh-CN" sz="36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R[</a:t>
            </a:r>
            <a:r>
              <a:rPr kumimoji="1" lang="en-US" altLang="zh-CN" sz="36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].key </a:t>
            </a:r>
            <a:r>
              <a:rPr kumimoji="1" lang="en-US" altLang="zh-CN" sz="36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&lt;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R[j+1..i-1].key</a:t>
            </a:r>
            <a:endParaRPr kumimoji="1" lang="en-US" altLang="zh-CN" sz="40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10.2 </a:t>
            </a:r>
            <a:r>
              <a:rPr lang="zh-CN" altLang="en-US" kern="0" smtClean="0"/>
              <a:t>插入排序</a:t>
            </a:r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autoUpdateAnimBg="0"/>
      <p:bldP spid="455683" grpId="0" autoUpdateAnimBg="0"/>
      <p:bldP spid="455684" grpId="0" autoUpdateAnimBg="0"/>
      <p:bldP spid="45568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3168600" cy="47148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直接插入排序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过程</a:t>
            </a:r>
            <a:endParaRPr lang="zh-CN" altLang="en-US" sz="2800" b="1" dirty="0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250825" y="1773238"/>
            <a:ext cx="82296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57250" indent="-85725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关键字序列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T=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31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27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），</a:t>
            </a:r>
          </a:p>
          <a:p>
            <a:pPr marL="857250" indent="-85725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请写出直接插入排序的中间过程序列。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1763713" y="2708275"/>
            <a:ext cx="434340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【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】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, 6, 3, 31, 9, 27, 5, 11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【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6, 13</a:t>
            </a: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】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, 3, 31, 9, 27, 5, 11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【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3, 6, 13</a:t>
            </a: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】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, 31, 9, 27, 5, 11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【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3, 6, 13</a:t>
            </a:r>
            <a:r>
              <a:rPr kumimoji="1" lang="zh-CN" altLang="en-US" sz="26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31</a:t>
            </a: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】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, 9, 27, 5, 11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【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3, 6, 9, 13</a:t>
            </a:r>
            <a:r>
              <a:rPr kumimoji="1" lang="zh-CN" altLang="en-US" sz="26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31</a:t>
            </a: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】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, 27, 5, 11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【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3, 6, 9, 13</a:t>
            </a:r>
            <a:r>
              <a:rPr kumimoji="1" lang="zh-CN" altLang="en-US" sz="26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27, 31</a:t>
            </a: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】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, 5, 11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【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3, 5, 6, 9, 13</a:t>
            </a:r>
            <a:r>
              <a:rPr kumimoji="1" lang="zh-CN" altLang="en-US" sz="26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27, 31</a:t>
            </a: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】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, 11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【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3, 5, 6, 9, 11</a:t>
            </a:r>
            <a:r>
              <a:rPr kumimoji="1" lang="zh-CN" altLang="en-US" sz="26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  <a:r>
              <a:rPr kumimoji="1" lang="zh-CN" altLang="en-US" sz="26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27, 31</a:t>
            </a:r>
            <a:r>
              <a:rPr kumimoji="1" lang="en-US" altLang="zh-CN" sz="2600" b="1" smtClean="0">
                <a:solidFill>
                  <a:srgbClr val="0000CC"/>
                </a:solidFill>
                <a:latin typeface="Times New Roman" pitchFamily="18" charset="0"/>
              </a:rPr>
              <a:t>】</a:t>
            </a:r>
            <a:r>
              <a:rPr kumimoji="1" lang="en-US" altLang="zh-CN" sz="26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395288" y="836613"/>
            <a:ext cx="80851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在已形成的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有序表中线性查找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，把原来位置上的元素向后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顺移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，并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在已找到的适当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位置插入。</a:t>
            </a:r>
            <a:endParaRPr kumimoji="1"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7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7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7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7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7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7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utoUpdateAnimBg="0"/>
      <p:bldP spid="337925" grpId="0" build="p" autoUpdateAnimBg="0"/>
      <p:bldP spid="33792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360362" y="476672"/>
            <a:ext cx="5997575" cy="503237"/>
          </a:xfrm>
          <a:noFill/>
          <a:ln/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rgbClr val="0000FF"/>
              </a:buClr>
            </a:pPr>
            <a:r>
              <a:rPr lang="zh-CN" altLang="en-US" sz="36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直接插入排序过程示例 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950913" y="1291803"/>
            <a:ext cx="546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  0        1        2        3        4        5        6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2014538" y="1750591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5824538" y="1750591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2763838" y="1750591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3538538" y="1750591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4297363" y="1750591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062538" y="1750591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25*</a:t>
            </a:r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1993900" y="2417341"/>
            <a:ext cx="533400" cy="533400"/>
          </a:xfrm>
          <a:prstGeom prst="ellipse">
            <a:avLst/>
          </a:prstGeom>
          <a:gradFill rotWithShape="0">
            <a:gsLst>
              <a:gs pos="0">
                <a:srgbClr val="00E668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21</a:t>
            </a:r>
          </a:p>
        </p:txBody>
      </p:sp>
      <p:grpSp>
        <p:nvGrpSpPr>
          <p:cNvPr id="56441" name="Group 121"/>
          <p:cNvGrpSpPr>
            <a:grpSpLocks/>
          </p:cNvGrpSpPr>
          <p:nvPr/>
        </p:nvGrpSpPr>
        <p:grpSpPr bwMode="auto">
          <a:xfrm>
            <a:off x="1978025" y="3103141"/>
            <a:ext cx="1282700" cy="533400"/>
            <a:chOff x="1246" y="2255"/>
            <a:chExt cx="808" cy="336"/>
          </a:xfrm>
        </p:grpSpPr>
        <p:sp>
          <p:nvSpPr>
            <p:cNvPr id="56344" name="Oval 24"/>
            <p:cNvSpPr>
              <a:spLocks noChangeArrowheads="1"/>
            </p:cNvSpPr>
            <p:nvPr/>
          </p:nvSpPr>
          <p:spPr bwMode="auto">
            <a:xfrm>
              <a:off x="1246" y="225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</a:p>
          </p:txBody>
        </p:sp>
        <p:sp>
          <p:nvSpPr>
            <p:cNvPr id="56345" name="Oval 25"/>
            <p:cNvSpPr>
              <a:spLocks noChangeArrowheads="1"/>
            </p:cNvSpPr>
            <p:nvPr/>
          </p:nvSpPr>
          <p:spPr bwMode="auto">
            <a:xfrm>
              <a:off x="1718" y="225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</a:p>
          </p:txBody>
        </p:sp>
      </p:grpSp>
      <p:grpSp>
        <p:nvGrpSpPr>
          <p:cNvPr id="56440" name="Group 120"/>
          <p:cNvGrpSpPr>
            <a:grpSpLocks/>
          </p:cNvGrpSpPr>
          <p:nvPr/>
        </p:nvGrpSpPr>
        <p:grpSpPr bwMode="auto">
          <a:xfrm>
            <a:off x="206375" y="2391941"/>
            <a:ext cx="6130925" cy="558800"/>
            <a:chOff x="130" y="1807"/>
            <a:chExt cx="3862" cy="352"/>
          </a:xfrm>
        </p:grpSpPr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130" y="1807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kumimoji="1"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2</a:t>
              </a:r>
              <a:endPara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Oval 18"/>
            <p:cNvSpPr>
              <a:spLocks noChangeArrowheads="1"/>
            </p:cNvSpPr>
            <p:nvPr/>
          </p:nvSpPr>
          <p:spPr bwMode="auto">
            <a:xfrm>
              <a:off x="3656" y="182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56339" name="Oval 19"/>
            <p:cNvSpPr>
              <a:spLocks noChangeArrowheads="1"/>
            </p:cNvSpPr>
            <p:nvPr/>
          </p:nvSpPr>
          <p:spPr bwMode="auto">
            <a:xfrm>
              <a:off x="2206" y="182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56340" name="Oval 20"/>
            <p:cNvSpPr>
              <a:spLocks noChangeArrowheads="1"/>
            </p:cNvSpPr>
            <p:nvPr/>
          </p:nvSpPr>
          <p:spPr bwMode="auto">
            <a:xfrm>
              <a:off x="2694" y="182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6341" name="Oval 21"/>
            <p:cNvSpPr>
              <a:spLocks noChangeArrowheads="1"/>
            </p:cNvSpPr>
            <p:nvPr/>
          </p:nvSpPr>
          <p:spPr bwMode="auto">
            <a:xfrm>
              <a:off x="3176" y="182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25*</a:t>
              </a:r>
            </a:p>
          </p:txBody>
        </p:sp>
        <p:sp>
          <p:nvSpPr>
            <p:cNvPr id="56394" name="Oval 74"/>
            <p:cNvSpPr>
              <a:spLocks noChangeArrowheads="1"/>
            </p:cNvSpPr>
            <p:nvPr/>
          </p:nvSpPr>
          <p:spPr bwMode="auto">
            <a:xfrm>
              <a:off x="1728" y="182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25</a:t>
              </a:r>
            </a:p>
          </p:txBody>
        </p:sp>
      </p:grpSp>
      <p:grpSp>
        <p:nvGrpSpPr>
          <p:cNvPr id="56442" name="Group 122"/>
          <p:cNvGrpSpPr>
            <a:grpSpLocks/>
          </p:cNvGrpSpPr>
          <p:nvPr/>
        </p:nvGrpSpPr>
        <p:grpSpPr bwMode="auto">
          <a:xfrm>
            <a:off x="206375" y="3087266"/>
            <a:ext cx="6126163" cy="557212"/>
            <a:chOff x="130" y="2245"/>
            <a:chExt cx="3859" cy="351"/>
          </a:xfrm>
        </p:grpSpPr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130" y="2245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3</a:t>
              </a:r>
            </a:p>
          </p:txBody>
        </p:sp>
        <p:sp>
          <p:nvSpPr>
            <p:cNvPr id="56395" name="Oval 75"/>
            <p:cNvSpPr>
              <a:spLocks noChangeArrowheads="1"/>
            </p:cNvSpPr>
            <p:nvPr/>
          </p:nvSpPr>
          <p:spPr bwMode="auto">
            <a:xfrm>
              <a:off x="3653" y="22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56396" name="Oval 76"/>
            <p:cNvSpPr>
              <a:spLocks noChangeArrowheads="1"/>
            </p:cNvSpPr>
            <p:nvPr/>
          </p:nvSpPr>
          <p:spPr bwMode="auto">
            <a:xfrm>
              <a:off x="2203" y="226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56397" name="Oval 77"/>
            <p:cNvSpPr>
              <a:spLocks noChangeArrowheads="1"/>
            </p:cNvSpPr>
            <p:nvPr/>
          </p:nvSpPr>
          <p:spPr bwMode="auto">
            <a:xfrm>
              <a:off x="2691" y="22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6398" name="Oval 78"/>
            <p:cNvSpPr>
              <a:spLocks noChangeArrowheads="1"/>
            </p:cNvSpPr>
            <p:nvPr/>
          </p:nvSpPr>
          <p:spPr bwMode="auto">
            <a:xfrm>
              <a:off x="3173" y="22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25*</a:t>
              </a:r>
            </a:p>
          </p:txBody>
        </p:sp>
      </p:grpSp>
      <p:sp>
        <p:nvSpPr>
          <p:cNvPr id="56400" name="Oval 80"/>
          <p:cNvSpPr>
            <a:spLocks noChangeArrowheads="1"/>
          </p:cNvSpPr>
          <p:nvPr/>
        </p:nvSpPr>
        <p:spPr bwMode="auto">
          <a:xfrm>
            <a:off x="1231900" y="311107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22</a:t>
            </a:r>
          </a:p>
        </p:txBody>
      </p:sp>
      <p:grpSp>
        <p:nvGrpSpPr>
          <p:cNvPr id="56443" name="Group 123"/>
          <p:cNvGrpSpPr>
            <a:grpSpLocks/>
          </p:cNvGrpSpPr>
          <p:nvPr/>
        </p:nvGrpSpPr>
        <p:grpSpPr bwMode="auto">
          <a:xfrm>
            <a:off x="1952625" y="3785766"/>
            <a:ext cx="2076450" cy="533400"/>
            <a:chOff x="1230" y="2685"/>
            <a:chExt cx="1308" cy="336"/>
          </a:xfrm>
        </p:grpSpPr>
        <p:sp>
          <p:nvSpPr>
            <p:cNvPr id="56399" name="Oval 79"/>
            <p:cNvSpPr>
              <a:spLocks noChangeArrowheads="1"/>
            </p:cNvSpPr>
            <p:nvPr/>
          </p:nvSpPr>
          <p:spPr bwMode="auto">
            <a:xfrm>
              <a:off x="2202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56401" name="Oval 81"/>
            <p:cNvSpPr>
              <a:spLocks noChangeArrowheads="1"/>
            </p:cNvSpPr>
            <p:nvPr/>
          </p:nvSpPr>
          <p:spPr bwMode="auto">
            <a:xfrm>
              <a:off x="1703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22</a:t>
              </a:r>
            </a:p>
          </p:txBody>
        </p:sp>
        <p:sp>
          <p:nvSpPr>
            <p:cNvPr id="56404" name="Oval 84"/>
            <p:cNvSpPr>
              <a:spLocks noChangeArrowheads="1"/>
            </p:cNvSpPr>
            <p:nvPr/>
          </p:nvSpPr>
          <p:spPr bwMode="auto">
            <a:xfrm>
              <a:off x="1230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</a:p>
          </p:txBody>
        </p:sp>
      </p:grpSp>
      <p:sp>
        <p:nvSpPr>
          <p:cNvPr id="56408" name="Oval 88"/>
          <p:cNvSpPr>
            <a:spLocks noChangeArrowheads="1"/>
          </p:cNvSpPr>
          <p:nvPr/>
        </p:nvSpPr>
        <p:spPr bwMode="auto">
          <a:xfrm>
            <a:off x="1231900" y="379687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10</a:t>
            </a:r>
          </a:p>
        </p:txBody>
      </p:sp>
      <p:grpSp>
        <p:nvGrpSpPr>
          <p:cNvPr id="56445" name="Group 125"/>
          <p:cNvGrpSpPr>
            <a:grpSpLocks/>
          </p:cNvGrpSpPr>
          <p:nvPr/>
        </p:nvGrpSpPr>
        <p:grpSpPr bwMode="auto">
          <a:xfrm>
            <a:off x="1965325" y="4485853"/>
            <a:ext cx="2814638" cy="534988"/>
            <a:chOff x="1238" y="3126"/>
            <a:chExt cx="1773" cy="337"/>
          </a:xfrm>
        </p:grpSpPr>
        <p:sp>
          <p:nvSpPr>
            <p:cNvPr id="56409" name="Oval 89"/>
            <p:cNvSpPr>
              <a:spLocks noChangeArrowheads="1"/>
            </p:cNvSpPr>
            <p:nvPr/>
          </p:nvSpPr>
          <p:spPr bwMode="auto">
            <a:xfrm>
              <a:off x="2675" y="312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56410" name="Oval 90"/>
            <p:cNvSpPr>
              <a:spLocks noChangeArrowheads="1"/>
            </p:cNvSpPr>
            <p:nvPr/>
          </p:nvSpPr>
          <p:spPr bwMode="auto">
            <a:xfrm>
              <a:off x="2193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</a:p>
          </p:txBody>
        </p:sp>
        <p:sp>
          <p:nvSpPr>
            <p:cNvPr id="56411" name="Oval 91"/>
            <p:cNvSpPr>
              <a:spLocks noChangeArrowheads="1"/>
            </p:cNvSpPr>
            <p:nvPr/>
          </p:nvSpPr>
          <p:spPr bwMode="auto">
            <a:xfrm>
              <a:off x="1701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56412" name="Oval 92"/>
            <p:cNvSpPr>
              <a:spLocks noChangeArrowheads="1"/>
            </p:cNvSpPr>
            <p:nvPr/>
          </p:nvSpPr>
          <p:spPr bwMode="auto">
            <a:xfrm>
              <a:off x="1238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10</a:t>
              </a:r>
            </a:p>
          </p:txBody>
        </p:sp>
      </p:grpSp>
      <p:sp>
        <p:nvSpPr>
          <p:cNvPr id="56415" name="Oval 95"/>
          <p:cNvSpPr>
            <a:spLocks noChangeArrowheads="1"/>
          </p:cNvSpPr>
          <p:nvPr/>
        </p:nvSpPr>
        <p:spPr bwMode="auto">
          <a:xfrm>
            <a:off x="1231900" y="4466803"/>
            <a:ext cx="533400" cy="533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25</a:t>
            </a:r>
          </a:p>
        </p:txBody>
      </p:sp>
      <p:grpSp>
        <p:nvGrpSpPr>
          <p:cNvPr id="56447" name="Group 127"/>
          <p:cNvGrpSpPr>
            <a:grpSpLocks/>
          </p:cNvGrpSpPr>
          <p:nvPr/>
        </p:nvGrpSpPr>
        <p:grpSpPr bwMode="auto">
          <a:xfrm>
            <a:off x="1981200" y="5163716"/>
            <a:ext cx="3563938" cy="549275"/>
            <a:chOff x="1248" y="3553"/>
            <a:chExt cx="2245" cy="346"/>
          </a:xfrm>
        </p:grpSpPr>
        <p:sp>
          <p:nvSpPr>
            <p:cNvPr id="56416" name="Oval 96"/>
            <p:cNvSpPr>
              <a:spLocks noChangeArrowheads="1"/>
            </p:cNvSpPr>
            <p:nvPr/>
          </p:nvSpPr>
          <p:spPr bwMode="auto">
            <a:xfrm>
              <a:off x="3157" y="355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</a:p>
          </p:txBody>
        </p:sp>
        <p:sp>
          <p:nvSpPr>
            <p:cNvPr id="56417" name="Oval 97"/>
            <p:cNvSpPr>
              <a:spLocks noChangeArrowheads="1"/>
            </p:cNvSpPr>
            <p:nvPr/>
          </p:nvSpPr>
          <p:spPr bwMode="auto">
            <a:xfrm>
              <a:off x="2685" y="356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56418" name="Oval 98"/>
            <p:cNvSpPr>
              <a:spLocks noChangeArrowheads="1"/>
            </p:cNvSpPr>
            <p:nvPr/>
          </p:nvSpPr>
          <p:spPr bwMode="auto">
            <a:xfrm>
              <a:off x="2203" y="356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</a:p>
          </p:txBody>
        </p:sp>
        <p:sp>
          <p:nvSpPr>
            <p:cNvPr id="56419" name="Oval 99"/>
            <p:cNvSpPr>
              <a:spLocks noChangeArrowheads="1"/>
            </p:cNvSpPr>
            <p:nvPr/>
          </p:nvSpPr>
          <p:spPr bwMode="auto">
            <a:xfrm>
              <a:off x="1711" y="356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56420" name="Oval 100"/>
            <p:cNvSpPr>
              <a:spLocks noChangeArrowheads="1"/>
            </p:cNvSpPr>
            <p:nvPr/>
          </p:nvSpPr>
          <p:spPr bwMode="auto">
            <a:xfrm>
              <a:off x="1248" y="356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10</a:t>
              </a:r>
            </a:p>
          </p:txBody>
        </p:sp>
      </p:grpSp>
      <p:grpSp>
        <p:nvGrpSpPr>
          <p:cNvPr id="56449" name="Group 129"/>
          <p:cNvGrpSpPr>
            <a:grpSpLocks/>
          </p:cNvGrpSpPr>
          <p:nvPr/>
        </p:nvGrpSpPr>
        <p:grpSpPr bwMode="auto">
          <a:xfrm>
            <a:off x="4246563" y="5832053"/>
            <a:ext cx="2047875" cy="549275"/>
            <a:chOff x="2675" y="3974"/>
            <a:chExt cx="1290" cy="346"/>
          </a:xfrm>
        </p:grpSpPr>
        <p:sp>
          <p:nvSpPr>
            <p:cNvPr id="56422" name="Oval 102"/>
            <p:cNvSpPr>
              <a:spLocks noChangeArrowheads="1"/>
            </p:cNvSpPr>
            <p:nvPr/>
          </p:nvSpPr>
          <p:spPr bwMode="auto">
            <a:xfrm>
              <a:off x="3629" y="39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</a:p>
          </p:txBody>
        </p:sp>
        <p:sp>
          <p:nvSpPr>
            <p:cNvPr id="56423" name="Oval 103"/>
            <p:cNvSpPr>
              <a:spLocks noChangeArrowheads="1"/>
            </p:cNvSpPr>
            <p:nvPr/>
          </p:nvSpPr>
          <p:spPr bwMode="auto">
            <a:xfrm>
              <a:off x="3157" y="398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56424" name="Oval 104"/>
            <p:cNvSpPr>
              <a:spLocks noChangeArrowheads="1"/>
            </p:cNvSpPr>
            <p:nvPr/>
          </p:nvSpPr>
          <p:spPr bwMode="auto">
            <a:xfrm>
              <a:off x="2675" y="39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</a:p>
          </p:txBody>
        </p:sp>
      </p:grpSp>
      <p:sp>
        <p:nvSpPr>
          <p:cNvPr id="56425" name="Oval 105"/>
          <p:cNvSpPr>
            <a:spLocks noChangeArrowheads="1"/>
          </p:cNvSpPr>
          <p:nvPr/>
        </p:nvSpPr>
        <p:spPr bwMode="auto">
          <a:xfrm>
            <a:off x="3481388" y="5847928"/>
            <a:ext cx="533400" cy="533400"/>
          </a:xfrm>
          <a:prstGeom prst="ellipse">
            <a:avLst/>
          </a:prstGeom>
          <a:gradFill rotWithShape="0">
            <a:gsLst>
              <a:gs pos="0">
                <a:srgbClr val="00E668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18</a:t>
            </a:r>
          </a:p>
        </p:txBody>
      </p:sp>
      <p:grpSp>
        <p:nvGrpSpPr>
          <p:cNvPr id="56450" name="Group 130"/>
          <p:cNvGrpSpPr>
            <a:grpSpLocks/>
          </p:cNvGrpSpPr>
          <p:nvPr/>
        </p:nvGrpSpPr>
        <p:grpSpPr bwMode="auto">
          <a:xfrm>
            <a:off x="1952625" y="5847928"/>
            <a:ext cx="1268413" cy="533400"/>
            <a:chOff x="1230" y="3984"/>
            <a:chExt cx="799" cy="336"/>
          </a:xfrm>
        </p:grpSpPr>
        <p:sp>
          <p:nvSpPr>
            <p:cNvPr id="56426" name="Oval 106"/>
            <p:cNvSpPr>
              <a:spLocks noChangeArrowheads="1"/>
            </p:cNvSpPr>
            <p:nvPr/>
          </p:nvSpPr>
          <p:spPr bwMode="auto">
            <a:xfrm>
              <a:off x="1693" y="39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56427" name="Oval 107"/>
            <p:cNvSpPr>
              <a:spLocks noChangeArrowheads="1"/>
            </p:cNvSpPr>
            <p:nvPr/>
          </p:nvSpPr>
          <p:spPr bwMode="auto">
            <a:xfrm>
              <a:off x="1230" y="39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E668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10</a:t>
              </a:r>
            </a:p>
          </p:txBody>
        </p:sp>
      </p:grpSp>
      <p:sp>
        <p:nvSpPr>
          <p:cNvPr id="56428" name="Oval 108"/>
          <p:cNvSpPr>
            <a:spLocks noChangeArrowheads="1"/>
          </p:cNvSpPr>
          <p:nvPr/>
        </p:nvSpPr>
        <p:spPr bwMode="auto">
          <a:xfrm>
            <a:off x="1231900" y="5157366"/>
            <a:ext cx="533400" cy="533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18</a:t>
            </a:r>
          </a:p>
        </p:txBody>
      </p:sp>
      <p:grpSp>
        <p:nvGrpSpPr>
          <p:cNvPr id="56444" name="Group 124"/>
          <p:cNvGrpSpPr>
            <a:grpSpLocks/>
          </p:cNvGrpSpPr>
          <p:nvPr/>
        </p:nvGrpSpPr>
        <p:grpSpPr bwMode="auto">
          <a:xfrm>
            <a:off x="219075" y="3761953"/>
            <a:ext cx="6103938" cy="557213"/>
            <a:chOff x="138" y="2670"/>
            <a:chExt cx="3845" cy="351"/>
          </a:xfrm>
        </p:grpSpPr>
        <p:sp>
          <p:nvSpPr>
            <p:cNvPr id="56405" name="Oval 85"/>
            <p:cNvSpPr>
              <a:spLocks noChangeArrowheads="1"/>
            </p:cNvSpPr>
            <p:nvPr/>
          </p:nvSpPr>
          <p:spPr bwMode="auto">
            <a:xfrm>
              <a:off x="3647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56406" name="Oval 86"/>
            <p:cNvSpPr>
              <a:spLocks noChangeArrowheads="1"/>
            </p:cNvSpPr>
            <p:nvPr/>
          </p:nvSpPr>
          <p:spPr bwMode="auto">
            <a:xfrm>
              <a:off x="2685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6407" name="Oval 87"/>
            <p:cNvSpPr>
              <a:spLocks noChangeArrowheads="1"/>
            </p:cNvSpPr>
            <p:nvPr/>
          </p:nvSpPr>
          <p:spPr bwMode="auto">
            <a:xfrm>
              <a:off x="3167" y="268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25*</a:t>
              </a:r>
            </a:p>
          </p:txBody>
        </p:sp>
        <p:sp>
          <p:nvSpPr>
            <p:cNvPr id="56429" name="Text Box 109"/>
            <p:cNvSpPr txBox="1">
              <a:spLocks noChangeArrowheads="1"/>
            </p:cNvSpPr>
            <p:nvPr/>
          </p:nvSpPr>
          <p:spPr bwMode="auto">
            <a:xfrm>
              <a:off x="138" y="2670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4</a:t>
              </a:r>
            </a:p>
          </p:txBody>
        </p:sp>
      </p:grpSp>
      <p:grpSp>
        <p:nvGrpSpPr>
          <p:cNvPr id="56448" name="Group 128"/>
          <p:cNvGrpSpPr>
            <a:grpSpLocks/>
          </p:cNvGrpSpPr>
          <p:nvPr/>
        </p:nvGrpSpPr>
        <p:grpSpPr bwMode="auto">
          <a:xfrm>
            <a:off x="206375" y="5112916"/>
            <a:ext cx="6103938" cy="584200"/>
            <a:chOff x="130" y="3521"/>
            <a:chExt cx="3845" cy="368"/>
          </a:xfrm>
        </p:grpSpPr>
        <p:sp>
          <p:nvSpPr>
            <p:cNvPr id="56421" name="Oval 101"/>
            <p:cNvSpPr>
              <a:spLocks noChangeArrowheads="1"/>
            </p:cNvSpPr>
            <p:nvPr/>
          </p:nvSpPr>
          <p:spPr bwMode="auto">
            <a:xfrm>
              <a:off x="3639" y="355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56430" name="Text Box 110"/>
            <p:cNvSpPr txBox="1">
              <a:spLocks noChangeArrowheads="1"/>
            </p:cNvSpPr>
            <p:nvPr/>
          </p:nvSpPr>
          <p:spPr bwMode="auto">
            <a:xfrm>
              <a:off x="130" y="3521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6</a:t>
              </a:r>
            </a:p>
          </p:txBody>
        </p:sp>
      </p:grpSp>
      <p:grpSp>
        <p:nvGrpSpPr>
          <p:cNvPr id="56446" name="Group 126"/>
          <p:cNvGrpSpPr>
            <a:grpSpLocks/>
          </p:cNvGrpSpPr>
          <p:nvPr/>
        </p:nvGrpSpPr>
        <p:grpSpPr bwMode="auto">
          <a:xfrm>
            <a:off x="219075" y="4438228"/>
            <a:ext cx="6075363" cy="582613"/>
            <a:chOff x="138" y="3096"/>
            <a:chExt cx="3827" cy="367"/>
          </a:xfrm>
        </p:grpSpPr>
        <p:sp>
          <p:nvSpPr>
            <p:cNvPr id="56413" name="Oval 93"/>
            <p:cNvSpPr>
              <a:spLocks noChangeArrowheads="1"/>
            </p:cNvSpPr>
            <p:nvPr/>
          </p:nvSpPr>
          <p:spPr bwMode="auto">
            <a:xfrm>
              <a:off x="3629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56414" name="Oval 94"/>
            <p:cNvSpPr>
              <a:spLocks noChangeArrowheads="1"/>
            </p:cNvSpPr>
            <p:nvPr/>
          </p:nvSpPr>
          <p:spPr bwMode="auto">
            <a:xfrm>
              <a:off x="3149" y="3127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25*</a:t>
              </a:r>
            </a:p>
          </p:txBody>
        </p:sp>
        <p:sp>
          <p:nvSpPr>
            <p:cNvPr id="56431" name="Text Box 111"/>
            <p:cNvSpPr txBox="1">
              <a:spLocks noChangeArrowheads="1"/>
            </p:cNvSpPr>
            <p:nvPr/>
          </p:nvSpPr>
          <p:spPr bwMode="auto">
            <a:xfrm>
              <a:off x="138" y="3096"/>
              <a:ext cx="5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5</a:t>
              </a:r>
            </a:p>
          </p:txBody>
        </p:sp>
      </p:grpSp>
      <p:grpSp>
        <p:nvGrpSpPr>
          <p:cNvPr id="56435" name="Group 115"/>
          <p:cNvGrpSpPr>
            <a:grpSpLocks/>
          </p:cNvGrpSpPr>
          <p:nvPr/>
        </p:nvGrpSpPr>
        <p:grpSpPr bwMode="auto">
          <a:xfrm>
            <a:off x="6443663" y="2817391"/>
            <a:ext cx="2700337" cy="542925"/>
            <a:chOff x="4439" y="2245"/>
            <a:chExt cx="1701" cy="342"/>
          </a:xfrm>
        </p:grpSpPr>
        <p:sp>
          <p:nvSpPr>
            <p:cNvPr id="56433" name="Rectangle 113"/>
            <p:cNvSpPr>
              <a:spLocks noChangeArrowheads="1"/>
            </p:cNvSpPr>
            <p:nvPr/>
          </p:nvSpPr>
          <p:spPr bwMode="auto">
            <a:xfrm>
              <a:off x="4807" y="2245"/>
              <a:ext cx="1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r[0]</a:t>
              </a:r>
              <a:r>
                <a:rPr kumimoji="1"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的作用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pic>
          <p:nvPicPr>
            <p:cNvPr id="56434" name="Picture 114" descr="BD00028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" y="2245"/>
              <a:ext cx="368" cy="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437" name="Rectangle 117"/>
          <p:cNvSpPr>
            <a:spLocks noChangeArrowheads="1"/>
          </p:cNvSpPr>
          <p:nvPr/>
        </p:nvSpPr>
        <p:spPr bwMode="auto">
          <a:xfrm>
            <a:off x="6821488" y="3492078"/>
            <a:ext cx="2116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暂存单元</a:t>
            </a:r>
          </a:p>
        </p:txBody>
      </p:sp>
      <p:sp>
        <p:nvSpPr>
          <p:cNvPr id="56439" name="Rectangle 119"/>
          <p:cNvSpPr>
            <a:spLocks noChangeArrowheads="1"/>
          </p:cNvSpPr>
          <p:nvPr/>
        </p:nvSpPr>
        <p:spPr bwMode="auto">
          <a:xfrm>
            <a:off x="6821488" y="4212803"/>
            <a:ext cx="2116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监视哨</a:t>
            </a:r>
          </a:p>
        </p:txBody>
      </p:sp>
    </p:spTree>
    <p:extLst>
      <p:ext uri="{BB962C8B-B14F-4D97-AF65-F5344CB8AC3E}">
        <p14:creationId xmlns:p14="http://schemas.microsoft.com/office/powerpoint/2010/main" xmlns="" val="418983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 animBg="1"/>
      <p:bldP spid="56400" grpId="0" animBg="1"/>
      <p:bldP spid="56408" grpId="0" animBg="1"/>
      <p:bldP spid="56415" grpId="0" animBg="1"/>
      <p:bldP spid="56425" grpId="0" animBg="1"/>
      <p:bldP spid="56428" grpId="0" animBg="1"/>
      <p:bldP spid="56437" grpId="0"/>
      <p:bldP spid="564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哈希表的基本思想</a:t>
            </a:r>
            <a:endParaRPr lang="en-US" altLang="zh-CN" dirty="0" smtClean="0"/>
          </a:p>
          <a:p>
            <a:pPr lvl="1"/>
            <a:r>
              <a:rPr lang="zh-CN" altLang="en-US" dirty="0"/>
              <a:t>在记录的存储地址和它的关键字之间建立一个确定的对应关系；这样，不经过比较，一次存取就能得到所查</a:t>
            </a:r>
            <a:r>
              <a:rPr lang="zh-CN" altLang="en-US" dirty="0" smtClean="0"/>
              <a:t>元素。</a:t>
            </a:r>
            <a:endParaRPr lang="zh-CN" altLang="en-US" dirty="0"/>
          </a:p>
          <a:p>
            <a:pPr lvl="2"/>
            <a:r>
              <a:rPr lang="zh-CN" altLang="en-US" sz="2600" dirty="0">
                <a:latin typeface="楷体_GB2312" pitchFamily="49" charset="-122"/>
              </a:rPr>
              <a:t>记录的存储位置与关键字之间存在对应</a:t>
            </a:r>
            <a:r>
              <a:rPr lang="zh-CN" altLang="en-US" sz="2600" dirty="0" smtClean="0">
                <a:latin typeface="楷体_GB2312" pitchFamily="49" charset="-122"/>
              </a:rPr>
              <a:t>关系</a:t>
            </a:r>
            <a:endParaRPr lang="en-US" altLang="zh-CN" sz="2600" dirty="0" smtClean="0">
              <a:latin typeface="楷体_GB2312" pitchFamily="49" charset="-122"/>
            </a:endParaRPr>
          </a:p>
          <a:p>
            <a:pPr lvl="3"/>
            <a:r>
              <a:rPr lang="en-US" altLang="zh-CN" sz="2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altLang="zh-CN" sz="2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)=H(</a:t>
            </a:r>
            <a:r>
              <a:rPr lang="en-US" altLang="zh-CN" sz="28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2800" i="1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哈希</a:t>
            </a:r>
            <a:r>
              <a:rPr lang="zh-CN" altLang="en-US" dirty="0"/>
              <a:t>表的</a:t>
            </a: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</a:t>
            </a:r>
            <a:r>
              <a:rPr lang="zh-CN" altLang="en-US" dirty="0"/>
              <a:t>速度极快</a:t>
            </a:r>
            <a:r>
              <a:rPr lang="en-US" altLang="zh-CN" dirty="0"/>
              <a:t>O(1),</a:t>
            </a:r>
            <a:r>
              <a:rPr lang="zh-CN" altLang="en-US" dirty="0"/>
              <a:t>查找效率与元素个数</a:t>
            </a:r>
            <a:r>
              <a:rPr lang="en-US" altLang="zh-CN" dirty="0"/>
              <a:t>n</a:t>
            </a:r>
            <a:r>
              <a:rPr lang="zh-CN" altLang="en-US" dirty="0">
                <a:solidFill>
                  <a:srgbClr val="FF0000"/>
                </a:solidFill>
              </a:rPr>
              <a:t>无关</a:t>
            </a:r>
          </a:p>
          <a:p>
            <a:endParaRPr lang="zh-CN" altLang="en-US" dirty="0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4427314" y="3485951"/>
            <a:ext cx="2520950" cy="519113"/>
            <a:chOff x="3515" y="1298"/>
            <a:chExt cx="1588" cy="327"/>
          </a:xfrm>
        </p:grpSpPr>
        <p:sp>
          <p:nvSpPr>
            <p:cNvPr id="5" name="AutoShape 65"/>
            <p:cNvSpPr>
              <a:spLocks noChangeArrowheads="1"/>
            </p:cNvSpPr>
            <p:nvPr/>
          </p:nvSpPr>
          <p:spPr bwMode="auto">
            <a:xfrm>
              <a:off x="3515" y="1434"/>
              <a:ext cx="544" cy="91"/>
            </a:xfrm>
            <a:prstGeom prst="rightArrow">
              <a:avLst>
                <a:gd name="adj1" fmla="val 50000"/>
                <a:gd name="adj2" fmla="val 149451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Text Box 66"/>
            <p:cNvSpPr txBox="1">
              <a:spLocks noChangeArrowheads="1"/>
            </p:cNvSpPr>
            <p:nvPr/>
          </p:nvSpPr>
          <p:spPr bwMode="auto">
            <a:xfrm>
              <a:off x="4059" y="1298"/>
              <a:ext cx="1044" cy="32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marL="342900" indent="-3429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哈希函数</a:t>
              </a:r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2051720" y="4077072"/>
            <a:ext cx="4091682" cy="1004888"/>
            <a:chOff x="2111" y="3256"/>
            <a:chExt cx="2396" cy="633"/>
          </a:xfrm>
        </p:grpSpPr>
        <p:sp>
          <p:nvSpPr>
            <p:cNvPr id="8" name="Oval 69"/>
            <p:cNvSpPr>
              <a:spLocks noChangeArrowheads="1"/>
            </p:cNvSpPr>
            <p:nvPr/>
          </p:nvSpPr>
          <p:spPr bwMode="auto">
            <a:xfrm>
              <a:off x="2111" y="3256"/>
              <a:ext cx="833" cy="63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关键字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集合</a:t>
              </a:r>
            </a:p>
          </p:txBody>
        </p:sp>
        <p:sp>
          <p:nvSpPr>
            <p:cNvPr id="9" name="Oval 70"/>
            <p:cNvSpPr>
              <a:spLocks noChangeArrowheads="1"/>
            </p:cNvSpPr>
            <p:nvPr/>
          </p:nvSpPr>
          <p:spPr bwMode="auto">
            <a:xfrm>
              <a:off x="3674" y="3256"/>
              <a:ext cx="833" cy="63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存储地址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集合</a:t>
              </a:r>
            </a:p>
          </p:txBody>
        </p:sp>
        <p:sp>
          <p:nvSpPr>
            <p:cNvPr id="11" name="Text Box 72"/>
            <p:cNvSpPr txBox="1">
              <a:spLocks noChangeArrowheads="1"/>
            </p:cNvSpPr>
            <p:nvPr/>
          </p:nvSpPr>
          <p:spPr bwMode="auto">
            <a:xfrm>
              <a:off x="3076" y="3256"/>
              <a:ext cx="505" cy="2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hash</a:t>
              </a:r>
              <a:endPara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AutoShape 71"/>
            <p:cNvSpPr>
              <a:spLocks noChangeArrowheads="1"/>
            </p:cNvSpPr>
            <p:nvPr/>
          </p:nvSpPr>
          <p:spPr bwMode="auto">
            <a:xfrm>
              <a:off x="2955" y="3528"/>
              <a:ext cx="733" cy="133"/>
            </a:xfrm>
            <a:prstGeom prst="rightArrow">
              <a:avLst>
                <a:gd name="adj1" fmla="val 50000"/>
                <a:gd name="adj2" fmla="val 137782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38846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0629"/>
            <a:ext cx="8305800" cy="838200"/>
          </a:xfrm>
        </p:spPr>
        <p:txBody>
          <a:bodyPr/>
          <a:lstStyle/>
          <a:p>
            <a:pPr marL="857250" indent="-857250"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关键字序列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T=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25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49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25</a:t>
            </a:r>
            <a:r>
              <a:rPr lang="en-US" altLang="zh-CN" sz="2400" b="1" dirty="0" smtClean="0"/>
              <a:t>*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16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08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），</a:t>
            </a:r>
            <a:br>
              <a:rPr lang="zh-CN" altLang="en-US" sz="2400" b="1" dirty="0" smtClean="0">
                <a:solidFill>
                  <a:schemeClr val="tx1"/>
                </a:solidFill>
              </a:rPr>
            </a:br>
            <a:r>
              <a:rPr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请写出直接插入排序的具体实现过程。</a:t>
            </a:r>
          </a:p>
        </p:txBody>
      </p:sp>
      <p:sp>
        <p:nvSpPr>
          <p:cNvPr id="338947" name="AutoShape 3"/>
          <p:cNvSpPr>
            <a:spLocks noChangeArrowheads="1"/>
          </p:cNvSpPr>
          <p:nvPr/>
        </p:nvSpPr>
        <p:spPr bwMode="auto">
          <a:xfrm>
            <a:off x="6732588" y="850379"/>
            <a:ext cx="2411412" cy="433388"/>
          </a:xfrm>
          <a:prstGeom prst="wedgeRoundRectCallout">
            <a:avLst>
              <a:gd name="adj1" fmla="val -83310"/>
              <a:gd name="adj2" fmla="val -774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表示后一个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25</a:t>
            </a:r>
          </a:p>
        </p:txBody>
      </p:sp>
      <p:sp>
        <p:nvSpPr>
          <p:cNvPr id="338948" name="AutoShape 4" descr="白色大理石"/>
          <p:cNvSpPr>
            <a:spLocks noChangeArrowheads="1"/>
          </p:cNvSpPr>
          <p:nvPr/>
        </p:nvSpPr>
        <p:spPr bwMode="auto">
          <a:xfrm>
            <a:off x="838200" y="2885554"/>
            <a:ext cx="7848600" cy="457200"/>
          </a:xfrm>
          <a:prstGeom prst="parallelogram">
            <a:avLst>
              <a:gd name="adj" fmla="val 24844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2971800" y="3799954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=1</a:t>
            </a:r>
            <a:endParaRPr kumimoji="1" lang="en-US" altLang="zh-CN" sz="20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33600" y="2123554"/>
            <a:ext cx="5181600" cy="1676400"/>
            <a:chOff x="1296" y="96"/>
            <a:chExt cx="3264" cy="1056"/>
          </a:xfrm>
        </p:grpSpPr>
        <p:sp>
          <p:nvSpPr>
            <p:cNvPr id="338951" name="AutoShape 7"/>
            <p:cNvSpPr>
              <a:spLocks noChangeArrowheads="1"/>
            </p:cNvSpPr>
            <p:nvPr/>
          </p:nvSpPr>
          <p:spPr bwMode="auto">
            <a:xfrm>
              <a:off x="1824" y="336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52" name="AutoShape 8"/>
            <p:cNvSpPr>
              <a:spLocks noChangeArrowheads="1"/>
            </p:cNvSpPr>
            <p:nvPr/>
          </p:nvSpPr>
          <p:spPr bwMode="auto">
            <a:xfrm>
              <a:off x="2304" y="288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  <a:endPara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53" name="AutoShape 9"/>
            <p:cNvSpPr>
              <a:spLocks noChangeArrowheads="1"/>
            </p:cNvSpPr>
            <p:nvPr/>
          </p:nvSpPr>
          <p:spPr bwMode="auto">
            <a:xfrm>
              <a:off x="2784" y="96"/>
              <a:ext cx="336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54" name="AutoShape 10"/>
            <p:cNvSpPr>
              <a:spLocks noChangeArrowheads="1"/>
            </p:cNvSpPr>
            <p:nvPr/>
          </p:nvSpPr>
          <p:spPr bwMode="auto">
            <a:xfrm>
              <a:off x="3264" y="288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55" name="AutoShape 11"/>
            <p:cNvSpPr>
              <a:spLocks noChangeArrowheads="1"/>
            </p:cNvSpPr>
            <p:nvPr/>
          </p:nvSpPr>
          <p:spPr bwMode="auto">
            <a:xfrm>
              <a:off x="3744" y="384"/>
              <a:ext cx="336" cy="432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56" name="AutoShape 12"/>
            <p:cNvSpPr>
              <a:spLocks noChangeArrowheads="1"/>
            </p:cNvSpPr>
            <p:nvPr/>
          </p:nvSpPr>
          <p:spPr bwMode="auto">
            <a:xfrm>
              <a:off x="4224" y="576"/>
              <a:ext cx="336" cy="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99" name="Text Box 13"/>
            <p:cNvSpPr txBox="1">
              <a:spLocks noChangeArrowheads="1"/>
            </p:cNvSpPr>
            <p:nvPr/>
          </p:nvSpPr>
          <p:spPr bwMode="auto">
            <a:xfrm>
              <a:off x="1372" y="864"/>
              <a:ext cx="31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0         1        2        3        4        5        6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58" name="AutoShape 14"/>
            <p:cNvSpPr>
              <a:spLocks noChangeArrowheads="1"/>
            </p:cNvSpPr>
            <p:nvPr/>
          </p:nvSpPr>
          <p:spPr bwMode="auto">
            <a:xfrm>
              <a:off x="1296" y="288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暂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存</a:t>
              </a:r>
            </a:p>
          </p:txBody>
        </p:sp>
      </p:grpSp>
      <p:sp>
        <p:nvSpPr>
          <p:cNvPr id="338959" name="AutoShape 15"/>
          <p:cNvSpPr>
            <a:spLocks noChangeArrowheads="1"/>
          </p:cNvSpPr>
          <p:nvPr/>
        </p:nvSpPr>
        <p:spPr bwMode="auto">
          <a:xfrm>
            <a:off x="2971800" y="2504554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  <a:endParaRPr kumimoji="1" lang="en-US" altLang="zh-CN" sz="240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8960" name="Text Box 16"/>
          <p:cNvSpPr txBox="1">
            <a:spLocks noChangeArrowheads="1"/>
          </p:cNvSpPr>
          <p:nvPr/>
        </p:nvSpPr>
        <p:spPr bwMode="auto">
          <a:xfrm>
            <a:off x="3733800" y="3799954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=2</a:t>
            </a:r>
            <a:endParaRPr kumimoji="1" lang="en-US" altLang="zh-CN" sz="20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38961" name="Text Box 17"/>
          <p:cNvSpPr txBox="1">
            <a:spLocks noChangeArrowheads="1"/>
          </p:cNvSpPr>
          <p:nvPr/>
        </p:nvSpPr>
        <p:spPr bwMode="auto">
          <a:xfrm>
            <a:off x="4495800" y="3799954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=3</a:t>
            </a:r>
            <a:endParaRPr kumimoji="1" lang="en-US" altLang="zh-CN" sz="20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38962" name="Text Box 18"/>
          <p:cNvSpPr txBox="1">
            <a:spLocks noChangeArrowheads="1"/>
          </p:cNvSpPr>
          <p:nvPr/>
        </p:nvSpPr>
        <p:spPr bwMode="auto">
          <a:xfrm>
            <a:off x="6096000" y="3815829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=5</a:t>
            </a:r>
            <a:endParaRPr kumimoji="1" lang="en-US" altLang="zh-CN" sz="20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38963" name="Text Box 19"/>
          <p:cNvSpPr txBox="1">
            <a:spLocks noChangeArrowheads="1"/>
          </p:cNvSpPr>
          <p:nvPr/>
        </p:nvSpPr>
        <p:spPr bwMode="auto">
          <a:xfrm>
            <a:off x="5334000" y="3815829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=4</a:t>
            </a:r>
            <a:endParaRPr kumimoji="1" lang="en-US" altLang="zh-CN" sz="20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38964" name="Text Box 20"/>
          <p:cNvSpPr txBox="1">
            <a:spLocks noChangeArrowheads="1"/>
          </p:cNvSpPr>
          <p:nvPr/>
        </p:nvSpPr>
        <p:spPr bwMode="auto">
          <a:xfrm>
            <a:off x="6781800" y="3815829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=6</a:t>
            </a:r>
            <a:endParaRPr kumimoji="1" lang="en-US" altLang="zh-CN" sz="20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338965" name="AutoShape 21"/>
          <p:cNvSpPr>
            <a:spLocks noChangeArrowheads="1"/>
          </p:cNvSpPr>
          <p:nvPr/>
        </p:nvSpPr>
        <p:spPr bwMode="auto">
          <a:xfrm>
            <a:off x="3733800" y="2428354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25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8966" name="AutoShape 22"/>
          <p:cNvSpPr>
            <a:spLocks noChangeArrowheads="1"/>
          </p:cNvSpPr>
          <p:nvPr/>
        </p:nvSpPr>
        <p:spPr bwMode="auto">
          <a:xfrm>
            <a:off x="2133600" y="2428354"/>
            <a:ext cx="533400" cy="838200"/>
          </a:xfrm>
          <a:prstGeom prst="can">
            <a:avLst>
              <a:gd name="adj" fmla="val 39286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  <a:endParaRPr kumimoji="1" lang="en-US" altLang="zh-CN" sz="24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8967" name="AutoShape 23"/>
          <p:cNvSpPr>
            <a:spLocks noChangeArrowheads="1"/>
          </p:cNvSpPr>
          <p:nvPr/>
        </p:nvSpPr>
        <p:spPr bwMode="auto">
          <a:xfrm>
            <a:off x="3733800" y="2444229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  <a:endParaRPr kumimoji="1" lang="en-US" altLang="zh-CN" sz="2400" b="1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8968" name="AutoShape 24"/>
          <p:cNvSpPr>
            <a:spLocks noChangeArrowheads="1"/>
          </p:cNvSpPr>
          <p:nvPr/>
        </p:nvSpPr>
        <p:spPr bwMode="auto">
          <a:xfrm>
            <a:off x="4495800" y="2123554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49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8969" name="AutoShape 25"/>
          <p:cNvSpPr>
            <a:spLocks noChangeArrowheads="1"/>
          </p:cNvSpPr>
          <p:nvPr/>
        </p:nvSpPr>
        <p:spPr bwMode="auto">
          <a:xfrm>
            <a:off x="2133600" y="2123554"/>
            <a:ext cx="533400" cy="1143000"/>
          </a:xfrm>
          <a:prstGeom prst="can">
            <a:avLst>
              <a:gd name="adj" fmla="val 53571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8970" name="AutoShape 26"/>
          <p:cNvSpPr>
            <a:spLocks noChangeArrowheads="1"/>
          </p:cNvSpPr>
          <p:nvPr/>
        </p:nvSpPr>
        <p:spPr bwMode="auto">
          <a:xfrm>
            <a:off x="4495800" y="2139429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  <a:endParaRPr kumimoji="1" lang="en-US" altLang="zh-CN" sz="240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8971" name="AutoShape 27"/>
          <p:cNvSpPr>
            <a:spLocks noChangeArrowheads="1"/>
          </p:cNvSpPr>
          <p:nvPr/>
        </p:nvSpPr>
        <p:spPr bwMode="auto">
          <a:xfrm>
            <a:off x="5257800" y="2444229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25*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057400" y="2063229"/>
            <a:ext cx="609600" cy="1219200"/>
            <a:chOff x="1248" y="576"/>
            <a:chExt cx="384" cy="768"/>
          </a:xfrm>
        </p:grpSpPr>
        <p:sp>
          <p:nvSpPr>
            <p:cNvPr id="338973" name="AutoShape 29"/>
            <p:cNvSpPr>
              <a:spLocks noChangeArrowheads="1"/>
            </p:cNvSpPr>
            <p:nvPr/>
          </p:nvSpPr>
          <p:spPr bwMode="auto">
            <a:xfrm>
              <a:off x="1248" y="576"/>
              <a:ext cx="384" cy="768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74" name="AutoShape 30"/>
            <p:cNvSpPr>
              <a:spLocks noChangeArrowheads="1"/>
            </p:cNvSpPr>
            <p:nvPr/>
          </p:nvSpPr>
          <p:spPr bwMode="auto">
            <a:xfrm>
              <a:off x="1296" y="816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38975" name="AutoShape 31"/>
          <p:cNvSpPr>
            <a:spLocks noChangeArrowheads="1"/>
          </p:cNvSpPr>
          <p:nvPr/>
        </p:nvSpPr>
        <p:spPr bwMode="auto">
          <a:xfrm>
            <a:off x="5257800" y="2215629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  <a:endParaRPr kumimoji="1" lang="en-US" altLang="zh-CN" sz="240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8976" name="AutoShape 32"/>
          <p:cNvSpPr>
            <a:spLocks noChangeArrowheads="1"/>
          </p:cNvSpPr>
          <p:nvPr/>
        </p:nvSpPr>
        <p:spPr bwMode="auto">
          <a:xfrm>
            <a:off x="6019800" y="2596629"/>
            <a:ext cx="533400" cy="685800"/>
          </a:xfrm>
          <a:prstGeom prst="can">
            <a:avLst>
              <a:gd name="adj" fmla="val 32143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16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8977" name="AutoShape 33"/>
          <p:cNvSpPr>
            <a:spLocks noChangeArrowheads="1"/>
          </p:cNvSpPr>
          <p:nvPr/>
        </p:nvSpPr>
        <p:spPr bwMode="auto">
          <a:xfrm>
            <a:off x="2133600" y="2444229"/>
            <a:ext cx="533400" cy="838200"/>
          </a:xfrm>
          <a:prstGeom prst="can">
            <a:avLst>
              <a:gd name="adj" fmla="val 39286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495800" y="2063229"/>
            <a:ext cx="533400" cy="1219200"/>
            <a:chOff x="2784" y="576"/>
            <a:chExt cx="336" cy="768"/>
          </a:xfrm>
        </p:grpSpPr>
        <p:sp>
          <p:nvSpPr>
            <p:cNvPr id="338979" name="AutoShape 35"/>
            <p:cNvSpPr>
              <a:spLocks noChangeArrowheads="1"/>
            </p:cNvSpPr>
            <p:nvPr/>
          </p:nvSpPr>
          <p:spPr bwMode="auto">
            <a:xfrm>
              <a:off x="2784" y="576"/>
              <a:ext cx="336" cy="720"/>
            </a:xfrm>
            <a:prstGeom prst="can">
              <a:avLst>
                <a:gd name="adj" fmla="val 5357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80" name="AutoShape 36"/>
            <p:cNvSpPr>
              <a:spLocks noChangeArrowheads="1"/>
            </p:cNvSpPr>
            <p:nvPr/>
          </p:nvSpPr>
          <p:spPr bwMode="auto">
            <a:xfrm>
              <a:off x="2784" y="816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kumimoji="1"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38981" name="AutoShape 37"/>
          <p:cNvSpPr>
            <a:spLocks noChangeArrowheads="1"/>
          </p:cNvSpPr>
          <p:nvPr/>
        </p:nvSpPr>
        <p:spPr bwMode="auto">
          <a:xfrm>
            <a:off x="6781800" y="2901429"/>
            <a:ext cx="533400" cy="381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08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133600" y="2444229"/>
            <a:ext cx="533400" cy="838200"/>
            <a:chOff x="1344" y="2160"/>
            <a:chExt cx="336" cy="528"/>
          </a:xfrm>
        </p:grpSpPr>
        <p:sp>
          <p:nvSpPr>
            <p:cNvPr id="338983" name="AutoShape 39"/>
            <p:cNvSpPr>
              <a:spLocks noChangeArrowheads="1"/>
            </p:cNvSpPr>
            <p:nvPr/>
          </p:nvSpPr>
          <p:spPr bwMode="auto">
            <a:xfrm>
              <a:off x="1344" y="2160"/>
              <a:ext cx="336" cy="528"/>
            </a:xfrm>
            <a:prstGeom prst="can">
              <a:avLst>
                <a:gd name="adj" fmla="val 39286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84" name="AutoShape 40"/>
            <p:cNvSpPr>
              <a:spLocks noChangeArrowheads="1"/>
            </p:cNvSpPr>
            <p:nvPr/>
          </p:nvSpPr>
          <p:spPr bwMode="auto">
            <a:xfrm>
              <a:off x="1344" y="2448"/>
              <a:ext cx="336" cy="240"/>
            </a:xfrm>
            <a:prstGeom prst="can">
              <a:avLst>
                <a:gd name="adj" fmla="val 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38985" name="AutoShape 41"/>
          <p:cNvSpPr>
            <a:spLocks noChangeArrowheads="1"/>
          </p:cNvSpPr>
          <p:nvPr/>
        </p:nvSpPr>
        <p:spPr bwMode="auto">
          <a:xfrm>
            <a:off x="6781800" y="2139429"/>
            <a:ext cx="542925" cy="1214438"/>
          </a:xfrm>
          <a:prstGeom prst="can">
            <a:avLst>
              <a:gd name="adj" fmla="val 5592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8986" name="Text Box 42"/>
          <p:cNvSpPr txBox="1">
            <a:spLocks noChangeArrowheads="1"/>
          </p:cNvSpPr>
          <p:nvPr/>
        </p:nvSpPr>
        <p:spPr bwMode="auto">
          <a:xfrm>
            <a:off x="533400" y="1225029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楷体_GB2312" pitchFamily="49" charset="-122"/>
              </a:rPr>
              <a:t>解：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假设该序列已存入一维数组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V[7]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中，将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V[0]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作为缓冲或暂存单元（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Temp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则程序执行过程为：</a:t>
            </a: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971800" y="2139429"/>
            <a:ext cx="3657600" cy="1143000"/>
            <a:chOff x="1872" y="2928"/>
            <a:chExt cx="2304" cy="720"/>
          </a:xfrm>
        </p:grpSpPr>
        <p:sp>
          <p:nvSpPr>
            <p:cNvPr id="338988" name="AutoShape 44"/>
            <p:cNvSpPr>
              <a:spLocks noChangeArrowheads="1"/>
            </p:cNvSpPr>
            <p:nvPr/>
          </p:nvSpPr>
          <p:spPr bwMode="auto">
            <a:xfrm>
              <a:off x="2352" y="3120"/>
              <a:ext cx="336" cy="528"/>
            </a:xfrm>
            <a:prstGeom prst="can">
              <a:avLst>
                <a:gd name="adj" fmla="val 39286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400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89" name="AutoShape 45"/>
            <p:cNvSpPr>
              <a:spLocks noChangeArrowheads="1"/>
            </p:cNvSpPr>
            <p:nvPr/>
          </p:nvSpPr>
          <p:spPr bwMode="auto">
            <a:xfrm>
              <a:off x="3312" y="2928"/>
              <a:ext cx="336" cy="720"/>
            </a:xfrm>
            <a:prstGeom prst="can">
              <a:avLst>
                <a:gd name="adj" fmla="val 5357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90" name="AutoShape 46"/>
            <p:cNvSpPr>
              <a:spLocks noChangeArrowheads="1"/>
            </p:cNvSpPr>
            <p:nvPr/>
          </p:nvSpPr>
          <p:spPr bwMode="auto">
            <a:xfrm>
              <a:off x="2352" y="3168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kumimoji="1"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91" name="AutoShape 47"/>
            <p:cNvSpPr>
              <a:spLocks noChangeArrowheads="1"/>
            </p:cNvSpPr>
            <p:nvPr/>
          </p:nvSpPr>
          <p:spPr bwMode="auto">
            <a:xfrm>
              <a:off x="2832" y="312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  <a:endParaRPr kumimoji="1" lang="en-US" altLang="zh-CN" sz="24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92" name="AutoShape 48"/>
            <p:cNvSpPr>
              <a:spLocks noChangeArrowheads="1"/>
            </p:cNvSpPr>
            <p:nvPr/>
          </p:nvSpPr>
          <p:spPr bwMode="auto">
            <a:xfrm>
              <a:off x="3792" y="2928"/>
              <a:ext cx="384" cy="720"/>
            </a:xfrm>
            <a:prstGeom prst="can">
              <a:avLst>
                <a:gd name="adj" fmla="val 46875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kumimoji="1"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93" name="AutoShape 49"/>
            <p:cNvSpPr>
              <a:spLocks noChangeArrowheads="1"/>
            </p:cNvSpPr>
            <p:nvPr/>
          </p:nvSpPr>
          <p:spPr bwMode="auto">
            <a:xfrm>
              <a:off x="3312" y="312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kumimoji="1"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8994" name="AutoShape 50"/>
            <p:cNvSpPr>
              <a:spLocks noChangeArrowheads="1"/>
            </p:cNvSpPr>
            <p:nvPr/>
          </p:nvSpPr>
          <p:spPr bwMode="auto">
            <a:xfrm>
              <a:off x="1872" y="3168"/>
              <a:ext cx="336" cy="480"/>
            </a:xfrm>
            <a:prstGeom prst="can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kumimoji="1"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38996" name="Rectangle 52"/>
          <p:cNvSpPr>
            <a:spLocks noChangeArrowheads="1"/>
          </p:cNvSpPr>
          <p:nvPr/>
        </p:nvSpPr>
        <p:spPr bwMode="auto">
          <a:xfrm>
            <a:off x="304800" y="2444229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初态：</a:t>
            </a:r>
          </a:p>
        </p:txBody>
      </p:sp>
      <p:sp>
        <p:nvSpPr>
          <p:cNvPr id="338997" name="AutoShape 53"/>
          <p:cNvSpPr>
            <a:spLocks noChangeArrowheads="1"/>
          </p:cNvSpPr>
          <p:nvPr/>
        </p:nvSpPr>
        <p:spPr bwMode="auto">
          <a:xfrm>
            <a:off x="2971800" y="2520429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kumimoji="1" lang="en-US" altLang="zh-CN" sz="240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6019800" y="2139429"/>
            <a:ext cx="609600" cy="1214438"/>
            <a:chOff x="3730" y="2259"/>
            <a:chExt cx="356" cy="765"/>
          </a:xfrm>
        </p:grpSpPr>
        <p:sp>
          <p:nvSpPr>
            <p:cNvPr id="338999" name="AutoShape 55"/>
            <p:cNvSpPr>
              <a:spLocks noChangeArrowheads="1"/>
            </p:cNvSpPr>
            <p:nvPr/>
          </p:nvSpPr>
          <p:spPr bwMode="auto">
            <a:xfrm>
              <a:off x="3730" y="2259"/>
              <a:ext cx="342" cy="765"/>
            </a:xfrm>
            <a:prstGeom prst="can">
              <a:avLst>
                <a:gd name="adj" fmla="val 5592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49</a:t>
              </a:r>
              <a:endPara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9000" name="AutoShape 56"/>
            <p:cNvSpPr>
              <a:spLocks noChangeArrowheads="1"/>
            </p:cNvSpPr>
            <p:nvPr/>
          </p:nvSpPr>
          <p:spPr bwMode="auto">
            <a:xfrm>
              <a:off x="3744" y="2400"/>
              <a:ext cx="342" cy="561"/>
            </a:xfrm>
            <a:prstGeom prst="can">
              <a:avLst>
                <a:gd name="adj" fmla="val 41009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39001" name="AutoShape 57"/>
          <p:cNvSpPr>
            <a:spLocks noChangeArrowheads="1"/>
          </p:cNvSpPr>
          <p:nvPr/>
        </p:nvSpPr>
        <p:spPr bwMode="auto">
          <a:xfrm>
            <a:off x="5221288" y="2444229"/>
            <a:ext cx="542925" cy="890588"/>
          </a:xfrm>
          <a:prstGeom prst="can">
            <a:avLst>
              <a:gd name="adj" fmla="val 41009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9002" name="AutoShape 58"/>
          <p:cNvSpPr>
            <a:spLocks noChangeArrowheads="1"/>
          </p:cNvSpPr>
          <p:nvPr/>
        </p:nvSpPr>
        <p:spPr bwMode="auto">
          <a:xfrm>
            <a:off x="4495800" y="2444229"/>
            <a:ext cx="542925" cy="809625"/>
          </a:xfrm>
          <a:prstGeom prst="can">
            <a:avLst>
              <a:gd name="adj" fmla="val 3728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9003" name="AutoShape 59"/>
          <p:cNvSpPr>
            <a:spLocks noChangeArrowheads="1"/>
          </p:cNvSpPr>
          <p:nvPr/>
        </p:nvSpPr>
        <p:spPr bwMode="auto">
          <a:xfrm>
            <a:off x="3733800" y="2520429"/>
            <a:ext cx="542925" cy="728663"/>
          </a:xfrm>
          <a:prstGeom prst="can">
            <a:avLst>
              <a:gd name="adj" fmla="val 33553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2962275" y="2444229"/>
            <a:ext cx="542925" cy="809625"/>
            <a:chOff x="1776" y="2463"/>
            <a:chExt cx="342" cy="510"/>
          </a:xfrm>
        </p:grpSpPr>
        <p:sp>
          <p:nvSpPr>
            <p:cNvPr id="339005" name="AutoShape 61"/>
            <p:cNvSpPr>
              <a:spLocks noChangeArrowheads="1"/>
            </p:cNvSpPr>
            <p:nvPr/>
          </p:nvSpPr>
          <p:spPr bwMode="auto">
            <a:xfrm>
              <a:off x="1776" y="2463"/>
              <a:ext cx="342" cy="510"/>
            </a:xfrm>
            <a:prstGeom prst="can">
              <a:avLst>
                <a:gd name="adj" fmla="val 3728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9006" name="AutoShape 62"/>
            <p:cNvSpPr>
              <a:spLocks noChangeArrowheads="1"/>
            </p:cNvSpPr>
            <p:nvPr/>
          </p:nvSpPr>
          <p:spPr bwMode="auto">
            <a:xfrm>
              <a:off x="1776" y="2718"/>
              <a:ext cx="342" cy="25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kumimoji="1"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39007" name="Text Box 63"/>
          <p:cNvSpPr txBox="1">
            <a:spLocks noChangeArrowheads="1"/>
          </p:cNvSpPr>
          <p:nvPr/>
        </p:nvSpPr>
        <p:spPr bwMode="auto">
          <a:xfrm>
            <a:off x="381000" y="3663429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完成</a:t>
            </a:r>
            <a:r>
              <a:rPr kumimoji="1" lang="en-US" altLang="zh-CN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!</a:t>
            </a:r>
            <a:endParaRPr kumimoji="1" lang="en-US" altLang="zh-CN" sz="4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39008" name="Rectangle 64"/>
          <p:cNvSpPr>
            <a:spLocks noChangeArrowheads="1"/>
          </p:cNvSpPr>
          <p:nvPr/>
        </p:nvSpPr>
        <p:spPr bwMode="auto">
          <a:xfrm>
            <a:off x="446856" y="4514998"/>
            <a:ext cx="8229600" cy="19383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333500" indent="-1333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190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381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71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62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19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76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33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91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时间效率：</a:t>
            </a:r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O(n</a:t>
            </a:r>
            <a:r>
              <a:rPr lang="en-US" altLang="zh-CN" b="1" baseline="30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因为在</a:t>
            </a:r>
            <a:r>
              <a:rPr lang="zh-CN" altLang="en-US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最坏情况下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，所有元素的比较次数总和为</a:t>
            </a:r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…</a:t>
            </a:r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n-1)→O(n</a:t>
            </a:r>
            <a:r>
              <a:rPr lang="en-US" altLang="zh-CN" b="1" baseline="30000" dirty="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；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移动元素的次数总和为</a:t>
            </a:r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…</a:t>
            </a:r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n+1)→O(n</a:t>
            </a:r>
            <a:r>
              <a:rPr lang="en-US" altLang="zh-CN" b="1" baseline="30000" dirty="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空间效率：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O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）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因为仅占用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个缓冲单元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算法的稳定性：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稳定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25*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排序后仍然在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25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的后面。</a:t>
            </a:r>
            <a:endParaRPr lang="zh-CN" altLang="en-US" b="1" dirty="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8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3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3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33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3" dur="500"/>
                                        <p:tgtEl>
                                          <p:spTgt spid="33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3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3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3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2" dur="500"/>
                                        <p:tgtEl>
                                          <p:spTgt spid="3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0" dur="500"/>
                                        <p:tgtEl>
                                          <p:spTgt spid="33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4" dur="500"/>
                                        <p:tgtEl>
                                          <p:spTgt spid="33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8" dur="500"/>
                                        <p:tgtEl>
                                          <p:spTgt spid="33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39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39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4" dur="500"/>
                                        <p:tgtEl>
                                          <p:spTgt spid="339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9" dur="500"/>
                                        <p:tgtEl>
                                          <p:spTgt spid="339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4" dur="500"/>
                                        <p:tgtEl>
                                          <p:spTgt spid="339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47" grpId="0" animBg="1" autoUpdateAnimBg="0"/>
      <p:bldP spid="338948" grpId="0" animBg="1"/>
      <p:bldP spid="338949" grpId="0" autoUpdateAnimBg="0"/>
      <p:bldP spid="338959" grpId="0" animBg="1" autoUpdateAnimBg="0"/>
      <p:bldP spid="338960" grpId="0" autoUpdateAnimBg="0"/>
      <p:bldP spid="338961" grpId="0" autoUpdateAnimBg="0"/>
      <p:bldP spid="338962" grpId="0" autoUpdateAnimBg="0"/>
      <p:bldP spid="338963" grpId="0" autoUpdateAnimBg="0"/>
      <p:bldP spid="338964" grpId="0" autoUpdateAnimBg="0"/>
      <p:bldP spid="338965" grpId="0" animBg="1" autoUpdateAnimBg="0"/>
      <p:bldP spid="338966" grpId="0" animBg="1" autoUpdateAnimBg="0"/>
      <p:bldP spid="338967" grpId="0" animBg="1" autoUpdateAnimBg="0"/>
      <p:bldP spid="338968" grpId="0" animBg="1" autoUpdateAnimBg="0"/>
      <p:bldP spid="338969" grpId="0" animBg="1" autoUpdateAnimBg="0"/>
      <p:bldP spid="338970" grpId="0" animBg="1" autoUpdateAnimBg="0"/>
      <p:bldP spid="338971" grpId="0" animBg="1" autoUpdateAnimBg="0"/>
      <p:bldP spid="338975" grpId="0" animBg="1" autoUpdateAnimBg="0"/>
      <p:bldP spid="338976" grpId="0" animBg="1" autoUpdateAnimBg="0"/>
      <p:bldP spid="338977" grpId="0" animBg="1" autoUpdateAnimBg="0"/>
      <p:bldP spid="338981" grpId="0" animBg="1" autoUpdateAnimBg="0"/>
      <p:bldP spid="338985" grpId="0" animBg="1" autoUpdateAnimBg="0"/>
      <p:bldP spid="338986" grpId="0" autoUpdateAnimBg="0"/>
      <p:bldP spid="338996" grpId="0" autoUpdateAnimBg="0"/>
      <p:bldP spid="338997" grpId="0" animBg="1" autoUpdateAnimBg="0"/>
      <p:bldP spid="339001" grpId="0" animBg="1" autoUpdateAnimBg="0"/>
      <p:bldP spid="339002" grpId="0" animBg="1" autoUpdateAnimBg="0"/>
      <p:bldP spid="339003" grpId="0" animBg="1" autoUpdateAnimBg="0"/>
      <p:bldP spid="339007" grpId="0" autoUpdateAnimBg="0"/>
      <p:bldP spid="33900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直接插入排序</a:t>
            </a:r>
          </a:p>
          <a:p>
            <a:pPr lvl="1"/>
            <a:r>
              <a:rPr lang="zh-CN" altLang="en-US" dirty="0" smtClean="0"/>
              <a:t>算法描述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9552" y="2276873"/>
            <a:ext cx="828092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void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InsertSort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SqList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＆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L)</a:t>
            </a:r>
            <a:r>
              <a:rPr kumimoji="1" lang="en-US" altLang="zh-CN" sz="2400" dirty="0" smtClean="0"/>
              <a:t> ——</a:t>
            </a:r>
            <a:r>
              <a:rPr kumimoji="1" lang="zh-CN" altLang="en-US" sz="2400" b="1" dirty="0" smtClean="0">
                <a:solidFill>
                  <a:schemeClr val="accent2"/>
                </a:solidFill>
              </a:rPr>
              <a:t>教材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P265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{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ysClr val="windowText" lastClr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for(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=2;i&lt;=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L.length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;++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if(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].key&lt;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[i-1].key)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将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插入有序子表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[0]=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]; //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复制为哨兵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[i-1];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for(j=i-2;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[0].key&lt;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[j].key;--j)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	      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[j+1]=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[j];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//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记录后移 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[j+1]=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L.r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[0];   //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插入到正确位置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xmlns="" val="11042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dirty="0"/>
              <a:t>直接插入排序的</a:t>
            </a:r>
            <a:r>
              <a:rPr lang="zh-CN" altLang="en-US" dirty="0" smtClean="0"/>
              <a:t>算法分析</a:t>
            </a:r>
            <a:endParaRPr lang="en-US" altLang="zh-CN" dirty="0" smtClean="0"/>
          </a:p>
          <a:p>
            <a:pPr lvl="1">
              <a:lnSpc>
                <a:spcPct val="114000"/>
              </a:lnSpc>
            </a:pPr>
            <a:r>
              <a:rPr lang="zh-CN" altLang="en-US" dirty="0"/>
              <a:t>若待排序记录按关键字从小到大排列</a:t>
            </a:r>
            <a:r>
              <a:rPr lang="en-US" altLang="zh-CN" dirty="0"/>
              <a:t>(</a:t>
            </a:r>
            <a:r>
              <a:rPr lang="zh-CN" altLang="en-US" dirty="0"/>
              <a:t>正序</a:t>
            </a:r>
            <a:r>
              <a:rPr lang="en-US" altLang="zh-CN" dirty="0"/>
              <a:t>)</a:t>
            </a:r>
          </a:p>
          <a:p>
            <a:pPr lvl="2">
              <a:lnSpc>
                <a:spcPct val="114000"/>
              </a:lnSpc>
            </a:pPr>
            <a:r>
              <a:rPr lang="zh-CN" altLang="en-US" dirty="0"/>
              <a:t>关键字比较</a:t>
            </a:r>
            <a:r>
              <a:rPr lang="zh-CN" altLang="en-US" dirty="0" smtClean="0"/>
              <a:t>次数：</a:t>
            </a:r>
            <a:endParaRPr lang="en-US" altLang="zh-CN" dirty="0" smtClean="0"/>
          </a:p>
          <a:p>
            <a:pPr lvl="3">
              <a:lnSpc>
                <a:spcPct val="114000"/>
              </a:lnSpc>
            </a:pPr>
            <a:r>
              <a:rPr lang="zh-CN" altLang="en-US" sz="2200" dirty="0"/>
              <a:t>每趟只需与最后一个对象的关键字比较</a:t>
            </a:r>
            <a:r>
              <a:rPr lang="en-US" altLang="zh-CN" sz="2200" dirty="0"/>
              <a:t>1 </a:t>
            </a:r>
            <a:r>
              <a:rPr lang="zh-CN" altLang="en-US" sz="2200" dirty="0"/>
              <a:t>次</a:t>
            </a:r>
            <a:r>
              <a:rPr lang="zh-CN" altLang="en-US" sz="2200" dirty="0" smtClean="0"/>
              <a:t>，因此</a:t>
            </a:r>
            <a:r>
              <a:rPr lang="zh-CN" altLang="en-US" sz="2200" dirty="0"/>
              <a:t>，总的关键字比较次数为</a:t>
            </a:r>
            <a:r>
              <a:rPr lang="en-US" altLang="zh-CN" sz="2200" dirty="0" smtClean="0"/>
              <a:t>n-1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2">
              <a:lnSpc>
                <a:spcPct val="114000"/>
              </a:lnSpc>
            </a:pPr>
            <a:r>
              <a:rPr lang="zh-CN" altLang="en-US" dirty="0" smtClean="0"/>
              <a:t>关键字移动次数：</a:t>
            </a:r>
            <a:r>
              <a:rPr lang="en-US" altLang="zh-CN" dirty="0" smtClean="0"/>
              <a:t>0</a:t>
            </a:r>
            <a:endParaRPr lang="zh-CN" altLang="en-US" dirty="0"/>
          </a:p>
          <a:p>
            <a:pPr lvl="1">
              <a:lnSpc>
                <a:spcPct val="114000"/>
              </a:lnSpc>
            </a:pPr>
            <a:r>
              <a:rPr lang="zh-CN" altLang="en-US" dirty="0"/>
              <a:t>若待排序记录按关键字从大到小排列</a:t>
            </a:r>
            <a:r>
              <a:rPr lang="en-US" altLang="zh-CN" dirty="0"/>
              <a:t>(</a:t>
            </a:r>
            <a:r>
              <a:rPr lang="zh-CN" altLang="en-US" dirty="0"/>
              <a:t>逆序</a:t>
            </a:r>
            <a:r>
              <a:rPr lang="en-US" altLang="zh-CN" dirty="0"/>
              <a:t>)</a:t>
            </a:r>
          </a:p>
          <a:p>
            <a:pPr lvl="2">
              <a:lnSpc>
                <a:spcPct val="114000"/>
              </a:lnSpc>
            </a:pPr>
            <a:r>
              <a:rPr lang="zh-CN" altLang="en-US" dirty="0" smtClean="0"/>
              <a:t>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趟比较</a:t>
            </a:r>
            <a:r>
              <a:rPr lang="en-US" altLang="zh-CN" dirty="0" err="1"/>
              <a:t>i</a:t>
            </a:r>
            <a:r>
              <a:rPr lang="zh-CN" altLang="en-US" dirty="0"/>
              <a:t>次，移动</a:t>
            </a:r>
            <a:r>
              <a:rPr lang="en-US" altLang="zh-CN" dirty="0"/>
              <a:t>i+1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2">
              <a:lnSpc>
                <a:spcPct val="114000"/>
              </a:lnSpc>
            </a:pPr>
            <a:r>
              <a:rPr lang="zh-CN" altLang="en-US" dirty="0"/>
              <a:t>关键字比较次数：</a:t>
            </a:r>
          </a:p>
          <a:p>
            <a:pPr lvl="2">
              <a:lnSpc>
                <a:spcPct val="114000"/>
              </a:lnSpc>
            </a:pPr>
            <a:r>
              <a:rPr lang="zh-CN" altLang="en-US" dirty="0"/>
              <a:t>记录移动次数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0596565"/>
              </p:ext>
            </p:extLst>
          </p:nvPr>
        </p:nvGraphicFramePr>
        <p:xfrm>
          <a:off x="4139952" y="2204864"/>
          <a:ext cx="1656184" cy="636424"/>
        </p:xfrm>
        <a:graphic>
          <a:graphicData uri="http://schemas.openxmlformats.org/presentationml/2006/ole">
            <p:oleObj spid="_x0000_s1619" name="公式" r:id="rId3" imgW="710891" imgH="431613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3889840"/>
              </p:ext>
            </p:extLst>
          </p:nvPr>
        </p:nvGraphicFramePr>
        <p:xfrm>
          <a:off x="5161722" y="4869160"/>
          <a:ext cx="3226702" cy="814683"/>
        </p:xfrm>
        <a:graphic>
          <a:graphicData uri="http://schemas.openxmlformats.org/presentationml/2006/ole">
            <p:oleObj spid="_x0000_s1620" name="公式" r:id="rId4" imgW="1244600" imgH="43180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2510777"/>
              </p:ext>
            </p:extLst>
          </p:nvPr>
        </p:nvGraphicFramePr>
        <p:xfrm>
          <a:off x="3661704" y="5683843"/>
          <a:ext cx="4110955" cy="840782"/>
        </p:xfrm>
        <a:graphic>
          <a:graphicData uri="http://schemas.openxmlformats.org/presentationml/2006/ole">
            <p:oleObj spid="_x0000_s1621" name="公式" r:id="rId5" imgW="15367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042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直接插入排序的算法分析</a:t>
            </a:r>
          </a:p>
          <a:p>
            <a:pPr lvl="1"/>
            <a:r>
              <a:rPr lang="zh-CN" altLang="en-US" dirty="0"/>
              <a:t>若出现各种可能排列的概率相同，则可取最好情况和最坏情况的平均情况</a:t>
            </a:r>
          </a:p>
          <a:p>
            <a:pPr lvl="1"/>
            <a:r>
              <a:rPr lang="zh-CN" altLang="en-US" dirty="0"/>
              <a:t>平均情况比较次数和移动次数为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/4</a:t>
            </a:r>
            <a:endParaRPr lang="zh-CN" altLang="en-US" dirty="0"/>
          </a:p>
        </p:txBody>
      </p:sp>
      <p:sp>
        <p:nvSpPr>
          <p:cNvPr id="4" name="Rectangle 89"/>
          <p:cNvSpPr>
            <a:spLocks noChangeArrowheads="1"/>
          </p:cNvSpPr>
          <p:nvPr/>
        </p:nvSpPr>
        <p:spPr bwMode="auto">
          <a:xfrm>
            <a:off x="1259632" y="3140968"/>
            <a:ext cx="5248275" cy="186192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ts val="102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时间复杂度为 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32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baseline="30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05000"/>
              </a:lnSpc>
              <a:spcBef>
                <a:spcPts val="102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空间复杂度为 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O(1)</a:t>
            </a:r>
            <a:endParaRPr lang="en-US" altLang="zh-CN" sz="3200" b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ts val="102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是一种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稳定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的排序方法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56096" y="5013176"/>
            <a:ext cx="8280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直接插入排序算法简单、容易实现，适用于</a:t>
            </a:r>
            <a:r>
              <a:rPr kumimoji="1"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待排序记录基本有序或待排序记录较小时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当待排序的记录个数较多时，大量的比较和移动操作使直接插入排序算法的效率降低。</a:t>
            </a:r>
          </a:p>
        </p:txBody>
      </p:sp>
    </p:spTree>
    <p:extLst>
      <p:ext uri="{BB962C8B-B14F-4D97-AF65-F5344CB8AC3E}">
        <p14:creationId xmlns:p14="http://schemas.microsoft.com/office/powerpoint/2010/main" xmlns="" val="11042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</a:t>
            </a:r>
            <a:r>
              <a:rPr lang="zh-CN" altLang="en-US" dirty="0" smtClean="0"/>
              <a:t>插入排序</a:t>
            </a:r>
            <a:endParaRPr lang="en-US" altLang="zh-CN" dirty="0" smtClean="0"/>
          </a:p>
          <a:p>
            <a:pPr lvl="1"/>
            <a:r>
              <a:rPr lang="zh-CN" altLang="en-US" sz="2600" dirty="0">
                <a:ea typeface="楷体_GB2312" pitchFamily="49" charset="-122"/>
              </a:rPr>
              <a:t>因为 </a:t>
            </a:r>
            <a:r>
              <a:rPr lang="en-US" altLang="zh-CN" sz="2600" dirty="0">
                <a:ea typeface="楷体_GB2312" pitchFamily="49" charset="-122"/>
              </a:rPr>
              <a:t>R[1..i-1] </a:t>
            </a:r>
            <a:r>
              <a:rPr lang="zh-CN" altLang="en-US" sz="2600" dirty="0">
                <a:ea typeface="楷体_GB2312" pitchFamily="49" charset="-122"/>
              </a:rPr>
              <a:t>是一个按关键字有序的有序序列，则可以</a:t>
            </a:r>
            <a:r>
              <a:rPr lang="zh-CN" altLang="en-US" sz="2600" dirty="0">
                <a:solidFill>
                  <a:srgbClr val="0000FF"/>
                </a:solidFill>
                <a:ea typeface="楷体_GB2312" pitchFamily="49" charset="-122"/>
              </a:rPr>
              <a:t>利用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折半查找</a:t>
            </a:r>
            <a:r>
              <a:rPr lang="zh-CN" altLang="en-US" sz="2600" dirty="0">
                <a:solidFill>
                  <a:srgbClr val="0000FF"/>
                </a:solidFill>
                <a:ea typeface="楷体_GB2312" pitchFamily="49" charset="-122"/>
              </a:rPr>
              <a:t>实现“在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R[1..i-1]</a:t>
            </a:r>
            <a:r>
              <a:rPr lang="zh-CN" altLang="en-US" sz="2600" dirty="0">
                <a:solidFill>
                  <a:srgbClr val="0000FF"/>
                </a:solidFill>
                <a:ea typeface="楷体_GB2312" pitchFamily="49" charset="-122"/>
              </a:rPr>
              <a:t>中</a:t>
            </a:r>
            <a:r>
              <a:rPr lang="zh-CN" altLang="en-US" sz="2600" dirty="0">
                <a:solidFill>
                  <a:srgbClr val="005042"/>
                </a:solidFill>
                <a:ea typeface="楷体_GB2312" pitchFamily="49" charset="-122"/>
              </a:rPr>
              <a:t>查找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R[</a:t>
            </a:r>
            <a:r>
              <a:rPr lang="en-US" altLang="zh-CN" sz="2600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]</a:t>
            </a:r>
            <a:r>
              <a:rPr lang="zh-CN" altLang="en-US" sz="2600" dirty="0">
                <a:solidFill>
                  <a:srgbClr val="0000FF"/>
                </a:solidFill>
                <a:ea typeface="楷体_GB2312" pitchFamily="49" charset="-122"/>
              </a:rPr>
              <a:t>的</a:t>
            </a:r>
            <a:r>
              <a:rPr lang="zh-CN" altLang="en-US" sz="2600" dirty="0">
                <a:solidFill>
                  <a:srgbClr val="005042"/>
                </a:solidFill>
                <a:ea typeface="楷体_GB2312" pitchFamily="49" charset="-122"/>
              </a:rPr>
              <a:t>插入位置</a:t>
            </a:r>
            <a:r>
              <a:rPr lang="zh-CN" altLang="en-US" sz="2600" dirty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600" dirty="0" smtClean="0">
                <a:ea typeface="楷体_GB2312" pitchFamily="49" charset="-122"/>
              </a:rPr>
              <a:t>，</a:t>
            </a:r>
            <a:r>
              <a:rPr kumimoji="1" lang="zh-CN" altLang="en-US" sz="2600" dirty="0" smtClean="0">
                <a:latin typeface="Times New Roman" pitchFamily="18" charset="0"/>
                <a:ea typeface="楷体_GB2312" pitchFamily="49" charset="-122"/>
              </a:rPr>
              <a:t>把原来位置上的元素向后</a:t>
            </a:r>
            <a:r>
              <a:rPr lang="zh-CN" altLang="en-US" sz="2600" dirty="0" smtClean="0">
                <a:solidFill>
                  <a:srgbClr val="0000FF"/>
                </a:solidFill>
                <a:ea typeface="楷体_GB2312" pitchFamily="49" charset="-122"/>
              </a:rPr>
              <a:t>顺移，</a:t>
            </a:r>
            <a:r>
              <a:rPr lang="zh-CN" altLang="en-US" sz="2600" dirty="0" smtClean="0">
                <a:ea typeface="楷体_GB2312" pitchFamily="49" charset="-122"/>
              </a:rPr>
              <a:t>如此</a:t>
            </a:r>
            <a:r>
              <a:rPr lang="zh-CN" altLang="en-US" sz="2600" dirty="0">
                <a:ea typeface="楷体_GB2312" pitchFamily="49" charset="-122"/>
              </a:rPr>
              <a:t>实现的插入排序为</a:t>
            </a:r>
            <a:r>
              <a:rPr lang="zh-CN" altLang="en-US" sz="2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折半插入排序</a:t>
            </a:r>
            <a:r>
              <a:rPr lang="zh-CN" altLang="en-US" sz="2600" dirty="0" smtClean="0">
                <a:ea typeface="楷体_GB2312" pitchFamily="49" charset="-122"/>
              </a:rPr>
              <a:t>。</a:t>
            </a:r>
            <a:endParaRPr lang="en-US" altLang="zh-CN" sz="2600" dirty="0" smtClean="0">
              <a:ea typeface="楷体_GB2312" pitchFamily="49" charset="-122"/>
            </a:endParaRPr>
          </a:p>
          <a:p>
            <a:pPr lvl="1"/>
            <a:r>
              <a:rPr lang="zh-CN" altLang="en-US" sz="3200" dirty="0" smtClean="0">
                <a:solidFill>
                  <a:srgbClr val="FF0000"/>
                </a:solidFill>
              </a:rPr>
              <a:t>优点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600" dirty="0" smtClean="0"/>
              <a:t>比较次数</a:t>
            </a:r>
            <a:r>
              <a:rPr lang="zh-CN" altLang="en-US" sz="2600" dirty="0"/>
              <a:t>大大</a:t>
            </a:r>
            <a:r>
              <a:rPr lang="zh-CN" altLang="en-US" sz="2600" dirty="0" smtClean="0"/>
              <a:t>减少</a:t>
            </a:r>
            <a:r>
              <a:rPr lang="en-US" altLang="zh-CN" sz="2600" dirty="0" smtClean="0"/>
              <a:t>,</a:t>
            </a:r>
            <a:r>
              <a:rPr lang="zh-CN" altLang="en-US" sz="2600" dirty="0" smtClean="0"/>
              <a:t>但移动次数没有减少</a:t>
            </a:r>
            <a:endParaRPr lang="zh-CN" altLang="en-US" sz="2600" dirty="0"/>
          </a:p>
          <a:p>
            <a:pPr lvl="1"/>
            <a:endParaRPr lang="zh-CN" altLang="en-US" dirty="0"/>
          </a:p>
        </p:txBody>
      </p:sp>
      <p:sp>
        <p:nvSpPr>
          <p:cNvPr id="4" name="Rectangle 89"/>
          <p:cNvSpPr>
            <a:spLocks noChangeArrowheads="1"/>
          </p:cNvSpPr>
          <p:nvPr/>
        </p:nvSpPr>
        <p:spPr bwMode="auto">
          <a:xfrm>
            <a:off x="1483965" y="4509120"/>
            <a:ext cx="5248275" cy="213596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时间复杂度为 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32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baseline="30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0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空间复杂度为 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O(1)</a:t>
            </a:r>
            <a:endParaRPr lang="en-US" altLang="zh-CN" sz="3200" b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是一种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稳定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的排序方法</a:t>
            </a:r>
          </a:p>
        </p:txBody>
      </p:sp>
    </p:spTree>
    <p:extLst>
      <p:ext uri="{BB962C8B-B14F-4D97-AF65-F5344CB8AC3E}">
        <p14:creationId xmlns:p14="http://schemas.microsoft.com/office/powerpoint/2010/main" xmlns="" val="42231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折半</a:t>
            </a:r>
            <a:r>
              <a:rPr lang="zh-CN" altLang="en-US" dirty="0" smtClean="0"/>
              <a:t>插入排序算法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7584" y="1628800"/>
            <a:ext cx="8064896" cy="51706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void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BInsertSort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(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SqList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&amp;L )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{ for (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= 2; 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&lt;=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L.length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; ++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   { </a:t>
            </a:r>
          </a:p>
          <a:p>
            <a:pPr lvl="0">
              <a:defRPr/>
            </a:pPr>
            <a:r>
              <a:rPr lang="en-US" altLang="zh-CN" sz="2200" kern="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       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L.r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[0] =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L.r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[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i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]; </a:t>
            </a:r>
            <a:r>
              <a:rPr lang="zh-CN" altLang="en-US" sz="2200" dirty="0" smtClean="0"/>
              <a:t>      </a:t>
            </a:r>
            <a:r>
              <a:rPr lang="en-US" altLang="zh-CN" sz="2200" dirty="0" smtClean="0">
                <a:solidFill>
                  <a:schemeClr val="accent2"/>
                </a:solidFill>
              </a:rPr>
              <a:t>// </a:t>
            </a:r>
            <a:r>
              <a:rPr lang="zh-CN" altLang="en-US" sz="2200" dirty="0" smtClean="0">
                <a:solidFill>
                  <a:schemeClr val="accent2"/>
                </a:solidFill>
              </a:rPr>
              <a:t>将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L.r</a:t>
            </a:r>
            <a:r>
              <a:rPr lang="en-US" altLang="zh-CN" sz="2200" dirty="0" smtClean="0">
                <a:solidFill>
                  <a:schemeClr val="accent2"/>
                </a:solidFill>
              </a:rPr>
              <a:t> [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2200" dirty="0" smtClean="0">
                <a:solidFill>
                  <a:schemeClr val="accent2"/>
                </a:solidFill>
              </a:rPr>
              <a:t>] </a:t>
            </a:r>
            <a:r>
              <a:rPr lang="zh-CN" altLang="en-US" sz="2200" dirty="0" smtClean="0">
                <a:solidFill>
                  <a:schemeClr val="accent2"/>
                </a:solidFill>
              </a:rPr>
              <a:t>暂存到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L.r</a:t>
            </a:r>
            <a:r>
              <a:rPr lang="en-US" altLang="zh-CN" sz="2200" dirty="0" smtClean="0">
                <a:solidFill>
                  <a:schemeClr val="accent2"/>
                </a:solidFill>
              </a:rPr>
              <a:t>[0]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kern="0" dirty="0" smtClean="0">
                <a:solidFill>
                  <a:srgbClr val="0000FF"/>
                </a:solidFill>
                <a:latin typeface="Arial" charset="0"/>
                <a:ea typeface="宋体" charset="-122"/>
              </a:rPr>
              <a:t>         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low = 1 ; high = i-1 ;</a:t>
            </a:r>
          </a:p>
          <a:p>
            <a:pPr lvl="0"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         while ( low &lt;= high )  </a:t>
            </a:r>
            <a:r>
              <a:rPr lang="en-US" altLang="zh-CN" sz="2200" dirty="0" smtClean="0">
                <a:solidFill>
                  <a:schemeClr val="accent2"/>
                </a:solidFill>
              </a:rPr>
              <a:t>//</a:t>
            </a:r>
            <a:r>
              <a:rPr lang="zh-CN" altLang="en-US" sz="2200" dirty="0" smtClean="0">
                <a:solidFill>
                  <a:schemeClr val="accent2"/>
                </a:solidFill>
              </a:rPr>
              <a:t>比较，折半查找插入位置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         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kern="0" dirty="0" smtClean="0">
                <a:solidFill>
                  <a:srgbClr val="0000FF"/>
                </a:solidFill>
                <a:latin typeface="Arial" charset="0"/>
                <a:ea typeface="宋体" charset="-122"/>
              </a:rPr>
              <a:t>             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  m = ( low + high ) / 2 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               if  ( LT(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L.r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[0].key ,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L.r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[m]. key ) )  high = m -1 ;</a:t>
            </a:r>
          </a:p>
          <a:p>
            <a:pPr lvl="0"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               else  low = m + 1;     </a:t>
            </a:r>
            <a:r>
              <a:rPr lang="en-US" altLang="zh-CN" sz="2200" dirty="0" smtClean="0">
                <a:solidFill>
                  <a:schemeClr val="accent2"/>
                </a:solidFill>
              </a:rPr>
              <a:t>// </a:t>
            </a:r>
            <a:r>
              <a:rPr lang="zh-CN" altLang="en-US" sz="2200" dirty="0" smtClean="0">
                <a:solidFill>
                  <a:schemeClr val="accent2"/>
                </a:solidFill>
              </a:rPr>
              <a:t>插入点在高半区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</a:rPr>
              <a:t>          }</a:t>
            </a:r>
          </a:p>
          <a:p>
            <a:pPr lvl="0"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      for ( j=i-1; j&gt;=high+1; - - j )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L.r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[j+1] =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L.r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[j];  </a:t>
            </a:r>
            <a:r>
              <a:rPr lang="en-US" altLang="zh-CN" sz="2200" dirty="0" smtClean="0">
                <a:solidFill>
                  <a:schemeClr val="accent2"/>
                </a:solidFill>
              </a:rPr>
              <a:t>// </a:t>
            </a:r>
            <a:r>
              <a:rPr lang="zh-CN" altLang="en-US" sz="2200" dirty="0" smtClean="0">
                <a:solidFill>
                  <a:schemeClr val="accent2"/>
                </a:solidFill>
              </a:rPr>
              <a:t>记录后移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lvl="0"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     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L.r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[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high+1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] =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L.r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[0];</a:t>
            </a:r>
            <a:r>
              <a:rPr lang="en-US" altLang="zh-CN" sz="2200" dirty="0" smtClean="0">
                <a:solidFill>
                  <a:schemeClr val="accent2"/>
                </a:solidFill>
              </a:rPr>
              <a:t>    // </a:t>
            </a:r>
            <a:r>
              <a:rPr lang="zh-CN" altLang="en-US" sz="2200" dirty="0" smtClean="0">
                <a:solidFill>
                  <a:schemeClr val="accent2"/>
                </a:solidFill>
              </a:rPr>
              <a:t>插入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 }  // 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BInsertSort</a:t>
            </a: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16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492250" y="1643657"/>
            <a:ext cx="3444875" cy="650875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14  36  49  52  80</a:t>
            </a:r>
            <a:endParaRPr kumimoji="1" lang="en-US" altLang="zh-CN" sz="36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2117725" y="1599207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2803525" y="1599207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489325" y="1599207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175125" y="1599207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937125" y="1634132"/>
            <a:ext cx="3444875" cy="650875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58  </a:t>
            </a:r>
            <a:r>
              <a:rPr kumimoji="1" lang="en-US" altLang="zh-CN" sz="36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61  23  97  75</a:t>
            </a:r>
            <a:endParaRPr kumimoji="1" lang="en-US" altLang="zh-CN" sz="36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5546725" y="1599207"/>
            <a:ext cx="0" cy="6858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6232525" y="1599207"/>
            <a:ext cx="0" cy="6858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6918325" y="1599207"/>
            <a:ext cx="0" cy="6858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7604125" y="1599207"/>
            <a:ext cx="0" cy="6858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5165725" y="1218207"/>
            <a:ext cx="0" cy="3810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149850" y="1056282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V="1">
            <a:off x="1736725" y="2361207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958850" y="2527895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4708525" y="2361207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746625" y="2513607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V="1">
            <a:off x="3124200" y="2361207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2876550" y="2756495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CC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V="1">
            <a:off x="3657600" y="2361207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32789" name="Rectangle 21"/>
          <p:cNvSpPr>
            <a:spLocks noChangeArrowheads="1"/>
          </p:cNvSpPr>
          <p:nvPr/>
        </p:nvSpPr>
        <p:spPr bwMode="auto">
          <a:xfrm>
            <a:off x="990600" y="2361207"/>
            <a:ext cx="914400" cy="609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V="1">
            <a:off x="3870325" y="2437407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3562350" y="2832695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CC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32792" name="Rectangle 24"/>
          <p:cNvSpPr>
            <a:spLocks noChangeArrowheads="1"/>
          </p:cNvSpPr>
          <p:nvPr/>
        </p:nvSpPr>
        <p:spPr bwMode="auto">
          <a:xfrm>
            <a:off x="2879725" y="2361207"/>
            <a:ext cx="381000" cy="838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V="1">
            <a:off x="4540250" y="2361207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3914775" y="2527895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2955925" y="2527895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32796" name="Rectangle 28"/>
          <p:cNvSpPr>
            <a:spLocks noChangeArrowheads="1"/>
          </p:cNvSpPr>
          <p:nvPr/>
        </p:nvSpPr>
        <p:spPr bwMode="auto">
          <a:xfrm>
            <a:off x="2955925" y="2361207"/>
            <a:ext cx="7620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flipV="1">
            <a:off x="4632325" y="3047007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324350" y="3442295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CC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32799" name="Rectangle 31"/>
          <p:cNvSpPr>
            <a:spLocks noChangeArrowheads="1"/>
          </p:cNvSpPr>
          <p:nvPr/>
        </p:nvSpPr>
        <p:spPr bwMode="auto">
          <a:xfrm>
            <a:off x="3565525" y="2361207"/>
            <a:ext cx="381000" cy="914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3702050" y="2361207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2879725" y="2513607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32802" name="Rectangle 34"/>
          <p:cNvSpPr>
            <a:spLocks noChangeArrowheads="1"/>
          </p:cNvSpPr>
          <p:nvPr/>
        </p:nvSpPr>
        <p:spPr bwMode="auto">
          <a:xfrm>
            <a:off x="4632325" y="2361207"/>
            <a:ext cx="9144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1492250" y="4377332"/>
            <a:ext cx="4740275" cy="650875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14  36  49  52  58  61 80</a:t>
            </a:r>
            <a:endParaRPr kumimoji="1" lang="en-US" altLang="zh-CN" sz="36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2117725" y="4332882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2803525" y="4332882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>
            <a:off x="3489325" y="4332882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4175125" y="4332882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>
            <a:off x="4860925" y="4342407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>
            <a:off x="5546725" y="4342407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6232525" y="4377332"/>
            <a:ext cx="2225675" cy="650875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23  97  75</a:t>
            </a:r>
            <a:endParaRPr kumimoji="1" lang="en-US" altLang="zh-CN" sz="36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6994525" y="4342407"/>
            <a:ext cx="0" cy="6858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>
            <a:off x="7680325" y="4342407"/>
            <a:ext cx="0" cy="6858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13" name="Line 45"/>
          <p:cNvSpPr>
            <a:spLocks noChangeShapeType="1"/>
          </p:cNvSpPr>
          <p:nvPr/>
        </p:nvSpPr>
        <p:spPr bwMode="auto">
          <a:xfrm>
            <a:off x="6537325" y="3885207"/>
            <a:ext cx="0" cy="4572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6521450" y="3647082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15" name="Line 47"/>
          <p:cNvSpPr>
            <a:spLocks noChangeShapeType="1"/>
          </p:cNvSpPr>
          <p:nvPr/>
        </p:nvSpPr>
        <p:spPr bwMode="auto">
          <a:xfrm flipV="1">
            <a:off x="1600200" y="5090120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958850" y="5256807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17" name="Line 49"/>
          <p:cNvSpPr>
            <a:spLocks noChangeShapeType="1"/>
          </p:cNvSpPr>
          <p:nvPr/>
        </p:nvSpPr>
        <p:spPr bwMode="auto">
          <a:xfrm flipV="1">
            <a:off x="5759450" y="5104407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5797550" y="5256807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19" name="Line 51"/>
          <p:cNvSpPr>
            <a:spLocks noChangeShapeType="1"/>
          </p:cNvSpPr>
          <p:nvPr/>
        </p:nvSpPr>
        <p:spPr bwMode="auto">
          <a:xfrm flipV="1">
            <a:off x="3870325" y="5256807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20" name="Text Box 52"/>
          <p:cNvSpPr txBox="1">
            <a:spLocks noChangeArrowheads="1"/>
          </p:cNvSpPr>
          <p:nvPr/>
        </p:nvSpPr>
        <p:spPr bwMode="auto">
          <a:xfrm>
            <a:off x="3641725" y="5714007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 flipV="1">
            <a:off x="3016250" y="5104407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22" name="Text Box 54"/>
          <p:cNvSpPr txBox="1">
            <a:spLocks noChangeArrowheads="1"/>
          </p:cNvSpPr>
          <p:nvPr/>
        </p:nvSpPr>
        <p:spPr bwMode="auto">
          <a:xfrm>
            <a:off x="2955925" y="5256807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32823" name="Rectangle 55"/>
          <p:cNvSpPr>
            <a:spLocks noChangeArrowheads="1"/>
          </p:cNvSpPr>
          <p:nvPr/>
        </p:nvSpPr>
        <p:spPr bwMode="auto">
          <a:xfrm>
            <a:off x="5622925" y="5104407"/>
            <a:ext cx="9906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 flipV="1">
            <a:off x="2574925" y="5333007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2419350" y="5790207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26" name="Line 58"/>
          <p:cNvSpPr>
            <a:spLocks noChangeShapeType="1"/>
          </p:cNvSpPr>
          <p:nvPr/>
        </p:nvSpPr>
        <p:spPr bwMode="auto">
          <a:xfrm flipV="1">
            <a:off x="1797050" y="5104407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1736725" y="5256807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32828" name="Rectangle 60"/>
          <p:cNvSpPr>
            <a:spLocks noChangeArrowheads="1"/>
          </p:cNvSpPr>
          <p:nvPr/>
        </p:nvSpPr>
        <p:spPr bwMode="auto">
          <a:xfrm>
            <a:off x="3717925" y="5180607"/>
            <a:ext cx="304800" cy="990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32829" name="Rectangle 61"/>
          <p:cNvSpPr>
            <a:spLocks noChangeArrowheads="1"/>
          </p:cNvSpPr>
          <p:nvPr/>
        </p:nvSpPr>
        <p:spPr bwMode="auto">
          <a:xfrm>
            <a:off x="2879725" y="5104407"/>
            <a:ext cx="9144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 flipV="1">
            <a:off x="1739900" y="5333007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31" name="Text Box 63"/>
          <p:cNvSpPr txBox="1">
            <a:spLocks noChangeArrowheads="1"/>
          </p:cNvSpPr>
          <p:nvPr/>
        </p:nvSpPr>
        <p:spPr bwMode="auto">
          <a:xfrm>
            <a:off x="1508125" y="5790207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32832" name="Rectangle 64"/>
          <p:cNvSpPr>
            <a:spLocks noChangeArrowheads="1"/>
          </p:cNvSpPr>
          <p:nvPr/>
        </p:nvSpPr>
        <p:spPr bwMode="auto">
          <a:xfrm>
            <a:off x="2498725" y="5333007"/>
            <a:ext cx="304800" cy="914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33" name="Line 65"/>
          <p:cNvSpPr>
            <a:spLocks noChangeShapeType="1"/>
          </p:cNvSpPr>
          <p:nvPr/>
        </p:nvSpPr>
        <p:spPr bwMode="auto">
          <a:xfrm flipV="1">
            <a:off x="2559050" y="5104407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34" name="Text Box 66"/>
          <p:cNvSpPr txBox="1">
            <a:spLocks noChangeArrowheads="1"/>
          </p:cNvSpPr>
          <p:nvPr/>
        </p:nvSpPr>
        <p:spPr bwMode="auto">
          <a:xfrm>
            <a:off x="2543175" y="5271095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32835" name="Rectangle 67"/>
          <p:cNvSpPr>
            <a:spLocks noChangeArrowheads="1"/>
          </p:cNvSpPr>
          <p:nvPr/>
        </p:nvSpPr>
        <p:spPr bwMode="auto">
          <a:xfrm>
            <a:off x="990600" y="5104407"/>
            <a:ext cx="6858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36" name="Text Box 68"/>
          <p:cNvSpPr txBox="1">
            <a:spLocks noChangeArrowheads="1"/>
          </p:cNvSpPr>
          <p:nvPr/>
        </p:nvSpPr>
        <p:spPr bwMode="auto">
          <a:xfrm>
            <a:off x="212725" y="729257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例如</a:t>
            </a:r>
            <a:r>
              <a:rPr kumimoji="1" lang="en-US" altLang="zh-CN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endParaRPr kumimoji="1" lang="en-US" altLang="zh-CN" sz="360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2837" name="Text Box 69"/>
          <p:cNvSpPr txBox="1">
            <a:spLocks noChangeArrowheads="1"/>
          </p:cNvSpPr>
          <p:nvPr/>
        </p:nvSpPr>
        <p:spPr bwMode="auto">
          <a:xfrm>
            <a:off x="228600" y="3548657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再如</a:t>
            </a:r>
            <a:r>
              <a:rPr kumimoji="1" lang="en-US" altLang="zh-CN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endParaRPr kumimoji="1" lang="en-US" altLang="zh-CN" sz="360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2839" name="Line 71"/>
          <p:cNvSpPr>
            <a:spLocks noChangeShapeType="1"/>
          </p:cNvSpPr>
          <p:nvPr/>
        </p:nvSpPr>
        <p:spPr bwMode="auto">
          <a:xfrm>
            <a:off x="4479925" y="761007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40" name="Text Box 72"/>
          <p:cNvSpPr txBox="1">
            <a:spLocks noChangeArrowheads="1"/>
          </p:cNvSpPr>
          <p:nvPr/>
        </p:nvSpPr>
        <p:spPr bwMode="auto">
          <a:xfrm>
            <a:off x="3489325" y="600670"/>
            <a:ext cx="996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插入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位置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41" name="Line 73"/>
          <p:cNvSpPr>
            <a:spLocks noChangeShapeType="1"/>
          </p:cNvSpPr>
          <p:nvPr/>
        </p:nvSpPr>
        <p:spPr bwMode="auto">
          <a:xfrm>
            <a:off x="2422525" y="3512145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42" name="Text Box 74"/>
          <p:cNvSpPr txBox="1">
            <a:spLocks noChangeArrowheads="1"/>
          </p:cNvSpPr>
          <p:nvPr/>
        </p:nvSpPr>
        <p:spPr bwMode="auto">
          <a:xfrm>
            <a:off x="2416175" y="3351807"/>
            <a:ext cx="996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插入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位置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43" name="Text Box 75"/>
          <p:cNvSpPr txBox="1">
            <a:spLocks noChangeArrowheads="1"/>
          </p:cNvSpPr>
          <p:nvPr/>
        </p:nvSpPr>
        <p:spPr bwMode="auto">
          <a:xfrm>
            <a:off x="609600" y="1643657"/>
            <a:ext cx="73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smtClean="0">
                <a:solidFill>
                  <a:srgbClr val="005042"/>
                </a:solidFill>
                <a:latin typeface="Times New Roman" pitchFamily="18" charset="0"/>
                <a:cs typeface="Times New Roman" pitchFamily="18" charset="0"/>
              </a:rPr>
              <a:t>L.r</a:t>
            </a:r>
            <a:endParaRPr kumimoji="1" lang="en-US" altLang="zh-CN" sz="36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44" name="Text Box 76"/>
          <p:cNvSpPr txBox="1">
            <a:spLocks noChangeArrowheads="1"/>
          </p:cNvSpPr>
          <p:nvPr/>
        </p:nvSpPr>
        <p:spPr bwMode="auto">
          <a:xfrm>
            <a:off x="609600" y="4386857"/>
            <a:ext cx="73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smtClean="0">
                <a:solidFill>
                  <a:srgbClr val="005042"/>
                </a:solidFill>
                <a:latin typeface="Times New Roman" pitchFamily="18" charset="0"/>
                <a:cs typeface="Times New Roman" pitchFamily="18" charset="0"/>
              </a:rPr>
              <a:t>L.r</a:t>
            </a:r>
            <a:endParaRPr kumimoji="1" lang="en-US" altLang="zh-CN" sz="36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38535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3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 autoUpdateAnimBg="0"/>
      <p:bldP spid="32771" grpId="0" animBg="1"/>
      <p:bldP spid="32772" grpId="0" animBg="1"/>
      <p:bldP spid="32773" grpId="0" animBg="1"/>
      <p:bldP spid="32774" grpId="0" animBg="1"/>
      <p:bldP spid="32775" grpId="0" animBg="1" autoUpdateAnimBg="0"/>
      <p:bldP spid="32776" grpId="0" animBg="1"/>
      <p:bldP spid="32777" grpId="0" animBg="1"/>
      <p:bldP spid="32778" grpId="0" animBg="1"/>
      <p:bldP spid="32779" grpId="0" animBg="1"/>
      <p:bldP spid="32780" grpId="0" animBg="1"/>
      <p:bldP spid="32781" grpId="0" autoUpdateAnimBg="0"/>
      <p:bldP spid="32782" grpId="0" animBg="1"/>
      <p:bldP spid="32783" grpId="0" autoUpdateAnimBg="0"/>
      <p:bldP spid="32784" grpId="0" animBg="1"/>
      <p:bldP spid="32785" grpId="0" autoUpdateAnimBg="0"/>
      <p:bldP spid="32786" grpId="0" animBg="1"/>
      <p:bldP spid="32787" grpId="0" autoUpdateAnimBg="0"/>
      <p:bldP spid="32788" grpId="0" animBg="1"/>
      <p:bldP spid="32789" grpId="0" animBg="1"/>
      <p:bldP spid="32790" grpId="0" animBg="1"/>
      <p:bldP spid="32791" grpId="0" autoUpdateAnimBg="0"/>
      <p:bldP spid="32792" grpId="0" animBg="1" autoUpdateAnimBg="0"/>
      <p:bldP spid="32793" grpId="0" animBg="1"/>
      <p:bldP spid="32794" grpId="0" autoUpdateAnimBg="0"/>
      <p:bldP spid="32795" grpId="0" autoUpdateAnimBg="0"/>
      <p:bldP spid="32796" grpId="0" animBg="1"/>
      <p:bldP spid="32797" grpId="0" animBg="1"/>
      <p:bldP spid="32798" grpId="0" autoUpdateAnimBg="0"/>
      <p:bldP spid="32799" grpId="0" animBg="1"/>
      <p:bldP spid="32800" grpId="0" animBg="1"/>
      <p:bldP spid="32801" grpId="0" autoUpdateAnimBg="0"/>
      <p:bldP spid="32802" grpId="0" animBg="1"/>
      <p:bldP spid="32803" grpId="0" animBg="1" autoUpdateAnimBg="0"/>
      <p:bldP spid="32804" grpId="0" animBg="1"/>
      <p:bldP spid="32805" grpId="0" animBg="1"/>
      <p:bldP spid="32806" grpId="0" animBg="1"/>
      <p:bldP spid="32807" grpId="0" animBg="1"/>
      <p:bldP spid="32808" grpId="0" animBg="1"/>
      <p:bldP spid="32809" grpId="0" animBg="1"/>
      <p:bldP spid="32810" grpId="0" animBg="1" autoUpdateAnimBg="0"/>
      <p:bldP spid="32811" grpId="0" animBg="1"/>
      <p:bldP spid="32812" grpId="0" animBg="1"/>
      <p:bldP spid="32813" grpId="0" animBg="1"/>
      <p:bldP spid="32814" grpId="0" autoUpdateAnimBg="0"/>
      <p:bldP spid="32815" grpId="0" animBg="1"/>
      <p:bldP spid="32816" grpId="0" autoUpdateAnimBg="0"/>
      <p:bldP spid="32817" grpId="0" animBg="1"/>
      <p:bldP spid="32818" grpId="0" autoUpdateAnimBg="0"/>
      <p:bldP spid="32819" grpId="0" animBg="1"/>
      <p:bldP spid="32820" grpId="0" autoUpdateAnimBg="0"/>
      <p:bldP spid="32821" grpId="0" animBg="1"/>
      <p:bldP spid="32822" grpId="0" autoUpdateAnimBg="0"/>
      <p:bldP spid="32823" grpId="0" animBg="1"/>
      <p:bldP spid="32824" grpId="0" animBg="1"/>
      <p:bldP spid="32825" grpId="0" autoUpdateAnimBg="0"/>
      <p:bldP spid="32826" grpId="0" animBg="1"/>
      <p:bldP spid="32827" grpId="0" autoUpdateAnimBg="0"/>
      <p:bldP spid="32828" grpId="0" animBg="1"/>
      <p:bldP spid="32829" grpId="0" animBg="1"/>
      <p:bldP spid="32830" grpId="0" animBg="1"/>
      <p:bldP spid="32831" grpId="0" autoUpdateAnimBg="0"/>
      <p:bldP spid="32832" grpId="0" animBg="1"/>
      <p:bldP spid="32833" grpId="0" animBg="1"/>
      <p:bldP spid="32834" grpId="0" autoUpdateAnimBg="0"/>
      <p:bldP spid="32835" grpId="0" animBg="1"/>
      <p:bldP spid="32836" grpId="0" autoUpdateAnimBg="0"/>
      <p:bldP spid="32837" grpId="0" autoUpdateAnimBg="0"/>
      <p:bldP spid="32839" grpId="0" animBg="1"/>
      <p:bldP spid="32840" grpId="0" autoUpdateAnimBg="0"/>
      <p:bldP spid="32841" grpId="0" animBg="1"/>
      <p:bldP spid="32842" grpId="0" autoUpdateAnimBg="0"/>
      <p:bldP spid="32843" grpId="0" autoUpdateAnimBg="0"/>
      <p:bldP spid="3284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4310062" cy="4746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折半插入排序的算法分析：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7696200" cy="2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2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折半查找比顺序查找快，所以折半插入排序就平均性能来说比直接插入排序要快。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在插入第 </a:t>
            </a:r>
            <a:r>
              <a:rPr lang="en-US" altLang="zh-CN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个对象时，需要经过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log</a:t>
            </a:r>
            <a:r>
              <a:rPr lang="en-US" altLang="zh-CN" sz="28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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+1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次关键字比较，才能确定它应插入的位置。</a:t>
            </a:r>
            <a:endParaRPr lang="zh-CN" altLang="en-US" sz="2800" b="1" i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折半插入排序是一个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稳定的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排序方法。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4076700"/>
            <a:ext cx="8497888" cy="1944688"/>
          </a:xfrm>
          <a:solidFill>
            <a:srgbClr val="FFFF99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讨论：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若记录是链表结构，用直接插入排序行否？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   折半插入排序呢？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答：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直接插入不仅可行，而且还无需移动元素，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    时间效率更高！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但链表无法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“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折半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”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0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希尔排序</a:t>
            </a:r>
          </a:p>
          <a:p>
            <a:pPr lvl="1"/>
            <a:r>
              <a:rPr lang="zh-CN" altLang="en-US" dirty="0"/>
              <a:t>改进的着眼点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直接插入排序在基本有序时，效率较高</a:t>
            </a:r>
          </a:p>
          <a:p>
            <a:pPr lvl="2"/>
            <a:r>
              <a:rPr lang="zh-CN" altLang="en-US" dirty="0"/>
              <a:t>在待排序的记录个数较少时，效率较高</a:t>
            </a:r>
          </a:p>
          <a:p>
            <a:pPr lvl="1"/>
            <a:r>
              <a:rPr lang="zh-CN" altLang="en-US" dirty="0"/>
              <a:t>基本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2"/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先将整个待排记录序列分割成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若干子序列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分别进行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直接插入排序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，待整个序列中的记录“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基本有序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”时，再对全体记录进行一次直接插入排序。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60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404664"/>
            <a:ext cx="8439472" cy="584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希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尔</a:t>
            </a:r>
            <a:r>
              <a:rPr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排序实际上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是一种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分组插入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方法。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lang="zh-CN" altLang="en-US" sz="3600" b="1" dirty="0" smtClean="0">
                <a:solidFill>
                  <a:srgbClr val="0000FF"/>
                </a:solidFill>
                <a:ea typeface="楷体_GB2312" pitchFamily="49" charset="-122"/>
              </a:rPr>
              <a:t>其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</a:rPr>
              <a:t>基本思想是</a:t>
            </a:r>
            <a:r>
              <a:rPr lang="zh-CN" altLang="en-US" sz="3600" b="1" dirty="0" smtClean="0">
                <a:solidFill>
                  <a:srgbClr val="0000FF"/>
                </a:solidFill>
                <a:ea typeface="楷体_GB2312" pitchFamily="49" charset="-122"/>
              </a:rPr>
              <a:t>：</a:t>
            </a:r>
            <a:endParaRPr lang="en-US" altLang="zh-CN" sz="3600" b="1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457200" indent="-457200"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先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取定一个小于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的整数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>
                <a:solidFill>
                  <a:srgbClr val="C00000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作为第一个增量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把表的全部记录分成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个组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所有距离为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的倍数的记录放在同一个组中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在各组内进行直接插入排序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；</a:t>
            </a:r>
            <a:endParaRPr lang="en-US" altLang="zh-CN" sz="2800" b="1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457200" indent="-457200"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然后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取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第二个增量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>
                <a:solidFill>
                  <a:srgbClr val="C00000"/>
                </a:solidFill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＜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>
                <a:solidFill>
                  <a:srgbClr val="C00000"/>
                </a:solidFill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),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重复上述的分组和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排序</a:t>
            </a:r>
            <a:r>
              <a:rPr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;</a:t>
            </a:r>
          </a:p>
          <a:p>
            <a:pPr marL="457200" indent="-457200"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直至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所取的增量</a:t>
            </a:r>
            <a:r>
              <a:rPr lang="en-US" altLang="zh-CN" sz="2800" b="1" dirty="0" err="1">
                <a:solidFill>
                  <a:srgbClr val="C0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 err="1">
                <a:solidFill>
                  <a:srgbClr val="C00000"/>
                </a:solidFill>
                <a:ea typeface="楷体_GB2312" pitchFamily="49" charset="-122"/>
              </a:rPr>
              <a:t>t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=1(</a:t>
            </a:r>
            <a:r>
              <a:rPr lang="en-US" altLang="zh-CN" sz="2800" b="1" dirty="0" err="1">
                <a:solidFill>
                  <a:srgbClr val="C00000"/>
                </a:solidFill>
                <a:ea typeface="楷体_GB2312" pitchFamily="49" charset="-122"/>
              </a:rPr>
              <a:t>d</a:t>
            </a:r>
            <a:r>
              <a:rPr lang="en-US" altLang="zh-CN" sz="2800" b="1" baseline="-30000" dirty="0" err="1">
                <a:solidFill>
                  <a:srgbClr val="C00000"/>
                </a:solidFill>
                <a:ea typeface="楷体_GB2312" pitchFamily="49" charset="-122"/>
              </a:rPr>
              <a:t>t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&lt;d</a:t>
            </a:r>
            <a:r>
              <a:rPr lang="en-US" altLang="zh-CN" sz="2800" b="1" baseline="-30000" dirty="0">
                <a:solidFill>
                  <a:srgbClr val="C00000"/>
                </a:solidFill>
                <a:ea typeface="楷体_GB2312" pitchFamily="49" charset="-122"/>
              </a:rPr>
              <a:t>t-1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&lt;…&lt;d</a:t>
            </a:r>
            <a:r>
              <a:rPr lang="en-US" altLang="zh-CN" sz="2800" b="1" baseline="-30000" dirty="0">
                <a:solidFill>
                  <a:srgbClr val="C00000"/>
                </a:solidFill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&lt;d</a:t>
            </a:r>
            <a:r>
              <a:rPr lang="en-US" altLang="zh-CN" sz="2800" b="1" baseline="-30000" dirty="0">
                <a:solidFill>
                  <a:srgbClr val="C00000"/>
                </a:solidFill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),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即所有记录放在同一组中进行直接插入排序为止。</a:t>
            </a:r>
          </a:p>
        </p:txBody>
      </p:sp>
    </p:spTree>
    <p:extLst>
      <p:ext uri="{BB962C8B-B14F-4D97-AF65-F5344CB8AC3E}">
        <p14:creationId xmlns:p14="http://schemas.microsoft.com/office/powerpoint/2010/main" xmlns="" val="28014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sz="3600" dirty="0"/>
              <a:t>哈希函数的构造</a:t>
            </a:r>
            <a:r>
              <a:rPr lang="zh-CN" altLang="en-US" sz="3600" dirty="0" smtClean="0"/>
              <a:t>方法</a:t>
            </a:r>
            <a:endParaRPr lang="en-US" altLang="zh-CN" sz="3600" dirty="0" smtClean="0"/>
          </a:p>
          <a:p>
            <a:pPr lvl="1"/>
            <a:r>
              <a:rPr lang="zh-CN" altLang="en-US" sz="3200" dirty="0">
                <a:solidFill>
                  <a:srgbClr val="3333FF"/>
                </a:solidFill>
              </a:rPr>
              <a:t>对</a:t>
            </a:r>
            <a:r>
              <a:rPr lang="zh-CN" altLang="en-US" sz="3200" dirty="0">
                <a:solidFill>
                  <a:srgbClr val="FF0000"/>
                </a:solidFill>
              </a:rPr>
              <a:t>数字</a:t>
            </a:r>
            <a:r>
              <a:rPr lang="zh-CN" altLang="en-US" sz="3200" dirty="0">
                <a:solidFill>
                  <a:srgbClr val="3333FF"/>
                </a:solidFill>
              </a:rPr>
              <a:t>的关键字可有下列构造方法</a:t>
            </a:r>
            <a:r>
              <a:rPr lang="en-US" altLang="zh-CN" sz="3200" dirty="0">
                <a:solidFill>
                  <a:srgbClr val="3333FF"/>
                </a:solidFill>
              </a:rPr>
              <a:t>:</a:t>
            </a:r>
          </a:p>
          <a:p>
            <a:pPr lvl="2"/>
            <a:r>
              <a:rPr lang="zh-CN" altLang="en-US" sz="3000" dirty="0" smtClean="0"/>
              <a:t>直接</a:t>
            </a:r>
            <a:r>
              <a:rPr lang="zh-CN" altLang="en-US" sz="3000" dirty="0"/>
              <a:t>定址法 </a:t>
            </a:r>
          </a:p>
          <a:p>
            <a:pPr lvl="2"/>
            <a:r>
              <a:rPr lang="zh-CN" altLang="en-US" sz="3000" dirty="0"/>
              <a:t>数字分析法</a:t>
            </a:r>
          </a:p>
          <a:p>
            <a:pPr lvl="2"/>
            <a:r>
              <a:rPr lang="zh-CN" altLang="en-US" sz="3000" dirty="0"/>
              <a:t>平方取中法</a:t>
            </a:r>
          </a:p>
          <a:p>
            <a:pPr lvl="2"/>
            <a:r>
              <a:rPr lang="zh-CN" altLang="en-US" sz="3000" dirty="0"/>
              <a:t>折叠法</a:t>
            </a:r>
          </a:p>
          <a:p>
            <a:pPr lvl="2"/>
            <a:r>
              <a:rPr lang="zh-CN" altLang="en-US" sz="3000" dirty="0">
                <a:solidFill>
                  <a:srgbClr val="FF0000"/>
                </a:solidFill>
              </a:rPr>
              <a:t>除留余数法</a:t>
            </a:r>
          </a:p>
          <a:p>
            <a:pPr lvl="2"/>
            <a:r>
              <a:rPr lang="zh-CN" altLang="en-US" sz="3000" dirty="0"/>
              <a:t>随机数法 </a:t>
            </a:r>
            <a:endParaRPr lang="en-US" altLang="zh-CN" sz="3000" dirty="0" smtClean="0"/>
          </a:p>
          <a:p>
            <a:pPr lvl="1"/>
            <a:r>
              <a:rPr lang="zh-CN" altLang="en-US" sz="3200" dirty="0">
                <a:solidFill>
                  <a:srgbClr val="3333FF"/>
                </a:solidFill>
              </a:rPr>
              <a:t>若是</a:t>
            </a:r>
            <a:r>
              <a:rPr lang="zh-CN" altLang="en-US" sz="3200" dirty="0">
                <a:solidFill>
                  <a:srgbClr val="FF0000"/>
                </a:solidFill>
              </a:rPr>
              <a:t>非数字</a:t>
            </a:r>
            <a:r>
              <a:rPr lang="zh-CN" altLang="en-US" sz="3200" dirty="0">
                <a:solidFill>
                  <a:srgbClr val="3333FF"/>
                </a:solidFill>
              </a:rPr>
              <a:t>关键字，则需先对其进行数字化处理。</a:t>
            </a:r>
          </a:p>
          <a:p>
            <a:pPr lvl="1"/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8093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28600" y="171450"/>
            <a:ext cx="8915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 smtClean="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将记录序列分成若干子序列，分别对每个子序列进行</a:t>
            </a:r>
            <a:r>
              <a:rPr kumimoji="1"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插入排序</a:t>
            </a:r>
            <a:r>
              <a:rPr kumimoji="1" lang="zh-CN" altLang="en-US" sz="3600" dirty="0" smtClean="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kumimoji="1" lang="zh-CN" altLang="en-US" sz="3600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36525" y="4905375"/>
            <a:ext cx="89312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dirty="0" smtClean="0">
                <a:solidFill>
                  <a:srgbClr val="00504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其中，</a:t>
            </a:r>
            <a:r>
              <a:rPr kumimoji="1" lang="en-US" altLang="zh-CN" sz="40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kumimoji="1" lang="en-US" altLang="zh-CN" sz="4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4000" dirty="0" smtClean="0">
                <a:solidFill>
                  <a:srgbClr val="00504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称为增量，它的值在排序过程中从大到小逐渐缩小，直至最后一趟排序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减为 </a:t>
            </a:r>
            <a:r>
              <a:rPr kumimoji="1" lang="en-US" altLang="zh-CN" sz="4000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kumimoji="1" lang="zh-CN" altLang="en-US" sz="40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kumimoji="1"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12725" y="1541463"/>
            <a:ext cx="873989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例如：将 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 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个记录分成 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 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个子序列：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R[1]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R[1+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R[1+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2d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R[1+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kd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}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{ R[2]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R[2+d]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R[2+2d]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R[2+kd] }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…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{ R[d]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R[2d]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R[3d]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R[</a:t>
            </a:r>
            <a:r>
              <a:rPr kumimoji="1" lang="en-US" altLang="zh-CN" sz="3200" dirty="0" err="1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kd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kumimoji="1" lang="zh-CN" altLang="en-US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en-US" altLang="zh-CN" sz="3200" dirty="0" smtClean="0">
                <a:solidFill>
                  <a:srgbClr val="00504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R[(k+1)d] }</a:t>
            </a:r>
            <a:endParaRPr kumimoji="1"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0819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295400" y="838200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19050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25146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1242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37338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43434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49530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55626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61722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67818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73914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295400" y="2438400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19050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5146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31242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37338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43434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49530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55626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61722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67818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73914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1295400" y="4114800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19050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25146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31242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37338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43434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49530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55626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61722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67818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73914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1295400" y="5867400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1905000" y="5867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>
            <a:off x="2514600" y="5867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3124200" y="5867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3733800" y="5867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4343400" y="5867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4953000" y="5867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5562600" y="5867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6172200" y="5867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>
            <a:off x="6781800" y="5867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7391400" y="5867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82" name="Text Box 46"/>
          <p:cNvSpPr txBox="1">
            <a:spLocks noChangeArrowheads="1"/>
          </p:cNvSpPr>
          <p:nvPr/>
        </p:nvSpPr>
        <p:spPr bwMode="auto">
          <a:xfrm>
            <a:off x="533400" y="0"/>
            <a:ext cx="170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smtClean="0">
                <a:solidFill>
                  <a:srgbClr val="9933FF"/>
                </a:solidFill>
                <a:ea typeface="隶书" pitchFamily="49" charset="-122"/>
              </a:rPr>
              <a:t>例如：</a:t>
            </a:r>
            <a:endParaRPr kumimoji="1" lang="zh-CN" altLang="en-US" sz="40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9983" name="Text Box 47"/>
          <p:cNvSpPr txBox="1">
            <a:spLocks noChangeArrowheads="1"/>
          </p:cNvSpPr>
          <p:nvPr/>
        </p:nvSpPr>
        <p:spPr bwMode="auto">
          <a:xfrm>
            <a:off x="1219200" y="762000"/>
            <a:ext cx="7194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16  25 12  30 47 11  23 36  9   18 31</a:t>
            </a:r>
            <a:r>
              <a:rPr kumimoji="1" lang="en-US" altLang="zh-CN" sz="4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39984" name="Text Box 48"/>
          <p:cNvSpPr txBox="1">
            <a:spLocks noChangeArrowheads="1"/>
          </p:cNvSpPr>
          <p:nvPr/>
        </p:nvSpPr>
        <p:spPr bwMode="auto">
          <a:xfrm>
            <a:off x="381000" y="1600200"/>
            <a:ext cx="6311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3600" smtClean="0">
                <a:solidFill>
                  <a:srgbClr val="00504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第一趟希尔排序，设增量 </a:t>
            </a:r>
            <a:r>
              <a:rPr kumimoji="1" lang="en-US" altLang="zh-CN" sz="36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 =5</a:t>
            </a:r>
            <a:endParaRPr kumimoji="1" lang="en-US" altLang="zh-CN" sz="40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9985" name="Text Box 49"/>
          <p:cNvSpPr txBox="1">
            <a:spLocks noChangeArrowheads="1"/>
          </p:cNvSpPr>
          <p:nvPr/>
        </p:nvSpPr>
        <p:spPr bwMode="auto">
          <a:xfrm>
            <a:off x="1219200" y="2422525"/>
            <a:ext cx="6940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  </a:t>
            </a:r>
            <a:r>
              <a:rPr kumimoji="1" lang="en-US" altLang="zh-CN" sz="36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600" dirty="0" smtClean="0">
                <a:solidFill>
                  <a:srgbClr val="840C26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6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600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>9 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36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16  </a:t>
            </a:r>
            <a:r>
              <a:rPr kumimoji="1" lang="en-US" altLang="zh-CN" sz="36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kumimoji="1" lang="en-US" altLang="zh-CN" sz="3600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600" dirty="0" smtClean="0">
                <a:solidFill>
                  <a:srgbClr val="840C26"/>
                </a:solidFill>
                <a:latin typeface="Times New Roman" pitchFamily="18" charset="0"/>
                <a:cs typeface="Times New Roman" pitchFamily="18" charset="0"/>
              </a:rPr>
              <a:t>36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600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36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31</a:t>
            </a:r>
            <a:r>
              <a:rPr kumimoji="1" lang="en-US" altLang="zh-CN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533400" y="3324225"/>
            <a:ext cx="629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smtClean="0">
                <a:solidFill>
                  <a:srgbClr val="00504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第二趟希尔排序，设增量 </a:t>
            </a:r>
            <a:r>
              <a:rPr kumimoji="1" lang="en-US" altLang="zh-CN" sz="36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 = 3</a:t>
            </a:r>
            <a:endParaRPr kumimoji="1" lang="en-US" altLang="zh-CN" sz="4000" b="1" smtClean="0">
              <a:solidFill>
                <a:srgbClr val="A5002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9987" name="Text Box 51"/>
          <p:cNvSpPr txBox="1">
            <a:spLocks noChangeArrowheads="1"/>
          </p:cNvSpPr>
          <p:nvPr/>
        </p:nvSpPr>
        <p:spPr bwMode="auto">
          <a:xfrm>
            <a:off x="1371600" y="4114800"/>
            <a:ext cx="658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  </a:t>
            </a:r>
            <a:r>
              <a:rPr kumimoji="1" lang="en-US" altLang="zh-CN" sz="36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3600" dirty="0" smtClean="0">
                <a:solidFill>
                  <a:srgbClr val="840C26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11 </a:t>
            </a:r>
            <a:r>
              <a:rPr kumimoji="1" lang="en-US" altLang="zh-CN" sz="36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600" dirty="0" smtClean="0">
                <a:solidFill>
                  <a:srgbClr val="840C26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25  </a:t>
            </a:r>
            <a:r>
              <a:rPr kumimoji="1" lang="en-US" altLang="zh-CN" sz="36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600" dirty="0" smtClean="0">
                <a:solidFill>
                  <a:srgbClr val="840C26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47 </a:t>
            </a:r>
            <a:r>
              <a:rPr kumimoji="1" lang="en-US" altLang="zh-CN" sz="36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36</a:t>
            </a:r>
            <a:endParaRPr kumimoji="1" lang="en-US" altLang="zh-CN" sz="4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88" name="Text Box 52"/>
          <p:cNvSpPr txBox="1">
            <a:spLocks noChangeArrowheads="1"/>
          </p:cNvSpPr>
          <p:nvPr/>
        </p:nvSpPr>
        <p:spPr bwMode="auto">
          <a:xfrm>
            <a:off x="609600" y="5000625"/>
            <a:ext cx="629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smtClean="0">
                <a:solidFill>
                  <a:srgbClr val="00504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第三趟希尔排序，设增量 </a:t>
            </a:r>
            <a:r>
              <a:rPr kumimoji="1" lang="en-US" altLang="zh-CN" sz="36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 = 1</a:t>
            </a:r>
            <a:endParaRPr kumimoji="1" lang="en-US" altLang="zh-CN" sz="4000" b="1" smtClean="0">
              <a:solidFill>
                <a:srgbClr val="A5002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9989" name="Text Box 53"/>
          <p:cNvSpPr txBox="1">
            <a:spLocks noChangeArrowheads="1"/>
          </p:cNvSpPr>
          <p:nvPr/>
        </p:nvSpPr>
        <p:spPr bwMode="auto">
          <a:xfrm>
            <a:off x="1219200" y="5791200"/>
            <a:ext cx="6940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9   11 12 16  18 23  25 30 31 36  47 </a:t>
            </a:r>
          </a:p>
        </p:txBody>
      </p:sp>
    </p:spTree>
    <p:extLst>
      <p:ext uri="{BB962C8B-B14F-4D97-AF65-F5344CB8AC3E}">
        <p14:creationId xmlns:p14="http://schemas.microsoft.com/office/powerpoint/2010/main" xmlns="" val="260893199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 autoUpdateAnimBg="0"/>
      <p:bldP spid="39939" grpId="0" animBg="1"/>
      <p:bldP spid="39940" grpId="0" animBg="1"/>
      <p:bldP spid="39941" grpId="0" animBg="1"/>
      <p:bldP spid="39942" grpId="0" animBg="1"/>
      <p:bldP spid="39943" grpId="0" animBg="1"/>
      <p:bldP spid="39944" grpId="0" animBg="1"/>
      <p:bldP spid="39945" grpId="0" animBg="1"/>
      <p:bldP spid="39946" grpId="0" animBg="1"/>
      <p:bldP spid="39947" grpId="0" animBg="1"/>
      <p:bldP spid="39948" grpId="0" animBg="1"/>
      <p:bldP spid="39949" grpId="0" animBg="1"/>
      <p:bldP spid="39950" grpId="0" animBg="1"/>
      <p:bldP spid="39951" grpId="0" animBg="1"/>
      <p:bldP spid="39952" grpId="0" animBg="1"/>
      <p:bldP spid="39953" grpId="0" animBg="1"/>
      <p:bldP spid="39954" grpId="0" animBg="1"/>
      <p:bldP spid="39955" grpId="0" animBg="1"/>
      <p:bldP spid="39956" grpId="0" animBg="1"/>
      <p:bldP spid="39957" grpId="0" animBg="1"/>
      <p:bldP spid="39958" grpId="0" animBg="1"/>
      <p:bldP spid="39959" grpId="0" animBg="1"/>
      <p:bldP spid="39960" grpId="0" animBg="1"/>
      <p:bldP spid="39961" grpId="0" animBg="1"/>
      <p:bldP spid="39962" grpId="0" animBg="1"/>
      <p:bldP spid="39963" grpId="0" animBg="1"/>
      <p:bldP spid="39964" grpId="0" animBg="1"/>
      <p:bldP spid="39965" grpId="0" animBg="1"/>
      <p:bldP spid="39966" grpId="0" animBg="1"/>
      <p:bldP spid="39967" grpId="0" animBg="1"/>
      <p:bldP spid="39968" grpId="0" animBg="1"/>
      <p:bldP spid="39969" grpId="0" animBg="1"/>
      <p:bldP spid="39970" grpId="0" animBg="1"/>
      <p:bldP spid="39971" grpId="0" animBg="1"/>
      <p:bldP spid="39972" grpId="0" animBg="1"/>
      <p:bldP spid="39973" grpId="0" animBg="1"/>
      <p:bldP spid="39974" grpId="0" animBg="1"/>
      <p:bldP spid="39975" grpId="0" animBg="1"/>
      <p:bldP spid="39976" grpId="0" animBg="1"/>
      <p:bldP spid="39977" grpId="0" animBg="1"/>
      <p:bldP spid="39978" grpId="0" animBg="1"/>
      <p:bldP spid="39979" grpId="0" animBg="1"/>
      <p:bldP spid="39980" grpId="0" animBg="1"/>
      <p:bldP spid="39981" grpId="0" animBg="1"/>
      <p:bldP spid="39982" grpId="0" autoUpdateAnimBg="0"/>
      <p:bldP spid="39983" grpId="0" autoUpdateAnimBg="0"/>
      <p:bldP spid="39984" grpId="0" autoUpdateAnimBg="0"/>
      <p:bldP spid="39985" grpId="0" autoUpdateAnimBg="0"/>
      <p:bldP spid="39986" grpId="0" autoUpdateAnimBg="0"/>
      <p:bldP spid="39987" grpId="0" autoUpdateAnimBg="0"/>
      <p:bldP spid="39988" grpId="0" autoUpdateAnimBg="0"/>
      <p:bldP spid="3998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希尔排序</a:t>
            </a:r>
          </a:p>
          <a:p>
            <a:pPr lvl="1"/>
            <a:r>
              <a:rPr lang="zh-CN" altLang="en-US" dirty="0" smtClean="0"/>
              <a:t>技巧</a:t>
            </a:r>
            <a:endParaRPr lang="en-US" altLang="zh-CN" dirty="0" smtClean="0"/>
          </a:p>
          <a:p>
            <a:pPr lvl="2"/>
            <a:r>
              <a:rPr lang="zh-CN" altLang="en-US" sz="2600" dirty="0"/>
              <a:t>子序列的构成不是简单地“逐段分割”</a:t>
            </a:r>
          </a:p>
          <a:p>
            <a:pPr lvl="2"/>
            <a:r>
              <a:rPr lang="zh-CN" altLang="en-US" sz="2600" dirty="0"/>
              <a:t>将相隔某个增量</a:t>
            </a:r>
            <a:r>
              <a:rPr lang="en-US" altLang="zh-CN" sz="2600" dirty="0" err="1"/>
              <a:t>dk</a:t>
            </a:r>
            <a:r>
              <a:rPr lang="zh-CN" altLang="en-US" sz="2600" dirty="0"/>
              <a:t>的记录组成一个子序列</a:t>
            </a:r>
          </a:p>
          <a:p>
            <a:pPr lvl="2"/>
            <a:r>
              <a:rPr lang="zh-CN" altLang="en-US" sz="2600" dirty="0"/>
              <a:t>让增量</a:t>
            </a:r>
            <a:r>
              <a:rPr lang="en-US" altLang="zh-CN" sz="2600" dirty="0" err="1"/>
              <a:t>dk</a:t>
            </a:r>
            <a:r>
              <a:rPr lang="zh-CN" altLang="en-US" sz="2600" dirty="0"/>
              <a:t>逐趟缩短（例如依次取</a:t>
            </a:r>
            <a:r>
              <a:rPr lang="en-US" altLang="zh-CN" sz="2600" dirty="0"/>
              <a:t>5,3,1</a:t>
            </a:r>
            <a:r>
              <a:rPr lang="zh-CN" altLang="en-US" sz="2600" dirty="0"/>
              <a:t>）</a:t>
            </a:r>
          </a:p>
          <a:p>
            <a:pPr lvl="2"/>
            <a:r>
              <a:rPr lang="zh-CN" altLang="en-US" sz="2600" dirty="0"/>
              <a:t>直到</a:t>
            </a:r>
            <a:r>
              <a:rPr lang="en-US" altLang="zh-CN" sz="2600" dirty="0" err="1"/>
              <a:t>dk</a:t>
            </a:r>
            <a:r>
              <a:rPr lang="zh-CN" altLang="en-US" sz="2600" dirty="0"/>
              <a:t>＝</a:t>
            </a:r>
            <a:r>
              <a:rPr lang="en-US" altLang="zh-CN" sz="2600" dirty="0"/>
              <a:t>1</a:t>
            </a:r>
            <a:r>
              <a:rPr lang="zh-CN" altLang="en-US" sz="2600" dirty="0" smtClean="0"/>
              <a:t>为止</a:t>
            </a:r>
            <a:endParaRPr lang="zh-CN" altLang="en-US" sz="2600" dirty="0"/>
          </a:p>
          <a:p>
            <a:pPr lvl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/>
            <a:r>
              <a:rPr lang="zh-CN" altLang="en-US" sz="2600" dirty="0"/>
              <a:t>小元素跳跃式前移</a:t>
            </a:r>
          </a:p>
          <a:p>
            <a:pPr lvl="2"/>
            <a:r>
              <a:rPr lang="zh-CN" altLang="en-US" sz="2600" dirty="0"/>
              <a:t>最后一趟增量为</a:t>
            </a:r>
            <a:r>
              <a:rPr lang="en-US" altLang="zh-CN" sz="2600" dirty="0"/>
              <a:t>1</a:t>
            </a:r>
            <a:r>
              <a:rPr lang="zh-CN" altLang="en-US" sz="2600" dirty="0"/>
              <a:t>时，序列已基本有序</a:t>
            </a:r>
          </a:p>
          <a:p>
            <a:pPr lvl="2"/>
            <a:r>
              <a:rPr lang="zh-CN" altLang="en-US" sz="2600" dirty="0"/>
              <a:t>平均性能优于直接</a:t>
            </a:r>
            <a:r>
              <a:rPr lang="zh-CN" altLang="en-US" sz="2600" dirty="0" smtClean="0"/>
              <a:t>插入排序</a:t>
            </a:r>
            <a:endParaRPr lang="en-US" altLang="zh-CN" sz="2600" dirty="0" smtClean="0"/>
          </a:p>
          <a:p>
            <a:pPr lvl="1"/>
            <a:r>
              <a:rPr lang="zh-CN" altLang="en-US" dirty="0" smtClean="0"/>
              <a:t>希尔排序是不稳定排序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350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希尔排序示例</a:t>
            </a:r>
            <a:r>
              <a:rPr lang="zh-CN" altLang="en-US" b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：关键字</a:t>
            </a:r>
            <a:r>
              <a:rPr lang="zh-CN" altLang="en-US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序列 </a:t>
            </a:r>
            <a:r>
              <a:rPr lang="en-US" altLang="zh-CN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T=(49</a:t>
            </a:r>
            <a:r>
              <a:rPr lang="zh-CN" altLang="en-US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38</a:t>
            </a:r>
            <a:r>
              <a:rPr lang="zh-CN" altLang="en-US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65</a:t>
            </a:r>
            <a:r>
              <a:rPr lang="zh-CN" altLang="en-US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97, 76, 13, 27, 49</a:t>
            </a:r>
            <a:r>
              <a:rPr lang="en-US" altLang="zh-CN" b="0" dirty="0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*</a:t>
            </a:r>
            <a:r>
              <a:rPr lang="zh-CN" altLang="en-US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55,  04</a:t>
            </a:r>
            <a:r>
              <a:rPr lang="zh-CN" altLang="en-US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421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38</a:t>
            </a:r>
          </a:p>
        </p:txBody>
      </p:sp>
      <p:graphicFrame>
        <p:nvGraphicFramePr>
          <p:cNvPr id="6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10225"/>
              </p:ext>
            </p:extLst>
          </p:nvPr>
        </p:nvGraphicFramePr>
        <p:xfrm>
          <a:off x="2017712" y="2346846"/>
          <a:ext cx="7162800" cy="3017520"/>
        </p:xfrm>
        <a:graphic>
          <a:graphicData uri="http://schemas.openxmlformats.org/drawingml/2006/table">
            <a:tbl>
              <a:tblPr/>
              <a:tblGrid>
                <a:gridCol w="650875"/>
                <a:gridCol w="649288"/>
                <a:gridCol w="652462"/>
                <a:gridCol w="650875"/>
                <a:gridCol w="650875"/>
                <a:gridCol w="644525"/>
                <a:gridCol w="182563"/>
                <a:gridCol w="474662"/>
                <a:gridCol w="650875"/>
                <a:gridCol w="650875"/>
                <a:gridCol w="654050"/>
                <a:gridCol w="650875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49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 gridSpan="1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gridSpan="1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gridSpan="1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129"/>
          <p:cNvSpPr>
            <a:spLocks noChangeArrowheads="1"/>
          </p:cNvSpPr>
          <p:nvPr/>
        </p:nvSpPr>
        <p:spPr bwMode="auto">
          <a:xfrm>
            <a:off x="417512" y="2804046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初态：</a:t>
            </a:r>
          </a:p>
        </p:txBody>
      </p:sp>
      <p:sp>
        <p:nvSpPr>
          <p:cNvPr id="8" name="Rectangle 130"/>
          <p:cNvSpPr>
            <a:spLocks noChangeArrowheads="1"/>
          </p:cNvSpPr>
          <p:nvPr/>
        </p:nvSpPr>
        <p:spPr bwMode="auto">
          <a:xfrm>
            <a:off x="417512" y="3489846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第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趟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dk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=5)</a:t>
            </a:r>
          </a:p>
        </p:txBody>
      </p:sp>
      <p:sp>
        <p:nvSpPr>
          <p:cNvPr id="9" name="Rectangle 131"/>
          <p:cNvSpPr>
            <a:spLocks noChangeArrowheads="1"/>
          </p:cNvSpPr>
          <p:nvPr/>
        </p:nvSpPr>
        <p:spPr bwMode="auto">
          <a:xfrm>
            <a:off x="417512" y="4251846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第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趟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dk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=3)</a:t>
            </a:r>
          </a:p>
        </p:txBody>
      </p:sp>
      <p:sp>
        <p:nvSpPr>
          <p:cNvPr id="10" name="Rectangle 132"/>
          <p:cNvSpPr>
            <a:spLocks noChangeArrowheads="1"/>
          </p:cNvSpPr>
          <p:nvPr/>
        </p:nvSpPr>
        <p:spPr bwMode="auto">
          <a:xfrm>
            <a:off x="417512" y="4937646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第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3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趟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dk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=1)</a:t>
            </a: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28559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49</a:t>
            </a:r>
          </a:p>
        </p:txBody>
      </p:sp>
      <p:sp>
        <p:nvSpPr>
          <p:cNvPr id="12" name="Rectangle 134"/>
          <p:cNvSpPr>
            <a:spLocks noChangeArrowheads="1"/>
          </p:cNvSpPr>
          <p:nvPr/>
        </p:nvSpPr>
        <p:spPr bwMode="auto">
          <a:xfrm>
            <a:off x="6156176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13</a:t>
            </a:r>
          </a:p>
        </p:txBody>
      </p:sp>
      <p:sp>
        <p:nvSpPr>
          <p:cNvPr id="13" name="Rectangle 135"/>
          <p:cNvSpPr>
            <a:spLocks noChangeArrowheads="1"/>
          </p:cNvSpPr>
          <p:nvPr/>
        </p:nvSpPr>
        <p:spPr bwMode="auto">
          <a:xfrm>
            <a:off x="28559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13</a:t>
            </a:r>
          </a:p>
        </p:txBody>
      </p:sp>
      <p:sp>
        <p:nvSpPr>
          <p:cNvPr id="14" name="Rectangle 136"/>
          <p:cNvSpPr>
            <a:spLocks noChangeArrowheads="1"/>
          </p:cNvSpPr>
          <p:nvPr/>
        </p:nvSpPr>
        <p:spPr bwMode="auto">
          <a:xfrm>
            <a:off x="6116637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49</a:t>
            </a:r>
          </a:p>
        </p:txBody>
      </p:sp>
      <p:sp>
        <p:nvSpPr>
          <p:cNvPr id="15" name="Rectangle 137"/>
          <p:cNvSpPr>
            <a:spLocks noChangeArrowheads="1"/>
          </p:cNvSpPr>
          <p:nvPr/>
        </p:nvSpPr>
        <p:spPr bwMode="auto">
          <a:xfrm>
            <a:off x="34655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38</a:t>
            </a:r>
          </a:p>
        </p:txBody>
      </p:sp>
      <p:sp>
        <p:nvSpPr>
          <p:cNvPr id="16" name="Rectangle 138"/>
          <p:cNvSpPr>
            <a:spLocks noChangeArrowheads="1"/>
          </p:cNvSpPr>
          <p:nvPr/>
        </p:nvSpPr>
        <p:spPr bwMode="auto">
          <a:xfrm>
            <a:off x="67421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27</a:t>
            </a:r>
          </a:p>
        </p:txBody>
      </p:sp>
      <p:sp>
        <p:nvSpPr>
          <p:cNvPr id="17" name="Rectangle 139"/>
          <p:cNvSpPr>
            <a:spLocks noChangeArrowheads="1"/>
          </p:cNvSpPr>
          <p:nvPr/>
        </p:nvSpPr>
        <p:spPr bwMode="auto">
          <a:xfrm>
            <a:off x="41513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65</a:t>
            </a:r>
          </a:p>
        </p:txBody>
      </p:sp>
      <p:sp>
        <p:nvSpPr>
          <p:cNvPr id="18" name="Rectangle 140"/>
          <p:cNvSpPr>
            <a:spLocks noChangeArrowheads="1"/>
          </p:cNvSpPr>
          <p:nvPr/>
        </p:nvSpPr>
        <p:spPr bwMode="auto">
          <a:xfrm>
            <a:off x="7351712" y="35660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49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*</a:t>
            </a:r>
          </a:p>
        </p:txBody>
      </p:sp>
      <p:sp>
        <p:nvSpPr>
          <p:cNvPr id="19" name="Rectangle 141"/>
          <p:cNvSpPr>
            <a:spLocks noChangeArrowheads="1"/>
          </p:cNvSpPr>
          <p:nvPr/>
        </p:nvSpPr>
        <p:spPr bwMode="auto">
          <a:xfrm>
            <a:off x="47609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97</a:t>
            </a:r>
          </a:p>
        </p:txBody>
      </p:sp>
      <p:sp>
        <p:nvSpPr>
          <p:cNvPr id="20" name="Rectangle 142"/>
          <p:cNvSpPr>
            <a:spLocks noChangeArrowheads="1"/>
          </p:cNvSpPr>
          <p:nvPr/>
        </p:nvSpPr>
        <p:spPr bwMode="auto">
          <a:xfrm>
            <a:off x="80375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55</a:t>
            </a:r>
          </a:p>
        </p:txBody>
      </p:sp>
      <p:sp>
        <p:nvSpPr>
          <p:cNvPr id="21" name="Rectangle 143"/>
          <p:cNvSpPr>
            <a:spLocks noChangeArrowheads="1"/>
          </p:cNvSpPr>
          <p:nvPr/>
        </p:nvSpPr>
        <p:spPr bwMode="auto">
          <a:xfrm>
            <a:off x="54467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76</a:t>
            </a:r>
          </a:p>
        </p:txBody>
      </p:sp>
      <p:sp>
        <p:nvSpPr>
          <p:cNvPr id="22" name="Rectangle 144"/>
          <p:cNvSpPr>
            <a:spLocks noChangeArrowheads="1"/>
          </p:cNvSpPr>
          <p:nvPr/>
        </p:nvSpPr>
        <p:spPr bwMode="auto">
          <a:xfrm>
            <a:off x="86471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04</a:t>
            </a:r>
          </a:p>
        </p:txBody>
      </p:sp>
      <p:sp>
        <p:nvSpPr>
          <p:cNvPr id="23" name="Rectangle 145"/>
          <p:cNvSpPr>
            <a:spLocks noChangeArrowheads="1"/>
          </p:cNvSpPr>
          <p:nvPr/>
        </p:nvSpPr>
        <p:spPr bwMode="auto">
          <a:xfrm>
            <a:off x="34655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27</a:t>
            </a:r>
          </a:p>
        </p:txBody>
      </p:sp>
      <p:sp>
        <p:nvSpPr>
          <p:cNvPr id="24" name="Rectangle 146"/>
          <p:cNvSpPr>
            <a:spLocks noChangeArrowheads="1"/>
          </p:cNvSpPr>
          <p:nvPr/>
        </p:nvSpPr>
        <p:spPr bwMode="auto">
          <a:xfrm>
            <a:off x="67421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38</a:t>
            </a:r>
          </a:p>
        </p:txBody>
      </p:sp>
      <p:sp>
        <p:nvSpPr>
          <p:cNvPr id="25" name="Rectangle 147"/>
          <p:cNvSpPr>
            <a:spLocks noChangeArrowheads="1"/>
          </p:cNvSpPr>
          <p:nvPr/>
        </p:nvSpPr>
        <p:spPr bwMode="auto">
          <a:xfrm>
            <a:off x="7351712" y="35660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 65  </a:t>
            </a:r>
          </a:p>
        </p:txBody>
      </p:sp>
      <p:sp>
        <p:nvSpPr>
          <p:cNvPr id="26" name="Rectangle 148"/>
          <p:cNvSpPr>
            <a:spLocks noChangeArrowheads="1"/>
          </p:cNvSpPr>
          <p:nvPr/>
        </p:nvSpPr>
        <p:spPr bwMode="auto">
          <a:xfrm>
            <a:off x="4075112" y="35660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49*</a:t>
            </a:r>
          </a:p>
        </p:txBody>
      </p:sp>
      <p:sp>
        <p:nvSpPr>
          <p:cNvPr id="27" name="Rectangle 149"/>
          <p:cNvSpPr>
            <a:spLocks noChangeArrowheads="1"/>
          </p:cNvSpPr>
          <p:nvPr/>
        </p:nvSpPr>
        <p:spPr bwMode="auto">
          <a:xfrm>
            <a:off x="80375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97</a:t>
            </a:r>
          </a:p>
        </p:txBody>
      </p:sp>
      <p:sp>
        <p:nvSpPr>
          <p:cNvPr id="28" name="Rectangle 150"/>
          <p:cNvSpPr>
            <a:spLocks noChangeArrowheads="1"/>
          </p:cNvSpPr>
          <p:nvPr/>
        </p:nvSpPr>
        <p:spPr bwMode="auto">
          <a:xfrm>
            <a:off x="47609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55</a:t>
            </a:r>
          </a:p>
        </p:txBody>
      </p:sp>
      <p:sp>
        <p:nvSpPr>
          <p:cNvPr id="29" name="Rectangle 151"/>
          <p:cNvSpPr>
            <a:spLocks noChangeArrowheads="1"/>
          </p:cNvSpPr>
          <p:nvPr/>
        </p:nvSpPr>
        <p:spPr bwMode="auto">
          <a:xfrm>
            <a:off x="28559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13</a:t>
            </a:r>
          </a:p>
        </p:txBody>
      </p:sp>
      <p:sp>
        <p:nvSpPr>
          <p:cNvPr id="30" name="Rectangle 152"/>
          <p:cNvSpPr>
            <a:spLocks noChangeArrowheads="1"/>
          </p:cNvSpPr>
          <p:nvPr/>
        </p:nvSpPr>
        <p:spPr bwMode="auto">
          <a:xfrm>
            <a:off x="47609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55</a:t>
            </a:r>
          </a:p>
        </p:txBody>
      </p:sp>
      <p:sp>
        <p:nvSpPr>
          <p:cNvPr id="31" name="Rectangle 153"/>
          <p:cNvSpPr>
            <a:spLocks noChangeArrowheads="1"/>
          </p:cNvSpPr>
          <p:nvPr/>
        </p:nvSpPr>
        <p:spPr bwMode="auto">
          <a:xfrm>
            <a:off x="86471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76</a:t>
            </a:r>
          </a:p>
        </p:txBody>
      </p:sp>
      <p:sp>
        <p:nvSpPr>
          <p:cNvPr id="32" name="Rectangle 154"/>
          <p:cNvSpPr>
            <a:spLocks noChangeArrowheads="1"/>
          </p:cNvSpPr>
          <p:nvPr/>
        </p:nvSpPr>
        <p:spPr bwMode="auto">
          <a:xfrm>
            <a:off x="5446712" y="35660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04</a:t>
            </a:r>
          </a:p>
        </p:txBody>
      </p:sp>
      <p:sp>
        <p:nvSpPr>
          <p:cNvPr id="33" name="Rectangle 155"/>
          <p:cNvSpPr>
            <a:spLocks noChangeArrowheads="1"/>
          </p:cNvSpPr>
          <p:nvPr/>
        </p:nvSpPr>
        <p:spPr bwMode="auto">
          <a:xfrm>
            <a:off x="67421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55</a:t>
            </a:r>
          </a:p>
        </p:txBody>
      </p:sp>
      <p:sp>
        <p:nvSpPr>
          <p:cNvPr id="34" name="Rectangle 156"/>
          <p:cNvSpPr>
            <a:spLocks noChangeArrowheads="1"/>
          </p:cNvSpPr>
          <p:nvPr/>
        </p:nvSpPr>
        <p:spPr bwMode="auto">
          <a:xfrm>
            <a:off x="28559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13</a:t>
            </a:r>
          </a:p>
        </p:txBody>
      </p:sp>
      <p:sp>
        <p:nvSpPr>
          <p:cNvPr id="35" name="Rectangle 157"/>
          <p:cNvSpPr>
            <a:spLocks noChangeArrowheads="1"/>
          </p:cNvSpPr>
          <p:nvPr/>
        </p:nvSpPr>
        <p:spPr bwMode="auto">
          <a:xfrm>
            <a:off x="35417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27</a:t>
            </a:r>
          </a:p>
        </p:txBody>
      </p:sp>
      <p:sp>
        <p:nvSpPr>
          <p:cNvPr id="36" name="Rectangle 158"/>
          <p:cNvSpPr>
            <a:spLocks noChangeArrowheads="1"/>
          </p:cNvSpPr>
          <p:nvPr/>
        </p:nvSpPr>
        <p:spPr bwMode="auto">
          <a:xfrm>
            <a:off x="54467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04</a:t>
            </a:r>
          </a:p>
        </p:txBody>
      </p:sp>
      <p:sp>
        <p:nvSpPr>
          <p:cNvPr id="37" name="Rectangle 159"/>
          <p:cNvSpPr>
            <a:spLocks noChangeArrowheads="1"/>
          </p:cNvSpPr>
          <p:nvPr/>
        </p:nvSpPr>
        <p:spPr bwMode="auto">
          <a:xfrm>
            <a:off x="54467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27</a:t>
            </a:r>
          </a:p>
        </p:txBody>
      </p:sp>
      <p:sp>
        <p:nvSpPr>
          <p:cNvPr id="38" name="Rectangle 160"/>
          <p:cNvSpPr>
            <a:spLocks noChangeArrowheads="1"/>
          </p:cNvSpPr>
          <p:nvPr/>
        </p:nvSpPr>
        <p:spPr bwMode="auto">
          <a:xfrm>
            <a:off x="35417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04</a:t>
            </a:r>
          </a:p>
        </p:txBody>
      </p:sp>
      <p:sp>
        <p:nvSpPr>
          <p:cNvPr id="39" name="Rectangle 161"/>
          <p:cNvSpPr>
            <a:spLocks noChangeArrowheads="1"/>
          </p:cNvSpPr>
          <p:nvPr/>
        </p:nvSpPr>
        <p:spPr bwMode="auto">
          <a:xfrm>
            <a:off x="61325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49</a:t>
            </a:r>
          </a:p>
        </p:txBody>
      </p:sp>
      <p:sp>
        <p:nvSpPr>
          <p:cNvPr id="40" name="Rectangle 162"/>
          <p:cNvSpPr>
            <a:spLocks noChangeArrowheads="1"/>
          </p:cNvSpPr>
          <p:nvPr/>
        </p:nvSpPr>
        <p:spPr bwMode="auto">
          <a:xfrm>
            <a:off x="4075112" y="42518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49*</a:t>
            </a:r>
          </a:p>
        </p:txBody>
      </p:sp>
      <p:sp>
        <p:nvSpPr>
          <p:cNvPr id="41" name="Rectangle 163"/>
          <p:cNvSpPr>
            <a:spLocks noChangeArrowheads="1"/>
          </p:cNvSpPr>
          <p:nvPr/>
        </p:nvSpPr>
        <p:spPr bwMode="auto">
          <a:xfrm>
            <a:off x="61325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49</a:t>
            </a:r>
          </a:p>
        </p:txBody>
      </p:sp>
      <p:sp>
        <p:nvSpPr>
          <p:cNvPr id="42" name="Rectangle 164"/>
          <p:cNvSpPr>
            <a:spLocks noChangeArrowheads="1"/>
          </p:cNvSpPr>
          <p:nvPr/>
        </p:nvSpPr>
        <p:spPr bwMode="auto">
          <a:xfrm>
            <a:off x="4075112" y="42518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49*</a:t>
            </a:r>
          </a:p>
        </p:txBody>
      </p:sp>
      <p:sp>
        <p:nvSpPr>
          <p:cNvPr id="43" name="Rectangle 165"/>
          <p:cNvSpPr>
            <a:spLocks noChangeArrowheads="1"/>
          </p:cNvSpPr>
          <p:nvPr/>
        </p:nvSpPr>
        <p:spPr bwMode="auto">
          <a:xfrm>
            <a:off x="86471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76</a:t>
            </a:r>
          </a:p>
        </p:txBody>
      </p:sp>
      <p:sp>
        <p:nvSpPr>
          <p:cNvPr id="44" name="Rectangle 166"/>
          <p:cNvSpPr>
            <a:spLocks noChangeArrowheads="1"/>
          </p:cNvSpPr>
          <p:nvPr/>
        </p:nvSpPr>
        <p:spPr bwMode="auto">
          <a:xfrm>
            <a:off x="47609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38</a:t>
            </a:r>
          </a:p>
        </p:txBody>
      </p:sp>
      <p:sp>
        <p:nvSpPr>
          <p:cNvPr id="45" name="Rectangle 167"/>
          <p:cNvSpPr>
            <a:spLocks noChangeArrowheads="1"/>
          </p:cNvSpPr>
          <p:nvPr/>
        </p:nvSpPr>
        <p:spPr bwMode="auto">
          <a:xfrm>
            <a:off x="86471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76</a:t>
            </a:r>
          </a:p>
        </p:txBody>
      </p:sp>
      <p:sp>
        <p:nvSpPr>
          <p:cNvPr id="46" name="Rectangle 168"/>
          <p:cNvSpPr>
            <a:spLocks noChangeArrowheads="1"/>
          </p:cNvSpPr>
          <p:nvPr/>
        </p:nvSpPr>
        <p:spPr bwMode="auto">
          <a:xfrm>
            <a:off x="7351712" y="42518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 65  </a:t>
            </a:r>
          </a:p>
        </p:txBody>
      </p:sp>
      <p:sp>
        <p:nvSpPr>
          <p:cNvPr id="47" name="Rectangle 169"/>
          <p:cNvSpPr>
            <a:spLocks noChangeArrowheads="1"/>
          </p:cNvSpPr>
          <p:nvPr/>
        </p:nvSpPr>
        <p:spPr bwMode="auto">
          <a:xfrm>
            <a:off x="7351712" y="42518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 65  </a:t>
            </a:r>
          </a:p>
        </p:txBody>
      </p:sp>
      <p:sp>
        <p:nvSpPr>
          <p:cNvPr id="48" name="Rectangle 170"/>
          <p:cNvSpPr>
            <a:spLocks noChangeArrowheads="1"/>
          </p:cNvSpPr>
          <p:nvPr/>
        </p:nvSpPr>
        <p:spPr bwMode="auto">
          <a:xfrm>
            <a:off x="80375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charset="-122"/>
              </a:rPr>
              <a:t>97</a:t>
            </a:r>
          </a:p>
        </p:txBody>
      </p:sp>
      <p:sp>
        <p:nvSpPr>
          <p:cNvPr id="49" name="Rectangle 171"/>
          <p:cNvSpPr>
            <a:spLocks noChangeArrowheads="1"/>
          </p:cNvSpPr>
          <p:nvPr/>
        </p:nvSpPr>
        <p:spPr bwMode="auto">
          <a:xfrm>
            <a:off x="8037512" y="4251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97</a:t>
            </a:r>
          </a:p>
        </p:txBody>
      </p:sp>
      <p:grpSp>
        <p:nvGrpSpPr>
          <p:cNvPr id="50" name="Group 172"/>
          <p:cNvGrpSpPr>
            <a:grpSpLocks/>
          </p:cNvGrpSpPr>
          <p:nvPr/>
        </p:nvGrpSpPr>
        <p:grpSpPr bwMode="auto">
          <a:xfrm>
            <a:off x="2855912" y="5013846"/>
            <a:ext cx="6096000" cy="304800"/>
            <a:chOff x="1728" y="3072"/>
            <a:chExt cx="3840" cy="192"/>
          </a:xfrm>
        </p:grpSpPr>
        <p:sp>
          <p:nvSpPr>
            <p:cNvPr id="51" name="Rectangle 173"/>
            <p:cNvSpPr>
              <a:spLocks noChangeArrowheads="1"/>
            </p:cNvSpPr>
            <p:nvPr/>
          </p:nvSpPr>
          <p:spPr bwMode="auto">
            <a:xfrm>
              <a:off x="4176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55</a:t>
              </a:r>
            </a:p>
          </p:txBody>
        </p:sp>
        <p:sp>
          <p:nvSpPr>
            <p:cNvPr id="52" name="Rectangle 17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13</a:t>
              </a:r>
            </a:p>
          </p:txBody>
        </p:sp>
        <p:sp>
          <p:nvSpPr>
            <p:cNvPr id="53" name="Rectangle 175"/>
            <p:cNvSpPr>
              <a:spLocks noChangeArrowheads="1"/>
            </p:cNvSpPr>
            <p:nvPr/>
          </p:nvSpPr>
          <p:spPr bwMode="auto">
            <a:xfrm>
              <a:off x="3360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27</a:t>
              </a:r>
            </a:p>
          </p:txBody>
        </p:sp>
        <p:sp>
          <p:nvSpPr>
            <p:cNvPr id="54" name="Rectangle 176"/>
            <p:cNvSpPr>
              <a:spLocks noChangeArrowheads="1"/>
            </p:cNvSpPr>
            <p:nvPr/>
          </p:nvSpPr>
          <p:spPr bwMode="auto">
            <a:xfrm>
              <a:off x="2160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04</a:t>
              </a:r>
            </a:p>
          </p:txBody>
        </p:sp>
        <p:sp>
          <p:nvSpPr>
            <p:cNvPr id="55" name="Rectangle 177"/>
            <p:cNvSpPr>
              <a:spLocks noChangeArrowheads="1"/>
            </p:cNvSpPr>
            <p:nvPr/>
          </p:nvSpPr>
          <p:spPr bwMode="auto">
            <a:xfrm>
              <a:off x="3792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49</a:t>
              </a:r>
            </a:p>
          </p:txBody>
        </p:sp>
        <p:sp>
          <p:nvSpPr>
            <p:cNvPr id="56" name="Rectangle 178"/>
            <p:cNvSpPr>
              <a:spLocks noChangeArrowheads="1"/>
            </p:cNvSpPr>
            <p:nvPr/>
          </p:nvSpPr>
          <p:spPr bwMode="auto">
            <a:xfrm>
              <a:off x="2496" y="3072"/>
              <a:ext cx="288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49*</a:t>
              </a:r>
            </a:p>
          </p:txBody>
        </p:sp>
        <p:sp>
          <p:nvSpPr>
            <p:cNvPr id="57" name="Rectangle 179"/>
            <p:cNvSpPr>
              <a:spLocks noChangeArrowheads="1"/>
            </p:cNvSpPr>
            <p:nvPr/>
          </p:nvSpPr>
          <p:spPr bwMode="auto">
            <a:xfrm>
              <a:off x="2928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38</a:t>
              </a:r>
            </a:p>
          </p:txBody>
        </p:sp>
        <p:sp>
          <p:nvSpPr>
            <p:cNvPr id="58" name="Rectangle 180"/>
            <p:cNvSpPr>
              <a:spLocks noChangeArrowheads="1"/>
            </p:cNvSpPr>
            <p:nvPr/>
          </p:nvSpPr>
          <p:spPr bwMode="auto">
            <a:xfrm>
              <a:off x="5376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76</a:t>
              </a:r>
            </a:p>
          </p:txBody>
        </p:sp>
        <p:sp>
          <p:nvSpPr>
            <p:cNvPr id="59" name="Rectangle 181"/>
            <p:cNvSpPr>
              <a:spLocks noChangeArrowheads="1"/>
            </p:cNvSpPr>
            <p:nvPr/>
          </p:nvSpPr>
          <p:spPr bwMode="auto">
            <a:xfrm>
              <a:off x="4560" y="3072"/>
              <a:ext cx="288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 65  </a:t>
              </a:r>
            </a:p>
          </p:txBody>
        </p:sp>
        <p:sp>
          <p:nvSpPr>
            <p:cNvPr id="60" name="Rectangle 182"/>
            <p:cNvSpPr>
              <a:spLocks noChangeArrowheads="1"/>
            </p:cNvSpPr>
            <p:nvPr/>
          </p:nvSpPr>
          <p:spPr bwMode="auto">
            <a:xfrm>
              <a:off x="4992" y="3072"/>
              <a:ext cx="192" cy="19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97</a:t>
              </a:r>
            </a:p>
          </p:txBody>
        </p:sp>
      </p:grpSp>
      <p:sp>
        <p:nvSpPr>
          <p:cNvPr id="61" name="Rectangle 183"/>
          <p:cNvSpPr>
            <a:spLocks noChangeArrowheads="1"/>
          </p:cNvSpPr>
          <p:nvPr/>
        </p:nvSpPr>
        <p:spPr bwMode="auto">
          <a:xfrm>
            <a:off x="3541712" y="5013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13</a:t>
            </a:r>
          </a:p>
        </p:txBody>
      </p:sp>
      <p:sp>
        <p:nvSpPr>
          <p:cNvPr id="62" name="Rectangle 184"/>
          <p:cNvSpPr>
            <a:spLocks noChangeArrowheads="1"/>
          </p:cNvSpPr>
          <p:nvPr/>
        </p:nvSpPr>
        <p:spPr bwMode="auto">
          <a:xfrm>
            <a:off x="4075112" y="5013846"/>
            <a:ext cx="3810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 27  </a:t>
            </a:r>
          </a:p>
        </p:txBody>
      </p:sp>
      <p:sp>
        <p:nvSpPr>
          <p:cNvPr id="63" name="Rectangle 185"/>
          <p:cNvSpPr>
            <a:spLocks noChangeArrowheads="1"/>
          </p:cNvSpPr>
          <p:nvPr/>
        </p:nvSpPr>
        <p:spPr bwMode="auto">
          <a:xfrm>
            <a:off x="2855912" y="5013846"/>
            <a:ext cx="3048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04</a:t>
            </a:r>
          </a:p>
        </p:txBody>
      </p:sp>
      <p:sp>
        <p:nvSpPr>
          <p:cNvPr id="64" name="Rectangle 186"/>
          <p:cNvSpPr>
            <a:spLocks noChangeArrowheads="1"/>
          </p:cNvSpPr>
          <p:nvPr/>
        </p:nvSpPr>
        <p:spPr bwMode="auto">
          <a:xfrm>
            <a:off x="5370512" y="5013846"/>
            <a:ext cx="4572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49*</a:t>
            </a:r>
          </a:p>
        </p:txBody>
      </p:sp>
      <p:sp>
        <p:nvSpPr>
          <p:cNvPr id="65" name="Rectangle 187"/>
          <p:cNvSpPr>
            <a:spLocks noChangeArrowheads="1"/>
          </p:cNvSpPr>
          <p:nvPr/>
        </p:nvSpPr>
        <p:spPr bwMode="auto">
          <a:xfrm>
            <a:off x="8037512" y="5013846"/>
            <a:ext cx="3810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 76  </a:t>
            </a:r>
          </a:p>
        </p:txBody>
      </p:sp>
      <p:sp>
        <p:nvSpPr>
          <p:cNvPr id="66" name="Rectangle 188"/>
          <p:cNvSpPr>
            <a:spLocks noChangeArrowheads="1"/>
          </p:cNvSpPr>
          <p:nvPr/>
        </p:nvSpPr>
        <p:spPr bwMode="auto">
          <a:xfrm>
            <a:off x="8647112" y="5013846"/>
            <a:ext cx="381000" cy="304800"/>
          </a:xfrm>
          <a:prstGeom prst="rect">
            <a:avLst/>
          </a:pr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 97  </a:t>
            </a:r>
          </a:p>
        </p:txBody>
      </p:sp>
      <p:sp>
        <p:nvSpPr>
          <p:cNvPr id="67" name="Text Box 190"/>
          <p:cNvSpPr txBox="1">
            <a:spLocks noChangeArrowheads="1"/>
          </p:cNvSpPr>
          <p:nvPr/>
        </p:nvSpPr>
        <p:spPr bwMode="auto">
          <a:xfrm>
            <a:off x="950912" y="2329716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r[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]</a:t>
            </a:r>
          </a:p>
        </p:txBody>
      </p:sp>
      <p:sp>
        <p:nvSpPr>
          <p:cNvPr id="68" name="Rectangle 192"/>
          <p:cNvSpPr>
            <a:spLocks noChangeArrowheads="1"/>
          </p:cNvSpPr>
          <p:nvPr/>
        </p:nvSpPr>
        <p:spPr bwMode="auto">
          <a:xfrm>
            <a:off x="620712" y="5471781"/>
            <a:ext cx="8001000" cy="1200329"/>
          </a:xfrm>
          <a:prstGeom prst="rect">
            <a:avLst/>
          </a:prstGeom>
          <a:noFill/>
          <a:ln w="5715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开始时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dk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值较大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，子序列中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对象较少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，速度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较快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随着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dk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值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逐渐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变小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，子序列中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对象变多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，但大多数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对象已基本有序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，所以排序速度仍然很快。</a:t>
            </a:r>
          </a:p>
        </p:txBody>
      </p:sp>
    </p:spTree>
    <p:extLst>
      <p:ext uri="{BB962C8B-B14F-4D97-AF65-F5344CB8AC3E}">
        <p14:creationId xmlns:p14="http://schemas.microsoft.com/office/powerpoint/2010/main" xmlns="" val="30350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500"/>
                            </p:stCondLst>
                            <p:childTnLst>
                              <p:par>
                                <p:cTn id="2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3" grpId="0" animBg="1" autoUpdateAnimBg="0"/>
      <p:bldP spid="24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 autoUpdateAnimBg="0"/>
      <p:bldP spid="32" grpId="0" animBg="1" autoUpdateAnimBg="0"/>
      <p:bldP spid="33" grpId="0" animBg="1" autoUpdateAnimBg="0"/>
      <p:bldP spid="34" grpId="0" animBg="1" autoUpdateAnimBg="0"/>
      <p:bldP spid="35" grpId="0" animBg="1" autoUpdateAnimBg="0"/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 animBg="1" autoUpdateAnimBg="0"/>
      <p:bldP spid="46" grpId="0" animBg="1" autoUpdateAnimBg="0"/>
      <p:bldP spid="47" grpId="0" animBg="1" autoUpdateAnimBg="0"/>
      <p:bldP spid="48" grpId="0" animBg="1" autoUpdateAnimBg="0"/>
      <p:bldP spid="49" grpId="0" animBg="1" autoUpdateAnimBg="0"/>
      <p:bldP spid="61" grpId="0" animBg="1" autoUpdateAnimBg="0"/>
      <p:bldP spid="62" grpId="0" animBg="1" autoUpdateAnimBg="0"/>
      <p:bldP spid="63" grpId="0" animBg="1" autoUpdateAnimBg="0"/>
      <p:bldP spid="64" grpId="0" animBg="1" autoUpdateAnimBg="0"/>
      <p:bldP spid="65" grpId="0" animBg="1" autoUpdateAnimBg="0"/>
      <p:bldP spid="66" grpId="0" animBg="1" autoUpdateAnimBg="0"/>
      <p:bldP spid="67" grpId="0" autoUpdateAnimBg="0"/>
      <p:bldP spid="6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3284984"/>
            <a:ext cx="8569325" cy="3239641"/>
          </a:xfrm>
        </p:spPr>
        <p:txBody>
          <a:bodyPr/>
          <a:lstStyle/>
          <a:p>
            <a:r>
              <a:rPr lang="zh-CN" altLang="en-US" dirty="0"/>
              <a:t>希尔排序算法（</a:t>
            </a:r>
            <a:r>
              <a:rPr lang="zh-CN" altLang="en-US" dirty="0" smtClean="0"/>
              <a:t>主程序</a:t>
            </a:r>
            <a:r>
              <a:rPr lang="en-US" altLang="zh-CN" dirty="0" smtClean="0"/>
              <a:t>——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教材</a:t>
            </a:r>
            <a:r>
              <a:rPr kumimoji="1" lang="en-US" altLang="zh-CN" dirty="0" smtClean="0">
                <a:latin typeface="Times New Roman" pitchFamily="18" charset="0"/>
                <a:ea typeface="楷体_GB2312" pitchFamily="49" charset="-122"/>
              </a:rPr>
              <a:t>P272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544" y="4442336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void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ShellSort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SqList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&amp;L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dlta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[ ]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//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按增量序列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dlta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[0…t-1]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对顺序表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作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Shell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排序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for(k=0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k&lt;t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++k)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　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ShellInsert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dlta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[k])</a:t>
            </a:r>
            <a:r>
              <a:rPr lang="zh-CN" altLang="en-US" sz="2400" b="1" kern="0" dirty="0" smtClean="0">
                <a:solidFill>
                  <a:srgbClr val="0000FF"/>
                </a:solidFill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//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增量为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dlta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[k]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的一趟插入排序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//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ShellSort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8733" y="2253109"/>
            <a:ext cx="87137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333500" indent="-1333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190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381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71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62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19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76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33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91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空间效率：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O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）</a:t>
            </a:r>
            <a:r>
              <a:rPr lang="en-US" altLang="zh-CN" b="1" dirty="0" smtClean="0">
                <a:ea typeface="楷体_GB2312" pitchFamily="49" charset="-122"/>
              </a:rPr>
              <a:t>——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因为仅占用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个缓冲单元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算法的稳定性：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不稳定</a:t>
            </a:r>
            <a:r>
              <a:rPr lang="en-US" altLang="zh-CN" b="1" dirty="0" smtClean="0">
                <a:ea typeface="楷体_GB2312" pitchFamily="49" charset="-122"/>
              </a:rPr>
              <a:t>——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b="1" dirty="0" smtClean="0">
                <a:ea typeface="楷体_GB2312" pitchFamily="49" charset="-122"/>
              </a:rPr>
              <a:t>49</a:t>
            </a:r>
            <a:r>
              <a:rPr lang="en-US" altLang="zh-CN" b="1" baseline="30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排序后到了</a:t>
            </a:r>
            <a:r>
              <a:rPr lang="en-US" altLang="zh-CN" b="1" dirty="0" smtClean="0">
                <a:ea typeface="楷体_GB2312" pitchFamily="49" charset="-122"/>
              </a:rPr>
              <a:t>49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的前面</a:t>
            </a:r>
            <a:endParaRPr lang="zh-CN" altLang="en-US" b="1" dirty="0" smtClean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38733" y="1748284"/>
            <a:ext cx="7345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时间效率：</a:t>
            </a:r>
            <a:r>
              <a:rPr kumimoji="1"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O(</a:t>
            </a:r>
            <a:r>
              <a:rPr kumimoji="1" lang="en-US" altLang="zh-CN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1.25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）～</a:t>
            </a:r>
            <a:r>
              <a:rPr kumimoji="1"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1.6</a:t>
            </a:r>
            <a:r>
              <a:rPr kumimoji="1" lang="en-US" altLang="zh-CN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1.25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经验公式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white">
          <a:xfrm>
            <a:off x="456307" y="1171600"/>
            <a:ext cx="56278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/>
            </a:pPr>
            <a:r>
              <a:rPr lang="zh-CN" altLang="en-US" sz="3200" b="1" dirty="0" smtClean="0">
                <a:solidFill>
                  <a:srgbClr val="0000FF"/>
                </a:solidFill>
              </a:rPr>
              <a:t>希尔排序的算法分析：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011863" y="3861048"/>
            <a:ext cx="3132137" cy="504825"/>
          </a:xfrm>
          <a:prstGeom prst="wedgeRoundRectCallout">
            <a:avLst>
              <a:gd name="adj1" fmla="val -74383"/>
              <a:gd name="adj2" fmla="val 819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dirty="0" err="1">
                <a:latin typeface="Times New Roman" pitchFamily="18" charset="0"/>
                <a:ea typeface="楷体_GB2312" pitchFamily="49" charset="-122"/>
              </a:rPr>
              <a:t>dk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值依次装在</a:t>
            </a:r>
            <a:r>
              <a:rPr kumimoji="1" lang="en-US" altLang="zh-CN" sz="2400" b="1" dirty="0" err="1">
                <a:latin typeface="Times New Roman" pitchFamily="18" charset="0"/>
                <a:ea typeface="楷体_GB2312" pitchFamily="49" charset="-122"/>
              </a:rPr>
              <a:t>dlta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[t]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xmlns="" val="30350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build="p" autoUpdateAnimBg="0"/>
      <p:bldP spid="6" grpId="0" autoUpdateAnimBg="0"/>
      <p:bldP spid="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希尔排序算法（其中某一趟的排序操作）</a:t>
            </a:r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0062" y="1628800"/>
            <a:ext cx="8229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void 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ShellInsert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SqList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&amp;L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dk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dk+1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；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&lt;=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L.length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；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++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if (r[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].key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&lt;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r[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-dk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].key)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{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r[0]=r[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；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for( j=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i-dk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; j&gt;0 &amp;&amp;(r[0].key&lt;r[j].key); j=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j-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dk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)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	 r[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+dk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]=r[j]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r[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+dk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]=r[0]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；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9750" y="2229669"/>
            <a:ext cx="825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对顺序表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进行一趟增量为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dk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Shell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排序，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dk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为步长因子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40602" y="3264832"/>
            <a:ext cx="422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开始将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r[i]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插入有序增量子表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09875" y="386104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暂存在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r[0]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602558" y="4931594"/>
            <a:ext cx="464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关键字较大的记录在子表中后移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540323" y="5488744"/>
            <a:ext cx="506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在本趟结束时将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r[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插入到正确位置</a:t>
            </a:r>
          </a:p>
        </p:txBody>
      </p:sp>
    </p:spTree>
    <p:extLst>
      <p:ext uri="{BB962C8B-B14F-4D97-AF65-F5344CB8AC3E}">
        <p14:creationId xmlns:p14="http://schemas.microsoft.com/office/powerpoint/2010/main" xmlns="" val="30350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683568" y="3356992"/>
            <a:ext cx="86868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10000"/>
              </a:spcBef>
            </a:pP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原始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序列：</a:t>
            </a:r>
            <a:r>
              <a:rPr kumimoji="1" lang="zh-CN" altLang="en-US" sz="2400" b="1" dirty="0">
                <a:latin typeface="Times New Roman" pitchFamily="18" charset="0"/>
              </a:rPr>
              <a:t>     </a:t>
            </a:r>
            <a:r>
              <a:rPr kumimoji="1" lang="zh-CN" altLang="en-US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</a:rPr>
              <a:t>Q</a:t>
            </a:r>
            <a:r>
              <a:rPr kumimoji="1" lang="en-US" altLang="zh-CN" sz="2400" b="1" dirty="0">
                <a:latin typeface="Times New Roman" pitchFamily="18" charset="0"/>
              </a:rPr>
              <a:t>, H, C, Y, P, A, M, S, R,  D, F,  </a:t>
            </a:r>
            <a:r>
              <a:rPr kumimoji="1" lang="en-US" altLang="zh-CN" sz="2400" b="1" dirty="0" smtClean="0">
                <a:latin typeface="Times New Roman" pitchFamily="18" charset="0"/>
              </a:rPr>
              <a:t>X</a:t>
            </a:r>
          </a:p>
          <a:p>
            <a:pPr algn="just" eaLnBrk="1" hangingPunct="1">
              <a:spcBef>
                <a:spcPct val="30000"/>
              </a:spcBef>
            </a:pP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shell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一趟后：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99792" y="3933056"/>
            <a:ext cx="3452812" cy="457200"/>
            <a:chOff x="1632" y="1248"/>
            <a:chExt cx="2175" cy="288"/>
          </a:xfrm>
        </p:grpSpPr>
        <p:sp>
          <p:nvSpPr>
            <p:cNvPr id="27668" name="Rectangle 6"/>
            <p:cNvSpPr>
              <a:spLocks noChangeArrowheads="1"/>
            </p:cNvSpPr>
            <p:nvPr/>
          </p:nvSpPr>
          <p:spPr bwMode="auto">
            <a:xfrm>
              <a:off x="1632" y="1248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itchFamily="18" charset="0"/>
                </a:rPr>
                <a:t>P,</a:t>
              </a:r>
            </a:p>
          </p:txBody>
        </p:sp>
        <p:sp>
          <p:nvSpPr>
            <p:cNvPr id="27669" name="Rectangle 7"/>
            <p:cNvSpPr>
              <a:spLocks noChangeArrowheads="1"/>
            </p:cNvSpPr>
            <p:nvPr/>
          </p:nvSpPr>
          <p:spPr bwMode="auto">
            <a:xfrm>
              <a:off x="2567" y="1248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Q,</a:t>
              </a:r>
            </a:p>
          </p:txBody>
        </p:sp>
        <p:sp>
          <p:nvSpPr>
            <p:cNvPr id="27670" name="Rectangle 8"/>
            <p:cNvSpPr>
              <a:spLocks noChangeArrowheads="1"/>
            </p:cNvSpPr>
            <p:nvPr/>
          </p:nvSpPr>
          <p:spPr bwMode="auto">
            <a:xfrm>
              <a:off x="3504" y="1248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itchFamily="18" charset="0"/>
                </a:rPr>
                <a:t>R,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58567" y="3933056"/>
            <a:ext cx="3468687" cy="457200"/>
            <a:chOff x="1872" y="1248"/>
            <a:chExt cx="2185" cy="288"/>
          </a:xfrm>
        </p:grpSpPr>
        <p:sp>
          <p:nvSpPr>
            <p:cNvPr id="27665" name="Rectangle 10"/>
            <p:cNvSpPr>
              <a:spLocks noChangeArrowheads="1"/>
            </p:cNvSpPr>
            <p:nvPr/>
          </p:nvSpPr>
          <p:spPr bwMode="auto">
            <a:xfrm>
              <a:off x="1872" y="1248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FF"/>
                  </a:solidFill>
                  <a:latin typeface="Times New Roman" pitchFamily="18" charset="0"/>
                </a:rPr>
                <a:t>A,</a:t>
              </a:r>
            </a:p>
          </p:txBody>
        </p:sp>
        <p:sp>
          <p:nvSpPr>
            <p:cNvPr id="27666" name="Rectangle 11"/>
            <p:cNvSpPr>
              <a:spLocks noChangeArrowheads="1"/>
            </p:cNvSpPr>
            <p:nvPr/>
          </p:nvSpPr>
          <p:spPr bwMode="auto">
            <a:xfrm>
              <a:off x="2784" y="1248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FF"/>
                  </a:solidFill>
                  <a:latin typeface="Times New Roman" pitchFamily="18" charset="0"/>
                </a:rPr>
                <a:t>D,</a:t>
              </a:r>
            </a:p>
          </p:txBody>
        </p:sp>
        <p:sp>
          <p:nvSpPr>
            <p:cNvPr id="27667" name="Rectangle 12"/>
            <p:cNvSpPr>
              <a:spLocks noChangeArrowheads="1"/>
            </p:cNvSpPr>
            <p:nvPr/>
          </p:nvSpPr>
          <p:spPr bwMode="auto">
            <a:xfrm>
              <a:off x="3744" y="1248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FF"/>
                  </a:solidFill>
                  <a:latin typeface="Times New Roman" pitchFamily="18" charset="0"/>
                </a:rPr>
                <a:t>H,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418929" y="3933056"/>
            <a:ext cx="3519488" cy="457200"/>
            <a:chOff x="2112" y="1248"/>
            <a:chExt cx="2217" cy="288"/>
          </a:xfrm>
        </p:grpSpPr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2112" y="1248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C,</a:t>
              </a: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3024" y="1248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F,</a:t>
              </a: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3984" y="1248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M,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850729" y="3933056"/>
            <a:ext cx="3357563" cy="457200"/>
            <a:chOff x="2352" y="1248"/>
            <a:chExt cx="2115" cy="288"/>
          </a:xfrm>
        </p:grpSpPr>
        <p:sp>
          <p:nvSpPr>
            <p:cNvPr id="27659" name="Rectangle 18"/>
            <p:cNvSpPr>
              <a:spLocks noChangeArrowheads="1"/>
            </p:cNvSpPr>
            <p:nvPr/>
          </p:nvSpPr>
          <p:spPr bwMode="auto">
            <a:xfrm>
              <a:off x="2352" y="1248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hlink"/>
                  </a:solidFill>
                  <a:latin typeface="Times New Roman" pitchFamily="18" charset="0"/>
                </a:rPr>
                <a:t>S,</a:t>
              </a:r>
            </a:p>
          </p:txBody>
        </p:sp>
        <p:sp>
          <p:nvSpPr>
            <p:cNvPr id="27660" name="Rectangle 19"/>
            <p:cNvSpPr>
              <a:spLocks noChangeArrowheads="1"/>
            </p:cNvSpPr>
            <p:nvPr/>
          </p:nvSpPr>
          <p:spPr bwMode="auto">
            <a:xfrm>
              <a:off x="3264" y="1248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hlink"/>
                  </a:solidFill>
                  <a:latin typeface="Times New Roman" pitchFamily="18" charset="0"/>
                </a:rPr>
                <a:t>X ,</a:t>
              </a:r>
            </a:p>
          </p:txBody>
        </p:sp>
        <p:sp>
          <p:nvSpPr>
            <p:cNvPr id="27661" name="Rectangle 20"/>
            <p:cNvSpPr>
              <a:spLocks noChangeArrowheads="1"/>
            </p:cNvSpPr>
            <p:nvPr/>
          </p:nvSpPr>
          <p:spPr bwMode="auto">
            <a:xfrm>
              <a:off x="4212" y="124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hlink"/>
                  </a:solidFill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569325" cy="2087437"/>
          </a:xfrm>
        </p:spPr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</a:rPr>
              <a:t>欲将序列</a:t>
            </a:r>
            <a:r>
              <a:rPr kumimoji="1" lang="zh-CN" altLang="en-US" dirty="0" smtClean="0">
                <a:latin typeface="Times New Roman" pitchFamily="18" charset="0"/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Q, H, C, Y, P, A, M, S, R, D, F, X</a:t>
            </a:r>
            <a:r>
              <a:rPr kumimoji="1" lang="zh-CN" altLang="en-US" dirty="0" smtClean="0">
                <a:latin typeface="Times New Roman" pitchFamily="18" charset="0"/>
              </a:rPr>
              <a:t>）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中的关键字按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字母升序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重排，则初始步长为</a:t>
            </a:r>
            <a:r>
              <a:rPr kumimoji="1"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的希尔排序一趟的结果是？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给定关键字序列（</a:t>
            </a:r>
            <a:r>
              <a:rPr lang="en-US" altLang="zh-CN" dirty="0" smtClean="0">
                <a:solidFill>
                  <a:srgbClr val="FF0000"/>
                </a:solidFill>
              </a:rPr>
              <a:t>256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301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751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129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937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863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742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694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076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438</a:t>
            </a:r>
            <a:r>
              <a:rPr lang="zh-CN" altLang="en-US" dirty="0" smtClean="0"/>
              <a:t>），分别写出执行以下算法的</a:t>
            </a:r>
            <a:r>
              <a:rPr lang="zh-CN" altLang="en-US" dirty="0" smtClean="0">
                <a:solidFill>
                  <a:srgbClr val="FF0000"/>
                </a:solidFill>
              </a:rPr>
              <a:t>各趟</a:t>
            </a:r>
            <a:r>
              <a:rPr lang="zh-CN" altLang="en-US" dirty="0" smtClean="0"/>
              <a:t>排序结束时，关键字序列的状态，并说明这些排序方法中，哪些易于在链表上实现？</a:t>
            </a:r>
          </a:p>
          <a:p>
            <a:pPr lvl="1">
              <a:buNone/>
            </a:pPr>
            <a:r>
              <a:rPr lang="zh-CN" altLang="en-US" dirty="0" smtClean="0"/>
              <a:t>  ① 直接插入排序       ② 希尔排序（取</a:t>
            </a:r>
            <a:r>
              <a:rPr lang="en-US" altLang="zh-CN" dirty="0" err="1" smtClean="0"/>
              <a:t>dk</a:t>
            </a:r>
            <a:r>
              <a:rPr lang="en-US" altLang="zh-CN" dirty="0" smtClean="0"/>
              <a:t>=5,3,1</a:t>
            </a:r>
            <a:r>
              <a:rPr lang="zh-CN" altLang="en-US" dirty="0" smtClean="0"/>
              <a:t>）</a:t>
            </a:r>
          </a:p>
          <a:p>
            <a:pPr lvl="1"/>
            <a:endParaRPr lang="zh-CN" altLang="en-US" dirty="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734888" y="4780309"/>
            <a:ext cx="8229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显然，直接插入排序方法易于在链表上实现；但希尔排序方法因为是按增量选择记录，不易于在链表上实现。</a:t>
            </a:r>
          </a:p>
          <a:p>
            <a:pPr lvl="0">
              <a:spcBef>
                <a:spcPct val="50000"/>
              </a:spcBef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两种排序方法的各趟</a:t>
            </a:r>
            <a:r>
              <a:rPr kumimoji="1" lang="zh-CN" altLang="en-US" sz="2400" b="1" kern="0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关键字序列的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状态分别描述如后：</a:t>
            </a:r>
          </a:p>
        </p:txBody>
      </p:sp>
    </p:spTree>
    <p:extLst>
      <p:ext uri="{BB962C8B-B14F-4D97-AF65-F5344CB8AC3E}">
        <p14:creationId xmlns:p14="http://schemas.microsoft.com/office/powerpoint/2010/main" xmlns="" val="118309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042" y="620688"/>
            <a:ext cx="9085958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原始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序列： 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lang="zh-CN" altLang="en-US" sz="23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23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937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1187624" y="1343665"/>
            <a:ext cx="794480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[256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[256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751]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[129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937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[129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937]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[129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937]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[129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937]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937]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[076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438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937]</a:t>
            </a:r>
          </a:p>
        </p:txBody>
      </p:sp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 rot="5400000">
            <a:off x="-980256" y="2525688"/>
            <a:ext cx="25146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 dirty="0" smtClean="0">
                <a:ln w="11430"/>
                <a:solidFill>
                  <a:srgbClr val="C00000"/>
                </a:solidFill>
                <a:latin typeface="宋体"/>
              </a:rPr>
              <a:t>直接插入排序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467544" y="1249338"/>
            <a:ext cx="99060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70000"/>
              </a:spcBef>
              <a:spcAft>
                <a:spcPct val="0"/>
              </a:spcAft>
            </a:pP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70000"/>
              </a:spcBef>
              <a:spcAft>
                <a:spcPct val="0"/>
              </a:spcAft>
            </a:pP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70000"/>
              </a:spcBef>
              <a:spcAft>
                <a:spcPct val="0"/>
              </a:spcAft>
            </a:pP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70000"/>
              </a:spcBef>
              <a:spcAft>
                <a:spcPct val="0"/>
              </a:spcAft>
            </a:pP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60000"/>
              </a:spcBef>
              <a:spcAft>
                <a:spcPct val="0"/>
              </a:spcAft>
            </a:pP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60000"/>
              </a:spcBef>
              <a:spcAft>
                <a:spcPct val="0"/>
              </a:spcAft>
            </a:pP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70000"/>
              </a:spcBef>
              <a:spcAft>
                <a:spcPct val="0"/>
              </a:spcAft>
            </a:pP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70000"/>
              </a:spcBef>
              <a:spcAft>
                <a:spcPct val="0"/>
              </a:spcAft>
            </a:pP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70000"/>
              </a:spcBef>
              <a:spcAft>
                <a:spcPct val="0"/>
              </a:spcAft>
            </a:pP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9</a:t>
            </a:r>
            <a:r>
              <a:rPr kumimoji="1"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趟</a:t>
            </a:r>
          </a:p>
        </p:txBody>
      </p:sp>
    </p:spTree>
    <p:extLst>
      <p:ext uri="{BB962C8B-B14F-4D97-AF65-F5344CB8AC3E}">
        <p14:creationId xmlns:p14="http://schemas.microsoft.com/office/powerpoint/2010/main" xmlns="" val="152148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autoUpdateAnimBg="0"/>
      <p:bldP spid="355332" grpId="0" animBg="1"/>
      <p:bldP spid="35533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915888"/>
            <a:ext cx="8932863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原始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序列</a:t>
            </a:r>
            <a:r>
              <a:rPr lang="zh-CN" altLang="en-US" sz="2400" b="1" dirty="0">
                <a:solidFill>
                  <a:srgbClr val="008000"/>
                </a:solidFill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937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lang="zh-CN" altLang="en-US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3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</p:txBody>
      </p:sp>
      <p:sp>
        <p:nvSpPr>
          <p:cNvPr id="356356" name="WordArt 4"/>
          <p:cNvSpPr>
            <a:spLocks noChangeArrowheads="1" noChangeShapeType="1" noTextEdit="1"/>
          </p:cNvSpPr>
          <p:nvPr/>
        </p:nvSpPr>
        <p:spPr bwMode="auto">
          <a:xfrm rot="5400000">
            <a:off x="-533400" y="2516088"/>
            <a:ext cx="1905000" cy="3810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 dirty="0" smtClean="0">
                <a:ln w="11430"/>
                <a:solidFill>
                  <a:srgbClr val="C00000"/>
                </a:solidFill>
                <a:latin typeface="宋体"/>
              </a:rPr>
              <a:t>希尔排序</a:t>
            </a:r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1691680" y="1708051"/>
            <a:ext cx="7326044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</p:txBody>
      </p:sp>
      <p:sp>
        <p:nvSpPr>
          <p:cNvPr id="356359" name="Rectangle 7"/>
          <p:cNvSpPr>
            <a:spLocks noChangeArrowheads="1"/>
          </p:cNvSpPr>
          <p:nvPr/>
        </p:nvSpPr>
        <p:spPr bwMode="auto">
          <a:xfrm>
            <a:off x="1691680" y="1708051"/>
            <a:ext cx="7326044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</p:txBody>
      </p:sp>
      <p:sp>
        <p:nvSpPr>
          <p:cNvPr id="356360" name="Rectangle 8"/>
          <p:cNvSpPr>
            <a:spLocks noChangeArrowheads="1"/>
          </p:cNvSpPr>
          <p:nvPr/>
        </p:nvSpPr>
        <p:spPr bwMode="auto">
          <a:xfrm>
            <a:off x="1691680" y="1708051"/>
            <a:ext cx="7326044" cy="446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</p:txBody>
      </p:sp>
      <p:sp>
        <p:nvSpPr>
          <p:cNvPr id="356361" name="Rectangle 9"/>
          <p:cNvSpPr>
            <a:spLocks noChangeArrowheads="1"/>
          </p:cNvSpPr>
          <p:nvPr/>
        </p:nvSpPr>
        <p:spPr bwMode="auto">
          <a:xfrm>
            <a:off x="1691680" y="1708051"/>
            <a:ext cx="7326044" cy="446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</a:p>
        </p:txBody>
      </p:sp>
      <p:sp>
        <p:nvSpPr>
          <p:cNvPr id="356362" name="Rectangle 10"/>
          <p:cNvSpPr>
            <a:spLocks noChangeArrowheads="1"/>
          </p:cNvSpPr>
          <p:nvPr/>
        </p:nvSpPr>
        <p:spPr bwMode="auto">
          <a:xfrm>
            <a:off x="1691680" y="1708051"/>
            <a:ext cx="7326044" cy="446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438</a:t>
            </a:r>
            <a:r>
              <a:rPr kumimoji="1" lang="zh-CN" altLang="en-US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937</a:t>
            </a:r>
          </a:p>
        </p:txBody>
      </p:sp>
      <p:sp>
        <p:nvSpPr>
          <p:cNvPr id="356363" name="Text Box 11"/>
          <p:cNvSpPr txBox="1">
            <a:spLocks noChangeArrowheads="1"/>
          </p:cNvSpPr>
          <p:nvPr/>
        </p:nvSpPr>
        <p:spPr bwMode="auto">
          <a:xfrm>
            <a:off x="755576" y="1628800"/>
            <a:ext cx="990600" cy="31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dk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=5</a:t>
            </a:r>
          </a:p>
          <a:p>
            <a:pPr fontAlgn="base">
              <a:spcBef>
                <a:spcPct val="10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dk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=3</a:t>
            </a:r>
          </a:p>
          <a:p>
            <a:pPr fontAlgn="base">
              <a:spcBef>
                <a:spcPct val="13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dk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=1</a:t>
            </a:r>
          </a:p>
        </p:txBody>
      </p:sp>
      <p:sp>
        <p:nvSpPr>
          <p:cNvPr id="356364" name="Rectangle 12"/>
          <p:cNvSpPr>
            <a:spLocks noChangeArrowheads="1"/>
          </p:cNvSpPr>
          <p:nvPr/>
        </p:nvSpPr>
        <p:spPr bwMode="auto">
          <a:xfrm>
            <a:off x="1767880" y="2744688"/>
            <a:ext cx="7326044" cy="446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</a:t>
            </a:r>
          </a:p>
        </p:txBody>
      </p:sp>
      <p:sp>
        <p:nvSpPr>
          <p:cNvPr id="356365" name="Rectangle 13"/>
          <p:cNvSpPr>
            <a:spLocks noChangeArrowheads="1"/>
          </p:cNvSpPr>
          <p:nvPr/>
        </p:nvSpPr>
        <p:spPr bwMode="auto">
          <a:xfrm>
            <a:off x="1767880" y="2744688"/>
            <a:ext cx="7326044" cy="446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937</a:t>
            </a:r>
          </a:p>
        </p:txBody>
      </p:sp>
      <p:sp>
        <p:nvSpPr>
          <p:cNvPr id="356366" name="Rectangle 14"/>
          <p:cNvSpPr>
            <a:spLocks noChangeArrowheads="1"/>
          </p:cNvSpPr>
          <p:nvPr/>
        </p:nvSpPr>
        <p:spPr bwMode="auto">
          <a:xfrm>
            <a:off x="1767880" y="2744688"/>
            <a:ext cx="7326044" cy="446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937</a:t>
            </a:r>
          </a:p>
        </p:txBody>
      </p:sp>
      <p:sp>
        <p:nvSpPr>
          <p:cNvPr id="356367" name="Rectangle 15"/>
          <p:cNvSpPr>
            <a:spLocks noChangeArrowheads="1"/>
          </p:cNvSpPr>
          <p:nvPr/>
        </p:nvSpPr>
        <p:spPr bwMode="auto">
          <a:xfrm>
            <a:off x="1767880" y="2744688"/>
            <a:ext cx="7326044" cy="446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438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937</a:t>
            </a:r>
          </a:p>
        </p:txBody>
      </p:sp>
      <p:sp>
        <p:nvSpPr>
          <p:cNvPr id="356368" name="Rectangle 16"/>
          <p:cNvSpPr>
            <a:spLocks noChangeArrowheads="1"/>
          </p:cNvSpPr>
          <p:nvPr/>
        </p:nvSpPr>
        <p:spPr bwMode="auto">
          <a:xfrm>
            <a:off x="1767880" y="2744688"/>
            <a:ext cx="7326044" cy="446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438</a:t>
            </a:r>
            <a:r>
              <a:rPr kumimoji="1" lang="zh-CN" altLang="en-US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FF66FF"/>
                </a:solidFill>
                <a:latin typeface="黑体" pitchFamily="49" charset="-122"/>
                <a:ea typeface="黑体" pitchFamily="49" charset="-122"/>
              </a:rPr>
              <a:t>937</a:t>
            </a:r>
          </a:p>
        </p:txBody>
      </p:sp>
      <p:sp>
        <p:nvSpPr>
          <p:cNvPr id="356369" name="Rectangle 17"/>
          <p:cNvSpPr>
            <a:spLocks noChangeArrowheads="1"/>
          </p:cNvSpPr>
          <p:nvPr/>
        </p:nvSpPr>
        <p:spPr bwMode="auto">
          <a:xfrm>
            <a:off x="1767880" y="2744688"/>
            <a:ext cx="7326044" cy="446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438</a:t>
            </a:r>
            <a:r>
              <a:rPr kumimoji="1" lang="zh-CN" altLang="en-US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937</a:t>
            </a:r>
          </a:p>
        </p:txBody>
      </p:sp>
      <p:sp>
        <p:nvSpPr>
          <p:cNvPr id="356370" name="Rectangle 18"/>
          <p:cNvSpPr>
            <a:spLocks noChangeArrowheads="1"/>
          </p:cNvSpPr>
          <p:nvPr/>
        </p:nvSpPr>
        <p:spPr bwMode="auto">
          <a:xfrm>
            <a:off x="1763688" y="3990836"/>
            <a:ext cx="7326044" cy="446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438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937</a:t>
            </a:r>
          </a:p>
        </p:txBody>
      </p:sp>
      <p:sp>
        <p:nvSpPr>
          <p:cNvPr id="356371" name="Rectangle 19"/>
          <p:cNvSpPr>
            <a:spLocks noChangeArrowheads="1"/>
          </p:cNvSpPr>
          <p:nvPr/>
        </p:nvSpPr>
        <p:spPr bwMode="auto">
          <a:xfrm>
            <a:off x="1763688" y="3990836"/>
            <a:ext cx="7326044" cy="446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438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937</a:t>
            </a:r>
          </a:p>
        </p:txBody>
      </p:sp>
      <p:sp>
        <p:nvSpPr>
          <p:cNvPr id="356372" name="Rectangle 20"/>
          <p:cNvSpPr>
            <a:spLocks noChangeArrowheads="1"/>
          </p:cNvSpPr>
          <p:nvPr/>
        </p:nvSpPr>
        <p:spPr bwMode="auto">
          <a:xfrm>
            <a:off x="1763688" y="3990836"/>
            <a:ext cx="7326044" cy="446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076</a:t>
            </a:r>
            <a:r>
              <a:rPr kumimoji="1" lang="zh-CN" altLang="en-US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129</a:t>
            </a:r>
            <a:r>
              <a:rPr kumimoji="1" lang="zh-CN" altLang="en-US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256</a:t>
            </a:r>
            <a:r>
              <a:rPr kumimoji="1" lang="zh-CN" altLang="en-US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301</a:t>
            </a:r>
            <a:r>
              <a:rPr kumimoji="1" lang="zh-CN" altLang="en-US" sz="23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438</a:t>
            </a:r>
            <a:r>
              <a:rPr kumimoji="1" lang="zh-CN" altLang="en-US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694</a:t>
            </a:r>
            <a:r>
              <a:rPr kumimoji="1" lang="zh-CN" altLang="en-US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742</a:t>
            </a:r>
            <a:r>
              <a:rPr kumimoji="1" lang="zh-CN" altLang="en-US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751</a:t>
            </a:r>
            <a:r>
              <a:rPr kumimoji="1" lang="zh-CN" altLang="en-US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863</a:t>
            </a:r>
            <a:r>
              <a:rPr kumimoji="1" lang="zh-CN" altLang="en-US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937</a:t>
            </a:r>
          </a:p>
        </p:txBody>
      </p:sp>
    </p:spTree>
    <p:extLst>
      <p:ext uri="{BB962C8B-B14F-4D97-AF65-F5344CB8AC3E}">
        <p14:creationId xmlns:p14="http://schemas.microsoft.com/office/powerpoint/2010/main" xmlns="" val="3738832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nimBg="1"/>
      <p:bldP spid="356358" grpId="0" autoUpdateAnimBg="0"/>
      <p:bldP spid="356359" grpId="0" autoUpdateAnimBg="0"/>
      <p:bldP spid="356360" grpId="0" animBg="1" autoUpdateAnimBg="0"/>
      <p:bldP spid="356361" grpId="0" animBg="1" autoUpdateAnimBg="0"/>
      <p:bldP spid="356362" grpId="0" animBg="1" autoUpdateAnimBg="0"/>
      <p:bldP spid="356363" grpId="0" autoUpdateAnimBg="0"/>
      <p:bldP spid="356364" grpId="0" animBg="1" autoUpdateAnimBg="0"/>
      <p:bldP spid="356365" grpId="0" animBg="1" autoUpdateAnimBg="0"/>
      <p:bldP spid="356366" grpId="0" animBg="1" autoUpdateAnimBg="0"/>
      <p:bldP spid="356367" grpId="0" animBg="1" autoUpdateAnimBg="0"/>
      <p:bldP spid="356368" grpId="0" animBg="1" autoUpdateAnimBg="0"/>
      <p:bldP spid="356369" grpId="0" animBg="1" autoUpdateAnimBg="0"/>
      <p:bldP spid="356370" grpId="0" animBg="1" autoUpdateAnimBg="0"/>
      <p:bldP spid="356371" grpId="0" animBg="1" autoUpdateAnimBg="0"/>
      <p:bldP spid="35637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处理冲突的实际</a:t>
            </a:r>
            <a:r>
              <a:rPr lang="zh-CN" altLang="en-US" dirty="0" smtClean="0"/>
              <a:t>含义</a:t>
            </a:r>
            <a:endParaRPr lang="zh-CN" altLang="en-US" dirty="0"/>
          </a:p>
          <a:p>
            <a:pPr lvl="1"/>
            <a:r>
              <a:rPr lang="zh-CN" altLang="en-US" dirty="0"/>
              <a:t>为产生冲突的地址寻找下一个哈希地址</a:t>
            </a:r>
            <a:endParaRPr lang="en-US" altLang="zh-CN" dirty="0"/>
          </a:p>
          <a:p>
            <a:r>
              <a:rPr lang="zh-CN" altLang="en-US" dirty="0" smtClean="0"/>
              <a:t>处理</a:t>
            </a:r>
            <a:r>
              <a:rPr lang="zh-CN" altLang="en-US" dirty="0"/>
              <a:t>冲突的方法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开放</a:t>
            </a:r>
            <a:r>
              <a:rPr lang="zh-CN" altLang="en-US" dirty="0">
                <a:solidFill>
                  <a:srgbClr val="FF0000"/>
                </a:solidFill>
              </a:rPr>
              <a:t>定址</a:t>
            </a:r>
            <a:r>
              <a:rPr lang="zh-CN" altLang="en-US" dirty="0" smtClean="0">
                <a:solidFill>
                  <a:srgbClr val="FF0000"/>
                </a:solidFill>
              </a:rPr>
              <a:t>法 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再哈希法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链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 smtClean="0">
                <a:solidFill>
                  <a:srgbClr val="FF0000"/>
                </a:solidFill>
              </a:rPr>
              <a:t>法 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建立</a:t>
            </a:r>
            <a:r>
              <a:rPr lang="zh-CN" altLang="en-US" dirty="0"/>
              <a:t>一个公共溢出区 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6452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哈希表的查找</a:t>
            </a:r>
          </a:p>
          <a:p>
            <a:endParaRPr lang="zh-CN" altLang="en-US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371476" y="940073"/>
            <a:ext cx="6376988" cy="5729287"/>
            <a:chOff x="927" y="859"/>
            <a:chExt cx="2559" cy="2813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927" y="859"/>
              <a:ext cx="2559" cy="2813"/>
              <a:chOff x="699" y="1200"/>
              <a:chExt cx="2559" cy="2813"/>
            </a:xfrm>
          </p:grpSpPr>
          <p:sp>
            <p:nvSpPr>
              <p:cNvPr id="10" name="AutoShape 41"/>
              <p:cNvSpPr>
                <a:spLocks noChangeArrowheads="1"/>
              </p:cNvSpPr>
              <p:nvPr/>
            </p:nvSpPr>
            <p:spPr bwMode="auto">
              <a:xfrm>
                <a:off x="1769" y="1407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给定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k</a:t>
                </a:r>
                <a:r>
                  <a:rPr kumimoji="0" lang="zh-CN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值</a:t>
                </a:r>
                <a:endPara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11" name="AutoShape 42"/>
              <p:cNvSpPr>
                <a:spLocks noChangeArrowheads="1"/>
              </p:cNvSpPr>
              <p:nvPr/>
            </p:nvSpPr>
            <p:spPr bwMode="auto">
              <a:xfrm>
                <a:off x="1782" y="1844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计算</a:t>
                </a: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H(k)</a:t>
                </a:r>
              </a:p>
            </p:txBody>
          </p:sp>
          <p:sp>
            <p:nvSpPr>
              <p:cNvPr id="12" name="AutoShape 43"/>
              <p:cNvSpPr>
                <a:spLocks noChangeArrowheads="1"/>
              </p:cNvSpPr>
              <p:nvPr/>
            </p:nvSpPr>
            <p:spPr bwMode="auto">
              <a:xfrm>
                <a:off x="1492" y="2279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此地址为空</a:t>
                </a:r>
              </a:p>
            </p:txBody>
          </p:sp>
          <p:sp>
            <p:nvSpPr>
              <p:cNvPr id="13" name="AutoShape 44"/>
              <p:cNvSpPr>
                <a:spLocks noChangeArrowheads="1"/>
              </p:cNvSpPr>
              <p:nvPr/>
            </p:nvSpPr>
            <p:spPr bwMode="auto">
              <a:xfrm>
                <a:off x="1506" y="2831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关键字</a:t>
                </a: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==k</a:t>
                </a:r>
              </a:p>
            </p:txBody>
          </p:sp>
          <p:sp>
            <p:nvSpPr>
              <p:cNvPr id="14" name="AutoShape 45"/>
              <p:cNvSpPr>
                <a:spLocks noChangeArrowheads="1"/>
              </p:cNvSpPr>
              <p:nvPr/>
            </p:nvSpPr>
            <p:spPr bwMode="auto">
              <a:xfrm>
                <a:off x="699" y="260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查找失败</a:t>
                </a:r>
              </a:p>
            </p:txBody>
          </p:sp>
          <p:sp>
            <p:nvSpPr>
              <p:cNvPr id="15" name="AutoShape 46"/>
              <p:cNvSpPr>
                <a:spLocks noChangeArrowheads="1"/>
              </p:cNvSpPr>
              <p:nvPr/>
            </p:nvSpPr>
            <p:spPr bwMode="auto">
              <a:xfrm>
                <a:off x="722" y="316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查找成功</a:t>
                </a:r>
              </a:p>
            </p:txBody>
          </p:sp>
          <p:sp>
            <p:nvSpPr>
              <p:cNvPr id="16" name="AutoShape 47"/>
              <p:cNvSpPr>
                <a:spLocks noChangeArrowheads="1"/>
              </p:cNvSpPr>
              <p:nvPr/>
            </p:nvSpPr>
            <p:spPr bwMode="auto">
              <a:xfrm>
                <a:off x="1879" y="3400"/>
                <a:ext cx="694" cy="409"/>
              </a:xfrm>
              <a:prstGeom prst="flowChart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按处理冲突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方法计算</a:t>
                </a: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Hi</a:t>
                </a:r>
              </a:p>
            </p:txBody>
          </p:sp>
          <p:sp>
            <p:nvSpPr>
              <p:cNvPr id="17" name="Line 48"/>
              <p:cNvSpPr>
                <a:spLocks noChangeShapeType="1"/>
              </p:cNvSpPr>
              <p:nvPr/>
            </p:nvSpPr>
            <p:spPr bwMode="auto">
              <a:xfrm>
                <a:off x="2152" y="1200"/>
                <a:ext cx="0" cy="2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Line 49"/>
              <p:cNvSpPr>
                <a:spLocks noChangeShapeType="1"/>
              </p:cNvSpPr>
              <p:nvPr/>
            </p:nvSpPr>
            <p:spPr bwMode="auto">
              <a:xfrm>
                <a:off x="2172" y="1645"/>
                <a:ext cx="0" cy="1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Line 50"/>
              <p:cNvSpPr>
                <a:spLocks noChangeShapeType="1"/>
              </p:cNvSpPr>
              <p:nvPr/>
            </p:nvSpPr>
            <p:spPr bwMode="auto">
              <a:xfrm>
                <a:off x="2183" y="2079"/>
                <a:ext cx="0" cy="1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Line 51"/>
              <p:cNvSpPr>
                <a:spLocks noChangeShapeType="1"/>
              </p:cNvSpPr>
              <p:nvPr/>
            </p:nvSpPr>
            <p:spPr bwMode="auto">
              <a:xfrm>
                <a:off x="2193" y="2648"/>
                <a:ext cx="0" cy="1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Line 52"/>
              <p:cNvSpPr>
                <a:spLocks noChangeShapeType="1"/>
              </p:cNvSpPr>
              <p:nvPr/>
            </p:nvSpPr>
            <p:spPr bwMode="auto">
              <a:xfrm>
                <a:off x="2193" y="3196"/>
                <a:ext cx="0" cy="1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53"/>
              <p:cNvSpPr>
                <a:spLocks noChangeShapeType="1"/>
              </p:cNvSpPr>
              <p:nvPr/>
            </p:nvSpPr>
            <p:spPr bwMode="auto">
              <a:xfrm flipH="1">
                <a:off x="1076" y="2462"/>
                <a:ext cx="3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54"/>
              <p:cNvSpPr>
                <a:spLocks noChangeShapeType="1"/>
              </p:cNvSpPr>
              <p:nvPr/>
            </p:nvSpPr>
            <p:spPr bwMode="auto">
              <a:xfrm>
                <a:off x="1086" y="2462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55"/>
              <p:cNvSpPr>
                <a:spLocks noChangeShapeType="1"/>
              </p:cNvSpPr>
              <p:nvPr/>
            </p:nvSpPr>
            <p:spPr bwMode="auto">
              <a:xfrm flipH="1">
                <a:off x="1107" y="3010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Line 56"/>
              <p:cNvSpPr>
                <a:spLocks noChangeShapeType="1"/>
              </p:cNvSpPr>
              <p:nvPr/>
            </p:nvSpPr>
            <p:spPr bwMode="auto">
              <a:xfrm>
                <a:off x="1107" y="3020"/>
                <a:ext cx="0" cy="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Line 57"/>
              <p:cNvSpPr>
                <a:spLocks noChangeShapeType="1"/>
              </p:cNvSpPr>
              <p:nvPr/>
            </p:nvSpPr>
            <p:spPr bwMode="auto">
              <a:xfrm>
                <a:off x="2203" y="3827"/>
                <a:ext cx="0" cy="1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Line 58"/>
              <p:cNvSpPr>
                <a:spLocks noChangeShapeType="1"/>
              </p:cNvSpPr>
              <p:nvPr/>
            </p:nvSpPr>
            <p:spPr bwMode="auto">
              <a:xfrm>
                <a:off x="2214" y="4013"/>
                <a:ext cx="10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59"/>
              <p:cNvSpPr>
                <a:spLocks noChangeShapeType="1"/>
              </p:cNvSpPr>
              <p:nvPr/>
            </p:nvSpPr>
            <p:spPr bwMode="auto">
              <a:xfrm flipV="1">
                <a:off x="3258" y="2203"/>
                <a:ext cx="0" cy="18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60"/>
              <p:cNvSpPr>
                <a:spLocks noChangeShapeType="1"/>
              </p:cNvSpPr>
              <p:nvPr/>
            </p:nvSpPr>
            <p:spPr bwMode="auto">
              <a:xfrm flipH="1">
                <a:off x="2183" y="2203"/>
                <a:ext cx="1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" name="Text Box 61"/>
            <p:cNvSpPr txBox="1">
              <a:spLocks noChangeArrowheads="1"/>
            </p:cNvSpPr>
            <p:nvPr/>
          </p:nvSpPr>
          <p:spPr bwMode="auto">
            <a:xfrm>
              <a:off x="1620" y="1856"/>
              <a:ext cx="1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7" name="Text Box 62"/>
            <p:cNvSpPr txBox="1">
              <a:spLocks noChangeArrowheads="1"/>
            </p:cNvSpPr>
            <p:nvPr/>
          </p:nvSpPr>
          <p:spPr bwMode="auto">
            <a:xfrm>
              <a:off x="2431" y="2246"/>
              <a:ext cx="1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8" name="Text Box 63"/>
            <p:cNvSpPr txBox="1">
              <a:spLocks noChangeArrowheads="1"/>
            </p:cNvSpPr>
            <p:nvPr/>
          </p:nvSpPr>
          <p:spPr bwMode="auto">
            <a:xfrm>
              <a:off x="1609" y="2470"/>
              <a:ext cx="1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auto">
            <a:xfrm>
              <a:off x="2417" y="2823"/>
              <a:ext cx="1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</p:grpSp>
      <p:sp>
        <p:nvSpPr>
          <p:cNvPr id="30" name="Rectangle 65"/>
          <p:cNvSpPr>
            <a:spLocks noChangeArrowheads="1"/>
          </p:cNvSpPr>
          <p:nvPr/>
        </p:nvSpPr>
        <p:spPr bwMode="auto">
          <a:xfrm>
            <a:off x="585663" y="1935683"/>
            <a:ext cx="3770313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给定值与关键字比较</a:t>
            </a:r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303729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457200" y="117128"/>
            <a:ext cx="8229600" cy="863600"/>
          </a:xfrm>
        </p:spPr>
        <p:txBody>
          <a:bodyPr/>
          <a:lstStyle/>
          <a:p>
            <a:r>
              <a:rPr lang="zh-CN" altLang="en-US" sz="4000" dirty="0" smtClean="0"/>
              <a:t>举例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678363"/>
          </a:xfrm>
        </p:spPr>
        <p:txBody>
          <a:bodyPr/>
          <a:lstStyle/>
          <a:p>
            <a:pPr algn="just"/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～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的散列地址空间中，对关键字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(22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67)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构造哈希表，选取哈希函数</a:t>
            </a: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H(K)=(3K)%11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链地址法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处理冲突。写出哈希表构造过程，并画出哈希表。</a:t>
            </a:r>
          </a:p>
          <a:p>
            <a:endParaRPr lang="zh-CN" altLang="en-US" sz="2000" dirty="0" smtClean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2648332"/>
              </p:ext>
            </p:extLst>
          </p:nvPr>
        </p:nvGraphicFramePr>
        <p:xfrm>
          <a:off x="4979292" y="2664668"/>
          <a:ext cx="1463676" cy="4023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8"/>
                <a:gridCol w="731838"/>
              </a:tblGrid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6084192" y="2880568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1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3330" y="2736105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5542" y="3383805"/>
            <a:ext cx="75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24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3330" y="4536330"/>
            <a:ext cx="7334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直接箭头连接符 46"/>
          <p:cNvCxnSpPr/>
          <p:nvPr/>
        </p:nvCxnSpPr>
        <p:spPr>
          <a:xfrm>
            <a:off x="6084192" y="4680793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14592" y="4896693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14592" y="3817193"/>
            <a:ext cx="7334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2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3330" y="3817193"/>
            <a:ext cx="7524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29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3330" y="4896693"/>
            <a:ext cx="742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30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0630" y="3382218"/>
            <a:ext cx="733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直接箭头连接符 52"/>
          <p:cNvCxnSpPr/>
          <p:nvPr/>
        </p:nvCxnSpPr>
        <p:spPr>
          <a:xfrm>
            <a:off x="7295455" y="5112593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6071492" y="3598118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084192" y="5112593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7295455" y="4033093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084192" y="4033093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67544" y="2958043"/>
            <a:ext cx="36713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</a:rPr>
              <a:t>ASL(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成功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)= (1*5+3*2) /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8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=11/8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3936255"/>
            <a:ext cx="447484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4617B"/>
                </a:solidFill>
              </a:rPr>
              <a:t>ASL(</a:t>
            </a:r>
            <a:r>
              <a:rPr lang="zh-CN" altLang="en-US" sz="2400" b="1" dirty="0" smtClean="0">
                <a:solidFill>
                  <a:srgbClr val="04617B"/>
                </a:solidFill>
              </a:rPr>
              <a:t>失败</a:t>
            </a:r>
            <a:r>
              <a:rPr lang="en-US" altLang="zh-CN" sz="2400" b="1" dirty="0" smtClean="0">
                <a:solidFill>
                  <a:srgbClr val="04617B"/>
                </a:solidFill>
              </a:rPr>
              <a:t>)= (1*6+2*2+3*3)/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4617B"/>
                </a:solidFill>
              </a:rPr>
              <a:t>=19/11 </a:t>
            </a:r>
            <a:endParaRPr lang="zh-CN" altLang="en-US" sz="2400" b="1" dirty="0" smtClean="0">
              <a:solidFill>
                <a:srgbClr val="04617B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947792" y="2232868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</a:rPr>
              <a:t>1</a:t>
            </a:r>
            <a:endParaRPr lang="zh-CN" altLang="en-US" b="1" smtClean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8244780" y="295200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</a:rPr>
              <a:t>2</a:t>
            </a:r>
            <a:endParaRPr lang="zh-CN" altLang="en-US" b="1" smtClean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1892" y="2591643"/>
            <a:ext cx="936625" cy="3241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55855" y="3240930"/>
            <a:ext cx="936625" cy="25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434905" y="3025030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1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434905" y="4136280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1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434905" y="5184030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1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434905" y="5615830"/>
            <a:ext cx="3603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1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434905" y="5976193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1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436492" y="2591643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2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36492" y="4464893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2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434905" y="3383805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3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434905" y="3744168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3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434905" y="4825255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7030A0"/>
                </a:solidFill>
              </a:rPr>
              <a:t>3</a:t>
            </a:r>
            <a:endParaRPr lang="zh-CN" alt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436492" y="6341318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1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308155" y="3599705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049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6" grpId="0" animBg="1"/>
      <p:bldP spid="36" grpId="1" animBg="1"/>
      <p:bldP spid="37" grpId="0" animBg="1"/>
      <p:bldP spid="37" grpId="1" animBg="1"/>
      <p:bldP spid="38" grpId="0"/>
      <p:bldP spid="28" grpId="0"/>
      <p:bldP spid="34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9" name="Text Box 5"/>
          <p:cNvSpPr txBox="1">
            <a:spLocks noChangeArrowheads="1"/>
          </p:cNvSpPr>
          <p:nvPr/>
        </p:nvSpPr>
        <p:spPr bwMode="auto">
          <a:xfrm>
            <a:off x="323850" y="1269529"/>
            <a:ext cx="84963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从查找过程得知，哈希表查找的</a:t>
            </a:r>
            <a:r>
              <a:rPr kumimoji="1" lang="zh-CN" altLang="en-US" sz="2800" b="1" dirty="0">
                <a:solidFill>
                  <a:srgbClr val="0000B9">
                    <a:lumMod val="60000"/>
                    <a:lumOff val="40000"/>
                  </a:srgbClr>
                </a:solidFill>
                <a:latin typeface="楷体_GB2312" pitchFamily="49" charset="-122"/>
                <a:ea typeface="楷体_GB2312" pitchFamily="49" charset="-122"/>
              </a:rPr>
              <a:t>平均查找长度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实际上并不等于零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。由于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冲突的产生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，使得哈希表的查找过程</a:t>
            </a:r>
            <a:r>
              <a:rPr kumimoji="1" lang="zh-CN" altLang="en-US" sz="2800" b="1" dirty="0">
                <a:solidFill>
                  <a:srgbClr val="0000B9">
                    <a:lumMod val="60000"/>
                    <a:lumOff val="40000"/>
                  </a:srgbClr>
                </a:solidFill>
                <a:latin typeface="楷体_GB2312" pitchFamily="49" charset="-122"/>
                <a:ea typeface="楷体_GB2312" pitchFamily="49" charset="-122"/>
              </a:rPr>
              <a:t>仍然要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进行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比较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solidFill>
                  <a:srgbClr val="0000B9">
                    <a:lumMod val="60000"/>
                    <a:lumOff val="40000"/>
                  </a:srgbClr>
                </a:solidFill>
                <a:latin typeface="楷体_GB2312" pitchFamily="49" charset="-122"/>
                <a:ea typeface="楷体_GB2312" pitchFamily="49" charset="-122"/>
              </a:rPr>
              <a:t>仍然要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以平均查找长度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ASL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来衡量。</a:t>
            </a:r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717131"/>
            <a:ext cx="8078788" cy="2231677"/>
          </a:xfrm>
          <a:solidFill>
            <a:schemeClr val="accent5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ct val="114000"/>
              </a:lnSpc>
              <a:defRPr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选用的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哈希函数</a:t>
            </a:r>
            <a:r>
              <a:rPr lang="en-US" altLang="zh-CN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14000"/>
              </a:lnSpc>
              <a:defRPr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选用的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处理冲突的方法</a:t>
            </a:r>
            <a:r>
              <a:rPr lang="en-US" altLang="zh-CN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14000"/>
              </a:lnSpc>
              <a:defRPr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哈希表饱和的程度，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装载因子           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α=n/m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值的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大小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 smtClean="0">
                <a:solidFill>
                  <a:srgbClr val="A50021"/>
                </a:solidFill>
                <a:ea typeface="楷体_GB2312" pitchFamily="49" charset="-122"/>
              </a:rPr>
              <a:t>—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记录数，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800" b="1" dirty="0" smtClean="0">
                <a:solidFill>
                  <a:srgbClr val="A50021"/>
                </a:solidFill>
                <a:ea typeface="楷体_GB2312" pitchFamily="49" charset="-122"/>
              </a:rPr>
              <a:t>—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表的长度）</a:t>
            </a: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323850" y="3141067"/>
            <a:ext cx="5160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决定哈希表查找的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ASL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的因素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323850" y="764704"/>
            <a:ext cx="2890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 smtClean="0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哈希表查找分析</a:t>
            </a:r>
            <a:r>
              <a:rPr kumimoji="1" lang="en-US" altLang="zh-CN" sz="2800" b="1" dirty="0" smtClean="0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179388" y="188913"/>
            <a:ext cx="5400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哈希表的查找及其分析</a:t>
            </a:r>
            <a:endParaRPr kumimoji="1" lang="zh-CN" altLang="en-US" b="1" dirty="0" smtClean="0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172" y="5949379"/>
            <a:ext cx="8496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5B5249"/>
                </a:solidFill>
                <a:latin typeface="宋体" panose="02010600030101010101" pitchFamily="2" charset="-122"/>
              </a:rPr>
              <a:t>显然，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α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越小</a:t>
            </a:r>
            <a:r>
              <a:rPr lang="zh-CN" altLang="en-US" sz="2400" b="1" dirty="0">
                <a:solidFill>
                  <a:srgbClr val="5B5249"/>
                </a:solidFill>
                <a:latin typeface="宋体" panose="02010600030101010101" pitchFamily="2" charset="-122"/>
              </a:rPr>
              <a:t>，发生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冲突的可能性越小</a:t>
            </a:r>
            <a:r>
              <a:rPr lang="zh-CN" altLang="en-US" sz="2400" b="1" dirty="0">
                <a:solidFill>
                  <a:srgbClr val="5B5249"/>
                </a:solidFill>
                <a:latin typeface="宋体" panose="02010600030101010101" pitchFamily="2" charset="-122"/>
              </a:rPr>
              <a:t>，而</a:t>
            </a:r>
            <a:r>
              <a:rPr lang="zh-CN" altLang="zh-CN" sz="2400" b="1" dirty="0">
                <a:solidFill>
                  <a:srgbClr val="5B5249"/>
                </a:solidFill>
                <a:latin typeface="宋体" panose="02010600030101010101" pitchFamily="2" charset="-122"/>
              </a:rPr>
              <a:t>α</a:t>
            </a:r>
            <a:r>
              <a:rPr lang="zh-CN" altLang="en-US" sz="2400" b="1" dirty="0">
                <a:solidFill>
                  <a:srgbClr val="5B5249"/>
                </a:solidFill>
                <a:latin typeface="宋体" panose="02010600030101010101" pitchFamily="2" charset="-122"/>
              </a:rPr>
              <a:t>越大，发生冲突的可能性也越大。</a:t>
            </a:r>
            <a:r>
              <a:rPr lang="zh-CN" altLang="en-US" sz="2400" b="1" dirty="0">
                <a:solidFill>
                  <a:srgbClr val="5B5249"/>
                </a:solidFill>
                <a:latin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0815103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 build="p" animBg="1"/>
      <p:bldP spid="707587" grpId="0" autoUpdateAnimBg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概述</a:t>
            </a:r>
          </a:p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  <a:p>
            <a:r>
              <a:rPr lang="en-US" altLang="zh-CN" dirty="0"/>
              <a:t>10.3 </a:t>
            </a:r>
            <a:r>
              <a:rPr lang="zh-CN" altLang="en-US" dirty="0" smtClean="0"/>
              <a:t>交换排序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快速排序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  <a:p>
            <a:r>
              <a:rPr lang="en-US" altLang="zh-CN" dirty="0"/>
              <a:t>10.5 </a:t>
            </a:r>
            <a:r>
              <a:rPr lang="zh-CN" altLang="en-US" dirty="0"/>
              <a:t>归并排序</a:t>
            </a:r>
          </a:p>
          <a:p>
            <a:r>
              <a:rPr lang="en-US" altLang="zh-CN" dirty="0"/>
              <a:t>10.6 </a:t>
            </a:r>
            <a:r>
              <a:rPr lang="zh-CN" altLang="en-US" dirty="0"/>
              <a:t>基数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en-US" altLang="zh-CN" dirty="0" smtClean="0"/>
              <a:t>10.7 </a:t>
            </a:r>
            <a:r>
              <a:rPr lang="zh-CN" altLang="en-US" dirty="0" smtClean="0"/>
              <a:t>各种内部排序方法的比较讨论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004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掌握排序的基本概念和各种排序方法的特点，并能加以灵活应用</a:t>
            </a:r>
          </a:p>
          <a:p>
            <a:r>
              <a:rPr lang="zh-CN" altLang="en-US" dirty="0" smtClean="0"/>
              <a:t>熟练</a:t>
            </a:r>
            <a:r>
              <a:rPr lang="zh-CN" altLang="en-US" dirty="0"/>
              <a:t>掌握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直接插入排序</a:t>
            </a:r>
            <a:r>
              <a:rPr lang="zh-CN" altLang="en-US" dirty="0"/>
              <a:t>、折半插入排序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冒泡排序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直接选择排序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快速排序</a:t>
            </a:r>
            <a:r>
              <a:rPr lang="zh-CN" altLang="en-US" dirty="0" smtClean="0"/>
              <a:t>的算法思想及其</a:t>
            </a:r>
            <a:r>
              <a:rPr lang="zh-CN" altLang="en-US" dirty="0"/>
              <a:t>性能分析</a:t>
            </a:r>
          </a:p>
          <a:p>
            <a:r>
              <a:rPr lang="zh-CN" altLang="en-US" dirty="0" smtClean="0"/>
              <a:t>掌握</a:t>
            </a:r>
            <a:r>
              <a:rPr lang="zh-CN" altLang="en-US" dirty="0">
                <a:solidFill>
                  <a:srgbClr val="C00000"/>
                </a:solidFill>
              </a:rPr>
              <a:t>希尔排序、归并排序、堆排序、基数排序</a:t>
            </a:r>
            <a:r>
              <a:rPr lang="zh-CN" altLang="en-US" dirty="0" smtClean="0"/>
              <a:t>的算法思想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175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默认设计模板 16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ECFF"/>
      </a:accent1>
      <a:accent2>
        <a:srgbClr val="0000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EC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默认设计模板">
  <a:themeElements>
    <a:clrScheme name="默认设计模板 16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ECFF"/>
      </a:accent1>
      <a:accent2>
        <a:srgbClr val="0000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EC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3976</Words>
  <Application>Microsoft Office PowerPoint</Application>
  <PresentationFormat>全屏显示(4:3)</PresentationFormat>
  <Paragraphs>626</Paragraphs>
  <Slides>39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商务型PPT模板</vt:lpstr>
      <vt:lpstr>1_商务型PPT模板</vt:lpstr>
      <vt:lpstr>默认设计模板</vt:lpstr>
      <vt:lpstr>1_默认设计模板</vt:lpstr>
      <vt:lpstr>2_默认设计模板</vt:lpstr>
      <vt:lpstr>公式</vt:lpstr>
      <vt:lpstr>幻灯片 1</vt:lpstr>
      <vt:lpstr>幻灯片 2</vt:lpstr>
      <vt:lpstr>幻灯片 3</vt:lpstr>
      <vt:lpstr>幻灯片 4</vt:lpstr>
      <vt:lpstr>幻灯片 5</vt:lpstr>
      <vt:lpstr>举例</vt:lpstr>
      <vt:lpstr>幻灯片 7</vt:lpstr>
      <vt:lpstr>教学内容</vt:lpstr>
      <vt:lpstr>教学目标</vt:lpstr>
      <vt:lpstr>10.1 概述</vt:lpstr>
      <vt:lpstr>10.1 概述</vt:lpstr>
      <vt:lpstr>10.1 概述</vt:lpstr>
      <vt:lpstr>10.1 概述</vt:lpstr>
      <vt:lpstr>10.1 概述</vt:lpstr>
      <vt:lpstr>10.2 插入排序</vt:lpstr>
      <vt:lpstr>10.2 插入排序</vt:lpstr>
      <vt:lpstr>幻灯片 17</vt:lpstr>
      <vt:lpstr>直接插入排序过程</vt:lpstr>
      <vt:lpstr>直接插入排序过程示例 </vt:lpstr>
      <vt:lpstr>例2：关键字序列T= （21，25，49，25*，16，08）， 请写出直接插入排序的具体实现过程。</vt:lpstr>
      <vt:lpstr>10.2 插入排序</vt:lpstr>
      <vt:lpstr>10.2 插入排序</vt:lpstr>
      <vt:lpstr>10.2 插入排序</vt:lpstr>
      <vt:lpstr>10.2 插入排序</vt:lpstr>
      <vt:lpstr>10.2 插入排序</vt:lpstr>
      <vt:lpstr>幻灯片 26</vt:lpstr>
      <vt:lpstr>折半插入排序的算法分析：</vt:lpstr>
      <vt:lpstr>10.2 插入排序</vt:lpstr>
      <vt:lpstr>幻灯片 29</vt:lpstr>
      <vt:lpstr>幻灯片 30</vt:lpstr>
      <vt:lpstr>幻灯片 31</vt:lpstr>
      <vt:lpstr>10.2 插入排序</vt:lpstr>
      <vt:lpstr>10.2 插入排序</vt:lpstr>
      <vt:lpstr>10.2 插入排序</vt:lpstr>
      <vt:lpstr>10.2 插入排序</vt:lpstr>
      <vt:lpstr>幻灯片 36</vt:lpstr>
      <vt:lpstr>10.2 插入排序</vt:lpstr>
      <vt:lpstr>原始序列： 256，301， 751，129，937，863，742，694，076，438</vt:lpstr>
      <vt:lpstr>原始序列： 256，301，751，129，937，863，742，694，076，438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weiyang</dc:creator>
  <cp:lastModifiedBy>hp</cp:lastModifiedBy>
  <cp:revision>207</cp:revision>
  <dcterms:modified xsi:type="dcterms:W3CDTF">2016-12-14T03:19:28Z</dcterms:modified>
</cp:coreProperties>
</file>