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sldIdLst>
    <p:sldId id="257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259" r:id="rId11"/>
    <p:sldId id="260" r:id="rId12"/>
    <p:sldId id="269" r:id="rId13"/>
    <p:sldId id="270" r:id="rId14"/>
    <p:sldId id="371" r:id="rId15"/>
    <p:sldId id="372" r:id="rId16"/>
    <p:sldId id="373" r:id="rId17"/>
    <p:sldId id="374" r:id="rId18"/>
    <p:sldId id="375" r:id="rId19"/>
    <p:sldId id="378" r:id="rId20"/>
    <p:sldId id="380" r:id="rId21"/>
    <p:sldId id="381" r:id="rId22"/>
    <p:sldId id="382" r:id="rId23"/>
    <p:sldId id="261" r:id="rId24"/>
    <p:sldId id="384" r:id="rId25"/>
    <p:sldId id="264" r:id="rId26"/>
    <p:sldId id="265" r:id="rId27"/>
    <p:sldId id="266" r:id="rId28"/>
    <p:sldId id="267" r:id="rId29"/>
    <p:sldId id="376" r:id="rId30"/>
    <p:sldId id="377" r:id="rId31"/>
    <p:sldId id="271" r:id="rId32"/>
    <p:sldId id="268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383" r:id="rId41"/>
    <p:sldId id="285" r:id="rId42"/>
    <p:sldId id="286" r:id="rId43"/>
    <p:sldId id="287" r:id="rId44"/>
    <p:sldId id="292" r:id="rId45"/>
    <p:sldId id="288" r:id="rId46"/>
    <p:sldId id="295" r:id="rId47"/>
    <p:sldId id="304" r:id="rId48"/>
    <p:sldId id="301" r:id="rId49"/>
    <p:sldId id="302" r:id="rId50"/>
    <p:sldId id="303" r:id="rId51"/>
    <p:sldId id="305" r:id="rId52"/>
    <p:sldId id="297" r:id="rId53"/>
    <p:sldId id="290" r:id="rId54"/>
    <p:sldId id="289" r:id="rId55"/>
    <p:sldId id="314" r:id="rId56"/>
    <p:sldId id="315" r:id="rId57"/>
    <p:sldId id="316" r:id="rId58"/>
    <p:sldId id="317" r:id="rId59"/>
    <p:sldId id="318" r:id="rId60"/>
    <p:sldId id="291" r:id="rId61"/>
    <p:sldId id="319" r:id="rId62"/>
    <p:sldId id="320" r:id="rId63"/>
    <p:sldId id="321" r:id="rId64"/>
    <p:sldId id="379" r:id="rId65"/>
    <p:sldId id="322" r:id="rId6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3399"/>
    <a:srgbClr val="00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1" autoAdjust="0"/>
    <p:restoredTop sz="94667" autoAdjust="0"/>
  </p:normalViewPr>
  <p:slideViewPr>
    <p:cSldViewPr>
      <p:cViewPr varScale="1">
        <p:scale>
          <a:sx n="84" d="100"/>
          <a:sy n="84" d="100"/>
        </p:scale>
        <p:origin x="-19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97F0E-D845-471D-AD0F-1C600F7E71FF}" type="datetimeFigureOut">
              <a:rPr lang="zh-CN" altLang="en-US" smtClean="0"/>
              <a:pPr/>
              <a:t>2015/3/18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4DB1D-58BE-4E46-94CF-027F000F060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9267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67588" name="日期占位符 3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D16633-B215-4386-99B4-A370B1BD7EB1}" type="datetime3">
              <a:rPr lang="zh-CN" altLang="en-US" b="0" smtClean="0"/>
              <a:pPr/>
              <a:t>2015年3月18日星期三</a:t>
            </a:fld>
            <a:endParaRPr lang="en-US" altLang="zh-CN" b="0" smtClean="0"/>
          </a:p>
        </p:txBody>
      </p:sp>
      <p:sp>
        <p:nvSpPr>
          <p:cNvPr id="67589" name="灯片编号占位符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D2C558-C0DA-4A00-9899-199FE53D5672}" type="slidenum">
              <a:rPr lang="en-US" altLang="zh-CN" b="0"/>
              <a:pPr/>
              <a:t>8</a:t>
            </a:fld>
            <a:endParaRPr lang="en-US" altLang="zh-CN" b="0"/>
          </a:p>
        </p:txBody>
      </p:sp>
    </p:spTree>
    <p:extLst>
      <p:ext uri="{BB962C8B-B14F-4D97-AF65-F5344CB8AC3E}">
        <p14:creationId xmlns="" xmlns:p14="http://schemas.microsoft.com/office/powerpoint/2010/main" val="295760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pt-BR" dirty="0" smtClean="0"/>
              <a:t>可能的序列：</a:t>
            </a:r>
            <a:r>
              <a:rPr lang="pt-BR" altLang="zh-CN" dirty="0" smtClean="0"/>
              <a:t>a b c </a:t>
            </a:r>
            <a:r>
              <a:rPr lang="zh-CN" altLang="en-US" dirty="0" smtClean="0"/>
              <a:t>，</a:t>
            </a:r>
            <a:r>
              <a:rPr lang="pt-BR" altLang="zh-CN" dirty="0" smtClean="0"/>
              <a:t>a c b</a:t>
            </a:r>
            <a:r>
              <a:rPr lang="zh-CN" altLang="en-US" dirty="0" smtClean="0"/>
              <a:t>，</a:t>
            </a:r>
            <a:r>
              <a:rPr lang="pt-BR" altLang="zh-CN" dirty="0" smtClean="0"/>
              <a:t>b a c</a:t>
            </a:r>
            <a:r>
              <a:rPr lang="zh-CN" altLang="en-US" dirty="0" smtClean="0"/>
              <a:t>，</a:t>
            </a:r>
            <a:r>
              <a:rPr lang="pt-BR" altLang="zh-CN" dirty="0" smtClean="0"/>
              <a:t>b c a</a:t>
            </a:r>
            <a:r>
              <a:rPr lang="zh-CN" altLang="en-US" dirty="0" smtClean="0"/>
              <a:t>，</a:t>
            </a:r>
            <a:r>
              <a:rPr lang="pt-BR" altLang="zh-CN" dirty="0" smtClean="0"/>
              <a:t>c b a</a:t>
            </a:r>
            <a:r>
              <a:rPr lang="zh-CN" altLang="en-US" dirty="0" smtClean="0"/>
              <a:t>； </a:t>
            </a:r>
            <a:r>
              <a:rPr lang="zh-CN" altLang="pt-BR" dirty="0" smtClean="0"/>
              <a:t>不可能的序列：</a:t>
            </a:r>
            <a:r>
              <a:rPr lang="pt-BR" altLang="zh-CN" dirty="0" smtClean="0"/>
              <a:t>c a b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7FFE246-94B2-41F6-B781-3F90BDE13B64}" type="slidenum">
              <a:rPr lang="zh-CN" altLang="en-US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24081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章  栈和队列</a:t>
            </a:r>
            <a:endParaRPr lang="zh-CN" altLang="en-US" sz="6600" b="1" dirty="0">
              <a:solidFill>
                <a:srgbClr val="EAEAEA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无标题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无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77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094F4-F358-4029-AD0E-B4446AF45D48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5959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FB0B7-0685-4DCD-9030-73BB98593FE8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765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F0E692-071A-4438-B09F-BB6C4BB88111}" type="slidenum">
              <a:rPr lang="zh-CN" altLang="en-US">
                <a:solidFill>
                  <a:srgbClr val="17347D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126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&#26632;&#25805;&#20316;.doc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&#39034;&#24207;&#26632;.doc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9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1628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教学内容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栈</a:t>
            </a:r>
          </a:p>
          <a:p>
            <a:r>
              <a:rPr lang="en-US" altLang="zh-CN" dirty="0" smtClean="0"/>
              <a:t>3.2 </a:t>
            </a:r>
            <a:r>
              <a:rPr lang="zh-CN" altLang="en-US" dirty="0" smtClean="0"/>
              <a:t>栈的应用举例</a:t>
            </a:r>
          </a:p>
          <a:p>
            <a:r>
              <a:rPr lang="en-US" altLang="zh-CN" dirty="0" smtClean="0"/>
              <a:t>3.3 </a:t>
            </a:r>
            <a:r>
              <a:rPr lang="zh-CN" altLang="en-US" dirty="0" smtClean="0"/>
              <a:t>栈与递归的实现</a:t>
            </a:r>
          </a:p>
          <a:p>
            <a:r>
              <a:rPr lang="en-US" altLang="zh-CN" dirty="0" smtClean="0"/>
              <a:t>3.4 </a:t>
            </a:r>
            <a:r>
              <a:rPr lang="zh-CN" altLang="en-US" dirty="0" smtClean="0"/>
              <a:t>队列</a:t>
            </a:r>
            <a:endParaRPr lang="en-US" altLang="zh-CN" dirty="0" smtClean="0"/>
          </a:p>
          <a:p>
            <a:r>
              <a:rPr lang="en-US" altLang="zh-CN" dirty="0" smtClean="0"/>
              <a:t>3.5 </a:t>
            </a:r>
            <a:r>
              <a:rPr lang="zh-CN" altLang="en-US" dirty="0" smtClean="0"/>
              <a:t>离散事件模拟</a:t>
            </a:r>
          </a:p>
        </p:txBody>
      </p:sp>
    </p:spTree>
    <p:extLst>
      <p:ext uri="{BB962C8B-B14F-4D97-AF65-F5344CB8AC3E}">
        <p14:creationId xmlns="" xmlns:p14="http://schemas.microsoft.com/office/powerpoint/2010/main" val="27371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 </a:t>
            </a:r>
            <a:r>
              <a:rPr lang="zh-CN" altLang="en-US" dirty="0"/>
              <a:t>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  <a:r>
              <a:rPr lang="zh-CN" altLang="en-US" dirty="0" smtClean="0"/>
              <a:t>的定义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限定</a:t>
            </a:r>
            <a:r>
              <a:rPr lang="zh-CN" altLang="en-US" dirty="0"/>
              <a:t>仅在</a:t>
            </a:r>
            <a:r>
              <a:rPr lang="zh-CN" altLang="en-US" dirty="0">
                <a:solidFill>
                  <a:srgbClr val="003399"/>
                </a:solidFill>
              </a:rPr>
              <a:t>表尾</a:t>
            </a:r>
            <a:r>
              <a:rPr lang="zh-CN" altLang="en-US" dirty="0"/>
              <a:t>进行插入和删除操作的</a:t>
            </a:r>
            <a:r>
              <a:rPr lang="zh-CN" altLang="en-US" dirty="0">
                <a:solidFill>
                  <a:srgbClr val="003399"/>
                </a:solidFill>
              </a:rPr>
              <a:t>线性表</a:t>
            </a:r>
            <a:endParaRPr lang="en-US" altLang="zh-CN" dirty="0">
              <a:solidFill>
                <a:srgbClr val="003399"/>
              </a:solidFill>
            </a:endParaRPr>
          </a:p>
          <a:p>
            <a:pPr lvl="1"/>
            <a:r>
              <a:rPr lang="zh-CN" altLang="en-US" dirty="0"/>
              <a:t>允许插入和删除的一端称为</a:t>
            </a:r>
            <a:r>
              <a:rPr lang="zh-CN" altLang="en-US" dirty="0">
                <a:solidFill>
                  <a:srgbClr val="0000CC"/>
                </a:solidFill>
              </a:rPr>
              <a:t>栈顶</a:t>
            </a:r>
            <a:r>
              <a:rPr lang="zh-CN" altLang="en-US" dirty="0"/>
              <a:t>，另一端称为</a:t>
            </a:r>
            <a:r>
              <a:rPr lang="zh-CN" altLang="en-US" dirty="0">
                <a:solidFill>
                  <a:srgbClr val="0000CC"/>
                </a:solidFill>
              </a:rPr>
              <a:t>栈底。 </a:t>
            </a:r>
          </a:p>
          <a:p>
            <a:pPr lvl="1"/>
            <a:r>
              <a:rPr lang="zh-CN" altLang="en-US" dirty="0" smtClean="0">
                <a:solidFill>
                  <a:schemeClr val="bg2">
                    <a:lumMod val="10000"/>
                  </a:schemeClr>
                </a:solidFill>
              </a:rPr>
              <a:t>空栈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/>
            <a:r>
              <a:rPr lang="zh-CN" altLang="en-US" dirty="0">
                <a:solidFill>
                  <a:srgbClr val="003399"/>
                </a:solidFill>
              </a:rPr>
              <a:t>不含任何数据元素的栈</a:t>
            </a:r>
            <a:endParaRPr lang="en-US" altLang="zh-CN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endParaRPr lang="zh-CN" altLang="en-US" dirty="0">
              <a:solidFill>
                <a:srgbClr val="003399"/>
              </a:solidFill>
            </a:endParaRPr>
          </a:p>
        </p:txBody>
      </p:sp>
      <p:pic>
        <p:nvPicPr>
          <p:cNvPr id="31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9525"/>
          <a:stretch/>
        </p:blipFill>
        <p:spPr bwMode="auto">
          <a:xfrm>
            <a:off x="467544" y="4149080"/>
            <a:ext cx="4601666" cy="257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2648" y="4149080"/>
            <a:ext cx="29718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437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 </a:t>
            </a:r>
            <a:r>
              <a:rPr lang="zh-CN" altLang="en-US" dirty="0"/>
              <a:t>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栈的示意图</a:t>
            </a:r>
          </a:p>
          <a:p>
            <a:endParaRPr lang="zh-CN" altLang="en-US" dirty="0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423988" y="2770744"/>
            <a:ext cx="1924050" cy="2819400"/>
            <a:chOff x="1440" y="1920"/>
            <a:chExt cx="1212" cy="1776"/>
          </a:xfrm>
        </p:grpSpPr>
        <p:sp>
          <p:nvSpPr>
            <p:cNvPr id="5" name="Line 8"/>
            <p:cNvSpPr>
              <a:spLocks noChangeShapeType="1"/>
            </p:cNvSpPr>
            <p:nvPr/>
          </p:nvSpPr>
          <p:spPr bwMode="auto">
            <a:xfrm>
              <a:off x="1440" y="1920"/>
              <a:ext cx="0" cy="1776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1440" y="3696"/>
              <a:ext cx="1200" cy="0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2652" y="1968"/>
              <a:ext cx="0" cy="1728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2423988" y="4961494"/>
            <a:ext cx="1905000" cy="6096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</a:t>
            </a:r>
            <a:r>
              <a:rPr kumimoji="0" lang="en-US" altLang="zh-CN" sz="40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423988" y="4342369"/>
            <a:ext cx="1905000" cy="6096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</a:t>
            </a:r>
            <a:r>
              <a:rPr kumimoji="0" lang="en-US" altLang="zh-CN" sz="40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423988" y="3728007"/>
            <a:ext cx="1905000" cy="6096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</a:t>
            </a:r>
            <a:r>
              <a:rPr kumimoji="0" lang="en-US" altLang="zh-CN" sz="40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1" name="Arc 15"/>
          <p:cNvSpPr>
            <a:spLocks/>
          </p:cNvSpPr>
          <p:nvPr/>
        </p:nvSpPr>
        <p:spPr bwMode="auto">
          <a:xfrm>
            <a:off x="1649288" y="1929369"/>
            <a:ext cx="949325" cy="10795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1469901" y="2199244"/>
            <a:ext cx="900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入栈</a:t>
            </a:r>
          </a:p>
        </p:txBody>
      </p:sp>
      <p:sp>
        <p:nvSpPr>
          <p:cNvPr id="13" name="Arc 20"/>
          <p:cNvSpPr>
            <a:spLocks/>
          </p:cNvSpPr>
          <p:nvPr/>
        </p:nvSpPr>
        <p:spPr bwMode="auto">
          <a:xfrm rot="10886353" flipV="1">
            <a:off x="4116263" y="1929369"/>
            <a:ext cx="1012825" cy="1157288"/>
          </a:xfrm>
          <a:custGeom>
            <a:avLst/>
            <a:gdLst>
              <a:gd name="G0" fmla="+- 4571 0 0"/>
              <a:gd name="G1" fmla="+- 21600 0 0"/>
              <a:gd name="G2" fmla="+- 21600 0 0"/>
              <a:gd name="T0" fmla="*/ 0 w 26092"/>
              <a:gd name="T1" fmla="*/ 489 h 21600"/>
              <a:gd name="T2" fmla="*/ 26092 w 26092"/>
              <a:gd name="T3" fmla="*/ 19759 h 21600"/>
              <a:gd name="T4" fmla="*/ 4571 w 2609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092" h="21600" fill="none" extrusionOk="0">
                <a:moveTo>
                  <a:pt x="0" y="489"/>
                </a:moveTo>
                <a:cubicBezTo>
                  <a:pt x="1501" y="163"/>
                  <a:pt x="3034" y="-1"/>
                  <a:pt x="4571" y="0"/>
                </a:cubicBezTo>
                <a:cubicBezTo>
                  <a:pt x="15786" y="0"/>
                  <a:pt x="25136" y="8584"/>
                  <a:pt x="26092" y="19758"/>
                </a:cubicBezTo>
              </a:path>
              <a:path w="26092" h="21600" stroke="0" extrusionOk="0">
                <a:moveTo>
                  <a:pt x="0" y="489"/>
                </a:moveTo>
                <a:cubicBezTo>
                  <a:pt x="1501" y="163"/>
                  <a:pt x="3034" y="-1"/>
                  <a:pt x="4571" y="0"/>
                </a:cubicBezTo>
                <a:cubicBezTo>
                  <a:pt x="15786" y="0"/>
                  <a:pt x="25136" y="8584"/>
                  <a:pt x="26092" y="19758"/>
                </a:cubicBezTo>
                <a:lnTo>
                  <a:pt x="4571" y="2160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05176" y="2243694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出栈</a:t>
            </a:r>
          </a:p>
        </p:txBody>
      </p:sp>
      <p:grpSp>
        <p:nvGrpSpPr>
          <p:cNvPr id="15" name="Group 26"/>
          <p:cNvGrpSpPr>
            <a:grpSpLocks/>
          </p:cNvGrpSpPr>
          <p:nvPr/>
        </p:nvGrpSpPr>
        <p:grpSpPr bwMode="auto">
          <a:xfrm>
            <a:off x="1103188" y="4801157"/>
            <a:ext cx="1295400" cy="457200"/>
            <a:chOff x="528" y="3360"/>
            <a:chExt cx="816" cy="288"/>
          </a:xfrm>
        </p:grpSpPr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栈底</a:t>
              </a:r>
            </a:p>
          </p:txBody>
        </p:sp>
      </p:grpSp>
      <p:grpSp>
        <p:nvGrpSpPr>
          <p:cNvPr id="18" name="Group 27"/>
          <p:cNvGrpSpPr>
            <a:grpSpLocks/>
          </p:cNvGrpSpPr>
          <p:nvPr/>
        </p:nvGrpSpPr>
        <p:grpSpPr bwMode="auto">
          <a:xfrm>
            <a:off x="1100013" y="2904094"/>
            <a:ext cx="1295400" cy="457200"/>
            <a:chOff x="528" y="3360"/>
            <a:chExt cx="816" cy="288"/>
          </a:xfrm>
        </p:grpSpPr>
        <p:sp>
          <p:nvSpPr>
            <p:cNvPr id="19" name="Line 28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29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栈顶</a:t>
              </a:r>
            </a:p>
          </p:txBody>
        </p:sp>
      </p:grpSp>
      <p:sp>
        <p:nvSpPr>
          <p:cNvPr id="21" name="Text Box 37"/>
          <p:cNvSpPr txBox="1">
            <a:spLocks noChangeArrowheads="1"/>
          </p:cNvSpPr>
          <p:nvPr/>
        </p:nvSpPr>
        <p:spPr bwMode="auto">
          <a:xfrm>
            <a:off x="4841751" y="3683557"/>
            <a:ext cx="4122737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插入：入栈、进栈、压栈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删除：出栈、弹栈</a:t>
            </a:r>
          </a:p>
        </p:txBody>
      </p:sp>
      <p:grpSp>
        <p:nvGrpSpPr>
          <p:cNvPr id="22" name="Group 38"/>
          <p:cNvGrpSpPr>
            <a:grpSpLocks/>
          </p:cNvGrpSpPr>
          <p:nvPr/>
        </p:nvGrpSpPr>
        <p:grpSpPr bwMode="auto">
          <a:xfrm>
            <a:off x="1103188" y="4131232"/>
            <a:ext cx="1295400" cy="457200"/>
            <a:chOff x="528" y="3360"/>
            <a:chExt cx="816" cy="288"/>
          </a:xfrm>
        </p:grpSpPr>
        <p:sp>
          <p:nvSpPr>
            <p:cNvPr id="23" name="Line 39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栈顶</a:t>
              </a:r>
            </a:p>
          </p:txBody>
        </p:sp>
      </p:grpSp>
      <p:grpSp>
        <p:nvGrpSpPr>
          <p:cNvPr id="25" name="Group 41"/>
          <p:cNvGrpSpPr>
            <a:grpSpLocks/>
          </p:cNvGrpSpPr>
          <p:nvPr/>
        </p:nvGrpSpPr>
        <p:grpSpPr bwMode="auto">
          <a:xfrm>
            <a:off x="1085726" y="3621644"/>
            <a:ext cx="1295400" cy="457200"/>
            <a:chOff x="528" y="3360"/>
            <a:chExt cx="816" cy="288"/>
          </a:xfrm>
        </p:grpSpPr>
        <p:sp>
          <p:nvSpPr>
            <p:cNvPr id="26" name="Line 42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 Box 43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栈顶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09447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10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 </a:t>
            </a:r>
            <a:r>
              <a:rPr lang="zh-CN" altLang="en-US" dirty="0"/>
              <a:t>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栈的示意图</a:t>
            </a:r>
          </a:p>
          <a:p>
            <a:endParaRPr lang="zh-CN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39662" y="5583670"/>
            <a:ext cx="74047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ct val="50000"/>
              </a:spcBef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栈的操作特性：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后进先出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LIFO/FILO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)</a:t>
            </a:r>
            <a:endParaRPr kumimoji="0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423988" y="2554720"/>
            <a:ext cx="1924050" cy="2819400"/>
            <a:chOff x="1440" y="1920"/>
            <a:chExt cx="1212" cy="1776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1440" y="1920"/>
              <a:ext cx="0" cy="1776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1440" y="3696"/>
              <a:ext cx="1200" cy="0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2652" y="1968"/>
              <a:ext cx="0" cy="1728"/>
            </a:xfrm>
            <a:prstGeom prst="line">
              <a:avLst/>
            </a:prstGeom>
            <a:noFill/>
            <a:ln w="57150">
              <a:solidFill>
                <a:srgbClr val="00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2423988" y="4745470"/>
            <a:ext cx="1905000" cy="6096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</a:t>
            </a:r>
            <a:r>
              <a:rPr kumimoji="0" lang="en-US" altLang="zh-CN" sz="40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2423988" y="4126345"/>
            <a:ext cx="1905000" cy="6096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</a:t>
            </a:r>
            <a:r>
              <a:rPr kumimoji="0" lang="en-US" altLang="zh-CN" sz="40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2423988" y="3511983"/>
            <a:ext cx="1905000" cy="609600"/>
          </a:xfrm>
          <a:prstGeom prst="rect">
            <a:avLst/>
          </a:prstGeom>
          <a:solidFill>
            <a:srgbClr val="808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</a:t>
            </a:r>
            <a:r>
              <a:rPr kumimoji="0" lang="en-US" altLang="zh-CN" sz="4000" b="0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12" name="Arc 16"/>
          <p:cNvSpPr>
            <a:spLocks/>
          </p:cNvSpPr>
          <p:nvPr/>
        </p:nvSpPr>
        <p:spPr bwMode="auto">
          <a:xfrm>
            <a:off x="1649288" y="1713345"/>
            <a:ext cx="949325" cy="10795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469901" y="1983220"/>
            <a:ext cx="900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入栈</a:t>
            </a:r>
          </a:p>
        </p:txBody>
      </p:sp>
      <p:sp>
        <p:nvSpPr>
          <p:cNvPr id="14" name="Arc 18"/>
          <p:cNvSpPr>
            <a:spLocks/>
          </p:cNvSpPr>
          <p:nvPr/>
        </p:nvSpPr>
        <p:spPr bwMode="auto">
          <a:xfrm rot="10886353" flipV="1">
            <a:off x="4116263" y="1713345"/>
            <a:ext cx="1012825" cy="1157288"/>
          </a:xfrm>
          <a:custGeom>
            <a:avLst/>
            <a:gdLst>
              <a:gd name="G0" fmla="+- 4571 0 0"/>
              <a:gd name="G1" fmla="+- 21600 0 0"/>
              <a:gd name="G2" fmla="+- 21600 0 0"/>
              <a:gd name="T0" fmla="*/ 0 w 26092"/>
              <a:gd name="T1" fmla="*/ 489 h 21600"/>
              <a:gd name="T2" fmla="*/ 26092 w 26092"/>
              <a:gd name="T3" fmla="*/ 19759 h 21600"/>
              <a:gd name="T4" fmla="*/ 4571 w 2609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092" h="21600" fill="none" extrusionOk="0">
                <a:moveTo>
                  <a:pt x="0" y="489"/>
                </a:moveTo>
                <a:cubicBezTo>
                  <a:pt x="1501" y="163"/>
                  <a:pt x="3034" y="-1"/>
                  <a:pt x="4571" y="0"/>
                </a:cubicBezTo>
                <a:cubicBezTo>
                  <a:pt x="15786" y="0"/>
                  <a:pt x="25136" y="8584"/>
                  <a:pt x="26092" y="19758"/>
                </a:cubicBezTo>
              </a:path>
              <a:path w="26092" h="21600" stroke="0" extrusionOk="0">
                <a:moveTo>
                  <a:pt x="0" y="489"/>
                </a:moveTo>
                <a:cubicBezTo>
                  <a:pt x="1501" y="163"/>
                  <a:pt x="3034" y="-1"/>
                  <a:pt x="4571" y="0"/>
                </a:cubicBezTo>
                <a:cubicBezTo>
                  <a:pt x="15786" y="0"/>
                  <a:pt x="25136" y="8584"/>
                  <a:pt x="26092" y="19758"/>
                </a:cubicBezTo>
                <a:lnTo>
                  <a:pt x="4571" y="21600"/>
                </a:lnTo>
                <a:close/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4305176" y="202767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出栈</a:t>
            </a:r>
          </a:p>
        </p:txBody>
      </p: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944438" y="4904220"/>
            <a:ext cx="1295400" cy="457200"/>
            <a:chOff x="528" y="3360"/>
            <a:chExt cx="816" cy="288"/>
          </a:xfrm>
        </p:grpSpPr>
        <p:sp>
          <p:nvSpPr>
            <p:cNvPr id="17" name="Line 2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栈底</a:t>
              </a:r>
            </a:p>
          </p:txBody>
        </p:sp>
      </p:grpSp>
      <p:grpSp>
        <p:nvGrpSpPr>
          <p:cNvPr id="19" name="Group 23"/>
          <p:cNvGrpSpPr>
            <a:grpSpLocks/>
          </p:cNvGrpSpPr>
          <p:nvPr/>
        </p:nvGrpSpPr>
        <p:grpSpPr bwMode="auto">
          <a:xfrm>
            <a:off x="1012701" y="2775383"/>
            <a:ext cx="1295400" cy="457200"/>
            <a:chOff x="528" y="3360"/>
            <a:chExt cx="816" cy="288"/>
          </a:xfrm>
        </p:grpSpPr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栈顶</a:t>
              </a:r>
            </a:p>
          </p:txBody>
        </p:sp>
      </p:grpSp>
      <p:sp>
        <p:nvSpPr>
          <p:cNvPr id="22" name="Text Box 27"/>
          <p:cNvSpPr txBox="1">
            <a:spLocks noChangeArrowheads="1"/>
          </p:cNvSpPr>
          <p:nvPr/>
        </p:nvSpPr>
        <p:spPr bwMode="auto">
          <a:xfrm>
            <a:off x="4841751" y="3467533"/>
            <a:ext cx="4122737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插入：入栈、进栈、压栈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删除：出栈、弹栈</a:t>
            </a:r>
          </a:p>
        </p:txBody>
      </p:sp>
      <p:grpSp>
        <p:nvGrpSpPr>
          <p:cNvPr id="23" name="Group 34"/>
          <p:cNvGrpSpPr>
            <a:grpSpLocks/>
          </p:cNvGrpSpPr>
          <p:nvPr/>
        </p:nvGrpSpPr>
        <p:grpSpPr bwMode="auto">
          <a:xfrm>
            <a:off x="1028576" y="3388158"/>
            <a:ext cx="1295400" cy="457200"/>
            <a:chOff x="528" y="3360"/>
            <a:chExt cx="816" cy="288"/>
          </a:xfrm>
        </p:grpSpPr>
        <p:sp>
          <p:nvSpPr>
            <p:cNvPr id="24" name="Line 35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 Box 36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栈顶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9508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514350" y="1719263"/>
            <a:ext cx="8280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例：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有三个元素按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的次序依次进栈，且每个元素只允许进一次栈，则可能的出栈序列有多少种？</a:t>
            </a:r>
          </a:p>
        </p:txBody>
      </p:sp>
      <p:sp>
        <p:nvSpPr>
          <p:cNvPr id="12292" name="Line 9"/>
          <p:cNvSpPr>
            <a:spLocks noChangeShapeType="1"/>
          </p:cNvSpPr>
          <p:nvPr/>
        </p:nvSpPr>
        <p:spPr bwMode="auto">
          <a:xfrm>
            <a:off x="2241550" y="3729038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3" name="Line 10"/>
          <p:cNvSpPr>
            <a:spLocks noChangeShapeType="1"/>
          </p:cNvSpPr>
          <p:nvPr/>
        </p:nvSpPr>
        <p:spPr bwMode="auto">
          <a:xfrm>
            <a:off x="2241550" y="5907088"/>
            <a:ext cx="1328738" cy="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11"/>
          <p:cNvSpPr>
            <a:spLocks noChangeShapeType="1"/>
          </p:cNvSpPr>
          <p:nvPr/>
        </p:nvSpPr>
        <p:spPr bwMode="auto">
          <a:xfrm>
            <a:off x="3567113" y="3741738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36613" y="5489575"/>
            <a:ext cx="1295400" cy="457200"/>
            <a:chOff x="528" y="3360"/>
            <a:chExt cx="816" cy="288"/>
          </a:xfrm>
        </p:grpSpPr>
        <p:sp>
          <p:nvSpPr>
            <p:cNvPr id="12311" name="Line 13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Text Box 14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栈底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836613" y="4791075"/>
            <a:ext cx="1295400" cy="457200"/>
            <a:chOff x="528" y="3360"/>
            <a:chExt cx="816" cy="288"/>
          </a:xfrm>
        </p:grpSpPr>
        <p:sp>
          <p:nvSpPr>
            <p:cNvPr id="12309" name="Line 16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Text Box 17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栈顶</a:t>
              </a:r>
            </a:p>
          </p:txBody>
        </p:sp>
      </p:grp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278063" y="5383213"/>
            <a:ext cx="1258887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 eaLnBrk="1" hangingPunct="1"/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endParaRPr lang="en-US" altLang="zh-CN" sz="3600" b="1" i="1" baseline="-25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2278063" y="4913313"/>
            <a:ext cx="1258887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 eaLnBrk="1" hangingPunct="1"/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</a:t>
            </a:r>
            <a:endParaRPr lang="en-US" altLang="zh-CN" sz="3600" b="1" i="1" baseline="-25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850900" y="4240213"/>
            <a:ext cx="1295400" cy="457200"/>
            <a:chOff x="528" y="3360"/>
            <a:chExt cx="816" cy="288"/>
          </a:xfrm>
        </p:grpSpPr>
        <p:sp>
          <p:nvSpPr>
            <p:cNvPr id="12307" name="Line 2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Text Box 22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栈顶</a:t>
              </a:r>
            </a:p>
          </p:txBody>
        </p:sp>
      </p:grp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2278063" y="4418013"/>
            <a:ext cx="1258887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 eaLnBrk="1" hangingPunct="1"/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3600" b="1" i="1" baseline="-25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866775" y="3749675"/>
            <a:ext cx="1295400" cy="457200"/>
            <a:chOff x="528" y="3360"/>
            <a:chExt cx="816" cy="288"/>
          </a:xfrm>
        </p:grpSpPr>
        <p:sp>
          <p:nvSpPr>
            <p:cNvPr id="12305" name="Line 26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Text Box 27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栈顶</a:t>
              </a:r>
            </a:p>
          </p:txBody>
        </p:sp>
      </p:grp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466725" y="2843213"/>
            <a:ext cx="215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33CC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情况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：</a:t>
            </a:r>
          </a:p>
        </p:txBody>
      </p:sp>
      <p:sp>
        <p:nvSpPr>
          <p:cNvPr id="12303" name="Text Box 29"/>
          <p:cNvSpPr txBox="1">
            <a:spLocks noChangeArrowheads="1"/>
          </p:cNvSpPr>
          <p:nvPr/>
        </p:nvSpPr>
        <p:spPr bwMode="auto">
          <a:xfrm>
            <a:off x="385763" y="1089025"/>
            <a:ext cx="3117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3200" b="1" dirty="0" smtClean="0">
                <a:latin typeface="Times New Roman" pitchFamily="18" charset="0"/>
                <a:ea typeface="宋体" charset="-122"/>
              </a:rPr>
              <a:t>栈</a:t>
            </a:r>
            <a:r>
              <a:rPr lang="zh-CN" altLang="en-US" sz="3200" b="1" dirty="0">
                <a:latin typeface="Times New Roman" pitchFamily="18" charset="0"/>
                <a:ea typeface="宋体" charset="-122"/>
              </a:rPr>
              <a:t>的逻辑结构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/>
              <a:t>3.1   </a:t>
            </a:r>
            <a:r>
              <a:rPr lang="zh-CN" altLang="en-US" dirty="0"/>
              <a:t>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4" grpId="0" animBg="1"/>
      <p:bldP spid="29715" grpId="0" animBg="1"/>
      <p:bldP spid="29719" grpId="0" animBg="1"/>
      <p:bldP spid="297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Line 7"/>
          <p:cNvSpPr>
            <a:spLocks noChangeShapeType="1"/>
          </p:cNvSpPr>
          <p:nvPr/>
        </p:nvSpPr>
        <p:spPr bwMode="auto">
          <a:xfrm>
            <a:off x="2239963" y="3732213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16" name="Line 8"/>
          <p:cNvSpPr>
            <a:spLocks noChangeShapeType="1"/>
          </p:cNvSpPr>
          <p:nvPr/>
        </p:nvSpPr>
        <p:spPr bwMode="auto">
          <a:xfrm>
            <a:off x="2239963" y="5910263"/>
            <a:ext cx="1328737" cy="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3317" name="Line 9"/>
          <p:cNvSpPr>
            <a:spLocks noChangeShapeType="1"/>
          </p:cNvSpPr>
          <p:nvPr/>
        </p:nvSpPr>
        <p:spPr bwMode="auto">
          <a:xfrm>
            <a:off x="3565525" y="3744913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93763" y="5405438"/>
            <a:ext cx="1295400" cy="457200"/>
            <a:chOff x="528" y="3360"/>
            <a:chExt cx="816" cy="288"/>
          </a:xfrm>
        </p:grpSpPr>
        <p:sp>
          <p:nvSpPr>
            <p:cNvPr id="13338" name="Line 1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Text Box 12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栈底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892175" y="4721225"/>
            <a:ext cx="1295400" cy="457200"/>
            <a:chOff x="528" y="3360"/>
            <a:chExt cx="816" cy="288"/>
          </a:xfrm>
        </p:grpSpPr>
        <p:sp>
          <p:nvSpPr>
            <p:cNvPr id="13336" name="Line 14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Text Box 15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栈顶</a:t>
              </a:r>
            </a:p>
          </p:txBody>
        </p:sp>
      </p:grp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2276475" y="5386388"/>
            <a:ext cx="1258888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 eaLnBrk="1" hangingPunct="1"/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endParaRPr lang="en-US" altLang="zh-CN" sz="3600" b="1" i="1" baseline="-25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2276475" y="4913313"/>
            <a:ext cx="1258888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 eaLnBrk="1" hangingPunct="1"/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</a:t>
            </a:r>
            <a:endParaRPr lang="en-US" altLang="zh-CN" sz="3600" b="1" i="1" baseline="-25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893763" y="4244975"/>
            <a:ext cx="1295400" cy="457200"/>
            <a:chOff x="528" y="3360"/>
            <a:chExt cx="816" cy="288"/>
          </a:xfrm>
        </p:grpSpPr>
        <p:sp>
          <p:nvSpPr>
            <p:cNvPr id="13334" name="Line 19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Text Box 20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栈顶</a:t>
              </a:r>
            </a:p>
          </p:txBody>
        </p:sp>
      </p:grp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2276475" y="4424363"/>
            <a:ext cx="1258888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 eaLnBrk="1" hangingPunct="1"/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3600" b="1" i="1" baseline="-25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909638" y="3651250"/>
            <a:ext cx="1295400" cy="457200"/>
            <a:chOff x="528" y="3360"/>
            <a:chExt cx="816" cy="288"/>
          </a:xfrm>
        </p:grpSpPr>
        <p:sp>
          <p:nvSpPr>
            <p:cNvPr id="13332" name="Line 23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Text Box 24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栈顶</a:t>
              </a:r>
            </a:p>
          </p:txBody>
        </p:sp>
      </p:grp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572000" y="3743325"/>
            <a:ext cx="3511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出栈序列：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72000" y="4464050"/>
            <a:ext cx="3511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出栈序列：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562475" y="5138738"/>
            <a:ext cx="3511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出栈序列：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</a:p>
        </p:txBody>
      </p:sp>
      <p:sp>
        <p:nvSpPr>
          <p:cNvPr id="13328" name="Text Box 30"/>
          <p:cNvSpPr txBox="1">
            <a:spLocks noChangeArrowheads="1"/>
          </p:cNvSpPr>
          <p:nvPr/>
        </p:nvSpPr>
        <p:spPr bwMode="auto">
          <a:xfrm>
            <a:off x="514350" y="1719263"/>
            <a:ext cx="8280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例：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有三个元素按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的次序依次进栈，且每个元素只允许进一次栈，则可能的出栈序列有多少种？</a:t>
            </a:r>
          </a:p>
        </p:txBody>
      </p:sp>
      <p:sp>
        <p:nvSpPr>
          <p:cNvPr id="13329" name="Text Box 31"/>
          <p:cNvSpPr txBox="1">
            <a:spLocks noChangeArrowheads="1"/>
          </p:cNvSpPr>
          <p:nvPr/>
        </p:nvSpPr>
        <p:spPr bwMode="auto">
          <a:xfrm>
            <a:off x="385763" y="1089025"/>
            <a:ext cx="317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3200" b="1" dirty="0" smtClean="0">
                <a:latin typeface="Times New Roman" pitchFamily="18" charset="0"/>
                <a:ea typeface="宋体" charset="-122"/>
              </a:rPr>
              <a:t>栈</a:t>
            </a:r>
            <a:r>
              <a:rPr lang="zh-CN" altLang="en-US" sz="3200" b="1" dirty="0">
                <a:latin typeface="Times New Roman" pitchFamily="18" charset="0"/>
                <a:ea typeface="宋体" charset="-122"/>
              </a:rPr>
              <a:t>的逻辑结构</a:t>
            </a:r>
          </a:p>
        </p:txBody>
      </p:sp>
      <p:sp>
        <p:nvSpPr>
          <p:cNvPr id="13330" name="Text Box 32"/>
          <p:cNvSpPr txBox="1">
            <a:spLocks noChangeArrowheads="1"/>
          </p:cNvSpPr>
          <p:nvPr/>
        </p:nvSpPr>
        <p:spPr bwMode="auto">
          <a:xfrm>
            <a:off x="466725" y="2843213"/>
            <a:ext cx="2159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33CC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>
                <a:solidFill>
                  <a:srgbClr val="008080"/>
                </a:solidFill>
                <a:latin typeface="Times New Roman" pitchFamily="18" charset="0"/>
                <a:ea typeface="宋体" charset="-122"/>
              </a:rPr>
              <a:t>情况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zh-CN" altLang="en-US" sz="2800" b="1">
                <a:solidFill>
                  <a:srgbClr val="008080"/>
                </a:solidFill>
                <a:latin typeface="Times New Roman" pitchFamily="18" charset="0"/>
                <a:ea typeface="宋体" charset="-122"/>
              </a:rPr>
              <a:t>：</a:t>
            </a:r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/>
              <a:t>3.1   </a:t>
            </a:r>
            <a:r>
              <a:rPr lang="zh-CN" altLang="en-US" dirty="0"/>
              <a:t>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2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4" grpId="0" animBg="1"/>
      <p:bldP spid="32785" grpId="0" animBg="1"/>
      <p:bldP spid="32789" grpId="0" animBg="1"/>
      <p:bldP spid="32794" grpId="0"/>
      <p:bldP spid="32795" grpId="0"/>
      <p:bldP spid="3279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Line 7"/>
          <p:cNvSpPr>
            <a:spLocks noChangeShapeType="1"/>
          </p:cNvSpPr>
          <p:nvPr/>
        </p:nvSpPr>
        <p:spPr bwMode="auto">
          <a:xfrm>
            <a:off x="2255838" y="3424238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40" name="Line 8"/>
          <p:cNvSpPr>
            <a:spLocks noChangeShapeType="1"/>
          </p:cNvSpPr>
          <p:nvPr/>
        </p:nvSpPr>
        <p:spPr bwMode="auto">
          <a:xfrm>
            <a:off x="2255838" y="5602288"/>
            <a:ext cx="1328737" cy="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341" name="Line 9"/>
          <p:cNvSpPr>
            <a:spLocks noChangeShapeType="1"/>
          </p:cNvSpPr>
          <p:nvPr/>
        </p:nvSpPr>
        <p:spPr bwMode="auto">
          <a:xfrm>
            <a:off x="3565525" y="3436938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50900" y="5184775"/>
            <a:ext cx="1295400" cy="457200"/>
            <a:chOff x="528" y="3360"/>
            <a:chExt cx="816" cy="288"/>
          </a:xfrm>
        </p:grpSpPr>
        <p:sp>
          <p:nvSpPr>
            <p:cNvPr id="14356" name="Line 1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Text Box 12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栈底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836613" y="4370388"/>
            <a:ext cx="1295400" cy="457200"/>
            <a:chOff x="528" y="3360"/>
            <a:chExt cx="816" cy="288"/>
          </a:xfrm>
        </p:grpSpPr>
        <p:sp>
          <p:nvSpPr>
            <p:cNvPr id="14354" name="Line 14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Text Box 15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栈顶</a:t>
              </a:r>
            </a:p>
          </p:txBody>
        </p:sp>
      </p:grp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2276475" y="5078413"/>
            <a:ext cx="1258888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 eaLnBrk="1" hangingPunct="1"/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endParaRPr lang="en-US" altLang="zh-CN" sz="3600" b="1" i="1" baseline="-25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2276475" y="4570413"/>
            <a:ext cx="1258888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 eaLnBrk="1" hangingPunct="1"/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</a:t>
            </a:r>
            <a:endParaRPr lang="en-US" altLang="zh-CN" sz="3600" b="1" i="1" baseline="-25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822325" y="3806825"/>
            <a:ext cx="1295400" cy="457200"/>
            <a:chOff x="528" y="3360"/>
            <a:chExt cx="816" cy="288"/>
          </a:xfrm>
        </p:grpSpPr>
        <p:sp>
          <p:nvSpPr>
            <p:cNvPr id="14352" name="Line 19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Text Box 20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栈顶</a:t>
              </a:r>
            </a:p>
          </p:txBody>
        </p:sp>
      </p:grp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4616450" y="3563938"/>
            <a:ext cx="3511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出栈序列：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522288" y="2798763"/>
            <a:ext cx="1935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33CC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>
                <a:solidFill>
                  <a:srgbClr val="008080"/>
                </a:solidFill>
                <a:latin typeface="Times New Roman" pitchFamily="18" charset="0"/>
                <a:ea typeface="宋体" charset="-122"/>
              </a:rPr>
              <a:t>情况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zh-CN" altLang="en-US" sz="2800" b="1">
                <a:solidFill>
                  <a:srgbClr val="008080"/>
                </a:solidFill>
                <a:latin typeface="Times New Roman" pitchFamily="18" charset="0"/>
                <a:ea typeface="宋体" charset="-122"/>
              </a:rPr>
              <a:t>：</a:t>
            </a:r>
          </a:p>
        </p:txBody>
      </p:sp>
      <p:sp>
        <p:nvSpPr>
          <p:cNvPr id="14349" name="Text Box 35"/>
          <p:cNvSpPr txBox="1">
            <a:spLocks noChangeArrowheads="1"/>
          </p:cNvSpPr>
          <p:nvPr/>
        </p:nvSpPr>
        <p:spPr bwMode="auto">
          <a:xfrm>
            <a:off x="514350" y="1719263"/>
            <a:ext cx="8280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例：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有三个元素按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的次序依次进栈，且每个元素只允许进一次栈，则可能的出栈序列有多少种？</a:t>
            </a:r>
          </a:p>
        </p:txBody>
      </p:sp>
      <p:sp>
        <p:nvSpPr>
          <p:cNvPr id="14350" name="Text Box 36"/>
          <p:cNvSpPr txBox="1">
            <a:spLocks noChangeArrowheads="1"/>
          </p:cNvSpPr>
          <p:nvPr/>
        </p:nvSpPr>
        <p:spPr bwMode="auto">
          <a:xfrm>
            <a:off x="385763" y="1089025"/>
            <a:ext cx="31892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3200" b="1" dirty="0" smtClean="0">
                <a:latin typeface="Times New Roman" pitchFamily="18" charset="0"/>
                <a:ea typeface="宋体" charset="-122"/>
              </a:rPr>
              <a:t>栈</a:t>
            </a:r>
            <a:r>
              <a:rPr lang="zh-CN" altLang="en-US" sz="3200" b="1" dirty="0">
                <a:latin typeface="Times New Roman" pitchFamily="18" charset="0"/>
                <a:ea typeface="宋体" charset="-122"/>
              </a:rPr>
              <a:t>的逻辑结构</a:t>
            </a:r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/>
              <a:t>3.1   </a:t>
            </a:r>
            <a:r>
              <a:rPr lang="zh-CN" altLang="en-US" dirty="0"/>
              <a:t>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3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8" grpId="0" animBg="1"/>
      <p:bldP spid="33809" grpId="0" animBg="1"/>
      <p:bldP spid="33809" grpId="1" animBg="1"/>
      <p:bldP spid="33817" grpId="0"/>
      <p:bldP spid="338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Line 7"/>
          <p:cNvSpPr>
            <a:spLocks noChangeShapeType="1"/>
          </p:cNvSpPr>
          <p:nvPr/>
        </p:nvSpPr>
        <p:spPr bwMode="auto">
          <a:xfrm>
            <a:off x="2265363" y="3400425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64" name="Line 8"/>
          <p:cNvSpPr>
            <a:spLocks noChangeShapeType="1"/>
          </p:cNvSpPr>
          <p:nvPr/>
        </p:nvSpPr>
        <p:spPr bwMode="auto">
          <a:xfrm>
            <a:off x="2249488" y="5594350"/>
            <a:ext cx="1328737" cy="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65" name="Line 9"/>
          <p:cNvSpPr>
            <a:spLocks noChangeShapeType="1"/>
          </p:cNvSpPr>
          <p:nvPr/>
        </p:nvSpPr>
        <p:spPr bwMode="auto">
          <a:xfrm>
            <a:off x="3575050" y="3413125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44550" y="5176838"/>
            <a:ext cx="1295400" cy="457200"/>
            <a:chOff x="528" y="3360"/>
            <a:chExt cx="816" cy="288"/>
          </a:xfrm>
        </p:grpSpPr>
        <p:sp>
          <p:nvSpPr>
            <p:cNvPr id="15383" name="Line 1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4" name="Text Box 12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栈底</a:t>
              </a:r>
            </a:p>
          </p:txBody>
        </p:sp>
      </p:grp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2286000" y="5070475"/>
            <a:ext cx="1258888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 eaLnBrk="1" hangingPunct="1"/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endParaRPr lang="en-US" altLang="zh-CN" sz="3600" b="1" i="1" baseline="-25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5368" name="Text Box 21"/>
          <p:cNvSpPr txBox="1">
            <a:spLocks noChangeArrowheads="1"/>
          </p:cNvSpPr>
          <p:nvPr/>
        </p:nvSpPr>
        <p:spPr bwMode="auto">
          <a:xfrm>
            <a:off x="4616450" y="3563938"/>
            <a:ext cx="3511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出栈序列：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</a:t>
            </a: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4616450" y="4284663"/>
            <a:ext cx="3511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出栈序列：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4606925" y="4959350"/>
            <a:ext cx="3511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出栈序列： 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、 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2270125" y="4559300"/>
            <a:ext cx="1271588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 eaLnBrk="1" hangingPunct="1"/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3600" b="1" i="1" baseline="-25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860425" y="4394200"/>
            <a:ext cx="1295400" cy="457200"/>
            <a:chOff x="528" y="3360"/>
            <a:chExt cx="816" cy="288"/>
          </a:xfrm>
        </p:grpSpPr>
        <p:sp>
          <p:nvSpPr>
            <p:cNvPr id="15381" name="Line 26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2" name="Text Box 27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栈顶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887413" y="3813175"/>
            <a:ext cx="1295400" cy="457200"/>
            <a:chOff x="528" y="3360"/>
            <a:chExt cx="816" cy="288"/>
          </a:xfrm>
        </p:grpSpPr>
        <p:sp>
          <p:nvSpPr>
            <p:cNvPr id="15379" name="Line 29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Text Box 30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栈顶</a:t>
              </a:r>
            </a:p>
          </p:txBody>
        </p:sp>
      </p:grpSp>
      <p:sp>
        <p:nvSpPr>
          <p:cNvPr id="15375" name="Text Box 33"/>
          <p:cNvSpPr txBox="1">
            <a:spLocks noChangeArrowheads="1"/>
          </p:cNvSpPr>
          <p:nvPr/>
        </p:nvSpPr>
        <p:spPr bwMode="auto">
          <a:xfrm>
            <a:off x="514350" y="1719263"/>
            <a:ext cx="8280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例：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有三个元素按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的次序依次进栈，且每个元素只允许进一次栈，则可能的出栈序列有多少种？</a:t>
            </a:r>
          </a:p>
        </p:txBody>
      </p:sp>
      <p:sp>
        <p:nvSpPr>
          <p:cNvPr id="15376" name="Text Box 34"/>
          <p:cNvSpPr txBox="1">
            <a:spLocks noChangeArrowheads="1"/>
          </p:cNvSpPr>
          <p:nvPr/>
        </p:nvSpPr>
        <p:spPr bwMode="auto">
          <a:xfrm>
            <a:off x="385763" y="1089025"/>
            <a:ext cx="3160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3200" b="1" dirty="0" smtClean="0">
                <a:latin typeface="Times New Roman" pitchFamily="18" charset="0"/>
                <a:ea typeface="宋体" charset="-122"/>
              </a:rPr>
              <a:t>栈</a:t>
            </a:r>
            <a:r>
              <a:rPr lang="zh-CN" altLang="en-US" sz="3200" b="1" dirty="0">
                <a:latin typeface="Times New Roman" pitchFamily="18" charset="0"/>
                <a:ea typeface="宋体" charset="-122"/>
              </a:rPr>
              <a:t>的逻辑结构</a:t>
            </a:r>
          </a:p>
        </p:txBody>
      </p:sp>
      <p:sp>
        <p:nvSpPr>
          <p:cNvPr id="15377" name="Text Box 35"/>
          <p:cNvSpPr txBox="1">
            <a:spLocks noChangeArrowheads="1"/>
          </p:cNvSpPr>
          <p:nvPr/>
        </p:nvSpPr>
        <p:spPr bwMode="auto">
          <a:xfrm>
            <a:off x="522288" y="2798763"/>
            <a:ext cx="1935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33CC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>
                <a:solidFill>
                  <a:srgbClr val="008080"/>
                </a:solidFill>
                <a:latin typeface="Times New Roman" pitchFamily="18" charset="0"/>
                <a:ea typeface="宋体" charset="-122"/>
              </a:rPr>
              <a:t>情况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zh-CN" altLang="en-US" sz="2800" b="1">
                <a:solidFill>
                  <a:srgbClr val="008080"/>
                </a:solidFill>
                <a:latin typeface="Times New Roman" pitchFamily="18" charset="0"/>
                <a:ea typeface="宋体" charset="-122"/>
              </a:rPr>
              <a:t>：</a:t>
            </a:r>
          </a:p>
        </p:txBody>
      </p:sp>
      <p:sp>
        <p:nvSpPr>
          <p:cNvPr id="25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/>
              <a:t>3.1   </a:t>
            </a:r>
            <a:r>
              <a:rPr lang="zh-CN" altLang="en-US" dirty="0"/>
              <a:t>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2" grpId="0" animBg="1"/>
      <p:bldP spid="34838" grpId="0"/>
      <p:bldP spid="34839" grpId="0"/>
      <p:bldP spid="34840" grpId="0" animBg="1"/>
      <p:bldP spid="3484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Line 7"/>
          <p:cNvSpPr>
            <a:spLocks noChangeShapeType="1"/>
          </p:cNvSpPr>
          <p:nvPr/>
        </p:nvSpPr>
        <p:spPr bwMode="auto">
          <a:xfrm>
            <a:off x="2265363" y="3400425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388" name="Line 8"/>
          <p:cNvSpPr>
            <a:spLocks noChangeShapeType="1"/>
          </p:cNvSpPr>
          <p:nvPr/>
        </p:nvSpPr>
        <p:spPr bwMode="auto">
          <a:xfrm>
            <a:off x="2249488" y="5594350"/>
            <a:ext cx="1328737" cy="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389" name="Line 9"/>
          <p:cNvSpPr>
            <a:spLocks noChangeShapeType="1"/>
          </p:cNvSpPr>
          <p:nvPr/>
        </p:nvSpPr>
        <p:spPr bwMode="auto">
          <a:xfrm>
            <a:off x="3575050" y="3413125"/>
            <a:ext cx="0" cy="2159000"/>
          </a:xfrm>
          <a:prstGeom prst="lin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44550" y="5176838"/>
            <a:ext cx="1295400" cy="457200"/>
            <a:chOff x="528" y="3360"/>
            <a:chExt cx="816" cy="288"/>
          </a:xfrm>
        </p:grpSpPr>
        <p:sp>
          <p:nvSpPr>
            <p:cNvPr id="16409" name="Line 11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Text Box 12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栈底</a:t>
              </a:r>
            </a:p>
          </p:txBody>
        </p:sp>
      </p:grpSp>
      <p:sp>
        <p:nvSpPr>
          <p:cNvPr id="16391" name="Rectangle 16"/>
          <p:cNvSpPr>
            <a:spLocks noChangeArrowheads="1"/>
          </p:cNvSpPr>
          <p:nvPr/>
        </p:nvSpPr>
        <p:spPr bwMode="auto">
          <a:xfrm>
            <a:off x="2286000" y="5070475"/>
            <a:ext cx="1258888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 eaLnBrk="1" hangingPunct="1"/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endParaRPr lang="en-US" altLang="zh-CN" sz="3600" b="1" i="1" baseline="-25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6392" name="Text Box 21"/>
          <p:cNvSpPr txBox="1">
            <a:spLocks noChangeArrowheads="1"/>
          </p:cNvSpPr>
          <p:nvPr/>
        </p:nvSpPr>
        <p:spPr bwMode="auto">
          <a:xfrm>
            <a:off x="4616450" y="3563938"/>
            <a:ext cx="3511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出栈序列：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</a:t>
            </a:r>
          </a:p>
        </p:txBody>
      </p:sp>
      <p:sp>
        <p:nvSpPr>
          <p:cNvPr id="16393" name="Text Box 22"/>
          <p:cNvSpPr txBox="1">
            <a:spLocks noChangeArrowheads="1"/>
          </p:cNvSpPr>
          <p:nvPr/>
        </p:nvSpPr>
        <p:spPr bwMode="auto">
          <a:xfrm>
            <a:off x="4616450" y="4284663"/>
            <a:ext cx="3511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出栈序列：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</a:t>
            </a:r>
          </a:p>
        </p:txBody>
      </p:sp>
      <p:sp>
        <p:nvSpPr>
          <p:cNvPr id="16394" name="Text Box 23"/>
          <p:cNvSpPr txBox="1">
            <a:spLocks noChangeArrowheads="1"/>
          </p:cNvSpPr>
          <p:nvPr/>
        </p:nvSpPr>
        <p:spPr bwMode="auto">
          <a:xfrm>
            <a:off x="4606925" y="4959350"/>
            <a:ext cx="3511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出栈序列： 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、 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</a:p>
        </p:txBody>
      </p:sp>
      <p:sp>
        <p:nvSpPr>
          <p:cNvPr id="16395" name="Rectangle 24"/>
          <p:cNvSpPr>
            <a:spLocks noChangeArrowheads="1"/>
          </p:cNvSpPr>
          <p:nvPr/>
        </p:nvSpPr>
        <p:spPr bwMode="auto">
          <a:xfrm>
            <a:off x="2270125" y="4559300"/>
            <a:ext cx="1271588" cy="4953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anchor="ctr"/>
          <a:lstStyle/>
          <a:p>
            <a:pPr algn="ctr" eaLnBrk="1" hangingPunct="1"/>
            <a:r>
              <a:rPr lang="en-US" altLang="zh-CN" sz="36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</a:t>
            </a:r>
            <a:endParaRPr lang="en-US" altLang="zh-CN" sz="3600" b="1" i="1" baseline="-25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860425" y="4394200"/>
            <a:ext cx="1295400" cy="457200"/>
            <a:chOff x="528" y="3360"/>
            <a:chExt cx="816" cy="288"/>
          </a:xfrm>
        </p:grpSpPr>
        <p:sp>
          <p:nvSpPr>
            <p:cNvPr id="16407" name="Line 26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Text Box 27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栈顶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887413" y="3813175"/>
            <a:ext cx="1295400" cy="457200"/>
            <a:chOff x="528" y="3360"/>
            <a:chExt cx="816" cy="288"/>
          </a:xfrm>
        </p:grpSpPr>
        <p:sp>
          <p:nvSpPr>
            <p:cNvPr id="16405" name="Line 29"/>
            <p:cNvSpPr>
              <a:spLocks noChangeShapeType="1"/>
            </p:cNvSpPr>
            <p:nvPr/>
          </p:nvSpPr>
          <p:spPr bwMode="auto">
            <a:xfrm>
              <a:off x="528" y="3648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Text Box 30"/>
            <p:cNvSpPr txBox="1">
              <a:spLocks noChangeArrowheads="1"/>
            </p:cNvSpPr>
            <p:nvPr/>
          </p:nvSpPr>
          <p:spPr bwMode="auto">
            <a:xfrm>
              <a:off x="624" y="336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栈顶</a:t>
              </a:r>
            </a:p>
          </p:txBody>
        </p:sp>
      </p:grpSp>
      <p:sp>
        <p:nvSpPr>
          <p:cNvPr id="16399" name="Text Box 33"/>
          <p:cNvSpPr txBox="1">
            <a:spLocks noChangeArrowheads="1"/>
          </p:cNvSpPr>
          <p:nvPr/>
        </p:nvSpPr>
        <p:spPr bwMode="auto">
          <a:xfrm>
            <a:off x="514350" y="1719263"/>
            <a:ext cx="8280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例：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有三个元素按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的次序依次进栈，且每个元素只允许进一次栈，则可能的出栈序列有多少种？</a:t>
            </a:r>
          </a:p>
        </p:txBody>
      </p:sp>
      <p:sp>
        <p:nvSpPr>
          <p:cNvPr id="16400" name="Text Box 34"/>
          <p:cNvSpPr txBox="1">
            <a:spLocks noChangeArrowheads="1"/>
          </p:cNvSpPr>
          <p:nvPr/>
        </p:nvSpPr>
        <p:spPr bwMode="auto">
          <a:xfrm>
            <a:off x="385763" y="1089025"/>
            <a:ext cx="31607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3200" b="1" dirty="0" smtClean="0">
                <a:latin typeface="Times New Roman" pitchFamily="18" charset="0"/>
                <a:ea typeface="宋体" charset="-122"/>
              </a:rPr>
              <a:t>栈</a:t>
            </a:r>
            <a:r>
              <a:rPr lang="zh-CN" altLang="en-US" sz="3200" b="1" dirty="0">
                <a:latin typeface="Times New Roman" pitchFamily="18" charset="0"/>
                <a:ea typeface="宋体" charset="-122"/>
              </a:rPr>
              <a:t>的逻辑结构</a:t>
            </a:r>
          </a:p>
        </p:txBody>
      </p:sp>
      <p:sp>
        <p:nvSpPr>
          <p:cNvPr id="16401" name="Text Box 35"/>
          <p:cNvSpPr txBox="1">
            <a:spLocks noChangeArrowheads="1"/>
          </p:cNvSpPr>
          <p:nvPr/>
        </p:nvSpPr>
        <p:spPr bwMode="auto">
          <a:xfrm>
            <a:off x="522288" y="2798763"/>
            <a:ext cx="1935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33CC"/>
              </a:buClr>
              <a:buFont typeface="Wingdings" pitchFamily="2" charset="2"/>
              <a:buChar char="Ø"/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800" b="1">
                <a:solidFill>
                  <a:srgbClr val="008080"/>
                </a:solidFill>
                <a:latin typeface="Times New Roman" pitchFamily="18" charset="0"/>
                <a:ea typeface="宋体" charset="-122"/>
              </a:rPr>
              <a:t>情况</a:t>
            </a:r>
            <a:r>
              <a:rPr lang="en-US" altLang="zh-CN" sz="2800" b="1">
                <a:solidFill>
                  <a:srgbClr val="008080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lang="zh-CN" altLang="en-US" sz="2800" b="1">
                <a:solidFill>
                  <a:srgbClr val="008080"/>
                </a:solidFill>
                <a:latin typeface="Times New Roman" pitchFamily="18" charset="0"/>
                <a:ea typeface="宋体" charset="-122"/>
              </a:rPr>
              <a:t>：</a:t>
            </a:r>
          </a:p>
        </p:txBody>
      </p:sp>
      <p:pic>
        <p:nvPicPr>
          <p:cNvPr id="16403" name="Picture 5" descr="sara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8475" y="2822575"/>
            <a:ext cx="1236663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04" name="椭圆形标注 25"/>
          <p:cNvSpPr>
            <a:spLocks noChangeArrowheads="1"/>
          </p:cNvSpPr>
          <p:nvPr/>
        </p:nvSpPr>
        <p:spPr bwMode="auto">
          <a:xfrm>
            <a:off x="5891213" y="2636911"/>
            <a:ext cx="2279650" cy="954013"/>
          </a:xfrm>
          <a:prstGeom prst="wedgeEllipseCallout">
            <a:avLst>
              <a:gd name="adj1" fmla="val 61731"/>
              <a:gd name="adj2" fmla="val 41023"/>
            </a:avLst>
          </a:prstGeom>
          <a:solidFill>
            <a:srgbClr val="79DB78"/>
          </a:solidFill>
          <a:ln w="12700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400" dirty="0">
                <a:latin typeface="Times New Roman" pitchFamily="18" charset="0"/>
              </a:rPr>
              <a:t>还有哪些</a:t>
            </a:r>
            <a:r>
              <a:rPr lang="zh-CN" altLang="en-US" sz="2400" dirty="0" smtClean="0">
                <a:latin typeface="Times New Roman" pitchFamily="18" charset="0"/>
              </a:rPr>
              <a:t>可能</a:t>
            </a:r>
            <a:endParaRPr lang="en-US" altLang="zh-CN" sz="2400" dirty="0" smtClean="0">
              <a:latin typeface="Times New Roman" pitchFamily="18" charset="0"/>
            </a:endParaRPr>
          </a:p>
          <a:p>
            <a:pPr algn="ctr" eaLnBrk="1" hangingPunct="1"/>
            <a:r>
              <a:rPr lang="zh-CN" altLang="en-US" sz="2400" dirty="0" smtClean="0">
                <a:latin typeface="Times New Roman" pitchFamily="18" charset="0"/>
              </a:rPr>
              <a:t>的</a:t>
            </a:r>
            <a:r>
              <a:rPr lang="zh-CN" altLang="en-US" sz="2400" dirty="0">
                <a:latin typeface="Times New Roman" pitchFamily="18" charset="0"/>
              </a:rPr>
              <a:t>情况？</a:t>
            </a:r>
          </a:p>
        </p:txBody>
      </p:sp>
      <p:sp>
        <p:nvSpPr>
          <p:cNvPr id="27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/>
              <a:t>3.1   </a:t>
            </a:r>
            <a:r>
              <a:rPr lang="zh-CN" altLang="en-US" dirty="0"/>
              <a:t>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69913" y="1176338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solidFill>
                  <a:srgbClr val="FF0000"/>
                </a:solidFill>
              </a:rPr>
              <a:t>例</a:t>
            </a:r>
            <a:r>
              <a:rPr lang="en-US" altLang="zh-CN" sz="2800" smtClean="0">
                <a:solidFill>
                  <a:srgbClr val="FF0000"/>
                </a:solidFill>
              </a:rPr>
              <a:t>1</a:t>
            </a:r>
            <a:r>
              <a:rPr lang="zh-CN" altLang="en-US" sz="2800" smtClean="0">
                <a:solidFill>
                  <a:srgbClr val="FF0000"/>
                </a:solidFill>
              </a:rPr>
              <a:t>：</a:t>
            </a:r>
            <a:r>
              <a:rPr lang="zh-CN" altLang="en-US" sz="2800" smtClean="0">
                <a:solidFill>
                  <a:schemeClr val="tx1"/>
                </a:solidFill>
              </a:rPr>
              <a:t>一个栈的输入序列是</a:t>
            </a:r>
            <a:r>
              <a:rPr lang="en-US" altLang="zh-CN" sz="2800" smtClean="0">
                <a:solidFill>
                  <a:schemeClr val="tx1"/>
                </a:solidFill>
              </a:rPr>
              <a:t>12345</a:t>
            </a:r>
            <a:r>
              <a:rPr lang="zh-CN" altLang="en-US" sz="2800" smtClean="0">
                <a:solidFill>
                  <a:schemeClr val="tx1"/>
                </a:solidFill>
              </a:rPr>
              <a:t>，</a:t>
            </a:r>
            <a:r>
              <a:rPr lang="zh-CN" altLang="en-US" sz="2800" smtClean="0">
                <a:solidFill>
                  <a:schemeClr val="accent2"/>
                </a:solidFill>
              </a:rPr>
              <a:t>若在入栈的过程中允许出栈，</a:t>
            </a:r>
            <a:r>
              <a:rPr lang="zh-CN" altLang="en-US" sz="2800" smtClean="0">
                <a:solidFill>
                  <a:schemeClr val="tx1"/>
                </a:solidFill>
              </a:rPr>
              <a:t>则栈的输出序列</a:t>
            </a:r>
            <a:r>
              <a:rPr lang="en-US" altLang="zh-CN" sz="2800" smtClean="0">
                <a:solidFill>
                  <a:schemeClr val="tx1"/>
                </a:solidFill>
              </a:rPr>
              <a:t>43512</a:t>
            </a:r>
            <a:r>
              <a:rPr lang="zh-CN" altLang="en-US" sz="2800" smtClean="0">
                <a:solidFill>
                  <a:schemeClr val="tx1"/>
                </a:solidFill>
              </a:rPr>
              <a:t>可能实现吗？</a:t>
            </a:r>
            <a:r>
              <a:rPr lang="en-US" altLang="zh-CN" sz="2800" smtClean="0">
                <a:solidFill>
                  <a:schemeClr val="tx1"/>
                </a:solidFill>
              </a:rPr>
              <a:t>12345</a:t>
            </a:r>
            <a:r>
              <a:rPr lang="zh-CN" altLang="en-US" sz="2800" smtClean="0">
                <a:solidFill>
                  <a:schemeClr val="tx1"/>
                </a:solidFill>
              </a:rPr>
              <a:t>的输出呢？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420938"/>
            <a:ext cx="7601024" cy="2017712"/>
          </a:xfrm>
        </p:spPr>
        <p:txBody>
          <a:bodyPr/>
          <a:lstStyle/>
          <a:p>
            <a:pPr marL="762000" indent="-762000" algn="just" eaLnBrk="1" hangingPunct="1">
              <a:buFontTx/>
              <a:buNone/>
            </a:pPr>
            <a:r>
              <a:rPr lang="zh-CN" altLang="en-US" sz="2800" b="1" dirty="0" smtClean="0"/>
              <a:t>    </a:t>
            </a:r>
            <a:r>
              <a:rPr lang="en-US" altLang="zh-CN" sz="2800" b="1" dirty="0" smtClean="0"/>
              <a:t>43512</a:t>
            </a:r>
            <a:r>
              <a:rPr lang="zh-CN" altLang="en-US" sz="2800" b="1" dirty="0" smtClean="0"/>
              <a:t>不可能实现，主要是其中的</a:t>
            </a:r>
            <a:r>
              <a:rPr lang="en-US" altLang="zh-CN" sz="2800" b="1" dirty="0" smtClean="0"/>
              <a:t>12</a:t>
            </a:r>
            <a:r>
              <a:rPr lang="zh-CN" altLang="en-US" sz="2800" b="1" dirty="0" smtClean="0"/>
              <a:t>顺序不能实现；</a:t>
            </a:r>
          </a:p>
          <a:p>
            <a:pPr marL="762000" indent="-762000" eaLnBrk="1" hangingPunct="1">
              <a:buFontTx/>
              <a:buNone/>
            </a:pPr>
            <a:r>
              <a:rPr lang="zh-CN" altLang="en-US" sz="2800" b="1" dirty="0" smtClean="0"/>
              <a:t>    </a:t>
            </a:r>
            <a:r>
              <a:rPr lang="en-US" altLang="zh-CN" sz="2800" b="1" dirty="0" smtClean="0"/>
              <a:t>12345</a:t>
            </a:r>
            <a:r>
              <a:rPr lang="zh-CN" altLang="en-US" sz="2800" b="1" dirty="0" smtClean="0"/>
              <a:t>的输出可以实现，只需压入一个立即弹出一个即可。 </a:t>
            </a: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611560" y="5373216"/>
            <a:ext cx="5872162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kumimoji="1" lang="zh-CN" altLang="en-US" sz="3200" b="1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435612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中到了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12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顺序不能实现；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kumimoji="1" lang="zh-CN" altLang="en-US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135426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可以实现。</a:t>
            </a:r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611560" y="4302224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如果一个栈的输入序列为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123456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，能否得到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435612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和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135426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的出栈序列？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  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0" grpId="0" autoUpdateAnimBg="0"/>
      <p:bldP spid="278531" grpId="0" build="p" autoUpdateAnimBg="0"/>
      <p:bldP spid="278532" grpId="0" build="p" autoUpdateAnimBg="0"/>
      <p:bldP spid="27853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3"/>
          <p:cNvSpPr>
            <a:spLocks noChangeArrowheads="1"/>
          </p:cNvSpPr>
          <p:nvPr/>
        </p:nvSpPr>
        <p:spPr bwMode="auto">
          <a:xfrm>
            <a:off x="2779713" y="0"/>
            <a:ext cx="3697287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buNone/>
              <a:defRPr/>
            </a:pPr>
            <a:r>
              <a:rPr lang="zh-CN" altLang="en-US" sz="4000" kern="0" dirty="0">
                <a:solidFill>
                  <a:srgbClr val="FF0000"/>
                </a:solidFill>
              </a:rPr>
              <a:t>课前回顾</a:t>
            </a:r>
          </a:p>
        </p:txBody>
      </p:sp>
      <p:sp>
        <p:nvSpPr>
          <p:cNvPr id="399404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531813" y="1143000"/>
            <a:ext cx="7850187" cy="1512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循环链表：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800" dirty="0" smtClean="0">
                <a:latin typeface="楷体_GB2312" pitchFamily="49" charset="-122"/>
              </a:rPr>
              <a:t>  将单链表中最后一个结点的指针域指向头结点</a:t>
            </a:r>
            <a:r>
              <a:rPr lang="zh-CN" altLang="en-US" sz="2800" dirty="0" smtClean="0">
                <a:latin typeface="Times New Roman" pitchFamily="18" charset="0"/>
              </a:rPr>
              <a:t>，</a:t>
            </a:r>
            <a:r>
              <a:rPr lang="zh-CN" altLang="en-US" sz="2800" dirty="0" smtClean="0">
                <a:latin typeface="楷体_GB2312" pitchFamily="49" charset="-122"/>
              </a:rPr>
              <a:t>整个链表形成一个环。</a:t>
            </a:r>
            <a:endParaRPr lang="zh-CN" altLang="en-US" sz="2800" dirty="0" smtClean="0">
              <a:solidFill>
                <a:srgbClr val="FF99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399405" name="Rectangle 45"/>
          <p:cNvSpPr>
            <a:spLocks noChangeArrowheads="1"/>
          </p:cNvSpPr>
          <p:nvPr/>
        </p:nvSpPr>
        <p:spPr bwMode="auto">
          <a:xfrm>
            <a:off x="636588" y="4114800"/>
            <a:ext cx="8162925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特点：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从任一结点出发均可找到表中其他结点。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zh-CN" altLang="en-US" sz="2800" dirty="0">
              <a:latin typeface="Times New Roman" pitchFamily="18" charset="0"/>
            </a:endParaRPr>
          </a:p>
          <a:p>
            <a:pPr marL="342900" indent="-342900" eaLnBrk="1" hangingPunct="1">
              <a:defRPr/>
            </a:pPr>
            <a:endParaRPr lang="en-US" altLang="zh-CN" sz="2800" dirty="0">
              <a:solidFill>
                <a:srgbClr val="FF99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810000" y="5629275"/>
            <a:ext cx="4343400" cy="923925"/>
            <a:chOff x="2400" y="3216"/>
            <a:chExt cx="2736" cy="582"/>
          </a:xfrm>
        </p:grpSpPr>
        <p:sp>
          <p:nvSpPr>
            <p:cNvPr id="48144" name="Text Box 8"/>
            <p:cNvSpPr txBox="1">
              <a:spLocks noChangeArrowheads="1"/>
            </p:cNvSpPr>
            <p:nvPr/>
          </p:nvSpPr>
          <p:spPr bwMode="auto">
            <a:xfrm>
              <a:off x="3024" y="3312"/>
              <a:ext cx="2112" cy="486"/>
            </a:xfrm>
            <a:prstGeom prst="rect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44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L-&gt;next=L</a:t>
              </a:r>
              <a:endPara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45" name="Line 9"/>
            <p:cNvSpPr>
              <a:spLocks noChangeShapeType="1"/>
            </p:cNvSpPr>
            <p:nvPr/>
          </p:nvSpPr>
          <p:spPr bwMode="auto">
            <a:xfrm flipH="1" flipV="1">
              <a:off x="2400" y="3216"/>
              <a:ext cx="528" cy="384"/>
            </a:xfrm>
            <a:prstGeom prst="line">
              <a:avLst/>
            </a:prstGeom>
            <a:noFill/>
            <a:ln w="76200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8134" name="Group 15"/>
          <p:cNvGrpSpPr>
            <a:grpSpLocks/>
          </p:cNvGrpSpPr>
          <p:nvPr/>
        </p:nvGrpSpPr>
        <p:grpSpPr bwMode="auto">
          <a:xfrm>
            <a:off x="685800" y="4714875"/>
            <a:ext cx="2998788" cy="1503363"/>
            <a:chOff x="432" y="1537"/>
            <a:chExt cx="1889" cy="947"/>
          </a:xfrm>
        </p:grpSpPr>
        <p:grpSp>
          <p:nvGrpSpPr>
            <p:cNvPr id="48140" name="Group 16"/>
            <p:cNvGrpSpPr>
              <a:grpSpLocks/>
            </p:cNvGrpSpPr>
            <p:nvPr/>
          </p:nvGrpSpPr>
          <p:grpSpPr bwMode="auto">
            <a:xfrm>
              <a:off x="432" y="1537"/>
              <a:ext cx="1889" cy="947"/>
              <a:chOff x="432" y="2640"/>
              <a:chExt cx="1889" cy="947"/>
            </a:xfrm>
          </p:grpSpPr>
          <p:graphicFrame>
            <p:nvGraphicFramePr>
              <p:cNvPr id="48142" name="Object 17"/>
              <p:cNvGraphicFramePr>
                <a:graphicFrameLocks noChangeAspect="1"/>
              </p:cNvGraphicFramePr>
              <p:nvPr/>
            </p:nvGraphicFramePr>
            <p:xfrm>
              <a:off x="432" y="2640"/>
              <a:ext cx="1889" cy="606"/>
            </p:xfrm>
            <a:graphic>
              <a:graphicData uri="http://schemas.openxmlformats.org/presentationml/2006/ole">
                <p:oleObj spid="_x0000_s5126" name="VISIO" r:id="rId3" imgW="1856232" imgH="595884" progId="Visio.Drawing.11">
                  <p:embed/>
                </p:oleObj>
              </a:graphicData>
            </a:graphic>
          </p:graphicFrame>
          <p:sp>
            <p:nvSpPr>
              <p:cNvPr id="55" name="Text Box 18"/>
              <p:cNvSpPr txBox="1">
                <a:spLocks noChangeArrowheads="1"/>
              </p:cNvSpPr>
              <p:nvPr/>
            </p:nvSpPr>
            <p:spPr bwMode="auto">
              <a:xfrm>
                <a:off x="432" y="3299"/>
                <a:ext cx="890" cy="28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0" kern="0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(b) </a:t>
                </a:r>
                <a:r>
                  <a:rPr lang="zh-CN" altLang="en-US" sz="2400" b="0" kern="0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空表</a:t>
                </a:r>
              </a:p>
            </p:txBody>
          </p:sp>
        </p:grpSp>
        <p:sp>
          <p:nvSpPr>
            <p:cNvPr id="48141" name="Text Box 19"/>
            <p:cNvSpPr txBox="1">
              <a:spLocks noChangeArrowheads="1"/>
            </p:cNvSpPr>
            <p:nvPr/>
          </p:nvSpPr>
          <p:spPr bwMode="auto">
            <a:xfrm>
              <a:off x="521" y="1733"/>
              <a:ext cx="182" cy="288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L</a:t>
              </a:r>
            </a:p>
          </p:txBody>
        </p:sp>
      </p:grpSp>
      <p:grpSp>
        <p:nvGrpSpPr>
          <p:cNvPr id="48135" name="Group 10"/>
          <p:cNvGrpSpPr>
            <a:grpSpLocks/>
          </p:cNvGrpSpPr>
          <p:nvPr/>
        </p:nvGrpSpPr>
        <p:grpSpPr bwMode="auto">
          <a:xfrm>
            <a:off x="762000" y="2590800"/>
            <a:ext cx="7620000" cy="1503363"/>
            <a:chOff x="432" y="436"/>
            <a:chExt cx="4800" cy="947"/>
          </a:xfrm>
        </p:grpSpPr>
        <p:grpSp>
          <p:nvGrpSpPr>
            <p:cNvPr id="48136" name="Group 11"/>
            <p:cNvGrpSpPr>
              <a:grpSpLocks/>
            </p:cNvGrpSpPr>
            <p:nvPr/>
          </p:nvGrpSpPr>
          <p:grpSpPr bwMode="auto">
            <a:xfrm>
              <a:off x="432" y="436"/>
              <a:ext cx="4800" cy="947"/>
              <a:chOff x="432" y="1248"/>
              <a:chExt cx="4800" cy="947"/>
            </a:xfrm>
          </p:grpSpPr>
          <p:graphicFrame>
            <p:nvGraphicFramePr>
              <p:cNvPr id="48138" name="Object 12"/>
              <p:cNvGraphicFramePr>
                <a:graphicFrameLocks noChangeAspect="1"/>
              </p:cNvGraphicFramePr>
              <p:nvPr/>
            </p:nvGraphicFramePr>
            <p:xfrm>
              <a:off x="432" y="1248"/>
              <a:ext cx="4800" cy="561"/>
            </p:xfrm>
            <a:graphic>
              <a:graphicData uri="http://schemas.openxmlformats.org/presentationml/2006/ole">
                <p:oleObj spid="_x0000_s5127" name="VISIO" r:id="rId4" imgW="5096256" imgH="595884" progId="Visio.Drawing.11">
                  <p:embed/>
                </p:oleObj>
              </a:graphicData>
            </a:graphic>
          </p:graphicFrame>
          <p:sp>
            <p:nvSpPr>
              <p:cNvPr id="60" name="Text Box 13"/>
              <p:cNvSpPr txBox="1">
                <a:spLocks noChangeArrowheads="1"/>
              </p:cNvSpPr>
              <p:nvPr/>
            </p:nvSpPr>
            <p:spPr bwMode="auto">
              <a:xfrm>
                <a:off x="432" y="1907"/>
                <a:ext cx="1855" cy="28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仿宋_GB2312" pitchFamily="49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0" kern="0" dirty="0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(a) </a:t>
                </a:r>
                <a:r>
                  <a:rPr lang="zh-CN" altLang="en-US" sz="2400" b="0" kern="0" dirty="0" smtClean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非空单循环链表</a:t>
                </a:r>
              </a:p>
            </p:txBody>
          </p:sp>
        </p:grpSp>
        <p:sp>
          <p:nvSpPr>
            <p:cNvPr id="48137" name="Text Box 14"/>
            <p:cNvSpPr txBox="1">
              <a:spLocks noChangeArrowheads="1"/>
            </p:cNvSpPr>
            <p:nvPr/>
          </p:nvSpPr>
          <p:spPr bwMode="auto">
            <a:xfrm>
              <a:off x="475" y="602"/>
              <a:ext cx="182" cy="288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b="0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L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32632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5240" y="1001836"/>
            <a:ext cx="8077200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</a:rPr>
              <a:t>      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 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一个栈的输入序列为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A,B,C,D,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则借助一个栈所得到的输出序列不可能是</a:t>
            </a:r>
            <a:r>
              <a:rPr kumimoji="1" lang="zh-CN" altLang="en-US" sz="2800" b="1" u="sng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800" b="1" u="sng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(A) A,B,C,D	(B) D,C,B,A 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	(C) A,C,D,B	(D) D,A,B,C       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838200" y="3933031"/>
            <a:ext cx="74676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可以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简单地推算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容易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得出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D,A,B,C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是不可能的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因为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先出来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说明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A,B,C,D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均在栈中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按照入栈顺序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在栈中顺序应为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D,C,B,A,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出栈的顺序只能是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D,C,B,A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en-US" altLang="zh-CN" sz="2800" b="1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所以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本题答案为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  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34280" y="1061467"/>
            <a:ext cx="84582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4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已知一个栈的进栈序列是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1,2,3,…,n,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其输出序列是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,p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,…,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30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=n,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的值</a:t>
            </a:r>
            <a:r>
              <a:rPr kumimoji="1" lang="zh-CN" altLang="en-US" sz="2800" b="1" u="sng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(A) 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		          (B) n-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	(C) n-i+1  		(D)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不确定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609600" y="3534975"/>
            <a:ext cx="8077200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30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=n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时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输出序列必是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n,n-1,…,3,2,1,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则有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  p</a:t>
            </a:r>
            <a:r>
              <a:rPr kumimoji="1" lang="en-US" altLang="zh-CN" sz="2800" b="1" baseline="-30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=n-1,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  p</a:t>
            </a:r>
            <a:r>
              <a:rPr kumimoji="1" lang="en-US" altLang="zh-CN" sz="2800" b="1" baseline="-30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=n-2,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  …,</a:t>
            </a:r>
          </a:p>
          <a:p>
            <a:pPr algn="just">
              <a:spcBef>
                <a:spcPts val="600"/>
              </a:spcBef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en-US" altLang="zh-CN" sz="28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30000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=1</a:t>
            </a:r>
          </a:p>
          <a:p>
            <a:pPr algn="just">
              <a:spcBef>
                <a:spcPts val="6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推断出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30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=n-i+1,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所以本题答案为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  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6"/>
          <p:cNvSpPr txBox="1">
            <a:spLocks noChangeArrowheads="1"/>
          </p:cNvSpPr>
          <p:nvPr/>
        </p:nvSpPr>
        <p:spPr bwMode="auto">
          <a:xfrm>
            <a:off x="438472" y="1073844"/>
            <a:ext cx="8382000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5 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个元素进栈序列是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1,2,3,…,n,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其输出序列是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,p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,…,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30000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若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=3,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的值</a:t>
            </a:r>
            <a:r>
              <a:rPr kumimoji="1" lang="zh-CN" altLang="en-US" sz="2800" b="1" u="sng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(A)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一定是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		(B)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一定是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	(C)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不可能是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  		(D)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以上都不对</a:t>
            </a:r>
          </a:p>
        </p:txBody>
      </p:sp>
      <p:sp>
        <p:nvSpPr>
          <p:cNvPr id="86019" name="Text Box 1027"/>
          <p:cNvSpPr txBox="1">
            <a:spLocks noChangeArrowheads="1"/>
          </p:cNvSpPr>
          <p:nvPr/>
        </p:nvSpPr>
        <p:spPr bwMode="auto">
          <a:xfrm>
            <a:off x="533400" y="4005064"/>
            <a:ext cx="8153400" cy="2331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30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=3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时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说明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1,2,3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先进栈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立即出栈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3,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然后可能出栈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即为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2,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也可能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或后面的元素进栈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再出栈。因此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,p</a:t>
            </a:r>
            <a:r>
              <a:rPr kumimoji="1" lang="en-US" altLang="zh-CN" sz="2800" b="1" baseline="-30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可能是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2,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也可能是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4,…,n,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但一定不能是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en-US" altLang="zh-CN" sz="2800" b="1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所以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本题答案为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3.1   </a:t>
            </a: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栈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 </a:t>
            </a:r>
            <a:r>
              <a:rPr lang="zh-CN" altLang="en-US" dirty="0"/>
              <a:t>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栈的运算</a:t>
            </a:r>
            <a:r>
              <a:rPr lang="zh-CN" altLang="en-US" dirty="0"/>
              <a:t>规则</a:t>
            </a:r>
          </a:p>
          <a:p>
            <a:pPr lvl="1"/>
            <a:r>
              <a:rPr lang="zh-CN" altLang="en-US" dirty="0">
                <a:latin typeface="楷体_GB2312" pitchFamily="49" charset="-122"/>
              </a:rPr>
              <a:t>只能在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栈顶</a:t>
            </a:r>
            <a:r>
              <a:rPr lang="zh-CN" altLang="en-US" dirty="0">
                <a:latin typeface="楷体_GB2312" pitchFamily="49" charset="-122"/>
              </a:rPr>
              <a:t>运算，且访问结点时依照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</a:rPr>
              <a:t>后进先出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</a:rPr>
              <a:t>(LIFO)</a:t>
            </a:r>
            <a:r>
              <a:rPr lang="zh-CN" altLang="en-US" dirty="0" smtClean="0">
                <a:latin typeface="楷体_GB2312" pitchFamily="49" charset="-122"/>
              </a:rPr>
              <a:t>的</a:t>
            </a:r>
            <a:r>
              <a:rPr lang="zh-CN" altLang="en-US" dirty="0">
                <a:latin typeface="楷体_GB2312" pitchFamily="49" charset="-122"/>
              </a:rPr>
              <a:t>原则</a:t>
            </a:r>
          </a:p>
          <a:p>
            <a:r>
              <a:rPr lang="zh-CN" altLang="en-US" dirty="0"/>
              <a:t>栈的</a:t>
            </a:r>
            <a:r>
              <a:rPr lang="zh-CN" altLang="en-US" dirty="0" smtClean="0"/>
              <a:t>存储结构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楷体_GB2312" pitchFamily="49" charset="-122"/>
              </a:rPr>
              <a:t>用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顺序栈</a:t>
            </a:r>
            <a:r>
              <a:rPr lang="zh-CN" altLang="en-US" dirty="0">
                <a:latin typeface="楷体_GB2312" pitchFamily="49" charset="-122"/>
              </a:rPr>
              <a:t>或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链栈</a:t>
            </a:r>
            <a:r>
              <a:rPr lang="zh-CN" altLang="en-US" dirty="0">
                <a:latin typeface="楷体_GB2312" pitchFamily="49" charset="-122"/>
              </a:rPr>
              <a:t>存储均可，但以顺序栈更常见</a:t>
            </a:r>
          </a:p>
          <a:p>
            <a:r>
              <a:rPr lang="zh-CN" altLang="en-US" dirty="0"/>
              <a:t>栈的</a:t>
            </a:r>
            <a:r>
              <a:rPr lang="zh-CN" altLang="en-US" dirty="0" smtClean="0"/>
              <a:t>实现方式</a:t>
            </a:r>
            <a:endParaRPr lang="en-US" altLang="zh-CN" dirty="0" smtClean="0"/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关键是编写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入栈</a:t>
            </a:r>
            <a:r>
              <a:rPr lang="zh-CN" altLang="en-US" dirty="0">
                <a:latin typeface="楷体_GB2312" pitchFamily="49" charset="-122"/>
              </a:rPr>
              <a:t>和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出栈</a:t>
            </a:r>
            <a:r>
              <a:rPr lang="zh-CN" altLang="en-US" dirty="0">
                <a:latin typeface="楷体_GB2312" pitchFamily="49" charset="-122"/>
              </a:rPr>
              <a:t>函数，具体实现依顺序栈或链栈的不同而不同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基本操作有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</a:rPr>
              <a:t>入栈、出栈、读栈顶元素值、建栈、判断栈满、栈空</a:t>
            </a:r>
            <a:r>
              <a:rPr lang="zh-CN" altLang="en-US" dirty="0">
                <a:latin typeface="楷体_GB2312" pitchFamily="49" charset="-122"/>
              </a:rPr>
              <a:t>等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9575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 </a:t>
            </a:r>
            <a:r>
              <a:rPr lang="zh-CN" altLang="en-US" dirty="0"/>
              <a:t>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</a:pPr>
            <a:r>
              <a:rPr lang="zh-CN" altLang="en-US" dirty="0"/>
              <a:t>栈的抽象数据类型定义 </a:t>
            </a:r>
          </a:p>
          <a:p>
            <a:pPr>
              <a:spcBef>
                <a:spcPts val="500"/>
              </a:spcBef>
            </a:pPr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238" y="1654175"/>
            <a:ext cx="2971800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3200" b="1" dirty="0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ADT Stack {</a:t>
            </a:r>
          </a:p>
          <a:p>
            <a:pPr algn="l"/>
            <a:endParaRPr kumimoji="1" lang="en-US" altLang="zh-CN" sz="3200" b="1" dirty="0">
              <a:solidFill>
                <a:srgbClr val="003399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3200" b="1" dirty="0">
              <a:solidFill>
                <a:srgbClr val="003399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3200" b="1" dirty="0">
              <a:solidFill>
                <a:srgbClr val="003399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3200" b="1" dirty="0">
              <a:solidFill>
                <a:srgbClr val="003399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3200" b="1" dirty="0">
              <a:solidFill>
                <a:srgbClr val="003399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3200" b="1" dirty="0">
              <a:solidFill>
                <a:srgbClr val="003399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3200" b="1" dirty="0">
              <a:solidFill>
                <a:srgbClr val="003399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/>
            <a:endParaRPr kumimoji="1" lang="en-US" altLang="zh-CN" sz="3200" b="1" dirty="0" smtClean="0">
              <a:solidFill>
                <a:srgbClr val="003399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spcBef>
                <a:spcPts val="600"/>
              </a:spcBef>
            </a:pPr>
            <a:r>
              <a:rPr kumimoji="1" lang="en-US" altLang="zh-CN" sz="3200" b="1" dirty="0" smtClean="0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200" b="1" dirty="0">
                <a:solidFill>
                  <a:srgbClr val="003399"/>
                </a:solidFill>
                <a:latin typeface="Times New Roman" pitchFamily="18" charset="0"/>
                <a:ea typeface="楷体_GB2312" pitchFamily="49" charset="-122"/>
              </a:rPr>
              <a:t>ADT Stack</a:t>
            </a:r>
            <a:endParaRPr kumimoji="1" lang="en-US" altLang="zh-CN" sz="3200" b="1" dirty="0">
              <a:solidFill>
                <a:srgbClr val="003399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92113" y="2205038"/>
            <a:ext cx="196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数据对象</a:t>
            </a:r>
            <a:r>
              <a:rPr kumimoji="1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81025" y="2822575"/>
            <a:ext cx="6170279" cy="559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{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|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∈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ElemSet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=1,2,...,n,  n≥0 }</a:t>
            </a:r>
            <a:endParaRPr kumimoji="1" lang="en-US" altLang="zh-CN" sz="28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6400" y="3656013"/>
            <a:ext cx="196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数据关系</a:t>
            </a:r>
            <a:r>
              <a:rPr kumimoji="1"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23888" y="4256088"/>
            <a:ext cx="7148512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R1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{ &lt;a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,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&gt;| a</a:t>
            </a:r>
            <a:r>
              <a:rPr kumimoji="1" lang="en-US" altLang="zh-CN" sz="2800" b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i-1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∈D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=2,...,n }</a:t>
            </a:r>
          </a:p>
          <a:p>
            <a:pPr algn="l">
              <a:lnSpc>
                <a:spcPct val="125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		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约定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端为栈顶，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端为栈底</a:t>
            </a:r>
          </a:p>
        </p:txBody>
      </p:sp>
      <p:sp>
        <p:nvSpPr>
          <p:cNvPr id="9" name="Text Box 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20688" y="5294313"/>
            <a:ext cx="807179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基本操作</a:t>
            </a:r>
            <a:r>
              <a:rPr kumimoji="1" lang="zh-CN" altLang="en-US" sz="28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dirty="0" smtClean="0">
                <a:solidFill>
                  <a:srgbClr val="0000FF"/>
                </a:solidFill>
                <a:latin typeface="楷体_GB2312" pitchFamily="49" charset="-122"/>
              </a:rPr>
              <a:t>初始化栈、</a:t>
            </a:r>
            <a:r>
              <a:rPr lang="zh-CN" altLang="en-US" sz="2800" dirty="0" smtClean="0">
                <a:solidFill>
                  <a:srgbClr val="0000FF"/>
                </a:solidFill>
                <a:latin typeface="楷体_GB2312" pitchFamily="49" charset="-122"/>
              </a:rPr>
              <a:t>判断栈空、入</a:t>
            </a:r>
            <a:r>
              <a:rPr lang="zh-CN" altLang="en-US" sz="2800" dirty="0" smtClean="0">
                <a:solidFill>
                  <a:srgbClr val="0000FF"/>
                </a:solidFill>
                <a:latin typeface="楷体_GB2312" pitchFamily="49" charset="-122"/>
              </a:rPr>
              <a:t>栈、出栈、读栈顶元素</a:t>
            </a:r>
            <a:r>
              <a:rPr lang="zh-CN" altLang="en-US" sz="2800" dirty="0" smtClean="0">
                <a:solidFill>
                  <a:srgbClr val="0000FF"/>
                </a:solidFill>
                <a:latin typeface="楷体_GB2312" pitchFamily="49" charset="-122"/>
              </a:rPr>
              <a:t>值等</a:t>
            </a:r>
            <a:endParaRPr kumimoji="1" lang="zh-CN" altLang="en-US" sz="2800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47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  <p:bldP spid="5" grpId="0" build="p" autoUpdateAnimBg="0"/>
      <p:bldP spid="6" grpId="0" build="p" autoUpdateAnimBg="0"/>
      <p:bldP spid="7" grpId="0" build="p" autoUpdateAnimBg="0"/>
      <p:bldP spid="8" grpId="0" build="p" autoUpdateAnimBg="0"/>
      <p:bldP spid="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 </a:t>
            </a:r>
            <a:r>
              <a:rPr lang="zh-CN" altLang="en-US" dirty="0"/>
              <a:t>栈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62508" y="4165920"/>
            <a:ext cx="59817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ClearStack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(&amp;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S)  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栈清空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algn="l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初始条件：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栈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已存在。</a:t>
            </a:r>
          </a:p>
          <a:p>
            <a:pPr algn="l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操作结果：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栈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清为空栈。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81261" y="2381474"/>
            <a:ext cx="7078663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DestroyStack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S)  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销毁栈结构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algn="l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初始条件：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栈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已存在。</a:t>
            </a:r>
          </a:p>
          <a:p>
            <a:pPr algn="l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操作结果：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栈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被销毁。</a:t>
            </a:r>
            <a:endParaRPr kumimoji="1" lang="zh-CN" altLang="en-US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59036" y="1052736"/>
            <a:ext cx="5976938" cy="106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dirty="0" err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InitStack</a:t>
            </a: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(&amp;</a:t>
            </a:r>
            <a:r>
              <a:rPr kumimoji="1" lang="en-US" altLang="zh-CN" sz="36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S) </a:t>
            </a:r>
            <a:r>
              <a:rPr kumimoji="1" lang="en-US" altLang="zh-CN" sz="32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b="1" dirty="0">
                <a:solidFill>
                  <a:schemeClr val="tx1"/>
                </a:solidFill>
                <a:latin typeface="Times New Roman" pitchFamily="18" charset="0"/>
                <a:ea typeface="隶书" pitchFamily="49" charset="-122"/>
              </a:rPr>
              <a:t>构造空栈 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algn="l"/>
            <a:r>
              <a:rPr kumimoji="1" lang="zh-CN" altLang="en-US" sz="2800" b="1" dirty="0">
                <a:latin typeface="Times New Roman" pitchFamily="18" charset="0"/>
                <a:ea typeface="楷体_GB2312" pitchFamily="49" charset="-122"/>
              </a:rPr>
              <a:t>操作结果：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构造一个空栈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  <a:endParaRPr kumimoji="1" lang="zh-CN" altLang="en-US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47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 advAuto="0"/>
      <p:bldP spid="5" grpId="0" uiExpand="1" build="p" autoUpdateAnimBg="0" advAuto="0"/>
      <p:bldP spid="6" grpId="0" build="p" autoUpdateAnimBg="0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 </a:t>
            </a:r>
            <a:r>
              <a:rPr lang="zh-CN" altLang="en-US" dirty="0"/>
              <a:t>栈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9195" y="2782888"/>
            <a:ext cx="7386638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StackLength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(S)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rPr>
              <a:t>求栈长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初始条件：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栈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已存在。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操作结果：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返回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的元素个数，即栈的长度。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29195" y="1103313"/>
            <a:ext cx="88233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StackEmpty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(S) 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rPr>
              <a:t>判空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初始条件：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栈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已存在。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操作结果：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若栈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为空栈，则返回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TRUE,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否则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FALSE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7" name="Text Box 7">
            <a:hlinkClick r:id="rId2"/>
          </p:cNvPr>
          <p:cNvSpPr txBox="1">
            <a:spLocks noChangeArrowheads="1"/>
          </p:cNvSpPr>
          <p:nvPr/>
        </p:nvSpPr>
        <p:spPr bwMode="auto">
          <a:xfrm>
            <a:off x="470470" y="4422775"/>
            <a:ext cx="8432800" cy="192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StackTraverse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36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, visit())</a:t>
            </a: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rPr>
              <a:t>遍历栈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初始条件：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栈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已存在且非空。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操作结果：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从栈底到栈顶依次对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的每个数据元素调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用函数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visit()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。一旦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visit()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失败，则操作失效。</a:t>
            </a:r>
          </a:p>
        </p:txBody>
      </p:sp>
    </p:spTree>
    <p:extLst>
      <p:ext uri="{BB962C8B-B14F-4D97-AF65-F5344CB8AC3E}">
        <p14:creationId xmlns="" xmlns:p14="http://schemas.microsoft.com/office/powerpoint/2010/main" val="18747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utoUpdateAnimBg="0" advAuto="0"/>
      <p:bldP spid="6" grpId="0" build="p" autoUpdateAnimBg="0" advAuto="0"/>
      <p:bldP spid="7" grpId="0" uiExpand="1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 </a:t>
            </a:r>
            <a:r>
              <a:rPr lang="zh-CN" altLang="en-US" dirty="0"/>
              <a:t>栈</a:t>
            </a:r>
          </a:p>
        </p:txBody>
      </p:sp>
      <p:sp>
        <p:nvSpPr>
          <p:cNvPr id="4" name="Text Box 5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63376" y="4250531"/>
            <a:ext cx="74930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Pop 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S, &amp;e) 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rPr>
              <a:t>出栈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初始条件：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栈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已存在且非空。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操作结果：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删除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的栈顶元素，并用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返回其值。</a:t>
            </a:r>
          </a:p>
        </p:txBody>
      </p:sp>
      <p:sp>
        <p:nvSpPr>
          <p:cNvPr id="5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44078" y="2615406"/>
            <a:ext cx="70802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Push 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S, e)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rPr>
              <a:t>入栈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初始条件：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栈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已存在。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操作结果：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插入元素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为新的栈顶元素。</a:t>
            </a:r>
          </a:p>
        </p:txBody>
      </p:sp>
      <p:sp>
        <p:nvSpPr>
          <p:cNvPr id="6" name="Text Box 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63376" y="1124744"/>
            <a:ext cx="6205537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GetTop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(S, </a:t>
            </a:r>
            <a:r>
              <a:rPr kumimoji="1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e)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隶书" pitchFamily="49" charset="-122"/>
              </a:rPr>
              <a:t>求栈顶元素</a:t>
            </a:r>
            <a:r>
              <a:rPr kumimoji="1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初始条件：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栈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已存在且非空。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操作结果：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用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返回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的栈顶元素。</a:t>
            </a:r>
          </a:p>
        </p:txBody>
      </p:sp>
    </p:spTree>
    <p:extLst>
      <p:ext uri="{BB962C8B-B14F-4D97-AF65-F5344CB8AC3E}">
        <p14:creationId xmlns="" xmlns:p14="http://schemas.microsoft.com/office/powerpoint/2010/main" val="18747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utoUpdateAnimBg="0" advAuto="0"/>
      <p:bldP spid="5" grpId="0" uiExpand="1" build="p" autoUpdateAnimBg="0" advAuto="0"/>
      <p:bldP spid="6" grpId="0" build="p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 </a:t>
            </a:r>
            <a:r>
              <a:rPr lang="zh-CN" altLang="en-US" dirty="0"/>
              <a:t>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栈</a:t>
            </a:r>
            <a:r>
              <a:rPr lang="zh-CN" altLang="en-US" dirty="0"/>
              <a:t>的</a:t>
            </a:r>
            <a:r>
              <a:rPr lang="zh-CN" altLang="en-US" dirty="0" smtClean="0"/>
              <a:t>表示和实现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顺序栈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采用顺序存储结构</a:t>
            </a:r>
            <a:r>
              <a:rPr lang="zh-CN" altLang="en-US" dirty="0" smtClean="0"/>
              <a:t>的栈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链栈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 smtClean="0"/>
              <a:t>采用链式存储</a:t>
            </a:r>
            <a:r>
              <a:rPr lang="zh-CN" altLang="en-US" dirty="0"/>
              <a:t>结构</a:t>
            </a:r>
            <a:r>
              <a:rPr lang="zh-CN" altLang="en-US" dirty="0" smtClean="0"/>
              <a:t>的栈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747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6"/>
          <p:cNvSpPr txBox="1">
            <a:spLocks noChangeArrowheads="1"/>
          </p:cNvSpPr>
          <p:nvPr/>
        </p:nvSpPr>
        <p:spPr bwMode="auto">
          <a:xfrm>
            <a:off x="476250" y="1052736"/>
            <a:ext cx="586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latin typeface="Times New Roman" pitchFamily="18" charset="0"/>
                <a:ea typeface="宋体" charset="-122"/>
              </a:rPr>
              <a:t>栈</a:t>
            </a:r>
            <a:r>
              <a:rPr lang="zh-CN" altLang="en-US" sz="3200" b="1" dirty="0">
                <a:latin typeface="Times New Roman" pitchFamily="18" charset="0"/>
                <a:ea typeface="宋体" charset="-122"/>
              </a:rPr>
              <a:t>的顺序存储结构及实现 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566738" y="1700808"/>
            <a:ext cx="5410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顺序栈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charset="-122"/>
              </a:rPr>
              <a:t>——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栈的顺序存储结构</a:t>
            </a:r>
            <a:endParaRPr lang="en-US" altLang="zh-CN" sz="28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92163" y="2420888"/>
            <a:ext cx="6237287" cy="598488"/>
            <a:chOff x="499" y="1650"/>
            <a:chExt cx="3929" cy="377"/>
          </a:xfrm>
        </p:grpSpPr>
        <p:graphicFrame>
          <p:nvGraphicFramePr>
            <p:cNvPr id="22554" name="Object 10"/>
            <p:cNvGraphicFramePr>
              <a:graphicFrameLocks noChangeAspect="1"/>
            </p:cNvGraphicFramePr>
            <p:nvPr/>
          </p:nvGraphicFramePr>
          <p:xfrm>
            <a:off x="499" y="1650"/>
            <a:ext cx="384" cy="377"/>
          </p:xfrm>
          <a:graphic>
            <a:graphicData uri="http://schemas.openxmlformats.org/presentationml/2006/ole">
              <p:oleObj spid="_x0000_s62468" name="Clip" r:id="rId3" imgW="861365" imgH="844906" progId="">
                <p:embed/>
              </p:oleObj>
            </a:graphicData>
          </a:graphic>
        </p:graphicFrame>
        <p:sp>
          <p:nvSpPr>
            <p:cNvPr id="22555" name="Text Box 11"/>
            <p:cNvSpPr txBox="1">
              <a:spLocks noChangeArrowheads="1"/>
            </p:cNvSpPr>
            <p:nvPr/>
          </p:nvSpPr>
          <p:spPr bwMode="auto">
            <a:xfrm>
              <a:off x="924" y="1650"/>
              <a:ext cx="35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如何改造数组实现栈的顺序存储？</a:t>
              </a:r>
            </a:p>
          </p:txBody>
        </p:sp>
      </p:grpSp>
      <p:sp>
        <p:nvSpPr>
          <p:cNvPr id="22534" name="Text Box 17"/>
          <p:cNvSpPr txBox="1">
            <a:spLocks noChangeArrowheads="1"/>
          </p:cNvSpPr>
          <p:nvPr/>
        </p:nvSpPr>
        <p:spPr bwMode="auto">
          <a:xfrm>
            <a:off x="3352800" y="5459934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zh-CN" altLang="en-US" sz="24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143000" y="3181871"/>
            <a:ext cx="6715125" cy="1166813"/>
            <a:chOff x="720" y="2084"/>
            <a:chExt cx="4230" cy="735"/>
          </a:xfrm>
        </p:grpSpPr>
        <p:sp>
          <p:nvSpPr>
            <p:cNvPr id="22544" name="Rectangle 24"/>
            <p:cNvSpPr>
              <a:spLocks noChangeArrowheads="1"/>
            </p:cNvSpPr>
            <p:nvPr/>
          </p:nvSpPr>
          <p:spPr bwMode="auto">
            <a:xfrm>
              <a:off x="720" y="2339"/>
              <a:ext cx="4173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/>
            </a:p>
          </p:txBody>
        </p:sp>
        <p:sp>
          <p:nvSpPr>
            <p:cNvPr id="22545" name="Text Box 25"/>
            <p:cNvSpPr txBox="1">
              <a:spLocks noChangeArrowheads="1"/>
            </p:cNvSpPr>
            <p:nvPr/>
          </p:nvSpPr>
          <p:spPr bwMode="auto">
            <a:xfrm>
              <a:off x="729" y="2084"/>
              <a:ext cx="4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0       1       2        3        4        5       6        7       8</a:t>
              </a:r>
            </a:p>
          </p:txBody>
        </p:sp>
        <p:sp>
          <p:nvSpPr>
            <p:cNvPr id="22546" name="Line 26"/>
            <p:cNvSpPr>
              <a:spLocks noChangeShapeType="1"/>
            </p:cNvSpPr>
            <p:nvPr/>
          </p:nvSpPr>
          <p:spPr bwMode="auto">
            <a:xfrm>
              <a:off x="119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Line 27"/>
            <p:cNvSpPr>
              <a:spLocks noChangeShapeType="1"/>
            </p:cNvSpPr>
            <p:nvPr/>
          </p:nvSpPr>
          <p:spPr bwMode="auto">
            <a:xfrm>
              <a:off x="164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Line 28"/>
            <p:cNvSpPr>
              <a:spLocks noChangeShapeType="1"/>
            </p:cNvSpPr>
            <p:nvPr/>
          </p:nvSpPr>
          <p:spPr bwMode="auto">
            <a:xfrm>
              <a:off x="210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Line 29"/>
            <p:cNvSpPr>
              <a:spLocks noChangeShapeType="1"/>
            </p:cNvSpPr>
            <p:nvPr/>
          </p:nvSpPr>
          <p:spPr bwMode="auto">
            <a:xfrm>
              <a:off x="2572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30"/>
            <p:cNvSpPr>
              <a:spLocks noChangeShapeType="1"/>
            </p:cNvSpPr>
            <p:nvPr/>
          </p:nvSpPr>
          <p:spPr bwMode="auto">
            <a:xfrm>
              <a:off x="3024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Line 31"/>
            <p:cNvSpPr>
              <a:spLocks noChangeShapeType="1"/>
            </p:cNvSpPr>
            <p:nvPr/>
          </p:nvSpPr>
          <p:spPr bwMode="auto">
            <a:xfrm>
              <a:off x="3486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Line 32"/>
            <p:cNvSpPr>
              <a:spLocks noChangeShapeType="1"/>
            </p:cNvSpPr>
            <p:nvPr/>
          </p:nvSpPr>
          <p:spPr bwMode="auto">
            <a:xfrm>
              <a:off x="3948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33"/>
            <p:cNvSpPr>
              <a:spLocks noChangeShapeType="1"/>
            </p:cNvSpPr>
            <p:nvPr/>
          </p:nvSpPr>
          <p:spPr bwMode="auto">
            <a:xfrm>
              <a:off x="441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78" name="Line 34"/>
          <p:cNvSpPr>
            <a:spLocks noChangeShapeType="1"/>
          </p:cNvSpPr>
          <p:nvPr/>
        </p:nvSpPr>
        <p:spPr bwMode="auto">
          <a:xfrm flipH="1">
            <a:off x="1122363" y="3393009"/>
            <a:ext cx="0" cy="1114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1241425" y="3662884"/>
            <a:ext cx="60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6189" name="Text Box 45"/>
          <p:cNvSpPr txBox="1">
            <a:spLocks noChangeArrowheads="1"/>
          </p:cNvSpPr>
          <p:nvPr/>
        </p:nvSpPr>
        <p:spPr bwMode="auto">
          <a:xfrm>
            <a:off x="1150938" y="5324996"/>
            <a:ext cx="5191125" cy="54768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确定用数组的哪一端表示栈底。</a:t>
            </a:r>
            <a:endParaRPr lang="en-US" altLang="zh-CN" sz="2800" b="1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150938" y="6085409"/>
            <a:ext cx="7112000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附设指针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top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指示栈顶元素的下一个位置。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1906588" y="4367734"/>
            <a:ext cx="719137" cy="923925"/>
            <a:chOff x="725" y="2812"/>
            <a:chExt cx="453" cy="582"/>
          </a:xfrm>
        </p:grpSpPr>
        <p:sp>
          <p:nvSpPr>
            <p:cNvPr id="22542" name="Line 5"/>
            <p:cNvSpPr>
              <a:spLocks noChangeShapeType="1"/>
            </p:cNvSpPr>
            <p:nvPr/>
          </p:nvSpPr>
          <p:spPr bwMode="auto">
            <a:xfrm flipV="1">
              <a:off x="924" y="2812"/>
              <a:ext cx="0" cy="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Text Box 6"/>
            <p:cNvSpPr txBox="1">
              <a:spLocks noChangeArrowheads="1"/>
            </p:cNvSpPr>
            <p:nvPr/>
          </p:nvSpPr>
          <p:spPr bwMode="auto">
            <a:xfrm>
              <a:off x="725" y="3067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/>
              <a:t>3.1   </a:t>
            </a:r>
            <a:r>
              <a:rPr lang="zh-CN" altLang="en-US" dirty="0"/>
              <a:t>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8" grpId="0" animBg="1"/>
      <p:bldP spid="6180" grpId="0"/>
      <p:bldP spid="6189" grpId="0" animBg="1"/>
      <p:bldP spid="430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4" name="Group 47"/>
          <p:cNvGrpSpPr>
            <a:grpSpLocks/>
          </p:cNvGrpSpPr>
          <p:nvPr/>
        </p:nvGrpSpPr>
        <p:grpSpPr bwMode="auto">
          <a:xfrm>
            <a:off x="531813" y="1624013"/>
            <a:ext cx="8459787" cy="1470025"/>
            <a:chOff x="211" y="1039"/>
            <a:chExt cx="5329" cy="926"/>
          </a:xfrm>
        </p:grpSpPr>
        <p:sp>
          <p:nvSpPr>
            <p:cNvPr id="49162" name="Line 4"/>
            <p:cNvSpPr>
              <a:spLocks noChangeShapeType="1"/>
            </p:cNvSpPr>
            <p:nvPr/>
          </p:nvSpPr>
          <p:spPr bwMode="auto">
            <a:xfrm flipV="1">
              <a:off x="235" y="1601"/>
              <a:ext cx="43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49163" name="Text Box 5"/>
            <p:cNvSpPr txBox="1">
              <a:spLocks noChangeArrowheads="1"/>
            </p:cNvSpPr>
            <p:nvPr/>
          </p:nvSpPr>
          <p:spPr bwMode="auto">
            <a:xfrm>
              <a:off x="211" y="1673"/>
              <a:ext cx="480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36000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head</a:t>
              </a:r>
            </a:p>
          </p:txBody>
        </p:sp>
        <p:sp>
          <p:nvSpPr>
            <p:cNvPr id="49164" name="Line 6"/>
            <p:cNvSpPr>
              <a:spLocks noChangeShapeType="1"/>
            </p:cNvSpPr>
            <p:nvPr/>
          </p:nvSpPr>
          <p:spPr bwMode="auto">
            <a:xfrm>
              <a:off x="4425" y="1561"/>
              <a:ext cx="199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grpSp>
          <p:nvGrpSpPr>
            <p:cNvPr id="49165" name="Group 44"/>
            <p:cNvGrpSpPr>
              <a:grpSpLocks/>
            </p:cNvGrpSpPr>
            <p:nvPr/>
          </p:nvGrpSpPr>
          <p:grpSpPr bwMode="auto">
            <a:xfrm>
              <a:off x="1516" y="1379"/>
              <a:ext cx="567" cy="272"/>
              <a:chOff x="1516" y="1379"/>
              <a:chExt cx="567" cy="272"/>
            </a:xfrm>
          </p:grpSpPr>
          <p:sp>
            <p:nvSpPr>
              <p:cNvPr id="49197" name="Text Box 7"/>
              <p:cNvSpPr txBox="1">
                <a:spLocks noChangeArrowheads="1"/>
              </p:cNvSpPr>
              <p:nvPr/>
            </p:nvSpPr>
            <p:spPr bwMode="auto">
              <a:xfrm>
                <a:off x="1516" y="1379"/>
                <a:ext cx="567" cy="27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tIns="0" rIns="0" bIns="72000"/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n"/>
                  <a:defRPr sz="3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SzPct val="5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a</a:t>
                </a:r>
                <a:r>
                  <a:rPr lang="en-US" altLang="zh-CN" sz="28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1</a:t>
                </a:r>
              </a:p>
            </p:txBody>
          </p:sp>
          <p:sp>
            <p:nvSpPr>
              <p:cNvPr id="49198" name="Line 8"/>
              <p:cNvSpPr>
                <a:spLocks noChangeShapeType="1"/>
              </p:cNvSpPr>
              <p:nvPr/>
            </p:nvSpPr>
            <p:spPr bwMode="auto">
              <a:xfrm>
                <a:off x="1827" y="1379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bIns="72000" anchor="ctr"/>
              <a:lstStyle/>
              <a:p>
                <a:endParaRPr lang="zh-CN" altLang="en-US"/>
              </a:p>
            </p:txBody>
          </p:sp>
        </p:grpSp>
        <p:grpSp>
          <p:nvGrpSpPr>
            <p:cNvPr id="49166" name="Group 43"/>
            <p:cNvGrpSpPr>
              <a:grpSpLocks/>
            </p:cNvGrpSpPr>
            <p:nvPr/>
          </p:nvGrpSpPr>
          <p:grpSpPr bwMode="auto">
            <a:xfrm>
              <a:off x="681" y="1388"/>
              <a:ext cx="567" cy="272"/>
              <a:chOff x="681" y="1388"/>
              <a:chExt cx="567" cy="272"/>
            </a:xfrm>
          </p:grpSpPr>
          <p:sp>
            <p:nvSpPr>
              <p:cNvPr id="49194" name="Text Box 9"/>
              <p:cNvSpPr txBox="1">
                <a:spLocks noChangeArrowheads="1"/>
              </p:cNvSpPr>
              <p:nvPr/>
            </p:nvSpPr>
            <p:spPr bwMode="auto">
              <a:xfrm>
                <a:off x="681" y="1388"/>
                <a:ext cx="567" cy="27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tIns="0" rIns="0" bIns="72000"/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n"/>
                  <a:defRPr sz="3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SzPct val="5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zh-CN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endParaRPr>
              </a:p>
            </p:txBody>
          </p:sp>
          <p:sp>
            <p:nvSpPr>
              <p:cNvPr id="49195" name="Line 10"/>
              <p:cNvSpPr>
                <a:spLocks noChangeShapeType="1"/>
              </p:cNvSpPr>
              <p:nvPr/>
            </p:nvSpPr>
            <p:spPr bwMode="auto">
              <a:xfrm>
                <a:off x="992" y="1388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bIns="72000" anchor="ctr"/>
              <a:lstStyle/>
              <a:p>
                <a:endParaRPr lang="zh-CN" altLang="en-US"/>
              </a:p>
            </p:txBody>
          </p:sp>
          <p:sp>
            <p:nvSpPr>
              <p:cNvPr id="49196" name="Text Box 11" descr="宽上对角线"/>
              <p:cNvSpPr txBox="1">
                <a:spLocks noChangeArrowheads="1"/>
              </p:cNvSpPr>
              <p:nvPr/>
            </p:nvSpPr>
            <p:spPr bwMode="auto">
              <a:xfrm>
                <a:off x="691" y="1396"/>
                <a:ext cx="275" cy="250"/>
              </a:xfrm>
              <a:prstGeom prst="rect">
                <a:avLst/>
              </a:prstGeom>
              <a:pattFill prst="wdUpDiag">
                <a:fgClr>
                  <a:schemeClr val="tx2"/>
                </a:fgClr>
                <a:bgClr>
                  <a:schemeClr val="hlink"/>
                </a:bgClr>
              </a:patt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n"/>
                  <a:defRPr sz="3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SzPct val="5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endParaRPr lang="zh-CN" altLang="zh-CN" sz="2000" b="0">
                  <a:solidFill>
                    <a:schemeClr val="accent2"/>
                  </a:solidFill>
                  <a:ea typeface="华文行楷" panose="02010800040101010101" pitchFamily="2" charset="-122"/>
                </a:endParaRPr>
              </a:p>
            </p:txBody>
          </p:sp>
        </p:grpSp>
        <p:sp>
          <p:nvSpPr>
            <p:cNvPr id="49167" name="Line 12"/>
            <p:cNvSpPr>
              <a:spLocks noChangeShapeType="1"/>
            </p:cNvSpPr>
            <p:nvPr/>
          </p:nvSpPr>
          <p:spPr bwMode="auto">
            <a:xfrm>
              <a:off x="1166" y="1563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grpSp>
          <p:nvGrpSpPr>
            <p:cNvPr id="49168" name="Group 45"/>
            <p:cNvGrpSpPr>
              <a:grpSpLocks/>
            </p:cNvGrpSpPr>
            <p:nvPr/>
          </p:nvGrpSpPr>
          <p:grpSpPr bwMode="auto">
            <a:xfrm>
              <a:off x="2798" y="1378"/>
              <a:ext cx="567" cy="272"/>
              <a:chOff x="2798" y="1378"/>
              <a:chExt cx="567" cy="272"/>
            </a:xfrm>
          </p:grpSpPr>
          <p:sp>
            <p:nvSpPr>
              <p:cNvPr id="49192" name="Text Box 13"/>
              <p:cNvSpPr txBox="1">
                <a:spLocks noChangeArrowheads="1"/>
              </p:cNvSpPr>
              <p:nvPr/>
            </p:nvSpPr>
            <p:spPr bwMode="auto">
              <a:xfrm>
                <a:off x="2798" y="1378"/>
                <a:ext cx="567" cy="27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lIns="18000" tIns="0" rIns="0" bIns="72000"/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n"/>
                  <a:defRPr sz="3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SzPct val="5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a</a:t>
                </a:r>
                <a:r>
                  <a:rPr lang="en-US" altLang="zh-CN" sz="2800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i</a:t>
                </a:r>
                <a:r>
                  <a:rPr lang="en-US" altLang="zh-CN" sz="2800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-1</a:t>
                </a:r>
              </a:p>
            </p:txBody>
          </p:sp>
          <p:sp>
            <p:nvSpPr>
              <p:cNvPr id="49193" name="Line 14"/>
              <p:cNvSpPr>
                <a:spLocks noChangeShapeType="1"/>
              </p:cNvSpPr>
              <p:nvPr/>
            </p:nvSpPr>
            <p:spPr bwMode="auto">
              <a:xfrm>
                <a:off x="3109" y="1378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bIns="72000" anchor="ctr"/>
              <a:lstStyle/>
              <a:p>
                <a:endParaRPr lang="zh-CN" altLang="en-US"/>
              </a:p>
            </p:txBody>
          </p:sp>
        </p:grpSp>
        <p:grpSp>
          <p:nvGrpSpPr>
            <p:cNvPr id="49169" name="Group 42"/>
            <p:cNvGrpSpPr>
              <a:grpSpLocks/>
            </p:cNvGrpSpPr>
            <p:nvPr/>
          </p:nvGrpSpPr>
          <p:grpSpPr bwMode="auto">
            <a:xfrm>
              <a:off x="4852" y="1388"/>
              <a:ext cx="567" cy="312"/>
              <a:chOff x="4852" y="1388"/>
              <a:chExt cx="567" cy="312"/>
            </a:xfrm>
          </p:grpSpPr>
          <p:sp>
            <p:nvSpPr>
              <p:cNvPr id="49188" name="Line 16"/>
              <p:cNvSpPr>
                <a:spLocks noChangeShapeType="1"/>
              </p:cNvSpPr>
              <p:nvPr/>
            </p:nvSpPr>
            <p:spPr bwMode="auto">
              <a:xfrm>
                <a:off x="5163" y="1428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bIns="72000" anchor="ctr"/>
              <a:lstStyle/>
              <a:p>
                <a:endParaRPr lang="zh-CN" altLang="en-US"/>
              </a:p>
            </p:txBody>
          </p:sp>
          <p:grpSp>
            <p:nvGrpSpPr>
              <p:cNvPr id="49189" name="Group 41"/>
              <p:cNvGrpSpPr>
                <a:grpSpLocks/>
              </p:cNvGrpSpPr>
              <p:nvPr/>
            </p:nvGrpSpPr>
            <p:grpSpPr bwMode="auto">
              <a:xfrm>
                <a:off x="4852" y="1388"/>
                <a:ext cx="567" cy="292"/>
                <a:chOff x="4852" y="1358"/>
                <a:chExt cx="567" cy="292"/>
              </a:xfrm>
            </p:grpSpPr>
            <p:sp>
              <p:nvSpPr>
                <p:cNvPr id="4919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852" y="1378"/>
                  <a:ext cx="567" cy="27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hlink"/>
                  </a:solidFill>
                  <a:miter lim="800000"/>
                  <a:headEnd/>
                  <a:tailEnd/>
                </a:ln>
              </p:spPr>
              <p:txBody>
                <a:bodyPr lIns="72000" tIns="0" rIns="0" bIns="72000"/>
                <a:lstStyle>
                  <a:lvl1pPr>
                    <a:spcBef>
                      <a:spcPct val="20000"/>
                    </a:spcBef>
                    <a:buClr>
                      <a:srgbClr val="0000FF"/>
                    </a:buClr>
                    <a:buFont typeface="Wingdings" panose="05000000000000000000" pitchFamily="2" charset="2"/>
                    <a:buChar char="n"/>
                    <a:defRPr sz="32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Font typeface="Wingdings" panose="05000000000000000000" pitchFamily="2" charset="2"/>
                    <a:buChar char="Ø"/>
                    <a:defRPr sz="28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00"/>
                    </a:buClr>
                    <a:buSzPct val="5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2800" i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a</a:t>
                  </a:r>
                  <a:r>
                    <a:rPr lang="en-US" altLang="zh-CN" sz="2800" i="1" baseline="-25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n</a:t>
                  </a:r>
                </a:p>
              </p:txBody>
            </p:sp>
            <p:sp>
              <p:nvSpPr>
                <p:cNvPr id="4919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163" y="1358"/>
                  <a:ext cx="213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63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00FF"/>
                    </a:buClr>
                    <a:buFont typeface="Wingdings" panose="05000000000000000000" pitchFamily="2" charset="2"/>
                    <a:buChar char="n"/>
                    <a:defRPr sz="3200" b="1">
                      <a:solidFill>
                        <a:srgbClr val="0000FF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CC0000"/>
                    </a:buClr>
                    <a:buFont typeface="Wingdings" panose="05000000000000000000" pitchFamily="2" charset="2"/>
                    <a:buChar char="Ø"/>
                    <a:defRPr sz="28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50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00"/>
                    </a:buClr>
                    <a:buSzPct val="5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FontTx/>
                    <a:buNone/>
                  </a:pPr>
                  <a:r>
                    <a:rPr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∧</a:t>
                  </a:r>
                </a:p>
              </p:txBody>
            </p:sp>
          </p:grpSp>
        </p:grpSp>
        <p:grpSp>
          <p:nvGrpSpPr>
            <p:cNvPr id="49170" name="Group 46"/>
            <p:cNvGrpSpPr>
              <a:grpSpLocks/>
            </p:cNvGrpSpPr>
            <p:nvPr/>
          </p:nvGrpSpPr>
          <p:grpSpPr bwMode="auto">
            <a:xfrm>
              <a:off x="3637" y="1378"/>
              <a:ext cx="567" cy="272"/>
              <a:chOff x="3637" y="1378"/>
              <a:chExt cx="567" cy="272"/>
            </a:xfrm>
          </p:grpSpPr>
          <p:sp>
            <p:nvSpPr>
              <p:cNvPr id="49186" name="Text Box 18"/>
              <p:cNvSpPr txBox="1">
                <a:spLocks noChangeArrowheads="1"/>
              </p:cNvSpPr>
              <p:nvPr/>
            </p:nvSpPr>
            <p:spPr bwMode="auto">
              <a:xfrm>
                <a:off x="3637" y="1378"/>
                <a:ext cx="567" cy="27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lIns="72000" tIns="0" rIns="0" bIns="72000"/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n"/>
                  <a:defRPr sz="3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SzPct val="5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i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a</a:t>
                </a:r>
                <a:r>
                  <a:rPr lang="en-US" altLang="zh-CN" sz="2800" i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i</a:t>
                </a:r>
              </a:p>
            </p:txBody>
          </p:sp>
          <p:sp>
            <p:nvSpPr>
              <p:cNvPr id="49187" name="Line 19"/>
              <p:cNvSpPr>
                <a:spLocks noChangeShapeType="1"/>
              </p:cNvSpPr>
              <p:nvPr/>
            </p:nvSpPr>
            <p:spPr bwMode="auto">
              <a:xfrm>
                <a:off x="3948" y="1378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bIns="72000" anchor="ctr"/>
              <a:lstStyle/>
              <a:p>
                <a:endParaRPr lang="zh-CN" altLang="en-US"/>
              </a:p>
            </p:txBody>
          </p:sp>
        </p:grpSp>
        <p:sp>
          <p:nvSpPr>
            <p:cNvPr id="49171" name="Line 20"/>
            <p:cNvSpPr>
              <a:spLocks noChangeShapeType="1"/>
            </p:cNvSpPr>
            <p:nvPr/>
          </p:nvSpPr>
          <p:spPr bwMode="auto">
            <a:xfrm>
              <a:off x="4154" y="1562"/>
              <a:ext cx="212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49172" name="Line 21"/>
            <p:cNvSpPr>
              <a:spLocks noChangeShapeType="1"/>
            </p:cNvSpPr>
            <p:nvPr/>
          </p:nvSpPr>
          <p:spPr bwMode="auto">
            <a:xfrm flipV="1">
              <a:off x="4658" y="1562"/>
              <a:ext cx="18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49173" name="Line 22"/>
            <p:cNvSpPr>
              <a:spLocks noChangeShapeType="1"/>
            </p:cNvSpPr>
            <p:nvPr/>
          </p:nvSpPr>
          <p:spPr bwMode="auto">
            <a:xfrm>
              <a:off x="3276" y="1553"/>
              <a:ext cx="340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49174" name="Line 23"/>
            <p:cNvSpPr>
              <a:spLocks noChangeShapeType="1"/>
            </p:cNvSpPr>
            <p:nvPr/>
          </p:nvSpPr>
          <p:spPr bwMode="auto">
            <a:xfrm>
              <a:off x="2314" y="1561"/>
              <a:ext cx="199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49175" name="Line 24"/>
            <p:cNvSpPr>
              <a:spLocks noChangeShapeType="1"/>
            </p:cNvSpPr>
            <p:nvPr/>
          </p:nvSpPr>
          <p:spPr bwMode="auto">
            <a:xfrm>
              <a:off x="2006" y="1562"/>
              <a:ext cx="25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49176" name="Line 25"/>
            <p:cNvSpPr>
              <a:spLocks noChangeShapeType="1"/>
            </p:cNvSpPr>
            <p:nvPr/>
          </p:nvSpPr>
          <p:spPr bwMode="auto">
            <a:xfrm flipV="1">
              <a:off x="2574" y="1562"/>
              <a:ext cx="227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grpSp>
          <p:nvGrpSpPr>
            <p:cNvPr id="49177" name="Group 26"/>
            <p:cNvGrpSpPr>
              <a:grpSpLocks/>
            </p:cNvGrpSpPr>
            <p:nvPr/>
          </p:nvGrpSpPr>
          <p:grpSpPr bwMode="auto">
            <a:xfrm>
              <a:off x="2942" y="1039"/>
              <a:ext cx="219" cy="320"/>
              <a:chOff x="1993" y="1573"/>
              <a:chExt cx="219" cy="320"/>
            </a:xfrm>
          </p:grpSpPr>
          <p:sp>
            <p:nvSpPr>
              <p:cNvPr id="49184" name="Line 27"/>
              <p:cNvSpPr>
                <a:spLocks noChangeShapeType="1"/>
              </p:cNvSpPr>
              <p:nvPr/>
            </p:nvSpPr>
            <p:spPr bwMode="auto">
              <a:xfrm>
                <a:off x="1993" y="1664"/>
                <a:ext cx="0" cy="229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85" name="Text Box 28"/>
              <p:cNvSpPr txBox="1">
                <a:spLocks noChangeArrowheads="1"/>
              </p:cNvSpPr>
              <p:nvPr/>
            </p:nvSpPr>
            <p:spPr bwMode="auto">
              <a:xfrm>
                <a:off x="2057" y="1573"/>
                <a:ext cx="15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n"/>
                  <a:defRPr sz="3200" b="1">
                    <a:solidFill>
                      <a:srgbClr val="0000FF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CC00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0000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50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00"/>
                  </a:buClr>
                  <a:buSzPct val="5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rPr>
                  <a:t>p</a:t>
                </a:r>
              </a:p>
            </p:txBody>
          </p:sp>
        </p:grpSp>
        <p:grpSp>
          <p:nvGrpSpPr>
            <p:cNvPr id="49178" name="Group 33"/>
            <p:cNvGrpSpPr>
              <a:grpSpLocks/>
            </p:cNvGrpSpPr>
            <p:nvPr/>
          </p:nvGrpSpPr>
          <p:grpSpPr bwMode="auto">
            <a:xfrm flipV="1">
              <a:off x="439" y="1189"/>
              <a:ext cx="5101" cy="375"/>
              <a:chOff x="439" y="1549"/>
              <a:chExt cx="5101" cy="375"/>
            </a:xfrm>
          </p:grpSpPr>
          <p:sp>
            <p:nvSpPr>
              <p:cNvPr id="49179" name="Line 34"/>
              <p:cNvSpPr>
                <a:spLocks noChangeShapeType="1"/>
              </p:cNvSpPr>
              <p:nvPr/>
            </p:nvSpPr>
            <p:spPr bwMode="auto">
              <a:xfrm flipH="1">
                <a:off x="5376" y="1558"/>
                <a:ext cx="155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80" name="Line 35"/>
              <p:cNvSpPr>
                <a:spLocks noChangeShapeType="1"/>
              </p:cNvSpPr>
              <p:nvPr/>
            </p:nvSpPr>
            <p:spPr bwMode="auto">
              <a:xfrm flipH="1" flipV="1">
                <a:off x="5540" y="1549"/>
                <a:ext cx="0" cy="357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81" name="Line 36"/>
              <p:cNvSpPr>
                <a:spLocks noChangeShapeType="1"/>
              </p:cNvSpPr>
              <p:nvPr/>
            </p:nvSpPr>
            <p:spPr bwMode="auto">
              <a:xfrm>
                <a:off x="439" y="1915"/>
                <a:ext cx="5101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82" name="Line 37"/>
              <p:cNvSpPr>
                <a:spLocks noChangeShapeType="1"/>
              </p:cNvSpPr>
              <p:nvPr/>
            </p:nvSpPr>
            <p:spPr bwMode="auto">
              <a:xfrm flipV="1">
                <a:off x="450" y="1613"/>
                <a:ext cx="0" cy="31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183" name="Line 38"/>
              <p:cNvSpPr>
                <a:spLocks noChangeShapeType="1"/>
              </p:cNvSpPr>
              <p:nvPr/>
            </p:nvSpPr>
            <p:spPr bwMode="auto">
              <a:xfrm>
                <a:off x="448" y="1618"/>
                <a:ext cx="21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97352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531813" y="1136650"/>
            <a:ext cx="2071687" cy="487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en-US" sz="2800" smtClean="0">
                <a:solidFill>
                  <a:srgbClr val="FF0000"/>
                </a:solidFill>
              </a:rPr>
              <a:t>循环链表：</a:t>
            </a:r>
            <a:endParaRPr lang="zh-CN" altLang="en-US" sz="2800" smtClean="0">
              <a:solidFill>
                <a:srgbClr val="FF99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397360" name="Rectangle 48"/>
          <p:cNvSpPr>
            <a:spLocks noChangeArrowheads="1"/>
          </p:cNvSpPr>
          <p:nvPr/>
        </p:nvSpPr>
        <p:spPr bwMode="auto">
          <a:xfrm>
            <a:off x="636588" y="3094038"/>
            <a:ext cx="8094662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与单链表的区别：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查找结束条件</a:t>
            </a:r>
          </a:p>
          <a:p>
            <a:pPr marL="342900" indent="-342900" eaLnBrk="1" hangingPunct="1"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lang="zh-CN" altLang="en-US" sz="2800" dirty="0">
                <a:latin typeface="Times New Roman" pitchFamily="18" charset="0"/>
              </a:rPr>
              <a:t>单链表 </a:t>
            </a:r>
            <a:r>
              <a:rPr lang="en-US" altLang="zh-CN" sz="2800" dirty="0">
                <a:latin typeface="Times New Roman" pitchFamily="18" charset="0"/>
              </a:rPr>
              <a:t>-----  p = NULL  </a:t>
            </a:r>
            <a:r>
              <a:rPr lang="zh-CN" altLang="en-US" sz="2800" dirty="0">
                <a:latin typeface="Times New Roman" pitchFamily="18" charset="0"/>
              </a:rPr>
              <a:t>或  </a:t>
            </a:r>
            <a:r>
              <a:rPr lang="en-US" altLang="zh-CN" sz="2800" dirty="0">
                <a:latin typeface="Times New Roman" pitchFamily="18" charset="0"/>
              </a:rPr>
              <a:t>p -&gt;next =NULL</a:t>
            </a:r>
          </a:p>
          <a:p>
            <a:pPr marL="342900" indent="-342900" eaLnBrk="1" hangingPunct="1">
              <a:defRPr/>
            </a:pPr>
            <a:r>
              <a:rPr lang="en-US" altLang="zh-CN" sz="2800" dirty="0">
                <a:latin typeface="Times New Roman" pitchFamily="18" charset="0"/>
              </a:rPr>
              <a:t>        </a:t>
            </a:r>
            <a:r>
              <a:rPr lang="zh-CN" altLang="en-US" sz="2800" dirty="0">
                <a:latin typeface="Times New Roman" pitchFamily="18" charset="0"/>
              </a:rPr>
              <a:t>循环链表</a:t>
            </a:r>
            <a:r>
              <a:rPr lang="en-US" altLang="zh-CN" sz="2800" dirty="0">
                <a:latin typeface="Times New Roman" pitchFamily="18" charset="0"/>
              </a:rPr>
              <a:t>----- p= head   </a:t>
            </a:r>
            <a:r>
              <a:rPr lang="zh-CN" altLang="en-US" sz="2800" dirty="0">
                <a:latin typeface="Times New Roman" pitchFamily="18" charset="0"/>
              </a:rPr>
              <a:t>或   </a:t>
            </a:r>
            <a:r>
              <a:rPr lang="en-US" altLang="zh-CN" sz="2800" dirty="0">
                <a:latin typeface="Times New Roman" pitchFamily="18" charset="0"/>
              </a:rPr>
              <a:t>p-&gt;next = head</a:t>
            </a:r>
            <a:endParaRPr lang="en-US" altLang="zh-CN" sz="2800" dirty="0">
              <a:solidFill>
                <a:srgbClr val="FF99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pSp>
        <p:nvGrpSpPr>
          <p:cNvPr id="11" name="Group 49"/>
          <p:cNvGrpSpPr>
            <a:grpSpLocks/>
          </p:cNvGrpSpPr>
          <p:nvPr/>
        </p:nvGrpSpPr>
        <p:grpSpPr bwMode="auto">
          <a:xfrm>
            <a:off x="636588" y="4751388"/>
            <a:ext cx="6516687" cy="598487"/>
            <a:chOff x="0" y="2208"/>
            <a:chExt cx="4105" cy="377"/>
          </a:xfrm>
        </p:grpSpPr>
        <p:graphicFrame>
          <p:nvGraphicFramePr>
            <p:cNvPr id="49160" name="Object 50"/>
            <p:cNvGraphicFramePr>
              <a:graphicFrameLocks noChangeAspect="1"/>
            </p:cNvGraphicFramePr>
            <p:nvPr/>
          </p:nvGraphicFramePr>
          <p:xfrm>
            <a:off x="0" y="2208"/>
            <a:ext cx="398" cy="377"/>
          </p:xfrm>
          <a:graphic>
            <a:graphicData uri="http://schemas.openxmlformats.org/presentationml/2006/ole">
              <p:oleObj spid="_x0000_s6148" name="Clip" r:id="rId3" imgW="861365" imgH="844906" progId="">
                <p:embed/>
              </p:oleObj>
            </a:graphicData>
          </a:graphic>
        </p:graphicFrame>
        <p:sp>
          <p:nvSpPr>
            <p:cNvPr id="49161" name="Text Box 51"/>
            <p:cNvSpPr txBox="1">
              <a:spLocks noChangeArrowheads="1"/>
            </p:cNvSpPr>
            <p:nvPr/>
          </p:nvSpPr>
          <p:spPr bwMode="auto">
            <a:xfrm>
              <a:off x="448" y="2208"/>
              <a:ext cx="36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chemeClr val="tx1"/>
                  </a:solidFill>
                  <a:ea typeface="宋体" panose="02010600030101010101" pitchFamily="2" charset="-122"/>
                </a:rPr>
                <a:t>如何查找开始结点和终端结点？</a:t>
              </a:r>
              <a:endParaRPr lang="zh-CN" altLang="en-US" sz="36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97364" name="Text Box 52"/>
          <p:cNvSpPr txBox="1">
            <a:spLocks noChangeArrowheads="1"/>
          </p:cNvSpPr>
          <p:nvPr/>
        </p:nvSpPr>
        <p:spPr bwMode="auto">
          <a:xfrm>
            <a:off x="1420813" y="5349875"/>
            <a:ext cx="4549775" cy="1203325"/>
          </a:xfrm>
          <a:prstGeom prst="rect">
            <a:avLst/>
          </a:prstGeom>
          <a:noFill/>
          <a:ln>
            <a:noFill/>
          </a:ln>
          <a:effectLst>
            <a:outerShdw dist="25400" algn="ctr" rotWithShape="0">
              <a:schemeClr val="bg2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开始结点：</a:t>
            </a:r>
            <a:r>
              <a:rPr lang="en-US" altLang="zh-CN" sz="2800">
                <a:latin typeface="Times New Roman" panose="02020603050405020304" pitchFamily="18" charset="0"/>
              </a:rPr>
              <a:t>head-&gt;next 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终端结点：</a:t>
            </a:r>
            <a:r>
              <a:rPr lang="zh-CN" altLang="en-US" sz="2800"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latin typeface="Times New Roman" panose="02020603050405020304" pitchFamily="18" charset="0"/>
              </a:rPr>
              <a:t>p-&gt;next=head </a:t>
            </a:r>
          </a:p>
        </p:txBody>
      </p:sp>
      <p:sp>
        <p:nvSpPr>
          <p:cNvPr id="49159" name="Rectangle 43"/>
          <p:cNvSpPr>
            <a:spLocks noChangeArrowheads="1"/>
          </p:cNvSpPr>
          <p:nvPr/>
        </p:nvSpPr>
        <p:spPr bwMode="auto">
          <a:xfrm>
            <a:off x="2779713" y="0"/>
            <a:ext cx="3697287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>
              <a:buNone/>
              <a:defRPr/>
            </a:pPr>
            <a:r>
              <a:rPr lang="zh-CN" altLang="en-US" sz="4000" kern="0" dirty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="" xmlns:p14="http://schemas.microsoft.com/office/powerpoint/2010/main" val="26449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6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971550" y="5094288"/>
            <a:ext cx="2743200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出栈：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top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减1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971550" y="4373563"/>
            <a:ext cx="2744788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进栈：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top</a:t>
            </a: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加1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4572000" y="4389438"/>
            <a:ext cx="3019425" cy="54768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栈空：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top= base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71550" y="2033588"/>
            <a:ext cx="6715125" cy="1166812"/>
            <a:chOff x="720" y="2084"/>
            <a:chExt cx="4230" cy="735"/>
          </a:xfrm>
        </p:grpSpPr>
        <p:sp>
          <p:nvSpPr>
            <p:cNvPr id="23579" name="Rectangle 22"/>
            <p:cNvSpPr>
              <a:spLocks noChangeArrowheads="1"/>
            </p:cNvSpPr>
            <p:nvPr/>
          </p:nvSpPr>
          <p:spPr bwMode="auto">
            <a:xfrm>
              <a:off x="720" y="2339"/>
              <a:ext cx="4173" cy="48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zh-CN" altLang="en-US"/>
            </a:p>
          </p:txBody>
        </p:sp>
        <p:sp>
          <p:nvSpPr>
            <p:cNvPr id="23580" name="Text Box 23"/>
            <p:cNvSpPr txBox="1">
              <a:spLocks noChangeArrowheads="1"/>
            </p:cNvSpPr>
            <p:nvPr/>
          </p:nvSpPr>
          <p:spPr bwMode="auto">
            <a:xfrm>
              <a:off x="729" y="2084"/>
              <a:ext cx="4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0       1       2        3        4        5       6        7        8</a:t>
              </a:r>
            </a:p>
          </p:txBody>
        </p:sp>
        <p:sp>
          <p:nvSpPr>
            <p:cNvPr id="23581" name="Line 24"/>
            <p:cNvSpPr>
              <a:spLocks noChangeShapeType="1"/>
            </p:cNvSpPr>
            <p:nvPr/>
          </p:nvSpPr>
          <p:spPr bwMode="auto">
            <a:xfrm>
              <a:off x="119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Line 25"/>
            <p:cNvSpPr>
              <a:spLocks noChangeShapeType="1"/>
            </p:cNvSpPr>
            <p:nvPr/>
          </p:nvSpPr>
          <p:spPr bwMode="auto">
            <a:xfrm>
              <a:off x="164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Line 26"/>
            <p:cNvSpPr>
              <a:spLocks noChangeShapeType="1"/>
            </p:cNvSpPr>
            <p:nvPr/>
          </p:nvSpPr>
          <p:spPr bwMode="auto">
            <a:xfrm>
              <a:off x="210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Line 27"/>
            <p:cNvSpPr>
              <a:spLocks noChangeShapeType="1"/>
            </p:cNvSpPr>
            <p:nvPr/>
          </p:nvSpPr>
          <p:spPr bwMode="auto">
            <a:xfrm>
              <a:off x="2572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5" name="Line 28"/>
            <p:cNvSpPr>
              <a:spLocks noChangeShapeType="1"/>
            </p:cNvSpPr>
            <p:nvPr/>
          </p:nvSpPr>
          <p:spPr bwMode="auto">
            <a:xfrm>
              <a:off x="3024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29"/>
            <p:cNvSpPr>
              <a:spLocks noChangeShapeType="1"/>
            </p:cNvSpPr>
            <p:nvPr/>
          </p:nvSpPr>
          <p:spPr bwMode="auto">
            <a:xfrm>
              <a:off x="3486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Line 30"/>
            <p:cNvSpPr>
              <a:spLocks noChangeShapeType="1"/>
            </p:cNvSpPr>
            <p:nvPr/>
          </p:nvSpPr>
          <p:spPr bwMode="auto">
            <a:xfrm>
              <a:off x="3948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Line 31"/>
            <p:cNvSpPr>
              <a:spLocks noChangeShapeType="1"/>
            </p:cNvSpPr>
            <p:nvPr/>
          </p:nvSpPr>
          <p:spPr bwMode="auto">
            <a:xfrm>
              <a:off x="4410" y="233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59" name="Line 32"/>
          <p:cNvSpPr>
            <a:spLocks noChangeShapeType="1"/>
          </p:cNvSpPr>
          <p:nvPr/>
        </p:nvSpPr>
        <p:spPr bwMode="auto">
          <a:xfrm flipH="1">
            <a:off x="950913" y="2244725"/>
            <a:ext cx="0" cy="11144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0" name="Text Box 34"/>
          <p:cNvSpPr txBox="1">
            <a:spLocks noChangeArrowheads="1"/>
          </p:cNvSpPr>
          <p:nvPr/>
        </p:nvSpPr>
        <p:spPr bwMode="auto">
          <a:xfrm>
            <a:off x="1106488" y="2528888"/>
            <a:ext cx="60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712913" y="3189288"/>
            <a:ext cx="719137" cy="923925"/>
            <a:chOff x="725" y="2812"/>
            <a:chExt cx="453" cy="582"/>
          </a:xfrm>
        </p:grpSpPr>
        <p:sp>
          <p:nvSpPr>
            <p:cNvPr id="23577" name="Line 36"/>
            <p:cNvSpPr>
              <a:spLocks noChangeShapeType="1"/>
            </p:cNvSpPr>
            <p:nvPr/>
          </p:nvSpPr>
          <p:spPr bwMode="auto">
            <a:xfrm flipV="1">
              <a:off x="924" y="2812"/>
              <a:ext cx="0" cy="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Text Box 37"/>
            <p:cNvSpPr txBox="1">
              <a:spLocks noChangeArrowheads="1"/>
            </p:cNvSpPr>
            <p:nvPr/>
          </p:nvSpPr>
          <p:spPr bwMode="auto">
            <a:xfrm>
              <a:off x="725" y="3067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1827213" y="2528888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2</a:t>
            </a:r>
            <a:endParaRPr lang="zh-CN" altLang="en-US" sz="3200" b="1" baseline="-25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406650" y="3205163"/>
            <a:ext cx="719138" cy="923925"/>
            <a:chOff x="725" y="2812"/>
            <a:chExt cx="453" cy="582"/>
          </a:xfrm>
        </p:grpSpPr>
        <p:sp>
          <p:nvSpPr>
            <p:cNvPr id="23575" name="Line 39"/>
            <p:cNvSpPr>
              <a:spLocks noChangeShapeType="1"/>
            </p:cNvSpPr>
            <p:nvPr/>
          </p:nvSpPr>
          <p:spPr bwMode="auto">
            <a:xfrm flipV="1">
              <a:off x="924" y="2812"/>
              <a:ext cx="0" cy="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Text Box 40"/>
            <p:cNvSpPr txBox="1">
              <a:spLocks noChangeArrowheads="1"/>
            </p:cNvSpPr>
            <p:nvPr/>
          </p:nvSpPr>
          <p:spPr bwMode="auto">
            <a:xfrm>
              <a:off x="725" y="3067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2546350" y="2528888"/>
            <a:ext cx="53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3</a:t>
            </a:r>
            <a:endParaRPr lang="zh-CN" altLang="en-US" sz="3200" b="1" baseline="-2500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3140075" y="3219450"/>
            <a:ext cx="719138" cy="923925"/>
            <a:chOff x="725" y="2812"/>
            <a:chExt cx="453" cy="582"/>
          </a:xfrm>
        </p:grpSpPr>
        <p:sp>
          <p:nvSpPr>
            <p:cNvPr id="23573" name="Line 43"/>
            <p:cNvSpPr>
              <a:spLocks noChangeShapeType="1"/>
            </p:cNvSpPr>
            <p:nvPr/>
          </p:nvSpPr>
          <p:spPr bwMode="auto">
            <a:xfrm flipV="1">
              <a:off x="924" y="2812"/>
              <a:ext cx="0" cy="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Text Box 44"/>
            <p:cNvSpPr txBox="1">
              <a:spLocks noChangeArrowheads="1"/>
            </p:cNvSpPr>
            <p:nvPr/>
          </p:nvSpPr>
          <p:spPr bwMode="auto">
            <a:xfrm>
              <a:off x="725" y="3067"/>
              <a:ext cx="4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top</a:t>
              </a:r>
            </a:p>
          </p:txBody>
        </p:sp>
      </p:grpSp>
      <p:sp>
        <p:nvSpPr>
          <p:cNvPr id="47149" name="Text Box 45"/>
          <p:cNvSpPr txBox="1">
            <a:spLocks noChangeArrowheads="1"/>
          </p:cNvSpPr>
          <p:nvPr/>
        </p:nvSpPr>
        <p:spPr bwMode="auto">
          <a:xfrm>
            <a:off x="4542086" y="5156200"/>
            <a:ext cx="4278386" cy="5232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栈满：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</a:rPr>
              <a:t>top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-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</a:rPr>
              <a:t>base</a:t>
            </a:r>
            <a:r>
              <a:rPr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 stack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size</a:t>
            </a:r>
          </a:p>
        </p:txBody>
      </p:sp>
      <p:sp>
        <p:nvSpPr>
          <p:cNvPr id="47151" name="Line 47"/>
          <p:cNvSpPr>
            <a:spLocks noChangeShapeType="1"/>
          </p:cNvSpPr>
          <p:nvPr/>
        </p:nvSpPr>
        <p:spPr bwMode="auto">
          <a:xfrm flipV="1">
            <a:off x="7808913" y="3187700"/>
            <a:ext cx="0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8" name="Text Box 48"/>
          <p:cNvSpPr txBox="1">
            <a:spLocks noChangeArrowheads="1"/>
          </p:cNvSpPr>
          <p:nvPr/>
        </p:nvSpPr>
        <p:spPr bwMode="auto">
          <a:xfrm>
            <a:off x="476250" y="1133475"/>
            <a:ext cx="53165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latin typeface="Times New Roman" pitchFamily="18" charset="0"/>
                <a:ea typeface="宋体" charset="-122"/>
              </a:rPr>
              <a:t>栈</a:t>
            </a:r>
            <a:r>
              <a:rPr lang="zh-CN" altLang="en-US" sz="3200" b="1" dirty="0">
                <a:latin typeface="Times New Roman" pitchFamily="18" charset="0"/>
                <a:ea typeface="宋体" charset="-122"/>
              </a:rPr>
              <a:t>的顺序存储结构及实现 </a:t>
            </a:r>
          </a:p>
        </p:txBody>
      </p: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942975" y="3189288"/>
            <a:ext cx="885825" cy="900112"/>
            <a:chOff x="512" y="2009"/>
            <a:chExt cx="558" cy="567"/>
          </a:xfrm>
        </p:grpSpPr>
        <p:sp>
          <p:nvSpPr>
            <p:cNvPr id="23571" name="Line 46"/>
            <p:cNvSpPr>
              <a:spLocks noChangeShapeType="1"/>
            </p:cNvSpPr>
            <p:nvPr/>
          </p:nvSpPr>
          <p:spPr bwMode="auto">
            <a:xfrm flipV="1">
              <a:off x="762" y="2009"/>
              <a:ext cx="0" cy="3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Text Box 50"/>
            <p:cNvSpPr txBox="1">
              <a:spLocks noChangeArrowheads="1"/>
            </p:cNvSpPr>
            <p:nvPr/>
          </p:nvSpPr>
          <p:spPr bwMode="auto">
            <a:xfrm>
              <a:off x="512" y="2249"/>
              <a:ext cx="558" cy="327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</a:rPr>
                <a:t>base</a:t>
              </a:r>
            </a:p>
          </p:txBody>
        </p:sp>
      </p:grpSp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539750" y="115888"/>
            <a:ext cx="8424863" cy="792162"/>
          </a:xfrm>
        </p:spPr>
        <p:txBody>
          <a:bodyPr/>
          <a:lstStyle/>
          <a:p>
            <a:r>
              <a:rPr lang="en-US" altLang="zh-CN" dirty="0"/>
              <a:t>3.1   </a:t>
            </a:r>
            <a:r>
              <a:rPr lang="zh-CN" altLang="en-US" dirty="0"/>
              <a:t>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 animBg="1"/>
      <p:bldP spid="47116" grpId="0" animBg="1"/>
      <p:bldP spid="47118" grpId="0" animBg="1"/>
      <p:bldP spid="47122" grpId="0"/>
      <p:bldP spid="47145" grpId="0"/>
      <p:bldP spid="47145" grpId="1"/>
      <p:bldP spid="47149" grpId="0" animBg="1"/>
      <p:bldP spid="4715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栈的顺序存储表示 </a:t>
            </a:r>
          </a:p>
          <a:p>
            <a:endParaRPr lang="zh-CN" altLang="en-US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609600" y="1766888"/>
            <a:ext cx="613251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#define  STACK_INIT_SIZE      100;</a:t>
            </a:r>
          </a:p>
          <a:p>
            <a:pPr marL="0" marR="0" lvl="0" indent="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#define  STACKINCREMENT   10;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Text Box 12">
            <a:hlinkClick r:id="rId2"/>
          </p:cNvPr>
          <p:cNvSpPr txBox="1">
            <a:spLocks noChangeArrowheads="1"/>
          </p:cNvSpPr>
          <p:nvPr/>
        </p:nvSpPr>
        <p:spPr bwMode="auto">
          <a:xfrm>
            <a:off x="668338" y="3000375"/>
            <a:ext cx="428466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typedef  struct 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SElemType   *base;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SElemType</a:t>
            </a: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*top;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int</a:t>
            </a: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stacksize;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en-US" altLang="zh-CN" sz="36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SqStack;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920456" y="4448175"/>
            <a:ext cx="2079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栈顶指针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5043488" y="5048250"/>
            <a:ext cx="38544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当前已分配的存储空间，以元素为单位。</a:t>
            </a:r>
            <a:r>
              <a:rPr lang="en-US" altLang="zh-CN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4856163" y="3479800"/>
            <a:ext cx="4287837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//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在栈构造之前和销毁之后，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            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base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的值为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NULL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。 </a:t>
            </a:r>
          </a:p>
        </p:txBody>
      </p:sp>
    </p:spTree>
    <p:extLst>
      <p:ext uri="{BB962C8B-B14F-4D97-AF65-F5344CB8AC3E}">
        <p14:creationId xmlns="" xmlns:p14="http://schemas.microsoft.com/office/powerpoint/2010/main" val="181160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顺序栈</a:t>
            </a:r>
          </a:p>
        </p:txBody>
      </p:sp>
      <p:sp>
        <p:nvSpPr>
          <p:cNvPr id="4" name="Text Box 17"/>
          <p:cNvSpPr txBox="1">
            <a:spLocks noChangeArrowheads="1"/>
          </p:cNvSpPr>
          <p:nvPr/>
        </p:nvSpPr>
        <p:spPr bwMode="auto">
          <a:xfrm>
            <a:off x="477416" y="3849464"/>
            <a:ext cx="2438400" cy="212365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</a:rPr>
              <a:t>空栈</a:t>
            </a:r>
          </a:p>
          <a:p>
            <a:pPr algn="ctr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</a:rPr>
              <a:t>base == top</a:t>
            </a:r>
            <a:r>
              <a:rPr lang="en-US" altLang="zh-CN" dirty="0">
                <a:latin typeface="楷体_GB2312" pitchFamily="49" charset="-122"/>
              </a:rPr>
              <a:t> </a:t>
            </a:r>
            <a:endParaRPr lang="en-US" altLang="zh-CN" dirty="0" smtClean="0">
              <a:latin typeface="楷体_GB2312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dirty="0" smtClean="0">
                <a:latin typeface="楷体_GB2312" pitchFamily="49" charset="-122"/>
              </a:rPr>
              <a:t>栈</a:t>
            </a:r>
            <a:r>
              <a:rPr lang="zh-CN" altLang="en-US" dirty="0">
                <a:latin typeface="楷体_GB2312" pitchFamily="49" charset="-122"/>
              </a:rPr>
              <a:t>空标志</a:t>
            </a:r>
          </a:p>
          <a:p>
            <a:pPr algn="ctr">
              <a:spcBef>
                <a:spcPct val="50000"/>
              </a:spcBef>
            </a:pPr>
            <a:r>
              <a:rPr lang="en-US" altLang="zh-CN" dirty="0" err="1">
                <a:latin typeface="楷体_GB2312" pitchFamily="49" charset="-122"/>
              </a:rPr>
              <a:t>stacksize</a:t>
            </a:r>
            <a:r>
              <a:rPr lang="en-US" altLang="zh-CN" dirty="0">
                <a:latin typeface="楷体_GB2312" pitchFamily="49" charset="-122"/>
              </a:rPr>
              <a:t> = 4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047875" y="1541686"/>
            <a:ext cx="1828800" cy="2193925"/>
            <a:chOff x="1056" y="1440"/>
            <a:chExt cx="1152" cy="1382"/>
          </a:xfrm>
        </p:grpSpPr>
        <p:sp>
          <p:nvSpPr>
            <p:cNvPr id="6" name="Text Box 19"/>
            <p:cNvSpPr txBox="1">
              <a:spLocks noChangeArrowheads="1"/>
            </p:cNvSpPr>
            <p:nvPr/>
          </p:nvSpPr>
          <p:spPr bwMode="auto">
            <a:xfrm>
              <a:off x="1104" y="214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top</a:t>
              </a:r>
            </a:p>
          </p:txBody>
        </p:sp>
        <p:sp>
          <p:nvSpPr>
            <p:cNvPr id="7" name="Rectangle 20"/>
            <p:cNvSpPr>
              <a:spLocks noChangeArrowheads="1"/>
            </p:cNvSpPr>
            <p:nvPr/>
          </p:nvSpPr>
          <p:spPr bwMode="auto">
            <a:xfrm>
              <a:off x="1776" y="1440"/>
              <a:ext cx="432" cy="12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1776" y="2112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1776" y="2400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776" y="1776"/>
              <a:ext cx="43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1584" y="2688"/>
              <a:ext cx="192" cy="0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1584" y="2256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1824" y="244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A</a:t>
              </a: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1056" y="257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base</a:t>
              </a:r>
            </a:p>
          </p:txBody>
        </p:sp>
      </p:grpSp>
      <p:grpSp>
        <p:nvGrpSpPr>
          <p:cNvPr id="15" name="Group 28"/>
          <p:cNvGrpSpPr>
            <a:grpSpLocks/>
          </p:cNvGrpSpPr>
          <p:nvPr/>
        </p:nvGrpSpPr>
        <p:grpSpPr bwMode="auto">
          <a:xfrm>
            <a:off x="3657600" y="1541686"/>
            <a:ext cx="1828800" cy="2193925"/>
            <a:chOff x="2304" y="1440"/>
            <a:chExt cx="1152" cy="1382"/>
          </a:xfrm>
        </p:grpSpPr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>
              <a:off x="2304" y="257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base</a:t>
              </a: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2352" y="185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top</a:t>
              </a:r>
            </a:p>
          </p:txBody>
        </p:sp>
        <p:grpSp>
          <p:nvGrpSpPr>
            <p:cNvPr id="18" name="Group 31"/>
            <p:cNvGrpSpPr>
              <a:grpSpLocks/>
            </p:cNvGrpSpPr>
            <p:nvPr/>
          </p:nvGrpSpPr>
          <p:grpSpPr bwMode="auto">
            <a:xfrm>
              <a:off x="2832" y="1440"/>
              <a:ext cx="624" cy="1296"/>
              <a:chOff x="2832" y="1440"/>
              <a:chExt cx="624" cy="1296"/>
            </a:xfrm>
          </p:grpSpPr>
          <p:sp>
            <p:nvSpPr>
              <p:cNvPr id="19" name="Rectangle 32"/>
              <p:cNvSpPr>
                <a:spLocks noChangeArrowheads="1"/>
              </p:cNvSpPr>
              <p:nvPr/>
            </p:nvSpPr>
            <p:spPr bwMode="auto">
              <a:xfrm>
                <a:off x="3024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" name="Line 33"/>
              <p:cNvSpPr>
                <a:spLocks noChangeShapeType="1"/>
              </p:cNvSpPr>
              <p:nvPr/>
            </p:nvSpPr>
            <p:spPr bwMode="auto">
              <a:xfrm>
                <a:off x="3024" y="2112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" name="Line 34"/>
              <p:cNvSpPr>
                <a:spLocks noChangeShapeType="1"/>
              </p:cNvSpPr>
              <p:nvPr/>
            </p:nvSpPr>
            <p:spPr bwMode="auto">
              <a:xfrm>
                <a:off x="3024" y="24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Line 35"/>
              <p:cNvSpPr>
                <a:spLocks noChangeShapeType="1"/>
              </p:cNvSpPr>
              <p:nvPr/>
            </p:nvSpPr>
            <p:spPr bwMode="auto">
              <a:xfrm>
                <a:off x="3024" y="177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Line 36"/>
              <p:cNvSpPr>
                <a:spLocks noChangeShapeType="1"/>
              </p:cNvSpPr>
              <p:nvPr/>
            </p:nvSpPr>
            <p:spPr bwMode="auto">
              <a:xfrm>
                <a:off x="2832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33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Text Box 37"/>
              <p:cNvSpPr txBox="1">
                <a:spLocks noChangeArrowheads="1"/>
              </p:cNvSpPr>
              <p:nvPr/>
            </p:nvSpPr>
            <p:spPr bwMode="auto">
              <a:xfrm>
                <a:off x="3072" y="244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A</a:t>
                </a:r>
              </a:p>
            </p:txBody>
          </p:sp>
          <p:sp>
            <p:nvSpPr>
              <p:cNvPr id="25" name="Line 38"/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Text Box 39"/>
              <p:cNvSpPr txBox="1">
                <a:spLocks noChangeArrowheads="1"/>
              </p:cNvSpPr>
              <p:nvPr/>
            </p:nvSpPr>
            <p:spPr bwMode="auto">
              <a:xfrm>
                <a:off x="3072" y="216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B</a:t>
                </a:r>
              </a:p>
            </p:txBody>
          </p:sp>
        </p:grpSp>
      </p:grpSp>
      <p:grpSp>
        <p:nvGrpSpPr>
          <p:cNvPr id="27" name="Group 40"/>
          <p:cNvGrpSpPr>
            <a:grpSpLocks/>
          </p:cNvGrpSpPr>
          <p:nvPr/>
        </p:nvGrpSpPr>
        <p:grpSpPr bwMode="auto">
          <a:xfrm>
            <a:off x="5410200" y="1541686"/>
            <a:ext cx="1828800" cy="2193925"/>
            <a:chOff x="3456" y="1440"/>
            <a:chExt cx="1152" cy="1382"/>
          </a:xfrm>
        </p:grpSpPr>
        <p:grpSp>
          <p:nvGrpSpPr>
            <p:cNvPr id="28" name="Group 41"/>
            <p:cNvGrpSpPr>
              <a:grpSpLocks/>
            </p:cNvGrpSpPr>
            <p:nvPr/>
          </p:nvGrpSpPr>
          <p:grpSpPr bwMode="auto">
            <a:xfrm>
              <a:off x="3984" y="1440"/>
              <a:ext cx="624" cy="1296"/>
              <a:chOff x="3984" y="1440"/>
              <a:chExt cx="624" cy="1296"/>
            </a:xfrm>
          </p:grpSpPr>
          <p:sp>
            <p:nvSpPr>
              <p:cNvPr id="31" name="Rectangle 42"/>
              <p:cNvSpPr>
                <a:spLocks noChangeArrowheads="1"/>
              </p:cNvSpPr>
              <p:nvPr/>
            </p:nvSpPr>
            <p:spPr bwMode="auto">
              <a:xfrm>
                <a:off x="4176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Line 43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Line 44"/>
              <p:cNvSpPr>
                <a:spLocks noChangeShapeType="1"/>
              </p:cNvSpPr>
              <p:nvPr/>
            </p:nvSpPr>
            <p:spPr bwMode="auto">
              <a:xfrm>
                <a:off x="4176" y="24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Line 45"/>
              <p:cNvSpPr>
                <a:spLocks noChangeShapeType="1"/>
              </p:cNvSpPr>
              <p:nvPr/>
            </p:nvSpPr>
            <p:spPr bwMode="auto">
              <a:xfrm>
                <a:off x="4176" y="177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Line 46"/>
              <p:cNvSpPr>
                <a:spLocks noChangeShapeType="1"/>
              </p:cNvSpPr>
              <p:nvPr/>
            </p:nvSpPr>
            <p:spPr bwMode="auto">
              <a:xfrm>
                <a:off x="3984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33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Text Box 47"/>
              <p:cNvSpPr txBox="1">
                <a:spLocks noChangeArrowheads="1"/>
              </p:cNvSpPr>
              <p:nvPr/>
            </p:nvSpPr>
            <p:spPr bwMode="auto">
              <a:xfrm>
                <a:off x="4224" y="244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A</a:t>
                </a:r>
              </a:p>
            </p:txBody>
          </p:sp>
          <p:sp>
            <p:nvSpPr>
              <p:cNvPr id="37" name="Text Box 48"/>
              <p:cNvSpPr txBox="1">
                <a:spLocks noChangeArrowheads="1"/>
              </p:cNvSpPr>
              <p:nvPr/>
            </p:nvSpPr>
            <p:spPr bwMode="auto">
              <a:xfrm>
                <a:off x="4224" y="216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B</a:t>
                </a:r>
              </a:p>
            </p:txBody>
          </p:sp>
          <p:sp>
            <p:nvSpPr>
              <p:cNvPr id="38" name="Text Box 49"/>
              <p:cNvSpPr txBox="1">
                <a:spLocks noChangeArrowheads="1"/>
              </p:cNvSpPr>
              <p:nvPr/>
            </p:nvSpPr>
            <p:spPr bwMode="auto">
              <a:xfrm>
                <a:off x="4224" y="187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C</a:t>
                </a:r>
              </a:p>
            </p:txBody>
          </p:sp>
          <p:sp>
            <p:nvSpPr>
              <p:cNvPr id="39" name="Line 50"/>
              <p:cNvSpPr>
                <a:spLocks noChangeShapeType="1"/>
              </p:cNvSpPr>
              <p:nvPr/>
            </p:nvSpPr>
            <p:spPr bwMode="auto">
              <a:xfrm>
                <a:off x="3984" y="1584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9" name="Text Box 51"/>
            <p:cNvSpPr txBox="1">
              <a:spLocks noChangeArrowheads="1"/>
            </p:cNvSpPr>
            <p:nvPr/>
          </p:nvSpPr>
          <p:spPr bwMode="auto">
            <a:xfrm>
              <a:off x="3456" y="1468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top</a:t>
              </a:r>
            </a:p>
          </p:txBody>
        </p:sp>
        <p:sp>
          <p:nvSpPr>
            <p:cNvPr id="30" name="Text Box 52"/>
            <p:cNvSpPr txBox="1">
              <a:spLocks noChangeArrowheads="1"/>
            </p:cNvSpPr>
            <p:nvPr/>
          </p:nvSpPr>
          <p:spPr bwMode="auto">
            <a:xfrm>
              <a:off x="3456" y="257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base</a:t>
              </a:r>
            </a:p>
          </p:txBody>
        </p:sp>
      </p:grpSp>
      <p:grpSp>
        <p:nvGrpSpPr>
          <p:cNvPr id="40" name="Group 53"/>
          <p:cNvGrpSpPr>
            <a:grpSpLocks/>
          </p:cNvGrpSpPr>
          <p:nvPr/>
        </p:nvGrpSpPr>
        <p:grpSpPr bwMode="auto">
          <a:xfrm>
            <a:off x="7162800" y="1052736"/>
            <a:ext cx="1828800" cy="2682875"/>
            <a:chOff x="4560" y="1132"/>
            <a:chExt cx="1152" cy="1690"/>
          </a:xfrm>
        </p:grpSpPr>
        <p:sp>
          <p:nvSpPr>
            <p:cNvPr id="41" name="Text Box 54"/>
            <p:cNvSpPr txBox="1">
              <a:spLocks noChangeArrowheads="1"/>
            </p:cNvSpPr>
            <p:nvPr/>
          </p:nvSpPr>
          <p:spPr bwMode="auto">
            <a:xfrm>
              <a:off x="4608" y="113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top</a:t>
              </a:r>
            </a:p>
          </p:txBody>
        </p:sp>
        <p:sp>
          <p:nvSpPr>
            <p:cNvPr id="42" name="Text Box 55"/>
            <p:cNvSpPr txBox="1">
              <a:spLocks noChangeArrowheads="1"/>
            </p:cNvSpPr>
            <p:nvPr/>
          </p:nvSpPr>
          <p:spPr bwMode="auto">
            <a:xfrm>
              <a:off x="4560" y="2572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base</a:t>
              </a:r>
            </a:p>
          </p:txBody>
        </p:sp>
        <p:grpSp>
          <p:nvGrpSpPr>
            <p:cNvPr id="43" name="Group 56"/>
            <p:cNvGrpSpPr>
              <a:grpSpLocks/>
            </p:cNvGrpSpPr>
            <p:nvPr/>
          </p:nvGrpSpPr>
          <p:grpSpPr bwMode="auto">
            <a:xfrm>
              <a:off x="5088" y="1248"/>
              <a:ext cx="624" cy="1488"/>
              <a:chOff x="5088" y="1248"/>
              <a:chExt cx="624" cy="1488"/>
            </a:xfrm>
          </p:grpSpPr>
          <p:sp>
            <p:nvSpPr>
              <p:cNvPr id="44" name="Rectangle 57"/>
              <p:cNvSpPr>
                <a:spLocks noChangeArrowheads="1"/>
              </p:cNvSpPr>
              <p:nvPr/>
            </p:nvSpPr>
            <p:spPr bwMode="auto">
              <a:xfrm>
                <a:off x="5280" y="1440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Line 58"/>
              <p:cNvSpPr>
                <a:spLocks noChangeShapeType="1"/>
              </p:cNvSpPr>
              <p:nvPr/>
            </p:nvSpPr>
            <p:spPr bwMode="auto">
              <a:xfrm>
                <a:off x="5280" y="2112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Line 59"/>
              <p:cNvSpPr>
                <a:spLocks noChangeShapeType="1"/>
              </p:cNvSpPr>
              <p:nvPr/>
            </p:nvSpPr>
            <p:spPr bwMode="auto">
              <a:xfrm>
                <a:off x="5280" y="240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Line 60"/>
              <p:cNvSpPr>
                <a:spLocks noChangeShapeType="1"/>
              </p:cNvSpPr>
              <p:nvPr/>
            </p:nvSpPr>
            <p:spPr bwMode="auto">
              <a:xfrm>
                <a:off x="5280" y="177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Line 61"/>
              <p:cNvSpPr>
                <a:spLocks noChangeShapeType="1"/>
              </p:cNvSpPr>
              <p:nvPr/>
            </p:nvSpPr>
            <p:spPr bwMode="auto">
              <a:xfrm>
                <a:off x="5088" y="2688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33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Text Box 62"/>
              <p:cNvSpPr txBox="1">
                <a:spLocks noChangeArrowheads="1"/>
              </p:cNvSpPr>
              <p:nvPr/>
            </p:nvSpPr>
            <p:spPr bwMode="auto">
              <a:xfrm>
                <a:off x="5328" y="244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A</a:t>
                </a:r>
              </a:p>
            </p:txBody>
          </p:sp>
          <p:sp>
            <p:nvSpPr>
              <p:cNvPr id="50" name="Text Box 63"/>
              <p:cNvSpPr txBox="1">
                <a:spLocks noChangeArrowheads="1"/>
              </p:cNvSpPr>
              <p:nvPr/>
            </p:nvSpPr>
            <p:spPr bwMode="auto">
              <a:xfrm>
                <a:off x="5328" y="2160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B</a:t>
                </a:r>
              </a:p>
            </p:txBody>
          </p:sp>
          <p:sp>
            <p:nvSpPr>
              <p:cNvPr id="51" name="Text Box 64"/>
              <p:cNvSpPr txBox="1">
                <a:spLocks noChangeArrowheads="1"/>
              </p:cNvSpPr>
              <p:nvPr/>
            </p:nvSpPr>
            <p:spPr bwMode="auto">
              <a:xfrm>
                <a:off x="5328" y="1872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C</a:t>
                </a:r>
              </a:p>
            </p:txBody>
          </p:sp>
          <p:sp>
            <p:nvSpPr>
              <p:cNvPr id="52" name="Line 65"/>
              <p:cNvSpPr>
                <a:spLocks noChangeShapeType="1"/>
              </p:cNvSpPr>
              <p:nvPr/>
            </p:nvSpPr>
            <p:spPr bwMode="auto">
              <a:xfrm>
                <a:off x="5136" y="1248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Text Box 66"/>
              <p:cNvSpPr txBox="1">
                <a:spLocks noChangeArrowheads="1"/>
              </p:cNvSpPr>
              <p:nvPr/>
            </p:nvSpPr>
            <p:spPr bwMode="auto">
              <a:xfrm>
                <a:off x="5328" y="1497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D</a:t>
                </a:r>
              </a:p>
            </p:txBody>
          </p:sp>
        </p:grpSp>
      </p:grpSp>
      <p:sp>
        <p:nvSpPr>
          <p:cNvPr id="55" name="Text Box 75"/>
          <p:cNvSpPr txBox="1">
            <a:spLocks noChangeArrowheads="1"/>
          </p:cNvSpPr>
          <p:nvPr/>
        </p:nvSpPr>
        <p:spPr bwMode="auto">
          <a:xfrm>
            <a:off x="2987824" y="3789040"/>
            <a:ext cx="6105525" cy="22288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800" dirty="0">
                <a:latin typeface="楷体_GB2312" pitchFamily="49" charset="-122"/>
              </a:rPr>
              <a:t>栈满时的处理方法：</a:t>
            </a:r>
            <a:endParaRPr lang="zh-CN" altLang="en-US" sz="2800" dirty="0">
              <a:latin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800" dirty="0">
                <a:latin typeface="楷体_GB2312" pitchFamily="49" charset="-122"/>
              </a:rPr>
              <a:t>1、</a:t>
            </a:r>
            <a:r>
              <a:rPr lang="zh-CN" altLang="zh-CN" sz="2800" dirty="0">
                <a:solidFill>
                  <a:srgbClr val="FF0000"/>
                </a:solidFill>
                <a:latin typeface="楷体_GB2312" pitchFamily="49" charset="-122"/>
              </a:rPr>
              <a:t>报</a:t>
            </a:r>
            <a:r>
              <a:rPr lang="zh-CN" altLang="zh-CN" sz="2800" dirty="0" smtClean="0">
                <a:solidFill>
                  <a:srgbClr val="FF0000"/>
                </a:solidFill>
                <a:latin typeface="楷体_GB2312" pitchFamily="49" charset="-122"/>
              </a:rPr>
              <a:t>错</a:t>
            </a:r>
            <a:endParaRPr lang="zh-CN" altLang="en-US" sz="2800" dirty="0">
              <a:latin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800" dirty="0">
                <a:latin typeface="楷体_GB2312" pitchFamily="49" charset="-122"/>
              </a:rPr>
              <a:t>2、</a:t>
            </a:r>
            <a:r>
              <a:rPr lang="zh-CN" altLang="zh-CN" sz="2800" dirty="0">
                <a:solidFill>
                  <a:srgbClr val="FF0000"/>
                </a:solidFill>
                <a:latin typeface="楷体_GB2312" pitchFamily="49" charset="-122"/>
              </a:rPr>
              <a:t>分配更大的</a:t>
            </a:r>
            <a:r>
              <a:rPr lang="zh-CN" altLang="zh-CN" sz="2800" dirty="0" smtClean="0">
                <a:solidFill>
                  <a:srgbClr val="FF0000"/>
                </a:solidFill>
                <a:latin typeface="楷体_GB2312" pitchFamily="49" charset="-122"/>
              </a:rPr>
              <a:t>空间</a:t>
            </a:r>
            <a:r>
              <a:rPr lang="zh-CN" altLang="zh-CN" sz="2800" dirty="0" smtClean="0">
                <a:latin typeface="楷体_GB2312" pitchFamily="49" charset="-122"/>
              </a:rPr>
              <a:t>作为</a:t>
            </a:r>
            <a:r>
              <a:rPr lang="zh-CN" altLang="zh-CN" sz="2800" dirty="0">
                <a:latin typeface="楷体_GB2312" pitchFamily="49" charset="-122"/>
              </a:rPr>
              <a:t>栈的存储空间</a:t>
            </a:r>
            <a:r>
              <a:rPr lang="en-US" altLang="zh-CN" sz="2800" dirty="0">
                <a:latin typeface="楷体_GB2312" pitchFamily="49" charset="-122"/>
              </a:rPr>
              <a:t>,</a:t>
            </a:r>
            <a:r>
              <a:rPr lang="zh-CN" altLang="zh-CN" sz="2800" dirty="0">
                <a:latin typeface="楷体_GB2312" pitchFamily="49" charset="-122"/>
              </a:rPr>
              <a:t>将原栈的</a:t>
            </a:r>
            <a:r>
              <a:rPr lang="zh-CN" altLang="zh-CN" sz="2800" dirty="0" smtClean="0">
                <a:latin typeface="楷体_GB2312" pitchFamily="49" charset="-122"/>
              </a:rPr>
              <a:t>内容</a:t>
            </a:r>
            <a:r>
              <a:rPr lang="en-US" altLang="zh-CN" sz="2800" dirty="0" smtClean="0">
                <a:latin typeface="楷体_GB2312" pitchFamily="49" charset="-122"/>
              </a:rPr>
              <a:t>Copy</a:t>
            </a:r>
            <a:r>
              <a:rPr lang="zh-CN" altLang="en-US" sz="2800" dirty="0" smtClean="0">
                <a:latin typeface="楷体_GB2312" pitchFamily="49" charset="-122"/>
              </a:rPr>
              <a:t>到</a:t>
            </a:r>
            <a:r>
              <a:rPr lang="zh-CN" altLang="zh-CN" sz="2800" dirty="0" smtClean="0">
                <a:latin typeface="楷体_GB2312" pitchFamily="49" charset="-122"/>
              </a:rPr>
              <a:t>新</a:t>
            </a:r>
            <a:r>
              <a:rPr lang="zh-CN" altLang="en-US" sz="2800" dirty="0" smtClean="0">
                <a:latin typeface="楷体_GB2312" pitchFamily="49" charset="-122"/>
              </a:rPr>
              <a:t>空间</a:t>
            </a:r>
            <a:r>
              <a:rPr lang="zh-CN" altLang="zh-CN" sz="2800" dirty="0" smtClean="0">
                <a:latin typeface="楷体_GB2312" pitchFamily="49" charset="-122"/>
              </a:rPr>
              <a:t>。</a:t>
            </a:r>
            <a:endParaRPr lang="zh-CN" altLang="en-US" sz="2800" dirty="0">
              <a:latin typeface="楷体_GB2312" pitchFamily="49" charset="-122"/>
            </a:endParaRPr>
          </a:p>
        </p:txBody>
      </p:sp>
      <p:grpSp>
        <p:nvGrpSpPr>
          <p:cNvPr id="56" name="Group 73"/>
          <p:cNvGrpSpPr>
            <a:grpSpLocks/>
          </p:cNvGrpSpPr>
          <p:nvPr/>
        </p:nvGrpSpPr>
        <p:grpSpPr bwMode="auto">
          <a:xfrm>
            <a:off x="111472" y="1556792"/>
            <a:ext cx="2300288" cy="2166937"/>
            <a:chOff x="207" y="614"/>
            <a:chExt cx="1449" cy="1365"/>
          </a:xfrm>
        </p:grpSpPr>
        <p:sp>
          <p:nvSpPr>
            <p:cNvPr id="57" name="Text Box 15"/>
            <p:cNvSpPr txBox="1">
              <a:spLocks noChangeArrowheads="1"/>
            </p:cNvSpPr>
            <p:nvPr/>
          </p:nvSpPr>
          <p:spPr bwMode="auto">
            <a:xfrm>
              <a:off x="207" y="1729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base</a:t>
              </a:r>
            </a:p>
          </p:txBody>
        </p:sp>
        <p:grpSp>
          <p:nvGrpSpPr>
            <p:cNvPr id="58" name="Group 72"/>
            <p:cNvGrpSpPr>
              <a:grpSpLocks/>
            </p:cNvGrpSpPr>
            <p:nvPr/>
          </p:nvGrpSpPr>
          <p:grpSpPr bwMode="auto">
            <a:xfrm>
              <a:off x="264" y="614"/>
              <a:ext cx="1392" cy="1306"/>
              <a:chOff x="-240" y="624"/>
              <a:chExt cx="1392" cy="1306"/>
            </a:xfrm>
          </p:grpSpPr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528" y="624"/>
                <a:ext cx="432" cy="12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Line 10"/>
              <p:cNvSpPr>
                <a:spLocks noChangeShapeType="1"/>
              </p:cNvSpPr>
              <p:nvPr/>
            </p:nvSpPr>
            <p:spPr bwMode="auto">
              <a:xfrm>
                <a:off x="528" y="1296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Line 11"/>
              <p:cNvSpPr>
                <a:spLocks noChangeShapeType="1"/>
              </p:cNvSpPr>
              <p:nvPr/>
            </p:nvSpPr>
            <p:spPr bwMode="auto">
              <a:xfrm>
                <a:off x="528" y="1584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Line 12"/>
              <p:cNvSpPr>
                <a:spLocks noChangeShapeType="1"/>
              </p:cNvSpPr>
              <p:nvPr/>
            </p:nvSpPr>
            <p:spPr bwMode="auto">
              <a:xfrm>
                <a:off x="528" y="960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Line 13"/>
              <p:cNvSpPr>
                <a:spLocks noChangeShapeType="1"/>
              </p:cNvSpPr>
              <p:nvPr/>
            </p:nvSpPr>
            <p:spPr bwMode="auto">
              <a:xfrm>
                <a:off x="288" y="1728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Line 14"/>
              <p:cNvSpPr>
                <a:spLocks noChangeShapeType="1"/>
              </p:cNvSpPr>
              <p:nvPr/>
            </p:nvSpPr>
            <p:spPr bwMode="auto">
              <a:xfrm>
                <a:off x="288" y="1872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0033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Text Box 16"/>
              <p:cNvSpPr txBox="1">
                <a:spLocks noChangeArrowheads="1"/>
              </p:cNvSpPr>
              <p:nvPr/>
            </p:nvSpPr>
            <p:spPr bwMode="auto">
              <a:xfrm>
                <a:off x="-240" y="1612"/>
                <a:ext cx="7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top</a:t>
                </a:r>
              </a:p>
            </p:txBody>
          </p:sp>
          <p:sp>
            <p:nvSpPr>
              <p:cNvPr id="66" name="Text Box 68"/>
              <p:cNvSpPr txBox="1">
                <a:spLocks noChangeArrowheads="1"/>
              </p:cNvSpPr>
              <p:nvPr/>
            </p:nvSpPr>
            <p:spPr bwMode="auto">
              <a:xfrm>
                <a:off x="960" y="672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3</a:t>
                </a:r>
              </a:p>
            </p:txBody>
          </p:sp>
          <p:sp>
            <p:nvSpPr>
              <p:cNvPr id="67" name="Text Box 69"/>
              <p:cNvSpPr txBox="1">
                <a:spLocks noChangeArrowheads="1"/>
              </p:cNvSpPr>
              <p:nvPr/>
            </p:nvSpPr>
            <p:spPr bwMode="auto">
              <a:xfrm>
                <a:off x="960" y="1344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68" name="Text Box 70"/>
              <p:cNvSpPr txBox="1">
                <a:spLocks noChangeArrowheads="1"/>
              </p:cNvSpPr>
              <p:nvPr/>
            </p:nvSpPr>
            <p:spPr bwMode="auto">
              <a:xfrm>
                <a:off x="960" y="1008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69" name="Text Box 71"/>
              <p:cNvSpPr txBox="1">
                <a:spLocks noChangeArrowheads="1"/>
              </p:cNvSpPr>
              <p:nvPr/>
            </p:nvSpPr>
            <p:spPr bwMode="auto">
              <a:xfrm>
                <a:off x="960" y="1680"/>
                <a:ext cx="19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charset="-122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8747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5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顺序</a:t>
            </a:r>
            <a:r>
              <a:rPr lang="zh-CN" altLang="en-US" dirty="0"/>
              <a:t>栈</a:t>
            </a:r>
            <a:r>
              <a:rPr lang="zh-CN" altLang="en-US" dirty="0" smtClean="0"/>
              <a:t>初始化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7545" y="1124744"/>
            <a:ext cx="849694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Status </a:t>
            </a:r>
            <a:r>
              <a:rPr lang="en-US" altLang="zh-CN" sz="2400" b="1" dirty="0" err="1">
                <a:solidFill>
                  <a:srgbClr val="000000"/>
                </a:solidFill>
                <a:ea typeface="仿宋_GB2312" pitchFamily="49" charset="-122"/>
              </a:rPr>
              <a:t>InitStack</a:t>
            </a: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( </a:t>
            </a:r>
            <a:r>
              <a:rPr lang="en-US" altLang="zh-CN" sz="2400" b="1" dirty="0" err="1">
                <a:solidFill>
                  <a:srgbClr val="000000"/>
                </a:solidFill>
                <a:ea typeface="仿宋_GB2312" pitchFamily="49" charset="-122"/>
              </a:rPr>
              <a:t>SqStack</a:t>
            </a: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 &amp;S )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ea typeface="仿宋_GB2312" pitchFamily="49" charset="-122"/>
              </a:rPr>
              <a:t>{   //</a:t>
            </a:r>
            <a:r>
              <a:rPr lang="zh-CN" altLang="en-US" sz="2400" b="1" dirty="0" smtClean="0">
                <a:solidFill>
                  <a:srgbClr val="000000"/>
                </a:solidFill>
                <a:ea typeface="仿宋_GB2312" pitchFamily="49" charset="-122"/>
              </a:rPr>
              <a:t>构造一个空栈</a:t>
            </a:r>
            <a:endParaRPr lang="en-US" altLang="zh-CN" sz="2400" b="1" dirty="0">
              <a:solidFill>
                <a:srgbClr val="000000"/>
              </a:solidFill>
              <a:ea typeface="仿宋_GB2312" pitchFamily="49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 dirty="0">
                <a:solidFill>
                  <a:srgbClr val="0000FF"/>
                </a:solidFill>
                <a:ea typeface="仿宋_GB2312" pitchFamily="49" charset="-122"/>
              </a:rPr>
              <a:t>	</a:t>
            </a:r>
            <a:r>
              <a:rPr lang="en-US" altLang="zh-CN" sz="2000" b="1" dirty="0" err="1">
                <a:solidFill>
                  <a:srgbClr val="0000FF"/>
                </a:solidFill>
                <a:ea typeface="仿宋_GB2312" pitchFamily="49" charset="-122"/>
              </a:rPr>
              <a:t>S.base</a:t>
            </a:r>
            <a:r>
              <a:rPr lang="en-US" altLang="zh-CN" sz="2000" b="1" dirty="0">
                <a:solidFill>
                  <a:srgbClr val="0000FF"/>
                </a:solidFill>
                <a:ea typeface="仿宋_GB2312" pitchFamily="49" charset="-122"/>
              </a:rPr>
              <a:t> </a:t>
            </a:r>
            <a:r>
              <a:rPr lang="en-US" altLang="zh-CN" sz="2000" b="1" dirty="0" smtClean="0">
                <a:solidFill>
                  <a:srgbClr val="0000FF"/>
                </a:solidFill>
                <a:ea typeface="仿宋_GB2312" pitchFamily="49" charset="-122"/>
              </a:rPr>
              <a:t>=(</a:t>
            </a:r>
            <a:r>
              <a:rPr lang="en-US" altLang="zh-CN" sz="2000" b="1" dirty="0" err="1" smtClean="0">
                <a:solidFill>
                  <a:srgbClr val="0000FF"/>
                </a:solidFill>
                <a:ea typeface="仿宋_GB2312" pitchFamily="49" charset="-122"/>
              </a:rPr>
              <a:t>SElemType</a:t>
            </a:r>
            <a:r>
              <a:rPr lang="zh-CN" altLang="en-US" sz="2000" b="1" dirty="0" smtClean="0">
                <a:solidFill>
                  <a:srgbClr val="0000FF"/>
                </a:solidFill>
                <a:ea typeface="仿宋_GB2312" pitchFamily="49" charset="-122"/>
              </a:rPr>
              <a:t>*</a:t>
            </a:r>
            <a:r>
              <a:rPr lang="en-US" altLang="zh-CN" sz="2000" b="1" dirty="0">
                <a:solidFill>
                  <a:srgbClr val="0000FF"/>
                </a:solidFill>
                <a:ea typeface="仿宋_GB2312" pitchFamily="49" charset="-122"/>
              </a:rPr>
              <a:t>)</a:t>
            </a:r>
            <a:r>
              <a:rPr lang="en-US" altLang="zh-CN" sz="2000" b="1" dirty="0" err="1">
                <a:solidFill>
                  <a:srgbClr val="0000FF"/>
                </a:solidFill>
                <a:ea typeface="仿宋_GB2312" pitchFamily="49" charset="-122"/>
              </a:rPr>
              <a:t>malloc</a:t>
            </a:r>
            <a:r>
              <a:rPr lang="en-US" altLang="zh-CN" sz="2000" b="1" dirty="0">
                <a:solidFill>
                  <a:srgbClr val="0000FF"/>
                </a:solidFill>
                <a:ea typeface="仿宋_GB2312" pitchFamily="49" charset="-122"/>
              </a:rPr>
              <a:t>(STACK_INIT_SIZE*</a:t>
            </a:r>
            <a:r>
              <a:rPr lang="en-US" altLang="zh-CN" sz="2000" b="1" dirty="0" err="1">
                <a:solidFill>
                  <a:srgbClr val="0000FF"/>
                </a:solidFill>
                <a:ea typeface="仿宋_GB2312" pitchFamily="49" charset="-122"/>
              </a:rPr>
              <a:t>sizeof</a:t>
            </a:r>
            <a:r>
              <a:rPr lang="en-US" altLang="zh-CN" sz="2000" b="1" dirty="0">
                <a:solidFill>
                  <a:srgbClr val="0000FF"/>
                </a:solidFill>
                <a:ea typeface="仿宋_GB2312" pitchFamily="49" charset="-122"/>
              </a:rPr>
              <a:t>(</a:t>
            </a:r>
            <a:r>
              <a:rPr lang="en-US" altLang="zh-CN" sz="2000" b="1" dirty="0" err="1">
                <a:solidFill>
                  <a:srgbClr val="0000FF"/>
                </a:solidFill>
                <a:ea typeface="仿宋_GB2312" pitchFamily="49" charset="-122"/>
              </a:rPr>
              <a:t>SElemType</a:t>
            </a:r>
            <a:r>
              <a:rPr lang="en-US" altLang="zh-CN" sz="2000" b="1" dirty="0">
                <a:solidFill>
                  <a:srgbClr val="0000FF"/>
                </a:solidFill>
                <a:ea typeface="仿宋_GB2312" pitchFamily="49" charset="-122"/>
              </a:rPr>
              <a:t>))</a:t>
            </a:r>
            <a:r>
              <a:rPr lang="zh-CN" altLang="en-US" sz="2000" b="1" dirty="0" smtClean="0">
                <a:solidFill>
                  <a:srgbClr val="0000FF"/>
                </a:solidFill>
                <a:ea typeface="仿宋_GB2312" pitchFamily="49" charset="-122"/>
              </a:rPr>
              <a:t>；</a:t>
            </a:r>
            <a:endParaRPr lang="zh-CN" altLang="en-US" sz="2000" b="1" dirty="0">
              <a:solidFill>
                <a:srgbClr val="0000FF"/>
              </a:solidFill>
              <a:ea typeface="仿宋_GB2312" pitchFamily="49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ea typeface="仿宋_GB2312" pitchFamily="49" charset="-122"/>
              </a:rPr>
              <a:t>	</a:t>
            </a:r>
            <a:endParaRPr lang="en-US" altLang="zh-CN" sz="2400" b="1" dirty="0" smtClean="0">
              <a:solidFill>
                <a:srgbClr val="0000FF"/>
              </a:solidFill>
              <a:ea typeface="仿宋_GB2312" pitchFamily="49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 dirty="0">
                <a:solidFill>
                  <a:srgbClr val="0000FF"/>
                </a:solidFill>
                <a:ea typeface="仿宋_GB2312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ea typeface="仿宋_GB2312" pitchFamily="49" charset="-122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ea typeface="仿宋_GB2312" pitchFamily="49" charset="-122"/>
              </a:rPr>
              <a:t>if</a:t>
            </a: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( !</a:t>
            </a:r>
            <a:r>
              <a:rPr lang="en-US" altLang="zh-CN" sz="2400" b="1" dirty="0" err="1">
                <a:solidFill>
                  <a:srgbClr val="000000"/>
                </a:solidFill>
                <a:ea typeface="仿宋_GB2312" pitchFamily="49" charset="-122"/>
              </a:rPr>
              <a:t>S.base</a:t>
            </a: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 ) </a:t>
            </a:r>
            <a:endParaRPr lang="en-US" altLang="zh-CN" sz="2400" b="1" dirty="0" smtClean="0">
              <a:solidFill>
                <a:srgbClr val="000000"/>
              </a:solidFill>
              <a:ea typeface="仿宋_GB2312" pitchFamily="49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ea typeface="仿宋_GB2312" pitchFamily="49" charset="-122"/>
              </a:rPr>
              <a:t>        exit(OVERFLOW);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 dirty="0">
                <a:solidFill>
                  <a:srgbClr val="0000FF"/>
                </a:solidFill>
                <a:ea typeface="仿宋_GB2312" pitchFamily="49" charset="-122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ea typeface="仿宋_GB2312" pitchFamily="49" charset="-122"/>
              </a:rPr>
              <a:t>    </a:t>
            </a:r>
            <a:endParaRPr lang="en-US" altLang="zh-CN" sz="2400" b="1" dirty="0">
              <a:solidFill>
                <a:srgbClr val="0000FF"/>
              </a:solidFill>
              <a:ea typeface="仿宋_GB2312" pitchFamily="49" charset="-122"/>
            </a:endParaRP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 dirty="0">
                <a:solidFill>
                  <a:srgbClr val="0000FF"/>
                </a:solidFill>
                <a:ea typeface="仿宋_GB2312" pitchFamily="49" charset="-122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ea typeface="仿宋_GB2312" pitchFamily="49" charset="-122"/>
              </a:rPr>
              <a:t>S.top</a:t>
            </a:r>
            <a:r>
              <a:rPr lang="en-US" altLang="zh-CN" sz="2400" b="1" dirty="0">
                <a:solidFill>
                  <a:srgbClr val="0000FF"/>
                </a:solidFill>
                <a:ea typeface="仿宋_GB2312" pitchFamily="49" charset="-122"/>
              </a:rPr>
              <a:t> = </a:t>
            </a:r>
            <a:r>
              <a:rPr lang="en-US" altLang="zh-CN" sz="2400" b="1" dirty="0" err="1">
                <a:solidFill>
                  <a:srgbClr val="0000FF"/>
                </a:solidFill>
                <a:ea typeface="仿宋_GB2312" pitchFamily="49" charset="-122"/>
              </a:rPr>
              <a:t>S.base</a:t>
            </a:r>
            <a:r>
              <a:rPr lang="en-US" altLang="zh-CN" sz="2400" b="1" dirty="0">
                <a:solidFill>
                  <a:srgbClr val="0000FF"/>
                </a:solidFill>
                <a:ea typeface="仿宋_GB2312" pitchFamily="49" charset="-122"/>
              </a:rPr>
              <a:t>;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 dirty="0">
                <a:solidFill>
                  <a:srgbClr val="0000FF"/>
                </a:solidFill>
                <a:ea typeface="仿宋_GB2312" pitchFamily="49" charset="-122"/>
              </a:rPr>
              <a:t>	</a:t>
            </a:r>
            <a:r>
              <a:rPr lang="en-US" altLang="zh-CN" sz="2400" b="1" dirty="0" err="1">
                <a:solidFill>
                  <a:srgbClr val="0000FF"/>
                </a:solidFill>
                <a:ea typeface="仿宋_GB2312" pitchFamily="49" charset="-122"/>
              </a:rPr>
              <a:t>S.stackSize</a:t>
            </a:r>
            <a:r>
              <a:rPr lang="en-US" altLang="zh-CN" sz="2400" b="1" dirty="0">
                <a:solidFill>
                  <a:srgbClr val="0000FF"/>
                </a:solidFill>
                <a:ea typeface="仿宋_GB2312" pitchFamily="49" charset="-122"/>
              </a:rPr>
              <a:t> = STACK_INIT_SIZE;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 dirty="0">
                <a:solidFill>
                  <a:srgbClr val="0000FF"/>
                </a:solidFill>
                <a:ea typeface="仿宋_GB2312" pitchFamily="49" charset="-122"/>
              </a:rPr>
              <a:t>	</a:t>
            </a: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return OK;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80194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判断顺序栈是否为空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求顺序栈的长度</a:t>
            </a:r>
          </a:p>
          <a:p>
            <a:endParaRPr lang="zh-CN" altLang="en-US" dirty="0"/>
          </a:p>
        </p:txBody>
      </p:sp>
      <p:sp>
        <p:nvSpPr>
          <p:cNvPr id="4" name="Rectangle 1040"/>
          <p:cNvSpPr>
            <a:spLocks noChangeArrowheads="1"/>
          </p:cNvSpPr>
          <p:nvPr/>
        </p:nvSpPr>
        <p:spPr bwMode="auto">
          <a:xfrm>
            <a:off x="1331640" y="1700808"/>
            <a:ext cx="6472237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zh-CN" sz="3200" b="1" dirty="0" err="1">
                <a:solidFill>
                  <a:srgbClr val="000000"/>
                </a:solidFill>
                <a:ea typeface="仿宋_GB2312" pitchFamily="49" charset="-122"/>
              </a:rPr>
              <a:t>bool</a:t>
            </a:r>
            <a:r>
              <a:rPr lang="en-US" altLang="zh-CN" sz="3200" b="1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ea typeface="仿宋_GB2312" pitchFamily="49" charset="-122"/>
              </a:rPr>
              <a:t>StackEmpty</a:t>
            </a:r>
            <a:r>
              <a:rPr lang="en-US" altLang="zh-CN" sz="3200" b="1" dirty="0">
                <a:solidFill>
                  <a:srgbClr val="000000"/>
                </a:solidFill>
                <a:ea typeface="仿宋_GB2312" pitchFamily="49" charset="-122"/>
              </a:rPr>
              <a:t>( </a:t>
            </a:r>
            <a:r>
              <a:rPr lang="en-US" altLang="zh-CN" sz="3200" b="1" dirty="0" err="1">
                <a:solidFill>
                  <a:srgbClr val="000000"/>
                </a:solidFill>
                <a:ea typeface="仿宋_GB2312" pitchFamily="49" charset="-122"/>
              </a:rPr>
              <a:t>SqStack</a:t>
            </a:r>
            <a:r>
              <a:rPr lang="en-US" altLang="zh-CN" sz="3200" b="1" dirty="0">
                <a:solidFill>
                  <a:srgbClr val="000000"/>
                </a:solidFill>
                <a:ea typeface="仿宋_GB2312" pitchFamily="49" charset="-122"/>
              </a:rPr>
              <a:t> S )</a:t>
            </a:r>
          </a:p>
          <a:p>
            <a:pPr marL="342900" indent="-342900"/>
            <a:r>
              <a:rPr lang="en-US" altLang="zh-CN" sz="3200" b="1" dirty="0">
                <a:solidFill>
                  <a:srgbClr val="000000"/>
                </a:solidFill>
                <a:ea typeface="仿宋_GB2312" pitchFamily="49" charset="-122"/>
              </a:rPr>
              <a:t>{</a:t>
            </a:r>
          </a:p>
          <a:p>
            <a:pPr marL="342900" indent="-342900"/>
            <a:r>
              <a:rPr lang="en-US" altLang="zh-CN" sz="3200" b="1" dirty="0">
                <a:solidFill>
                  <a:srgbClr val="000000"/>
                </a:solidFill>
                <a:ea typeface="仿宋_GB2312" pitchFamily="49" charset="-122"/>
              </a:rPr>
              <a:t>	if(</a:t>
            </a:r>
            <a:r>
              <a:rPr lang="en-US" altLang="zh-CN" sz="3200" b="1" dirty="0" err="1">
                <a:solidFill>
                  <a:srgbClr val="0000FF"/>
                </a:solidFill>
                <a:ea typeface="仿宋_GB2312" pitchFamily="49" charset="-122"/>
              </a:rPr>
              <a:t>S.top</a:t>
            </a:r>
            <a:r>
              <a:rPr lang="en-US" altLang="zh-CN" sz="3200" b="1" dirty="0">
                <a:solidFill>
                  <a:srgbClr val="0000FF"/>
                </a:solidFill>
                <a:ea typeface="仿宋_GB2312" pitchFamily="49" charset="-122"/>
              </a:rPr>
              <a:t> == </a:t>
            </a:r>
            <a:r>
              <a:rPr lang="en-US" altLang="zh-CN" sz="3200" b="1" dirty="0" err="1">
                <a:solidFill>
                  <a:srgbClr val="0000FF"/>
                </a:solidFill>
                <a:ea typeface="仿宋_GB2312" pitchFamily="49" charset="-122"/>
              </a:rPr>
              <a:t>S.base</a:t>
            </a:r>
            <a:r>
              <a:rPr lang="en-US" altLang="zh-CN" sz="3200" b="1" dirty="0">
                <a:solidFill>
                  <a:srgbClr val="000000"/>
                </a:solidFill>
                <a:ea typeface="仿宋_GB2312" pitchFamily="49" charset="-122"/>
              </a:rPr>
              <a:t>) return true;</a:t>
            </a:r>
          </a:p>
          <a:p>
            <a:pPr marL="342900" indent="-342900"/>
            <a:r>
              <a:rPr lang="en-US" altLang="zh-CN" sz="3200" b="1" dirty="0">
                <a:solidFill>
                  <a:srgbClr val="000000"/>
                </a:solidFill>
                <a:ea typeface="仿宋_GB2312" pitchFamily="49" charset="-122"/>
              </a:rPr>
              <a:t>   else return false;</a:t>
            </a:r>
          </a:p>
          <a:p>
            <a:pPr marL="342900" indent="-342900"/>
            <a:r>
              <a:rPr lang="en-US" altLang="zh-CN" sz="3200" b="1" dirty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633392" y="4581128"/>
            <a:ext cx="640873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altLang="zh-CN" sz="3200" b="1" dirty="0" err="1">
                <a:solidFill>
                  <a:srgbClr val="000000"/>
                </a:solidFill>
                <a:ea typeface="仿宋_GB2312" pitchFamily="49" charset="-122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ea typeface="仿宋_GB2312" pitchFamily="49" charset="-122"/>
              </a:rPr>
              <a:t>StackLength</a:t>
            </a:r>
            <a:r>
              <a:rPr lang="en-US" altLang="zh-CN" sz="3200" b="1" dirty="0">
                <a:solidFill>
                  <a:srgbClr val="000000"/>
                </a:solidFill>
                <a:ea typeface="仿宋_GB2312" pitchFamily="49" charset="-122"/>
              </a:rPr>
              <a:t>( </a:t>
            </a:r>
            <a:r>
              <a:rPr lang="en-US" altLang="zh-CN" sz="3200" b="1" dirty="0" err="1">
                <a:solidFill>
                  <a:srgbClr val="000000"/>
                </a:solidFill>
                <a:ea typeface="仿宋_GB2312" pitchFamily="49" charset="-122"/>
              </a:rPr>
              <a:t>SqStack</a:t>
            </a:r>
            <a:r>
              <a:rPr lang="en-US" altLang="zh-CN" sz="3200" b="1" dirty="0">
                <a:solidFill>
                  <a:srgbClr val="000000"/>
                </a:solidFill>
                <a:ea typeface="仿宋_GB2312" pitchFamily="49" charset="-122"/>
              </a:rPr>
              <a:t> S )</a:t>
            </a:r>
          </a:p>
          <a:p>
            <a:pPr marL="342900" indent="-342900"/>
            <a:r>
              <a:rPr lang="en-US" altLang="zh-CN" sz="3200" b="1" dirty="0">
                <a:solidFill>
                  <a:srgbClr val="000000"/>
                </a:solidFill>
                <a:ea typeface="仿宋_GB2312" pitchFamily="49" charset="-122"/>
              </a:rPr>
              <a:t>{</a:t>
            </a:r>
          </a:p>
          <a:p>
            <a:pPr marL="342900" indent="-342900"/>
            <a:r>
              <a:rPr lang="en-US" altLang="zh-CN" sz="3200" b="1" dirty="0">
                <a:solidFill>
                  <a:srgbClr val="000000"/>
                </a:solidFill>
                <a:ea typeface="仿宋_GB2312" pitchFamily="49" charset="-122"/>
              </a:rPr>
              <a:t>	return </a:t>
            </a:r>
            <a:r>
              <a:rPr lang="en-US" altLang="zh-CN" sz="3200" b="1" dirty="0" err="1">
                <a:solidFill>
                  <a:srgbClr val="0000FF"/>
                </a:solidFill>
                <a:ea typeface="仿宋_GB2312" pitchFamily="49" charset="-122"/>
              </a:rPr>
              <a:t>S.top</a:t>
            </a:r>
            <a:r>
              <a:rPr lang="en-US" altLang="zh-CN" sz="3200" b="1" dirty="0">
                <a:solidFill>
                  <a:srgbClr val="0000FF"/>
                </a:solidFill>
                <a:ea typeface="仿宋_GB2312" pitchFamily="49" charset="-122"/>
              </a:rPr>
              <a:t> – </a:t>
            </a:r>
            <a:r>
              <a:rPr lang="en-US" altLang="zh-CN" sz="3200" b="1" dirty="0" err="1">
                <a:solidFill>
                  <a:srgbClr val="0000FF"/>
                </a:solidFill>
                <a:ea typeface="仿宋_GB2312" pitchFamily="49" charset="-122"/>
              </a:rPr>
              <a:t>S.base</a:t>
            </a:r>
            <a:r>
              <a:rPr lang="en-US" altLang="zh-CN" sz="3200" b="1" dirty="0">
                <a:solidFill>
                  <a:srgbClr val="000000"/>
                </a:solidFill>
                <a:ea typeface="仿宋_GB2312" pitchFamily="49" charset="-122"/>
              </a:rPr>
              <a:t>;</a:t>
            </a:r>
          </a:p>
          <a:p>
            <a:pPr marL="342900" indent="-342900"/>
            <a:r>
              <a:rPr lang="en-US" altLang="zh-CN" sz="3200" b="1" dirty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4807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清空顺序栈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销毁顺序栈</a:t>
            </a:r>
          </a:p>
          <a:p>
            <a:endParaRPr lang="zh-CN" alt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83568" y="1772816"/>
            <a:ext cx="5328394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Status </a:t>
            </a:r>
            <a:r>
              <a:rPr lang="en-US" altLang="zh-CN" sz="2800" b="1" dirty="0" err="1">
                <a:solidFill>
                  <a:srgbClr val="000000"/>
                </a:solidFill>
                <a:ea typeface="仿宋_GB2312" pitchFamily="49" charset="-122"/>
              </a:rPr>
              <a:t>ClearStack</a:t>
            </a:r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( </a:t>
            </a:r>
            <a:r>
              <a:rPr lang="en-US" altLang="zh-CN" sz="2800" b="1" dirty="0" err="1">
                <a:solidFill>
                  <a:srgbClr val="000000"/>
                </a:solidFill>
                <a:ea typeface="仿宋_GB2312" pitchFamily="49" charset="-122"/>
              </a:rPr>
              <a:t>SqStack</a:t>
            </a:r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 S )</a:t>
            </a:r>
          </a:p>
          <a:p>
            <a:pPr marL="342900" indent="-342900"/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{</a:t>
            </a:r>
          </a:p>
          <a:p>
            <a:pPr marL="342900" indent="-342900"/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	if( </a:t>
            </a:r>
            <a:r>
              <a:rPr lang="en-US" altLang="zh-CN" sz="2800" b="1" dirty="0" err="1">
                <a:solidFill>
                  <a:srgbClr val="000000"/>
                </a:solidFill>
                <a:ea typeface="仿宋_GB2312" pitchFamily="49" charset="-122"/>
              </a:rPr>
              <a:t>S.base</a:t>
            </a:r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 ) </a:t>
            </a:r>
            <a:r>
              <a:rPr lang="en-US" altLang="zh-CN" sz="2800" b="1" dirty="0" err="1">
                <a:solidFill>
                  <a:srgbClr val="0000FF"/>
                </a:solidFill>
                <a:ea typeface="仿宋_GB2312" pitchFamily="49" charset="-122"/>
              </a:rPr>
              <a:t>S.top</a:t>
            </a:r>
            <a:r>
              <a:rPr lang="en-US" altLang="zh-CN" sz="2800" b="1" dirty="0">
                <a:solidFill>
                  <a:srgbClr val="0000FF"/>
                </a:solidFill>
                <a:ea typeface="仿宋_GB2312" pitchFamily="49" charset="-122"/>
              </a:rPr>
              <a:t> = </a:t>
            </a:r>
            <a:r>
              <a:rPr lang="en-US" altLang="zh-CN" sz="2800" b="1" dirty="0" err="1">
                <a:solidFill>
                  <a:srgbClr val="0000FF"/>
                </a:solidFill>
                <a:ea typeface="仿宋_GB2312" pitchFamily="49" charset="-122"/>
              </a:rPr>
              <a:t>S.base</a:t>
            </a:r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;</a:t>
            </a:r>
          </a:p>
          <a:p>
            <a:pPr marL="342900" indent="-342900"/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	return OK;</a:t>
            </a:r>
          </a:p>
          <a:p>
            <a:pPr marL="342900" indent="-342900"/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  <a:p>
            <a:pPr marL="342900" indent="-342900"/>
            <a:endParaRPr lang="en-US" altLang="zh-CN" sz="2800" dirty="0">
              <a:ea typeface="仿宋_GB2312" pitchFamily="49" charset="-122"/>
            </a:endParaRP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3635896" y="3356992"/>
            <a:ext cx="5184575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Status </a:t>
            </a:r>
            <a:r>
              <a:rPr lang="en-US" altLang="zh-CN" sz="2400" b="1" dirty="0" err="1">
                <a:solidFill>
                  <a:srgbClr val="000000"/>
                </a:solidFill>
                <a:ea typeface="仿宋_GB2312" pitchFamily="49" charset="-122"/>
              </a:rPr>
              <a:t>DestroyStack</a:t>
            </a: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( </a:t>
            </a:r>
            <a:r>
              <a:rPr lang="en-US" altLang="zh-CN" sz="2400" b="1" dirty="0" err="1">
                <a:solidFill>
                  <a:srgbClr val="000000"/>
                </a:solidFill>
                <a:ea typeface="仿宋_GB2312" pitchFamily="49" charset="-122"/>
              </a:rPr>
              <a:t>SqStack</a:t>
            </a: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 &amp;S )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{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	if( </a:t>
            </a:r>
            <a:r>
              <a:rPr lang="en-US" altLang="zh-CN" sz="2400" b="1" dirty="0" err="1">
                <a:solidFill>
                  <a:srgbClr val="000000"/>
                </a:solidFill>
                <a:ea typeface="仿宋_GB2312" pitchFamily="49" charset="-122"/>
              </a:rPr>
              <a:t>S.base</a:t>
            </a: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 )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	{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ea typeface="仿宋_GB2312" pitchFamily="49" charset="-122"/>
              </a:rPr>
              <a:t>free(</a:t>
            </a:r>
            <a:r>
              <a:rPr lang="en-US" altLang="zh-CN" sz="2400" b="1" dirty="0" err="1" smtClean="0">
                <a:solidFill>
                  <a:srgbClr val="000000"/>
                </a:solidFill>
                <a:ea typeface="仿宋_GB2312" pitchFamily="49" charset="-122"/>
              </a:rPr>
              <a:t>S.base</a:t>
            </a:r>
            <a:r>
              <a:rPr lang="en-US" altLang="zh-CN" sz="2400" b="1" dirty="0" smtClean="0">
                <a:solidFill>
                  <a:srgbClr val="000000"/>
                </a:solidFill>
                <a:ea typeface="仿宋_GB2312" pitchFamily="49" charset="-122"/>
              </a:rPr>
              <a:t>) </a:t>
            </a: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		</a:t>
            </a:r>
            <a:r>
              <a:rPr lang="en-US" altLang="zh-CN" sz="2400" b="1" dirty="0" err="1">
                <a:solidFill>
                  <a:srgbClr val="0000FF"/>
                </a:solidFill>
                <a:ea typeface="仿宋_GB2312" pitchFamily="49" charset="-122"/>
              </a:rPr>
              <a:t>S.stacksize</a:t>
            </a:r>
            <a:r>
              <a:rPr lang="en-US" altLang="zh-CN" sz="2400" b="1" dirty="0">
                <a:solidFill>
                  <a:srgbClr val="0000FF"/>
                </a:solidFill>
                <a:ea typeface="仿宋_GB2312" pitchFamily="49" charset="-122"/>
              </a:rPr>
              <a:t> = 0;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ea typeface="仿宋_GB2312" pitchFamily="49" charset="-122"/>
              </a:rPr>
              <a:t>		</a:t>
            </a:r>
            <a:r>
              <a:rPr lang="en-US" altLang="zh-CN" sz="2400" b="1" dirty="0" err="1">
                <a:solidFill>
                  <a:srgbClr val="0000FF"/>
                </a:solidFill>
                <a:ea typeface="仿宋_GB2312" pitchFamily="49" charset="-122"/>
              </a:rPr>
              <a:t>S.base</a:t>
            </a:r>
            <a:r>
              <a:rPr lang="en-US" altLang="zh-CN" sz="2400" b="1" dirty="0">
                <a:solidFill>
                  <a:srgbClr val="0000FF"/>
                </a:solidFill>
                <a:ea typeface="仿宋_GB2312" pitchFamily="49" charset="-122"/>
              </a:rPr>
              <a:t> = </a:t>
            </a:r>
            <a:r>
              <a:rPr lang="en-US" altLang="zh-CN" sz="2400" b="1" dirty="0" err="1">
                <a:solidFill>
                  <a:srgbClr val="0000FF"/>
                </a:solidFill>
                <a:ea typeface="仿宋_GB2312" pitchFamily="49" charset="-122"/>
              </a:rPr>
              <a:t>S.top</a:t>
            </a:r>
            <a:r>
              <a:rPr lang="en-US" altLang="zh-CN" sz="2400" b="1" dirty="0">
                <a:solidFill>
                  <a:srgbClr val="0000FF"/>
                </a:solidFill>
                <a:ea typeface="仿宋_GB2312" pitchFamily="49" charset="-122"/>
              </a:rPr>
              <a:t> = NULL;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	}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ea typeface="仿宋_GB2312" pitchFamily="49" charset="-122"/>
              </a:rPr>
              <a:t> return </a:t>
            </a: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OK;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400" b="1" dirty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4807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</a:t>
            </a:r>
            <a:r>
              <a:rPr lang="zh-CN" altLang="en-US" dirty="0" smtClean="0"/>
              <a:t>栈</a:t>
            </a:r>
            <a:r>
              <a:rPr lang="en-US" altLang="zh-CN" dirty="0" smtClean="0"/>
              <a:t>:   </a:t>
            </a:r>
            <a:r>
              <a:rPr lang="zh-CN" altLang="en-US" dirty="0" smtClean="0"/>
              <a:t>入栈</a:t>
            </a:r>
            <a:endParaRPr lang="zh-CN" altLang="en-US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467544" y="980728"/>
            <a:ext cx="8496944" cy="574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Status  Push (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SqStack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&amp;S,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SElemType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e)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{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插入元素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e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为新的栈顶元素</a:t>
            </a:r>
          </a:p>
          <a:p>
            <a:pPr lvl="0" algn="just">
              <a:spcBef>
                <a:spcPct val="0"/>
              </a:spcBef>
              <a:buNone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if (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S.top-S.base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==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S.stacksize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/>
                <a:ea typeface="宋体"/>
              </a:rPr>
              <a:t>) { 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Times New Roman"/>
                <a:ea typeface="宋体"/>
              </a:rPr>
              <a:t>//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Times New Roman"/>
                <a:ea typeface="宋体"/>
              </a:rPr>
              <a:t>判断栈满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宋体"/>
              </a:rPr>
              <a:t>              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</a:rPr>
              <a:t>S.base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</a:rPr>
              <a:t>=(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SElemType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*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</a:rPr>
              <a:t>)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</a:rPr>
              <a:t>realloc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</a:rPr>
              <a:t> ( 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</a:rPr>
              <a:t>S.base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</a:rPr>
              <a:t>,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</a:rPr>
              <a:t>                       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</a:rPr>
              <a:t>(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S.stacksize+STACKINCREMENT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</a:rPr>
              <a:t>)*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</a:rPr>
              <a:t>sizeof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</a:rPr>
              <a:t> (</a:t>
            </a:r>
            <a:r>
              <a:rPr kumimoji="1" lang="en-US" altLang="zh-CN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SElemType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</a:rPr>
              <a:t>)</a:t>
            </a:r>
            <a:r>
              <a:rPr lang="en-US" altLang="zh-CN" sz="2000" b="1" kern="0" dirty="0">
                <a:solidFill>
                  <a:srgbClr val="0000FF"/>
                </a:solidFill>
                <a:latin typeface="Times New Roman"/>
                <a:ea typeface="宋体"/>
              </a:rPr>
              <a:t>)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</a:rPr>
              <a:t>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if (!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S.base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  exit (OVERFLOW); 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S.top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=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S.base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+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S.stacksize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;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  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S.stacksize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+=STACKINCREMENT;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}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*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S.top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++ = e;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return OK;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}//Push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427984" y="4437112"/>
            <a:ext cx="3168650" cy="1368425"/>
          </a:xfrm>
          <a:prstGeom prst="cloudCallout">
            <a:avLst>
              <a:gd name="adj1" fmla="val -86175"/>
              <a:gd name="adj2" fmla="val -17308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*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S.top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=e;</a:t>
            </a:r>
          </a:p>
          <a:p>
            <a:pPr marL="342900" lvl="0" indent="-342900"/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</a:t>
            </a:r>
            <a:r>
              <a:rPr lang="en-US" altLang="zh-CN" sz="3200" kern="0" dirty="0">
                <a:solidFill>
                  <a:srgbClr val="0000FF"/>
                </a:solidFill>
                <a:ea typeface="仿宋_GB2312" pitchFamily="49" charset="-122"/>
              </a:rPr>
              <a:t>S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.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top++;</a:t>
            </a:r>
          </a:p>
        </p:txBody>
      </p:sp>
    </p:spTree>
    <p:extLst>
      <p:ext uri="{BB962C8B-B14F-4D97-AF65-F5344CB8AC3E}">
        <p14:creationId xmlns="" xmlns:p14="http://schemas.microsoft.com/office/powerpoint/2010/main" val="24807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</a:t>
            </a:r>
            <a:r>
              <a:rPr lang="zh-CN" altLang="en-US" dirty="0" smtClean="0"/>
              <a:t>栈</a:t>
            </a:r>
            <a:r>
              <a:rPr lang="en-US" altLang="zh-CN" dirty="0"/>
              <a:t>:   </a:t>
            </a:r>
            <a:r>
              <a:rPr lang="zh-CN" altLang="en-US" dirty="0"/>
              <a:t>出</a:t>
            </a:r>
            <a:r>
              <a:rPr lang="zh-CN" altLang="en-US" dirty="0" smtClean="0"/>
              <a:t>栈</a:t>
            </a:r>
            <a:endParaRPr lang="zh-CN" altLang="en-US" dirty="0"/>
          </a:p>
        </p:txBody>
      </p:sp>
      <p:sp>
        <p:nvSpPr>
          <p:cNvPr id="4" name="Rectangle 16"/>
          <p:cNvSpPr txBox="1">
            <a:spLocks noChangeArrowheads="1"/>
          </p:cNvSpPr>
          <p:nvPr/>
        </p:nvSpPr>
        <p:spPr bwMode="auto">
          <a:xfrm>
            <a:off x="467544" y="1124744"/>
            <a:ext cx="8416925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Status  Pop (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SqStack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&amp;S,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SElemType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&amp; e)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{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//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若栈不空，则删除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的栈顶元素，用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e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返回其值，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   并返回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OK;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否则返回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ERROR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if (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S.top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== 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S.base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)   return ERROR;  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e=*--</a:t>
            </a:r>
            <a:r>
              <a:rPr kumimoji="1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S.top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     return OK;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}//Pop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4283968" y="3652837"/>
            <a:ext cx="3168650" cy="1368425"/>
          </a:xfrm>
          <a:prstGeom prst="cloudCallout">
            <a:avLst>
              <a:gd name="adj1" fmla="val -97429"/>
              <a:gd name="adj2" fmla="val -56733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--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S.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top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;</a:t>
            </a:r>
          </a:p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e=*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S.top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24807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</a:t>
            </a:r>
            <a:r>
              <a:rPr lang="zh-CN" altLang="en-US" dirty="0" smtClean="0"/>
              <a:t>栈：取栈</a:t>
            </a:r>
            <a:r>
              <a:rPr lang="zh-CN" altLang="en-US" dirty="0"/>
              <a:t>顶</a:t>
            </a:r>
            <a:r>
              <a:rPr lang="zh-CN" altLang="en-US" dirty="0" smtClean="0"/>
              <a:t>元素</a:t>
            </a:r>
            <a:endParaRPr lang="zh-CN" alt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467544" y="1196752"/>
            <a:ext cx="8424863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Status </a:t>
            </a:r>
            <a:r>
              <a:rPr lang="en-US" altLang="zh-CN" sz="2800" b="1" dirty="0" err="1">
                <a:solidFill>
                  <a:srgbClr val="000000"/>
                </a:solidFill>
                <a:ea typeface="仿宋_GB2312" pitchFamily="49" charset="-122"/>
              </a:rPr>
              <a:t>GetTop</a:t>
            </a:r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( </a:t>
            </a:r>
            <a:r>
              <a:rPr lang="en-US" altLang="zh-CN" sz="2800" b="1" dirty="0" err="1">
                <a:solidFill>
                  <a:srgbClr val="000000"/>
                </a:solidFill>
                <a:ea typeface="仿宋_GB2312" pitchFamily="49" charset="-122"/>
              </a:rPr>
              <a:t>SqStack</a:t>
            </a:r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 S, </a:t>
            </a:r>
            <a:r>
              <a:rPr lang="en-US" altLang="zh-CN" sz="2800" b="1" dirty="0" err="1">
                <a:solidFill>
                  <a:srgbClr val="000000"/>
                </a:solidFill>
                <a:ea typeface="仿宋_GB2312" pitchFamily="49" charset="-122"/>
              </a:rPr>
              <a:t>SElemType</a:t>
            </a:r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 &amp;e)  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ea typeface="仿宋_GB2312" pitchFamily="49" charset="-122"/>
              </a:rPr>
              <a:t>{</a:t>
            </a:r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	</a:t>
            </a:r>
            <a:r>
              <a:rPr lang="en-US" altLang="zh-CN" sz="2800" b="1" dirty="0">
                <a:solidFill>
                  <a:srgbClr val="0000FF"/>
                </a:solidFill>
                <a:ea typeface="仿宋_GB2312" pitchFamily="49" charset="-122"/>
              </a:rPr>
              <a:t>// </a:t>
            </a:r>
            <a:r>
              <a:rPr lang="zh-CN" altLang="en-US" sz="2800" b="1" dirty="0" smtClean="0">
                <a:solidFill>
                  <a:srgbClr val="0000FF"/>
                </a:solidFill>
                <a:ea typeface="仿宋_GB2312" pitchFamily="49" charset="-122"/>
              </a:rPr>
              <a:t>若栈不空，则用</a:t>
            </a:r>
            <a:r>
              <a:rPr lang="en-US" altLang="zh-CN" sz="2800" b="1" dirty="0" smtClean="0">
                <a:solidFill>
                  <a:srgbClr val="0000FF"/>
                </a:solidFill>
                <a:ea typeface="仿宋_GB2312" pitchFamily="49" charset="-122"/>
              </a:rPr>
              <a:t>e</a:t>
            </a:r>
            <a:r>
              <a:rPr lang="zh-CN" altLang="en-US" sz="2800" b="1" dirty="0" smtClean="0">
                <a:solidFill>
                  <a:srgbClr val="0000FF"/>
                </a:solidFill>
                <a:ea typeface="仿宋_GB2312" pitchFamily="49" charset="-122"/>
              </a:rPr>
              <a:t>返回</a:t>
            </a:r>
            <a:r>
              <a:rPr lang="en-US" altLang="zh-CN" sz="2800" b="1" dirty="0" smtClean="0">
                <a:solidFill>
                  <a:srgbClr val="0000FF"/>
                </a:solidFill>
                <a:ea typeface="仿宋_GB2312" pitchFamily="49" charset="-122"/>
              </a:rPr>
              <a:t>S</a:t>
            </a:r>
            <a:r>
              <a:rPr lang="zh-CN" altLang="en-US" sz="2800" b="1" dirty="0" smtClean="0">
                <a:solidFill>
                  <a:srgbClr val="0000FF"/>
                </a:solidFill>
                <a:ea typeface="仿宋_GB2312" pitchFamily="49" charset="-122"/>
              </a:rPr>
              <a:t>的栈顶元素</a:t>
            </a:r>
            <a:endParaRPr lang="zh-CN" altLang="en-US" sz="2800" b="1" dirty="0">
              <a:solidFill>
                <a:srgbClr val="0000FF"/>
              </a:solidFill>
              <a:ea typeface="仿宋_GB2312" pitchFamily="49" charset="-122"/>
            </a:endParaRPr>
          </a:p>
          <a:p>
            <a:pPr marL="342900" indent="-342900">
              <a:lnSpc>
                <a:spcPct val="90000"/>
              </a:lnSpc>
            </a:pPr>
            <a:endParaRPr lang="en-US" altLang="zh-CN" sz="2800" b="1" dirty="0">
              <a:solidFill>
                <a:srgbClr val="000000"/>
              </a:solidFill>
              <a:ea typeface="仿宋_GB2312" pitchFamily="49" charset="-122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	if( </a:t>
            </a:r>
            <a:r>
              <a:rPr lang="en-US" altLang="zh-CN" sz="2800" b="1" dirty="0" err="1">
                <a:solidFill>
                  <a:srgbClr val="000000"/>
                </a:solidFill>
                <a:ea typeface="仿宋_GB2312" pitchFamily="49" charset="-122"/>
              </a:rPr>
              <a:t>S.top</a:t>
            </a:r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 == </a:t>
            </a:r>
            <a:r>
              <a:rPr lang="en-US" altLang="zh-CN" sz="2800" b="1" dirty="0" err="1">
                <a:solidFill>
                  <a:srgbClr val="000000"/>
                </a:solidFill>
                <a:ea typeface="仿宋_GB2312" pitchFamily="49" charset="-122"/>
              </a:rPr>
              <a:t>S.base</a:t>
            </a:r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 )	 return ERROR</a:t>
            </a:r>
            <a:r>
              <a:rPr lang="en-US" altLang="zh-CN" sz="2800" b="1" dirty="0" smtClean="0">
                <a:solidFill>
                  <a:srgbClr val="000000"/>
                </a:solidFill>
                <a:ea typeface="仿宋_GB2312" pitchFamily="49" charset="-122"/>
              </a:rPr>
              <a:t>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ea typeface="仿宋_GB2312" pitchFamily="49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ea typeface="仿宋_GB2312" pitchFamily="49" charset="-122"/>
              </a:rPr>
              <a:t>	</a:t>
            </a:r>
            <a:r>
              <a:rPr lang="en-US" altLang="zh-CN" sz="2800" b="1" dirty="0">
                <a:solidFill>
                  <a:srgbClr val="0000FF"/>
                </a:solidFill>
                <a:ea typeface="仿宋_GB2312" pitchFamily="49" charset="-122"/>
              </a:rPr>
              <a:t>e = *( </a:t>
            </a:r>
            <a:r>
              <a:rPr lang="en-US" altLang="zh-CN" sz="2800" b="1" dirty="0" err="1">
                <a:solidFill>
                  <a:srgbClr val="0000FF"/>
                </a:solidFill>
                <a:ea typeface="仿宋_GB2312" pitchFamily="49" charset="-122"/>
              </a:rPr>
              <a:t>S.top</a:t>
            </a:r>
            <a:r>
              <a:rPr lang="en-US" altLang="zh-CN" sz="2800" b="1" dirty="0">
                <a:solidFill>
                  <a:srgbClr val="0000FF"/>
                </a:solidFill>
                <a:ea typeface="仿宋_GB2312" pitchFamily="49" charset="-122"/>
              </a:rPr>
              <a:t> – 1 );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	return OK;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CN" sz="2800" b="1" dirty="0">
                <a:solidFill>
                  <a:srgbClr val="000000"/>
                </a:solidFill>
                <a:ea typeface="仿宋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4807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链栈的表示</a:t>
            </a:r>
          </a:p>
          <a:p>
            <a:pPr lvl="1"/>
            <a:r>
              <a:rPr lang="zh-CN" altLang="en-US" dirty="0"/>
              <a:t>运算是受限的单链表，只能在</a:t>
            </a:r>
            <a:r>
              <a:rPr lang="zh-CN" altLang="en-US" dirty="0">
                <a:solidFill>
                  <a:srgbClr val="FF0000"/>
                </a:solidFill>
              </a:rPr>
              <a:t>链表头部</a:t>
            </a:r>
            <a:r>
              <a:rPr lang="zh-CN" altLang="en-US" dirty="0"/>
              <a:t>进行操作，故没有必要附加头结点。</a:t>
            </a:r>
            <a:r>
              <a:rPr lang="zh-CN" altLang="en-US" dirty="0">
                <a:solidFill>
                  <a:srgbClr val="0000CC"/>
                </a:solidFill>
              </a:rPr>
              <a:t>栈顶指针就是链表的头</a:t>
            </a:r>
            <a:r>
              <a:rPr lang="zh-CN" altLang="en-US" dirty="0" smtClean="0">
                <a:solidFill>
                  <a:srgbClr val="0000CC"/>
                </a:solidFill>
              </a:rPr>
              <a:t>指针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499740" y="3185294"/>
            <a:ext cx="5230812" cy="2954338"/>
          </a:xfrm>
          <a:prstGeom prst="rect">
            <a:avLst/>
          </a:prstGeom>
          <a:solidFill>
            <a:srgbClr val="FFFFE7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typedef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StackNode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{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SElemType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data;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struct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StackNode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*next;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} 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StackNode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 *</a:t>
            </a: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LinkStack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;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LinkStack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S;   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5730552" y="2924944"/>
            <a:ext cx="3810000" cy="3314700"/>
            <a:chOff x="3792" y="864"/>
            <a:chExt cx="2400" cy="1564"/>
          </a:xfrm>
        </p:grpSpPr>
        <p:sp>
          <p:nvSpPr>
            <p:cNvPr id="6" name="Rectangle 39"/>
            <p:cNvSpPr>
              <a:spLocks noChangeArrowheads="1"/>
            </p:cNvSpPr>
            <p:nvPr/>
          </p:nvSpPr>
          <p:spPr bwMode="auto">
            <a:xfrm>
              <a:off x="4512" y="1132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40"/>
            <p:cNvSpPr>
              <a:spLocks noChangeShapeType="1"/>
            </p:cNvSpPr>
            <p:nvPr/>
          </p:nvSpPr>
          <p:spPr bwMode="auto">
            <a:xfrm>
              <a:off x="4896" y="1132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Text Box 41"/>
            <p:cNvSpPr txBox="1">
              <a:spLocks noChangeArrowheads="1"/>
            </p:cNvSpPr>
            <p:nvPr/>
          </p:nvSpPr>
          <p:spPr bwMode="auto">
            <a:xfrm>
              <a:off x="4464" y="864"/>
              <a:ext cx="816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 </a:t>
              </a:r>
              <a:r>
                <a:rPr kumimoji="1" lang="en-US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data   next</a:t>
              </a:r>
            </a:p>
          </p:txBody>
        </p:sp>
        <p:sp>
          <p:nvSpPr>
            <p:cNvPr id="9" name="Text Box 42"/>
            <p:cNvSpPr txBox="1">
              <a:spLocks noChangeArrowheads="1"/>
            </p:cNvSpPr>
            <p:nvPr/>
          </p:nvSpPr>
          <p:spPr bwMode="auto">
            <a:xfrm>
              <a:off x="5328" y="1112"/>
              <a:ext cx="816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 栈顶</a:t>
              </a:r>
              <a:endParaRPr kumimoji="1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10" name="Text Box 43"/>
            <p:cNvSpPr txBox="1">
              <a:spLocks noChangeArrowheads="1"/>
            </p:cNvSpPr>
            <p:nvPr/>
          </p:nvSpPr>
          <p:spPr bwMode="auto">
            <a:xfrm>
              <a:off x="5376" y="2236"/>
              <a:ext cx="816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栈底</a:t>
              </a:r>
              <a:endParaRPr kumimoji="1" lang="zh-CN" altLang="en-US" sz="16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</a:endParaRPr>
            </a:p>
          </p:txBody>
        </p:sp>
        <p:sp>
          <p:nvSpPr>
            <p:cNvPr id="11" name="Rectangle 44"/>
            <p:cNvSpPr>
              <a:spLocks noChangeArrowheads="1"/>
            </p:cNvSpPr>
            <p:nvPr/>
          </p:nvSpPr>
          <p:spPr bwMode="auto">
            <a:xfrm>
              <a:off x="4512" y="151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>
              <a:off x="4896" y="151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46"/>
            <p:cNvSpPr>
              <a:spLocks noChangeArrowheads="1"/>
            </p:cNvSpPr>
            <p:nvPr/>
          </p:nvSpPr>
          <p:spPr bwMode="auto">
            <a:xfrm>
              <a:off x="4512" y="223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Line 47"/>
            <p:cNvSpPr>
              <a:spLocks noChangeShapeType="1"/>
            </p:cNvSpPr>
            <p:nvPr/>
          </p:nvSpPr>
          <p:spPr bwMode="auto">
            <a:xfrm>
              <a:off x="4896" y="223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>
              <a:off x="5088" y="1296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49"/>
            <p:cNvSpPr>
              <a:spLocks noChangeShapeType="1"/>
            </p:cNvSpPr>
            <p:nvPr/>
          </p:nvSpPr>
          <p:spPr bwMode="auto">
            <a:xfrm>
              <a:off x="5088" y="1728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50"/>
            <p:cNvSpPr>
              <a:spLocks noChangeShapeType="1"/>
            </p:cNvSpPr>
            <p:nvPr/>
          </p:nvSpPr>
          <p:spPr bwMode="auto">
            <a:xfrm>
              <a:off x="5088" y="201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 Box 51"/>
            <p:cNvSpPr txBox="1">
              <a:spLocks noChangeArrowheads="1"/>
            </p:cNvSpPr>
            <p:nvPr/>
          </p:nvSpPr>
          <p:spPr bwMode="auto">
            <a:xfrm>
              <a:off x="4944" y="2208"/>
              <a:ext cx="28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∧</a:t>
              </a:r>
            </a:p>
          </p:txBody>
        </p:sp>
        <p:sp>
          <p:nvSpPr>
            <p:cNvPr id="19" name="Line 52"/>
            <p:cNvSpPr>
              <a:spLocks noChangeShapeType="1"/>
            </p:cNvSpPr>
            <p:nvPr/>
          </p:nvSpPr>
          <p:spPr bwMode="auto">
            <a:xfrm>
              <a:off x="4032" y="1248"/>
              <a:ext cx="48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53"/>
            <p:cNvSpPr txBox="1">
              <a:spLocks noChangeArrowheads="1"/>
            </p:cNvSpPr>
            <p:nvPr/>
          </p:nvSpPr>
          <p:spPr bwMode="auto">
            <a:xfrm>
              <a:off x="3792" y="1152"/>
              <a:ext cx="288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S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4807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solidFill>
                  <a:srgbClr val="FF0000"/>
                </a:solidFill>
              </a:rPr>
              <a:t>课前回顾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双向链表</a:t>
            </a:r>
            <a:r>
              <a:rPr lang="en-US" altLang="zh-CN" smtClean="0"/>
              <a:t>: </a:t>
            </a:r>
            <a:r>
              <a:rPr lang="zh-CN" altLang="en-US" smtClean="0">
                <a:latin typeface="楷体_GB2312" pitchFamily="49" charset="-122"/>
              </a:rPr>
              <a:t>有</a:t>
            </a:r>
            <a:r>
              <a:rPr lang="zh-CN" altLang="en-US" smtClean="0">
                <a:solidFill>
                  <a:srgbClr val="FF0000"/>
                </a:solidFill>
                <a:latin typeface="楷体_GB2312" pitchFamily="49" charset="-122"/>
              </a:rPr>
              <a:t>两个</a:t>
            </a:r>
            <a:r>
              <a:rPr lang="zh-CN" altLang="en-US" smtClean="0">
                <a:latin typeface="楷体_GB2312" pitchFamily="49" charset="-122"/>
              </a:rPr>
              <a:t>指针域的链表</a:t>
            </a:r>
            <a:endParaRPr lang="zh-CN" altLang="en-US" smtClean="0"/>
          </a:p>
          <a:p>
            <a:endParaRPr lang="zh-CN" altLang="en-US" smtClean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5613400" y="4530725"/>
          <a:ext cx="3378200" cy="1130300"/>
        </p:xfrm>
        <a:graphic>
          <a:graphicData uri="http://schemas.openxmlformats.org/presentationml/2006/ole">
            <p:oleObj spid="_x0000_s7172" name="VISIO" r:id="rId3" imgW="1741680" imgH="583560" progId="Visio.Drawing.11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1800" y="1863725"/>
            <a:ext cx="5029200" cy="3235325"/>
            <a:chOff x="144" y="1440"/>
            <a:chExt cx="3168" cy="2038"/>
          </a:xfrm>
        </p:grpSpPr>
        <p:sp>
          <p:nvSpPr>
            <p:cNvPr id="52231" name="Text Box 6"/>
            <p:cNvSpPr txBox="1">
              <a:spLocks noChangeArrowheads="1"/>
            </p:cNvSpPr>
            <p:nvPr/>
          </p:nvSpPr>
          <p:spPr bwMode="auto">
            <a:xfrm>
              <a:off x="144" y="1440"/>
              <a:ext cx="2640" cy="2038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typedef struct DuLNode{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ElemType   data;              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struct DuLNode  *prior;  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struct DuLNode  *next;  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}DuLNode, *DuLinkList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1" lang="en-US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2" name="Line 7"/>
            <p:cNvSpPr>
              <a:spLocks noChangeShapeType="1"/>
            </p:cNvSpPr>
            <p:nvPr/>
          </p:nvSpPr>
          <p:spPr bwMode="auto">
            <a:xfrm flipH="1" flipV="1">
              <a:off x="2880" y="3168"/>
              <a:ext cx="432" cy="288"/>
            </a:xfrm>
            <a:prstGeom prst="line">
              <a:avLst/>
            </a:prstGeom>
            <a:noFill/>
            <a:ln w="762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86649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链栈的</a:t>
            </a:r>
            <a:r>
              <a:rPr lang="zh-CN" altLang="en-US" dirty="0" smtClean="0"/>
              <a:t>初始化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判断链栈是否为空</a:t>
            </a:r>
          </a:p>
        </p:txBody>
      </p:sp>
      <p:sp>
        <p:nvSpPr>
          <p:cNvPr id="4" name="Rectangle 37"/>
          <p:cNvSpPr>
            <a:spLocks noChangeArrowheads="1"/>
          </p:cNvSpPr>
          <p:nvPr/>
        </p:nvSpPr>
        <p:spPr bwMode="auto">
          <a:xfrm>
            <a:off x="1835696" y="1628800"/>
            <a:ext cx="651351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仿宋_GB2312" pitchFamily="49" charset="-122"/>
              </a:rPr>
              <a:t>void 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仿宋_GB2312" pitchFamily="49" charset="-122"/>
              </a:rPr>
              <a:t>InitStack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仿宋_GB2312" pitchFamily="49" charset="-122"/>
              </a:rPr>
              <a:t>(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LinkStack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仿宋_GB2312" pitchFamily="49" charset="-122"/>
              </a:rPr>
              <a:t> &amp;S )</a:t>
            </a:r>
          </a:p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仿宋_GB2312" pitchFamily="49" charset="-122"/>
              </a:rPr>
              <a:t>{</a:t>
            </a:r>
          </a:p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仿宋_GB2312" pitchFamily="49" charset="-122"/>
              </a:rPr>
              <a:t>	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仿宋_GB2312" pitchFamily="49" charset="-122"/>
              </a:rPr>
              <a:t>S=NULL;</a:t>
            </a:r>
          </a:p>
          <a:p>
            <a:pPr marL="342900" marR="0" lvl="0" indent="-34290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仿宋_GB2312" pitchFamily="49" charset="-122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81976" y="4005064"/>
            <a:ext cx="676875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bool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StackEmpty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LinkStack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S)</a:t>
            </a:r>
            <a:b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{</a:t>
            </a:r>
            <a:b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if (S==NULL) return TRUE;</a:t>
            </a:r>
            <a:b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else return FALSE;</a:t>
            </a:r>
            <a:b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</a:b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81160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98265"/>
            <a:ext cx="8569325" cy="5399087"/>
          </a:xfrm>
        </p:spPr>
        <p:txBody>
          <a:bodyPr/>
          <a:lstStyle/>
          <a:p>
            <a:r>
              <a:rPr lang="zh-CN" altLang="en-US" dirty="0"/>
              <a:t>链栈进栈</a:t>
            </a:r>
          </a:p>
          <a:p>
            <a:endParaRPr lang="zh-CN" altLang="en-US" dirty="0"/>
          </a:p>
        </p:txBody>
      </p:sp>
      <p:sp>
        <p:nvSpPr>
          <p:cNvPr id="4" name="Rectangle 125"/>
          <p:cNvSpPr>
            <a:spLocks noChangeArrowheads="1"/>
          </p:cNvSpPr>
          <p:nvPr/>
        </p:nvSpPr>
        <p:spPr bwMode="auto">
          <a:xfrm>
            <a:off x="539552" y="1844824"/>
            <a:ext cx="8210748" cy="310854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lvl="0" indent="-342900"/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Status Push(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LinkStack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&amp;S ,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SElemType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e)</a:t>
            </a:r>
          </a:p>
          <a:p>
            <a:pPr marL="342900" lvl="0" indent="-342900"/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{</a:t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p=</a:t>
            </a:r>
            <a:r>
              <a:rPr lang="en-US" altLang="zh-CN" sz="2800" b="1" kern="0" dirty="0">
                <a:solidFill>
                  <a:srgbClr val="000000"/>
                </a:solidFill>
              </a:rPr>
              <a:t>(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StackNode</a:t>
            </a:r>
            <a:r>
              <a:rPr lang="en-US" altLang="zh-CN" sz="2800" b="1" kern="0" dirty="0" smtClean="0">
                <a:solidFill>
                  <a:srgbClr val="000000"/>
                </a:solidFill>
              </a:rPr>
              <a:t>*)</a:t>
            </a:r>
            <a:r>
              <a:rPr lang="en-US" altLang="zh-CN" sz="2800" b="1" kern="0" dirty="0" err="1" smtClean="0">
                <a:solidFill>
                  <a:srgbClr val="000000"/>
                </a:solidFill>
              </a:rPr>
              <a:t>malloc</a:t>
            </a:r>
            <a:r>
              <a:rPr lang="en-US" altLang="zh-CN" sz="2800" b="1" kern="0" dirty="0" smtClean="0">
                <a:solidFill>
                  <a:srgbClr val="000000"/>
                </a:solidFill>
              </a:rPr>
              <a:t>(</a:t>
            </a:r>
            <a:r>
              <a:rPr lang="en-US" altLang="zh-CN" sz="2800" b="1" kern="0" dirty="0" err="1" smtClean="0">
                <a:solidFill>
                  <a:srgbClr val="000000"/>
                </a:solidFill>
              </a:rPr>
              <a:t>sizeof</a:t>
            </a:r>
            <a:r>
              <a:rPr lang="en-US" altLang="zh-CN" sz="2800" b="1" kern="0" dirty="0" smtClean="0">
                <a:solidFill>
                  <a:srgbClr val="000000"/>
                </a:solidFill>
              </a:rPr>
              <a:t>(</a:t>
            </a:r>
            <a:r>
              <a:rPr lang="en-US" altLang="zh-CN" sz="2800" b="1" kern="0" dirty="0" err="1" smtClean="0">
                <a:solidFill>
                  <a:srgbClr val="000000"/>
                </a:solidFill>
              </a:rPr>
              <a:t>StackNode</a:t>
            </a:r>
            <a:r>
              <a:rPr lang="en-US" altLang="zh-CN" sz="2800" b="1" kern="0" dirty="0" smtClean="0">
                <a:solidFill>
                  <a:srgbClr val="000000"/>
                </a:solidFill>
              </a:rPr>
              <a:t>));</a:t>
            </a:r>
          </a:p>
          <a:p>
            <a:pPr marL="342900" lvl="0" indent="-342900"/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if (!p) exit(OVERFLOW);</a:t>
            </a:r>
            <a:b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</a:b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p-&gt;data=e; p-&gt;next=S; S=p;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return OK;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}</a:t>
            </a:r>
          </a:p>
        </p:txBody>
      </p:sp>
      <p:grpSp>
        <p:nvGrpSpPr>
          <p:cNvPr id="5" name="Group 142"/>
          <p:cNvGrpSpPr>
            <a:grpSpLocks/>
          </p:cNvGrpSpPr>
          <p:nvPr/>
        </p:nvGrpSpPr>
        <p:grpSpPr bwMode="auto">
          <a:xfrm>
            <a:off x="4427984" y="4239344"/>
            <a:ext cx="4038600" cy="2286000"/>
            <a:chOff x="2688" y="1990"/>
            <a:chExt cx="2544" cy="1440"/>
          </a:xfrm>
        </p:grpSpPr>
        <p:sp>
          <p:nvSpPr>
            <p:cNvPr id="6" name="Rectangle 126"/>
            <p:cNvSpPr>
              <a:spLocks noChangeArrowheads="1"/>
            </p:cNvSpPr>
            <p:nvPr/>
          </p:nvSpPr>
          <p:spPr bwMode="auto">
            <a:xfrm>
              <a:off x="3120" y="206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Line 127"/>
            <p:cNvSpPr>
              <a:spLocks noChangeShapeType="1"/>
            </p:cNvSpPr>
            <p:nvPr/>
          </p:nvSpPr>
          <p:spPr bwMode="auto">
            <a:xfrm>
              <a:off x="3504" y="206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128"/>
            <p:cNvSpPr>
              <a:spLocks noChangeShapeType="1"/>
            </p:cNvSpPr>
            <p:nvPr/>
          </p:nvSpPr>
          <p:spPr bwMode="auto">
            <a:xfrm>
              <a:off x="2880" y="2182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 Box 129"/>
            <p:cNvSpPr txBox="1">
              <a:spLocks noChangeArrowheads="1"/>
            </p:cNvSpPr>
            <p:nvPr/>
          </p:nvSpPr>
          <p:spPr bwMode="auto">
            <a:xfrm>
              <a:off x="2688" y="206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p</a:t>
              </a:r>
            </a:p>
          </p:txBody>
        </p:sp>
        <p:sp>
          <p:nvSpPr>
            <p:cNvPr id="10" name="Rectangle 130"/>
            <p:cNvSpPr>
              <a:spLocks noChangeArrowheads="1"/>
            </p:cNvSpPr>
            <p:nvPr/>
          </p:nvSpPr>
          <p:spPr bwMode="auto">
            <a:xfrm>
              <a:off x="4464" y="2066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Line 131"/>
            <p:cNvSpPr>
              <a:spLocks noChangeShapeType="1"/>
            </p:cNvSpPr>
            <p:nvPr/>
          </p:nvSpPr>
          <p:spPr bwMode="auto">
            <a:xfrm>
              <a:off x="4848" y="2066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32"/>
            <p:cNvSpPr>
              <a:spLocks noChangeArrowheads="1"/>
            </p:cNvSpPr>
            <p:nvPr/>
          </p:nvSpPr>
          <p:spPr bwMode="auto">
            <a:xfrm>
              <a:off x="4464" y="2450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Line 133"/>
            <p:cNvSpPr>
              <a:spLocks noChangeShapeType="1"/>
            </p:cNvSpPr>
            <p:nvPr/>
          </p:nvSpPr>
          <p:spPr bwMode="auto">
            <a:xfrm>
              <a:off x="4848" y="245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134"/>
            <p:cNvSpPr>
              <a:spLocks noChangeArrowheads="1"/>
            </p:cNvSpPr>
            <p:nvPr/>
          </p:nvSpPr>
          <p:spPr bwMode="auto">
            <a:xfrm>
              <a:off x="4464" y="3170"/>
              <a:ext cx="768" cy="19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Line 135"/>
            <p:cNvSpPr>
              <a:spLocks noChangeShapeType="1"/>
            </p:cNvSpPr>
            <p:nvPr/>
          </p:nvSpPr>
          <p:spPr bwMode="auto">
            <a:xfrm>
              <a:off x="4848" y="317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Line 136"/>
            <p:cNvSpPr>
              <a:spLocks noChangeShapeType="1"/>
            </p:cNvSpPr>
            <p:nvPr/>
          </p:nvSpPr>
          <p:spPr bwMode="auto">
            <a:xfrm>
              <a:off x="5040" y="2230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Line 137"/>
            <p:cNvSpPr>
              <a:spLocks noChangeShapeType="1"/>
            </p:cNvSpPr>
            <p:nvPr/>
          </p:nvSpPr>
          <p:spPr bwMode="auto">
            <a:xfrm>
              <a:off x="5040" y="266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138"/>
            <p:cNvSpPr>
              <a:spLocks noChangeShapeType="1"/>
            </p:cNvSpPr>
            <p:nvPr/>
          </p:nvSpPr>
          <p:spPr bwMode="auto">
            <a:xfrm>
              <a:off x="5040" y="2950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 Box 139"/>
            <p:cNvSpPr txBox="1">
              <a:spLocks noChangeArrowheads="1"/>
            </p:cNvSpPr>
            <p:nvPr/>
          </p:nvSpPr>
          <p:spPr bwMode="auto">
            <a:xfrm>
              <a:off x="4896" y="314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∧</a:t>
              </a:r>
            </a:p>
          </p:txBody>
        </p:sp>
        <p:sp>
          <p:nvSpPr>
            <p:cNvPr id="20" name="Line 140"/>
            <p:cNvSpPr>
              <a:spLocks noChangeShapeType="1"/>
            </p:cNvSpPr>
            <p:nvPr/>
          </p:nvSpPr>
          <p:spPr bwMode="auto">
            <a:xfrm>
              <a:off x="4224" y="2106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Text Box 141"/>
            <p:cNvSpPr txBox="1">
              <a:spLocks noChangeArrowheads="1"/>
            </p:cNvSpPr>
            <p:nvPr/>
          </p:nvSpPr>
          <p:spPr bwMode="auto">
            <a:xfrm>
              <a:off x="4032" y="199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</a:rPr>
                <a:t>S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1428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链栈出栈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1797784"/>
            <a:ext cx="76328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Arial" charset="0"/>
                <a:ea typeface="宋体" charset="-122"/>
              </a:rPr>
              <a:t>Status Pop (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LinkStack</a:t>
            </a:r>
            <a:r>
              <a:rPr kumimoji="1" lang="en-US" altLang="zh-CN" sz="2800" b="1" dirty="0">
                <a:solidFill>
                  <a:srgbClr val="000000"/>
                </a:solidFill>
                <a:latin typeface="Arial" charset="0"/>
                <a:ea typeface="宋体" charset="-122"/>
              </a:rPr>
              <a:t> &amp;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Arial" charset="0"/>
                <a:ea typeface="宋体" charset="-122"/>
              </a:rPr>
              <a:t>S,SElemType</a:t>
            </a:r>
            <a:r>
              <a:rPr kumimoji="1" lang="en-US" altLang="zh-CN" sz="2800" b="1" dirty="0">
                <a:solidFill>
                  <a:srgbClr val="000000"/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&amp;</a:t>
            </a:r>
            <a:r>
              <a:rPr kumimoji="1" lang="en-US" altLang="zh-CN" sz="2800" b="1" dirty="0">
                <a:solidFill>
                  <a:srgbClr val="000000"/>
                </a:solidFill>
                <a:latin typeface="Arial" charset="0"/>
                <a:ea typeface="宋体" charset="-122"/>
              </a:rPr>
              <a:t>e)</a:t>
            </a:r>
          </a:p>
          <a:p>
            <a:pPr lvl="0" eaLnBrk="0" fontAlgn="base" hangingPunct="0"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{</a:t>
            </a:r>
          </a:p>
          <a:p>
            <a:pPr lvl="0" eaLnBrk="0" fontAlgn="base" hangingPunct="0"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Arial" charset="0"/>
                <a:ea typeface="宋体" charset="-122"/>
              </a:rPr>
              <a:t>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Arial" charset="0"/>
                <a:ea typeface="宋体" charset="-122"/>
              </a:rPr>
              <a:t>  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if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(S==NULL) return ERROR;</a:t>
            </a:r>
            <a:endParaRPr kumimoji="1" lang="en-US" altLang="zh-CN" sz="2800" b="1" dirty="0">
              <a:solidFill>
                <a:srgbClr val="000000"/>
              </a:solidFill>
              <a:latin typeface="Arial" charset="0"/>
              <a:ea typeface="宋体" charset="-122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e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= S-&gt; data;  p = S;   S =  S-&gt; next;</a:t>
            </a:r>
          </a:p>
          <a:p>
            <a:pPr lvl="0" eaLnBrk="0" fontAlgn="base" hangingPunct="0"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delete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p;   </a:t>
            </a:r>
            <a:endParaRPr kumimoji="1" lang="en-US" altLang="zh-CN" sz="2800" b="1" dirty="0" smtClean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return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OK; </a:t>
            </a:r>
            <a:endParaRPr kumimoji="1" lang="en-US" altLang="zh-CN" sz="2800" b="1" dirty="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}  </a:t>
            </a:r>
          </a:p>
        </p:txBody>
      </p:sp>
    </p:spTree>
    <p:extLst>
      <p:ext uri="{BB962C8B-B14F-4D97-AF65-F5344CB8AC3E}">
        <p14:creationId xmlns="" xmlns:p14="http://schemas.microsoft.com/office/powerpoint/2010/main" val="31428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　栈的应用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数制转换（十转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用栈暂存低位值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表达式</a:t>
            </a:r>
            <a:r>
              <a:rPr lang="zh-CN" altLang="en-US" dirty="0"/>
              <a:t>求值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用栈暂存</a:t>
            </a:r>
            <a:r>
              <a:rPr lang="zh-CN" altLang="en-US" dirty="0" smtClean="0"/>
              <a:t>运算符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428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　栈的</a:t>
            </a:r>
            <a:r>
              <a:rPr lang="zh-CN" altLang="en-US" dirty="0" smtClean="0"/>
              <a:t>应用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数制转换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数制转换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十进制数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d</a:t>
            </a:r>
            <a:r>
              <a:rPr lang="zh-CN" altLang="en-US" dirty="0" smtClean="0"/>
              <a:t>进制数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N mod d</a:t>
            </a:r>
          </a:p>
          <a:p>
            <a:pPr lvl="2"/>
            <a:r>
              <a:rPr lang="en-US" altLang="zh-CN" dirty="0" smtClean="0"/>
              <a:t>N= N  div   d</a:t>
            </a:r>
            <a:endParaRPr lang="en-US" altLang="zh-CN" dirty="0"/>
          </a:p>
          <a:p>
            <a:pPr lvl="1"/>
            <a:r>
              <a:rPr kumimoji="1" lang="zh-CN" altLang="en-US" kern="1200" dirty="0">
                <a:latin typeface="Tahoma" pitchFamily="34" charset="0"/>
                <a:ea typeface="楷体_GB2312" pitchFamily="49" charset="-122"/>
                <a:cs typeface="+mn-cs"/>
              </a:rPr>
              <a:t>例如</a:t>
            </a:r>
            <a:r>
              <a:rPr kumimoji="1" lang="zh-CN" altLang="en-US" b="0" kern="1200" dirty="0">
                <a:latin typeface="Tahoma" pitchFamily="3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0" kern="1200" dirty="0">
                <a:latin typeface="Tahoma" pitchFamily="34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b="0" kern="1200" dirty="0">
                <a:latin typeface="Tahoma" pitchFamily="34" charset="0"/>
                <a:ea typeface="楷体_GB2312" pitchFamily="49" charset="-122"/>
                <a:cs typeface="+mn-cs"/>
                <a:sym typeface="Wingdings" pitchFamily="2" charset="2"/>
              </a:rPr>
              <a:t>1348)</a:t>
            </a:r>
            <a:r>
              <a:rPr kumimoji="1" lang="en-US" altLang="zh-CN" b="0" kern="1200" baseline="-25000" dirty="0">
                <a:latin typeface="Tahoma" pitchFamily="34" charset="0"/>
                <a:ea typeface="楷体_GB2312" pitchFamily="49" charset="-122"/>
                <a:cs typeface="+mn-cs"/>
                <a:sym typeface="Wingdings" pitchFamily="2" charset="2"/>
              </a:rPr>
              <a:t>10</a:t>
            </a:r>
            <a:r>
              <a:rPr kumimoji="1" lang="en-US" altLang="zh-CN" b="0" kern="1200" dirty="0">
                <a:latin typeface="Tahoma" pitchFamily="34" charset="0"/>
                <a:ea typeface="楷体_GB2312" pitchFamily="49" charset="-122"/>
                <a:cs typeface="+mn-cs"/>
                <a:sym typeface="Wingdings" pitchFamily="2" charset="2"/>
              </a:rPr>
              <a:t>=(</a:t>
            </a:r>
            <a:r>
              <a:rPr kumimoji="1" lang="en-US" altLang="zh-CN" b="0" kern="1200" dirty="0" smtClean="0">
                <a:latin typeface="Tahoma" pitchFamily="34" charset="0"/>
                <a:ea typeface="楷体_GB2312" pitchFamily="49" charset="-122"/>
                <a:cs typeface="+mn-cs"/>
                <a:sym typeface="Wingdings" pitchFamily="2" charset="2"/>
              </a:rPr>
              <a:t>2504)</a:t>
            </a:r>
            <a:r>
              <a:rPr kumimoji="1" lang="en-US" altLang="zh-CN" b="0" kern="1200" baseline="-20000" dirty="0" smtClean="0">
                <a:latin typeface="Tahoma" pitchFamily="34" charset="0"/>
                <a:ea typeface="楷体_GB2312" pitchFamily="49" charset="-122"/>
                <a:cs typeface="+mn-cs"/>
                <a:sym typeface="Wingdings" pitchFamily="2" charset="2"/>
              </a:rPr>
              <a:t>8</a:t>
            </a:r>
            <a:endParaRPr lang="en-US" altLang="zh-CN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560" y="3717032"/>
            <a:ext cx="64008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ea typeface="华文行楷" pitchFamily="2" charset="-122"/>
              </a:rPr>
              <a:t>            n         </a:t>
            </a:r>
            <a:r>
              <a:rPr lang="en-US" altLang="zh-CN" sz="2800" dirty="0" err="1">
                <a:ea typeface="华文行楷" pitchFamily="2" charset="-122"/>
              </a:rPr>
              <a:t>n</a:t>
            </a:r>
            <a:r>
              <a:rPr lang="en-US" altLang="zh-CN" sz="2800" dirty="0">
                <a:ea typeface="华文行楷" pitchFamily="2" charset="-122"/>
              </a:rPr>
              <a:t> div 8     n mod 8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ea typeface="华文行楷" pitchFamily="2" charset="-122"/>
              </a:rPr>
              <a:t>          1348       168             4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ea typeface="华文行楷" pitchFamily="2" charset="-122"/>
              </a:rPr>
              <a:t>            168        21              0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ea typeface="华文行楷" pitchFamily="2" charset="-122"/>
              </a:rPr>
              <a:t>             21         2                5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ea typeface="华文行楷" pitchFamily="2" charset="-122"/>
              </a:rPr>
              <a:t>              2           0               2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800" dirty="0">
              <a:ea typeface="华文行楷" pitchFamily="2" charset="-122"/>
            </a:endParaRPr>
          </a:p>
        </p:txBody>
      </p:sp>
      <p:sp>
        <p:nvSpPr>
          <p:cNvPr id="5" name="Line 34"/>
          <p:cNvSpPr>
            <a:spLocks noChangeShapeType="1"/>
          </p:cNvSpPr>
          <p:nvPr/>
        </p:nvSpPr>
        <p:spPr bwMode="auto">
          <a:xfrm flipH="1">
            <a:off x="1475656" y="4149080"/>
            <a:ext cx="0" cy="2376264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ea typeface="华文行楷" pitchFamily="2" charset="-122"/>
            </a:endParaRP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827584" y="4338141"/>
            <a:ext cx="6254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计算顺序</a:t>
            </a:r>
          </a:p>
        </p:txBody>
      </p:sp>
      <p:sp>
        <p:nvSpPr>
          <p:cNvPr id="7" name="Line 36"/>
          <p:cNvSpPr>
            <a:spLocks noChangeShapeType="1"/>
          </p:cNvSpPr>
          <p:nvPr/>
        </p:nvSpPr>
        <p:spPr bwMode="auto">
          <a:xfrm flipH="1">
            <a:off x="6012160" y="4077072"/>
            <a:ext cx="0" cy="2273697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stealth" w="lg" len="lg"/>
            <a:tailEnd type="none" w="sm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ea typeface="华文行楷" pitchFamily="2" charset="-122"/>
            </a:endParaRPr>
          </a:p>
        </p:txBody>
      </p:sp>
      <p:sp>
        <p:nvSpPr>
          <p:cNvPr id="8" name="Text Box 37"/>
          <p:cNvSpPr txBox="1">
            <a:spLocks noChangeArrowheads="1"/>
          </p:cNvSpPr>
          <p:nvPr/>
        </p:nvSpPr>
        <p:spPr bwMode="auto">
          <a:xfrm>
            <a:off x="6228184" y="4449836"/>
            <a:ext cx="6254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输出顺序</a:t>
            </a:r>
          </a:p>
        </p:txBody>
      </p:sp>
    </p:spTree>
    <p:extLst>
      <p:ext uri="{BB962C8B-B14F-4D97-AF65-F5344CB8AC3E}">
        <p14:creationId xmlns="" xmlns:p14="http://schemas.microsoft.com/office/powerpoint/2010/main" val="163374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　栈的</a:t>
            </a:r>
            <a:r>
              <a:rPr lang="zh-CN" altLang="en-US" dirty="0" smtClean="0"/>
              <a:t>应用：</a:t>
            </a:r>
            <a:r>
              <a:rPr lang="zh-CN" altLang="en-US" dirty="0" smtClean="0">
                <a:solidFill>
                  <a:srgbClr val="FF0000"/>
                </a:solidFill>
              </a:rPr>
              <a:t>数制转换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19584"/>
            <a:ext cx="4345110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026" y="980728"/>
            <a:ext cx="4176464" cy="577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448970" cy="5913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83132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 smtClean="0"/>
              <a:t>栈</a:t>
            </a:r>
            <a:r>
              <a:rPr lang="zh-CN" altLang="en-US" dirty="0"/>
              <a:t>的</a:t>
            </a:r>
            <a:r>
              <a:rPr lang="zh-CN" altLang="en-US" dirty="0" smtClean="0"/>
              <a:t>应用</a:t>
            </a:r>
            <a:r>
              <a:rPr lang="en-US" altLang="zh-CN" dirty="0" smtClean="0"/>
              <a:t>:  </a:t>
            </a:r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r>
              <a:rPr lang="zh-CN" altLang="en-US" dirty="0">
                <a:solidFill>
                  <a:srgbClr val="FF0000"/>
                </a:solidFill>
              </a:rPr>
              <a:t>求</a:t>
            </a:r>
            <a:r>
              <a:rPr lang="zh-CN" altLang="en-US" dirty="0" smtClean="0">
                <a:solidFill>
                  <a:srgbClr val="FF0000"/>
                </a:solidFill>
              </a:rPr>
              <a:t>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80728"/>
            <a:ext cx="8569325" cy="5732462"/>
          </a:xfrm>
        </p:spPr>
        <p:txBody>
          <a:bodyPr/>
          <a:lstStyle/>
          <a:p>
            <a:r>
              <a:rPr lang="zh-CN" altLang="en-US" dirty="0" smtClean="0"/>
              <a:t>表达式求值        </a:t>
            </a:r>
            <a:r>
              <a:rPr lang="zh-CN" altLang="en-US" dirty="0" smtClean="0">
                <a:solidFill>
                  <a:srgbClr val="FF0000"/>
                </a:solidFill>
              </a:rPr>
              <a:t>例：</a:t>
            </a:r>
            <a:r>
              <a:rPr lang="en-US" altLang="zh-CN" dirty="0" smtClean="0"/>
              <a:t>(4</a:t>
            </a:r>
            <a:r>
              <a:rPr lang="en-US" altLang="zh-CN" dirty="0"/>
              <a:t>*(5-2)+80/2-3)*</a:t>
            </a:r>
            <a:r>
              <a:rPr lang="en-US" altLang="zh-CN" dirty="0" smtClean="0"/>
              <a:t>8</a:t>
            </a:r>
          </a:p>
          <a:p>
            <a:pPr lvl="1"/>
            <a:r>
              <a:rPr lang="zh-CN" altLang="en-US" dirty="0" smtClean="0"/>
              <a:t>任何</a:t>
            </a:r>
            <a:r>
              <a:rPr lang="zh-CN" altLang="en-US" dirty="0"/>
              <a:t>一个表达式都是由</a:t>
            </a:r>
            <a:r>
              <a:rPr lang="zh-CN" altLang="en-US" dirty="0">
                <a:solidFill>
                  <a:srgbClr val="0000FF"/>
                </a:solidFill>
              </a:rPr>
              <a:t>操作数</a:t>
            </a:r>
            <a:r>
              <a:rPr lang="en-US" altLang="zh-CN" dirty="0">
                <a:solidFill>
                  <a:srgbClr val="0000FF"/>
                </a:solidFill>
              </a:rPr>
              <a:t>(operand)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FF"/>
                </a:solidFill>
              </a:rPr>
              <a:t>运算符</a:t>
            </a:r>
            <a:r>
              <a:rPr lang="en-US" altLang="zh-CN" dirty="0">
                <a:solidFill>
                  <a:srgbClr val="0000FF"/>
                </a:solidFill>
              </a:rPr>
              <a:t>(operator)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界限符</a:t>
            </a:r>
            <a:r>
              <a:rPr lang="en-US" altLang="zh-CN" dirty="0">
                <a:solidFill>
                  <a:srgbClr val="0000FF"/>
                </a:solidFill>
              </a:rPr>
              <a:t>(delimiter)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0000FF"/>
                </a:solidFill>
              </a:rPr>
              <a:t>操作数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3"/>
            <a:r>
              <a:rPr lang="zh-CN" altLang="en-US" sz="2200" dirty="0" smtClean="0"/>
              <a:t>常数</a:t>
            </a:r>
            <a:r>
              <a:rPr lang="zh-CN" altLang="en-US" sz="2200" dirty="0"/>
              <a:t>也可以是被说明为变量或常量的</a:t>
            </a:r>
            <a:r>
              <a:rPr lang="zh-CN" altLang="en-US" sz="2200" dirty="0" smtClean="0"/>
              <a:t>标识符</a:t>
            </a:r>
            <a:endParaRPr lang="zh-CN" altLang="en-US" sz="2200" dirty="0"/>
          </a:p>
          <a:p>
            <a:pPr lvl="2"/>
            <a:r>
              <a:rPr lang="zh-CN" altLang="en-US" dirty="0" smtClean="0">
                <a:solidFill>
                  <a:srgbClr val="0000FF"/>
                </a:solidFill>
              </a:rPr>
              <a:t>运算符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3"/>
            <a:r>
              <a:rPr lang="zh-CN" altLang="en-US" sz="2200" dirty="0" smtClean="0"/>
              <a:t>算术运算</a:t>
            </a:r>
            <a:r>
              <a:rPr lang="zh-CN" altLang="en-US" sz="2200" dirty="0"/>
              <a:t>符、关系运算符和逻辑运算</a:t>
            </a:r>
            <a:r>
              <a:rPr lang="zh-CN" altLang="en-US" sz="2200" dirty="0" smtClean="0"/>
              <a:t>符</a:t>
            </a:r>
            <a:endParaRPr lang="zh-CN" altLang="en-US" sz="2200" dirty="0"/>
          </a:p>
          <a:p>
            <a:pPr lvl="2"/>
            <a:r>
              <a:rPr lang="zh-CN" altLang="en-US" dirty="0" smtClean="0">
                <a:solidFill>
                  <a:srgbClr val="0000FF"/>
                </a:solidFill>
              </a:rPr>
              <a:t>界限符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3"/>
            <a:r>
              <a:rPr lang="zh-CN" altLang="en-US" sz="2200" dirty="0" smtClean="0"/>
              <a:t>左右</a:t>
            </a:r>
            <a:r>
              <a:rPr lang="zh-CN" altLang="en-US" sz="2200" dirty="0"/>
              <a:t>括弧和表达式结束符</a:t>
            </a:r>
            <a:r>
              <a:rPr lang="zh-CN" altLang="en-US" sz="2200" dirty="0" smtClean="0"/>
              <a:t>等</a:t>
            </a:r>
            <a:endParaRPr lang="en-US" altLang="zh-CN" sz="2200" dirty="0" smtClean="0"/>
          </a:p>
          <a:p>
            <a:r>
              <a:rPr lang="zh-CN" altLang="en-US" sz="2800" dirty="0" smtClean="0"/>
              <a:t>算术</a:t>
            </a:r>
            <a:r>
              <a:rPr lang="zh-CN" altLang="en-US" sz="2800" dirty="0"/>
              <a:t>四则运算规则</a:t>
            </a:r>
          </a:p>
          <a:p>
            <a:pPr lvl="1"/>
            <a:r>
              <a:rPr lang="zh-CN" altLang="en-US" sz="2400" dirty="0"/>
              <a:t>先乘除</a:t>
            </a:r>
            <a:r>
              <a:rPr lang="en-US" altLang="zh-CN" sz="2400" dirty="0"/>
              <a:t>,</a:t>
            </a:r>
            <a:r>
              <a:rPr lang="zh-CN" altLang="en-US" sz="2400" dirty="0"/>
              <a:t>后加减</a:t>
            </a:r>
          </a:p>
          <a:p>
            <a:pPr lvl="1"/>
            <a:r>
              <a:rPr lang="zh-CN" altLang="en-US" sz="2400" dirty="0"/>
              <a:t>从左算到</a:t>
            </a:r>
            <a:r>
              <a:rPr lang="zh-CN" altLang="en-US" sz="2400" dirty="0" smtClean="0"/>
              <a:t>右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先括号内</a:t>
            </a:r>
            <a:r>
              <a:rPr lang="en-US" altLang="zh-CN" sz="2400" dirty="0"/>
              <a:t>,</a:t>
            </a:r>
            <a:r>
              <a:rPr lang="zh-CN" altLang="en-US" sz="2400" dirty="0"/>
              <a:t>后括号</a:t>
            </a:r>
            <a:r>
              <a:rPr lang="zh-CN" altLang="en-US" sz="2400" dirty="0" smtClean="0"/>
              <a:t>外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63374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FF"/>
                </a:solidFill>
              </a:rPr>
              <a:t>3.2 </a:t>
            </a:r>
            <a:r>
              <a:rPr lang="zh-CN" altLang="en-US" dirty="0">
                <a:solidFill>
                  <a:srgbClr val="FFFFFF"/>
                </a:solidFill>
              </a:rPr>
              <a:t>栈的应用</a:t>
            </a:r>
            <a:r>
              <a:rPr lang="en-US" altLang="zh-CN" dirty="0">
                <a:solidFill>
                  <a:srgbClr val="FFFFFF"/>
                </a:solidFill>
              </a:rPr>
              <a:t>:  </a:t>
            </a:r>
            <a:r>
              <a:rPr lang="zh-CN" altLang="en-US" dirty="0">
                <a:solidFill>
                  <a:srgbClr val="FF0000"/>
                </a:solidFill>
              </a:rPr>
              <a:t>表达式求值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在此仅讨论</a:t>
            </a:r>
            <a:r>
              <a:rPr lang="zh-CN" altLang="en-US" dirty="0"/>
              <a:t>只含二元运算符的算术表达式。</a:t>
            </a:r>
          </a:p>
          <a:p>
            <a:r>
              <a:rPr lang="zh-CN" altLang="en-US" dirty="0" smtClean="0"/>
              <a:t>为了计算表达式，最</a:t>
            </a:r>
            <a:r>
              <a:rPr lang="zh-CN" altLang="en-US" dirty="0"/>
              <a:t>常用的</a:t>
            </a:r>
            <a:r>
              <a:rPr lang="zh-CN" altLang="en-US" dirty="0" smtClean="0"/>
              <a:t>算法是“算符优先法”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任意</a:t>
            </a:r>
            <a:r>
              <a:rPr lang="zh-CN" altLang="en-US" dirty="0"/>
              <a:t>两个相继出现的</a:t>
            </a:r>
            <a:r>
              <a:rPr lang="zh-CN" altLang="en-US" dirty="0" smtClean="0">
                <a:solidFill>
                  <a:srgbClr val="0000FF"/>
                </a:solidFill>
              </a:rPr>
              <a:t>算符</a:t>
            </a:r>
            <a:r>
              <a:rPr lang="zh-CN" altLang="en-US" dirty="0" smtClean="0"/>
              <a:t>之间</a:t>
            </a:r>
            <a:r>
              <a:rPr lang="zh-CN" altLang="en-US" dirty="0"/>
              <a:t>的优先关系只有三</a:t>
            </a:r>
            <a:r>
              <a:rPr lang="zh-CN" altLang="en-US" dirty="0" smtClean="0"/>
              <a:t>种：</a:t>
            </a:r>
            <a:endParaRPr lang="en-US" altLang="zh-CN" dirty="0" smtClean="0"/>
          </a:p>
          <a:p>
            <a:pPr lvl="2"/>
            <a:r>
              <a:rPr lang="el-GR" altLang="zh-CN" dirty="0" smtClean="0"/>
              <a:t>θ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&gt;</a:t>
            </a:r>
            <a:r>
              <a:rPr lang="el-GR" altLang="zh-CN" dirty="0" smtClean="0"/>
              <a:t> θ</a:t>
            </a:r>
            <a:r>
              <a:rPr lang="en-US" altLang="zh-CN" baseline="-25000" dirty="0" smtClean="0"/>
              <a:t>2</a:t>
            </a:r>
            <a:endParaRPr lang="en-US" altLang="zh-CN" dirty="0" smtClean="0"/>
          </a:p>
          <a:p>
            <a:pPr lvl="2"/>
            <a:r>
              <a:rPr lang="el-GR" altLang="zh-CN" dirty="0" smtClean="0"/>
              <a:t>θ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=</a:t>
            </a:r>
            <a:r>
              <a:rPr lang="el-GR" altLang="zh-CN" dirty="0" smtClean="0"/>
              <a:t> θ</a:t>
            </a:r>
            <a:r>
              <a:rPr lang="en-US" altLang="zh-CN" baseline="-25000" dirty="0" smtClean="0"/>
              <a:t>2</a:t>
            </a:r>
            <a:endParaRPr lang="en-US" altLang="zh-CN" dirty="0" smtClean="0"/>
          </a:p>
          <a:p>
            <a:pPr lvl="2"/>
            <a:r>
              <a:rPr lang="el-GR" altLang="zh-CN" dirty="0" smtClean="0"/>
              <a:t>θ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&lt;</a:t>
            </a:r>
            <a:r>
              <a:rPr lang="el-GR" altLang="zh-CN" dirty="0" smtClean="0"/>
              <a:t> θ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算符：</a:t>
            </a:r>
            <a:r>
              <a:rPr lang="zh-CN" altLang="en-US" dirty="0" smtClean="0"/>
              <a:t>运算符</a:t>
            </a:r>
            <a:r>
              <a:rPr lang="zh-CN" altLang="en-US" dirty="0"/>
              <a:t>和界限符的</a:t>
            </a:r>
            <a:r>
              <a:rPr lang="zh-CN" altLang="en-US" dirty="0" smtClean="0"/>
              <a:t>统称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443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 smtClean="0"/>
              <a:t>栈</a:t>
            </a:r>
            <a:r>
              <a:rPr lang="zh-CN" altLang="en-US" dirty="0"/>
              <a:t>的应用</a:t>
            </a:r>
            <a:r>
              <a:rPr lang="en-US" altLang="zh-CN" dirty="0"/>
              <a:t>: 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r>
              <a:rPr lang="zh-CN" altLang="en-US" dirty="0">
                <a:solidFill>
                  <a:srgbClr val="FF0000"/>
                </a:solidFill>
              </a:rPr>
              <a:t>求值</a:t>
            </a:r>
          </a:p>
        </p:txBody>
      </p:sp>
      <p:sp>
        <p:nvSpPr>
          <p:cNvPr id="5" name="Text Box 109"/>
          <p:cNvSpPr txBox="1">
            <a:spLocks noChangeArrowheads="1"/>
          </p:cNvSpPr>
          <p:nvPr/>
        </p:nvSpPr>
        <p:spPr bwMode="auto">
          <a:xfrm>
            <a:off x="1523764" y="1124744"/>
            <a:ext cx="70922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dirty="0" smtClean="0">
                <a:solidFill>
                  <a:srgbClr val="0000FF"/>
                </a:solidFill>
                <a:latin typeface="楷体_GB2312" pitchFamily="49" charset="-122"/>
              </a:rPr>
              <a:t>表</a:t>
            </a:r>
            <a:r>
              <a:rPr lang="en-US" altLang="zh-CN" sz="3600" dirty="0" smtClean="0">
                <a:solidFill>
                  <a:srgbClr val="0000FF"/>
                </a:solidFill>
                <a:latin typeface="楷体_GB2312" pitchFamily="49" charset="-122"/>
              </a:rPr>
              <a:t>3.1</a:t>
            </a:r>
            <a:r>
              <a:rPr lang="zh-CN" altLang="en-US" sz="3600" dirty="0" smtClean="0">
                <a:solidFill>
                  <a:srgbClr val="0000FF"/>
                </a:solidFill>
                <a:latin typeface="楷体_GB2312" pitchFamily="49" charset="-122"/>
              </a:rPr>
              <a:t>　算符间的优先关系</a:t>
            </a:r>
            <a:r>
              <a:rPr lang="en-US" altLang="zh-CN" sz="3600" dirty="0" smtClean="0">
                <a:solidFill>
                  <a:srgbClr val="0000FF"/>
                </a:solidFill>
                <a:latin typeface="楷体_GB2312" pitchFamily="49" charset="-122"/>
              </a:rPr>
              <a:t>(P53)</a:t>
            </a:r>
            <a:endParaRPr lang="zh-CN" altLang="en-US" sz="3600" dirty="0" smtClean="0">
              <a:solidFill>
                <a:srgbClr val="0000FF"/>
              </a:solidFill>
              <a:latin typeface="楷体_GB2312" pitchFamily="49" charset="-122"/>
            </a:endParaRP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55951611"/>
              </p:ext>
            </p:extLst>
          </p:nvPr>
        </p:nvGraphicFramePr>
        <p:xfrm>
          <a:off x="574104" y="1844824"/>
          <a:ext cx="8534400" cy="4419600"/>
        </p:xfrm>
        <a:graphic>
          <a:graphicData uri="http://schemas.openxmlformats.org/presentationml/2006/ole">
            <p:oleObj spid="_x0000_s1120" name="VISIO" r:id="rId3" imgW="6967800" imgH="3789000" progId="Visio.Drawing.11">
              <p:embed/>
            </p:oleObj>
          </a:graphicData>
        </a:graphic>
      </p:graphicFrame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402904" y="2721124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3469704" y="27592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4460304" y="2721124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5450904" y="2721124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6441504" y="2721124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7127304" y="27592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7965504" y="27592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2402904" y="32926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3469704" y="3292624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4536504" y="32926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450904" y="32926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6441504" y="3292624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7127304" y="32926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7965504" y="32926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2402904" y="38260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3469704" y="3826024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4" name="Rectangle 29"/>
          <p:cNvSpPr>
            <a:spLocks noChangeArrowheads="1"/>
          </p:cNvSpPr>
          <p:nvPr/>
        </p:nvSpPr>
        <p:spPr bwMode="auto">
          <a:xfrm>
            <a:off x="4536504" y="3826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5450904" y="3826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6" name="Rectangle 31"/>
          <p:cNvSpPr>
            <a:spLocks noChangeArrowheads="1"/>
          </p:cNvSpPr>
          <p:nvPr/>
        </p:nvSpPr>
        <p:spPr bwMode="auto">
          <a:xfrm>
            <a:off x="6441504" y="3787924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27" name="Rectangle 32"/>
          <p:cNvSpPr>
            <a:spLocks noChangeArrowheads="1"/>
          </p:cNvSpPr>
          <p:nvPr/>
        </p:nvSpPr>
        <p:spPr bwMode="auto">
          <a:xfrm>
            <a:off x="7127304" y="38260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8" name="Rectangle 33"/>
          <p:cNvSpPr>
            <a:spLocks noChangeArrowheads="1"/>
          </p:cNvSpPr>
          <p:nvPr/>
        </p:nvSpPr>
        <p:spPr bwMode="auto">
          <a:xfrm>
            <a:off x="7965504" y="38260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9" name="Rectangle 34"/>
          <p:cNvSpPr>
            <a:spLocks noChangeArrowheads="1"/>
          </p:cNvSpPr>
          <p:nvPr/>
        </p:nvSpPr>
        <p:spPr bwMode="auto">
          <a:xfrm>
            <a:off x="2402904" y="42832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3469704" y="42832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31" name="Rectangle 36"/>
          <p:cNvSpPr>
            <a:spLocks noChangeArrowheads="1"/>
          </p:cNvSpPr>
          <p:nvPr/>
        </p:nvSpPr>
        <p:spPr bwMode="auto">
          <a:xfrm>
            <a:off x="4536504" y="4245124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5450904" y="4245124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33" name="Rectangle 38"/>
          <p:cNvSpPr>
            <a:spLocks noChangeArrowheads="1"/>
          </p:cNvSpPr>
          <p:nvPr/>
        </p:nvSpPr>
        <p:spPr bwMode="auto">
          <a:xfrm>
            <a:off x="6441504" y="4245124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34" name="Rectangle 39"/>
          <p:cNvSpPr>
            <a:spLocks noChangeArrowheads="1"/>
          </p:cNvSpPr>
          <p:nvPr/>
        </p:nvSpPr>
        <p:spPr bwMode="auto">
          <a:xfrm>
            <a:off x="7127304" y="4245124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35" name="Rectangle 40"/>
          <p:cNvSpPr>
            <a:spLocks noChangeArrowheads="1"/>
          </p:cNvSpPr>
          <p:nvPr/>
        </p:nvSpPr>
        <p:spPr bwMode="auto">
          <a:xfrm>
            <a:off x="7965504" y="42832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36" name="Rectangle 41"/>
          <p:cNvSpPr>
            <a:spLocks noChangeArrowheads="1"/>
          </p:cNvSpPr>
          <p:nvPr/>
        </p:nvSpPr>
        <p:spPr bwMode="auto">
          <a:xfrm>
            <a:off x="2402904" y="47404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3469704" y="4740424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38" name="Rectangle 43"/>
          <p:cNvSpPr>
            <a:spLocks noChangeArrowheads="1"/>
          </p:cNvSpPr>
          <p:nvPr/>
        </p:nvSpPr>
        <p:spPr bwMode="auto">
          <a:xfrm>
            <a:off x="4536504" y="4702324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39" name="Rectangle 44"/>
          <p:cNvSpPr>
            <a:spLocks noChangeArrowheads="1"/>
          </p:cNvSpPr>
          <p:nvPr/>
        </p:nvSpPr>
        <p:spPr bwMode="auto">
          <a:xfrm>
            <a:off x="5450904" y="4702324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40" name="Rectangle 45"/>
          <p:cNvSpPr>
            <a:spLocks noChangeArrowheads="1"/>
          </p:cNvSpPr>
          <p:nvPr/>
        </p:nvSpPr>
        <p:spPr bwMode="auto">
          <a:xfrm>
            <a:off x="6441504" y="4702324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7127304" y="4702324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=</a:t>
            </a:r>
          </a:p>
        </p:txBody>
      </p:sp>
      <p:sp>
        <p:nvSpPr>
          <p:cNvPr id="42" name="Rectangle 47"/>
          <p:cNvSpPr>
            <a:spLocks noChangeArrowheads="1"/>
          </p:cNvSpPr>
          <p:nvPr/>
        </p:nvSpPr>
        <p:spPr bwMode="auto">
          <a:xfrm>
            <a:off x="2402904" y="51976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43" name="Rectangle 48"/>
          <p:cNvSpPr>
            <a:spLocks noChangeArrowheads="1"/>
          </p:cNvSpPr>
          <p:nvPr/>
        </p:nvSpPr>
        <p:spPr bwMode="auto">
          <a:xfrm>
            <a:off x="3469704" y="5197624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44" name="Rectangle 49"/>
          <p:cNvSpPr>
            <a:spLocks noChangeArrowheads="1"/>
          </p:cNvSpPr>
          <p:nvPr/>
        </p:nvSpPr>
        <p:spPr bwMode="auto">
          <a:xfrm>
            <a:off x="4536504" y="5159524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45" name="Rectangle 50"/>
          <p:cNvSpPr>
            <a:spLocks noChangeArrowheads="1"/>
          </p:cNvSpPr>
          <p:nvPr/>
        </p:nvSpPr>
        <p:spPr bwMode="auto">
          <a:xfrm>
            <a:off x="5450904" y="5159524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6441504" y="515952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x</a:t>
            </a:r>
          </a:p>
        </p:txBody>
      </p:sp>
      <p:sp>
        <p:nvSpPr>
          <p:cNvPr id="47" name="Rectangle 52"/>
          <p:cNvSpPr>
            <a:spLocks noChangeArrowheads="1"/>
          </p:cNvSpPr>
          <p:nvPr/>
        </p:nvSpPr>
        <p:spPr bwMode="auto">
          <a:xfrm>
            <a:off x="7127304" y="5159524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48" name="Rectangle 53"/>
          <p:cNvSpPr>
            <a:spLocks noChangeArrowheads="1"/>
          </p:cNvSpPr>
          <p:nvPr/>
        </p:nvSpPr>
        <p:spPr bwMode="auto">
          <a:xfrm>
            <a:off x="7965504" y="51976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49" name="Rectangle 54"/>
          <p:cNvSpPr>
            <a:spLocks noChangeArrowheads="1"/>
          </p:cNvSpPr>
          <p:nvPr/>
        </p:nvSpPr>
        <p:spPr bwMode="auto">
          <a:xfrm>
            <a:off x="2402904" y="5692924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50" name="Rectangle 55"/>
          <p:cNvSpPr>
            <a:spLocks noChangeArrowheads="1"/>
          </p:cNvSpPr>
          <p:nvPr/>
        </p:nvSpPr>
        <p:spPr bwMode="auto">
          <a:xfrm>
            <a:off x="3469704" y="5731024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51" name="Rectangle 56"/>
          <p:cNvSpPr>
            <a:spLocks noChangeArrowheads="1"/>
          </p:cNvSpPr>
          <p:nvPr/>
        </p:nvSpPr>
        <p:spPr bwMode="auto">
          <a:xfrm>
            <a:off x="4536504" y="5692924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52" name="Rectangle 57"/>
          <p:cNvSpPr>
            <a:spLocks noChangeArrowheads="1"/>
          </p:cNvSpPr>
          <p:nvPr/>
        </p:nvSpPr>
        <p:spPr bwMode="auto">
          <a:xfrm>
            <a:off x="5450904" y="5692924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53" name="Rectangle 58"/>
          <p:cNvSpPr>
            <a:spLocks noChangeArrowheads="1"/>
          </p:cNvSpPr>
          <p:nvPr/>
        </p:nvSpPr>
        <p:spPr bwMode="auto">
          <a:xfrm>
            <a:off x="6441504" y="5692924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54" name="Rectangle 59"/>
          <p:cNvSpPr>
            <a:spLocks noChangeArrowheads="1"/>
          </p:cNvSpPr>
          <p:nvPr/>
        </p:nvSpPr>
        <p:spPr bwMode="auto">
          <a:xfrm>
            <a:off x="7965504" y="573102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FF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=</a:t>
            </a:r>
          </a:p>
        </p:txBody>
      </p:sp>
      <p:sp>
        <p:nvSpPr>
          <p:cNvPr id="55" name="Rectangle 60"/>
          <p:cNvSpPr>
            <a:spLocks noChangeArrowheads="1"/>
          </p:cNvSpPr>
          <p:nvPr/>
        </p:nvSpPr>
        <p:spPr bwMode="auto">
          <a:xfrm>
            <a:off x="7965504" y="470232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x</a:t>
            </a:r>
          </a:p>
        </p:txBody>
      </p:sp>
      <p:sp>
        <p:nvSpPr>
          <p:cNvPr id="56" name="Rectangle 61"/>
          <p:cNvSpPr>
            <a:spLocks noChangeArrowheads="1"/>
          </p:cNvSpPr>
          <p:nvPr/>
        </p:nvSpPr>
        <p:spPr bwMode="auto">
          <a:xfrm>
            <a:off x="7127304" y="561672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FF0000"/>
                </a:solidFill>
                <a:latin typeface="Times New Roman" pitchFamily="18" charset="0"/>
                <a:ea typeface="华文楷体" pitchFamily="2" charset="-122"/>
                <a:sym typeface="Symbol" pitchFamily="18" charset="2"/>
              </a:rPr>
              <a:t>x</a:t>
            </a:r>
          </a:p>
        </p:txBody>
      </p:sp>
    </p:spTree>
    <p:extLst>
      <p:ext uri="{BB962C8B-B14F-4D97-AF65-F5344CB8AC3E}">
        <p14:creationId xmlns="" xmlns:p14="http://schemas.microsoft.com/office/powerpoint/2010/main" val="30799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 smtClean="0"/>
              <a:t>栈</a:t>
            </a:r>
            <a:r>
              <a:rPr lang="zh-CN" altLang="en-US" dirty="0"/>
              <a:t>的应用</a:t>
            </a:r>
            <a:r>
              <a:rPr lang="en-US" altLang="zh-CN" dirty="0"/>
              <a:t>: 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r>
              <a:rPr lang="zh-CN" altLang="en-US" dirty="0">
                <a:solidFill>
                  <a:srgbClr val="FF0000"/>
                </a:solidFill>
              </a:rPr>
              <a:t>求值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052736"/>
            <a:ext cx="8569325" cy="5399087"/>
          </a:xfrm>
        </p:spPr>
        <p:txBody>
          <a:bodyPr/>
          <a:lstStyle/>
          <a:p>
            <a:r>
              <a:rPr lang="zh-CN" altLang="en-US" dirty="0"/>
              <a:t>算法</a:t>
            </a:r>
            <a:r>
              <a:rPr lang="zh-CN" altLang="en-US" dirty="0" smtClean="0"/>
              <a:t>思想</a:t>
            </a:r>
            <a:endParaRPr lang="en-US" altLang="zh-CN" dirty="0" smtClean="0"/>
          </a:p>
          <a:p>
            <a:pPr lvl="1"/>
            <a:r>
              <a:rPr lang="zh-CN" altLang="en-US" dirty="0"/>
              <a:t>设定两栈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OPND: </a:t>
            </a:r>
            <a:r>
              <a:rPr lang="zh-CN" altLang="en-US" dirty="0" smtClean="0"/>
              <a:t>操作数</a:t>
            </a:r>
            <a:r>
              <a:rPr lang="zh-CN" altLang="en-US" dirty="0"/>
              <a:t>或运算结果　</a:t>
            </a:r>
            <a:r>
              <a:rPr lang="en-US" altLang="zh-CN" dirty="0" smtClean="0"/>
              <a:t>OPTR: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具体步骤</a:t>
            </a:r>
            <a:endParaRPr lang="zh-CN" altLang="en-US" dirty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200" dirty="0"/>
              <a:t>初始化</a:t>
            </a:r>
            <a:r>
              <a:rPr lang="en-US" altLang="zh-CN" sz="2200" dirty="0"/>
              <a:t>OPTR</a:t>
            </a:r>
            <a:r>
              <a:rPr lang="zh-CN" altLang="en-US" sz="2200" dirty="0"/>
              <a:t>栈和</a:t>
            </a:r>
            <a:r>
              <a:rPr lang="en-US" altLang="zh-CN" sz="2200" dirty="0"/>
              <a:t>OPND</a:t>
            </a:r>
            <a:r>
              <a:rPr lang="zh-CN" altLang="en-US" sz="2200" dirty="0"/>
              <a:t>栈，将 “</a:t>
            </a:r>
            <a:r>
              <a:rPr lang="en-US" altLang="zh-CN" sz="2200" dirty="0"/>
              <a:t>#”</a:t>
            </a:r>
            <a:r>
              <a:rPr lang="zh-CN" altLang="en-US" sz="2200" dirty="0"/>
              <a:t>压入</a:t>
            </a:r>
            <a:r>
              <a:rPr lang="en-US" altLang="zh-CN" sz="2200" dirty="0"/>
              <a:t>OPTR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200" dirty="0" smtClean="0"/>
              <a:t>依次</a:t>
            </a:r>
            <a:r>
              <a:rPr lang="zh-CN" altLang="en-US" sz="2200" dirty="0"/>
              <a:t>读入字符</a:t>
            </a:r>
            <a:r>
              <a:rPr lang="en-US" altLang="zh-CN" sz="2200" dirty="0" err="1"/>
              <a:t>ch</a:t>
            </a:r>
            <a:r>
              <a:rPr lang="zh-CN" altLang="en-US" sz="2200" dirty="0"/>
              <a:t>，循环执行（</a:t>
            </a:r>
            <a:r>
              <a:rPr lang="en-US" altLang="zh-CN" sz="2200" dirty="0"/>
              <a:t>3</a:t>
            </a:r>
            <a:r>
              <a:rPr lang="zh-CN" altLang="en-US" sz="2200" dirty="0"/>
              <a:t>）至（</a:t>
            </a:r>
            <a:r>
              <a:rPr lang="en-US" altLang="zh-CN" sz="2200" dirty="0"/>
              <a:t>5</a:t>
            </a:r>
            <a:r>
              <a:rPr lang="zh-CN" altLang="en-US" sz="2200" dirty="0"/>
              <a:t>） 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200" dirty="0" smtClean="0"/>
              <a:t>取出</a:t>
            </a:r>
            <a:r>
              <a:rPr lang="en-US" altLang="zh-CN" sz="2200" dirty="0"/>
              <a:t>OPTR</a:t>
            </a:r>
            <a:r>
              <a:rPr lang="zh-CN" altLang="en-US" sz="2200" dirty="0"/>
              <a:t>的栈顶元素，当</a:t>
            </a:r>
            <a:r>
              <a:rPr lang="en-US" altLang="zh-CN" sz="2200" dirty="0"/>
              <a:t>OPTR</a:t>
            </a:r>
            <a:r>
              <a:rPr lang="zh-CN" altLang="en-US" sz="2200" dirty="0"/>
              <a:t>的栈顶元素和</a:t>
            </a:r>
            <a:r>
              <a:rPr lang="en-US" altLang="zh-CN" sz="2200" dirty="0" err="1"/>
              <a:t>ch</a:t>
            </a:r>
            <a:r>
              <a:rPr lang="zh-CN" altLang="en-US" sz="2200" dirty="0"/>
              <a:t>均为“</a:t>
            </a:r>
            <a:r>
              <a:rPr lang="en-US" altLang="zh-CN" sz="2200" dirty="0"/>
              <a:t>#”</a:t>
            </a:r>
            <a:r>
              <a:rPr lang="zh-CN" altLang="en-US" sz="2200" dirty="0"/>
              <a:t>时，表达式求值完毕，</a:t>
            </a:r>
            <a:r>
              <a:rPr lang="en-US" altLang="zh-CN" sz="2200" dirty="0"/>
              <a:t>OPND</a:t>
            </a:r>
            <a:r>
              <a:rPr lang="zh-CN" altLang="en-US" sz="2200" dirty="0"/>
              <a:t>栈顶元素为表达式的</a:t>
            </a:r>
            <a:r>
              <a:rPr lang="zh-CN" altLang="en-US" sz="2200" dirty="0" smtClean="0"/>
              <a:t>值</a:t>
            </a:r>
            <a:endParaRPr lang="en-US" altLang="zh-CN" sz="2200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sz="2200" dirty="0"/>
              <a:t>if (</a:t>
            </a:r>
            <a:r>
              <a:rPr lang="en-US" altLang="zh-CN" sz="2200" dirty="0" err="1"/>
              <a:t>ch</a:t>
            </a:r>
            <a:r>
              <a:rPr lang="zh-CN" altLang="en-US" sz="2200" dirty="0"/>
              <a:t>是操作数</a:t>
            </a:r>
            <a:r>
              <a:rPr lang="en-US" altLang="zh-CN" sz="2200" dirty="0"/>
              <a:t>)  </a:t>
            </a:r>
            <a:r>
              <a:rPr lang="zh-CN" altLang="en-US" sz="2200" dirty="0"/>
              <a:t>则</a:t>
            </a:r>
            <a:r>
              <a:rPr lang="en-US" altLang="zh-CN" sz="2200" dirty="0" err="1"/>
              <a:t>ch</a:t>
            </a:r>
            <a:r>
              <a:rPr lang="zh-CN" altLang="en-US" sz="2200" dirty="0"/>
              <a:t>进</a:t>
            </a:r>
            <a:r>
              <a:rPr lang="en-US" altLang="zh-CN" sz="2200" dirty="0"/>
              <a:t>OPND</a:t>
            </a:r>
            <a:r>
              <a:rPr lang="zh-CN" altLang="en-US" sz="2200" dirty="0"/>
              <a:t>，读入下一字符</a:t>
            </a:r>
            <a:r>
              <a:rPr lang="en-US" altLang="zh-CN" sz="2200" dirty="0" err="1"/>
              <a:t>ch</a:t>
            </a:r>
            <a:endParaRPr lang="en-US" altLang="zh-CN" sz="2200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zh-CN" sz="2200" dirty="0"/>
              <a:t>else </a:t>
            </a:r>
            <a:r>
              <a:rPr lang="zh-CN" altLang="en-US" sz="2200" dirty="0"/>
              <a:t>比较</a:t>
            </a:r>
            <a:r>
              <a:rPr lang="en-US" altLang="zh-CN" sz="2200" dirty="0"/>
              <a:t>OPTR</a:t>
            </a:r>
            <a:r>
              <a:rPr lang="zh-CN" altLang="en-US" sz="2200" dirty="0"/>
              <a:t>栈顶元素和</a:t>
            </a:r>
            <a:r>
              <a:rPr lang="en-US" altLang="zh-CN" sz="2200" dirty="0" err="1"/>
              <a:t>ch</a:t>
            </a:r>
            <a:r>
              <a:rPr lang="zh-CN" altLang="en-US" sz="2200" dirty="0"/>
              <a:t>的优先级</a:t>
            </a:r>
          </a:p>
          <a:p>
            <a:pPr marL="457200" lvl="1" indent="0">
              <a:buNone/>
            </a:pPr>
            <a:r>
              <a:rPr lang="en-US" altLang="zh-CN" sz="2200" dirty="0">
                <a:solidFill>
                  <a:srgbClr val="0000FF"/>
                </a:solidFill>
              </a:rPr>
              <a:t>     </a:t>
            </a:r>
            <a:r>
              <a:rPr lang="en-US" altLang="zh-CN" sz="2200" dirty="0" smtClean="0">
                <a:solidFill>
                  <a:srgbClr val="0000FF"/>
                </a:solidFill>
              </a:rPr>
              <a:t>        case </a:t>
            </a:r>
            <a:r>
              <a:rPr lang="en-US" altLang="zh-CN" sz="2200" dirty="0">
                <a:solidFill>
                  <a:srgbClr val="0000FF"/>
                </a:solidFill>
              </a:rPr>
              <a:t>‘&lt;’:  </a:t>
            </a:r>
            <a:r>
              <a:rPr lang="zh-CN" altLang="en-US" sz="2200" dirty="0">
                <a:solidFill>
                  <a:srgbClr val="0000FF"/>
                </a:solidFill>
              </a:rPr>
              <a:t>运算符</a:t>
            </a:r>
            <a:r>
              <a:rPr lang="en-US" altLang="zh-CN" sz="2200" dirty="0" err="1">
                <a:solidFill>
                  <a:srgbClr val="0000FF"/>
                </a:solidFill>
              </a:rPr>
              <a:t>ch</a:t>
            </a:r>
            <a:r>
              <a:rPr lang="en-US" altLang="zh-CN" sz="2200" dirty="0">
                <a:solidFill>
                  <a:srgbClr val="0000FF"/>
                </a:solidFill>
              </a:rPr>
              <a:t> </a:t>
            </a:r>
            <a:r>
              <a:rPr lang="zh-CN" altLang="en-US" sz="2200" dirty="0">
                <a:solidFill>
                  <a:srgbClr val="0000FF"/>
                </a:solidFill>
              </a:rPr>
              <a:t>进</a:t>
            </a:r>
            <a:r>
              <a:rPr lang="en-US" altLang="zh-CN" sz="2200" dirty="0">
                <a:solidFill>
                  <a:srgbClr val="0000FF"/>
                </a:solidFill>
              </a:rPr>
              <a:t>OPTR</a:t>
            </a:r>
            <a:r>
              <a:rPr lang="zh-CN" altLang="en-US" sz="2200" dirty="0">
                <a:solidFill>
                  <a:srgbClr val="0000FF"/>
                </a:solidFill>
              </a:rPr>
              <a:t>，读入下一字符</a:t>
            </a:r>
            <a:r>
              <a:rPr lang="en-US" altLang="zh-CN" sz="2200" dirty="0" err="1" smtClean="0">
                <a:solidFill>
                  <a:srgbClr val="0000FF"/>
                </a:solidFill>
              </a:rPr>
              <a:t>ch</a:t>
            </a:r>
            <a:endParaRPr lang="en-US" altLang="zh-CN" sz="2200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altLang="zh-CN" sz="2200" dirty="0" smtClean="0">
                <a:solidFill>
                  <a:srgbClr val="0000FF"/>
                </a:solidFill>
              </a:rPr>
              <a:t>             case ‘&gt;’:   </a:t>
            </a:r>
            <a:r>
              <a:rPr lang="zh-CN" altLang="en-US" sz="2200" dirty="0">
                <a:solidFill>
                  <a:srgbClr val="0000FF"/>
                </a:solidFill>
              </a:rPr>
              <a:t>栈顶运算符退栈、</a:t>
            </a:r>
            <a:r>
              <a:rPr lang="zh-CN" altLang="en-US" sz="2200" dirty="0" smtClean="0">
                <a:solidFill>
                  <a:srgbClr val="0000FF"/>
                </a:solidFill>
              </a:rPr>
              <a:t>计算</a:t>
            </a:r>
            <a:r>
              <a:rPr lang="zh-CN" altLang="en-US" sz="2200" dirty="0">
                <a:solidFill>
                  <a:srgbClr val="0000FF"/>
                </a:solidFill>
              </a:rPr>
              <a:t>、</a:t>
            </a:r>
            <a:r>
              <a:rPr lang="zh-CN" altLang="en-US" sz="2200" dirty="0" smtClean="0">
                <a:solidFill>
                  <a:srgbClr val="0000FF"/>
                </a:solidFill>
              </a:rPr>
              <a:t>结果</a:t>
            </a:r>
            <a:r>
              <a:rPr lang="zh-CN" altLang="en-US" sz="2200" dirty="0">
                <a:solidFill>
                  <a:srgbClr val="0000FF"/>
                </a:solidFill>
              </a:rPr>
              <a:t>进</a:t>
            </a:r>
            <a:r>
              <a:rPr lang="en-US" altLang="zh-CN" sz="2200" dirty="0" smtClean="0">
                <a:solidFill>
                  <a:srgbClr val="0000FF"/>
                </a:solidFill>
              </a:rPr>
              <a:t>OPND</a:t>
            </a:r>
          </a:p>
          <a:p>
            <a:pPr marL="457200" lvl="1" indent="0">
              <a:buNone/>
            </a:pPr>
            <a:r>
              <a:rPr lang="en-US" altLang="zh-CN" sz="2200" dirty="0" smtClean="0">
                <a:solidFill>
                  <a:srgbClr val="0000FF"/>
                </a:solidFill>
              </a:rPr>
              <a:t>             case</a:t>
            </a:r>
            <a:r>
              <a:rPr lang="en-US" altLang="zh-CN" sz="2200" dirty="0">
                <a:solidFill>
                  <a:srgbClr val="0000FF"/>
                </a:solidFill>
              </a:rPr>
              <a:t>‘=’:   </a:t>
            </a:r>
            <a:r>
              <a:rPr lang="zh-CN" altLang="en-US" sz="2200" dirty="0">
                <a:solidFill>
                  <a:srgbClr val="0000FF"/>
                </a:solidFill>
              </a:rPr>
              <a:t>脱括号（弹出左括号），读入下一字符</a:t>
            </a:r>
            <a:r>
              <a:rPr lang="en-US" altLang="zh-CN" sz="2200" dirty="0" err="1">
                <a:solidFill>
                  <a:srgbClr val="0000FF"/>
                </a:solidFill>
              </a:rPr>
              <a:t>ch</a:t>
            </a:r>
            <a:endParaRPr lang="en-US" altLang="zh-CN" sz="22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>
              <a:ea typeface="华文楷体" pitchFamily="2" charset="-122"/>
            </a:endParaRPr>
          </a:p>
          <a:p>
            <a:pPr marL="457200" lvl="1" indent="0">
              <a:buNone/>
            </a:pPr>
            <a:r>
              <a:rPr lang="en-US" altLang="zh-CN" dirty="0" smtClean="0"/>
              <a:t> 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30799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课前回顾</a:t>
            </a: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双向链表的插入</a:t>
            </a:r>
            <a:r>
              <a:rPr lang="en-US" altLang="zh-CN" smtClean="0"/>
              <a:t>(</a:t>
            </a:r>
            <a:r>
              <a:rPr lang="zh-CN" altLang="en-US" smtClean="0"/>
              <a:t>前插</a:t>
            </a:r>
            <a:r>
              <a:rPr lang="en-US" altLang="zh-CN" smtClean="0"/>
              <a:t>)</a:t>
            </a: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95400" y="5475288"/>
            <a:ext cx="2941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4. p-&gt;prior=s;</a:t>
            </a:r>
          </a:p>
        </p:txBody>
      </p:sp>
      <p:sp>
        <p:nvSpPr>
          <p:cNvPr id="57349" name="AutoShape 4"/>
          <p:cNvSpPr>
            <a:spLocks noChangeAspect="1" noChangeArrowheads="1" noTextEdit="1"/>
          </p:cNvSpPr>
          <p:nvPr/>
        </p:nvSpPr>
        <p:spPr bwMode="auto">
          <a:xfrm>
            <a:off x="762000" y="1428750"/>
            <a:ext cx="74676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2516188" y="1911350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FontTx/>
              <a:buNone/>
            </a:pPr>
            <a:endParaRPr kumimoji="1" lang="zh-CN" altLang="en-US" sz="2800" b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7351" name="Rectangle 6"/>
          <p:cNvSpPr>
            <a:spLocks noChangeArrowheads="1"/>
          </p:cNvSpPr>
          <p:nvPr/>
        </p:nvSpPr>
        <p:spPr bwMode="auto">
          <a:xfrm>
            <a:off x="2714625" y="198755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1" lang="en-US" altLang="zh-CN" sz="27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1" lang="en-US" altLang="zh-CN" sz="2800" b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7352" name="Rectangle 7"/>
          <p:cNvSpPr>
            <a:spLocks noChangeArrowheads="1"/>
          </p:cNvSpPr>
          <p:nvPr/>
        </p:nvSpPr>
        <p:spPr bwMode="auto">
          <a:xfrm>
            <a:off x="1931988" y="1911350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FontTx/>
              <a:buNone/>
            </a:pPr>
            <a:endParaRPr kumimoji="1" lang="zh-CN" altLang="en-US" sz="2800" b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7353" name="Rectangle 8"/>
          <p:cNvSpPr>
            <a:spLocks noChangeArrowheads="1"/>
          </p:cNvSpPr>
          <p:nvPr/>
        </p:nvSpPr>
        <p:spPr bwMode="auto">
          <a:xfrm>
            <a:off x="3100388" y="1911350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FontTx/>
              <a:buNone/>
            </a:pPr>
            <a:endParaRPr kumimoji="1" lang="zh-CN" altLang="en-US" sz="2800" b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7354" name="Rectangle 9"/>
          <p:cNvSpPr>
            <a:spLocks noChangeArrowheads="1"/>
          </p:cNvSpPr>
          <p:nvPr/>
        </p:nvSpPr>
        <p:spPr bwMode="auto">
          <a:xfrm>
            <a:off x="4562475" y="1911350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FontTx/>
              <a:buNone/>
            </a:pPr>
            <a:endParaRPr kumimoji="1" lang="zh-CN" altLang="en-US" sz="2800" b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7355" name="Rectangle 10"/>
          <p:cNvSpPr>
            <a:spLocks noChangeArrowheads="1"/>
          </p:cNvSpPr>
          <p:nvPr/>
        </p:nvSpPr>
        <p:spPr bwMode="auto">
          <a:xfrm>
            <a:off x="5146675" y="1911350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FontTx/>
              <a:buNone/>
            </a:pPr>
            <a:endParaRPr kumimoji="1" lang="zh-CN" altLang="en-US" sz="2800" b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7356" name="Rectangle 11"/>
          <p:cNvSpPr>
            <a:spLocks noChangeArrowheads="1"/>
          </p:cNvSpPr>
          <p:nvPr/>
        </p:nvSpPr>
        <p:spPr bwMode="auto">
          <a:xfrm>
            <a:off x="5345113" y="1987550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1" lang="en-US" altLang="zh-CN" sz="27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endParaRPr kumimoji="1" lang="en-US" altLang="zh-CN" sz="2800" b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7357" name="Rectangle 12"/>
          <p:cNvSpPr>
            <a:spLocks noChangeArrowheads="1"/>
          </p:cNvSpPr>
          <p:nvPr/>
        </p:nvSpPr>
        <p:spPr bwMode="auto">
          <a:xfrm>
            <a:off x="5730875" y="1911350"/>
            <a:ext cx="584200" cy="530225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FontTx/>
              <a:buNone/>
            </a:pPr>
            <a:endParaRPr kumimoji="1" lang="zh-CN" altLang="en-US" sz="2800" b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7358" name="Rectangle 13"/>
          <p:cNvSpPr>
            <a:spLocks noChangeArrowheads="1"/>
          </p:cNvSpPr>
          <p:nvPr/>
        </p:nvSpPr>
        <p:spPr bwMode="auto">
          <a:xfrm>
            <a:off x="3392488" y="3235325"/>
            <a:ext cx="584200" cy="528638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FontTx/>
              <a:buNone/>
            </a:pPr>
            <a:endParaRPr kumimoji="1" lang="zh-CN" altLang="en-US" sz="2800" b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7359" name="Rectangle 14"/>
          <p:cNvSpPr>
            <a:spLocks noChangeArrowheads="1"/>
          </p:cNvSpPr>
          <p:nvPr/>
        </p:nvSpPr>
        <p:spPr bwMode="auto">
          <a:xfrm>
            <a:off x="3976688" y="3235325"/>
            <a:ext cx="585787" cy="528638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FontTx/>
              <a:buNone/>
            </a:pPr>
            <a:endParaRPr kumimoji="1" lang="zh-CN" altLang="en-US" sz="2800" b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7360" name="Rectangle 15"/>
          <p:cNvSpPr>
            <a:spLocks noChangeArrowheads="1"/>
          </p:cNvSpPr>
          <p:nvPr/>
        </p:nvSpPr>
        <p:spPr bwMode="auto">
          <a:xfrm>
            <a:off x="4176713" y="3311525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1" lang="en-US" altLang="zh-CN" sz="27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endParaRPr kumimoji="1" lang="en-US" altLang="zh-CN" sz="2800" b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7361" name="Rectangle 16"/>
          <p:cNvSpPr>
            <a:spLocks noChangeArrowheads="1"/>
          </p:cNvSpPr>
          <p:nvPr/>
        </p:nvSpPr>
        <p:spPr bwMode="auto">
          <a:xfrm>
            <a:off x="4562475" y="3235325"/>
            <a:ext cx="584200" cy="528638"/>
          </a:xfrm>
          <a:prstGeom prst="rect">
            <a:avLst/>
          </a:prstGeom>
          <a:solidFill>
            <a:srgbClr val="FFFFFF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FontTx/>
              <a:buNone/>
            </a:pPr>
            <a:endParaRPr kumimoji="1" lang="zh-CN" altLang="en-US" sz="2800" b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7362" name="Line 17"/>
          <p:cNvSpPr>
            <a:spLocks noChangeShapeType="1"/>
          </p:cNvSpPr>
          <p:nvPr/>
        </p:nvSpPr>
        <p:spPr bwMode="auto">
          <a:xfrm>
            <a:off x="1492250" y="2043113"/>
            <a:ext cx="33813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3" name="Freeform 18"/>
          <p:cNvSpPr>
            <a:spLocks/>
          </p:cNvSpPr>
          <p:nvPr/>
        </p:nvSpPr>
        <p:spPr bwMode="auto">
          <a:xfrm>
            <a:off x="1798638" y="1982788"/>
            <a:ext cx="133350" cy="120650"/>
          </a:xfrm>
          <a:custGeom>
            <a:avLst/>
            <a:gdLst>
              <a:gd name="T0" fmla="*/ 2147483646 w 84"/>
              <a:gd name="T1" fmla="*/ 2147483646 h 76"/>
              <a:gd name="T2" fmla="*/ 0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0 w 84"/>
              <a:gd name="T11" fmla="*/ 0 h 76"/>
              <a:gd name="T12" fmla="*/ 2147483646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84" y="38"/>
                </a:moveTo>
                <a:lnTo>
                  <a:pt x="0" y="76"/>
                </a:lnTo>
                <a:lnTo>
                  <a:pt x="6" y="58"/>
                </a:lnTo>
                <a:lnTo>
                  <a:pt x="9" y="38"/>
                </a:lnTo>
                <a:lnTo>
                  <a:pt x="6" y="19"/>
                </a:lnTo>
                <a:lnTo>
                  <a:pt x="0" y="0"/>
                </a:lnTo>
                <a:lnTo>
                  <a:pt x="84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4" name="Line 19"/>
          <p:cNvSpPr>
            <a:spLocks noChangeShapeType="1"/>
          </p:cNvSpPr>
          <p:nvPr/>
        </p:nvSpPr>
        <p:spPr bwMode="auto">
          <a:xfrm>
            <a:off x="1593850" y="2309813"/>
            <a:ext cx="63023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5" name="Freeform 20"/>
          <p:cNvSpPr>
            <a:spLocks/>
          </p:cNvSpPr>
          <p:nvPr/>
        </p:nvSpPr>
        <p:spPr bwMode="auto">
          <a:xfrm>
            <a:off x="1492250" y="2249488"/>
            <a:ext cx="133350" cy="120650"/>
          </a:xfrm>
          <a:custGeom>
            <a:avLst/>
            <a:gdLst>
              <a:gd name="T0" fmla="*/ 0 w 84"/>
              <a:gd name="T1" fmla="*/ 2147483646 h 76"/>
              <a:gd name="T2" fmla="*/ 2147483646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2147483646 w 84"/>
              <a:gd name="T11" fmla="*/ 0 h 76"/>
              <a:gd name="T12" fmla="*/ 0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0" y="38"/>
                </a:moveTo>
                <a:lnTo>
                  <a:pt x="84" y="76"/>
                </a:lnTo>
                <a:lnTo>
                  <a:pt x="78" y="56"/>
                </a:lnTo>
                <a:lnTo>
                  <a:pt x="75" y="38"/>
                </a:lnTo>
                <a:lnTo>
                  <a:pt x="78" y="18"/>
                </a:lnTo>
                <a:lnTo>
                  <a:pt x="84" y="0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6" name="Line 21"/>
          <p:cNvSpPr>
            <a:spLocks noChangeShapeType="1"/>
          </p:cNvSpPr>
          <p:nvPr/>
        </p:nvSpPr>
        <p:spPr bwMode="auto">
          <a:xfrm>
            <a:off x="3538538" y="2043113"/>
            <a:ext cx="922337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7" name="Freeform 22"/>
          <p:cNvSpPr>
            <a:spLocks/>
          </p:cNvSpPr>
          <p:nvPr/>
        </p:nvSpPr>
        <p:spPr bwMode="auto">
          <a:xfrm>
            <a:off x="4429125" y="1982788"/>
            <a:ext cx="133350" cy="120650"/>
          </a:xfrm>
          <a:custGeom>
            <a:avLst/>
            <a:gdLst>
              <a:gd name="T0" fmla="*/ 2147483646 w 84"/>
              <a:gd name="T1" fmla="*/ 2147483646 h 76"/>
              <a:gd name="T2" fmla="*/ 0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0 w 84"/>
              <a:gd name="T11" fmla="*/ 0 h 76"/>
              <a:gd name="T12" fmla="*/ 2147483646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84" y="38"/>
                </a:moveTo>
                <a:lnTo>
                  <a:pt x="0" y="76"/>
                </a:lnTo>
                <a:lnTo>
                  <a:pt x="6" y="58"/>
                </a:lnTo>
                <a:lnTo>
                  <a:pt x="9" y="38"/>
                </a:lnTo>
                <a:lnTo>
                  <a:pt x="6" y="19"/>
                </a:lnTo>
                <a:lnTo>
                  <a:pt x="0" y="0"/>
                </a:lnTo>
                <a:lnTo>
                  <a:pt x="84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8" name="Line 23"/>
          <p:cNvSpPr>
            <a:spLocks noChangeShapeType="1"/>
          </p:cNvSpPr>
          <p:nvPr/>
        </p:nvSpPr>
        <p:spPr bwMode="auto">
          <a:xfrm>
            <a:off x="3786188" y="2309813"/>
            <a:ext cx="922337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9" name="Freeform 24"/>
          <p:cNvSpPr>
            <a:spLocks/>
          </p:cNvSpPr>
          <p:nvPr/>
        </p:nvSpPr>
        <p:spPr bwMode="auto">
          <a:xfrm>
            <a:off x="3684588" y="2249488"/>
            <a:ext cx="133350" cy="120650"/>
          </a:xfrm>
          <a:custGeom>
            <a:avLst/>
            <a:gdLst>
              <a:gd name="T0" fmla="*/ 0 w 84"/>
              <a:gd name="T1" fmla="*/ 2147483646 h 76"/>
              <a:gd name="T2" fmla="*/ 2147483646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2147483646 w 84"/>
              <a:gd name="T11" fmla="*/ 0 h 76"/>
              <a:gd name="T12" fmla="*/ 0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0" y="38"/>
                </a:moveTo>
                <a:lnTo>
                  <a:pt x="84" y="76"/>
                </a:lnTo>
                <a:lnTo>
                  <a:pt x="78" y="56"/>
                </a:lnTo>
                <a:lnTo>
                  <a:pt x="75" y="38"/>
                </a:lnTo>
                <a:lnTo>
                  <a:pt x="78" y="18"/>
                </a:lnTo>
                <a:lnTo>
                  <a:pt x="84" y="0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70" name="Line 25"/>
          <p:cNvSpPr>
            <a:spLocks noChangeShapeType="1"/>
          </p:cNvSpPr>
          <p:nvPr/>
        </p:nvSpPr>
        <p:spPr bwMode="auto">
          <a:xfrm>
            <a:off x="6169025" y="2043113"/>
            <a:ext cx="92233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71" name="Freeform 26"/>
          <p:cNvSpPr>
            <a:spLocks/>
          </p:cNvSpPr>
          <p:nvPr/>
        </p:nvSpPr>
        <p:spPr bwMode="auto">
          <a:xfrm>
            <a:off x="7059613" y="1982788"/>
            <a:ext cx="133350" cy="120650"/>
          </a:xfrm>
          <a:custGeom>
            <a:avLst/>
            <a:gdLst>
              <a:gd name="T0" fmla="*/ 2147483646 w 84"/>
              <a:gd name="T1" fmla="*/ 2147483646 h 76"/>
              <a:gd name="T2" fmla="*/ 0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0 w 84"/>
              <a:gd name="T11" fmla="*/ 0 h 76"/>
              <a:gd name="T12" fmla="*/ 2147483646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84" y="38"/>
                </a:moveTo>
                <a:lnTo>
                  <a:pt x="0" y="76"/>
                </a:lnTo>
                <a:lnTo>
                  <a:pt x="6" y="58"/>
                </a:lnTo>
                <a:lnTo>
                  <a:pt x="9" y="38"/>
                </a:lnTo>
                <a:lnTo>
                  <a:pt x="6" y="19"/>
                </a:lnTo>
                <a:lnTo>
                  <a:pt x="0" y="0"/>
                </a:lnTo>
                <a:lnTo>
                  <a:pt x="84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72" name="Line 27"/>
          <p:cNvSpPr>
            <a:spLocks noChangeShapeType="1"/>
          </p:cNvSpPr>
          <p:nvPr/>
        </p:nvSpPr>
        <p:spPr bwMode="auto">
          <a:xfrm>
            <a:off x="6416675" y="2309813"/>
            <a:ext cx="922338" cy="15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73" name="Freeform 28"/>
          <p:cNvSpPr>
            <a:spLocks/>
          </p:cNvSpPr>
          <p:nvPr/>
        </p:nvSpPr>
        <p:spPr bwMode="auto">
          <a:xfrm>
            <a:off x="6315075" y="2249488"/>
            <a:ext cx="133350" cy="120650"/>
          </a:xfrm>
          <a:custGeom>
            <a:avLst/>
            <a:gdLst>
              <a:gd name="T0" fmla="*/ 0 w 84"/>
              <a:gd name="T1" fmla="*/ 2147483646 h 76"/>
              <a:gd name="T2" fmla="*/ 2147483646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2147483646 w 84"/>
              <a:gd name="T11" fmla="*/ 0 h 76"/>
              <a:gd name="T12" fmla="*/ 0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0" y="38"/>
                </a:moveTo>
                <a:lnTo>
                  <a:pt x="84" y="76"/>
                </a:lnTo>
                <a:lnTo>
                  <a:pt x="78" y="56"/>
                </a:lnTo>
                <a:lnTo>
                  <a:pt x="74" y="38"/>
                </a:lnTo>
                <a:lnTo>
                  <a:pt x="78" y="18"/>
                </a:lnTo>
                <a:lnTo>
                  <a:pt x="84" y="0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74" name="Rectangle 29"/>
          <p:cNvSpPr>
            <a:spLocks noChangeArrowheads="1"/>
          </p:cNvSpPr>
          <p:nvPr/>
        </p:nvSpPr>
        <p:spPr bwMode="auto">
          <a:xfrm>
            <a:off x="7497763" y="1911350"/>
            <a:ext cx="5143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1" lang="en-US" altLang="zh-CN" sz="27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endParaRPr kumimoji="1" lang="en-US" altLang="zh-CN" sz="2800" b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7375" name="Rectangle 30"/>
          <p:cNvSpPr>
            <a:spLocks noChangeArrowheads="1"/>
          </p:cNvSpPr>
          <p:nvPr/>
        </p:nvSpPr>
        <p:spPr bwMode="auto">
          <a:xfrm>
            <a:off x="938213" y="1911350"/>
            <a:ext cx="5143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1" lang="en-US" altLang="zh-CN" sz="27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...</a:t>
            </a:r>
            <a:endParaRPr kumimoji="1" lang="en-US" altLang="zh-CN" sz="2800" b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7376" name="Line 31"/>
          <p:cNvSpPr>
            <a:spLocks noChangeShapeType="1"/>
          </p:cNvSpPr>
          <p:nvPr/>
        </p:nvSpPr>
        <p:spPr bwMode="auto">
          <a:xfrm flipH="1">
            <a:off x="3565525" y="3498850"/>
            <a:ext cx="119063" cy="1588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77" name="Line 32"/>
          <p:cNvSpPr>
            <a:spLocks noChangeShapeType="1"/>
          </p:cNvSpPr>
          <p:nvPr/>
        </p:nvSpPr>
        <p:spPr bwMode="auto">
          <a:xfrm flipH="1">
            <a:off x="3371850" y="3498850"/>
            <a:ext cx="119063" cy="1588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78" name="Line 33"/>
          <p:cNvSpPr>
            <a:spLocks noChangeShapeType="1"/>
          </p:cNvSpPr>
          <p:nvPr/>
        </p:nvSpPr>
        <p:spPr bwMode="auto">
          <a:xfrm flipH="1">
            <a:off x="3179763" y="3498850"/>
            <a:ext cx="119062" cy="1588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79" name="Line 34"/>
          <p:cNvSpPr>
            <a:spLocks noChangeShapeType="1"/>
          </p:cNvSpPr>
          <p:nvPr/>
        </p:nvSpPr>
        <p:spPr bwMode="auto">
          <a:xfrm flipH="1">
            <a:off x="2986088" y="3498850"/>
            <a:ext cx="119062" cy="1588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80" name="Freeform 35"/>
          <p:cNvSpPr>
            <a:spLocks/>
          </p:cNvSpPr>
          <p:nvPr/>
        </p:nvSpPr>
        <p:spPr bwMode="auto">
          <a:xfrm>
            <a:off x="2808288" y="3486150"/>
            <a:ext cx="103187" cy="12700"/>
          </a:xfrm>
          <a:custGeom>
            <a:avLst/>
            <a:gdLst>
              <a:gd name="T0" fmla="*/ 2147483646 w 42"/>
              <a:gd name="T1" fmla="*/ 2147483646 h 6"/>
              <a:gd name="T2" fmla="*/ 0 w 42"/>
              <a:gd name="T3" fmla="*/ 2147483646 h 6"/>
              <a:gd name="T4" fmla="*/ 0 w 42"/>
              <a:gd name="T5" fmla="*/ 0 h 6"/>
              <a:gd name="T6" fmla="*/ 0 60000 65536"/>
              <a:gd name="T7" fmla="*/ 0 60000 65536"/>
              <a:gd name="T8" fmla="*/ 0 60000 65536"/>
              <a:gd name="T9" fmla="*/ 0 w 42"/>
              <a:gd name="T10" fmla="*/ 0 h 6"/>
              <a:gd name="T11" fmla="*/ 42 w 42"/>
              <a:gd name="T12" fmla="*/ 6 h 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" h="6">
                <a:moveTo>
                  <a:pt x="42" y="6"/>
                </a:moveTo>
                <a:lnTo>
                  <a:pt x="0" y="6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81" name="Line 36"/>
          <p:cNvSpPr>
            <a:spLocks noChangeShapeType="1"/>
          </p:cNvSpPr>
          <p:nvPr/>
        </p:nvSpPr>
        <p:spPr bwMode="auto">
          <a:xfrm flipV="1">
            <a:off x="2808288" y="3311525"/>
            <a:ext cx="1587" cy="10795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82" name="Line 37"/>
          <p:cNvSpPr>
            <a:spLocks noChangeShapeType="1"/>
          </p:cNvSpPr>
          <p:nvPr/>
        </p:nvSpPr>
        <p:spPr bwMode="auto">
          <a:xfrm flipV="1">
            <a:off x="2808288" y="3136900"/>
            <a:ext cx="1587" cy="10795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83" name="Line 38"/>
          <p:cNvSpPr>
            <a:spLocks noChangeShapeType="1"/>
          </p:cNvSpPr>
          <p:nvPr/>
        </p:nvSpPr>
        <p:spPr bwMode="auto">
          <a:xfrm flipV="1">
            <a:off x="2808288" y="2962275"/>
            <a:ext cx="1587" cy="106363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84" name="Line 39"/>
          <p:cNvSpPr>
            <a:spLocks noChangeShapeType="1"/>
          </p:cNvSpPr>
          <p:nvPr/>
        </p:nvSpPr>
        <p:spPr bwMode="auto">
          <a:xfrm flipV="1">
            <a:off x="2808288" y="2787650"/>
            <a:ext cx="1587" cy="106363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85" name="Line 40"/>
          <p:cNvSpPr>
            <a:spLocks noChangeShapeType="1"/>
          </p:cNvSpPr>
          <p:nvPr/>
        </p:nvSpPr>
        <p:spPr bwMode="auto">
          <a:xfrm flipV="1">
            <a:off x="2808288" y="2611438"/>
            <a:ext cx="1587" cy="10795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86" name="Line 41"/>
          <p:cNvSpPr>
            <a:spLocks noChangeShapeType="1"/>
          </p:cNvSpPr>
          <p:nvPr/>
        </p:nvSpPr>
        <p:spPr bwMode="auto">
          <a:xfrm flipV="1">
            <a:off x="2808288" y="2532063"/>
            <a:ext cx="1587" cy="12700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87" name="Freeform 42"/>
          <p:cNvSpPr>
            <a:spLocks/>
          </p:cNvSpPr>
          <p:nvPr/>
        </p:nvSpPr>
        <p:spPr bwMode="auto">
          <a:xfrm>
            <a:off x="2741613" y="2441575"/>
            <a:ext cx="133350" cy="120650"/>
          </a:xfrm>
          <a:custGeom>
            <a:avLst/>
            <a:gdLst>
              <a:gd name="T0" fmla="*/ 2147483646 w 84"/>
              <a:gd name="T1" fmla="*/ 0 h 76"/>
              <a:gd name="T2" fmla="*/ 2147483646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0 w 84"/>
              <a:gd name="T11" fmla="*/ 2147483646 h 76"/>
              <a:gd name="T12" fmla="*/ 2147483646 w 84"/>
              <a:gd name="T13" fmla="*/ 0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42" y="0"/>
                </a:moveTo>
                <a:lnTo>
                  <a:pt x="84" y="76"/>
                </a:lnTo>
                <a:lnTo>
                  <a:pt x="64" y="69"/>
                </a:lnTo>
                <a:lnTo>
                  <a:pt x="42" y="66"/>
                </a:lnTo>
                <a:lnTo>
                  <a:pt x="20" y="69"/>
                </a:lnTo>
                <a:lnTo>
                  <a:pt x="0" y="76"/>
                </a:lnTo>
                <a:lnTo>
                  <a:pt x="42" y="0"/>
                </a:ln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88" name="Freeform 43"/>
          <p:cNvSpPr>
            <a:spLocks/>
          </p:cNvSpPr>
          <p:nvPr/>
        </p:nvSpPr>
        <p:spPr bwMode="auto">
          <a:xfrm>
            <a:off x="2457450" y="2598738"/>
            <a:ext cx="263525" cy="239712"/>
          </a:xfrm>
          <a:custGeom>
            <a:avLst/>
            <a:gdLst>
              <a:gd name="T0" fmla="*/ 0 w 166"/>
              <a:gd name="T1" fmla="*/ 2147483646 h 151"/>
              <a:gd name="T2" fmla="*/ 2147483646 w 166"/>
              <a:gd name="T3" fmla="*/ 2147483646 h 151"/>
              <a:gd name="T4" fmla="*/ 2147483646 w 166"/>
              <a:gd name="T5" fmla="*/ 2147483646 h 151"/>
              <a:gd name="T6" fmla="*/ 2147483646 w 166"/>
              <a:gd name="T7" fmla="*/ 2147483646 h 151"/>
              <a:gd name="T8" fmla="*/ 2147483646 w 166"/>
              <a:gd name="T9" fmla="*/ 2147483646 h 151"/>
              <a:gd name="T10" fmla="*/ 2147483646 w 166"/>
              <a:gd name="T11" fmla="*/ 2147483646 h 151"/>
              <a:gd name="T12" fmla="*/ 2147483646 w 166"/>
              <a:gd name="T13" fmla="*/ 0 h 151"/>
              <a:gd name="T14" fmla="*/ 2147483646 w 166"/>
              <a:gd name="T15" fmla="*/ 2147483646 h 151"/>
              <a:gd name="T16" fmla="*/ 2147483646 w 166"/>
              <a:gd name="T17" fmla="*/ 2147483646 h 151"/>
              <a:gd name="T18" fmla="*/ 2147483646 w 166"/>
              <a:gd name="T19" fmla="*/ 2147483646 h 151"/>
              <a:gd name="T20" fmla="*/ 2147483646 w 166"/>
              <a:gd name="T21" fmla="*/ 2147483646 h 151"/>
              <a:gd name="T22" fmla="*/ 2147483646 w 166"/>
              <a:gd name="T23" fmla="*/ 2147483646 h 151"/>
              <a:gd name="T24" fmla="*/ 2147483646 w 166"/>
              <a:gd name="T25" fmla="*/ 2147483646 h 151"/>
              <a:gd name="T26" fmla="*/ 2147483646 w 166"/>
              <a:gd name="T27" fmla="*/ 2147483646 h 151"/>
              <a:gd name="T28" fmla="*/ 2147483646 w 166"/>
              <a:gd name="T29" fmla="*/ 2147483646 h 151"/>
              <a:gd name="T30" fmla="*/ 2147483646 w 166"/>
              <a:gd name="T31" fmla="*/ 2147483646 h 151"/>
              <a:gd name="T32" fmla="*/ 2147483646 w 166"/>
              <a:gd name="T33" fmla="*/ 2147483646 h 151"/>
              <a:gd name="T34" fmla="*/ 2147483646 w 166"/>
              <a:gd name="T35" fmla="*/ 2147483646 h 151"/>
              <a:gd name="T36" fmla="*/ 2147483646 w 166"/>
              <a:gd name="T37" fmla="*/ 2147483646 h 151"/>
              <a:gd name="T38" fmla="*/ 2147483646 w 166"/>
              <a:gd name="T39" fmla="*/ 2147483646 h 151"/>
              <a:gd name="T40" fmla="*/ 2147483646 w 166"/>
              <a:gd name="T41" fmla="*/ 2147483646 h 151"/>
              <a:gd name="T42" fmla="*/ 2147483646 w 166"/>
              <a:gd name="T43" fmla="*/ 2147483646 h 151"/>
              <a:gd name="T44" fmla="*/ 2147483646 w 166"/>
              <a:gd name="T45" fmla="*/ 2147483646 h 151"/>
              <a:gd name="T46" fmla="*/ 2147483646 w 166"/>
              <a:gd name="T47" fmla="*/ 2147483646 h 151"/>
              <a:gd name="T48" fmla="*/ 0 w 166"/>
              <a:gd name="T49" fmla="*/ 2147483646 h 1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6"/>
              <a:gd name="T76" fmla="*/ 0 h 151"/>
              <a:gd name="T77" fmla="*/ 166 w 166"/>
              <a:gd name="T78" fmla="*/ 151 h 15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6" h="151">
                <a:moveTo>
                  <a:pt x="0" y="76"/>
                </a:moveTo>
                <a:lnTo>
                  <a:pt x="3" y="56"/>
                </a:lnTo>
                <a:lnTo>
                  <a:pt x="11" y="38"/>
                </a:lnTo>
                <a:lnTo>
                  <a:pt x="25" y="23"/>
                </a:lnTo>
                <a:lnTo>
                  <a:pt x="42" y="11"/>
                </a:lnTo>
                <a:lnTo>
                  <a:pt x="62" y="3"/>
                </a:lnTo>
                <a:lnTo>
                  <a:pt x="82" y="0"/>
                </a:lnTo>
                <a:lnTo>
                  <a:pt x="104" y="3"/>
                </a:lnTo>
                <a:lnTo>
                  <a:pt x="124" y="11"/>
                </a:lnTo>
                <a:lnTo>
                  <a:pt x="142" y="23"/>
                </a:lnTo>
                <a:lnTo>
                  <a:pt x="154" y="38"/>
                </a:lnTo>
                <a:lnTo>
                  <a:pt x="163" y="56"/>
                </a:lnTo>
                <a:lnTo>
                  <a:pt x="166" y="76"/>
                </a:lnTo>
                <a:lnTo>
                  <a:pt x="163" y="95"/>
                </a:lnTo>
                <a:lnTo>
                  <a:pt x="154" y="113"/>
                </a:lnTo>
                <a:lnTo>
                  <a:pt x="142" y="128"/>
                </a:lnTo>
                <a:lnTo>
                  <a:pt x="124" y="141"/>
                </a:lnTo>
                <a:lnTo>
                  <a:pt x="104" y="148"/>
                </a:lnTo>
                <a:lnTo>
                  <a:pt x="82" y="151"/>
                </a:lnTo>
                <a:lnTo>
                  <a:pt x="62" y="148"/>
                </a:lnTo>
                <a:lnTo>
                  <a:pt x="42" y="141"/>
                </a:lnTo>
                <a:lnTo>
                  <a:pt x="25" y="128"/>
                </a:lnTo>
                <a:lnTo>
                  <a:pt x="11" y="113"/>
                </a:lnTo>
                <a:lnTo>
                  <a:pt x="3" y="95"/>
                </a:lnTo>
                <a:lnTo>
                  <a:pt x="0" y="76"/>
                </a:lnTo>
                <a:close/>
              </a:path>
            </a:pathLst>
          </a:custGeom>
          <a:solidFill>
            <a:srgbClr val="00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89" name="Rectangle 44"/>
          <p:cNvSpPr>
            <a:spLocks noChangeArrowheads="1"/>
          </p:cNvSpPr>
          <p:nvPr/>
        </p:nvSpPr>
        <p:spPr bwMode="auto">
          <a:xfrm>
            <a:off x="2541588" y="2625725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1" lang="en-US" altLang="zh-CN" sz="13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kumimoji="1" lang="en-US" altLang="zh-CN" sz="2800" b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7390" name="Freeform 45"/>
          <p:cNvSpPr>
            <a:spLocks/>
          </p:cNvSpPr>
          <p:nvPr/>
        </p:nvSpPr>
        <p:spPr bwMode="auto">
          <a:xfrm>
            <a:off x="3286125" y="2151063"/>
            <a:ext cx="106363" cy="41275"/>
          </a:xfrm>
          <a:custGeom>
            <a:avLst/>
            <a:gdLst>
              <a:gd name="T0" fmla="*/ 2147483646 w 43"/>
              <a:gd name="T1" fmla="*/ 0 h 19"/>
              <a:gd name="T2" fmla="*/ 2147483646 w 43"/>
              <a:gd name="T3" fmla="*/ 2147483646 h 19"/>
              <a:gd name="T4" fmla="*/ 2147483646 w 43"/>
              <a:gd name="T5" fmla="*/ 2147483646 h 19"/>
              <a:gd name="T6" fmla="*/ 2147483646 w 43"/>
              <a:gd name="T7" fmla="*/ 2147483646 h 19"/>
              <a:gd name="T8" fmla="*/ 0 w 43"/>
              <a:gd name="T9" fmla="*/ 2147483646 h 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3"/>
              <a:gd name="T16" fmla="*/ 0 h 19"/>
              <a:gd name="T17" fmla="*/ 43 w 43"/>
              <a:gd name="T18" fmla="*/ 19 h 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3" h="19">
                <a:moveTo>
                  <a:pt x="43" y="0"/>
                </a:moveTo>
                <a:lnTo>
                  <a:pt x="30" y="1"/>
                </a:lnTo>
                <a:lnTo>
                  <a:pt x="16" y="7"/>
                </a:lnTo>
                <a:lnTo>
                  <a:pt x="3" y="16"/>
                </a:lnTo>
                <a:lnTo>
                  <a:pt x="0" y="19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91" name="Freeform 46"/>
          <p:cNvSpPr>
            <a:spLocks/>
          </p:cNvSpPr>
          <p:nvPr/>
        </p:nvSpPr>
        <p:spPr bwMode="auto">
          <a:xfrm>
            <a:off x="3179763" y="2241550"/>
            <a:ext cx="57150" cy="95250"/>
          </a:xfrm>
          <a:custGeom>
            <a:avLst/>
            <a:gdLst>
              <a:gd name="T0" fmla="*/ 2147483646 w 23"/>
              <a:gd name="T1" fmla="*/ 0 h 42"/>
              <a:gd name="T2" fmla="*/ 2147483646 w 23"/>
              <a:gd name="T3" fmla="*/ 2147483646 h 42"/>
              <a:gd name="T4" fmla="*/ 2147483646 w 23"/>
              <a:gd name="T5" fmla="*/ 2147483646 h 42"/>
              <a:gd name="T6" fmla="*/ 0 w 23"/>
              <a:gd name="T7" fmla="*/ 2147483646 h 42"/>
              <a:gd name="T8" fmla="*/ 0 60000 65536"/>
              <a:gd name="T9" fmla="*/ 0 60000 65536"/>
              <a:gd name="T10" fmla="*/ 0 60000 65536"/>
              <a:gd name="T11" fmla="*/ 0 60000 65536"/>
              <a:gd name="T12" fmla="*/ 0 w 23"/>
              <a:gd name="T13" fmla="*/ 0 h 42"/>
              <a:gd name="T14" fmla="*/ 23 w 23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" h="42">
                <a:moveTo>
                  <a:pt x="23" y="0"/>
                </a:moveTo>
                <a:lnTo>
                  <a:pt x="21" y="3"/>
                </a:lnTo>
                <a:lnTo>
                  <a:pt x="10" y="22"/>
                </a:lnTo>
                <a:lnTo>
                  <a:pt x="0" y="42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92" name="Freeform 47"/>
          <p:cNvSpPr>
            <a:spLocks/>
          </p:cNvSpPr>
          <p:nvPr/>
        </p:nvSpPr>
        <p:spPr bwMode="auto">
          <a:xfrm>
            <a:off x="3119438" y="2398713"/>
            <a:ext cx="33337" cy="103187"/>
          </a:xfrm>
          <a:custGeom>
            <a:avLst/>
            <a:gdLst>
              <a:gd name="T0" fmla="*/ 2147483646 w 13"/>
              <a:gd name="T1" fmla="*/ 0 h 46"/>
              <a:gd name="T2" fmla="*/ 2147483646 w 13"/>
              <a:gd name="T3" fmla="*/ 2147483646 h 46"/>
              <a:gd name="T4" fmla="*/ 0 w 13"/>
              <a:gd name="T5" fmla="*/ 2147483646 h 46"/>
              <a:gd name="T6" fmla="*/ 0 60000 65536"/>
              <a:gd name="T7" fmla="*/ 0 60000 65536"/>
              <a:gd name="T8" fmla="*/ 0 60000 65536"/>
              <a:gd name="T9" fmla="*/ 0 w 13"/>
              <a:gd name="T10" fmla="*/ 0 h 46"/>
              <a:gd name="T11" fmla="*/ 13 w 13"/>
              <a:gd name="T12" fmla="*/ 46 h 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" h="46">
                <a:moveTo>
                  <a:pt x="13" y="0"/>
                </a:moveTo>
                <a:lnTo>
                  <a:pt x="5" y="25"/>
                </a:lnTo>
                <a:lnTo>
                  <a:pt x="0" y="46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93" name="Freeform 48"/>
          <p:cNvSpPr>
            <a:spLocks/>
          </p:cNvSpPr>
          <p:nvPr/>
        </p:nvSpPr>
        <p:spPr bwMode="auto">
          <a:xfrm>
            <a:off x="3086100" y="2566988"/>
            <a:ext cx="15875" cy="107950"/>
          </a:xfrm>
          <a:custGeom>
            <a:avLst/>
            <a:gdLst>
              <a:gd name="T0" fmla="*/ 2147483646 w 7"/>
              <a:gd name="T1" fmla="*/ 0 h 48"/>
              <a:gd name="T2" fmla="*/ 2147483646 w 7"/>
              <a:gd name="T3" fmla="*/ 2147483646 h 48"/>
              <a:gd name="T4" fmla="*/ 2147483646 w 7"/>
              <a:gd name="T5" fmla="*/ 2147483646 h 48"/>
              <a:gd name="T6" fmla="*/ 0 w 7"/>
              <a:gd name="T7" fmla="*/ 2147483646 h 48"/>
              <a:gd name="T8" fmla="*/ 0 60000 65536"/>
              <a:gd name="T9" fmla="*/ 0 60000 65536"/>
              <a:gd name="T10" fmla="*/ 0 60000 65536"/>
              <a:gd name="T11" fmla="*/ 0 60000 65536"/>
              <a:gd name="T12" fmla="*/ 0 w 7"/>
              <a:gd name="T13" fmla="*/ 0 h 48"/>
              <a:gd name="T14" fmla="*/ 7 w 7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" h="48">
                <a:moveTo>
                  <a:pt x="7" y="0"/>
                </a:moveTo>
                <a:lnTo>
                  <a:pt x="5" y="10"/>
                </a:lnTo>
                <a:lnTo>
                  <a:pt x="1" y="42"/>
                </a:lnTo>
                <a:lnTo>
                  <a:pt x="0" y="48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94" name="Freeform 49"/>
          <p:cNvSpPr>
            <a:spLocks/>
          </p:cNvSpPr>
          <p:nvPr/>
        </p:nvSpPr>
        <p:spPr bwMode="auto">
          <a:xfrm>
            <a:off x="3073400" y="2741613"/>
            <a:ext cx="4763" cy="107950"/>
          </a:xfrm>
          <a:custGeom>
            <a:avLst/>
            <a:gdLst>
              <a:gd name="T0" fmla="*/ 2147483646 w 2"/>
              <a:gd name="T1" fmla="*/ 0 h 48"/>
              <a:gd name="T2" fmla="*/ 0 w 2"/>
              <a:gd name="T3" fmla="*/ 2147483646 h 48"/>
              <a:gd name="T4" fmla="*/ 0 w 2"/>
              <a:gd name="T5" fmla="*/ 2147483646 h 48"/>
              <a:gd name="T6" fmla="*/ 0 60000 65536"/>
              <a:gd name="T7" fmla="*/ 0 60000 65536"/>
              <a:gd name="T8" fmla="*/ 0 60000 65536"/>
              <a:gd name="T9" fmla="*/ 0 w 2"/>
              <a:gd name="T10" fmla="*/ 0 h 48"/>
              <a:gd name="T11" fmla="*/ 2 w 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" h="48">
                <a:moveTo>
                  <a:pt x="2" y="0"/>
                </a:moveTo>
                <a:lnTo>
                  <a:pt x="0" y="32"/>
                </a:lnTo>
                <a:lnTo>
                  <a:pt x="0" y="48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95" name="Freeform 50"/>
          <p:cNvSpPr>
            <a:spLocks/>
          </p:cNvSpPr>
          <p:nvPr/>
        </p:nvSpPr>
        <p:spPr bwMode="auto">
          <a:xfrm>
            <a:off x="3070225" y="2889250"/>
            <a:ext cx="7938" cy="107950"/>
          </a:xfrm>
          <a:custGeom>
            <a:avLst/>
            <a:gdLst>
              <a:gd name="T0" fmla="*/ 0 w 3"/>
              <a:gd name="T1" fmla="*/ 0 h 48"/>
              <a:gd name="T2" fmla="*/ 2147483646 w 3"/>
              <a:gd name="T3" fmla="*/ 2147483646 h 48"/>
              <a:gd name="T4" fmla="*/ 2147483646 w 3"/>
              <a:gd name="T5" fmla="*/ 2147483646 h 48"/>
              <a:gd name="T6" fmla="*/ 0 60000 65536"/>
              <a:gd name="T7" fmla="*/ 0 60000 65536"/>
              <a:gd name="T8" fmla="*/ 0 60000 65536"/>
              <a:gd name="T9" fmla="*/ 0 w 3"/>
              <a:gd name="T10" fmla="*/ 0 h 48"/>
              <a:gd name="T11" fmla="*/ 3 w 3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" h="48">
                <a:moveTo>
                  <a:pt x="0" y="0"/>
                </a:moveTo>
                <a:lnTo>
                  <a:pt x="1" y="32"/>
                </a:lnTo>
                <a:lnTo>
                  <a:pt x="3" y="48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96" name="Freeform 51"/>
          <p:cNvSpPr>
            <a:spLocks/>
          </p:cNvSpPr>
          <p:nvPr/>
        </p:nvSpPr>
        <p:spPr bwMode="auto">
          <a:xfrm>
            <a:off x="3087688" y="3065463"/>
            <a:ext cx="26987" cy="104775"/>
          </a:xfrm>
          <a:custGeom>
            <a:avLst/>
            <a:gdLst>
              <a:gd name="T0" fmla="*/ 0 w 11"/>
              <a:gd name="T1" fmla="*/ 0 h 47"/>
              <a:gd name="T2" fmla="*/ 2147483646 w 11"/>
              <a:gd name="T3" fmla="*/ 2147483646 h 47"/>
              <a:gd name="T4" fmla="*/ 2147483646 w 11"/>
              <a:gd name="T5" fmla="*/ 2147483646 h 47"/>
              <a:gd name="T6" fmla="*/ 2147483646 w 11"/>
              <a:gd name="T7" fmla="*/ 2147483646 h 47"/>
              <a:gd name="T8" fmla="*/ 0 60000 65536"/>
              <a:gd name="T9" fmla="*/ 0 60000 65536"/>
              <a:gd name="T10" fmla="*/ 0 60000 65536"/>
              <a:gd name="T11" fmla="*/ 0 60000 65536"/>
              <a:gd name="T12" fmla="*/ 0 w 11"/>
              <a:gd name="T13" fmla="*/ 0 h 47"/>
              <a:gd name="T14" fmla="*/ 11 w 11"/>
              <a:gd name="T15" fmla="*/ 47 h 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" h="47">
                <a:moveTo>
                  <a:pt x="0" y="0"/>
                </a:moveTo>
                <a:lnTo>
                  <a:pt x="2" y="14"/>
                </a:lnTo>
                <a:lnTo>
                  <a:pt x="10" y="43"/>
                </a:lnTo>
                <a:lnTo>
                  <a:pt x="11" y="47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97" name="Freeform 52"/>
          <p:cNvSpPr>
            <a:spLocks/>
          </p:cNvSpPr>
          <p:nvPr/>
        </p:nvSpPr>
        <p:spPr bwMode="auto">
          <a:xfrm>
            <a:off x="3140075" y="3232150"/>
            <a:ext cx="53975" cy="95250"/>
          </a:xfrm>
          <a:custGeom>
            <a:avLst/>
            <a:gdLst>
              <a:gd name="T0" fmla="*/ 0 w 22"/>
              <a:gd name="T1" fmla="*/ 0 h 42"/>
              <a:gd name="T2" fmla="*/ 2147483646 w 22"/>
              <a:gd name="T3" fmla="*/ 2147483646 h 42"/>
              <a:gd name="T4" fmla="*/ 2147483646 w 22"/>
              <a:gd name="T5" fmla="*/ 2147483646 h 42"/>
              <a:gd name="T6" fmla="*/ 2147483646 w 22"/>
              <a:gd name="T7" fmla="*/ 2147483646 h 42"/>
              <a:gd name="T8" fmla="*/ 0 60000 65536"/>
              <a:gd name="T9" fmla="*/ 0 60000 65536"/>
              <a:gd name="T10" fmla="*/ 0 60000 65536"/>
              <a:gd name="T11" fmla="*/ 0 60000 65536"/>
              <a:gd name="T12" fmla="*/ 0 w 22"/>
              <a:gd name="T13" fmla="*/ 0 h 42"/>
              <a:gd name="T14" fmla="*/ 22 w 22"/>
              <a:gd name="T15" fmla="*/ 42 h 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" h="42">
                <a:moveTo>
                  <a:pt x="0" y="0"/>
                </a:moveTo>
                <a:lnTo>
                  <a:pt x="8" y="18"/>
                </a:lnTo>
                <a:lnTo>
                  <a:pt x="20" y="39"/>
                </a:lnTo>
                <a:lnTo>
                  <a:pt x="22" y="42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98" name="Freeform 53"/>
          <p:cNvSpPr>
            <a:spLocks/>
          </p:cNvSpPr>
          <p:nvPr/>
        </p:nvSpPr>
        <p:spPr bwMode="auto">
          <a:xfrm>
            <a:off x="3238500" y="3378200"/>
            <a:ext cx="57150" cy="42863"/>
          </a:xfrm>
          <a:custGeom>
            <a:avLst/>
            <a:gdLst>
              <a:gd name="T0" fmla="*/ 0 w 23"/>
              <a:gd name="T1" fmla="*/ 0 h 19"/>
              <a:gd name="T2" fmla="*/ 2147483646 w 23"/>
              <a:gd name="T3" fmla="*/ 2147483646 h 19"/>
              <a:gd name="T4" fmla="*/ 2147483646 w 23"/>
              <a:gd name="T5" fmla="*/ 2147483646 h 19"/>
              <a:gd name="T6" fmla="*/ 0 60000 65536"/>
              <a:gd name="T7" fmla="*/ 0 60000 65536"/>
              <a:gd name="T8" fmla="*/ 0 60000 65536"/>
              <a:gd name="T9" fmla="*/ 0 w 23"/>
              <a:gd name="T10" fmla="*/ 0 h 19"/>
              <a:gd name="T11" fmla="*/ 23 w 23"/>
              <a:gd name="T12" fmla="*/ 19 h 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" h="19">
                <a:moveTo>
                  <a:pt x="0" y="0"/>
                </a:moveTo>
                <a:lnTo>
                  <a:pt x="8" y="8"/>
                </a:lnTo>
                <a:lnTo>
                  <a:pt x="23" y="19"/>
                </a:lnTo>
              </a:path>
            </a:pathLst>
          </a:custGeom>
          <a:noFill/>
          <a:ln w="14288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99" name="Freeform 54"/>
          <p:cNvSpPr>
            <a:spLocks/>
          </p:cNvSpPr>
          <p:nvPr/>
        </p:nvSpPr>
        <p:spPr bwMode="auto">
          <a:xfrm>
            <a:off x="3246438" y="3354388"/>
            <a:ext cx="146050" cy="115887"/>
          </a:xfrm>
          <a:custGeom>
            <a:avLst/>
            <a:gdLst>
              <a:gd name="T0" fmla="*/ 2147483646 w 92"/>
              <a:gd name="T1" fmla="*/ 2147483646 h 73"/>
              <a:gd name="T2" fmla="*/ 0 w 92"/>
              <a:gd name="T3" fmla="*/ 2147483646 h 73"/>
              <a:gd name="T4" fmla="*/ 2147483646 w 92"/>
              <a:gd name="T5" fmla="*/ 2147483646 h 73"/>
              <a:gd name="T6" fmla="*/ 2147483646 w 92"/>
              <a:gd name="T7" fmla="*/ 2147483646 h 73"/>
              <a:gd name="T8" fmla="*/ 2147483646 w 92"/>
              <a:gd name="T9" fmla="*/ 2147483646 h 73"/>
              <a:gd name="T10" fmla="*/ 2147483646 w 92"/>
              <a:gd name="T11" fmla="*/ 0 h 73"/>
              <a:gd name="T12" fmla="*/ 2147483646 w 92"/>
              <a:gd name="T13" fmla="*/ 2147483646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2"/>
              <a:gd name="T22" fmla="*/ 0 h 73"/>
              <a:gd name="T23" fmla="*/ 92 w 92"/>
              <a:gd name="T24" fmla="*/ 73 h 7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2" h="73">
                <a:moveTo>
                  <a:pt x="92" y="58"/>
                </a:moveTo>
                <a:lnTo>
                  <a:pt x="0" y="73"/>
                </a:lnTo>
                <a:lnTo>
                  <a:pt x="12" y="58"/>
                </a:lnTo>
                <a:lnTo>
                  <a:pt x="22" y="39"/>
                </a:lnTo>
                <a:lnTo>
                  <a:pt x="25" y="19"/>
                </a:lnTo>
                <a:lnTo>
                  <a:pt x="23" y="0"/>
                </a:lnTo>
                <a:lnTo>
                  <a:pt x="92" y="58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00" name="Freeform 55"/>
          <p:cNvSpPr>
            <a:spLocks/>
          </p:cNvSpPr>
          <p:nvPr/>
        </p:nvSpPr>
        <p:spPr bwMode="auto">
          <a:xfrm>
            <a:off x="3189288" y="2573338"/>
            <a:ext cx="261937" cy="238125"/>
          </a:xfrm>
          <a:custGeom>
            <a:avLst/>
            <a:gdLst>
              <a:gd name="T0" fmla="*/ 0 w 165"/>
              <a:gd name="T1" fmla="*/ 2147483646 h 150"/>
              <a:gd name="T2" fmla="*/ 2147483646 w 165"/>
              <a:gd name="T3" fmla="*/ 2147483646 h 150"/>
              <a:gd name="T4" fmla="*/ 2147483646 w 165"/>
              <a:gd name="T5" fmla="*/ 2147483646 h 150"/>
              <a:gd name="T6" fmla="*/ 2147483646 w 165"/>
              <a:gd name="T7" fmla="*/ 2147483646 h 150"/>
              <a:gd name="T8" fmla="*/ 2147483646 w 165"/>
              <a:gd name="T9" fmla="*/ 2147483646 h 150"/>
              <a:gd name="T10" fmla="*/ 2147483646 w 165"/>
              <a:gd name="T11" fmla="*/ 2147483646 h 150"/>
              <a:gd name="T12" fmla="*/ 2147483646 w 165"/>
              <a:gd name="T13" fmla="*/ 0 h 150"/>
              <a:gd name="T14" fmla="*/ 2147483646 w 165"/>
              <a:gd name="T15" fmla="*/ 2147483646 h 150"/>
              <a:gd name="T16" fmla="*/ 2147483646 w 165"/>
              <a:gd name="T17" fmla="*/ 2147483646 h 150"/>
              <a:gd name="T18" fmla="*/ 2147483646 w 165"/>
              <a:gd name="T19" fmla="*/ 2147483646 h 150"/>
              <a:gd name="T20" fmla="*/ 2147483646 w 165"/>
              <a:gd name="T21" fmla="*/ 2147483646 h 150"/>
              <a:gd name="T22" fmla="*/ 2147483646 w 165"/>
              <a:gd name="T23" fmla="*/ 2147483646 h 150"/>
              <a:gd name="T24" fmla="*/ 2147483646 w 165"/>
              <a:gd name="T25" fmla="*/ 2147483646 h 150"/>
              <a:gd name="T26" fmla="*/ 2147483646 w 165"/>
              <a:gd name="T27" fmla="*/ 2147483646 h 150"/>
              <a:gd name="T28" fmla="*/ 2147483646 w 165"/>
              <a:gd name="T29" fmla="*/ 2147483646 h 150"/>
              <a:gd name="T30" fmla="*/ 2147483646 w 165"/>
              <a:gd name="T31" fmla="*/ 2147483646 h 150"/>
              <a:gd name="T32" fmla="*/ 2147483646 w 165"/>
              <a:gd name="T33" fmla="*/ 2147483646 h 150"/>
              <a:gd name="T34" fmla="*/ 2147483646 w 165"/>
              <a:gd name="T35" fmla="*/ 2147483646 h 150"/>
              <a:gd name="T36" fmla="*/ 2147483646 w 165"/>
              <a:gd name="T37" fmla="*/ 2147483646 h 150"/>
              <a:gd name="T38" fmla="*/ 2147483646 w 165"/>
              <a:gd name="T39" fmla="*/ 2147483646 h 150"/>
              <a:gd name="T40" fmla="*/ 2147483646 w 165"/>
              <a:gd name="T41" fmla="*/ 2147483646 h 150"/>
              <a:gd name="T42" fmla="*/ 2147483646 w 165"/>
              <a:gd name="T43" fmla="*/ 2147483646 h 150"/>
              <a:gd name="T44" fmla="*/ 2147483646 w 165"/>
              <a:gd name="T45" fmla="*/ 2147483646 h 150"/>
              <a:gd name="T46" fmla="*/ 2147483646 w 165"/>
              <a:gd name="T47" fmla="*/ 2147483646 h 150"/>
              <a:gd name="T48" fmla="*/ 0 w 165"/>
              <a:gd name="T49" fmla="*/ 2147483646 h 15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5"/>
              <a:gd name="T76" fmla="*/ 0 h 150"/>
              <a:gd name="T77" fmla="*/ 165 w 165"/>
              <a:gd name="T78" fmla="*/ 150 h 15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5" h="150">
                <a:moveTo>
                  <a:pt x="0" y="75"/>
                </a:moveTo>
                <a:lnTo>
                  <a:pt x="2" y="55"/>
                </a:lnTo>
                <a:lnTo>
                  <a:pt x="11" y="37"/>
                </a:lnTo>
                <a:lnTo>
                  <a:pt x="23" y="22"/>
                </a:lnTo>
                <a:lnTo>
                  <a:pt x="41" y="10"/>
                </a:lnTo>
                <a:lnTo>
                  <a:pt x="61" y="2"/>
                </a:lnTo>
                <a:lnTo>
                  <a:pt x="83" y="0"/>
                </a:lnTo>
                <a:lnTo>
                  <a:pt x="103" y="2"/>
                </a:lnTo>
                <a:lnTo>
                  <a:pt x="123" y="10"/>
                </a:lnTo>
                <a:lnTo>
                  <a:pt x="140" y="22"/>
                </a:lnTo>
                <a:lnTo>
                  <a:pt x="154" y="37"/>
                </a:lnTo>
                <a:lnTo>
                  <a:pt x="162" y="55"/>
                </a:lnTo>
                <a:lnTo>
                  <a:pt x="165" y="75"/>
                </a:lnTo>
                <a:lnTo>
                  <a:pt x="162" y="95"/>
                </a:lnTo>
                <a:lnTo>
                  <a:pt x="154" y="112"/>
                </a:lnTo>
                <a:lnTo>
                  <a:pt x="140" y="127"/>
                </a:lnTo>
                <a:lnTo>
                  <a:pt x="123" y="140"/>
                </a:lnTo>
                <a:lnTo>
                  <a:pt x="103" y="147"/>
                </a:lnTo>
                <a:lnTo>
                  <a:pt x="83" y="150"/>
                </a:lnTo>
                <a:lnTo>
                  <a:pt x="61" y="147"/>
                </a:lnTo>
                <a:lnTo>
                  <a:pt x="41" y="140"/>
                </a:lnTo>
                <a:lnTo>
                  <a:pt x="23" y="127"/>
                </a:lnTo>
                <a:lnTo>
                  <a:pt x="11" y="112"/>
                </a:lnTo>
                <a:lnTo>
                  <a:pt x="2" y="95"/>
                </a:lnTo>
                <a:lnTo>
                  <a:pt x="0" y="75"/>
                </a:lnTo>
                <a:close/>
              </a:path>
            </a:pathLst>
          </a:custGeom>
          <a:solidFill>
            <a:srgbClr val="FF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401" name="Rectangle 56"/>
          <p:cNvSpPr>
            <a:spLocks noChangeArrowheads="1"/>
          </p:cNvSpPr>
          <p:nvPr/>
        </p:nvSpPr>
        <p:spPr bwMode="auto">
          <a:xfrm>
            <a:off x="3270250" y="2598738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1" lang="en-US" altLang="zh-CN" sz="13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kumimoji="1" lang="en-US" altLang="zh-CN" sz="2800" b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7402" name="Line 57"/>
          <p:cNvSpPr>
            <a:spLocks noChangeShapeType="1"/>
          </p:cNvSpPr>
          <p:nvPr/>
        </p:nvSpPr>
        <p:spPr bwMode="auto">
          <a:xfrm>
            <a:off x="4854575" y="3498850"/>
            <a:ext cx="119063" cy="1588"/>
          </a:xfrm>
          <a:prstGeom prst="line">
            <a:avLst/>
          </a:prstGeom>
          <a:noFill/>
          <a:ln w="1428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03" name="Line 58"/>
          <p:cNvSpPr>
            <a:spLocks noChangeShapeType="1"/>
          </p:cNvSpPr>
          <p:nvPr/>
        </p:nvSpPr>
        <p:spPr bwMode="auto">
          <a:xfrm>
            <a:off x="5048250" y="3498850"/>
            <a:ext cx="117475" cy="1588"/>
          </a:xfrm>
          <a:prstGeom prst="line">
            <a:avLst/>
          </a:prstGeom>
          <a:noFill/>
          <a:ln w="1428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04" name="Line 59"/>
          <p:cNvSpPr>
            <a:spLocks noChangeShapeType="1"/>
          </p:cNvSpPr>
          <p:nvPr/>
        </p:nvSpPr>
        <p:spPr bwMode="auto">
          <a:xfrm>
            <a:off x="5240338" y="3498850"/>
            <a:ext cx="119062" cy="1588"/>
          </a:xfrm>
          <a:prstGeom prst="line">
            <a:avLst/>
          </a:prstGeom>
          <a:noFill/>
          <a:ln w="1428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05" name="Freeform 60"/>
          <p:cNvSpPr>
            <a:spLocks/>
          </p:cNvSpPr>
          <p:nvPr/>
        </p:nvSpPr>
        <p:spPr bwMode="auto">
          <a:xfrm>
            <a:off x="5434013" y="3397250"/>
            <a:ext cx="4762" cy="101600"/>
          </a:xfrm>
          <a:custGeom>
            <a:avLst/>
            <a:gdLst>
              <a:gd name="T0" fmla="*/ 0 w 2"/>
              <a:gd name="T1" fmla="*/ 2147483646 h 46"/>
              <a:gd name="T2" fmla="*/ 2147483646 w 2"/>
              <a:gd name="T3" fmla="*/ 2147483646 h 46"/>
              <a:gd name="T4" fmla="*/ 2147483646 w 2"/>
              <a:gd name="T5" fmla="*/ 0 h 46"/>
              <a:gd name="T6" fmla="*/ 0 60000 65536"/>
              <a:gd name="T7" fmla="*/ 0 60000 65536"/>
              <a:gd name="T8" fmla="*/ 0 60000 65536"/>
              <a:gd name="T9" fmla="*/ 0 w 2"/>
              <a:gd name="T10" fmla="*/ 0 h 46"/>
              <a:gd name="T11" fmla="*/ 2 w 2"/>
              <a:gd name="T12" fmla="*/ 46 h 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" h="46">
                <a:moveTo>
                  <a:pt x="0" y="46"/>
                </a:moveTo>
                <a:lnTo>
                  <a:pt x="2" y="46"/>
                </a:lnTo>
                <a:lnTo>
                  <a:pt x="2" y="0"/>
                </a:lnTo>
              </a:path>
            </a:pathLst>
          </a:custGeom>
          <a:noFill/>
          <a:ln w="1428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06" name="Line 61"/>
          <p:cNvSpPr>
            <a:spLocks noChangeShapeType="1"/>
          </p:cNvSpPr>
          <p:nvPr/>
        </p:nvSpPr>
        <p:spPr bwMode="auto">
          <a:xfrm flipV="1">
            <a:off x="5438775" y="3221038"/>
            <a:ext cx="1588" cy="107950"/>
          </a:xfrm>
          <a:prstGeom prst="line">
            <a:avLst/>
          </a:prstGeom>
          <a:noFill/>
          <a:ln w="1428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07" name="Line 62"/>
          <p:cNvSpPr>
            <a:spLocks noChangeShapeType="1"/>
          </p:cNvSpPr>
          <p:nvPr/>
        </p:nvSpPr>
        <p:spPr bwMode="auto">
          <a:xfrm flipV="1">
            <a:off x="5438775" y="3046413"/>
            <a:ext cx="1588" cy="107950"/>
          </a:xfrm>
          <a:prstGeom prst="line">
            <a:avLst/>
          </a:prstGeom>
          <a:noFill/>
          <a:ln w="1428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08" name="Line 63"/>
          <p:cNvSpPr>
            <a:spLocks noChangeShapeType="1"/>
          </p:cNvSpPr>
          <p:nvPr/>
        </p:nvSpPr>
        <p:spPr bwMode="auto">
          <a:xfrm flipV="1">
            <a:off x="5438775" y="2871788"/>
            <a:ext cx="1588" cy="107950"/>
          </a:xfrm>
          <a:prstGeom prst="line">
            <a:avLst/>
          </a:prstGeom>
          <a:noFill/>
          <a:ln w="1428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09" name="Line 64"/>
          <p:cNvSpPr>
            <a:spLocks noChangeShapeType="1"/>
          </p:cNvSpPr>
          <p:nvPr/>
        </p:nvSpPr>
        <p:spPr bwMode="auto">
          <a:xfrm flipV="1">
            <a:off x="5438775" y="2697163"/>
            <a:ext cx="1588" cy="107950"/>
          </a:xfrm>
          <a:prstGeom prst="line">
            <a:avLst/>
          </a:prstGeom>
          <a:noFill/>
          <a:ln w="1428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10" name="Line 65"/>
          <p:cNvSpPr>
            <a:spLocks noChangeShapeType="1"/>
          </p:cNvSpPr>
          <p:nvPr/>
        </p:nvSpPr>
        <p:spPr bwMode="auto">
          <a:xfrm flipV="1">
            <a:off x="5438775" y="2532063"/>
            <a:ext cx="1588" cy="98425"/>
          </a:xfrm>
          <a:prstGeom prst="line">
            <a:avLst/>
          </a:prstGeom>
          <a:noFill/>
          <a:ln w="14288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11" name="Freeform 66"/>
          <p:cNvSpPr>
            <a:spLocks/>
          </p:cNvSpPr>
          <p:nvPr/>
        </p:nvSpPr>
        <p:spPr bwMode="auto">
          <a:xfrm>
            <a:off x="5372100" y="2441575"/>
            <a:ext cx="133350" cy="120650"/>
          </a:xfrm>
          <a:custGeom>
            <a:avLst/>
            <a:gdLst>
              <a:gd name="T0" fmla="*/ 2147483646 w 84"/>
              <a:gd name="T1" fmla="*/ 0 h 76"/>
              <a:gd name="T2" fmla="*/ 0 w 84"/>
              <a:gd name="T3" fmla="*/ 2147483646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2147483646 w 84"/>
              <a:gd name="T11" fmla="*/ 2147483646 h 76"/>
              <a:gd name="T12" fmla="*/ 2147483646 w 84"/>
              <a:gd name="T13" fmla="*/ 0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42" y="0"/>
                </a:moveTo>
                <a:lnTo>
                  <a:pt x="0" y="76"/>
                </a:lnTo>
                <a:lnTo>
                  <a:pt x="20" y="69"/>
                </a:lnTo>
                <a:lnTo>
                  <a:pt x="42" y="66"/>
                </a:lnTo>
                <a:lnTo>
                  <a:pt x="64" y="69"/>
                </a:lnTo>
                <a:lnTo>
                  <a:pt x="84" y="76"/>
                </a:lnTo>
                <a:lnTo>
                  <a:pt x="42" y="0"/>
                </a:lnTo>
                <a:close/>
              </a:path>
            </a:pathLst>
          </a:cu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12" name="Freeform 67"/>
          <p:cNvSpPr>
            <a:spLocks/>
          </p:cNvSpPr>
          <p:nvPr/>
        </p:nvSpPr>
        <p:spPr bwMode="auto">
          <a:xfrm>
            <a:off x="5468938" y="2573338"/>
            <a:ext cx="261937" cy="238125"/>
          </a:xfrm>
          <a:custGeom>
            <a:avLst/>
            <a:gdLst>
              <a:gd name="T0" fmla="*/ 0 w 165"/>
              <a:gd name="T1" fmla="*/ 2147483646 h 150"/>
              <a:gd name="T2" fmla="*/ 2147483646 w 165"/>
              <a:gd name="T3" fmla="*/ 2147483646 h 150"/>
              <a:gd name="T4" fmla="*/ 2147483646 w 165"/>
              <a:gd name="T5" fmla="*/ 2147483646 h 150"/>
              <a:gd name="T6" fmla="*/ 2147483646 w 165"/>
              <a:gd name="T7" fmla="*/ 2147483646 h 150"/>
              <a:gd name="T8" fmla="*/ 2147483646 w 165"/>
              <a:gd name="T9" fmla="*/ 2147483646 h 150"/>
              <a:gd name="T10" fmla="*/ 2147483646 w 165"/>
              <a:gd name="T11" fmla="*/ 2147483646 h 150"/>
              <a:gd name="T12" fmla="*/ 2147483646 w 165"/>
              <a:gd name="T13" fmla="*/ 0 h 150"/>
              <a:gd name="T14" fmla="*/ 2147483646 w 165"/>
              <a:gd name="T15" fmla="*/ 2147483646 h 150"/>
              <a:gd name="T16" fmla="*/ 2147483646 w 165"/>
              <a:gd name="T17" fmla="*/ 2147483646 h 150"/>
              <a:gd name="T18" fmla="*/ 2147483646 w 165"/>
              <a:gd name="T19" fmla="*/ 2147483646 h 150"/>
              <a:gd name="T20" fmla="*/ 2147483646 w 165"/>
              <a:gd name="T21" fmla="*/ 2147483646 h 150"/>
              <a:gd name="T22" fmla="*/ 2147483646 w 165"/>
              <a:gd name="T23" fmla="*/ 2147483646 h 150"/>
              <a:gd name="T24" fmla="*/ 2147483646 w 165"/>
              <a:gd name="T25" fmla="*/ 2147483646 h 150"/>
              <a:gd name="T26" fmla="*/ 2147483646 w 165"/>
              <a:gd name="T27" fmla="*/ 2147483646 h 150"/>
              <a:gd name="T28" fmla="*/ 2147483646 w 165"/>
              <a:gd name="T29" fmla="*/ 2147483646 h 150"/>
              <a:gd name="T30" fmla="*/ 2147483646 w 165"/>
              <a:gd name="T31" fmla="*/ 2147483646 h 150"/>
              <a:gd name="T32" fmla="*/ 2147483646 w 165"/>
              <a:gd name="T33" fmla="*/ 2147483646 h 150"/>
              <a:gd name="T34" fmla="*/ 2147483646 w 165"/>
              <a:gd name="T35" fmla="*/ 2147483646 h 150"/>
              <a:gd name="T36" fmla="*/ 2147483646 w 165"/>
              <a:gd name="T37" fmla="*/ 2147483646 h 150"/>
              <a:gd name="T38" fmla="*/ 2147483646 w 165"/>
              <a:gd name="T39" fmla="*/ 2147483646 h 150"/>
              <a:gd name="T40" fmla="*/ 2147483646 w 165"/>
              <a:gd name="T41" fmla="*/ 2147483646 h 150"/>
              <a:gd name="T42" fmla="*/ 2147483646 w 165"/>
              <a:gd name="T43" fmla="*/ 2147483646 h 150"/>
              <a:gd name="T44" fmla="*/ 2147483646 w 165"/>
              <a:gd name="T45" fmla="*/ 2147483646 h 150"/>
              <a:gd name="T46" fmla="*/ 2147483646 w 165"/>
              <a:gd name="T47" fmla="*/ 2147483646 h 150"/>
              <a:gd name="T48" fmla="*/ 0 w 165"/>
              <a:gd name="T49" fmla="*/ 2147483646 h 15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5"/>
              <a:gd name="T76" fmla="*/ 0 h 150"/>
              <a:gd name="T77" fmla="*/ 165 w 165"/>
              <a:gd name="T78" fmla="*/ 150 h 15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5" h="150">
                <a:moveTo>
                  <a:pt x="0" y="75"/>
                </a:moveTo>
                <a:lnTo>
                  <a:pt x="3" y="55"/>
                </a:lnTo>
                <a:lnTo>
                  <a:pt x="10" y="37"/>
                </a:lnTo>
                <a:lnTo>
                  <a:pt x="23" y="22"/>
                </a:lnTo>
                <a:lnTo>
                  <a:pt x="40" y="10"/>
                </a:lnTo>
                <a:lnTo>
                  <a:pt x="60" y="2"/>
                </a:lnTo>
                <a:lnTo>
                  <a:pt x="82" y="0"/>
                </a:lnTo>
                <a:lnTo>
                  <a:pt x="104" y="2"/>
                </a:lnTo>
                <a:lnTo>
                  <a:pt x="123" y="10"/>
                </a:lnTo>
                <a:lnTo>
                  <a:pt x="140" y="22"/>
                </a:lnTo>
                <a:lnTo>
                  <a:pt x="154" y="37"/>
                </a:lnTo>
                <a:lnTo>
                  <a:pt x="162" y="55"/>
                </a:lnTo>
                <a:lnTo>
                  <a:pt x="165" y="75"/>
                </a:lnTo>
                <a:lnTo>
                  <a:pt x="162" y="95"/>
                </a:lnTo>
                <a:lnTo>
                  <a:pt x="154" y="112"/>
                </a:lnTo>
                <a:lnTo>
                  <a:pt x="140" y="127"/>
                </a:lnTo>
                <a:lnTo>
                  <a:pt x="123" y="140"/>
                </a:lnTo>
                <a:lnTo>
                  <a:pt x="104" y="147"/>
                </a:lnTo>
                <a:lnTo>
                  <a:pt x="82" y="150"/>
                </a:lnTo>
                <a:lnTo>
                  <a:pt x="60" y="147"/>
                </a:lnTo>
                <a:lnTo>
                  <a:pt x="40" y="140"/>
                </a:lnTo>
                <a:lnTo>
                  <a:pt x="23" y="127"/>
                </a:lnTo>
                <a:lnTo>
                  <a:pt x="10" y="112"/>
                </a:lnTo>
                <a:lnTo>
                  <a:pt x="3" y="95"/>
                </a:lnTo>
                <a:lnTo>
                  <a:pt x="0" y="75"/>
                </a:lnTo>
                <a:close/>
              </a:path>
            </a:pathLst>
          </a:custGeom>
          <a:solidFill>
            <a:srgbClr val="00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413" name="Rectangle 68"/>
          <p:cNvSpPr>
            <a:spLocks noChangeArrowheads="1"/>
          </p:cNvSpPr>
          <p:nvPr/>
        </p:nvSpPr>
        <p:spPr bwMode="auto">
          <a:xfrm>
            <a:off x="5553075" y="2598738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1" lang="en-US" altLang="zh-CN" sz="13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endParaRPr kumimoji="1" lang="en-US" altLang="zh-CN" sz="2800" b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7414" name="Freeform 69"/>
          <p:cNvSpPr>
            <a:spLocks/>
          </p:cNvSpPr>
          <p:nvPr/>
        </p:nvSpPr>
        <p:spPr bwMode="auto">
          <a:xfrm>
            <a:off x="5146675" y="3289300"/>
            <a:ext cx="19050" cy="104775"/>
          </a:xfrm>
          <a:custGeom>
            <a:avLst/>
            <a:gdLst>
              <a:gd name="T0" fmla="*/ 0 w 8"/>
              <a:gd name="T1" fmla="*/ 2147483646 h 47"/>
              <a:gd name="T2" fmla="*/ 2147483646 w 8"/>
              <a:gd name="T3" fmla="*/ 2147483646 h 47"/>
              <a:gd name="T4" fmla="*/ 2147483646 w 8"/>
              <a:gd name="T5" fmla="*/ 0 h 47"/>
              <a:gd name="T6" fmla="*/ 0 60000 65536"/>
              <a:gd name="T7" fmla="*/ 0 60000 65536"/>
              <a:gd name="T8" fmla="*/ 0 60000 65536"/>
              <a:gd name="T9" fmla="*/ 0 w 8"/>
              <a:gd name="T10" fmla="*/ 0 h 47"/>
              <a:gd name="T11" fmla="*/ 8 w 8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" h="47">
                <a:moveTo>
                  <a:pt x="0" y="47"/>
                </a:moveTo>
                <a:lnTo>
                  <a:pt x="8" y="2"/>
                </a:lnTo>
                <a:lnTo>
                  <a:pt x="8" y="0"/>
                </a:lnTo>
              </a:path>
            </a:pathLst>
          </a:custGeom>
          <a:noFill/>
          <a:ln w="14351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15" name="Freeform 70"/>
          <p:cNvSpPr>
            <a:spLocks/>
          </p:cNvSpPr>
          <p:nvPr/>
        </p:nvSpPr>
        <p:spPr bwMode="auto">
          <a:xfrm>
            <a:off x="5176838" y="3114675"/>
            <a:ext cx="14287" cy="106363"/>
          </a:xfrm>
          <a:custGeom>
            <a:avLst/>
            <a:gdLst>
              <a:gd name="T0" fmla="*/ 0 w 6"/>
              <a:gd name="T1" fmla="*/ 2147483646 h 48"/>
              <a:gd name="T2" fmla="*/ 2147483646 w 6"/>
              <a:gd name="T3" fmla="*/ 2147483646 h 48"/>
              <a:gd name="T4" fmla="*/ 2147483646 w 6"/>
              <a:gd name="T5" fmla="*/ 0 h 48"/>
              <a:gd name="T6" fmla="*/ 0 60000 65536"/>
              <a:gd name="T7" fmla="*/ 0 60000 65536"/>
              <a:gd name="T8" fmla="*/ 0 60000 65536"/>
              <a:gd name="T9" fmla="*/ 0 w 6"/>
              <a:gd name="T10" fmla="*/ 0 h 48"/>
              <a:gd name="T11" fmla="*/ 6 w 6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" h="48">
                <a:moveTo>
                  <a:pt x="0" y="48"/>
                </a:moveTo>
                <a:lnTo>
                  <a:pt x="2" y="36"/>
                </a:lnTo>
                <a:lnTo>
                  <a:pt x="6" y="0"/>
                </a:lnTo>
              </a:path>
            </a:pathLst>
          </a:custGeom>
          <a:noFill/>
          <a:ln w="73025">
            <a:solidFill>
              <a:srgbClr val="993366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16" name="Freeform 71"/>
          <p:cNvSpPr>
            <a:spLocks/>
          </p:cNvSpPr>
          <p:nvPr/>
        </p:nvSpPr>
        <p:spPr bwMode="auto">
          <a:xfrm>
            <a:off x="5195888" y="2940050"/>
            <a:ext cx="4762" cy="106363"/>
          </a:xfrm>
          <a:custGeom>
            <a:avLst/>
            <a:gdLst>
              <a:gd name="T0" fmla="*/ 0 w 2"/>
              <a:gd name="T1" fmla="*/ 2147483646 h 48"/>
              <a:gd name="T2" fmla="*/ 2147483646 w 2"/>
              <a:gd name="T3" fmla="*/ 2147483646 h 48"/>
              <a:gd name="T4" fmla="*/ 2147483646 w 2"/>
              <a:gd name="T5" fmla="*/ 0 h 48"/>
              <a:gd name="T6" fmla="*/ 0 60000 65536"/>
              <a:gd name="T7" fmla="*/ 0 60000 65536"/>
              <a:gd name="T8" fmla="*/ 0 60000 65536"/>
              <a:gd name="T9" fmla="*/ 0 w 2"/>
              <a:gd name="T10" fmla="*/ 0 h 48"/>
              <a:gd name="T11" fmla="*/ 2 w 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" h="48">
                <a:moveTo>
                  <a:pt x="0" y="48"/>
                </a:moveTo>
                <a:lnTo>
                  <a:pt x="1" y="29"/>
                </a:lnTo>
                <a:lnTo>
                  <a:pt x="2" y="0"/>
                </a:lnTo>
              </a:path>
            </a:pathLst>
          </a:custGeom>
          <a:noFill/>
          <a:ln w="73025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17" name="Freeform 72"/>
          <p:cNvSpPr>
            <a:spLocks/>
          </p:cNvSpPr>
          <p:nvPr/>
        </p:nvSpPr>
        <p:spPr bwMode="auto">
          <a:xfrm>
            <a:off x="5191125" y="2763838"/>
            <a:ext cx="7938" cy="107950"/>
          </a:xfrm>
          <a:custGeom>
            <a:avLst/>
            <a:gdLst>
              <a:gd name="T0" fmla="*/ 2147483646 w 3"/>
              <a:gd name="T1" fmla="*/ 2147483646 h 48"/>
              <a:gd name="T2" fmla="*/ 2147483646 w 3"/>
              <a:gd name="T3" fmla="*/ 2147483646 h 48"/>
              <a:gd name="T4" fmla="*/ 0 w 3"/>
              <a:gd name="T5" fmla="*/ 0 h 48"/>
              <a:gd name="T6" fmla="*/ 0 60000 65536"/>
              <a:gd name="T7" fmla="*/ 0 60000 65536"/>
              <a:gd name="T8" fmla="*/ 0 60000 65536"/>
              <a:gd name="T9" fmla="*/ 0 w 3"/>
              <a:gd name="T10" fmla="*/ 0 h 48"/>
              <a:gd name="T11" fmla="*/ 3 w 3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" h="48">
                <a:moveTo>
                  <a:pt x="3" y="48"/>
                </a:moveTo>
                <a:lnTo>
                  <a:pt x="2" y="27"/>
                </a:lnTo>
                <a:lnTo>
                  <a:pt x="0" y="0"/>
                </a:lnTo>
              </a:path>
            </a:pathLst>
          </a:custGeom>
          <a:noFill/>
          <a:ln w="73025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18" name="Freeform 73"/>
          <p:cNvSpPr>
            <a:spLocks/>
          </p:cNvSpPr>
          <p:nvPr/>
        </p:nvSpPr>
        <p:spPr bwMode="auto">
          <a:xfrm>
            <a:off x="5159375" y="2592388"/>
            <a:ext cx="22225" cy="104775"/>
          </a:xfrm>
          <a:custGeom>
            <a:avLst/>
            <a:gdLst>
              <a:gd name="T0" fmla="*/ 2147483646 w 9"/>
              <a:gd name="T1" fmla="*/ 2147483646 h 47"/>
              <a:gd name="T2" fmla="*/ 2147483646 w 9"/>
              <a:gd name="T3" fmla="*/ 2147483646 h 47"/>
              <a:gd name="T4" fmla="*/ 0 w 9"/>
              <a:gd name="T5" fmla="*/ 0 h 47"/>
              <a:gd name="T6" fmla="*/ 0 60000 65536"/>
              <a:gd name="T7" fmla="*/ 0 60000 65536"/>
              <a:gd name="T8" fmla="*/ 0 60000 65536"/>
              <a:gd name="T9" fmla="*/ 0 w 9"/>
              <a:gd name="T10" fmla="*/ 0 h 47"/>
              <a:gd name="T11" fmla="*/ 9 w 9"/>
              <a:gd name="T12" fmla="*/ 47 h 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" h="47">
                <a:moveTo>
                  <a:pt x="9" y="47"/>
                </a:moveTo>
                <a:lnTo>
                  <a:pt x="7" y="32"/>
                </a:lnTo>
                <a:lnTo>
                  <a:pt x="0" y="0"/>
                </a:lnTo>
              </a:path>
            </a:pathLst>
          </a:custGeom>
          <a:noFill/>
          <a:ln w="73025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19" name="Freeform 74"/>
          <p:cNvSpPr>
            <a:spLocks/>
          </p:cNvSpPr>
          <p:nvPr/>
        </p:nvSpPr>
        <p:spPr bwMode="auto">
          <a:xfrm>
            <a:off x="5092700" y="2428875"/>
            <a:ext cx="46038" cy="98425"/>
          </a:xfrm>
          <a:custGeom>
            <a:avLst/>
            <a:gdLst>
              <a:gd name="T0" fmla="*/ 2147483646 w 19"/>
              <a:gd name="T1" fmla="*/ 2147483646 h 44"/>
              <a:gd name="T2" fmla="*/ 2147483646 w 19"/>
              <a:gd name="T3" fmla="*/ 2147483646 h 44"/>
              <a:gd name="T4" fmla="*/ 2147483646 w 19"/>
              <a:gd name="T5" fmla="*/ 2147483646 h 44"/>
              <a:gd name="T6" fmla="*/ 0 w 19"/>
              <a:gd name="T7" fmla="*/ 0 h 44"/>
              <a:gd name="T8" fmla="*/ 0 60000 65536"/>
              <a:gd name="T9" fmla="*/ 0 60000 65536"/>
              <a:gd name="T10" fmla="*/ 0 60000 65536"/>
              <a:gd name="T11" fmla="*/ 0 60000 65536"/>
              <a:gd name="T12" fmla="*/ 0 w 19"/>
              <a:gd name="T13" fmla="*/ 0 h 44"/>
              <a:gd name="T14" fmla="*/ 19 w 19"/>
              <a:gd name="T15" fmla="*/ 44 h 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" h="44">
                <a:moveTo>
                  <a:pt x="19" y="44"/>
                </a:moveTo>
                <a:lnTo>
                  <a:pt x="18" y="42"/>
                </a:lnTo>
                <a:lnTo>
                  <a:pt x="7" y="15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20" name="Freeform 75"/>
          <p:cNvSpPr>
            <a:spLocks/>
          </p:cNvSpPr>
          <p:nvPr/>
        </p:nvSpPr>
        <p:spPr bwMode="auto">
          <a:xfrm>
            <a:off x="4973638" y="2292350"/>
            <a:ext cx="80962" cy="77788"/>
          </a:xfrm>
          <a:custGeom>
            <a:avLst/>
            <a:gdLst>
              <a:gd name="T0" fmla="*/ 2147483646 w 33"/>
              <a:gd name="T1" fmla="*/ 2147483646 h 35"/>
              <a:gd name="T2" fmla="*/ 2147483646 w 33"/>
              <a:gd name="T3" fmla="*/ 2147483646 h 35"/>
              <a:gd name="T4" fmla="*/ 2147483646 w 33"/>
              <a:gd name="T5" fmla="*/ 2147483646 h 35"/>
              <a:gd name="T6" fmla="*/ 0 w 33"/>
              <a:gd name="T7" fmla="*/ 0 h 35"/>
              <a:gd name="T8" fmla="*/ 0 60000 65536"/>
              <a:gd name="T9" fmla="*/ 0 60000 65536"/>
              <a:gd name="T10" fmla="*/ 0 60000 65536"/>
              <a:gd name="T11" fmla="*/ 0 60000 65536"/>
              <a:gd name="T12" fmla="*/ 0 w 33"/>
              <a:gd name="T13" fmla="*/ 0 h 35"/>
              <a:gd name="T14" fmla="*/ 33 w 33"/>
              <a:gd name="T15" fmla="*/ 35 h 3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" h="35">
                <a:moveTo>
                  <a:pt x="33" y="35"/>
                </a:moveTo>
                <a:lnTo>
                  <a:pt x="29" y="30"/>
                </a:lnTo>
                <a:lnTo>
                  <a:pt x="13" y="11"/>
                </a:lnTo>
                <a:lnTo>
                  <a:pt x="0" y="0"/>
                </a:lnTo>
              </a:path>
            </a:pathLst>
          </a:custGeom>
          <a:noFill/>
          <a:ln w="73025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21" name="Freeform 76"/>
          <p:cNvSpPr>
            <a:spLocks/>
          </p:cNvSpPr>
          <p:nvPr/>
        </p:nvSpPr>
        <p:spPr bwMode="auto">
          <a:xfrm>
            <a:off x="4797425" y="2227263"/>
            <a:ext cx="114300" cy="26987"/>
          </a:xfrm>
          <a:custGeom>
            <a:avLst/>
            <a:gdLst>
              <a:gd name="T0" fmla="*/ 2147483646 w 46"/>
              <a:gd name="T1" fmla="*/ 2147483646 h 12"/>
              <a:gd name="T2" fmla="*/ 2147483646 w 46"/>
              <a:gd name="T3" fmla="*/ 2147483646 h 12"/>
              <a:gd name="T4" fmla="*/ 2147483646 w 46"/>
              <a:gd name="T5" fmla="*/ 0 h 12"/>
              <a:gd name="T6" fmla="*/ 0 w 46"/>
              <a:gd name="T7" fmla="*/ 0 h 12"/>
              <a:gd name="T8" fmla="*/ 0 60000 65536"/>
              <a:gd name="T9" fmla="*/ 0 60000 65536"/>
              <a:gd name="T10" fmla="*/ 0 60000 65536"/>
              <a:gd name="T11" fmla="*/ 0 60000 65536"/>
              <a:gd name="T12" fmla="*/ 0 w 46"/>
              <a:gd name="T13" fmla="*/ 0 h 12"/>
              <a:gd name="T14" fmla="*/ 46 w 46"/>
              <a:gd name="T15" fmla="*/ 12 h 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6" h="12">
                <a:moveTo>
                  <a:pt x="46" y="12"/>
                </a:moveTo>
                <a:lnTo>
                  <a:pt x="29" y="5"/>
                </a:lnTo>
                <a:lnTo>
                  <a:pt x="8" y="0"/>
                </a:lnTo>
                <a:lnTo>
                  <a:pt x="0" y="0"/>
                </a:lnTo>
              </a:path>
            </a:pathLst>
          </a:custGeom>
          <a:noFill/>
          <a:ln w="1428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22" name="Line 77"/>
          <p:cNvSpPr>
            <a:spLocks noChangeShapeType="1"/>
          </p:cNvSpPr>
          <p:nvPr/>
        </p:nvSpPr>
        <p:spPr bwMode="auto">
          <a:xfrm flipH="1">
            <a:off x="4708525" y="2227263"/>
            <a:ext cx="14288" cy="1587"/>
          </a:xfrm>
          <a:prstGeom prst="line">
            <a:avLst/>
          </a:prstGeom>
          <a:noFill/>
          <a:ln w="14288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23" name="Freeform 78"/>
          <p:cNvSpPr>
            <a:spLocks/>
          </p:cNvSpPr>
          <p:nvPr/>
        </p:nvSpPr>
        <p:spPr bwMode="auto">
          <a:xfrm>
            <a:off x="4795838" y="2587625"/>
            <a:ext cx="261937" cy="238125"/>
          </a:xfrm>
          <a:custGeom>
            <a:avLst/>
            <a:gdLst>
              <a:gd name="T0" fmla="*/ 0 w 165"/>
              <a:gd name="T1" fmla="*/ 2147483646 h 150"/>
              <a:gd name="T2" fmla="*/ 2147483646 w 165"/>
              <a:gd name="T3" fmla="*/ 2147483646 h 150"/>
              <a:gd name="T4" fmla="*/ 2147483646 w 165"/>
              <a:gd name="T5" fmla="*/ 2147483646 h 150"/>
              <a:gd name="T6" fmla="*/ 2147483646 w 165"/>
              <a:gd name="T7" fmla="*/ 2147483646 h 150"/>
              <a:gd name="T8" fmla="*/ 2147483646 w 165"/>
              <a:gd name="T9" fmla="*/ 2147483646 h 150"/>
              <a:gd name="T10" fmla="*/ 2147483646 w 165"/>
              <a:gd name="T11" fmla="*/ 2147483646 h 150"/>
              <a:gd name="T12" fmla="*/ 2147483646 w 165"/>
              <a:gd name="T13" fmla="*/ 0 h 150"/>
              <a:gd name="T14" fmla="*/ 2147483646 w 165"/>
              <a:gd name="T15" fmla="*/ 2147483646 h 150"/>
              <a:gd name="T16" fmla="*/ 2147483646 w 165"/>
              <a:gd name="T17" fmla="*/ 2147483646 h 150"/>
              <a:gd name="T18" fmla="*/ 2147483646 w 165"/>
              <a:gd name="T19" fmla="*/ 2147483646 h 150"/>
              <a:gd name="T20" fmla="*/ 2147483646 w 165"/>
              <a:gd name="T21" fmla="*/ 2147483646 h 150"/>
              <a:gd name="T22" fmla="*/ 2147483646 w 165"/>
              <a:gd name="T23" fmla="*/ 2147483646 h 150"/>
              <a:gd name="T24" fmla="*/ 2147483646 w 165"/>
              <a:gd name="T25" fmla="*/ 2147483646 h 150"/>
              <a:gd name="T26" fmla="*/ 2147483646 w 165"/>
              <a:gd name="T27" fmla="*/ 2147483646 h 150"/>
              <a:gd name="T28" fmla="*/ 2147483646 w 165"/>
              <a:gd name="T29" fmla="*/ 2147483646 h 150"/>
              <a:gd name="T30" fmla="*/ 2147483646 w 165"/>
              <a:gd name="T31" fmla="*/ 2147483646 h 150"/>
              <a:gd name="T32" fmla="*/ 2147483646 w 165"/>
              <a:gd name="T33" fmla="*/ 2147483646 h 150"/>
              <a:gd name="T34" fmla="*/ 2147483646 w 165"/>
              <a:gd name="T35" fmla="*/ 2147483646 h 150"/>
              <a:gd name="T36" fmla="*/ 2147483646 w 165"/>
              <a:gd name="T37" fmla="*/ 2147483646 h 150"/>
              <a:gd name="T38" fmla="*/ 2147483646 w 165"/>
              <a:gd name="T39" fmla="*/ 2147483646 h 150"/>
              <a:gd name="T40" fmla="*/ 2147483646 w 165"/>
              <a:gd name="T41" fmla="*/ 2147483646 h 150"/>
              <a:gd name="T42" fmla="*/ 2147483646 w 165"/>
              <a:gd name="T43" fmla="*/ 2147483646 h 150"/>
              <a:gd name="T44" fmla="*/ 2147483646 w 165"/>
              <a:gd name="T45" fmla="*/ 2147483646 h 150"/>
              <a:gd name="T46" fmla="*/ 2147483646 w 165"/>
              <a:gd name="T47" fmla="*/ 2147483646 h 150"/>
              <a:gd name="T48" fmla="*/ 0 w 165"/>
              <a:gd name="T49" fmla="*/ 2147483646 h 15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5"/>
              <a:gd name="T76" fmla="*/ 0 h 150"/>
              <a:gd name="T77" fmla="*/ 165 w 165"/>
              <a:gd name="T78" fmla="*/ 150 h 150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5" h="150">
                <a:moveTo>
                  <a:pt x="0" y="75"/>
                </a:moveTo>
                <a:lnTo>
                  <a:pt x="3" y="55"/>
                </a:lnTo>
                <a:lnTo>
                  <a:pt x="11" y="37"/>
                </a:lnTo>
                <a:lnTo>
                  <a:pt x="25" y="21"/>
                </a:lnTo>
                <a:lnTo>
                  <a:pt x="42" y="10"/>
                </a:lnTo>
                <a:lnTo>
                  <a:pt x="62" y="1"/>
                </a:lnTo>
                <a:lnTo>
                  <a:pt x="82" y="0"/>
                </a:lnTo>
                <a:lnTo>
                  <a:pt x="104" y="1"/>
                </a:lnTo>
                <a:lnTo>
                  <a:pt x="124" y="10"/>
                </a:lnTo>
                <a:lnTo>
                  <a:pt x="141" y="21"/>
                </a:lnTo>
                <a:lnTo>
                  <a:pt x="154" y="37"/>
                </a:lnTo>
                <a:lnTo>
                  <a:pt x="163" y="55"/>
                </a:lnTo>
                <a:lnTo>
                  <a:pt x="165" y="75"/>
                </a:lnTo>
                <a:lnTo>
                  <a:pt x="163" y="93"/>
                </a:lnTo>
                <a:lnTo>
                  <a:pt x="154" y="111"/>
                </a:lnTo>
                <a:lnTo>
                  <a:pt x="141" y="127"/>
                </a:lnTo>
                <a:lnTo>
                  <a:pt x="124" y="140"/>
                </a:lnTo>
                <a:lnTo>
                  <a:pt x="104" y="147"/>
                </a:lnTo>
                <a:lnTo>
                  <a:pt x="82" y="150"/>
                </a:lnTo>
                <a:lnTo>
                  <a:pt x="62" y="147"/>
                </a:lnTo>
                <a:lnTo>
                  <a:pt x="42" y="140"/>
                </a:lnTo>
                <a:lnTo>
                  <a:pt x="25" y="127"/>
                </a:lnTo>
                <a:lnTo>
                  <a:pt x="11" y="111"/>
                </a:lnTo>
                <a:lnTo>
                  <a:pt x="3" y="93"/>
                </a:lnTo>
                <a:lnTo>
                  <a:pt x="0" y="75"/>
                </a:lnTo>
                <a:close/>
              </a:path>
            </a:pathLst>
          </a:custGeom>
          <a:solidFill>
            <a:srgbClr val="FFFF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424" name="Rectangle 79"/>
          <p:cNvSpPr>
            <a:spLocks noChangeArrowheads="1"/>
          </p:cNvSpPr>
          <p:nvPr/>
        </p:nvSpPr>
        <p:spPr bwMode="auto">
          <a:xfrm>
            <a:off x="4879975" y="2613025"/>
            <a:ext cx="825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1" lang="en-US" altLang="zh-CN" sz="13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endParaRPr kumimoji="1" lang="en-US" altLang="zh-CN" sz="2800" b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7425" name="Line 80"/>
          <p:cNvSpPr>
            <a:spLocks noChangeShapeType="1"/>
          </p:cNvSpPr>
          <p:nvPr/>
        </p:nvSpPr>
        <p:spPr bwMode="auto">
          <a:xfrm>
            <a:off x="5438775" y="1514475"/>
            <a:ext cx="1588" cy="3048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26" name="Freeform 81"/>
          <p:cNvSpPr>
            <a:spLocks/>
          </p:cNvSpPr>
          <p:nvPr/>
        </p:nvSpPr>
        <p:spPr bwMode="auto">
          <a:xfrm>
            <a:off x="5372100" y="1789113"/>
            <a:ext cx="133350" cy="122237"/>
          </a:xfrm>
          <a:custGeom>
            <a:avLst/>
            <a:gdLst>
              <a:gd name="T0" fmla="*/ 2147483646 w 84"/>
              <a:gd name="T1" fmla="*/ 2147483646 h 77"/>
              <a:gd name="T2" fmla="*/ 0 w 84"/>
              <a:gd name="T3" fmla="*/ 0 h 77"/>
              <a:gd name="T4" fmla="*/ 2147483646 w 84"/>
              <a:gd name="T5" fmla="*/ 2147483646 h 77"/>
              <a:gd name="T6" fmla="*/ 2147483646 w 84"/>
              <a:gd name="T7" fmla="*/ 2147483646 h 77"/>
              <a:gd name="T8" fmla="*/ 2147483646 w 84"/>
              <a:gd name="T9" fmla="*/ 2147483646 h 77"/>
              <a:gd name="T10" fmla="*/ 2147483646 w 84"/>
              <a:gd name="T11" fmla="*/ 0 h 77"/>
              <a:gd name="T12" fmla="*/ 2147483646 w 84"/>
              <a:gd name="T13" fmla="*/ 2147483646 h 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7"/>
              <a:gd name="T23" fmla="*/ 84 w 84"/>
              <a:gd name="T24" fmla="*/ 77 h 7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7">
                <a:moveTo>
                  <a:pt x="42" y="77"/>
                </a:moveTo>
                <a:lnTo>
                  <a:pt x="0" y="0"/>
                </a:lnTo>
                <a:lnTo>
                  <a:pt x="20" y="7"/>
                </a:lnTo>
                <a:lnTo>
                  <a:pt x="42" y="10"/>
                </a:lnTo>
                <a:lnTo>
                  <a:pt x="64" y="7"/>
                </a:lnTo>
                <a:lnTo>
                  <a:pt x="84" y="0"/>
                </a:lnTo>
                <a:lnTo>
                  <a:pt x="42" y="7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27" name="Rectangle 82"/>
          <p:cNvSpPr>
            <a:spLocks noChangeArrowheads="1"/>
          </p:cNvSpPr>
          <p:nvPr/>
        </p:nvSpPr>
        <p:spPr bwMode="auto">
          <a:xfrm>
            <a:off x="5053013" y="1406525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1" lang="en-US" altLang="zh-CN" sz="27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endParaRPr kumimoji="1" lang="en-US" altLang="zh-CN" sz="2800" b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7428" name="Line 83"/>
          <p:cNvSpPr>
            <a:spLocks noChangeShapeType="1"/>
          </p:cNvSpPr>
          <p:nvPr/>
        </p:nvSpPr>
        <p:spPr bwMode="auto">
          <a:xfrm>
            <a:off x="5248275" y="3632200"/>
            <a:ext cx="890588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29" name="Freeform 84"/>
          <p:cNvSpPr>
            <a:spLocks/>
          </p:cNvSpPr>
          <p:nvPr/>
        </p:nvSpPr>
        <p:spPr bwMode="auto">
          <a:xfrm>
            <a:off x="5146675" y="3571875"/>
            <a:ext cx="133350" cy="120650"/>
          </a:xfrm>
          <a:custGeom>
            <a:avLst/>
            <a:gdLst>
              <a:gd name="T0" fmla="*/ 0 w 84"/>
              <a:gd name="T1" fmla="*/ 2147483646 h 76"/>
              <a:gd name="T2" fmla="*/ 2147483646 w 84"/>
              <a:gd name="T3" fmla="*/ 0 h 76"/>
              <a:gd name="T4" fmla="*/ 2147483646 w 84"/>
              <a:gd name="T5" fmla="*/ 2147483646 h 76"/>
              <a:gd name="T6" fmla="*/ 2147483646 w 84"/>
              <a:gd name="T7" fmla="*/ 2147483646 h 76"/>
              <a:gd name="T8" fmla="*/ 2147483646 w 84"/>
              <a:gd name="T9" fmla="*/ 2147483646 h 76"/>
              <a:gd name="T10" fmla="*/ 2147483646 w 84"/>
              <a:gd name="T11" fmla="*/ 2147483646 h 76"/>
              <a:gd name="T12" fmla="*/ 0 w 84"/>
              <a:gd name="T13" fmla="*/ 2147483646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4"/>
              <a:gd name="T22" fmla="*/ 0 h 76"/>
              <a:gd name="T23" fmla="*/ 84 w 84"/>
              <a:gd name="T24" fmla="*/ 76 h 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4" h="76">
                <a:moveTo>
                  <a:pt x="0" y="38"/>
                </a:moveTo>
                <a:lnTo>
                  <a:pt x="84" y="0"/>
                </a:lnTo>
                <a:lnTo>
                  <a:pt x="76" y="18"/>
                </a:lnTo>
                <a:lnTo>
                  <a:pt x="73" y="38"/>
                </a:lnTo>
                <a:lnTo>
                  <a:pt x="76" y="58"/>
                </a:lnTo>
                <a:lnTo>
                  <a:pt x="84" y="76"/>
                </a:lnTo>
                <a:lnTo>
                  <a:pt x="0" y="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430" name="Rectangle 85"/>
          <p:cNvSpPr>
            <a:spLocks noChangeArrowheads="1"/>
          </p:cNvSpPr>
          <p:nvPr/>
        </p:nvSpPr>
        <p:spPr bwMode="auto">
          <a:xfrm>
            <a:off x="5927725" y="3260725"/>
            <a:ext cx="1714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ClrTx/>
              <a:buFontTx/>
              <a:buNone/>
            </a:pPr>
            <a:r>
              <a:rPr kumimoji="1" lang="en-US" altLang="zh-CN" sz="27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endParaRPr kumimoji="1" lang="en-US" altLang="zh-CN" sz="2800" b="0">
              <a:solidFill>
                <a:srgbClr val="0000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7431" name="Rectangle 86"/>
          <p:cNvSpPr>
            <a:spLocks noChangeArrowheads="1"/>
          </p:cNvSpPr>
          <p:nvPr/>
        </p:nvSpPr>
        <p:spPr bwMode="auto">
          <a:xfrm>
            <a:off x="1295400" y="3922713"/>
            <a:ext cx="434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1. s-&gt;prior=p-&gt;prior;</a:t>
            </a:r>
          </a:p>
        </p:txBody>
      </p:sp>
      <p:sp>
        <p:nvSpPr>
          <p:cNvPr id="57432" name="Rectangle 87"/>
          <p:cNvSpPr>
            <a:spLocks noChangeArrowheads="1"/>
          </p:cNvSpPr>
          <p:nvPr/>
        </p:nvSpPr>
        <p:spPr bwMode="auto">
          <a:xfrm>
            <a:off x="1295400" y="4467225"/>
            <a:ext cx="4165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2. p-&gt;prior-&gt;next=s;</a:t>
            </a:r>
          </a:p>
        </p:txBody>
      </p:sp>
      <p:sp>
        <p:nvSpPr>
          <p:cNvPr id="57433" name="Rectangle 88"/>
          <p:cNvSpPr>
            <a:spLocks noChangeArrowheads="1"/>
          </p:cNvSpPr>
          <p:nvPr/>
        </p:nvSpPr>
        <p:spPr bwMode="auto">
          <a:xfrm>
            <a:off x="1295400" y="5043488"/>
            <a:ext cx="273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</a:rPr>
              <a:t>3. s-&gt;next=p;</a:t>
            </a:r>
          </a:p>
        </p:txBody>
      </p:sp>
    </p:spTree>
    <p:extLst>
      <p:ext uri="{BB962C8B-B14F-4D97-AF65-F5344CB8AC3E}">
        <p14:creationId xmlns="" xmlns:p14="http://schemas.microsoft.com/office/powerpoint/2010/main" val="212504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 smtClean="0"/>
              <a:t>栈</a:t>
            </a:r>
            <a:r>
              <a:rPr lang="zh-CN" altLang="en-US" dirty="0"/>
              <a:t>的应用</a:t>
            </a:r>
            <a:r>
              <a:rPr lang="en-US" altLang="zh-CN" dirty="0"/>
              <a:t>: 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r>
              <a:rPr lang="zh-CN" altLang="en-US" dirty="0">
                <a:solidFill>
                  <a:srgbClr val="FF0000"/>
                </a:solidFill>
              </a:rPr>
              <a:t>求值</a:t>
            </a:r>
          </a:p>
        </p:txBody>
      </p:sp>
      <p:sp>
        <p:nvSpPr>
          <p:cNvPr id="4" name="Text Box 56"/>
          <p:cNvSpPr txBox="1">
            <a:spLocks noChangeArrowheads="1"/>
          </p:cNvSpPr>
          <p:nvPr/>
        </p:nvSpPr>
        <p:spPr bwMode="auto">
          <a:xfrm>
            <a:off x="430088" y="1052736"/>
            <a:ext cx="8534400" cy="5416868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OperandType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EvaluateExpression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 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noProof="0" dirty="0" smtClean="0">
                <a:solidFill>
                  <a:srgbClr val="0000FF"/>
                </a:solidFill>
              </a:rPr>
              <a:t>//</a:t>
            </a:r>
            <a:r>
              <a:rPr lang="zh-CN" altLang="en-US" sz="1600" kern="0" noProof="0" dirty="0" smtClean="0">
                <a:solidFill>
                  <a:srgbClr val="0000FF"/>
                </a:solidFill>
              </a:rPr>
              <a:t>算术表达式求值的算符优先算法，</a:t>
            </a:r>
            <a:r>
              <a:rPr lang="en-US" altLang="zh-CN" sz="1600" kern="0" noProof="0" dirty="0" smtClean="0">
                <a:solidFill>
                  <a:srgbClr val="0000FF"/>
                </a:solidFill>
              </a:rPr>
              <a:t>OPTR:</a:t>
            </a:r>
            <a:r>
              <a:rPr lang="zh-CN" altLang="en-US" sz="1600" kern="0" noProof="0" dirty="0" smtClean="0">
                <a:solidFill>
                  <a:srgbClr val="0000FF"/>
                </a:solidFill>
              </a:rPr>
              <a:t>运算符栈</a:t>
            </a:r>
            <a:r>
              <a:rPr lang="en-US" altLang="zh-CN" sz="1600" kern="0" noProof="0" dirty="0" smtClean="0">
                <a:solidFill>
                  <a:srgbClr val="0000FF"/>
                </a:solidFill>
              </a:rPr>
              <a:t>,OPND:</a:t>
            </a:r>
            <a:r>
              <a:rPr lang="zh-CN" altLang="en-US" sz="1600" kern="0" noProof="0" dirty="0" smtClean="0">
                <a:solidFill>
                  <a:srgbClr val="0000FF"/>
                </a:solidFill>
              </a:rPr>
              <a:t>操作数栈</a:t>
            </a:r>
            <a:endParaRPr lang="en-US" altLang="zh-CN" sz="1600" kern="0" noProof="0" dirty="0" smtClean="0">
              <a:solidFill>
                <a:srgbClr val="0000FF"/>
              </a:solidFill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noProof="0" dirty="0" smtClean="0">
                <a:solidFill>
                  <a:srgbClr val="0000FF"/>
                </a:solidFill>
              </a:rPr>
              <a:t>//OP</a:t>
            </a:r>
            <a:r>
              <a:rPr lang="zh-CN" altLang="en-US" sz="1600" kern="0" noProof="0" dirty="0" smtClean="0">
                <a:solidFill>
                  <a:srgbClr val="0000FF"/>
                </a:solidFill>
              </a:rPr>
              <a:t>为运算集合</a:t>
            </a:r>
            <a:endParaRPr lang="en-US" altLang="zh-CN" sz="1600" kern="0" noProof="0" dirty="0" smtClean="0">
              <a:solidFill>
                <a:srgbClr val="0000FF"/>
              </a:solidFill>
            </a:endParaRPr>
          </a:p>
          <a:p>
            <a:pPr eaLnBrk="0" fontAlgn="base" hangingPunct="0">
              <a:spcAft>
                <a:spcPct val="0"/>
              </a:spcAft>
            </a:pPr>
            <a:r>
              <a:rPr lang="en-US" altLang="zh-CN" sz="1600" kern="0" dirty="0" smtClean="0">
                <a:solidFill>
                  <a:srgbClr val="000000"/>
                </a:solidFill>
              </a:rPr>
              <a:t>     </a:t>
            </a:r>
            <a:r>
              <a:rPr lang="en-US" altLang="zh-CN" sz="1800" kern="0" dirty="0" err="1" smtClean="0">
                <a:solidFill>
                  <a:srgbClr val="000000"/>
                </a:solidFill>
              </a:rPr>
              <a:t>InitStack</a:t>
            </a:r>
            <a:r>
              <a:rPr lang="en-US" altLang="zh-CN" sz="1800" kern="0" dirty="0" smtClean="0">
                <a:solidFill>
                  <a:srgbClr val="000000"/>
                </a:solidFill>
              </a:rPr>
              <a:t> </a:t>
            </a:r>
            <a:r>
              <a:rPr lang="en-US" altLang="zh-CN" sz="1800" kern="0" dirty="0">
                <a:solidFill>
                  <a:srgbClr val="000000"/>
                </a:solidFill>
              </a:rPr>
              <a:t>(</a:t>
            </a:r>
            <a:r>
              <a:rPr lang="en-US" altLang="zh-CN" sz="1800" kern="0" dirty="0" smtClean="0">
                <a:solidFill>
                  <a:srgbClr val="000000"/>
                </a:solidFill>
              </a:rPr>
              <a:t>OPTR);  Push(OPTR,</a:t>
            </a:r>
            <a:r>
              <a:rPr lang="en-US" altLang="zh-CN" sz="1800" kern="0" dirty="0">
                <a:solidFill>
                  <a:srgbClr val="000000"/>
                </a:solidFill>
              </a:rPr>
              <a:t> '#'</a:t>
            </a:r>
            <a:r>
              <a:rPr lang="en-US" altLang="zh-CN" sz="1800" kern="0" dirty="0" smtClean="0">
                <a:solidFill>
                  <a:srgbClr val="000000"/>
                </a:solidFill>
              </a:rPr>
              <a:t>);</a:t>
            </a:r>
            <a:endParaRPr kumimoji="1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InitStack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(OPND); 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=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getchar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 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while (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!= '#' ||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GetTop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(OPTR)! = '#')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if (! In(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ch,OP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)){Push(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OPND,ch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);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=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getchar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(); }  //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ch</a:t>
            </a: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不是运算符则进栈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  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else</a:t>
            </a:r>
          </a:p>
          <a:p>
            <a:pPr marL="0" marR="0" lvl="0" indent="45720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switch (Precede(</a:t>
            </a:r>
            <a:r>
              <a:rPr kumimoji="1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GetTop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(OPTR),</a:t>
            </a:r>
            <a:r>
              <a:rPr kumimoji="1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ch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)) { //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比较优先权</a:t>
            </a:r>
          </a:p>
          <a:p>
            <a:pPr marL="0" marR="0" lvl="0" indent="45720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case '&lt;' :    //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当前字符</a:t>
            </a:r>
            <a:r>
              <a:rPr kumimoji="1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ch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压入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OPTR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栈，读入下一字符</a:t>
            </a:r>
            <a:r>
              <a:rPr kumimoji="1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ch</a:t>
            </a:r>
            <a:endParaRPr kumimoji="1" lang="en-US" altLang="zh-CN" sz="1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  <a:p>
            <a:pPr marL="0" marR="0" lvl="0" indent="45720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Push(OPTR, </a:t>
            </a:r>
            <a:r>
              <a:rPr kumimoji="1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ch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);  </a:t>
            </a:r>
            <a:r>
              <a:rPr kumimoji="1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ch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getchar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();  break;</a:t>
            </a:r>
          </a:p>
          <a:p>
            <a:pPr marL="0" marR="0" lvl="0" indent="45720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case '&gt;' :    //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弹出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OPTR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栈顶的运算符运算，并将运算结果入栈</a:t>
            </a:r>
          </a:p>
          <a:p>
            <a:pPr marL="0" marR="0" lvl="0" indent="45720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Pop(OPTR, theta);</a:t>
            </a:r>
          </a:p>
          <a:p>
            <a:pPr marL="0" marR="0" lvl="0" indent="45720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Pop(OPND, b);  Pop(OPND, a);</a:t>
            </a:r>
          </a:p>
          <a:p>
            <a:pPr marL="0" marR="0" lvl="0" indent="45720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Push(OPND, Operate(a, theta, b)); break;</a:t>
            </a:r>
          </a:p>
          <a:p>
            <a:pPr marL="0" marR="0" lvl="0" indent="45720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case '=' :    //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脱括号并接收下一字符</a:t>
            </a:r>
          </a:p>
          <a:p>
            <a:pPr marL="0" marR="0" lvl="0" indent="45720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      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Pop(</a:t>
            </a:r>
            <a:r>
              <a:rPr kumimoji="1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OPTR,x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);    </a:t>
            </a:r>
            <a:r>
              <a:rPr kumimoji="1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ch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= </a:t>
            </a:r>
            <a:r>
              <a:rPr kumimoji="1" lang="en-US" altLang="zh-CN" sz="16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getchar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();    break;</a:t>
            </a:r>
          </a:p>
          <a:p>
            <a:pPr marL="0" marR="0" lvl="0" indent="45720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    } // switch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} // while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   return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GetTop</a:t>
            </a:r>
            <a:r>
              <a:rPr kumimoji="1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(OPND);} // </a:t>
            </a:r>
            <a:r>
              <a:rPr kumimoji="1" lang="en-US" altLang="zh-CN" sz="1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EvaluateExpression</a:t>
            </a:r>
            <a:endParaRPr kumimoji="1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799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 smtClean="0"/>
              <a:t>栈</a:t>
            </a:r>
            <a:r>
              <a:rPr lang="zh-CN" altLang="en-US" dirty="0"/>
              <a:t>的应用</a:t>
            </a:r>
            <a:r>
              <a:rPr lang="en-US" altLang="zh-CN" dirty="0"/>
              <a:t>: 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表达式</a:t>
            </a:r>
            <a:r>
              <a:rPr lang="zh-CN" altLang="en-US" dirty="0">
                <a:solidFill>
                  <a:srgbClr val="FF0000"/>
                </a:solidFill>
              </a:rPr>
              <a:t>求值</a:t>
            </a:r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95064" y="1159470"/>
            <a:ext cx="8153400" cy="466725"/>
            <a:chOff x="340" y="494"/>
            <a:chExt cx="5136" cy="294"/>
          </a:xfrm>
        </p:grpSpPr>
        <p:sp>
          <p:nvSpPr>
            <p:cNvPr id="4" name="Text Box 11"/>
            <p:cNvSpPr txBox="1">
              <a:spLocks noChangeArrowheads="1"/>
            </p:cNvSpPr>
            <p:nvPr/>
          </p:nvSpPr>
          <p:spPr bwMode="auto">
            <a:xfrm>
              <a:off x="340" y="49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OPTR</a:t>
              </a:r>
            </a:p>
          </p:txBody>
        </p:sp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1588" y="49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OPND</a:t>
              </a:r>
            </a:p>
          </p:txBody>
        </p:sp>
        <p:sp>
          <p:nvSpPr>
            <p:cNvPr id="6" name="Text Box 13"/>
            <p:cNvSpPr txBox="1">
              <a:spLocks noChangeArrowheads="1"/>
            </p:cNvSpPr>
            <p:nvPr/>
          </p:nvSpPr>
          <p:spPr bwMode="auto">
            <a:xfrm>
              <a:off x="2884" y="49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INPUT</a:t>
              </a:r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4180" y="494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OPERATE</a:t>
              </a:r>
            </a:p>
          </p:txBody>
        </p:sp>
      </p:grp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595064" y="1727795"/>
            <a:ext cx="8153400" cy="466725"/>
            <a:chOff x="340" y="1022"/>
            <a:chExt cx="5136" cy="294"/>
          </a:xfrm>
        </p:grpSpPr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2884" y="102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3*(7-2)#</a:t>
              </a:r>
            </a:p>
          </p:txBody>
        </p: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4180" y="1022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Push(opnd,’3’)</a:t>
              </a:r>
            </a:p>
          </p:txBody>
        </p:sp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1588" y="102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 </a:t>
              </a: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340" y="102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#</a:t>
              </a:r>
            </a:p>
          </p:txBody>
        </p:sp>
      </p:grp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595064" y="2184995"/>
            <a:ext cx="8153400" cy="466725"/>
            <a:chOff x="340" y="1310"/>
            <a:chExt cx="5136" cy="294"/>
          </a:xfrm>
        </p:grpSpPr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2884" y="1310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*(7-2)#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1588" y="1310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340" y="1310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#</a:t>
              </a:r>
            </a:p>
          </p:txBody>
        </p:sp>
        <p:sp>
          <p:nvSpPr>
            <p:cNvPr id="17" name="Text Box 24"/>
            <p:cNvSpPr txBox="1">
              <a:spLocks noChangeArrowheads="1"/>
            </p:cNvSpPr>
            <p:nvPr/>
          </p:nvSpPr>
          <p:spPr bwMode="auto">
            <a:xfrm>
              <a:off x="4180" y="1310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Push(optr,’*’)</a:t>
              </a:r>
            </a:p>
          </p:txBody>
        </p:sp>
      </p:grpSp>
      <p:grpSp>
        <p:nvGrpSpPr>
          <p:cNvPr id="18" name="Group 25"/>
          <p:cNvGrpSpPr>
            <a:grpSpLocks/>
          </p:cNvGrpSpPr>
          <p:nvPr/>
        </p:nvGrpSpPr>
        <p:grpSpPr bwMode="auto">
          <a:xfrm>
            <a:off x="595064" y="2642195"/>
            <a:ext cx="8153400" cy="466725"/>
            <a:chOff x="340" y="1598"/>
            <a:chExt cx="5136" cy="294"/>
          </a:xfrm>
        </p:grpSpPr>
        <p:sp>
          <p:nvSpPr>
            <p:cNvPr id="19" name="Text Box 26"/>
            <p:cNvSpPr txBox="1">
              <a:spLocks noChangeArrowheads="1"/>
            </p:cNvSpPr>
            <p:nvPr/>
          </p:nvSpPr>
          <p:spPr bwMode="auto">
            <a:xfrm>
              <a:off x="340" y="159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#,*</a:t>
              </a:r>
            </a:p>
          </p:txBody>
        </p:sp>
        <p:sp>
          <p:nvSpPr>
            <p:cNvPr id="20" name="Text Box 27"/>
            <p:cNvSpPr txBox="1">
              <a:spLocks noChangeArrowheads="1"/>
            </p:cNvSpPr>
            <p:nvPr/>
          </p:nvSpPr>
          <p:spPr bwMode="auto">
            <a:xfrm>
              <a:off x="1588" y="159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1" name="Text Box 28"/>
            <p:cNvSpPr txBox="1">
              <a:spLocks noChangeArrowheads="1"/>
            </p:cNvSpPr>
            <p:nvPr/>
          </p:nvSpPr>
          <p:spPr bwMode="auto">
            <a:xfrm>
              <a:off x="2884" y="159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(7-2)#</a:t>
              </a:r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4180" y="1598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Push(optr,’(’)</a:t>
              </a:r>
            </a:p>
          </p:txBody>
        </p:sp>
      </p:grpSp>
      <p:grpSp>
        <p:nvGrpSpPr>
          <p:cNvPr id="23" name="Group 30"/>
          <p:cNvGrpSpPr>
            <a:grpSpLocks/>
          </p:cNvGrpSpPr>
          <p:nvPr/>
        </p:nvGrpSpPr>
        <p:grpSpPr bwMode="auto">
          <a:xfrm>
            <a:off x="595064" y="3099395"/>
            <a:ext cx="8153400" cy="466725"/>
            <a:chOff x="340" y="1886"/>
            <a:chExt cx="5136" cy="294"/>
          </a:xfrm>
        </p:grpSpPr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340" y="188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#,*,(</a:t>
              </a: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1588" y="188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3</a:t>
              </a:r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2884" y="188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7-2)#</a:t>
              </a:r>
            </a:p>
          </p:txBody>
        </p:sp>
        <p:sp>
          <p:nvSpPr>
            <p:cNvPr id="27" name="Text Box 34"/>
            <p:cNvSpPr txBox="1">
              <a:spLocks noChangeArrowheads="1"/>
            </p:cNvSpPr>
            <p:nvPr/>
          </p:nvSpPr>
          <p:spPr bwMode="auto">
            <a:xfrm>
              <a:off x="4180" y="1886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Push(opnd,’7’)</a:t>
              </a:r>
            </a:p>
          </p:txBody>
        </p:sp>
      </p:grpSp>
      <p:grpSp>
        <p:nvGrpSpPr>
          <p:cNvPr id="28" name="Group 35"/>
          <p:cNvGrpSpPr>
            <a:grpSpLocks/>
          </p:cNvGrpSpPr>
          <p:nvPr/>
        </p:nvGrpSpPr>
        <p:grpSpPr bwMode="auto">
          <a:xfrm>
            <a:off x="595064" y="3556595"/>
            <a:ext cx="8153400" cy="466725"/>
            <a:chOff x="340" y="2174"/>
            <a:chExt cx="5136" cy="294"/>
          </a:xfrm>
        </p:grpSpPr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340" y="217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#,*,(</a:t>
              </a:r>
            </a:p>
          </p:txBody>
        </p:sp>
        <p:sp>
          <p:nvSpPr>
            <p:cNvPr id="30" name="Text Box 37"/>
            <p:cNvSpPr txBox="1">
              <a:spLocks noChangeArrowheads="1"/>
            </p:cNvSpPr>
            <p:nvPr/>
          </p:nvSpPr>
          <p:spPr bwMode="auto">
            <a:xfrm>
              <a:off x="1588" y="217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3,7</a:t>
              </a:r>
            </a:p>
          </p:txBody>
        </p:sp>
        <p:sp>
          <p:nvSpPr>
            <p:cNvPr id="31" name="Text Box 38"/>
            <p:cNvSpPr txBox="1">
              <a:spLocks noChangeArrowheads="1"/>
            </p:cNvSpPr>
            <p:nvPr/>
          </p:nvSpPr>
          <p:spPr bwMode="auto">
            <a:xfrm>
              <a:off x="2884" y="217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-2)#</a:t>
              </a:r>
            </a:p>
          </p:txBody>
        </p:sp>
        <p:sp>
          <p:nvSpPr>
            <p:cNvPr id="32" name="Text Box 39"/>
            <p:cNvSpPr txBox="1">
              <a:spLocks noChangeArrowheads="1"/>
            </p:cNvSpPr>
            <p:nvPr/>
          </p:nvSpPr>
          <p:spPr bwMode="auto">
            <a:xfrm>
              <a:off x="4180" y="2174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Push(optr,’-’)</a:t>
              </a:r>
            </a:p>
          </p:txBody>
        </p:sp>
      </p:grpSp>
      <p:grpSp>
        <p:nvGrpSpPr>
          <p:cNvPr id="33" name="Group 40"/>
          <p:cNvGrpSpPr>
            <a:grpSpLocks/>
          </p:cNvGrpSpPr>
          <p:nvPr/>
        </p:nvGrpSpPr>
        <p:grpSpPr bwMode="auto">
          <a:xfrm>
            <a:off x="595064" y="4013795"/>
            <a:ext cx="8153400" cy="466725"/>
            <a:chOff x="340" y="2462"/>
            <a:chExt cx="5136" cy="294"/>
          </a:xfrm>
        </p:grpSpPr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340" y="246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#,*,(,</a:t>
              </a: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－</a:t>
              </a:r>
            </a:p>
          </p:txBody>
        </p:sp>
        <p:sp>
          <p:nvSpPr>
            <p:cNvPr id="35" name="Text Box 42"/>
            <p:cNvSpPr txBox="1">
              <a:spLocks noChangeArrowheads="1"/>
            </p:cNvSpPr>
            <p:nvPr/>
          </p:nvSpPr>
          <p:spPr bwMode="auto">
            <a:xfrm>
              <a:off x="1588" y="246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3,7</a:t>
              </a:r>
            </a:p>
          </p:txBody>
        </p:sp>
        <p:sp>
          <p:nvSpPr>
            <p:cNvPr id="36" name="Text Box 43"/>
            <p:cNvSpPr txBox="1">
              <a:spLocks noChangeArrowheads="1"/>
            </p:cNvSpPr>
            <p:nvPr/>
          </p:nvSpPr>
          <p:spPr bwMode="auto">
            <a:xfrm>
              <a:off x="2884" y="2462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2)#</a:t>
              </a:r>
            </a:p>
          </p:txBody>
        </p:sp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4180" y="2462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Push(opnd,’2’)</a:t>
              </a:r>
            </a:p>
          </p:txBody>
        </p:sp>
      </p:grpSp>
      <p:grpSp>
        <p:nvGrpSpPr>
          <p:cNvPr id="38" name="Group 45"/>
          <p:cNvGrpSpPr>
            <a:grpSpLocks/>
          </p:cNvGrpSpPr>
          <p:nvPr/>
        </p:nvGrpSpPr>
        <p:grpSpPr bwMode="auto">
          <a:xfrm>
            <a:off x="595064" y="4461470"/>
            <a:ext cx="8153400" cy="476250"/>
            <a:chOff x="340" y="2744"/>
            <a:chExt cx="5136" cy="300"/>
          </a:xfrm>
        </p:grpSpPr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340" y="2750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#,*,(,</a:t>
              </a: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－</a:t>
              </a:r>
            </a:p>
          </p:txBody>
        </p:sp>
        <p:sp>
          <p:nvSpPr>
            <p:cNvPr id="40" name="Text Box 47"/>
            <p:cNvSpPr txBox="1">
              <a:spLocks noChangeArrowheads="1"/>
            </p:cNvSpPr>
            <p:nvPr/>
          </p:nvSpPr>
          <p:spPr bwMode="auto">
            <a:xfrm>
              <a:off x="1588" y="2750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3,7,2</a:t>
              </a:r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2884" y="274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)#</a:t>
              </a:r>
            </a:p>
          </p:txBody>
        </p:sp>
        <p:sp>
          <p:nvSpPr>
            <p:cNvPr id="42" name="Text Box 49"/>
            <p:cNvSpPr txBox="1">
              <a:spLocks noChangeArrowheads="1"/>
            </p:cNvSpPr>
            <p:nvPr/>
          </p:nvSpPr>
          <p:spPr bwMode="auto">
            <a:xfrm>
              <a:off x="4180" y="2750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Operate(7-2)</a:t>
              </a:r>
            </a:p>
          </p:txBody>
        </p:sp>
      </p:grpSp>
      <p:grpSp>
        <p:nvGrpSpPr>
          <p:cNvPr id="43" name="Group 50"/>
          <p:cNvGrpSpPr>
            <a:grpSpLocks/>
          </p:cNvGrpSpPr>
          <p:nvPr/>
        </p:nvGrpSpPr>
        <p:grpSpPr bwMode="auto">
          <a:xfrm>
            <a:off x="595064" y="4928195"/>
            <a:ext cx="8153400" cy="466725"/>
            <a:chOff x="340" y="3038"/>
            <a:chExt cx="5136" cy="294"/>
          </a:xfrm>
        </p:grpSpPr>
        <p:sp>
          <p:nvSpPr>
            <p:cNvPr id="44" name="Text Box 51"/>
            <p:cNvSpPr txBox="1">
              <a:spLocks noChangeArrowheads="1"/>
            </p:cNvSpPr>
            <p:nvPr/>
          </p:nvSpPr>
          <p:spPr bwMode="auto">
            <a:xfrm>
              <a:off x="340" y="303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#,*,(</a:t>
              </a:r>
            </a:p>
          </p:txBody>
        </p:sp>
        <p:sp>
          <p:nvSpPr>
            <p:cNvPr id="45" name="Text Box 52"/>
            <p:cNvSpPr txBox="1">
              <a:spLocks noChangeArrowheads="1"/>
            </p:cNvSpPr>
            <p:nvPr/>
          </p:nvSpPr>
          <p:spPr bwMode="auto">
            <a:xfrm>
              <a:off x="1588" y="303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3,5</a:t>
              </a:r>
            </a:p>
          </p:txBody>
        </p:sp>
        <p:sp>
          <p:nvSpPr>
            <p:cNvPr id="46" name="Text Box 53"/>
            <p:cNvSpPr txBox="1">
              <a:spLocks noChangeArrowheads="1"/>
            </p:cNvSpPr>
            <p:nvPr/>
          </p:nvSpPr>
          <p:spPr bwMode="auto">
            <a:xfrm>
              <a:off x="2884" y="3038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)#</a:t>
              </a:r>
            </a:p>
          </p:txBody>
        </p:sp>
        <p:sp>
          <p:nvSpPr>
            <p:cNvPr id="47" name="Text Box 54"/>
            <p:cNvSpPr txBox="1">
              <a:spLocks noChangeArrowheads="1"/>
            </p:cNvSpPr>
            <p:nvPr/>
          </p:nvSpPr>
          <p:spPr bwMode="auto">
            <a:xfrm>
              <a:off x="4180" y="3038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Pop(optr)</a:t>
              </a:r>
            </a:p>
          </p:txBody>
        </p:sp>
      </p:grpSp>
      <p:grpSp>
        <p:nvGrpSpPr>
          <p:cNvPr id="48" name="Group 55"/>
          <p:cNvGrpSpPr>
            <a:grpSpLocks/>
          </p:cNvGrpSpPr>
          <p:nvPr/>
        </p:nvGrpSpPr>
        <p:grpSpPr bwMode="auto">
          <a:xfrm>
            <a:off x="595064" y="5385395"/>
            <a:ext cx="8153400" cy="466725"/>
            <a:chOff x="340" y="3326"/>
            <a:chExt cx="5136" cy="294"/>
          </a:xfrm>
        </p:grpSpPr>
        <p:sp>
          <p:nvSpPr>
            <p:cNvPr id="49" name="Text Box 56"/>
            <p:cNvSpPr txBox="1">
              <a:spLocks noChangeArrowheads="1"/>
            </p:cNvSpPr>
            <p:nvPr/>
          </p:nvSpPr>
          <p:spPr bwMode="auto">
            <a:xfrm>
              <a:off x="340" y="332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#,*</a:t>
              </a:r>
            </a:p>
          </p:txBody>
        </p:sp>
        <p:sp>
          <p:nvSpPr>
            <p:cNvPr id="50" name="Text Box 57"/>
            <p:cNvSpPr txBox="1">
              <a:spLocks noChangeArrowheads="1"/>
            </p:cNvSpPr>
            <p:nvPr/>
          </p:nvSpPr>
          <p:spPr bwMode="auto">
            <a:xfrm>
              <a:off x="1588" y="332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3,5</a:t>
              </a:r>
            </a:p>
          </p:txBody>
        </p:sp>
        <p:sp>
          <p:nvSpPr>
            <p:cNvPr id="51" name="Text Box 58"/>
            <p:cNvSpPr txBox="1">
              <a:spLocks noChangeArrowheads="1"/>
            </p:cNvSpPr>
            <p:nvPr/>
          </p:nvSpPr>
          <p:spPr bwMode="auto">
            <a:xfrm>
              <a:off x="2884" y="3326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#</a:t>
              </a:r>
            </a:p>
          </p:txBody>
        </p:sp>
        <p:sp>
          <p:nvSpPr>
            <p:cNvPr id="52" name="Text Box 59"/>
            <p:cNvSpPr txBox="1">
              <a:spLocks noChangeArrowheads="1"/>
            </p:cNvSpPr>
            <p:nvPr/>
          </p:nvSpPr>
          <p:spPr bwMode="auto">
            <a:xfrm>
              <a:off x="4180" y="3326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Operate(3*5)</a:t>
              </a:r>
            </a:p>
          </p:txBody>
        </p:sp>
      </p:grpSp>
      <p:grpSp>
        <p:nvGrpSpPr>
          <p:cNvPr id="53" name="Group 60"/>
          <p:cNvGrpSpPr>
            <a:grpSpLocks/>
          </p:cNvGrpSpPr>
          <p:nvPr/>
        </p:nvGrpSpPr>
        <p:grpSpPr bwMode="auto">
          <a:xfrm>
            <a:off x="595064" y="5842595"/>
            <a:ext cx="8153400" cy="466725"/>
            <a:chOff x="340" y="3614"/>
            <a:chExt cx="5136" cy="294"/>
          </a:xfrm>
        </p:grpSpPr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340" y="361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#</a:t>
              </a:r>
            </a:p>
          </p:txBody>
        </p:sp>
        <p:sp>
          <p:nvSpPr>
            <p:cNvPr id="55" name="Text Box 62"/>
            <p:cNvSpPr txBox="1">
              <a:spLocks noChangeArrowheads="1"/>
            </p:cNvSpPr>
            <p:nvPr/>
          </p:nvSpPr>
          <p:spPr bwMode="auto">
            <a:xfrm>
              <a:off x="1588" y="361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15</a:t>
              </a:r>
            </a:p>
          </p:txBody>
        </p:sp>
        <p:sp>
          <p:nvSpPr>
            <p:cNvPr id="56" name="Text Box 63"/>
            <p:cNvSpPr txBox="1">
              <a:spLocks noChangeArrowheads="1"/>
            </p:cNvSpPr>
            <p:nvPr/>
          </p:nvSpPr>
          <p:spPr bwMode="auto">
            <a:xfrm>
              <a:off x="2884" y="3614"/>
              <a:ext cx="912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#</a:t>
              </a:r>
            </a:p>
          </p:txBody>
        </p:sp>
        <p:sp>
          <p:nvSpPr>
            <p:cNvPr id="57" name="Text Box 64"/>
            <p:cNvSpPr txBox="1">
              <a:spLocks noChangeArrowheads="1"/>
            </p:cNvSpPr>
            <p:nvPr/>
          </p:nvSpPr>
          <p:spPr bwMode="auto">
            <a:xfrm>
              <a:off x="4180" y="3614"/>
              <a:ext cx="1296" cy="29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GetTop(opnd)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9929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/>
              <a:t>　</a:t>
            </a:r>
            <a:r>
              <a:rPr lang="zh-CN" altLang="en-US" dirty="0" smtClean="0"/>
              <a:t>栈与递归的实现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在函数执行中，直接或间接调用自己的函数称为递归函数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常见的递归方法有</a:t>
            </a:r>
            <a:r>
              <a:rPr lang="zh-CN" altLang="en-US" dirty="0" smtClean="0"/>
              <a:t>两种</a:t>
            </a:r>
            <a:endParaRPr lang="en-US" altLang="zh-CN" dirty="0" smtClean="0"/>
          </a:p>
          <a:p>
            <a:pPr lvl="1"/>
            <a:r>
              <a:rPr lang="zh-CN" altLang="en-US" dirty="0"/>
              <a:t>直接</a:t>
            </a:r>
            <a:r>
              <a:rPr lang="zh-CN" altLang="en-US" dirty="0" smtClean="0"/>
              <a:t>递归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间接递归</a:t>
            </a:r>
          </a:p>
        </p:txBody>
      </p:sp>
      <p:sp>
        <p:nvSpPr>
          <p:cNvPr id="4" name="矩形 3"/>
          <p:cNvSpPr/>
          <p:nvPr/>
        </p:nvSpPr>
        <p:spPr>
          <a:xfrm>
            <a:off x="3419872" y="278092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80000"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  <a:t>A()</a:t>
            </a:r>
            <a:b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</a:br>
            <a: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  <a:t>{</a:t>
            </a:r>
            <a:b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</a:br>
            <a:r>
              <a:rPr kumimoji="1" lang="en-US" altLang="zh-CN" sz="2400" b="1" kern="0" dirty="0" smtClean="0">
                <a:solidFill>
                  <a:srgbClr val="000000"/>
                </a:solidFill>
                <a:latin typeface="宋体" pitchFamily="2" charset="-122"/>
                <a:ea typeface="宋体"/>
              </a:rPr>
              <a:t>   </a:t>
            </a:r>
            <a:r>
              <a:rPr kumimoji="1" lang="en-US" altLang="zh-CN" sz="2400" b="1" kern="0" dirty="0" smtClean="0">
                <a:solidFill>
                  <a:srgbClr val="000000"/>
                </a:solidFill>
                <a:latin typeface="Tahoma"/>
                <a:ea typeface="宋体"/>
              </a:rPr>
              <a:t>…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  <a:t/>
            </a:r>
            <a:b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</a:br>
            <a:r>
              <a:rPr kumimoji="1" lang="en-US" altLang="zh-CN" sz="2400" b="1" kern="0" dirty="0" smtClean="0">
                <a:solidFill>
                  <a:srgbClr val="000000"/>
                </a:solidFill>
                <a:latin typeface="宋体" pitchFamily="2" charset="-122"/>
                <a:ea typeface="宋体"/>
              </a:rPr>
              <a:t>   CALL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  <a:t>A()</a:t>
            </a:r>
            <a:b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</a:br>
            <a:r>
              <a:rPr kumimoji="1" lang="en-US" altLang="zh-CN" sz="2400" b="1" kern="0" dirty="0" smtClean="0">
                <a:solidFill>
                  <a:srgbClr val="000000"/>
                </a:solidFill>
                <a:latin typeface="宋体" pitchFamily="2" charset="-122"/>
                <a:ea typeface="宋体"/>
              </a:rPr>
              <a:t>}</a:t>
            </a:r>
            <a:endParaRPr kumimoji="1" lang="en-US" altLang="zh-CN" sz="2400" b="1" kern="0" dirty="0">
              <a:solidFill>
                <a:srgbClr val="000000"/>
              </a:solidFill>
              <a:latin typeface="宋体" pitchFamily="2" charset="-122"/>
              <a:ea typeface="宋体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3872" y="4869160"/>
            <a:ext cx="2141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80000"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  <a:t>A()</a:t>
            </a:r>
            <a:b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</a:br>
            <a: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  <a:t>{</a:t>
            </a:r>
            <a:b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</a:br>
            <a:r>
              <a:rPr kumimoji="1" lang="en-US" altLang="zh-CN" sz="2400" b="1" kern="0" dirty="0" smtClean="0">
                <a:solidFill>
                  <a:srgbClr val="000000"/>
                </a:solidFill>
                <a:latin typeface="宋体" pitchFamily="2" charset="-122"/>
                <a:ea typeface="宋体"/>
              </a:rPr>
              <a:t>   </a:t>
            </a:r>
            <a:r>
              <a:rPr kumimoji="1" lang="en-US" altLang="zh-CN" sz="2400" b="1" kern="0" dirty="0" smtClean="0">
                <a:solidFill>
                  <a:srgbClr val="000000"/>
                </a:solidFill>
                <a:latin typeface="Tahoma"/>
                <a:ea typeface="宋体"/>
              </a:rPr>
              <a:t>…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  <a:t/>
            </a:r>
            <a:b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</a:br>
            <a:r>
              <a:rPr kumimoji="1" lang="en-US" altLang="zh-CN" sz="2400" b="1" kern="0" dirty="0" smtClean="0">
                <a:solidFill>
                  <a:srgbClr val="000000"/>
                </a:solidFill>
                <a:latin typeface="宋体" pitchFamily="2" charset="-122"/>
                <a:ea typeface="宋体"/>
              </a:rPr>
              <a:t>   CALL B()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  <a:t/>
            </a:r>
            <a:b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</a:br>
            <a:r>
              <a:rPr kumimoji="1" lang="en-US" altLang="zh-CN" sz="2400" b="1" kern="0" dirty="0" smtClean="0">
                <a:solidFill>
                  <a:srgbClr val="000000"/>
                </a:solidFill>
                <a:latin typeface="宋体" pitchFamily="2" charset="-122"/>
                <a:ea typeface="宋体"/>
              </a:rPr>
              <a:t>}</a:t>
            </a:r>
            <a:endParaRPr kumimoji="1" lang="en-US" altLang="zh-CN" sz="2400" b="1" kern="0" dirty="0">
              <a:solidFill>
                <a:srgbClr val="000000"/>
              </a:solidFill>
              <a:latin typeface="宋体" pitchFamily="2" charset="-122"/>
              <a:ea typeface="宋体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23928" y="4869160"/>
            <a:ext cx="2141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80000"/>
            </a:pPr>
            <a:r>
              <a:rPr kumimoji="1" lang="en-US" altLang="zh-CN" sz="2400" b="1" kern="0" dirty="0" smtClean="0">
                <a:solidFill>
                  <a:srgbClr val="000000"/>
                </a:solidFill>
                <a:latin typeface="宋体" pitchFamily="2" charset="-122"/>
                <a:ea typeface="宋体"/>
              </a:rPr>
              <a:t>B()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  <a:t/>
            </a:r>
            <a:b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</a:br>
            <a: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  <a:t>{</a:t>
            </a:r>
            <a:b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</a:br>
            <a:r>
              <a:rPr kumimoji="1" lang="en-US" altLang="zh-CN" sz="2400" b="1" kern="0" dirty="0" smtClean="0">
                <a:solidFill>
                  <a:srgbClr val="000000"/>
                </a:solidFill>
                <a:latin typeface="宋体" pitchFamily="2" charset="-122"/>
                <a:ea typeface="宋体"/>
              </a:rPr>
              <a:t>   </a:t>
            </a:r>
            <a:r>
              <a:rPr kumimoji="1" lang="en-US" altLang="zh-CN" sz="2400" b="1" kern="0" dirty="0" smtClean="0">
                <a:solidFill>
                  <a:srgbClr val="000000"/>
                </a:solidFill>
                <a:latin typeface="Tahoma"/>
                <a:ea typeface="宋体"/>
              </a:rPr>
              <a:t>…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  <a:t/>
            </a:r>
            <a:b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</a:br>
            <a:r>
              <a:rPr kumimoji="1" lang="en-US" altLang="zh-CN" sz="2400" b="1" kern="0" dirty="0" smtClean="0">
                <a:solidFill>
                  <a:srgbClr val="000000"/>
                </a:solidFill>
                <a:latin typeface="宋体" pitchFamily="2" charset="-122"/>
                <a:ea typeface="宋体"/>
              </a:rPr>
              <a:t>   CALL A()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  <a:t/>
            </a:r>
            <a:br>
              <a:rPr kumimoji="1" lang="en-US" altLang="zh-CN" sz="2400" b="1" kern="0" dirty="0">
                <a:solidFill>
                  <a:srgbClr val="000000"/>
                </a:solidFill>
                <a:latin typeface="宋体" pitchFamily="2" charset="-122"/>
                <a:ea typeface="宋体"/>
              </a:rPr>
            </a:br>
            <a:r>
              <a:rPr kumimoji="1" lang="en-US" altLang="zh-CN" sz="2400" b="1" kern="0" dirty="0" smtClean="0">
                <a:solidFill>
                  <a:srgbClr val="000000"/>
                </a:solidFill>
                <a:latin typeface="宋体" pitchFamily="2" charset="-122"/>
                <a:ea typeface="宋体"/>
              </a:rPr>
              <a:t>}</a:t>
            </a:r>
            <a:endParaRPr kumimoji="1" lang="en-US" altLang="zh-CN" sz="2400" b="1" kern="0" dirty="0">
              <a:solidFill>
                <a:srgbClr val="000000"/>
              </a:solidFill>
              <a:latin typeface="宋体" pitchFamily="2" charset="-122"/>
              <a:ea typeface="宋体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52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/>
              <a:t>　栈与递归的实现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193800" y="1278359"/>
            <a:ext cx="7391400" cy="1609725"/>
            <a:chOff x="480" y="1200"/>
            <a:chExt cx="4656" cy="1014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480" y="1200"/>
              <a:ext cx="465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当多个函数构成嵌套调用时</a:t>
              </a:r>
              <a:r>
                <a:rPr kumimoji="1" lang="en-US" altLang="zh-CN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kumimoji="1" lang="zh-CN" altLang="en-US" sz="36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遵循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632" y="1728"/>
              <a:ext cx="2256" cy="486"/>
            </a:xfrm>
            <a:prstGeom prst="rect">
              <a:avLst/>
            </a:prstGeom>
            <a:noFill/>
            <a:ln w="9525">
              <a:solidFill>
                <a:srgbClr val="003366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4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后调用先返回</a:t>
              </a:r>
              <a:endParaRPr kumimoji="1" lang="zh-CN" altLang="en-US" sz="4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241800" y="3977109"/>
            <a:ext cx="990600" cy="1108075"/>
          </a:xfrm>
          <a:prstGeom prst="rect">
            <a:avLst/>
          </a:prstGeom>
          <a:solidFill>
            <a:srgbClr val="66FF33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smtClean="0">
                <a:solidFill>
                  <a:srgbClr val="000000"/>
                </a:solidFill>
                <a:latin typeface="楷体_GB2312" pitchFamily="49" charset="-122"/>
              </a:rPr>
              <a:t>栈</a:t>
            </a:r>
            <a:endParaRPr lang="zh-CN" altLang="en-US" sz="400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4470400" y="2986509"/>
            <a:ext cx="485775" cy="976312"/>
          </a:xfrm>
          <a:prstGeom prst="upArrow">
            <a:avLst>
              <a:gd name="adj1" fmla="val 50000"/>
              <a:gd name="adj2" fmla="val 50245"/>
            </a:avLst>
          </a:prstGeom>
          <a:solidFill>
            <a:srgbClr val="FF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482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/>
              <a:t>　栈与递归的实现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递归的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</a:t>
            </a:r>
            <a:r>
              <a:rPr lang="zh-CN" altLang="en-US" dirty="0"/>
              <a:t>一个对象部分地包含它自己</a:t>
            </a:r>
            <a:r>
              <a:rPr lang="en-US" altLang="zh-CN" dirty="0"/>
              <a:t>,  </a:t>
            </a:r>
            <a:r>
              <a:rPr lang="zh-CN" altLang="en-US" dirty="0"/>
              <a:t>或用它自己给自己定义</a:t>
            </a:r>
            <a:r>
              <a:rPr lang="en-US" altLang="zh-CN" dirty="0"/>
              <a:t>,  </a:t>
            </a:r>
            <a:r>
              <a:rPr lang="zh-CN" altLang="en-US" dirty="0"/>
              <a:t>则称这个对象是递归的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</a:t>
            </a:r>
            <a:r>
              <a:rPr lang="zh-CN" altLang="en-US" dirty="0"/>
              <a:t>一个过程直接地或间接地调用自己</a:t>
            </a:r>
            <a:r>
              <a:rPr lang="en-US" altLang="zh-CN" dirty="0"/>
              <a:t>, </a:t>
            </a:r>
            <a:r>
              <a:rPr lang="zh-CN" altLang="en-US" dirty="0"/>
              <a:t>则称这个过程是递归的过程。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以下三种情况常常用到递归方法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递归定义的数学函数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具有递归特性的数据结构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可递归求解的问题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7863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/>
              <a:t>　栈与递归的实现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37901" y="1154534"/>
            <a:ext cx="4494213" cy="5334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递归定义的数学函数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198314" y="2141959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阶乘函数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           </a:t>
            </a: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43660681"/>
              </p:ext>
            </p:extLst>
          </p:nvPr>
        </p:nvGraphicFramePr>
        <p:xfrm>
          <a:off x="3636714" y="1954634"/>
          <a:ext cx="4610100" cy="949325"/>
        </p:xfrm>
        <a:graphic>
          <a:graphicData uri="http://schemas.openxmlformats.org/presentationml/2006/ole">
            <p:oleObj spid="_x0000_s3228" name="公式" r:id="rId3" imgW="2336800" imgH="482600" progId="Equation.3">
              <p:embed/>
            </p:oleObj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198314" y="3042071"/>
            <a:ext cx="411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 smtClean="0">
                <a:solidFill>
                  <a:srgbClr val="000000"/>
                </a:solidFill>
                <a:latin typeface="Times New Roman" pitchFamily="18" charset="0"/>
              </a:rPr>
              <a:t>阶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Fibonaci</a:t>
            </a:r>
            <a:r>
              <a:rPr kumimoji="1" lang="zh-CN" altLang="zh-CN" sz="2800" b="1" smtClean="0">
                <a:solidFill>
                  <a:srgbClr val="000000"/>
                </a:solidFill>
                <a:latin typeface="Times New Roman" pitchFamily="18" charset="0"/>
              </a:rPr>
              <a:t>数列</a:t>
            </a:r>
            <a:r>
              <a: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kumimoji="1" lang="en-US" altLang="zh-CN" sz="32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           </a:t>
            </a: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972681607"/>
              </p:ext>
            </p:extLst>
          </p:nvPr>
        </p:nvGraphicFramePr>
        <p:xfrm>
          <a:off x="3636714" y="3631034"/>
          <a:ext cx="5111750" cy="1454150"/>
        </p:xfrm>
        <a:graphic>
          <a:graphicData uri="http://schemas.openxmlformats.org/presentationml/2006/ole">
            <p:oleObj spid="_x0000_s3229" name="公式" r:id="rId4" imgW="2590800" imgH="7366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75198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/>
              <a:t>　栈与递归的实现</a:t>
            </a:r>
          </a:p>
        </p:txBody>
      </p:sp>
      <p:sp>
        <p:nvSpPr>
          <p:cNvPr id="4" name="Rectangle 1095"/>
          <p:cNvSpPr>
            <a:spLocks noChangeArrowheads="1"/>
          </p:cNvSpPr>
          <p:nvPr/>
        </p:nvSpPr>
        <p:spPr bwMode="auto">
          <a:xfrm>
            <a:off x="1606352" y="1914872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 smtClean="0">
                <a:solidFill>
                  <a:srgbClr val="000000"/>
                </a:solidFill>
                <a:latin typeface="楷体_GB2312" pitchFamily="49" charset="-122"/>
              </a:rPr>
              <a:t>树</a:t>
            </a:r>
            <a:endParaRPr kumimoji="1" lang="zh-CN" altLang="en-US" sz="3200" b="1" smtClean="0">
              <a:solidFill>
                <a:srgbClr val="000000"/>
              </a:solidFill>
              <a:latin typeface="楷体_GB2312" pitchFamily="49" charset="-122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楷体_GB2312" pitchFamily="49" charset="-122"/>
              </a:rPr>
              <a:t>           </a:t>
            </a:r>
          </a:p>
        </p:txBody>
      </p:sp>
      <p:sp>
        <p:nvSpPr>
          <p:cNvPr id="5" name="Rectangle 1096"/>
          <p:cNvSpPr>
            <a:spLocks noChangeArrowheads="1"/>
          </p:cNvSpPr>
          <p:nvPr/>
        </p:nvSpPr>
        <p:spPr bwMode="auto">
          <a:xfrm>
            <a:off x="539552" y="1229072"/>
            <a:ext cx="5538788" cy="5334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00"/>
                </a:solidFill>
                <a:latin typeface="楷体_GB2312" pitchFamily="49" charset="-122"/>
              </a:rPr>
              <a:t>2. </a:t>
            </a:r>
            <a:r>
              <a:rPr kumimoji="1" lang="zh-CN" altLang="en-US" sz="3200" b="1" smtClean="0">
                <a:solidFill>
                  <a:srgbClr val="000000"/>
                </a:solidFill>
                <a:latin typeface="楷体_GB2312" pitchFamily="49" charset="-122"/>
              </a:rPr>
              <a:t>具有递归特性的数据结构</a:t>
            </a:r>
            <a:r>
              <a:rPr kumimoji="1" lang="en-US" altLang="zh-CN" sz="3200" b="1" smtClean="0">
                <a:solidFill>
                  <a:srgbClr val="000000"/>
                </a:solidFill>
                <a:latin typeface="楷体_GB2312" pitchFamily="49" charset="-122"/>
              </a:rPr>
              <a:t>:</a:t>
            </a:r>
          </a:p>
        </p:txBody>
      </p:sp>
      <p:sp>
        <p:nvSpPr>
          <p:cNvPr id="6" name="Oval 1097"/>
          <p:cNvSpPr>
            <a:spLocks noChangeArrowheads="1"/>
          </p:cNvSpPr>
          <p:nvPr/>
        </p:nvSpPr>
        <p:spPr bwMode="auto">
          <a:xfrm>
            <a:off x="4273352" y="1762472"/>
            <a:ext cx="838200" cy="838200"/>
          </a:xfrm>
          <a:prstGeom prst="ellipse">
            <a:avLst/>
          </a:prstGeom>
          <a:solidFill>
            <a:srgbClr val="CC99FF"/>
          </a:solidFill>
          <a:ln w="9525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Root</a:t>
            </a:r>
          </a:p>
        </p:txBody>
      </p:sp>
      <p:sp>
        <p:nvSpPr>
          <p:cNvPr id="7" name="Oval 1098"/>
          <p:cNvSpPr>
            <a:spLocks noChangeArrowheads="1"/>
          </p:cNvSpPr>
          <p:nvPr/>
        </p:nvSpPr>
        <p:spPr bwMode="auto">
          <a:xfrm>
            <a:off x="3095427" y="3057872"/>
            <a:ext cx="1025525" cy="838200"/>
          </a:xfrm>
          <a:prstGeom prst="ellipse">
            <a:avLst/>
          </a:prstGeom>
          <a:solidFill>
            <a:srgbClr val="CC99FF"/>
          </a:solidFill>
          <a:ln w="9525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Lchild</a:t>
            </a:r>
          </a:p>
        </p:txBody>
      </p:sp>
      <p:sp>
        <p:nvSpPr>
          <p:cNvPr id="8" name="Oval 1099"/>
          <p:cNvSpPr>
            <a:spLocks noChangeArrowheads="1"/>
          </p:cNvSpPr>
          <p:nvPr/>
        </p:nvSpPr>
        <p:spPr bwMode="auto">
          <a:xfrm>
            <a:off x="5263952" y="2981672"/>
            <a:ext cx="1071563" cy="914400"/>
          </a:xfrm>
          <a:prstGeom prst="ellipse">
            <a:avLst/>
          </a:prstGeom>
          <a:solidFill>
            <a:srgbClr val="CC99FF"/>
          </a:solidFill>
          <a:ln w="9525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</a:rPr>
              <a:t>Rchild</a:t>
            </a:r>
          </a:p>
        </p:txBody>
      </p:sp>
      <p:sp>
        <p:nvSpPr>
          <p:cNvPr id="9" name="Rectangle 1100"/>
          <p:cNvSpPr>
            <a:spLocks noChangeArrowheads="1"/>
          </p:cNvSpPr>
          <p:nvPr/>
        </p:nvSpPr>
        <p:spPr bwMode="auto">
          <a:xfrm>
            <a:off x="1606352" y="4429472"/>
            <a:ext cx="274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 smtClean="0">
                <a:solidFill>
                  <a:srgbClr val="000000"/>
                </a:solidFill>
                <a:latin typeface="楷体_GB2312" pitchFamily="49" charset="-122"/>
              </a:rPr>
              <a:t>广义表</a:t>
            </a:r>
            <a:endParaRPr kumimoji="1" lang="zh-CN" altLang="en-US" sz="3200" b="1" smtClean="0">
              <a:solidFill>
                <a:srgbClr val="000000"/>
              </a:solidFill>
              <a:latin typeface="楷体_GB2312" pitchFamily="49" charset="-122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楷体_GB2312" pitchFamily="49" charset="-122"/>
              </a:rPr>
              <a:t>           </a:t>
            </a:r>
          </a:p>
        </p:txBody>
      </p:sp>
      <p:sp>
        <p:nvSpPr>
          <p:cNvPr id="10" name="Text Box 1101"/>
          <p:cNvSpPr txBox="1">
            <a:spLocks noChangeArrowheads="1"/>
          </p:cNvSpPr>
          <p:nvPr/>
        </p:nvSpPr>
        <p:spPr bwMode="auto">
          <a:xfrm>
            <a:off x="3739952" y="4505672"/>
            <a:ext cx="1920875" cy="457200"/>
          </a:xfrm>
          <a:prstGeom prst="rect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楷体_GB2312" pitchFamily="49" charset="-122"/>
              </a:rPr>
              <a:t>A=(a,A)</a:t>
            </a:r>
          </a:p>
        </p:txBody>
      </p:sp>
      <p:sp>
        <p:nvSpPr>
          <p:cNvPr id="11" name="Rectangle 1102"/>
          <p:cNvSpPr>
            <a:spLocks noChangeArrowheads="1"/>
          </p:cNvSpPr>
          <p:nvPr/>
        </p:nvSpPr>
        <p:spPr bwMode="auto">
          <a:xfrm>
            <a:off x="539552" y="5343872"/>
            <a:ext cx="4114800" cy="5334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00"/>
                </a:solidFill>
                <a:latin typeface="楷体_GB2312" pitchFamily="49" charset="-122"/>
              </a:rPr>
              <a:t>3. </a:t>
            </a:r>
            <a:r>
              <a:rPr kumimoji="1" lang="zh-CN" altLang="en-US" sz="2800" b="1" smtClean="0">
                <a:solidFill>
                  <a:srgbClr val="000000"/>
                </a:solidFill>
                <a:latin typeface="楷体_GB2312" pitchFamily="49" charset="-122"/>
              </a:rPr>
              <a:t>可递归求解的问题</a:t>
            </a:r>
            <a:r>
              <a:rPr kumimoji="1" lang="en-US" altLang="zh-CN" sz="3200" b="1" smtClean="0">
                <a:solidFill>
                  <a:srgbClr val="000000"/>
                </a:solidFill>
                <a:latin typeface="楷体_GB2312" pitchFamily="49" charset="-122"/>
              </a:rPr>
              <a:t>:</a:t>
            </a:r>
          </a:p>
        </p:txBody>
      </p:sp>
      <p:grpSp>
        <p:nvGrpSpPr>
          <p:cNvPr id="12" name="Group 1105"/>
          <p:cNvGrpSpPr>
            <a:grpSpLocks/>
          </p:cNvGrpSpPr>
          <p:nvPr/>
        </p:nvGrpSpPr>
        <p:grpSpPr bwMode="auto">
          <a:xfrm>
            <a:off x="3892352" y="2524472"/>
            <a:ext cx="457200" cy="533400"/>
            <a:chOff x="2112" y="1152"/>
            <a:chExt cx="288" cy="336"/>
          </a:xfrm>
        </p:grpSpPr>
        <p:sp>
          <p:nvSpPr>
            <p:cNvPr id="13" name="Line 1106"/>
            <p:cNvSpPr>
              <a:spLocks noChangeShapeType="1"/>
            </p:cNvSpPr>
            <p:nvPr/>
          </p:nvSpPr>
          <p:spPr bwMode="auto">
            <a:xfrm flipH="1">
              <a:off x="2112" y="1152"/>
              <a:ext cx="288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4" name="Line 1107"/>
            <p:cNvSpPr>
              <a:spLocks noChangeShapeType="1"/>
            </p:cNvSpPr>
            <p:nvPr/>
          </p:nvSpPr>
          <p:spPr bwMode="auto">
            <a:xfrm flipH="1">
              <a:off x="2112" y="1152"/>
              <a:ext cx="288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5" name="Line 1108"/>
            <p:cNvSpPr>
              <a:spLocks noChangeShapeType="1"/>
            </p:cNvSpPr>
            <p:nvPr/>
          </p:nvSpPr>
          <p:spPr bwMode="auto">
            <a:xfrm flipH="1">
              <a:off x="2112" y="1152"/>
              <a:ext cx="288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16" name="Group 1109"/>
          <p:cNvGrpSpPr>
            <a:grpSpLocks/>
          </p:cNvGrpSpPr>
          <p:nvPr/>
        </p:nvGrpSpPr>
        <p:grpSpPr bwMode="auto">
          <a:xfrm>
            <a:off x="4959152" y="2524472"/>
            <a:ext cx="457200" cy="533400"/>
            <a:chOff x="2784" y="1152"/>
            <a:chExt cx="288" cy="336"/>
          </a:xfrm>
        </p:grpSpPr>
        <p:sp>
          <p:nvSpPr>
            <p:cNvPr id="17" name="Line 1110"/>
            <p:cNvSpPr>
              <a:spLocks noChangeShapeType="1"/>
            </p:cNvSpPr>
            <p:nvPr/>
          </p:nvSpPr>
          <p:spPr bwMode="auto">
            <a:xfrm>
              <a:off x="2784" y="1152"/>
              <a:ext cx="288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8" name="Line 1111"/>
            <p:cNvSpPr>
              <a:spLocks noChangeShapeType="1"/>
            </p:cNvSpPr>
            <p:nvPr/>
          </p:nvSpPr>
          <p:spPr bwMode="auto">
            <a:xfrm>
              <a:off x="2784" y="1152"/>
              <a:ext cx="288" cy="336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9" name="Line 1112"/>
            <p:cNvSpPr>
              <a:spLocks noChangeShapeType="1"/>
            </p:cNvSpPr>
            <p:nvPr/>
          </p:nvSpPr>
          <p:spPr bwMode="auto">
            <a:xfrm>
              <a:off x="2784" y="1152"/>
              <a:ext cx="288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20" name="Rectangle 1103"/>
          <p:cNvSpPr>
            <a:spLocks noChangeArrowheads="1"/>
          </p:cNvSpPr>
          <p:nvPr/>
        </p:nvSpPr>
        <p:spPr bwMode="auto">
          <a:xfrm>
            <a:off x="1066800" y="5877272"/>
            <a:ext cx="7105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</a:rPr>
              <a:t>　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楷体_GB2312" pitchFamily="49" charset="-122"/>
              </a:rPr>
              <a:t>Hanoi</a:t>
            </a:r>
            <a:r>
              <a:rPr kumimoji="1" lang="zh-CN" altLang="zh-CN" sz="2800" b="1" dirty="0" smtClean="0">
                <a:solidFill>
                  <a:srgbClr val="000000"/>
                </a:solidFill>
                <a:latin typeface="楷体_GB2312" pitchFamily="49" charset="-122"/>
              </a:rPr>
              <a:t>塔问题</a:t>
            </a:r>
            <a:endParaRPr kumimoji="1" lang="zh-CN" altLang="en-US" sz="3200" b="1" dirty="0" smtClean="0">
              <a:solidFill>
                <a:srgbClr val="000000"/>
              </a:solidFill>
              <a:latin typeface="楷体_GB2312" pitchFamily="49" charset="-122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楷体_GB2312" pitchFamily="49" charset="-122"/>
              </a:rPr>
              <a:t>    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175198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8" grpId="0" animBg="1" autoUpdateAnimBg="0"/>
      <p:bldP spid="9" grpId="0" build="p" autoUpdateAnimBg="0"/>
      <p:bldP spid="10" grpId="0" animBg="1" autoUpdateAnimBg="0"/>
      <p:bldP spid="11" grpId="0" animBg="1"/>
      <p:bldP spid="2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/>
              <a:t>　栈与递归的实现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用分治法求解递归问题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分治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对于</a:t>
            </a:r>
            <a:r>
              <a:rPr lang="zh-CN" altLang="en-US" dirty="0"/>
              <a:t>一个较为复杂的问题，能够分解成几个相对简单的且解法相同或类似的子问题来求解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必备的三个条件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能将一个问题转变成一个新问题，而新问题与原问题的解法相同或类同，不同的仅是处理的对象，且这些处理对象是变化有规律</a:t>
            </a:r>
            <a:r>
              <a:rPr lang="zh-CN" altLang="en-US" dirty="0" smtClean="0"/>
              <a:t>的</a:t>
            </a:r>
            <a:endParaRPr lang="zh-CN" altLang="en-US" dirty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可以</a:t>
            </a:r>
            <a:r>
              <a:rPr lang="zh-CN" altLang="en-US" dirty="0"/>
              <a:t>通过上述转化而使问题</a:t>
            </a:r>
            <a:r>
              <a:rPr lang="zh-CN" altLang="en-US" dirty="0" smtClean="0"/>
              <a:t>简化</a:t>
            </a:r>
            <a:endParaRPr lang="zh-CN" altLang="en-US" dirty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必须</a:t>
            </a:r>
            <a:r>
              <a:rPr lang="zh-CN" altLang="en-US" dirty="0"/>
              <a:t>有一个明确的递归出口，或称递归的</a:t>
            </a:r>
            <a:r>
              <a:rPr lang="zh-CN" altLang="en-US" dirty="0" smtClean="0"/>
              <a:t>边界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5198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/>
              <a:t>　栈与递归的实现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2681" y="1062484"/>
            <a:ext cx="7196201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分治法求解递归问题算法的一般形式：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void   p (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参数表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)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solidFill>
                  <a:srgbClr val="000000"/>
                </a:solidFill>
                <a:ea typeface="宋体" charset="-122"/>
              </a:rPr>
              <a:t> </a:t>
            </a:r>
            <a:r>
              <a:rPr lang="en-US" altLang="zh-CN" kern="0" dirty="0" smtClean="0">
                <a:solidFill>
                  <a:srgbClr val="000000"/>
                </a:solidFill>
                <a:ea typeface="宋体" charset="-122"/>
              </a:rPr>
              <a:t> 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        if  </a:t>
            </a:r>
            <a:r>
              <a:rPr lang="en-US" altLang="zh-CN" kern="0" dirty="0">
                <a:solidFill>
                  <a:srgbClr val="000000"/>
                </a:solidFill>
                <a:ea typeface="宋体" charset="-122"/>
              </a:rPr>
              <a:t>(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递归结束条件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)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可直接求解步骤；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-----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基本项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   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else  p(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较小的参数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)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；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------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归纳项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  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}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0065" y="3934995"/>
            <a:ext cx="7802563" cy="2677656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long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fact (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long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n ) 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{</a:t>
            </a:r>
            <a:endParaRPr kumimoji="1" lang="en-US" altLang="zh-CN" sz="2800" dirty="0" smtClean="0">
              <a:solidFill>
                <a:srgbClr val="000000"/>
              </a:solidFill>
              <a:latin typeface="Times New Roman" pitchFamily="18" charset="0"/>
              <a:ea typeface="仿宋_GB2312" pitchFamily="49" charset="-122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if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( n</a:t>
            </a:r>
            <a:r>
              <a:rPr kumimoji="1" lang="en-US" altLang="zh-CN" sz="2800" i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==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0)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return 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;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基本项</a:t>
            </a: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  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else return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 n * fact (n</a:t>
            </a:r>
            <a:r>
              <a:rPr kumimoji="1" lang="en-US" altLang="zh-CN" sz="2800" i="1" dirty="0" smtClean="0">
                <a:solidFill>
                  <a:srgbClr val="000000"/>
                </a:solidFill>
                <a:latin typeface="仿宋_GB2312" pitchFamily="49" charset="-122"/>
                <a:ea typeface="仿宋_GB2312" pitchFamily="49" charset="-122"/>
              </a:rPr>
              <a:t>-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1)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;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//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Times New Roman" pitchFamily="18" charset="0"/>
              </a:rPr>
              <a:t>归纳项</a:t>
            </a:r>
            <a:endParaRPr kumimoji="1" lang="en-US" altLang="zh-CN" sz="2400" b="1" dirty="0" smtClean="0">
              <a:solidFill>
                <a:srgbClr val="0000CC"/>
              </a:solidFill>
              <a:latin typeface="Times New Roman" pitchFamily="18" charset="0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75198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/>
              <a:t>　栈与递归的实现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30448" y="1143000"/>
            <a:ext cx="48768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求解阶乘 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n! 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charset="-122"/>
                <a:ea typeface="宋体" charset="-122"/>
              </a:rPr>
              <a:t>的过程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49648" y="1841500"/>
            <a:ext cx="3598863" cy="6096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ea typeface="华文行楷" pitchFamily="2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46511" y="1854200"/>
            <a:ext cx="1973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计算</a:t>
            </a:r>
            <a:r>
              <a:rPr kumimoji="1" lang="en-US" altLang="zh-CN" sz="2800" b="1" smtClean="0">
                <a:solidFill>
                  <a:srgbClr val="3333CC"/>
                </a:solidFill>
                <a:latin typeface="Times New Roman" pitchFamily="18" charset="0"/>
                <a:ea typeface="宋体" charset="-122"/>
              </a:rPr>
              <a:t> fact(4)</a:t>
            </a:r>
            <a:endParaRPr kumimoji="1" lang="en-US" altLang="zh-CN" sz="2400" smtClean="0">
              <a:solidFill>
                <a:srgbClr val="3333CC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949648" y="2679700"/>
            <a:ext cx="3598863" cy="609600"/>
            <a:chOff x="1152" y="1688"/>
            <a:chExt cx="3408" cy="384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152" y="1688"/>
              <a:ext cx="3408" cy="384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200" y="1736"/>
              <a:ext cx="2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仿宋_GB2312" pitchFamily="49" charset="-122"/>
                </a:rPr>
                <a:t>计算  4*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仿宋_GB2312" pitchFamily="49" charset="-122"/>
                </a:rPr>
                <a:t>fact(3)</a:t>
              </a: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1644848" y="2298700"/>
            <a:ext cx="304800" cy="533400"/>
            <a:chOff x="960" y="1448"/>
            <a:chExt cx="192" cy="336"/>
          </a:xfrm>
        </p:grpSpPr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960" y="1448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960" y="178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960" y="1448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949648" y="3517900"/>
            <a:ext cx="3598863" cy="609600"/>
            <a:chOff x="1152" y="2216"/>
            <a:chExt cx="3408" cy="384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152" y="2216"/>
              <a:ext cx="3408" cy="384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200" y="2264"/>
              <a:ext cx="2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仿宋_GB2312" pitchFamily="49" charset="-122"/>
                </a:rPr>
                <a:t>计算  3*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仿宋_GB2312" pitchFamily="49" charset="-122"/>
                </a:rPr>
                <a:t>fact(2)</a:t>
              </a: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1644848" y="3136900"/>
            <a:ext cx="304800" cy="533400"/>
            <a:chOff x="960" y="1976"/>
            <a:chExt cx="192" cy="336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960" y="1976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grpSp>
          <p:nvGrpSpPr>
            <p:cNvPr id="19" name="Group 17"/>
            <p:cNvGrpSpPr>
              <a:grpSpLocks/>
            </p:cNvGrpSpPr>
            <p:nvPr/>
          </p:nvGrpSpPr>
          <p:grpSpPr bwMode="auto">
            <a:xfrm>
              <a:off x="960" y="1976"/>
              <a:ext cx="192" cy="336"/>
              <a:chOff x="960" y="1976"/>
              <a:chExt cx="192" cy="336"/>
            </a:xfrm>
          </p:grpSpPr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960" y="23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itchFamily="2" charset="-122"/>
                </a:endParaRPr>
              </a:p>
            </p:txBody>
          </p:sp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V="1">
                <a:off x="960" y="1976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itchFamily="2" charset="-122"/>
                </a:endParaRPr>
              </a:p>
            </p:txBody>
          </p:sp>
        </p:grp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1949648" y="4356100"/>
            <a:ext cx="3598863" cy="609600"/>
            <a:chOff x="1152" y="2744"/>
            <a:chExt cx="3408" cy="384"/>
          </a:xfrm>
        </p:grpSpPr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152" y="2744"/>
              <a:ext cx="3408" cy="384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1202" y="2792"/>
              <a:ext cx="22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仿宋_GB2312" pitchFamily="49" charset="-122"/>
                </a:rPr>
                <a:t>计算  2*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仿宋_GB2312" pitchFamily="49" charset="-122"/>
                </a:rPr>
                <a:t>fact(1)</a:t>
              </a: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1644848" y="3975100"/>
            <a:ext cx="304800" cy="533400"/>
            <a:chOff x="960" y="2504"/>
            <a:chExt cx="192" cy="336"/>
          </a:xfrm>
        </p:grpSpPr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960" y="2504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960" y="2840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960" y="2504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1949648" y="5194300"/>
            <a:ext cx="3598863" cy="609600"/>
            <a:chOff x="1152" y="3272"/>
            <a:chExt cx="3408" cy="384"/>
          </a:xfrm>
        </p:grpSpPr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1152" y="3272"/>
              <a:ext cx="3408" cy="384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200" y="3320"/>
              <a:ext cx="23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仿宋_GB2312" pitchFamily="49" charset="-122"/>
                </a:rPr>
                <a:t>计算  </a:t>
              </a: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仿宋_GB2312" pitchFamily="49" charset="-122"/>
                </a:rPr>
                <a:t>1</a:t>
              </a:r>
              <a:r>
                <a:rPr kumimoji="1" lang="zh-CN" alt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仿宋_GB2312" pitchFamily="49" charset="-122"/>
                </a:rPr>
                <a:t>*</a:t>
              </a:r>
              <a:r>
                <a:rPr kumimoji="1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仿宋_GB2312" pitchFamily="49" charset="-122"/>
                </a:rPr>
                <a:t>fact(0)</a:t>
              </a:r>
              <a:endPara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1644848" y="4813300"/>
            <a:ext cx="304800" cy="533400"/>
            <a:chOff x="960" y="3032"/>
            <a:chExt cx="192" cy="336"/>
          </a:xfrm>
        </p:grpSpPr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H="1">
              <a:off x="960" y="3032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960" y="3368"/>
              <a:ext cx="1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V="1">
              <a:off x="960" y="3032"/>
              <a:ext cx="0" cy="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</p:grpSp>
      <p:sp>
        <p:nvSpPr>
          <p:cNvPr id="36" name="Line 34"/>
          <p:cNvSpPr>
            <a:spLocks noChangeShapeType="1"/>
          </p:cNvSpPr>
          <p:nvPr/>
        </p:nvSpPr>
        <p:spPr bwMode="auto">
          <a:xfrm flipH="1">
            <a:off x="1182886" y="2298700"/>
            <a:ext cx="0" cy="3516313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ea typeface="华文行楷" pitchFamily="2" charset="-122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552648" y="2979738"/>
            <a:ext cx="6254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递归调用</a:t>
            </a:r>
            <a:endParaRPr kumimoji="1" lang="zh-CN" altLang="en-US" sz="2400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>
            <a:off x="7663061" y="2303463"/>
            <a:ext cx="0" cy="34258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 type="stealth" w="lg" len="lg"/>
            <a:tailEnd type="none" w="sm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ea typeface="华文行楷" pitchFamily="2" charset="-122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7978973" y="2933700"/>
            <a:ext cx="62547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回归求值</a:t>
            </a:r>
            <a:endParaRPr kumimoji="1" lang="zh-CN" altLang="en-US" sz="2400" dirty="0" smtClean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0" name="Group 38"/>
          <p:cNvGrpSpPr>
            <a:grpSpLocks/>
          </p:cNvGrpSpPr>
          <p:nvPr/>
        </p:nvGrpSpPr>
        <p:grpSpPr bwMode="auto">
          <a:xfrm>
            <a:off x="5548511" y="2214563"/>
            <a:ext cx="1744662" cy="563562"/>
            <a:chOff x="3419" y="1395"/>
            <a:chExt cx="1099" cy="355"/>
          </a:xfrm>
        </p:grpSpPr>
        <p:grpSp>
          <p:nvGrpSpPr>
            <p:cNvPr id="41" name="Group 39"/>
            <p:cNvGrpSpPr>
              <a:grpSpLocks/>
            </p:cNvGrpSpPr>
            <p:nvPr/>
          </p:nvGrpSpPr>
          <p:grpSpPr bwMode="auto">
            <a:xfrm>
              <a:off x="3419" y="1395"/>
              <a:ext cx="192" cy="336"/>
              <a:chOff x="4560" y="1448"/>
              <a:chExt cx="192" cy="336"/>
            </a:xfrm>
          </p:grpSpPr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 flipH="1">
                <a:off x="4560" y="178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itchFamily="2" charset="-122"/>
                </a:endParaRPr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>
                <a:off x="4560" y="144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stealth" w="lg" len="lg"/>
                <a:tailEnd type="non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itchFamily="2" charset="-122"/>
                </a:endParaRPr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 flipV="1">
                <a:off x="4752" y="144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itchFamily="2" charset="-122"/>
                </a:endParaRPr>
              </a:p>
            </p:txBody>
          </p:sp>
        </p:grp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3672" y="1423"/>
              <a:ext cx="8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返回 24</a:t>
              </a:r>
            </a:p>
          </p:txBody>
        </p:sp>
      </p:grpSp>
      <p:grpSp>
        <p:nvGrpSpPr>
          <p:cNvPr id="46" name="Group 44"/>
          <p:cNvGrpSpPr>
            <a:grpSpLocks/>
          </p:cNvGrpSpPr>
          <p:nvPr/>
        </p:nvGrpSpPr>
        <p:grpSpPr bwMode="auto">
          <a:xfrm>
            <a:off x="5564386" y="3086100"/>
            <a:ext cx="1568450" cy="547688"/>
            <a:chOff x="3429" y="1944"/>
            <a:chExt cx="988" cy="345"/>
          </a:xfrm>
        </p:grpSpPr>
        <p:grpSp>
          <p:nvGrpSpPr>
            <p:cNvPr id="47" name="Group 45"/>
            <p:cNvGrpSpPr>
              <a:grpSpLocks/>
            </p:cNvGrpSpPr>
            <p:nvPr/>
          </p:nvGrpSpPr>
          <p:grpSpPr bwMode="auto">
            <a:xfrm>
              <a:off x="3429" y="1944"/>
              <a:ext cx="192" cy="336"/>
              <a:chOff x="4560" y="1976"/>
              <a:chExt cx="192" cy="336"/>
            </a:xfrm>
          </p:grpSpPr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 flipH="1">
                <a:off x="4560" y="231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itchFamily="2" charset="-122"/>
                </a:endParaRPr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>
                <a:off x="4560" y="1976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stealth" w="lg" len="lg"/>
                <a:tailEnd type="non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itchFamily="2" charset="-122"/>
                </a:endParaRPr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V="1">
                <a:off x="4752" y="1976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itchFamily="2" charset="-122"/>
                </a:endParaRPr>
              </a:p>
            </p:txBody>
          </p:sp>
        </p:grp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3683" y="1962"/>
              <a:ext cx="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返回 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6</a:t>
              </a:r>
            </a:p>
          </p:txBody>
        </p:sp>
      </p:grpSp>
      <p:grpSp>
        <p:nvGrpSpPr>
          <p:cNvPr id="52" name="Group 50"/>
          <p:cNvGrpSpPr>
            <a:grpSpLocks/>
          </p:cNvGrpSpPr>
          <p:nvPr/>
        </p:nvGrpSpPr>
        <p:grpSpPr bwMode="auto">
          <a:xfrm>
            <a:off x="5548511" y="3924300"/>
            <a:ext cx="1570037" cy="563563"/>
            <a:chOff x="3419" y="2472"/>
            <a:chExt cx="989" cy="355"/>
          </a:xfrm>
        </p:grpSpPr>
        <p:grpSp>
          <p:nvGrpSpPr>
            <p:cNvPr id="53" name="Group 51"/>
            <p:cNvGrpSpPr>
              <a:grpSpLocks/>
            </p:cNvGrpSpPr>
            <p:nvPr/>
          </p:nvGrpSpPr>
          <p:grpSpPr bwMode="auto">
            <a:xfrm>
              <a:off x="3419" y="2472"/>
              <a:ext cx="192" cy="336"/>
              <a:chOff x="4560" y="2504"/>
              <a:chExt cx="192" cy="336"/>
            </a:xfrm>
          </p:grpSpPr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 flipH="1">
                <a:off x="4560" y="284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itchFamily="2" charset="-122"/>
                </a:endParaRPr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>
                <a:off x="4560" y="250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stealth" w="lg" len="lg"/>
                <a:tailEnd type="non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itchFamily="2" charset="-122"/>
                </a:endParaRPr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 flipV="1">
                <a:off x="4752" y="2504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itchFamily="2" charset="-122"/>
                </a:endParaRPr>
              </a:p>
            </p:txBody>
          </p:sp>
        </p:grp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3674" y="2500"/>
              <a:ext cx="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返回 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2</a:t>
              </a:r>
            </a:p>
          </p:txBody>
        </p:sp>
      </p:grpSp>
      <p:grpSp>
        <p:nvGrpSpPr>
          <p:cNvPr id="58" name="Group 56"/>
          <p:cNvGrpSpPr>
            <a:grpSpLocks/>
          </p:cNvGrpSpPr>
          <p:nvPr/>
        </p:nvGrpSpPr>
        <p:grpSpPr bwMode="auto">
          <a:xfrm>
            <a:off x="5548511" y="4778375"/>
            <a:ext cx="1481137" cy="565150"/>
            <a:chOff x="3419" y="3010"/>
            <a:chExt cx="933" cy="356"/>
          </a:xfrm>
        </p:grpSpPr>
        <p:grpSp>
          <p:nvGrpSpPr>
            <p:cNvPr id="59" name="Group 57"/>
            <p:cNvGrpSpPr>
              <a:grpSpLocks/>
            </p:cNvGrpSpPr>
            <p:nvPr/>
          </p:nvGrpSpPr>
          <p:grpSpPr bwMode="auto">
            <a:xfrm>
              <a:off x="3419" y="3010"/>
              <a:ext cx="192" cy="336"/>
              <a:chOff x="4560" y="3032"/>
              <a:chExt cx="192" cy="336"/>
            </a:xfrm>
          </p:grpSpPr>
          <p:sp>
            <p:nvSpPr>
              <p:cNvPr id="61" name="Line 58"/>
              <p:cNvSpPr>
                <a:spLocks noChangeShapeType="1"/>
              </p:cNvSpPr>
              <p:nvPr/>
            </p:nvSpPr>
            <p:spPr bwMode="auto">
              <a:xfrm flipH="1">
                <a:off x="4560" y="3368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itchFamily="2" charset="-122"/>
                </a:endParaRPr>
              </a:p>
            </p:txBody>
          </p:sp>
          <p:sp>
            <p:nvSpPr>
              <p:cNvPr id="62" name="Line 59"/>
              <p:cNvSpPr>
                <a:spLocks noChangeShapeType="1"/>
              </p:cNvSpPr>
              <p:nvPr/>
            </p:nvSpPr>
            <p:spPr bwMode="auto">
              <a:xfrm>
                <a:off x="4560" y="303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stealth" w="lg" len="lg"/>
                <a:tailEnd type="none" w="sm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itchFamily="2" charset="-122"/>
                </a:endParaRPr>
              </a:p>
            </p:txBody>
          </p:sp>
          <p:sp>
            <p:nvSpPr>
              <p:cNvPr id="63" name="Line 60"/>
              <p:cNvSpPr>
                <a:spLocks noChangeShapeType="1"/>
              </p:cNvSpPr>
              <p:nvPr/>
            </p:nvSpPr>
            <p:spPr bwMode="auto">
              <a:xfrm flipV="1">
                <a:off x="4752" y="3032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ea typeface="华文行楷" pitchFamily="2" charset="-122"/>
                </a:endParaRPr>
              </a:p>
            </p:txBody>
          </p:sp>
        </p:grp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3674" y="3039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返回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75198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588168" y="144464"/>
            <a:ext cx="8424863" cy="7921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课前回顾</a:t>
            </a:r>
          </a:p>
        </p:txBody>
      </p:sp>
      <p:grpSp>
        <p:nvGrpSpPr>
          <p:cNvPr id="58371" name="Group 2"/>
          <p:cNvGrpSpPr>
            <a:grpSpLocks/>
          </p:cNvGrpSpPr>
          <p:nvPr/>
        </p:nvGrpSpPr>
        <p:grpSpPr bwMode="auto">
          <a:xfrm>
            <a:off x="1828800" y="2413000"/>
            <a:ext cx="1905000" cy="609600"/>
            <a:chOff x="1248" y="1008"/>
            <a:chExt cx="1200" cy="384"/>
          </a:xfrm>
        </p:grpSpPr>
        <p:grpSp>
          <p:nvGrpSpPr>
            <p:cNvPr id="58413" name="Group 3"/>
            <p:cNvGrpSpPr>
              <a:grpSpLocks/>
            </p:cNvGrpSpPr>
            <p:nvPr/>
          </p:nvGrpSpPr>
          <p:grpSpPr bwMode="auto">
            <a:xfrm>
              <a:off x="1680" y="1008"/>
              <a:ext cx="768" cy="384"/>
              <a:chOff x="1152" y="912"/>
              <a:chExt cx="768" cy="384"/>
            </a:xfrm>
          </p:grpSpPr>
          <p:sp>
            <p:nvSpPr>
              <p:cNvPr id="7" name="Rectangle 4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3600" b="0" kern="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3600" b="0" kern="0" baseline="-25000">
                    <a:solidFill>
                      <a:srgbClr val="000000"/>
                    </a:solidFill>
                    <a:latin typeface="Times New Roman" pitchFamily="18" charset="0"/>
                  </a:rPr>
                  <a:t>i-1</a:t>
                </a:r>
                <a:endParaRPr kumimoji="1" lang="en-US" altLang="zh-CN" sz="3600" b="0" ker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fontAlgn="auto" hangingPunct="1"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lang="zh-CN" altLang="en-US" sz="3200" b="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fontAlgn="auto" hangingPunct="1"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lang="zh-CN" altLang="en-US" sz="3200" b="0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248" y="1200"/>
              <a:ext cx="43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/>
          </p:spPr>
          <p:txBody>
            <a:bodyPr wrap="none" anchor="ctr"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zh-CN" altLang="en-US" sz="3200" b="0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58372" name="Group 8"/>
          <p:cNvGrpSpPr>
            <a:grpSpLocks/>
          </p:cNvGrpSpPr>
          <p:nvPr/>
        </p:nvGrpSpPr>
        <p:grpSpPr bwMode="auto">
          <a:xfrm>
            <a:off x="3581400" y="2413000"/>
            <a:ext cx="4038600" cy="609600"/>
            <a:chOff x="2352" y="1008"/>
            <a:chExt cx="2544" cy="384"/>
          </a:xfrm>
        </p:grpSpPr>
        <p:grpSp>
          <p:nvGrpSpPr>
            <p:cNvPr id="58407" name="Group 9"/>
            <p:cNvGrpSpPr>
              <a:grpSpLocks/>
            </p:cNvGrpSpPr>
            <p:nvPr/>
          </p:nvGrpSpPr>
          <p:grpSpPr bwMode="auto">
            <a:xfrm>
              <a:off x="3744" y="1008"/>
              <a:ext cx="768" cy="384"/>
              <a:chOff x="1152" y="912"/>
              <a:chExt cx="768" cy="384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152" y="912"/>
                <a:ext cx="768" cy="384"/>
              </a:xfrm>
              <a:prstGeom prst="rect">
                <a:avLst/>
              </a:prstGeom>
              <a:solidFill>
                <a:srgbClr val="CCFFCC">
                  <a:alpha val="50000"/>
                </a:srgb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en-US" altLang="zh-CN" sz="3600" b="0" kern="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r>
                  <a:rPr kumimoji="1" lang="en-US" altLang="zh-CN" sz="3600" b="0" kern="0" baseline="-25000">
                    <a:solidFill>
                      <a:srgbClr val="000000"/>
                    </a:solidFill>
                    <a:latin typeface="Times New Roman" pitchFamily="18" charset="0"/>
                  </a:rPr>
                  <a:t>i</a:t>
                </a:r>
                <a:endParaRPr kumimoji="1" lang="en-US" altLang="zh-CN" sz="3600" b="0" ker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1344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fontAlgn="auto" hangingPunct="1"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lang="zh-CN" altLang="en-US" sz="3200" b="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728" y="91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eaLnBrk="1" fontAlgn="auto" hangingPunct="1">
                  <a:spcBef>
                    <a:spcPct val="20000"/>
                  </a:spcBef>
                  <a:spcAft>
                    <a:spcPts val="0"/>
                  </a:spcAft>
                  <a:defRPr/>
                </a:pPr>
                <a:endParaRPr lang="zh-CN" altLang="en-US" sz="3200" b="0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352" y="1200"/>
              <a:ext cx="1392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/>
          </p:spPr>
          <p:txBody>
            <a:bodyPr wrap="none" anchor="ctr"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zh-CN" altLang="en-US" sz="3200" b="0" kern="0">
                <a:solidFill>
                  <a:srgbClr val="000000"/>
                </a:solidFill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4416" y="1200"/>
              <a:ext cx="480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 type="triangle" w="med" len="lg"/>
            </a:ln>
            <a:effectLst/>
            <a:extLst/>
          </p:spPr>
          <p:txBody>
            <a:bodyPr wrap="none" anchor="ctr"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zh-CN" altLang="en-US" sz="3200" b="0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58373" name="Group 15"/>
          <p:cNvGrpSpPr>
            <a:grpSpLocks/>
          </p:cNvGrpSpPr>
          <p:nvPr/>
        </p:nvGrpSpPr>
        <p:grpSpPr bwMode="auto">
          <a:xfrm>
            <a:off x="3124200" y="2108200"/>
            <a:ext cx="2819400" cy="609600"/>
            <a:chOff x="1872" y="720"/>
            <a:chExt cx="1776" cy="384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3648" y="720"/>
              <a:ext cx="0" cy="38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zh-CN" altLang="en-US" sz="3200" b="0" kern="0">
                <a:solidFill>
                  <a:srgbClr val="000000"/>
                </a:solidFill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1872" y="720"/>
              <a:ext cx="1776" cy="0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zh-CN" altLang="en-US" sz="3200" b="0" kern="0">
                <a:solidFill>
                  <a:srgbClr val="000000"/>
                </a:solidFill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872" y="720"/>
              <a:ext cx="0" cy="192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/>
          </p:spPr>
          <p:txBody>
            <a:bodyPr wrap="none" anchor="ctr"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zh-CN" altLang="en-US" sz="3200" b="0" kern="0">
                <a:solidFill>
                  <a:srgbClr val="000000"/>
                </a:solidFill>
              </a:endParaRPr>
            </a:p>
          </p:txBody>
        </p:sp>
      </p:grpSp>
      <p:grpSp>
        <p:nvGrpSpPr>
          <p:cNvPr id="58374" name="Group 19"/>
          <p:cNvGrpSpPr>
            <a:grpSpLocks/>
          </p:cNvGrpSpPr>
          <p:nvPr/>
        </p:nvGrpSpPr>
        <p:grpSpPr bwMode="auto">
          <a:xfrm>
            <a:off x="4191000" y="3479800"/>
            <a:ext cx="1219200" cy="609600"/>
            <a:chOff x="1152" y="912"/>
            <a:chExt cx="768" cy="384"/>
          </a:xfrm>
        </p:grpSpPr>
        <p:sp>
          <p:nvSpPr>
            <p:cNvPr id="58401" name="Rectangle 20"/>
            <p:cNvSpPr>
              <a:spLocks noChangeArrowheads="1"/>
            </p:cNvSpPr>
            <p:nvPr/>
          </p:nvSpPr>
          <p:spPr bwMode="auto">
            <a:xfrm>
              <a:off x="1152" y="912"/>
              <a:ext cx="768" cy="384"/>
            </a:xfrm>
            <a:prstGeom prst="rect">
              <a:avLst/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n"/>
                <a:defRPr sz="3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CC00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0000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50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00"/>
                </a:buClr>
                <a:buSzPct val="5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3600" b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344" y="91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zh-CN" altLang="en-US" sz="3200" b="0" kern="0">
                <a:solidFill>
                  <a:srgbClr val="000000"/>
                </a:solidFill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728" y="91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zh-CN" altLang="en-US" sz="3200" b="0" kern="0">
                <a:solidFill>
                  <a:srgbClr val="000000"/>
                </a:solidFill>
              </a:endParaRP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203325" y="4889500"/>
            <a:ext cx="68199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s-&gt;next = p-&gt;next;    p-&gt;next = s;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s-&gt;next-&gt;prior = s;    s-&gt;prior = p;</a:t>
            </a:r>
            <a:endParaRPr kumimoji="1" lang="en-US" altLang="zh-CN" sz="36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6" name="AutoShape 24"/>
          <p:cNvSpPr>
            <a:spLocks noChangeArrowheads="1"/>
          </p:cNvSpPr>
          <p:nvPr/>
        </p:nvSpPr>
        <p:spPr bwMode="auto">
          <a:xfrm>
            <a:off x="2667000" y="1193800"/>
            <a:ext cx="457200" cy="1219200"/>
          </a:xfrm>
          <a:prstGeom prst="downArrowCallout">
            <a:avLst>
              <a:gd name="adj1" fmla="val 15000"/>
              <a:gd name="adj2" fmla="val 25000"/>
              <a:gd name="adj3" fmla="val 48605"/>
              <a:gd name="adj4" fmla="val 43333"/>
            </a:avLst>
          </a:prstGeom>
          <a:solidFill>
            <a:srgbClr val="CCFFFF"/>
          </a:solidFill>
          <a:ln w="28575">
            <a:solidFill>
              <a:srgbClr val="0033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kumimoji="1" lang="en-US" altLang="zh-CN" sz="36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7" name="AutoShape 25"/>
          <p:cNvSpPr>
            <a:spLocks noChangeArrowheads="1"/>
          </p:cNvSpPr>
          <p:nvPr/>
        </p:nvSpPr>
        <p:spPr bwMode="auto">
          <a:xfrm>
            <a:off x="4572000" y="4089400"/>
            <a:ext cx="457200" cy="838200"/>
          </a:xfrm>
          <a:prstGeom prst="upArrowCallout">
            <a:avLst>
              <a:gd name="adj1" fmla="val 16667"/>
              <a:gd name="adj2" fmla="val 25000"/>
              <a:gd name="adj3" fmla="val 43058"/>
              <a:gd name="adj4" fmla="val 43940"/>
            </a:avLst>
          </a:prstGeom>
          <a:solidFill>
            <a:srgbClr val="FFFF99">
              <a:alpha val="50195"/>
            </a:srgbClr>
          </a:solidFill>
          <a:ln w="2857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kumimoji="1" lang="en-US" altLang="zh-CN" sz="3600" b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1295400" y="5686425"/>
            <a:ext cx="35814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zh-CN" altLang="en-US" sz="3200" b="0" kern="0">
              <a:solidFill>
                <a:srgbClr val="000000"/>
              </a:solidFill>
            </a:endParaRPr>
          </a:p>
        </p:txBody>
      </p:sp>
      <p:sp useBgFill="1">
        <p:nvSpPr>
          <p:cNvPr id="29" name="Rectangle 27"/>
          <p:cNvSpPr>
            <a:spLocks noChangeArrowheads="1"/>
          </p:cNvSpPr>
          <p:nvPr/>
        </p:nvSpPr>
        <p:spPr bwMode="auto">
          <a:xfrm>
            <a:off x="3505200" y="2641600"/>
            <a:ext cx="2286000" cy="228600"/>
          </a:xfrm>
          <a:prstGeom prst="rect">
            <a:avLst/>
          </a:prstGeom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zh-CN" altLang="en-US" sz="3200" b="0" kern="0">
              <a:solidFill>
                <a:srgbClr val="000000"/>
              </a:solidFill>
            </a:endParaRPr>
          </a:p>
        </p:txBody>
      </p:sp>
      <p:grpSp>
        <p:nvGrpSpPr>
          <p:cNvPr id="17" name="Group 28"/>
          <p:cNvGrpSpPr>
            <a:grpSpLocks/>
          </p:cNvGrpSpPr>
          <p:nvPr/>
        </p:nvGrpSpPr>
        <p:grpSpPr bwMode="auto">
          <a:xfrm>
            <a:off x="2514600" y="2413000"/>
            <a:ext cx="1219200" cy="609600"/>
            <a:chOff x="1152" y="912"/>
            <a:chExt cx="768" cy="384"/>
          </a:xfrm>
        </p:grpSpPr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152" y="912"/>
              <a:ext cx="768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3600" b="0" kern="0" dirty="0">
                  <a:solidFill>
                    <a:srgbClr val="000000"/>
                  </a:solidFill>
                </a:rPr>
                <a:t>a</a:t>
              </a:r>
              <a:r>
                <a:rPr kumimoji="1" lang="en-US" altLang="zh-CN" sz="3600" b="0" kern="0" baseline="-25000" dirty="0">
                  <a:solidFill>
                    <a:srgbClr val="000000"/>
                  </a:solidFill>
                </a:rPr>
                <a:t>i-1</a:t>
              </a:r>
              <a:endParaRPr kumimoji="1" lang="en-US" altLang="zh-CN" sz="3600" b="0" kern="0" dirty="0">
                <a:solidFill>
                  <a:srgbClr val="000000"/>
                </a:solidFill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344" y="91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zh-CN" altLang="en-US" sz="3200" b="0" kern="0">
                <a:solidFill>
                  <a:srgbClr val="000000"/>
                </a:solidFill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1728" y="91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zh-CN" altLang="en-US" sz="3200" b="0" kern="0">
                <a:solidFill>
                  <a:srgbClr val="000000"/>
                </a:solidFill>
              </a:endParaRPr>
            </a:p>
          </p:txBody>
        </p:sp>
      </p:grpSp>
      <p:cxnSp>
        <p:nvCxnSpPr>
          <p:cNvPr id="34" name="AutoShape 32"/>
          <p:cNvCxnSpPr>
            <a:cxnSpLocks noChangeShapeType="1"/>
            <a:stCxn id="58401" idx="3"/>
            <a:endCxn id="14" idx="2"/>
          </p:cNvCxnSpPr>
          <p:nvPr/>
        </p:nvCxnSpPr>
        <p:spPr bwMode="auto">
          <a:xfrm flipV="1">
            <a:off x="5410200" y="3022600"/>
            <a:ext cx="990600" cy="762000"/>
          </a:xfrm>
          <a:prstGeom prst="bentConnector2">
            <a:avLst/>
          </a:prstGeom>
          <a:noFill/>
          <a:ln w="31750">
            <a:solidFill>
              <a:srgbClr val="000000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5334000" y="5686425"/>
            <a:ext cx="22860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zh-CN" altLang="en-US" sz="3200" b="0" kern="0">
              <a:solidFill>
                <a:srgbClr val="000000"/>
              </a:solidFill>
            </a:endParaRPr>
          </a:p>
        </p:txBody>
      </p:sp>
      <p:cxnSp>
        <p:nvCxnSpPr>
          <p:cNvPr id="36" name="AutoShape 34"/>
          <p:cNvCxnSpPr>
            <a:cxnSpLocks noChangeShapeType="1"/>
            <a:stCxn id="31" idx="3"/>
            <a:endCxn id="58401" idx="1"/>
          </p:cNvCxnSpPr>
          <p:nvPr/>
        </p:nvCxnSpPr>
        <p:spPr bwMode="auto">
          <a:xfrm>
            <a:off x="3733800" y="2717800"/>
            <a:ext cx="457200" cy="10668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000000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1295400" y="6524625"/>
            <a:ext cx="35814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zh-CN" altLang="en-US" sz="3200" b="0" kern="0">
              <a:solidFill>
                <a:srgbClr val="000000"/>
              </a:solidFill>
            </a:endParaRPr>
          </a:p>
        </p:txBody>
      </p:sp>
      <p:sp useBgFill="1">
        <p:nvSpPr>
          <p:cNvPr id="38" name="Rectangle 36"/>
          <p:cNvSpPr>
            <a:spLocks noChangeArrowheads="1"/>
          </p:cNvSpPr>
          <p:nvPr/>
        </p:nvSpPr>
        <p:spPr bwMode="auto">
          <a:xfrm>
            <a:off x="3048000" y="1879600"/>
            <a:ext cx="2971800" cy="533400"/>
          </a:xfrm>
          <a:prstGeom prst="rect">
            <a:avLst/>
          </a:prstGeom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zh-CN" altLang="en-US" sz="3200" b="0" kern="0">
              <a:solidFill>
                <a:srgbClr val="000000"/>
              </a:solidFill>
            </a:endParaRPr>
          </a:p>
        </p:txBody>
      </p:sp>
      <p:sp useBgFill="1">
        <p:nvSpPr>
          <p:cNvPr id="39" name="Rectangle 37"/>
          <p:cNvSpPr>
            <a:spLocks noChangeArrowheads="1"/>
          </p:cNvSpPr>
          <p:nvPr/>
        </p:nvSpPr>
        <p:spPr bwMode="auto">
          <a:xfrm>
            <a:off x="5867400" y="2336800"/>
            <a:ext cx="152400" cy="381000"/>
          </a:xfrm>
          <a:prstGeom prst="rect">
            <a:avLst/>
          </a:prstGeom>
          <a:ln>
            <a:noFill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zh-CN" altLang="en-US" sz="3200" b="0" kern="0">
              <a:solidFill>
                <a:srgbClr val="000000"/>
              </a:solidFill>
            </a:endParaRPr>
          </a:p>
        </p:txBody>
      </p:sp>
      <p:grpSp>
        <p:nvGrpSpPr>
          <p:cNvPr id="21" name="Group 38"/>
          <p:cNvGrpSpPr>
            <a:grpSpLocks/>
          </p:cNvGrpSpPr>
          <p:nvPr/>
        </p:nvGrpSpPr>
        <p:grpSpPr bwMode="auto">
          <a:xfrm>
            <a:off x="5791200" y="2413000"/>
            <a:ext cx="1219200" cy="609600"/>
            <a:chOff x="1152" y="912"/>
            <a:chExt cx="768" cy="384"/>
          </a:xfrm>
        </p:grpSpPr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1152" y="912"/>
              <a:ext cx="768" cy="38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en-US" altLang="zh-CN" sz="3600" b="0" kern="0" dirty="0" err="1">
                  <a:solidFill>
                    <a:srgbClr val="000000"/>
                  </a:solidFill>
                  <a:latin typeface="Bookman Old Style" pitchFamily="18" charset="0"/>
                </a:rPr>
                <a:t>a</a:t>
              </a:r>
              <a:r>
                <a:rPr kumimoji="1" lang="en-US" altLang="zh-CN" sz="3600" b="0" kern="0" baseline="-25000" dirty="0" err="1">
                  <a:solidFill>
                    <a:srgbClr val="000000"/>
                  </a:solidFill>
                  <a:latin typeface="Bookman Old Style" pitchFamily="18" charset="0"/>
                </a:rPr>
                <a:t>i</a:t>
              </a:r>
              <a:endParaRPr kumimoji="1" lang="en-US" altLang="zh-CN" sz="3600" b="0" kern="0" dirty="0">
                <a:solidFill>
                  <a:srgbClr val="000000"/>
                </a:solidFill>
                <a:latin typeface="Bookman Old Style" pitchFamily="18" charset="0"/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1344" y="91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zh-CN" altLang="en-US" sz="3200" b="0" kern="0">
                <a:solidFill>
                  <a:srgbClr val="000000"/>
                </a:solidFill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1728" y="912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zh-CN" altLang="en-US" sz="3200" b="0" kern="0">
                <a:solidFill>
                  <a:srgbClr val="000000"/>
                </a:solidFill>
              </a:endParaRPr>
            </a:p>
          </p:txBody>
        </p:sp>
      </p:grpSp>
      <p:cxnSp>
        <p:nvCxnSpPr>
          <p:cNvPr id="44" name="AutoShape 42"/>
          <p:cNvCxnSpPr>
            <a:cxnSpLocks noChangeShapeType="1"/>
            <a:stCxn id="41" idx="1"/>
            <a:endCxn id="58401" idx="0"/>
          </p:cNvCxnSpPr>
          <p:nvPr/>
        </p:nvCxnSpPr>
        <p:spPr bwMode="auto">
          <a:xfrm rot="10800000" flipV="1">
            <a:off x="4800600" y="2717800"/>
            <a:ext cx="990600" cy="762000"/>
          </a:xfrm>
          <a:prstGeom prst="bentConnector2">
            <a:avLst/>
          </a:prstGeom>
          <a:noFill/>
          <a:ln w="31750">
            <a:solidFill>
              <a:srgbClr val="990000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5410200" y="6524625"/>
            <a:ext cx="2438400" cy="0"/>
          </a:xfrm>
          <a:prstGeom prst="line">
            <a:avLst/>
          </a:prstGeom>
          <a:noFill/>
          <a:ln w="38100">
            <a:solidFill>
              <a:srgbClr val="6600CC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zh-CN" altLang="en-US" sz="3200" b="0" kern="0">
              <a:solidFill>
                <a:srgbClr val="000000"/>
              </a:solidFill>
            </a:endParaRPr>
          </a:p>
        </p:txBody>
      </p:sp>
      <p:cxnSp>
        <p:nvCxnSpPr>
          <p:cNvPr id="46" name="AutoShape 44"/>
          <p:cNvCxnSpPr>
            <a:cxnSpLocks noChangeShapeType="1"/>
            <a:stCxn id="58401" idx="1"/>
            <a:endCxn id="31" idx="2"/>
          </p:cNvCxnSpPr>
          <p:nvPr/>
        </p:nvCxnSpPr>
        <p:spPr bwMode="auto">
          <a:xfrm rot="10800000">
            <a:off x="3124200" y="3022600"/>
            <a:ext cx="1066800" cy="762000"/>
          </a:xfrm>
          <a:prstGeom prst="bentConnector2">
            <a:avLst/>
          </a:prstGeom>
          <a:noFill/>
          <a:ln w="31750">
            <a:solidFill>
              <a:srgbClr val="990000"/>
            </a:solidFill>
            <a:miter lim="800000"/>
            <a:headEnd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8391" name="Group 45"/>
          <p:cNvGrpSpPr>
            <a:grpSpLocks/>
          </p:cNvGrpSpPr>
          <p:nvPr/>
        </p:nvGrpSpPr>
        <p:grpSpPr bwMode="auto">
          <a:xfrm>
            <a:off x="1752600" y="2108200"/>
            <a:ext cx="914400" cy="609600"/>
            <a:chOff x="1008" y="720"/>
            <a:chExt cx="576" cy="384"/>
          </a:xfrm>
        </p:grpSpPr>
        <p:sp>
          <p:nvSpPr>
            <p:cNvPr id="48" name="Line 46"/>
            <p:cNvSpPr>
              <a:spLocks noChangeShapeType="1"/>
            </p:cNvSpPr>
            <p:nvPr/>
          </p:nvSpPr>
          <p:spPr bwMode="auto">
            <a:xfrm flipV="1">
              <a:off x="1584" y="720"/>
              <a:ext cx="0" cy="384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zh-CN" altLang="en-US" sz="3200" b="0" kern="0">
                <a:solidFill>
                  <a:srgbClr val="000000"/>
                </a:solidFill>
              </a:endParaRPr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 flipH="1">
              <a:off x="1008" y="720"/>
              <a:ext cx="576" cy="0"/>
            </a:xfrm>
            <a:prstGeom prst="line">
              <a:avLst/>
            </a:prstGeom>
            <a:noFill/>
            <a:ln w="31750">
              <a:solidFill>
                <a:srgbClr val="990000"/>
              </a:solidFill>
              <a:round/>
              <a:headEnd/>
              <a:tailEnd type="triangle" w="med" len="lg"/>
            </a:ln>
            <a:effectLst/>
            <a:extLst/>
          </p:spPr>
          <p:txBody>
            <a:bodyPr wrap="none" anchor="ctr"/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zh-CN" altLang="en-US" sz="3200" b="0" kern="0">
                <a:solidFill>
                  <a:srgbClr val="000000"/>
                </a:solidFill>
              </a:endParaRPr>
            </a:p>
          </p:txBody>
        </p:sp>
      </p:grpSp>
      <p:sp>
        <p:nvSpPr>
          <p:cNvPr id="58392" name="Text Box 48"/>
          <p:cNvSpPr txBox="1">
            <a:spLocks noChangeArrowheads="1"/>
          </p:cNvSpPr>
          <p:nvPr/>
        </p:nvSpPr>
        <p:spPr bwMode="auto">
          <a:xfrm>
            <a:off x="347663" y="982663"/>
            <a:ext cx="15573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4000">
                <a:solidFill>
                  <a:srgbClr val="13453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</a:t>
            </a:r>
            <a:endParaRPr kumimoji="1" lang="en-US" altLang="zh-CN" sz="4000">
              <a:solidFill>
                <a:srgbClr val="13453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000">
                <a:solidFill>
                  <a:srgbClr val="13453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kumimoji="1" lang="zh-CN" altLang="en-US" sz="4000">
                <a:solidFill>
                  <a:srgbClr val="13453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后插</a:t>
            </a:r>
            <a:r>
              <a:rPr kumimoji="1" lang="en-US" altLang="zh-CN" sz="4000">
                <a:solidFill>
                  <a:srgbClr val="13453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endParaRPr kumimoji="1" lang="zh-CN" altLang="en-US" sz="4000" b="0">
              <a:solidFill>
                <a:srgbClr val="13453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020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9" grpId="0" animBg="1"/>
      <p:bldP spid="38" grpId="0" animBg="1"/>
      <p:bldP spid="3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/>
              <a:t>　栈与递归的实现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4208" y="4221088"/>
            <a:ext cx="9014296" cy="2677656"/>
          </a:xfrm>
          <a:prstGeom prst="rect">
            <a:avLst/>
          </a:prstGeom>
          <a:solidFill>
            <a:srgbClr val="FFFF99"/>
          </a:solidFill>
          <a:ln w="920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在印度圣庙里，一块黄铜板上插着三根宝石针。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主神梵天在创造世界时，在其中一根针上穿好了由大到小的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64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片金片，这就是汉诺塔。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僧侣不停移动这些金片，一次只移动一片，小片必在大片上面。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当所有的金片都移到另外一个针上时，世界将会灭亡</a:t>
            </a:r>
            <a:r>
              <a:rPr kumimoji="1"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。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2736"/>
            <a:ext cx="6818560" cy="3171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20290" y="1565603"/>
            <a:ext cx="861774" cy="188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44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彩云" pitchFamily="2" charset="-122"/>
              </a:rPr>
              <a:t>汉诺塔</a:t>
            </a:r>
          </a:p>
        </p:txBody>
      </p:sp>
    </p:spTree>
    <p:extLst>
      <p:ext uri="{BB962C8B-B14F-4D97-AF65-F5344CB8AC3E}">
        <p14:creationId xmlns="" xmlns:p14="http://schemas.microsoft.com/office/powerpoint/2010/main" val="237075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　栈与递归的实现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Hanoi</a:t>
            </a:r>
            <a:r>
              <a:rPr lang="zh-CN" altLang="en-US" dirty="0"/>
              <a:t>塔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塔座</a:t>
            </a:r>
            <a:r>
              <a:rPr lang="en-US" altLang="zh-CN" dirty="0" smtClean="0"/>
              <a:t>A</a:t>
            </a:r>
            <a:r>
              <a:rPr lang="zh-CN" altLang="en-US" dirty="0" smtClean="0"/>
              <a:t>上有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个大小不同的圆盘，要求将所有圆盘移动到塔座</a:t>
            </a:r>
            <a:r>
              <a:rPr lang="en-US" altLang="zh-CN" dirty="0" smtClean="0"/>
              <a:t>C</a:t>
            </a:r>
            <a:r>
              <a:rPr lang="zh-CN" altLang="en-US" dirty="0" smtClean="0"/>
              <a:t>上，具体移动规则如下：</a:t>
            </a:r>
            <a:endParaRPr lang="en-US" altLang="zh-CN" dirty="0"/>
          </a:p>
          <a:p>
            <a:pPr lvl="2"/>
            <a:r>
              <a:rPr lang="zh-CN" altLang="en-US" dirty="0"/>
              <a:t>每次只能移动一个</a:t>
            </a:r>
            <a:r>
              <a:rPr lang="zh-CN" altLang="en-US" dirty="0" smtClean="0"/>
              <a:t>圆盘</a:t>
            </a:r>
            <a:endParaRPr lang="en-US" altLang="zh-CN" dirty="0" smtClean="0"/>
          </a:p>
          <a:p>
            <a:pPr lvl="2"/>
            <a:r>
              <a:rPr lang="zh-CN" altLang="en-US" dirty="0"/>
              <a:t>圆盘可以插在</a:t>
            </a:r>
            <a:r>
              <a:rPr lang="en-US" altLang="zh-CN" dirty="0"/>
              <a:t>A,B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中的任一塔座上</a:t>
            </a:r>
          </a:p>
          <a:p>
            <a:pPr lvl="2"/>
            <a:r>
              <a:rPr lang="zh-CN" altLang="en-US" dirty="0"/>
              <a:t>任何时刻不可将较大圆盘压在较小圆盘之上</a:t>
            </a:r>
          </a:p>
          <a:p>
            <a:pPr lvl="2"/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8" name="Group 12"/>
          <p:cNvGrpSpPr>
            <a:grpSpLocks noChangeAspect="1"/>
          </p:cNvGrpSpPr>
          <p:nvPr/>
        </p:nvGrpSpPr>
        <p:grpSpPr bwMode="auto">
          <a:xfrm>
            <a:off x="1666543" y="3961219"/>
            <a:ext cx="5207387" cy="2761090"/>
            <a:chOff x="3168" y="912"/>
            <a:chExt cx="2544" cy="2064"/>
          </a:xfrm>
        </p:grpSpPr>
        <p:sp>
          <p:nvSpPr>
            <p:cNvPr id="9" name="AutoShape 11"/>
            <p:cNvSpPr>
              <a:spLocks noChangeAspect="1" noChangeArrowheads="1" noTextEdit="1"/>
            </p:cNvSpPr>
            <p:nvPr/>
          </p:nvSpPr>
          <p:spPr bwMode="auto">
            <a:xfrm>
              <a:off x="3168" y="912"/>
              <a:ext cx="2544" cy="206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3176" y="2869"/>
              <a:ext cx="2529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3324" y="2612"/>
              <a:ext cx="1042" cy="2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3473" y="2353"/>
              <a:ext cx="744" cy="25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3622" y="2096"/>
              <a:ext cx="446" cy="25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771" y="1324"/>
              <a:ext cx="148" cy="772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4663" y="1324"/>
              <a:ext cx="149" cy="1545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5333" y="1324"/>
              <a:ext cx="149" cy="1545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3779" y="1006"/>
              <a:ext cx="1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A</a:t>
              </a:r>
              <a:endPara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4651" y="1006"/>
              <a:ext cx="1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B</a:t>
              </a:r>
              <a:endPara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5368" y="1006"/>
              <a:ext cx="1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marR="0" lvl="0" indent="-34290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C</a:t>
              </a:r>
              <a:endPara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13561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/>
              <a:t>　栈与递归的实现</a:t>
            </a:r>
          </a:p>
        </p:txBody>
      </p:sp>
      <p:sp>
        <p:nvSpPr>
          <p:cNvPr id="4" name="日期占位符 1"/>
          <p:cNvSpPr txBox="1">
            <a:spLocks/>
          </p:cNvSpPr>
          <p:nvPr/>
        </p:nvSpPr>
        <p:spPr bwMode="auto">
          <a:xfrm>
            <a:off x="5474152" y="6433960"/>
            <a:ext cx="3882573" cy="397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kumimoji="1" sz="1400" b="0" kern="120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+mn-cs"/>
              </a:rPr>
              <a:t>                    </a:t>
            </a:r>
            <a:fld id="{63F920F1-B53B-4DA0-AE33-5D1645FF52E5}" type="datetime2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2015年3月18日</a:t>
            </a:fld>
            <a:r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+mn-cs"/>
              </a:rPr>
              <a:t>        </a:t>
            </a: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+mn-cs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13" y="1051836"/>
            <a:ext cx="4395787" cy="582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03077" y="1051836"/>
            <a:ext cx="3780891" cy="1280351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 smtClean="0">
                <a:solidFill>
                  <a:srgbClr val="FF0000"/>
                </a:solidFill>
                <a:latin typeface="楷体_GB2312" pitchFamily="49" charset="-122"/>
              </a:rPr>
              <a:t>    </a:t>
            </a:r>
          </a:p>
          <a:p>
            <a:pPr fontAlgn="base">
              <a:lnSpc>
                <a:spcPct val="10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 smtClean="0">
                <a:solidFill>
                  <a:srgbClr val="000000"/>
                </a:solidFill>
                <a:latin typeface="楷体_GB2312" pitchFamily="49" charset="-122"/>
              </a:rPr>
              <a:t>n = 1</a:t>
            </a:r>
            <a:r>
              <a:rPr lang="zh-CN" altLang="en-US" sz="3200" dirty="0" smtClean="0">
                <a:solidFill>
                  <a:srgbClr val="000000"/>
                </a:solidFill>
                <a:latin typeface="楷体_GB2312" pitchFamily="49" charset="-122"/>
              </a:rPr>
              <a:t>，则直接从 </a:t>
            </a:r>
            <a:r>
              <a:rPr lang="en-US" altLang="zh-CN" sz="3200" dirty="0" smtClean="0">
                <a:solidFill>
                  <a:srgbClr val="000000"/>
                </a:solidFill>
                <a:latin typeface="楷体_GB2312" pitchFamily="49" charset="-122"/>
              </a:rPr>
              <a:t>A </a:t>
            </a:r>
            <a:r>
              <a:rPr lang="zh-CN" altLang="en-US" sz="3200" dirty="0" smtClean="0">
                <a:solidFill>
                  <a:srgbClr val="000000"/>
                </a:solidFill>
                <a:latin typeface="楷体_GB2312" pitchFamily="49" charset="-122"/>
              </a:rPr>
              <a:t>移到 </a:t>
            </a:r>
            <a:r>
              <a:rPr lang="en-US" altLang="zh-CN" sz="3200" dirty="0" smtClean="0">
                <a:solidFill>
                  <a:srgbClr val="000000"/>
                </a:solidFill>
                <a:latin typeface="楷体_GB2312" pitchFamily="49" charset="-122"/>
              </a:rPr>
              <a:t>C</a:t>
            </a:r>
            <a:r>
              <a:rPr lang="zh-CN" altLang="en-US" sz="3200" dirty="0" smtClean="0">
                <a:solidFill>
                  <a:srgbClr val="000000"/>
                </a:solidFill>
                <a:latin typeface="楷体_GB2312" pitchFamily="49" charset="-122"/>
              </a:rPr>
              <a:t>。否则   </a:t>
            </a:r>
            <a:endParaRPr lang="zh-CN" altLang="en-US" sz="2800" dirty="0" smtClean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610878" y="2376833"/>
            <a:ext cx="3889114" cy="4228850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3333CC"/>
                </a:solidFill>
                <a:latin typeface="Times New Roman" pitchFamily="18" charset="0"/>
              </a:rPr>
              <a:t>(1)</a:t>
            </a:r>
            <a:r>
              <a:rPr kumimoji="1" lang="zh-CN" altLang="en-US" sz="3200" b="1" dirty="0" smtClean="0">
                <a:solidFill>
                  <a:srgbClr val="3333CC"/>
                </a:solidFill>
                <a:latin typeface="Times New Roman" pitchFamily="18" charset="0"/>
              </a:rPr>
              <a:t>用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C </a:t>
            </a:r>
            <a:r>
              <a:rPr kumimoji="1" lang="zh-CN" altLang="en-US" sz="3200" b="1" dirty="0" smtClean="0">
                <a:solidFill>
                  <a:srgbClr val="3333CC"/>
                </a:solidFill>
                <a:latin typeface="Times New Roman" pitchFamily="18" charset="0"/>
              </a:rPr>
              <a:t>柱做过渡，将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kumimoji="1" lang="zh-CN" altLang="en-US" sz="3200" b="1" dirty="0" smtClean="0">
                <a:solidFill>
                  <a:srgbClr val="3333CC"/>
                </a:solidFill>
                <a:latin typeface="Times New Roman" pitchFamily="18" charset="0"/>
              </a:rPr>
              <a:t>的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(n-1)</a:t>
            </a:r>
            <a:r>
              <a:rPr kumimoji="1" lang="zh-CN" altLang="en-US" sz="3200" b="1" dirty="0" smtClean="0">
                <a:solidFill>
                  <a:srgbClr val="3333CC"/>
                </a:solidFill>
                <a:latin typeface="Times New Roman" pitchFamily="18" charset="0"/>
              </a:rPr>
              <a:t>个移到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(2)</a:t>
            </a:r>
            <a:r>
              <a:rPr kumimoji="1" lang="zh-CN" altLang="en-US" sz="3200" b="1" dirty="0" smtClean="0">
                <a:solidFill>
                  <a:srgbClr val="3333CC"/>
                </a:solidFill>
                <a:latin typeface="Times New Roman" pitchFamily="18" charset="0"/>
              </a:rPr>
              <a:t>将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kumimoji="1" lang="zh-CN" altLang="en-US" sz="3200" b="1" dirty="0" smtClean="0">
                <a:solidFill>
                  <a:srgbClr val="3333CC"/>
                </a:solidFill>
                <a:latin typeface="Times New Roman" pitchFamily="18" charset="0"/>
              </a:rPr>
              <a:t>最后一个直接移到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C </a:t>
            </a:r>
            <a:endParaRPr kumimoji="1" lang="en-US" altLang="zh-CN" sz="3200" b="1" dirty="0" smtClean="0">
              <a:solidFill>
                <a:srgbClr val="3333CC"/>
              </a:solidFill>
              <a:latin typeface="Times New Roman" pitchFamily="18" charset="0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3333CC"/>
                </a:solidFill>
                <a:latin typeface="Times New Roman" pitchFamily="18" charset="0"/>
              </a:rPr>
              <a:t>(3)</a:t>
            </a:r>
            <a:r>
              <a:rPr kumimoji="1" lang="zh-CN" altLang="en-US" sz="3200" b="1" dirty="0" smtClean="0">
                <a:solidFill>
                  <a:srgbClr val="3333CC"/>
                </a:solidFill>
                <a:latin typeface="Times New Roman" pitchFamily="18" charset="0"/>
              </a:rPr>
              <a:t>用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kumimoji="1" lang="zh-CN" altLang="en-US" sz="3200" b="1" dirty="0" smtClean="0">
                <a:solidFill>
                  <a:srgbClr val="3333CC"/>
                </a:solidFill>
                <a:latin typeface="Times New Roman" pitchFamily="18" charset="0"/>
              </a:rPr>
              <a:t>做过渡，将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B </a:t>
            </a:r>
            <a:r>
              <a:rPr kumimoji="1" lang="zh-CN" altLang="en-US" sz="3200" b="1" dirty="0" smtClean="0">
                <a:solidFill>
                  <a:srgbClr val="3333CC"/>
                </a:solidFill>
                <a:latin typeface="Times New Roman" pitchFamily="18" charset="0"/>
              </a:rPr>
              <a:t>的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(n-1) </a:t>
            </a:r>
            <a:r>
              <a:rPr kumimoji="1" lang="zh-CN" altLang="en-US" sz="3200" b="1" dirty="0" smtClean="0">
                <a:solidFill>
                  <a:srgbClr val="3333CC"/>
                </a:solidFill>
                <a:latin typeface="Times New Roman" pitchFamily="18" charset="0"/>
              </a:rPr>
              <a:t>个移到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</a:p>
        </p:txBody>
      </p:sp>
    </p:spTree>
    <p:extLst>
      <p:ext uri="{BB962C8B-B14F-4D97-AF65-F5344CB8AC3E}">
        <p14:creationId xmlns="" xmlns:p14="http://schemas.microsoft.com/office/powerpoint/2010/main" val="406252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/>
              <a:t>　栈与递归的实现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95536" y="1052736"/>
            <a:ext cx="7993062" cy="5336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#include&lt;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iostream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&gt;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sing namespace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std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;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 c=0;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void move(char 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</a:rPr>
              <a:t>x,int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</a:rPr>
              <a:t>n,char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 z)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{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</a:rPr>
              <a:t>cout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&lt;&lt;++c&lt;&lt;","&lt;&lt;n&lt;&lt;","&lt;&lt;x&lt;&lt;","&lt;&lt;z&lt;&lt;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</a:rPr>
              <a:t>endl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</a:rPr>
              <a:t>;}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void Hanoi(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n,char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A,char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B,char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C)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{ if(n==1) move(A,1,C);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 else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 {Hanoi(n-1,A,C,B);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  move(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A,n,C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);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itchFamily="18" charset="0"/>
              </a:rPr>
              <a:t>   Hanoi(n-1,B,A,C);  }}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dirty="0" err="1" smtClean="0">
                <a:solidFill>
                  <a:srgbClr val="0000CC"/>
                </a:solidFill>
                <a:latin typeface="Times New Roman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CC"/>
                </a:solidFill>
                <a:latin typeface="Times New Roman" pitchFamily="18" charset="0"/>
              </a:rPr>
              <a:t> main(){Hanoi(3,'a','b','c');  return 0;}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0" y="2348880"/>
            <a:ext cx="2266950" cy="413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06252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Text Box 2"/>
          <p:cNvSpPr txBox="1">
            <a:spLocks noChangeArrowheads="1"/>
          </p:cNvSpPr>
          <p:nvPr/>
        </p:nvSpPr>
        <p:spPr bwMode="auto">
          <a:xfrm>
            <a:off x="1016000" y="1719263"/>
            <a:ext cx="1547813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Hanio(3,A,B,C)</a:t>
            </a:r>
          </a:p>
        </p:txBody>
      </p:sp>
      <p:sp>
        <p:nvSpPr>
          <p:cNvPr id="291843" name="Line 3"/>
          <p:cNvSpPr>
            <a:spLocks noChangeShapeType="1"/>
          </p:cNvSpPr>
          <p:nvPr/>
        </p:nvSpPr>
        <p:spPr bwMode="auto">
          <a:xfrm>
            <a:off x="1739900" y="2057400"/>
            <a:ext cx="0" cy="3714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1041400" y="2444750"/>
            <a:ext cx="15494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Hanio(2,A,C,B)</a:t>
            </a:r>
          </a:p>
        </p:txBody>
      </p:sp>
      <p:sp>
        <p:nvSpPr>
          <p:cNvPr id="291845" name="Line 5"/>
          <p:cNvSpPr>
            <a:spLocks noChangeShapeType="1"/>
          </p:cNvSpPr>
          <p:nvPr/>
        </p:nvSpPr>
        <p:spPr bwMode="auto">
          <a:xfrm>
            <a:off x="4951413" y="960438"/>
            <a:ext cx="0" cy="3714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4121150" y="1347788"/>
            <a:ext cx="1547813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Hanio(1,A,B,C)</a:t>
            </a:r>
          </a:p>
        </p:txBody>
      </p:sp>
      <p:sp>
        <p:nvSpPr>
          <p:cNvPr id="291847" name="Line 7"/>
          <p:cNvSpPr>
            <a:spLocks noChangeShapeType="1"/>
          </p:cNvSpPr>
          <p:nvPr/>
        </p:nvSpPr>
        <p:spPr bwMode="auto">
          <a:xfrm>
            <a:off x="7429500" y="811213"/>
            <a:ext cx="0" cy="3730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6772275" y="1162050"/>
            <a:ext cx="125888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Move (A,C)</a:t>
            </a:r>
          </a:p>
        </p:txBody>
      </p:sp>
      <p:sp>
        <p:nvSpPr>
          <p:cNvPr id="291849" name="Line 9"/>
          <p:cNvSpPr>
            <a:spLocks noChangeShapeType="1"/>
          </p:cNvSpPr>
          <p:nvPr/>
        </p:nvSpPr>
        <p:spPr bwMode="auto">
          <a:xfrm>
            <a:off x="7429500" y="1536700"/>
            <a:ext cx="0" cy="3714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1850" name="Line 10"/>
          <p:cNvSpPr>
            <a:spLocks noChangeShapeType="1"/>
          </p:cNvSpPr>
          <p:nvPr/>
        </p:nvSpPr>
        <p:spPr bwMode="auto">
          <a:xfrm flipH="1" flipV="1">
            <a:off x="5072063" y="1666875"/>
            <a:ext cx="2341562" cy="2603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1851" name="Text Box 11"/>
          <p:cNvSpPr txBox="1">
            <a:spLocks noChangeArrowheads="1"/>
          </p:cNvSpPr>
          <p:nvPr/>
        </p:nvSpPr>
        <p:spPr bwMode="auto">
          <a:xfrm>
            <a:off x="4275138" y="1868488"/>
            <a:ext cx="135413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Move (A,B)</a:t>
            </a:r>
          </a:p>
        </p:txBody>
      </p:sp>
      <p:sp>
        <p:nvSpPr>
          <p:cNvPr id="291852" name="Text Box 12"/>
          <p:cNvSpPr txBox="1">
            <a:spLocks noChangeArrowheads="1"/>
          </p:cNvSpPr>
          <p:nvPr/>
        </p:nvSpPr>
        <p:spPr bwMode="auto">
          <a:xfrm>
            <a:off x="4122738" y="2425700"/>
            <a:ext cx="1547812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Hanio(1,C,A,B)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106988" y="436563"/>
            <a:ext cx="3019425" cy="952500"/>
            <a:chOff x="3217" y="275"/>
            <a:chExt cx="1902" cy="600"/>
          </a:xfrm>
        </p:grpSpPr>
        <p:sp>
          <p:nvSpPr>
            <p:cNvPr id="291854" name="Text Box 14"/>
            <p:cNvSpPr txBox="1">
              <a:spLocks noChangeArrowheads="1"/>
            </p:cNvSpPr>
            <p:nvPr/>
          </p:nvSpPr>
          <p:spPr bwMode="auto">
            <a:xfrm>
              <a:off x="4143" y="275"/>
              <a:ext cx="97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b="1" dirty="0" err="1">
                  <a:solidFill>
                    <a:schemeClr val="bg1"/>
                  </a:solidFill>
                  <a:latin typeface="Times New Roman" pitchFamily="18" charset="0"/>
                  <a:ea typeface="宋体" charset="-122"/>
                  <a:cs typeface="Angsana New" pitchFamily="18" charset="-34"/>
                </a:rPr>
                <a:t>Hanio</a:t>
              </a:r>
              <a:r>
                <a:rPr lang="en-US" altLang="zh-CN" b="1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  <a:cs typeface="Angsana New" pitchFamily="18" charset="-34"/>
                </a:rPr>
                <a:t>(1,A,B,C)</a:t>
              </a:r>
            </a:p>
          </p:txBody>
        </p:sp>
        <p:sp>
          <p:nvSpPr>
            <p:cNvPr id="291855" name="Line 15"/>
            <p:cNvSpPr>
              <a:spLocks noChangeShapeType="1"/>
            </p:cNvSpPr>
            <p:nvPr/>
          </p:nvSpPr>
          <p:spPr bwMode="auto">
            <a:xfrm flipV="1">
              <a:off x="3217" y="418"/>
              <a:ext cx="913" cy="45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141538" y="622300"/>
            <a:ext cx="3546475" cy="1784350"/>
            <a:chOff x="1349" y="392"/>
            <a:chExt cx="2234" cy="1124"/>
          </a:xfrm>
        </p:grpSpPr>
        <p:sp>
          <p:nvSpPr>
            <p:cNvPr id="291857" name="Text Box 17"/>
            <p:cNvSpPr txBox="1">
              <a:spLocks noChangeArrowheads="1"/>
            </p:cNvSpPr>
            <p:nvPr/>
          </p:nvSpPr>
          <p:spPr bwMode="auto">
            <a:xfrm>
              <a:off x="2607" y="392"/>
              <a:ext cx="97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b="1" dirty="0" err="1">
                  <a:solidFill>
                    <a:schemeClr val="bg1"/>
                  </a:solidFill>
                  <a:latin typeface="Times New Roman" pitchFamily="18" charset="0"/>
                  <a:ea typeface="宋体" charset="-122"/>
                  <a:cs typeface="Angsana New" pitchFamily="18" charset="-34"/>
                </a:rPr>
                <a:t>Hanio</a:t>
              </a:r>
              <a:r>
                <a:rPr lang="en-US" altLang="zh-CN" b="1" dirty="0">
                  <a:solidFill>
                    <a:schemeClr val="bg1"/>
                  </a:solidFill>
                  <a:latin typeface="Times New Roman" pitchFamily="18" charset="0"/>
                  <a:ea typeface="宋体" charset="-122"/>
                  <a:cs typeface="Angsana New" pitchFamily="18" charset="-34"/>
                </a:rPr>
                <a:t>(2,A,C,B)</a:t>
              </a:r>
            </a:p>
          </p:txBody>
        </p:sp>
        <p:sp>
          <p:nvSpPr>
            <p:cNvPr id="291858" name="Line 18"/>
            <p:cNvSpPr>
              <a:spLocks noChangeShapeType="1"/>
            </p:cNvSpPr>
            <p:nvPr/>
          </p:nvSpPr>
          <p:spPr bwMode="auto">
            <a:xfrm flipV="1">
              <a:off x="1349" y="570"/>
              <a:ext cx="1283" cy="94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1859" name="Text Box 19"/>
          <p:cNvSpPr txBox="1">
            <a:spLocks noChangeArrowheads="1"/>
          </p:cNvSpPr>
          <p:nvPr/>
        </p:nvSpPr>
        <p:spPr bwMode="auto">
          <a:xfrm>
            <a:off x="6867525" y="2686050"/>
            <a:ext cx="131603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Move (C,B)</a:t>
            </a:r>
          </a:p>
        </p:txBody>
      </p:sp>
      <p:sp>
        <p:nvSpPr>
          <p:cNvPr id="291860" name="Line 20"/>
          <p:cNvSpPr>
            <a:spLocks noChangeShapeType="1"/>
          </p:cNvSpPr>
          <p:nvPr/>
        </p:nvSpPr>
        <p:spPr bwMode="auto">
          <a:xfrm>
            <a:off x="7429500" y="2373313"/>
            <a:ext cx="0" cy="3714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1861" name="Line 21"/>
          <p:cNvSpPr>
            <a:spLocks noChangeShapeType="1"/>
          </p:cNvSpPr>
          <p:nvPr/>
        </p:nvSpPr>
        <p:spPr bwMode="auto">
          <a:xfrm>
            <a:off x="7446963" y="3043238"/>
            <a:ext cx="0" cy="3714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1862" name="Line 22"/>
          <p:cNvSpPr>
            <a:spLocks noChangeShapeType="1"/>
          </p:cNvSpPr>
          <p:nvPr/>
        </p:nvSpPr>
        <p:spPr bwMode="auto">
          <a:xfrm flipH="1" flipV="1">
            <a:off x="5129213" y="2857500"/>
            <a:ext cx="2305050" cy="5572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1863" name="Line 23"/>
          <p:cNvSpPr>
            <a:spLocks noChangeShapeType="1"/>
          </p:cNvSpPr>
          <p:nvPr/>
        </p:nvSpPr>
        <p:spPr bwMode="auto">
          <a:xfrm>
            <a:off x="4913313" y="2913063"/>
            <a:ext cx="0" cy="5016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1864" name="Line 24"/>
          <p:cNvSpPr>
            <a:spLocks noChangeShapeType="1"/>
          </p:cNvSpPr>
          <p:nvPr/>
        </p:nvSpPr>
        <p:spPr bwMode="auto">
          <a:xfrm flipH="1" flipV="1">
            <a:off x="2146300" y="2763838"/>
            <a:ext cx="2749550" cy="6699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067300" y="2035175"/>
            <a:ext cx="2944813" cy="415925"/>
            <a:chOff x="3192" y="1282"/>
            <a:chExt cx="1855" cy="262"/>
          </a:xfrm>
        </p:grpSpPr>
        <p:sp>
          <p:nvSpPr>
            <p:cNvPr id="291866" name="Text Box 26"/>
            <p:cNvSpPr txBox="1">
              <a:spLocks noChangeArrowheads="1"/>
            </p:cNvSpPr>
            <p:nvPr/>
          </p:nvSpPr>
          <p:spPr bwMode="auto">
            <a:xfrm>
              <a:off x="4072" y="1282"/>
              <a:ext cx="975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Angsana New" pitchFamily="18" charset="-34"/>
                </a:rPr>
                <a:t>Hanio(1,C,A,B)</a:t>
              </a:r>
            </a:p>
          </p:txBody>
        </p:sp>
        <p:sp>
          <p:nvSpPr>
            <p:cNvPr id="291867" name="Line 27"/>
            <p:cNvSpPr>
              <a:spLocks noChangeShapeType="1"/>
            </p:cNvSpPr>
            <p:nvPr/>
          </p:nvSpPr>
          <p:spPr bwMode="auto">
            <a:xfrm flipV="1">
              <a:off x="3192" y="1425"/>
              <a:ext cx="865" cy="11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1868" name="Text Box 28"/>
          <p:cNvSpPr txBox="1">
            <a:spLocks noChangeArrowheads="1"/>
          </p:cNvSpPr>
          <p:nvPr/>
        </p:nvSpPr>
        <p:spPr bwMode="auto">
          <a:xfrm>
            <a:off x="1244600" y="3789363"/>
            <a:ext cx="135413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Move (A,C)</a:t>
            </a:r>
          </a:p>
        </p:txBody>
      </p:sp>
      <p:sp>
        <p:nvSpPr>
          <p:cNvPr id="291869" name="Text Box 29"/>
          <p:cNvSpPr txBox="1">
            <a:spLocks noChangeArrowheads="1"/>
          </p:cNvSpPr>
          <p:nvPr/>
        </p:nvSpPr>
        <p:spPr bwMode="auto">
          <a:xfrm>
            <a:off x="944563" y="5164138"/>
            <a:ext cx="1547812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Hanio(2,B,A,C)</a:t>
            </a:r>
          </a:p>
        </p:txBody>
      </p:sp>
      <p:sp>
        <p:nvSpPr>
          <p:cNvPr id="291870" name="Line 30"/>
          <p:cNvSpPr>
            <a:spLocks noChangeShapeType="1"/>
          </p:cNvSpPr>
          <p:nvPr/>
        </p:nvSpPr>
        <p:spPr bwMode="auto">
          <a:xfrm>
            <a:off x="4829175" y="4071938"/>
            <a:ext cx="0" cy="3714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1871" name="Text Box 31"/>
          <p:cNvSpPr txBox="1">
            <a:spLocks noChangeArrowheads="1"/>
          </p:cNvSpPr>
          <p:nvPr/>
        </p:nvSpPr>
        <p:spPr bwMode="auto">
          <a:xfrm>
            <a:off x="3997325" y="4457700"/>
            <a:ext cx="15494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Hanio(1,B,C,A)</a:t>
            </a:r>
          </a:p>
        </p:txBody>
      </p:sp>
      <p:sp>
        <p:nvSpPr>
          <p:cNvPr id="291872" name="Line 32"/>
          <p:cNvSpPr>
            <a:spLocks noChangeShapeType="1"/>
          </p:cNvSpPr>
          <p:nvPr/>
        </p:nvSpPr>
        <p:spPr bwMode="auto">
          <a:xfrm>
            <a:off x="7305675" y="3997325"/>
            <a:ext cx="0" cy="3714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4968875" y="4722813"/>
            <a:ext cx="2336800" cy="371475"/>
            <a:chOff x="3130" y="2975"/>
            <a:chExt cx="1472" cy="234"/>
          </a:xfrm>
        </p:grpSpPr>
        <p:sp>
          <p:nvSpPr>
            <p:cNvPr id="291874" name="Line 34"/>
            <p:cNvSpPr>
              <a:spLocks noChangeShapeType="1"/>
            </p:cNvSpPr>
            <p:nvPr/>
          </p:nvSpPr>
          <p:spPr bwMode="auto">
            <a:xfrm>
              <a:off x="4602" y="2975"/>
              <a:ext cx="0" cy="2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875" name="Line 35"/>
            <p:cNvSpPr>
              <a:spLocks noChangeShapeType="1"/>
            </p:cNvSpPr>
            <p:nvPr/>
          </p:nvSpPr>
          <p:spPr bwMode="auto">
            <a:xfrm flipH="1" flipV="1">
              <a:off x="3130" y="3010"/>
              <a:ext cx="1461" cy="1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1876" name="Text Box 36"/>
          <p:cNvSpPr txBox="1">
            <a:spLocks noChangeArrowheads="1"/>
          </p:cNvSpPr>
          <p:nvPr/>
        </p:nvSpPr>
        <p:spPr bwMode="auto">
          <a:xfrm>
            <a:off x="4122738" y="5049838"/>
            <a:ext cx="13557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Move (B,C)</a:t>
            </a:r>
          </a:p>
        </p:txBody>
      </p:sp>
      <p:sp>
        <p:nvSpPr>
          <p:cNvPr id="291877" name="Text Box 37"/>
          <p:cNvSpPr txBox="1">
            <a:spLocks noChangeArrowheads="1"/>
          </p:cNvSpPr>
          <p:nvPr/>
        </p:nvSpPr>
        <p:spPr bwMode="auto">
          <a:xfrm>
            <a:off x="3998913" y="5537200"/>
            <a:ext cx="15494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Hanio(1,A,B,C)</a:t>
            </a:r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4983163" y="3621088"/>
            <a:ext cx="3019425" cy="877887"/>
            <a:chOff x="3139" y="2281"/>
            <a:chExt cx="1902" cy="553"/>
          </a:xfrm>
        </p:grpSpPr>
        <p:sp>
          <p:nvSpPr>
            <p:cNvPr id="291879" name="Text Box 39"/>
            <p:cNvSpPr txBox="1">
              <a:spLocks noChangeArrowheads="1"/>
            </p:cNvSpPr>
            <p:nvPr/>
          </p:nvSpPr>
          <p:spPr bwMode="auto">
            <a:xfrm>
              <a:off x="4066" y="2281"/>
              <a:ext cx="975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Angsana New" pitchFamily="18" charset="-34"/>
                </a:rPr>
                <a:t>Hanio(1,B,C,A)</a:t>
              </a:r>
            </a:p>
          </p:txBody>
        </p:sp>
        <p:sp>
          <p:nvSpPr>
            <p:cNvPr id="291880" name="Line 40"/>
            <p:cNvSpPr>
              <a:spLocks noChangeShapeType="1"/>
            </p:cNvSpPr>
            <p:nvPr/>
          </p:nvSpPr>
          <p:spPr bwMode="auto">
            <a:xfrm flipV="1">
              <a:off x="3139" y="2448"/>
              <a:ext cx="939" cy="3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1881" name="Text Box 41"/>
          <p:cNvSpPr txBox="1">
            <a:spLocks noChangeArrowheads="1"/>
          </p:cNvSpPr>
          <p:nvPr/>
        </p:nvSpPr>
        <p:spPr bwMode="auto">
          <a:xfrm>
            <a:off x="6667500" y="5834063"/>
            <a:ext cx="13144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Move (A,C)</a:t>
            </a:r>
          </a:p>
        </p:txBody>
      </p:sp>
      <p:sp>
        <p:nvSpPr>
          <p:cNvPr id="291882" name="Line 42"/>
          <p:cNvSpPr>
            <a:spLocks noChangeShapeType="1"/>
          </p:cNvSpPr>
          <p:nvPr/>
        </p:nvSpPr>
        <p:spPr bwMode="auto">
          <a:xfrm>
            <a:off x="7305675" y="5521325"/>
            <a:ext cx="0" cy="3714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5006975" y="5967413"/>
            <a:ext cx="2320925" cy="614362"/>
            <a:chOff x="3154" y="3759"/>
            <a:chExt cx="1462" cy="387"/>
          </a:xfrm>
        </p:grpSpPr>
        <p:sp>
          <p:nvSpPr>
            <p:cNvPr id="291884" name="Line 44"/>
            <p:cNvSpPr>
              <a:spLocks noChangeShapeType="1"/>
            </p:cNvSpPr>
            <p:nvPr/>
          </p:nvSpPr>
          <p:spPr bwMode="auto">
            <a:xfrm>
              <a:off x="4614" y="3900"/>
              <a:ext cx="0" cy="2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885" name="Line 45"/>
            <p:cNvSpPr>
              <a:spLocks noChangeShapeType="1"/>
            </p:cNvSpPr>
            <p:nvPr/>
          </p:nvSpPr>
          <p:spPr bwMode="auto">
            <a:xfrm flipH="1" flipV="1">
              <a:off x="3154" y="3759"/>
              <a:ext cx="1462" cy="3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1811338" y="3733800"/>
            <a:ext cx="3752850" cy="1471613"/>
            <a:chOff x="1141" y="2352"/>
            <a:chExt cx="2364" cy="927"/>
          </a:xfrm>
        </p:grpSpPr>
        <p:sp>
          <p:nvSpPr>
            <p:cNvPr id="291887" name="Text Box 47"/>
            <p:cNvSpPr txBox="1">
              <a:spLocks noChangeArrowheads="1"/>
            </p:cNvSpPr>
            <p:nvPr/>
          </p:nvSpPr>
          <p:spPr bwMode="auto">
            <a:xfrm>
              <a:off x="2530" y="2352"/>
              <a:ext cx="975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Angsana New" pitchFamily="18" charset="-34"/>
                </a:rPr>
                <a:t>Hanio(2,B,A,C)</a:t>
              </a:r>
            </a:p>
          </p:txBody>
        </p:sp>
        <p:sp>
          <p:nvSpPr>
            <p:cNvPr id="291888" name="Line 48"/>
            <p:cNvSpPr>
              <a:spLocks noChangeShapeType="1"/>
            </p:cNvSpPr>
            <p:nvPr/>
          </p:nvSpPr>
          <p:spPr bwMode="auto">
            <a:xfrm flipV="1">
              <a:off x="1141" y="2471"/>
              <a:ext cx="1352" cy="8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1889" name="Text Box 49"/>
          <p:cNvSpPr txBox="1">
            <a:spLocks noChangeArrowheads="1"/>
          </p:cNvSpPr>
          <p:nvPr/>
        </p:nvSpPr>
        <p:spPr bwMode="auto">
          <a:xfrm>
            <a:off x="6689725" y="4346575"/>
            <a:ext cx="1258888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Move (B,A)</a:t>
            </a:r>
          </a:p>
        </p:txBody>
      </p: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1812925" y="5502275"/>
            <a:ext cx="3059113" cy="1023938"/>
            <a:chOff x="1142" y="3466"/>
            <a:chExt cx="1927" cy="645"/>
          </a:xfrm>
        </p:grpSpPr>
        <p:sp>
          <p:nvSpPr>
            <p:cNvPr id="291891" name="Line 51"/>
            <p:cNvSpPr>
              <a:spLocks noChangeShapeType="1"/>
            </p:cNvSpPr>
            <p:nvPr/>
          </p:nvSpPr>
          <p:spPr bwMode="auto">
            <a:xfrm>
              <a:off x="3067" y="3794"/>
              <a:ext cx="0" cy="31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892" name="Line 52"/>
            <p:cNvSpPr>
              <a:spLocks noChangeShapeType="1"/>
            </p:cNvSpPr>
            <p:nvPr/>
          </p:nvSpPr>
          <p:spPr bwMode="auto">
            <a:xfrm flipH="1" flipV="1">
              <a:off x="1142" y="3466"/>
              <a:ext cx="1927" cy="6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53"/>
          <p:cNvGrpSpPr>
            <a:grpSpLocks/>
          </p:cNvGrpSpPr>
          <p:nvPr/>
        </p:nvGrpSpPr>
        <p:grpSpPr bwMode="auto">
          <a:xfrm>
            <a:off x="5202238" y="5183188"/>
            <a:ext cx="2803525" cy="360362"/>
            <a:chOff x="3277" y="3265"/>
            <a:chExt cx="1766" cy="227"/>
          </a:xfrm>
        </p:grpSpPr>
        <p:sp>
          <p:nvSpPr>
            <p:cNvPr id="291894" name="Text Box 54"/>
            <p:cNvSpPr txBox="1">
              <a:spLocks noChangeArrowheads="1"/>
            </p:cNvSpPr>
            <p:nvPr/>
          </p:nvSpPr>
          <p:spPr bwMode="auto">
            <a:xfrm>
              <a:off x="4068" y="3265"/>
              <a:ext cx="975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b="1">
                  <a:solidFill>
                    <a:schemeClr val="tx1"/>
                  </a:solidFill>
                  <a:latin typeface="Times New Roman" pitchFamily="18" charset="0"/>
                  <a:ea typeface="宋体" charset="-122"/>
                  <a:cs typeface="Angsana New" pitchFamily="18" charset="-34"/>
                </a:rPr>
                <a:t>Hanio(1,A,B,C)</a:t>
              </a:r>
            </a:p>
          </p:txBody>
        </p:sp>
        <p:sp>
          <p:nvSpPr>
            <p:cNvPr id="291895" name="Line 55"/>
            <p:cNvSpPr>
              <a:spLocks noChangeShapeType="1"/>
            </p:cNvSpPr>
            <p:nvPr/>
          </p:nvSpPr>
          <p:spPr bwMode="auto">
            <a:xfrm flipV="1">
              <a:off x="3277" y="3361"/>
              <a:ext cx="752" cy="1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1239838" y="5589588"/>
            <a:ext cx="585787" cy="889000"/>
            <a:chOff x="781" y="3521"/>
            <a:chExt cx="369" cy="560"/>
          </a:xfrm>
        </p:grpSpPr>
        <p:sp>
          <p:nvSpPr>
            <p:cNvPr id="291897" name="Line 57"/>
            <p:cNvSpPr>
              <a:spLocks noChangeShapeType="1"/>
            </p:cNvSpPr>
            <p:nvPr/>
          </p:nvSpPr>
          <p:spPr bwMode="auto">
            <a:xfrm>
              <a:off x="810" y="3833"/>
              <a:ext cx="2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898" name="Line 58"/>
            <p:cNvSpPr>
              <a:spLocks noChangeShapeType="1"/>
            </p:cNvSpPr>
            <p:nvPr/>
          </p:nvSpPr>
          <p:spPr bwMode="auto">
            <a:xfrm>
              <a:off x="952" y="3521"/>
              <a:ext cx="0" cy="3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899" name="Text Box 59"/>
            <p:cNvSpPr txBox="1">
              <a:spLocks noChangeArrowheads="1"/>
            </p:cNvSpPr>
            <p:nvPr/>
          </p:nvSpPr>
          <p:spPr bwMode="auto">
            <a:xfrm>
              <a:off x="781" y="3889"/>
              <a:ext cx="3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结束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9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9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9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9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9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9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9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29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animBg="1"/>
      <p:bldP spid="291844" grpId="0"/>
      <p:bldP spid="291845" grpId="0" animBg="1"/>
      <p:bldP spid="291846" grpId="0"/>
      <p:bldP spid="291847" grpId="0" animBg="1"/>
      <p:bldP spid="291848" grpId="0"/>
      <p:bldP spid="291849" grpId="0" animBg="1"/>
      <p:bldP spid="291850" grpId="0" animBg="1"/>
      <p:bldP spid="291851" grpId="0"/>
      <p:bldP spid="291852" grpId="0"/>
      <p:bldP spid="291859" grpId="0"/>
      <p:bldP spid="291860" grpId="0" animBg="1"/>
      <p:bldP spid="291861" grpId="0" animBg="1"/>
      <p:bldP spid="291862" grpId="0" animBg="1"/>
      <p:bldP spid="291863" grpId="0" animBg="1"/>
      <p:bldP spid="291864" grpId="0" animBg="1"/>
      <p:bldP spid="291868" grpId="0"/>
      <p:bldP spid="291869" grpId="0"/>
      <p:bldP spid="291870" grpId="0" animBg="1"/>
      <p:bldP spid="291871" grpId="0"/>
      <p:bldP spid="291872" grpId="0" animBg="1"/>
      <p:bldP spid="291876" grpId="0"/>
      <p:bldP spid="291877" grpId="0"/>
      <p:bldP spid="291881" grpId="0"/>
      <p:bldP spid="291882" grpId="0" animBg="1"/>
      <p:bldP spid="29188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/>
              <a:t>　栈与递归的实现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31353" y="4132162"/>
            <a:ext cx="8893175" cy="579438"/>
          </a:xfrm>
          <a:prstGeom prst="rect">
            <a:avLst/>
          </a:prstGeom>
          <a:solidFill>
            <a:srgbClr val="FFFF99"/>
          </a:solidFill>
          <a:ln w="920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dirty="0">
                <a:solidFill>
                  <a:srgbClr val="3333CC"/>
                </a:solidFill>
                <a:latin typeface="楷体_GB2312" pitchFamily="49" charset="-122"/>
              </a:rPr>
              <a:t>64</a:t>
            </a:r>
            <a:r>
              <a:rPr kumimoji="1" lang="zh-CN" altLang="en-US" sz="3200" b="1" dirty="0">
                <a:solidFill>
                  <a:srgbClr val="3333CC"/>
                </a:solidFill>
                <a:latin typeface="楷体_GB2312" pitchFamily="49" charset="-122"/>
              </a:rPr>
              <a:t>片金片移动次数：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kumimoji="1" lang="en-US" altLang="zh-CN" sz="2800" b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64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-1=18446744073709551615</a:t>
            </a: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017" y="1118948"/>
            <a:ext cx="4679900" cy="2981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31353" y="4711600"/>
            <a:ext cx="8820150" cy="13096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20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3333CC"/>
                </a:solidFill>
                <a:latin typeface="Times New Roman" pitchFamily="18" charset="0"/>
              </a:rPr>
              <a:t>假如每秒钟一次，共需多长时间呢？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3333CC"/>
                </a:solidFill>
                <a:latin typeface="Times New Roman" pitchFamily="18" charset="0"/>
              </a:rPr>
              <a:t>一年大约有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31536926</a:t>
            </a:r>
            <a:r>
              <a:rPr kumimoji="1" lang="zh-CN" altLang="en-US" sz="2400" b="1" dirty="0" smtClean="0">
                <a:solidFill>
                  <a:srgbClr val="3333CC"/>
                </a:solidFill>
                <a:latin typeface="Times New Roman" pitchFamily="18" charset="0"/>
              </a:rPr>
              <a:t>秒，移完这些金片需要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５８００</a:t>
            </a:r>
            <a:r>
              <a:rPr kumimoji="1" lang="zh-CN" altLang="en-US" sz="2400" b="1" dirty="0" smtClean="0">
                <a:solidFill>
                  <a:srgbClr val="3333CC"/>
                </a:solidFill>
                <a:latin typeface="Times New Roman" pitchFamily="18" charset="0"/>
              </a:rPr>
              <a:t>多亿年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3333CC"/>
                </a:solidFill>
                <a:latin typeface="Times New Roman" pitchFamily="18" charset="0"/>
              </a:rPr>
              <a:t>世界、梵塔、庙宇和众生都已经灰飞烟灭</a:t>
            </a:r>
            <a:r>
              <a:rPr kumimoji="1" lang="zh-CN" altLang="en-US" sz="3200" b="1" dirty="0" smtClean="0">
                <a:solidFill>
                  <a:srgbClr val="3333CC"/>
                </a:solidFill>
                <a:latin typeface="Times New Roman" pitchFamily="18" charset="0"/>
              </a:rPr>
              <a:t> </a:t>
            </a:r>
            <a:r>
              <a:rPr kumimoji="1" lang="en-US" altLang="zh-CN" sz="3200" b="1" dirty="0" smtClean="0">
                <a:solidFill>
                  <a:srgbClr val="3333CC"/>
                </a:solidFill>
                <a:latin typeface="Times New Roman" pitchFamily="18" charset="0"/>
              </a:rPr>
              <a:t>……</a:t>
            </a: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5580112" y="1268760"/>
            <a:ext cx="2808312" cy="2831652"/>
            <a:chOff x="2016" y="2064"/>
            <a:chExt cx="1274" cy="1554"/>
          </a:xfrm>
        </p:grpSpPr>
        <p:graphicFrame>
          <p:nvGraphicFramePr>
            <p:cNvPr id="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="" xmlns:p14="http://schemas.microsoft.com/office/powerpoint/2010/main" val="2108339110"/>
                </p:ext>
              </p:extLst>
            </p:nvPr>
          </p:nvGraphicFramePr>
          <p:xfrm>
            <a:off x="2312" y="2226"/>
            <a:ext cx="978" cy="1392"/>
          </p:xfrm>
          <a:graphic>
            <a:graphicData uri="http://schemas.openxmlformats.org/presentationml/2006/ole">
              <p:oleObj spid="_x0000_s4169" name="剪辑" r:id="rId4" imgW="3848100" imgH="5478463" progId="">
                <p:embed/>
              </p:oleObj>
            </a:graphicData>
          </a:graphic>
        </p:graphicFrame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2016" y="2064"/>
              <a:ext cx="480" cy="480"/>
            </a:xfrm>
            <a:prstGeom prst="cloudCallout">
              <a:avLst>
                <a:gd name="adj1" fmla="val 134375"/>
                <a:gd name="adj2" fmla="val -48750"/>
              </a:avLst>
            </a:prstGeom>
            <a:solidFill>
              <a:srgbClr val="F01EE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!</a:t>
              </a:r>
              <a:endPara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06252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</a:rPr>
              <a:t>课前回顾</a:t>
            </a: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双向链表的删除</a:t>
            </a:r>
          </a:p>
          <a:p>
            <a:endParaRPr lang="zh-CN" altLang="en-US" smtClean="0"/>
          </a:p>
        </p:txBody>
      </p:sp>
      <p:graphicFrame>
        <p:nvGraphicFramePr>
          <p:cNvPr id="62468" name="Object 3"/>
          <p:cNvGraphicFramePr>
            <a:graphicFrameLocks noChangeAspect="1"/>
          </p:cNvGraphicFramePr>
          <p:nvPr/>
        </p:nvGraphicFramePr>
        <p:xfrm>
          <a:off x="287338" y="1600200"/>
          <a:ext cx="8628062" cy="2247900"/>
        </p:xfrm>
        <a:graphic>
          <a:graphicData uri="http://schemas.openxmlformats.org/presentationml/2006/ole">
            <p:oleObj spid="_x0000_s8196" name="VISIO" r:id="rId3" imgW="5976360" imgH="1557360" progId="Visio.Drawing.11">
              <p:embed/>
            </p:oleObj>
          </a:graphicData>
        </a:graphic>
      </p:graphicFrame>
      <p:sp>
        <p:nvSpPr>
          <p:cNvPr id="62469" name="Rectangle 4"/>
          <p:cNvSpPr>
            <a:spLocks noChangeArrowheads="1"/>
          </p:cNvSpPr>
          <p:nvPr/>
        </p:nvSpPr>
        <p:spPr bwMode="auto">
          <a:xfrm>
            <a:off x="1219200" y="4038600"/>
            <a:ext cx="6716713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400">
                <a:latin typeface="Times New Roman" panose="02020603050405020304" pitchFamily="18" charset="0"/>
                <a:ea typeface="宋体" panose="02010600030101010101" pitchFamily="2" charset="-122"/>
              </a:rPr>
              <a:t>1. p-&gt;prior-&gt;next=p-&gt;next;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19200" y="4953000"/>
            <a:ext cx="68913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4400" dirty="0">
                <a:latin typeface="Times New Roman" panose="02020603050405020304" pitchFamily="18" charset="0"/>
                <a:ea typeface="宋体" panose="02010600030101010101" pitchFamily="2" charset="-122"/>
              </a:rPr>
              <a:t>2. p-&gt;next-&gt;prior=p-&gt;prior;</a:t>
            </a:r>
          </a:p>
        </p:txBody>
      </p:sp>
    </p:spTree>
    <p:extLst>
      <p:ext uri="{BB962C8B-B14F-4D97-AF65-F5344CB8AC3E}">
        <p14:creationId xmlns="" xmlns:p14="http://schemas.microsoft.com/office/powerpoint/2010/main" val="392018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solidFill>
                  <a:srgbClr val="FF0000"/>
                </a:solidFill>
              </a:rPr>
              <a:t>课前回顾</a:t>
            </a: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静态链表</a:t>
            </a:r>
            <a:endParaRPr lang="en-US" altLang="zh-CN" smtClean="0"/>
          </a:p>
          <a:p>
            <a:pPr lvl="1"/>
            <a:r>
              <a:rPr lang="zh-CN" altLang="en-US" smtClean="0"/>
              <a:t>用</a:t>
            </a:r>
            <a:r>
              <a:rPr lang="zh-CN" altLang="en-US" smtClean="0">
                <a:solidFill>
                  <a:srgbClr val="FF0000"/>
                </a:solidFill>
              </a:rPr>
              <a:t>数组</a:t>
            </a:r>
            <a:r>
              <a:rPr lang="zh-CN" altLang="en-US" smtClean="0"/>
              <a:t>来表示单链表，用数组元素的</a:t>
            </a:r>
            <a:r>
              <a:rPr lang="zh-CN" altLang="en-US" smtClean="0">
                <a:solidFill>
                  <a:srgbClr val="FF0000"/>
                </a:solidFill>
              </a:rPr>
              <a:t>下标</a:t>
            </a:r>
            <a:r>
              <a:rPr lang="zh-CN" altLang="en-US" smtClean="0"/>
              <a:t>来</a:t>
            </a:r>
            <a:r>
              <a:rPr lang="zh-CN" altLang="en-US" smtClean="0">
                <a:solidFill>
                  <a:srgbClr val="FF0000"/>
                </a:solidFill>
              </a:rPr>
              <a:t>模拟</a:t>
            </a:r>
            <a:r>
              <a:rPr lang="zh-CN" altLang="en-US" smtClean="0"/>
              <a:t>单链表的</a:t>
            </a:r>
            <a:r>
              <a:rPr lang="zh-CN" altLang="en-US" smtClean="0">
                <a:solidFill>
                  <a:srgbClr val="FF0000"/>
                </a:solidFill>
              </a:rPr>
              <a:t>指针</a:t>
            </a:r>
            <a:r>
              <a:rPr lang="zh-CN" altLang="en-US" smtClean="0"/>
              <a:t>。</a:t>
            </a:r>
          </a:p>
          <a:p>
            <a:endParaRPr lang="zh-CN" altLang="en-US" smtClean="0"/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422275" y="5275263"/>
            <a:ext cx="84740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：存放数据元素；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：也称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游标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，存储该元素的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后继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在数组的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下标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3438" y="2776538"/>
            <a:ext cx="3068637" cy="523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kern="0" dirty="0">
                <a:solidFill>
                  <a:srgbClr val="0000FF"/>
                </a:solidFill>
              </a:rPr>
              <a:t>数据结点的构成</a:t>
            </a:r>
            <a:r>
              <a:rPr lang="zh-CN" altLang="en-US" sz="2800" b="0" kern="0" dirty="0">
                <a:solidFill>
                  <a:srgbClr val="333399"/>
                </a:solidFill>
              </a:rPr>
              <a:t>：</a:t>
            </a:r>
          </a:p>
        </p:txBody>
      </p:sp>
      <p:grpSp>
        <p:nvGrpSpPr>
          <p:cNvPr id="66566" name="Group 7"/>
          <p:cNvGrpSpPr>
            <a:grpSpLocks/>
          </p:cNvGrpSpPr>
          <p:nvPr/>
        </p:nvGrpSpPr>
        <p:grpSpPr bwMode="auto">
          <a:xfrm>
            <a:off x="1309688" y="4286250"/>
            <a:ext cx="2613025" cy="623888"/>
            <a:chOff x="640" y="3036"/>
            <a:chExt cx="1646" cy="393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640" y="3036"/>
              <a:ext cx="1646" cy="389"/>
            </a:xfrm>
            <a:prstGeom prst="rect">
              <a:avLst/>
            </a:prstGeom>
            <a:solidFill>
              <a:srgbClr val="BBE0E3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zh-CN" sz="3200" b="0" kern="0">
                  <a:solidFill>
                    <a:srgbClr val="000000"/>
                  </a:solidFill>
                  <a:latin typeface="Times New Roman" pitchFamily="18" charset="0"/>
                  <a:ea typeface="华文行楷" pitchFamily="2" charset="-122"/>
                </a:rPr>
                <a:t>  data     next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490" y="3036"/>
              <a:ext cx="0" cy="39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/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  <a:defRPr/>
              </a:pPr>
              <a:endParaRPr lang="zh-CN" altLang="en-US" sz="3200" b="0" kern="0">
                <a:solidFill>
                  <a:srgbClr val="000000"/>
                </a:solidFill>
              </a:endParaRPr>
            </a:p>
          </p:txBody>
        </p:sp>
      </p:grpSp>
      <p:sp>
        <p:nvSpPr>
          <p:cNvPr id="9" name="AutoShape 10"/>
          <p:cNvSpPr>
            <a:spLocks/>
          </p:cNvSpPr>
          <p:nvPr/>
        </p:nvSpPr>
        <p:spPr bwMode="auto">
          <a:xfrm rot="5400000">
            <a:off x="1881188" y="3511550"/>
            <a:ext cx="204788" cy="1290637"/>
          </a:xfrm>
          <a:prstGeom prst="leftBrace">
            <a:avLst>
              <a:gd name="adj1" fmla="val 52519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zh-CN" altLang="en-US" sz="3200" b="0" kern="0">
              <a:solidFill>
                <a:srgbClr val="000000"/>
              </a:solidFill>
            </a:endParaRPr>
          </a:p>
        </p:txBody>
      </p:sp>
      <p:sp>
        <p:nvSpPr>
          <p:cNvPr id="66568" name="Text Box 11"/>
          <p:cNvSpPr txBox="1">
            <a:spLocks noChangeArrowheads="1"/>
          </p:cNvSpPr>
          <p:nvPr/>
        </p:nvSpPr>
        <p:spPr bwMode="auto">
          <a:xfrm>
            <a:off x="1441450" y="357505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数据域</a:t>
            </a:r>
          </a:p>
        </p:txBody>
      </p:sp>
      <p:sp>
        <p:nvSpPr>
          <p:cNvPr id="11" name="AutoShape 12"/>
          <p:cNvSpPr>
            <a:spLocks/>
          </p:cNvSpPr>
          <p:nvPr/>
        </p:nvSpPr>
        <p:spPr bwMode="auto">
          <a:xfrm rot="5400000">
            <a:off x="3187700" y="3540125"/>
            <a:ext cx="219075" cy="1247775"/>
          </a:xfrm>
          <a:prstGeom prst="leftBrace">
            <a:avLst>
              <a:gd name="adj1" fmla="val 47464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anchor="ctr">
            <a:spAutoFit/>
          </a:bodyPr>
          <a:lstStyle/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zh-CN" altLang="en-US" sz="3200" b="0" kern="0">
              <a:solidFill>
                <a:srgbClr val="000000"/>
              </a:solidFill>
            </a:endParaRPr>
          </a:p>
        </p:txBody>
      </p:sp>
      <p:sp>
        <p:nvSpPr>
          <p:cNvPr id="66570" name="Text Box 13"/>
          <p:cNvSpPr txBox="1">
            <a:spLocks noChangeArrowheads="1"/>
          </p:cNvSpPr>
          <p:nvPr/>
        </p:nvSpPr>
        <p:spPr bwMode="auto">
          <a:xfrm>
            <a:off x="2717800" y="357505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n"/>
              <a:defRPr sz="32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Char char="Ø"/>
              <a:defRPr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指针域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4894263" y="2619375"/>
            <a:ext cx="3940175" cy="2655888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800" dirty="0" err="1">
                <a:solidFill>
                  <a:srgbClr val="000000"/>
                </a:solidFill>
                <a:latin typeface="Times New Roman" pitchFamily="18" charset="0"/>
              </a:rPr>
              <a:t>typedef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itchFamily="18" charset="0"/>
              </a:rPr>
              <a:t>struct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{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itchFamily="18" charset="0"/>
              </a:rPr>
              <a:t>ElemType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    data;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            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itchFamily="18" charset="0"/>
              </a:rPr>
              <a:t>int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         cur;              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}component,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itchFamily="18" charset="0"/>
              </a:rPr>
              <a:t>SLinkList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[MAXSIZE];      </a:t>
            </a:r>
            <a:endParaRPr kumimoji="1" lang="en-US" altLang="zh-CN" sz="2800" dirty="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60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/>
              <a:t>相对于顺序表而言，静态链表优缺点：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优点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在执行插入和删除操作时，</a:t>
            </a:r>
            <a:r>
              <a:rPr lang="zh-CN" altLang="en-US" dirty="0" smtClean="0">
                <a:solidFill>
                  <a:srgbClr val="0000FF"/>
                </a:solidFill>
              </a:rPr>
              <a:t>只需修改游标</a:t>
            </a:r>
            <a:r>
              <a:rPr lang="zh-CN" altLang="en-US" dirty="0" smtClean="0"/>
              <a:t>，不需要移动表中的元素，从而改进了在顺序表中插入和删除操作需要移动大量元素的缺点。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没有解决连续存储分配带来的表长难以确定的问题；静态链表还需要维护一个空闲链；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静态链表不能随机存取</a:t>
            </a:r>
            <a:r>
              <a:rPr lang="zh-CN" altLang="en-US" dirty="0" smtClean="0"/>
              <a:t>。 </a:t>
            </a:r>
          </a:p>
        </p:txBody>
      </p:sp>
      <p:sp>
        <p:nvSpPr>
          <p:cNvPr id="5" name="Rectangle 19"/>
          <p:cNvSpPr txBox="1">
            <a:spLocks noChangeArrowheads="1"/>
          </p:cNvSpPr>
          <p:nvPr/>
        </p:nvSpPr>
        <p:spPr>
          <a:xfrm>
            <a:off x="3384550" y="152400"/>
            <a:ext cx="2519363" cy="796925"/>
          </a:xfrm>
          <a:prstGeom prst="rect">
            <a:avLst/>
          </a:prstGeom>
          <a:noFill/>
        </p:spPr>
        <p:txBody>
          <a:bodyPr/>
          <a:lstStyle/>
          <a:p>
            <a:pPr eaLnBrk="1" hangingPunct="1">
              <a:defRPr/>
            </a:pPr>
            <a:r>
              <a:rPr lang="zh-CN" altLang="en-US" sz="4000" kern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课前回顾</a:t>
            </a:r>
          </a:p>
        </p:txBody>
      </p:sp>
    </p:spTree>
    <p:extLst>
      <p:ext uri="{BB962C8B-B14F-4D97-AF65-F5344CB8AC3E}">
        <p14:creationId xmlns="" xmlns:p14="http://schemas.microsoft.com/office/powerpoint/2010/main" val="348936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3857</Words>
  <Application>Microsoft Office PowerPoint</Application>
  <PresentationFormat>全屏显示(4:3)</PresentationFormat>
  <Paragraphs>781</Paragraphs>
  <Slides>65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65</vt:i4>
      </vt:variant>
    </vt:vector>
  </HeadingPairs>
  <TitlesOfParts>
    <vt:vector size="70" baseType="lpstr">
      <vt:lpstr>商务型PPT模板</vt:lpstr>
      <vt:lpstr>VISIO</vt:lpstr>
      <vt:lpstr>Clip</vt:lpstr>
      <vt:lpstr>公式</vt:lpstr>
      <vt:lpstr>剪辑</vt:lpstr>
      <vt:lpstr>幻灯片 1</vt:lpstr>
      <vt:lpstr>幻灯片 2</vt:lpstr>
      <vt:lpstr>幻灯片 3</vt:lpstr>
      <vt:lpstr>课前回顾</vt:lpstr>
      <vt:lpstr>课前回顾</vt:lpstr>
      <vt:lpstr>课前回顾</vt:lpstr>
      <vt:lpstr>课前回顾</vt:lpstr>
      <vt:lpstr>课前回顾</vt:lpstr>
      <vt:lpstr>幻灯片 9</vt:lpstr>
      <vt:lpstr>教学内容</vt:lpstr>
      <vt:lpstr>3.1   栈</vt:lpstr>
      <vt:lpstr>3.1   栈</vt:lpstr>
      <vt:lpstr>3.1   栈</vt:lpstr>
      <vt:lpstr>3.1   栈</vt:lpstr>
      <vt:lpstr>3.1   栈</vt:lpstr>
      <vt:lpstr>3.1   栈</vt:lpstr>
      <vt:lpstr>3.1   栈</vt:lpstr>
      <vt:lpstr>3.1   栈</vt:lpstr>
      <vt:lpstr>例1：一个栈的输入序列是12345，若在入栈的过程中允许出栈，则栈的输出序列43512可能实现吗？12345的输出呢？</vt:lpstr>
      <vt:lpstr>幻灯片 20</vt:lpstr>
      <vt:lpstr>幻灯片 21</vt:lpstr>
      <vt:lpstr>幻灯片 22</vt:lpstr>
      <vt:lpstr>3.1   栈</vt:lpstr>
      <vt:lpstr>3.1   栈</vt:lpstr>
      <vt:lpstr>3.1   栈</vt:lpstr>
      <vt:lpstr>3.1   栈</vt:lpstr>
      <vt:lpstr>3.1   栈</vt:lpstr>
      <vt:lpstr>3.1   栈</vt:lpstr>
      <vt:lpstr>3.1   栈</vt:lpstr>
      <vt:lpstr>3.1   栈</vt:lpstr>
      <vt:lpstr>顺序栈</vt:lpstr>
      <vt:lpstr>顺序栈</vt:lpstr>
      <vt:lpstr>顺序栈初始化</vt:lpstr>
      <vt:lpstr>顺序栈</vt:lpstr>
      <vt:lpstr>顺序栈</vt:lpstr>
      <vt:lpstr>顺序栈:   入栈</vt:lpstr>
      <vt:lpstr>顺序栈:   出栈</vt:lpstr>
      <vt:lpstr>顺序栈：取栈顶元素</vt:lpstr>
      <vt:lpstr>链栈</vt:lpstr>
      <vt:lpstr>链栈</vt:lpstr>
      <vt:lpstr>链栈</vt:lpstr>
      <vt:lpstr>链栈</vt:lpstr>
      <vt:lpstr>3.2 　栈的应用</vt:lpstr>
      <vt:lpstr>3.2 　栈的应用：数制转换</vt:lpstr>
      <vt:lpstr>3.2 　栈的应用：数制转换</vt:lpstr>
      <vt:lpstr>3.2 栈的应用:  表达式求值</vt:lpstr>
      <vt:lpstr>3.2 栈的应用:  表达式求值</vt:lpstr>
      <vt:lpstr>3.2 栈的应用:  表达式求值</vt:lpstr>
      <vt:lpstr>3.2 栈的应用:  表达式求值</vt:lpstr>
      <vt:lpstr>3.2 栈的应用:  表达式求值</vt:lpstr>
      <vt:lpstr>3.2 栈的应用:  表达式求值</vt:lpstr>
      <vt:lpstr>3.3 　栈与递归的实现</vt:lpstr>
      <vt:lpstr>3.3 　栈与递归的实现</vt:lpstr>
      <vt:lpstr>3.3 　栈与递归的实现</vt:lpstr>
      <vt:lpstr>3.3 　栈与递归的实现</vt:lpstr>
      <vt:lpstr>3.3 　栈与递归的实现</vt:lpstr>
      <vt:lpstr>3.3 　栈与递归的实现</vt:lpstr>
      <vt:lpstr>3.3 　栈与递归的实现</vt:lpstr>
      <vt:lpstr>3.3 　栈与递归的实现</vt:lpstr>
      <vt:lpstr>3.3 　栈与递归的实现</vt:lpstr>
      <vt:lpstr>3.2 　栈与递归的实现</vt:lpstr>
      <vt:lpstr>3.3 　栈与递归的实现</vt:lpstr>
      <vt:lpstr>3.3 　栈与递归的实现</vt:lpstr>
      <vt:lpstr>幻灯片 64</vt:lpstr>
      <vt:lpstr>3.3 　栈与递归的实现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WeiYang</dc:creator>
  <cp:lastModifiedBy>hp</cp:lastModifiedBy>
  <cp:revision>155</cp:revision>
  <dcterms:created xsi:type="dcterms:W3CDTF">2013-03-19T01:50:44Z</dcterms:created>
  <dcterms:modified xsi:type="dcterms:W3CDTF">2015-03-18T09:59:32Z</dcterms:modified>
</cp:coreProperties>
</file>