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7" r:id="rId2"/>
    <p:sldId id="362" r:id="rId3"/>
    <p:sldId id="363" r:id="rId4"/>
    <p:sldId id="365" r:id="rId5"/>
    <p:sldId id="366" r:id="rId6"/>
    <p:sldId id="367" r:id="rId7"/>
    <p:sldId id="368" r:id="rId8"/>
    <p:sldId id="259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74" r:id="rId19"/>
    <p:sldId id="332" r:id="rId20"/>
    <p:sldId id="336" r:id="rId21"/>
    <p:sldId id="339" r:id="rId22"/>
    <p:sldId id="337" r:id="rId23"/>
    <p:sldId id="338" r:id="rId24"/>
    <p:sldId id="333" r:id="rId25"/>
    <p:sldId id="334" r:id="rId26"/>
    <p:sldId id="340" r:id="rId27"/>
    <p:sldId id="335" r:id="rId28"/>
    <p:sldId id="377" r:id="rId29"/>
    <p:sldId id="349" r:id="rId30"/>
    <p:sldId id="378" r:id="rId31"/>
    <p:sldId id="351" r:id="rId32"/>
    <p:sldId id="375" r:id="rId33"/>
    <p:sldId id="380" r:id="rId34"/>
    <p:sldId id="341" r:id="rId35"/>
    <p:sldId id="342" r:id="rId36"/>
    <p:sldId id="343" r:id="rId37"/>
    <p:sldId id="344" r:id="rId38"/>
    <p:sldId id="345" r:id="rId39"/>
    <p:sldId id="376" r:id="rId40"/>
    <p:sldId id="372" r:id="rId41"/>
    <p:sldId id="373" r:id="rId42"/>
    <p:sldId id="348" r:id="rId43"/>
    <p:sldId id="371" r:id="rId44"/>
    <p:sldId id="352" r:id="rId45"/>
    <p:sldId id="360" r:id="rId46"/>
    <p:sldId id="354" r:id="rId47"/>
    <p:sldId id="381" r:id="rId48"/>
    <p:sldId id="382" r:id="rId49"/>
    <p:sldId id="383" r:id="rId50"/>
    <p:sldId id="384" r:id="rId51"/>
    <p:sldId id="355" r:id="rId52"/>
    <p:sldId id="357" r:id="rId53"/>
    <p:sldId id="358" r:id="rId54"/>
    <p:sldId id="359" r:id="rId55"/>
    <p:sldId id="361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3399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1" autoAdjust="0"/>
    <p:restoredTop sz="80924" autoAdjust="0"/>
  </p:normalViewPr>
  <p:slideViewPr>
    <p:cSldViewPr>
      <p:cViewPr varScale="1">
        <p:scale>
          <a:sx n="70" d="100"/>
          <a:sy n="70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97F0E-D845-471D-AD0F-1C600F7E71FF}" type="datetimeFigureOut">
              <a:rPr lang="zh-CN" altLang="en-US" smtClean="0"/>
              <a:pPr/>
              <a:t>2016-09-28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4DB1D-58BE-4E46-94CF-027F000F0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267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4DB1D-58BE-4E46-94CF-027F000F060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 smtClean="0">
                <a:latin typeface="宋体" charset="-122"/>
              </a:rPr>
              <a:t>因为在入队和出队操作中，头、尾指针只增加不减小，致使被删除元素的空间永远无法重新利用。</a:t>
            </a:r>
            <a:endParaRPr lang="en-US" altLang="zh-CN" sz="1200" b="1" dirty="0" smtClean="0">
              <a:latin typeface="宋体" charset="-122"/>
            </a:endParaRPr>
          </a:p>
          <a:p>
            <a:r>
              <a:rPr lang="zh-CN" altLang="en-US" sz="1200" b="1" dirty="0" smtClean="0">
                <a:latin typeface="宋体" charset="-122"/>
              </a:rPr>
              <a:t>因此，尽管队列中实际元素个数可能远远小于数组大小，但可能由于尾指针巳超出向量空间的上界而不能做入队操作。</a:t>
            </a:r>
            <a:endParaRPr lang="en-US" altLang="zh-CN" sz="1200" b="1" dirty="0" smtClean="0">
              <a:latin typeface="宋体" charset="-122"/>
            </a:endParaRPr>
          </a:p>
          <a:p>
            <a:r>
              <a:rPr lang="zh-CN" altLang="en-US" sz="1200" b="1" dirty="0" smtClean="0">
                <a:latin typeface="宋体" charset="-122"/>
              </a:rPr>
              <a:t>该现象称为</a:t>
            </a:r>
            <a:r>
              <a:rPr lang="zh-CN" altLang="en-US" sz="1200" b="1" dirty="0" smtClean="0">
                <a:solidFill>
                  <a:srgbClr val="FF0000"/>
                </a:solidFill>
                <a:latin typeface="宋体" charset="-122"/>
              </a:rPr>
              <a:t>假溢出</a:t>
            </a:r>
            <a:r>
              <a:rPr lang="zh-CN" altLang="en-US" sz="1200" b="1" dirty="0" smtClean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4DB1D-58BE-4E46-94CF-027F000F060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535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此方法区别于循环链表，是顺序存储结构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6217C5-742F-4B68-805C-31E8418A7D47}" type="slidenum">
              <a:rPr lang="zh-CN" altLang="en-US" smtClean="0">
                <a:latin typeface="Arial" charset="0"/>
                <a:ea typeface="宋体" charset="-122"/>
              </a:rPr>
              <a:pPr/>
              <a:t>28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47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 smtClean="0">
                <a:latin typeface="宋体" charset="-122"/>
              </a:rPr>
              <a:t>入队时尾指针向前追赶头指针，出队时头指针向前追赶尾指针，故队空和队满时头尾指针均相等。</a:t>
            </a:r>
            <a:endParaRPr lang="en-US" altLang="zh-CN" sz="1200" b="1" dirty="0" smtClean="0">
              <a:latin typeface="宋体" charset="-122"/>
            </a:endParaRPr>
          </a:p>
          <a:p>
            <a:r>
              <a:rPr lang="zh-CN" altLang="en-US" sz="1200" b="1" dirty="0" smtClean="0">
                <a:latin typeface="宋体" charset="-122"/>
              </a:rPr>
              <a:t>因此，</a:t>
            </a:r>
            <a:r>
              <a:rPr lang="zh-CN" altLang="en-US" sz="1200" b="1" dirty="0" smtClean="0">
                <a:solidFill>
                  <a:srgbClr val="FF0000"/>
                </a:solidFill>
                <a:latin typeface="宋体" charset="-122"/>
              </a:rPr>
              <a:t>无法通过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front=rear</a:t>
            </a:r>
            <a:r>
              <a:rPr lang="zh-CN" altLang="en-US" sz="1200" b="1" dirty="0" smtClean="0">
                <a:solidFill>
                  <a:srgbClr val="FF0000"/>
                </a:solidFill>
                <a:latin typeface="宋体" charset="-122"/>
              </a:rPr>
              <a:t>来判断队列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1200" b="1" dirty="0" smtClean="0">
                <a:solidFill>
                  <a:srgbClr val="FF0000"/>
                </a:solidFill>
                <a:latin typeface="宋体" charset="-122"/>
              </a:rPr>
              <a:t>空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1200" b="1" dirty="0" smtClean="0">
                <a:solidFill>
                  <a:srgbClr val="FF0000"/>
                </a:solidFill>
                <a:latin typeface="宋体" charset="-122"/>
              </a:rPr>
              <a:t>还是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“</a:t>
            </a:r>
            <a:r>
              <a:rPr lang="zh-CN" altLang="en-US" sz="1200" b="1" dirty="0" smtClean="0">
                <a:solidFill>
                  <a:srgbClr val="FF0000"/>
                </a:solidFill>
                <a:latin typeface="宋体" charset="-122"/>
              </a:rPr>
              <a:t>满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1200" b="1" dirty="0" smtClean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4DB1D-58BE-4E46-94CF-027F000F060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192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4DB1D-58BE-4E46-94CF-027F000F060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988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栈和队列</a:t>
            </a:r>
            <a:endParaRPr lang="zh-CN" altLang="en-US" sz="6600" b="1" dirty="0">
              <a:solidFill>
                <a:srgbClr val="EAEAEA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094F4-F358-4029-AD0E-B4446AF45D48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959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FB0B7-0685-4DCD-9030-73BB98593FE8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765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C754E-3D33-4D01-8318-868FF96830E5}" type="datetimeFigureOut">
              <a:rPr lang="zh-CN" altLang="en-US"/>
              <a:pPr>
                <a:defRPr/>
              </a:pPr>
              <a:t>2016-09-28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16B6-A557-4AC7-8022-1DB4B939F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0E692-071A-4438-B09F-BB6C4BB88111}" type="slidenum">
              <a:rPr lang="zh-CN" altLang="en-US">
                <a:solidFill>
                  <a:srgbClr val="1734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26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26632;&#25805;&#20316;.do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39034;&#24207;&#26632;.doc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2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队列的操作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先进先出</a:t>
            </a:r>
            <a:r>
              <a:rPr lang="en-US" altLang="zh-CN" dirty="0" smtClean="0">
                <a:solidFill>
                  <a:srgbClr val="FF0000"/>
                </a:solidFill>
              </a:rPr>
              <a:t>(FIFO)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457450" y="3143573"/>
            <a:ext cx="3357563" cy="822325"/>
            <a:chOff x="1548" y="1753"/>
            <a:chExt cx="2115" cy="51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1551" y="1753"/>
              <a:ext cx="20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51" y="2271"/>
              <a:ext cx="21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1548" y="1763"/>
              <a:ext cx="2097" cy="4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767013" y="3267398"/>
            <a:ext cx="381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22675" y="326739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2</a:t>
            </a:r>
            <a:endParaRPr kumimoji="0" lang="zh-CN" altLang="en-US" sz="32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91063" y="327851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</a:t>
            </a:r>
            <a:r>
              <a:rPr kumimoji="0" lang="en-US" altLang="zh-CN" sz="32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3</a:t>
            </a:r>
            <a:endParaRPr kumimoji="0" lang="zh-CN" altLang="en-US" sz="32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796136" y="3573661"/>
            <a:ext cx="1019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876925" y="306896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入队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111750" y="4284985"/>
            <a:ext cx="914400" cy="449263"/>
          </a:xfrm>
          <a:prstGeom prst="wedgeRoundRectCallout">
            <a:avLst>
              <a:gd name="adj1" fmla="val -57292"/>
              <a:gd name="adj2" fmla="val -141875"/>
              <a:gd name="adj3" fmla="val 16667"/>
            </a:avLst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队尾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827213" y="4150048"/>
            <a:ext cx="914400" cy="449262"/>
          </a:xfrm>
          <a:prstGeom prst="wedgeRoundRectCallout">
            <a:avLst>
              <a:gd name="adj1" fmla="val 58509"/>
              <a:gd name="adj2" fmla="val -124560"/>
              <a:gd name="adj3" fmla="val 16667"/>
            </a:avLst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队头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403648" y="3573661"/>
            <a:ext cx="1019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285875" y="311499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出队</a:t>
            </a: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862263" y="4162748"/>
            <a:ext cx="914400" cy="449262"/>
          </a:xfrm>
          <a:prstGeom prst="wedgeRoundRectCallout">
            <a:avLst>
              <a:gd name="adj1" fmla="val 58509"/>
              <a:gd name="adj2" fmla="val -124560"/>
              <a:gd name="adj3" fmla="val 16667"/>
            </a:avLst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队头</a:t>
            </a:r>
          </a:p>
        </p:txBody>
      </p:sp>
    </p:spTree>
    <p:extLst>
      <p:ext uri="{BB962C8B-B14F-4D97-AF65-F5344CB8AC3E}">
        <p14:creationId xmlns:p14="http://schemas.microsoft.com/office/powerpoint/2010/main" xmlns="" val="128389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0" grpId="0"/>
      <p:bldP spid="13" grpId="0" animBg="1"/>
      <p:bldP spid="14" grpId="0" animBg="1"/>
      <p:bldP spid="14" grpId="1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队列的抽象数据类型定义 </a:t>
            </a:r>
          </a:p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1853" y="1682750"/>
            <a:ext cx="2971800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ADT Queue {</a:t>
            </a:r>
          </a:p>
          <a:p>
            <a:pPr algn="l">
              <a:lnSpc>
                <a:spcPct val="105000"/>
              </a:lnSpc>
            </a:pP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5000"/>
              </a:lnSpc>
            </a:pP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5000"/>
              </a:lnSpc>
            </a:pP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5000"/>
              </a:lnSpc>
            </a:pP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5000"/>
              </a:lnSpc>
            </a:pP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5000"/>
              </a:lnSpc>
            </a:pP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5000"/>
              </a:lnSpc>
            </a:pP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5000"/>
              </a:lnSpc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}ADT Queue</a:t>
            </a:r>
            <a:endParaRPr kumimoji="1" lang="en-US" altLang="zh-CN" sz="32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99678" y="2366963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5566" y="2881313"/>
            <a:ext cx="627221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∈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ElemSet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=1,2,...,n,  n≥0 }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15553" y="3627438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数据关系：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88591" y="4152900"/>
            <a:ext cx="653573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{ &lt;a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,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&gt;|a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,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∈D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=2,...,n }</a:t>
            </a:r>
          </a:p>
          <a:p>
            <a:pPr marL="0" marR="0" lvl="0" indent="0" algn="l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		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约定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端为队尾，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端为队头</a:t>
            </a:r>
          </a:p>
        </p:txBody>
      </p:sp>
      <p:sp>
        <p:nvSpPr>
          <p:cNvPr id="9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42541" y="5235575"/>
            <a:ext cx="6288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基本操作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队列初始化、入队、出队等</a:t>
            </a:r>
            <a:endParaRPr kumimoji="1"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4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队列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32172" y="4077072"/>
            <a:ext cx="6388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ClearQueue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(&amp;Q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 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队列清空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清为空队列。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2625" y="2348880"/>
            <a:ext cx="74564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DestroyQueue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(&amp;Q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 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销毁队列结构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被销毁。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1124744"/>
            <a:ext cx="5976938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InitQueue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(&amp;Q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构造空队列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构造一个空队列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4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 advAuto="0"/>
      <p:bldP spid="6" grpId="0" build="p" autoUpdateAnimBg="0" advAuto="0"/>
      <p:bldP spid="7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队列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9294" y="2603153"/>
            <a:ext cx="738663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QueueLength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(Q)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求队列长度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返回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的元素个数，即队列的长度。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7545" y="980728"/>
            <a:ext cx="8676456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QueueEmpty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(Q)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判空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若队列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为空，则返回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TRUE,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否则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FALSE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" name="Text Box 5">
            <a:hlinkClick r:id="rId2"/>
          </p:cNvPr>
          <p:cNvSpPr txBox="1">
            <a:spLocks noChangeArrowheads="1"/>
          </p:cNvSpPr>
          <p:nvPr/>
        </p:nvSpPr>
        <p:spPr bwMode="auto">
          <a:xfrm>
            <a:off x="540569" y="4243040"/>
            <a:ext cx="8432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QueueTraverse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(Q, visit( ))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遍历队列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已存在且非空。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从队头到队尾，依次对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的每个数据元素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调用函数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visit()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。一旦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visit()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失败，则操作失效。</a:t>
            </a:r>
          </a:p>
        </p:txBody>
      </p:sp>
    </p:spTree>
    <p:extLst>
      <p:ext uri="{BB962C8B-B14F-4D97-AF65-F5344CB8AC3E}">
        <p14:creationId xmlns:p14="http://schemas.microsoft.com/office/powerpoint/2010/main" xmlns="" val="27044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5" grpId="0" build="p" autoUpdateAnimBg="0" advAuto="0"/>
      <p:bldP spid="6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队列</a:t>
            </a:r>
          </a:p>
        </p:txBody>
      </p:sp>
      <p:sp>
        <p:nvSpPr>
          <p:cNvPr id="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384" y="4165823"/>
            <a:ext cx="74930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DeQueue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(&amp;Q, &amp;e)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出队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已存在且非空。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删除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的队头元素，并用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返回其值。</a:t>
            </a:r>
          </a:p>
        </p:txBody>
      </p:sp>
      <p:sp>
        <p:nvSpPr>
          <p:cNvPr id="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84584" y="2530698"/>
            <a:ext cx="70802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EnQueue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(&amp;Q, e)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入队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插入元素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为新的队</a:t>
            </a:r>
            <a:r>
              <a:rPr kumimoji="1" lang="zh-CN" altLang="en-US" sz="28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元素。</a:t>
            </a:r>
          </a:p>
        </p:txBody>
      </p:sp>
      <p:sp>
        <p:nvSpPr>
          <p:cNvPr id="6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35384" y="1040036"/>
            <a:ext cx="620553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GetHead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(Q, &amp;e)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求队头元素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已存在且非空。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返回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的队头元素。</a:t>
            </a:r>
          </a:p>
        </p:txBody>
      </p:sp>
    </p:spTree>
    <p:extLst>
      <p:ext uri="{BB962C8B-B14F-4D97-AF65-F5344CB8AC3E}">
        <p14:creationId xmlns:p14="http://schemas.microsoft.com/office/powerpoint/2010/main" xmlns="" val="27044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5" grpId="0" build="p" autoUpdateAnimBg="0" advAuto="0"/>
      <p:bldP spid="6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296" y="1125538"/>
            <a:ext cx="8065144" cy="5399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队列的</a:t>
            </a:r>
            <a:r>
              <a:rPr lang="zh-CN" altLang="en-US" dirty="0"/>
              <a:t>表示和实现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链队列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采用链式存储结构的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顺序</a:t>
            </a:r>
            <a:r>
              <a:rPr lang="zh-CN" altLang="en-US" dirty="0"/>
              <a:t>队列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采用顺序存储</a:t>
            </a:r>
            <a:r>
              <a:rPr lang="zh-CN" altLang="en-US" dirty="0"/>
              <a:t>结构的队列</a:t>
            </a:r>
          </a:p>
          <a:p>
            <a:pPr lvl="2">
              <a:lnSpc>
                <a:spcPct val="150000"/>
              </a:lnSpc>
            </a:pPr>
            <a:endParaRPr lang="zh-CN" alt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44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879" y="1124744"/>
            <a:ext cx="8569325" cy="5399087"/>
          </a:xfrm>
        </p:spPr>
        <p:txBody>
          <a:bodyPr/>
          <a:lstStyle/>
          <a:p>
            <a:r>
              <a:rPr lang="zh-CN" altLang="en-US" dirty="0"/>
              <a:t>链</a:t>
            </a:r>
            <a:r>
              <a:rPr lang="zh-CN" altLang="en-US" dirty="0" smtClean="0"/>
              <a:t>队列的逻辑表示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5775" y="1916832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空队列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730250" y="2968204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1650" y="2511004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front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62688" y="3009479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019425" y="2690391"/>
            <a:ext cx="1117600" cy="484188"/>
            <a:chOff x="759" y="3237"/>
            <a:chExt cx="704" cy="305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marL="0" marR="0" lvl="0" indent="0" algn="l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r>
                <a:rPr kumimoji="0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017963" y="2982491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600575" y="2704679"/>
            <a:ext cx="1117600" cy="484187"/>
            <a:chOff x="759" y="3237"/>
            <a:chExt cx="704" cy="305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marL="0" marR="0" lvl="0" indent="0" algn="l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r>
                <a:rPr kumimoji="0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570538" y="3011066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862763" y="3011066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7445375" y="2733254"/>
            <a:ext cx="1117600" cy="484187"/>
            <a:chOff x="759" y="3237"/>
            <a:chExt cx="704" cy="305"/>
          </a:xfrm>
        </p:grpSpPr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marL="0" marR="0" lvl="0" indent="0" algn="l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r>
                <a:rPr kumimoji="0" lang="en-US" altLang="zh-CN" sz="28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042275" y="2731666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∧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422400" y="2690391"/>
            <a:ext cx="1117600" cy="485775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987550" y="2690391"/>
            <a:ext cx="0" cy="485775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420938" y="2982491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 Box 24" descr="宽上对角线"/>
          <p:cNvSpPr txBox="1">
            <a:spLocks noChangeArrowheads="1"/>
          </p:cNvSpPr>
          <p:nvPr/>
        </p:nvSpPr>
        <p:spPr bwMode="auto">
          <a:xfrm>
            <a:off x="1450975" y="2703091"/>
            <a:ext cx="508000" cy="457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CCCC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531100" y="3628604"/>
            <a:ext cx="773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rear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 flipV="1">
            <a:off x="7854950" y="3223791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79425" y="372008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空队列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762000" y="4696395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33400" y="4239195"/>
            <a:ext cx="869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front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454150" y="4418583"/>
            <a:ext cx="1117600" cy="485775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2019300" y="4418583"/>
            <a:ext cx="0" cy="485775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Box 32" descr="宽上对角线"/>
          <p:cNvSpPr txBox="1">
            <a:spLocks noChangeArrowheads="1"/>
          </p:cNvSpPr>
          <p:nvPr/>
        </p:nvSpPr>
        <p:spPr bwMode="auto">
          <a:xfrm>
            <a:off x="1482725" y="4431283"/>
            <a:ext cx="508000" cy="4572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CCCC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038350" y="4413820"/>
            <a:ext cx="5222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∧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541463" y="5326633"/>
            <a:ext cx="7731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rear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 flipV="1">
            <a:off x="1865313" y="4921820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4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28542" y="2547938"/>
            <a:ext cx="1385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空队列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716979" y="1022350"/>
            <a:ext cx="7886700" cy="1265238"/>
            <a:chOff x="336" y="480"/>
            <a:chExt cx="4968" cy="797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28" y="480"/>
              <a:ext cx="3576" cy="442"/>
              <a:chOff x="1728" y="480"/>
              <a:chExt cx="3576" cy="442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19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∧</a:t>
                </a:r>
                <a:endParaRPr kumimoji="1" lang="zh-CN" altLang="en-US" sz="4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>
                <a:off x="2160" y="768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3648" y="480"/>
                <a:ext cx="52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4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CC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…</a:t>
                </a:r>
                <a:endParaRPr kumimoji="1" lang="en-US" altLang="zh-CN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2544" y="576"/>
                <a:ext cx="528" cy="330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2880" y="57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1728" y="576"/>
                <a:ext cx="528" cy="343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zh-CN" altLang="en-US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064" y="57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704" y="576"/>
                <a:ext cx="600" cy="330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28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5040" y="57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2976" y="768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4320" y="768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36" y="528"/>
              <a:ext cx="1392" cy="384"/>
              <a:chOff x="336" y="672"/>
              <a:chExt cx="1392" cy="384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1248" y="720"/>
                <a:ext cx="192" cy="336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Text Box 19"/>
              <p:cNvSpPr txBox="1">
                <a:spLocks noChangeArrowheads="1"/>
              </p:cNvSpPr>
              <p:nvPr/>
            </p:nvSpPr>
            <p:spPr bwMode="auto">
              <a:xfrm>
                <a:off x="336" y="672"/>
                <a:ext cx="86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Q.front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36" y="912"/>
              <a:ext cx="4512" cy="365"/>
              <a:chOff x="336" y="1056"/>
              <a:chExt cx="4512" cy="365"/>
            </a:xfrm>
          </p:grpSpPr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1248" y="1056"/>
                <a:ext cx="192" cy="336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Line 22"/>
              <p:cNvSpPr>
                <a:spLocks noChangeShapeType="1"/>
              </p:cNvSpPr>
              <p:nvPr/>
            </p:nvSpPr>
            <p:spPr bwMode="auto">
              <a:xfrm>
                <a:off x="1344" y="1248"/>
                <a:ext cx="3504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oval" w="sm" len="sm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 flipV="1">
                <a:off x="4848" y="1056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36" y="1056"/>
                <a:ext cx="86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Q.rear</a:t>
                </a:r>
              </a:p>
            </p:txBody>
          </p:sp>
        </p:grp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702692" y="2414588"/>
            <a:ext cx="3214688" cy="1219200"/>
            <a:chOff x="336" y="1366"/>
            <a:chExt cx="2025" cy="768"/>
          </a:xfrm>
        </p:grpSpPr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1737" y="1366"/>
              <a:ext cx="624" cy="384"/>
              <a:chOff x="3129" y="1584"/>
              <a:chExt cx="624" cy="384"/>
            </a:xfrm>
          </p:grpSpPr>
          <p:sp>
            <p:nvSpPr>
              <p:cNvPr id="38" name="Rectangle 26"/>
              <p:cNvSpPr>
                <a:spLocks noChangeArrowheads="1"/>
              </p:cNvSpPr>
              <p:nvPr/>
            </p:nvSpPr>
            <p:spPr bwMode="auto">
              <a:xfrm>
                <a:off x="3456" y="1584"/>
                <a:ext cx="29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∧</a:t>
                </a:r>
                <a:endParaRPr kumimoji="1" lang="zh-CN" alt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3129" y="1625"/>
                <a:ext cx="624" cy="330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zh-CN" altLang="en-US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" name="Line 28"/>
              <p:cNvSpPr>
                <a:spLocks noChangeShapeType="1"/>
              </p:cNvSpPr>
              <p:nvPr/>
            </p:nvSpPr>
            <p:spPr bwMode="auto">
              <a:xfrm>
                <a:off x="3456" y="1625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36" y="1385"/>
              <a:ext cx="1392" cy="384"/>
              <a:chOff x="336" y="672"/>
              <a:chExt cx="1392" cy="384"/>
            </a:xfrm>
          </p:grpSpPr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1248" y="720"/>
                <a:ext cx="192" cy="336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Text Box 32"/>
              <p:cNvSpPr txBox="1">
                <a:spLocks noChangeArrowheads="1"/>
              </p:cNvSpPr>
              <p:nvPr/>
            </p:nvSpPr>
            <p:spPr bwMode="auto">
              <a:xfrm>
                <a:off x="336" y="672"/>
                <a:ext cx="86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Q.front</a:t>
                </a:r>
                <a:endParaRPr kumimoji="1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336" y="1769"/>
              <a:ext cx="1536" cy="365"/>
              <a:chOff x="1728" y="1968"/>
              <a:chExt cx="1536" cy="365"/>
            </a:xfrm>
          </p:grpSpPr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oval" w="sm" len="sm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2640" y="1968"/>
                <a:ext cx="192" cy="336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36"/>
              <p:cNvSpPr>
                <a:spLocks noChangeShapeType="1"/>
              </p:cNvSpPr>
              <p:nvPr/>
            </p:nvSpPr>
            <p:spPr bwMode="auto">
              <a:xfrm flipV="1">
                <a:off x="3264" y="196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1728" y="1968"/>
                <a:ext cx="8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Q.rear</a:t>
                </a:r>
              </a:p>
            </p:txBody>
          </p:sp>
        </p:grp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2853754" y="35306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队列的链式存储结构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219004" y="4162425"/>
            <a:ext cx="4889500" cy="19288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typedef struct 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QueuePtr  front;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队头指针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QueuePtr  rear;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队尾指针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}LinkQueue;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//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链队列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86779" y="4165600"/>
            <a:ext cx="3811588" cy="19288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typedef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QNode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QElemType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data;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struct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QNode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*next;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QNode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, *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QueuePtr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7044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  <p:bldP spid="42" grpId="0" animBg="1" autoUpdateAnimBg="0"/>
      <p:bldP spid="4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27881" y="1052736"/>
            <a:ext cx="5902325" cy="5689600"/>
            <a:chOff x="1927" y="73"/>
            <a:chExt cx="3718" cy="3584"/>
          </a:xfrm>
        </p:grpSpPr>
        <p:sp>
          <p:nvSpPr>
            <p:cNvPr id="45059" name="Rectangle 3"/>
            <p:cNvSpPr>
              <a:spLocks noChangeArrowheads="1"/>
            </p:cNvSpPr>
            <p:nvPr/>
          </p:nvSpPr>
          <p:spPr bwMode="auto">
            <a:xfrm>
              <a:off x="3877" y="3429"/>
              <a:ext cx="176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kumimoji="0" lang="en-US" altLang="zh-CN" sz="2000" b="1" dirty="0" smtClean="0">
                  <a:ea typeface="楷体_GB2312" pitchFamily="49" charset="-122"/>
                </a:rPr>
                <a:t>   </a:t>
              </a:r>
              <a:r>
                <a:rPr kumimoji="0" lang="zh-CN" altLang="en-US" sz="2000" b="1" dirty="0">
                  <a:latin typeface="楷体_GB2312" pitchFamily="49" charset="-122"/>
                  <a:ea typeface="楷体_GB2312" pitchFamily="49" charset="-122"/>
                </a:rPr>
                <a:t>队列操作及指针变化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9" y="73"/>
              <a:ext cx="1357" cy="794"/>
              <a:chOff x="480" y="96"/>
              <a:chExt cx="1357" cy="794"/>
            </a:xfrm>
          </p:grpSpPr>
          <p:sp>
            <p:nvSpPr>
              <p:cNvPr id="45124" name="Rectangle 5"/>
              <p:cNvSpPr>
                <a:spLocks noChangeArrowheads="1"/>
              </p:cNvSpPr>
              <p:nvPr/>
            </p:nvSpPr>
            <p:spPr bwMode="auto">
              <a:xfrm>
                <a:off x="979" y="641"/>
                <a:ext cx="77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 dirty="0"/>
                  <a:t>(a) </a:t>
                </a:r>
                <a:r>
                  <a:rPr lang="zh-CN" altLang="en-US" sz="2000" b="1" dirty="0"/>
                  <a:t>空队列</a:t>
                </a: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80" y="96"/>
                <a:ext cx="771" cy="408"/>
                <a:chOff x="2784" y="3019"/>
                <a:chExt cx="768" cy="453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784" y="3019"/>
                  <a:ext cx="768" cy="227"/>
                  <a:chOff x="2688" y="336"/>
                  <a:chExt cx="768" cy="227"/>
                </a:xfrm>
              </p:grpSpPr>
              <p:sp>
                <p:nvSpPr>
                  <p:cNvPr id="4513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front</a:t>
                    </a:r>
                  </a:p>
                </p:txBody>
              </p:sp>
              <p:sp>
                <p:nvSpPr>
                  <p:cNvPr id="4513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2784" y="3245"/>
                  <a:ext cx="768" cy="227"/>
                  <a:chOff x="2688" y="336"/>
                  <a:chExt cx="768" cy="227"/>
                </a:xfrm>
              </p:grpSpPr>
              <p:sp>
                <p:nvSpPr>
                  <p:cNvPr id="4513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/>
                      <a:t> </a:t>
                    </a:r>
                    <a:r>
                      <a:rPr lang="en-US" altLang="zh-CN"/>
                      <a:t>rear</a:t>
                    </a:r>
                  </a:p>
                </p:txBody>
              </p:sp>
              <p:sp>
                <p:nvSpPr>
                  <p:cNvPr id="4513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1248" y="163"/>
                <a:ext cx="589" cy="317"/>
                <a:chOff x="1248" y="163"/>
                <a:chExt cx="589" cy="317"/>
              </a:xfrm>
            </p:grpSpPr>
            <p:sp>
              <p:nvSpPr>
                <p:cNvPr id="45127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8" y="163"/>
                  <a:ext cx="589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zh-CN" altLang="en-US">
                      <a:ea typeface="Arial Unicode MS" pitchFamily="34" charset="-122"/>
                      <a:cs typeface="Arial Unicode MS" pitchFamily="34" charset="-122"/>
                    </a:rPr>
                    <a:t>∧</a:t>
                  </a:r>
                  <a:endParaRPr lang="zh-CN" altLang="en-US"/>
                </a:p>
              </p:txBody>
            </p:sp>
            <p:sp>
              <p:nvSpPr>
                <p:cNvPr id="45128" name="Line 15"/>
                <p:cNvSpPr>
                  <a:spLocks noChangeShapeType="1"/>
                </p:cNvSpPr>
                <p:nvPr/>
              </p:nvSpPr>
              <p:spPr bwMode="auto">
                <a:xfrm>
                  <a:off x="1566" y="16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1927" y="981"/>
              <a:ext cx="1996" cy="771"/>
              <a:chOff x="158" y="981"/>
              <a:chExt cx="1996" cy="771"/>
            </a:xfrm>
          </p:grpSpPr>
          <p:sp>
            <p:nvSpPr>
              <p:cNvPr id="45107" name="Rectangle 17"/>
              <p:cNvSpPr>
                <a:spLocks noChangeArrowheads="1"/>
              </p:cNvSpPr>
              <p:nvPr/>
            </p:nvSpPr>
            <p:spPr bwMode="auto">
              <a:xfrm>
                <a:off x="884" y="1503"/>
                <a:ext cx="77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 dirty="0"/>
                  <a:t>(b)   x</a:t>
                </a:r>
                <a:r>
                  <a:rPr lang="zh-CN" altLang="en-US" sz="2000" b="1" dirty="0"/>
                  <a:t>入队</a:t>
                </a:r>
              </a:p>
            </p:txBody>
          </p:sp>
          <p:grpSp>
            <p:nvGrpSpPr>
              <p:cNvPr id="9" name="Group 18"/>
              <p:cNvGrpSpPr>
                <a:grpSpLocks/>
              </p:cNvGrpSpPr>
              <p:nvPr/>
            </p:nvGrpSpPr>
            <p:grpSpPr bwMode="auto">
              <a:xfrm>
                <a:off x="158" y="981"/>
                <a:ext cx="1996" cy="408"/>
                <a:chOff x="158" y="981"/>
                <a:chExt cx="1996" cy="408"/>
              </a:xfrm>
            </p:grpSpPr>
            <p:grpSp>
              <p:nvGrpSpPr>
                <p:cNvPr id="10" name="Group 19"/>
                <p:cNvGrpSpPr>
                  <a:grpSpLocks/>
                </p:cNvGrpSpPr>
                <p:nvPr/>
              </p:nvGrpSpPr>
              <p:grpSpPr bwMode="auto">
                <a:xfrm>
                  <a:off x="1579" y="995"/>
                  <a:ext cx="575" cy="231"/>
                  <a:chOff x="1579" y="995"/>
                  <a:chExt cx="575" cy="231"/>
                </a:xfrm>
              </p:grpSpPr>
              <p:sp>
                <p:nvSpPr>
                  <p:cNvPr id="4512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579" y="999"/>
                    <a:ext cx="575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  </a:t>
                    </a:r>
                    <a:r>
                      <a:rPr lang="en-US" altLang="zh-CN" dirty="0"/>
                      <a:t>x  </a:t>
                    </a:r>
                    <a:r>
                      <a:rPr lang="en-US" altLang="zh-CN" dirty="0">
                        <a:ea typeface="Arial Unicode MS" pitchFamily="34" charset="-122"/>
                        <a:cs typeface="Arial Unicode MS" pitchFamily="34" charset="-122"/>
                      </a:rPr>
                      <a:t>∧</a:t>
                    </a:r>
                  </a:p>
                </p:txBody>
              </p:sp>
              <p:sp>
                <p:nvSpPr>
                  <p:cNvPr id="4512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12" y="995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22"/>
                <p:cNvGrpSpPr>
                  <a:grpSpLocks/>
                </p:cNvGrpSpPr>
                <p:nvPr/>
              </p:nvGrpSpPr>
              <p:grpSpPr bwMode="auto">
                <a:xfrm>
                  <a:off x="926" y="990"/>
                  <a:ext cx="645" cy="227"/>
                  <a:chOff x="1872" y="3408"/>
                  <a:chExt cx="645" cy="227"/>
                </a:xfrm>
              </p:grpSpPr>
              <p:grpSp>
                <p:nvGrpSpPr>
                  <p:cNvPr id="12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872" y="3408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4512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zh-CN" altLang="en-US"/>
                    </a:p>
                  </p:txBody>
                </p:sp>
                <p:sp>
                  <p:nvSpPr>
                    <p:cNvPr id="4512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11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277" y="352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27"/>
                <p:cNvGrpSpPr>
                  <a:grpSpLocks/>
                </p:cNvGrpSpPr>
                <p:nvPr/>
              </p:nvGrpSpPr>
              <p:grpSpPr bwMode="auto">
                <a:xfrm>
                  <a:off x="158" y="981"/>
                  <a:ext cx="771" cy="204"/>
                  <a:chOff x="2688" y="336"/>
                  <a:chExt cx="768" cy="227"/>
                </a:xfrm>
              </p:grpSpPr>
              <p:sp>
                <p:nvSpPr>
                  <p:cNvPr id="4511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front</a:t>
                    </a:r>
                  </a:p>
                </p:txBody>
              </p:sp>
              <p:sp>
                <p:nvSpPr>
                  <p:cNvPr id="4511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" name="Group 30"/>
                <p:cNvGrpSpPr>
                  <a:grpSpLocks/>
                </p:cNvGrpSpPr>
                <p:nvPr/>
              </p:nvGrpSpPr>
              <p:grpSpPr bwMode="auto">
                <a:xfrm>
                  <a:off x="158" y="1185"/>
                  <a:ext cx="1544" cy="204"/>
                  <a:chOff x="158" y="1185"/>
                  <a:chExt cx="1544" cy="204"/>
                </a:xfrm>
              </p:grpSpPr>
              <p:sp>
                <p:nvSpPr>
                  <p:cNvPr id="4511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8" y="1185"/>
                    <a:ext cx="59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/>
                      <a:t> </a:t>
                    </a:r>
                    <a:r>
                      <a:rPr lang="en-US" altLang="zh-CN"/>
                      <a:t>rear</a:t>
                    </a:r>
                  </a:p>
                </p:txBody>
              </p:sp>
              <p:sp>
                <p:nvSpPr>
                  <p:cNvPr id="4511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77" y="1344"/>
                    <a:ext cx="102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15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2" y="1230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5" name="Group 34"/>
            <p:cNvGrpSpPr>
              <a:grpSpLocks/>
            </p:cNvGrpSpPr>
            <p:nvPr/>
          </p:nvGrpSpPr>
          <p:grpSpPr bwMode="auto">
            <a:xfrm>
              <a:off x="1927" y="1890"/>
              <a:ext cx="2625" cy="769"/>
              <a:chOff x="1927" y="845"/>
              <a:chExt cx="2625" cy="769"/>
            </a:xfrm>
          </p:grpSpPr>
          <p:sp>
            <p:nvSpPr>
              <p:cNvPr id="45086" name="Rectangle 35"/>
              <p:cNvSpPr>
                <a:spLocks noChangeArrowheads="1"/>
              </p:cNvSpPr>
              <p:nvPr/>
            </p:nvSpPr>
            <p:spPr bwMode="auto">
              <a:xfrm>
                <a:off x="2699" y="1365"/>
                <a:ext cx="86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 dirty="0"/>
                  <a:t>(c)  y</a:t>
                </a:r>
                <a:r>
                  <a:rPr lang="zh-CN" altLang="en-US" sz="2000" b="1" dirty="0"/>
                  <a:t>再入队</a:t>
                </a:r>
              </a:p>
            </p:txBody>
          </p: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1927" y="845"/>
                <a:ext cx="2625" cy="408"/>
                <a:chOff x="2024" y="144"/>
                <a:chExt cx="2625" cy="408"/>
              </a:xfrm>
            </p:grpSpPr>
            <p:grpSp>
              <p:nvGrpSpPr>
                <p:cNvPr id="17" name="Group 37"/>
                <p:cNvGrpSpPr>
                  <a:grpSpLocks/>
                </p:cNvGrpSpPr>
                <p:nvPr/>
              </p:nvGrpSpPr>
              <p:grpSpPr bwMode="auto">
                <a:xfrm>
                  <a:off x="4122" y="162"/>
                  <a:ext cx="527" cy="227"/>
                  <a:chOff x="4122" y="162"/>
                  <a:chExt cx="527" cy="227"/>
                </a:xfrm>
              </p:grpSpPr>
              <p:sp>
                <p:nvSpPr>
                  <p:cNvPr id="4510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122" y="162"/>
                    <a:ext cx="527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>
                        <a:ea typeface="Arial Unicode MS" pitchFamily="34" charset="-122"/>
                        <a:cs typeface="Arial Unicode MS" pitchFamily="34" charset="-122"/>
                      </a:rPr>
                      <a:t> </a:t>
                    </a:r>
                    <a:r>
                      <a:rPr lang="en-US" altLang="zh-CN" dirty="0">
                        <a:ea typeface="Arial Unicode MS" pitchFamily="34" charset="-122"/>
                        <a:cs typeface="Arial Unicode MS" pitchFamily="34" charset="-122"/>
                      </a:rPr>
                      <a:t>y   ∧</a:t>
                    </a:r>
                    <a:endParaRPr lang="en-US" altLang="zh-CN" dirty="0"/>
                  </a:p>
                </p:txBody>
              </p:sp>
              <p:sp>
                <p:nvSpPr>
                  <p:cNvPr id="4510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16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40"/>
                <p:cNvGrpSpPr>
                  <a:grpSpLocks/>
                </p:cNvGrpSpPr>
                <p:nvPr/>
              </p:nvGrpSpPr>
              <p:grpSpPr bwMode="auto">
                <a:xfrm>
                  <a:off x="2784" y="153"/>
                  <a:ext cx="645" cy="227"/>
                  <a:chOff x="1872" y="3408"/>
                  <a:chExt cx="645" cy="227"/>
                </a:xfrm>
              </p:grpSpPr>
              <p:grpSp>
                <p:nvGrpSpPr>
                  <p:cNvPr id="19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872" y="3408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45103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zh-CN" altLang="en-US"/>
                    </a:p>
                  </p:txBody>
                </p:sp>
                <p:sp>
                  <p:nvSpPr>
                    <p:cNvPr id="45104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10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277" y="352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" name="Group 45"/>
                <p:cNvGrpSpPr>
                  <a:grpSpLocks/>
                </p:cNvGrpSpPr>
                <p:nvPr/>
              </p:nvGrpSpPr>
              <p:grpSpPr bwMode="auto">
                <a:xfrm>
                  <a:off x="2024" y="144"/>
                  <a:ext cx="771" cy="204"/>
                  <a:chOff x="2688" y="336"/>
                  <a:chExt cx="768" cy="227"/>
                </a:xfrm>
              </p:grpSpPr>
              <p:sp>
                <p:nvSpPr>
                  <p:cNvPr id="45099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front</a:t>
                    </a:r>
                  </a:p>
                </p:txBody>
              </p:sp>
              <p:sp>
                <p:nvSpPr>
                  <p:cNvPr id="45100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" name="Group 48"/>
                <p:cNvGrpSpPr>
                  <a:grpSpLocks/>
                </p:cNvGrpSpPr>
                <p:nvPr/>
              </p:nvGrpSpPr>
              <p:grpSpPr bwMode="auto">
                <a:xfrm>
                  <a:off x="2024" y="348"/>
                  <a:ext cx="2239" cy="204"/>
                  <a:chOff x="2024" y="348"/>
                  <a:chExt cx="2239" cy="204"/>
                </a:xfrm>
              </p:grpSpPr>
              <p:sp>
                <p:nvSpPr>
                  <p:cNvPr id="4509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024" y="348"/>
                    <a:ext cx="58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/>
                      <a:t> </a:t>
                    </a:r>
                    <a:r>
                      <a:rPr lang="en-US" altLang="zh-CN"/>
                      <a:t>rear</a:t>
                    </a:r>
                  </a:p>
                </p:txBody>
              </p:sp>
              <p:sp>
                <p:nvSpPr>
                  <p:cNvPr id="4509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562" y="505"/>
                    <a:ext cx="17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8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63" y="391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Group 52"/>
                <p:cNvGrpSpPr>
                  <a:grpSpLocks/>
                </p:cNvGrpSpPr>
                <p:nvPr/>
              </p:nvGrpSpPr>
              <p:grpSpPr bwMode="auto">
                <a:xfrm>
                  <a:off x="3437" y="162"/>
                  <a:ext cx="682" cy="231"/>
                  <a:chOff x="3437" y="162"/>
                  <a:chExt cx="682" cy="231"/>
                </a:xfrm>
              </p:grpSpPr>
              <p:sp>
                <p:nvSpPr>
                  <p:cNvPr id="4509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37" y="162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/>
                      <a:t> </a:t>
                    </a:r>
                    <a:r>
                      <a:rPr lang="en-US" altLang="zh-CN"/>
                      <a:t>x</a:t>
                    </a:r>
                  </a:p>
                </p:txBody>
              </p:sp>
              <p:sp>
                <p:nvSpPr>
                  <p:cNvPr id="4509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66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95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879" y="27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3" name="Group 56"/>
            <p:cNvGrpSpPr>
              <a:grpSpLocks/>
            </p:cNvGrpSpPr>
            <p:nvPr/>
          </p:nvGrpSpPr>
          <p:grpSpPr bwMode="auto">
            <a:xfrm>
              <a:off x="2018" y="2818"/>
              <a:ext cx="2646" cy="839"/>
              <a:chOff x="2018" y="1933"/>
              <a:chExt cx="2646" cy="839"/>
            </a:xfrm>
          </p:grpSpPr>
          <p:sp>
            <p:nvSpPr>
              <p:cNvPr id="45064" name="Rectangle 57"/>
              <p:cNvSpPr>
                <a:spLocks noChangeArrowheads="1"/>
              </p:cNvSpPr>
              <p:nvPr/>
            </p:nvSpPr>
            <p:spPr bwMode="auto">
              <a:xfrm>
                <a:off x="2744" y="2523"/>
                <a:ext cx="86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000" b="1" dirty="0"/>
                  <a:t>(d)    x</a:t>
                </a:r>
                <a:r>
                  <a:rPr lang="zh-CN" altLang="en-US" sz="2000" b="1" dirty="0"/>
                  <a:t>出队</a:t>
                </a:r>
              </a:p>
            </p:txBody>
          </p:sp>
          <p:grpSp>
            <p:nvGrpSpPr>
              <p:cNvPr id="24" name="Group 58"/>
              <p:cNvGrpSpPr>
                <a:grpSpLocks/>
              </p:cNvGrpSpPr>
              <p:nvPr/>
            </p:nvGrpSpPr>
            <p:grpSpPr bwMode="auto">
              <a:xfrm>
                <a:off x="2018" y="1933"/>
                <a:ext cx="2646" cy="504"/>
                <a:chOff x="2819" y="885"/>
                <a:chExt cx="2646" cy="504"/>
              </a:xfrm>
            </p:grpSpPr>
            <p:grpSp>
              <p:nvGrpSpPr>
                <p:cNvPr id="25" name="Group 59"/>
                <p:cNvGrpSpPr>
                  <a:grpSpLocks/>
                </p:cNvGrpSpPr>
                <p:nvPr/>
              </p:nvGrpSpPr>
              <p:grpSpPr bwMode="auto">
                <a:xfrm>
                  <a:off x="4925" y="999"/>
                  <a:ext cx="540" cy="227"/>
                  <a:chOff x="4925" y="999"/>
                  <a:chExt cx="540" cy="227"/>
                </a:xfrm>
              </p:grpSpPr>
              <p:sp>
                <p:nvSpPr>
                  <p:cNvPr id="45084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925" y="999"/>
                    <a:ext cx="540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>
                        <a:ea typeface="Arial Unicode MS" pitchFamily="34" charset="-122"/>
                        <a:cs typeface="Arial Unicode MS" pitchFamily="34" charset="-122"/>
                      </a:rPr>
                      <a:t> </a:t>
                    </a:r>
                    <a:r>
                      <a:rPr lang="en-US" altLang="zh-CN">
                        <a:ea typeface="Arial Unicode MS" pitchFamily="34" charset="-122"/>
                        <a:cs typeface="Arial Unicode MS" pitchFamily="34" charset="-122"/>
                      </a:rPr>
                      <a:t>y   ∧</a:t>
                    </a:r>
                    <a:endParaRPr lang="en-US" altLang="zh-CN"/>
                  </a:p>
                </p:txBody>
              </p:sp>
              <p:sp>
                <p:nvSpPr>
                  <p:cNvPr id="4508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5243" y="99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" name="Group 62"/>
                <p:cNvGrpSpPr>
                  <a:grpSpLocks/>
                </p:cNvGrpSpPr>
                <p:nvPr/>
              </p:nvGrpSpPr>
              <p:grpSpPr bwMode="auto">
                <a:xfrm>
                  <a:off x="4240" y="999"/>
                  <a:ext cx="545" cy="231"/>
                  <a:chOff x="720" y="3888"/>
                  <a:chExt cx="499" cy="231"/>
                </a:xfrm>
              </p:grpSpPr>
              <p:sp>
                <p:nvSpPr>
                  <p:cNvPr id="45082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888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dirty="0"/>
                      <a:t>  </a:t>
                    </a:r>
                    <a:r>
                      <a:rPr lang="en-US" altLang="zh-CN" dirty="0"/>
                      <a:t>x</a:t>
                    </a:r>
                  </a:p>
                </p:txBody>
              </p:sp>
              <p:sp>
                <p:nvSpPr>
                  <p:cNvPr id="45083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077" y="389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" name="Group 65"/>
                <p:cNvGrpSpPr>
                  <a:grpSpLocks/>
                </p:cNvGrpSpPr>
                <p:nvPr/>
              </p:nvGrpSpPr>
              <p:grpSpPr bwMode="auto">
                <a:xfrm>
                  <a:off x="2819" y="981"/>
                  <a:ext cx="771" cy="204"/>
                  <a:chOff x="2688" y="336"/>
                  <a:chExt cx="768" cy="227"/>
                </a:xfrm>
              </p:grpSpPr>
              <p:sp>
                <p:nvSpPr>
                  <p:cNvPr id="4508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en-US" altLang="zh-CN"/>
                      <a:t>front</a:t>
                    </a:r>
                  </a:p>
                </p:txBody>
              </p:sp>
              <p:sp>
                <p:nvSpPr>
                  <p:cNvPr id="4508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" name="Group 68"/>
                <p:cNvGrpSpPr>
                  <a:grpSpLocks/>
                </p:cNvGrpSpPr>
                <p:nvPr/>
              </p:nvGrpSpPr>
              <p:grpSpPr bwMode="auto">
                <a:xfrm>
                  <a:off x="2819" y="1185"/>
                  <a:ext cx="2228" cy="204"/>
                  <a:chOff x="2819" y="1185"/>
                  <a:chExt cx="2228" cy="204"/>
                </a:xfrm>
              </p:grpSpPr>
              <p:sp>
                <p:nvSpPr>
                  <p:cNvPr id="4507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1185"/>
                    <a:ext cx="58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/>
                      <a:t> </a:t>
                    </a:r>
                    <a:r>
                      <a:rPr lang="en-US" altLang="zh-CN"/>
                      <a:t>rear</a:t>
                    </a:r>
                  </a:p>
                </p:txBody>
              </p:sp>
              <p:sp>
                <p:nvSpPr>
                  <p:cNvPr id="4507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347" y="1344"/>
                    <a:ext cx="17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9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230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72"/>
                <p:cNvGrpSpPr>
                  <a:grpSpLocks/>
                </p:cNvGrpSpPr>
                <p:nvPr/>
              </p:nvGrpSpPr>
              <p:grpSpPr bwMode="auto">
                <a:xfrm>
                  <a:off x="3587" y="885"/>
                  <a:ext cx="1501" cy="332"/>
                  <a:chOff x="3587" y="3534"/>
                  <a:chExt cx="1501" cy="332"/>
                </a:xfrm>
              </p:grpSpPr>
              <p:grpSp>
                <p:nvGrpSpPr>
                  <p:cNvPr id="30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587" y="3639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45075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r"/>
                      <a:endParaRPr lang="zh-CN" altLang="en-US"/>
                    </a:p>
                  </p:txBody>
                </p:sp>
                <p:sp>
                  <p:nvSpPr>
                    <p:cNvPr id="45076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7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3534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3534"/>
                    <a:ext cx="110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7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3534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79" name="矩形 78"/>
          <p:cNvSpPr/>
          <p:nvPr/>
        </p:nvSpPr>
        <p:spPr>
          <a:xfrm>
            <a:off x="5292080" y="2420888"/>
            <a:ext cx="33843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宋体" charset="-122"/>
              </a:rPr>
              <a:t>链队的操作实际上是单链表的操作，只不过是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删除在表头进行，插入在表尾进行</a:t>
            </a:r>
            <a:r>
              <a:rPr lang="zh-CN" altLang="en-US" sz="2800" b="1" dirty="0" smtClean="0">
                <a:latin typeface="宋体" charset="-122"/>
              </a:rPr>
              <a:t>。</a:t>
            </a:r>
            <a:endParaRPr lang="en-US" altLang="zh-CN" sz="2800" b="1" dirty="0" smtClean="0">
              <a:latin typeface="宋体" charset="-122"/>
            </a:endParaRPr>
          </a:p>
          <a:p>
            <a:r>
              <a:rPr lang="zh-CN" altLang="en-US" sz="2800" b="1" dirty="0" smtClean="0">
                <a:latin typeface="宋体" charset="-122"/>
              </a:rPr>
              <a:t>插入、删除时分别修改不同的指针。</a:t>
            </a:r>
            <a:endParaRPr lang="zh-CN" altLang="en-US" sz="2800" dirty="0"/>
          </a:p>
        </p:txBody>
      </p:sp>
      <p:sp>
        <p:nvSpPr>
          <p:cNvPr id="81" name="标题 1"/>
          <p:cNvSpPr txBox="1">
            <a:spLocks/>
          </p:cNvSpPr>
          <p:nvPr/>
        </p:nvSpPr>
        <p:spPr bwMode="auto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tabLst/>
              <a:defRPr/>
            </a:pPr>
            <a:r>
              <a:rPr kumimoji="0" lang="zh-CN" altLang="en-US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链队列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n>
                  <a:solidFill>
                    <a:srgbClr val="0000FF"/>
                  </a:solidFill>
                </a:ln>
              </a:rPr>
              <a:t>1. </a:t>
            </a:r>
            <a:r>
              <a:rPr lang="zh-CN" altLang="en-US" dirty="0" smtClean="0">
                <a:ln>
                  <a:solidFill>
                    <a:srgbClr val="0000FF"/>
                  </a:solidFill>
                </a:ln>
              </a:rPr>
              <a:t>构造</a:t>
            </a:r>
            <a:r>
              <a:rPr lang="zh-CN" altLang="en-US" dirty="0">
                <a:ln>
                  <a:solidFill>
                    <a:srgbClr val="0000FF"/>
                  </a:solidFill>
                </a:ln>
              </a:rPr>
              <a:t>空队列</a:t>
            </a:r>
          </a:p>
          <a:p>
            <a:endParaRPr lang="zh-CN" altLang="en-US" dirty="0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6501" y="1798638"/>
            <a:ext cx="7467600" cy="42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Status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InitQueue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LinkQueue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&amp;Q)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{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构造一个空队列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}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101" y="2959100"/>
            <a:ext cx="7980363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Q.front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Q.rear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= 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QueuePtr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)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malloc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sizeof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QNode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));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if (!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)  exit (OVERFLOW);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存储分配失败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-&gt;next = NULL;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return OK;</a:t>
            </a:r>
          </a:p>
        </p:txBody>
      </p:sp>
      <p:grpSp>
        <p:nvGrpSpPr>
          <p:cNvPr id="20" name="Group 42"/>
          <p:cNvGrpSpPr>
            <a:grpSpLocks/>
          </p:cNvGrpSpPr>
          <p:nvPr/>
        </p:nvGrpSpPr>
        <p:grpSpPr bwMode="auto">
          <a:xfrm>
            <a:off x="5533776" y="4800600"/>
            <a:ext cx="3214688" cy="1219200"/>
            <a:chOff x="336" y="1366"/>
            <a:chExt cx="2025" cy="768"/>
          </a:xfrm>
        </p:grpSpPr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1737" y="1366"/>
              <a:ext cx="624" cy="384"/>
              <a:chOff x="3129" y="1584"/>
              <a:chExt cx="624" cy="384"/>
            </a:xfrm>
          </p:grpSpPr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3456" y="1584"/>
                <a:ext cx="29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∧</a:t>
                </a:r>
                <a:endParaRPr kumimoji="1" lang="zh-CN" altLang="en-US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3129" y="1625"/>
                <a:ext cx="624" cy="330"/>
              </a:xfrm>
              <a:prstGeom prst="rect">
                <a:avLst/>
              </a:prstGeom>
              <a:noFill/>
              <a:ln w="254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zh-CN" altLang="en-US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3456" y="1625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" name="Group 29"/>
            <p:cNvGrpSpPr>
              <a:grpSpLocks/>
            </p:cNvGrpSpPr>
            <p:nvPr/>
          </p:nvGrpSpPr>
          <p:grpSpPr bwMode="auto">
            <a:xfrm>
              <a:off x="336" y="1385"/>
              <a:ext cx="1392" cy="384"/>
              <a:chOff x="336" y="672"/>
              <a:chExt cx="1392" cy="384"/>
            </a:xfrm>
          </p:grpSpPr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1248" y="720"/>
                <a:ext cx="192" cy="336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Text Box 32"/>
              <p:cNvSpPr txBox="1">
                <a:spLocks noChangeArrowheads="1"/>
              </p:cNvSpPr>
              <p:nvPr/>
            </p:nvSpPr>
            <p:spPr bwMode="auto">
              <a:xfrm>
                <a:off x="336" y="672"/>
                <a:ext cx="86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Q.front</a:t>
                </a:r>
                <a:endParaRPr kumimoji="1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" name="Group 33"/>
            <p:cNvGrpSpPr>
              <a:grpSpLocks/>
            </p:cNvGrpSpPr>
            <p:nvPr/>
          </p:nvGrpSpPr>
          <p:grpSpPr bwMode="auto">
            <a:xfrm>
              <a:off x="336" y="1769"/>
              <a:ext cx="1536" cy="365"/>
              <a:chOff x="1728" y="1968"/>
              <a:chExt cx="1536" cy="365"/>
            </a:xfrm>
          </p:grpSpPr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oval" w="sm" len="sm"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Rectangle 35"/>
              <p:cNvSpPr>
                <a:spLocks noChangeArrowheads="1"/>
              </p:cNvSpPr>
              <p:nvPr/>
            </p:nvSpPr>
            <p:spPr bwMode="auto">
              <a:xfrm>
                <a:off x="2640" y="1968"/>
                <a:ext cx="192" cy="336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 flipV="1">
                <a:off x="3264" y="196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1728" y="1968"/>
                <a:ext cx="8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Q.rear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2368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</a:t>
            </a:r>
            <a:r>
              <a:rPr lang="zh-CN" altLang="en-US" dirty="0"/>
              <a:t>仅在</a:t>
            </a:r>
            <a:r>
              <a:rPr lang="zh-CN" altLang="en-US" dirty="0">
                <a:solidFill>
                  <a:srgbClr val="003399"/>
                </a:solidFill>
              </a:rPr>
              <a:t>表尾</a:t>
            </a:r>
            <a:r>
              <a:rPr lang="zh-CN" altLang="en-US" dirty="0"/>
              <a:t>进行插入和删除操作的</a:t>
            </a:r>
            <a:r>
              <a:rPr lang="zh-CN" altLang="en-US" dirty="0">
                <a:solidFill>
                  <a:srgbClr val="003399"/>
                </a:solidFill>
              </a:rPr>
              <a:t>线性表</a:t>
            </a:r>
            <a:endParaRPr lang="en-US" altLang="zh-CN" dirty="0">
              <a:solidFill>
                <a:srgbClr val="003399"/>
              </a:solidFill>
            </a:endParaRPr>
          </a:p>
          <a:p>
            <a:pPr lvl="1"/>
            <a:r>
              <a:rPr lang="zh-CN" altLang="en-US" dirty="0"/>
              <a:t>允许插入和删除的一端称为</a:t>
            </a:r>
            <a:r>
              <a:rPr lang="zh-CN" altLang="en-US" dirty="0">
                <a:solidFill>
                  <a:srgbClr val="0000CC"/>
                </a:solidFill>
              </a:rPr>
              <a:t>栈顶</a:t>
            </a:r>
            <a:r>
              <a:rPr lang="zh-CN" altLang="en-US" dirty="0"/>
              <a:t>，另一端称为</a:t>
            </a:r>
            <a:r>
              <a:rPr lang="zh-CN" altLang="en-US" dirty="0">
                <a:solidFill>
                  <a:srgbClr val="0000CC"/>
                </a:solidFill>
              </a:rPr>
              <a:t>栈底。 </a:t>
            </a:r>
          </a:p>
          <a:p>
            <a:pPr lvl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空栈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rgbClr val="003399"/>
                </a:solidFill>
              </a:rPr>
              <a:t>不含任何数据元素的栈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zh-CN" altLang="en-US" dirty="0">
              <a:solidFill>
                <a:srgbClr val="003399"/>
              </a:solidFill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525"/>
          <a:stretch/>
        </p:blipFill>
        <p:spPr bwMode="auto">
          <a:xfrm>
            <a:off x="467544" y="4149080"/>
            <a:ext cx="4601666" cy="25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2648" y="4149080"/>
            <a:ext cx="29718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2779713" y="0"/>
            <a:ext cx="36972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kern="0" dirty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6437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销毁</a:t>
            </a:r>
            <a:r>
              <a:rPr lang="zh-CN" altLang="en-US" dirty="0"/>
              <a:t>队列</a:t>
            </a:r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605" y="1620824"/>
            <a:ext cx="8567737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Status 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DestroyQueue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(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LinkQueue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&amp;Q)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{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销毁队列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Q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while 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{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Q.rear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-&gt;next;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free(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Q.rear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return  OK;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}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947207" y="3406823"/>
            <a:ext cx="573773" cy="254794"/>
            <a:chOff x="1632" y="1776"/>
            <a:chExt cx="480" cy="288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632" y="1776"/>
              <a:ext cx="480" cy="288"/>
            </a:xfrm>
            <a:prstGeom prst="rect">
              <a:avLst/>
            </a:prstGeom>
            <a:noFill/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kumimoji="1" lang="zh-CN" altLang="en-US" sz="3200" baseline="-25000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>
              <a:off x="1920" y="1776"/>
              <a:ext cx="0" cy="288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865244" y="3406823"/>
            <a:ext cx="573773" cy="254794"/>
            <a:chOff x="1632" y="1776"/>
            <a:chExt cx="480" cy="288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632" y="1776"/>
              <a:ext cx="480" cy="28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kumimoji="1" lang="en-US" altLang="zh-CN" sz="2000" dirty="0">
                  <a:solidFill>
                    <a:srgbClr val="6633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1" baseline="-25000" dirty="0">
                  <a:solidFill>
                    <a:srgbClr val="6633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920" y="1776"/>
              <a:ext cx="0" cy="288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6783282" y="3406823"/>
            <a:ext cx="573773" cy="254794"/>
            <a:chOff x="1632" y="1776"/>
            <a:chExt cx="480" cy="288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1632" y="1776"/>
              <a:ext cx="480" cy="288"/>
            </a:xfrm>
            <a:prstGeom prst="rect">
              <a:avLst/>
            </a:prstGeom>
            <a:noFill/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kumimoji="1" lang="en-US" altLang="zh-CN" sz="2000" dirty="0">
                  <a:solidFill>
                    <a:srgbClr val="6633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1" baseline="-25000" dirty="0">
                  <a:solidFill>
                    <a:srgbClr val="6633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920" y="1776"/>
              <a:ext cx="0" cy="288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8460373" y="3406823"/>
            <a:ext cx="573773" cy="254794"/>
            <a:chOff x="1115" y="1776"/>
            <a:chExt cx="480" cy="288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115" y="1776"/>
              <a:ext cx="480" cy="288"/>
            </a:xfrm>
            <a:prstGeom prst="rect">
              <a:avLst/>
            </a:prstGeom>
            <a:noFill/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kumimoji="1" lang="en-US" altLang="zh-CN" sz="2000" dirty="0">
                  <a:solidFill>
                    <a:srgbClr val="6633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aseline="-25000" dirty="0">
                  <a:solidFill>
                    <a:srgbClr val="6633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1" lang="en-US" altLang="zh-CN" sz="2000" b="1" baseline="-25000" dirty="0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56" y="1776"/>
              <a:ext cx="0" cy="288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7704905" y="3340471"/>
            <a:ext cx="516396" cy="27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7242300" y="3534220"/>
            <a:ext cx="459019" cy="0"/>
          </a:xfrm>
          <a:prstGeom prst="line">
            <a:avLst/>
          </a:prstGeom>
          <a:noFill/>
          <a:ln w="31750">
            <a:solidFill>
              <a:srgbClr val="6633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8028848" y="3534220"/>
            <a:ext cx="459019" cy="0"/>
          </a:xfrm>
          <a:prstGeom prst="line">
            <a:avLst/>
          </a:prstGeom>
          <a:noFill/>
          <a:ln w="31750">
            <a:solidFill>
              <a:srgbClr val="6633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6324263" y="3534220"/>
            <a:ext cx="459019" cy="0"/>
          </a:xfrm>
          <a:prstGeom prst="line">
            <a:avLst/>
          </a:prstGeom>
          <a:noFill/>
          <a:ln w="31750">
            <a:solidFill>
              <a:srgbClr val="6633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5406226" y="3534220"/>
            <a:ext cx="459019" cy="0"/>
          </a:xfrm>
          <a:prstGeom prst="line">
            <a:avLst/>
          </a:prstGeom>
          <a:noFill/>
          <a:ln w="31750">
            <a:solidFill>
              <a:srgbClr val="6633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8748455" y="3357280"/>
            <a:ext cx="286887" cy="21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200" b="1" baseline="-25000" dirty="0">
                <a:solidFill>
                  <a:srgbClr val="663300"/>
                </a:solidFill>
                <a:latin typeface="Times New Roman" pitchFamily="18" charset="0"/>
                <a:ea typeface="宋体" pitchFamily="2" charset="-122"/>
              </a:rPr>
              <a:t>∧</a:t>
            </a: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 rot="16200000">
            <a:off x="4571040" y="4037538"/>
            <a:ext cx="1080120" cy="344264"/>
          </a:xfrm>
          <a:prstGeom prst="rightArrowCallout">
            <a:avLst>
              <a:gd name="adj1" fmla="val 25000"/>
              <a:gd name="adj2" fmla="val 25000"/>
              <a:gd name="adj3" fmla="val 80556"/>
              <a:gd name="adj4" fmla="val 55104"/>
            </a:avLst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kumimoji="1" lang="en-US" altLang="zh-CN" sz="16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Q.front</a:t>
            </a:r>
            <a:endParaRPr kumimoji="1" lang="en-US" altLang="zh-CN" sz="1600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 rot="5407661">
            <a:off x="5511605" y="2631683"/>
            <a:ext cx="1053892" cy="344264"/>
          </a:xfrm>
          <a:prstGeom prst="rightArrowCallout">
            <a:avLst>
              <a:gd name="adj1" fmla="val 25000"/>
              <a:gd name="adj2" fmla="val 25000"/>
              <a:gd name="adj3" fmla="val 80556"/>
              <a:gd name="adj4" fmla="val 59532"/>
            </a:avLst>
          </a:prstGeom>
          <a:solidFill>
            <a:srgbClr val="FF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anchor="ctr"/>
          <a:lstStyle/>
          <a:p>
            <a:pPr algn="l"/>
            <a:r>
              <a:rPr kumimoji="1" lang="en-US" altLang="zh-CN" sz="16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Q.rear</a:t>
            </a:r>
            <a:endParaRPr kumimoji="1" lang="en-US" altLang="zh-CN" sz="1600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auto">
          <a:xfrm rot="16200000">
            <a:off x="5500451" y="4037538"/>
            <a:ext cx="1080120" cy="344264"/>
          </a:xfrm>
          <a:prstGeom prst="rightArrowCallout">
            <a:avLst>
              <a:gd name="adj1" fmla="val 25000"/>
              <a:gd name="adj2" fmla="val 25000"/>
              <a:gd name="adj3" fmla="val 80556"/>
              <a:gd name="adj4" fmla="val 60301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kumimoji="1" lang="en-US" altLang="zh-CN" sz="16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Q.front</a:t>
            </a:r>
            <a:endParaRPr kumimoji="1" lang="en-US" altLang="zh-CN" sz="1600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96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  <p:bldP spid="27" grpId="1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zh-CN" altLang="en-US" dirty="0"/>
              <a:t>链队列是否为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求</a:t>
            </a:r>
            <a:r>
              <a:rPr lang="zh-CN" altLang="en-US" dirty="0"/>
              <a:t>链队列的队头元素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0320" y="1700709"/>
            <a:ext cx="7584088" cy="201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Status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QueueEmpty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(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LinkQueue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Q){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   return (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Q.front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==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Q.rear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);          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4005064"/>
            <a:ext cx="8064896" cy="266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Status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GetHead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LinkQueue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Q,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QElemType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&amp;e){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  if(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==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Q.rear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) return ERROR;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cs typeface="+mn-cs"/>
              </a:rPr>
              <a:t>e=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cs typeface="+mn-cs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cs typeface="+mn-cs"/>
              </a:rPr>
              <a:t>-&gt;next-&gt;data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   return OK;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3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入队操作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28041" y="2349624"/>
            <a:ext cx="2301875" cy="685800"/>
            <a:chOff x="86" y="2304"/>
            <a:chExt cx="1450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960" y="2352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056" y="2544"/>
              <a:ext cx="480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6" y="2304"/>
              <a:ext cx="86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Q.front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43916" y="3035424"/>
            <a:ext cx="6553200" cy="609600"/>
            <a:chOff x="96" y="3888"/>
            <a:chExt cx="4128" cy="38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4224" y="3888"/>
              <a:ext cx="0" cy="192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60" y="3888"/>
              <a:ext cx="192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56" y="4080"/>
              <a:ext cx="3168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96" y="3888"/>
              <a:ext cx="7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Q.rear</a:t>
              </a:r>
            </a:p>
          </p:txBody>
        </p:sp>
      </p:grpSp>
      <p:sp useBgFill="1">
        <p:nvSpPr>
          <p:cNvPr id="13" name="Rectangle 11"/>
          <p:cNvSpPr>
            <a:spLocks noChangeArrowheads="1"/>
          </p:cNvSpPr>
          <p:nvPr/>
        </p:nvSpPr>
        <p:spPr bwMode="auto">
          <a:xfrm>
            <a:off x="6820916" y="3035424"/>
            <a:ext cx="228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820916" y="3340224"/>
            <a:ext cx="1524000" cy="0"/>
          </a:xfrm>
          <a:prstGeom prst="line">
            <a:avLst/>
          </a:prstGeom>
          <a:noFill/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8344916" y="3035424"/>
            <a:ext cx="0" cy="304800"/>
          </a:xfrm>
          <a:prstGeom prst="line">
            <a:avLst/>
          </a:prstGeom>
          <a:noFill/>
          <a:ln w="3175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8040116" y="1130424"/>
            <a:ext cx="1068388" cy="1905000"/>
            <a:chOff x="4944" y="720"/>
            <a:chExt cx="673" cy="1200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308" y="158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376" y="1536"/>
              <a:ext cx="192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944" y="1536"/>
              <a:ext cx="432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CC99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5088" y="720"/>
              <a:ext cx="240" cy="816"/>
            </a:xfrm>
            <a:prstGeom prst="downArrowCallout">
              <a:avLst>
                <a:gd name="adj1" fmla="val 25000"/>
                <a:gd name="adj2" fmla="val 25000"/>
                <a:gd name="adj3" fmla="val 82969"/>
                <a:gd name="adj4" fmla="val 38847"/>
              </a:avLst>
            </a:prstGeom>
            <a:solidFill>
              <a:srgbClr val="00FFFF"/>
            </a:solidFill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29916" y="2273424"/>
            <a:ext cx="5029200" cy="762000"/>
            <a:chOff x="1536" y="1440"/>
            <a:chExt cx="3168" cy="480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968" y="1536"/>
              <a:ext cx="192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536" y="1536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928" y="1536"/>
              <a:ext cx="192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96" y="1536"/>
              <a:ext cx="432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CC99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4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512" y="1536"/>
              <a:ext cx="192" cy="384"/>
            </a:xfrm>
            <a:prstGeom prst="rect">
              <a:avLst/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CC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∧</a:t>
              </a:r>
              <a:endParaRPr kumimoji="1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080" y="1536"/>
              <a:ext cx="432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CC99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40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n</a:t>
              </a:r>
              <a:endParaRPr kumimoji="1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064" y="1728"/>
              <a:ext cx="4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600" y="1728"/>
              <a:ext cx="4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182" y="1440"/>
              <a:ext cx="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…</a:t>
              </a:r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7354316" y="2425824"/>
            <a:ext cx="685800" cy="609600"/>
            <a:chOff x="4512" y="1536"/>
            <a:chExt cx="432" cy="384"/>
          </a:xfrm>
        </p:grpSpPr>
        <p:sp useBgFill="1"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512" y="1536"/>
              <a:ext cx="192" cy="38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608" y="1728"/>
              <a:ext cx="3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8396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171" y="1125538"/>
            <a:ext cx="8569325" cy="5399087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入队</a:t>
            </a:r>
            <a:r>
              <a:rPr lang="zh-CN" altLang="en-US" dirty="0"/>
              <a:t>操作</a:t>
            </a:r>
          </a:p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90549" y="1693252"/>
            <a:ext cx="822992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Status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EnQueue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LinkQueue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&amp;Q,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QElemType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e)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{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元素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的新的队尾元素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}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5672" y="2672358"/>
            <a:ext cx="734873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p =(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QueuePtr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malloc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sizeof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QNode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));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if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(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!p )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exit (OVERFLOW)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;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存储分配失败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p-&gt;data = e;  p-&gt;next = NULL;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Q.rear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-&gt;next = p;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修改尾结点的指针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Q.rear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= p;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移动队尾指针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return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OK;</a:t>
            </a:r>
          </a:p>
        </p:txBody>
      </p:sp>
    </p:spTree>
    <p:extLst>
      <p:ext uri="{BB962C8B-B14F-4D97-AF65-F5344CB8AC3E}">
        <p14:creationId xmlns:p14="http://schemas.microsoft.com/office/powerpoint/2010/main" xmlns="" val="398396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2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</a:t>
            </a:r>
            <a:r>
              <a:rPr lang="zh-CN" altLang="en-US" dirty="0" smtClean="0"/>
              <a:t>出队</a:t>
            </a:r>
            <a:r>
              <a:rPr lang="zh-CN" altLang="en-US" dirty="0"/>
              <a:t>操作</a:t>
            </a:r>
          </a:p>
          <a:p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34850" y="1182960"/>
            <a:ext cx="8529638" cy="1828800"/>
            <a:chOff x="192" y="672"/>
            <a:chExt cx="5373" cy="115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584" y="1536"/>
              <a:ext cx="480" cy="288"/>
              <a:chOff x="1632" y="1776"/>
              <a:chExt cx="480" cy="288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480" cy="288"/>
              </a:xfrm>
              <a:prstGeom prst="rect">
                <a:avLst/>
              </a:prstGeom>
              <a:noFill/>
              <a:ln w="19050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352" y="1536"/>
              <a:ext cx="480" cy="288"/>
              <a:chOff x="1632" y="1776"/>
              <a:chExt cx="480" cy="288"/>
            </a:xfrm>
          </p:grpSpPr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480" cy="288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kumimoji="1" lang="en-US" altLang="zh-CN" sz="3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3120" y="1536"/>
              <a:ext cx="480" cy="288"/>
              <a:chOff x="1632" y="1776"/>
              <a:chExt cx="480" cy="288"/>
            </a:xfrm>
          </p:grpSpPr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480" cy="288"/>
              </a:xfrm>
              <a:prstGeom prst="rect">
                <a:avLst/>
              </a:prstGeom>
              <a:noFill/>
              <a:ln w="19050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kumimoji="1" lang="en-US" altLang="zh-CN" sz="3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5040" y="1536"/>
              <a:ext cx="480" cy="288"/>
              <a:chOff x="1632" y="1776"/>
              <a:chExt cx="480" cy="288"/>
            </a:xfrm>
          </p:grpSpPr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480" cy="288"/>
              </a:xfrm>
              <a:prstGeom prst="rect">
                <a:avLst/>
              </a:prstGeom>
              <a:noFill/>
              <a:ln w="19050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kumimoji="1" lang="en-US" altLang="zh-CN" sz="32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n</a:t>
                </a:r>
                <a:endParaRPr kumimoji="1" lang="en-US" altLang="zh-CN" sz="3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4080" y="1392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…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504" y="1680"/>
              <a:ext cx="384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4656" y="1680"/>
              <a:ext cx="384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736" y="1680"/>
              <a:ext cx="384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968" y="1680"/>
              <a:ext cx="384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auto">
            <a:xfrm>
              <a:off x="192" y="1536"/>
              <a:ext cx="1392" cy="288"/>
            </a:xfrm>
            <a:prstGeom prst="rightArrowCallout">
              <a:avLst>
                <a:gd name="adj1" fmla="val 25000"/>
                <a:gd name="adj2" fmla="val 25000"/>
                <a:gd name="adj3" fmla="val 80556"/>
                <a:gd name="adj4" fmla="val 48421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Q.front</a:t>
              </a: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 rot="5407661">
              <a:off x="4813" y="992"/>
              <a:ext cx="928" cy="288"/>
            </a:xfrm>
            <a:prstGeom prst="rightArrowCallout">
              <a:avLst>
                <a:gd name="adj1" fmla="val 25000"/>
                <a:gd name="adj2" fmla="val 25000"/>
                <a:gd name="adj3" fmla="val 124986"/>
                <a:gd name="adj4" fmla="val 44685"/>
              </a:avLst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Q.rear</a:t>
              </a:r>
              <a:endPara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5280" y="1488"/>
              <a:ext cx="285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1273050" y="3773612"/>
            <a:ext cx="4267200" cy="2614613"/>
            <a:chOff x="720" y="2385"/>
            <a:chExt cx="2688" cy="1647"/>
          </a:xfrm>
        </p:grpSpPr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2112" y="3744"/>
              <a:ext cx="480" cy="288"/>
              <a:chOff x="1632" y="1776"/>
              <a:chExt cx="480" cy="288"/>
            </a:xfrm>
          </p:grpSpPr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480" cy="288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2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2883" y="3744"/>
              <a:ext cx="480" cy="288"/>
              <a:chOff x="1632" y="1776"/>
              <a:chExt cx="480" cy="288"/>
            </a:xfrm>
          </p:grpSpPr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480" cy="288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66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  <a:r>
                  <a:rPr kumimoji="1" lang="en-US" altLang="zh-CN" sz="32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n</a:t>
                </a:r>
                <a:endParaRPr kumimoji="1" lang="en-US" altLang="zh-CN" sz="3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288"/>
              </a:xfrm>
              <a:prstGeom prst="line">
                <a:avLst/>
              </a:prstGeom>
              <a:noFill/>
              <a:ln w="1270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496" y="3888"/>
              <a:ext cx="384" cy="0"/>
            </a:xfrm>
            <a:prstGeom prst="line">
              <a:avLst/>
            </a:prstGeom>
            <a:noFill/>
            <a:ln w="31750">
              <a:solidFill>
                <a:srgbClr val="66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AutoShape 31"/>
            <p:cNvSpPr>
              <a:spLocks noChangeArrowheads="1"/>
            </p:cNvSpPr>
            <p:nvPr/>
          </p:nvSpPr>
          <p:spPr bwMode="auto">
            <a:xfrm>
              <a:off x="720" y="3744"/>
              <a:ext cx="1392" cy="288"/>
            </a:xfrm>
            <a:prstGeom prst="rightArrowCallout">
              <a:avLst>
                <a:gd name="adj1" fmla="val 25000"/>
                <a:gd name="adj2" fmla="val 25000"/>
                <a:gd name="adj3" fmla="val 80556"/>
                <a:gd name="adj4" fmla="val 48421"/>
              </a:avLst>
            </a:prstGeom>
            <a:solidFill>
              <a:srgbClr val="FFFFCC"/>
            </a:solidFill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Q.front</a:t>
              </a:r>
              <a:endPara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AutoShape 32"/>
            <p:cNvSpPr>
              <a:spLocks noChangeArrowheads="1"/>
            </p:cNvSpPr>
            <p:nvPr/>
          </p:nvSpPr>
          <p:spPr bwMode="auto">
            <a:xfrm rot="5407661">
              <a:off x="2419" y="2897"/>
              <a:ext cx="1311" cy="288"/>
            </a:xfrm>
            <a:prstGeom prst="rightArrowCallout">
              <a:avLst>
                <a:gd name="adj1" fmla="val 25000"/>
                <a:gd name="adj2" fmla="val 25000"/>
                <a:gd name="adj3" fmla="val 80556"/>
                <a:gd name="adj4" fmla="val 44685"/>
              </a:avLst>
            </a:prstGeom>
            <a:solidFill>
              <a:srgbClr val="FFFFCC"/>
            </a:solidFill>
            <a:ln w="1905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Q.rear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3123" y="3696"/>
              <a:ext cx="285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254250" y="2783160"/>
            <a:ext cx="609600" cy="0"/>
          </a:xfrm>
          <a:prstGeom prst="line">
            <a:avLst/>
          </a:prstGeom>
          <a:noFill/>
          <a:ln w="31750">
            <a:solidFill>
              <a:srgbClr val="0033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092450" y="6159624"/>
            <a:ext cx="609600" cy="0"/>
          </a:xfrm>
          <a:prstGeom prst="line">
            <a:avLst/>
          </a:prstGeom>
          <a:noFill/>
          <a:ln w="317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3863850" y="5854824"/>
            <a:ext cx="45243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3200" b="1" baseline="-25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∧</a:t>
            </a:r>
          </a:p>
        </p:txBody>
      </p:sp>
      <p:sp useBgFill="1">
        <p:nvSpPr>
          <p:cNvPr id="39" name="Rectangle 37"/>
          <p:cNvSpPr>
            <a:spLocks noChangeArrowheads="1"/>
          </p:cNvSpPr>
          <p:nvPr/>
        </p:nvSpPr>
        <p:spPr bwMode="auto">
          <a:xfrm>
            <a:off x="4625850" y="5854824"/>
            <a:ext cx="914400" cy="609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0" name="AutoShape 38"/>
          <p:cNvCxnSpPr>
            <a:cxnSpLocks noChangeShapeType="1"/>
            <a:stCxn id="36" idx="0"/>
            <a:endCxn id="19" idx="2"/>
          </p:cNvCxnSpPr>
          <p:nvPr/>
        </p:nvCxnSpPr>
        <p:spPr bwMode="auto">
          <a:xfrm rot="5400000" flipV="1">
            <a:off x="4232150" y="1789385"/>
            <a:ext cx="254000" cy="2209800"/>
          </a:xfrm>
          <a:prstGeom prst="bentConnector5">
            <a:avLst>
              <a:gd name="adj1" fmla="val 620"/>
              <a:gd name="adj2" fmla="val 19181"/>
              <a:gd name="adj3" fmla="val 292495"/>
            </a:avLst>
          </a:prstGeom>
          <a:noFill/>
          <a:ln w="31750">
            <a:solidFill>
              <a:srgbClr val="FF0000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41" name="Rectangle 39"/>
          <p:cNvSpPr>
            <a:spLocks noChangeArrowheads="1"/>
          </p:cNvSpPr>
          <p:nvPr/>
        </p:nvSpPr>
        <p:spPr bwMode="auto">
          <a:xfrm>
            <a:off x="3690813" y="2478360"/>
            <a:ext cx="1316037" cy="609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4168650" y="1182960"/>
            <a:ext cx="304800" cy="1295400"/>
          </a:xfrm>
          <a:prstGeom prst="downArrowCallout">
            <a:avLst>
              <a:gd name="adj1" fmla="val 37500"/>
              <a:gd name="adj2" fmla="val 25000"/>
              <a:gd name="adj3" fmla="val 161815"/>
              <a:gd name="adj4" fmla="val 31861"/>
            </a:avLst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43" name="AutoShape 41"/>
          <p:cNvSpPr>
            <a:spLocks noChangeArrowheads="1"/>
          </p:cNvSpPr>
          <p:nvPr/>
        </p:nvSpPr>
        <p:spPr bwMode="auto">
          <a:xfrm rot="1526008">
            <a:off x="5464050" y="4559424"/>
            <a:ext cx="228600" cy="1295400"/>
          </a:xfrm>
          <a:prstGeom prst="downArrowCallout">
            <a:avLst>
              <a:gd name="adj1" fmla="val 37500"/>
              <a:gd name="adj2" fmla="val 25000"/>
              <a:gd name="adj3" fmla="val 161815"/>
              <a:gd name="adj4" fmla="val 31861"/>
            </a:avLst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p</a:t>
            </a:r>
          </a:p>
        </p:txBody>
      </p:sp>
      <p:sp>
        <p:nvSpPr>
          <p:cNvPr id="44" name="AutoShape 42"/>
          <p:cNvSpPr>
            <a:spLocks noChangeArrowheads="1"/>
          </p:cNvSpPr>
          <p:nvPr/>
        </p:nvSpPr>
        <p:spPr bwMode="auto">
          <a:xfrm rot="5407661">
            <a:off x="2973168" y="4888761"/>
            <a:ext cx="1550299" cy="381992"/>
          </a:xfrm>
          <a:prstGeom prst="rightArrowCallout">
            <a:avLst>
              <a:gd name="adj1" fmla="val 25000"/>
              <a:gd name="adj2" fmla="val 25000"/>
              <a:gd name="adj3" fmla="val 80556"/>
              <a:gd name="adj4" fmla="val 44685"/>
            </a:avLst>
          </a:prstGeom>
          <a:solidFill>
            <a:srgbClr val="FF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kumimoji="1" lang="en-US" altLang="zh-CN" sz="1400" b="1" dirty="0" err="1">
                <a:solidFill>
                  <a:srgbClr val="800000"/>
                </a:solidFill>
                <a:latin typeface="Times New Roman" pitchFamily="18" charset="0"/>
                <a:ea typeface="宋体" pitchFamily="2" charset="-122"/>
              </a:rPr>
              <a:t>Q.rear</a:t>
            </a:r>
            <a:endParaRPr kumimoji="1" lang="en-US" altLang="zh-CN" sz="1400" b="1" dirty="0">
              <a:solidFill>
                <a:srgbClr val="8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 useBgFill="1">
        <p:nvSpPr>
          <p:cNvPr id="45" name="Rectangle 43"/>
          <p:cNvSpPr>
            <a:spLocks noChangeArrowheads="1"/>
          </p:cNvSpPr>
          <p:nvPr/>
        </p:nvSpPr>
        <p:spPr bwMode="auto">
          <a:xfrm>
            <a:off x="4625850" y="3773760"/>
            <a:ext cx="685800" cy="2286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8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utoUpdateAnimBg="0"/>
      <p:bldP spid="39" grpId="0" animBg="1"/>
      <p:bldP spid="41" grpId="0" animBg="1"/>
      <p:bldP spid="42" grpId="0" animBg="1" autoUpdateAnimBg="0"/>
      <p:bldP spid="43" grpId="0" animBg="1" autoUpdateAnimBg="0"/>
      <p:bldP spid="44" grpId="0" animBg="1" autoUpdateAnimBg="0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/>
              <a:t>出队操作</a:t>
            </a:r>
          </a:p>
          <a:p>
            <a:endParaRPr lang="zh-CN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50304" y="1499002"/>
            <a:ext cx="8458200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Status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DeQueue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(Queue &amp;Q,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QElemType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&amp;e)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若队列不空，则删除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的队头元素，用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返回其值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,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并返回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OK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；否则返回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ERROR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}//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DeQueue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3381550"/>
            <a:ext cx="8153400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 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-&gt;next;</a:t>
            </a:r>
          </a:p>
          <a:p>
            <a:pPr marL="0" marR="0" lvl="0" indent="0" algn="l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 = p-&gt;data;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返回被删元素</a:t>
            </a:r>
          </a:p>
          <a:p>
            <a:pPr marL="0" marR="0" lvl="0" indent="0" algn="l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-&gt;next = p-&gt;next;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修改头结点指针</a:t>
            </a:r>
          </a:p>
          <a:p>
            <a:r>
              <a:rPr kumimoji="1" lang="en-US" altLang="zh-CN" sz="3200" b="1" dirty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if (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Q.rear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== p</a:t>
            </a:r>
            <a:r>
              <a:rPr kumimoji="1" lang="en-US" altLang="zh-CN" sz="3200" b="1" dirty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)   </a:t>
            </a:r>
            <a:r>
              <a:rPr kumimoji="1" lang="en-US" altLang="zh-CN" sz="3200" b="1" dirty="0" err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Q.rear</a:t>
            </a:r>
            <a:r>
              <a:rPr kumimoji="1" lang="en-US" altLang="zh-CN" sz="3200" b="1" dirty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3200" b="1" dirty="0" err="1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Q.front</a:t>
            </a:r>
            <a:r>
              <a:rPr kumimoji="1" lang="en-US" altLang="zh-CN" sz="3200" b="1" dirty="0" smtClean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lang="en-US" altLang="zh-CN" sz="3200" b="1" dirty="0" smtClean="0"/>
              <a:t> </a:t>
            </a:r>
            <a:r>
              <a:rPr lang="en-US" altLang="zh-CN" sz="2400" b="1" dirty="0" smtClean="0"/>
              <a:t>//  </a:t>
            </a:r>
            <a:r>
              <a:rPr lang="zh-CN" altLang="en-US" sz="2400" b="1" dirty="0" smtClean="0"/>
              <a:t>当队列只有一个结点时应防止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丢失</a:t>
            </a:r>
            <a:r>
              <a:rPr lang="zh-CN" altLang="en-US" sz="2400" b="1" dirty="0" smtClean="0"/>
              <a:t>队尾指针 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algn="l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free (p);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释放被删结点</a:t>
            </a:r>
          </a:p>
          <a:p>
            <a:pPr marL="0" marR="0" lvl="0" indent="0" algn="l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return OK;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2903399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if (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Q.front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==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Q.rear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)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return ERROR;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队列为空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32368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队列的顺序存储结构</a:t>
            </a:r>
          </a:p>
          <a:p>
            <a:pPr lvl="1"/>
            <a:r>
              <a:rPr lang="zh-CN" altLang="en-US" dirty="0"/>
              <a:t>用一维数组实现</a:t>
            </a:r>
            <a:r>
              <a:rPr lang="en-US" altLang="zh-CN" dirty="0" err="1" smtClean="0"/>
              <a:t>sq</a:t>
            </a:r>
            <a:r>
              <a:rPr lang="en-US" altLang="zh-CN" dirty="0" smtClean="0"/>
              <a:t>[M]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389036" y="2192411"/>
            <a:ext cx="1927226" cy="3336925"/>
            <a:chOff x="113" y="602"/>
            <a:chExt cx="1214" cy="2102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44" y="602"/>
              <a:ext cx="1183" cy="2102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8" y="627"/>
              <a:ext cx="483" cy="200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828" y="1235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828" y="1602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828" y="1944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828" y="2286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679" y="2362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0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679" y="2020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679" y="1703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2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679" y="1317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3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679" y="1019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4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828" y="919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679" y="703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5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13" y="2176"/>
              <a:ext cx="48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Q.rear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23"/>
          <p:cNvGrpSpPr>
            <a:grpSpLocks noChangeAspect="1"/>
          </p:cNvGrpSpPr>
          <p:nvPr/>
        </p:nvGrpSpPr>
        <p:grpSpPr bwMode="auto">
          <a:xfrm>
            <a:off x="2584896" y="2230511"/>
            <a:ext cx="1924050" cy="3298825"/>
            <a:chOff x="1643" y="626"/>
            <a:chExt cx="1212" cy="2078"/>
          </a:xfrm>
        </p:grpSpPr>
        <p:sp>
          <p:nvSpPr>
            <p:cNvPr id="20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655" y="626"/>
              <a:ext cx="1200" cy="207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2253" y="652"/>
              <a:ext cx="584" cy="2020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flipV="1">
              <a:off x="2253" y="1265"/>
              <a:ext cx="584" cy="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280" y="1636"/>
              <a:ext cx="55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280" y="1981"/>
              <a:ext cx="55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2280" y="2327"/>
              <a:ext cx="55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1643" y="2441"/>
              <a:ext cx="5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Q.front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1807" y="1489"/>
              <a:ext cx="38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2253" y="946"/>
              <a:ext cx="58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1701" y="1307"/>
              <a:ext cx="4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Q.rear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2271" y="1636"/>
              <a:ext cx="55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2271" y="1981"/>
              <a:ext cx="55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2271" y="2327"/>
              <a:ext cx="55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2455" y="2404"/>
              <a:ext cx="1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J1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2463" y="2090"/>
              <a:ext cx="1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J2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2455" y="1713"/>
              <a:ext cx="1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J3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46"/>
          <p:cNvGrpSpPr>
            <a:grpSpLocks noChangeAspect="1"/>
          </p:cNvGrpSpPr>
          <p:nvPr/>
        </p:nvGrpSpPr>
        <p:grpSpPr bwMode="auto">
          <a:xfrm>
            <a:off x="4817144" y="2159074"/>
            <a:ext cx="1930400" cy="3340100"/>
            <a:chOff x="3152" y="581"/>
            <a:chExt cx="1216" cy="2104"/>
          </a:xfrm>
        </p:grpSpPr>
        <p:sp>
          <p:nvSpPr>
            <p:cNvPr id="40" name="AutoShape 47"/>
            <p:cNvSpPr>
              <a:spLocks noChangeAspect="1" noChangeArrowheads="1" noTextEdit="1"/>
            </p:cNvSpPr>
            <p:nvPr/>
          </p:nvSpPr>
          <p:spPr bwMode="auto">
            <a:xfrm>
              <a:off x="3168" y="581"/>
              <a:ext cx="1200" cy="210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3763" y="607"/>
              <a:ext cx="587" cy="2052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 flipV="1">
              <a:off x="3763" y="1230"/>
              <a:ext cx="587" cy="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3795" y="1607"/>
              <a:ext cx="55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3795" y="1958"/>
              <a:ext cx="55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3795" y="2308"/>
              <a:ext cx="55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3319" y="1860"/>
              <a:ext cx="3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54"/>
            <p:cNvSpPr>
              <a:spLocks/>
            </p:cNvSpPr>
            <p:nvPr/>
          </p:nvSpPr>
          <p:spPr bwMode="auto">
            <a:xfrm>
              <a:off x="3676" y="1802"/>
              <a:ext cx="87" cy="117"/>
            </a:xfrm>
            <a:custGeom>
              <a:avLst/>
              <a:gdLst>
                <a:gd name="T0" fmla="*/ 87 w 87"/>
                <a:gd name="T1" fmla="*/ 58 h 117"/>
                <a:gd name="T2" fmla="*/ 0 w 87"/>
                <a:gd name="T3" fmla="*/ 117 h 117"/>
                <a:gd name="T4" fmla="*/ 10 w 87"/>
                <a:gd name="T5" fmla="*/ 78 h 117"/>
                <a:gd name="T6" fmla="*/ 10 w 87"/>
                <a:gd name="T7" fmla="*/ 39 h 117"/>
                <a:gd name="T8" fmla="*/ 0 w 87"/>
                <a:gd name="T9" fmla="*/ 0 h 117"/>
                <a:gd name="T10" fmla="*/ 87 w 87"/>
                <a:gd name="T11" fmla="*/ 58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"/>
                <a:gd name="T19" fmla="*/ 0 h 117"/>
                <a:gd name="T20" fmla="*/ 87 w 87"/>
                <a:gd name="T21" fmla="*/ 117 h 1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" h="117">
                  <a:moveTo>
                    <a:pt x="87" y="58"/>
                  </a:moveTo>
                  <a:lnTo>
                    <a:pt x="0" y="117"/>
                  </a:lnTo>
                  <a:lnTo>
                    <a:pt x="10" y="78"/>
                  </a:lnTo>
                  <a:lnTo>
                    <a:pt x="10" y="39"/>
                  </a:lnTo>
                  <a:lnTo>
                    <a:pt x="0" y="0"/>
                  </a:lnTo>
                  <a:lnTo>
                    <a:pt x="87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3152" y="1706"/>
              <a:ext cx="5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Q.front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>
              <a:off x="3324" y="1458"/>
              <a:ext cx="38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3681" y="1399"/>
              <a:ext cx="82" cy="117"/>
            </a:xfrm>
            <a:custGeom>
              <a:avLst/>
              <a:gdLst>
                <a:gd name="T0" fmla="*/ 82 w 82"/>
                <a:gd name="T1" fmla="*/ 59 h 117"/>
                <a:gd name="T2" fmla="*/ 0 w 82"/>
                <a:gd name="T3" fmla="*/ 117 h 117"/>
                <a:gd name="T4" fmla="*/ 9 w 82"/>
                <a:gd name="T5" fmla="*/ 78 h 117"/>
                <a:gd name="T6" fmla="*/ 9 w 82"/>
                <a:gd name="T7" fmla="*/ 39 h 117"/>
                <a:gd name="T8" fmla="*/ 0 w 82"/>
                <a:gd name="T9" fmla="*/ 0 h 117"/>
                <a:gd name="T10" fmla="*/ 82 w 82"/>
                <a:gd name="T11" fmla="*/ 59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117"/>
                <a:gd name="T20" fmla="*/ 82 w 82"/>
                <a:gd name="T21" fmla="*/ 117 h 1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117">
                  <a:moveTo>
                    <a:pt x="82" y="59"/>
                  </a:moveTo>
                  <a:lnTo>
                    <a:pt x="0" y="117"/>
                  </a:lnTo>
                  <a:lnTo>
                    <a:pt x="9" y="78"/>
                  </a:lnTo>
                  <a:lnTo>
                    <a:pt x="9" y="39"/>
                  </a:lnTo>
                  <a:lnTo>
                    <a:pt x="0" y="0"/>
                  </a:lnTo>
                  <a:lnTo>
                    <a:pt x="82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58"/>
            <p:cNvSpPr>
              <a:spLocks noChangeShapeType="1"/>
            </p:cNvSpPr>
            <p:nvPr/>
          </p:nvSpPr>
          <p:spPr bwMode="auto">
            <a:xfrm>
              <a:off x="3763" y="906"/>
              <a:ext cx="5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3198" y="1307"/>
              <a:ext cx="4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Q.rear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60"/>
            <p:cNvSpPr>
              <a:spLocks noChangeShapeType="1"/>
            </p:cNvSpPr>
            <p:nvPr/>
          </p:nvSpPr>
          <p:spPr bwMode="auto">
            <a:xfrm>
              <a:off x="3782" y="1607"/>
              <a:ext cx="55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3782" y="1958"/>
              <a:ext cx="55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>
              <a:off x="3782" y="2308"/>
              <a:ext cx="55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3974" y="1685"/>
              <a:ext cx="1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J3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Group 65"/>
          <p:cNvGrpSpPr>
            <a:grpSpLocks noChangeAspect="1"/>
          </p:cNvGrpSpPr>
          <p:nvPr/>
        </p:nvGrpSpPr>
        <p:grpSpPr bwMode="auto">
          <a:xfrm>
            <a:off x="7121400" y="1946944"/>
            <a:ext cx="1843088" cy="3570288"/>
            <a:chOff x="4581" y="410"/>
            <a:chExt cx="1161" cy="2249"/>
          </a:xfrm>
        </p:grpSpPr>
        <p:sp>
          <p:nvSpPr>
            <p:cNvPr id="59" name="AutoShape 66"/>
            <p:cNvSpPr>
              <a:spLocks noChangeAspect="1" noChangeArrowheads="1" noTextEdit="1"/>
            </p:cNvSpPr>
            <p:nvPr/>
          </p:nvSpPr>
          <p:spPr bwMode="auto">
            <a:xfrm>
              <a:off x="4581" y="410"/>
              <a:ext cx="1152" cy="2249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67"/>
            <p:cNvSpPr>
              <a:spLocks noChangeArrowheads="1"/>
            </p:cNvSpPr>
            <p:nvPr/>
          </p:nvSpPr>
          <p:spPr bwMode="auto">
            <a:xfrm>
              <a:off x="5184" y="775"/>
              <a:ext cx="558" cy="1860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 flipV="1">
              <a:off x="5184" y="1340"/>
              <a:ext cx="558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69"/>
            <p:cNvSpPr>
              <a:spLocks noChangeShapeType="1"/>
            </p:cNvSpPr>
            <p:nvPr/>
          </p:nvSpPr>
          <p:spPr bwMode="auto">
            <a:xfrm>
              <a:off x="5210" y="1688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70"/>
            <p:cNvSpPr>
              <a:spLocks noChangeShapeType="1"/>
            </p:cNvSpPr>
            <p:nvPr/>
          </p:nvSpPr>
          <p:spPr bwMode="auto">
            <a:xfrm>
              <a:off x="5210" y="2005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71"/>
            <p:cNvSpPr>
              <a:spLocks noChangeShapeType="1"/>
            </p:cNvSpPr>
            <p:nvPr/>
          </p:nvSpPr>
          <p:spPr bwMode="auto">
            <a:xfrm>
              <a:off x="5210" y="2323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72"/>
            <p:cNvSpPr>
              <a:spLocks noChangeShapeType="1"/>
            </p:cNvSpPr>
            <p:nvPr/>
          </p:nvSpPr>
          <p:spPr bwMode="auto">
            <a:xfrm>
              <a:off x="4753" y="1228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73"/>
            <p:cNvSpPr>
              <a:spLocks/>
            </p:cNvSpPr>
            <p:nvPr/>
          </p:nvSpPr>
          <p:spPr bwMode="auto">
            <a:xfrm>
              <a:off x="5096" y="1175"/>
              <a:ext cx="84" cy="106"/>
            </a:xfrm>
            <a:custGeom>
              <a:avLst/>
              <a:gdLst>
                <a:gd name="T0" fmla="*/ 84 w 84"/>
                <a:gd name="T1" fmla="*/ 53 h 106"/>
                <a:gd name="T2" fmla="*/ 0 w 84"/>
                <a:gd name="T3" fmla="*/ 106 h 106"/>
                <a:gd name="T4" fmla="*/ 9 w 84"/>
                <a:gd name="T5" fmla="*/ 71 h 106"/>
                <a:gd name="T6" fmla="*/ 9 w 84"/>
                <a:gd name="T7" fmla="*/ 36 h 106"/>
                <a:gd name="T8" fmla="*/ 0 w 84"/>
                <a:gd name="T9" fmla="*/ 0 h 106"/>
                <a:gd name="T10" fmla="*/ 84 w 84"/>
                <a:gd name="T11" fmla="*/ 53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106"/>
                <a:gd name="T20" fmla="*/ 84 w 84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106">
                  <a:moveTo>
                    <a:pt x="84" y="53"/>
                  </a:moveTo>
                  <a:lnTo>
                    <a:pt x="0" y="106"/>
                  </a:lnTo>
                  <a:lnTo>
                    <a:pt x="9" y="71"/>
                  </a:lnTo>
                  <a:lnTo>
                    <a:pt x="9" y="36"/>
                  </a:lnTo>
                  <a:lnTo>
                    <a:pt x="0" y="0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4604" y="1099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Q.front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>
              <a:off x="4736" y="687"/>
              <a:ext cx="3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76"/>
            <p:cNvSpPr>
              <a:spLocks/>
            </p:cNvSpPr>
            <p:nvPr/>
          </p:nvSpPr>
          <p:spPr bwMode="auto">
            <a:xfrm>
              <a:off x="5078" y="634"/>
              <a:ext cx="80" cy="106"/>
            </a:xfrm>
            <a:custGeom>
              <a:avLst/>
              <a:gdLst>
                <a:gd name="T0" fmla="*/ 80 w 80"/>
                <a:gd name="T1" fmla="*/ 53 h 106"/>
                <a:gd name="T2" fmla="*/ 0 w 80"/>
                <a:gd name="T3" fmla="*/ 106 h 106"/>
                <a:gd name="T4" fmla="*/ 9 w 80"/>
                <a:gd name="T5" fmla="*/ 70 h 106"/>
                <a:gd name="T6" fmla="*/ 9 w 80"/>
                <a:gd name="T7" fmla="*/ 35 h 106"/>
                <a:gd name="T8" fmla="*/ 0 w 80"/>
                <a:gd name="T9" fmla="*/ 0 h 106"/>
                <a:gd name="T10" fmla="*/ 80 w 80"/>
                <a:gd name="T11" fmla="*/ 53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06"/>
                <a:gd name="T20" fmla="*/ 80 w 80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06">
                  <a:moveTo>
                    <a:pt x="80" y="53"/>
                  </a:moveTo>
                  <a:lnTo>
                    <a:pt x="0" y="106"/>
                  </a:lnTo>
                  <a:lnTo>
                    <a:pt x="9" y="70"/>
                  </a:lnTo>
                  <a:lnTo>
                    <a:pt x="9" y="35"/>
                  </a:lnTo>
                  <a:lnTo>
                    <a:pt x="0" y="0"/>
                  </a:lnTo>
                  <a:lnTo>
                    <a:pt x="8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 flipV="1">
              <a:off x="5184" y="1046"/>
              <a:ext cx="558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78"/>
            <p:cNvSpPr>
              <a:spLocks noChangeArrowheads="1"/>
            </p:cNvSpPr>
            <p:nvPr/>
          </p:nvSpPr>
          <p:spPr bwMode="auto">
            <a:xfrm>
              <a:off x="4694" y="522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Q.rear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>
              <a:off x="5202" y="1688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5202" y="2005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5202" y="2323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82"/>
            <p:cNvSpPr>
              <a:spLocks noChangeArrowheads="1"/>
            </p:cNvSpPr>
            <p:nvPr/>
          </p:nvSpPr>
          <p:spPr bwMode="auto">
            <a:xfrm>
              <a:off x="5404" y="1123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J5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84"/>
            <p:cNvSpPr>
              <a:spLocks noChangeArrowheads="1"/>
            </p:cNvSpPr>
            <p:nvPr/>
          </p:nvSpPr>
          <p:spPr bwMode="auto">
            <a:xfrm>
              <a:off x="5404" y="846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J6</a:t>
              </a:r>
              <a:endPara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438621" y="5718199"/>
            <a:ext cx="2189163" cy="519113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front=rear=0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3825672" y="5531849"/>
            <a:ext cx="3922869" cy="1384995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空队标志：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front= =rear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入队：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sq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[rear++]=x;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出队：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x=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sq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[front++];</a:t>
            </a:r>
          </a:p>
        </p:txBody>
      </p: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317152" y="5094361"/>
            <a:ext cx="811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Q.front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33"/>
          <p:cNvSpPr>
            <a:spLocks noChangeShapeType="1"/>
          </p:cNvSpPr>
          <p:nvPr/>
        </p:nvSpPr>
        <p:spPr bwMode="auto">
          <a:xfrm>
            <a:off x="389036" y="5368999"/>
            <a:ext cx="748978" cy="1681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33"/>
          <p:cNvSpPr>
            <a:spLocks noChangeShapeType="1"/>
          </p:cNvSpPr>
          <p:nvPr/>
        </p:nvSpPr>
        <p:spPr bwMode="auto">
          <a:xfrm>
            <a:off x="389160" y="4953768"/>
            <a:ext cx="748978" cy="1681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33"/>
          <p:cNvSpPr>
            <a:spLocks noChangeShapeType="1"/>
          </p:cNvSpPr>
          <p:nvPr/>
        </p:nvSpPr>
        <p:spPr bwMode="auto">
          <a:xfrm flipV="1">
            <a:off x="2845246" y="5387403"/>
            <a:ext cx="632520" cy="6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5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/>
      <p:bldP spid="82" grpId="0" animBg="1"/>
      <p:bldP spid="83" grpId="0" animBg="1"/>
      <p:bldP spid="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存在的问题</a:t>
            </a:r>
          </a:p>
          <a:p>
            <a:endParaRPr lang="zh-CN" alt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949126" y="1663815"/>
            <a:ext cx="1878012" cy="3776663"/>
            <a:chOff x="3175" y="1464"/>
            <a:chExt cx="1183" cy="2379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3175" y="1464"/>
              <a:ext cx="1183" cy="2379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3859" y="1766"/>
              <a:ext cx="483" cy="200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>
              <a:off x="3859" y="2374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3859" y="2741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3859" y="3083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859" y="3425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3308" y="3723"/>
              <a:ext cx="3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9"/>
            <p:cNvSpPr>
              <a:spLocks/>
            </p:cNvSpPr>
            <p:nvPr/>
          </p:nvSpPr>
          <p:spPr bwMode="auto">
            <a:xfrm>
              <a:off x="3622" y="3666"/>
              <a:ext cx="76" cy="107"/>
            </a:xfrm>
            <a:custGeom>
              <a:avLst/>
              <a:gdLst>
                <a:gd name="T0" fmla="*/ 76 w 76"/>
                <a:gd name="T1" fmla="*/ 57 h 107"/>
                <a:gd name="T2" fmla="*/ 0 w 76"/>
                <a:gd name="T3" fmla="*/ 107 h 107"/>
                <a:gd name="T4" fmla="*/ 8 w 76"/>
                <a:gd name="T5" fmla="*/ 76 h 107"/>
                <a:gd name="T6" fmla="*/ 8 w 76"/>
                <a:gd name="T7" fmla="*/ 38 h 107"/>
                <a:gd name="T8" fmla="*/ 0 w 76"/>
                <a:gd name="T9" fmla="*/ 0 h 107"/>
                <a:gd name="T10" fmla="*/ 76 w 76"/>
                <a:gd name="T11" fmla="*/ 57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107"/>
                <a:gd name="T20" fmla="*/ 76 w 76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107">
                  <a:moveTo>
                    <a:pt x="76" y="57"/>
                  </a:moveTo>
                  <a:lnTo>
                    <a:pt x="0" y="107"/>
                  </a:lnTo>
                  <a:lnTo>
                    <a:pt x="8" y="76"/>
                  </a:lnTo>
                  <a:lnTo>
                    <a:pt x="8" y="38"/>
                  </a:lnTo>
                  <a:lnTo>
                    <a:pt x="0" y="0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30"/>
            <p:cNvSpPr>
              <a:spLocks noChangeArrowheads="1"/>
            </p:cNvSpPr>
            <p:nvPr/>
          </p:nvSpPr>
          <p:spPr bwMode="auto">
            <a:xfrm>
              <a:off x="3243" y="3571"/>
              <a:ext cx="48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Q.front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3392" y="1741"/>
              <a:ext cx="33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3710" y="3501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0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710" y="3159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3710" y="2842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2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3710" y="2456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3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3710" y="2158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4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859" y="2058"/>
              <a:ext cx="4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38"/>
            <p:cNvSpPr>
              <a:spLocks noChangeArrowheads="1"/>
            </p:cNvSpPr>
            <p:nvPr/>
          </p:nvSpPr>
          <p:spPr bwMode="auto">
            <a:xfrm>
              <a:off x="3710" y="1842"/>
              <a:ext cx="8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5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3392" y="1469"/>
              <a:ext cx="6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Q.rear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40"/>
            <p:cNvSpPr>
              <a:spLocks noChangeArrowheads="1"/>
            </p:cNvSpPr>
            <p:nvPr/>
          </p:nvSpPr>
          <p:spPr bwMode="auto">
            <a:xfrm>
              <a:off x="4014" y="2154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J5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41"/>
            <p:cNvSpPr>
              <a:spLocks noChangeArrowheads="1"/>
            </p:cNvSpPr>
            <p:nvPr/>
          </p:nvSpPr>
          <p:spPr bwMode="auto">
            <a:xfrm>
              <a:off x="4014" y="1877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J6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42"/>
            <p:cNvSpPr>
              <a:spLocks noChangeArrowheads="1"/>
            </p:cNvSpPr>
            <p:nvPr/>
          </p:nvSpPr>
          <p:spPr bwMode="auto">
            <a:xfrm>
              <a:off x="4030" y="3407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J1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43"/>
            <p:cNvSpPr>
              <a:spLocks noChangeArrowheads="1"/>
            </p:cNvSpPr>
            <p:nvPr/>
          </p:nvSpPr>
          <p:spPr bwMode="auto">
            <a:xfrm>
              <a:off x="4030" y="3130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J2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4030" y="2772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J3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4030" y="2495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J4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683568" y="5517232"/>
            <a:ext cx="2592288" cy="120032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front=0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rear=M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时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再入队—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真溢出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5739631" y="1721344"/>
            <a:ext cx="1828800" cy="3570288"/>
            <a:chOff x="4608" y="410"/>
            <a:chExt cx="1152" cy="2249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08" y="410"/>
              <a:ext cx="1152" cy="2249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5184" y="775"/>
              <a:ext cx="558" cy="1860"/>
            </a:xfrm>
            <a:prstGeom prst="rect">
              <a:avLst/>
            </a:prstGeom>
            <a:solidFill>
              <a:srgbClr val="FFFF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 flipV="1">
              <a:off x="5184" y="1340"/>
              <a:ext cx="558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>
              <a:off x="5210" y="1688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5210" y="2005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5210" y="2323"/>
              <a:ext cx="53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4753" y="1228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096" y="1175"/>
              <a:ext cx="84" cy="106"/>
            </a:xfrm>
            <a:custGeom>
              <a:avLst/>
              <a:gdLst>
                <a:gd name="T0" fmla="*/ 84 w 84"/>
                <a:gd name="T1" fmla="*/ 53 h 106"/>
                <a:gd name="T2" fmla="*/ 0 w 84"/>
                <a:gd name="T3" fmla="*/ 106 h 106"/>
                <a:gd name="T4" fmla="*/ 9 w 84"/>
                <a:gd name="T5" fmla="*/ 71 h 106"/>
                <a:gd name="T6" fmla="*/ 9 w 84"/>
                <a:gd name="T7" fmla="*/ 36 h 106"/>
                <a:gd name="T8" fmla="*/ 0 w 84"/>
                <a:gd name="T9" fmla="*/ 0 h 106"/>
                <a:gd name="T10" fmla="*/ 84 w 84"/>
                <a:gd name="T11" fmla="*/ 53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106"/>
                <a:gd name="T20" fmla="*/ 84 w 84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106">
                  <a:moveTo>
                    <a:pt x="84" y="53"/>
                  </a:moveTo>
                  <a:lnTo>
                    <a:pt x="0" y="106"/>
                  </a:lnTo>
                  <a:lnTo>
                    <a:pt x="9" y="71"/>
                  </a:lnTo>
                  <a:lnTo>
                    <a:pt x="9" y="36"/>
                  </a:lnTo>
                  <a:lnTo>
                    <a:pt x="0" y="0"/>
                  </a:lnTo>
                  <a:lnTo>
                    <a:pt x="8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683" y="1040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Q.front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4736" y="687"/>
              <a:ext cx="3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078" y="634"/>
              <a:ext cx="80" cy="106"/>
            </a:xfrm>
            <a:custGeom>
              <a:avLst/>
              <a:gdLst>
                <a:gd name="T0" fmla="*/ 80 w 80"/>
                <a:gd name="T1" fmla="*/ 53 h 106"/>
                <a:gd name="T2" fmla="*/ 0 w 80"/>
                <a:gd name="T3" fmla="*/ 106 h 106"/>
                <a:gd name="T4" fmla="*/ 9 w 80"/>
                <a:gd name="T5" fmla="*/ 70 h 106"/>
                <a:gd name="T6" fmla="*/ 9 w 80"/>
                <a:gd name="T7" fmla="*/ 35 h 106"/>
                <a:gd name="T8" fmla="*/ 0 w 80"/>
                <a:gd name="T9" fmla="*/ 0 h 106"/>
                <a:gd name="T10" fmla="*/ 80 w 80"/>
                <a:gd name="T11" fmla="*/ 53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06"/>
                <a:gd name="T20" fmla="*/ 80 w 80"/>
                <a:gd name="T21" fmla="*/ 106 h 1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06">
                  <a:moveTo>
                    <a:pt x="80" y="53"/>
                  </a:moveTo>
                  <a:lnTo>
                    <a:pt x="0" y="106"/>
                  </a:lnTo>
                  <a:lnTo>
                    <a:pt x="9" y="70"/>
                  </a:lnTo>
                  <a:lnTo>
                    <a:pt x="9" y="35"/>
                  </a:lnTo>
                  <a:lnTo>
                    <a:pt x="0" y="0"/>
                  </a:lnTo>
                  <a:lnTo>
                    <a:pt x="8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V="1">
              <a:off x="5184" y="1046"/>
              <a:ext cx="558" cy="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727" y="522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Q.rear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5202" y="1688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5202" y="2005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5202" y="2323"/>
              <a:ext cx="52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404" y="1123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J5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404" y="846"/>
              <a:ext cx="1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J6</a:t>
              </a:r>
              <a:endPara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5076056" y="5350718"/>
            <a:ext cx="2876550" cy="1390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front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0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rear=M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时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再入队—</a:t>
            </a:r>
            <a:r>
              <a:rPr kumimoji="1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假溢出</a:t>
            </a:r>
          </a:p>
        </p:txBody>
      </p:sp>
    </p:spTree>
    <p:extLst>
      <p:ext uri="{BB962C8B-B14F-4D97-AF65-F5344CB8AC3E}">
        <p14:creationId xmlns:p14="http://schemas.microsoft.com/office/powerpoint/2010/main" xmlns="" val="32368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513" cy="518442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Wingdings"/>
              <a:buChar char=""/>
              <a:defRPr/>
            </a:pPr>
            <a:r>
              <a:rPr lang="zh-CN" altLang="en-US" b="1" dirty="0" smtClean="0"/>
              <a:t>假溢出问题：</a:t>
            </a:r>
            <a:endParaRPr lang="en-US" altLang="zh-CN" b="1" dirty="0" smtClean="0"/>
          </a:p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000" dirty="0" smtClean="0">
                <a:latin typeface="+mn-ea"/>
              </a:rPr>
              <a:t>解决方案</a:t>
            </a:r>
            <a:r>
              <a:rPr lang="en-US" altLang="zh-CN" sz="2000" dirty="0" smtClean="0">
                <a:latin typeface="+mn-ea"/>
              </a:rPr>
              <a:t>A</a:t>
            </a:r>
            <a:r>
              <a:rPr lang="zh-CN" altLang="en-US" sz="2000" dirty="0" smtClean="0">
                <a:latin typeface="+mn-ea"/>
              </a:rPr>
              <a:t>：每出队一个元素，队列中的所有元素前移。</a:t>
            </a:r>
            <a:endParaRPr lang="en-US" altLang="zh-CN" sz="2000" dirty="0" smtClean="0">
              <a:latin typeface="+mn-ea"/>
            </a:endParaRPr>
          </a:p>
          <a:p>
            <a:pPr lvl="2" indent="-18288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zh-CN" altLang="en-US" dirty="0" smtClean="0">
                <a:latin typeface="+mn-ea"/>
              </a:rPr>
              <a:t>分析：时间花费太大</a:t>
            </a:r>
            <a:endParaRPr lang="en-US" altLang="zh-CN" dirty="0" smtClean="0">
              <a:latin typeface="+mn-ea"/>
            </a:endParaRPr>
          </a:p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解决方案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lvl="2" indent="-18288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US" altLang="zh-CN" dirty="0" smtClean="0"/>
          </a:p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graphicFrame>
        <p:nvGraphicFramePr>
          <p:cNvPr id="105" name="内容占位符 5"/>
          <p:cNvGraphicFramePr>
            <a:graphicFrameLocks/>
          </p:cNvGraphicFramePr>
          <p:nvPr/>
        </p:nvGraphicFramePr>
        <p:xfrm>
          <a:off x="539750" y="3573463"/>
          <a:ext cx="2232248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26"/>
                <a:gridCol w="88192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Maxsize-1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2124075" y="3627438"/>
            <a:ext cx="33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2124075" y="4140200"/>
            <a:ext cx="338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2132013" y="4645025"/>
            <a:ext cx="352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2132013" y="51482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2124075" y="5653088"/>
            <a:ext cx="215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E</a:t>
            </a:r>
            <a:endParaRPr lang="zh-CN" altLang="en-US"/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2916238" y="3633788"/>
            <a:ext cx="1368425" cy="369887"/>
            <a:chOff x="3419872" y="2492896"/>
            <a:chExt cx="1368152" cy="369332"/>
          </a:xfrm>
        </p:grpSpPr>
        <p:sp>
          <p:nvSpPr>
            <p:cNvPr id="112" name="左箭头 111"/>
            <p:cNvSpPr/>
            <p:nvPr/>
          </p:nvSpPr>
          <p:spPr>
            <a:xfrm>
              <a:off x="3419872" y="2637141"/>
              <a:ext cx="287280" cy="14424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404" name="TextBox 9"/>
            <p:cNvSpPr txBox="1">
              <a:spLocks noChangeArrowheads="1"/>
            </p:cNvSpPr>
            <p:nvPr/>
          </p:nvSpPr>
          <p:spPr bwMode="auto">
            <a:xfrm>
              <a:off x="3779912" y="2492896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entury Schoolbook" pitchFamily="18" charset="0"/>
                </a:rPr>
                <a:t>front</a:t>
              </a:r>
              <a:endParaRPr lang="zh-CN" altLang="en-US">
                <a:latin typeface="Century Schoolbook" pitchFamily="18" charset="0"/>
              </a:endParaRP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916238" y="6083300"/>
            <a:ext cx="1368425" cy="369888"/>
            <a:chOff x="3419872" y="3995772"/>
            <a:chExt cx="1368152" cy="369332"/>
          </a:xfrm>
        </p:grpSpPr>
        <p:sp>
          <p:nvSpPr>
            <p:cNvPr id="115" name="左箭头 114"/>
            <p:cNvSpPr/>
            <p:nvPr/>
          </p:nvSpPr>
          <p:spPr>
            <a:xfrm>
              <a:off x="3419872" y="4149529"/>
              <a:ext cx="360290" cy="144245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402" name="TextBox 10"/>
            <p:cNvSpPr txBox="1">
              <a:spLocks noChangeArrowheads="1"/>
            </p:cNvSpPr>
            <p:nvPr/>
          </p:nvSpPr>
          <p:spPr bwMode="auto">
            <a:xfrm>
              <a:off x="3779912" y="3995772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entury Schoolbook" pitchFamily="18" charset="0"/>
                </a:rPr>
                <a:t>rear</a:t>
              </a:r>
              <a:endParaRPr lang="zh-CN" altLang="en-US">
                <a:latin typeface="Century Schoolbook" pitchFamily="18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771774" y="2708920"/>
            <a:ext cx="4968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+mj-ea"/>
              </a:rPr>
              <a:t>队列空间循环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  <a:latin typeface="+mj-ea"/>
              </a:rPr>
              <a:t>使用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  <a:latin typeface="+mj-ea"/>
              </a:rPr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循环队列</a:t>
            </a:r>
            <a:endParaRPr lang="zh-CN" altLang="en-US" sz="2400" b="1" dirty="0"/>
          </a:p>
        </p:txBody>
      </p:sp>
      <p:graphicFrame>
        <p:nvGraphicFramePr>
          <p:cNvPr id="125" name="内容占位符 5"/>
          <p:cNvGraphicFramePr>
            <a:graphicFrameLocks/>
          </p:cNvGraphicFramePr>
          <p:nvPr/>
        </p:nvGraphicFramePr>
        <p:xfrm>
          <a:off x="4643438" y="3644900"/>
          <a:ext cx="2304528" cy="295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050"/>
                <a:gridCol w="910478"/>
              </a:tblGrid>
              <a:tr h="492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2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2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2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2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2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Maxsize-1</a:t>
                      </a:r>
                      <a:endParaRPr lang="zh-CN" altLang="en-US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7164388" y="6197600"/>
            <a:ext cx="1177925" cy="328613"/>
            <a:chOff x="3419872" y="3995772"/>
            <a:chExt cx="1368152" cy="369332"/>
          </a:xfrm>
        </p:grpSpPr>
        <p:sp>
          <p:nvSpPr>
            <p:cNvPr id="127" name="左箭头 126"/>
            <p:cNvSpPr/>
            <p:nvPr/>
          </p:nvSpPr>
          <p:spPr>
            <a:xfrm>
              <a:off x="3419872" y="4149214"/>
              <a:ext cx="359554" cy="144522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400" name="TextBox 10"/>
            <p:cNvSpPr txBox="1">
              <a:spLocks noChangeArrowheads="1"/>
            </p:cNvSpPr>
            <p:nvPr/>
          </p:nvSpPr>
          <p:spPr bwMode="auto">
            <a:xfrm>
              <a:off x="3779912" y="3995772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entury Schoolbook" pitchFamily="18" charset="0"/>
                </a:rPr>
                <a:t>rear</a:t>
              </a:r>
              <a:endParaRPr lang="zh-CN" altLang="en-US">
                <a:latin typeface="Century Schoolbook" pitchFamily="18" charset="0"/>
              </a:endParaRPr>
            </a:p>
          </p:txBody>
        </p:sp>
      </p:grp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267450" y="6197600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F</a:t>
            </a:r>
            <a:endParaRPr lang="zh-CN" altLang="en-US" sz="2000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6300788" y="4181475"/>
            <a:ext cx="306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B</a:t>
            </a:r>
            <a:endParaRPr lang="zh-CN" altLang="en-US" sz="2000"/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269038" y="4725988"/>
            <a:ext cx="319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C</a:t>
            </a:r>
            <a:endParaRPr lang="zh-CN" altLang="en-US" sz="2000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6269038" y="5189538"/>
            <a:ext cx="247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D</a:t>
            </a:r>
            <a:endParaRPr lang="zh-CN" altLang="en-US" sz="2000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6257925" y="5734050"/>
            <a:ext cx="185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E</a:t>
            </a:r>
            <a:endParaRPr lang="zh-CN" altLang="en-US" sz="2000"/>
          </a:p>
        </p:txBody>
      </p:sp>
      <p:grpSp>
        <p:nvGrpSpPr>
          <p:cNvPr id="6" name="组合 13"/>
          <p:cNvGrpSpPr>
            <a:grpSpLocks/>
          </p:cNvGrpSpPr>
          <p:nvPr/>
        </p:nvGrpSpPr>
        <p:grpSpPr bwMode="auto">
          <a:xfrm>
            <a:off x="7092950" y="4181475"/>
            <a:ext cx="1177925" cy="328613"/>
            <a:chOff x="3419872" y="2492896"/>
            <a:chExt cx="1368152" cy="369332"/>
          </a:xfrm>
        </p:grpSpPr>
        <p:sp>
          <p:nvSpPr>
            <p:cNvPr id="135" name="左箭头 134"/>
            <p:cNvSpPr/>
            <p:nvPr/>
          </p:nvSpPr>
          <p:spPr>
            <a:xfrm>
              <a:off x="3419872" y="2637418"/>
              <a:ext cx="287644" cy="1445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398" name="TextBox 9"/>
            <p:cNvSpPr txBox="1">
              <a:spLocks noChangeArrowheads="1"/>
            </p:cNvSpPr>
            <p:nvPr/>
          </p:nvSpPr>
          <p:spPr bwMode="auto">
            <a:xfrm>
              <a:off x="3779912" y="2492896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entury Schoolbook" pitchFamily="18" charset="0"/>
                </a:rPr>
                <a:t>front</a:t>
              </a:r>
              <a:endParaRPr lang="zh-CN" altLang="en-US">
                <a:latin typeface="Century Schoolbook" pitchFamily="18" charset="0"/>
              </a:endParaRPr>
            </a:p>
          </p:txBody>
        </p:sp>
      </p:grp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6300788" y="3678238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G</a:t>
            </a:r>
            <a:endParaRPr lang="zh-CN" altLang="en-US" sz="2000"/>
          </a:p>
        </p:txBody>
      </p:sp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7092950" y="3605213"/>
            <a:ext cx="1179513" cy="328612"/>
            <a:chOff x="3419872" y="3995772"/>
            <a:chExt cx="1368152" cy="369332"/>
          </a:xfrm>
        </p:grpSpPr>
        <p:sp>
          <p:nvSpPr>
            <p:cNvPr id="139" name="左箭头 138"/>
            <p:cNvSpPr/>
            <p:nvPr/>
          </p:nvSpPr>
          <p:spPr>
            <a:xfrm>
              <a:off x="3419872" y="4149215"/>
              <a:ext cx="360912" cy="144521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396" name="TextBox 10"/>
            <p:cNvSpPr txBox="1">
              <a:spLocks noChangeArrowheads="1"/>
            </p:cNvSpPr>
            <p:nvPr/>
          </p:nvSpPr>
          <p:spPr bwMode="auto">
            <a:xfrm>
              <a:off x="3779912" y="3995772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entury Schoolbook" pitchFamily="18" charset="0"/>
                </a:rPr>
                <a:t>rear</a:t>
              </a:r>
              <a:endParaRPr lang="zh-CN" altLang="en-US">
                <a:latin typeface="Century Schoolbook" pitchFamily="18" charset="0"/>
              </a:endParaRPr>
            </a:p>
          </p:txBody>
        </p:sp>
      </p:grp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6300788" y="3678238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A</a:t>
            </a:r>
            <a:endParaRPr lang="zh-CN" altLang="en-US" sz="2000"/>
          </a:p>
        </p:txBody>
      </p: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7092950" y="4757738"/>
            <a:ext cx="1177925" cy="328612"/>
            <a:chOff x="3419872" y="2492896"/>
            <a:chExt cx="1368152" cy="369332"/>
          </a:xfrm>
        </p:grpSpPr>
        <p:sp>
          <p:nvSpPr>
            <p:cNvPr id="143" name="左箭头 142"/>
            <p:cNvSpPr/>
            <p:nvPr/>
          </p:nvSpPr>
          <p:spPr>
            <a:xfrm>
              <a:off x="3419872" y="2637417"/>
              <a:ext cx="287644" cy="1445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394" name="TextBox 9"/>
            <p:cNvSpPr txBox="1">
              <a:spLocks noChangeArrowheads="1"/>
            </p:cNvSpPr>
            <p:nvPr/>
          </p:nvSpPr>
          <p:spPr bwMode="auto">
            <a:xfrm>
              <a:off x="3779912" y="2492896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entury Schoolbook" pitchFamily="18" charset="0"/>
                </a:rPr>
                <a:t>front</a:t>
              </a:r>
              <a:endParaRPr lang="zh-CN" altLang="en-US">
                <a:latin typeface="Century Schoolbook" pitchFamily="18" charset="0"/>
              </a:endParaRP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7092950" y="4141788"/>
            <a:ext cx="1177925" cy="368300"/>
            <a:chOff x="3419872" y="4048533"/>
            <a:chExt cx="1368152" cy="270617"/>
          </a:xfrm>
        </p:grpSpPr>
        <p:sp>
          <p:nvSpPr>
            <p:cNvPr id="146" name="左箭头 145"/>
            <p:cNvSpPr/>
            <p:nvPr/>
          </p:nvSpPr>
          <p:spPr>
            <a:xfrm>
              <a:off x="3419872" y="4148848"/>
              <a:ext cx="359555" cy="14464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392" name="TextBox 10"/>
            <p:cNvSpPr txBox="1">
              <a:spLocks noChangeArrowheads="1"/>
            </p:cNvSpPr>
            <p:nvPr/>
          </p:nvSpPr>
          <p:spPr bwMode="auto">
            <a:xfrm>
              <a:off x="3779912" y="4048533"/>
              <a:ext cx="1008112" cy="27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entury Schoolbook" pitchFamily="18" charset="0"/>
                </a:rPr>
                <a:t>rear</a:t>
              </a:r>
              <a:endParaRPr lang="zh-CN" altLang="en-US">
                <a:latin typeface="Century Schoolbook" pitchFamily="18" charset="0"/>
              </a:endParaRPr>
            </a:p>
          </p:txBody>
        </p:sp>
      </p:grpSp>
      <p:grpSp>
        <p:nvGrpSpPr>
          <p:cNvPr id="10" name="组合 13"/>
          <p:cNvGrpSpPr>
            <a:grpSpLocks/>
          </p:cNvGrpSpPr>
          <p:nvPr/>
        </p:nvGrpSpPr>
        <p:grpSpPr bwMode="auto">
          <a:xfrm>
            <a:off x="7092950" y="3573463"/>
            <a:ext cx="1179513" cy="328612"/>
            <a:chOff x="3419872" y="2492896"/>
            <a:chExt cx="1368152" cy="369332"/>
          </a:xfrm>
        </p:grpSpPr>
        <p:sp>
          <p:nvSpPr>
            <p:cNvPr id="149" name="左箭头 148"/>
            <p:cNvSpPr/>
            <p:nvPr/>
          </p:nvSpPr>
          <p:spPr>
            <a:xfrm>
              <a:off x="3419872" y="2637417"/>
              <a:ext cx="287257" cy="14452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390" name="TextBox 9"/>
            <p:cNvSpPr txBox="1">
              <a:spLocks noChangeArrowheads="1"/>
            </p:cNvSpPr>
            <p:nvPr/>
          </p:nvSpPr>
          <p:spPr bwMode="auto">
            <a:xfrm>
              <a:off x="3779912" y="2492896"/>
              <a:ext cx="10081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Century Schoolbook" pitchFamily="18" charset="0"/>
                </a:rPr>
                <a:t>front</a:t>
              </a:r>
              <a:endParaRPr lang="zh-CN" altLang="en-US">
                <a:latin typeface="Century Schoolbook" pitchFamily="18" charset="0"/>
              </a:endParaRPr>
            </a:p>
          </p:txBody>
        </p:sp>
      </p:grp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/>
              <a:t>顺序队列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9.80574E-7 L 0.0026 -0.067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-0.01041 L 0.00174 -0.0779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0.00087 -0.078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1041 L 2.77778E-6 -0.077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3.55227E-6 L 5.55112E-17 -0.06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24" grpId="0"/>
      <p:bldP spid="129" grpId="0"/>
      <p:bldP spid="130" grpId="0"/>
      <p:bldP spid="130" grpId="1"/>
      <p:bldP spid="131" grpId="0"/>
      <p:bldP spid="132" grpId="0"/>
      <p:bldP spid="133" grpId="0"/>
      <p:bldP spid="137" grpId="0"/>
      <p:bldP spid="141" grpId="0"/>
      <p:bldP spid="14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 smtClean="0"/>
              <a:t>解决</a:t>
            </a:r>
            <a:r>
              <a:rPr lang="zh-CN" altLang="en-US" dirty="0"/>
              <a:t>方案</a:t>
            </a:r>
          </a:p>
          <a:p>
            <a:pPr lvl="1"/>
            <a:r>
              <a:rPr lang="zh-CN" altLang="en-US" dirty="0" smtClean="0"/>
              <a:t>循环</a:t>
            </a:r>
            <a:r>
              <a:rPr lang="zh-CN" altLang="en-US" dirty="0"/>
              <a:t>队列</a:t>
            </a:r>
          </a:p>
          <a:p>
            <a:pPr lvl="2"/>
            <a:r>
              <a:rPr lang="zh-CN" altLang="en-US" dirty="0"/>
              <a:t>基本思想：把队列设想成环形，让</a:t>
            </a:r>
            <a:r>
              <a:rPr lang="en-US" altLang="zh-CN" dirty="0" err="1"/>
              <a:t>sq</a:t>
            </a:r>
            <a:r>
              <a:rPr lang="en-US" altLang="zh-CN" dirty="0"/>
              <a:t>[0]</a:t>
            </a:r>
            <a:r>
              <a:rPr lang="zh-CN" altLang="en-US" dirty="0"/>
              <a:t>接在</a:t>
            </a:r>
            <a:r>
              <a:rPr lang="en-US" altLang="zh-CN" dirty="0" err="1"/>
              <a:t>sq</a:t>
            </a:r>
            <a:r>
              <a:rPr lang="en-US" altLang="zh-CN" dirty="0"/>
              <a:t>[M-1]</a:t>
            </a:r>
            <a:r>
              <a:rPr lang="zh-CN" altLang="en-US" dirty="0"/>
              <a:t>之后，若</a:t>
            </a:r>
            <a:r>
              <a:rPr lang="en-US" altLang="zh-CN" dirty="0"/>
              <a:t>rear+1==M,</a:t>
            </a:r>
            <a:r>
              <a:rPr lang="zh-CN" altLang="en-US" dirty="0"/>
              <a:t>则令</a:t>
            </a:r>
            <a:r>
              <a:rPr lang="en-US" altLang="zh-CN" dirty="0"/>
              <a:t>rear=0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505200" y="4918471"/>
            <a:ext cx="1143000" cy="609600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3399FF"/>
          </a:solidFill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92638" y="3445271"/>
            <a:ext cx="4252912" cy="3440113"/>
            <a:chOff x="2893" y="560"/>
            <a:chExt cx="2679" cy="216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792" y="210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a3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300" y="205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608" y="167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a1</a:t>
              </a: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3312" y="903"/>
              <a:ext cx="1680" cy="1632"/>
              <a:chOff x="2304" y="2160"/>
              <a:chExt cx="1440" cy="1296"/>
            </a:xfrm>
          </p:grpSpPr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2640" y="2448"/>
                <a:ext cx="768" cy="720"/>
              </a:xfrm>
              <a:prstGeom prst="ellips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1440" cy="1296"/>
              </a:xfrm>
              <a:prstGeom prst="ellips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304" y="2784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3024" y="3168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24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24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H="1">
                <a:off x="3264" y="2304"/>
                <a:ext cx="24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 flipH="1">
                <a:off x="2496" y="3072"/>
                <a:ext cx="240" cy="192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4416" y="61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4944" y="9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5004" y="18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4476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578" y="560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ysClr val="windowText" lastClr="000000"/>
                  </a:solidFill>
                  <a:latin typeface="Times New Roman" pitchFamily="18" charset="0"/>
                </a:rPr>
                <a:t>M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V="1">
              <a:off x="3072" y="2055"/>
              <a:ext cx="288" cy="1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2893" y="2151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 flipV="1">
              <a:off x="4896" y="2055"/>
              <a:ext cx="240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5040" y="2295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front</a:t>
              </a:r>
            </a:p>
          </p:txBody>
        </p:sp>
      </p:grp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543550" y="3019830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循环队列（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臆造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）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558542" y="3206957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仿宋_GB2312" pitchFamily="49" charset="-122"/>
              </a:rPr>
              <a:t>顺序队列</a:t>
            </a:r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464840" y="3046685"/>
            <a:ext cx="2667000" cy="3622675"/>
            <a:chOff x="144" y="864"/>
            <a:chExt cx="1680" cy="2282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04" y="282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04" y="2494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04" y="2168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a3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04" y="1842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04" y="1516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04" y="1190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04" y="864"/>
              <a:ext cx="72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104" y="864"/>
              <a:ext cx="72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104" y="1190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104" y="1516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1104" y="1842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104" y="2168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104" y="2494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104" y="3146"/>
              <a:ext cx="72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104" y="864"/>
              <a:ext cx="0" cy="228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1824" y="864"/>
              <a:ext cx="0" cy="228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1104" y="2820"/>
              <a:ext cx="7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84" y="268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92" y="1680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44" y="1344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front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32" y="2400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rear</a:t>
              </a:r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720" y="912"/>
              <a:ext cx="432" cy="2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kern="0" dirty="0">
                  <a:solidFill>
                    <a:sysClr val="windowText" lastClr="000000"/>
                  </a:solidFill>
                  <a:latin typeface="Times New Roman" pitchFamily="18" charset="0"/>
                </a:rPr>
                <a:t>M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280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utoUpdateAnimBg="0"/>
      <p:bldP spid="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栈的示意图</a:t>
            </a:r>
          </a:p>
          <a:p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9662" y="5652537"/>
            <a:ext cx="71887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栈的操作特性：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后进先出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LIFO/FILO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)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423988" y="2554720"/>
            <a:ext cx="1924050" cy="2819400"/>
            <a:chOff x="1440" y="1920"/>
            <a:chExt cx="1212" cy="1776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1440" y="1920"/>
              <a:ext cx="0" cy="1776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440" y="3696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2652" y="1968"/>
              <a:ext cx="0" cy="1728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423988" y="4745470"/>
            <a:ext cx="1905000" cy="609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4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423988" y="4126345"/>
            <a:ext cx="1905000" cy="609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4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423988" y="3511983"/>
            <a:ext cx="1905000" cy="609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4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2" name="Arc 16"/>
          <p:cNvSpPr>
            <a:spLocks/>
          </p:cNvSpPr>
          <p:nvPr/>
        </p:nvSpPr>
        <p:spPr bwMode="auto">
          <a:xfrm>
            <a:off x="1649288" y="1713345"/>
            <a:ext cx="949325" cy="1079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469901" y="1983220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入栈</a:t>
            </a:r>
          </a:p>
        </p:txBody>
      </p:sp>
      <p:sp>
        <p:nvSpPr>
          <p:cNvPr id="14" name="Arc 18"/>
          <p:cNvSpPr>
            <a:spLocks/>
          </p:cNvSpPr>
          <p:nvPr/>
        </p:nvSpPr>
        <p:spPr bwMode="auto">
          <a:xfrm rot="10886353" flipV="1">
            <a:off x="4116263" y="1713345"/>
            <a:ext cx="1012825" cy="1157288"/>
          </a:xfrm>
          <a:custGeom>
            <a:avLst/>
            <a:gdLst>
              <a:gd name="G0" fmla="+- 4571 0 0"/>
              <a:gd name="G1" fmla="+- 21600 0 0"/>
              <a:gd name="G2" fmla="+- 21600 0 0"/>
              <a:gd name="T0" fmla="*/ 0 w 26092"/>
              <a:gd name="T1" fmla="*/ 489 h 21600"/>
              <a:gd name="T2" fmla="*/ 26092 w 26092"/>
              <a:gd name="T3" fmla="*/ 19759 h 21600"/>
              <a:gd name="T4" fmla="*/ 4571 w 2609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092" h="21600" fill="none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</a:path>
              <a:path w="26092" h="21600" stroke="0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  <a:lnTo>
                  <a:pt x="4571" y="2160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05176" y="202767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出栈</a:t>
            </a:r>
          </a:p>
        </p:txBody>
      </p: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944438" y="4904220"/>
            <a:ext cx="1295400" cy="457200"/>
            <a:chOff x="528" y="3360"/>
            <a:chExt cx="816" cy="288"/>
          </a:xfrm>
        </p:grpSpPr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栈底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1012701" y="2775383"/>
            <a:ext cx="1295400" cy="457200"/>
            <a:chOff x="528" y="3360"/>
            <a:chExt cx="816" cy="288"/>
          </a:xfrm>
        </p:grpSpPr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4841751" y="3467533"/>
            <a:ext cx="41227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插入：入栈、进栈、压栈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删除：出栈、弹栈</a:t>
            </a:r>
          </a:p>
        </p:txBody>
      </p:sp>
      <p:grpSp>
        <p:nvGrpSpPr>
          <p:cNvPr id="23" name="Group 34"/>
          <p:cNvGrpSpPr>
            <a:grpSpLocks/>
          </p:cNvGrpSpPr>
          <p:nvPr/>
        </p:nvGrpSpPr>
        <p:grpSpPr bwMode="auto">
          <a:xfrm>
            <a:off x="1028576" y="3388158"/>
            <a:ext cx="1295400" cy="457200"/>
            <a:chOff x="528" y="3360"/>
            <a:chExt cx="816" cy="288"/>
          </a:xfrm>
        </p:grpSpPr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779713" y="0"/>
            <a:ext cx="36972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kern="0" dirty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9508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124744"/>
            <a:ext cx="7848600" cy="4536281"/>
          </a:xfrm>
        </p:spPr>
        <p:txBody>
          <a:bodyPr>
            <a:normAutofit/>
          </a:bodyPr>
          <a:lstStyle/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3200" dirty="0" smtClean="0"/>
              <a:t>如何使空间循环利用？</a:t>
            </a:r>
            <a:endParaRPr lang="en-US" altLang="zh-CN" sz="3200" dirty="0" smtClean="0"/>
          </a:p>
          <a:p>
            <a:pPr marL="640080" lvl="1" indent="-18288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队头，队尾指针取值在</a:t>
            </a:r>
            <a:r>
              <a:rPr lang="en-US" altLang="zh-CN" sz="2400" dirty="0" smtClean="0">
                <a:latin typeface="+mj-ea"/>
                <a:ea typeface="+mj-ea"/>
              </a:rPr>
              <a:t>0~Maxsize-1</a:t>
            </a:r>
            <a:r>
              <a:rPr lang="zh-CN" altLang="en-US" sz="2400" dirty="0" smtClean="0">
                <a:latin typeface="+mj-ea"/>
                <a:ea typeface="+mj-ea"/>
              </a:rPr>
              <a:t>之间循环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640080" lvl="1" indent="-18288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方法：借助于</a:t>
            </a:r>
            <a:r>
              <a:rPr lang="en-US" altLang="zh-CN" sz="2400" dirty="0" smtClean="0">
                <a:latin typeface="+mj-ea"/>
                <a:ea typeface="+mj-ea"/>
              </a:rPr>
              <a:t>%</a:t>
            </a:r>
            <a:r>
              <a:rPr lang="zh-CN" altLang="en-US" sz="2400" dirty="0" smtClean="0">
                <a:latin typeface="+mj-ea"/>
                <a:ea typeface="+mj-ea"/>
              </a:rPr>
              <a:t>运算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2" indent="-18288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入队时：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rear=(rear+1)%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ea"/>
                <a:ea typeface="+mj-ea"/>
              </a:rPr>
              <a:t>Maxsize</a:t>
            </a:r>
            <a:endParaRPr lang="en-US" altLang="zh-CN" sz="2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2" indent="-18288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出队时：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front=(front +1)%</a:t>
            </a:r>
            <a:r>
              <a:rPr lang="en-US" altLang="zh-CN" sz="2800" dirty="0" err="1" smtClean="0">
                <a:solidFill>
                  <a:srgbClr val="FF0000"/>
                </a:solidFill>
                <a:latin typeface="+mj-ea"/>
                <a:ea typeface="+mj-ea"/>
              </a:rPr>
              <a:t>Maxsize</a:t>
            </a:r>
            <a:endParaRPr lang="en-US" altLang="zh-CN" sz="28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/>
              <a:t>顺序队列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顺序队列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294063" y="3814390"/>
            <a:ext cx="4605337" cy="2195512"/>
            <a:chOff x="2075" y="1813"/>
            <a:chExt cx="2901" cy="1383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3542" y="1941"/>
              <a:ext cx="1434" cy="1255"/>
            </a:xfrm>
            <a:custGeom>
              <a:avLst/>
              <a:gdLst>
                <a:gd name="T0" fmla="*/ 717 w 21600"/>
                <a:gd name="T1" fmla="*/ 0 h 21600"/>
                <a:gd name="T2" fmla="*/ 210 w 21600"/>
                <a:gd name="T3" fmla="*/ 184 h 21600"/>
                <a:gd name="T4" fmla="*/ 0 w 21600"/>
                <a:gd name="T5" fmla="*/ 628 h 21600"/>
                <a:gd name="T6" fmla="*/ 210 w 21600"/>
                <a:gd name="T7" fmla="*/ 1071 h 21600"/>
                <a:gd name="T8" fmla="*/ 717 w 21600"/>
                <a:gd name="T9" fmla="*/ 1255 h 21600"/>
                <a:gd name="T10" fmla="*/ 1224 w 21600"/>
                <a:gd name="T11" fmla="*/ 1071 h 21600"/>
                <a:gd name="T12" fmla="*/ 1434 w 21600"/>
                <a:gd name="T13" fmla="*/ 628 h 21600"/>
                <a:gd name="T14" fmla="*/ 1224 w 21600"/>
                <a:gd name="T15" fmla="*/ 18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531" y="2552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516" y="2581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898" y="203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450" y="277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4420" y="2041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871" y="2782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658" y="227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J4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158" y="2027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J5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547" y="2238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J6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379" y="238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0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4376" y="256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187" y="265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2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986" y="255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3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997" y="238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4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186" y="229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5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948" y="2577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rear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3287" y="2358"/>
              <a:ext cx="244" cy="1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862" y="2251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front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3687" y="2645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4121" y="2857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J8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554" y="2634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J7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3320" y="2416"/>
              <a:ext cx="222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29"/>
            <p:cNvGrpSpPr>
              <a:grpSpLocks/>
            </p:cNvGrpSpPr>
            <p:nvPr/>
          </p:nvGrpSpPr>
          <p:grpSpPr bwMode="auto">
            <a:xfrm>
              <a:off x="2075" y="1813"/>
              <a:ext cx="1562" cy="323"/>
              <a:chOff x="2173" y="2309"/>
              <a:chExt cx="1562" cy="323"/>
            </a:xfrm>
          </p:grpSpPr>
          <p:sp>
            <p:nvSpPr>
              <p:cNvPr id="29" name="AutoShape 30"/>
              <p:cNvSpPr>
                <a:spLocks noChangeArrowheads="1"/>
              </p:cNvSpPr>
              <p:nvPr/>
            </p:nvSpPr>
            <p:spPr bwMode="auto">
              <a:xfrm rot="950072">
                <a:off x="2173" y="2512"/>
                <a:ext cx="1562" cy="120"/>
              </a:xfrm>
              <a:prstGeom prst="rightArrow">
                <a:avLst>
                  <a:gd name="adj1" fmla="val 50000"/>
                  <a:gd name="adj2" fmla="val 32541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 rot="914810">
                <a:off x="2324" y="2309"/>
                <a:ext cx="10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J7,J8,J9</a:t>
                </a:r>
                <a:r>
                  <a:rPr kumimoji="1" lang="zh-CN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入队</a:t>
                </a:r>
                <a:endPara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1008063" y="1225862"/>
            <a:ext cx="3059112" cy="646331"/>
          </a:xfrm>
          <a:prstGeom prst="wedgeRectCallout">
            <a:avLst>
              <a:gd name="adj1" fmla="val 82019"/>
              <a:gd name="adj2" fmla="val 129616"/>
            </a:avLst>
          </a:prstGeom>
          <a:noFill/>
          <a:ln w="38100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</a:rPr>
              <a:t>队空：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</a:rPr>
              <a:t>front==rear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</a:rPr>
              <a:t>队满：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</a:rPr>
              <a:t>front==rear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75462" y="4874384"/>
            <a:ext cx="4268546" cy="193899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latin typeface="楷体_GB2312" pitchFamily="49" charset="-122"/>
              </a:rPr>
              <a:t>解决方案：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楷体_GB2312" pitchFamily="49" charset="-122"/>
              </a:rPr>
              <a:t>1.</a:t>
            </a:r>
            <a:r>
              <a:rPr lang="zh-CN" altLang="en-US" sz="2000" dirty="0">
                <a:latin typeface="楷体_GB2312" pitchFamily="49" charset="-122"/>
              </a:rPr>
              <a:t>另外</a:t>
            </a:r>
            <a:r>
              <a:rPr lang="zh-CN" altLang="en-US" sz="2000" dirty="0">
                <a:solidFill>
                  <a:srgbClr val="0066FF"/>
                </a:solidFill>
                <a:latin typeface="楷体_GB2312" pitchFamily="49" charset="-122"/>
              </a:rPr>
              <a:t>设一个标志</a:t>
            </a:r>
            <a:r>
              <a:rPr lang="zh-CN" altLang="en-US" sz="2000" dirty="0">
                <a:latin typeface="楷体_GB2312" pitchFamily="49" charset="-122"/>
              </a:rPr>
              <a:t>以区别队空、队满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楷体_GB2312" pitchFamily="49" charset="-122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</a:rPr>
              <a:t>.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</a:rPr>
              <a:t>少用一个元素</a:t>
            </a: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</a:rPr>
              <a:t>空间，</a:t>
            </a:r>
            <a:r>
              <a:rPr lang="zh-CN" altLang="en-US" sz="2000" dirty="0" smtClean="0">
                <a:latin typeface="楷体_GB2312" pitchFamily="49" charset="-122"/>
              </a:rPr>
              <a:t>当</a:t>
            </a:r>
            <a:r>
              <a:rPr lang="en-US" altLang="zh-CN" sz="2000" dirty="0" smtClean="0">
                <a:latin typeface="楷体_GB2312" pitchFamily="49" charset="-122"/>
              </a:rPr>
              <a:t>rear</a:t>
            </a:r>
            <a:r>
              <a:rPr lang="zh-CN" altLang="en-US" sz="2000" dirty="0" smtClean="0">
                <a:latin typeface="楷体_GB2312" pitchFamily="49" charset="-122"/>
              </a:rPr>
              <a:t>的下一位置是</a:t>
            </a:r>
            <a:r>
              <a:rPr lang="en-US" altLang="zh-CN" sz="2000" dirty="0" smtClean="0">
                <a:latin typeface="楷体_GB2312" pitchFamily="49" charset="-122"/>
              </a:rPr>
              <a:t>front</a:t>
            </a:r>
            <a:r>
              <a:rPr lang="zh-CN" altLang="en-US" sz="2000" dirty="0" smtClean="0">
                <a:latin typeface="楷体_GB2312" pitchFamily="49" charset="-122"/>
              </a:rPr>
              <a:t>时，为队满状态：</a:t>
            </a:r>
            <a:endParaRPr lang="zh-CN" altLang="en-US" sz="2000" dirty="0"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dirty="0">
                <a:latin typeface="楷体_GB2312" pitchFamily="49" charset="-122"/>
              </a:rPr>
              <a:t>    队空：</a:t>
            </a:r>
            <a:r>
              <a:rPr lang="en-US" altLang="zh-CN" sz="2000" dirty="0">
                <a:latin typeface="楷体_GB2312" pitchFamily="49" charset="-122"/>
              </a:rPr>
              <a:t>front==rear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latin typeface="楷体_GB2312" pitchFamily="49" charset="-122"/>
              </a:rPr>
              <a:t>    </a:t>
            </a:r>
            <a:r>
              <a:rPr lang="zh-CN" altLang="zh-CN" sz="2000" dirty="0">
                <a:latin typeface="楷体_GB2312" pitchFamily="49" charset="-122"/>
              </a:rPr>
              <a:t>队满：</a:t>
            </a:r>
            <a:r>
              <a:rPr lang="zh-CN" altLang="zh-CN" sz="2000" dirty="0">
                <a:solidFill>
                  <a:srgbClr val="FF0000"/>
                </a:solidFill>
                <a:latin typeface="楷体_GB2312" pitchFamily="49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rear+1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</a:rPr>
              <a:t>)% M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</a:rPr>
              <a:t>==front</a:t>
            </a:r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1077913" y="2612652"/>
            <a:ext cx="2293937" cy="1992313"/>
            <a:chOff x="1389" y="1311"/>
            <a:chExt cx="1445" cy="1255"/>
          </a:xfrm>
        </p:grpSpPr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1400" y="1311"/>
              <a:ext cx="1434" cy="1255"/>
            </a:xfrm>
            <a:custGeom>
              <a:avLst/>
              <a:gdLst>
                <a:gd name="T0" fmla="*/ 717 w 21600"/>
                <a:gd name="T1" fmla="*/ 0 h 21600"/>
                <a:gd name="T2" fmla="*/ 210 w 21600"/>
                <a:gd name="T3" fmla="*/ 184 h 21600"/>
                <a:gd name="T4" fmla="*/ 0 w 21600"/>
                <a:gd name="T5" fmla="*/ 628 h 21600"/>
                <a:gd name="T6" fmla="*/ 210 w 21600"/>
                <a:gd name="T7" fmla="*/ 1071 h 21600"/>
                <a:gd name="T8" fmla="*/ 717 w 21600"/>
                <a:gd name="T9" fmla="*/ 1255 h 21600"/>
                <a:gd name="T10" fmla="*/ 1224 w 21600"/>
                <a:gd name="T11" fmla="*/ 1071 h 21600"/>
                <a:gd name="T12" fmla="*/ 1434 w 21600"/>
                <a:gd name="T13" fmla="*/ 628 h 21600"/>
                <a:gd name="T14" fmla="*/ 1224 w 21600"/>
                <a:gd name="T15" fmla="*/ 18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1389" y="1922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374" y="1951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756" y="140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2308" y="214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H="1">
              <a:off x="2278" y="1411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H="1">
              <a:off x="1729" y="2152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1516" y="164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J4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2016" y="1397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J5</a:t>
              </a:r>
            </a:p>
          </p:txBody>
        </p:sp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2405" y="1608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J6</a:t>
              </a:r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2237" y="175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0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2234" y="193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045" y="202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2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1844" y="192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3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1855" y="175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4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2044" y="166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5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07950" y="3285752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front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3089275" y="4327152"/>
            <a:ext cx="0" cy="473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3294063" y="1195015"/>
            <a:ext cx="5191125" cy="2417762"/>
            <a:chOff x="2075" y="163"/>
            <a:chExt cx="3270" cy="1523"/>
          </a:xfrm>
        </p:grpSpPr>
        <p:sp>
          <p:nvSpPr>
            <p:cNvPr id="53" name="AutoShape 56"/>
            <p:cNvSpPr>
              <a:spLocks noChangeArrowheads="1"/>
            </p:cNvSpPr>
            <p:nvPr/>
          </p:nvSpPr>
          <p:spPr bwMode="auto">
            <a:xfrm>
              <a:off x="3386" y="163"/>
              <a:ext cx="1434" cy="1255"/>
            </a:xfrm>
            <a:custGeom>
              <a:avLst/>
              <a:gdLst>
                <a:gd name="T0" fmla="*/ 717 w 21600"/>
                <a:gd name="T1" fmla="*/ 0 h 21600"/>
                <a:gd name="T2" fmla="*/ 210 w 21600"/>
                <a:gd name="T3" fmla="*/ 184 h 21600"/>
                <a:gd name="T4" fmla="*/ 0 w 21600"/>
                <a:gd name="T5" fmla="*/ 628 h 21600"/>
                <a:gd name="T6" fmla="*/ 210 w 21600"/>
                <a:gd name="T7" fmla="*/ 1071 h 21600"/>
                <a:gd name="T8" fmla="*/ 717 w 21600"/>
                <a:gd name="T9" fmla="*/ 1255 h 21600"/>
                <a:gd name="T10" fmla="*/ 1224 w 21600"/>
                <a:gd name="T11" fmla="*/ 1071 h 21600"/>
                <a:gd name="T12" fmla="*/ 1434 w 21600"/>
                <a:gd name="T13" fmla="*/ 628 h 21600"/>
                <a:gd name="T14" fmla="*/ 1224 w 21600"/>
                <a:gd name="T15" fmla="*/ 18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375" y="774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4360" y="803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59"/>
            <p:cNvSpPr>
              <a:spLocks noChangeShapeType="1"/>
            </p:cNvSpPr>
            <p:nvPr/>
          </p:nvSpPr>
          <p:spPr bwMode="auto">
            <a:xfrm>
              <a:off x="3742" y="252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>
              <a:off x="4294" y="992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 flipH="1">
              <a:off x="4264" y="263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 flipH="1">
              <a:off x="3715" y="1004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63"/>
            <p:cNvSpPr txBox="1">
              <a:spLocks noChangeArrowheads="1"/>
            </p:cNvSpPr>
            <p:nvPr/>
          </p:nvSpPr>
          <p:spPr bwMode="auto">
            <a:xfrm>
              <a:off x="4223" y="61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0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4220" y="784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2" name="Text Box 65"/>
            <p:cNvSpPr txBox="1">
              <a:spLocks noChangeArrowheads="1"/>
            </p:cNvSpPr>
            <p:nvPr/>
          </p:nvSpPr>
          <p:spPr bwMode="auto">
            <a:xfrm>
              <a:off x="4031" y="87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2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3" name="Text Box 66"/>
            <p:cNvSpPr txBox="1">
              <a:spLocks noChangeArrowheads="1"/>
            </p:cNvSpPr>
            <p:nvPr/>
          </p:nvSpPr>
          <p:spPr bwMode="auto">
            <a:xfrm>
              <a:off x="3830" y="774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3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3841" y="60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4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4030" y="518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5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6" name="Text Box 69"/>
            <p:cNvSpPr txBox="1">
              <a:spLocks noChangeArrowheads="1"/>
            </p:cNvSpPr>
            <p:nvPr/>
          </p:nvSpPr>
          <p:spPr bwMode="auto">
            <a:xfrm>
              <a:off x="4919" y="67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front</a:t>
              </a:r>
            </a:p>
          </p:txBody>
        </p: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075" y="1322"/>
              <a:ext cx="1562" cy="364"/>
              <a:chOff x="2266" y="1727"/>
              <a:chExt cx="1562" cy="364"/>
            </a:xfrm>
          </p:grpSpPr>
          <p:sp>
            <p:nvSpPr>
              <p:cNvPr id="71" name="AutoShape 71"/>
              <p:cNvSpPr>
                <a:spLocks noChangeArrowheads="1"/>
              </p:cNvSpPr>
              <p:nvPr/>
            </p:nvSpPr>
            <p:spPr bwMode="auto">
              <a:xfrm rot="-658666">
                <a:off x="2266" y="1727"/>
                <a:ext cx="1562" cy="120"/>
              </a:xfrm>
              <a:prstGeom prst="rightArrow">
                <a:avLst>
                  <a:gd name="adj1" fmla="val 50000"/>
                  <a:gd name="adj2" fmla="val 32541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Text Box 72"/>
              <p:cNvSpPr txBox="1">
                <a:spLocks noChangeArrowheads="1"/>
              </p:cNvSpPr>
              <p:nvPr/>
            </p:nvSpPr>
            <p:spPr bwMode="auto">
              <a:xfrm rot="-627854">
                <a:off x="2368" y="1841"/>
                <a:ext cx="10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J4,J5,J6</a:t>
                </a:r>
                <a:r>
                  <a:rPr kumimoji="1" lang="zh-CN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出队</a:t>
                </a:r>
                <a:endPara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4768" y="1189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rear</a:t>
              </a:r>
            </a:p>
          </p:txBody>
        </p: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4747" y="1117"/>
              <a:ext cx="0" cy="2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75"/>
            <p:cNvSpPr>
              <a:spLocks noChangeShapeType="1"/>
            </p:cNvSpPr>
            <p:nvPr/>
          </p:nvSpPr>
          <p:spPr bwMode="auto">
            <a:xfrm flipH="1">
              <a:off x="4794" y="992"/>
              <a:ext cx="338" cy="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748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2257425" y="1862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611560" y="1100980"/>
          <a:ext cx="8331200" cy="5640388"/>
        </p:xfrm>
        <a:graphic>
          <a:graphicData uri="http://schemas.openxmlformats.org/presentationml/2006/ole">
            <p:oleObj spid="_x0000_s1028" name="Picture2" r:id="rId3" imgW="4629912" imgH="3133344" progId="Word.Picture.8">
              <p:embed/>
            </p:oleObj>
          </a:graphicData>
        </a:graphic>
      </p:graphicFrame>
      <p:sp>
        <p:nvSpPr>
          <p:cNvPr id="4100" name="Text Box 1028"/>
          <p:cNvSpPr txBox="1">
            <a:spLocks noChangeArrowheads="1"/>
          </p:cNvSpPr>
          <p:nvPr/>
        </p:nvSpPr>
        <p:spPr bwMode="auto">
          <a:xfrm>
            <a:off x="1475656" y="260648"/>
            <a:ext cx="6912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循环队的入队和出队操作示意图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04360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563" y="1052737"/>
            <a:ext cx="7858125" cy="5271864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Wingdings"/>
              <a:buChar char=""/>
              <a:defRPr/>
            </a:pPr>
            <a:r>
              <a:rPr lang="zh-CN" altLang="en-US" sz="4600" dirty="0" smtClean="0">
                <a:latin typeface="+mn-ea"/>
              </a:rPr>
              <a:t>队列的</a:t>
            </a:r>
            <a:r>
              <a:rPr lang="zh-CN" altLang="en-US" sz="4600" dirty="0" smtClean="0">
                <a:solidFill>
                  <a:srgbClr val="FF0000"/>
                </a:solidFill>
                <a:latin typeface="+mn-ea"/>
              </a:rPr>
              <a:t>顺序存储结构：</a:t>
            </a:r>
            <a:endParaRPr lang="en-US" altLang="zh-CN" sz="4600" dirty="0" smtClean="0">
              <a:solidFill>
                <a:srgbClr val="FF0000"/>
              </a:solidFill>
              <a:latin typeface="+mn-ea"/>
            </a:endParaRPr>
          </a:p>
          <a:p>
            <a:pPr marL="274320" indent="-274320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Wingdings"/>
              <a:buChar char=""/>
              <a:defRPr/>
            </a:pPr>
            <a:r>
              <a:rPr lang="zh-CN" altLang="en-US" sz="3400" dirty="0" smtClean="0">
                <a:latin typeface="+mn-ea"/>
              </a:rPr>
              <a:t>为使存储空间有效利用，解决 “假溢出”问题，采用了存储空间循环利用的方法，即</a:t>
            </a:r>
            <a:r>
              <a:rPr lang="zh-CN" altLang="en-US" sz="3400" dirty="0" smtClean="0">
                <a:solidFill>
                  <a:srgbClr val="FF0000"/>
                </a:solidFill>
                <a:latin typeface="+mn-ea"/>
              </a:rPr>
              <a:t>循环队列</a:t>
            </a:r>
            <a:r>
              <a:rPr lang="zh-CN" altLang="en-US" sz="3400" dirty="0" smtClean="0">
                <a:latin typeface="+mn-ea"/>
              </a:rPr>
              <a:t>。</a:t>
            </a:r>
            <a:endParaRPr lang="en-US" altLang="zh-CN" sz="3400" dirty="0" smtClean="0">
              <a:latin typeface="+mn-ea"/>
            </a:endParaRP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Wingdings"/>
              <a:buChar char=""/>
              <a:defRPr/>
            </a:pPr>
            <a:r>
              <a:rPr lang="zh-CN" altLang="en-US" sz="4600" dirty="0" smtClean="0">
                <a:latin typeface="+mn-ea"/>
              </a:rPr>
              <a:t>循环队列中</a:t>
            </a:r>
            <a:r>
              <a:rPr lang="en-US" altLang="zh-CN" sz="4600" dirty="0" smtClean="0">
                <a:latin typeface="+mn-ea"/>
              </a:rPr>
              <a:t>:</a:t>
            </a:r>
          </a:p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3400" dirty="0" smtClean="0">
                <a:latin typeface="+mn-ea"/>
              </a:rPr>
              <a:t>队头指针表示真正的队头，队尾指针表示真正队尾的下一位置。</a:t>
            </a:r>
            <a:endParaRPr lang="en-US" altLang="zh-CN" sz="3400" dirty="0" smtClean="0">
              <a:latin typeface="+mn-ea"/>
            </a:endParaRPr>
          </a:p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3400" dirty="0" smtClean="0">
                <a:latin typeface="+mn-ea"/>
              </a:rPr>
              <a:t>初始化</a:t>
            </a:r>
            <a:r>
              <a:rPr lang="en-US" altLang="zh-CN" sz="3400" dirty="0" smtClean="0">
                <a:latin typeface="+mn-ea"/>
              </a:rPr>
              <a:t>:  front=rear=0</a:t>
            </a:r>
          </a:p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3400" dirty="0" smtClean="0">
                <a:latin typeface="+mn-ea"/>
              </a:rPr>
              <a:t>入队时，</a:t>
            </a:r>
            <a:r>
              <a:rPr lang="en-US" altLang="zh-CN" sz="3400" dirty="0" smtClean="0">
                <a:latin typeface="+mn-ea"/>
              </a:rPr>
              <a:t>rear=(rear+1)%</a:t>
            </a:r>
            <a:r>
              <a:rPr lang="en-US" altLang="zh-CN" sz="3400" dirty="0" err="1" smtClean="0">
                <a:latin typeface="+mn-ea"/>
              </a:rPr>
              <a:t>Maxsize</a:t>
            </a:r>
            <a:endParaRPr lang="en-US" altLang="zh-CN" sz="3400" dirty="0" smtClean="0">
              <a:latin typeface="+mn-ea"/>
            </a:endParaRPr>
          </a:p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3400" dirty="0" smtClean="0">
                <a:latin typeface="+mn-ea"/>
              </a:rPr>
              <a:t>出队时，</a:t>
            </a:r>
            <a:r>
              <a:rPr lang="en-US" altLang="zh-CN" sz="3400" dirty="0" smtClean="0">
                <a:latin typeface="+mn-ea"/>
              </a:rPr>
              <a:t>front=(front+1)%</a:t>
            </a:r>
            <a:r>
              <a:rPr lang="en-US" altLang="zh-CN" sz="3400" dirty="0" err="1" smtClean="0">
                <a:latin typeface="+mn-ea"/>
              </a:rPr>
              <a:t>Maxsize</a:t>
            </a:r>
            <a:endParaRPr lang="en-US" altLang="zh-CN" sz="3400" dirty="0" smtClean="0">
              <a:latin typeface="+mn-ea"/>
            </a:endParaRPr>
          </a:p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3400" dirty="0" smtClean="0">
                <a:latin typeface="+mn-ea"/>
              </a:rPr>
              <a:t>队空的条件：</a:t>
            </a:r>
            <a:r>
              <a:rPr lang="en-US" altLang="zh-CN" sz="3400" dirty="0" smtClean="0">
                <a:latin typeface="+mn-ea"/>
              </a:rPr>
              <a:t>front=rear</a:t>
            </a:r>
          </a:p>
          <a:p>
            <a:pPr marL="64008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3400" dirty="0" smtClean="0">
                <a:latin typeface="+mn-ea"/>
              </a:rPr>
              <a:t>队满的条件：</a:t>
            </a:r>
            <a:r>
              <a:rPr lang="en-US" altLang="zh-CN" sz="3400" dirty="0" smtClean="0">
                <a:latin typeface="+mn-ea"/>
              </a:rPr>
              <a:t> front= (rear+1)%</a:t>
            </a:r>
            <a:r>
              <a:rPr lang="en-US" altLang="zh-CN" sz="3400" dirty="0" err="1" smtClean="0">
                <a:latin typeface="+mn-ea"/>
              </a:rPr>
              <a:t>Maxsize</a:t>
            </a:r>
            <a:endParaRPr lang="en-US" altLang="zh-CN" sz="3400" dirty="0" smtClean="0">
              <a:latin typeface="+mn-ea"/>
            </a:endParaRP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Wingdings"/>
              <a:buChar char=""/>
              <a:defRPr/>
            </a:pPr>
            <a:endParaRPr lang="zh-CN" altLang="en-US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队列的存储结构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844824"/>
            <a:ext cx="7992888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#define MAXQSIZE  100   //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最大队列长度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lvl="0" indent="-3429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typedef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struct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{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lvl="0" indent="-3429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QElemType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*base; 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初始化的动态分配存储空间</a:t>
            </a:r>
          </a:p>
          <a:p>
            <a:pPr marL="342900" lvl="0" indent="-3429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front;           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头指针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</a:p>
          <a:p>
            <a:pPr marL="342900" lvl="0" indent="-3429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rear;            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尾指针</a:t>
            </a:r>
          </a:p>
          <a:p>
            <a:pPr marL="342900" lvl="0" indent="-34290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SqQueue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xmlns="" val="2145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循环</a:t>
            </a:r>
            <a:r>
              <a:rPr lang="zh-CN" altLang="en-US" dirty="0"/>
              <a:t>队列初始化</a:t>
            </a:r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700808"/>
            <a:ext cx="777686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Status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InitQueue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SqQueue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&amp;Q)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{  //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构造一个空队列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Q.base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=(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QElemType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*)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malloc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(MAXQSIZE*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sizeof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(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QElemType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));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仿宋_GB2312"/>
                <a:cs typeface="+mn-cs"/>
              </a:rPr>
              <a:t> 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if(!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Q.base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) exit(OVERFLOW);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Q.front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Q.rear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=0;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 return OK;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45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求</a:t>
            </a:r>
            <a:r>
              <a:rPr lang="zh-CN" altLang="en-US" dirty="0"/>
              <a:t>循环队列的长度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772816"/>
            <a:ext cx="806489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Aft>
                <a:spcPct val="0"/>
              </a:spcAft>
            </a:pPr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int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 </a:t>
            </a:r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QueueLength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(</a:t>
            </a:r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SqQueue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Q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仿宋_GB2312"/>
              </a:rPr>
              <a:t>)</a:t>
            </a:r>
          </a:p>
          <a:p>
            <a:pPr marL="342900" lvl="0" indent="-342900" eaLnBrk="0" fontAlgn="base" hangingPunct="0">
              <a:lnSpc>
                <a:spcPct val="120000"/>
              </a:lnSpc>
              <a:spcAft>
                <a:spcPct val="0"/>
              </a:spcAft>
            </a:pP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仿宋_GB2312"/>
              </a:rPr>
              <a:t>{</a:t>
            </a:r>
            <a:endParaRPr kumimoji="1" lang="en-US" altLang="zh-CN" sz="3200" b="1" kern="0" dirty="0">
              <a:solidFill>
                <a:srgbClr val="000000"/>
              </a:solidFill>
              <a:latin typeface="Times New Roman"/>
              <a:ea typeface="仿宋_GB2312"/>
            </a:endParaRPr>
          </a:p>
          <a:p>
            <a:pPr marL="342900" lvl="0" indent="-342900" eaLnBrk="0" fontAlgn="base" hangingPunct="0">
              <a:lnSpc>
                <a:spcPct val="120000"/>
              </a:lnSpc>
              <a:spcAft>
                <a:spcPct val="0"/>
              </a:spcAft>
            </a:pP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  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return</a:t>
            </a:r>
            <a:r>
              <a:rPr kumimoji="1" lang="en-US" altLang="zh-CN" sz="24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 (</a:t>
            </a:r>
            <a:r>
              <a:rPr kumimoji="1" lang="en-US" altLang="zh-CN" sz="2400" b="1" kern="0" dirty="0" err="1">
                <a:solidFill>
                  <a:srgbClr val="0000FF"/>
                </a:solidFill>
                <a:latin typeface="Times New Roman"/>
                <a:ea typeface="仿宋_GB2312"/>
              </a:rPr>
              <a:t>Q.rear-Q.front+MAXQSIZE</a:t>
            </a:r>
            <a:r>
              <a:rPr kumimoji="1" lang="en-US" altLang="zh-CN" sz="24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)%MAXQSIZE; </a:t>
            </a:r>
            <a:endParaRPr kumimoji="1" lang="en-US" altLang="zh-CN" sz="2400" b="1" kern="0" dirty="0" smtClean="0">
              <a:solidFill>
                <a:srgbClr val="0000FF"/>
              </a:solidFill>
              <a:latin typeface="Times New Roman"/>
              <a:ea typeface="仿宋_GB2312"/>
            </a:endParaRPr>
          </a:p>
          <a:p>
            <a:pPr marL="342900" lvl="0" indent="-342900" eaLnBrk="0" fontAlgn="base" hangingPunct="0">
              <a:lnSpc>
                <a:spcPct val="120000"/>
              </a:lnSpc>
              <a:spcAft>
                <a:spcPct val="0"/>
              </a:spcAft>
            </a:pPr>
            <a:r>
              <a:rPr kumimoji="1" lang="en-US" altLang="zh-CN" sz="2400" b="1" kern="0" dirty="0" smtClean="0">
                <a:solidFill>
                  <a:srgbClr val="0000FF"/>
                </a:solidFill>
                <a:latin typeface="Times New Roman"/>
                <a:ea typeface="仿宋_GB2312"/>
              </a:rPr>
              <a:t> </a:t>
            </a:r>
            <a:r>
              <a:rPr kumimoji="1" lang="en-US" altLang="zh-CN" sz="3200" b="1" kern="0" dirty="0" smtClean="0">
                <a:solidFill>
                  <a:srgbClr val="000000"/>
                </a:solidFill>
                <a:latin typeface="Times New Roman"/>
                <a:ea typeface="仿宋_GB2312"/>
              </a:rPr>
              <a:t>}</a:t>
            </a:r>
            <a:endParaRPr kumimoji="1" lang="en-US" altLang="zh-CN" sz="3200" b="1" kern="0" dirty="0">
              <a:solidFill>
                <a:srgbClr val="000000"/>
              </a:solidFill>
              <a:latin typeface="Times New Roman"/>
              <a:ea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5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循环</a:t>
            </a:r>
            <a:r>
              <a:rPr lang="zh-CN" altLang="en-US" dirty="0"/>
              <a:t>队列入队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72816"/>
            <a:ext cx="8784976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Status 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EnQueue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(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SqQueue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&amp;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Q,QElemType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e</a:t>
            </a:r>
            <a:r>
              <a:rPr kumimoji="1" lang="en-US" altLang="zh-CN" sz="2800" b="1" kern="0" dirty="0" smtClean="0">
                <a:solidFill>
                  <a:srgbClr val="000000"/>
                </a:solidFill>
                <a:latin typeface="Times New Roman"/>
                <a:ea typeface="仿宋_GB2312"/>
              </a:rPr>
              <a:t>)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Times New Roman"/>
                <a:ea typeface="仿宋_GB2312"/>
              </a:rPr>
              <a:t>{</a:t>
            </a:r>
            <a:endParaRPr kumimoji="1" lang="en-US" altLang="zh-CN" sz="2800" b="1" kern="0" dirty="0">
              <a:solidFill>
                <a:srgbClr val="000000"/>
              </a:solidFill>
              <a:latin typeface="Times New Roman"/>
              <a:ea typeface="仿宋_GB2312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  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/>
                <a:ea typeface="仿宋_GB2312"/>
              </a:rPr>
              <a:t> if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((Q.rear+1)%MAXQSIZE==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Q.front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)  return ERROR;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   </a:t>
            </a:r>
            <a:r>
              <a:rPr kumimoji="1" lang="en-US" altLang="zh-CN" sz="2800" b="1" kern="0" dirty="0" err="1">
                <a:solidFill>
                  <a:srgbClr val="0000FF"/>
                </a:solidFill>
                <a:latin typeface="Times New Roman"/>
                <a:ea typeface="仿宋_GB2312"/>
              </a:rPr>
              <a:t>Q.base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[</a:t>
            </a:r>
            <a:r>
              <a:rPr kumimoji="1" lang="en-US" altLang="zh-CN" sz="2800" b="1" kern="0" dirty="0" err="1">
                <a:solidFill>
                  <a:srgbClr val="0000FF"/>
                </a:solidFill>
                <a:latin typeface="Times New Roman"/>
                <a:ea typeface="仿宋_GB2312"/>
              </a:rPr>
              <a:t>Q.rear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]=e;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    </a:t>
            </a:r>
            <a:r>
              <a:rPr kumimoji="1" lang="en-US" altLang="zh-CN" sz="2800" b="1" kern="0" dirty="0" err="1" smtClean="0">
                <a:solidFill>
                  <a:srgbClr val="0000FF"/>
                </a:solidFill>
                <a:latin typeface="Times New Roman"/>
                <a:ea typeface="仿宋_GB2312"/>
              </a:rPr>
              <a:t>Q.rear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imes New Roman"/>
                <a:ea typeface="仿宋_GB2312"/>
              </a:rPr>
              <a:t> = (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Q.rear+1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imes New Roman"/>
                <a:ea typeface="仿宋_GB2312"/>
              </a:rPr>
              <a:t>) % MAXQSIZE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;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    return OK;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1459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循环队列出队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772816"/>
            <a:ext cx="828092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Status 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DeQueue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(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LinkQueue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&amp;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Q,QElemType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&amp;e</a:t>
            </a:r>
            <a:r>
              <a:rPr kumimoji="1" lang="en-US" altLang="zh-CN" sz="2800" b="1" kern="0" dirty="0" smtClean="0">
                <a:solidFill>
                  <a:srgbClr val="000000"/>
                </a:solidFill>
                <a:latin typeface="Times New Roman"/>
                <a:ea typeface="仿宋_GB2312"/>
              </a:rPr>
              <a:t>)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00"/>
                </a:solidFill>
                <a:latin typeface="Times New Roman"/>
                <a:ea typeface="仿宋_GB2312"/>
              </a:rPr>
              <a:t>{</a:t>
            </a:r>
            <a:endParaRPr kumimoji="1" lang="en-US" altLang="zh-CN" sz="2800" b="1" kern="0" dirty="0">
              <a:solidFill>
                <a:srgbClr val="000000"/>
              </a:solidFill>
              <a:latin typeface="Times New Roman"/>
              <a:ea typeface="仿宋_GB2312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  if(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Q.front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==</a:t>
            </a: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ea typeface="仿宋_GB2312"/>
              </a:rPr>
              <a:t>Q.rear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) return ERROR;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  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e=</a:t>
            </a:r>
            <a:r>
              <a:rPr kumimoji="1" lang="en-US" altLang="zh-CN" sz="2800" b="1" kern="0" dirty="0" err="1">
                <a:solidFill>
                  <a:srgbClr val="0000FF"/>
                </a:solidFill>
                <a:latin typeface="Times New Roman"/>
                <a:ea typeface="仿宋_GB2312"/>
              </a:rPr>
              <a:t>Q.base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[</a:t>
            </a:r>
            <a:r>
              <a:rPr kumimoji="1" lang="en-US" altLang="zh-CN" sz="2800" b="1" kern="0" dirty="0" err="1">
                <a:solidFill>
                  <a:srgbClr val="0000FF"/>
                </a:solidFill>
                <a:latin typeface="Times New Roman"/>
                <a:ea typeface="仿宋_GB2312"/>
              </a:rPr>
              <a:t>Q.front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];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   </a:t>
            </a:r>
            <a:r>
              <a:rPr kumimoji="1" lang="en-US" altLang="zh-CN" sz="2800" b="1" kern="0" dirty="0" err="1">
                <a:solidFill>
                  <a:srgbClr val="0000FF"/>
                </a:solidFill>
                <a:latin typeface="Times New Roman"/>
                <a:ea typeface="仿宋_GB2312"/>
              </a:rPr>
              <a:t>Q.front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=(Q.front+1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imes New Roman"/>
                <a:ea typeface="仿宋_GB2312"/>
              </a:rPr>
              <a:t>) % MAXQSIZE</a:t>
            </a:r>
            <a:r>
              <a:rPr kumimoji="1" lang="en-US" altLang="zh-CN" sz="2800" b="1" kern="0" dirty="0">
                <a:solidFill>
                  <a:srgbClr val="0000FF"/>
                </a:solidFill>
                <a:latin typeface="Times New Roman"/>
                <a:ea typeface="仿宋_GB2312"/>
              </a:rPr>
              <a:t>;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   return OK;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ea typeface="仿宋_GB231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938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/>
          <p:cNvSpPr txBox="1">
            <a:spLocks noChangeArrowheads="1"/>
          </p:cNvSpPr>
          <p:nvPr/>
        </p:nvSpPr>
        <p:spPr bwMode="auto">
          <a:xfrm>
            <a:off x="683568" y="1095127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队列长度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L=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（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rear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－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front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%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N 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sym typeface="Wingdings" pitchFamily="2" charset="2"/>
              </a:rPr>
              <a:t>(N=</a:t>
            </a:r>
            <a:r>
              <a:rPr kumimoji="1" lang="en-US" altLang="zh-CN" sz="2800" b="1" dirty="0" err="1" smtClean="0">
                <a:latin typeface="Times New Roman" pitchFamily="18" charset="0"/>
                <a:ea typeface="宋体" charset="-122"/>
                <a:sym typeface="Wingdings" pitchFamily="2" charset="2"/>
              </a:rPr>
              <a:t>maxsize</a:t>
            </a:r>
            <a:r>
              <a:rPr kumimoji="1" lang="en-US" altLang="zh-CN" sz="2800" b="1" dirty="0" smtClean="0">
                <a:latin typeface="Times New Roman" pitchFamily="18" charset="0"/>
                <a:ea typeface="宋体" charset="-122"/>
                <a:sym typeface="Wingdings" pitchFamily="2" charset="2"/>
              </a:rPr>
              <a:t>)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1172" y="1868016"/>
            <a:ext cx="3917950" cy="3505200"/>
            <a:chOff x="1296" y="1584"/>
            <a:chExt cx="2468" cy="2208"/>
          </a:xfrm>
        </p:grpSpPr>
        <p:pic>
          <p:nvPicPr>
            <p:cNvPr id="292868" name="Picture 4" descr="未命名1"/>
            <p:cNvPicPr>
              <a:picLocks noChangeAspect="1" noChangeArrowheads="1"/>
            </p:cNvPicPr>
            <p:nvPr/>
          </p:nvPicPr>
          <p:blipFill>
            <a:blip r:embed="rId2" cstate="print"/>
            <a:srcRect l="-4742" t="29028" r="68550" b="22153"/>
            <a:stretch>
              <a:fillRect/>
            </a:stretch>
          </p:blipFill>
          <p:spPr bwMode="auto">
            <a:xfrm>
              <a:off x="1920" y="1584"/>
              <a:ext cx="1824" cy="1776"/>
            </a:xfrm>
            <a:prstGeom prst="rect">
              <a:avLst/>
            </a:prstGeom>
            <a:noFill/>
          </p:spPr>
        </p:pic>
        <p:sp>
          <p:nvSpPr>
            <p:cNvPr id="292869" name="Text Box 5"/>
            <p:cNvSpPr txBox="1">
              <a:spLocks noChangeArrowheads="1"/>
            </p:cNvSpPr>
            <p:nvPr/>
          </p:nvSpPr>
          <p:spPr bwMode="auto">
            <a:xfrm>
              <a:off x="2496" y="1968"/>
              <a:ext cx="12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J2             J3	</a:t>
              </a:r>
            </a:p>
          </p:txBody>
        </p:sp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309" y="2466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J1                        J4</a:t>
              </a:r>
              <a:endParaRPr kumimoji="1" lang="en-US" altLang="zh-TW" sz="2000">
                <a:solidFill>
                  <a:schemeClr val="bg1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292871" name="Text Box 7"/>
            <p:cNvSpPr txBox="1">
              <a:spLocks noChangeArrowheads="1"/>
            </p:cNvSpPr>
            <p:nvPr/>
          </p:nvSpPr>
          <p:spPr bwMode="auto">
            <a:xfrm>
              <a:off x="3029" y="2894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zh-TW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kumimoji="1" lang="en-US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J5</a:t>
              </a:r>
            </a:p>
          </p:txBody>
        </p:sp>
        <p:sp>
          <p:nvSpPr>
            <p:cNvPr id="292872" name="Rectangle 8"/>
            <p:cNvSpPr>
              <a:spLocks noChangeArrowheads="1"/>
            </p:cNvSpPr>
            <p:nvPr/>
          </p:nvSpPr>
          <p:spPr bwMode="auto">
            <a:xfrm>
              <a:off x="1296" y="2640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292873" name="Rectangle 9"/>
            <p:cNvSpPr>
              <a:spLocks noChangeArrowheads="1"/>
            </p:cNvSpPr>
            <p:nvPr/>
          </p:nvSpPr>
          <p:spPr bwMode="auto">
            <a:xfrm>
              <a:off x="2304" y="350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V="1">
              <a:off x="1776" y="2688"/>
              <a:ext cx="384" cy="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875" name="Line 11"/>
            <p:cNvSpPr>
              <a:spLocks noChangeShapeType="1"/>
            </p:cNvSpPr>
            <p:nvPr/>
          </p:nvSpPr>
          <p:spPr bwMode="auto">
            <a:xfrm flipV="1">
              <a:off x="2592" y="3168"/>
              <a:ext cx="0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4625280" y="3691880"/>
            <a:ext cx="3886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问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3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：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在具有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n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个单元的循环队列中，队满时共有多少个元素？ </a:t>
            </a: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6457528" y="448396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n-1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个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8403530" y="309627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5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chemeClr val="accent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</a:t>
            </a:r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4625280" y="3080097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问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2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：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左图中队列长度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L=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？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4625280" y="2113310"/>
            <a:ext cx="411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问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1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：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左图中队列容量</a:t>
            </a:r>
          </a:p>
          <a:p>
            <a:pPr algn="l"/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    </a:t>
            </a:r>
            <a:r>
              <a:rPr kumimoji="1"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maxsize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N=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？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sp>
        <p:nvSpPr>
          <p:cNvPr id="292882" name="Rectangle 18"/>
          <p:cNvSpPr>
            <a:spLocks noChangeArrowheads="1"/>
          </p:cNvSpPr>
          <p:nvPr/>
        </p:nvSpPr>
        <p:spPr bwMode="auto">
          <a:xfrm>
            <a:off x="7956376" y="24733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6 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顺序队列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52328" y="5157192"/>
            <a:ext cx="6084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/>
              <a:t>一般情况下，长度（</a:t>
            </a:r>
            <a:r>
              <a:rPr lang="en-US" altLang="zh-CN" sz="2400" b="1" dirty="0" smtClean="0"/>
              <a:t>L</a:t>
            </a:r>
            <a:r>
              <a:rPr lang="zh-CN" altLang="en-US" sz="2400" b="1" dirty="0" smtClean="0"/>
              <a:t>）是指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元素个数</a:t>
            </a:r>
            <a:r>
              <a:rPr lang="zh-CN" altLang="en-US" sz="2400" b="1" dirty="0" smtClean="0"/>
              <a:t>（不含头结点或空闲单元），而</a:t>
            </a:r>
            <a:r>
              <a:rPr lang="en-US" altLang="zh-CN" sz="2400" b="1" dirty="0" err="1" smtClean="0"/>
              <a:t>maxsize</a:t>
            </a:r>
            <a:r>
              <a:rPr lang="en-US" altLang="zh-CN" sz="2400" b="1" dirty="0" smtClean="0"/>
              <a:t> N </a:t>
            </a:r>
            <a:r>
              <a:rPr lang="zh-CN" altLang="en-US" sz="2400" b="1" dirty="0" smtClean="0"/>
              <a:t>是指所有单元总数，即“容量”。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/>
      <p:bldP spid="292876" grpId="0" autoUpdateAnimBg="0"/>
      <p:bldP spid="292877" grpId="0" autoUpdateAnimBg="0"/>
      <p:bldP spid="292878" grpId="0" autoUpdateAnimBg="0"/>
      <p:bldP spid="292879" grpId="0" autoUpdateAnimBg="0"/>
      <p:bldP spid="292881" grpId="0" autoUpdateAnimBg="0"/>
      <p:bldP spid="292882" grpId="0" autoUpdateAnimBg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zh-CN" altLang="en-US" dirty="0"/>
              <a:t>栈的抽象数据类型定义 </a:t>
            </a:r>
          </a:p>
          <a:p>
            <a:pPr>
              <a:spcBef>
                <a:spcPts val="500"/>
              </a:spcBef>
            </a:pP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38" y="1654175"/>
            <a:ext cx="2971800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 b="1" dirty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ADT Stack {</a:t>
            </a: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 smtClean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3200" b="1" dirty="0" smtClean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200" b="1" dirty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ADT Stack</a:t>
            </a:r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92113" y="2205038"/>
            <a:ext cx="196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1025" y="2822575"/>
            <a:ext cx="6170279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∈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ElemSet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=1,2,...,n,  n≥0 }</a:t>
            </a:r>
            <a:endParaRPr kumimoji="1"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6400" y="3656013"/>
            <a:ext cx="196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数据关系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23888" y="4256088"/>
            <a:ext cx="714851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 &lt;a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,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&gt;| a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∈D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=2,...,n }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	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约定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端为栈顶，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端为栈底</a:t>
            </a:r>
          </a:p>
        </p:txBody>
      </p:sp>
      <p:sp>
        <p:nvSpPr>
          <p:cNvPr id="9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20688" y="5294313"/>
            <a:ext cx="8071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基本操作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楷体_GB2312" pitchFamily="49" charset="-122"/>
              </a:rPr>
              <a:t>初始化栈、判断栈空、入栈、出栈、读栈顶元素值等</a:t>
            </a:r>
            <a:endParaRPr kumimoji="1"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2779713" y="0"/>
            <a:ext cx="36972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kern="0" dirty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87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12904" y="2159794"/>
            <a:ext cx="2895600" cy="2819400"/>
            <a:chOff x="2832" y="1392"/>
            <a:chExt cx="2066" cy="2112"/>
          </a:xfrm>
        </p:grpSpPr>
        <p:pic>
          <p:nvPicPr>
            <p:cNvPr id="50214" name="Picture 3" descr="未命名1"/>
            <p:cNvPicPr>
              <a:picLocks noChangeAspect="1" noChangeArrowheads="1"/>
            </p:cNvPicPr>
            <p:nvPr/>
          </p:nvPicPr>
          <p:blipFill>
            <a:blip r:embed="rId2" cstate="print"/>
            <a:srcRect l="31409" t="25070" r="27599" b="16875"/>
            <a:stretch>
              <a:fillRect/>
            </a:stretch>
          </p:blipFill>
          <p:spPr bwMode="auto">
            <a:xfrm>
              <a:off x="2832" y="1392"/>
              <a:ext cx="2066" cy="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15" name="Text Box 4"/>
            <p:cNvSpPr txBox="1">
              <a:spLocks noChangeArrowheads="1"/>
            </p:cNvSpPr>
            <p:nvPr/>
          </p:nvSpPr>
          <p:spPr bwMode="auto">
            <a:xfrm>
              <a:off x="3484" y="2777"/>
              <a:ext cx="81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J6       J5</a:t>
              </a:r>
            </a:p>
          </p:txBody>
        </p:sp>
        <p:sp>
          <p:nvSpPr>
            <p:cNvPr id="50216" name="Text Box 5"/>
            <p:cNvSpPr txBox="1">
              <a:spLocks noChangeArrowheads="1"/>
            </p:cNvSpPr>
            <p:nvPr/>
          </p:nvSpPr>
          <p:spPr bwMode="auto">
            <a:xfrm>
              <a:off x="3182" y="2391"/>
              <a:ext cx="31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J7</a:t>
              </a:r>
            </a:p>
          </p:txBody>
        </p:sp>
        <p:sp>
          <p:nvSpPr>
            <p:cNvPr id="50217" name="Text Box 6"/>
            <p:cNvSpPr txBox="1">
              <a:spLocks noChangeArrowheads="1"/>
            </p:cNvSpPr>
            <p:nvPr/>
          </p:nvSpPr>
          <p:spPr bwMode="auto">
            <a:xfrm>
              <a:off x="3382" y="1894"/>
              <a:ext cx="947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J8          J9</a:t>
              </a:r>
            </a:p>
          </p:txBody>
        </p:sp>
      </p:grp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442467" y="1124744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例：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一循环队列如下图所示，若先删除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4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个元素，接着再插入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4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个元素，请问队头和队尾指针分别指向哪个位置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?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2304" y="2159794"/>
            <a:ext cx="3689350" cy="3124200"/>
            <a:chOff x="192" y="816"/>
            <a:chExt cx="2324" cy="1968"/>
          </a:xfrm>
        </p:grpSpPr>
        <p:pic>
          <p:nvPicPr>
            <p:cNvPr id="50206" name="Picture 9" descr="未命名1"/>
            <p:cNvPicPr>
              <a:picLocks noChangeAspect="1" noChangeArrowheads="1"/>
            </p:cNvPicPr>
            <p:nvPr/>
          </p:nvPicPr>
          <p:blipFill>
            <a:blip r:embed="rId2" cstate="print"/>
            <a:srcRect l="-4742" t="29028" r="68550" b="22153"/>
            <a:stretch>
              <a:fillRect/>
            </a:stretch>
          </p:blipFill>
          <p:spPr bwMode="auto">
            <a:xfrm>
              <a:off x="672" y="816"/>
              <a:ext cx="1824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7" name="Text Box 10"/>
            <p:cNvSpPr txBox="1">
              <a:spLocks noChangeArrowheads="1"/>
            </p:cNvSpPr>
            <p:nvPr/>
          </p:nvSpPr>
          <p:spPr bwMode="auto">
            <a:xfrm>
              <a:off x="1248" y="1200"/>
              <a:ext cx="12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J2             J3	</a:t>
              </a:r>
            </a:p>
          </p:txBody>
        </p:sp>
        <p:sp>
          <p:nvSpPr>
            <p:cNvPr id="50208" name="Text Box 11"/>
            <p:cNvSpPr txBox="1">
              <a:spLocks noChangeArrowheads="1"/>
            </p:cNvSpPr>
            <p:nvPr/>
          </p:nvSpPr>
          <p:spPr bwMode="auto">
            <a:xfrm>
              <a:off x="1061" y="1698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J1                        J4</a:t>
              </a:r>
              <a:endParaRPr kumimoji="1" lang="en-US" altLang="zh-TW" sz="2000">
                <a:solidFill>
                  <a:schemeClr val="bg1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50209" name="Text Box 12"/>
            <p:cNvSpPr txBox="1">
              <a:spLocks noChangeArrowheads="1"/>
            </p:cNvSpPr>
            <p:nvPr/>
          </p:nvSpPr>
          <p:spPr bwMode="auto">
            <a:xfrm>
              <a:off x="1781" y="2126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TW" altLang="zh-TW" sz="2000" b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kumimoji="1" lang="en-US" altLang="zh-TW" sz="2000" b="1">
                  <a:solidFill>
                    <a:schemeClr val="bg1"/>
                  </a:solidFill>
                  <a:latin typeface="Times New Roman" pitchFamily="18" charset="0"/>
                  <a:ea typeface="PMingLiU" pitchFamily="18" charset="-120"/>
                </a:rPr>
                <a:t>J5</a:t>
              </a:r>
            </a:p>
          </p:txBody>
        </p:sp>
        <p:sp>
          <p:nvSpPr>
            <p:cNvPr id="50210" name="Rectangle 13"/>
            <p:cNvSpPr>
              <a:spLocks noChangeArrowheads="1"/>
            </p:cNvSpPr>
            <p:nvPr/>
          </p:nvSpPr>
          <p:spPr bwMode="auto">
            <a:xfrm>
              <a:off x="192" y="1776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chemeClr val="accent1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50211" name="Rectangle 14"/>
            <p:cNvSpPr>
              <a:spLocks noChangeArrowheads="1"/>
            </p:cNvSpPr>
            <p:nvPr/>
          </p:nvSpPr>
          <p:spPr bwMode="auto">
            <a:xfrm>
              <a:off x="1069" y="2496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50212" name="Line 15"/>
            <p:cNvSpPr>
              <a:spLocks noChangeShapeType="1"/>
            </p:cNvSpPr>
            <p:nvPr/>
          </p:nvSpPr>
          <p:spPr bwMode="auto">
            <a:xfrm flipV="1">
              <a:off x="672" y="1920"/>
              <a:ext cx="24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3" name="Line 16"/>
            <p:cNvSpPr>
              <a:spLocks noChangeShapeType="1"/>
            </p:cNvSpPr>
            <p:nvPr/>
          </p:nvSpPr>
          <p:spPr bwMode="auto">
            <a:xfrm flipV="1">
              <a:off x="1344" y="2400"/>
              <a:ext cx="0" cy="1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713928" y="5515769"/>
            <a:ext cx="81785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66750" indent="-666750" eaLnBrk="1" hangingPunct="1"/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由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图可知，队头和队尾指针的初态分别为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front=0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和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rear=5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。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194104" y="4521994"/>
            <a:ext cx="990600" cy="609600"/>
            <a:chOff x="4464" y="2256"/>
            <a:chExt cx="624" cy="384"/>
          </a:xfrm>
        </p:grpSpPr>
        <p:sp>
          <p:nvSpPr>
            <p:cNvPr id="50204" name="Rectangle 19"/>
            <p:cNvSpPr>
              <a:spLocks noChangeArrowheads="1"/>
            </p:cNvSpPr>
            <p:nvPr/>
          </p:nvSpPr>
          <p:spPr bwMode="auto">
            <a:xfrm>
              <a:off x="4556" y="235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50205" name="Line 20"/>
            <p:cNvSpPr>
              <a:spLocks noChangeShapeType="1"/>
            </p:cNvSpPr>
            <p:nvPr/>
          </p:nvSpPr>
          <p:spPr bwMode="auto">
            <a:xfrm flipH="1" flipV="1">
              <a:off x="4464" y="2256"/>
              <a:ext cx="96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748142" y="3331369"/>
            <a:ext cx="1198562" cy="457200"/>
            <a:chOff x="4848" y="1824"/>
            <a:chExt cx="755" cy="288"/>
          </a:xfrm>
        </p:grpSpPr>
        <p:sp>
          <p:nvSpPr>
            <p:cNvPr id="50202" name="Rectangle 22"/>
            <p:cNvSpPr>
              <a:spLocks noChangeArrowheads="1"/>
            </p:cNvSpPr>
            <p:nvPr/>
          </p:nvSpPr>
          <p:spPr bwMode="auto">
            <a:xfrm>
              <a:off x="5136" y="182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50203" name="Line 23"/>
            <p:cNvSpPr>
              <a:spLocks noChangeShapeType="1"/>
            </p:cNvSpPr>
            <p:nvPr/>
          </p:nvSpPr>
          <p:spPr bwMode="auto">
            <a:xfrm flipH="1" flipV="1">
              <a:off x="4848" y="1968"/>
              <a:ext cx="33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4937" name="Rectangle 25"/>
          <p:cNvSpPr>
            <a:spLocks noChangeArrowheads="1"/>
          </p:cNvSpPr>
          <p:nvPr/>
        </p:nvSpPr>
        <p:spPr bwMode="auto">
          <a:xfrm>
            <a:off x="810767" y="6020594"/>
            <a:ext cx="7395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删除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4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个元素后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front=4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；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再插入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4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个元素后，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rear=3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。 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7104" y="2159794"/>
            <a:ext cx="1066800" cy="609600"/>
            <a:chOff x="384" y="816"/>
            <a:chExt cx="672" cy="384"/>
          </a:xfrm>
        </p:grpSpPr>
        <p:sp>
          <p:nvSpPr>
            <p:cNvPr id="50200" name="Rectangle 27"/>
            <p:cNvSpPr>
              <a:spLocks noChangeArrowheads="1"/>
            </p:cNvSpPr>
            <p:nvPr/>
          </p:nvSpPr>
          <p:spPr bwMode="auto">
            <a:xfrm>
              <a:off x="384" y="816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50201" name="Line 28"/>
            <p:cNvSpPr>
              <a:spLocks noChangeShapeType="1"/>
            </p:cNvSpPr>
            <p:nvPr/>
          </p:nvSpPr>
          <p:spPr bwMode="auto">
            <a:xfrm>
              <a:off x="816" y="1008"/>
              <a:ext cx="240" cy="1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05954" y="3683794"/>
            <a:ext cx="1149350" cy="457200"/>
            <a:chOff x="188" y="1776"/>
            <a:chExt cx="724" cy="288"/>
          </a:xfrm>
        </p:grpSpPr>
        <p:sp>
          <p:nvSpPr>
            <p:cNvPr id="50198" name="Rectangle 30"/>
            <p:cNvSpPr>
              <a:spLocks noChangeArrowheads="1"/>
            </p:cNvSpPr>
            <p:nvPr/>
          </p:nvSpPr>
          <p:spPr bwMode="auto">
            <a:xfrm>
              <a:off x="188" y="1776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chemeClr val="hlink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50199" name="Line 31"/>
            <p:cNvSpPr>
              <a:spLocks noChangeShapeType="1"/>
            </p:cNvSpPr>
            <p:nvPr/>
          </p:nvSpPr>
          <p:spPr bwMode="auto">
            <a:xfrm flipV="1">
              <a:off x="672" y="1920"/>
              <a:ext cx="24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495229" y="1969294"/>
            <a:ext cx="844550" cy="685800"/>
            <a:chOff x="2112" y="672"/>
            <a:chExt cx="532" cy="432"/>
          </a:xfrm>
        </p:grpSpPr>
        <p:sp>
          <p:nvSpPr>
            <p:cNvPr id="50196" name="Rectangle 33"/>
            <p:cNvSpPr>
              <a:spLocks noChangeArrowheads="1"/>
            </p:cNvSpPr>
            <p:nvPr/>
          </p:nvSpPr>
          <p:spPr bwMode="auto">
            <a:xfrm>
              <a:off x="2112" y="67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50197" name="Line 34"/>
            <p:cNvSpPr>
              <a:spLocks noChangeShapeType="1"/>
            </p:cNvSpPr>
            <p:nvPr/>
          </p:nvSpPr>
          <p:spPr bwMode="auto">
            <a:xfrm flipH="1">
              <a:off x="2112" y="912"/>
              <a:ext cx="240" cy="19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917504" y="3074194"/>
            <a:ext cx="1073150" cy="685800"/>
            <a:chOff x="2400" y="1392"/>
            <a:chExt cx="676" cy="432"/>
          </a:xfrm>
        </p:grpSpPr>
        <p:sp>
          <p:nvSpPr>
            <p:cNvPr id="50194" name="Rectangle 36"/>
            <p:cNvSpPr>
              <a:spLocks noChangeArrowheads="1"/>
            </p:cNvSpPr>
            <p:nvPr/>
          </p:nvSpPr>
          <p:spPr bwMode="auto">
            <a:xfrm>
              <a:off x="2544" y="139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50195" name="Line 37"/>
            <p:cNvSpPr>
              <a:spLocks noChangeShapeType="1"/>
            </p:cNvSpPr>
            <p:nvPr/>
          </p:nvSpPr>
          <p:spPr bwMode="auto">
            <a:xfrm flipH="1">
              <a:off x="2400" y="1680"/>
              <a:ext cx="288" cy="14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3231704" y="4598194"/>
            <a:ext cx="1219200" cy="533400"/>
            <a:chOff x="1968" y="2352"/>
            <a:chExt cx="768" cy="336"/>
          </a:xfrm>
        </p:grpSpPr>
        <p:sp>
          <p:nvSpPr>
            <p:cNvPr id="50192" name="Rectangle 39"/>
            <p:cNvSpPr>
              <a:spLocks noChangeArrowheads="1"/>
            </p:cNvSpPr>
            <p:nvPr/>
          </p:nvSpPr>
          <p:spPr bwMode="auto">
            <a:xfrm>
              <a:off x="2204" y="2400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50193" name="Line 40"/>
            <p:cNvSpPr>
              <a:spLocks noChangeShapeType="1"/>
            </p:cNvSpPr>
            <p:nvPr/>
          </p:nvSpPr>
          <p:spPr bwMode="auto">
            <a:xfrm flipH="1" flipV="1">
              <a:off x="1968" y="2352"/>
              <a:ext cx="240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顺序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队列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utoUpdateAnimBg="0"/>
      <p:bldP spid="294929" grpId="0" autoUpdateAnimBg="0"/>
      <p:bldP spid="29493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512" y="142528"/>
            <a:ext cx="5638800" cy="838200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讨论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35280" cy="531033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</a:rPr>
              <a:t>线性表、栈与队列的异同点</a:t>
            </a:r>
          </a:p>
          <a:p>
            <a:pPr algn="just" eaLnBrk="1" hangingPunct="1"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相同点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：  </a:t>
            </a:r>
            <a:r>
              <a:rPr lang="zh-CN" altLang="en-US" sz="2400" b="1" dirty="0" smtClean="0">
                <a:ea typeface="楷体_GB2312" pitchFamily="49" charset="-122"/>
              </a:rPr>
              <a:t>逻辑结构相同，都是线性的；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          都可以用顺序存储或链表存储；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          栈和队列是两种特殊的线性表，即</a:t>
            </a:r>
            <a:r>
              <a:rPr lang="zh-CN" altLang="en-US" sz="2400" b="1" dirty="0" smtClean="0">
                <a:solidFill>
                  <a:srgbClr val="0000FF"/>
                </a:solidFill>
                <a:ea typeface="楷体_GB2312" pitchFamily="49" charset="-122"/>
              </a:rPr>
              <a:t>受限的线性表</a:t>
            </a:r>
            <a:r>
              <a:rPr lang="zh-CN" altLang="en-US" sz="2400" b="1" dirty="0" smtClean="0">
                <a:ea typeface="楷体_GB2312" pitchFamily="49" charset="-122"/>
              </a:rPr>
              <a:t>（只  是对插入、删除运算加以限制）。</a:t>
            </a:r>
          </a:p>
          <a:p>
            <a:pPr algn="just" eaLnBrk="1" hangingPunct="1"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不同点：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① 运算规则不同，线性表为随机存取，而栈是只允许在一端进行插入和删除运算，因而是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后进先出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表；队列是只允许在一端进行插入、另一端进行删除运算，因而是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先进先出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表。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② 用途不同，线性表比较通用；堆栈用于函数调用、递归和简化设计等；队列用于离散事件模拟、多道作业处理和简化设计等。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uiExpand="1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171" y="1125538"/>
            <a:ext cx="8569325" cy="5399087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buClrTx/>
              <a:buNone/>
              <a:defRPr/>
            </a:pPr>
            <a:r>
              <a:rPr kumimoji="1" lang="en-US" altLang="zh-CN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掌握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栈和队列的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，并能在相应的应用问题中正确</a:t>
            </a:r>
            <a:r>
              <a:rPr kumimoji="1" lang="zh-CN" altLang="en-US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选用。</a:t>
            </a:r>
            <a:endParaRPr kumimoji="1" lang="zh-CN" altLang="en-US" kern="12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lvl="0" indent="-457200">
              <a:lnSpc>
                <a:spcPct val="150000"/>
              </a:lnSpc>
              <a:buClrTx/>
              <a:buNone/>
              <a:defRPr/>
            </a:pPr>
            <a:r>
              <a:rPr kumimoji="1" lang="en-US" altLang="zh-CN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熟练</a:t>
            </a:r>
            <a:r>
              <a:rPr kumimoji="1" lang="zh-CN" altLang="en-US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掌握</a:t>
            </a:r>
            <a:r>
              <a:rPr kumimoji="1" lang="zh-CN" altLang="en-US" kern="12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顺序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和链栈的进</a:t>
            </a:r>
            <a:r>
              <a:rPr kumimoji="1" lang="zh-CN" altLang="en-US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栈、出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栈算法，特别应注意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栈满和栈空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条件。</a:t>
            </a:r>
            <a:endParaRPr kumimoji="1" lang="zh-CN" altLang="en-US" kern="12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lvl="0" indent="-457200">
              <a:lnSpc>
                <a:spcPct val="150000"/>
              </a:lnSpc>
              <a:buClrTx/>
              <a:buNone/>
              <a:defRPr/>
            </a:pPr>
            <a:r>
              <a:rPr kumimoji="1" lang="en-US" altLang="zh-CN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熟练掌握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循环队列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和链队列的进</a:t>
            </a:r>
            <a:r>
              <a:rPr kumimoji="1" lang="zh-CN" altLang="en-US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队、出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队算法，特别注意</a:t>
            </a:r>
            <a:r>
              <a:rPr kumimoji="1" lang="zh-CN" altLang="en-US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队满和队空</a:t>
            </a:r>
            <a:r>
              <a:rPr kumimoji="1" lang="zh-CN" altLang="en-US" kern="12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条件。</a:t>
            </a:r>
            <a:endParaRPr kumimoji="1" lang="zh-CN" altLang="en-US" kern="12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668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 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第三章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1216" y="1052736"/>
            <a:ext cx="8153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1.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数组Ｑ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[n]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用来表示一个循环队列，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f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为当前队列头元素的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前一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位置，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r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为队尾元素的位置。假定队列中元素的个数小于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，计算队列中元素的公式为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6416" y="2271936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5250" algn="l"/>
              </a:tabLst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（Ａ）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r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－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f               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（Ｂ）（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n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＋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f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－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r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% n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95250" algn="l"/>
              </a:tabLst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（Ｃ）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n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＋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r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－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f          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（Ｄ） （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n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＋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r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－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f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）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% n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004" y="3110136"/>
            <a:ext cx="4343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tabLst>
                <a:tab pos="95250" algn="l"/>
              </a:tabLst>
            </a:pPr>
            <a:r>
              <a:rPr lang="en-US" altLang="zh-CN" sz="2400" dirty="0">
                <a:latin typeface="Times New Roman" pitchFamily="18" charset="0"/>
              </a:rPr>
              <a:t>4</a:t>
            </a:r>
            <a:r>
              <a:rPr lang="zh-CN" altLang="en-US" sz="2400" dirty="0">
                <a:latin typeface="Times New Roman" pitchFamily="18" charset="0"/>
              </a:rPr>
              <a:t>种公式哪种合理？</a:t>
            </a:r>
          </a:p>
          <a:p>
            <a:pPr algn="just">
              <a:spcBef>
                <a:spcPct val="20000"/>
              </a:spcBef>
              <a:tabLst>
                <a:tab pos="95250" algn="l"/>
              </a:tabLst>
            </a:pPr>
            <a:r>
              <a:rPr lang="zh-CN" altLang="en-US" sz="2400" dirty="0">
                <a:latin typeface="Times New Roman" pitchFamily="18" charset="0"/>
              </a:rPr>
              <a:t>当 </a:t>
            </a:r>
            <a:r>
              <a:rPr lang="en-US" altLang="zh-CN" sz="2400" dirty="0">
                <a:latin typeface="Times New Roman" pitchFamily="18" charset="0"/>
              </a:rPr>
              <a:t>r ≥f </a:t>
            </a:r>
            <a:r>
              <a:rPr lang="zh-CN" altLang="en-US" sz="2400" dirty="0">
                <a:latin typeface="Times New Roman" pitchFamily="18" charset="0"/>
              </a:rPr>
              <a:t>时（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）合理；</a:t>
            </a:r>
          </a:p>
          <a:p>
            <a:pPr algn="just">
              <a:spcBef>
                <a:spcPct val="20000"/>
              </a:spcBef>
              <a:tabLst>
                <a:tab pos="95250" algn="l"/>
              </a:tabLst>
            </a:pPr>
            <a:r>
              <a:rPr lang="zh-CN" altLang="en-US" sz="2400" dirty="0">
                <a:latin typeface="Times New Roman" pitchFamily="18" charset="0"/>
              </a:rPr>
              <a:t>当 </a:t>
            </a:r>
            <a:r>
              <a:rPr lang="en-US" altLang="zh-CN" sz="2400" dirty="0">
                <a:latin typeface="Times New Roman" pitchFamily="18" charset="0"/>
              </a:rPr>
              <a:t>r &lt; f </a:t>
            </a:r>
            <a:r>
              <a:rPr lang="zh-CN" altLang="en-US" sz="2400" dirty="0">
                <a:latin typeface="Times New Roman" pitchFamily="18" charset="0"/>
              </a:rPr>
              <a:t>时（</a:t>
            </a:r>
            <a:r>
              <a:rPr lang="en-US" altLang="zh-CN" sz="2400" dirty="0">
                <a:latin typeface="Times New Roman" pitchFamily="18" charset="0"/>
              </a:rPr>
              <a:t>C</a:t>
            </a:r>
            <a:r>
              <a:rPr lang="zh-CN" altLang="en-US" sz="2400" dirty="0">
                <a:latin typeface="Times New Roman" pitchFamily="18" charset="0"/>
              </a:rPr>
              <a:t>）合理；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3381" y="3110136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分析：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4716016" y="3567336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97016" y="3491136"/>
            <a:ext cx="327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综合</a:t>
            </a:r>
            <a:r>
              <a:rPr lang="en-US" altLang="zh-CN" sz="2400" dirty="0"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种情况，以（</a:t>
            </a:r>
            <a:r>
              <a:rPr lang="en-US" altLang="zh-CN" sz="2400" dirty="0">
                <a:latin typeface="Times New Roman" pitchFamily="18" charset="0"/>
              </a:rPr>
              <a:t>D</a:t>
            </a:r>
            <a:r>
              <a:rPr lang="zh-CN" altLang="en-US" sz="2400" dirty="0">
                <a:latin typeface="Times New Roman" pitchFamily="18" charset="0"/>
              </a:rPr>
              <a:t>）的表达最为合理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5016" y="4557936"/>
            <a:ext cx="85834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62000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2.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在一个循环队列中，若约定队首指针指向队首元素的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ea"/>
                <a:ea typeface="+mj-ea"/>
              </a:rPr>
              <a:t>前一个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位置。那么，从循环队列中删除一个元素时，其操作是 先 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   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，后</a:t>
            </a:r>
            <a:r>
              <a:rPr kumimoji="0" lang="zh-CN" alt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87004" y="5564088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移动队首指针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63566" y="5517232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取出元素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106416" y="2697386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itchFamily="18" charset="0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xmlns="" val="33980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autoUpdateAnimBg="0" advAuto="1000"/>
      <p:bldP spid="6" grpId="0"/>
      <p:bldP spid="7" grpId="0"/>
      <p:bldP spid="8" grpId="0" animBg="1"/>
      <p:bldP spid="9" grpId="0"/>
      <p:bldP spid="10" grpId="0" build="p" autoUpdateAnimBg="0"/>
      <p:bldP spid="11" grpId="0" autoUpdateAnimBg="0"/>
      <p:bldP spid="12" grpId="0" autoUpdateAnimBg="0"/>
      <p:bldP spid="1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052736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3. 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按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字母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黑体"/>
              </a:rPr>
              <a:t>a,b,c,d,e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顺序入栈，则出栈的输出序列不可能的是（ ）。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266700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 A.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黑体"/>
                <a:ea typeface="宋体"/>
              </a:rPr>
              <a:t>decba</a:t>
            </a: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     B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、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黑体"/>
              </a:rPr>
              <a:t>dceab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    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    C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.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黑体"/>
              </a:rPr>
              <a:t>abcde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   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   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黑体"/>
              </a:rPr>
              <a:t>D.edcba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4.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一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个顺序栈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黑体"/>
              </a:rPr>
              <a:t>st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(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最多元素为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黑体"/>
              </a:rPr>
              <a:t>StackSize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)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top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为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黑体"/>
              </a:rPr>
              <a:t>int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类型，初值为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-1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，判断栈满的条件是（ ）。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00050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A. </a:t>
            </a:r>
            <a:r>
              <a:rPr lang="en-US" altLang="zh-CN" b="1" kern="100" dirty="0" err="1">
                <a:solidFill>
                  <a:srgbClr val="000000"/>
                </a:solidFill>
                <a:latin typeface="黑体"/>
                <a:ea typeface="宋体"/>
              </a:rPr>
              <a:t>st.top</a:t>
            </a: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!= </a:t>
            </a:r>
            <a:r>
              <a:rPr lang="en-US" altLang="zh-CN" b="1" kern="100" dirty="0" err="1">
                <a:solidFill>
                  <a:srgbClr val="000000"/>
                </a:solidFill>
                <a:latin typeface="黑体"/>
                <a:ea typeface="宋体"/>
              </a:rPr>
              <a:t>StackSize</a:t>
            </a: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   </a:t>
            </a: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  </a:t>
            </a: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B. </a:t>
            </a:r>
            <a:r>
              <a:rPr lang="en-US" altLang="zh-CN" b="1" kern="100" dirty="0" err="1">
                <a:solidFill>
                  <a:srgbClr val="000000"/>
                </a:solidFill>
                <a:latin typeface="黑体"/>
                <a:ea typeface="宋体"/>
              </a:rPr>
              <a:t>st.top</a:t>
            </a: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!=0    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00050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C. </a:t>
            </a:r>
            <a:r>
              <a:rPr lang="en-US" altLang="zh-CN" b="1" kern="100" dirty="0" err="1">
                <a:solidFill>
                  <a:srgbClr val="000000"/>
                </a:solidFill>
                <a:latin typeface="黑体"/>
                <a:ea typeface="宋体"/>
              </a:rPr>
              <a:t>st.top</a:t>
            </a: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!= -1          </a:t>
            </a: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  D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.  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黑体"/>
              </a:rPr>
              <a:t>st.top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== StackSize-1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5.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栈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又称为（）的线性表。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00050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A. 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顺序进出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    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                         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B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. 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后进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后出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   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00050"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C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.  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后进先出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                              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D.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先进先出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6.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一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个队列的入队顺序是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1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3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5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7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9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，则出队的 输出序列只能是（ ）。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00050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A</a:t>
            </a: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. 9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7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5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3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1    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              B.   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1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3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5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7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9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indent="400050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000000"/>
                </a:solidFill>
                <a:latin typeface="黑体"/>
                <a:ea typeface="宋体"/>
              </a:rPr>
              <a:t>C</a:t>
            </a:r>
            <a:r>
              <a:rPr lang="en-US" altLang="zh-CN" b="1" kern="100" dirty="0" smtClean="0">
                <a:solidFill>
                  <a:srgbClr val="000000"/>
                </a:solidFill>
                <a:latin typeface="黑体"/>
                <a:ea typeface="宋体"/>
              </a:rPr>
              <a:t>. 1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5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9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3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7  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                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D.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  9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5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1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7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黑体"/>
              </a:rPr>
              <a:t>，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黑体"/>
              </a:rPr>
              <a:t>3</a:t>
            </a:r>
            <a:endParaRPr lang="en-US" altLang="zh-CN" sz="1200" kern="100" dirty="0" smtClean="0">
              <a:solidFill>
                <a:srgbClr val="000000"/>
              </a:solidFill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7. </a:t>
            </a:r>
            <a:r>
              <a:rPr lang="zh-CN" altLang="en-US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 判断</a:t>
            </a:r>
            <a:r>
              <a:rPr lang="zh-CN" altLang="en-US" b="1" kern="100" dirty="0">
                <a:solidFill>
                  <a:srgbClr val="000000"/>
                </a:solidFill>
                <a:latin typeface="Times New Roman"/>
                <a:ea typeface="宋体"/>
              </a:rPr>
              <a:t>一个顺序队列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宋体"/>
              </a:rPr>
              <a:t>sq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lang="zh-CN" altLang="en-US" b="1" kern="100" dirty="0">
                <a:solidFill>
                  <a:srgbClr val="000000"/>
                </a:solidFill>
                <a:latin typeface="Times New Roman"/>
                <a:ea typeface="宋体"/>
              </a:rPr>
              <a:t>最多元素为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宋体"/>
              </a:rPr>
              <a:t>QueueSize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lang="zh-CN" altLang="en-US" b="1" kern="100" dirty="0">
                <a:solidFill>
                  <a:srgbClr val="000000"/>
                </a:solidFill>
                <a:latin typeface="Times New Roman"/>
                <a:ea typeface="宋体"/>
              </a:rPr>
              <a:t>为空队列的条件是（ ）。</a:t>
            </a: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      A. </a:t>
            </a:r>
            <a:r>
              <a:rPr lang="zh-CN" altLang="en-US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宋体"/>
              </a:rPr>
              <a:t>sq.rear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==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宋体"/>
              </a:rPr>
              <a:t>sq.front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     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         B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.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sq.rear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==0</a:t>
            </a: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      C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.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sq.front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= =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宋体"/>
              </a:rPr>
              <a:t>QueueSize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  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D. 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sq.rear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= =QueueSize+1</a:t>
            </a: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8.  </a:t>
            </a:r>
            <a:r>
              <a:rPr lang="zh-CN" altLang="en-US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判断</a:t>
            </a:r>
            <a:r>
              <a:rPr lang="zh-CN" altLang="en-US" b="1" kern="100" dirty="0">
                <a:solidFill>
                  <a:srgbClr val="000000"/>
                </a:solidFill>
                <a:latin typeface="Times New Roman"/>
                <a:ea typeface="宋体"/>
              </a:rPr>
              <a:t>一个循环队列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宋体"/>
              </a:rPr>
              <a:t>cq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lang="zh-CN" altLang="en-US" b="1" kern="100" dirty="0">
                <a:solidFill>
                  <a:srgbClr val="000000"/>
                </a:solidFill>
                <a:latin typeface="Times New Roman"/>
                <a:ea typeface="宋体"/>
              </a:rPr>
              <a:t>最多元素为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宋体"/>
              </a:rPr>
              <a:t>QueueSize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lang="zh-CN" altLang="en-US" b="1" kern="100" dirty="0">
                <a:solidFill>
                  <a:srgbClr val="000000"/>
                </a:solidFill>
                <a:latin typeface="Times New Roman"/>
                <a:ea typeface="宋体"/>
              </a:rPr>
              <a:t>为满队列的条件是（ ）。</a:t>
            </a: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     A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.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cq.rear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==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cq.front</a:t>
            </a:r>
            <a:endParaRPr lang="en-US" altLang="zh-CN" b="1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     B.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cq.rear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==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/>
                <a:ea typeface="宋体"/>
              </a:rPr>
              <a:t>QueueSize</a:t>
            </a:r>
            <a:endParaRPr lang="en-US" altLang="zh-CN" b="1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     C. (</a:t>
            </a:r>
            <a:r>
              <a:rPr lang="en-US" altLang="zh-CN" b="1" kern="100" dirty="0">
                <a:solidFill>
                  <a:srgbClr val="000000"/>
                </a:solidFill>
                <a:latin typeface="Times New Roman"/>
                <a:ea typeface="宋体"/>
              </a:rPr>
              <a:t>cq.rear+1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) %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QueueSize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==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cq.front</a:t>
            </a:r>
            <a:endParaRPr lang="en-US" altLang="zh-CN" b="1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     D.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cq.rear</a:t>
            </a:r>
            <a:r>
              <a:rPr lang="en-US" altLang="zh-CN" b="1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 % QueueSize+1 == </a:t>
            </a:r>
            <a:r>
              <a:rPr lang="en-US" altLang="zh-CN" b="1" kern="100" dirty="0" err="1" smtClean="0">
                <a:solidFill>
                  <a:srgbClr val="000000"/>
                </a:solidFill>
                <a:latin typeface="Times New Roman"/>
                <a:ea typeface="宋体"/>
              </a:rPr>
              <a:t>cq.front</a:t>
            </a:r>
            <a:endParaRPr lang="en-US" altLang="zh-CN" b="1" kern="100" dirty="0" smtClean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xmlns="" val="28581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5425" y="1052736"/>
            <a:ext cx="864076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9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将编号为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的两个栈存放于一个数组空间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V[m]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中，栈底分别处于数组的两端。当第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号栈的栈顶指针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top[0]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等于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-1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时该栈为空；当第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号栈的栈顶指针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top[1]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等于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时，该栈为空。两个栈均从两端向中间增长。试编写双栈初始化，判断栈空、栈满、进栈和出栈等算法的函数。双栈数据结构的定义如下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：</a:t>
            </a:r>
          </a:p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ourier New" pitchFamily="49" charset="0"/>
              </a:rPr>
              <a:t> 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cs typeface="Courier New" pitchFamily="49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typedef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top[2], bot[2];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栈顶和栈底指针</a:t>
            </a:r>
          </a:p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　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SElemType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*V;      	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栈数组 </a:t>
            </a:r>
          </a:p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m;          	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栈最大可容纳元素个数</a:t>
            </a:r>
          </a:p>
          <a:p>
            <a:pPr marL="0" marR="0" lvl="0" indent="269875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DblStack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13176"/>
            <a:ext cx="6048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83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06413" y="2270125"/>
            <a:ext cx="7964487" cy="78581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1863725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533650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184525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867150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76250" y="2033588"/>
            <a:ext cx="0" cy="1258887"/>
          </a:xfrm>
          <a:prstGeom prst="line">
            <a:avLst/>
          </a:prstGeom>
          <a:noFill/>
          <a:ln w="38100">
            <a:solidFill>
              <a:srgbClr val="00A4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rot="-10800000">
            <a:off x="7200900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rot="-10800000">
            <a:off x="6530975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rot="-10800000">
            <a:off x="5864225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rot="-10800000">
            <a:off x="5197475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rot="-10800000">
            <a:off x="8494713" y="1987550"/>
            <a:ext cx="0" cy="1258888"/>
          </a:xfrm>
          <a:prstGeom prst="line">
            <a:avLst/>
          </a:prstGeom>
          <a:noFill/>
          <a:ln w="38100">
            <a:solidFill>
              <a:srgbClr val="00A4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91306" y="4144963"/>
            <a:ext cx="81851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栈1的底固定在下标为0的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一端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栈2的底固定在下标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m-1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一端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top1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分别为栈1和栈2的栈顶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指针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为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整个数组空间的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大小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rot="-10800000">
            <a:off x="4535488" y="2257425"/>
            <a:ext cx="1587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17538" y="2330450"/>
            <a:ext cx="2828925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…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081338" y="3054350"/>
            <a:ext cx="960437" cy="877888"/>
            <a:chOff x="1566" y="1933"/>
            <a:chExt cx="605" cy="553"/>
          </a:xfrm>
        </p:grpSpPr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1566" y="2159"/>
              <a:ext cx="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top1</a:t>
              </a:r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1793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1181100" y="2273300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 rot="-10800000">
            <a:off x="7842250" y="2257425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685800" y="1852613"/>
            <a:ext cx="801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0       1       2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                                             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m-1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431800" y="1133475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宋体" charset="-122"/>
              </a:rPr>
              <a:t>两栈共享空间 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503738" y="3040063"/>
            <a:ext cx="857250" cy="923925"/>
            <a:chOff x="3249" y="1933"/>
            <a:chExt cx="540" cy="582"/>
          </a:xfrm>
        </p:grpSpPr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flipV="1">
              <a:off x="3475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3249" y="2188"/>
              <a:ext cx="540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top2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5226050" y="2343150"/>
            <a:ext cx="3233738" cy="5794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i="1" baseline="-25000">
                <a:solidFill>
                  <a:schemeClr val="tx1"/>
                </a:solidFill>
                <a:latin typeface="Times New Roman" pitchFamily="18" charset="0"/>
              </a:rPr>
              <a:t>j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…   …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85763" y="3068638"/>
            <a:ext cx="1216025" cy="906462"/>
            <a:chOff x="243" y="1905"/>
            <a:chExt cx="766" cy="571"/>
          </a:xfrm>
        </p:grpSpPr>
        <p:sp>
          <p:nvSpPr>
            <p:cNvPr id="48171" name="Text Box 43"/>
            <p:cNvSpPr txBox="1">
              <a:spLocks noChangeArrowheads="1"/>
            </p:cNvSpPr>
            <p:nvPr/>
          </p:nvSpPr>
          <p:spPr bwMode="auto">
            <a:xfrm>
              <a:off x="243" y="2188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底</a:t>
              </a:r>
            </a:p>
          </p:txBody>
        </p:sp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 flipV="1">
              <a:off x="527" y="1905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721600" y="3024188"/>
            <a:ext cx="1216025" cy="906462"/>
            <a:chOff x="243" y="1905"/>
            <a:chExt cx="766" cy="571"/>
          </a:xfrm>
        </p:grpSpPr>
        <p:sp>
          <p:nvSpPr>
            <p:cNvPr id="48174" name="Text Box 46"/>
            <p:cNvSpPr txBox="1">
              <a:spLocks noChangeArrowheads="1"/>
            </p:cNvSpPr>
            <p:nvPr/>
          </p:nvSpPr>
          <p:spPr bwMode="auto">
            <a:xfrm>
              <a:off x="243" y="2188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底</a:t>
              </a:r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 flipV="1">
              <a:off x="527" y="1905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6" grpId="0"/>
      <p:bldP spid="48148" grpId="0"/>
      <p:bldP spid="481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5157788" y="4194175"/>
            <a:ext cx="2476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top1= base1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792163" y="4238625"/>
            <a:ext cx="4276725" cy="531813"/>
            <a:chOff x="158" y="3294"/>
            <a:chExt cx="2694" cy="335"/>
          </a:xfrm>
        </p:grpSpPr>
        <p:sp>
          <p:nvSpPr>
            <p:cNvPr id="49191" name="Text Box 39"/>
            <p:cNvSpPr txBox="1">
              <a:spLocks noChangeArrowheads="1"/>
            </p:cNvSpPr>
            <p:nvPr/>
          </p:nvSpPr>
          <p:spPr bwMode="auto">
            <a:xfrm>
              <a:off x="527" y="3295"/>
              <a:ext cx="2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什么时候栈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为空？</a:t>
              </a:r>
            </a:p>
          </p:txBody>
        </p:sp>
        <p:graphicFrame>
          <p:nvGraphicFramePr>
            <p:cNvPr id="49192" name="Object 40"/>
            <p:cNvGraphicFramePr>
              <a:graphicFrameLocks noChangeAspect="1"/>
            </p:cNvGraphicFramePr>
            <p:nvPr/>
          </p:nvGraphicFramePr>
          <p:xfrm>
            <a:off x="158" y="3294"/>
            <a:ext cx="341" cy="335"/>
          </p:xfrm>
          <a:graphic>
            <a:graphicData uri="http://schemas.openxmlformats.org/presentationml/2006/ole">
              <p:oleObj spid="_x0000_s2052" name="Clip" r:id="rId3" imgW="861365" imgH="844906" progId="">
                <p:embed/>
              </p:oleObj>
            </a:graphicData>
          </a:graphic>
        </p:graphicFrame>
      </p:grp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794767" y="2270125"/>
            <a:ext cx="7964487" cy="78581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4" name="Line 42"/>
          <p:cNvSpPr>
            <a:spLocks noChangeShapeType="1"/>
          </p:cNvSpPr>
          <p:nvPr/>
        </p:nvSpPr>
        <p:spPr bwMode="auto">
          <a:xfrm>
            <a:off x="2152079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2822004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3472879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4155504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764604" y="2033588"/>
            <a:ext cx="0" cy="1258887"/>
          </a:xfrm>
          <a:prstGeom prst="line">
            <a:avLst/>
          </a:prstGeom>
          <a:noFill/>
          <a:ln w="38100">
            <a:solidFill>
              <a:srgbClr val="00A4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99" name="Line 47"/>
          <p:cNvSpPr>
            <a:spLocks noChangeShapeType="1"/>
          </p:cNvSpPr>
          <p:nvPr/>
        </p:nvSpPr>
        <p:spPr bwMode="auto">
          <a:xfrm rot="-10800000">
            <a:off x="7489254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 rot="-10800000">
            <a:off x="6819329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 rot="-10800000">
            <a:off x="6152579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 rot="-10800000">
            <a:off x="5485829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3" name="Line 51"/>
          <p:cNvSpPr>
            <a:spLocks noChangeShapeType="1"/>
          </p:cNvSpPr>
          <p:nvPr/>
        </p:nvSpPr>
        <p:spPr bwMode="auto">
          <a:xfrm rot="-10800000">
            <a:off x="8783067" y="1987550"/>
            <a:ext cx="0" cy="1258888"/>
          </a:xfrm>
          <a:prstGeom prst="line">
            <a:avLst/>
          </a:prstGeom>
          <a:noFill/>
          <a:ln w="38100">
            <a:solidFill>
              <a:srgbClr val="00A4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4" name="Line 52"/>
          <p:cNvSpPr>
            <a:spLocks noChangeShapeType="1"/>
          </p:cNvSpPr>
          <p:nvPr/>
        </p:nvSpPr>
        <p:spPr bwMode="auto">
          <a:xfrm rot="-10800000">
            <a:off x="4823842" y="2257425"/>
            <a:ext cx="1587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905892" y="2330450"/>
            <a:ext cx="2828925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…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441129" y="3082925"/>
            <a:ext cx="960438" cy="815975"/>
            <a:chOff x="1566" y="1933"/>
            <a:chExt cx="605" cy="514"/>
          </a:xfrm>
        </p:grpSpPr>
        <p:sp>
          <p:nvSpPr>
            <p:cNvPr id="49207" name="Text Box 55"/>
            <p:cNvSpPr txBox="1">
              <a:spLocks noChangeArrowheads="1"/>
            </p:cNvSpPr>
            <p:nvPr/>
          </p:nvSpPr>
          <p:spPr bwMode="auto">
            <a:xfrm>
              <a:off x="1566" y="2159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top1</a:t>
              </a:r>
            </a:p>
          </p:txBody>
        </p:sp>
        <p:sp>
          <p:nvSpPr>
            <p:cNvPr id="49208" name="Line 56"/>
            <p:cNvSpPr>
              <a:spLocks noChangeShapeType="1"/>
            </p:cNvSpPr>
            <p:nvPr/>
          </p:nvSpPr>
          <p:spPr bwMode="auto">
            <a:xfrm flipV="1">
              <a:off x="1793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09" name="Line 57"/>
          <p:cNvSpPr>
            <a:spLocks noChangeShapeType="1"/>
          </p:cNvSpPr>
          <p:nvPr/>
        </p:nvSpPr>
        <p:spPr bwMode="auto">
          <a:xfrm>
            <a:off x="1469454" y="2273300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10" name="Line 58"/>
          <p:cNvSpPr>
            <a:spLocks noChangeShapeType="1"/>
          </p:cNvSpPr>
          <p:nvPr/>
        </p:nvSpPr>
        <p:spPr bwMode="auto">
          <a:xfrm rot="-10800000">
            <a:off x="8130604" y="2257425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974154" y="1852613"/>
            <a:ext cx="801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0       1       2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                                             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m-1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9212" name="Text Box 60"/>
          <p:cNvSpPr txBox="1">
            <a:spLocks noChangeArrowheads="1"/>
          </p:cNvSpPr>
          <p:nvPr/>
        </p:nvSpPr>
        <p:spPr bwMode="auto">
          <a:xfrm>
            <a:off x="431800" y="1133475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宋体" charset="-122"/>
              </a:rPr>
              <a:t>两栈共享空间 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4765104" y="3082925"/>
            <a:ext cx="857250" cy="923925"/>
            <a:chOff x="3249" y="1933"/>
            <a:chExt cx="540" cy="582"/>
          </a:xfrm>
        </p:grpSpPr>
        <p:sp>
          <p:nvSpPr>
            <p:cNvPr id="49214" name="Line 62"/>
            <p:cNvSpPr>
              <a:spLocks noChangeShapeType="1"/>
            </p:cNvSpPr>
            <p:nvPr/>
          </p:nvSpPr>
          <p:spPr bwMode="auto">
            <a:xfrm flipV="1">
              <a:off x="3475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Rectangle 63"/>
            <p:cNvSpPr>
              <a:spLocks noChangeArrowheads="1"/>
            </p:cNvSpPr>
            <p:nvPr/>
          </p:nvSpPr>
          <p:spPr bwMode="auto">
            <a:xfrm>
              <a:off x="3249" y="2188"/>
              <a:ext cx="540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top2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9216" name="Rectangle 64"/>
          <p:cNvSpPr>
            <a:spLocks noChangeArrowheads="1"/>
          </p:cNvSpPr>
          <p:nvPr/>
        </p:nvSpPr>
        <p:spPr bwMode="auto">
          <a:xfrm>
            <a:off x="5514404" y="2343150"/>
            <a:ext cx="3233738" cy="5794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i="1" baseline="-25000">
                <a:solidFill>
                  <a:schemeClr val="tx1"/>
                </a:solidFill>
                <a:latin typeface="Times New Roman" pitchFamily="18" charset="0"/>
              </a:rPr>
              <a:t>j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…   …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88354" y="3028950"/>
            <a:ext cx="1208088" cy="815975"/>
            <a:chOff x="1566" y="1933"/>
            <a:chExt cx="605" cy="514"/>
          </a:xfrm>
        </p:grpSpPr>
        <p:sp>
          <p:nvSpPr>
            <p:cNvPr id="49225" name="Text Box 73"/>
            <p:cNvSpPr txBox="1">
              <a:spLocks noChangeArrowheads="1"/>
            </p:cNvSpPr>
            <p:nvPr/>
          </p:nvSpPr>
          <p:spPr bwMode="auto">
            <a:xfrm>
              <a:off x="1566" y="2159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base1</a:t>
              </a:r>
            </a:p>
          </p:txBody>
        </p:sp>
        <p:sp>
          <p:nvSpPr>
            <p:cNvPr id="49226" name="Line 74"/>
            <p:cNvSpPr>
              <a:spLocks noChangeShapeType="1"/>
            </p:cNvSpPr>
            <p:nvPr/>
          </p:nvSpPr>
          <p:spPr bwMode="auto">
            <a:xfrm flipV="1">
              <a:off x="1793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7900417" y="3035300"/>
            <a:ext cx="1243583" cy="877888"/>
            <a:chOff x="1566" y="1933"/>
            <a:chExt cx="605" cy="553"/>
          </a:xfrm>
        </p:grpSpPr>
        <p:sp>
          <p:nvSpPr>
            <p:cNvPr id="49228" name="Text Box 76"/>
            <p:cNvSpPr txBox="1">
              <a:spLocks noChangeArrowheads="1"/>
            </p:cNvSpPr>
            <p:nvPr/>
          </p:nvSpPr>
          <p:spPr bwMode="auto">
            <a:xfrm>
              <a:off x="1566" y="2159"/>
              <a:ext cx="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base2</a:t>
              </a:r>
            </a:p>
          </p:txBody>
        </p:sp>
        <p:sp>
          <p:nvSpPr>
            <p:cNvPr id="49229" name="Line 77"/>
            <p:cNvSpPr>
              <a:spLocks noChangeShapeType="1"/>
            </p:cNvSpPr>
            <p:nvPr/>
          </p:nvSpPr>
          <p:spPr bwMode="auto">
            <a:xfrm flipV="1">
              <a:off x="1793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1037654" y="3028950"/>
            <a:ext cx="960438" cy="815975"/>
            <a:chOff x="1566" y="1933"/>
            <a:chExt cx="605" cy="514"/>
          </a:xfrm>
        </p:grpSpPr>
        <p:sp>
          <p:nvSpPr>
            <p:cNvPr id="49231" name="Text Box 79"/>
            <p:cNvSpPr txBox="1">
              <a:spLocks noChangeArrowheads="1"/>
            </p:cNvSpPr>
            <p:nvPr/>
          </p:nvSpPr>
          <p:spPr bwMode="auto">
            <a:xfrm>
              <a:off x="1566" y="2159"/>
              <a:ext cx="6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top1</a:t>
              </a:r>
            </a:p>
          </p:txBody>
        </p:sp>
        <p:sp>
          <p:nvSpPr>
            <p:cNvPr id="49232" name="Line 80"/>
            <p:cNvSpPr>
              <a:spLocks noChangeShapeType="1"/>
            </p:cNvSpPr>
            <p:nvPr/>
          </p:nvSpPr>
          <p:spPr bwMode="auto">
            <a:xfrm flipV="1">
              <a:off x="1793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3" grpId="0"/>
      <p:bldP spid="4920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5157788" y="4194175"/>
            <a:ext cx="2476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top1= base1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2163" y="4238625"/>
            <a:ext cx="4276725" cy="531813"/>
            <a:chOff x="158" y="3294"/>
            <a:chExt cx="2694" cy="335"/>
          </a:xfrm>
        </p:grpSpPr>
        <p:sp>
          <p:nvSpPr>
            <p:cNvPr id="167943" name="Text Box 7"/>
            <p:cNvSpPr txBox="1">
              <a:spLocks noChangeArrowheads="1"/>
            </p:cNvSpPr>
            <p:nvPr/>
          </p:nvSpPr>
          <p:spPr bwMode="auto">
            <a:xfrm>
              <a:off x="527" y="3295"/>
              <a:ext cx="2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什么时候栈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为空？</a:t>
              </a:r>
            </a:p>
          </p:txBody>
        </p:sp>
        <p:graphicFrame>
          <p:nvGraphicFramePr>
            <p:cNvPr id="167944" name="Object 8"/>
            <p:cNvGraphicFramePr>
              <a:graphicFrameLocks noChangeAspect="1"/>
            </p:cNvGraphicFramePr>
            <p:nvPr/>
          </p:nvGraphicFramePr>
          <p:xfrm>
            <a:off x="158" y="3294"/>
            <a:ext cx="341" cy="335"/>
          </p:xfrm>
          <a:graphic>
            <a:graphicData uri="http://schemas.openxmlformats.org/presentationml/2006/ole">
              <p:oleObj spid="_x0000_s3078" name="Clip" r:id="rId3" imgW="861365" imgH="844906" progId="">
                <p:embed/>
              </p:oleObj>
            </a:graphicData>
          </a:graphic>
        </p:graphicFrame>
      </p:grp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506413" y="2270125"/>
            <a:ext cx="7964487" cy="78581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1863725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>
            <a:off x="2533650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3184525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3867150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476250" y="2033588"/>
            <a:ext cx="0" cy="1258887"/>
          </a:xfrm>
          <a:prstGeom prst="line">
            <a:avLst/>
          </a:prstGeom>
          <a:noFill/>
          <a:ln w="38100">
            <a:solidFill>
              <a:srgbClr val="00A4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 rot="-10800000">
            <a:off x="7200900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 rot="-10800000">
            <a:off x="6530975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53" name="Line 17"/>
          <p:cNvSpPr>
            <a:spLocks noChangeShapeType="1"/>
          </p:cNvSpPr>
          <p:nvPr/>
        </p:nvSpPr>
        <p:spPr bwMode="auto">
          <a:xfrm rot="-10800000">
            <a:off x="5864225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 rot="-10800000">
            <a:off x="5197475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55" name="Line 19"/>
          <p:cNvSpPr>
            <a:spLocks noChangeShapeType="1"/>
          </p:cNvSpPr>
          <p:nvPr/>
        </p:nvSpPr>
        <p:spPr bwMode="auto">
          <a:xfrm rot="-10800000">
            <a:off x="8494713" y="1987550"/>
            <a:ext cx="0" cy="1258888"/>
          </a:xfrm>
          <a:prstGeom prst="line">
            <a:avLst/>
          </a:prstGeom>
          <a:noFill/>
          <a:ln w="38100">
            <a:solidFill>
              <a:srgbClr val="00A4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 rot="-10800000">
            <a:off x="4535488" y="2257425"/>
            <a:ext cx="1587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617538" y="2330450"/>
            <a:ext cx="2828925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…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022600" y="3127375"/>
            <a:ext cx="960438" cy="877888"/>
            <a:chOff x="1566" y="1933"/>
            <a:chExt cx="605" cy="553"/>
          </a:xfrm>
        </p:grpSpPr>
        <p:sp>
          <p:nvSpPr>
            <p:cNvPr id="167959" name="Text Box 23"/>
            <p:cNvSpPr txBox="1">
              <a:spLocks noChangeArrowheads="1"/>
            </p:cNvSpPr>
            <p:nvPr/>
          </p:nvSpPr>
          <p:spPr bwMode="auto">
            <a:xfrm>
              <a:off x="1566" y="2159"/>
              <a:ext cx="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top1</a:t>
              </a:r>
            </a:p>
          </p:txBody>
        </p:sp>
        <p:sp>
          <p:nvSpPr>
            <p:cNvPr id="167960" name="Line 24"/>
            <p:cNvSpPr>
              <a:spLocks noChangeShapeType="1"/>
            </p:cNvSpPr>
            <p:nvPr/>
          </p:nvSpPr>
          <p:spPr bwMode="auto">
            <a:xfrm flipV="1">
              <a:off x="1793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1181100" y="2273300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 rot="-10800000">
            <a:off x="7842250" y="2257425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7963" name="Text Box 27"/>
          <p:cNvSpPr txBox="1">
            <a:spLocks noChangeArrowheads="1"/>
          </p:cNvSpPr>
          <p:nvPr/>
        </p:nvSpPr>
        <p:spPr bwMode="auto">
          <a:xfrm>
            <a:off x="685800" y="1852613"/>
            <a:ext cx="801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0       1       2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                                             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m-1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431800" y="1133475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宋体" charset="-122"/>
              </a:rPr>
              <a:t>两栈共享空间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591050" y="3040063"/>
            <a:ext cx="857250" cy="923925"/>
            <a:chOff x="3249" y="1933"/>
            <a:chExt cx="540" cy="582"/>
          </a:xfrm>
        </p:grpSpPr>
        <p:sp>
          <p:nvSpPr>
            <p:cNvPr id="167966" name="Line 30"/>
            <p:cNvSpPr>
              <a:spLocks noChangeShapeType="1"/>
            </p:cNvSpPr>
            <p:nvPr/>
          </p:nvSpPr>
          <p:spPr bwMode="auto">
            <a:xfrm flipV="1">
              <a:off x="3475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67" name="Rectangle 31"/>
            <p:cNvSpPr>
              <a:spLocks noChangeArrowheads="1"/>
            </p:cNvSpPr>
            <p:nvPr/>
          </p:nvSpPr>
          <p:spPr bwMode="auto">
            <a:xfrm>
              <a:off x="3249" y="2188"/>
              <a:ext cx="540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top2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67968" name="Rectangle 32"/>
          <p:cNvSpPr>
            <a:spLocks noChangeArrowheads="1"/>
          </p:cNvSpPr>
          <p:nvPr/>
        </p:nvSpPr>
        <p:spPr bwMode="auto">
          <a:xfrm>
            <a:off x="5226050" y="2343150"/>
            <a:ext cx="3233738" cy="5794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i="1" baseline="-25000">
                <a:solidFill>
                  <a:schemeClr val="tx1"/>
                </a:solidFill>
                <a:latin typeface="Times New Roman" pitchFamily="18" charset="0"/>
              </a:rPr>
              <a:t>j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…   …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92163" y="5049838"/>
            <a:ext cx="4276725" cy="531812"/>
            <a:chOff x="158" y="3294"/>
            <a:chExt cx="2694" cy="335"/>
          </a:xfrm>
        </p:grpSpPr>
        <p:sp>
          <p:nvSpPr>
            <p:cNvPr id="167973" name="Text Box 37"/>
            <p:cNvSpPr txBox="1">
              <a:spLocks noChangeArrowheads="1"/>
            </p:cNvSpPr>
            <p:nvPr/>
          </p:nvSpPr>
          <p:spPr bwMode="auto">
            <a:xfrm>
              <a:off x="527" y="3295"/>
              <a:ext cx="2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什么时候栈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为空？</a:t>
              </a:r>
            </a:p>
          </p:txBody>
        </p:sp>
        <p:graphicFrame>
          <p:nvGraphicFramePr>
            <p:cNvPr id="167974" name="Object 38"/>
            <p:cNvGraphicFramePr>
              <a:graphicFrameLocks noChangeAspect="1"/>
            </p:cNvGraphicFramePr>
            <p:nvPr/>
          </p:nvGraphicFramePr>
          <p:xfrm>
            <a:off x="158" y="3294"/>
            <a:ext cx="341" cy="335"/>
          </p:xfrm>
          <a:graphic>
            <a:graphicData uri="http://schemas.openxmlformats.org/presentationml/2006/ole">
              <p:oleObj spid="_x0000_s3079" name="Clip" r:id="rId4" imgW="861365" imgH="844906" progId="">
                <p:embed/>
              </p:oleObj>
            </a:graphicData>
          </a:graphic>
        </p:graphicFrame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7735888" y="2989263"/>
            <a:ext cx="857250" cy="923925"/>
            <a:chOff x="3249" y="1933"/>
            <a:chExt cx="540" cy="582"/>
          </a:xfrm>
        </p:grpSpPr>
        <p:sp>
          <p:nvSpPr>
            <p:cNvPr id="167976" name="Line 40"/>
            <p:cNvSpPr>
              <a:spLocks noChangeShapeType="1"/>
            </p:cNvSpPr>
            <p:nvPr/>
          </p:nvSpPr>
          <p:spPr bwMode="auto">
            <a:xfrm flipV="1">
              <a:off x="3475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77" name="Rectangle 41"/>
            <p:cNvSpPr>
              <a:spLocks noChangeArrowheads="1"/>
            </p:cNvSpPr>
            <p:nvPr/>
          </p:nvSpPr>
          <p:spPr bwMode="auto">
            <a:xfrm>
              <a:off x="3249" y="2188"/>
              <a:ext cx="540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top2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67978" name="Text Box 42"/>
          <p:cNvSpPr txBox="1">
            <a:spLocks noChangeArrowheads="1"/>
          </p:cNvSpPr>
          <p:nvPr/>
        </p:nvSpPr>
        <p:spPr bwMode="auto">
          <a:xfrm>
            <a:off x="5114925" y="4964113"/>
            <a:ext cx="1974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top2=base2</a:t>
            </a: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15913" y="3079750"/>
            <a:ext cx="1208087" cy="877888"/>
            <a:chOff x="1566" y="1933"/>
            <a:chExt cx="605" cy="553"/>
          </a:xfrm>
        </p:grpSpPr>
        <p:sp>
          <p:nvSpPr>
            <p:cNvPr id="167980" name="Text Box 44"/>
            <p:cNvSpPr txBox="1">
              <a:spLocks noChangeArrowheads="1"/>
            </p:cNvSpPr>
            <p:nvPr/>
          </p:nvSpPr>
          <p:spPr bwMode="auto">
            <a:xfrm>
              <a:off x="1566" y="2159"/>
              <a:ext cx="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base1</a:t>
              </a:r>
            </a:p>
          </p:txBody>
        </p:sp>
        <p:sp>
          <p:nvSpPr>
            <p:cNvPr id="167981" name="Line 45"/>
            <p:cNvSpPr>
              <a:spLocks noChangeShapeType="1"/>
            </p:cNvSpPr>
            <p:nvPr/>
          </p:nvSpPr>
          <p:spPr bwMode="auto">
            <a:xfrm flipV="1">
              <a:off x="1793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7697788" y="1117600"/>
            <a:ext cx="1047750" cy="846138"/>
            <a:chOff x="4749" y="2944"/>
            <a:chExt cx="660" cy="533"/>
          </a:xfrm>
        </p:grpSpPr>
        <p:sp>
          <p:nvSpPr>
            <p:cNvPr id="167983" name="Text Box 47"/>
            <p:cNvSpPr txBox="1">
              <a:spLocks noChangeArrowheads="1"/>
            </p:cNvSpPr>
            <p:nvPr/>
          </p:nvSpPr>
          <p:spPr bwMode="auto">
            <a:xfrm>
              <a:off x="4749" y="2944"/>
              <a:ext cx="6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base2</a:t>
              </a:r>
            </a:p>
          </p:txBody>
        </p:sp>
        <p:sp>
          <p:nvSpPr>
            <p:cNvPr id="167984" name="Line 48"/>
            <p:cNvSpPr>
              <a:spLocks noChangeShapeType="1"/>
            </p:cNvSpPr>
            <p:nvPr/>
          </p:nvSpPr>
          <p:spPr bwMode="auto">
            <a:xfrm flipH="1">
              <a:off x="4999" y="3220"/>
              <a:ext cx="9" cy="25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/>
      <p:bldP spid="1679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栈的顺序存储表示 </a:t>
            </a:r>
          </a:p>
          <a:p>
            <a:endParaRPr lang="zh-CN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766888"/>
            <a:ext cx="61325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#define  STACK_INIT_SIZE  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100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#define  STACKINCREMENT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Text Box 12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68338" y="3000375"/>
            <a:ext cx="428466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typedef  struct 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SElemType   *base;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SElemType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*top;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stacksize;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SqStack;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920456" y="4448175"/>
            <a:ext cx="207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栈顶指针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043488" y="5048250"/>
            <a:ext cx="3854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当前已分配的存储空间，以元素为单位。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856163" y="3479800"/>
            <a:ext cx="428783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在栈构造之前和销毁之后，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base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的值为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NULL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。 </a:t>
            </a: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779713" y="0"/>
            <a:ext cx="36972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kern="0" dirty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81160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2163" y="4238625"/>
            <a:ext cx="4276725" cy="531813"/>
            <a:chOff x="158" y="3294"/>
            <a:chExt cx="2694" cy="335"/>
          </a:xfrm>
        </p:grpSpPr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27" y="3295"/>
              <a:ext cx="2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什么时候栈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为空？</a:t>
              </a:r>
            </a:p>
          </p:txBody>
        </p:sp>
        <p:graphicFrame>
          <p:nvGraphicFramePr>
            <p:cNvPr id="168968" name="Object 8"/>
            <p:cNvGraphicFramePr>
              <a:graphicFrameLocks noChangeAspect="1"/>
            </p:cNvGraphicFramePr>
            <p:nvPr/>
          </p:nvGraphicFramePr>
          <p:xfrm>
            <a:off x="158" y="3294"/>
            <a:ext cx="341" cy="335"/>
          </p:xfrm>
          <a:graphic>
            <a:graphicData uri="http://schemas.openxmlformats.org/presentationml/2006/ole">
              <p:oleObj spid="_x0000_s4104" name="Clip" r:id="rId3" imgW="861365" imgH="844906" progId="">
                <p:embed/>
              </p:oleObj>
            </a:graphicData>
          </a:graphic>
        </p:graphicFrame>
      </p:grp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506413" y="2270125"/>
            <a:ext cx="7964487" cy="785813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0" name="Line 10"/>
          <p:cNvSpPr>
            <a:spLocks noChangeShapeType="1"/>
          </p:cNvSpPr>
          <p:nvPr/>
        </p:nvSpPr>
        <p:spPr bwMode="auto">
          <a:xfrm>
            <a:off x="1863725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71" name="Line 11"/>
          <p:cNvSpPr>
            <a:spLocks noChangeShapeType="1"/>
          </p:cNvSpPr>
          <p:nvPr/>
        </p:nvSpPr>
        <p:spPr bwMode="auto">
          <a:xfrm>
            <a:off x="2533650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72" name="Line 12"/>
          <p:cNvSpPr>
            <a:spLocks noChangeShapeType="1"/>
          </p:cNvSpPr>
          <p:nvPr/>
        </p:nvSpPr>
        <p:spPr bwMode="auto">
          <a:xfrm>
            <a:off x="3184525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73" name="Line 13"/>
          <p:cNvSpPr>
            <a:spLocks noChangeShapeType="1"/>
          </p:cNvSpPr>
          <p:nvPr/>
        </p:nvSpPr>
        <p:spPr bwMode="auto">
          <a:xfrm>
            <a:off x="3867150" y="229393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74" name="Line 14"/>
          <p:cNvSpPr>
            <a:spLocks noChangeShapeType="1"/>
          </p:cNvSpPr>
          <p:nvPr/>
        </p:nvSpPr>
        <p:spPr bwMode="auto">
          <a:xfrm>
            <a:off x="476250" y="2033588"/>
            <a:ext cx="0" cy="1258887"/>
          </a:xfrm>
          <a:prstGeom prst="line">
            <a:avLst/>
          </a:prstGeom>
          <a:noFill/>
          <a:ln w="38100">
            <a:solidFill>
              <a:srgbClr val="00A4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75" name="Line 15"/>
          <p:cNvSpPr>
            <a:spLocks noChangeShapeType="1"/>
          </p:cNvSpPr>
          <p:nvPr/>
        </p:nvSpPr>
        <p:spPr bwMode="auto">
          <a:xfrm rot="-10800000">
            <a:off x="7200900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76" name="Line 16"/>
          <p:cNvSpPr>
            <a:spLocks noChangeShapeType="1"/>
          </p:cNvSpPr>
          <p:nvPr/>
        </p:nvSpPr>
        <p:spPr bwMode="auto">
          <a:xfrm rot="-10800000">
            <a:off x="6530975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77" name="Line 17"/>
          <p:cNvSpPr>
            <a:spLocks noChangeShapeType="1"/>
          </p:cNvSpPr>
          <p:nvPr/>
        </p:nvSpPr>
        <p:spPr bwMode="auto">
          <a:xfrm rot="-10800000">
            <a:off x="5864225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78" name="Line 18"/>
          <p:cNvSpPr>
            <a:spLocks noChangeShapeType="1"/>
          </p:cNvSpPr>
          <p:nvPr/>
        </p:nvSpPr>
        <p:spPr bwMode="auto">
          <a:xfrm rot="-10800000">
            <a:off x="5197475" y="2259013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79" name="Line 19"/>
          <p:cNvSpPr>
            <a:spLocks noChangeShapeType="1"/>
          </p:cNvSpPr>
          <p:nvPr/>
        </p:nvSpPr>
        <p:spPr bwMode="auto">
          <a:xfrm rot="-10800000">
            <a:off x="8494713" y="1987550"/>
            <a:ext cx="0" cy="1258888"/>
          </a:xfrm>
          <a:prstGeom prst="line">
            <a:avLst/>
          </a:prstGeom>
          <a:noFill/>
          <a:ln w="38100">
            <a:solidFill>
              <a:srgbClr val="00A47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80" name="Line 20"/>
          <p:cNvSpPr>
            <a:spLocks noChangeShapeType="1"/>
          </p:cNvSpPr>
          <p:nvPr/>
        </p:nvSpPr>
        <p:spPr bwMode="auto">
          <a:xfrm rot="-10800000">
            <a:off x="4535488" y="2257425"/>
            <a:ext cx="1587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617538" y="2330450"/>
            <a:ext cx="3233737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… … 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endParaRPr lang="zh-CN" altLang="en-US" sz="32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925888" y="3098800"/>
            <a:ext cx="960437" cy="877888"/>
            <a:chOff x="1566" y="1933"/>
            <a:chExt cx="605" cy="553"/>
          </a:xfrm>
        </p:grpSpPr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1566" y="2159"/>
              <a:ext cx="6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top1</a:t>
              </a:r>
            </a:p>
          </p:txBody>
        </p:sp>
        <p:sp>
          <p:nvSpPr>
            <p:cNvPr id="168984" name="Line 24"/>
            <p:cNvSpPr>
              <a:spLocks noChangeShapeType="1"/>
            </p:cNvSpPr>
            <p:nvPr/>
          </p:nvSpPr>
          <p:spPr bwMode="auto">
            <a:xfrm flipV="1">
              <a:off x="1793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985" name="Line 25"/>
          <p:cNvSpPr>
            <a:spLocks noChangeShapeType="1"/>
          </p:cNvSpPr>
          <p:nvPr/>
        </p:nvSpPr>
        <p:spPr bwMode="auto">
          <a:xfrm>
            <a:off x="1181100" y="2273300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86" name="Line 26"/>
          <p:cNvSpPr>
            <a:spLocks noChangeShapeType="1"/>
          </p:cNvSpPr>
          <p:nvPr/>
        </p:nvSpPr>
        <p:spPr bwMode="auto">
          <a:xfrm rot="-10800000">
            <a:off x="7842250" y="2257425"/>
            <a:ext cx="1588" cy="781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685800" y="1852613"/>
            <a:ext cx="801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0       1       2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                                             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m-1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31800" y="1133475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latin typeface="Times New Roman" pitchFamily="18" charset="0"/>
                <a:ea typeface="宋体" charset="-122"/>
              </a:rPr>
              <a:t>两栈共享空间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162300" y="3097213"/>
            <a:ext cx="857250" cy="923925"/>
            <a:chOff x="3249" y="1933"/>
            <a:chExt cx="540" cy="582"/>
          </a:xfrm>
        </p:grpSpPr>
        <p:sp>
          <p:nvSpPr>
            <p:cNvPr id="168990" name="Line 30"/>
            <p:cNvSpPr>
              <a:spLocks noChangeShapeType="1"/>
            </p:cNvSpPr>
            <p:nvPr/>
          </p:nvSpPr>
          <p:spPr bwMode="auto">
            <a:xfrm flipV="1">
              <a:off x="3475" y="1933"/>
              <a:ext cx="0" cy="25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91" name="Rectangle 31"/>
            <p:cNvSpPr>
              <a:spLocks noChangeArrowheads="1"/>
            </p:cNvSpPr>
            <p:nvPr/>
          </p:nvSpPr>
          <p:spPr bwMode="auto">
            <a:xfrm>
              <a:off x="3249" y="2188"/>
              <a:ext cx="540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top2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68992" name="Rectangle 32"/>
          <p:cNvSpPr>
            <a:spLocks noChangeArrowheads="1"/>
          </p:cNvSpPr>
          <p:nvPr/>
        </p:nvSpPr>
        <p:spPr bwMode="auto">
          <a:xfrm>
            <a:off x="3941763" y="2343150"/>
            <a:ext cx="4518025" cy="5794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i="1" baseline="-25000">
                <a:solidFill>
                  <a:schemeClr val="tx1"/>
                </a:solidFill>
                <a:latin typeface="Times New Roman" pitchFamily="18" charset="0"/>
              </a:rPr>
              <a:t>j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        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…         …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92163" y="5049838"/>
            <a:ext cx="4276725" cy="531812"/>
            <a:chOff x="158" y="3294"/>
            <a:chExt cx="2694" cy="335"/>
          </a:xfrm>
        </p:grpSpPr>
        <p:sp>
          <p:nvSpPr>
            <p:cNvPr id="168994" name="Text Box 34"/>
            <p:cNvSpPr txBox="1">
              <a:spLocks noChangeArrowheads="1"/>
            </p:cNvSpPr>
            <p:nvPr/>
          </p:nvSpPr>
          <p:spPr bwMode="auto">
            <a:xfrm>
              <a:off x="527" y="3295"/>
              <a:ext cx="2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什么时候栈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为空？</a:t>
              </a:r>
            </a:p>
          </p:txBody>
        </p:sp>
        <p:graphicFrame>
          <p:nvGraphicFramePr>
            <p:cNvPr id="168995" name="Object 35"/>
            <p:cNvGraphicFramePr>
              <a:graphicFrameLocks noChangeAspect="1"/>
            </p:cNvGraphicFramePr>
            <p:nvPr/>
          </p:nvGraphicFramePr>
          <p:xfrm>
            <a:off x="158" y="3294"/>
            <a:ext cx="341" cy="335"/>
          </p:xfrm>
          <a:graphic>
            <a:graphicData uri="http://schemas.openxmlformats.org/presentationml/2006/ole">
              <p:oleObj spid="_x0000_s4105" name="Clip" r:id="rId4" imgW="861365" imgH="844906" progId="">
                <p:embed/>
              </p:oleObj>
            </a:graphicData>
          </a:graphic>
        </p:graphicFrame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804863" y="5903913"/>
            <a:ext cx="4276725" cy="531812"/>
            <a:chOff x="158" y="3294"/>
            <a:chExt cx="2694" cy="335"/>
          </a:xfrm>
        </p:grpSpPr>
        <p:sp>
          <p:nvSpPr>
            <p:cNvPr id="169001" name="Text Box 41"/>
            <p:cNvSpPr txBox="1">
              <a:spLocks noChangeArrowheads="1"/>
            </p:cNvSpPr>
            <p:nvPr/>
          </p:nvSpPr>
          <p:spPr bwMode="auto">
            <a:xfrm>
              <a:off x="527" y="3295"/>
              <a:ext cx="23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什么时候栈满？</a:t>
              </a:r>
            </a:p>
          </p:txBody>
        </p:sp>
        <p:graphicFrame>
          <p:nvGraphicFramePr>
            <p:cNvPr id="169002" name="Object 42"/>
            <p:cNvGraphicFramePr>
              <a:graphicFrameLocks noChangeAspect="1"/>
            </p:cNvGraphicFramePr>
            <p:nvPr/>
          </p:nvGraphicFramePr>
          <p:xfrm>
            <a:off x="158" y="3294"/>
            <a:ext cx="341" cy="335"/>
          </p:xfrm>
          <a:graphic>
            <a:graphicData uri="http://schemas.openxmlformats.org/presentationml/2006/ole">
              <p:oleObj spid="_x0000_s4106" name="Clip" r:id="rId5" imgW="861365" imgH="844906" progId="">
                <p:embed/>
              </p:oleObj>
            </a:graphicData>
          </a:graphic>
        </p:graphicFrame>
      </p:grp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5043488" y="5818188"/>
            <a:ext cx="2439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top1= top2+1</a:t>
            </a:r>
          </a:p>
        </p:txBody>
      </p:sp>
      <p:sp>
        <p:nvSpPr>
          <p:cNvPr id="169004" name="Text Box 44"/>
          <p:cNvSpPr txBox="1">
            <a:spLocks noChangeArrowheads="1"/>
          </p:cNvSpPr>
          <p:nvPr/>
        </p:nvSpPr>
        <p:spPr bwMode="auto">
          <a:xfrm>
            <a:off x="5157788" y="4194175"/>
            <a:ext cx="2476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top1= base1</a:t>
            </a:r>
          </a:p>
        </p:txBody>
      </p:sp>
      <p:sp>
        <p:nvSpPr>
          <p:cNvPr id="169005" name="Text Box 45"/>
          <p:cNvSpPr txBox="1">
            <a:spLocks noChangeArrowheads="1"/>
          </p:cNvSpPr>
          <p:nvPr/>
        </p:nvSpPr>
        <p:spPr bwMode="auto">
          <a:xfrm>
            <a:off x="5114925" y="5008563"/>
            <a:ext cx="1989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top2=base2</a:t>
            </a:r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1" grpId="0"/>
      <p:bldP spid="168992" grpId="0"/>
      <p:bldP spid="16900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1429"/>
            <a:ext cx="8424863" cy="792162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1196752"/>
            <a:ext cx="813690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仿宋_GB2312" pitchFamily="49" charset="-122"/>
              </a:rPr>
              <a:t>//</a:t>
            </a:r>
            <a:r>
              <a:rPr lang="zh-CN" altLang="en-US" sz="2800" b="1" dirty="0">
                <a:solidFill>
                  <a:srgbClr val="0000FF"/>
                </a:solidFill>
                <a:ea typeface="仿宋_GB2312" pitchFamily="49" charset="-122"/>
              </a:rPr>
              <a:t>初始化一个大小为</a:t>
            </a:r>
            <a:r>
              <a:rPr lang="en-US" altLang="zh-CN" sz="2800" b="1" dirty="0">
                <a:solidFill>
                  <a:srgbClr val="0000FF"/>
                </a:solidFill>
                <a:ea typeface="仿宋_GB2312" pitchFamily="49" charset="-122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ea typeface="仿宋_GB2312" pitchFamily="49" charset="-122"/>
              </a:rPr>
              <a:t>的双向栈</a:t>
            </a:r>
            <a:r>
              <a:rPr lang="en-US" altLang="zh-CN" sz="2800" b="1" dirty="0">
                <a:solidFill>
                  <a:srgbClr val="0000FF"/>
                </a:solidFill>
                <a:ea typeface="仿宋_GB2312" pitchFamily="49" charset="-122"/>
              </a:rPr>
              <a:t>s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Status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Init_Stack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DblStack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&amp;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s,int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m)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ea typeface="仿宋_GB2312" pitchFamily="49" charset="-122"/>
              </a:rPr>
              <a:t>s.V</a:t>
            </a:r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=(</a:t>
            </a:r>
            <a:r>
              <a:rPr lang="en-US" altLang="zh-CN" sz="2800" dirty="0" err="1">
                <a:solidFill>
                  <a:srgbClr val="0000FF"/>
                </a:solidFill>
                <a:ea typeface="仿宋_GB2312" pitchFamily="49" charset="-122"/>
              </a:rPr>
              <a:t>SElemType</a:t>
            </a:r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*)</a:t>
            </a:r>
            <a:r>
              <a:rPr lang="en-US" altLang="zh-CN" sz="2800" dirty="0" err="1">
                <a:solidFill>
                  <a:srgbClr val="0000FF"/>
                </a:solidFill>
                <a:ea typeface="仿宋_GB2312" pitchFamily="49" charset="-122"/>
              </a:rPr>
              <a:t>malloc</a:t>
            </a:r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(m*</a:t>
            </a:r>
            <a:r>
              <a:rPr lang="en-US" altLang="zh-CN" sz="2800" dirty="0" err="1">
                <a:solidFill>
                  <a:srgbClr val="0000FF"/>
                </a:solidFill>
                <a:ea typeface="仿宋_GB2312" pitchFamily="49" charset="-122"/>
              </a:rPr>
              <a:t>sizeof</a:t>
            </a:r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仿宋_GB2312" pitchFamily="49" charset="-122"/>
              </a:rPr>
              <a:t>SElemType</a:t>
            </a:r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));</a:t>
            </a:r>
          </a:p>
          <a:p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ea typeface="仿宋_GB2312" pitchFamily="49" charset="-122"/>
              </a:rPr>
              <a:t>s.bot</a:t>
            </a:r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[0]=-1;</a:t>
            </a:r>
          </a:p>
          <a:p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ea typeface="仿宋_GB2312" pitchFamily="49" charset="-122"/>
              </a:rPr>
              <a:t>s.bot</a:t>
            </a:r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[1]=m;</a:t>
            </a:r>
          </a:p>
          <a:p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ea typeface="仿宋_GB2312" pitchFamily="49" charset="-122"/>
              </a:rPr>
              <a:t>s.top</a:t>
            </a:r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[0]=-1;</a:t>
            </a:r>
          </a:p>
          <a:p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ea typeface="仿宋_GB2312" pitchFamily="49" charset="-122"/>
              </a:rPr>
              <a:t>s.top</a:t>
            </a:r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[1]=m;</a:t>
            </a:r>
          </a:p>
          <a:p>
            <a:r>
              <a:rPr lang="en-US" altLang="zh-CN" sz="2800" dirty="0">
                <a:solidFill>
                  <a:srgbClr val="0000FF"/>
                </a:solidFill>
                <a:ea typeface="仿宋_GB2312" pitchFamily="49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仿宋_GB2312" pitchFamily="49" charset="-122"/>
              </a:rPr>
              <a:t>return OK;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104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矩形 3"/>
          <p:cNvSpPr/>
          <p:nvPr/>
        </p:nvSpPr>
        <p:spPr>
          <a:xfrm>
            <a:off x="494140" y="954846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判栈</a:t>
            </a:r>
            <a:r>
              <a:rPr kumimoji="1" lang="en-US" altLang="zh-CN" sz="3200" b="1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空否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空返回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1,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否则返回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0</a:t>
            </a: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IsEmpty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DblStack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s,int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</a:t>
            </a: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return 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s.top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] == 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s.bot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]; </a:t>
            </a:r>
            <a:endParaRPr kumimoji="1" lang="en-US" altLang="zh-CN" sz="3200" b="1" dirty="0" smtClean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kumimoji="1" lang="en-US" altLang="zh-CN" sz="2400" b="1" dirty="0">
              <a:solidFill>
                <a:srgbClr val="003366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判栈满否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满返回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1,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否则返回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0</a:t>
            </a: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IsFull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DblStack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s)</a:t>
            </a: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	</a:t>
            </a:r>
            <a:endParaRPr kumimoji="1" lang="en-US" altLang="zh-CN" sz="3200" b="1" dirty="0" smtClean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if(</a:t>
            </a:r>
            <a:r>
              <a:rPr kumimoji="1" lang="en-US" altLang="zh-CN" sz="32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s.top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[0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]+1==</a:t>
            </a:r>
            <a:r>
              <a:rPr kumimoji="1" lang="en-US" altLang="zh-CN" sz="32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s.top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[1]) return 1;</a:t>
            </a: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	else </a:t>
            </a:r>
            <a:endParaRPr kumimoji="1" lang="en-US" altLang="zh-CN" sz="3200" b="1" dirty="0" smtClean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return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marL="342900" lvl="0" indent="-342900" eaLnBrk="0" fontAlgn="base" hangingPunct="0"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kumimoji="1" lang="en-US" altLang="zh-CN" sz="32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1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6087" y="1052736"/>
            <a:ext cx="869791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void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Dblpush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DblStack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&amp;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s,SElemType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x,int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{  </a:t>
            </a:r>
            <a:r>
              <a:rPr lang="en-US" altLang="zh-CN" sz="2800" b="1" dirty="0">
                <a:ea typeface="仿宋_GB2312" pitchFamily="49" charset="-122"/>
              </a:rPr>
              <a:t>	</a:t>
            </a:r>
          </a:p>
          <a:p>
            <a:r>
              <a:rPr lang="en-US" altLang="zh-CN" sz="2800" b="1" dirty="0" smtClean="0">
                <a:ea typeface="仿宋_GB2312" pitchFamily="49" charset="-122"/>
              </a:rPr>
              <a:t>   if(</a:t>
            </a:r>
            <a:r>
              <a:rPr lang="en-US" altLang="zh-CN" sz="2800" b="1" dirty="0" err="1" smtClean="0">
                <a:ea typeface="仿宋_GB2312" pitchFamily="49" charset="-122"/>
              </a:rPr>
              <a:t>IsFull</a:t>
            </a:r>
            <a:r>
              <a:rPr lang="en-US" altLang="zh-CN" sz="2800" b="1" dirty="0" smtClean="0">
                <a:ea typeface="仿宋_GB2312" pitchFamily="49" charset="-122"/>
              </a:rPr>
              <a:t>(s))  </a:t>
            </a:r>
            <a:r>
              <a:rPr lang="en-US" altLang="zh-CN" sz="2800" b="1" dirty="0">
                <a:ea typeface="仿宋_GB2312" pitchFamily="49" charset="-122"/>
              </a:rPr>
              <a:t>exit(1</a:t>
            </a:r>
            <a:r>
              <a:rPr lang="en-US" altLang="zh-CN" sz="2800" b="1" dirty="0" smtClean="0">
                <a:ea typeface="仿宋_GB2312" pitchFamily="49" charset="-122"/>
              </a:rPr>
              <a:t>);</a:t>
            </a:r>
            <a:r>
              <a:rPr lang="en-US" altLang="zh-CN" sz="2800" b="1" dirty="0">
                <a:ea typeface="仿宋_GB2312" pitchFamily="49" charset="-122"/>
              </a:rPr>
              <a:t> // </a:t>
            </a:r>
            <a:r>
              <a:rPr lang="zh-CN" altLang="en-US" sz="2800" b="1" dirty="0">
                <a:ea typeface="仿宋_GB2312" pitchFamily="49" charset="-122"/>
              </a:rPr>
              <a:t>栈满则停止执行</a:t>
            </a:r>
          </a:p>
          <a:p>
            <a:r>
              <a:rPr lang="en-US" altLang="zh-CN" sz="2800" b="1" dirty="0" smtClean="0">
                <a:ea typeface="仿宋_GB2312" pitchFamily="49" charset="-122"/>
              </a:rPr>
              <a:t>   if (</a:t>
            </a:r>
            <a:r>
              <a:rPr lang="en-US" altLang="zh-CN" sz="2800" b="1" dirty="0" err="1" smtClean="0">
                <a:ea typeface="仿宋_GB2312" pitchFamily="49" charset="-122"/>
              </a:rPr>
              <a:t>i</a:t>
            </a:r>
            <a:r>
              <a:rPr lang="en-US" altLang="zh-CN" sz="2800" b="1" dirty="0" smtClean="0">
                <a:ea typeface="仿宋_GB2312" pitchFamily="49" charset="-122"/>
              </a:rPr>
              <a:t> ==0 ) </a:t>
            </a:r>
            <a:r>
              <a:rPr lang="en-US" altLang="zh-CN" sz="2800" b="1" dirty="0">
                <a:ea typeface="仿宋_GB2312" pitchFamily="49" charset="-122"/>
              </a:rPr>
              <a:t>//</a:t>
            </a:r>
            <a:r>
              <a:rPr lang="zh-CN" altLang="en-US" sz="2800" b="1" dirty="0">
                <a:ea typeface="仿宋_GB2312" pitchFamily="49" charset="-122"/>
              </a:rPr>
              <a:t>栈</a:t>
            </a:r>
            <a:r>
              <a:rPr lang="en-US" altLang="zh-CN" sz="2800" b="1" dirty="0">
                <a:ea typeface="仿宋_GB2312" pitchFamily="49" charset="-122"/>
              </a:rPr>
              <a:t>0</a:t>
            </a:r>
            <a:r>
              <a:rPr lang="zh-CN" altLang="en-US" sz="2800" b="1" dirty="0" smtClean="0">
                <a:ea typeface="仿宋_GB2312" pitchFamily="49" charset="-122"/>
              </a:rPr>
              <a:t>情形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en-US" altLang="zh-CN" sz="2800" b="1" dirty="0">
                <a:ea typeface="仿宋_GB2312" pitchFamily="49" charset="-122"/>
              </a:rPr>
              <a:t> </a:t>
            </a:r>
            <a:r>
              <a:rPr lang="en-US" altLang="zh-CN" sz="2800" b="1" dirty="0" smtClean="0">
                <a:ea typeface="仿宋_GB2312" pitchFamily="49" charset="-122"/>
              </a:rPr>
              <a:t>       </a:t>
            </a:r>
            <a:r>
              <a:rPr lang="en-US" altLang="zh-CN" sz="2800" b="1" dirty="0" err="1" smtClean="0">
                <a:ea typeface="仿宋_GB2312" pitchFamily="49" charset="-122"/>
              </a:rPr>
              <a:t>s.V</a:t>
            </a:r>
            <a:r>
              <a:rPr lang="en-US" altLang="zh-CN" sz="2800" b="1" dirty="0" smtClean="0">
                <a:ea typeface="仿宋_GB2312" pitchFamily="49" charset="-122"/>
              </a:rPr>
              <a:t>[++</a:t>
            </a:r>
            <a:r>
              <a:rPr lang="en-US" altLang="zh-CN" sz="2800" b="1" dirty="0" err="1">
                <a:ea typeface="仿宋_GB2312" pitchFamily="49" charset="-122"/>
              </a:rPr>
              <a:t>s.top</a:t>
            </a:r>
            <a:r>
              <a:rPr lang="en-US" altLang="zh-CN" sz="2800" b="1" dirty="0">
                <a:ea typeface="仿宋_GB2312" pitchFamily="49" charset="-122"/>
              </a:rPr>
              <a:t>[0</a:t>
            </a:r>
            <a:r>
              <a:rPr lang="en-US" altLang="zh-CN" sz="2800" b="1" dirty="0" smtClean="0">
                <a:ea typeface="仿宋_GB2312" pitchFamily="49" charset="-122"/>
              </a:rPr>
              <a:t>]] </a:t>
            </a:r>
            <a:r>
              <a:rPr lang="en-US" altLang="zh-CN" sz="2800" b="1" dirty="0">
                <a:ea typeface="仿宋_GB2312" pitchFamily="49" charset="-122"/>
              </a:rPr>
              <a:t>= x; </a:t>
            </a:r>
          </a:p>
          <a:p>
            <a:r>
              <a:rPr lang="en-US" altLang="zh-CN" sz="2800" b="1" dirty="0" smtClean="0">
                <a:ea typeface="仿宋_GB2312" pitchFamily="49" charset="-122"/>
              </a:rPr>
              <a:t>   else </a:t>
            </a:r>
            <a:r>
              <a:rPr lang="en-US" altLang="zh-CN" sz="2800" b="1" dirty="0">
                <a:ea typeface="仿宋_GB2312" pitchFamily="49" charset="-122"/>
              </a:rPr>
              <a:t>//</a:t>
            </a:r>
            <a:r>
              <a:rPr lang="zh-CN" altLang="en-US" sz="2800" b="1" dirty="0">
                <a:ea typeface="仿宋_GB2312" pitchFamily="49" charset="-122"/>
              </a:rPr>
              <a:t>栈</a:t>
            </a:r>
            <a:r>
              <a:rPr lang="en-US" altLang="zh-CN" sz="2800" b="1" dirty="0">
                <a:ea typeface="仿宋_GB2312" pitchFamily="49" charset="-122"/>
              </a:rPr>
              <a:t>1</a:t>
            </a:r>
            <a:r>
              <a:rPr lang="zh-CN" altLang="en-US" sz="2800" b="1" dirty="0">
                <a:ea typeface="仿宋_GB2312" pitchFamily="49" charset="-122"/>
              </a:rPr>
              <a:t>情形</a:t>
            </a:r>
            <a:endParaRPr lang="en-US" altLang="zh-CN" sz="2800" b="1" dirty="0" smtClean="0">
              <a:ea typeface="仿宋_GB2312" pitchFamily="49" charset="-122"/>
            </a:endParaRPr>
          </a:p>
          <a:p>
            <a:r>
              <a:rPr lang="en-US" altLang="zh-CN" sz="2800" b="1" dirty="0">
                <a:ea typeface="仿宋_GB2312" pitchFamily="49" charset="-122"/>
              </a:rPr>
              <a:t> </a:t>
            </a:r>
            <a:r>
              <a:rPr lang="en-US" altLang="zh-CN" sz="2800" b="1" dirty="0" smtClean="0">
                <a:ea typeface="仿宋_GB2312" pitchFamily="49" charset="-122"/>
              </a:rPr>
              <a:t>       </a:t>
            </a:r>
            <a:r>
              <a:rPr lang="en-US" altLang="zh-CN" sz="2800" b="1" dirty="0" err="1" smtClean="0">
                <a:ea typeface="仿宋_GB2312" pitchFamily="49" charset="-122"/>
              </a:rPr>
              <a:t>s.V</a:t>
            </a:r>
            <a:r>
              <a:rPr lang="en-US" altLang="zh-CN" sz="2800" b="1" dirty="0">
                <a:ea typeface="仿宋_GB2312" pitchFamily="49" charset="-122"/>
              </a:rPr>
              <a:t>[--</a:t>
            </a:r>
            <a:r>
              <a:rPr lang="en-US" altLang="zh-CN" sz="2800" b="1" dirty="0" err="1">
                <a:ea typeface="仿宋_GB2312" pitchFamily="49" charset="-122"/>
              </a:rPr>
              <a:t>s.top</a:t>
            </a:r>
            <a:r>
              <a:rPr lang="en-US" altLang="zh-CN" sz="2800" b="1" dirty="0">
                <a:ea typeface="仿宋_GB2312" pitchFamily="49" charset="-122"/>
              </a:rPr>
              <a:t>[1]]=x;</a:t>
            </a:r>
          </a:p>
          <a:p>
            <a:r>
              <a:rPr lang="en-US" altLang="zh-CN" sz="2800" b="1" dirty="0" smtClean="0">
                <a:ea typeface="仿宋_GB2312" pitchFamily="49" charset="-122"/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  <a:ea typeface="仿宋_GB2312" pitchFamily="49" charset="-122"/>
              </a:rPr>
              <a:t>//</a:t>
            </a:r>
            <a:r>
              <a:rPr lang="zh-CN" altLang="en-US" sz="2800" b="1" dirty="0" smtClean="0">
                <a:solidFill>
                  <a:srgbClr val="0000FF"/>
                </a:solidFill>
                <a:ea typeface="仿宋_GB2312" pitchFamily="49" charset="-122"/>
              </a:rPr>
              <a:t>栈</a:t>
            </a:r>
            <a:r>
              <a:rPr lang="zh-CN" altLang="en-US" sz="2800" b="1" dirty="0">
                <a:solidFill>
                  <a:srgbClr val="0000FF"/>
                </a:solidFill>
                <a:ea typeface="仿宋_GB2312" pitchFamily="49" charset="-122"/>
              </a:rPr>
              <a:t>顶指针先减</a:t>
            </a:r>
            <a:r>
              <a:rPr lang="en-US" altLang="zh-CN" sz="2800" b="1" dirty="0">
                <a:solidFill>
                  <a:srgbClr val="0000FF"/>
                </a:solidFill>
                <a:ea typeface="仿宋_GB2312" pitchFamily="49" charset="-122"/>
              </a:rPr>
              <a:t>1, </a:t>
            </a:r>
            <a:r>
              <a:rPr lang="zh-CN" altLang="en-US" sz="2800" b="1" dirty="0">
                <a:solidFill>
                  <a:srgbClr val="0000FF"/>
                </a:solidFill>
                <a:ea typeface="仿宋_GB2312" pitchFamily="49" charset="-122"/>
              </a:rPr>
              <a:t>然后按此地址进栈</a:t>
            </a:r>
            <a:r>
              <a:rPr lang="zh-CN" altLang="en-US" sz="2800" b="1" dirty="0">
                <a:ea typeface="仿宋_GB2312" pitchFamily="49" charset="-122"/>
              </a:rPr>
              <a:t>	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581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8680" y="1052736"/>
            <a:ext cx="861781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int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Dblpop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DblStack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&amp;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s,int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i,SElemType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 &amp;x)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{</a:t>
            </a:r>
          </a:p>
          <a:p>
            <a:r>
              <a:rPr lang="en-US" altLang="zh-CN" sz="2800" kern="0" dirty="0">
                <a:solidFill>
                  <a:sysClr val="windowText" lastClr="000000"/>
                </a:solidFill>
                <a:ea typeface="仿宋_GB2312" pitchFamily="49" charset="-122"/>
              </a:rPr>
              <a:t> </a:t>
            </a:r>
            <a:r>
              <a:rPr lang="en-US" altLang="zh-CN" sz="2800" kern="0" dirty="0" smtClean="0">
                <a:solidFill>
                  <a:sysClr val="windowText" lastClr="000000"/>
                </a:solidFill>
                <a:ea typeface="仿宋_GB2312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if 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IsEmpty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s,i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)</a:t>
            </a:r>
            <a:r>
              <a:rPr lang="en-US" altLang="zh-CN" sz="2800" b="1" kern="0" dirty="0" smtClean="0">
                <a:solidFill>
                  <a:srgbClr val="000000"/>
                </a:solidFill>
                <a:ea typeface="仿宋_GB2312" pitchFamily="49" charset="-122"/>
              </a:rPr>
              <a:t>) </a:t>
            </a:r>
            <a:r>
              <a:rPr lang="en-US" altLang="zh-CN" sz="2800" b="1" kern="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2800" b="1" kern="0" dirty="0">
                <a:solidFill>
                  <a:srgbClr val="000000"/>
                </a:solidFill>
                <a:ea typeface="仿宋_GB2312" pitchFamily="49" charset="-122"/>
              </a:rPr>
              <a:t>判栈空否</a:t>
            </a:r>
            <a:r>
              <a:rPr lang="en-US" altLang="zh-CN" sz="2800" b="1" kern="0" dirty="0">
                <a:solidFill>
                  <a:srgbClr val="000000"/>
                </a:solidFill>
                <a:ea typeface="仿宋_GB2312" pitchFamily="49" charset="-122"/>
              </a:rPr>
              <a:t>, </a:t>
            </a:r>
            <a:r>
              <a:rPr lang="zh-CN" altLang="en-US" sz="2800" b="1" kern="0" dirty="0">
                <a:solidFill>
                  <a:srgbClr val="000000"/>
                </a:solidFill>
                <a:ea typeface="仿宋_GB2312" pitchFamily="49" charset="-122"/>
              </a:rPr>
              <a:t>若栈空则函数返回</a:t>
            </a:r>
            <a:r>
              <a:rPr lang="en-US" altLang="zh-CN" sz="2800" b="1" kern="0" dirty="0">
                <a:solidFill>
                  <a:srgbClr val="000000"/>
                </a:solidFill>
                <a:ea typeface="仿宋_GB2312" pitchFamily="49" charset="-122"/>
              </a:rPr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ea typeface="仿宋_GB2312" pitchFamily="49" charset="-122"/>
              </a:rPr>
              <a:t>  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return 0;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ea typeface="仿宋_GB2312" pitchFamily="49" charset="-122"/>
              </a:rPr>
              <a:t> x=</a:t>
            </a:r>
            <a:r>
              <a:rPr lang="en-US" altLang="zh-CN" sz="2800" b="1" kern="0" dirty="0" err="1" smtClean="0">
                <a:solidFill>
                  <a:srgbClr val="000000"/>
                </a:solidFill>
                <a:ea typeface="仿宋_GB2312" pitchFamily="49" charset="-122"/>
              </a:rPr>
              <a:t>s.V</a:t>
            </a:r>
            <a:r>
              <a:rPr lang="en-US" altLang="zh-CN" sz="2800" b="1" kern="0" dirty="0" smtClean="0">
                <a:solidFill>
                  <a:srgbClr val="000000"/>
                </a:solidFill>
                <a:ea typeface="仿宋_GB2312" pitchFamily="49" charset="-122"/>
              </a:rPr>
              <a:t>[</a:t>
            </a:r>
            <a:r>
              <a:rPr lang="en-US" altLang="zh-CN" sz="2800" b="1" kern="0" dirty="0" err="1" smtClean="0">
                <a:solidFill>
                  <a:srgbClr val="000000"/>
                </a:solidFill>
                <a:ea typeface="仿宋_GB2312" pitchFamily="49" charset="-122"/>
              </a:rPr>
              <a:t>s.top</a:t>
            </a:r>
            <a:r>
              <a:rPr lang="en-US" altLang="zh-CN" sz="2800" b="1" kern="0" dirty="0" smtClean="0">
                <a:solidFill>
                  <a:srgbClr val="000000"/>
                </a:solidFill>
                <a:ea typeface="仿宋_GB2312" pitchFamily="49" charset="-122"/>
              </a:rPr>
              <a:t>[</a:t>
            </a:r>
            <a:r>
              <a:rPr lang="en-US" altLang="zh-CN" sz="2800" b="1" kern="0" dirty="0" err="1" smtClean="0">
                <a:solidFill>
                  <a:srgbClr val="000000"/>
                </a:solidFill>
                <a:ea typeface="仿宋_GB2312" pitchFamily="49" charset="-122"/>
              </a:rPr>
              <a:t>i</a:t>
            </a:r>
            <a:r>
              <a:rPr lang="en-US" altLang="zh-CN" sz="2800" b="1" kern="0" dirty="0" smtClean="0">
                <a:solidFill>
                  <a:srgbClr val="000000"/>
                </a:solidFill>
                <a:ea typeface="仿宋_GB2312" pitchFamily="49" charset="-122"/>
              </a:rPr>
              <a:t>]];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仿宋_GB2312" pitchFamily="49" charset="-122"/>
            </a:endParaRPr>
          </a:p>
          <a:p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  if 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==0</a:t>
            </a:r>
            <a:r>
              <a:rPr lang="en-US" altLang="zh-CN" sz="2800" b="1" kern="0" dirty="0" smtClean="0">
                <a:solidFill>
                  <a:srgbClr val="000000"/>
                </a:solidFill>
                <a:ea typeface="仿宋_GB2312" pitchFamily="49" charset="-122"/>
              </a:rPr>
              <a:t>) </a:t>
            </a:r>
            <a:r>
              <a:rPr lang="en-US" altLang="zh-CN" sz="2800" b="1" kern="0" dirty="0">
                <a:solidFill>
                  <a:srgbClr val="000000"/>
                </a:solidFill>
                <a:ea typeface="仿宋_GB2312" pitchFamily="49" charset="-122"/>
              </a:rPr>
              <a:t>//</a:t>
            </a:r>
            <a:r>
              <a:rPr lang="zh-CN" altLang="en-US" sz="2800" b="1" kern="0" dirty="0">
                <a:solidFill>
                  <a:srgbClr val="000000"/>
                </a:solidFill>
                <a:ea typeface="仿宋_GB2312" pitchFamily="49" charset="-122"/>
              </a:rPr>
              <a:t>栈</a:t>
            </a:r>
            <a:r>
              <a:rPr lang="en-US" altLang="zh-CN" sz="2800" b="1" kern="0" dirty="0">
                <a:solidFill>
                  <a:srgbClr val="000000"/>
                </a:solidFill>
                <a:ea typeface="仿宋_GB2312" pitchFamily="49" charset="-122"/>
              </a:rPr>
              <a:t>0</a:t>
            </a:r>
            <a:r>
              <a:rPr lang="zh-CN" altLang="en-US" sz="2800" b="1" kern="0" dirty="0">
                <a:solidFill>
                  <a:srgbClr val="000000"/>
                </a:solidFill>
                <a:ea typeface="仿宋_GB2312" pitchFamily="49" charset="-122"/>
              </a:rPr>
              <a:t>情形：栈顶指针减</a:t>
            </a:r>
            <a:r>
              <a:rPr lang="en-US" altLang="zh-CN" sz="2800" b="1" kern="0" dirty="0">
                <a:solidFill>
                  <a:srgbClr val="000000"/>
                </a:solidFill>
                <a:ea typeface="仿宋_GB2312" pitchFamily="49" charset="-122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ea typeface="仿宋_GB2312" pitchFamily="49" charset="-122"/>
              </a:rPr>
              <a:t>  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s.top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[0]--;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  else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2800" b="1" kern="0" dirty="0" smtClean="0">
                <a:solidFill>
                  <a:srgbClr val="000000"/>
                </a:solidFill>
                <a:ea typeface="仿宋_GB2312" pitchFamily="49" charset="-122"/>
              </a:rPr>
              <a:t> 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s.top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[1]++; //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情形：栈顶指针加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  return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}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581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</a:rPr>
              <a:t>10.  </a:t>
            </a:r>
            <a:r>
              <a:rPr lang="zh-CN" altLang="en-US" sz="1400" dirty="0" smtClean="0">
                <a:solidFill>
                  <a:srgbClr val="000000"/>
                </a:solidFill>
              </a:rPr>
              <a:t>假设</a:t>
            </a:r>
            <a:r>
              <a:rPr lang="zh-CN" altLang="en-US" sz="1400" dirty="0">
                <a:solidFill>
                  <a:srgbClr val="000000"/>
                </a:solidFill>
              </a:rPr>
              <a:t>两个队列共享一个循环向量空间（参见右下图），其类型</a:t>
            </a:r>
            <a:r>
              <a:rPr lang="en-US" altLang="zh-CN" sz="1400" dirty="0">
                <a:solidFill>
                  <a:srgbClr val="000000"/>
                </a:solidFill>
              </a:rPr>
              <a:t>Queue2</a:t>
            </a:r>
            <a:r>
              <a:rPr lang="zh-CN" altLang="en-US" sz="1400" dirty="0">
                <a:solidFill>
                  <a:srgbClr val="000000"/>
                </a:solidFill>
              </a:rPr>
              <a:t>定义如下：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typedef</a:t>
            </a:r>
            <a:r>
              <a:rPr lang="en-US" altLang="zh-CN" sz="1400" dirty="0" smtClean="0">
                <a:solidFill>
                  <a:srgbClr val="000000"/>
                </a:solidFill>
              </a:rPr>
              <a:t> 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struct</a:t>
            </a:r>
            <a:r>
              <a:rPr lang="en-US" altLang="zh-CN" sz="1400" dirty="0" smtClean="0">
                <a:solidFill>
                  <a:srgbClr val="000000"/>
                </a:solidFill>
              </a:rPr>
              <a:t> {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            </a:t>
            </a:r>
            <a:r>
              <a:rPr lang="en-US" altLang="zh-CN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ElemType</a:t>
            </a:r>
            <a:r>
              <a:rPr lang="en-US" altLang="zh-CN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>
                <a:solidFill>
                  <a:srgbClr val="000000"/>
                </a:solidFill>
              </a:rPr>
              <a:t>data[</a:t>
            </a:r>
            <a:r>
              <a:rPr lang="en-US" altLang="zh-CN" sz="1400" dirty="0" err="1">
                <a:solidFill>
                  <a:srgbClr val="000000"/>
                </a:solidFill>
              </a:rPr>
              <a:t>MaxSize</a:t>
            </a:r>
            <a:r>
              <a:rPr lang="en-US" altLang="zh-CN" sz="1400" dirty="0" smtClean="0">
                <a:solidFill>
                  <a:srgbClr val="000000"/>
                </a:solidFill>
              </a:rPr>
              <a:t>];</a:t>
            </a:r>
            <a:endParaRPr lang="zh-CN" alt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            </a:t>
            </a: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</a:rPr>
              <a:t>  front[2], rear[2</a:t>
            </a:r>
            <a:r>
              <a:rPr lang="en-US" altLang="zh-CN" sz="1400" dirty="0">
                <a:solidFill>
                  <a:srgbClr val="000000"/>
                </a:solidFill>
              </a:rPr>
              <a:t>]</a:t>
            </a:r>
            <a:r>
              <a:rPr lang="zh-CN" altLang="en-US" sz="1400" dirty="0">
                <a:solidFill>
                  <a:srgbClr val="000000"/>
                </a:solidFill>
              </a:rPr>
              <a:t>；</a:t>
            </a: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    </a:t>
            </a:r>
            <a:r>
              <a:rPr lang="zh-CN" altLang="en-US" sz="1400" dirty="0" smtClean="0">
                <a:solidFill>
                  <a:srgbClr val="000000"/>
                </a:solidFill>
              </a:rPr>
              <a:t>   </a:t>
            </a:r>
            <a:r>
              <a:rPr lang="en-US" altLang="zh-CN" sz="1400" dirty="0" smtClean="0">
                <a:solidFill>
                  <a:srgbClr val="000000"/>
                </a:solidFill>
              </a:rPr>
              <a:t>} Queue2</a:t>
            </a:r>
            <a:r>
              <a:rPr lang="zh-CN" altLang="en-US" sz="1400" dirty="0" smtClean="0">
                <a:solidFill>
                  <a:srgbClr val="000000"/>
                </a:solidFill>
              </a:rPr>
              <a:t>；</a:t>
            </a:r>
            <a:endParaRPr lang="zh-CN" altLang="en-US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对于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=0</a:t>
            </a:r>
            <a:r>
              <a:rPr lang="zh-CN" altLang="en-US" sz="2000" dirty="0">
                <a:solidFill>
                  <a:srgbClr val="000000"/>
                </a:solidFill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front[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rear[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</a:t>
            </a:r>
            <a:r>
              <a:rPr lang="zh-CN" altLang="en-US" sz="2000" dirty="0">
                <a:solidFill>
                  <a:srgbClr val="000000"/>
                </a:solidFill>
              </a:rPr>
              <a:t>分别为第</a:t>
            </a:r>
            <a:r>
              <a:rPr lang="en-US" altLang="zh-CN" sz="2000" i="1" dirty="0" err="1">
                <a:solidFill>
                  <a:srgbClr val="000000"/>
                </a:solidFill>
              </a:rPr>
              <a:t>i</a:t>
            </a:r>
            <a:r>
              <a:rPr lang="zh-CN" altLang="en-US" sz="2000" dirty="0">
                <a:solidFill>
                  <a:srgbClr val="000000"/>
                </a:solidFill>
              </a:rPr>
              <a:t>个队列的头指针和尾指针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请</a:t>
            </a:r>
            <a:r>
              <a:rPr lang="zh-CN" altLang="en-US" sz="2000" dirty="0">
                <a:solidFill>
                  <a:srgbClr val="000000"/>
                </a:solidFill>
              </a:rPr>
              <a:t>对以下算法填空，实现第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zh-CN" altLang="en-US" sz="2000" dirty="0">
                <a:solidFill>
                  <a:srgbClr val="000000"/>
                </a:solidFill>
              </a:rPr>
              <a:t>个队列的</a:t>
            </a:r>
            <a:r>
              <a:rPr lang="zh-CN" altLang="en-US" sz="2000" dirty="0" smtClean="0">
                <a:solidFill>
                  <a:srgbClr val="000000"/>
                </a:solidFill>
              </a:rPr>
              <a:t>入 队</a:t>
            </a:r>
            <a:r>
              <a:rPr lang="zh-CN" altLang="en-US" sz="2000" dirty="0">
                <a:solidFill>
                  <a:srgbClr val="000000"/>
                </a:solidFill>
              </a:rPr>
              <a:t>操作。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8704" y="1068760"/>
            <a:ext cx="227982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3140968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just">
              <a:spcAft>
                <a:spcPts val="0"/>
              </a:spcAft>
            </a:pPr>
            <a:r>
              <a:rPr lang="zh-CN" altLang="zh-CN" b="1" kern="100" dirty="0">
                <a:latin typeface="Times New Roman"/>
                <a:ea typeface="宋体"/>
              </a:rPr>
              <a:t> </a:t>
            </a:r>
            <a:r>
              <a:rPr lang="en-US" altLang="zh-CN" b="1" kern="100" dirty="0" err="1">
                <a:latin typeface="Times New Roman"/>
                <a:ea typeface="宋体"/>
              </a:rPr>
              <a:t>int</a:t>
            </a:r>
            <a:r>
              <a:rPr lang="en-US" altLang="zh-CN" b="1" kern="100" dirty="0">
                <a:latin typeface="Times New Roman"/>
                <a:ea typeface="宋体"/>
              </a:rPr>
              <a:t> </a:t>
            </a:r>
            <a:r>
              <a:rPr lang="en-US" altLang="zh-CN" b="1" kern="100" dirty="0" err="1">
                <a:latin typeface="Times New Roman"/>
                <a:ea typeface="宋体"/>
              </a:rPr>
              <a:t>EnQueue</a:t>
            </a:r>
            <a:r>
              <a:rPr lang="en-US" altLang="zh-CN" b="1" kern="100" dirty="0">
                <a:latin typeface="Times New Roman"/>
                <a:ea typeface="宋体"/>
              </a:rPr>
              <a:t> (Queue2 *Q</a:t>
            </a:r>
            <a:r>
              <a:rPr lang="en-US" altLang="zh-CN" b="1" kern="100" dirty="0" smtClean="0">
                <a:latin typeface="Times New Roman"/>
                <a:ea typeface="宋体"/>
              </a:rPr>
              <a:t>, </a:t>
            </a:r>
            <a:r>
              <a:rPr lang="en-US" altLang="zh-CN" b="1" kern="100" dirty="0" err="1" smtClean="0">
                <a:latin typeface="Times New Roman"/>
                <a:ea typeface="宋体"/>
              </a:rPr>
              <a:t>int</a:t>
            </a:r>
            <a:r>
              <a:rPr lang="en-US" altLang="zh-CN" b="1" kern="100" dirty="0" smtClean="0">
                <a:latin typeface="Times New Roman"/>
                <a:ea typeface="宋体"/>
              </a:rPr>
              <a:t> </a:t>
            </a:r>
            <a:r>
              <a:rPr lang="en-US" altLang="zh-CN" b="1" kern="100" dirty="0" err="1">
                <a:latin typeface="Times New Roman"/>
                <a:ea typeface="宋体"/>
              </a:rPr>
              <a:t>i</a:t>
            </a:r>
            <a:r>
              <a:rPr lang="en-US" altLang="zh-CN" b="1" kern="100" dirty="0" smtClean="0">
                <a:latin typeface="Times New Roman"/>
                <a:ea typeface="宋体"/>
              </a:rPr>
              <a:t>, </a:t>
            </a:r>
            <a:r>
              <a:rPr lang="en-US" altLang="zh-CN" b="1" kern="100" dirty="0" err="1" smtClean="0">
                <a:latin typeface="Times New Roman"/>
                <a:ea typeface="宋体"/>
              </a:rPr>
              <a:t>DateType</a:t>
            </a:r>
            <a:r>
              <a:rPr lang="en-US" altLang="zh-CN" b="1" kern="100" dirty="0" smtClean="0">
                <a:latin typeface="Times New Roman"/>
                <a:ea typeface="宋体"/>
              </a:rPr>
              <a:t> </a:t>
            </a:r>
            <a:r>
              <a:rPr lang="en-US" altLang="zh-CN" b="1" kern="100" dirty="0">
                <a:latin typeface="Times New Roman"/>
                <a:ea typeface="宋体"/>
              </a:rPr>
              <a:t>x)</a:t>
            </a:r>
            <a:endParaRPr lang="zh-CN" altLang="zh-CN" sz="1200" kern="100" dirty="0">
              <a:latin typeface="Times New Roman"/>
              <a:ea typeface="宋体"/>
            </a:endParaRPr>
          </a:p>
          <a:p>
            <a:pPr marL="114300" algn="just">
              <a:spcAft>
                <a:spcPts val="0"/>
              </a:spcAft>
            </a:pPr>
            <a:r>
              <a:rPr lang="en-US" altLang="zh-CN" b="1" kern="100" dirty="0">
                <a:latin typeface="宋体"/>
                <a:ea typeface="宋体"/>
              </a:rPr>
              <a:t>        </a:t>
            </a:r>
            <a:r>
              <a:rPr lang="en-US" altLang="zh-CN" b="1" kern="100" dirty="0" smtClean="0">
                <a:latin typeface="宋体"/>
                <a:ea typeface="宋体"/>
              </a:rPr>
              <a:t>{/</a:t>
            </a:r>
            <a:r>
              <a:rPr lang="en-US" altLang="zh-CN" sz="1600" kern="100" dirty="0">
                <a:latin typeface="宋体"/>
                <a:ea typeface="宋体"/>
              </a:rPr>
              <a:t>/</a:t>
            </a:r>
            <a:r>
              <a:rPr lang="zh-CN" altLang="zh-CN" sz="1600" kern="100" dirty="0" smtClean="0">
                <a:solidFill>
                  <a:srgbClr val="000000"/>
                </a:solidFill>
                <a:latin typeface="Times New Roman"/>
                <a:ea typeface="宋体"/>
              </a:rPr>
              <a:t>若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/>
                <a:ea typeface="宋体"/>
              </a:rPr>
              <a:t>第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/>
                <a:ea typeface="宋体"/>
              </a:rPr>
              <a:t>i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/>
                <a:ea typeface="宋体"/>
              </a:rPr>
              <a:t>个队列不满，则元素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/>
                <a:ea typeface="宋体"/>
              </a:rPr>
              <a:t>x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/>
                <a:ea typeface="宋体"/>
              </a:rPr>
              <a:t>入队列，并返回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/>
                <a:ea typeface="宋体"/>
              </a:rPr>
              <a:t>1</a:t>
            </a:r>
            <a:r>
              <a:rPr lang="zh-CN" altLang="zh-CN" sz="1600" kern="100" dirty="0">
                <a:solidFill>
                  <a:srgbClr val="000000"/>
                </a:solidFill>
                <a:latin typeface="Times New Roman"/>
                <a:ea typeface="宋体"/>
              </a:rPr>
              <a:t>；否则返回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/>
                <a:ea typeface="宋体"/>
              </a:rPr>
              <a:t>0</a:t>
            </a:r>
            <a:endParaRPr lang="zh-CN" altLang="zh-CN" sz="1200" kern="10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114300" algn="just">
              <a:spcAft>
                <a:spcPts val="0"/>
              </a:spcAft>
            </a:pPr>
            <a:r>
              <a:rPr lang="en-US" altLang="zh-CN" b="1" kern="100" dirty="0">
                <a:latin typeface="宋体"/>
                <a:ea typeface="宋体"/>
              </a:rPr>
              <a:t>            if(</a:t>
            </a:r>
            <a:r>
              <a:rPr lang="en-US" altLang="zh-CN" b="1" kern="100" dirty="0" err="1">
                <a:latin typeface="宋体"/>
                <a:ea typeface="宋体"/>
              </a:rPr>
              <a:t>i</a:t>
            </a:r>
            <a:r>
              <a:rPr lang="en-US" altLang="zh-CN" b="1" kern="100" dirty="0">
                <a:latin typeface="宋体"/>
                <a:ea typeface="宋体"/>
              </a:rPr>
              <a:t>&lt;0||</a:t>
            </a:r>
            <a:r>
              <a:rPr lang="en-US" altLang="zh-CN" b="1" kern="100" dirty="0" err="1">
                <a:latin typeface="宋体"/>
                <a:ea typeface="宋体"/>
              </a:rPr>
              <a:t>i</a:t>
            </a:r>
            <a:r>
              <a:rPr lang="en-US" altLang="zh-CN" b="1" kern="100" dirty="0">
                <a:latin typeface="宋体"/>
                <a:ea typeface="宋体"/>
              </a:rPr>
              <a:t>&gt;1)return 0</a:t>
            </a:r>
            <a:r>
              <a:rPr lang="zh-CN" altLang="zh-CN" b="1" kern="100" dirty="0">
                <a:latin typeface="Times New Roman"/>
                <a:ea typeface="宋体"/>
              </a:rPr>
              <a:t>；</a:t>
            </a:r>
            <a:endParaRPr lang="zh-CN" altLang="zh-CN" sz="1200" kern="100" dirty="0">
              <a:latin typeface="Times New Roman"/>
              <a:ea typeface="宋体"/>
            </a:endParaRPr>
          </a:p>
          <a:p>
            <a:pPr marL="114300" algn="just">
              <a:spcAft>
                <a:spcPts val="0"/>
              </a:spcAft>
            </a:pPr>
            <a:r>
              <a:rPr lang="en-US" altLang="zh-CN" b="1" kern="100" dirty="0">
                <a:latin typeface="宋体"/>
                <a:ea typeface="宋体"/>
              </a:rPr>
              <a:t>            if(Q</a:t>
            </a:r>
            <a:r>
              <a:rPr lang="zh-CN" altLang="zh-CN" b="1" kern="100" dirty="0">
                <a:latin typeface="Times New Roman"/>
                <a:ea typeface="宋体"/>
              </a:rPr>
              <a:t>－</a:t>
            </a:r>
            <a:r>
              <a:rPr lang="en-US" altLang="zh-CN" b="1" kern="100" dirty="0">
                <a:latin typeface="Times New Roman"/>
                <a:ea typeface="宋体"/>
              </a:rPr>
              <a:t>&gt;rear[</a:t>
            </a:r>
            <a:r>
              <a:rPr lang="en-US" altLang="zh-CN" b="1" kern="100" dirty="0" err="1">
                <a:latin typeface="Times New Roman"/>
                <a:ea typeface="宋体"/>
              </a:rPr>
              <a:t>i</a:t>
            </a:r>
            <a:r>
              <a:rPr lang="en-US" altLang="zh-CN" b="1" kern="100" dirty="0">
                <a:latin typeface="Times New Roman"/>
                <a:ea typeface="宋体"/>
              </a:rPr>
              <a:t>]==Q</a:t>
            </a:r>
            <a:r>
              <a:rPr lang="zh-CN" altLang="zh-CN" b="1" kern="100" dirty="0">
                <a:latin typeface="Times New Roman"/>
                <a:ea typeface="宋体"/>
              </a:rPr>
              <a:t>－</a:t>
            </a:r>
            <a:r>
              <a:rPr lang="en-US" altLang="zh-CN" b="1" kern="100" dirty="0">
                <a:latin typeface="Times New Roman"/>
                <a:ea typeface="宋体"/>
              </a:rPr>
              <a:t>&gt;front[</a:t>
            </a:r>
            <a:r>
              <a:rPr lang="en-US" altLang="zh-CN" b="1" u="sng" kern="100" dirty="0">
                <a:latin typeface="Times New Roman"/>
                <a:ea typeface="宋体"/>
              </a:rPr>
              <a:t>   </a:t>
            </a:r>
            <a:r>
              <a:rPr lang="zh-CN" altLang="zh-CN" b="1" u="sng" kern="100" dirty="0">
                <a:latin typeface="Times New Roman"/>
                <a:ea typeface="宋体"/>
              </a:rPr>
              <a:t>①</a:t>
            </a:r>
            <a:r>
              <a:rPr lang="en-US" altLang="zh-CN" b="1" u="sng" kern="100" dirty="0">
                <a:latin typeface="Times New Roman"/>
                <a:ea typeface="宋体"/>
              </a:rPr>
              <a:t>    </a:t>
            </a:r>
            <a:r>
              <a:rPr lang="en-US" altLang="zh-CN" b="1" kern="100" dirty="0" smtClean="0">
                <a:latin typeface="Times New Roman"/>
                <a:ea typeface="宋体"/>
              </a:rPr>
              <a:t>] return </a:t>
            </a:r>
            <a:r>
              <a:rPr lang="en-US" altLang="zh-CN" b="1" kern="100" dirty="0">
                <a:latin typeface="Times New Roman"/>
                <a:ea typeface="宋体"/>
              </a:rPr>
              <a:t>0</a:t>
            </a:r>
            <a:r>
              <a:rPr lang="zh-CN" altLang="zh-CN" b="1" kern="100" dirty="0">
                <a:latin typeface="Times New Roman"/>
                <a:ea typeface="宋体"/>
              </a:rPr>
              <a:t>；</a:t>
            </a:r>
            <a:endParaRPr lang="zh-CN" altLang="zh-CN" sz="1200" kern="100" dirty="0">
              <a:latin typeface="Times New Roman"/>
              <a:ea typeface="宋体"/>
            </a:endParaRPr>
          </a:p>
          <a:p>
            <a:pPr marL="114300" algn="just">
              <a:spcAft>
                <a:spcPts val="0"/>
              </a:spcAft>
            </a:pPr>
            <a:r>
              <a:rPr lang="en-US" altLang="zh-CN" b="1" kern="100" dirty="0">
                <a:latin typeface="宋体"/>
                <a:ea typeface="宋体"/>
              </a:rPr>
              <a:t>            Q</a:t>
            </a:r>
            <a:r>
              <a:rPr lang="zh-CN" altLang="zh-CN" b="1" kern="100" dirty="0">
                <a:latin typeface="Times New Roman"/>
                <a:ea typeface="宋体"/>
              </a:rPr>
              <a:t>－</a:t>
            </a:r>
            <a:r>
              <a:rPr lang="en-US" altLang="zh-CN" b="1" kern="100" dirty="0">
                <a:latin typeface="Times New Roman"/>
                <a:ea typeface="宋体"/>
              </a:rPr>
              <a:t>&gt;data[</a:t>
            </a:r>
            <a:r>
              <a:rPr lang="en-US" altLang="zh-CN" b="1" u="sng" kern="100" dirty="0">
                <a:latin typeface="Times New Roman"/>
                <a:ea typeface="宋体"/>
              </a:rPr>
              <a:t>   </a:t>
            </a:r>
            <a:r>
              <a:rPr lang="zh-CN" altLang="zh-CN" b="1" u="sng" kern="100" dirty="0">
                <a:latin typeface="Times New Roman"/>
                <a:ea typeface="宋体"/>
              </a:rPr>
              <a:t>②</a:t>
            </a:r>
            <a:r>
              <a:rPr lang="en-US" altLang="zh-CN" b="1" u="sng" kern="100" dirty="0">
                <a:latin typeface="Times New Roman"/>
                <a:ea typeface="宋体"/>
              </a:rPr>
              <a:t>    </a:t>
            </a:r>
            <a:r>
              <a:rPr lang="en-US" altLang="zh-CN" b="1" kern="100" dirty="0">
                <a:latin typeface="Times New Roman"/>
                <a:ea typeface="宋体"/>
              </a:rPr>
              <a:t>]=x</a:t>
            </a:r>
            <a:r>
              <a:rPr lang="zh-CN" altLang="zh-CN" b="1" kern="100" dirty="0">
                <a:latin typeface="Times New Roman"/>
                <a:ea typeface="宋体"/>
              </a:rPr>
              <a:t>；</a:t>
            </a:r>
            <a:endParaRPr lang="zh-CN" altLang="zh-CN" sz="1200" kern="100" dirty="0">
              <a:latin typeface="Times New Roman"/>
              <a:ea typeface="宋体"/>
            </a:endParaRPr>
          </a:p>
          <a:p>
            <a:pPr marL="114300" algn="just">
              <a:spcAft>
                <a:spcPts val="0"/>
              </a:spcAft>
            </a:pPr>
            <a:r>
              <a:rPr lang="en-US" altLang="zh-CN" b="1" kern="100" dirty="0">
                <a:latin typeface="宋体"/>
                <a:ea typeface="宋体"/>
              </a:rPr>
              <a:t>            Q</a:t>
            </a:r>
            <a:r>
              <a:rPr lang="zh-CN" altLang="zh-CN" b="1" kern="100" dirty="0">
                <a:latin typeface="Times New Roman"/>
                <a:ea typeface="宋体"/>
              </a:rPr>
              <a:t>－</a:t>
            </a:r>
            <a:r>
              <a:rPr lang="en-US" altLang="zh-CN" b="1" kern="100" dirty="0">
                <a:latin typeface="Times New Roman"/>
                <a:ea typeface="宋体"/>
              </a:rPr>
              <a:t>&gt;rear[</a:t>
            </a:r>
            <a:r>
              <a:rPr lang="en-US" altLang="zh-CN" b="1" kern="100" dirty="0" err="1">
                <a:latin typeface="Times New Roman"/>
                <a:ea typeface="宋体"/>
              </a:rPr>
              <a:t>i</a:t>
            </a:r>
            <a:r>
              <a:rPr lang="en-US" altLang="zh-CN" b="1" kern="100" dirty="0">
                <a:latin typeface="Times New Roman"/>
                <a:ea typeface="宋体"/>
              </a:rPr>
              <a:t>]=[</a:t>
            </a:r>
            <a:r>
              <a:rPr lang="en-US" altLang="zh-CN" b="1" u="sng" kern="100" dirty="0">
                <a:latin typeface="Times New Roman"/>
                <a:ea typeface="宋体"/>
              </a:rPr>
              <a:t>  </a:t>
            </a:r>
            <a:r>
              <a:rPr lang="zh-CN" altLang="zh-CN" b="1" u="sng" kern="100" dirty="0">
                <a:latin typeface="Times New Roman"/>
                <a:ea typeface="宋体"/>
              </a:rPr>
              <a:t>③</a:t>
            </a:r>
            <a:r>
              <a:rPr lang="en-US" altLang="zh-CN" b="1" u="sng" kern="100" dirty="0">
                <a:latin typeface="Times New Roman"/>
                <a:ea typeface="宋体"/>
              </a:rPr>
              <a:t>   </a:t>
            </a:r>
            <a:r>
              <a:rPr lang="en-US" altLang="zh-CN" b="1" kern="100" dirty="0">
                <a:latin typeface="Times New Roman"/>
                <a:ea typeface="宋体"/>
              </a:rPr>
              <a:t>];</a:t>
            </a:r>
            <a:endParaRPr lang="zh-CN" altLang="zh-CN" sz="1200" kern="100" dirty="0">
              <a:latin typeface="Times New Roman"/>
              <a:ea typeface="宋体"/>
            </a:endParaRPr>
          </a:p>
          <a:p>
            <a:pPr marL="114300" algn="just">
              <a:spcAft>
                <a:spcPts val="0"/>
              </a:spcAft>
            </a:pPr>
            <a:r>
              <a:rPr lang="en-US" altLang="zh-CN" b="1" kern="100" dirty="0">
                <a:latin typeface="宋体"/>
                <a:ea typeface="宋体"/>
              </a:rPr>
              <a:t>           </a:t>
            </a:r>
            <a:r>
              <a:rPr lang="en-US" altLang="zh-CN" b="1" kern="100" dirty="0" smtClean="0">
                <a:latin typeface="宋体"/>
                <a:ea typeface="宋体"/>
              </a:rPr>
              <a:t>return 1</a:t>
            </a:r>
            <a:r>
              <a:rPr lang="zh-CN" altLang="zh-CN" b="1" kern="100" dirty="0">
                <a:latin typeface="Times New Roman"/>
                <a:ea typeface="宋体"/>
              </a:rPr>
              <a:t>；</a:t>
            </a:r>
            <a:endParaRPr lang="zh-CN" altLang="zh-CN" sz="1200" kern="100" dirty="0">
              <a:latin typeface="Times New Roman"/>
              <a:ea typeface="宋体"/>
            </a:endParaRPr>
          </a:p>
          <a:p>
            <a:pPr marL="114300" algn="just">
              <a:spcAft>
                <a:spcPts val="0"/>
              </a:spcAft>
            </a:pPr>
            <a:r>
              <a:rPr lang="en-US" altLang="zh-CN" b="1" kern="100" dirty="0">
                <a:latin typeface="黑体"/>
                <a:ea typeface="宋体"/>
              </a:rPr>
              <a:t>        }        </a:t>
            </a:r>
            <a:endParaRPr lang="zh-CN" altLang="zh-CN" sz="1200" kern="100" dirty="0">
              <a:effectLst/>
              <a:latin typeface="Times New Roman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3848" y="54561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    </a:t>
            </a:r>
            <a:r>
              <a:rPr lang="zh-CN" altLang="zh-CN" b="1" dirty="0" smtClean="0"/>
              <a:t>①</a:t>
            </a:r>
            <a:r>
              <a:rPr lang="en-US" altLang="zh-CN" b="1" dirty="0" smtClean="0"/>
              <a:t>  (</a:t>
            </a:r>
            <a:r>
              <a:rPr lang="en-US" altLang="zh-CN" b="1" dirty="0" err="1"/>
              <a:t>i</a:t>
            </a:r>
            <a:r>
              <a:rPr lang="zh-CN" altLang="zh-CN" b="1" dirty="0"/>
              <a:t>＋</a:t>
            </a:r>
            <a:r>
              <a:rPr lang="en-US" altLang="zh-CN" b="1" dirty="0"/>
              <a:t>1)%</a:t>
            </a:r>
            <a:r>
              <a:rPr lang="en-US" altLang="zh-CN" b="1" dirty="0" smtClean="0"/>
              <a:t>2 (</a:t>
            </a:r>
            <a:r>
              <a:rPr lang="zh-CN" altLang="zh-CN" b="1" dirty="0"/>
              <a:t>或</a:t>
            </a:r>
            <a:r>
              <a:rPr lang="en-US" altLang="zh-CN" b="1" dirty="0"/>
              <a:t>1</a:t>
            </a:r>
            <a:r>
              <a:rPr lang="zh-CN" altLang="zh-CN" b="1" dirty="0"/>
              <a:t>－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/>
              <a:t>    </a:t>
            </a:r>
            <a:r>
              <a:rPr lang="zh-CN" altLang="zh-CN" b="1" dirty="0" smtClean="0"/>
              <a:t>②</a:t>
            </a:r>
            <a:r>
              <a:rPr lang="en-US" altLang="zh-CN" b="1" dirty="0" smtClean="0"/>
              <a:t>  Q</a:t>
            </a:r>
            <a:r>
              <a:rPr lang="zh-CN" altLang="zh-CN" b="1" dirty="0"/>
              <a:t>－</a:t>
            </a:r>
            <a:r>
              <a:rPr lang="en-US" altLang="zh-CN" b="1" dirty="0"/>
              <a:t>&gt;rear[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endParaRPr lang="zh-CN" altLang="zh-CN" dirty="0"/>
          </a:p>
          <a:p>
            <a:r>
              <a:rPr lang="en-US" altLang="zh-CN" b="1" dirty="0"/>
              <a:t>    </a:t>
            </a:r>
            <a:r>
              <a:rPr lang="zh-CN" altLang="zh-CN" b="1" dirty="0" smtClean="0"/>
              <a:t>③</a:t>
            </a:r>
            <a:r>
              <a:rPr lang="en-US" altLang="zh-CN" b="1" dirty="0" smtClean="0"/>
              <a:t>  (</a:t>
            </a:r>
            <a:r>
              <a:rPr lang="en-US" altLang="zh-CN" b="1" dirty="0"/>
              <a:t>Q</a:t>
            </a:r>
            <a:r>
              <a:rPr lang="zh-CN" altLang="zh-CN" b="1" dirty="0"/>
              <a:t>－</a:t>
            </a:r>
            <a:r>
              <a:rPr lang="en-US" altLang="zh-CN" b="1" dirty="0"/>
              <a:t>&gt;rear[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zh-CN" b="1" dirty="0"/>
              <a:t>＋</a:t>
            </a:r>
            <a:r>
              <a:rPr lang="en-US" altLang="zh-CN" b="1" dirty="0"/>
              <a:t>1</a:t>
            </a:r>
            <a:r>
              <a:rPr lang="en-US" altLang="zh-CN" b="1" dirty="0" smtClean="0"/>
              <a:t>) % </a:t>
            </a:r>
            <a:r>
              <a:rPr lang="en-US" altLang="zh-CN" b="1" dirty="0" err="1" smtClean="0"/>
              <a:t>Maxsize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782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链栈的表示</a:t>
            </a:r>
          </a:p>
          <a:p>
            <a:pPr lvl="1"/>
            <a:r>
              <a:rPr lang="zh-CN" altLang="en-US" dirty="0"/>
              <a:t>运算是受限的单链表，只能在</a:t>
            </a:r>
            <a:r>
              <a:rPr lang="zh-CN" altLang="en-US" dirty="0">
                <a:solidFill>
                  <a:srgbClr val="FF0000"/>
                </a:solidFill>
              </a:rPr>
              <a:t>链表头部</a:t>
            </a:r>
            <a:r>
              <a:rPr lang="zh-CN" altLang="en-US" dirty="0"/>
              <a:t>进行操作，故没有必要附加头结点。</a:t>
            </a:r>
            <a:r>
              <a:rPr lang="zh-CN" altLang="en-US" dirty="0">
                <a:solidFill>
                  <a:srgbClr val="0000CC"/>
                </a:solidFill>
              </a:rPr>
              <a:t>栈顶指针就是链表的头</a:t>
            </a:r>
            <a:r>
              <a:rPr lang="zh-CN" altLang="en-US" dirty="0" smtClean="0">
                <a:solidFill>
                  <a:srgbClr val="0000CC"/>
                </a:solidFill>
              </a:rPr>
              <a:t>指针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499740" y="3185294"/>
            <a:ext cx="5230812" cy="2954338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{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SElemType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data;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*next;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}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 *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S;   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730552" y="2924944"/>
            <a:ext cx="3810000" cy="3314700"/>
            <a:chOff x="3792" y="864"/>
            <a:chExt cx="2400" cy="1564"/>
          </a:xfrm>
        </p:grpSpPr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4464" y="864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</a:t>
              </a:r>
              <a:r>
                <a:rPr kumimoji="1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data   next</a:t>
              </a:r>
            </a:p>
          </p:txBody>
        </p:sp>
        <p:sp>
          <p:nvSpPr>
            <p:cNvPr id="9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栈顶</a:t>
              </a:r>
              <a:endParaRPr kumimoji="1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10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栈底</a:t>
              </a:r>
              <a:endParaRPr kumimoji="1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5088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∧</a:t>
              </a: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S</a:t>
              </a:r>
            </a:p>
          </p:txBody>
        </p:sp>
      </p:grp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2779713" y="0"/>
            <a:ext cx="36972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kern="0" dirty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24807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296" y="1125538"/>
            <a:ext cx="5400848" cy="5399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 smtClean="0"/>
              <a:t>栈的应用</a:t>
            </a:r>
            <a:endParaRPr lang="en-US" altLang="zh-CN" sz="3600" dirty="0" smtClean="0"/>
          </a:p>
          <a:p>
            <a:pPr lvl="1">
              <a:lnSpc>
                <a:spcPct val="150000"/>
              </a:lnSpc>
            </a:pPr>
            <a:r>
              <a:rPr lang="zh-CN" altLang="en-US" sz="3000" dirty="0" smtClean="0"/>
              <a:t> 数制</a:t>
            </a:r>
            <a:r>
              <a:rPr lang="zh-CN" altLang="en-US" sz="3000" dirty="0"/>
              <a:t>转换（十转</a:t>
            </a:r>
            <a:r>
              <a:rPr lang="en-US" altLang="zh-CN" sz="3000" dirty="0"/>
              <a:t>N</a:t>
            </a:r>
            <a:r>
              <a:rPr lang="zh-CN" altLang="en-US" sz="3000" dirty="0"/>
              <a:t>）</a:t>
            </a:r>
          </a:p>
          <a:p>
            <a:pPr lvl="2">
              <a:lnSpc>
                <a:spcPct val="150000"/>
              </a:lnSpc>
            </a:pPr>
            <a:r>
              <a:rPr lang="zh-CN" altLang="en-US" sz="2800" dirty="0"/>
              <a:t>用栈暂存低位值</a:t>
            </a:r>
          </a:p>
          <a:p>
            <a:pPr lvl="1">
              <a:lnSpc>
                <a:spcPct val="150000"/>
              </a:lnSpc>
            </a:pPr>
            <a:r>
              <a:rPr lang="zh-CN" altLang="en-US" sz="3000" dirty="0" smtClean="0"/>
              <a:t> 表达式</a:t>
            </a:r>
            <a:r>
              <a:rPr lang="zh-CN" altLang="en-US" sz="3000" dirty="0"/>
              <a:t>求值</a:t>
            </a:r>
          </a:p>
          <a:p>
            <a:pPr lvl="2">
              <a:lnSpc>
                <a:spcPct val="150000"/>
              </a:lnSpc>
            </a:pPr>
            <a:r>
              <a:rPr lang="zh-CN" altLang="en-US" sz="2800" dirty="0"/>
              <a:t>用栈暂存</a:t>
            </a:r>
            <a:r>
              <a:rPr lang="zh-CN" altLang="en-US" sz="2800" dirty="0" smtClean="0"/>
              <a:t>运算符</a:t>
            </a:r>
            <a:endParaRPr lang="zh-CN" altLang="en-US" sz="2800" dirty="0"/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2779713" y="0"/>
            <a:ext cx="36972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kern="0" dirty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142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3.1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栈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3.2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栈的应用举例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3.3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栈与递归的实现</a:t>
            </a:r>
          </a:p>
          <a:p>
            <a:r>
              <a:rPr lang="en-US" altLang="zh-CN" dirty="0" smtClean="0"/>
              <a:t>3.4 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3.5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离散事件模拟</a:t>
            </a:r>
          </a:p>
        </p:txBody>
      </p:sp>
    </p:spTree>
    <p:extLst>
      <p:ext uri="{BB962C8B-B14F-4D97-AF65-F5344CB8AC3E}">
        <p14:creationId xmlns:p14="http://schemas.microsoft.com/office/powerpoint/2010/main" xmlns="" val="27371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队列的定义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</a:t>
            </a:r>
            <a:r>
              <a:rPr lang="zh-CN" altLang="en-US" dirty="0"/>
              <a:t>允许在一端进行插入操作，</a:t>
            </a:r>
            <a:r>
              <a:rPr lang="zh-CN" altLang="en-US" dirty="0" smtClean="0"/>
              <a:t>而在另</a:t>
            </a:r>
            <a:r>
              <a:rPr lang="zh-CN" altLang="en-US" dirty="0"/>
              <a:t>一端进行删除操作的</a:t>
            </a:r>
            <a:r>
              <a:rPr lang="zh-CN" altLang="en-US" dirty="0">
                <a:solidFill>
                  <a:srgbClr val="0000FF"/>
                </a:solidFill>
              </a:rPr>
              <a:t>线性表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允许</a:t>
            </a:r>
            <a:r>
              <a:rPr lang="zh-CN" altLang="en-US" dirty="0" smtClean="0"/>
              <a:t>插入的</a:t>
            </a:r>
            <a:r>
              <a:rPr lang="zh-CN" altLang="en-US" dirty="0"/>
              <a:t>一端称为</a:t>
            </a:r>
            <a:r>
              <a:rPr lang="zh-CN" altLang="en-US" dirty="0">
                <a:solidFill>
                  <a:srgbClr val="0000FF"/>
                </a:solidFill>
              </a:rPr>
              <a:t>队尾</a:t>
            </a:r>
            <a:r>
              <a:rPr lang="zh-CN" altLang="en-US" dirty="0"/>
              <a:t>，允许</a:t>
            </a:r>
            <a:r>
              <a:rPr lang="zh-CN" altLang="en-US" dirty="0" smtClean="0"/>
              <a:t>删除的</a:t>
            </a:r>
            <a:r>
              <a:rPr lang="zh-CN" altLang="en-US" dirty="0"/>
              <a:t>一端称为</a:t>
            </a:r>
            <a:r>
              <a:rPr lang="zh-CN" altLang="en-US" dirty="0">
                <a:solidFill>
                  <a:srgbClr val="0000FF"/>
                </a:solidFill>
              </a:rPr>
              <a:t>队头</a:t>
            </a:r>
            <a:r>
              <a:rPr lang="zh-CN" altLang="en-US" dirty="0"/>
              <a:t>。 </a:t>
            </a:r>
          </a:p>
          <a:p>
            <a:pPr lvl="1"/>
            <a:r>
              <a:rPr lang="zh-CN" altLang="en-US" dirty="0"/>
              <a:t>空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</a:t>
            </a:r>
            <a:r>
              <a:rPr lang="zh-CN" altLang="en-US" dirty="0"/>
              <a:t>含任何数据元素的队列。 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1377950" y="5132536"/>
            <a:ext cx="7169150" cy="1320800"/>
            <a:chOff x="1696" y="2464"/>
            <a:chExt cx="3184" cy="832"/>
          </a:xfrm>
        </p:grpSpPr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304" y="2464"/>
              <a:ext cx="16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36" y="2736"/>
              <a:ext cx="16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H="1" flipV="1">
              <a:off x="2680" y="280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 flipV="1">
              <a:off x="3540" y="276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 flipV="1">
              <a:off x="2024" y="2616"/>
              <a:ext cx="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1696" y="2528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出队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4336" y="251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入队</a:t>
              </a: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4040" y="2592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2480" y="300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队头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396" y="2992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队尾</a:t>
              </a: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2600" y="2504"/>
              <a:ext cx="12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</a:t>
              </a:r>
              <a:r>
                <a:rPr kumimoji="0" lang="en-US" altLang="zh-CN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r>
                <a:rPr kumimoji="0" lang="en-US" altLang="zh-CN" sz="1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     …              </a:t>
              </a:r>
              <a:r>
                <a:rPr kumimoji="0" lang="en-US" altLang="zh-CN" sz="1800" b="1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r>
                <a:rPr kumimoji="0" lang="en-US" altLang="zh-CN" sz="1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5923" y="3362622"/>
            <a:ext cx="2168525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86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5|1.3|8.8|2|8.1|3.6|9.6|8.3|18.8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1.4|1.6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1|1|1.4|0.8|0.9"/>
</p:tagLst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3813</Words>
  <Application>Microsoft Office PowerPoint</Application>
  <PresentationFormat>全屏显示(4:3)</PresentationFormat>
  <Paragraphs>758</Paragraphs>
  <Slides>55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58" baseType="lpstr">
      <vt:lpstr>商务型PPT模板</vt:lpstr>
      <vt:lpstr>Picture2</vt:lpstr>
      <vt:lpstr>Clip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教学内容</vt:lpstr>
      <vt:lpstr>3.4 队列</vt:lpstr>
      <vt:lpstr>3.4 队列</vt:lpstr>
      <vt:lpstr>3.4 队列</vt:lpstr>
      <vt:lpstr>3.4 队列</vt:lpstr>
      <vt:lpstr>3.4 队列</vt:lpstr>
      <vt:lpstr>3.4 队列</vt:lpstr>
      <vt:lpstr>3.4 队列</vt:lpstr>
      <vt:lpstr>3.4 队列</vt:lpstr>
      <vt:lpstr>链队列</vt:lpstr>
      <vt:lpstr>幻灯片 18</vt:lpstr>
      <vt:lpstr>链队列</vt:lpstr>
      <vt:lpstr>链队列</vt:lpstr>
      <vt:lpstr>链队列</vt:lpstr>
      <vt:lpstr>链队列</vt:lpstr>
      <vt:lpstr>链队列</vt:lpstr>
      <vt:lpstr>链队列</vt:lpstr>
      <vt:lpstr>链队列</vt:lpstr>
      <vt:lpstr>顺序队列</vt:lpstr>
      <vt:lpstr>顺序队列</vt:lpstr>
      <vt:lpstr>顺序队列</vt:lpstr>
      <vt:lpstr>顺序队列</vt:lpstr>
      <vt:lpstr>顺序队列</vt:lpstr>
      <vt:lpstr>顺序队列</vt:lpstr>
      <vt:lpstr>幻灯片 32</vt:lpstr>
      <vt:lpstr>小结</vt:lpstr>
      <vt:lpstr>顺序队列</vt:lpstr>
      <vt:lpstr>顺序队列</vt:lpstr>
      <vt:lpstr>顺序队列</vt:lpstr>
      <vt:lpstr>顺序队列</vt:lpstr>
      <vt:lpstr>顺序队列</vt:lpstr>
      <vt:lpstr>幻灯片 39</vt:lpstr>
      <vt:lpstr>幻灯片 40</vt:lpstr>
      <vt:lpstr>讨论</vt:lpstr>
      <vt:lpstr>本章小结</vt:lpstr>
      <vt:lpstr>作 业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WeiYang</dc:creator>
  <cp:lastModifiedBy>hp</cp:lastModifiedBy>
  <cp:revision>175</cp:revision>
  <dcterms:created xsi:type="dcterms:W3CDTF">2013-03-19T01:50:44Z</dcterms:created>
  <dcterms:modified xsi:type="dcterms:W3CDTF">2016-09-28T09:27:55Z</dcterms:modified>
</cp:coreProperties>
</file>