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7" r:id="rId2"/>
    <p:sldId id="346" r:id="rId3"/>
    <p:sldId id="347" r:id="rId4"/>
    <p:sldId id="348" r:id="rId5"/>
    <p:sldId id="349" r:id="rId6"/>
    <p:sldId id="350" r:id="rId7"/>
    <p:sldId id="351" r:id="rId8"/>
    <p:sldId id="352" r:id="rId9"/>
    <p:sldId id="353" r:id="rId10"/>
    <p:sldId id="354" r:id="rId11"/>
    <p:sldId id="324" r:id="rId12"/>
    <p:sldId id="258" r:id="rId13"/>
    <p:sldId id="259" r:id="rId14"/>
    <p:sldId id="260" r:id="rId15"/>
    <p:sldId id="261" r:id="rId16"/>
    <p:sldId id="262" r:id="rId17"/>
    <p:sldId id="326" r:id="rId18"/>
    <p:sldId id="327" r:id="rId19"/>
    <p:sldId id="339" r:id="rId20"/>
    <p:sldId id="329" r:id="rId21"/>
    <p:sldId id="330" r:id="rId22"/>
    <p:sldId id="331" r:id="rId23"/>
    <p:sldId id="332" r:id="rId24"/>
    <p:sldId id="340" r:id="rId25"/>
    <p:sldId id="341" r:id="rId26"/>
    <p:sldId id="342" r:id="rId27"/>
    <p:sldId id="337" r:id="rId28"/>
    <p:sldId id="362" r:id="rId29"/>
    <p:sldId id="363" r:id="rId30"/>
    <p:sldId id="264" r:id="rId31"/>
    <p:sldId id="265" r:id="rId32"/>
    <p:sldId id="356" r:id="rId33"/>
    <p:sldId id="357" r:id="rId34"/>
    <p:sldId id="358" r:id="rId35"/>
    <p:sldId id="266" r:id="rId36"/>
    <p:sldId id="343" r:id="rId37"/>
    <p:sldId id="268" r:id="rId38"/>
    <p:sldId id="359" r:id="rId39"/>
    <p:sldId id="272" r:id="rId40"/>
    <p:sldId id="361" r:id="rId41"/>
    <p:sldId id="273" r:id="rId42"/>
    <p:sldId id="278" r:id="rId43"/>
    <p:sldId id="274" r:id="rId44"/>
    <p:sldId id="279" r:id="rId45"/>
    <p:sldId id="275" r:id="rId46"/>
    <p:sldId id="344" r:id="rId47"/>
    <p:sldId id="277" r:id="rId48"/>
    <p:sldId id="345" r:id="rId49"/>
    <p:sldId id="355"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00CC"/>
    <a:srgbClr val="000000"/>
    <a:srgbClr val="DDDDDD"/>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86" autoAdjust="0"/>
  </p:normalViewPr>
  <p:slideViewPr>
    <p:cSldViewPr>
      <p:cViewPr varScale="1">
        <p:scale>
          <a:sx n="66" d="100"/>
          <a:sy n="66" d="100"/>
        </p:scale>
        <p:origin x="-205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AB4443-54EB-47EF-84FF-2E8178804A33}" type="datetimeFigureOut">
              <a:rPr lang="zh-CN" altLang="en-US" smtClean="0"/>
              <a:pPr/>
              <a:t>2016-10-08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7ED97-4E38-417E-8C07-80995F2093DC}" type="slidenum">
              <a:rPr lang="zh-CN" altLang="en-US" smtClean="0"/>
              <a:pPr/>
              <a:t>‹#›</a:t>
            </a:fld>
            <a:endParaRPr lang="zh-CN" altLang="en-US"/>
          </a:p>
        </p:txBody>
      </p:sp>
    </p:spTree>
    <p:extLst>
      <p:ext uri="{BB962C8B-B14F-4D97-AF65-F5344CB8AC3E}">
        <p14:creationId xmlns:p14="http://schemas.microsoft.com/office/powerpoint/2010/main" xmlns="" val="273296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pos</a:t>
            </a:r>
            <a:r>
              <a:rPr lang="en-US" altLang="zh-CN" dirty="0" smtClean="0"/>
              <a:t>-1</a:t>
            </a:r>
            <a:r>
              <a:rPr lang="en-US" altLang="zh-CN" dirty="0" smtClean="0"/>
              <a:t>+len&lt;=</a:t>
            </a:r>
            <a:r>
              <a:rPr lang="en-US" altLang="zh-CN" dirty="0" err="1" smtClean="0"/>
              <a:t>StrLength</a:t>
            </a:r>
            <a:r>
              <a:rPr lang="en-US" altLang="zh-CN" dirty="0" smtClean="0"/>
              <a:t>(S) =&gt;</a:t>
            </a:r>
            <a:r>
              <a:rPr lang="en-US" altLang="zh-CN" baseline="0" dirty="0" smtClean="0"/>
              <a:t> </a:t>
            </a:r>
            <a:r>
              <a:rPr lang="en-US" altLang="zh-CN" dirty="0" smtClean="0"/>
              <a:t>pos</a:t>
            </a:r>
            <a:r>
              <a:rPr lang="zh-CN" altLang="en-US" dirty="0" smtClean="0"/>
              <a:t>的最大值 </a:t>
            </a:r>
          </a:p>
          <a:p>
            <a:endParaRPr lang="zh-CN" altLang="en-US" dirty="0"/>
          </a:p>
        </p:txBody>
      </p:sp>
      <p:sp>
        <p:nvSpPr>
          <p:cNvPr id="4" name="灯片编号占位符 3"/>
          <p:cNvSpPr>
            <a:spLocks noGrp="1"/>
          </p:cNvSpPr>
          <p:nvPr>
            <p:ph type="sldNum" sz="quarter" idx="10"/>
          </p:nvPr>
        </p:nvSpPr>
        <p:spPr/>
        <p:txBody>
          <a:bodyPr/>
          <a:lstStyle/>
          <a:p>
            <a:fld id="{99A7ED97-4E38-417E-8C07-80995F2093DC}" type="slidenum">
              <a:rPr lang="zh-CN" altLang="en-US" smtClean="0"/>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pos+len-1&lt;=</a:t>
            </a:r>
            <a:r>
              <a:rPr lang="en-US" altLang="zh-CN" dirty="0" err="1" smtClean="0"/>
              <a:t>StrLength</a:t>
            </a:r>
            <a:r>
              <a:rPr lang="en-US" altLang="zh-CN" dirty="0" smtClean="0"/>
              <a:t>(S) =&gt;</a:t>
            </a:r>
            <a:r>
              <a:rPr lang="en-US" altLang="zh-CN" baseline="0" dirty="0" smtClean="0"/>
              <a:t> </a:t>
            </a:r>
            <a:r>
              <a:rPr lang="en-US" altLang="zh-CN" dirty="0" err="1" smtClean="0"/>
              <a:t>len</a:t>
            </a:r>
            <a:r>
              <a:rPr lang="zh-CN" altLang="en-US" dirty="0" smtClean="0"/>
              <a:t>的最大值 </a:t>
            </a:r>
          </a:p>
          <a:p>
            <a:endParaRPr lang="zh-CN" altLang="en-US" dirty="0"/>
          </a:p>
        </p:txBody>
      </p:sp>
      <p:sp>
        <p:nvSpPr>
          <p:cNvPr id="4" name="灯片编号占位符 3"/>
          <p:cNvSpPr>
            <a:spLocks noGrp="1"/>
          </p:cNvSpPr>
          <p:nvPr>
            <p:ph type="sldNum" sz="quarter" idx="10"/>
          </p:nvPr>
        </p:nvSpPr>
        <p:spPr/>
        <p:txBody>
          <a:bodyPr/>
          <a:lstStyle/>
          <a:p>
            <a:fld id="{99A7ED97-4E38-417E-8C07-80995F2093DC}" type="slidenum">
              <a:rPr lang="zh-CN" altLang="en-US" smtClean="0"/>
              <a:pPr/>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ea typeface="宋体" charset="-122"/>
              </a:rPr>
              <a:t> </a:t>
            </a:r>
            <a:r>
              <a:rPr lang="en-US" altLang="zh-CN" dirty="0" err="1" smtClean="0">
                <a:ea typeface="宋体" charset="-122"/>
              </a:rPr>
              <a:t>typedef</a:t>
            </a:r>
            <a:r>
              <a:rPr lang="en-US" altLang="zh-CN" dirty="0" smtClean="0">
                <a:ea typeface="宋体" charset="-122"/>
              </a:rPr>
              <a:t> </a:t>
            </a:r>
            <a:r>
              <a:rPr lang="zh-CN" altLang="en-US" dirty="0" smtClean="0">
                <a:ea typeface="宋体" charset="-122"/>
              </a:rPr>
              <a:t>在计算机编程语言中用来为复杂的声明定义简单的别名。</a:t>
            </a:r>
            <a:r>
              <a:rPr lang="en-US" altLang="zh-CN" dirty="0" err="1" smtClean="0">
                <a:ea typeface="宋体" charset="-122"/>
              </a:rPr>
              <a:t>typedef</a:t>
            </a:r>
            <a:r>
              <a:rPr lang="zh-CN" altLang="en-US" dirty="0" smtClean="0">
                <a:ea typeface="宋体" charset="-122"/>
              </a:rPr>
              <a:t>声明，简称</a:t>
            </a:r>
            <a:r>
              <a:rPr lang="en-US" altLang="zh-CN" dirty="0" err="1" smtClean="0">
                <a:ea typeface="宋体" charset="-122"/>
              </a:rPr>
              <a:t>typedef</a:t>
            </a:r>
            <a:r>
              <a:rPr lang="zh-CN" altLang="en-US" dirty="0" smtClean="0">
                <a:ea typeface="宋体" charset="-122"/>
              </a:rPr>
              <a:t>，为现有类型创建一个新的名字，或称为类型别名，在结构体定义，还有一些数组等地方都大量的用到。</a:t>
            </a:r>
          </a:p>
          <a:p>
            <a:r>
              <a:rPr lang="zh-CN" altLang="en-US" dirty="0" smtClean="0">
                <a:ea typeface="宋体" charset="-122"/>
              </a:rPr>
              <a:t>它有助于创建平台无关类型，甚至能隐藏复杂和难以理解的语法 。使用</a:t>
            </a:r>
            <a:r>
              <a:rPr lang="en-US" altLang="zh-CN" dirty="0" err="1" smtClean="0">
                <a:ea typeface="宋体" charset="-122"/>
              </a:rPr>
              <a:t>typedef</a:t>
            </a:r>
            <a:r>
              <a:rPr lang="zh-CN" altLang="en-US" dirty="0" smtClean="0">
                <a:ea typeface="宋体" charset="-122"/>
              </a:rPr>
              <a:t>可编写出更加美观和可读的代码。所谓美观，意指</a:t>
            </a:r>
            <a:r>
              <a:rPr lang="en-US" altLang="zh-CN" dirty="0" err="1" smtClean="0">
                <a:ea typeface="宋体" charset="-122"/>
              </a:rPr>
              <a:t>typedef</a:t>
            </a:r>
            <a:r>
              <a:rPr lang="zh-CN" altLang="en-US" dirty="0" smtClean="0">
                <a:ea typeface="宋体" charset="-122"/>
              </a:rPr>
              <a:t>能隐藏笨拙的语法构造以及平台相关的数据类型，从而增强可移植性以及未来的可维护性。例如：</a:t>
            </a:r>
            <a:r>
              <a:rPr lang="en-US" altLang="zh-CN" dirty="0" err="1" smtClean="0">
                <a:ea typeface="宋体" charset="-122"/>
              </a:rPr>
              <a:t>typedef</a:t>
            </a:r>
            <a:r>
              <a:rPr lang="zh-CN" altLang="en-US" dirty="0" smtClean="0">
                <a:ea typeface="宋体" charset="-122"/>
              </a:rPr>
              <a:t>　</a:t>
            </a:r>
            <a:r>
              <a:rPr lang="en-US" altLang="zh-CN" dirty="0" err="1" smtClean="0">
                <a:ea typeface="宋体" charset="-122"/>
              </a:rPr>
              <a:t>int</a:t>
            </a:r>
            <a:r>
              <a:rPr lang="zh-CN" altLang="en-US" dirty="0" smtClean="0">
                <a:ea typeface="宋体" charset="-122"/>
              </a:rPr>
              <a:t>　</a:t>
            </a:r>
            <a:r>
              <a:rPr lang="en-US" altLang="zh-CN" dirty="0" smtClean="0">
                <a:ea typeface="宋体" charset="-122"/>
              </a:rPr>
              <a:t>size;  </a:t>
            </a:r>
            <a:r>
              <a:rPr lang="zh-CN" altLang="en-US" dirty="0" smtClean="0">
                <a:ea typeface="宋体" charset="-122"/>
              </a:rPr>
              <a:t>此声明定义了一个</a:t>
            </a:r>
            <a:r>
              <a:rPr lang="en-US" altLang="zh-CN" dirty="0" err="1" smtClean="0">
                <a:ea typeface="宋体" charset="-122"/>
              </a:rPr>
              <a:t>int</a:t>
            </a:r>
            <a:r>
              <a:rPr lang="zh-CN" altLang="en-US" dirty="0" smtClean="0">
                <a:ea typeface="宋体" charset="-122"/>
              </a:rPr>
              <a:t>的同义字，名字为</a:t>
            </a:r>
            <a:r>
              <a:rPr lang="en-US" altLang="zh-CN" dirty="0" smtClean="0">
                <a:ea typeface="宋体" charset="-122"/>
              </a:rPr>
              <a:t>size</a:t>
            </a:r>
            <a:r>
              <a:rPr lang="zh-CN" altLang="en-US" dirty="0" smtClean="0">
                <a:ea typeface="宋体" charset="-122"/>
              </a:rPr>
              <a:t>。注意</a:t>
            </a:r>
            <a:r>
              <a:rPr lang="en-US" altLang="zh-CN" dirty="0" err="1" smtClean="0">
                <a:ea typeface="宋体" charset="-122"/>
              </a:rPr>
              <a:t>typedef</a:t>
            </a:r>
            <a:r>
              <a:rPr lang="zh-CN" altLang="en-US" dirty="0" smtClean="0">
                <a:ea typeface="宋体" charset="-122"/>
              </a:rPr>
              <a:t>并不创建新的类型。它仅仅为现有类型添加一个同义字。你可以在任何需要</a:t>
            </a:r>
            <a:r>
              <a:rPr lang="en-US" altLang="zh-CN" dirty="0" err="1" smtClean="0">
                <a:ea typeface="宋体" charset="-122"/>
              </a:rPr>
              <a:t>int</a:t>
            </a:r>
            <a:r>
              <a:rPr lang="zh-CN" altLang="en-US" dirty="0" smtClean="0">
                <a:ea typeface="宋体" charset="-122"/>
              </a:rPr>
              <a:t>的上下文中使用</a:t>
            </a:r>
            <a:r>
              <a:rPr lang="en-US" altLang="zh-CN" dirty="0" smtClean="0">
                <a:ea typeface="宋体" charset="-122"/>
              </a:rPr>
              <a:t>size</a:t>
            </a:r>
            <a:r>
              <a:rPr lang="zh-CN" altLang="en-US" dirty="0" smtClean="0">
                <a:ea typeface="宋体" charset="-122"/>
              </a:rPr>
              <a:t>。再例如，你不用像下面这样重复定义有 </a:t>
            </a:r>
            <a:r>
              <a:rPr lang="en-US" altLang="zh-CN" dirty="0" smtClean="0">
                <a:ea typeface="宋体" charset="-122"/>
              </a:rPr>
              <a:t>81 </a:t>
            </a:r>
            <a:r>
              <a:rPr lang="zh-CN" altLang="en-US" dirty="0" smtClean="0">
                <a:ea typeface="宋体" charset="-122"/>
              </a:rPr>
              <a:t>个字符元素的数组：</a:t>
            </a:r>
            <a:r>
              <a:rPr lang="en-US" altLang="zh-CN" dirty="0" smtClean="0">
                <a:ea typeface="宋体" charset="-122"/>
              </a:rPr>
              <a:t>char</a:t>
            </a:r>
            <a:r>
              <a:rPr lang="zh-CN" altLang="en-US" dirty="0" smtClean="0">
                <a:ea typeface="宋体" charset="-122"/>
              </a:rPr>
              <a:t>　</a:t>
            </a:r>
            <a:r>
              <a:rPr lang="en-US" altLang="zh-CN" dirty="0" smtClean="0">
                <a:ea typeface="宋体" charset="-122"/>
              </a:rPr>
              <a:t>line[81]; char</a:t>
            </a:r>
            <a:r>
              <a:rPr lang="zh-CN" altLang="en-US" dirty="0" smtClean="0">
                <a:ea typeface="宋体" charset="-122"/>
              </a:rPr>
              <a:t>　</a:t>
            </a:r>
            <a:r>
              <a:rPr lang="en-US" altLang="zh-CN" dirty="0" smtClean="0">
                <a:ea typeface="宋体" charset="-122"/>
              </a:rPr>
              <a:t>text[81]; </a:t>
            </a:r>
            <a:r>
              <a:rPr lang="zh-CN" altLang="en-US" dirty="0" smtClean="0">
                <a:ea typeface="宋体" charset="-122"/>
              </a:rPr>
              <a:t>定义一个 </a:t>
            </a:r>
            <a:r>
              <a:rPr lang="en-US" altLang="zh-CN" dirty="0" err="1" smtClean="0">
                <a:ea typeface="宋体" charset="-122"/>
              </a:rPr>
              <a:t>typedef</a:t>
            </a:r>
            <a:r>
              <a:rPr lang="zh-CN" altLang="en-US" dirty="0" smtClean="0">
                <a:ea typeface="宋体" charset="-122"/>
              </a:rPr>
              <a:t>，每当要用到相同类型和大小的数组时，可以这样：</a:t>
            </a:r>
            <a:r>
              <a:rPr lang="en-US" altLang="zh-CN" dirty="0" err="1" smtClean="0">
                <a:ea typeface="宋体" charset="-122"/>
              </a:rPr>
              <a:t>typedef</a:t>
            </a:r>
            <a:r>
              <a:rPr lang="zh-CN" altLang="en-US" dirty="0" smtClean="0">
                <a:ea typeface="宋体" charset="-122"/>
              </a:rPr>
              <a:t>　</a:t>
            </a:r>
            <a:r>
              <a:rPr lang="en-US" altLang="zh-CN" dirty="0" smtClean="0">
                <a:ea typeface="宋体" charset="-122"/>
              </a:rPr>
              <a:t>char</a:t>
            </a:r>
            <a:r>
              <a:rPr lang="zh-CN" altLang="en-US" dirty="0" smtClean="0">
                <a:ea typeface="宋体" charset="-122"/>
              </a:rPr>
              <a:t>　</a:t>
            </a:r>
            <a:r>
              <a:rPr lang="en-US" altLang="zh-CN" dirty="0" smtClean="0">
                <a:ea typeface="宋体" charset="-122"/>
              </a:rPr>
              <a:t>Line[81]; </a:t>
            </a:r>
            <a:r>
              <a:rPr lang="zh-CN" altLang="en-US" dirty="0" smtClean="0">
                <a:ea typeface="宋体" charset="-122"/>
              </a:rPr>
              <a:t>此时</a:t>
            </a:r>
            <a:r>
              <a:rPr lang="en-US" altLang="zh-CN" dirty="0" smtClean="0">
                <a:ea typeface="宋体" charset="-122"/>
              </a:rPr>
              <a:t>Line</a:t>
            </a:r>
            <a:r>
              <a:rPr lang="zh-CN" altLang="en-US" dirty="0" smtClean="0">
                <a:ea typeface="宋体" charset="-122"/>
              </a:rPr>
              <a:t>类型即代表了具有</a:t>
            </a:r>
            <a:r>
              <a:rPr lang="en-US" altLang="zh-CN" dirty="0" smtClean="0">
                <a:ea typeface="宋体" charset="-122"/>
              </a:rPr>
              <a:t>81</a:t>
            </a:r>
            <a:r>
              <a:rPr lang="zh-CN" altLang="en-US" dirty="0" smtClean="0">
                <a:ea typeface="宋体" charset="-122"/>
              </a:rPr>
              <a:t>个元素的字符数组，使用方法如下：</a:t>
            </a:r>
            <a:r>
              <a:rPr lang="en-US" altLang="zh-CN" dirty="0" smtClean="0">
                <a:ea typeface="宋体" charset="-122"/>
              </a:rPr>
              <a:t>Line</a:t>
            </a:r>
            <a:r>
              <a:rPr lang="zh-CN" altLang="en-US" dirty="0" smtClean="0">
                <a:ea typeface="宋体" charset="-122"/>
              </a:rPr>
              <a:t>　</a:t>
            </a:r>
            <a:r>
              <a:rPr lang="en-US" altLang="zh-CN" dirty="0" err="1" smtClean="0">
                <a:ea typeface="宋体" charset="-122"/>
              </a:rPr>
              <a:t>text,line</a:t>
            </a:r>
            <a:r>
              <a:rPr lang="en-US" altLang="zh-CN" dirty="0" smtClean="0">
                <a:ea typeface="宋体" charset="-122"/>
              </a:rPr>
              <a:t>;</a:t>
            </a:r>
            <a:endParaRPr lang="zh-CN" altLang="en-US" dirty="0" smtClean="0">
              <a:ea typeface="宋体" charset="-122"/>
            </a:endParaRPr>
          </a:p>
          <a:p>
            <a:endParaRPr lang="zh-CN" altLang="en-US" dirty="0"/>
          </a:p>
        </p:txBody>
      </p:sp>
      <p:sp>
        <p:nvSpPr>
          <p:cNvPr id="4" name="灯片编号占位符 3"/>
          <p:cNvSpPr>
            <a:spLocks noGrp="1"/>
          </p:cNvSpPr>
          <p:nvPr>
            <p:ph type="sldNum" sz="quarter" idx="10"/>
          </p:nvPr>
        </p:nvSpPr>
        <p:spPr/>
        <p:txBody>
          <a:bodyPr/>
          <a:lstStyle/>
          <a:p>
            <a:fld id="{99A7ED97-4E38-417E-8C07-80995F2093DC}" type="slidenum">
              <a:rPr lang="zh-CN" altLang="en-US" smtClean="0"/>
              <a:pPr/>
              <a:t>31</a:t>
            </a:fld>
            <a:endParaRPr lang="zh-CN" altLang="en-US"/>
          </a:p>
        </p:txBody>
      </p:sp>
    </p:spTree>
    <p:extLst>
      <p:ext uri="{BB962C8B-B14F-4D97-AF65-F5344CB8AC3E}">
        <p14:creationId xmlns:p14="http://schemas.microsoft.com/office/powerpoint/2010/main" xmlns="" val="4222874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p:spPr>
        <p:txBody>
          <a:bodyPr/>
          <a:lstStyle/>
          <a:p>
            <a:fld id="{2072B0DB-61E8-4258-B352-82EFC19B9945}" type="slidenum">
              <a:rPr lang="en-US" altLang="zh-CN"/>
              <a:pPr/>
              <a:t>36</a:t>
            </a:fld>
            <a:endParaRPr lang="en-US" altLang="zh-CN"/>
          </a:p>
        </p:txBody>
      </p:sp>
    </p:spTree>
    <p:extLst>
      <p:ext uri="{BB962C8B-B14F-4D97-AF65-F5344CB8AC3E}">
        <p14:creationId xmlns:p14="http://schemas.microsoft.com/office/powerpoint/2010/main" xmlns="" val="2431567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gray">
          <a:xfrm>
            <a:off x="0" y="71438"/>
            <a:ext cx="2209800" cy="2205037"/>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3" name="Rectangle 3"/>
          <p:cNvSpPr>
            <a:spLocks noChangeArrowheads="1"/>
          </p:cNvSpPr>
          <p:nvPr/>
        </p:nvSpPr>
        <p:spPr bwMode="gray">
          <a:xfrm>
            <a:off x="0" y="2420938"/>
            <a:ext cx="9144000" cy="1081087"/>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r>
              <a:rPr lang="zh-CN" altLang="en-US" sz="6600" b="1" dirty="0" smtClean="0">
                <a:solidFill>
                  <a:srgbClr val="EAEAEA"/>
                </a:solidFill>
                <a:latin typeface="华文楷体" pitchFamily="2" charset="-122"/>
                <a:ea typeface="华文楷体" pitchFamily="2" charset="-122"/>
              </a:rPr>
              <a:t>第</a:t>
            </a:r>
            <a:r>
              <a:rPr lang="en-US" altLang="zh-CN" sz="6600" b="1" dirty="0" smtClean="0">
                <a:solidFill>
                  <a:srgbClr val="EAEAEA"/>
                </a:solidFill>
                <a:latin typeface="华文楷体" pitchFamily="2" charset="-122"/>
                <a:ea typeface="华文楷体" pitchFamily="2" charset="-122"/>
              </a:rPr>
              <a:t>4</a:t>
            </a:r>
            <a:r>
              <a:rPr lang="zh-CN" altLang="en-US" sz="6600" b="1" dirty="0" smtClean="0">
                <a:solidFill>
                  <a:srgbClr val="EAEAEA"/>
                </a:solidFill>
                <a:latin typeface="华文楷体" pitchFamily="2" charset="-122"/>
                <a:ea typeface="华文楷体" pitchFamily="2" charset="-122"/>
              </a:rPr>
              <a:t>章  串</a:t>
            </a:r>
          </a:p>
        </p:txBody>
      </p:sp>
      <p:pic>
        <p:nvPicPr>
          <p:cNvPr id="4" name="Picture 9" descr="fen_03"/>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145" t="6494" r="27020" b="74020"/>
          <a:stretch>
            <a:fillRect/>
          </a:stretch>
        </p:blipFill>
        <p:spPr bwMode="auto">
          <a:xfrm>
            <a:off x="6931025" y="44450"/>
            <a:ext cx="2212975" cy="2160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descr="无标题-1"/>
          <p:cNvPicPr>
            <a:picLocks noChangeAspect="1" noChangeArrowheads="1"/>
          </p:cNvPicPr>
          <p:nvPr/>
        </p:nvPicPr>
        <p:blipFill>
          <a:blip r:embed="rId3" cstate="print">
            <a:extLst>
              <a:ext uri="{28A0092B-C50C-407E-A947-70E740481C1C}">
                <a14:useLocalDpi xmlns:a14="http://schemas.microsoft.com/office/drawing/2010/main" xmlns="" val="0"/>
              </a:ext>
            </a:extLst>
          </a:blip>
          <a:srcRect t="1183" r="2983"/>
          <a:stretch>
            <a:fillRect/>
          </a:stretch>
        </p:blipFill>
        <p:spPr bwMode="auto">
          <a:xfrm>
            <a:off x="2195513" y="22225"/>
            <a:ext cx="2447925" cy="225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无标题-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3438" y="0"/>
            <a:ext cx="2303462" cy="227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12"/>
          <p:cNvSpPr>
            <a:spLocks noChangeArrowheads="1"/>
          </p:cNvSpPr>
          <p:nvPr/>
        </p:nvSpPr>
        <p:spPr bwMode="gray">
          <a:xfrm>
            <a:off x="0" y="2205038"/>
            <a:ext cx="9144000" cy="15240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Tree>
    <p:extLst>
      <p:ext uri="{BB962C8B-B14F-4D97-AF65-F5344CB8AC3E}">
        <p14:creationId xmlns:p14="http://schemas.microsoft.com/office/powerpoint/2010/main" xmlns="" val="14594579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5" name="Rectangle 9"/>
          <p:cNvSpPr>
            <a:spLocks noGrp="1" noChangeArrowheads="1"/>
          </p:cNvSpPr>
          <p:nvPr>
            <p:ph type="sldNum" sz="quarter" idx="11"/>
          </p:nvPr>
        </p:nvSpPr>
        <p:spPr>
          <a:ln/>
        </p:spPr>
        <p:txBody>
          <a:bodyPr/>
          <a:lstStyle>
            <a:lvl1pPr>
              <a:defRPr/>
            </a:lvl1pPr>
          </a:lstStyle>
          <a:p>
            <a:pPr>
              <a:defRPr/>
            </a:pPr>
            <a:fld id="{ED0F60EE-A73A-4FEF-81F1-DC0F2C239719}"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25294466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3" name="Rectangle 9"/>
          <p:cNvSpPr>
            <a:spLocks noGrp="1" noChangeArrowheads="1"/>
          </p:cNvSpPr>
          <p:nvPr>
            <p:ph type="sldNum" sz="quarter" idx="11"/>
          </p:nvPr>
        </p:nvSpPr>
        <p:spPr>
          <a:ln/>
        </p:spPr>
        <p:txBody>
          <a:bodyPr/>
          <a:lstStyle>
            <a:lvl1pPr>
              <a:defRPr/>
            </a:lvl1pPr>
          </a:lstStyle>
          <a:p>
            <a:pPr>
              <a:defRPr/>
            </a:pPr>
            <a:fld id="{8A161D16-875A-40D5-8D22-5387CA590A27}"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18339259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D27AC53A-7A84-4613-A23A-9EA95157107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AEEC754E-3D33-4D01-8318-868FF96830E5}" type="datetimeFigureOut">
              <a:rPr lang="zh-CN" altLang="en-US"/>
              <a:pPr>
                <a:defRPr/>
              </a:pPr>
              <a:t>2016-10-08</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95D16B6-A557-4AC7-8022-1DB4B939F61B}"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DDF2FF"/>
            </a:gs>
          </a:gsLst>
          <a:lin ang="27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34925" y="981075"/>
            <a:ext cx="9144000" cy="69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7" name="Rectangle 3"/>
          <p:cNvSpPr>
            <a:spLocks noChangeArrowheads="1"/>
          </p:cNvSpPr>
          <p:nvPr/>
        </p:nvSpPr>
        <p:spPr bwMode="gray">
          <a:xfrm>
            <a:off x="323850" y="6597650"/>
            <a:ext cx="8820150" cy="2603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28" name="Rectangle 4"/>
          <p:cNvSpPr>
            <a:spLocks noChangeArrowheads="1"/>
          </p:cNvSpPr>
          <p:nvPr/>
        </p:nvSpPr>
        <p:spPr bwMode="gray">
          <a:xfrm>
            <a:off x="0" y="-26988"/>
            <a:ext cx="9144000" cy="215901"/>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9" name="Rectangle 5"/>
          <p:cNvSpPr>
            <a:spLocks noChangeArrowheads="1"/>
          </p:cNvSpPr>
          <p:nvPr/>
        </p:nvSpPr>
        <p:spPr bwMode="gray">
          <a:xfrm>
            <a:off x="395288" y="46038"/>
            <a:ext cx="8748712" cy="935037"/>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30" name="Rectangle 6"/>
          <p:cNvSpPr>
            <a:spLocks noGrp="1" noChangeArrowheads="1"/>
          </p:cNvSpPr>
          <p:nvPr>
            <p:ph type="body" idx="1"/>
          </p:nvPr>
        </p:nvSpPr>
        <p:spPr bwMode="auto">
          <a:xfrm>
            <a:off x="395288" y="1125538"/>
            <a:ext cx="8569325" cy="539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5544" name="Rectangle 8"/>
          <p:cNvSpPr>
            <a:spLocks noGrp="1" noChangeArrowheads="1"/>
          </p:cNvSpPr>
          <p:nvPr>
            <p:ph type="ftr" sz="quarter" idx="3"/>
          </p:nvPr>
        </p:nvSpPr>
        <p:spPr bwMode="auto">
          <a:xfrm>
            <a:off x="5867400" y="6477000"/>
            <a:ext cx="2895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a:effectLst>
                  <a:outerShdw blurRad="38100" dist="38100" dir="2700000" algn="tl">
                    <a:srgbClr val="000000"/>
                  </a:outerShdw>
                </a:effectLst>
                <a:latin typeface="+mj-lt"/>
              </a:defRPr>
            </a:lvl1pPr>
          </a:lstStyle>
          <a:p>
            <a:pPr fontAlgn="base">
              <a:spcBef>
                <a:spcPct val="0"/>
              </a:spcBef>
              <a:spcAft>
                <a:spcPct val="0"/>
              </a:spcAft>
              <a:defRPr/>
            </a:pPr>
            <a:endParaRPr lang="zh-CN" altLang="en-US">
              <a:solidFill>
                <a:srgbClr val="17347D"/>
              </a:solidFill>
              <a:ea typeface="宋体" pitchFamily="2" charset="-122"/>
            </a:endParaRPr>
          </a:p>
        </p:txBody>
      </p:sp>
      <p:sp>
        <p:nvSpPr>
          <p:cNvPr id="65545" name="Rectangle 9"/>
          <p:cNvSpPr>
            <a:spLocks noGrp="1" noChangeArrowheads="1"/>
          </p:cNvSpPr>
          <p:nvPr>
            <p:ph type="sldNum" sz="quarter" idx="4"/>
          </p:nvPr>
        </p:nvSpPr>
        <p:spPr bwMode="auto">
          <a:xfrm>
            <a:off x="3124200" y="6477000"/>
            <a:ext cx="2133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0">
                <a:effectLst>
                  <a:outerShdw blurRad="38100" dist="38100" dir="2700000" algn="tl">
                    <a:srgbClr val="000000"/>
                  </a:outerShdw>
                </a:effectLst>
                <a:latin typeface="+mj-lt"/>
              </a:defRPr>
            </a:lvl1pPr>
          </a:lstStyle>
          <a:p>
            <a:pPr fontAlgn="base">
              <a:spcBef>
                <a:spcPct val="0"/>
              </a:spcBef>
              <a:spcAft>
                <a:spcPct val="0"/>
              </a:spcAft>
              <a:defRPr/>
            </a:pPr>
            <a:fld id="{4B7F253E-4829-4F4F-B63E-CF7840200644}" type="slidenum">
              <a:rPr lang="zh-CN" altLang="en-US">
                <a:solidFill>
                  <a:srgbClr val="17347D"/>
                </a:solidFill>
                <a:ea typeface="宋体" pitchFamily="2" charset="-122"/>
              </a:rPr>
              <a:pPr fontAlgn="base">
                <a:spcBef>
                  <a:spcPct val="0"/>
                </a:spcBef>
                <a:spcAft>
                  <a:spcPct val="0"/>
                </a:spcAft>
                <a:defRPr/>
              </a:pPr>
              <a:t>‹#›</a:t>
            </a:fld>
            <a:endParaRPr lang="en-US" altLang="zh-CN">
              <a:solidFill>
                <a:srgbClr val="17347D"/>
              </a:solidFill>
              <a:ea typeface="宋体" pitchFamily="2" charset="-122"/>
            </a:endParaRPr>
          </a:p>
        </p:txBody>
      </p:sp>
      <p:sp>
        <p:nvSpPr>
          <p:cNvPr id="1033" name="Rectangle 10"/>
          <p:cNvSpPr>
            <a:spLocks noGrp="1" noChangeArrowheads="1"/>
          </p:cNvSpPr>
          <p:nvPr>
            <p:ph type="title"/>
          </p:nvPr>
        </p:nvSpPr>
        <p:spPr bwMode="white">
          <a:xfrm>
            <a:off x="539750" y="115888"/>
            <a:ext cx="8424863"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1"/>
          <p:cNvSpPr>
            <a:spLocks noChangeArrowheads="1"/>
          </p:cNvSpPr>
          <p:nvPr/>
        </p:nvSpPr>
        <p:spPr bwMode="gray">
          <a:xfrm>
            <a:off x="0" y="0"/>
            <a:ext cx="395288" cy="68580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17347D"/>
              </a:solidFill>
              <a:ea typeface="宋体" pitchFamily="2" charset="-122"/>
            </a:endParaRPr>
          </a:p>
        </p:txBody>
      </p:sp>
    </p:spTree>
    <p:extLst>
      <p:ext uri="{BB962C8B-B14F-4D97-AF65-F5344CB8AC3E}">
        <p14:creationId xmlns:p14="http://schemas.microsoft.com/office/powerpoint/2010/main" xmlns="" val="4230882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73" r:id="rId5"/>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rgbClr val="0000FF"/>
        </a:buClr>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rgbClr val="CC0000"/>
        </a:buClr>
        <a:buFont typeface="Wingdings" pitchFamily="2" charset="2"/>
        <a:buChar char="Ø"/>
        <a:defRPr sz="2800" b="1">
          <a:solidFill>
            <a:srgbClr val="000000"/>
          </a:solidFill>
          <a:latin typeface="+mn-lt"/>
          <a:ea typeface="+mn-ea"/>
        </a:defRPr>
      </a:lvl2pPr>
      <a:lvl3pPr marL="1143000" indent="-228600" algn="l" rtl="0" eaLnBrk="0" fontAlgn="base" hangingPunct="0">
        <a:spcBef>
          <a:spcPct val="20000"/>
        </a:spcBef>
        <a:spcAft>
          <a:spcPct val="0"/>
        </a:spcAft>
        <a:buClr>
          <a:schemeClr val="tx1"/>
        </a:buClr>
        <a:buSzPct val="50000"/>
        <a:buFont typeface="Wingdings" pitchFamily="2" charset="2"/>
        <a:buChar char="l"/>
        <a:defRPr sz="2400" b="1">
          <a:solidFill>
            <a:schemeClr val="tx1"/>
          </a:solidFill>
          <a:latin typeface="+mn-lt"/>
          <a:ea typeface="+mn-ea"/>
        </a:defRPr>
      </a:lvl3pPr>
      <a:lvl4pPr marL="1600200" indent="-228600" algn="l" rtl="0" eaLnBrk="0" fontAlgn="base" hangingPunct="0">
        <a:spcBef>
          <a:spcPct val="20000"/>
        </a:spcBef>
        <a:spcAft>
          <a:spcPct val="0"/>
        </a:spcAft>
        <a:buClr>
          <a:srgbClr val="000000"/>
        </a:buClr>
        <a:buSzPct val="50000"/>
        <a:buFont typeface="Wingdings" pitchFamily="2" charset="2"/>
        <a:buChar char="l"/>
        <a:defRPr sz="2000" b="1">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b="1">
          <a:solidFill>
            <a:schemeClr val="tx1"/>
          </a:solidFill>
          <a:latin typeface="+mn-lt"/>
          <a:ea typeface="+mn-ea"/>
        </a:defRPr>
      </a:lvl5pPr>
      <a:lvl6pPr marL="2514600" indent="-228600" algn="l" rtl="0" fontAlgn="base">
        <a:spcBef>
          <a:spcPct val="20000"/>
        </a:spcBef>
        <a:spcAft>
          <a:spcPct val="0"/>
        </a:spcAft>
        <a:buFont typeface="Arial" charset="0"/>
        <a:buChar char="»"/>
        <a:defRPr b="1">
          <a:solidFill>
            <a:schemeClr val="tx1"/>
          </a:solidFill>
          <a:latin typeface="+mn-lt"/>
          <a:ea typeface="+mn-ea"/>
        </a:defRPr>
      </a:lvl6pPr>
      <a:lvl7pPr marL="2971800" indent="-228600" algn="l" rtl="0" fontAlgn="base">
        <a:spcBef>
          <a:spcPct val="20000"/>
        </a:spcBef>
        <a:spcAft>
          <a:spcPct val="0"/>
        </a:spcAft>
        <a:buFont typeface="Arial" charset="0"/>
        <a:buChar char="»"/>
        <a:defRPr b="1">
          <a:solidFill>
            <a:schemeClr val="tx1"/>
          </a:solidFill>
          <a:latin typeface="+mn-lt"/>
          <a:ea typeface="+mn-ea"/>
        </a:defRPr>
      </a:lvl7pPr>
      <a:lvl8pPr marL="3429000" indent="-228600" algn="l" rtl="0" fontAlgn="base">
        <a:spcBef>
          <a:spcPct val="20000"/>
        </a:spcBef>
        <a:spcAft>
          <a:spcPct val="0"/>
        </a:spcAft>
        <a:buFont typeface="Arial" charset="0"/>
        <a:buChar char="»"/>
        <a:defRPr b="1">
          <a:solidFill>
            <a:schemeClr val="tx1"/>
          </a:solidFill>
          <a:latin typeface="+mn-lt"/>
          <a:ea typeface="+mn-ea"/>
        </a:defRPr>
      </a:lvl8pPr>
      <a:lvl9pPr marL="3886200" indent="-228600" algn="l" rtl="0" fontAlgn="base">
        <a:spcBef>
          <a:spcPct val="20000"/>
        </a:spcBef>
        <a:spcAft>
          <a:spcPct val="0"/>
        </a:spcAft>
        <a:buFont typeface="Arial"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0.xml"/><Relationship Id="rId7" Type="http://schemas.openxmlformats.org/officeDocument/2006/relationships/slide" Target="slide14.xml"/><Relationship Id="rId12" Type="http://schemas.openxmlformats.org/officeDocument/2006/relationships/slide" Target="slide39.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35.xml"/><Relationship Id="rId11" Type="http://schemas.openxmlformats.org/officeDocument/2006/relationships/slide" Target="slide7.xml"/><Relationship Id="rId5" Type="http://schemas.openxmlformats.org/officeDocument/2006/relationships/slide" Target="slide31.xml"/><Relationship Id="rId10" Type="http://schemas.openxmlformats.org/officeDocument/2006/relationships/slide" Target="slide8.xml"/><Relationship Id="rId4" Type="http://schemas.openxmlformats.org/officeDocument/2006/relationships/slide" Target="slide30.xml"/><Relationship Id="rId9" Type="http://schemas.openxmlformats.org/officeDocument/2006/relationships/slide" Target="slide4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44449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solidFill>
                  <a:srgbClr val="FF0000"/>
                </a:solidFill>
              </a:rPr>
              <a:t>课前回顾</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循环</a:t>
            </a:r>
            <a:r>
              <a:rPr lang="zh-CN" altLang="en-US" dirty="0" smtClean="0"/>
              <a:t>队列的存储结构</a:t>
            </a:r>
            <a:endParaRPr lang="zh-CN" altLang="en-US" dirty="0"/>
          </a:p>
          <a:p>
            <a:endParaRPr lang="zh-CN" altLang="en-US" dirty="0"/>
          </a:p>
        </p:txBody>
      </p:sp>
      <p:sp>
        <p:nvSpPr>
          <p:cNvPr id="4" name="矩形 3"/>
          <p:cNvSpPr/>
          <p:nvPr/>
        </p:nvSpPr>
        <p:spPr>
          <a:xfrm>
            <a:off x="755576" y="1844824"/>
            <a:ext cx="7992888" cy="3625608"/>
          </a:xfrm>
          <a:prstGeom prst="rect">
            <a:avLst/>
          </a:prstGeom>
        </p:spPr>
        <p:txBody>
          <a:bodyPr wrap="square">
            <a:spAutoFit/>
          </a:bodyPr>
          <a:lstStyle/>
          <a:p>
            <a:pPr marL="342900" lvl="0" indent="-342900" algn="just" eaLnBrk="0" fontAlgn="base" hangingPunct="0">
              <a:lnSpc>
                <a:spcPct val="120000"/>
              </a:lnSpc>
              <a:spcBef>
                <a:spcPct val="20000"/>
              </a:spcBef>
              <a:spcAft>
                <a:spcPct val="0"/>
              </a:spcAft>
            </a:pPr>
            <a:r>
              <a:rPr kumimoji="1" lang="en-US" altLang="zh-CN" sz="2800" b="1" dirty="0">
                <a:solidFill>
                  <a:srgbClr val="000000"/>
                </a:solidFill>
                <a:latin typeface="Times New Roman" pitchFamily="18" charset="0"/>
                <a:ea typeface="楷体_GB2312" pitchFamily="49" charset="-122"/>
              </a:rPr>
              <a:t>#define MAXQSIZE  100   //</a:t>
            </a:r>
            <a:r>
              <a:rPr kumimoji="1" lang="zh-CN" altLang="zh-CN" sz="2800" b="1" dirty="0">
                <a:solidFill>
                  <a:srgbClr val="000000"/>
                </a:solidFill>
                <a:latin typeface="Times New Roman" pitchFamily="18" charset="0"/>
                <a:ea typeface="楷体_GB2312" pitchFamily="49" charset="-122"/>
              </a:rPr>
              <a:t>最大队列长度</a:t>
            </a:r>
            <a:endParaRPr kumimoji="1" lang="zh-CN" altLang="en-US" sz="2800" b="1" dirty="0">
              <a:solidFill>
                <a:srgbClr val="000000"/>
              </a:solidFill>
              <a:latin typeface="Times New Roman" pitchFamily="18" charset="0"/>
              <a:ea typeface="楷体_GB2312" pitchFamily="49" charset="-122"/>
            </a:endParaRPr>
          </a:p>
          <a:p>
            <a:pPr marL="342900" lvl="0" indent="-342900" algn="just" eaLnBrk="0" fontAlgn="base" hangingPunct="0">
              <a:lnSpc>
                <a:spcPct val="120000"/>
              </a:lnSpc>
              <a:spcBef>
                <a:spcPct val="20000"/>
              </a:spcBef>
              <a:spcAft>
                <a:spcPct val="0"/>
              </a:spcAft>
            </a:pPr>
            <a:r>
              <a:rPr kumimoji="1" lang="en-US" altLang="zh-CN" sz="2800" b="1" dirty="0" err="1" smtClean="0">
                <a:solidFill>
                  <a:srgbClr val="000000"/>
                </a:solidFill>
                <a:latin typeface="Times New Roman" pitchFamily="18" charset="0"/>
                <a:ea typeface="楷体_GB2312" pitchFamily="49" charset="-122"/>
              </a:rPr>
              <a:t>typedef</a:t>
            </a:r>
            <a:r>
              <a:rPr kumimoji="1" lang="en-US" altLang="zh-CN" sz="2800" b="1" dirty="0" smtClean="0">
                <a:solidFill>
                  <a:srgbClr val="000000"/>
                </a:solidFill>
                <a:latin typeface="Times New Roman" pitchFamily="18" charset="0"/>
                <a:ea typeface="楷体_GB2312" pitchFamily="49" charset="-122"/>
              </a:rPr>
              <a:t>  </a:t>
            </a:r>
            <a:r>
              <a:rPr kumimoji="1" lang="en-US" altLang="zh-CN" sz="2800" b="1" dirty="0" err="1" smtClean="0">
                <a:solidFill>
                  <a:srgbClr val="000000"/>
                </a:solidFill>
                <a:latin typeface="Times New Roman" pitchFamily="18" charset="0"/>
                <a:ea typeface="楷体_GB2312" pitchFamily="49" charset="-122"/>
              </a:rPr>
              <a:t>struct</a:t>
            </a:r>
            <a:r>
              <a:rPr kumimoji="1" lang="en-US" altLang="zh-CN" sz="2800" b="1" dirty="0" smtClean="0">
                <a:solidFill>
                  <a:srgbClr val="000000"/>
                </a:solidFill>
                <a:latin typeface="Times New Roman" pitchFamily="18" charset="0"/>
                <a:ea typeface="楷体_GB2312" pitchFamily="49" charset="-122"/>
              </a:rPr>
              <a:t>  {</a:t>
            </a:r>
            <a:endParaRPr kumimoji="1" lang="en-US" altLang="zh-CN" sz="2800" b="1" dirty="0">
              <a:solidFill>
                <a:srgbClr val="000000"/>
              </a:solidFill>
              <a:latin typeface="Times New Roman" pitchFamily="18" charset="0"/>
              <a:ea typeface="楷体_GB2312" pitchFamily="49" charset="-122"/>
            </a:endParaRPr>
          </a:p>
          <a:p>
            <a:pPr marL="342900" lvl="0" indent="-342900" algn="just" eaLnBrk="0" fontAlgn="base" hangingPunct="0">
              <a:lnSpc>
                <a:spcPct val="120000"/>
              </a:lnSpc>
              <a:spcBef>
                <a:spcPct val="20000"/>
              </a:spcBef>
              <a:spcAft>
                <a:spcPct val="0"/>
              </a:spcAft>
            </a:pPr>
            <a:r>
              <a:rPr kumimoji="1" lang="en-US" altLang="zh-CN" sz="2800" b="1" dirty="0">
                <a:solidFill>
                  <a:srgbClr val="000000"/>
                </a:solidFill>
                <a:latin typeface="Times New Roman" pitchFamily="18" charset="0"/>
                <a:ea typeface="楷体_GB2312" pitchFamily="49" charset="-122"/>
              </a:rPr>
              <a:t>   </a:t>
            </a:r>
            <a:r>
              <a:rPr kumimoji="1" lang="en-US" altLang="zh-CN" sz="2800" b="1" dirty="0" err="1">
                <a:solidFill>
                  <a:srgbClr val="000000"/>
                </a:solidFill>
                <a:latin typeface="Times New Roman" pitchFamily="18" charset="0"/>
                <a:ea typeface="楷体_GB2312" pitchFamily="49" charset="-122"/>
              </a:rPr>
              <a:t>QElemType</a:t>
            </a:r>
            <a:r>
              <a:rPr kumimoji="1" lang="en-US" altLang="zh-CN" sz="2800" b="1" dirty="0">
                <a:solidFill>
                  <a:srgbClr val="000000"/>
                </a:solidFill>
                <a:latin typeface="Times New Roman" pitchFamily="18" charset="0"/>
                <a:ea typeface="楷体_GB2312" pitchFamily="49" charset="-122"/>
              </a:rPr>
              <a:t> *base;  </a:t>
            </a:r>
            <a:r>
              <a:rPr kumimoji="1" lang="en-US" altLang="zh-CN" sz="2800" b="1" dirty="0">
                <a:solidFill>
                  <a:srgbClr val="0000FF"/>
                </a:solidFill>
                <a:latin typeface="Times New Roman" pitchFamily="18" charset="0"/>
                <a:ea typeface="楷体_GB2312" pitchFamily="49" charset="-122"/>
              </a:rPr>
              <a:t>//</a:t>
            </a:r>
            <a:r>
              <a:rPr kumimoji="1" lang="zh-CN" altLang="zh-CN" sz="2800" b="1" dirty="0">
                <a:solidFill>
                  <a:srgbClr val="0000FF"/>
                </a:solidFill>
                <a:latin typeface="Times New Roman" pitchFamily="18" charset="0"/>
                <a:ea typeface="楷体_GB2312" pitchFamily="49" charset="-122"/>
              </a:rPr>
              <a:t>初始化的动态分配存储空间</a:t>
            </a:r>
          </a:p>
          <a:p>
            <a:pPr marL="342900" lvl="0" indent="-342900" algn="just" eaLnBrk="0" fontAlgn="base" hangingPunct="0">
              <a:lnSpc>
                <a:spcPct val="120000"/>
              </a:lnSpc>
              <a:spcBef>
                <a:spcPct val="20000"/>
              </a:spcBef>
              <a:spcAft>
                <a:spcPct val="0"/>
              </a:spcAft>
            </a:pPr>
            <a:r>
              <a:rPr kumimoji="1" lang="zh-CN" altLang="zh-CN" sz="2800" b="1" dirty="0">
                <a:solidFill>
                  <a:srgbClr val="000000"/>
                </a:solidFill>
                <a:latin typeface="Times New Roman" pitchFamily="18" charset="0"/>
                <a:ea typeface="楷体_GB2312" pitchFamily="49" charset="-122"/>
              </a:rPr>
              <a:t>   </a:t>
            </a:r>
            <a:r>
              <a:rPr kumimoji="1" lang="en-US" altLang="zh-CN" sz="2800" b="1" dirty="0" err="1">
                <a:solidFill>
                  <a:srgbClr val="000000"/>
                </a:solidFill>
                <a:latin typeface="Times New Roman" pitchFamily="18" charset="0"/>
                <a:ea typeface="楷体_GB2312" pitchFamily="49" charset="-122"/>
              </a:rPr>
              <a:t>int</a:t>
            </a:r>
            <a:r>
              <a:rPr kumimoji="1" lang="en-US" altLang="zh-CN" sz="2800" b="1" dirty="0">
                <a:solidFill>
                  <a:srgbClr val="000000"/>
                </a:solidFill>
                <a:latin typeface="Times New Roman" pitchFamily="18" charset="0"/>
                <a:ea typeface="楷体_GB2312" pitchFamily="49" charset="-122"/>
              </a:rPr>
              <a:t>  front;            </a:t>
            </a:r>
            <a:r>
              <a:rPr kumimoji="1" lang="en-US" altLang="zh-CN" sz="2800" b="1" dirty="0">
                <a:solidFill>
                  <a:srgbClr val="0000FF"/>
                </a:solidFill>
                <a:latin typeface="Times New Roman" pitchFamily="18" charset="0"/>
                <a:ea typeface="楷体_GB2312" pitchFamily="49" charset="-122"/>
              </a:rPr>
              <a:t>//</a:t>
            </a:r>
            <a:r>
              <a:rPr kumimoji="1" lang="zh-CN" altLang="zh-CN" sz="2800" b="1" dirty="0">
                <a:solidFill>
                  <a:srgbClr val="0000FF"/>
                </a:solidFill>
                <a:latin typeface="Times New Roman" pitchFamily="18" charset="0"/>
                <a:ea typeface="楷体_GB2312" pitchFamily="49" charset="-122"/>
              </a:rPr>
              <a:t>头指针</a:t>
            </a:r>
            <a:r>
              <a:rPr kumimoji="1" lang="zh-CN" altLang="en-US" sz="2800" b="1" dirty="0">
                <a:solidFill>
                  <a:srgbClr val="0000FF"/>
                </a:solidFill>
                <a:latin typeface="Times New Roman" pitchFamily="18" charset="0"/>
                <a:ea typeface="楷体_GB2312" pitchFamily="49" charset="-122"/>
              </a:rPr>
              <a:t>   </a:t>
            </a:r>
          </a:p>
          <a:p>
            <a:pPr marL="342900" lvl="0" indent="-342900" algn="just" eaLnBrk="0" fontAlgn="base" hangingPunct="0">
              <a:lnSpc>
                <a:spcPct val="120000"/>
              </a:lnSpc>
              <a:spcBef>
                <a:spcPct val="20000"/>
              </a:spcBef>
              <a:spcAft>
                <a:spcPct val="0"/>
              </a:spcAft>
            </a:pPr>
            <a:r>
              <a:rPr kumimoji="1" lang="zh-CN" altLang="en-US" sz="2800" b="1" dirty="0">
                <a:solidFill>
                  <a:srgbClr val="000000"/>
                </a:solidFill>
                <a:latin typeface="Times New Roman" pitchFamily="18" charset="0"/>
                <a:ea typeface="楷体_GB2312" pitchFamily="49" charset="-122"/>
              </a:rPr>
              <a:t>   </a:t>
            </a:r>
            <a:r>
              <a:rPr kumimoji="1" lang="en-US" altLang="zh-CN" sz="2800" b="1" dirty="0" err="1">
                <a:solidFill>
                  <a:srgbClr val="000000"/>
                </a:solidFill>
                <a:latin typeface="Times New Roman" pitchFamily="18" charset="0"/>
                <a:ea typeface="楷体_GB2312" pitchFamily="49" charset="-122"/>
              </a:rPr>
              <a:t>int</a:t>
            </a:r>
            <a:r>
              <a:rPr kumimoji="1" lang="en-US" altLang="zh-CN" sz="2800" b="1" dirty="0">
                <a:solidFill>
                  <a:srgbClr val="000000"/>
                </a:solidFill>
                <a:latin typeface="Times New Roman" pitchFamily="18" charset="0"/>
                <a:ea typeface="楷体_GB2312" pitchFamily="49" charset="-122"/>
              </a:rPr>
              <a:t>  rear;             </a:t>
            </a:r>
            <a:r>
              <a:rPr kumimoji="1" lang="en-US" altLang="zh-CN" sz="2800" b="1" dirty="0">
                <a:solidFill>
                  <a:srgbClr val="0000FF"/>
                </a:solidFill>
                <a:latin typeface="Times New Roman" pitchFamily="18" charset="0"/>
                <a:ea typeface="楷体_GB2312" pitchFamily="49" charset="-122"/>
              </a:rPr>
              <a:t>//</a:t>
            </a:r>
            <a:r>
              <a:rPr kumimoji="1" lang="zh-CN" altLang="en-US" sz="2800" b="1" dirty="0">
                <a:solidFill>
                  <a:srgbClr val="0000FF"/>
                </a:solidFill>
                <a:latin typeface="Times New Roman" pitchFamily="18" charset="0"/>
                <a:ea typeface="楷体_GB2312" pitchFamily="49" charset="-122"/>
              </a:rPr>
              <a:t>尾指针</a:t>
            </a:r>
          </a:p>
          <a:p>
            <a:pPr marL="342900" lvl="0" indent="-342900" algn="just" eaLnBrk="0" fontAlgn="base" hangingPunct="0">
              <a:lnSpc>
                <a:spcPct val="120000"/>
              </a:lnSpc>
              <a:spcBef>
                <a:spcPct val="20000"/>
              </a:spcBef>
              <a:spcAft>
                <a:spcPct val="0"/>
              </a:spcAft>
            </a:pPr>
            <a:r>
              <a:rPr kumimoji="1" lang="en-US" altLang="zh-CN" sz="2800" b="1" dirty="0">
                <a:solidFill>
                  <a:srgbClr val="000000"/>
                </a:solidFill>
                <a:latin typeface="Times New Roman" pitchFamily="18" charset="0"/>
                <a:ea typeface="楷体_GB2312" pitchFamily="49" charset="-122"/>
              </a:rPr>
              <a:t>}</a:t>
            </a:r>
            <a:r>
              <a:rPr kumimoji="1" lang="en-US" altLang="zh-CN" sz="2800" b="1" dirty="0" err="1">
                <a:solidFill>
                  <a:srgbClr val="000000"/>
                </a:solidFill>
                <a:latin typeface="Times New Roman" pitchFamily="18" charset="0"/>
                <a:ea typeface="楷体_GB2312" pitchFamily="49" charset="-122"/>
              </a:rPr>
              <a:t>SqQueue</a:t>
            </a:r>
            <a:r>
              <a:rPr kumimoji="1" lang="en-US" altLang="zh-CN" sz="2800" b="1" dirty="0">
                <a:solidFill>
                  <a:srgbClr val="000000"/>
                </a:solidFill>
                <a:latin typeface="Times New Roman" pitchFamily="18" charset="0"/>
                <a:ea typeface="楷体_GB2312" pitchFamily="49" charset="-122"/>
              </a:rPr>
              <a:t>;  </a:t>
            </a:r>
          </a:p>
        </p:txBody>
      </p:sp>
    </p:spTree>
    <p:extLst>
      <p:ext uri="{BB962C8B-B14F-4D97-AF65-F5344CB8AC3E}">
        <p14:creationId xmlns:p14="http://schemas.microsoft.com/office/powerpoint/2010/main" xmlns="" val="214592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a:t>
            </a:r>
            <a:r>
              <a:rPr kumimoji="1" lang="en-US" altLang="zh-CN" dirty="0" smtClean="0"/>
              <a:t>4</a:t>
            </a:r>
            <a:r>
              <a:rPr kumimoji="1" lang="zh-CN" altLang="en-US" dirty="0" smtClean="0"/>
              <a:t>章   串</a:t>
            </a:r>
            <a:endParaRPr lang="zh-CN" altLang="en-US" dirty="0"/>
          </a:p>
        </p:txBody>
      </p:sp>
      <p:sp>
        <p:nvSpPr>
          <p:cNvPr id="3" name="内容占位符 2"/>
          <p:cNvSpPr>
            <a:spLocks noGrp="1"/>
          </p:cNvSpPr>
          <p:nvPr>
            <p:ph idx="1"/>
          </p:nvPr>
        </p:nvSpPr>
        <p:spPr/>
        <p:txBody>
          <a:bodyPr/>
          <a:lstStyle/>
          <a:p>
            <a:pPr>
              <a:lnSpc>
                <a:spcPct val="150000"/>
              </a:lnSpc>
            </a:pPr>
            <a:r>
              <a:rPr kumimoji="1" lang="zh-CN" altLang="en-US" dirty="0" smtClean="0">
                <a:latin typeface="Arial" charset="0"/>
              </a:rPr>
              <a:t>三种特殊的线性表</a:t>
            </a:r>
            <a:r>
              <a:rPr kumimoji="1" lang="en-US" altLang="zh-CN" dirty="0" smtClean="0">
                <a:latin typeface="宋体" charset="-122"/>
              </a:rPr>
              <a:t>——</a:t>
            </a:r>
            <a:r>
              <a:rPr kumimoji="1" lang="zh-CN" altLang="en-US" dirty="0" smtClean="0">
                <a:latin typeface="Arial" charset="0"/>
              </a:rPr>
              <a:t>栈、队列、串</a:t>
            </a:r>
            <a:endParaRPr lang="zh-CN" altLang="en-US" dirty="0" smtClean="0">
              <a:latin typeface="Arial" charset="0"/>
            </a:endParaRPr>
          </a:p>
          <a:p>
            <a:pPr lvl="1" eaLnBrk="1" hangingPunct="1">
              <a:lnSpc>
                <a:spcPct val="150000"/>
              </a:lnSpc>
            </a:pPr>
            <a:r>
              <a:rPr lang="zh-CN" altLang="en-US" dirty="0" smtClean="0">
                <a:latin typeface="宋体" charset="-122"/>
              </a:rPr>
              <a:t>从数据结构角度看，栈和队列是</a:t>
            </a:r>
            <a:r>
              <a:rPr lang="zh-CN" altLang="en-US" dirty="0" smtClean="0">
                <a:solidFill>
                  <a:srgbClr val="FF0000"/>
                </a:solidFill>
                <a:latin typeface="宋体" charset="-122"/>
              </a:rPr>
              <a:t>操作受限</a:t>
            </a:r>
            <a:r>
              <a:rPr lang="zh-CN" altLang="en-US" dirty="0" smtClean="0">
                <a:latin typeface="宋体" charset="-122"/>
              </a:rPr>
              <a:t>的线性表，他们的逻辑结构相同。</a:t>
            </a:r>
          </a:p>
          <a:p>
            <a:pPr lvl="1" eaLnBrk="1" hangingPunct="1">
              <a:lnSpc>
                <a:spcPct val="150000"/>
              </a:lnSpc>
            </a:pPr>
            <a:r>
              <a:rPr lang="zh-CN" altLang="en-US" dirty="0" smtClean="0">
                <a:latin typeface="宋体" charset="-122"/>
              </a:rPr>
              <a:t>串是重要的</a:t>
            </a:r>
            <a:r>
              <a:rPr lang="zh-CN" altLang="en-US" dirty="0" smtClean="0">
                <a:solidFill>
                  <a:srgbClr val="FF0000"/>
                </a:solidFill>
                <a:latin typeface="宋体" charset="-122"/>
              </a:rPr>
              <a:t>非数值处理对象</a:t>
            </a:r>
            <a:r>
              <a:rPr lang="zh-CN" altLang="en-US" dirty="0" smtClean="0">
                <a:latin typeface="宋体" charset="-122"/>
              </a:rPr>
              <a:t>，它是以</a:t>
            </a:r>
            <a:r>
              <a:rPr lang="zh-CN" altLang="en-US" dirty="0" smtClean="0">
                <a:solidFill>
                  <a:srgbClr val="FF0000"/>
                </a:solidFill>
                <a:latin typeface="宋体" charset="-122"/>
              </a:rPr>
              <a:t>字符</a:t>
            </a:r>
            <a:r>
              <a:rPr lang="zh-CN" altLang="en-US" dirty="0" smtClean="0">
                <a:latin typeface="宋体" charset="-122"/>
              </a:rPr>
              <a:t>作为数据元素的线性表。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教学内容</a:t>
            </a:r>
          </a:p>
        </p:txBody>
      </p:sp>
      <p:sp>
        <p:nvSpPr>
          <p:cNvPr id="16387" name="内容占位符 2"/>
          <p:cNvSpPr>
            <a:spLocks noGrp="1"/>
          </p:cNvSpPr>
          <p:nvPr>
            <p:ph idx="1"/>
          </p:nvPr>
        </p:nvSpPr>
        <p:spPr/>
        <p:txBody>
          <a:bodyPr/>
          <a:lstStyle/>
          <a:p>
            <a:pPr>
              <a:lnSpc>
                <a:spcPct val="150000"/>
              </a:lnSpc>
            </a:pPr>
            <a:r>
              <a:rPr lang="en-US" altLang="zh-CN" dirty="0" smtClean="0">
                <a:solidFill>
                  <a:srgbClr val="FF0000"/>
                </a:solidFill>
              </a:rPr>
              <a:t>4.1  </a:t>
            </a:r>
            <a:r>
              <a:rPr lang="zh-CN" altLang="en-US" dirty="0" smtClean="0">
                <a:solidFill>
                  <a:srgbClr val="FF0000"/>
                </a:solidFill>
              </a:rPr>
              <a:t>串类型的定义</a:t>
            </a:r>
            <a:endParaRPr lang="en-US" altLang="zh-CN" dirty="0" smtClean="0">
              <a:solidFill>
                <a:srgbClr val="FF0000"/>
              </a:solidFill>
            </a:endParaRPr>
          </a:p>
          <a:p>
            <a:pPr>
              <a:lnSpc>
                <a:spcPct val="150000"/>
              </a:lnSpc>
            </a:pPr>
            <a:r>
              <a:rPr lang="en-US" altLang="zh-CN" dirty="0" smtClean="0"/>
              <a:t>4.2  </a:t>
            </a:r>
            <a:r>
              <a:rPr lang="zh-CN" altLang="en-US" dirty="0" smtClean="0"/>
              <a:t>串的表示和实现</a:t>
            </a:r>
            <a:endParaRPr lang="en-US" altLang="zh-CN" dirty="0" smtClean="0"/>
          </a:p>
          <a:p>
            <a:pPr>
              <a:lnSpc>
                <a:spcPct val="150000"/>
              </a:lnSpc>
            </a:pPr>
            <a:r>
              <a:rPr lang="en-US" altLang="zh-CN" dirty="0" smtClean="0">
                <a:solidFill>
                  <a:srgbClr val="FF0000"/>
                </a:solidFill>
              </a:rPr>
              <a:t>4.3  </a:t>
            </a:r>
            <a:r>
              <a:rPr lang="zh-CN" altLang="en-US" dirty="0" smtClean="0">
                <a:solidFill>
                  <a:srgbClr val="FF0000"/>
                </a:solidFill>
              </a:rPr>
              <a:t>串的模式匹配算法</a:t>
            </a:r>
            <a:endParaRPr lang="en-US" altLang="zh-CN" dirty="0" smtClean="0">
              <a:solidFill>
                <a:srgbClr val="FF0000"/>
              </a:solidFill>
            </a:endParaRPr>
          </a:p>
          <a:p>
            <a:pPr>
              <a:lnSpc>
                <a:spcPct val="150000"/>
              </a:lnSpc>
            </a:pPr>
            <a:r>
              <a:rPr lang="en-US" altLang="zh-CN" dirty="0" smtClean="0">
                <a:solidFill>
                  <a:schemeClr val="bg2">
                    <a:lumMod val="75000"/>
                  </a:schemeClr>
                </a:solidFill>
              </a:rPr>
              <a:t>4.4 </a:t>
            </a:r>
            <a:r>
              <a:rPr lang="zh-CN" altLang="en-US" dirty="0" smtClean="0">
                <a:solidFill>
                  <a:schemeClr val="bg2">
                    <a:lumMod val="75000"/>
                  </a:schemeClr>
                </a:solidFill>
              </a:rPr>
              <a:t>串操作应用举例</a:t>
            </a:r>
          </a:p>
        </p:txBody>
      </p:sp>
    </p:spTree>
    <p:extLst>
      <p:ext uri="{BB962C8B-B14F-4D97-AF65-F5344CB8AC3E}">
        <p14:creationId xmlns:p14="http://schemas.microsoft.com/office/powerpoint/2010/main" xmlns="" val="2818943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串类型的定义</a:t>
            </a:r>
            <a:endParaRPr lang="zh-CN" altLang="en-US" dirty="0"/>
          </a:p>
        </p:txBody>
      </p:sp>
      <p:sp>
        <p:nvSpPr>
          <p:cNvPr id="3" name="内容占位符 2"/>
          <p:cNvSpPr>
            <a:spLocks noGrp="1"/>
          </p:cNvSpPr>
          <p:nvPr>
            <p:ph idx="1"/>
          </p:nvPr>
        </p:nvSpPr>
        <p:spPr/>
        <p:txBody>
          <a:bodyPr/>
          <a:lstStyle/>
          <a:p>
            <a:r>
              <a:rPr lang="zh-CN" altLang="en-US" dirty="0" smtClean="0"/>
              <a:t>串的定义</a:t>
            </a:r>
            <a:endParaRPr lang="en-US" altLang="zh-CN" dirty="0" smtClean="0"/>
          </a:p>
          <a:p>
            <a:pPr lvl="1"/>
            <a:r>
              <a:rPr lang="zh-CN" altLang="en-US" dirty="0" smtClean="0">
                <a:solidFill>
                  <a:srgbClr val="0000CC"/>
                </a:solidFill>
              </a:rPr>
              <a:t>即字符串</a:t>
            </a:r>
            <a:r>
              <a:rPr lang="zh-CN" altLang="en-US" dirty="0" smtClean="0"/>
              <a:t>，由</a:t>
            </a:r>
            <a:r>
              <a:rPr lang="zh-CN" altLang="en-US" dirty="0" smtClean="0">
                <a:solidFill>
                  <a:srgbClr val="0000CC"/>
                </a:solidFill>
              </a:rPr>
              <a:t>零个或多个</a:t>
            </a:r>
            <a:r>
              <a:rPr lang="zh-CN" altLang="en-US" dirty="0" smtClean="0">
                <a:solidFill>
                  <a:srgbClr val="FF0000"/>
                </a:solidFill>
              </a:rPr>
              <a:t>字符</a:t>
            </a:r>
            <a:r>
              <a:rPr lang="zh-CN" altLang="en-US" dirty="0" smtClean="0"/>
              <a:t>组成的有限序列</a:t>
            </a:r>
            <a:endParaRPr lang="en-US" altLang="zh-CN" dirty="0" smtClean="0"/>
          </a:p>
          <a:p>
            <a:pPr lvl="1"/>
            <a:r>
              <a:rPr lang="zh-CN" altLang="en-US" dirty="0" smtClean="0"/>
              <a:t>是数据元素为</a:t>
            </a:r>
            <a:r>
              <a:rPr lang="zh-CN" altLang="en-US" dirty="0" smtClean="0">
                <a:solidFill>
                  <a:srgbClr val="FF0000"/>
                </a:solidFill>
              </a:rPr>
              <a:t>单个字符</a:t>
            </a:r>
            <a:r>
              <a:rPr lang="zh-CN" altLang="en-US" dirty="0" smtClean="0"/>
              <a:t>的</a:t>
            </a:r>
            <a:r>
              <a:rPr lang="zh-CN" altLang="en-US" dirty="0" smtClean="0">
                <a:solidFill>
                  <a:srgbClr val="0000CC"/>
                </a:solidFill>
              </a:rPr>
              <a:t>特殊线性表</a:t>
            </a:r>
            <a:endParaRPr lang="en-US" altLang="zh-CN" dirty="0" smtClean="0">
              <a:solidFill>
                <a:srgbClr val="0000CC"/>
              </a:solidFill>
            </a:endParaRPr>
          </a:p>
          <a:p>
            <a:pPr lvl="1"/>
            <a:endParaRPr lang="en-US" altLang="zh-CN" dirty="0">
              <a:solidFill>
                <a:srgbClr val="0000CC"/>
              </a:solidFill>
            </a:endParaRPr>
          </a:p>
          <a:p>
            <a:pPr lvl="1"/>
            <a:endParaRPr lang="en-US" altLang="zh-CN" dirty="0" smtClean="0">
              <a:solidFill>
                <a:srgbClr val="0000CC"/>
              </a:solidFill>
            </a:endParaRPr>
          </a:p>
          <a:p>
            <a:pPr lvl="1"/>
            <a:endParaRPr lang="en-US" altLang="zh-CN" dirty="0">
              <a:solidFill>
                <a:srgbClr val="0000CC"/>
              </a:solidFill>
            </a:endParaRPr>
          </a:p>
          <a:p>
            <a:pPr lvl="1"/>
            <a:r>
              <a:rPr lang="zh-CN" altLang="en-US" dirty="0" smtClean="0">
                <a:solidFill>
                  <a:srgbClr val="0000CC"/>
                </a:solidFill>
              </a:rPr>
              <a:t>串长</a:t>
            </a:r>
            <a:endParaRPr lang="en-US" altLang="zh-CN" dirty="0" smtClean="0">
              <a:solidFill>
                <a:srgbClr val="0000CC"/>
              </a:solidFill>
            </a:endParaRPr>
          </a:p>
          <a:p>
            <a:pPr lvl="2"/>
            <a:r>
              <a:rPr lang="zh-CN" altLang="en-US" dirty="0" smtClean="0">
                <a:solidFill>
                  <a:srgbClr val="0000CC"/>
                </a:solidFill>
              </a:rPr>
              <a:t>串中字符个数（</a:t>
            </a:r>
            <a:r>
              <a:rPr lang="en-US" altLang="zh-CN" i="1" dirty="0" smtClean="0">
                <a:solidFill>
                  <a:srgbClr val="0000CC"/>
                </a:solidFill>
              </a:rPr>
              <a:t>n </a:t>
            </a:r>
            <a:r>
              <a:rPr lang="en-US" altLang="zh-CN" dirty="0" smtClean="0">
                <a:solidFill>
                  <a:srgbClr val="0000CC"/>
                </a:solidFill>
              </a:rPr>
              <a:t>≥ 0</a:t>
            </a:r>
            <a:r>
              <a:rPr lang="zh-CN" altLang="en-US" dirty="0" smtClean="0">
                <a:solidFill>
                  <a:srgbClr val="0000CC"/>
                </a:solidFill>
              </a:rPr>
              <a:t>）。</a:t>
            </a:r>
            <a:r>
              <a:rPr lang="en-US" altLang="zh-CN" dirty="0" smtClean="0">
                <a:solidFill>
                  <a:srgbClr val="0000CC"/>
                </a:solidFill>
              </a:rPr>
              <a:t> </a:t>
            </a:r>
            <a:r>
              <a:rPr lang="en-US" altLang="zh-CN" i="1" dirty="0" smtClean="0">
                <a:solidFill>
                  <a:srgbClr val="0000CC"/>
                </a:solidFill>
              </a:rPr>
              <a:t>n </a:t>
            </a:r>
            <a:r>
              <a:rPr lang="en-US" altLang="zh-CN" dirty="0" smtClean="0">
                <a:solidFill>
                  <a:srgbClr val="0000CC"/>
                </a:solidFill>
              </a:rPr>
              <a:t>= 0 </a:t>
            </a:r>
            <a:r>
              <a:rPr lang="zh-CN" altLang="en-US" dirty="0" smtClean="0">
                <a:solidFill>
                  <a:srgbClr val="0000CC"/>
                </a:solidFill>
              </a:rPr>
              <a:t>时称为空串 。</a:t>
            </a:r>
            <a:endParaRPr lang="en-US" altLang="zh-CN" dirty="0" smtClean="0">
              <a:solidFill>
                <a:srgbClr val="0000CC"/>
              </a:solidFill>
            </a:endParaRPr>
          </a:p>
          <a:p>
            <a:pPr lvl="1"/>
            <a:r>
              <a:rPr lang="zh-CN" altLang="en-US" dirty="0" smtClean="0">
                <a:solidFill>
                  <a:srgbClr val="0000CC"/>
                </a:solidFill>
              </a:rPr>
              <a:t>空白串</a:t>
            </a:r>
            <a:endParaRPr lang="en-US" altLang="zh-CN" dirty="0" smtClean="0">
              <a:solidFill>
                <a:srgbClr val="0000CC"/>
              </a:solidFill>
            </a:endParaRPr>
          </a:p>
          <a:p>
            <a:pPr lvl="2"/>
            <a:r>
              <a:rPr lang="zh-CN" altLang="en-US" dirty="0" smtClean="0">
                <a:solidFill>
                  <a:srgbClr val="0000CC"/>
                </a:solidFill>
              </a:rPr>
              <a:t>由一个或多个</a:t>
            </a:r>
            <a:r>
              <a:rPr lang="zh-CN" altLang="en-US" dirty="0" smtClean="0">
                <a:solidFill>
                  <a:srgbClr val="FF0000"/>
                </a:solidFill>
              </a:rPr>
              <a:t>空格符</a:t>
            </a:r>
            <a:r>
              <a:rPr lang="zh-CN" altLang="en-US" dirty="0" smtClean="0">
                <a:solidFill>
                  <a:srgbClr val="0000CC"/>
                </a:solidFill>
              </a:rPr>
              <a:t>组成的串，</a:t>
            </a:r>
            <a:r>
              <a:rPr kumimoji="1" lang="zh-CN" altLang="en-US" sz="2800" kern="1200" dirty="0">
                <a:solidFill>
                  <a:srgbClr val="000000"/>
                </a:solidFill>
                <a:latin typeface="Times New Roman" pitchFamily="18" charset="0"/>
                <a:ea typeface="宋体" pitchFamily="2" charset="-122"/>
                <a:cs typeface="+mn-cs"/>
                <a:sym typeface="Symbol" pitchFamily="18" charset="2"/>
              </a:rPr>
              <a:t> </a:t>
            </a:r>
            <a:r>
              <a:rPr lang="zh-CN" altLang="en-US" dirty="0">
                <a:solidFill>
                  <a:srgbClr val="0000CC"/>
                </a:solidFill>
                <a:sym typeface="Symbol" pitchFamily="18" charset="2"/>
              </a:rPr>
              <a:t></a:t>
            </a:r>
            <a:r>
              <a:rPr kumimoji="1" lang="zh-CN" altLang="en-US" sz="2800" kern="1200" dirty="0">
                <a:solidFill>
                  <a:srgbClr val="000000"/>
                </a:solidFill>
                <a:latin typeface="Times New Roman" pitchFamily="18" charset="0"/>
                <a:ea typeface="宋体" pitchFamily="2" charset="-122"/>
                <a:cs typeface="+mn-cs"/>
                <a:sym typeface="Symbol" pitchFamily="18" charset="2"/>
              </a:rPr>
              <a:t> </a:t>
            </a:r>
            <a:r>
              <a:rPr lang="zh-CN" altLang="en-US" dirty="0" smtClean="0">
                <a:solidFill>
                  <a:srgbClr val="0000CC"/>
                </a:solidFill>
              </a:rPr>
              <a:t> </a:t>
            </a:r>
            <a:endParaRPr lang="en-US" altLang="zh-CN" dirty="0" smtClean="0">
              <a:solidFill>
                <a:srgbClr val="0000CC"/>
              </a:solidFill>
            </a:endParaRPr>
          </a:p>
        </p:txBody>
      </p:sp>
      <p:sp>
        <p:nvSpPr>
          <p:cNvPr id="4" name="Text Box 3"/>
          <p:cNvSpPr txBox="1">
            <a:spLocks noChangeArrowheads="1"/>
          </p:cNvSpPr>
          <p:nvPr/>
        </p:nvSpPr>
        <p:spPr bwMode="auto">
          <a:xfrm>
            <a:off x="611832" y="2959273"/>
            <a:ext cx="78486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smtClean="0">
                <a:solidFill>
                  <a:srgbClr val="0000CC"/>
                </a:solidFill>
                <a:ea typeface="楷体_GB2312" pitchFamily="49" charset="-122"/>
              </a:rPr>
              <a:t>                 </a:t>
            </a:r>
            <a:r>
              <a:rPr kumimoji="1" lang="en-US" altLang="zh-CN" sz="2400" b="1" dirty="0" smtClean="0">
                <a:solidFill>
                  <a:srgbClr val="0000CC"/>
                </a:solidFill>
                <a:ea typeface="黑体" pitchFamily="2" charset="-122"/>
              </a:rPr>
              <a:t>s = 'a</a:t>
            </a:r>
            <a:r>
              <a:rPr kumimoji="1" lang="en-US" altLang="zh-CN" sz="2400" b="1" baseline="-25000" dirty="0" smtClean="0">
                <a:solidFill>
                  <a:srgbClr val="0000CC"/>
                </a:solidFill>
                <a:ea typeface="黑体" pitchFamily="2" charset="-122"/>
              </a:rPr>
              <a:t>1</a:t>
            </a:r>
            <a:r>
              <a:rPr kumimoji="1" lang="en-US" altLang="zh-CN" sz="2400" b="1" dirty="0" smtClean="0">
                <a:solidFill>
                  <a:srgbClr val="0000CC"/>
                </a:solidFill>
                <a:ea typeface="黑体" pitchFamily="2" charset="-122"/>
              </a:rPr>
              <a:t>a</a:t>
            </a:r>
            <a:r>
              <a:rPr kumimoji="1" lang="en-US" altLang="zh-CN" sz="2400" b="1" baseline="-25000" dirty="0" smtClean="0">
                <a:solidFill>
                  <a:srgbClr val="0000CC"/>
                </a:solidFill>
                <a:ea typeface="黑体" pitchFamily="2" charset="-122"/>
              </a:rPr>
              <a:t>2</a:t>
            </a:r>
            <a:r>
              <a:rPr kumimoji="1" lang="en-US" altLang="zh-CN" sz="2400" b="1" dirty="0" smtClean="0">
                <a:solidFill>
                  <a:srgbClr val="0000CC"/>
                </a:solidFill>
                <a:ea typeface="黑体" pitchFamily="2" charset="-122"/>
              </a:rPr>
              <a:t>a</a:t>
            </a:r>
            <a:r>
              <a:rPr kumimoji="1" lang="en-US" altLang="zh-CN" sz="2400" b="1" baseline="-25000" dirty="0" smtClean="0">
                <a:solidFill>
                  <a:srgbClr val="0000CC"/>
                </a:solidFill>
                <a:ea typeface="黑体" pitchFamily="2" charset="-122"/>
              </a:rPr>
              <a:t>3</a:t>
            </a:r>
            <a:r>
              <a:rPr kumimoji="1" lang="en-US" altLang="zh-CN" sz="2400" b="1" dirty="0" smtClean="0">
                <a:solidFill>
                  <a:srgbClr val="0000CC"/>
                </a:solidFill>
                <a:ea typeface="黑体" pitchFamily="2" charset="-122"/>
              </a:rPr>
              <a:t>a</a:t>
            </a:r>
            <a:r>
              <a:rPr kumimoji="1" lang="en-US" altLang="zh-CN" sz="2400" b="1" baseline="-25000" dirty="0" smtClean="0">
                <a:solidFill>
                  <a:srgbClr val="0000CC"/>
                </a:solidFill>
                <a:ea typeface="黑体" pitchFamily="2" charset="-122"/>
              </a:rPr>
              <a:t>4</a:t>
            </a:r>
            <a:r>
              <a:rPr kumimoji="1" lang="en-US" altLang="zh-CN" sz="2400" b="1" dirty="0" smtClean="0">
                <a:solidFill>
                  <a:srgbClr val="0000CC"/>
                </a:solidFill>
                <a:ea typeface="黑体" pitchFamily="2" charset="-122"/>
              </a:rPr>
              <a:t>…….. a</a:t>
            </a:r>
            <a:r>
              <a:rPr kumimoji="1" lang="en-US" altLang="zh-CN" sz="2400" b="1" baseline="-25000" dirty="0" smtClean="0">
                <a:solidFill>
                  <a:srgbClr val="0000CC"/>
                </a:solidFill>
                <a:ea typeface="黑体" pitchFamily="2" charset="-122"/>
              </a:rPr>
              <a:t>n</a:t>
            </a:r>
            <a:r>
              <a:rPr kumimoji="1" lang="en-US" altLang="zh-CN" sz="2400" b="1" dirty="0" smtClean="0">
                <a:solidFill>
                  <a:srgbClr val="0000CC"/>
                </a:solidFill>
                <a:ea typeface="黑体" pitchFamily="2" charset="-122"/>
              </a:rPr>
              <a:t>'       </a:t>
            </a:r>
            <a:r>
              <a:rPr kumimoji="1" lang="en-US" altLang="zh-CN" sz="2400" dirty="0">
                <a:solidFill>
                  <a:srgbClr val="0000CC"/>
                </a:solidFill>
                <a:ea typeface="黑体" pitchFamily="2" charset="-122"/>
              </a:rPr>
              <a:t>(n≥0 )</a:t>
            </a:r>
          </a:p>
        </p:txBody>
      </p:sp>
      <p:grpSp>
        <p:nvGrpSpPr>
          <p:cNvPr id="5" name="Group 4"/>
          <p:cNvGrpSpPr>
            <a:grpSpLocks/>
          </p:cNvGrpSpPr>
          <p:nvPr/>
        </p:nvGrpSpPr>
        <p:grpSpPr bwMode="auto">
          <a:xfrm>
            <a:off x="1619250" y="3462511"/>
            <a:ext cx="1049338" cy="839614"/>
            <a:chOff x="1057" y="1728"/>
            <a:chExt cx="623" cy="747"/>
          </a:xfrm>
        </p:grpSpPr>
        <p:sp>
          <p:nvSpPr>
            <p:cNvPr id="6" name="Text Box 5"/>
            <p:cNvSpPr txBox="1">
              <a:spLocks noChangeArrowheads="1"/>
            </p:cNvSpPr>
            <p:nvPr/>
          </p:nvSpPr>
          <p:spPr bwMode="auto">
            <a:xfrm>
              <a:off x="1057" y="2064"/>
              <a:ext cx="623" cy="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dirty="0" smtClean="0">
                  <a:ln>
                    <a:noFill/>
                  </a:ln>
                  <a:solidFill>
                    <a:srgbClr val="0000CC"/>
                  </a:solidFill>
                  <a:effectLst/>
                  <a:uLnTx/>
                  <a:uFillTx/>
                  <a:ea typeface="黑体" pitchFamily="2" charset="-122"/>
                </a:rPr>
                <a:t> </a:t>
              </a:r>
              <a:r>
                <a:rPr kumimoji="1" lang="zh-CN" altLang="en-US" sz="2400" b="1" i="0" u="none" strike="noStrike" kern="0" cap="none" spc="0" normalizeH="0" baseline="0" noProof="0" dirty="0" smtClean="0">
                  <a:ln>
                    <a:noFill/>
                  </a:ln>
                  <a:solidFill>
                    <a:srgbClr val="000000"/>
                  </a:solidFill>
                  <a:effectLst/>
                  <a:uLnTx/>
                  <a:uFillTx/>
                  <a:ea typeface="楷体_GB2312" pitchFamily="49" charset="-122"/>
                </a:rPr>
                <a:t>串名</a:t>
              </a:r>
            </a:p>
          </p:txBody>
        </p:sp>
        <p:sp>
          <p:nvSpPr>
            <p:cNvPr id="7" name="Line 6"/>
            <p:cNvSpPr>
              <a:spLocks noChangeShapeType="1"/>
            </p:cNvSpPr>
            <p:nvPr/>
          </p:nvSpPr>
          <p:spPr bwMode="auto">
            <a:xfrm>
              <a:off x="1392" y="1728"/>
              <a:ext cx="0" cy="288"/>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CC"/>
                </a:solidFill>
                <a:effectLst/>
                <a:uLnTx/>
                <a:uFillTx/>
              </a:endParaRPr>
            </a:p>
          </p:txBody>
        </p:sp>
      </p:grpSp>
      <p:grpSp>
        <p:nvGrpSpPr>
          <p:cNvPr id="8" name="Group 7"/>
          <p:cNvGrpSpPr>
            <a:grpSpLocks/>
          </p:cNvGrpSpPr>
          <p:nvPr/>
        </p:nvGrpSpPr>
        <p:grpSpPr bwMode="auto">
          <a:xfrm>
            <a:off x="2411413" y="3501008"/>
            <a:ext cx="3479800" cy="792288"/>
            <a:chOff x="1872" y="1669"/>
            <a:chExt cx="2064" cy="705"/>
          </a:xfrm>
        </p:grpSpPr>
        <p:sp>
          <p:nvSpPr>
            <p:cNvPr id="9" name="Line 8"/>
            <p:cNvSpPr>
              <a:spLocks noChangeShapeType="1"/>
            </p:cNvSpPr>
            <p:nvPr/>
          </p:nvSpPr>
          <p:spPr bwMode="auto">
            <a:xfrm>
              <a:off x="2091" y="1669"/>
              <a:ext cx="1324"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CC"/>
                </a:solidFill>
                <a:effectLst/>
                <a:uLnTx/>
                <a:uFillTx/>
              </a:endParaRPr>
            </a:p>
          </p:txBody>
        </p:sp>
        <p:sp>
          <p:nvSpPr>
            <p:cNvPr id="10" name="AutoShape 9"/>
            <p:cNvSpPr>
              <a:spLocks noChangeArrowheads="1"/>
            </p:cNvSpPr>
            <p:nvPr/>
          </p:nvSpPr>
          <p:spPr bwMode="auto">
            <a:xfrm>
              <a:off x="2513" y="1728"/>
              <a:ext cx="306" cy="192"/>
            </a:xfrm>
            <a:prstGeom prst="upArrow">
              <a:avLst>
                <a:gd name="adj1" fmla="val 50000"/>
                <a:gd name="adj2" fmla="val 25000"/>
              </a:avLst>
            </a:prstGeom>
            <a:noFill/>
            <a:ln w="381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CC"/>
                </a:solidFill>
                <a:effectLst/>
                <a:uLnTx/>
                <a:uFillTx/>
              </a:endParaRPr>
            </a:p>
          </p:txBody>
        </p:sp>
        <p:sp>
          <p:nvSpPr>
            <p:cNvPr id="11" name="Text Box 10"/>
            <p:cNvSpPr txBox="1">
              <a:spLocks noChangeArrowheads="1"/>
            </p:cNvSpPr>
            <p:nvPr/>
          </p:nvSpPr>
          <p:spPr bwMode="auto">
            <a:xfrm>
              <a:off x="1872" y="1967"/>
              <a:ext cx="2064"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0">
                <a:spcBef>
                  <a:spcPct val="50000"/>
                </a:spcBef>
              </a:pPr>
              <a:r>
                <a:rPr kumimoji="1" lang="zh-CN" altLang="en-US"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串值（用</a:t>
              </a:r>
              <a:r>
                <a:rPr kumimoji="1" lang="en-US" altLang="zh-CN" sz="2400" b="1" dirty="0" smtClean="0">
                  <a:solidFill>
                    <a:srgbClr val="FF0000"/>
                  </a:solidFill>
                  <a:ea typeface="黑体" pitchFamily="2" charset="-122"/>
                </a:rPr>
                <a:t>'</a:t>
              </a:r>
              <a:r>
                <a:rPr kumimoji="1" lang="en-US" altLang="zh-CN" sz="2400" b="1" dirty="0">
                  <a:solidFill>
                    <a:srgbClr val="FF0000"/>
                  </a:solidFill>
                  <a:ea typeface="黑体" pitchFamily="2" charset="-122"/>
                </a:rPr>
                <a:t> </a:t>
              </a:r>
              <a:r>
                <a:rPr kumimoji="1" lang="en-US" altLang="zh-CN" sz="2400" b="1" dirty="0" smtClean="0">
                  <a:solidFill>
                    <a:srgbClr val="FF0000"/>
                  </a:solidFill>
                  <a:ea typeface="黑体" pitchFamily="2" charset="-122"/>
                </a:rPr>
                <a:t> '</a:t>
              </a:r>
              <a:r>
                <a:rPr kumimoji="1" lang="zh-CN" altLang="en-US"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括起来）</a:t>
              </a:r>
            </a:p>
          </p:txBody>
        </p:sp>
      </p:grpSp>
      <p:sp>
        <p:nvSpPr>
          <p:cNvPr id="12" name="AutoShape 17"/>
          <p:cNvSpPr>
            <a:spLocks noChangeArrowheads="1"/>
          </p:cNvSpPr>
          <p:nvPr/>
        </p:nvSpPr>
        <p:spPr bwMode="auto">
          <a:xfrm>
            <a:off x="6084168" y="3933056"/>
            <a:ext cx="2880171" cy="829816"/>
          </a:xfrm>
          <a:prstGeom prst="wedgeRoundRectCallout">
            <a:avLst>
              <a:gd name="adj1" fmla="val -86071"/>
              <a:gd name="adj2" fmla="val -137693"/>
              <a:gd name="adj3" fmla="val 16667"/>
            </a:avLst>
          </a:prstGeom>
          <a:ln>
            <a:headEnd/>
            <a:tailEnd/>
          </a:ln>
        </p:spPr>
        <p:style>
          <a:lnRef idx="0">
            <a:schemeClr val="accent2"/>
          </a:lnRef>
          <a:fillRef idx="3">
            <a:schemeClr val="accent2"/>
          </a:fillRef>
          <a:effectRef idx="3">
            <a:schemeClr val="accent2"/>
          </a:effectRef>
          <a:fontRef idx="minor">
            <a:schemeClr val="lt1"/>
          </a:fontRef>
        </p:style>
        <p:txBody>
          <a:bodyPr/>
          <a:lstStyle/>
          <a:p>
            <a:pPr lvl="0">
              <a:defRPr/>
            </a:pPr>
            <a:r>
              <a:rPr kumimoji="1" lang="zh-CN" altLang="en-US" sz="2400" kern="0" dirty="0">
                <a:solidFill>
                  <a:srgbClr val="0000CC"/>
                </a:solidFill>
                <a:latin typeface="楷体_GB2312" pitchFamily="49" charset="-122"/>
                <a:ea typeface="楷体_GB2312" pitchFamily="49" charset="-122"/>
              </a:rPr>
              <a:t>隐含</a:t>
            </a:r>
            <a:r>
              <a:rPr kumimoji="1" lang="zh-CN" altLang="en-US" sz="2400" kern="0" dirty="0" smtClean="0">
                <a:solidFill>
                  <a:srgbClr val="0000CC"/>
                </a:solidFill>
                <a:latin typeface="楷体_GB2312" pitchFamily="49" charset="-122"/>
                <a:ea typeface="楷体_GB2312" pitchFamily="49" charset="-122"/>
              </a:rPr>
              <a:t>结束符 </a:t>
            </a:r>
            <a:r>
              <a:rPr kumimoji="1" lang="en-US" altLang="zh-CN" sz="2400" kern="0" dirty="0" smtClean="0">
                <a:solidFill>
                  <a:srgbClr val="0000CC"/>
                </a:solidFill>
                <a:latin typeface="Times New Roman" pitchFamily="18" charset="0"/>
                <a:ea typeface="楷体_GB2312" pitchFamily="49" charset="-122"/>
                <a:cs typeface="Times New Roman" pitchFamily="18" charset="0"/>
              </a:rPr>
              <a:t>'</a:t>
            </a:r>
            <a:r>
              <a:rPr kumimoji="1" lang="en-US" altLang="zh-CN" sz="2400" b="0" i="0" u="none" strike="noStrike" kern="0" cap="none" spc="0" normalizeH="0" baseline="0" noProof="0" dirty="0" smtClean="0">
                <a:ln>
                  <a:noFill/>
                </a:ln>
                <a:solidFill>
                  <a:srgbClr val="0000CC"/>
                </a:solidFill>
                <a:effectLst/>
                <a:uLnTx/>
                <a:uFillTx/>
                <a:ea typeface="楷体_GB2312" pitchFamily="49" charset="-122"/>
              </a:rPr>
              <a:t>/0</a:t>
            </a:r>
            <a:r>
              <a:rPr kumimoji="1" lang="en-US" altLang="zh-CN" sz="2400" kern="0" dirty="0">
                <a:solidFill>
                  <a:srgbClr val="0000CC"/>
                </a:solidFill>
                <a:latin typeface="Times New Roman" pitchFamily="18" charset="0"/>
                <a:ea typeface="楷体_GB2312" pitchFamily="49" charset="-122"/>
                <a:cs typeface="Times New Roman" pitchFamily="18" charset="0"/>
              </a:rPr>
              <a:t>'</a:t>
            </a:r>
            <a:r>
              <a:rPr kumimoji="1" lang="en-US" altLang="zh-CN" sz="2400" b="0"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 </a:t>
            </a:r>
            <a:r>
              <a:rPr kumimoji="1" lang="zh-CN" altLang="en-US" sz="2400" b="0"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，即</a:t>
            </a:r>
            <a:r>
              <a:rPr kumimoji="1" lang="en-US" altLang="zh-CN" sz="2400" b="0" i="0" u="none" strike="noStrike" kern="0" cap="none" spc="0" normalizeH="0" baseline="0" noProof="0" dirty="0" smtClean="0">
                <a:ln>
                  <a:noFill/>
                </a:ln>
                <a:solidFill>
                  <a:srgbClr val="0000CC"/>
                </a:solidFill>
                <a:effectLst/>
                <a:uLnTx/>
                <a:uFillTx/>
                <a:ea typeface="楷体_GB2312" pitchFamily="49" charset="-122"/>
              </a:rPr>
              <a:t>ASCII</a:t>
            </a:r>
            <a:r>
              <a:rPr kumimoji="1" lang="zh-CN" altLang="en-US" sz="2400" b="0"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码</a:t>
            </a:r>
            <a:r>
              <a:rPr kumimoji="1" lang="en-US" altLang="zh-CN" sz="2400" b="0" i="0" u="none" strike="noStrike" kern="0" cap="none" spc="0" normalizeH="0" baseline="0" noProof="0" dirty="0" smtClean="0">
                <a:ln>
                  <a:noFill/>
                </a:ln>
                <a:solidFill>
                  <a:srgbClr val="0000CC"/>
                </a:solidFill>
                <a:effectLst/>
                <a:uLnTx/>
                <a:uFillTx/>
                <a:ea typeface="楷体_GB2312" pitchFamily="49" charset="-122"/>
              </a:rPr>
              <a:t>NULL</a:t>
            </a:r>
          </a:p>
        </p:txBody>
      </p:sp>
    </p:spTree>
    <p:extLst>
      <p:ext uri="{BB962C8B-B14F-4D97-AF65-F5344CB8AC3E}">
        <p14:creationId xmlns:p14="http://schemas.microsoft.com/office/powerpoint/2010/main" xmlns="" val="40090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arn(inVertical)">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串类型的定义</a:t>
            </a:r>
            <a:endParaRPr lang="zh-CN" altLang="en-US" dirty="0"/>
          </a:p>
        </p:txBody>
      </p:sp>
      <p:sp>
        <p:nvSpPr>
          <p:cNvPr id="3" name="内容占位符 2"/>
          <p:cNvSpPr>
            <a:spLocks noGrp="1"/>
          </p:cNvSpPr>
          <p:nvPr>
            <p:ph idx="1"/>
          </p:nvPr>
        </p:nvSpPr>
        <p:spPr/>
        <p:txBody>
          <a:bodyPr/>
          <a:lstStyle/>
          <a:p>
            <a:r>
              <a:rPr lang="zh-CN" altLang="en-US" dirty="0" smtClean="0"/>
              <a:t>串的术语</a:t>
            </a:r>
            <a:endParaRPr lang="en-US" altLang="zh-CN" dirty="0" smtClean="0"/>
          </a:p>
          <a:p>
            <a:pPr lvl="1"/>
            <a:r>
              <a:rPr lang="zh-CN" altLang="en-US" dirty="0" smtClean="0"/>
              <a:t>子串</a:t>
            </a:r>
            <a:endParaRPr lang="en-US" altLang="zh-CN" dirty="0" smtClean="0"/>
          </a:p>
          <a:p>
            <a:pPr lvl="2"/>
            <a:r>
              <a:rPr lang="zh-CN" altLang="en-US" dirty="0" smtClean="0"/>
              <a:t>串中任意个连续的字符组成的子序列</a:t>
            </a:r>
          </a:p>
          <a:p>
            <a:pPr lvl="1"/>
            <a:r>
              <a:rPr lang="zh-CN" altLang="en-US" dirty="0" smtClean="0"/>
              <a:t>主串</a:t>
            </a:r>
            <a:endParaRPr lang="en-US" altLang="zh-CN" dirty="0" smtClean="0"/>
          </a:p>
          <a:p>
            <a:pPr lvl="2"/>
            <a:r>
              <a:rPr lang="zh-CN" altLang="en-US" dirty="0" smtClean="0"/>
              <a:t>包含子串的串</a:t>
            </a:r>
          </a:p>
          <a:p>
            <a:pPr lvl="1"/>
            <a:r>
              <a:rPr lang="zh-CN" altLang="en-US" dirty="0" smtClean="0"/>
              <a:t>字符位置</a:t>
            </a:r>
            <a:endParaRPr lang="en-US" altLang="zh-CN" dirty="0"/>
          </a:p>
          <a:p>
            <a:pPr lvl="2"/>
            <a:r>
              <a:rPr lang="zh-CN" altLang="en-US" dirty="0" smtClean="0"/>
              <a:t>字符在串中的序号</a:t>
            </a:r>
          </a:p>
          <a:p>
            <a:pPr lvl="1"/>
            <a:r>
              <a:rPr lang="zh-CN" altLang="en-US" dirty="0" smtClean="0"/>
              <a:t>子串的位置</a:t>
            </a:r>
            <a:endParaRPr lang="en-US" altLang="zh-CN" dirty="0" smtClean="0"/>
          </a:p>
          <a:p>
            <a:pPr lvl="2"/>
            <a:r>
              <a:rPr lang="zh-CN" altLang="en-US" dirty="0" smtClean="0"/>
              <a:t>子串的第一个字符在主串中的序号</a:t>
            </a:r>
          </a:p>
          <a:p>
            <a:pPr lvl="1"/>
            <a:r>
              <a:rPr lang="zh-CN" altLang="en-US" dirty="0" smtClean="0"/>
              <a:t>串相等</a:t>
            </a:r>
            <a:endParaRPr lang="en-US" altLang="zh-CN" dirty="0" smtClean="0"/>
          </a:p>
          <a:p>
            <a:pPr lvl="2"/>
            <a:r>
              <a:rPr lang="zh-CN" altLang="en-US" dirty="0" smtClean="0"/>
              <a:t>串长度相等，且对应位置上字符相等。</a:t>
            </a:r>
            <a:endParaRPr lang="zh-CN" altLang="en-US" dirty="0"/>
          </a:p>
        </p:txBody>
      </p:sp>
      <p:sp>
        <p:nvSpPr>
          <p:cNvPr id="4" name="Text Box 4"/>
          <p:cNvSpPr txBox="1">
            <a:spLocks noChangeArrowheads="1"/>
          </p:cNvSpPr>
          <p:nvPr/>
        </p:nvSpPr>
        <p:spPr bwMode="auto">
          <a:xfrm>
            <a:off x="6300192" y="2708920"/>
            <a:ext cx="2664296" cy="2936188"/>
          </a:xfrm>
          <a:prstGeom prst="rect">
            <a:avLst/>
          </a:prstGeom>
          <a:solidFill>
            <a:srgbClr val="C0C0C0"/>
          </a:solidFill>
          <a:ln w="9525">
            <a:noFill/>
            <a:miter lim="800000"/>
            <a:headEnd/>
            <a:tailEnd/>
          </a:ln>
        </p:spPr>
        <p:txBody>
          <a:bodyPr wrap="square">
            <a:spAutoFit/>
          </a:bodyPr>
          <a:lstStyle/>
          <a:p>
            <a:pPr algn="just" eaLnBrk="1" hangingPunct="1">
              <a:lnSpc>
                <a:spcPct val="110000"/>
              </a:lnSpc>
            </a:pPr>
            <a:r>
              <a:rPr lang="en-US" altLang="zh-CN" sz="2800" b="1" i="1" dirty="0">
                <a:solidFill>
                  <a:srgbClr val="000000"/>
                </a:solidFill>
              </a:rPr>
              <a:t>S</a:t>
            </a:r>
            <a:r>
              <a:rPr lang="en-US" altLang="zh-CN" sz="2800" b="1" dirty="0">
                <a:solidFill>
                  <a:srgbClr val="000000"/>
                </a:solidFill>
              </a:rPr>
              <a:t>1="</a:t>
            </a:r>
            <a:r>
              <a:rPr lang="en-US" altLang="zh-CN" sz="2800" b="1" i="1" dirty="0">
                <a:solidFill>
                  <a:srgbClr val="000000"/>
                </a:solidFill>
              </a:rPr>
              <a:t>ab</a:t>
            </a:r>
            <a:r>
              <a:rPr lang="en-US" altLang="zh-CN" sz="2800" b="1" dirty="0">
                <a:solidFill>
                  <a:srgbClr val="000000"/>
                </a:solidFill>
              </a:rPr>
              <a:t>12</a:t>
            </a:r>
            <a:r>
              <a:rPr lang="en-US" altLang="zh-CN" sz="2800" b="1" i="1" dirty="0">
                <a:solidFill>
                  <a:srgbClr val="000000"/>
                </a:solidFill>
              </a:rPr>
              <a:t>cd </a:t>
            </a:r>
            <a:r>
              <a:rPr lang="en-US" altLang="zh-CN" sz="2800" b="1" dirty="0">
                <a:solidFill>
                  <a:srgbClr val="000000"/>
                </a:solidFill>
              </a:rPr>
              <a:t>"  </a:t>
            </a:r>
          </a:p>
          <a:p>
            <a:pPr algn="just" eaLnBrk="1" hangingPunct="1">
              <a:lnSpc>
                <a:spcPct val="110000"/>
              </a:lnSpc>
            </a:pPr>
            <a:r>
              <a:rPr lang="en-US" altLang="zh-CN" sz="2800" b="1" i="1" dirty="0">
                <a:solidFill>
                  <a:srgbClr val="000000"/>
                </a:solidFill>
              </a:rPr>
              <a:t>S</a:t>
            </a:r>
            <a:r>
              <a:rPr lang="en-US" altLang="zh-CN" sz="2800" b="1" dirty="0">
                <a:solidFill>
                  <a:srgbClr val="000000"/>
                </a:solidFill>
              </a:rPr>
              <a:t>2="</a:t>
            </a:r>
            <a:r>
              <a:rPr lang="en-US" altLang="zh-CN" sz="2800" b="1" i="1" dirty="0">
                <a:solidFill>
                  <a:srgbClr val="000000"/>
                </a:solidFill>
              </a:rPr>
              <a:t>ab</a:t>
            </a:r>
            <a:r>
              <a:rPr lang="en-US" altLang="zh-CN" sz="2800" b="1" dirty="0">
                <a:solidFill>
                  <a:srgbClr val="000000"/>
                </a:solidFill>
              </a:rPr>
              <a:t>12"  </a:t>
            </a:r>
          </a:p>
          <a:p>
            <a:pPr algn="just" eaLnBrk="1" hangingPunct="1">
              <a:lnSpc>
                <a:spcPct val="110000"/>
              </a:lnSpc>
            </a:pPr>
            <a:r>
              <a:rPr lang="en-US" altLang="zh-CN" sz="2800" b="1" i="1" dirty="0">
                <a:solidFill>
                  <a:srgbClr val="000000"/>
                </a:solidFill>
              </a:rPr>
              <a:t>S</a:t>
            </a:r>
            <a:r>
              <a:rPr lang="en-US" altLang="zh-CN" sz="2800" b="1" dirty="0">
                <a:solidFill>
                  <a:srgbClr val="000000"/>
                </a:solidFill>
              </a:rPr>
              <a:t>3="</a:t>
            </a:r>
            <a:r>
              <a:rPr lang="en-US" altLang="zh-CN" sz="2800" b="1" i="1" dirty="0">
                <a:solidFill>
                  <a:srgbClr val="000000"/>
                </a:solidFill>
              </a:rPr>
              <a:t>ab</a:t>
            </a:r>
            <a:r>
              <a:rPr lang="en-US" altLang="zh-CN" sz="2800" b="1" dirty="0">
                <a:solidFill>
                  <a:srgbClr val="000000"/>
                </a:solidFill>
              </a:rPr>
              <a:t>13"</a:t>
            </a:r>
          </a:p>
          <a:p>
            <a:pPr algn="just" eaLnBrk="1" hangingPunct="1">
              <a:lnSpc>
                <a:spcPct val="110000"/>
              </a:lnSpc>
            </a:pPr>
            <a:r>
              <a:rPr lang="en-US" altLang="zh-CN" sz="2800" b="1" i="1" dirty="0">
                <a:solidFill>
                  <a:srgbClr val="000000"/>
                </a:solidFill>
              </a:rPr>
              <a:t>S</a:t>
            </a:r>
            <a:r>
              <a:rPr lang="en-US" altLang="zh-CN" sz="2800" b="1" dirty="0">
                <a:solidFill>
                  <a:srgbClr val="000000"/>
                </a:solidFill>
              </a:rPr>
              <a:t>4="</a:t>
            </a:r>
            <a:r>
              <a:rPr lang="en-US" altLang="zh-CN" sz="2800" b="1" i="1" dirty="0">
                <a:solidFill>
                  <a:srgbClr val="000000"/>
                </a:solidFill>
              </a:rPr>
              <a:t>ab</a:t>
            </a:r>
            <a:r>
              <a:rPr lang="en-US" altLang="zh-CN" sz="2800" b="1" dirty="0">
                <a:solidFill>
                  <a:srgbClr val="000000"/>
                </a:solidFill>
              </a:rPr>
              <a:t>12</a:t>
            </a:r>
            <a:r>
              <a:rPr lang="en-US" altLang="zh-CN" sz="2800" b="1" i="1" dirty="0">
                <a:solidFill>
                  <a:srgbClr val="000000"/>
                </a:solidFill>
              </a:rPr>
              <a:t>φ</a:t>
            </a:r>
            <a:r>
              <a:rPr lang="en-US" altLang="zh-CN" sz="2800" b="1" dirty="0">
                <a:solidFill>
                  <a:srgbClr val="000000"/>
                </a:solidFill>
              </a:rPr>
              <a:t>"</a:t>
            </a:r>
          </a:p>
          <a:p>
            <a:pPr algn="just" eaLnBrk="1" hangingPunct="1">
              <a:lnSpc>
                <a:spcPct val="110000"/>
              </a:lnSpc>
            </a:pPr>
            <a:r>
              <a:rPr lang="en-US" altLang="zh-CN" sz="2800" b="1" i="1" dirty="0">
                <a:solidFill>
                  <a:srgbClr val="000000"/>
                </a:solidFill>
              </a:rPr>
              <a:t>S</a:t>
            </a:r>
            <a:r>
              <a:rPr lang="en-US" altLang="zh-CN" sz="2800" b="1" dirty="0">
                <a:solidFill>
                  <a:srgbClr val="000000"/>
                </a:solidFill>
              </a:rPr>
              <a:t>5=" " </a:t>
            </a:r>
          </a:p>
          <a:p>
            <a:pPr algn="just" eaLnBrk="1" hangingPunct="1">
              <a:lnSpc>
                <a:spcPct val="110000"/>
              </a:lnSpc>
            </a:pPr>
            <a:r>
              <a:rPr lang="en-US" altLang="zh-CN" sz="2800" b="1" i="1" dirty="0">
                <a:solidFill>
                  <a:srgbClr val="000000"/>
                </a:solidFill>
              </a:rPr>
              <a:t>S</a:t>
            </a:r>
            <a:r>
              <a:rPr lang="en-US" altLang="zh-CN" sz="2800" b="1" dirty="0">
                <a:solidFill>
                  <a:srgbClr val="000000"/>
                </a:solidFill>
              </a:rPr>
              <a:t>6="</a:t>
            </a:r>
            <a:r>
              <a:rPr lang="en-US" altLang="zh-CN" sz="2800" b="1" i="1" dirty="0" err="1">
                <a:solidFill>
                  <a:srgbClr val="000000"/>
                </a:solidFill>
              </a:rPr>
              <a:t>φφφ</a:t>
            </a:r>
            <a:r>
              <a:rPr lang="en-US" altLang="zh-CN" sz="2800" b="1" i="1" dirty="0">
                <a:solidFill>
                  <a:srgbClr val="000000"/>
                </a:solidFill>
              </a:rPr>
              <a:t> </a:t>
            </a:r>
            <a:r>
              <a:rPr lang="en-US" altLang="zh-CN" sz="2800" b="1" dirty="0">
                <a:solidFill>
                  <a:srgbClr val="000000"/>
                </a:solidFill>
              </a:rPr>
              <a:t>"</a:t>
            </a:r>
          </a:p>
        </p:txBody>
      </p:sp>
    </p:spTree>
    <p:extLst>
      <p:ext uri="{BB962C8B-B14F-4D97-AF65-F5344CB8AC3E}">
        <p14:creationId xmlns:p14="http://schemas.microsoft.com/office/powerpoint/2010/main" xmlns="" val="67974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串类型的定义</a:t>
            </a:r>
            <a:endParaRPr lang="zh-CN" altLang="en-US" dirty="0"/>
          </a:p>
        </p:txBody>
      </p:sp>
      <p:sp>
        <p:nvSpPr>
          <p:cNvPr id="4" name="Rectangle 2"/>
          <p:cNvSpPr txBox="1">
            <a:spLocks noChangeArrowheads="1"/>
          </p:cNvSpPr>
          <p:nvPr/>
        </p:nvSpPr>
        <p:spPr bwMode="auto">
          <a:xfrm>
            <a:off x="407863" y="1137320"/>
            <a:ext cx="80772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857250" marR="0" lvl="0" indent="-85725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00CC"/>
                </a:solidFill>
                <a:effectLst/>
                <a:uLnTx/>
                <a:uFillTx/>
                <a:latin typeface="Times New Roman"/>
                <a:ea typeface="宋体"/>
                <a:cs typeface="+mj-cs"/>
              </a:rPr>
              <a:t>练</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j-cs"/>
              </a:rPr>
              <a:t>1</a:t>
            </a: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j-cs"/>
              </a:rPr>
              <a:t>：串是由</a:t>
            </a:r>
            <a:r>
              <a:rPr kumimoji="1" lang="zh-CN" altLang="en-US" sz="2400" b="1" i="0" u="sng" strike="noStrike" kern="0" cap="none" spc="0" normalizeH="0" baseline="0" noProof="0" dirty="0" smtClean="0">
                <a:ln>
                  <a:noFill/>
                </a:ln>
                <a:solidFill>
                  <a:srgbClr val="000000"/>
                </a:solidFill>
                <a:effectLst/>
                <a:uLnTx/>
                <a:uFillTx/>
                <a:latin typeface="Times New Roman"/>
                <a:ea typeface="宋体"/>
                <a:cs typeface="+mj-cs"/>
              </a:rPr>
              <a:t>                           </a:t>
            </a: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j-cs"/>
              </a:rPr>
              <a:t>字符组成的序列，一般记为</a:t>
            </a:r>
            <a:r>
              <a:rPr kumimoji="1" lang="zh-CN" altLang="en-US" sz="2400" b="1" i="0" u="sng" strike="noStrike" kern="0" cap="none" spc="0" normalizeH="0" baseline="0" noProof="0" dirty="0" smtClean="0">
                <a:ln>
                  <a:noFill/>
                </a:ln>
                <a:solidFill>
                  <a:srgbClr val="000000"/>
                </a:solidFill>
                <a:effectLst/>
                <a:uLnTx/>
                <a:uFillTx/>
                <a:latin typeface="Times New Roman"/>
                <a:ea typeface="宋体"/>
                <a:cs typeface="+mj-cs"/>
              </a:rPr>
              <a:t>                                              </a:t>
            </a: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j-cs"/>
              </a:rPr>
              <a:t>。</a:t>
            </a:r>
          </a:p>
        </p:txBody>
      </p:sp>
      <p:sp>
        <p:nvSpPr>
          <p:cNvPr id="5" name="Rectangle 4"/>
          <p:cNvSpPr>
            <a:spLocks noChangeArrowheads="1"/>
          </p:cNvSpPr>
          <p:nvPr/>
        </p:nvSpPr>
        <p:spPr bwMode="auto">
          <a:xfrm>
            <a:off x="255463" y="2102619"/>
            <a:ext cx="86106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190500" marR="0" lvl="1"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CC"/>
                </a:solidFill>
                <a:effectLst/>
                <a:uLnTx/>
                <a:uFillTx/>
                <a:latin typeface="Times New Roman" pitchFamily="18" charset="0"/>
                <a:ea typeface="+mj-ea"/>
                <a:cs typeface="Times New Roman" pitchFamily="18" charset="0"/>
              </a:rPr>
              <a:t>练</a:t>
            </a:r>
            <a:r>
              <a:rPr kumimoji="0" lang="en-US" altLang="zh-CN" sz="2400" b="1" i="0" u="none" strike="noStrike" kern="0" cap="none" spc="0" normalizeH="0" baseline="0" noProof="0" dirty="0" smtClean="0">
                <a:ln>
                  <a:noFill/>
                </a:ln>
                <a:solidFill>
                  <a:srgbClr val="0000CC"/>
                </a:solidFill>
                <a:effectLst/>
                <a:uLnTx/>
                <a:uFillTx/>
                <a:latin typeface="Times New Roman" pitchFamily="18" charset="0"/>
                <a:ea typeface="+mj-ea"/>
                <a:cs typeface="Times New Roman" pitchFamily="18" charset="0"/>
              </a:rPr>
              <a:t>2</a:t>
            </a:r>
            <a:r>
              <a:rPr kumimoji="0" lang="zh-CN" altLang="en-US" sz="2400" b="1" i="0" u="none" strike="noStrike" kern="0" cap="none" spc="0" normalizeH="0" baseline="0" noProof="0" dirty="0" smtClean="0">
                <a:ln>
                  <a:noFill/>
                </a:ln>
                <a:solidFill>
                  <a:srgbClr val="000000"/>
                </a:solidFill>
                <a:effectLst/>
                <a:uLnTx/>
                <a:uFillTx/>
                <a:latin typeface="Times New Roman" pitchFamily="18" charset="0"/>
                <a:ea typeface="+mj-ea"/>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现有以下</a:t>
            </a:r>
            <a:r>
              <a:rPr kumimoji="0"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4</a:t>
            </a: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个字符串：</a:t>
            </a:r>
          </a:p>
          <a:p>
            <a:pPr marL="190500" marR="0" lvl="1"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rPr>
              <a:t>   a =‘BEI’ 	b =‘JING’    c = ‘BEIJING’     d = ‘BEI JING’</a:t>
            </a:r>
          </a:p>
        </p:txBody>
      </p:sp>
      <p:sp>
        <p:nvSpPr>
          <p:cNvPr id="6" name="Rectangle 6"/>
          <p:cNvSpPr>
            <a:spLocks noChangeArrowheads="1"/>
          </p:cNvSpPr>
          <p:nvPr/>
        </p:nvSpPr>
        <p:spPr bwMode="auto">
          <a:xfrm>
            <a:off x="617984" y="2964533"/>
            <a:ext cx="76200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问：① 他们各自的长度？</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        ② </a:t>
            </a:r>
            <a:r>
              <a:rPr kumimoji="0"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a</a:t>
            </a: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是哪个串的子串？在主串中的位置是多少？</a:t>
            </a:r>
          </a:p>
        </p:txBody>
      </p:sp>
      <p:sp>
        <p:nvSpPr>
          <p:cNvPr id="7" name="Rectangle 7"/>
          <p:cNvSpPr>
            <a:spLocks noChangeArrowheads="1"/>
          </p:cNvSpPr>
          <p:nvPr/>
        </p:nvSpPr>
        <p:spPr bwMode="auto">
          <a:xfrm>
            <a:off x="4283968" y="2933616"/>
            <a:ext cx="35750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0000CC"/>
                </a:solidFill>
                <a:effectLst/>
                <a:uLnTx/>
                <a:uFillTx/>
              </a:rPr>
              <a:t>a =3</a:t>
            </a:r>
            <a:r>
              <a:rPr kumimoji="0" lang="zh-CN" altLang="en-US" sz="2400" b="1" i="0" u="none" strike="noStrike" kern="0" cap="none" spc="0" normalizeH="0" baseline="0" noProof="0" dirty="0" smtClean="0">
                <a:ln>
                  <a:noFill/>
                </a:ln>
                <a:solidFill>
                  <a:srgbClr val="0000CC"/>
                </a:solidFill>
                <a:effectLst/>
                <a:uLnTx/>
                <a:uFillTx/>
              </a:rPr>
              <a:t>，</a:t>
            </a:r>
            <a:r>
              <a:rPr kumimoji="0" lang="en-US" altLang="zh-CN" sz="2400" b="1" i="0" u="none" strike="noStrike" kern="0" cap="none" spc="0" normalizeH="0" baseline="0" noProof="0" dirty="0" smtClean="0">
                <a:ln>
                  <a:noFill/>
                </a:ln>
                <a:solidFill>
                  <a:srgbClr val="0000CC"/>
                </a:solidFill>
                <a:effectLst/>
                <a:uLnTx/>
                <a:uFillTx/>
              </a:rPr>
              <a:t>b =4</a:t>
            </a:r>
            <a:r>
              <a:rPr kumimoji="0" lang="zh-CN" altLang="en-US" sz="2400" b="1" i="0" u="none" strike="noStrike" kern="0" cap="none" spc="0" normalizeH="0" baseline="0" noProof="0" dirty="0" smtClean="0">
                <a:ln>
                  <a:noFill/>
                </a:ln>
                <a:solidFill>
                  <a:srgbClr val="0000CC"/>
                </a:solidFill>
                <a:effectLst/>
                <a:uLnTx/>
                <a:uFillTx/>
              </a:rPr>
              <a:t>，</a:t>
            </a:r>
            <a:r>
              <a:rPr kumimoji="0" lang="en-US" altLang="zh-CN" sz="2400" b="1" i="0" u="none" strike="noStrike" kern="0" cap="none" spc="0" normalizeH="0" baseline="0" noProof="0" dirty="0" smtClean="0">
                <a:ln>
                  <a:noFill/>
                </a:ln>
                <a:solidFill>
                  <a:srgbClr val="0000CC"/>
                </a:solidFill>
                <a:effectLst/>
                <a:uLnTx/>
                <a:uFillTx/>
              </a:rPr>
              <a:t>c = 7</a:t>
            </a:r>
            <a:r>
              <a:rPr kumimoji="0" lang="zh-CN" altLang="en-US" sz="2400" b="1" i="0" u="none" strike="noStrike" kern="0" cap="none" spc="0" normalizeH="0" baseline="0" noProof="0" dirty="0" smtClean="0">
                <a:ln>
                  <a:noFill/>
                </a:ln>
                <a:solidFill>
                  <a:srgbClr val="0000CC"/>
                </a:solidFill>
                <a:effectLst/>
                <a:uLnTx/>
                <a:uFillTx/>
              </a:rPr>
              <a:t>，</a:t>
            </a:r>
            <a:r>
              <a:rPr kumimoji="0" lang="en-US" altLang="zh-CN" sz="2400" b="1" i="0" u="none" strike="noStrike" kern="0" cap="none" spc="0" normalizeH="0" baseline="0" noProof="0" dirty="0" smtClean="0">
                <a:ln>
                  <a:noFill/>
                </a:ln>
                <a:solidFill>
                  <a:srgbClr val="0000CC"/>
                </a:solidFill>
                <a:effectLst/>
                <a:uLnTx/>
                <a:uFillTx/>
              </a:rPr>
              <a:t>d=8</a:t>
            </a:r>
          </a:p>
        </p:txBody>
      </p:sp>
      <p:sp>
        <p:nvSpPr>
          <p:cNvPr id="8" name="Rectangle 8"/>
          <p:cNvSpPr>
            <a:spLocks noChangeArrowheads="1"/>
          </p:cNvSpPr>
          <p:nvPr/>
        </p:nvSpPr>
        <p:spPr bwMode="auto">
          <a:xfrm>
            <a:off x="1360363" y="3795530"/>
            <a:ext cx="6400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0000CC"/>
                </a:solidFill>
                <a:effectLst/>
                <a:uLnTx/>
                <a:uFillTx/>
              </a:rPr>
              <a:t>a</a:t>
            </a:r>
            <a:r>
              <a:rPr kumimoji="0" lang="zh-CN" altLang="en-US" sz="2400" b="1" i="0" u="none" strike="noStrike" kern="0" cap="none" spc="0" normalizeH="0" baseline="0" noProof="0" dirty="0" smtClean="0">
                <a:ln>
                  <a:noFill/>
                </a:ln>
                <a:solidFill>
                  <a:srgbClr val="0000CC"/>
                </a:solidFill>
                <a:effectLst/>
                <a:uLnTx/>
                <a:uFillTx/>
              </a:rPr>
              <a:t>是</a:t>
            </a:r>
            <a:r>
              <a:rPr kumimoji="0" lang="en-US" altLang="zh-CN" sz="2400" b="1" i="0" u="none" strike="noStrike" kern="0" cap="none" spc="0" normalizeH="0" baseline="0" noProof="0" dirty="0" smtClean="0">
                <a:ln>
                  <a:noFill/>
                </a:ln>
                <a:solidFill>
                  <a:srgbClr val="0000CC"/>
                </a:solidFill>
                <a:effectLst/>
                <a:uLnTx/>
                <a:uFillTx/>
              </a:rPr>
              <a:t>c</a:t>
            </a:r>
            <a:r>
              <a:rPr kumimoji="0" lang="zh-CN" altLang="en-US" sz="2400" b="1" i="0" u="none" strike="noStrike" kern="0" cap="none" spc="0" normalizeH="0" baseline="0" noProof="0" dirty="0" smtClean="0">
                <a:ln>
                  <a:noFill/>
                </a:ln>
                <a:solidFill>
                  <a:srgbClr val="0000CC"/>
                </a:solidFill>
                <a:effectLst/>
                <a:uLnTx/>
                <a:uFillTx/>
              </a:rPr>
              <a:t>和</a:t>
            </a:r>
            <a:r>
              <a:rPr kumimoji="0" lang="en-US" altLang="zh-CN" sz="2400" b="1" i="0" u="none" strike="noStrike" kern="0" cap="none" spc="0" normalizeH="0" baseline="0" noProof="0" dirty="0" smtClean="0">
                <a:ln>
                  <a:noFill/>
                </a:ln>
                <a:solidFill>
                  <a:srgbClr val="0000CC"/>
                </a:solidFill>
                <a:effectLst/>
                <a:uLnTx/>
                <a:uFillTx/>
              </a:rPr>
              <a:t>d</a:t>
            </a:r>
            <a:r>
              <a:rPr kumimoji="0" lang="zh-CN" altLang="en-US" sz="2400" b="1" i="0" u="none" strike="noStrike" kern="0" cap="none" spc="0" normalizeH="0" baseline="0" noProof="0" dirty="0" smtClean="0">
                <a:ln>
                  <a:noFill/>
                </a:ln>
                <a:solidFill>
                  <a:srgbClr val="0000CC"/>
                </a:solidFill>
                <a:effectLst/>
                <a:uLnTx/>
                <a:uFillTx/>
              </a:rPr>
              <a:t>的子串，在</a:t>
            </a:r>
            <a:r>
              <a:rPr kumimoji="0" lang="en-US" altLang="zh-CN" sz="2400" b="1" i="0" u="none" strike="noStrike" kern="0" cap="none" spc="0" normalizeH="0" baseline="0" noProof="0" dirty="0" smtClean="0">
                <a:ln>
                  <a:noFill/>
                </a:ln>
                <a:solidFill>
                  <a:srgbClr val="0000CC"/>
                </a:solidFill>
                <a:effectLst/>
                <a:uLnTx/>
                <a:uFillTx/>
              </a:rPr>
              <a:t>c</a:t>
            </a:r>
            <a:r>
              <a:rPr kumimoji="0" lang="zh-CN" altLang="en-US" sz="2400" b="1" i="0" u="none" strike="noStrike" kern="0" cap="none" spc="0" normalizeH="0" baseline="0" noProof="0" dirty="0" smtClean="0">
                <a:ln>
                  <a:noFill/>
                </a:ln>
                <a:solidFill>
                  <a:srgbClr val="0000CC"/>
                </a:solidFill>
                <a:effectLst/>
                <a:uLnTx/>
                <a:uFillTx/>
              </a:rPr>
              <a:t>和</a:t>
            </a:r>
            <a:r>
              <a:rPr kumimoji="0" lang="en-US" altLang="zh-CN" sz="2400" b="1" i="0" u="none" strike="noStrike" kern="0" cap="none" spc="0" normalizeH="0" baseline="0" noProof="0" dirty="0" smtClean="0">
                <a:ln>
                  <a:noFill/>
                </a:ln>
                <a:solidFill>
                  <a:srgbClr val="0000CC"/>
                </a:solidFill>
                <a:effectLst/>
                <a:uLnTx/>
                <a:uFillTx/>
              </a:rPr>
              <a:t>d</a:t>
            </a:r>
            <a:r>
              <a:rPr kumimoji="0" lang="zh-CN" altLang="en-US" sz="2400" b="1" i="0" u="none" strike="noStrike" kern="0" cap="none" spc="0" normalizeH="0" baseline="0" noProof="0" dirty="0" smtClean="0">
                <a:ln>
                  <a:noFill/>
                </a:ln>
                <a:solidFill>
                  <a:srgbClr val="0000CC"/>
                </a:solidFill>
                <a:effectLst/>
                <a:uLnTx/>
                <a:uFillTx/>
              </a:rPr>
              <a:t>中的位置都是</a:t>
            </a:r>
            <a:r>
              <a:rPr kumimoji="0" lang="en-US" altLang="zh-CN" sz="2400" b="1" i="0" u="none" strike="noStrike" kern="0" cap="none" spc="0" normalizeH="0" baseline="0" noProof="0" dirty="0" smtClean="0">
                <a:ln>
                  <a:noFill/>
                </a:ln>
                <a:solidFill>
                  <a:srgbClr val="0000CC"/>
                </a:solidFill>
                <a:effectLst/>
                <a:uLnTx/>
                <a:uFillTx/>
              </a:rPr>
              <a:t>1</a:t>
            </a:r>
          </a:p>
        </p:txBody>
      </p:sp>
      <p:sp>
        <p:nvSpPr>
          <p:cNvPr id="9" name="Rectangle 9"/>
          <p:cNvSpPr>
            <a:spLocks noChangeArrowheads="1"/>
          </p:cNvSpPr>
          <p:nvPr/>
        </p:nvSpPr>
        <p:spPr bwMode="auto">
          <a:xfrm>
            <a:off x="407863" y="4437112"/>
            <a:ext cx="8458200"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CC"/>
                </a:solidFill>
                <a:effectLst/>
                <a:uLnTx/>
                <a:uFillTx/>
                <a:latin typeface="Times New Roman" pitchFamily="18" charset="0"/>
                <a:ea typeface="+mj-ea"/>
                <a:cs typeface="Times New Roman" pitchFamily="18" charset="0"/>
              </a:rPr>
              <a:t>练</a:t>
            </a:r>
            <a:r>
              <a:rPr kumimoji="0" lang="en-US" altLang="zh-CN" sz="2400" b="1" i="0" u="none" strike="noStrike" kern="0" cap="none" spc="0" normalizeH="0" baseline="0" noProof="0" dirty="0" smtClean="0">
                <a:ln>
                  <a:noFill/>
                </a:ln>
                <a:solidFill>
                  <a:srgbClr val="0000CC"/>
                </a:solidFill>
                <a:effectLst/>
                <a:uLnTx/>
                <a:uFillTx/>
                <a:latin typeface="Times New Roman" pitchFamily="18" charset="0"/>
                <a:ea typeface="+mj-ea"/>
                <a:cs typeface="Times New Roman" pitchFamily="18" charset="0"/>
              </a:rPr>
              <a:t>3</a:t>
            </a:r>
            <a:r>
              <a:rPr kumimoji="0" lang="zh-CN" altLang="en-US" sz="2400" b="1" i="0" u="none" strike="noStrike" kern="0" cap="none" spc="0" normalizeH="0" baseline="0" noProof="0" dirty="0" smtClean="0">
                <a:ln>
                  <a:noFill/>
                </a:ln>
                <a:solidFill>
                  <a:srgbClr val="000000"/>
                </a:solidFill>
                <a:effectLst/>
                <a:uLnTx/>
                <a:uFillTx/>
                <a:latin typeface="Times New Roman" pitchFamily="18" charset="0"/>
                <a:ea typeface="+mj-ea"/>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空串和空白串有无区别？</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CC"/>
                </a:solidFill>
                <a:effectLst/>
                <a:uLnTx/>
                <a:uFillTx/>
                <a:latin typeface="Times New Roman" pitchFamily="18" charset="0"/>
                <a:ea typeface="+mj-ea"/>
                <a:cs typeface="Times New Roman" pitchFamily="18" charset="0"/>
              </a:rPr>
              <a:t>答：</a:t>
            </a: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有区别。空串</a:t>
            </a:r>
            <a:r>
              <a:rPr kumimoji="0"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(Null String)</a:t>
            </a: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是指长度为零的串；而空白串</a:t>
            </a:r>
            <a:r>
              <a:rPr kumimoji="0"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(Blank  String),</a:t>
            </a: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是指包含一个或多个空白字符‘  ’</a:t>
            </a:r>
            <a:r>
              <a:rPr kumimoji="0"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空格键</a:t>
            </a:r>
            <a:r>
              <a:rPr kumimoji="0"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a:t>
            </a: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rPr>
              <a:t>的字符串</a:t>
            </a:r>
            <a:r>
              <a:rPr lang="zh-CN" altLang="en-US" sz="2400" b="1" kern="0" noProof="0" dirty="0" smtClean="0">
                <a:solidFill>
                  <a:sysClr val="windowText" lastClr="000000"/>
                </a:solidFill>
                <a:latin typeface="Times New Roman" pitchFamily="18" charset="0"/>
                <a:ea typeface="+mj-ea"/>
                <a:cs typeface="Times New Roman" pitchFamily="18" charset="0"/>
              </a:rPr>
              <a:t>。</a:t>
            </a:r>
            <a:endParaRPr kumimoji="0"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mj-ea"/>
              <a:cs typeface="Times New Roman" pitchFamily="18" charset="0"/>
            </a:endParaRPr>
          </a:p>
        </p:txBody>
      </p:sp>
      <p:sp>
        <p:nvSpPr>
          <p:cNvPr id="10" name="Rectangle 11"/>
          <p:cNvSpPr>
            <a:spLocks noChangeArrowheads="1"/>
          </p:cNvSpPr>
          <p:nvPr/>
        </p:nvSpPr>
        <p:spPr bwMode="auto">
          <a:xfrm>
            <a:off x="2465263" y="1124744"/>
            <a:ext cx="12426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strike="noStrike" kern="0" cap="none" spc="0" normalizeH="0" baseline="0" noProof="0" dirty="0" smtClean="0">
                <a:ln>
                  <a:noFill/>
                </a:ln>
                <a:solidFill>
                  <a:srgbClr val="0000CC"/>
                </a:solidFill>
                <a:effectLst/>
                <a:uLnTx/>
                <a:uFillTx/>
              </a:rPr>
              <a:t>0</a:t>
            </a:r>
            <a:r>
              <a:rPr kumimoji="0" lang="zh-CN" altLang="en-US" sz="1800" b="1" i="0" strike="noStrike" kern="0" cap="none" spc="0" normalizeH="0" baseline="0" noProof="0" dirty="0" smtClean="0">
                <a:ln>
                  <a:noFill/>
                </a:ln>
                <a:solidFill>
                  <a:srgbClr val="0000CC"/>
                </a:solidFill>
                <a:effectLst/>
                <a:uLnTx/>
                <a:uFillTx/>
              </a:rPr>
              <a:t>个或多个</a:t>
            </a:r>
          </a:p>
        </p:txBody>
      </p:sp>
      <p:sp>
        <p:nvSpPr>
          <p:cNvPr id="11" name="Rectangle 12"/>
          <p:cNvSpPr>
            <a:spLocks noChangeArrowheads="1"/>
          </p:cNvSpPr>
          <p:nvPr/>
        </p:nvSpPr>
        <p:spPr bwMode="auto">
          <a:xfrm>
            <a:off x="2315022" y="1459632"/>
            <a:ext cx="21129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CC"/>
                </a:solidFill>
                <a:effectLst/>
                <a:uLnTx/>
                <a:uFillTx/>
              </a:rPr>
              <a:t>S=’a</a:t>
            </a:r>
            <a:r>
              <a:rPr kumimoji="0" lang="en-US" altLang="zh-CN" sz="1800" b="1" i="0" u="none" strike="noStrike" kern="0" cap="none" spc="0" normalizeH="0" baseline="-30000" noProof="0" dirty="0" smtClean="0">
                <a:ln>
                  <a:noFill/>
                </a:ln>
                <a:solidFill>
                  <a:srgbClr val="0000CC"/>
                </a:solidFill>
                <a:effectLst/>
                <a:uLnTx/>
                <a:uFillTx/>
              </a:rPr>
              <a:t>1</a:t>
            </a:r>
            <a:r>
              <a:rPr kumimoji="0" lang="en-US" altLang="zh-CN" sz="1800" b="1" i="0" u="none" strike="noStrike" kern="0" cap="none" spc="0" normalizeH="0" baseline="0" noProof="0" dirty="0" smtClean="0">
                <a:ln>
                  <a:noFill/>
                </a:ln>
                <a:solidFill>
                  <a:srgbClr val="0000CC"/>
                </a:solidFill>
                <a:effectLst/>
                <a:uLnTx/>
                <a:uFillTx/>
              </a:rPr>
              <a:t>a</a:t>
            </a:r>
            <a:r>
              <a:rPr kumimoji="0" lang="en-US" altLang="zh-CN" sz="1800" b="1" i="0" u="none" strike="noStrike" kern="0" cap="none" spc="0" normalizeH="0" baseline="-30000" noProof="0" dirty="0" smtClean="0">
                <a:ln>
                  <a:noFill/>
                </a:ln>
                <a:solidFill>
                  <a:srgbClr val="0000CC"/>
                </a:solidFill>
                <a:effectLst/>
                <a:uLnTx/>
                <a:uFillTx/>
              </a:rPr>
              <a:t>2</a:t>
            </a:r>
            <a:r>
              <a:rPr kumimoji="0" lang="en-US" altLang="zh-CN" sz="1800" b="1" i="0" u="none" strike="noStrike" kern="0" cap="none" spc="0" normalizeH="0" baseline="0" noProof="0" dirty="0" smtClean="0">
                <a:ln>
                  <a:noFill/>
                </a:ln>
                <a:solidFill>
                  <a:srgbClr val="0000CC"/>
                </a:solidFill>
                <a:effectLst/>
                <a:uLnTx/>
                <a:uFillTx/>
              </a:rPr>
              <a:t>……a</a:t>
            </a:r>
            <a:r>
              <a:rPr kumimoji="0" lang="en-US" altLang="zh-CN" sz="1800" b="1" i="0" u="none" strike="noStrike" kern="0" cap="none" spc="0" normalizeH="0" baseline="-30000" noProof="0" dirty="0" smtClean="0">
                <a:ln>
                  <a:noFill/>
                </a:ln>
                <a:solidFill>
                  <a:srgbClr val="0000CC"/>
                </a:solidFill>
                <a:effectLst/>
                <a:uLnTx/>
                <a:uFillTx/>
              </a:rPr>
              <a:t>n</a:t>
            </a:r>
            <a:r>
              <a:rPr kumimoji="0" lang="en-US" altLang="zh-CN" sz="1800" b="1" i="0" u="none" strike="noStrike" kern="0" cap="none" spc="0" normalizeH="0" baseline="0" noProof="0" dirty="0" smtClean="0">
                <a:ln>
                  <a:noFill/>
                </a:ln>
                <a:solidFill>
                  <a:srgbClr val="0000CC"/>
                </a:solidFill>
                <a:effectLst/>
                <a:uLnTx/>
                <a:uFillTx/>
              </a:rPr>
              <a:t>’</a:t>
            </a:r>
          </a:p>
        </p:txBody>
      </p:sp>
      <p:sp>
        <p:nvSpPr>
          <p:cNvPr id="12" name="Line 14"/>
          <p:cNvSpPr>
            <a:spLocks noChangeShapeType="1"/>
          </p:cNvSpPr>
          <p:nvPr/>
        </p:nvSpPr>
        <p:spPr bwMode="auto">
          <a:xfrm>
            <a:off x="2236663" y="1442120"/>
            <a:ext cx="21336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xmlns="" val="67974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500"/>
                            </p:stCondLst>
                            <p:childTnLst>
                              <p:par>
                                <p:cTn id="24" presetID="22" presetClass="entr" presetSubtype="8" fill="hold" grpId="0" nodeType="after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999"/>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strips(downRight)">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strips(downRight)">
                                      <p:cBhvr>
                                        <p:cTn id="4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P spid="9" grpId="0" build="p" autoUpdateAnimBg="0"/>
      <p:bldP spid="10" grpId="0" autoUpdateAnimBg="0"/>
      <p:bldP spid="11" grpId="0" autoUpdateAnimBg="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串类型的定义</a:t>
            </a:r>
            <a:endParaRPr lang="zh-CN" altLang="en-US" dirty="0"/>
          </a:p>
        </p:txBody>
      </p:sp>
      <p:sp>
        <p:nvSpPr>
          <p:cNvPr id="3" name="内容占位符 2"/>
          <p:cNvSpPr>
            <a:spLocks noGrp="1"/>
          </p:cNvSpPr>
          <p:nvPr>
            <p:ph idx="1"/>
          </p:nvPr>
        </p:nvSpPr>
        <p:spPr>
          <a:xfrm>
            <a:off x="395536" y="1089496"/>
            <a:ext cx="8569325" cy="5399087"/>
          </a:xfrm>
        </p:spPr>
        <p:txBody>
          <a:bodyPr/>
          <a:lstStyle/>
          <a:p>
            <a:r>
              <a:rPr lang="zh-CN" altLang="en-US" dirty="0" smtClean="0"/>
              <a:t>串的抽象数据类型</a:t>
            </a:r>
            <a:r>
              <a:rPr lang="zh-CN" altLang="en-US" dirty="0"/>
              <a:t>定义</a:t>
            </a:r>
            <a:endParaRPr lang="zh-CN" altLang="en-US" dirty="0" smtClean="0"/>
          </a:p>
          <a:p>
            <a:endParaRPr lang="zh-CN" altLang="en-US" dirty="0"/>
          </a:p>
        </p:txBody>
      </p:sp>
      <p:sp>
        <p:nvSpPr>
          <p:cNvPr id="4" name="Text Box 2"/>
          <p:cNvSpPr txBox="1">
            <a:spLocks noChangeArrowheads="1"/>
          </p:cNvSpPr>
          <p:nvPr/>
        </p:nvSpPr>
        <p:spPr bwMode="auto">
          <a:xfrm>
            <a:off x="395536" y="1556792"/>
            <a:ext cx="8568952" cy="53368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600" b="0" i="0" u="none" strike="noStrike" kern="0" cap="none" spc="0" normalizeH="0" baseline="0" noProof="0" dirty="0" smtClean="0">
                <a:ln>
                  <a:noFill/>
                </a:ln>
                <a:solidFill>
                  <a:srgbClr val="000000"/>
                </a:solidFill>
                <a:effectLst/>
                <a:uLnTx/>
                <a:uFillTx/>
                <a:ea typeface="楷体_GB2312" pitchFamily="49" charset="-122"/>
              </a:rPr>
              <a:t>ADT String {</a:t>
            </a:r>
          </a:p>
          <a:p>
            <a:pPr marL="0" marR="0" lvl="0" indent="0" defTabSz="914400" eaLnBrk="1" fontAlgn="auto" latinLnBrk="0" hangingPunct="1">
              <a:lnSpc>
                <a:spcPct val="120000"/>
              </a:lnSpc>
              <a:spcBef>
                <a:spcPts val="0"/>
              </a:spcBef>
              <a:spcAft>
                <a:spcPts val="0"/>
              </a:spcAft>
              <a:buClrTx/>
              <a:buSzTx/>
              <a:buFontTx/>
              <a:buNone/>
              <a:tabLst/>
              <a:defRPr/>
            </a:pPr>
            <a:r>
              <a:rPr kumimoji="1" lang="zh-CN" altLang="en-US" sz="2800" b="0" i="0" u="none" strike="noStrike" kern="0" cap="none" spc="0" normalizeH="0" baseline="0" noProof="0" dirty="0" smtClean="0">
                <a:ln>
                  <a:noFill/>
                </a:ln>
                <a:solidFill>
                  <a:srgbClr val="0000CC"/>
                </a:solidFill>
                <a:effectLst/>
                <a:uLnTx/>
                <a:uFillTx/>
                <a:ea typeface="楷体_GB2312" pitchFamily="49" charset="-122"/>
              </a:rPr>
              <a:t>    </a:t>
            </a:r>
            <a:r>
              <a:rPr kumimoji="1" lang="zh-CN" altLang="en-US" sz="2800" b="1" i="0" u="none" strike="noStrike" kern="0" cap="none" spc="0" normalizeH="0" baseline="0" noProof="0" dirty="0" smtClean="0">
                <a:ln>
                  <a:noFill/>
                </a:ln>
                <a:solidFill>
                  <a:srgbClr val="0000CC"/>
                </a:solidFill>
                <a:effectLst/>
                <a:uLnTx/>
                <a:uFillTx/>
                <a:latin typeface="宋体"/>
                <a:ea typeface="宋体"/>
              </a:rPr>
              <a:t>数据对象</a:t>
            </a:r>
            <a:r>
              <a:rPr kumimoji="1" lang="zh-CN" altLang="en-US" sz="2800" b="0" i="0" u="none" strike="noStrike" kern="0" cap="none" spc="0" normalizeH="0" baseline="0" noProof="0" dirty="0" smtClean="0">
                <a:ln>
                  <a:noFill/>
                </a:ln>
                <a:solidFill>
                  <a:srgbClr val="0000CC"/>
                </a:solidFill>
                <a:effectLst/>
                <a:uLnTx/>
                <a:uFillTx/>
                <a:ea typeface="楷体_GB2312" pitchFamily="49" charset="-122"/>
              </a:rPr>
              <a:t>：</a:t>
            </a:r>
            <a:r>
              <a:rPr kumimoji="1" lang="en-US" altLang="zh-CN" sz="2800" b="0" i="1"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D</a:t>
            </a:r>
            <a:r>
              <a:rPr kumimoji="1" lang="zh-CN" altLang="en-US" sz="2800" b="0"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a:t>
            </a:r>
            <a:r>
              <a:rPr kumimoji="1" lang="en-US" altLang="zh-CN" sz="2800" b="0"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 </a:t>
            </a:r>
            <a:r>
              <a:rPr kumimoji="1" lang="en-US" altLang="zh-CN" sz="2800" b="0"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cs typeface="Times New Roman" pitchFamily="18" charset="0"/>
              </a:rPr>
              <a:t>a</a:t>
            </a:r>
            <a:r>
              <a:rPr kumimoji="1" lang="en-US" altLang="zh-CN" sz="2800" b="0" i="0" u="none" strike="noStrike" kern="0" cap="none" spc="0" normalizeH="0" baseline="-25000" noProof="0" dirty="0" err="1" smtClean="0">
                <a:ln>
                  <a:noFill/>
                </a:ln>
                <a:solidFill>
                  <a:srgbClr val="000000"/>
                </a:solidFill>
                <a:effectLst/>
                <a:uLnTx/>
                <a:uFillTx/>
                <a:latin typeface="Times New Roman" pitchFamily="18" charset="0"/>
                <a:ea typeface="楷体_GB2312" pitchFamily="49" charset="-122"/>
                <a:cs typeface="Times New Roman" pitchFamily="18" charset="0"/>
              </a:rPr>
              <a:t>i</a:t>
            </a:r>
            <a:r>
              <a:rPr kumimoji="1" lang="en-US" altLang="zh-CN" sz="2800" b="0"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 |</a:t>
            </a:r>
            <a:r>
              <a:rPr kumimoji="1" lang="en-US" altLang="zh-CN" sz="2800" b="0"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cs typeface="Times New Roman" pitchFamily="18" charset="0"/>
              </a:rPr>
              <a:t>a</a:t>
            </a:r>
            <a:r>
              <a:rPr kumimoji="1" lang="en-US" altLang="zh-CN" sz="2800" b="0" i="0" u="none" strike="noStrike" kern="0" cap="none" spc="0" normalizeH="0" baseline="-25000" noProof="0" dirty="0" err="1" smtClean="0">
                <a:ln>
                  <a:noFill/>
                </a:ln>
                <a:solidFill>
                  <a:srgbClr val="000000"/>
                </a:solidFill>
                <a:effectLst/>
                <a:uLnTx/>
                <a:uFillTx/>
                <a:latin typeface="Times New Roman" pitchFamily="18" charset="0"/>
                <a:ea typeface="楷体_GB2312" pitchFamily="49" charset="-122"/>
                <a:cs typeface="Times New Roman" pitchFamily="18" charset="0"/>
              </a:rPr>
              <a:t>i</a:t>
            </a:r>
            <a:r>
              <a:rPr kumimoji="1" lang="en-US" altLang="zh-CN" sz="2800" b="0"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cs typeface="Times New Roman" pitchFamily="18" charset="0"/>
              </a:rPr>
              <a:t>∈</a:t>
            </a:r>
            <a:r>
              <a:rPr kumimoji="1" lang="en-US" altLang="zh-CN" sz="2800" b="0" i="0" u="none" strike="noStrike" kern="0" cap="none" spc="0" normalizeH="0" baseline="0" noProof="0" dirty="0" err="1" smtClean="0">
                <a:ln>
                  <a:noFill/>
                </a:ln>
                <a:solidFill>
                  <a:srgbClr val="FF0000"/>
                </a:solidFill>
                <a:effectLst/>
                <a:uLnTx/>
                <a:uFillTx/>
                <a:latin typeface="Times New Roman" pitchFamily="18" charset="0"/>
                <a:ea typeface="楷体_GB2312" pitchFamily="49" charset="-122"/>
                <a:cs typeface="Times New Roman" pitchFamily="18" charset="0"/>
              </a:rPr>
              <a:t>CharacterSet</a:t>
            </a:r>
            <a:r>
              <a:rPr kumimoji="1" lang="en-US" altLang="zh-CN" sz="2800" b="0"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cs typeface="Times New Roman" pitchFamily="18" charset="0"/>
              </a:rPr>
              <a:t>,i</a:t>
            </a:r>
            <a:r>
              <a:rPr kumimoji="1" lang="en-US" altLang="zh-CN" sz="2800" b="0"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=1,2,...,n, n≥0}</a:t>
            </a:r>
          </a:p>
          <a:p>
            <a:pPr marL="0" marR="0" lvl="0" indent="0" defTabSz="914400" eaLnBrk="1" fontAlgn="auto" latinLnBrk="0" hangingPunct="1">
              <a:lnSpc>
                <a:spcPct val="120000"/>
              </a:lnSpc>
              <a:spcBef>
                <a:spcPts val="0"/>
              </a:spcBef>
              <a:spcAft>
                <a:spcPts val="0"/>
              </a:spcAft>
              <a:buClrTx/>
              <a:buSzTx/>
              <a:buFontTx/>
              <a:buNone/>
              <a:tabLst/>
              <a:defRPr/>
            </a:pPr>
            <a:r>
              <a:rPr kumimoji="1" lang="zh-CN" altLang="en-US" sz="2800" b="0" i="0" u="none" strike="noStrike" kern="0" cap="none" spc="0" normalizeH="0" baseline="0" noProof="0" dirty="0" smtClean="0">
                <a:ln>
                  <a:noFill/>
                </a:ln>
                <a:solidFill>
                  <a:srgbClr val="0000CC"/>
                </a:solidFill>
                <a:effectLst/>
                <a:uLnTx/>
                <a:uFillTx/>
                <a:ea typeface="楷体_GB2312" pitchFamily="49" charset="-122"/>
              </a:rPr>
              <a:t>    </a:t>
            </a:r>
            <a:r>
              <a:rPr kumimoji="1" lang="zh-CN" altLang="en-US" sz="2800" b="1" i="0" u="none" strike="noStrike" kern="0" cap="none" spc="0" normalizeH="0" baseline="0" noProof="0" dirty="0" smtClean="0">
                <a:ln>
                  <a:noFill/>
                </a:ln>
                <a:solidFill>
                  <a:srgbClr val="0000CC"/>
                </a:solidFill>
                <a:effectLst/>
                <a:uLnTx/>
                <a:uFillTx/>
                <a:latin typeface="宋体"/>
                <a:ea typeface="宋体"/>
              </a:rPr>
              <a:t>数据关系</a:t>
            </a:r>
            <a:r>
              <a:rPr kumimoji="1" lang="zh-CN" altLang="en-US" sz="2800" b="0" i="0" u="none" strike="noStrike" kern="0" cap="none" spc="0" normalizeH="0" baseline="0" noProof="0" dirty="0" smtClean="0">
                <a:ln>
                  <a:noFill/>
                </a:ln>
                <a:solidFill>
                  <a:srgbClr val="0000CC"/>
                </a:solidFill>
                <a:effectLst/>
                <a:uLnTx/>
                <a:uFillTx/>
                <a:ea typeface="楷体_GB2312" pitchFamily="49" charset="-122"/>
              </a:rPr>
              <a:t>：</a:t>
            </a:r>
            <a:r>
              <a:rPr kumimoji="1" lang="en-US" altLang="zh-CN" sz="2800" b="0" i="1"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R</a:t>
            </a:r>
            <a:r>
              <a:rPr kumimoji="1" lang="zh-CN" altLang="en-US" sz="2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a:t>
            </a:r>
            <a:r>
              <a:rPr kumimoji="1" lang="en-US" altLang="zh-CN" sz="2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 &lt; a</a:t>
            </a:r>
            <a:r>
              <a:rPr kumimoji="1" lang="en-US" altLang="zh-CN" sz="2800" b="0" i="0" u="none" strike="noStrike" kern="0" cap="none" spc="0" normalizeH="0" baseline="-2500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i-1</a:t>
            </a:r>
            <a:r>
              <a:rPr kumimoji="1" lang="en-US" altLang="zh-CN" sz="2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 </a:t>
            </a:r>
            <a:r>
              <a:rPr kumimoji="1" lang="en-US" altLang="zh-CN" sz="2800" b="0" i="0" u="none" strike="noStrike" kern="0" cap="none" spc="0" normalizeH="0" baseline="0" noProof="0" dirty="0" err="1" smtClean="0">
                <a:ln>
                  <a:noFill/>
                </a:ln>
                <a:solidFill>
                  <a:sysClr val="windowText" lastClr="000000"/>
                </a:solidFill>
                <a:effectLst/>
                <a:uLnTx/>
                <a:uFillTx/>
                <a:latin typeface="Times New Roman" pitchFamily="18" charset="0"/>
                <a:ea typeface="楷体_GB2312" pitchFamily="49" charset="-122"/>
                <a:cs typeface="Times New Roman" pitchFamily="18" charset="0"/>
              </a:rPr>
              <a:t>a</a:t>
            </a:r>
            <a:r>
              <a:rPr kumimoji="1" lang="en-US" altLang="zh-CN" sz="2800" b="0" i="0" u="none" strike="noStrike" kern="0" cap="none" spc="0" normalizeH="0" baseline="-25000" noProof="0" dirty="0" err="1" smtClean="0">
                <a:ln>
                  <a:noFill/>
                </a:ln>
                <a:solidFill>
                  <a:sysClr val="windowText" lastClr="000000"/>
                </a:solidFill>
                <a:effectLst/>
                <a:uLnTx/>
                <a:uFillTx/>
                <a:latin typeface="Times New Roman" pitchFamily="18" charset="0"/>
                <a:ea typeface="楷体_GB2312" pitchFamily="49" charset="-122"/>
                <a:cs typeface="Times New Roman" pitchFamily="18" charset="0"/>
              </a:rPr>
              <a:t>i</a:t>
            </a:r>
            <a:r>
              <a:rPr kumimoji="1" lang="en-US" altLang="zh-CN" sz="2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 &gt; | a</a:t>
            </a:r>
            <a:r>
              <a:rPr kumimoji="1" lang="en-US" altLang="zh-CN" sz="2800" b="0" i="0" u="none" strike="noStrike" kern="0" cap="none" spc="0" normalizeH="0" baseline="-2500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i-1</a:t>
            </a:r>
            <a:r>
              <a:rPr kumimoji="1" lang="en-US" altLang="zh-CN" sz="2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 </a:t>
            </a:r>
            <a:r>
              <a:rPr kumimoji="1" lang="en-US" altLang="zh-CN" sz="2800" b="0" i="0" u="none" strike="noStrike" kern="0" cap="none" spc="0" normalizeH="0" baseline="0" noProof="0" dirty="0" err="1" smtClean="0">
                <a:ln>
                  <a:noFill/>
                </a:ln>
                <a:solidFill>
                  <a:sysClr val="windowText" lastClr="000000"/>
                </a:solidFill>
                <a:effectLst/>
                <a:uLnTx/>
                <a:uFillTx/>
                <a:latin typeface="Times New Roman" pitchFamily="18" charset="0"/>
                <a:ea typeface="楷体_GB2312" pitchFamily="49" charset="-122"/>
                <a:cs typeface="Times New Roman" pitchFamily="18" charset="0"/>
              </a:rPr>
              <a:t>a</a:t>
            </a:r>
            <a:r>
              <a:rPr kumimoji="1" lang="en-US" altLang="zh-CN" sz="2800" b="0" i="0" u="none" strike="noStrike" kern="0" cap="none" spc="0" normalizeH="0" baseline="-25000" noProof="0" dirty="0" err="1" smtClean="0">
                <a:ln>
                  <a:noFill/>
                </a:ln>
                <a:solidFill>
                  <a:sysClr val="windowText" lastClr="000000"/>
                </a:solidFill>
                <a:effectLst/>
                <a:uLnTx/>
                <a:uFillTx/>
                <a:latin typeface="Times New Roman" pitchFamily="18" charset="0"/>
                <a:ea typeface="楷体_GB2312" pitchFamily="49" charset="-122"/>
                <a:cs typeface="Times New Roman" pitchFamily="18" charset="0"/>
              </a:rPr>
              <a:t>i</a:t>
            </a:r>
            <a:r>
              <a:rPr kumimoji="1" lang="en-US" altLang="zh-CN" sz="2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 ∈</a:t>
            </a:r>
            <a:r>
              <a:rPr kumimoji="1" lang="en-US" altLang="zh-CN" sz="2800" b="0" i="1"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D</a:t>
            </a:r>
            <a:r>
              <a:rPr kumimoji="1" lang="en-US" altLang="zh-CN" sz="2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 </a:t>
            </a:r>
            <a:r>
              <a:rPr kumimoji="1" lang="en-US" altLang="zh-CN" sz="2800" b="0" i="0" u="none" strike="noStrike" kern="0" cap="none" spc="0" normalizeH="0" baseline="0" noProof="0" dirty="0" err="1" smtClean="0">
                <a:ln>
                  <a:noFill/>
                </a:ln>
                <a:solidFill>
                  <a:sysClr val="windowText" lastClr="000000"/>
                </a:solidFill>
                <a:effectLst/>
                <a:uLnTx/>
                <a:uFillTx/>
                <a:latin typeface="Times New Roman" pitchFamily="18" charset="0"/>
                <a:ea typeface="楷体_GB2312" pitchFamily="49" charset="-122"/>
                <a:cs typeface="Times New Roman" pitchFamily="18" charset="0"/>
              </a:rPr>
              <a:t>i</a:t>
            </a:r>
            <a:r>
              <a:rPr kumimoji="1" lang="en-US" altLang="zh-CN" sz="2800" b="0"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=2,...,n}</a:t>
            </a:r>
          </a:p>
          <a:p>
            <a:pPr lvl="0">
              <a:lnSpc>
                <a:spcPct val="120000"/>
              </a:lnSpc>
            </a:pPr>
            <a:r>
              <a:rPr kumimoji="1" lang="zh-CN" altLang="en-US" sz="2800" b="0" i="0" u="none" strike="noStrike" kern="0" cap="none" spc="0" normalizeH="0" baseline="0" noProof="0" dirty="0" smtClean="0">
                <a:ln>
                  <a:noFill/>
                </a:ln>
                <a:solidFill>
                  <a:sysClr val="windowText" lastClr="000000"/>
                </a:solidFill>
                <a:effectLst/>
                <a:uLnTx/>
                <a:uFillTx/>
              </a:rPr>
              <a:t>    </a:t>
            </a:r>
            <a:r>
              <a:rPr kumimoji="1" lang="zh-CN" altLang="en-US" sz="2800" b="1" i="0" u="none" strike="noStrike" kern="0" cap="none" spc="0" normalizeH="0" baseline="0" noProof="0" dirty="0" smtClean="0">
                <a:ln>
                  <a:noFill/>
                </a:ln>
                <a:solidFill>
                  <a:srgbClr val="0000CC"/>
                </a:solidFill>
                <a:effectLst/>
                <a:uLnTx/>
                <a:uFillTx/>
              </a:rPr>
              <a:t>基本操作</a:t>
            </a:r>
            <a:r>
              <a:rPr kumimoji="1" lang="zh-CN" altLang="en-US" sz="2800" b="0" i="0" u="none" strike="noStrike" kern="0" cap="none" spc="0" normalizeH="0" baseline="0" noProof="0" dirty="0" smtClean="0">
                <a:ln>
                  <a:noFill/>
                </a:ln>
                <a:solidFill>
                  <a:srgbClr val="0000CC"/>
                </a:solidFill>
                <a:effectLst/>
                <a:uLnTx/>
                <a:uFillTx/>
              </a:rPr>
              <a:t>：</a:t>
            </a:r>
            <a:r>
              <a:rPr kumimoji="1" lang="en-US" altLang="zh-CN" sz="2800" kern="0" dirty="0" smtClean="0">
                <a:solidFill>
                  <a:srgbClr val="0000CC"/>
                </a:solidFill>
              </a:rPr>
              <a:t> </a:t>
            </a:r>
            <a:r>
              <a:rPr kumimoji="1" lang="en-US" altLang="zh-CN" sz="2800" kern="0" dirty="0">
                <a:solidFill>
                  <a:srgbClr val="0000CC"/>
                </a:solidFill>
              </a:rPr>
              <a:t>// </a:t>
            </a:r>
            <a:r>
              <a:rPr kumimoji="1" lang="zh-CN" altLang="en-US" sz="2800" kern="0" dirty="0">
                <a:solidFill>
                  <a:srgbClr val="0000CC"/>
                </a:solidFill>
              </a:rPr>
              <a:t>有</a:t>
            </a:r>
            <a:r>
              <a:rPr kumimoji="1" lang="en-US" altLang="zh-CN" sz="2800" kern="0" dirty="0">
                <a:solidFill>
                  <a:srgbClr val="0000CC"/>
                </a:solidFill>
              </a:rPr>
              <a:t>13</a:t>
            </a:r>
            <a:r>
              <a:rPr kumimoji="1" lang="zh-CN" altLang="en-US" sz="2800" kern="0" dirty="0">
                <a:solidFill>
                  <a:srgbClr val="0000CC"/>
                </a:solidFill>
              </a:rPr>
              <a:t>种</a:t>
            </a:r>
            <a:endParaRPr kumimoji="1" lang="en-US" altLang="zh-CN" sz="2800" b="0" i="0" u="none" strike="noStrike" kern="0" cap="none" spc="0" normalizeH="0" baseline="0" noProof="0" dirty="0" smtClean="0">
              <a:ln>
                <a:noFill/>
              </a:ln>
              <a:solidFill>
                <a:srgbClr val="0000CC"/>
              </a:solidFill>
              <a:effectLst/>
              <a:uLnTx/>
              <a:uFillTx/>
            </a:endParaRPr>
          </a:p>
          <a:p>
            <a:pPr marL="0" marR="0" lvl="0" indent="0" defTabSz="914400" eaLnBrk="1" fontAlgn="auto" latinLnBrk="0" hangingPunct="1">
              <a:lnSpc>
                <a:spcPct val="120000"/>
              </a:lnSpc>
              <a:spcBef>
                <a:spcPts val="0"/>
              </a:spcBef>
              <a:spcAft>
                <a:spcPts val="0"/>
              </a:spcAft>
              <a:buClrTx/>
              <a:buSzTx/>
              <a:buFontTx/>
              <a:buNone/>
              <a:tabLst/>
              <a:defRPr/>
            </a:pPr>
            <a:r>
              <a:rPr kumimoji="1" lang="en-US" altLang="zh-CN" sz="2800" kern="0" dirty="0">
                <a:solidFill>
                  <a:srgbClr val="0000CC"/>
                </a:solidFill>
              </a:rPr>
              <a:t> </a:t>
            </a:r>
            <a:r>
              <a:rPr kumimoji="1" lang="en-US" altLang="zh-CN" sz="2800" kern="0" dirty="0" smtClean="0">
                <a:solidFill>
                  <a:srgbClr val="0000CC"/>
                </a:solidFill>
              </a:rPr>
              <a:t>       </a:t>
            </a:r>
          </a:p>
          <a:p>
            <a:pPr marL="0" marR="0" lvl="0" indent="0" defTabSz="914400" eaLnBrk="1" fontAlgn="auto" latinLnBrk="0" hangingPunct="1">
              <a:lnSpc>
                <a:spcPct val="120000"/>
              </a:lnSpc>
              <a:spcBef>
                <a:spcPts val="0"/>
              </a:spcBef>
              <a:spcAft>
                <a:spcPts val="0"/>
              </a:spcAft>
              <a:buClrTx/>
              <a:buSzTx/>
              <a:buFontTx/>
              <a:buNone/>
              <a:tabLst/>
              <a:defRPr/>
            </a:pPr>
            <a:endParaRPr kumimoji="1" lang="en-US" altLang="zh-CN" sz="2800" b="0" i="0" u="none" strike="noStrike" kern="0" cap="none" spc="0" normalizeH="0" baseline="0" noProof="0" dirty="0">
              <a:ln>
                <a:noFill/>
              </a:ln>
              <a:solidFill>
                <a:srgbClr val="0000CC"/>
              </a:solidFill>
              <a:effectLst/>
              <a:uLnTx/>
              <a:uFillTx/>
            </a:endParaRPr>
          </a:p>
          <a:p>
            <a:pPr marL="0" marR="0" lvl="0" indent="0" defTabSz="914400" eaLnBrk="1" fontAlgn="auto" latinLnBrk="0" hangingPunct="1">
              <a:lnSpc>
                <a:spcPct val="120000"/>
              </a:lnSpc>
              <a:spcBef>
                <a:spcPts val="0"/>
              </a:spcBef>
              <a:spcAft>
                <a:spcPts val="0"/>
              </a:spcAft>
              <a:buClrTx/>
              <a:buSzTx/>
              <a:buFontTx/>
              <a:buNone/>
              <a:tabLst/>
              <a:defRPr/>
            </a:pPr>
            <a:endParaRPr kumimoji="1" lang="en-US" altLang="zh-CN" sz="2800" b="0" i="0" u="none" strike="noStrike" kern="0" cap="none" spc="0" normalizeH="0" baseline="0" noProof="0" dirty="0" smtClean="0">
              <a:ln>
                <a:noFill/>
              </a:ln>
              <a:solidFill>
                <a:srgbClr val="0000CC"/>
              </a:solidFill>
              <a:effectLst/>
              <a:uLnTx/>
              <a:uFillTx/>
            </a:endParaRPr>
          </a:p>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en-US" sz="1800" b="0" i="0" u="none" strike="noStrike" kern="0" cap="none" spc="0" normalizeH="0" baseline="0" noProof="0" dirty="0" smtClean="0">
              <a:ln>
                <a:noFill/>
              </a:ln>
              <a:solidFill>
                <a:srgbClr val="0000CC"/>
              </a:solidFill>
              <a:effectLst/>
              <a:uLnTx/>
              <a:uFillTx/>
              <a:ea typeface="楷体_GB2312" pitchFamily="49" charset="-122"/>
            </a:endParaRPr>
          </a:p>
          <a:p>
            <a:pPr marL="0" marR="0" lvl="0" indent="0" defTabSz="914400" eaLnBrk="1" fontAlgn="auto" latinLnBrk="0" hangingPunct="1">
              <a:lnSpc>
                <a:spcPct val="120000"/>
              </a:lnSpc>
              <a:spcBef>
                <a:spcPts val="0"/>
              </a:spcBef>
              <a:spcAft>
                <a:spcPts val="0"/>
              </a:spcAft>
              <a:buClrTx/>
              <a:buSzTx/>
              <a:buFontTx/>
              <a:buNone/>
              <a:tabLst/>
              <a:defRPr/>
            </a:pPr>
            <a:endParaRPr kumimoji="1" lang="en-US" altLang="zh-CN" sz="1800" b="0" i="0" u="none" strike="noStrike" kern="0" cap="none" spc="0" normalizeH="0" baseline="0" noProof="0" dirty="0" smtClean="0">
              <a:ln>
                <a:noFill/>
              </a:ln>
              <a:solidFill>
                <a:srgbClr val="000000"/>
              </a:solidFill>
              <a:effectLst/>
              <a:uLnTx/>
              <a:uFillTx/>
              <a:ea typeface="楷体_GB2312"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dirty="0" smtClean="0">
              <a:ln>
                <a:noFill/>
              </a:ln>
              <a:solidFill>
                <a:srgbClr val="0000CC"/>
              </a:solidFill>
              <a:effectLst/>
              <a:uLnTx/>
              <a:uFillTx/>
              <a:ea typeface="楷体_GB2312"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600" b="0" i="0" u="none" strike="noStrike" kern="0" cap="none" spc="0" normalizeH="0" baseline="0" noProof="0" dirty="0" smtClean="0">
                <a:ln>
                  <a:noFill/>
                </a:ln>
                <a:solidFill>
                  <a:srgbClr val="000000"/>
                </a:solidFill>
                <a:effectLst/>
                <a:uLnTx/>
                <a:uFillTx/>
              </a:rPr>
              <a:t>}ADT String</a:t>
            </a:r>
          </a:p>
        </p:txBody>
      </p:sp>
      <p:sp>
        <p:nvSpPr>
          <p:cNvPr id="5" name="Text Box 3">
            <a:hlinkClick r:id="rId2" action="ppaction://hlinksldjump"/>
          </p:cNvPr>
          <p:cNvSpPr txBox="1">
            <a:spLocks noChangeArrowheads="1"/>
          </p:cNvSpPr>
          <p:nvPr/>
        </p:nvSpPr>
        <p:spPr bwMode="auto">
          <a:xfrm>
            <a:off x="791775" y="3676962"/>
            <a:ext cx="28761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C00000"/>
                </a:solidFill>
                <a:effectLst/>
                <a:uLnTx/>
                <a:uFillTx/>
                <a:ea typeface="楷体_GB2312" pitchFamily="49" charset="-122"/>
              </a:rPr>
              <a:t> </a:t>
            </a:r>
            <a:r>
              <a:rPr kumimoji="1" lang="en-US" altLang="zh-CN" sz="2000" b="1" i="0" u="none" strike="noStrike" kern="0" cap="none" spc="0" normalizeH="0" baseline="0" noProof="0" dirty="0" err="1" smtClean="0">
                <a:ln>
                  <a:noFill/>
                </a:ln>
                <a:solidFill>
                  <a:srgbClr val="C00000"/>
                </a:solidFill>
                <a:effectLst/>
                <a:uLnTx/>
                <a:uFillTx/>
                <a:ea typeface="楷体_GB2312" pitchFamily="49" charset="-122"/>
              </a:rPr>
              <a:t>StrAssign</a:t>
            </a:r>
            <a:r>
              <a:rPr kumimoji="1" lang="en-US" altLang="zh-CN" sz="2000" b="1" i="0" u="none" strike="noStrike" kern="0" cap="none" spc="0" normalizeH="0" baseline="0" noProof="0" dirty="0" smtClean="0">
                <a:ln>
                  <a:noFill/>
                </a:ln>
                <a:solidFill>
                  <a:srgbClr val="C00000"/>
                </a:solidFill>
                <a:effectLst/>
                <a:uLnTx/>
                <a:uFillTx/>
                <a:ea typeface="楷体_GB2312" pitchFamily="49" charset="-122"/>
              </a:rPr>
              <a:t> (&amp;T, chars)</a:t>
            </a:r>
            <a:endParaRPr kumimoji="1" lang="en-US" altLang="zh-CN" sz="2000" b="1" i="0" u="none" strike="noStrike" kern="0" cap="none" spc="0" normalizeH="0" baseline="0" noProof="0" dirty="0" smtClean="0">
              <a:ln>
                <a:noFill/>
              </a:ln>
              <a:solidFill>
                <a:srgbClr val="C00000"/>
              </a:solidFill>
              <a:effectLst/>
              <a:uLnTx/>
              <a:uFillTx/>
            </a:endParaRPr>
          </a:p>
        </p:txBody>
      </p:sp>
      <p:sp>
        <p:nvSpPr>
          <p:cNvPr id="6" name="Text Box 4">
            <a:hlinkClick r:id="rId3" action="ppaction://hlinksldjump"/>
          </p:cNvPr>
          <p:cNvSpPr txBox="1">
            <a:spLocks noChangeArrowheads="1"/>
          </p:cNvSpPr>
          <p:nvPr/>
        </p:nvSpPr>
        <p:spPr bwMode="auto">
          <a:xfrm>
            <a:off x="805827" y="4029165"/>
            <a:ext cx="21499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marR="0" lvl="0" indent="0" fontAlgn="auto">
              <a:lnSpc>
                <a:spcPct val="100000"/>
              </a:lnSpc>
              <a:spcBef>
                <a:spcPts val="0"/>
              </a:spcBef>
              <a:spcAft>
                <a:spcPts val="0"/>
              </a:spcAft>
              <a:buClrTx/>
              <a:buSzTx/>
              <a:buFontTx/>
              <a:buNone/>
              <a:tabLst/>
              <a:defRPr kumimoji="1" sz="2000" b="1" i="0" u="none" strike="noStrike" kern="0" cap="none" spc="0" normalizeH="0" baseline="0">
                <a:ln>
                  <a:noFill/>
                </a:ln>
                <a:solidFill>
                  <a:srgbClr val="C00000"/>
                </a:solidFill>
                <a:effectLst/>
                <a:uLnTx/>
                <a:uFillTx/>
                <a:ea typeface="楷体_GB2312" pitchFamily="49" charset="-122"/>
              </a:defRPr>
            </a:lvl1pPr>
          </a:lstStyle>
          <a:p>
            <a:r>
              <a:rPr lang="en-US" altLang="zh-CN" dirty="0"/>
              <a:t> </a:t>
            </a:r>
            <a:r>
              <a:rPr lang="en-US" altLang="zh-CN" dirty="0" err="1"/>
              <a:t>StrCopy</a:t>
            </a:r>
            <a:r>
              <a:rPr lang="en-US" altLang="zh-CN" dirty="0"/>
              <a:t> (&amp;T, S)</a:t>
            </a:r>
          </a:p>
        </p:txBody>
      </p:sp>
      <p:sp>
        <p:nvSpPr>
          <p:cNvPr id="7" name="Text Box 5">
            <a:hlinkClick r:id="rId4" action="ppaction://hlinksldjump"/>
          </p:cNvPr>
          <p:cNvSpPr txBox="1">
            <a:spLocks noChangeArrowheads="1"/>
          </p:cNvSpPr>
          <p:nvPr/>
        </p:nvSpPr>
        <p:spPr bwMode="auto">
          <a:xfrm>
            <a:off x="5342706" y="5405154"/>
            <a:ext cx="33337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a:t>
            </a:r>
            <a:r>
              <a:rPr kumimoji="1" lang="en-US" altLang="zh-CN" sz="2000" b="1" i="0" u="none" strike="noStrike" kern="0" cap="none" spc="0" normalizeH="0" baseline="0" noProof="0" dirty="0" err="1" smtClean="0">
                <a:ln>
                  <a:noFill/>
                </a:ln>
                <a:solidFill>
                  <a:srgbClr val="002060"/>
                </a:solidFill>
                <a:effectLst/>
                <a:uLnTx/>
                <a:uFillTx/>
                <a:ea typeface="楷体_GB2312" pitchFamily="49" charset="-122"/>
              </a:rPr>
              <a:t>DestroyString</a:t>
            </a: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(&amp;S)</a:t>
            </a:r>
            <a:endParaRPr kumimoji="1" lang="en-US" altLang="zh-CN" sz="2000" b="1" i="0" u="none" strike="noStrike" kern="0" cap="none" spc="0" normalizeH="0" baseline="0" noProof="0" dirty="0" smtClean="0">
              <a:ln>
                <a:noFill/>
              </a:ln>
              <a:solidFill>
                <a:srgbClr val="002060"/>
              </a:solidFill>
              <a:effectLst/>
              <a:uLnTx/>
              <a:uFillTx/>
            </a:endParaRPr>
          </a:p>
        </p:txBody>
      </p:sp>
      <p:sp>
        <p:nvSpPr>
          <p:cNvPr id="8" name="Text Box 6">
            <a:hlinkClick r:id="rId5" action="ppaction://hlinksldjump"/>
          </p:cNvPr>
          <p:cNvSpPr txBox="1">
            <a:spLocks noChangeArrowheads="1"/>
          </p:cNvSpPr>
          <p:nvPr/>
        </p:nvSpPr>
        <p:spPr bwMode="auto">
          <a:xfrm>
            <a:off x="791775" y="4427512"/>
            <a:ext cx="180690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a:t>
            </a:r>
            <a:r>
              <a:rPr kumimoji="1" lang="en-US" altLang="zh-CN" sz="2000" b="1" i="0" u="none" strike="noStrike" kern="0" cap="none" spc="0" normalizeH="0" baseline="0" noProof="0" dirty="0" err="1" smtClean="0">
                <a:ln>
                  <a:noFill/>
                </a:ln>
                <a:solidFill>
                  <a:srgbClr val="002060"/>
                </a:solidFill>
                <a:effectLst/>
                <a:uLnTx/>
                <a:uFillTx/>
                <a:ea typeface="楷体_GB2312" pitchFamily="49" charset="-122"/>
              </a:rPr>
              <a:t>StrEmpty</a:t>
            </a: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(S)</a:t>
            </a:r>
            <a:endParaRPr kumimoji="1" lang="en-US" altLang="zh-CN" sz="2000" b="1" i="0" u="none" strike="noStrike" kern="0" cap="none" spc="0" normalizeH="0" baseline="0" noProof="0" dirty="0" smtClean="0">
              <a:ln>
                <a:noFill/>
              </a:ln>
              <a:solidFill>
                <a:srgbClr val="002060"/>
              </a:solidFill>
              <a:effectLst/>
              <a:uLnTx/>
              <a:uFillTx/>
            </a:endParaRPr>
          </a:p>
        </p:txBody>
      </p:sp>
      <p:sp>
        <p:nvSpPr>
          <p:cNvPr id="9" name="Text Box 7">
            <a:hlinkClick r:id="rId6" action="ppaction://hlinksldjump"/>
          </p:cNvPr>
          <p:cNvSpPr txBox="1">
            <a:spLocks noChangeArrowheads="1"/>
          </p:cNvSpPr>
          <p:nvPr/>
        </p:nvSpPr>
        <p:spPr bwMode="auto">
          <a:xfrm>
            <a:off x="827584" y="4797152"/>
            <a:ext cx="243368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a:t>
            </a:r>
            <a:r>
              <a:rPr kumimoji="1" lang="en-US" altLang="zh-CN" sz="2000" b="1" i="0" u="none" strike="noStrike" kern="0" cap="none" spc="0" normalizeH="0" baseline="0" noProof="0" dirty="0" err="1" smtClean="0">
                <a:ln>
                  <a:noFill/>
                </a:ln>
                <a:solidFill>
                  <a:srgbClr val="C00000"/>
                </a:solidFill>
                <a:effectLst/>
                <a:uLnTx/>
                <a:uFillTx/>
                <a:ea typeface="楷体_GB2312" pitchFamily="49" charset="-122"/>
              </a:rPr>
              <a:t>StrCompare</a:t>
            </a: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(S, T)</a:t>
            </a:r>
            <a:endParaRPr kumimoji="1" lang="en-US" altLang="zh-CN" sz="2000" b="1" i="0" u="none" strike="noStrike" kern="0" cap="none" spc="0" normalizeH="0" baseline="0" noProof="0" dirty="0" smtClean="0">
              <a:ln>
                <a:noFill/>
              </a:ln>
              <a:solidFill>
                <a:srgbClr val="002060"/>
              </a:solidFill>
              <a:effectLst/>
              <a:uLnTx/>
              <a:uFillTx/>
            </a:endParaRPr>
          </a:p>
        </p:txBody>
      </p:sp>
      <p:sp>
        <p:nvSpPr>
          <p:cNvPr id="10" name="Text Box 8">
            <a:hlinkClick r:id="rId6" action="ppaction://hlinksldjump"/>
          </p:cNvPr>
          <p:cNvSpPr txBox="1">
            <a:spLocks noChangeArrowheads="1"/>
          </p:cNvSpPr>
          <p:nvPr/>
        </p:nvSpPr>
        <p:spPr bwMode="auto">
          <a:xfrm>
            <a:off x="827584" y="5093968"/>
            <a:ext cx="261302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a:t>
            </a:r>
            <a:r>
              <a:rPr kumimoji="1" lang="en-US" altLang="zh-CN" sz="2000" b="1" i="0" u="none" strike="noStrike" kern="0" cap="none" spc="0" normalizeH="0" baseline="0" noProof="0" dirty="0" err="1" smtClean="0">
                <a:ln>
                  <a:noFill/>
                </a:ln>
                <a:solidFill>
                  <a:srgbClr val="C00000"/>
                </a:solidFill>
                <a:effectLst/>
                <a:uLnTx/>
                <a:uFillTx/>
                <a:ea typeface="楷体_GB2312" pitchFamily="49" charset="-122"/>
              </a:rPr>
              <a:t>StrLength</a:t>
            </a: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(S)</a:t>
            </a:r>
            <a:endParaRPr kumimoji="1" lang="en-US" altLang="zh-CN" sz="2000" b="1" i="0" u="none" strike="noStrike" kern="0" cap="none" spc="0" normalizeH="0" baseline="0" noProof="0" dirty="0" smtClean="0">
              <a:ln>
                <a:noFill/>
              </a:ln>
              <a:solidFill>
                <a:srgbClr val="002060"/>
              </a:solidFill>
              <a:effectLst/>
              <a:uLnTx/>
              <a:uFillTx/>
            </a:endParaRPr>
          </a:p>
        </p:txBody>
      </p:sp>
      <p:sp>
        <p:nvSpPr>
          <p:cNvPr id="11" name="Text Box 9">
            <a:hlinkClick r:id="rId7" action="ppaction://hlinksldjump"/>
          </p:cNvPr>
          <p:cNvSpPr txBox="1">
            <a:spLocks noChangeArrowheads="1"/>
          </p:cNvSpPr>
          <p:nvPr/>
        </p:nvSpPr>
        <p:spPr bwMode="auto">
          <a:xfrm>
            <a:off x="834825" y="5837202"/>
            <a:ext cx="261962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C00000"/>
                </a:solidFill>
                <a:effectLst/>
                <a:uLnTx/>
                <a:uFillTx/>
                <a:ea typeface="楷体_GB2312" pitchFamily="49" charset="-122"/>
              </a:rPr>
              <a:t> </a:t>
            </a:r>
            <a:r>
              <a:rPr kumimoji="1" lang="en-US" altLang="zh-CN" sz="2000" b="1" i="0" u="none" strike="noStrike" kern="0" cap="none" spc="0" normalizeH="0" baseline="0" noProof="0" dirty="0" err="1" smtClean="0">
                <a:ln>
                  <a:noFill/>
                </a:ln>
                <a:solidFill>
                  <a:srgbClr val="C00000"/>
                </a:solidFill>
                <a:effectLst/>
                <a:uLnTx/>
                <a:uFillTx/>
                <a:ea typeface="楷体_GB2312" pitchFamily="49" charset="-122"/>
              </a:rPr>
              <a:t>Concat</a:t>
            </a:r>
            <a:r>
              <a:rPr kumimoji="1" lang="en-US" altLang="zh-CN" sz="2000" b="1" i="0" u="none" strike="noStrike" kern="0" cap="none" spc="0" normalizeH="0" baseline="0" noProof="0" dirty="0" smtClean="0">
                <a:ln>
                  <a:noFill/>
                </a:ln>
                <a:solidFill>
                  <a:srgbClr val="C00000"/>
                </a:solidFill>
                <a:effectLst/>
                <a:uLnTx/>
                <a:uFillTx/>
                <a:ea typeface="楷体_GB2312" pitchFamily="49" charset="-122"/>
              </a:rPr>
              <a:t> (&amp;T, S1, S2)</a:t>
            </a:r>
            <a:endParaRPr kumimoji="1" lang="en-US" altLang="zh-CN" sz="2000" b="1" i="0" u="none" strike="noStrike" kern="0" cap="none" spc="0" normalizeH="0" baseline="0" noProof="0" dirty="0" smtClean="0">
              <a:ln>
                <a:noFill/>
              </a:ln>
              <a:solidFill>
                <a:srgbClr val="C00000"/>
              </a:solidFill>
              <a:effectLst/>
              <a:uLnTx/>
              <a:uFillTx/>
            </a:endParaRPr>
          </a:p>
        </p:txBody>
      </p:sp>
      <p:sp>
        <p:nvSpPr>
          <p:cNvPr id="12" name="Text Box 10">
            <a:hlinkClick r:id="rId8" action="ppaction://hlinksldjump"/>
          </p:cNvPr>
          <p:cNvSpPr txBox="1">
            <a:spLocks noChangeArrowheads="1"/>
          </p:cNvSpPr>
          <p:nvPr/>
        </p:nvSpPr>
        <p:spPr bwMode="auto">
          <a:xfrm>
            <a:off x="5416946" y="3575537"/>
            <a:ext cx="374493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ea typeface="楷体_GB2312" pitchFamily="49" charset="-122"/>
              </a:rPr>
              <a:t>SubString</a:t>
            </a:r>
            <a:r>
              <a:rPr kumimoji="1" lang="en-US" altLang="zh-CN" sz="2000" b="1" i="0" u="none" strike="noStrike" kern="0" cap="none" spc="0" normalizeH="0" baseline="0" noProof="0" dirty="0" smtClean="0">
                <a:ln>
                  <a:noFill/>
                </a:ln>
                <a:solidFill>
                  <a:srgbClr val="C00000"/>
                </a:solidFill>
                <a:effectLst/>
                <a:uLnTx/>
                <a:uFillTx/>
                <a:ea typeface="楷体_GB2312" pitchFamily="49" charset="-122"/>
              </a:rPr>
              <a:t> (&amp;Sub, S, </a:t>
            </a:r>
            <a:r>
              <a:rPr kumimoji="1" lang="en-US" altLang="zh-CN" sz="2000" b="1" i="0" u="none" strike="noStrike" kern="0" cap="none" spc="0" normalizeH="0" baseline="0" noProof="0" dirty="0" err="1" smtClean="0">
                <a:ln>
                  <a:noFill/>
                </a:ln>
                <a:solidFill>
                  <a:srgbClr val="C00000"/>
                </a:solidFill>
                <a:effectLst/>
                <a:uLnTx/>
                <a:uFillTx/>
                <a:ea typeface="楷体_GB2312" pitchFamily="49" charset="-122"/>
              </a:rPr>
              <a:t>pos</a:t>
            </a:r>
            <a:r>
              <a:rPr kumimoji="1" lang="en-US" altLang="zh-CN" sz="2000" b="1" i="0" u="none" strike="noStrike" kern="0" cap="none" spc="0" normalizeH="0" baseline="0" noProof="0" dirty="0" smtClean="0">
                <a:ln>
                  <a:noFill/>
                </a:ln>
                <a:solidFill>
                  <a:srgbClr val="C00000"/>
                </a:solidFill>
                <a:effectLst/>
                <a:uLnTx/>
                <a:uFillTx/>
                <a:ea typeface="楷体_GB2312" pitchFamily="49" charset="-122"/>
              </a:rPr>
              <a:t>, </a:t>
            </a:r>
            <a:r>
              <a:rPr kumimoji="1" lang="en-US" altLang="zh-CN" sz="2000" b="1" i="0" u="none" strike="noStrike" kern="0" cap="none" spc="0" normalizeH="0" baseline="0" noProof="0" dirty="0" err="1" smtClean="0">
                <a:ln>
                  <a:noFill/>
                </a:ln>
                <a:solidFill>
                  <a:srgbClr val="C00000"/>
                </a:solidFill>
                <a:effectLst/>
                <a:uLnTx/>
                <a:uFillTx/>
                <a:ea typeface="楷体_GB2312" pitchFamily="49" charset="-122"/>
              </a:rPr>
              <a:t>len</a:t>
            </a:r>
            <a:r>
              <a:rPr kumimoji="1" lang="en-US" altLang="zh-CN" sz="2000" b="1" i="0" u="none" strike="noStrike" kern="0" cap="none" spc="0" normalizeH="0" baseline="0" noProof="0" dirty="0" smtClean="0">
                <a:ln>
                  <a:noFill/>
                </a:ln>
                <a:solidFill>
                  <a:srgbClr val="C00000"/>
                </a:solidFill>
                <a:effectLst/>
                <a:uLnTx/>
                <a:uFillTx/>
                <a:ea typeface="楷体_GB2312" pitchFamily="49" charset="-122"/>
              </a:rPr>
              <a:t>)</a:t>
            </a:r>
            <a:endParaRPr kumimoji="1" lang="en-US" altLang="zh-CN" sz="2000" b="1" i="0" u="none" strike="noStrike" kern="0" cap="none" spc="0" normalizeH="0" baseline="0" noProof="0" dirty="0" smtClean="0">
              <a:ln>
                <a:noFill/>
              </a:ln>
              <a:solidFill>
                <a:srgbClr val="C00000"/>
              </a:solidFill>
              <a:effectLst/>
              <a:uLnTx/>
              <a:uFillTx/>
            </a:endParaRPr>
          </a:p>
        </p:txBody>
      </p:sp>
      <p:sp>
        <p:nvSpPr>
          <p:cNvPr id="13" name="Text Box 11">
            <a:hlinkClick r:id="rId9" action="ppaction://hlinksldjump"/>
          </p:cNvPr>
          <p:cNvSpPr txBox="1">
            <a:spLocks noChangeArrowheads="1"/>
          </p:cNvSpPr>
          <p:nvPr/>
        </p:nvSpPr>
        <p:spPr bwMode="auto">
          <a:xfrm>
            <a:off x="834825" y="5489572"/>
            <a:ext cx="2234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a:t>
            </a:r>
            <a:r>
              <a:rPr kumimoji="1" lang="en-US" altLang="zh-CN" sz="2000" b="1" i="0" u="none" strike="noStrike" kern="0" cap="none" spc="0" normalizeH="0" baseline="0" noProof="0" dirty="0" err="1" smtClean="0">
                <a:ln>
                  <a:noFill/>
                </a:ln>
                <a:solidFill>
                  <a:srgbClr val="002060"/>
                </a:solidFill>
                <a:effectLst/>
                <a:uLnTx/>
                <a:uFillTx/>
                <a:ea typeface="楷体_GB2312" pitchFamily="49" charset="-122"/>
              </a:rPr>
              <a:t>ClearString</a:t>
            </a: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(&amp;S)</a:t>
            </a:r>
            <a:endParaRPr kumimoji="1" lang="en-US" altLang="zh-CN" sz="2000" b="1" i="0" u="none" strike="noStrike" kern="0" cap="none" spc="0" normalizeH="0" baseline="0" noProof="0" dirty="0" smtClean="0">
              <a:ln>
                <a:noFill/>
              </a:ln>
              <a:solidFill>
                <a:srgbClr val="002060"/>
              </a:solidFill>
              <a:effectLst/>
              <a:uLnTx/>
              <a:uFillTx/>
            </a:endParaRPr>
          </a:p>
        </p:txBody>
      </p:sp>
      <p:sp>
        <p:nvSpPr>
          <p:cNvPr id="14" name="Text Box 12">
            <a:hlinkClick r:id="rId2" action="ppaction://hlinksldjump" highlightClick="1"/>
          </p:cNvPr>
          <p:cNvSpPr txBox="1">
            <a:spLocks noChangeArrowheads="1"/>
          </p:cNvSpPr>
          <p:nvPr/>
        </p:nvSpPr>
        <p:spPr bwMode="auto">
          <a:xfrm>
            <a:off x="5333107" y="4309065"/>
            <a:ext cx="244810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Replace (&amp;S, T, V)</a:t>
            </a:r>
            <a:endParaRPr kumimoji="1" lang="en-US" altLang="zh-CN" sz="2000" b="1" i="0" u="none" strike="noStrike" kern="0" cap="none" spc="0" normalizeH="0" baseline="0" noProof="0" dirty="0" smtClean="0">
              <a:ln>
                <a:noFill/>
              </a:ln>
              <a:solidFill>
                <a:srgbClr val="002060"/>
              </a:solidFill>
              <a:effectLst/>
              <a:uLnTx/>
              <a:uFillTx/>
            </a:endParaRPr>
          </a:p>
        </p:txBody>
      </p:sp>
      <p:sp>
        <p:nvSpPr>
          <p:cNvPr id="15" name="Text Box 13">
            <a:hlinkClick r:id="rId10" action="ppaction://hlinksldjump"/>
          </p:cNvPr>
          <p:cNvSpPr txBox="1">
            <a:spLocks noChangeArrowheads="1"/>
          </p:cNvSpPr>
          <p:nvPr/>
        </p:nvSpPr>
        <p:spPr bwMode="auto">
          <a:xfrm>
            <a:off x="5342706" y="3908955"/>
            <a:ext cx="223330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Index (S, T, </a:t>
            </a:r>
            <a:r>
              <a:rPr kumimoji="1" lang="en-US" altLang="zh-CN" sz="2000" b="1" i="0" u="none" strike="noStrike" kern="0" cap="none" spc="0" normalizeH="0" baseline="0" noProof="0" dirty="0" err="1" smtClean="0">
                <a:ln>
                  <a:noFill/>
                </a:ln>
                <a:solidFill>
                  <a:srgbClr val="002060"/>
                </a:solidFill>
                <a:effectLst/>
                <a:uLnTx/>
                <a:uFillTx/>
                <a:ea typeface="楷体_GB2312" pitchFamily="49" charset="-122"/>
              </a:rPr>
              <a:t>pos</a:t>
            </a: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a:t>
            </a:r>
            <a:endParaRPr kumimoji="1" lang="en-US" altLang="zh-CN" sz="2000" b="1" i="0" u="none" strike="noStrike" kern="0" cap="none" spc="0" normalizeH="0" baseline="0" noProof="0" dirty="0" smtClean="0">
              <a:ln>
                <a:noFill/>
              </a:ln>
              <a:solidFill>
                <a:srgbClr val="002060"/>
              </a:solidFill>
              <a:effectLst/>
              <a:uLnTx/>
              <a:uFillTx/>
            </a:endParaRPr>
          </a:p>
        </p:txBody>
      </p:sp>
      <p:sp>
        <p:nvSpPr>
          <p:cNvPr id="16" name="Text Box 14">
            <a:hlinkClick r:id="rId11" action="ppaction://hlinksldjump" highlightClick="1"/>
          </p:cNvPr>
          <p:cNvSpPr txBox="1">
            <a:spLocks noChangeArrowheads="1"/>
          </p:cNvSpPr>
          <p:nvPr/>
        </p:nvSpPr>
        <p:spPr bwMode="auto">
          <a:xfrm>
            <a:off x="5414144" y="4669105"/>
            <a:ext cx="273183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002060"/>
                </a:solidFill>
                <a:effectLst/>
                <a:uLnTx/>
                <a:uFillTx/>
                <a:ea typeface="楷体_GB2312" pitchFamily="49" charset="-122"/>
              </a:rPr>
              <a:t>StrInsert</a:t>
            </a: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(&amp;S, </a:t>
            </a:r>
            <a:r>
              <a:rPr kumimoji="1" lang="en-US" altLang="zh-CN" sz="2000" b="1" i="0" u="none" strike="noStrike" kern="0" cap="none" spc="0" normalizeH="0" baseline="0" noProof="0" dirty="0" err="1" smtClean="0">
                <a:ln>
                  <a:noFill/>
                </a:ln>
                <a:solidFill>
                  <a:srgbClr val="002060"/>
                </a:solidFill>
                <a:effectLst/>
                <a:uLnTx/>
                <a:uFillTx/>
                <a:ea typeface="楷体_GB2312" pitchFamily="49" charset="-122"/>
              </a:rPr>
              <a:t>pos</a:t>
            </a: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T)</a:t>
            </a:r>
            <a:endParaRPr kumimoji="1" lang="en-US" altLang="zh-CN" sz="2000" b="1" i="0" u="none" strike="noStrike" kern="0" cap="none" spc="0" normalizeH="0" baseline="0" noProof="0" dirty="0" smtClean="0">
              <a:ln>
                <a:noFill/>
              </a:ln>
              <a:solidFill>
                <a:srgbClr val="002060"/>
              </a:solidFill>
              <a:effectLst/>
              <a:uLnTx/>
              <a:uFillTx/>
            </a:endParaRPr>
          </a:p>
        </p:txBody>
      </p:sp>
      <p:sp>
        <p:nvSpPr>
          <p:cNvPr id="17" name="Text Box 15">
            <a:hlinkClick r:id="rId12" action="ppaction://hlinksldjump"/>
          </p:cNvPr>
          <p:cNvSpPr txBox="1">
            <a:spLocks noChangeArrowheads="1"/>
          </p:cNvSpPr>
          <p:nvPr/>
        </p:nvSpPr>
        <p:spPr bwMode="auto">
          <a:xfrm>
            <a:off x="5333107" y="5029145"/>
            <a:ext cx="308770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a:t>
            </a:r>
            <a:r>
              <a:rPr kumimoji="1" lang="en-US" altLang="zh-CN" sz="2000" b="1" i="0" u="none" strike="noStrike" kern="0" cap="none" spc="0" normalizeH="0" baseline="0" noProof="0" dirty="0" err="1" smtClean="0">
                <a:ln>
                  <a:noFill/>
                </a:ln>
                <a:solidFill>
                  <a:srgbClr val="002060"/>
                </a:solidFill>
                <a:effectLst/>
                <a:uLnTx/>
                <a:uFillTx/>
                <a:ea typeface="楷体_GB2312" pitchFamily="49" charset="-122"/>
              </a:rPr>
              <a:t>StrDelete</a:t>
            </a: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(&amp;S, </a:t>
            </a:r>
            <a:r>
              <a:rPr kumimoji="1" lang="en-US" altLang="zh-CN" sz="2000" b="1" i="0" u="none" strike="noStrike" kern="0" cap="none" spc="0" normalizeH="0" baseline="0" noProof="0" dirty="0" err="1" smtClean="0">
                <a:ln>
                  <a:noFill/>
                </a:ln>
                <a:solidFill>
                  <a:srgbClr val="002060"/>
                </a:solidFill>
                <a:effectLst/>
                <a:uLnTx/>
                <a:uFillTx/>
                <a:ea typeface="楷体_GB2312" pitchFamily="49" charset="-122"/>
              </a:rPr>
              <a:t>pos</a:t>
            </a: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 </a:t>
            </a:r>
            <a:r>
              <a:rPr kumimoji="1" lang="en-US" altLang="zh-CN" sz="2000" b="1" i="0" u="none" strike="noStrike" kern="0" cap="none" spc="0" normalizeH="0" baseline="0" noProof="0" dirty="0" err="1" smtClean="0">
                <a:ln>
                  <a:noFill/>
                </a:ln>
                <a:solidFill>
                  <a:srgbClr val="002060"/>
                </a:solidFill>
                <a:effectLst/>
                <a:uLnTx/>
                <a:uFillTx/>
                <a:ea typeface="楷体_GB2312" pitchFamily="49" charset="-122"/>
              </a:rPr>
              <a:t>len</a:t>
            </a:r>
            <a:r>
              <a:rPr kumimoji="1" lang="en-US" altLang="zh-CN" sz="2000" b="1" i="0" u="none" strike="noStrike" kern="0" cap="none" spc="0" normalizeH="0" baseline="0" noProof="0" dirty="0" smtClean="0">
                <a:ln>
                  <a:noFill/>
                </a:ln>
                <a:solidFill>
                  <a:srgbClr val="002060"/>
                </a:solidFill>
                <a:effectLst/>
                <a:uLnTx/>
                <a:uFillTx/>
                <a:ea typeface="楷体_GB2312" pitchFamily="49" charset="-122"/>
              </a:rPr>
              <a:t>)</a:t>
            </a:r>
            <a:endParaRPr kumimoji="1" lang="en-US" altLang="zh-CN" sz="2000" b="1" i="0" u="none" strike="noStrike" kern="0" cap="none" spc="0" normalizeH="0" baseline="0" noProof="0" dirty="0" smtClean="0">
              <a:ln>
                <a:noFill/>
              </a:ln>
              <a:solidFill>
                <a:srgbClr val="002060"/>
              </a:solidFill>
              <a:effectLst/>
              <a:uLnTx/>
              <a:uFillTx/>
            </a:endParaRPr>
          </a:p>
        </p:txBody>
      </p:sp>
    </p:spTree>
    <p:extLst>
      <p:ext uri="{BB962C8B-B14F-4D97-AF65-F5344CB8AC3E}">
        <p14:creationId xmlns:p14="http://schemas.microsoft.com/office/powerpoint/2010/main" xmlns="" val="67974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arn(inVertical)">
                                      <p:cBhvr>
                                        <p:cTn id="45" dur="500"/>
                                        <p:tgtEl>
                                          <p:spTgt spid="12"/>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arn(inVertical)">
                                      <p:cBhvr>
                                        <p:cTn id="48" dur="500"/>
                                        <p:tgtEl>
                                          <p:spTgt spid="13"/>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arn(inVertical)">
                                      <p:cBhvr>
                                        <p:cTn id="51" dur="500"/>
                                        <p:tgtEl>
                                          <p:spTgt spid="14"/>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arn(inVertical)">
                                      <p:cBhvr>
                                        <p:cTn id="54" dur="500"/>
                                        <p:tgtEl>
                                          <p:spTgt spid="15"/>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arn(inVertical)">
                                      <p:cBhvr>
                                        <p:cTn id="57" dur="500"/>
                                        <p:tgtEl>
                                          <p:spTgt spid="16"/>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arn(inVertical)">
                                      <p:cBhvr>
                                        <p:cTn id="60" dur="500"/>
                                        <p:tgtEl>
                                          <p:spTgt spid="17"/>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barn(inVertical)">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utoUpdateAnimBg="0"/>
      <p:bldP spid="5" grpId="0"/>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250825" y="1106189"/>
            <a:ext cx="8893175" cy="1628775"/>
          </a:xfrm>
          <a:prstGeom prst="rect">
            <a:avLst/>
          </a:prstGeom>
          <a:solidFill>
            <a:srgbClr val="FFFF99"/>
          </a:solidFill>
          <a:ln w="9525">
            <a:noFill/>
            <a:miter lim="800000"/>
            <a:headEnd/>
            <a:tailEnd/>
          </a:ln>
        </p:spPr>
        <p:txBody>
          <a:bodyPr wrap="square">
            <a:spAutoFit/>
          </a:bodyPr>
          <a:lstStyle/>
          <a:p>
            <a:pPr eaLnBrk="1" hangingPunct="1">
              <a:spcBef>
                <a:spcPct val="60000"/>
              </a:spcBef>
            </a:pPr>
            <a:r>
              <a:rPr kumimoji="1" lang="en-US" altLang="zh-CN" sz="2800" dirty="0" err="1">
                <a:solidFill>
                  <a:srgbClr val="0000CC"/>
                </a:solidFill>
                <a:ea typeface="楷体_GB2312" pitchFamily="49" charset="-122"/>
              </a:rPr>
              <a:t>StrInsert</a:t>
            </a:r>
            <a:r>
              <a:rPr kumimoji="1" lang="en-US" altLang="zh-CN" sz="2800" dirty="0">
                <a:solidFill>
                  <a:srgbClr val="0000CC"/>
                </a:solidFill>
                <a:ea typeface="楷体_GB2312" pitchFamily="49" charset="-122"/>
              </a:rPr>
              <a:t> (&amp;S, pos, T)	(</a:t>
            </a:r>
            <a:r>
              <a:rPr kumimoji="1" lang="zh-CN" altLang="en-US" sz="2800" dirty="0">
                <a:solidFill>
                  <a:srgbClr val="0000CC"/>
                </a:solidFill>
                <a:ea typeface="楷体_GB2312" pitchFamily="49" charset="-122"/>
              </a:rPr>
              <a:t>插入</a:t>
            </a:r>
            <a:r>
              <a:rPr kumimoji="1" lang="en-US" altLang="zh-CN" sz="2800" dirty="0">
                <a:solidFill>
                  <a:srgbClr val="0000CC"/>
                </a:solidFill>
                <a:ea typeface="楷体_GB2312" pitchFamily="49" charset="-122"/>
              </a:rPr>
              <a:t>)</a:t>
            </a:r>
          </a:p>
          <a:p>
            <a:pPr eaLnBrk="1" hangingPunct="1">
              <a:spcBef>
                <a:spcPct val="60000"/>
              </a:spcBef>
            </a:pPr>
            <a:r>
              <a:rPr kumimoji="1" lang="zh-CN" altLang="en-US" sz="2800" dirty="0">
                <a:solidFill>
                  <a:srgbClr val="FF0000"/>
                </a:solidFill>
                <a:ea typeface="楷体_GB2312" pitchFamily="49" charset="-122"/>
              </a:rPr>
              <a:t>初始条件：</a:t>
            </a:r>
            <a:r>
              <a:rPr kumimoji="1" lang="zh-CN" altLang="en-US" sz="2800" dirty="0">
                <a:ea typeface="楷体_GB2312" pitchFamily="49" charset="-122"/>
              </a:rPr>
              <a:t>串 </a:t>
            </a:r>
            <a:r>
              <a:rPr kumimoji="1" lang="en-US" altLang="zh-CN" sz="2800" dirty="0">
                <a:ea typeface="楷体_GB2312" pitchFamily="49" charset="-122"/>
              </a:rPr>
              <a:t>S </a:t>
            </a:r>
            <a:r>
              <a:rPr kumimoji="1" lang="zh-CN" altLang="en-US" sz="2800" dirty="0">
                <a:ea typeface="楷体_GB2312" pitchFamily="49" charset="-122"/>
              </a:rPr>
              <a:t>和 </a:t>
            </a:r>
            <a:r>
              <a:rPr kumimoji="1" lang="en-US" altLang="zh-CN" sz="2800" dirty="0">
                <a:ea typeface="楷体_GB2312" pitchFamily="49" charset="-122"/>
              </a:rPr>
              <a:t>T </a:t>
            </a:r>
            <a:r>
              <a:rPr kumimoji="1" lang="zh-CN" altLang="en-US" sz="2800" dirty="0">
                <a:ea typeface="楷体_GB2312" pitchFamily="49" charset="-122"/>
              </a:rPr>
              <a:t>均存在，</a:t>
            </a:r>
            <a:r>
              <a:rPr kumimoji="1" lang="en-US" altLang="zh-CN" sz="2800" dirty="0">
                <a:ea typeface="楷体_GB2312" pitchFamily="49" charset="-122"/>
              </a:rPr>
              <a:t>1≤pos≤StrLength(S)</a:t>
            </a:r>
            <a:r>
              <a:rPr kumimoji="1" lang="zh-CN" altLang="en-US" sz="2800" dirty="0">
                <a:ea typeface="楷体_GB2312" pitchFamily="49" charset="-122"/>
              </a:rPr>
              <a:t>＋</a:t>
            </a:r>
            <a:r>
              <a:rPr kumimoji="1" lang="en-US" altLang="zh-CN" sz="2800" dirty="0">
                <a:ea typeface="楷体_GB2312" pitchFamily="49" charset="-122"/>
              </a:rPr>
              <a:t>1</a:t>
            </a:r>
            <a:r>
              <a:rPr kumimoji="1" lang="zh-CN" altLang="en-US" sz="2800" dirty="0">
                <a:ea typeface="楷体_GB2312" pitchFamily="49" charset="-122"/>
              </a:rPr>
              <a:t>。</a:t>
            </a:r>
            <a:br>
              <a:rPr kumimoji="1" lang="zh-CN" altLang="en-US" sz="2800" dirty="0">
                <a:ea typeface="楷体_GB2312" pitchFamily="49" charset="-122"/>
              </a:rPr>
            </a:br>
            <a:r>
              <a:rPr kumimoji="1" lang="zh-CN" altLang="en-US" sz="2800" dirty="0">
                <a:solidFill>
                  <a:srgbClr val="FF0000"/>
                </a:solidFill>
                <a:ea typeface="楷体_GB2312" pitchFamily="49" charset="-122"/>
              </a:rPr>
              <a:t>操作结果：</a:t>
            </a:r>
            <a:r>
              <a:rPr kumimoji="1" lang="zh-CN" altLang="en-US" sz="2800" dirty="0">
                <a:ea typeface="楷体_GB2312" pitchFamily="49" charset="-122"/>
              </a:rPr>
              <a:t>在串 </a:t>
            </a:r>
            <a:r>
              <a:rPr kumimoji="1" lang="en-US" altLang="zh-CN" sz="2800" dirty="0">
                <a:ea typeface="楷体_GB2312" pitchFamily="49" charset="-122"/>
              </a:rPr>
              <a:t>S </a:t>
            </a:r>
            <a:r>
              <a:rPr kumimoji="1" lang="zh-CN" altLang="en-US" sz="2800" dirty="0">
                <a:ea typeface="楷体_GB2312" pitchFamily="49" charset="-122"/>
              </a:rPr>
              <a:t>的第 </a:t>
            </a:r>
            <a:r>
              <a:rPr kumimoji="1" lang="en-US" altLang="zh-CN" sz="2800" dirty="0">
                <a:ea typeface="楷体_GB2312" pitchFamily="49" charset="-122"/>
              </a:rPr>
              <a:t>pos </a:t>
            </a:r>
            <a:r>
              <a:rPr kumimoji="1" lang="zh-CN" altLang="en-US" sz="2800" dirty="0">
                <a:ea typeface="楷体_GB2312" pitchFamily="49" charset="-122"/>
              </a:rPr>
              <a:t>个字符之前插入串</a:t>
            </a:r>
            <a:r>
              <a:rPr kumimoji="1" lang="en-US" altLang="zh-CN" sz="2800" dirty="0">
                <a:ea typeface="楷体_GB2312" pitchFamily="49" charset="-122"/>
              </a:rPr>
              <a:t>T</a:t>
            </a:r>
            <a:r>
              <a:rPr kumimoji="1" lang="zh-CN" altLang="en-US" sz="2800" dirty="0">
                <a:ea typeface="楷体_GB2312" pitchFamily="49" charset="-122"/>
              </a:rPr>
              <a:t>。</a:t>
            </a:r>
          </a:p>
        </p:txBody>
      </p:sp>
      <p:sp>
        <p:nvSpPr>
          <p:cNvPr id="149507" name="Text Box 3"/>
          <p:cNvSpPr txBox="1">
            <a:spLocks noChangeArrowheads="1"/>
          </p:cNvSpPr>
          <p:nvPr/>
        </p:nvSpPr>
        <p:spPr bwMode="auto">
          <a:xfrm>
            <a:off x="432048" y="2991260"/>
            <a:ext cx="8388424" cy="941796"/>
          </a:xfrm>
          <a:prstGeom prst="rect">
            <a:avLst/>
          </a:prstGeom>
          <a:solidFill>
            <a:srgbClr val="C0C0C0"/>
          </a:solidFill>
          <a:ln w="9525">
            <a:noFill/>
            <a:miter lim="800000"/>
            <a:headEnd/>
            <a:tailEnd/>
          </a:ln>
        </p:spPr>
        <p:txBody>
          <a:bodyPr wrap="square">
            <a:spAutoFit/>
          </a:bodyPr>
          <a:lstStyle/>
          <a:p>
            <a:pPr eaLnBrk="1" hangingPunct="1">
              <a:lnSpc>
                <a:spcPct val="115000"/>
              </a:lnSpc>
            </a:pPr>
            <a:r>
              <a:rPr kumimoji="1" lang="zh-CN" altLang="en-US" sz="2400" dirty="0">
                <a:solidFill>
                  <a:srgbClr val="FF0000"/>
                </a:solidFill>
                <a:ea typeface="楷体_GB2312" pitchFamily="49" charset="-122"/>
              </a:rPr>
              <a:t>例如：</a:t>
            </a:r>
            <a:r>
              <a:rPr kumimoji="1" lang="en-US" altLang="zh-CN" sz="2400" dirty="0">
                <a:ea typeface="楷体_GB2312" pitchFamily="49" charset="-122"/>
              </a:rPr>
              <a:t>S = </a:t>
            </a:r>
            <a:r>
              <a:rPr kumimoji="1" lang="en-US" altLang="zh-CN" sz="2400" dirty="0">
                <a:sym typeface="Symbol" pitchFamily="18" charset="2"/>
              </a:rPr>
              <a:t></a:t>
            </a:r>
            <a:r>
              <a:rPr kumimoji="1" lang="en-US" altLang="zh-CN" sz="2400" dirty="0" err="1">
                <a:ea typeface="楷体_GB2312" pitchFamily="49" charset="-122"/>
                <a:sym typeface="Symbol" pitchFamily="18" charset="2"/>
              </a:rPr>
              <a:t>chater</a:t>
            </a:r>
            <a:r>
              <a:rPr kumimoji="1" lang="en-US" altLang="zh-CN" sz="2400" dirty="0">
                <a:ea typeface="楷体_GB2312" pitchFamily="49" charset="-122"/>
                <a:sym typeface="Symbol" pitchFamily="18" charset="2"/>
              </a:rPr>
              <a:t> </a:t>
            </a:r>
            <a:r>
              <a:rPr kumimoji="1" lang="en-US" altLang="zh-CN" sz="2400" dirty="0">
                <a:sym typeface="Symbol" pitchFamily="18" charset="2"/>
              </a:rPr>
              <a:t></a:t>
            </a:r>
            <a:r>
              <a:rPr kumimoji="1" lang="zh-CN" altLang="en-US" sz="2400" dirty="0">
                <a:ea typeface="楷体_GB2312" pitchFamily="49" charset="-122"/>
                <a:sym typeface="Symbol" pitchFamily="18" charset="2"/>
              </a:rPr>
              <a:t>，</a:t>
            </a:r>
            <a:r>
              <a:rPr kumimoji="1" lang="en-US" altLang="zh-CN" sz="2400" dirty="0">
                <a:ea typeface="楷体_GB2312" pitchFamily="49" charset="-122"/>
                <a:sym typeface="Symbol" pitchFamily="18" charset="2"/>
              </a:rPr>
              <a:t>T = </a:t>
            </a:r>
            <a:r>
              <a:rPr kumimoji="1" lang="en-US" altLang="zh-CN" sz="2400" dirty="0">
                <a:sym typeface="Symbol" pitchFamily="18" charset="2"/>
              </a:rPr>
              <a:t></a:t>
            </a:r>
            <a:r>
              <a:rPr kumimoji="1" lang="en-US" altLang="zh-CN" sz="2400" dirty="0" err="1">
                <a:ea typeface="楷体_GB2312" pitchFamily="49" charset="-122"/>
                <a:sym typeface="Symbol" pitchFamily="18" charset="2"/>
              </a:rPr>
              <a:t>rac</a:t>
            </a:r>
            <a:r>
              <a:rPr kumimoji="1" lang="en-US" altLang="zh-CN" sz="2400" dirty="0">
                <a:ea typeface="楷体_GB2312" pitchFamily="49" charset="-122"/>
                <a:sym typeface="Symbol" pitchFamily="18" charset="2"/>
              </a:rPr>
              <a:t> </a:t>
            </a:r>
            <a:r>
              <a:rPr kumimoji="1" lang="en-US" altLang="zh-CN" sz="2400" dirty="0">
                <a:sym typeface="Symbol" pitchFamily="18" charset="2"/>
              </a:rPr>
              <a:t></a:t>
            </a:r>
            <a:r>
              <a:rPr kumimoji="1" lang="en-US" altLang="zh-CN" sz="2400" dirty="0">
                <a:ea typeface="楷体_GB2312" pitchFamily="49" charset="-122"/>
                <a:sym typeface="Symbol" pitchFamily="18" charset="2"/>
              </a:rPr>
              <a:t>, </a:t>
            </a:r>
            <a:r>
              <a:rPr kumimoji="1" lang="zh-CN" altLang="en-US" sz="2400" dirty="0">
                <a:ea typeface="楷体_GB2312" pitchFamily="49" charset="-122"/>
                <a:sym typeface="Symbol" pitchFamily="18" charset="2"/>
              </a:rPr>
              <a:t>则执行 </a:t>
            </a:r>
            <a:r>
              <a:rPr kumimoji="1" lang="en-US" altLang="zh-CN" sz="2400" dirty="0" err="1">
                <a:ea typeface="楷体_GB2312" pitchFamily="49" charset="-122"/>
                <a:sym typeface="Symbol" pitchFamily="18" charset="2"/>
              </a:rPr>
              <a:t>StrInsert</a:t>
            </a:r>
            <a:r>
              <a:rPr kumimoji="1" lang="en-US" altLang="zh-CN" sz="2400" dirty="0">
                <a:ea typeface="楷体_GB2312" pitchFamily="49" charset="-122"/>
                <a:sym typeface="Symbol" pitchFamily="18" charset="2"/>
              </a:rPr>
              <a:t> (S, 4, T)    </a:t>
            </a:r>
          </a:p>
          <a:p>
            <a:pPr eaLnBrk="1" hangingPunct="1">
              <a:lnSpc>
                <a:spcPct val="115000"/>
              </a:lnSpc>
            </a:pPr>
            <a:r>
              <a:rPr kumimoji="1" lang="en-US" altLang="zh-CN" sz="2400" dirty="0">
                <a:ea typeface="楷体_GB2312" pitchFamily="49" charset="-122"/>
                <a:sym typeface="Symbol" pitchFamily="18" charset="2"/>
              </a:rPr>
              <a:t>           </a:t>
            </a:r>
            <a:r>
              <a:rPr kumimoji="1" lang="zh-CN" altLang="en-US" sz="2400" dirty="0">
                <a:ea typeface="楷体_GB2312" pitchFamily="49" charset="-122"/>
                <a:sym typeface="Symbol" pitchFamily="18" charset="2"/>
              </a:rPr>
              <a:t>得到 </a:t>
            </a:r>
            <a:r>
              <a:rPr kumimoji="1" lang="en-US" altLang="zh-CN" sz="2400" dirty="0">
                <a:ea typeface="楷体_GB2312" pitchFamily="49" charset="-122"/>
                <a:sym typeface="Symbol" pitchFamily="18" charset="2"/>
              </a:rPr>
              <a:t>S = </a:t>
            </a:r>
            <a:r>
              <a:rPr kumimoji="1" lang="en-US" altLang="zh-CN" sz="2400" dirty="0">
                <a:sym typeface="Symbol" pitchFamily="18" charset="2"/>
              </a:rPr>
              <a:t></a:t>
            </a:r>
            <a:r>
              <a:rPr kumimoji="1" lang="en-US" altLang="zh-CN" sz="2400" dirty="0">
                <a:ea typeface="楷体_GB2312" pitchFamily="49" charset="-122"/>
                <a:sym typeface="Symbol" pitchFamily="18" charset="2"/>
              </a:rPr>
              <a:t>cha</a:t>
            </a:r>
            <a:r>
              <a:rPr kumimoji="1" lang="en-US" altLang="zh-CN" sz="2400" dirty="0">
                <a:solidFill>
                  <a:srgbClr val="FF0000"/>
                </a:solidFill>
                <a:ea typeface="楷体_GB2312" pitchFamily="49" charset="-122"/>
                <a:sym typeface="Symbol" pitchFamily="18" charset="2"/>
              </a:rPr>
              <a:t>rac</a:t>
            </a:r>
            <a:r>
              <a:rPr kumimoji="1" lang="en-US" altLang="zh-CN" sz="2400" dirty="0">
                <a:ea typeface="楷体_GB2312" pitchFamily="49" charset="-122"/>
                <a:sym typeface="Symbol" pitchFamily="18" charset="2"/>
              </a:rPr>
              <a:t>ter </a:t>
            </a:r>
            <a:r>
              <a:rPr kumimoji="1" lang="en-US" altLang="zh-CN" sz="2400" dirty="0">
                <a:sym typeface="Symbol" pitchFamily="18" charset="2"/>
              </a:rPr>
              <a:t></a:t>
            </a:r>
          </a:p>
        </p:txBody>
      </p:sp>
      <p:sp>
        <p:nvSpPr>
          <p:cNvPr id="149508" name="Text Box 4"/>
          <p:cNvSpPr txBox="1">
            <a:spLocks noChangeArrowheads="1"/>
          </p:cNvSpPr>
          <p:nvPr/>
        </p:nvSpPr>
        <p:spPr bwMode="auto">
          <a:xfrm>
            <a:off x="395536" y="4201814"/>
            <a:ext cx="8425631" cy="2419124"/>
          </a:xfrm>
          <a:prstGeom prst="rect">
            <a:avLst/>
          </a:prstGeom>
          <a:solidFill>
            <a:srgbClr val="CCFFFF"/>
          </a:solidFill>
          <a:ln w="9525">
            <a:noFill/>
            <a:miter lim="800000"/>
            <a:headEnd/>
            <a:tailEnd/>
          </a:ln>
        </p:spPr>
        <p:txBody>
          <a:bodyPr wrap="square">
            <a:spAutoFit/>
          </a:bodyPr>
          <a:lstStyle/>
          <a:p>
            <a:pPr eaLnBrk="1" hangingPunct="1">
              <a:lnSpc>
                <a:spcPct val="80000"/>
              </a:lnSpc>
              <a:spcBef>
                <a:spcPct val="60000"/>
              </a:spcBef>
            </a:pPr>
            <a:r>
              <a:rPr kumimoji="1" lang="en-US" altLang="zh-CN" sz="2800" dirty="0" err="1">
                <a:solidFill>
                  <a:srgbClr val="0000CC"/>
                </a:solidFill>
                <a:ea typeface="楷体_GB2312" pitchFamily="49" charset="-122"/>
              </a:rPr>
              <a:t>StrDelete</a:t>
            </a:r>
            <a:r>
              <a:rPr kumimoji="1" lang="en-US" altLang="zh-CN" sz="2800" dirty="0">
                <a:solidFill>
                  <a:srgbClr val="0000CC"/>
                </a:solidFill>
                <a:ea typeface="楷体_GB2312" pitchFamily="49" charset="-122"/>
              </a:rPr>
              <a:t> (&amp;S, pos, </a:t>
            </a:r>
            <a:r>
              <a:rPr kumimoji="1" lang="en-US" altLang="zh-CN" sz="2800" dirty="0" err="1">
                <a:solidFill>
                  <a:srgbClr val="0000CC"/>
                </a:solidFill>
                <a:ea typeface="楷体_GB2312" pitchFamily="49" charset="-122"/>
              </a:rPr>
              <a:t>len</a:t>
            </a:r>
            <a:r>
              <a:rPr kumimoji="1" lang="en-US" altLang="zh-CN" sz="2800" dirty="0" smtClean="0">
                <a:solidFill>
                  <a:srgbClr val="0000CC"/>
                </a:solidFill>
                <a:ea typeface="楷体_GB2312" pitchFamily="49" charset="-122"/>
              </a:rPr>
              <a:t>)     (</a:t>
            </a:r>
            <a:r>
              <a:rPr kumimoji="1" lang="zh-CN" altLang="en-US" sz="2800" dirty="0">
                <a:solidFill>
                  <a:srgbClr val="0000CC"/>
                </a:solidFill>
                <a:ea typeface="楷体_GB2312" pitchFamily="49" charset="-122"/>
              </a:rPr>
              <a:t>删除</a:t>
            </a:r>
            <a:r>
              <a:rPr kumimoji="1" lang="en-US" altLang="zh-CN" sz="2800" dirty="0">
                <a:solidFill>
                  <a:srgbClr val="0000CC"/>
                </a:solidFill>
                <a:ea typeface="楷体_GB2312" pitchFamily="49" charset="-122"/>
              </a:rPr>
              <a:t>)</a:t>
            </a:r>
          </a:p>
          <a:p>
            <a:pPr eaLnBrk="1" hangingPunct="1">
              <a:lnSpc>
                <a:spcPct val="80000"/>
              </a:lnSpc>
              <a:spcBef>
                <a:spcPct val="60000"/>
              </a:spcBef>
            </a:pPr>
            <a:r>
              <a:rPr kumimoji="1" lang="zh-CN" altLang="en-US" sz="2800" dirty="0">
                <a:solidFill>
                  <a:srgbClr val="FF0000"/>
                </a:solidFill>
                <a:ea typeface="楷体_GB2312" pitchFamily="49" charset="-122"/>
              </a:rPr>
              <a:t>初始条件：</a:t>
            </a:r>
          </a:p>
          <a:p>
            <a:pPr eaLnBrk="1" hangingPunct="1">
              <a:lnSpc>
                <a:spcPct val="80000"/>
              </a:lnSpc>
              <a:spcBef>
                <a:spcPct val="60000"/>
              </a:spcBef>
            </a:pPr>
            <a:r>
              <a:rPr kumimoji="1" lang="zh-CN" altLang="en-US" sz="2800" dirty="0">
                <a:solidFill>
                  <a:srgbClr val="FFFF66"/>
                </a:solidFill>
                <a:ea typeface="楷体_GB2312" pitchFamily="49" charset="-122"/>
              </a:rPr>
              <a:t>      </a:t>
            </a:r>
            <a:r>
              <a:rPr kumimoji="1" lang="zh-CN" altLang="en-US" sz="2800" dirty="0">
                <a:ea typeface="楷体_GB2312" pitchFamily="49" charset="-122"/>
              </a:rPr>
              <a:t>串 </a:t>
            </a:r>
            <a:r>
              <a:rPr kumimoji="1" lang="en-US" altLang="zh-CN" sz="2800" dirty="0">
                <a:ea typeface="楷体_GB2312" pitchFamily="49" charset="-122"/>
              </a:rPr>
              <a:t>S </a:t>
            </a:r>
            <a:r>
              <a:rPr kumimoji="1" lang="zh-CN" altLang="en-US" sz="2800" dirty="0">
                <a:ea typeface="楷体_GB2312" pitchFamily="49" charset="-122"/>
              </a:rPr>
              <a:t>存在，且</a:t>
            </a:r>
            <a:r>
              <a:rPr kumimoji="1" lang="en-US" altLang="zh-CN" sz="2800" dirty="0">
                <a:ea typeface="楷体_GB2312" pitchFamily="49" charset="-122"/>
              </a:rPr>
              <a:t>1≤pos≤StrLength(S)-len+1</a:t>
            </a:r>
            <a:r>
              <a:rPr kumimoji="1" lang="zh-CN" altLang="en-US" sz="2800" dirty="0">
                <a:ea typeface="楷体_GB2312" pitchFamily="49" charset="-122"/>
              </a:rPr>
              <a:t>。</a:t>
            </a:r>
            <a:br>
              <a:rPr kumimoji="1" lang="zh-CN" altLang="en-US" sz="2800" dirty="0">
                <a:ea typeface="楷体_GB2312" pitchFamily="49" charset="-122"/>
              </a:rPr>
            </a:br>
            <a:r>
              <a:rPr kumimoji="1" lang="zh-CN" altLang="en-US" sz="2800" dirty="0">
                <a:solidFill>
                  <a:srgbClr val="FF0000"/>
                </a:solidFill>
                <a:ea typeface="楷体_GB2312" pitchFamily="49" charset="-122"/>
              </a:rPr>
              <a:t>操作结果：</a:t>
            </a:r>
          </a:p>
          <a:p>
            <a:pPr eaLnBrk="1" hangingPunct="1"/>
            <a:r>
              <a:rPr kumimoji="1" lang="zh-CN" altLang="en-US" sz="2800" dirty="0">
                <a:solidFill>
                  <a:srgbClr val="FFFF66"/>
                </a:solidFill>
                <a:ea typeface="楷体_GB2312" pitchFamily="49" charset="-122"/>
              </a:rPr>
              <a:t>      </a:t>
            </a:r>
            <a:r>
              <a:rPr kumimoji="1" lang="zh-CN" altLang="en-US" sz="2800" dirty="0">
                <a:ea typeface="楷体_GB2312" pitchFamily="49" charset="-122"/>
              </a:rPr>
              <a:t>从串 </a:t>
            </a:r>
            <a:r>
              <a:rPr kumimoji="1" lang="en-US" altLang="zh-CN" sz="2800" dirty="0">
                <a:ea typeface="楷体_GB2312" pitchFamily="49" charset="-122"/>
              </a:rPr>
              <a:t>S </a:t>
            </a:r>
            <a:r>
              <a:rPr kumimoji="1" lang="zh-CN" altLang="en-US" sz="2800" dirty="0">
                <a:ea typeface="楷体_GB2312" pitchFamily="49" charset="-122"/>
              </a:rPr>
              <a:t>中删除第 </a:t>
            </a:r>
            <a:r>
              <a:rPr kumimoji="1" lang="en-US" altLang="zh-CN" sz="2800" dirty="0">
                <a:ea typeface="楷体_GB2312" pitchFamily="49" charset="-122"/>
              </a:rPr>
              <a:t>pos </a:t>
            </a:r>
            <a:r>
              <a:rPr kumimoji="1" lang="zh-CN" altLang="en-US" sz="2800" dirty="0">
                <a:ea typeface="楷体_GB2312" pitchFamily="49" charset="-122"/>
              </a:rPr>
              <a:t>个字符起长度为</a:t>
            </a:r>
            <a:r>
              <a:rPr kumimoji="1" lang="en-US" altLang="zh-CN" sz="2800" dirty="0" err="1">
                <a:ea typeface="楷体_GB2312" pitchFamily="49" charset="-122"/>
              </a:rPr>
              <a:t>len</a:t>
            </a:r>
            <a:r>
              <a:rPr kumimoji="1" lang="zh-CN" altLang="en-US" sz="2800" dirty="0">
                <a:ea typeface="楷体_GB2312" pitchFamily="49" charset="-122"/>
              </a:rPr>
              <a:t>的子串。</a:t>
            </a:r>
          </a:p>
        </p:txBody>
      </p:sp>
      <p:sp>
        <p:nvSpPr>
          <p:cNvPr id="6"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4.1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串类型的定义</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wipe(left)">
                                      <p:cBhvr>
                                        <p:cTn id="7" dur="500"/>
                                        <p:tgtEl>
                                          <p:spTgt spid="14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wipe(left)">
                                      <p:cBhvr>
                                        <p:cTn id="12" dur="500"/>
                                        <p:tgtEl>
                                          <p:spTgt spid="149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9508"/>
                                        </p:tgtEl>
                                        <p:attrNameLst>
                                          <p:attrName>style.visibility</p:attrName>
                                        </p:attrNameLst>
                                      </p:cBhvr>
                                      <p:to>
                                        <p:strVal val="visible"/>
                                      </p:to>
                                    </p:set>
                                    <p:animEffect transition="in" filter="wipe(left)">
                                      <p:cBhvr>
                                        <p:cTn id="17" dur="500"/>
                                        <p:tgtEl>
                                          <p:spTgt spid="14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utoUpdateAnimBg="0"/>
      <p:bldP spid="14950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hlinkClick r:id="rId2" action="ppaction://hlinksldjump"/>
          </p:cNvPr>
          <p:cNvSpPr txBox="1">
            <a:spLocks noChangeArrowheads="1"/>
          </p:cNvSpPr>
          <p:nvPr/>
        </p:nvSpPr>
        <p:spPr bwMode="auto">
          <a:xfrm>
            <a:off x="900113" y="1124744"/>
            <a:ext cx="5395912" cy="1751249"/>
          </a:xfrm>
          <a:prstGeom prst="rect">
            <a:avLst/>
          </a:prstGeom>
          <a:solidFill>
            <a:srgbClr val="FFFF99"/>
          </a:solidFill>
          <a:ln w="9525">
            <a:noFill/>
            <a:miter lim="800000"/>
            <a:headEnd/>
            <a:tailEnd/>
          </a:ln>
        </p:spPr>
        <p:txBody>
          <a:bodyPr>
            <a:spAutoFit/>
          </a:bodyPr>
          <a:lstStyle/>
          <a:p>
            <a:pPr eaLnBrk="1" hangingPunct="1">
              <a:spcBef>
                <a:spcPct val="60000"/>
              </a:spcBef>
            </a:pPr>
            <a:r>
              <a:rPr kumimoji="1" lang="en-US" altLang="zh-CN" sz="2800" b="0">
                <a:ea typeface="楷体_GB2312" pitchFamily="49" charset="-122"/>
              </a:rPr>
              <a:t> </a:t>
            </a:r>
            <a:r>
              <a:rPr kumimoji="1" lang="en-US" altLang="zh-CN" sz="2800">
                <a:solidFill>
                  <a:srgbClr val="0000CC"/>
                </a:solidFill>
                <a:ea typeface="楷体_GB2312" pitchFamily="49" charset="-122"/>
              </a:rPr>
              <a:t>StrAssign (&amp;T, chars)	(</a:t>
            </a:r>
            <a:r>
              <a:rPr kumimoji="1" lang="zh-CN" altLang="en-US" sz="2800">
                <a:solidFill>
                  <a:srgbClr val="0000CC"/>
                </a:solidFill>
                <a:ea typeface="楷体_GB2312" pitchFamily="49" charset="-122"/>
              </a:rPr>
              <a:t>串赋值</a:t>
            </a:r>
            <a:r>
              <a:rPr kumimoji="1" lang="en-US" altLang="zh-CN" sz="2800">
                <a:solidFill>
                  <a:srgbClr val="0000CC"/>
                </a:solidFill>
                <a:ea typeface="楷体_GB2312" pitchFamily="49" charset="-122"/>
              </a:rPr>
              <a:t>)</a:t>
            </a:r>
          </a:p>
          <a:p>
            <a:pPr eaLnBrk="1" hangingPunct="1">
              <a:spcBef>
                <a:spcPct val="60000"/>
              </a:spcBef>
            </a:pPr>
            <a:r>
              <a:rPr kumimoji="1" lang="zh-CN" altLang="en-US" sz="2800">
                <a:solidFill>
                  <a:srgbClr val="FF0000"/>
                </a:solidFill>
                <a:ea typeface="楷体_GB2312" pitchFamily="49" charset="-122"/>
              </a:rPr>
              <a:t>初始条件：</a:t>
            </a:r>
            <a:r>
              <a:rPr kumimoji="1" lang="en-US" altLang="zh-CN" sz="2800">
                <a:ea typeface="楷体_GB2312" pitchFamily="49" charset="-122"/>
              </a:rPr>
              <a:t>chars </a:t>
            </a:r>
            <a:r>
              <a:rPr kumimoji="1" lang="zh-CN" altLang="en-US" sz="2800">
                <a:ea typeface="楷体_GB2312" pitchFamily="49" charset="-122"/>
              </a:rPr>
              <a:t>是字符串常量。</a:t>
            </a:r>
          </a:p>
          <a:p>
            <a:pPr eaLnBrk="1" hangingPunct="1">
              <a:spcBef>
                <a:spcPct val="25000"/>
              </a:spcBef>
            </a:pPr>
            <a:r>
              <a:rPr kumimoji="1" lang="zh-CN" altLang="en-US" sz="2800">
                <a:solidFill>
                  <a:srgbClr val="FF0000"/>
                </a:solidFill>
                <a:ea typeface="楷体_GB2312" pitchFamily="49" charset="-122"/>
              </a:rPr>
              <a:t>操作结果：</a:t>
            </a:r>
            <a:r>
              <a:rPr kumimoji="1" lang="zh-CN" altLang="en-US" sz="2800">
                <a:ea typeface="楷体_GB2312" pitchFamily="49" charset="-122"/>
              </a:rPr>
              <a:t>把 </a:t>
            </a:r>
            <a:r>
              <a:rPr kumimoji="1" lang="en-US" altLang="zh-CN" sz="2800">
                <a:ea typeface="楷体_GB2312" pitchFamily="49" charset="-122"/>
              </a:rPr>
              <a:t>chars </a:t>
            </a:r>
            <a:r>
              <a:rPr kumimoji="1" lang="zh-CN" altLang="en-US" sz="2800">
                <a:ea typeface="楷体_GB2312" pitchFamily="49" charset="-122"/>
              </a:rPr>
              <a:t>赋为 </a:t>
            </a:r>
            <a:r>
              <a:rPr kumimoji="1" lang="en-US" altLang="zh-CN" sz="2800">
                <a:ea typeface="楷体_GB2312" pitchFamily="49" charset="-122"/>
              </a:rPr>
              <a:t>T </a:t>
            </a:r>
            <a:r>
              <a:rPr kumimoji="1" lang="zh-CN" altLang="en-US" sz="2800">
                <a:ea typeface="楷体_GB2312" pitchFamily="49" charset="-122"/>
              </a:rPr>
              <a:t>的值。</a:t>
            </a:r>
            <a:endParaRPr kumimoji="1" lang="zh-CN" altLang="en-US" sz="2800"/>
          </a:p>
        </p:txBody>
      </p:sp>
      <p:sp>
        <p:nvSpPr>
          <p:cNvPr id="129027" name="Text Box 3">
            <a:hlinkClick r:id="rId2" action="ppaction://hlinksldjump"/>
          </p:cNvPr>
          <p:cNvSpPr txBox="1">
            <a:spLocks noChangeArrowheads="1"/>
          </p:cNvSpPr>
          <p:nvPr/>
        </p:nvSpPr>
        <p:spPr bwMode="auto">
          <a:xfrm>
            <a:off x="899592" y="3212307"/>
            <a:ext cx="5387076" cy="1751249"/>
          </a:xfrm>
          <a:prstGeom prst="rect">
            <a:avLst/>
          </a:prstGeom>
          <a:solidFill>
            <a:srgbClr val="CCFFFF"/>
          </a:solidFill>
          <a:ln w="9525">
            <a:noFill/>
            <a:miter lim="800000"/>
            <a:headEnd/>
            <a:tailEnd/>
          </a:ln>
        </p:spPr>
        <p:txBody>
          <a:bodyPr wrap="square">
            <a:spAutoFit/>
          </a:bodyPr>
          <a:lstStyle/>
          <a:p>
            <a:pPr eaLnBrk="1" hangingPunct="1">
              <a:spcBef>
                <a:spcPct val="60000"/>
              </a:spcBef>
            </a:pPr>
            <a:r>
              <a:rPr kumimoji="1" lang="en-US" altLang="zh-CN" sz="2800" dirty="0" err="1">
                <a:solidFill>
                  <a:srgbClr val="0000CC"/>
                </a:solidFill>
                <a:ea typeface="楷体_GB2312" pitchFamily="49" charset="-122"/>
              </a:rPr>
              <a:t>StrCopy</a:t>
            </a:r>
            <a:r>
              <a:rPr kumimoji="1" lang="en-US" altLang="zh-CN" sz="2800" dirty="0">
                <a:solidFill>
                  <a:srgbClr val="0000CC"/>
                </a:solidFill>
                <a:ea typeface="楷体_GB2312" pitchFamily="49" charset="-122"/>
              </a:rPr>
              <a:t> (&amp;T, S)	(</a:t>
            </a:r>
            <a:r>
              <a:rPr kumimoji="1" lang="zh-CN" altLang="en-US" sz="2800" dirty="0">
                <a:solidFill>
                  <a:srgbClr val="0000CC"/>
                </a:solidFill>
                <a:ea typeface="楷体_GB2312" pitchFamily="49" charset="-122"/>
              </a:rPr>
              <a:t>串复制</a:t>
            </a:r>
            <a:r>
              <a:rPr kumimoji="1" lang="en-US" altLang="zh-CN" sz="2800" dirty="0">
                <a:solidFill>
                  <a:srgbClr val="0000CC"/>
                </a:solidFill>
                <a:ea typeface="楷体_GB2312" pitchFamily="49" charset="-122"/>
              </a:rPr>
              <a:t>)</a:t>
            </a:r>
          </a:p>
          <a:p>
            <a:pPr eaLnBrk="1" hangingPunct="1">
              <a:spcBef>
                <a:spcPct val="60000"/>
              </a:spcBef>
            </a:pPr>
            <a:r>
              <a:rPr kumimoji="1" lang="zh-CN" altLang="en-US" sz="2800" dirty="0">
                <a:solidFill>
                  <a:srgbClr val="FF0000"/>
                </a:solidFill>
                <a:ea typeface="楷体_GB2312" pitchFamily="49" charset="-122"/>
              </a:rPr>
              <a:t>初始条件：</a:t>
            </a:r>
            <a:r>
              <a:rPr kumimoji="1" lang="zh-CN" altLang="en-US" sz="2800" dirty="0">
                <a:ea typeface="楷体_GB2312" pitchFamily="49" charset="-122"/>
              </a:rPr>
              <a:t>串 </a:t>
            </a:r>
            <a:r>
              <a:rPr kumimoji="1" lang="en-US" altLang="zh-CN" sz="2800" dirty="0">
                <a:ea typeface="楷体_GB2312" pitchFamily="49" charset="-122"/>
              </a:rPr>
              <a:t>S </a:t>
            </a:r>
            <a:r>
              <a:rPr kumimoji="1" lang="zh-CN" altLang="en-US" sz="2800" dirty="0">
                <a:ea typeface="楷体_GB2312" pitchFamily="49" charset="-122"/>
              </a:rPr>
              <a:t>存在。</a:t>
            </a:r>
          </a:p>
          <a:p>
            <a:pPr eaLnBrk="1" hangingPunct="1">
              <a:spcBef>
                <a:spcPct val="25000"/>
              </a:spcBef>
            </a:pPr>
            <a:r>
              <a:rPr kumimoji="1" lang="zh-CN" altLang="en-US" sz="2800" dirty="0">
                <a:solidFill>
                  <a:srgbClr val="FF0000"/>
                </a:solidFill>
                <a:ea typeface="楷体_GB2312" pitchFamily="49" charset="-122"/>
              </a:rPr>
              <a:t>操作结果：</a:t>
            </a:r>
            <a:r>
              <a:rPr kumimoji="1" lang="zh-CN" altLang="en-US" sz="2800" dirty="0">
                <a:ea typeface="楷体_GB2312" pitchFamily="49" charset="-122"/>
              </a:rPr>
              <a:t>由串 </a:t>
            </a:r>
            <a:r>
              <a:rPr kumimoji="1" lang="en-US" altLang="zh-CN" sz="2800" dirty="0">
                <a:ea typeface="楷体_GB2312" pitchFamily="49" charset="-122"/>
              </a:rPr>
              <a:t>S </a:t>
            </a:r>
            <a:r>
              <a:rPr kumimoji="1" lang="zh-CN" altLang="en-US" sz="2800" dirty="0">
                <a:ea typeface="楷体_GB2312" pitchFamily="49" charset="-122"/>
              </a:rPr>
              <a:t>复制得串 </a:t>
            </a:r>
            <a:r>
              <a:rPr kumimoji="1" lang="en-US" altLang="zh-CN" sz="2800" dirty="0">
                <a:ea typeface="楷体_GB2312" pitchFamily="49" charset="-122"/>
              </a:rPr>
              <a:t>T</a:t>
            </a:r>
            <a:r>
              <a:rPr kumimoji="1" lang="zh-CN" altLang="en-US" sz="2800" dirty="0">
                <a:ea typeface="楷体_GB2312" pitchFamily="49" charset="-122"/>
              </a:rPr>
              <a:t>。</a:t>
            </a:r>
          </a:p>
        </p:txBody>
      </p:sp>
      <p:sp>
        <p:nvSpPr>
          <p:cNvPr id="5"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4.1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串类型的定义</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Effect transition="in" filter="wipe(left)">
                                      <p:cBhvr>
                                        <p:cTn id="7" dur="500"/>
                                        <p:tgtEl>
                                          <p:spTgt spid="1290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6">
                                            <p:txEl>
                                              <p:pRg st="1" end="1"/>
                                            </p:txEl>
                                          </p:spTgt>
                                        </p:tgtEl>
                                        <p:attrNameLst>
                                          <p:attrName>style.visibility</p:attrName>
                                        </p:attrNameLst>
                                      </p:cBhvr>
                                      <p:to>
                                        <p:strVal val="visible"/>
                                      </p:to>
                                    </p:set>
                                    <p:animEffect transition="in" filter="wipe(left)">
                                      <p:cBhvr>
                                        <p:cTn id="12" dur="500"/>
                                        <p:tgtEl>
                                          <p:spTgt spid="1290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6">
                                            <p:txEl>
                                              <p:pRg st="2" end="2"/>
                                            </p:txEl>
                                          </p:spTgt>
                                        </p:tgtEl>
                                        <p:attrNameLst>
                                          <p:attrName>style.visibility</p:attrName>
                                        </p:attrNameLst>
                                      </p:cBhvr>
                                      <p:to>
                                        <p:strVal val="visible"/>
                                      </p:to>
                                    </p:set>
                                    <p:animEffect transition="in" filter="wipe(left)">
                                      <p:cBhvr>
                                        <p:cTn id="17" dur="500"/>
                                        <p:tgtEl>
                                          <p:spTgt spid="1290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7">
                                            <p:txEl>
                                              <p:pRg st="0" end="0"/>
                                            </p:txEl>
                                          </p:spTgt>
                                        </p:tgtEl>
                                        <p:attrNameLst>
                                          <p:attrName>style.visibility</p:attrName>
                                        </p:attrNameLst>
                                      </p:cBhvr>
                                      <p:to>
                                        <p:strVal val="visible"/>
                                      </p:to>
                                    </p:set>
                                    <p:animEffect transition="in" filter="wipe(left)">
                                      <p:cBhvr>
                                        <p:cTn id="22" dur="500"/>
                                        <p:tgtEl>
                                          <p:spTgt spid="1290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9027">
                                            <p:txEl>
                                              <p:pRg st="1" end="1"/>
                                            </p:txEl>
                                          </p:spTgt>
                                        </p:tgtEl>
                                        <p:attrNameLst>
                                          <p:attrName>style.visibility</p:attrName>
                                        </p:attrNameLst>
                                      </p:cBhvr>
                                      <p:to>
                                        <p:strVal val="visible"/>
                                      </p:to>
                                    </p:set>
                                    <p:animEffect transition="in" filter="wipe(left)">
                                      <p:cBhvr>
                                        <p:cTn id="27" dur="500"/>
                                        <p:tgtEl>
                                          <p:spTgt spid="12902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9027">
                                            <p:txEl>
                                              <p:pRg st="2" end="2"/>
                                            </p:txEl>
                                          </p:spTgt>
                                        </p:tgtEl>
                                        <p:attrNameLst>
                                          <p:attrName>style.visibility</p:attrName>
                                        </p:attrNameLst>
                                      </p:cBhvr>
                                      <p:to>
                                        <p:strVal val="visible"/>
                                      </p:to>
                                    </p:set>
                                    <p:animEffect transition="in" filter="wipe(left)">
                                      <p:cBhvr>
                                        <p:cTn id="32" dur="500"/>
                                        <p:tgtEl>
                                          <p:spTgt spid="129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autoUpdateAnimBg="0"/>
      <p:bldP spid="1290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串类型的定义</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4663" y="1124744"/>
            <a:ext cx="8193087" cy="4462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16787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solidFill>
                  <a:srgbClr val="FF0000"/>
                </a:solidFill>
              </a:rPr>
              <a:t>课前回顾</a:t>
            </a:r>
            <a:endParaRPr lang="zh-CN" altLang="en-US" dirty="0">
              <a:solidFill>
                <a:srgbClr val="FF0000"/>
              </a:solidFill>
            </a:endParaRPr>
          </a:p>
        </p:txBody>
      </p:sp>
      <p:sp>
        <p:nvSpPr>
          <p:cNvPr id="3" name="内容占位符 2"/>
          <p:cNvSpPr>
            <a:spLocks noGrp="1"/>
          </p:cNvSpPr>
          <p:nvPr>
            <p:ph idx="1"/>
          </p:nvPr>
        </p:nvSpPr>
        <p:spPr>
          <a:xfrm>
            <a:off x="395288" y="1270273"/>
            <a:ext cx="8569325" cy="5399087"/>
          </a:xfrm>
        </p:spPr>
        <p:txBody>
          <a:bodyPr/>
          <a:lstStyle/>
          <a:p>
            <a:r>
              <a:rPr lang="zh-CN" altLang="en-US" dirty="0" smtClean="0"/>
              <a:t>队列的定义</a:t>
            </a:r>
            <a:endParaRPr lang="en-US" altLang="zh-CN" dirty="0" smtClean="0"/>
          </a:p>
          <a:p>
            <a:pPr lvl="1"/>
            <a:r>
              <a:rPr lang="zh-CN" altLang="en-US" sz="2600" dirty="0" smtClean="0"/>
              <a:t>只</a:t>
            </a:r>
            <a:r>
              <a:rPr lang="zh-CN" altLang="en-US" sz="2600" dirty="0"/>
              <a:t>允许在一端进行插入操作，</a:t>
            </a:r>
            <a:r>
              <a:rPr lang="zh-CN" altLang="en-US" sz="2600" dirty="0" smtClean="0"/>
              <a:t>而在另</a:t>
            </a:r>
            <a:r>
              <a:rPr lang="zh-CN" altLang="en-US" sz="2600" dirty="0"/>
              <a:t>一端进行删除操作的</a:t>
            </a:r>
            <a:r>
              <a:rPr lang="zh-CN" altLang="en-US" sz="2600" dirty="0">
                <a:solidFill>
                  <a:srgbClr val="0000FF"/>
                </a:solidFill>
              </a:rPr>
              <a:t>线性表</a:t>
            </a:r>
            <a:r>
              <a:rPr lang="zh-CN" altLang="en-US" sz="2600" dirty="0" smtClean="0"/>
              <a:t>。</a:t>
            </a:r>
            <a:endParaRPr lang="en-US" altLang="zh-CN" sz="2600" dirty="0" smtClean="0"/>
          </a:p>
          <a:p>
            <a:pPr lvl="1"/>
            <a:r>
              <a:rPr lang="zh-CN" altLang="en-US" sz="2600" dirty="0"/>
              <a:t>允许</a:t>
            </a:r>
            <a:r>
              <a:rPr lang="zh-CN" altLang="en-US" sz="2600" dirty="0" smtClean="0"/>
              <a:t>插入的</a:t>
            </a:r>
            <a:r>
              <a:rPr lang="zh-CN" altLang="en-US" sz="2600" dirty="0"/>
              <a:t>一端称为</a:t>
            </a:r>
            <a:r>
              <a:rPr lang="zh-CN" altLang="en-US" sz="2600" dirty="0">
                <a:solidFill>
                  <a:srgbClr val="0000FF"/>
                </a:solidFill>
              </a:rPr>
              <a:t>队尾</a:t>
            </a:r>
            <a:r>
              <a:rPr lang="zh-CN" altLang="en-US" sz="2600" dirty="0"/>
              <a:t>，允许</a:t>
            </a:r>
            <a:r>
              <a:rPr lang="zh-CN" altLang="en-US" sz="2600" dirty="0" smtClean="0"/>
              <a:t>删除的</a:t>
            </a:r>
            <a:r>
              <a:rPr lang="zh-CN" altLang="en-US" sz="2600" dirty="0"/>
              <a:t>一端称为</a:t>
            </a:r>
            <a:r>
              <a:rPr lang="zh-CN" altLang="en-US" sz="2600" dirty="0">
                <a:solidFill>
                  <a:srgbClr val="0000FF"/>
                </a:solidFill>
              </a:rPr>
              <a:t>队头</a:t>
            </a:r>
            <a:r>
              <a:rPr lang="zh-CN" altLang="en-US" sz="2600" dirty="0"/>
              <a:t>。 </a:t>
            </a:r>
          </a:p>
          <a:p>
            <a:pPr lvl="1"/>
            <a:r>
              <a:rPr lang="zh-CN" altLang="en-US" sz="2600" dirty="0"/>
              <a:t>空</a:t>
            </a:r>
            <a:r>
              <a:rPr lang="zh-CN" altLang="en-US" sz="2600" dirty="0" smtClean="0"/>
              <a:t>队列</a:t>
            </a:r>
            <a:endParaRPr lang="en-US" altLang="zh-CN" sz="2600" dirty="0" smtClean="0"/>
          </a:p>
          <a:p>
            <a:pPr lvl="2"/>
            <a:r>
              <a:rPr lang="zh-CN" altLang="en-US" dirty="0" smtClean="0"/>
              <a:t>不</a:t>
            </a:r>
            <a:r>
              <a:rPr lang="zh-CN" altLang="en-US" dirty="0"/>
              <a:t>含任何数据元素的队列。 </a:t>
            </a:r>
          </a:p>
          <a:p>
            <a:pPr lvl="1"/>
            <a:endParaRPr lang="zh-CN" altLang="en-US" dirty="0"/>
          </a:p>
          <a:p>
            <a:endParaRPr lang="zh-CN" altLang="en-US" dirty="0"/>
          </a:p>
        </p:txBody>
      </p:sp>
      <p:grpSp>
        <p:nvGrpSpPr>
          <p:cNvPr id="4" name="Group 6"/>
          <p:cNvGrpSpPr>
            <a:grpSpLocks/>
          </p:cNvGrpSpPr>
          <p:nvPr/>
        </p:nvGrpSpPr>
        <p:grpSpPr bwMode="auto">
          <a:xfrm>
            <a:off x="1377950" y="5132536"/>
            <a:ext cx="7169150" cy="1320800"/>
            <a:chOff x="1696" y="2464"/>
            <a:chExt cx="3184" cy="832"/>
          </a:xfrm>
        </p:grpSpPr>
        <p:sp>
          <p:nvSpPr>
            <p:cNvPr id="18" name="Line 7"/>
            <p:cNvSpPr>
              <a:spLocks noChangeShapeType="1"/>
            </p:cNvSpPr>
            <p:nvPr/>
          </p:nvSpPr>
          <p:spPr bwMode="auto">
            <a:xfrm>
              <a:off x="2304" y="2464"/>
              <a:ext cx="166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Line 8"/>
            <p:cNvSpPr>
              <a:spLocks noChangeShapeType="1"/>
            </p:cNvSpPr>
            <p:nvPr/>
          </p:nvSpPr>
          <p:spPr bwMode="auto">
            <a:xfrm>
              <a:off x="2336" y="2736"/>
              <a:ext cx="166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Line 9"/>
            <p:cNvSpPr>
              <a:spLocks noChangeShapeType="1"/>
            </p:cNvSpPr>
            <p:nvPr/>
          </p:nvSpPr>
          <p:spPr bwMode="auto">
            <a:xfrm flipH="1" flipV="1">
              <a:off x="2680" y="2800"/>
              <a:ext cx="0" cy="2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Line 10"/>
            <p:cNvSpPr>
              <a:spLocks noChangeShapeType="1"/>
            </p:cNvSpPr>
            <p:nvPr/>
          </p:nvSpPr>
          <p:spPr bwMode="auto">
            <a:xfrm flipH="1" flipV="1">
              <a:off x="3540" y="2768"/>
              <a:ext cx="0" cy="2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11"/>
            <p:cNvSpPr>
              <a:spLocks noChangeShapeType="1"/>
            </p:cNvSpPr>
            <p:nvPr/>
          </p:nvSpPr>
          <p:spPr bwMode="auto">
            <a:xfrm flipH="1" flipV="1">
              <a:off x="2024" y="2616"/>
              <a:ext cx="27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Text Box 12"/>
            <p:cNvSpPr txBox="1">
              <a:spLocks noChangeArrowheads="1"/>
            </p:cNvSpPr>
            <p:nvPr/>
          </p:nvSpPr>
          <p:spPr bwMode="auto">
            <a:xfrm>
              <a:off x="1696" y="2528"/>
              <a:ext cx="544"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Times New Roman" pitchFamily="18" charset="0"/>
                </a:rPr>
                <a:t>出队</a:t>
              </a:r>
              <a:endParaRPr kumimoji="0" lang="zh-CN" altLang="en-US" sz="18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4" name="Text Box 13"/>
            <p:cNvSpPr txBox="1">
              <a:spLocks noChangeArrowheads="1"/>
            </p:cNvSpPr>
            <p:nvPr/>
          </p:nvSpPr>
          <p:spPr bwMode="auto">
            <a:xfrm>
              <a:off x="4336" y="2512"/>
              <a:ext cx="544"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Times New Roman" pitchFamily="18" charset="0"/>
                </a:rPr>
                <a:t>入队</a:t>
              </a:r>
              <a:endParaRPr kumimoji="0" lang="zh-CN" altLang="en-US" sz="18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5" name="Line 14"/>
            <p:cNvSpPr>
              <a:spLocks noChangeShapeType="1"/>
            </p:cNvSpPr>
            <p:nvPr/>
          </p:nvSpPr>
          <p:spPr bwMode="auto">
            <a:xfrm flipH="1">
              <a:off x="4040" y="2592"/>
              <a:ext cx="32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Text Box 15"/>
            <p:cNvSpPr txBox="1">
              <a:spLocks noChangeArrowheads="1"/>
            </p:cNvSpPr>
            <p:nvPr/>
          </p:nvSpPr>
          <p:spPr bwMode="auto">
            <a:xfrm>
              <a:off x="2480" y="3008"/>
              <a:ext cx="40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Times New Roman" pitchFamily="18" charset="0"/>
                </a:rPr>
                <a:t>队头</a:t>
              </a:r>
            </a:p>
          </p:txBody>
        </p:sp>
        <p:sp>
          <p:nvSpPr>
            <p:cNvPr id="27" name="Text Box 16"/>
            <p:cNvSpPr txBox="1">
              <a:spLocks noChangeArrowheads="1"/>
            </p:cNvSpPr>
            <p:nvPr/>
          </p:nvSpPr>
          <p:spPr bwMode="auto">
            <a:xfrm>
              <a:off x="3396" y="2992"/>
              <a:ext cx="40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Times New Roman" pitchFamily="18" charset="0"/>
                </a:rPr>
                <a:t>队尾</a:t>
              </a:r>
            </a:p>
          </p:txBody>
        </p:sp>
        <p:sp>
          <p:nvSpPr>
            <p:cNvPr id="28" name="Text Box 17"/>
            <p:cNvSpPr txBox="1">
              <a:spLocks noChangeArrowheads="1"/>
            </p:cNvSpPr>
            <p:nvPr/>
          </p:nvSpPr>
          <p:spPr bwMode="auto">
            <a:xfrm>
              <a:off x="2600" y="2504"/>
              <a:ext cx="1208"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1" u="none" strike="noStrike" kern="0" cap="none" spc="0" normalizeH="0" baseline="0" noProof="0" dirty="0" smtClean="0">
                  <a:ln>
                    <a:noFill/>
                  </a:ln>
                  <a:solidFill>
                    <a:sysClr val="windowText" lastClr="000000"/>
                  </a:solidFill>
                  <a:effectLst/>
                  <a:uLnTx/>
                  <a:uFillTx/>
                  <a:latin typeface="Times New Roman" pitchFamily="18" charset="0"/>
                </a:rPr>
                <a:t>a</a:t>
              </a:r>
              <a:r>
                <a:rPr kumimoji="0" lang="en-US" altLang="zh-CN" sz="1800" b="1" i="0" u="none" strike="noStrike" kern="0" cap="none" spc="0" normalizeH="0" baseline="-25000" noProof="0" dirty="0" smtClean="0">
                  <a:ln>
                    <a:noFill/>
                  </a:ln>
                  <a:solidFill>
                    <a:sysClr val="windowText" lastClr="000000"/>
                  </a:solidFill>
                  <a:effectLst/>
                  <a:uLnTx/>
                  <a:uFillTx/>
                  <a:latin typeface="Times New Roman" pitchFamily="18" charset="0"/>
                </a:rPr>
                <a:t>1</a:t>
              </a:r>
              <a:r>
                <a:rPr kumimoji="0" lang="en-US" altLang="zh-CN" sz="1800" b="1" i="0" u="none" strike="noStrike" kern="0" cap="none" spc="0" normalizeH="0" baseline="0" noProof="0" dirty="0" smtClean="0">
                  <a:ln>
                    <a:noFill/>
                  </a:ln>
                  <a:solidFill>
                    <a:sysClr val="windowText" lastClr="000000"/>
                  </a:solidFill>
                  <a:effectLst/>
                  <a:uLnTx/>
                  <a:uFillTx/>
                  <a:latin typeface="Times New Roman" pitchFamily="18" charset="0"/>
                </a:rPr>
                <a:t>  </a:t>
              </a:r>
              <a:r>
                <a:rPr kumimoji="0" lang="en-US" altLang="zh-CN" sz="1800" b="1" i="1" u="none" strike="noStrike" kern="0" cap="none" spc="0" normalizeH="0" baseline="0" noProof="0" dirty="0" smtClean="0">
                  <a:ln>
                    <a:noFill/>
                  </a:ln>
                  <a:solidFill>
                    <a:sysClr val="windowText" lastClr="000000"/>
                  </a:solidFill>
                  <a:effectLst/>
                  <a:uLnTx/>
                  <a:uFillTx/>
                  <a:latin typeface="Times New Roman" pitchFamily="18" charset="0"/>
                </a:rPr>
                <a:t>a</a:t>
              </a:r>
              <a:r>
                <a:rPr kumimoji="0" lang="en-US" altLang="zh-CN" sz="1800" b="1" i="0" u="none" strike="noStrike" kern="0" cap="none" spc="0" normalizeH="0" baseline="-25000" noProof="0" dirty="0" smtClean="0">
                  <a:ln>
                    <a:noFill/>
                  </a:ln>
                  <a:solidFill>
                    <a:sysClr val="windowText" lastClr="000000"/>
                  </a:solidFill>
                  <a:effectLst/>
                  <a:uLnTx/>
                  <a:uFillTx/>
                  <a:latin typeface="Times New Roman" pitchFamily="18" charset="0"/>
                </a:rPr>
                <a:t>2</a:t>
              </a:r>
              <a:r>
                <a:rPr kumimoji="0" lang="en-US" altLang="zh-CN" sz="1800" b="1" i="0" u="none" strike="noStrike" kern="0" cap="none" spc="0" normalizeH="0" baseline="0" noProof="0" dirty="0" smtClean="0">
                  <a:ln>
                    <a:noFill/>
                  </a:ln>
                  <a:solidFill>
                    <a:sysClr val="windowText" lastClr="000000"/>
                  </a:solidFill>
                  <a:effectLst/>
                  <a:uLnTx/>
                  <a:uFillTx/>
                  <a:latin typeface="Times New Roman" pitchFamily="18" charset="0"/>
                </a:rPr>
                <a:t>       …              </a:t>
              </a:r>
              <a:r>
                <a:rPr kumimoji="0" lang="en-US" altLang="zh-CN" sz="1800" b="1" i="1" u="none" strike="noStrike" kern="0" cap="none" spc="0" normalizeH="0" baseline="0" noProof="0" dirty="0" smtClean="0">
                  <a:ln>
                    <a:noFill/>
                  </a:ln>
                  <a:solidFill>
                    <a:sysClr val="windowText" lastClr="000000"/>
                  </a:solidFill>
                  <a:effectLst/>
                  <a:uLnTx/>
                  <a:uFillTx/>
                  <a:latin typeface="Times New Roman" pitchFamily="18" charset="0"/>
                </a:rPr>
                <a:t>a</a:t>
              </a:r>
              <a:r>
                <a:rPr kumimoji="0" lang="en-US" altLang="zh-CN" sz="1800" b="1" i="1" u="none" strike="noStrike" kern="0" cap="none" spc="0" normalizeH="0" baseline="-25000" noProof="0" dirty="0" smtClean="0">
                  <a:ln>
                    <a:noFill/>
                  </a:ln>
                  <a:solidFill>
                    <a:sysClr val="windowText" lastClr="000000"/>
                  </a:solidFill>
                  <a:effectLst/>
                  <a:uLnTx/>
                  <a:uFillTx/>
                  <a:latin typeface="Times New Roman" pitchFamily="18" charset="0"/>
                </a:rPr>
                <a:t>n</a:t>
              </a:r>
            </a:p>
          </p:txBody>
        </p:sp>
      </p:grpSp>
      <p:pic>
        <p:nvPicPr>
          <p:cNvPr id="16" name="Picture 3"/>
          <p:cNvPicPr>
            <a:picLocks noChangeAspect="1" noChangeArrowheads="1"/>
          </p:cNvPicPr>
          <p:nvPr/>
        </p:nvPicPr>
        <p:blipFill>
          <a:blip r:embed="rId2" cstate="print"/>
          <a:srcRect/>
          <a:stretch>
            <a:fillRect/>
          </a:stretch>
        </p:blipFill>
        <p:spPr bwMode="auto">
          <a:xfrm>
            <a:off x="6435923" y="3362622"/>
            <a:ext cx="2168525" cy="1506538"/>
          </a:xfrm>
          <a:prstGeom prst="rect">
            <a:avLst/>
          </a:prstGeom>
          <a:noFill/>
          <a:ln w="9525">
            <a:noFill/>
            <a:miter lim="800000"/>
            <a:headEnd/>
            <a:tailEnd/>
          </a:ln>
        </p:spPr>
      </p:pic>
      <p:sp>
        <p:nvSpPr>
          <p:cNvPr id="17" name="矩形 16"/>
          <p:cNvSpPr/>
          <p:nvPr/>
        </p:nvSpPr>
        <p:spPr>
          <a:xfrm>
            <a:off x="2915816" y="980728"/>
            <a:ext cx="6228184" cy="830997"/>
          </a:xfrm>
          <a:prstGeom prst="rect">
            <a:avLst/>
          </a:prstGeom>
        </p:spPr>
        <p:txBody>
          <a:bodyPr wrap="square">
            <a:spAutoFit/>
          </a:bodyPr>
          <a:lstStyle/>
          <a:p>
            <a:pPr>
              <a:lnSpc>
                <a:spcPct val="150000"/>
              </a:lnSpc>
            </a:pPr>
            <a:r>
              <a:rPr lang="zh-CN" altLang="en-US" sz="3200" b="1" dirty="0" smtClean="0"/>
              <a:t>队列的操作特性：</a:t>
            </a:r>
            <a:r>
              <a:rPr lang="zh-CN" altLang="en-US" sz="3200" b="1" dirty="0" smtClean="0">
                <a:solidFill>
                  <a:srgbClr val="FF0000"/>
                </a:solidFill>
              </a:rPr>
              <a:t>先进先出</a:t>
            </a:r>
            <a:r>
              <a:rPr lang="en-US" altLang="zh-CN" sz="3200" b="1" dirty="0" smtClean="0">
                <a:solidFill>
                  <a:srgbClr val="FF0000"/>
                </a:solidFill>
              </a:rPr>
              <a:t>(FIFO)</a:t>
            </a:r>
            <a:endParaRPr lang="zh-CN" altLang="en-US" sz="3200" b="1" dirty="0">
              <a:solidFill>
                <a:srgbClr val="FF0000"/>
              </a:solidFill>
            </a:endParaRPr>
          </a:p>
        </p:txBody>
      </p:sp>
    </p:spTree>
    <p:extLst>
      <p:ext uri="{BB962C8B-B14F-4D97-AF65-F5344CB8AC3E}">
        <p14:creationId xmlns:p14="http://schemas.microsoft.com/office/powerpoint/2010/main" xmlns="" val="256862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a:hlinkClick r:id="rId2" action="ppaction://hlinksldjump"/>
          </p:cNvPr>
          <p:cNvSpPr txBox="1">
            <a:spLocks noChangeArrowheads="1"/>
          </p:cNvSpPr>
          <p:nvPr/>
        </p:nvSpPr>
        <p:spPr bwMode="auto">
          <a:xfrm>
            <a:off x="610939" y="1158155"/>
            <a:ext cx="8209533" cy="2268538"/>
          </a:xfrm>
          <a:prstGeom prst="rect">
            <a:avLst/>
          </a:prstGeom>
          <a:solidFill>
            <a:srgbClr val="FFFF99"/>
          </a:solidFill>
          <a:ln w="9525">
            <a:noFill/>
            <a:miter lim="800000"/>
            <a:headEnd/>
            <a:tailEnd/>
          </a:ln>
        </p:spPr>
        <p:txBody>
          <a:bodyPr wrap="square">
            <a:spAutoFit/>
          </a:bodyPr>
          <a:lstStyle/>
          <a:p>
            <a:pPr eaLnBrk="1" hangingPunct="1">
              <a:spcBef>
                <a:spcPct val="60000"/>
              </a:spcBef>
            </a:pPr>
            <a:r>
              <a:rPr kumimoji="1" lang="en-US" altLang="zh-CN" sz="2800" dirty="0">
                <a:ea typeface="楷体_GB2312" pitchFamily="49" charset="-122"/>
              </a:rPr>
              <a:t>  </a:t>
            </a:r>
            <a:r>
              <a:rPr kumimoji="1" lang="en-US" altLang="zh-CN" sz="2800" dirty="0" err="1">
                <a:solidFill>
                  <a:srgbClr val="0000CC"/>
                </a:solidFill>
                <a:ea typeface="楷体_GB2312" pitchFamily="49" charset="-122"/>
              </a:rPr>
              <a:t>StrCompare</a:t>
            </a:r>
            <a:r>
              <a:rPr kumimoji="1" lang="en-US" altLang="zh-CN" sz="2800" dirty="0">
                <a:solidFill>
                  <a:srgbClr val="0000CC"/>
                </a:solidFill>
                <a:ea typeface="楷体_GB2312" pitchFamily="49" charset="-122"/>
              </a:rPr>
              <a:t> (S, T)	(</a:t>
            </a:r>
            <a:r>
              <a:rPr kumimoji="1" lang="zh-CN" altLang="en-US" sz="2800" dirty="0">
                <a:solidFill>
                  <a:srgbClr val="0000CC"/>
                </a:solidFill>
                <a:ea typeface="楷体_GB2312" pitchFamily="49" charset="-122"/>
              </a:rPr>
              <a:t>串比较</a:t>
            </a:r>
            <a:r>
              <a:rPr kumimoji="1" lang="en-US" altLang="zh-CN" sz="2800" dirty="0">
                <a:solidFill>
                  <a:srgbClr val="0000CC"/>
                </a:solidFill>
                <a:ea typeface="楷体_GB2312" pitchFamily="49" charset="-122"/>
              </a:rPr>
              <a:t>)</a:t>
            </a:r>
          </a:p>
          <a:p>
            <a:pPr eaLnBrk="1" hangingPunct="1">
              <a:spcBef>
                <a:spcPct val="60000"/>
              </a:spcBef>
            </a:pPr>
            <a:r>
              <a:rPr kumimoji="1" lang="zh-CN" altLang="en-US" sz="2800" dirty="0">
                <a:solidFill>
                  <a:srgbClr val="FF0000"/>
                </a:solidFill>
                <a:ea typeface="楷体_GB2312" pitchFamily="49" charset="-122"/>
              </a:rPr>
              <a:t>初始条件：</a:t>
            </a:r>
            <a:r>
              <a:rPr kumimoji="1" lang="zh-CN" altLang="en-US" sz="2800" dirty="0">
                <a:ea typeface="楷体_GB2312" pitchFamily="49" charset="-122"/>
              </a:rPr>
              <a:t>串 </a:t>
            </a:r>
            <a:r>
              <a:rPr kumimoji="1" lang="en-US" altLang="zh-CN" sz="2800" dirty="0">
                <a:ea typeface="楷体_GB2312" pitchFamily="49" charset="-122"/>
              </a:rPr>
              <a:t>S </a:t>
            </a:r>
            <a:r>
              <a:rPr kumimoji="1" lang="zh-CN" altLang="en-US" sz="2800" dirty="0">
                <a:ea typeface="楷体_GB2312" pitchFamily="49" charset="-122"/>
              </a:rPr>
              <a:t>和 </a:t>
            </a:r>
            <a:r>
              <a:rPr kumimoji="1" lang="en-US" altLang="zh-CN" sz="2800" dirty="0">
                <a:ea typeface="楷体_GB2312" pitchFamily="49" charset="-122"/>
              </a:rPr>
              <a:t>T </a:t>
            </a:r>
            <a:r>
              <a:rPr kumimoji="1" lang="zh-CN" altLang="en-US" sz="2800" dirty="0">
                <a:ea typeface="楷体_GB2312" pitchFamily="49" charset="-122"/>
              </a:rPr>
              <a:t>都存在。</a:t>
            </a:r>
          </a:p>
          <a:p>
            <a:pPr eaLnBrk="1" hangingPunct="1">
              <a:spcBef>
                <a:spcPct val="25000"/>
              </a:spcBef>
            </a:pPr>
            <a:r>
              <a:rPr kumimoji="1" lang="zh-CN" altLang="en-US" sz="2800" dirty="0">
                <a:solidFill>
                  <a:srgbClr val="FF0000"/>
                </a:solidFill>
                <a:ea typeface="楷体_GB2312" pitchFamily="49" charset="-122"/>
              </a:rPr>
              <a:t>操作结果：</a:t>
            </a:r>
            <a:r>
              <a:rPr kumimoji="1" lang="zh-CN" altLang="en-US" sz="2800" dirty="0">
                <a:ea typeface="楷体_GB2312" pitchFamily="49" charset="-122"/>
              </a:rPr>
              <a:t>由串 </a:t>
            </a:r>
            <a:r>
              <a:rPr kumimoji="1" lang="en-US" altLang="zh-CN" sz="2800" dirty="0">
                <a:ea typeface="楷体_GB2312" pitchFamily="49" charset="-122"/>
              </a:rPr>
              <a:t>S &gt; T, </a:t>
            </a:r>
            <a:r>
              <a:rPr kumimoji="1" lang="zh-CN" altLang="en-US" sz="2800" dirty="0">
                <a:ea typeface="楷体_GB2312" pitchFamily="49" charset="-122"/>
              </a:rPr>
              <a:t>则返回值</a:t>
            </a:r>
            <a:r>
              <a:rPr kumimoji="1" lang="en-US" altLang="zh-CN" sz="2800" dirty="0">
                <a:ea typeface="楷体_GB2312" pitchFamily="49" charset="-122"/>
              </a:rPr>
              <a:t>&gt;0</a:t>
            </a:r>
            <a:r>
              <a:rPr kumimoji="1" lang="zh-CN" altLang="en-US" sz="2800" dirty="0">
                <a:ea typeface="楷体_GB2312" pitchFamily="49" charset="-122"/>
              </a:rPr>
              <a:t>；若</a:t>
            </a:r>
            <a:r>
              <a:rPr kumimoji="1" lang="en-US" altLang="zh-CN" sz="2800" dirty="0">
                <a:ea typeface="楷体_GB2312" pitchFamily="49" charset="-122"/>
              </a:rPr>
              <a:t>S=T,</a:t>
            </a:r>
          </a:p>
          <a:p>
            <a:pPr eaLnBrk="1" hangingPunct="1">
              <a:spcBef>
                <a:spcPct val="25000"/>
              </a:spcBef>
            </a:pPr>
            <a:r>
              <a:rPr kumimoji="1" lang="en-US" altLang="zh-CN" sz="2800" dirty="0">
                <a:ea typeface="楷体_GB2312" pitchFamily="49" charset="-122"/>
              </a:rPr>
              <a:t>                    </a:t>
            </a:r>
            <a:r>
              <a:rPr kumimoji="1" lang="zh-CN" altLang="en-US" sz="2800" dirty="0">
                <a:ea typeface="楷体_GB2312" pitchFamily="49" charset="-122"/>
              </a:rPr>
              <a:t>则返回值</a:t>
            </a:r>
            <a:r>
              <a:rPr kumimoji="1" lang="en-US" altLang="zh-CN" sz="2800" dirty="0">
                <a:ea typeface="楷体_GB2312" pitchFamily="49" charset="-122"/>
              </a:rPr>
              <a:t>=0</a:t>
            </a:r>
            <a:r>
              <a:rPr kumimoji="1" lang="zh-CN" altLang="en-US" sz="2800" dirty="0">
                <a:ea typeface="楷体_GB2312" pitchFamily="49" charset="-122"/>
              </a:rPr>
              <a:t>；由串 </a:t>
            </a:r>
            <a:r>
              <a:rPr kumimoji="1" lang="en-US" altLang="zh-CN" sz="2800" dirty="0">
                <a:ea typeface="楷体_GB2312" pitchFamily="49" charset="-122"/>
              </a:rPr>
              <a:t>S &lt; T, </a:t>
            </a:r>
            <a:r>
              <a:rPr kumimoji="1" lang="zh-CN" altLang="en-US" sz="2800" dirty="0">
                <a:ea typeface="楷体_GB2312" pitchFamily="49" charset="-122"/>
              </a:rPr>
              <a:t>则返回值</a:t>
            </a:r>
            <a:r>
              <a:rPr kumimoji="1" lang="en-US" altLang="zh-CN" sz="2800" dirty="0">
                <a:ea typeface="楷体_GB2312" pitchFamily="49" charset="-122"/>
              </a:rPr>
              <a:t>&lt;0.</a:t>
            </a:r>
          </a:p>
        </p:txBody>
      </p:sp>
      <p:sp>
        <p:nvSpPr>
          <p:cNvPr id="151555" name="Text Box 3"/>
          <p:cNvSpPr txBox="1">
            <a:spLocks noChangeArrowheads="1"/>
          </p:cNvSpPr>
          <p:nvPr/>
        </p:nvSpPr>
        <p:spPr bwMode="auto">
          <a:xfrm>
            <a:off x="611385" y="3823568"/>
            <a:ext cx="8209087" cy="1126462"/>
          </a:xfrm>
          <a:prstGeom prst="rect">
            <a:avLst/>
          </a:prstGeom>
          <a:solidFill>
            <a:srgbClr val="C0C0C0"/>
          </a:solidFill>
          <a:ln w="9525">
            <a:noFill/>
            <a:miter lim="800000"/>
            <a:headEnd/>
            <a:tailEnd/>
          </a:ln>
        </p:spPr>
        <p:txBody>
          <a:bodyPr wrap="square">
            <a:spAutoFit/>
          </a:bodyPr>
          <a:lstStyle/>
          <a:p>
            <a:pPr eaLnBrk="1" hangingPunct="1">
              <a:lnSpc>
                <a:spcPct val="120000"/>
              </a:lnSpc>
            </a:pPr>
            <a:r>
              <a:rPr kumimoji="1" lang="zh-CN" altLang="zh-CN" sz="2800" dirty="0">
                <a:solidFill>
                  <a:srgbClr val="FF0000"/>
                </a:solidFill>
              </a:rPr>
              <a:t>例如</a:t>
            </a:r>
            <a:r>
              <a:rPr kumimoji="1" lang="zh-CN" altLang="zh-CN" sz="2800" dirty="0" smtClean="0">
                <a:solidFill>
                  <a:srgbClr val="FF0000"/>
                </a:solidFill>
              </a:rPr>
              <a:t>：</a:t>
            </a:r>
            <a:r>
              <a:rPr kumimoji="1" lang="en-US" altLang="zh-CN" sz="2800" dirty="0" smtClean="0">
                <a:solidFill>
                  <a:srgbClr val="FF0000"/>
                </a:solidFill>
              </a:rPr>
              <a:t> </a:t>
            </a:r>
            <a:r>
              <a:rPr kumimoji="1" lang="en-US" altLang="zh-CN" sz="2800" dirty="0" err="1" smtClean="0"/>
              <a:t>StrCompare</a:t>
            </a:r>
            <a:r>
              <a:rPr kumimoji="1" lang="en-US" altLang="zh-CN" sz="2800" dirty="0"/>
              <a:t>(</a:t>
            </a:r>
            <a:r>
              <a:rPr kumimoji="1" lang="en-US" altLang="zh-CN" sz="2800" dirty="0">
                <a:sym typeface="Symbol" pitchFamily="18" charset="2"/>
              </a:rPr>
              <a:t> data ,  </a:t>
            </a:r>
            <a:r>
              <a:rPr kumimoji="1" lang="en-US" altLang="zh-CN" sz="2800" dirty="0" smtClean="0">
                <a:sym typeface="Symbol" pitchFamily="18" charset="2"/>
              </a:rPr>
              <a:t>structure </a:t>
            </a:r>
            <a:r>
              <a:rPr kumimoji="1" lang="en-US" altLang="zh-CN" sz="2800" dirty="0">
                <a:sym typeface="Symbol" pitchFamily="18" charset="2"/>
              </a:rPr>
              <a:t>) &lt; 0</a:t>
            </a:r>
          </a:p>
          <a:p>
            <a:pPr eaLnBrk="1" hangingPunct="1">
              <a:lnSpc>
                <a:spcPct val="120000"/>
              </a:lnSpc>
            </a:pPr>
            <a:r>
              <a:rPr kumimoji="1" lang="en-US" altLang="zh-CN" sz="2800" dirty="0">
                <a:sym typeface="Symbol" pitchFamily="18" charset="2"/>
              </a:rPr>
              <a:t>            </a:t>
            </a:r>
            <a:r>
              <a:rPr kumimoji="1" lang="en-US" altLang="zh-CN" sz="2800" dirty="0" err="1">
                <a:sym typeface="Symbol" pitchFamily="18" charset="2"/>
              </a:rPr>
              <a:t>StrCompare</a:t>
            </a:r>
            <a:r>
              <a:rPr kumimoji="1" lang="en-US" altLang="zh-CN" sz="2800" dirty="0">
                <a:sym typeface="Symbol" pitchFamily="18" charset="2"/>
              </a:rPr>
              <a:t>( </a:t>
            </a:r>
            <a:r>
              <a:rPr kumimoji="1" lang="en-US" altLang="zh-CN" sz="2800" dirty="0" smtClean="0">
                <a:sym typeface="Symbol" pitchFamily="18" charset="2"/>
              </a:rPr>
              <a:t>cat </a:t>
            </a:r>
            <a:r>
              <a:rPr kumimoji="1" lang="en-US" altLang="zh-CN" sz="2800" dirty="0">
                <a:sym typeface="Symbol" pitchFamily="18" charset="2"/>
              </a:rPr>
              <a:t>,  case ) &gt; 0</a:t>
            </a:r>
          </a:p>
        </p:txBody>
      </p:sp>
      <p:sp>
        <p:nvSpPr>
          <p:cNvPr id="5"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4.1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串类型的定义</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4">
                                            <p:txEl>
                                              <p:pRg st="0" end="0"/>
                                            </p:txEl>
                                          </p:spTgt>
                                        </p:tgtEl>
                                        <p:attrNameLst>
                                          <p:attrName>style.visibility</p:attrName>
                                        </p:attrNameLst>
                                      </p:cBhvr>
                                      <p:to>
                                        <p:strVal val="visible"/>
                                      </p:to>
                                    </p:set>
                                    <p:animEffect transition="in" filter="wipe(left)">
                                      <p:cBhvr>
                                        <p:cTn id="7" dur="500"/>
                                        <p:tgtEl>
                                          <p:spTgt spid="151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4">
                                            <p:txEl>
                                              <p:pRg st="1" end="1"/>
                                            </p:txEl>
                                          </p:spTgt>
                                        </p:tgtEl>
                                        <p:attrNameLst>
                                          <p:attrName>style.visibility</p:attrName>
                                        </p:attrNameLst>
                                      </p:cBhvr>
                                      <p:to>
                                        <p:strVal val="visible"/>
                                      </p:to>
                                    </p:set>
                                    <p:animEffect transition="in" filter="wipe(left)">
                                      <p:cBhvr>
                                        <p:cTn id="12" dur="500"/>
                                        <p:tgtEl>
                                          <p:spTgt spid="151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4">
                                            <p:txEl>
                                              <p:pRg st="2" end="2"/>
                                            </p:txEl>
                                          </p:spTgt>
                                        </p:tgtEl>
                                        <p:attrNameLst>
                                          <p:attrName>style.visibility</p:attrName>
                                        </p:attrNameLst>
                                      </p:cBhvr>
                                      <p:to>
                                        <p:strVal val="visible"/>
                                      </p:to>
                                    </p:set>
                                    <p:animEffect transition="in" filter="wipe(left)">
                                      <p:cBhvr>
                                        <p:cTn id="17" dur="500"/>
                                        <p:tgtEl>
                                          <p:spTgt spid="151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554">
                                            <p:txEl>
                                              <p:pRg st="3" end="3"/>
                                            </p:txEl>
                                          </p:spTgt>
                                        </p:tgtEl>
                                        <p:attrNameLst>
                                          <p:attrName>style.visibility</p:attrName>
                                        </p:attrNameLst>
                                      </p:cBhvr>
                                      <p:to>
                                        <p:strVal val="visible"/>
                                      </p:to>
                                    </p:set>
                                    <p:animEffect transition="in" filter="wipe(left)">
                                      <p:cBhvr>
                                        <p:cTn id="22" dur="500"/>
                                        <p:tgtEl>
                                          <p:spTgt spid="151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1555">
                                            <p:txEl>
                                              <p:pRg st="0" end="0"/>
                                            </p:txEl>
                                          </p:spTgt>
                                        </p:tgtEl>
                                        <p:attrNameLst>
                                          <p:attrName>style.visibility</p:attrName>
                                        </p:attrNameLst>
                                      </p:cBhvr>
                                      <p:to>
                                        <p:strVal val="visible"/>
                                      </p:to>
                                    </p:set>
                                    <p:animEffect transition="in" filter="wipe(left)">
                                      <p:cBhvr>
                                        <p:cTn id="27" dur="500"/>
                                        <p:tgtEl>
                                          <p:spTgt spid="15155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1555">
                                            <p:txEl>
                                              <p:pRg st="1" end="1"/>
                                            </p:txEl>
                                          </p:spTgt>
                                        </p:tgtEl>
                                        <p:attrNameLst>
                                          <p:attrName>style.visibility</p:attrName>
                                        </p:attrNameLst>
                                      </p:cBhvr>
                                      <p:to>
                                        <p:strVal val="visible"/>
                                      </p:to>
                                    </p:set>
                                    <p:animEffect transition="in" filter="wipe(left)">
                                      <p:cBhvr>
                                        <p:cTn id="32" dur="500"/>
                                        <p:tgtEl>
                                          <p:spTgt spid="151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build="p" autoUpdateAnimBg="0"/>
      <p:bldP spid="15155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609600" y="1124744"/>
            <a:ext cx="8153400" cy="3302443"/>
          </a:xfrm>
          <a:prstGeom prst="rect">
            <a:avLst/>
          </a:prstGeom>
          <a:solidFill>
            <a:srgbClr val="FFFF99"/>
          </a:solidFill>
          <a:ln w="9525">
            <a:noFill/>
            <a:miter lim="800000"/>
            <a:headEnd/>
            <a:tailEnd/>
          </a:ln>
        </p:spPr>
        <p:txBody>
          <a:bodyPr>
            <a:spAutoFit/>
          </a:bodyPr>
          <a:lstStyle/>
          <a:p>
            <a:pPr eaLnBrk="1" hangingPunct="1">
              <a:spcBef>
                <a:spcPct val="60000"/>
              </a:spcBef>
            </a:pPr>
            <a:r>
              <a:rPr kumimoji="1" lang="en-US" altLang="zh-CN" sz="2800">
                <a:solidFill>
                  <a:srgbClr val="0000CC"/>
                </a:solidFill>
                <a:ea typeface="楷体_GB2312" pitchFamily="49" charset="-122"/>
              </a:rPr>
              <a:t>Replace ( S, T, V)	(</a:t>
            </a:r>
            <a:r>
              <a:rPr kumimoji="1" lang="zh-CN" altLang="en-US" sz="2800">
                <a:solidFill>
                  <a:srgbClr val="0000CC"/>
                </a:solidFill>
                <a:ea typeface="楷体_GB2312" pitchFamily="49" charset="-122"/>
              </a:rPr>
              <a:t>串置换</a:t>
            </a:r>
            <a:r>
              <a:rPr kumimoji="1" lang="en-US" altLang="zh-CN" sz="2800">
                <a:solidFill>
                  <a:srgbClr val="0000CC"/>
                </a:solidFill>
                <a:ea typeface="楷体_GB2312" pitchFamily="49" charset="-122"/>
              </a:rPr>
              <a:t>)</a:t>
            </a:r>
          </a:p>
          <a:p>
            <a:pPr eaLnBrk="1" hangingPunct="1">
              <a:spcBef>
                <a:spcPct val="60000"/>
              </a:spcBef>
            </a:pPr>
            <a:r>
              <a:rPr kumimoji="1" lang="zh-CN" altLang="en-US" sz="2800">
                <a:solidFill>
                  <a:srgbClr val="FF0000"/>
                </a:solidFill>
                <a:ea typeface="楷体_GB2312" pitchFamily="49" charset="-122"/>
              </a:rPr>
              <a:t>初始条件：</a:t>
            </a:r>
          </a:p>
          <a:p>
            <a:pPr eaLnBrk="1" hangingPunct="1">
              <a:spcBef>
                <a:spcPct val="15000"/>
              </a:spcBef>
            </a:pPr>
            <a:r>
              <a:rPr kumimoji="1" lang="zh-CN" altLang="en-US" sz="2800">
                <a:solidFill>
                  <a:srgbClr val="FFFF66"/>
                </a:solidFill>
                <a:ea typeface="楷体_GB2312" pitchFamily="49" charset="-122"/>
              </a:rPr>
              <a:t>       </a:t>
            </a:r>
            <a:r>
              <a:rPr kumimoji="1" lang="zh-CN" altLang="en-US" sz="2800">
                <a:ea typeface="楷体_GB2312" pitchFamily="49" charset="-122"/>
              </a:rPr>
              <a:t>串 </a:t>
            </a:r>
            <a:r>
              <a:rPr kumimoji="1" lang="en-US" altLang="zh-CN" sz="2800">
                <a:ea typeface="楷体_GB2312" pitchFamily="49" charset="-122"/>
              </a:rPr>
              <a:t>S, T </a:t>
            </a:r>
            <a:r>
              <a:rPr kumimoji="1" lang="zh-CN" altLang="en-US" sz="2800">
                <a:ea typeface="楷体_GB2312" pitchFamily="49" charset="-122"/>
              </a:rPr>
              <a:t>和 </a:t>
            </a:r>
            <a:r>
              <a:rPr kumimoji="1" lang="en-US" altLang="zh-CN" sz="2800">
                <a:ea typeface="楷体_GB2312" pitchFamily="49" charset="-122"/>
              </a:rPr>
              <a:t>V </a:t>
            </a:r>
            <a:r>
              <a:rPr kumimoji="1" lang="zh-CN" altLang="en-US" sz="2800">
                <a:ea typeface="楷体_GB2312" pitchFamily="49" charset="-122"/>
              </a:rPr>
              <a:t>均已存在，且 </a:t>
            </a:r>
            <a:r>
              <a:rPr kumimoji="1" lang="en-US" altLang="zh-CN" sz="2800">
                <a:ea typeface="楷体_GB2312" pitchFamily="49" charset="-122"/>
              </a:rPr>
              <a:t>T </a:t>
            </a:r>
            <a:r>
              <a:rPr kumimoji="1" lang="zh-CN" altLang="en-US" sz="2800">
                <a:ea typeface="楷体_GB2312" pitchFamily="49" charset="-122"/>
              </a:rPr>
              <a:t>是非空串。</a:t>
            </a:r>
          </a:p>
          <a:p>
            <a:pPr eaLnBrk="1" hangingPunct="1">
              <a:spcBef>
                <a:spcPct val="50000"/>
              </a:spcBef>
            </a:pPr>
            <a:r>
              <a:rPr kumimoji="1" lang="zh-CN" altLang="en-US" sz="2800">
                <a:solidFill>
                  <a:srgbClr val="FF0000"/>
                </a:solidFill>
                <a:ea typeface="楷体_GB2312" pitchFamily="49" charset="-122"/>
              </a:rPr>
              <a:t>操作结果：</a:t>
            </a:r>
          </a:p>
          <a:p>
            <a:pPr eaLnBrk="1" hangingPunct="1">
              <a:spcBef>
                <a:spcPct val="20000"/>
              </a:spcBef>
            </a:pPr>
            <a:r>
              <a:rPr kumimoji="1" lang="zh-CN" altLang="en-US" sz="2800">
                <a:solidFill>
                  <a:srgbClr val="FFFF66"/>
                </a:solidFill>
                <a:ea typeface="楷体_GB2312" pitchFamily="49" charset="-122"/>
              </a:rPr>
              <a:t>        </a:t>
            </a:r>
            <a:r>
              <a:rPr kumimoji="1" lang="zh-CN" altLang="en-US" sz="2800">
                <a:ea typeface="楷体_GB2312" pitchFamily="49" charset="-122"/>
              </a:rPr>
              <a:t>用 </a:t>
            </a:r>
            <a:r>
              <a:rPr kumimoji="1" lang="en-US" altLang="zh-CN" sz="2800">
                <a:ea typeface="楷体_GB2312" pitchFamily="49" charset="-122"/>
              </a:rPr>
              <a:t>V </a:t>
            </a:r>
            <a:r>
              <a:rPr kumimoji="1" lang="zh-CN" altLang="en-US" sz="2800">
                <a:ea typeface="楷体_GB2312" pitchFamily="49" charset="-122"/>
              </a:rPr>
              <a:t>替换主串 </a:t>
            </a:r>
            <a:r>
              <a:rPr kumimoji="1" lang="en-US" altLang="zh-CN" sz="2800">
                <a:ea typeface="楷体_GB2312" pitchFamily="49" charset="-122"/>
              </a:rPr>
              <a:t>S </a:t>
            </a:r>
            <a:r>
              <a:rPr kumimoji="1" lang="zh-CN" altLang="en-US" sz="2800">
                <a:ea typeface="楷体_GB2312" pitchFamily="49" charset="-122"/>
              </a:rPr>
              <a:t>中出现的所有与（模式串）</a:t>
            </a:r>
            <a:r>
              <a:rPr kumimoji="1" lang="en-US" altLang="zh-CN" sz="2800">
                <a:ea typeface="楷体_GB2312" pitchFamily="49" charset="-122"/>
              </a:rPr>
              <a:t>T </a:t>
            </a:r>
            <a:r>
              <a:rPr kumimoji="1" lang="zh-CN" altLang="en-US" sz="2800">
                <a:ea typeface="楷体_GB2312" pitchFamily="49" charset="-122"/>
              </a:rPr>
              <a:t>相等的不重叠的子串。</a:t>
            </a:r>
          </a:p>
        </p:txBody>
      </p:sp>
      <p:sp>
        <p:nvSpPr>
          <p:cNvPr id="4"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4.1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串类型的定义</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78">
                                            <p:txEl>
                                              <p:pRg st="0" end="0"/>
                                            </p:txEl>
                                          </p:spTgt>
                                        </p:tgtEl>
                                        <p:attrNameLst>
                                          <p:attrName>style.visibility</p:attrName>
                                        </p:attrNameLst>
                                      </p:cBhvr>
                                      <p:to>
                                        <p:strVal val="visible"/>
                                      </p:to>
                                    </p:set>
                                    <p:animEffect transition="in" filter="wipe(left)">
                                      <p:cBhvr>
                                        <p:cTn id="7" dur="500"/>
                                        <p:tgtEl>
                                          <p:spTgt spid="1525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578">
                                            <p:txEl>
                                              <p:pRg st="1" end="1"/>
                                            </p:txEl>
                                          </p:spTgt>
                                        </p:tgtEl>
                                        <p:attrNameLst>
                                          <p:attrName>style.visibility</p:attrName>
                                        </p:attrNameLst>
                                      </p:cBhvr>
                                      <p:to>
                                        <p:strVal val="visible"/>
                                      </p:to>
                                    </p:set>
                                    <p:animEffect transition="in" filter="wipe(left)">
                                      <p:cBhvr>
                                        <p:cTn id="12" dur="500"/>
                                        <p:tgtEl>
                                          <p:spTgt spid="1525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2578">
                                            <p:txEl>
                                              <p:pRg st="2" end="2"/>
                                            </p:txEl>
                                          </p:spTgt>
                                        </p:tgtEl>
                                        <p:attrNameLst>
                                          <p:attrName>style.visibility</p:attrName>
                                        </p:attrNameLst>
                                      </p:cBhvr>
                                      <p:to>
                                        <p:strVal val="visible"/>
                                      </p:to>
                                    </p:set>
                                    <p:animEffect transition="in" filter="wipe(left)">
                                      <p:cBhvr>
                                        <p:cTn id="17" dur="500"/>
                                        <p:tgtEl>
                                          <p:spTgt spid="1525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2578">
                                            <p:txEl>
                                              <p:pRg st="3" end="3"/>
                                            </p:txEl>
                                          </p:spTgt>
                                        </p:tgtEl>
                                        <p:attrNameLst>
                                          <p:attrName>style.visibility</p:attrName>
                                        </p:attrNameLst>
                                      </p:cBhvr>
                                      <p:to>
                                        <p:strVal val="visible"/>
                                      </p:to>
                                    </p:set>
                                    <p:animEffect transition="in" filter="wipe(left)">
                                      <p:cBhvr>
                                        <p:cTn id="22" dur="500"/>
                                        <p:tgtEl>
                                          <p:spTgt spid="1525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2578">
                                            <p:txEl>
                                              <p:pRg st="4" end="4"/>
                                            </p:txEl>
                                          </p:spTgt>
                                        </p:tgtEl>
                                        <p:attrNameLst>
                                          <p:attrName>style.visibility</p:attrName>
                                        </p:attrNameLst>
                                      </p:cBhvr>
                                      <p:to>
                                        <p:strVal val="visible"/>
                                      </p:to>
                                    </p:set>
                                    <p:animEffect transition="in" filter="wipe(left)">
                                      <p:cBhvr>
                                        <p:cTn id="27" dur="500"/>
                                        <p:tgtEl>
                                          <p:spTgt spid="1525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533400" y="1104677"/>
            <a:ext cx="1560513" cy="641350"/>
          </a:xfrm>
          <a:prstGeom prst="rect">
            <a:avLst/>
          </a:prstGeom>
          <a:noFill/>
          <a:ln w="9525">
            <a:noFill/>
            <a:miter lim="800000"/>
            <a:headEnd/>
            <a:tailEnd/>
          </a:ln>
        </p:spPr>
        <p:txBody>
          <a:bodyPr wrap="none">
            <a:spAutoFit/>
          </a:bodyPr>
          <a:lstStyle/>
          <a:p>
            <a:pPr eaLnBrk="1" hangingPunct="1"/>
            <a:r>
              <a:rPr kumimoji="1" lang="zh-CN" altLang="en-US" sz="3600">
                <a:solidFill>
                  <a:srgbClr val="FF0000"/>
                </a:solidFill>
              </a:rPr>
              <a:t>例如：</a:t>
            </a:r>
          </a:p>
        </p:txBody>
      </p:sp>
      <p:sp>
        <p:nvSpPr>
          <p:cNvPr id="153603" name="Text Box 3"/>
          <p:cNvSpPr txBox="1">
            <a:spLocks noChangeArrowheads="1"/>
          </p:cNvSpPr>
          <p:nvPr/>
        </p:nvSpPr>
        <p:spPr bwMode="auto">
          <a:xfrm>
            <a:off x="762000" y="2142902"/>
            <a:ext cx="7482408" cy="584775"/>
          </a:xfrm>
          <a:prstGeom prst="rect">
            <a:avLst/>
          </a:prstGeom>
          <a:noFill/>
          <a:ln w="9525">
            <a:noFill/>
            <a:miter lim="800000"/>
            <a:headEnd/>
            <a:tailEnd/>
          </a:ln>
        </p:spPr>
        <p:txBody>
          <a:bodyPr wrap="square">
            <a:spAutoFit/>
          </a:bodyPr>
          <a:lstStyle/>
          <a:p>
            <a:pPr eaLnBrk="1" hangingPunct="1"/>
            <a:r>
              <a:rPr kumimoji="1" lang="zh-CN" altLang="en-US" sz="3200" dirty="0"/>
              <a:t>假设 </a:t>
            </a:r>
            <a:r>
              <a:rPr kumimoji="1" lang="en-US" altLang="zh-CN" sz="3200" dirty="0"/>
              <a:t>S = </a:t>
            </a:r>
            <a:r>
              <a:rPr kumimoji="1" lang="en-US" altLang="zh-CN" sz="3200" dirty="0">
                <a:sym typeface="Symbol" pitchFamily="18" charset="2"/>
              </a:rPr>
              <a:t></a:t>
            </a:r>
            <a:r>
              <a:rPr kumimoji="1" lang="en-US" altLang="zh-CN" sz="3200" dirty="0" err="1">
                <a:sym typeface="Symbol" pitchFamily="18" charset="2"/>
              </a:rPr>
              <a:t>abcaabcaaabca</a:t>
            </a:r>
            <a:r>
              <a:rPr kumimoji="1" lang="en-US" altLang="zh-CN" sz="3200" dirty="0">
                <a:sym typeface="Symbol" pitchFamily="18" charset="2"/>
              </a:rPr>
              <a:t>,  T = </a:t>
            </a:r>
            <a:r>
              <a:rPr kumimoji="1" lang="en-US" altLang="zh-CN" sz="3200" dirty="0" err="1">
                <a:solidFill>
                  <a:srgbClr val="FF3399"/>
                </a:solidFill>
                <a:sym typeface="Symbol" pitchFamily="18" charset="2"/>
              </a:rPr>
              <a:t>bca</a:t>
            </a:r>
            <a:r>
              <a:rPr kumimoji="1" lang="en-US" altLang="zh-CN" sz="3200" dirty="0">
                <a:solidFill>
                  <a:srgbClr val="0000CC"/>
                </a:solidFill>
                <a:sym typeface="Symbol" pitchFamily="18" charset="2"/>
              </a:rPr>
              <a:t> </a:t>
            </a:r>
            <a:r>
              <a:rPr kumimoji="1" lang="en-US" altLang="zh-CN" sz="3200" dirty="0">
                <a:sym typeface="Symbol" pitchFamily="18" charset="2"/>
              </a:rPr>
              <a:t></a:t>
            </a:r>
          </a:p>
        </p:txBody>
      </p:sp>
      <p:sp>
        <p:nvSpPr>
          <p:cNvPr id="153604" name="Text Box 4"/>
          <p:cNvSpPr txBox="1">
            <a:spLocks noChangeArrowheads="1"/>
          </p:cNvSpPr>
          <p:nvPr/>
        </p:nvSpPr>
        <p:spPr bwMode="auto">
          <a:xfrm>
            <a:off x="817563" y="3138264"/>
            <a:ext cx="5119687" cy="1260475"/>
          </a:xfrm>
          <a:prstGeom prst="rect">
            <a:avLst/>
          </a:prstGeom>
          <a:noFill/>
          <a:ln w="9525">
            <a:noFill/>
            <a:miter lim="800000"/>
            <a:headEnd/>
            <a:tailEnd/>
          </a:ln>
        </p:spPr>
        <p:txBody>
          <a:bodyPr wrap="none">
            <a:spAutoFit/>
          </a:bodyPr>
          <a:lstStyle/>
          <a:p>
            <a:pPr eaLnBrk="1" hangingPunct="1">
              <a:lnSpc>
                <a:spcPct val="120000"/>
              </a:lnSpc>
            </a:pPr>
            <a:r>
              <a:rPr kumimoji="1" lang="zh-CN" altLang="en-US" sz="3200"/>
              <a:t>若 </a:t>
            </a:r>
            <a:r>
              <a:rPr kumimoji="1" lang="en-US" altLang="zh-CN" sz="3200"/>
              <a:t>V = </a:t>
            </a:r>
            <a:r>
              <a:rPr kumimoji="1" lang="en-US" altLang="zh-CN" sz="3200">
                <a:sym typeface="Symbol" pitchFamily="18" charset="2"/>
              </a:rPr>
              <a:t></a:t>
            </a:r>
            <a:r>
              <a:rPr kumimoji="1" lang="en-US" altLang="zh-CN" sz="3200">
                <a:solidFill>
                  <a:srgbClr val="FF0000"/>
                </a:solidFill>
                <a:sym typeface="Symbol" pitchFamily="18" charset="2"/>
              </a:rPr>
              <a:t>x</a:t>
            </a:r>
            <a:r>
              <a:rPr kumimoji="1" lang="en-US" altLang="zh-CN" sz="3200">
                <a:sym typeface="Symbol" pitchFamily="18" charset="2"/>
              </a:rPr>
              <a:t> , </a:t>
            </a:r>
            <a:r>
              <a:rPr kumimoji="1" lang="zh-CN" altLang="en-US" sz="3200">
                <a:sym typeface="Symbol" pitchFamily="18" charset="2"/>
              </a:rPr>
              <a:t>则经置换后得到</a:t>
            </a:r>
          </a:p>
          <a:p>
            <a:pPr eaLnBrk="1" hangingPunct="1">
              <a:lnSpc>
                <a:spcPct val="120000"/>
              </a:lnSpc>
            </a:pPr>
            <a:r>
              <a:rPr kumimoji="1" lang="zh-CN" altLang="en-US" sz="3200">
                <a:sym typeface="Symbol" pitchFamily="18" charset="2"/>
              </a:rPr>
              <a:t>    </a:t>
            </a:r>
            <a:r>
              <a:rPr kumimoji="1" lang="en-US" altLang="zh-CN" sz="3200">
                <a:sym typeface="Symbol" pitchFamily="18" charset="2"/>
              </a:rPr>
              <a:t>S = a</a:t>
            </a:r>
            <a:r>
              <a:rPr kumimoji="1" lang="en-US" altLang="zh-CN" sz="3200">
                <a:solidFill>
                  <a:srgbClr val="FF0000"/>
                </a:solidFill>
                <a:sym typeface="Symbol" pitchFamily="18" charset="2"/>
              </a:rPr>
              <a:t>x</a:t>
            </a:r>
            <a:r>
              <a:rPr kumimoji="1" lang="en-US" altLang="zh-CN" sz="3200">
                <a:sym typeface="Symbol" pitchFamily="18" charset="2"/>
              </a:rPr>
              <a:t>a</a:t>
            </a:r>
            <a:r>
              <a:rPr kumimoji="1" lang="en-US" altLang="zh-CN" sz="3200">
                <a:solidFill>
                  <a:srgbClr val="FF0000"/>
                </a:solidFill>
                <a:sym typeface="Symbol" pitchFamily="18" charset="2"/>
              </a:rPr>
              <a:t>x</a:t>
            </a:r>
            <a:r>
              <a:rPr kumimoji="1" lang="en-US" altLang="zh-CN" sz="3200">
                <a:sym typeface="Symbol" pitchFamily="18" charset="2"/>
              </a:rPr>
              <a:t>aa</a:t>
            </a:r>
            <a:r>
              <a:rPr kumimoji="1" lang="en-US" altLang="zh-CN" sz="3200">
                <a:solidFill>
                  <a:srgbClr val="FF0000"/>
                </a:solidFill>
                <a:sym typeface="Symbol" pitchFamily="18" charset="2"/>
              </a:rPr>
              <a:t>x</a:t>
            </a:r>
            <a:r>
              <a:rPr kumimoji="1" lang="en-US" altLang="zh-CN" sz="3200">
                <a:sym typeface="Symbol" pitchFamily="18" charset="2"/>
              </a:rPr>
              <a:t> </a:t>
            </a:r>
          </a:p>
        </p:txBody>
      </p:sp>
      <p:sp>
        <p:nvSpPr>
          <p:cNvPr id="153605" name="Rectangle 5"/>
          <p:cNvSpPr>
            <a:spLocks noChangeArrowheads="1"/>
          </p:cNvSpPr>
          <p:nvPr/>
        </p:nvSpPr>
        <p:spPr bwMode="auto">
          <a:xfrm>
            <a:off x="827088" y="4544789"/>
            <a:ext cx="5322887" cy="1260475"/>
          </a:xfrm>
          <a:prstGeom prst="rect">
            <a:avLst/>
          </a:prstGeom>
          <a:noFill/>
          <a:ln w="9525">
            <a:noFill/>
            <a:miter lim="800000"/>
            <a:headEnd/>
            <a:tailEnd/>
          </a:ln>
        </p:spPr>
        <p:txBody>
          <a:bodyPr wrap="none">
            <a:spAutoFit/>
          </a:bodyPr>
          <a:lstStyle/>
          <a:p>
            <a:pPr eaLnBrk="1" hangingPunct="1">
              <a:lnSpc>
                <a:spcPct val="120000"/>
              </a:lnSpc>
            </a:pPr>
            <a:r>
              <a:rPr kumimoji="1" lang="zh-CN" altLang="zh-CN" sz="3200">
                <a:sym typeface="Symbol" pitchFamily="18" charset="2"/>
              </a:rPr>
              <a:t>若 </a:t>
            </a:r>
            <a:r>
              <a:rPr kumimoji="1" lang="en-US" altLang="zh-CN" sz="3200">
                <a:sym typeface="Symbol" pitchFamily="18" charset="2"/>
              </a:rPr>
              <a:t>V = </a:t>
            </a:r>
            <a:r>
              <a:rPr kumimoji="1" lang="en-US" altLang="zh-CN" sz="3200">
                <a:solidFill>
                  <a:srgbClr val="0000CC"/>
                </a:solidFill>
                <a:sym typeface="Symbol" pitchFamily="18" charset="2"/>
              </a:rPr>
              <a:t>bc</a:t>
            </a:r>
            <a:r>
              <a:rPr kumimoji="1" lang="en-US" altLang="zh-CN" sz="3200">
                <a:sym typeface="Symbol" pitchFamily="18" charset="2"/>
              </a:rPr>
              <a:t> , </a:t>
            </a:r>
            <a:r>
              <a:rPr kumimoji="1" lang="zh-CN" altLang="en-US" sz="3200">
                <a:sym typeface="Symbol" pitchFamily="18" charset="2"/>
              </a:rPr>
              <a:t>则经置换后得到</a:t>
            </a:r>
          </a:p>
          <a:p>
            <a:pPr eaLnBrk="1" hangingPunct="1">
              <a:lnSpc>
                <a:spcPct val="120000"/>
              </a:lnSpc>
            </a:pPr>
            <a:r>
              <a:rPr kumimoji="1" lang="zh-CN" altLang="en-US" sz="3200">
                <a:sym typeface="Symbol" pitchFamily="18" charset="2"/>
              </a:rPr>
              <a:t>     </a:t>
            </a:r>
            <a:r>
              <a:rPr kumimoji="1" lang="en-US" altLang="zh-CN" sz="3200">
                <a:sym typeface="Symbol" pitchFamily="18" charset="2"/>
              </a:rPr>
              <a:t>S = a</a:t>
            </a:r>
            <a:r>
              <a:rPr kumimoji="1" lang="en-US" altLang="zh-CN" sz="3200">
                <a:solidFill>
                  <a:srgbClr val="0000CC"/>
                </a:solidFill>
                <a:sym typeface="Symbol" pitchFamily="18" charset="2"/>
              </a:rPr>
              <a:t>bc</a:t>
            </a:r>
            <a:r>
              <a:rPr kumimoji="1" lang="en-US" altLang="zh-CN" sz="3200">
                <a:sym typeface="Symbol" pitchFamily="18" charset="2"/>
              </a:rPr>
              <a:t>a</a:t>
            </a:r>
            <a:r>
              <a:rPr kumimoji="1" lang="en-US" altLang="zh-CN" sz="3200">
                <a:solidFill>
                  <a:srgbClr val="0000CC"/>
                </a:solidFill>
                <a:sym typeface="Symbol" pitchFamily="18" charset="2"/>
              </a:rPr>
              <a:t>bc</a:t>
            </a:r>
            <a:r>
              <a:rPr kumimoji="1" lang="en-US" altLang="zh-CN" sz="3200">
                <a:sym typeface="Symbol" pitchFamily="18" charset="2"/>
              </a:rPr>
              <a:t>aa</a:t>
            </a:r>
            <a:r>
              <a:rPr kumimoji="1" lang="en-US" altLang="zh-CN" sz="3200">
                <a:solidFill>
                  <a:srgbClr val="0000CC"/>
                </a:solidFill>
                <a:sym typeface="Symbol" pitchFamily="18" charset="2"/>
              </a:rPr>
              <a:t>bc</a:t>
            </a:r>
            <a:r>
              <a:rPr kumimoji="1" lang="en-US" altLang="zh-CN" sz="3200">
                <a:sym typeface="Symbol" pitchFamily="18" charset="2"/>
              </a:rPr>
              <a:t></a:t>
            </a:r>
          </a:p>
        </p:txBody>
      </p:sp>
      <p:sp>
        <p:nvSpPr>
          <p:cNvPr id="153606" name="Rectangle 6"/>
          <p:cNvSpPr>
            <a:spLocks noChangeArrowheads="1"/>
          </p:cNvSpPr>
          <p:nvPr/>
        </p:nvSpPr>
        <p:spPr bwMode="auto">
          <a:xfrm>
            <a:off x="2771800" y="2132856"/>
            <a:ext cx="793750" cy="579437"/>
          </a:xfrm>
          <a:prstGeom prst="rect">
            <a:avLst/>
          </a:prstGeom>
          <a:noFill/>
          <a:ln w="9525">
            <a:noFill/>
            <a:miter lim="800000"/>
            <a:headEnd/>
            <a:tailEnd/>
          </a:ln>
        </p:spPr>
        <p:txBody>
          <a:bodyPr wrap="none">
            <a:spAutoFit/>
          </a:bodyPr>
          <a:lstStyle/>
          <a:p>
            <a:pPr eaLnBrk="1" hangingPunct="1"/>
            <a:r>
              <a:rPr kumimoji="1" lang="en-US" altLang="zh-CN" sz="3200" dirty="0" err="1">
                <a:solidFill>
                  <a:srgbClr val="FF3399"/>
                </a:solidFill>
                <a:sym typeface="Symbol" pitchFamily="18" charset="2"/>
              </a:rPr>
              <a:t>bca</a:t>
            </a:r>
            <a:endParaRPr kumimoji="1" lang="en-US" altLang="zh-CN" sz="3200" dirty="0">
              <a:solidFill>
                <a:srgbClr val="FF3399"/>
              </a:solidFill>
              <a:sym typeface="Symbol" pitchFamily="18" charset="2"/>
            </a:endParaRPr>
          </a:p>
        </p:txBody>
      </p:sp>
      <p:sp>
        <p:nvSpPr>
          <p:cNvPr id="153607" name="Rectangle 7"/>
          <p:cNvSpPr>
            <a:spLocks noChangeArrowheads="1"/>
          </p:cNvSpPr>
          <p:nvPr/>
        </p:nvSpPr>
        <p:spPr bwMode="auto">
          <a:xfrm>
            <a:off x="3706242" y="2132856"/>
            <a:ext cx="793750" cy="579437"/>
          </a:xfrm>
          <a:prstGeom prst="rect">
            <a:avLst/>
          </a:prstGeom>
          <a:noFill/>
          <a:ln w="9525">
            <a:noFill/>
            <a:miter lim="800000"/>
            <a:headEnd/>
            <a:tailEnd/>
          </a:ln>
        </p:spPr>
        <p:txBody>
          <a:bodyPr wrap="none">
            <a:spAutoFit/>
          </a:bodyPr>
          <a:lstStyle/>
          <a:p>
            <a:pPr eaLnBrk="1" hangingPunct="1"/>
            <a:r>
              <a:rPr kumimoji="1" lang="en-US" altLang="zh-CN" sz="3200" dirty="0" err="1">
                <a:solidFill>
                  <a:srgbClr val="FF3399"/>
                </a:solidFill>
                <a:sym typeface="Symbol" pitchFamily="18" charset="2"/>
              </a:rPr>
              <a:t>bca</a:t>
            </a:r>
            <a:endParaRPr kumimoji="1" lang="en-US" altLang="zh-CN" sz="3200" dirty="0">
              <a:solidFill>
                <a:srgbClr val="FF3399"/>
              </a:solidFill>
              <a:sym typeface="Symbol" pitchFamily="18" charset="2"/>
            </a:endParaRPr>
          </a:p>
        </p:txBody>
      </p:sp>
      <p:sp>
        <p:nvSpPr>
          <p:cNvPr id="153608" name="Rectangle 8"/>
          <p:cNvSpPr>
            <a:spLocks noChangeArrowheads="1"/>
          </p:cNvSpPr>
          <p:nvPr/>
        </p:nvSpPr>
        <p:spPr bwMode="auto">
          <a:xfrm>
            <a:off x="4786362" y="2132856"/>
            <a:ext cx="793750" cy="579437"/>
          </a:xfrm>
          <a:prstGeom prst="rect">
            <a:avLst/>
          </a:prstGeom>
          <a:noFill/>
          <a:ln w="9525">
            <a:noFill/>
            <a:miter lim="800000"/>
            <a:headEnd/>
            <a:tailEnd/>
          </a:ln>
        </p:spPr>
        <p:txBody>
          <a:bodyPr wrap="none">
            <a:spAutoFit/>
          </a:bodyPr>
          <a:lstStyle/>
          <a:p>
            <a:pPr eaLnBrk="1" hangingPunct="1"/>
            <a:r>
              <a:rPr kumimoji="1" lang="en-US" altLang="zh-CN" sz="3200" dirty="0" err="1">
                <a:solidFill>
                  <a:srgbClr val="FF3399"/>
                </a:solidFill>
                <a:sym typeface="Symbol" pitchFamily="18" charset="2"/>
              </a:rPr>
              <a:t>bca</a:t>
            </a:r>
            <a:endParaRPr kumimoji="1" lang="en-US" altLang="zh-CN" sz="3200" dirty="0">
              <a:solidFill>
                <a:srgbClr val="FF3399"/>
              </a:solidFill>
              <a:sym typeface="Symbol" pitchFamily="18" charset="2"/>
            </a:endParaRPr>
          </a:p>
        </p:txBody>
      </p:sp>
      <p:sp>
        <p:nvSpPr>
          <p:cNvPr id="10"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4.1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串类型的定义</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wipe(left)">
                                      <p:cBhvr>
                                        <p:cTn id="7" dur="500"/>
                                        <p:tgtEl>
                                          <p:spTgt spid="153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06"/>
                                        </p:tgtEl>
                                        <p:attrNameLst>
                                          <p:attrName>style.visibility</p:attrName>
                                        </p:attrNameLst>
                                      </p:cBhvr>
                                      <p:to>
                                        <p:strVal val="visible"/>
                                      </p:to>
                                    </p:set>
                                    <p:animEffect transition="in" filter="wipe(left)">
                                      <p:cBhvr>
                                        <p:cTn id="12" dur="500"/>
                                        <p:tgtEl>
                                          <p:spTgt spid="1536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07"/>
                                        </p:tgtEl>
                                        <p:attrNameLst>
                                          <p:attrName>style.visibility</p:attrName>
                                        </p:attrNameLst>
                                      </p:cBhvr>
                                      <p:to>
                                        <p:strVal val="visible"/>
                                      </p:to>
                                    </p:set>
                                    <p:animEffect transition="in" filter="wipe(left)">
                                      <p:cBhvr>
                                        <p:cTn id="17" dur="500"/>
                                        <p:tgtEl>
                                          <p:spTgt spid="1536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08"/>
                                        </p:tgtEl>
                                        <p:attrNameLst>
                                          <p:attrName>style.visibility</p:attrName>
                                        </p:attrNameLst>
                                      </p:cBhvr>
                                      <p:to>
                                        <p:strVal val="visible"/>
                                      </p:to>
                                    </p:set>
                                    <p:animEffect transition="in" filter="wipe(left)">
                                      <p:cBhvr>
                                        <p:cTn id="22" dur="500"/>
                                        <p:tgtEl>
                                          <p:spTgt spid="1536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3604"/>
                                        </p:tgtEl>
                                        <p:attrNameLst>
                                          <p:attrName>style.visibility</p:attrName>
                                        </p:attrNameLst>
                                      </p:cBhvr>
                                      <p:to>
                                        <p:strVal val="visible"/>
                                      </p:to>
                                    </p:set>
                                    <p:animEffect transition="in" filter="strips(downRight)">
                                      <p:cBhvr>
                                        <p:cTn id="27" dur="500"/>
                                        <p:tgtEl>
                                          <p:spTgt spid="1536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3605"/>
                                        </p:tgtEl>
                                        <p:attrNameLst>
                                          <p:attrName>style.visibility</p:attrName>
                                        </p:attrNameLst>
                                      </p:cBhvr>
                                      <p:to>
                                        <p:strVal val="visible"/>
                                      </p:to>
                                    </p:set>
                                    <p:animEffect transition="in" filter="strips(downRight)">
                                      <p:cBhvr>
                                        <p:cTn id="32" dur="500"/>
                                        <p:tgtEl>
                                          <p:spTgt spid="153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P spid="153604" grpId="0" autoUpdateAnimBg="0"/>
      <p:bldP spid="153605" grpId="0" autoUpdateAnimBg="0"/>
      <p:bldP spid="153606" grpId="0" autoUpdateAnimBg="0"/>
      <p:bldP spid="153607" grpId="0" autoUpdateAnimBg="0"/>
      <p:bldP spid="15360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a:hlinkClick r:id="rId3" action="ppaction://hlinksldjump"/>
          </p:cNvPr>
          <p:cNvSpPr txBox="1">
            <a:spLocks noChangeArrowheads="1"/>
          </p:cNvSpPr>
          <p:nvPr/>
        </p:nvSpPr>
        <p:spPr bwMode="auto">
          <a:xfrm>
            <a:off x="468313" y="1124744"/>
            <a:ext cx="8359775" cy="2105192"/>
          </a:xfrm>
          <a:prstGeom prst="rect">
            <a:avLst/>
          </a:prstGeom>
          <a:solidFill>
            <a:srgbClr val="FFFF99"/>
          </a:solidFill>
          <a:ln w="9525">
            <a:noFill/>
            <a:miter lim="800000"/>
            <a:headEnd/>
            <a:tailEnd/>
          </a:ln>
        </p:spPr>
        <p:txBody>
          <a:bodyPr>
            <a:spAutoFit/>
          </a:bodyPr>
          <a:lstStyle/>
          <a:p>
            <a:pPr eaLnBrk="1" hangingPunct="1">
              <a:spcBef>
                <a:spcPct val="15000"/>
              </a:spcBef>
            </a:pPr>
            <a:r>
              <a:rPr kumimoji="1" lang="en-US" altLang="zh-CN" sz="2400">
                <a:solidFill>
                  <a:srgbClr val="0000CC"/>
                </a:solidFill>
                <a:ea typeface="楷体_GB2312" pitchFamily="49" charset="-122"/>
              </a:rPr>
              <a:t>SubString (&amp;Sub, S, pos, len)	(</a:t>
            </a:r>
            <a:r>
              <a:rPr kumimoji="1" lang="zh-CN" altLang="en-US" sz="2400">
                <a:solidFill>
                  <a:srgbClr val="0000CC"/>
                </a:solidFill>
                <a:ea typeface="楷体_GB2312" pitchFamily="49" charset="-122"/>
              </a:rPr>
              <a:t>求子串</a:t>
            </a:r>
            <a:r>
              <a:rPr kumimoji="1" lang="en-US" altLang="zh-CN" sz="2400">
                <a:solidFill>
                  <a:srgbClr val="0000CC"/>
                </a:solidFill>
                <a:ea typeface="楷体_GB2312" pitchFamily="49" charset="-122"/>
              </a:rPr>
              <a:t>)</a:t>
            </a:r>
          </a:p>
          <a:p>
            <a:pPr eaLnBrk="1" hangingPunct="1">
              <a:spcBef>
                <a:spcPct val="15000"/>
              </a:spcBef>
            </a:pPr>
            <a:r>
              <a:rPr kumimoji="1" lang="zh-CN" altLang="en-US" sz="2400">
                <a:solidFill>
                  <a:srgbClr val="FF0000"/>
                </a:solidFill>
                <a:ea typeface="楷体_GB2312" pitchFamily="49" charset="-122"/>
              </a:rPr>
              <a:t>初始条件：</a:t>
            </a:r>
          </a:p>
          <a:p>
            <a:pPr eaLnBrk="1" hangingPunct="1">
              <a:spcBef>
                <a:spcPct val="15000"/>
              </a:spcBef>
            </a:pPr>
            <a:r>
              <a:rPr kumimoji="1" lang="zh-CN" altLang="en-US" sz="2400">
                <a:solidFill>
                  <a:srgbClr val="FFFF66"/>
                </a:solidFill>
                <a:ea typeface="楷体_GB2312" pitchFamily="49" charset="-122"/>
              </a:rPr>
              <a:t>	</a:t>
            </a:r>
          </a:p>
          <a:p>
            <a:pPr eaLnBrk="1" hangingPunct="1">
              <a:spcBef>
                <a:spcPct val="15000"/>
              </a:spcBef>
            </a:pPr>
            <a:r>
              <a:rPr kumimoji="1" lang="zh-CN" altLang="en-US" sz="2400">
                <a:solidFill>
                  <a:srgbClr val="FF0000"/>
                </a:solidFill>
                <a:ea typeface="楷体_GB2312" pitchFamily="49" charset="-122"/>
              </a:rPr>
              <a:t>操作结果</a:t>
            </a:r>
            <a:r>
              <a:rPr kumimoji="1" lang="en-US" altLang="zh-CN" sz="2400">
                <a:solidFill>
                  <a:srgbClr val="FF0000"/>
                </a:solidFill>
                <a:ea typeface="楷体_GB2312" pitchFamily="49" charset="-122"/>
              </a:rPr>
              <a:t>:</a:t>
            </a:r>
            <a:r>
              <a:rPr kumimoji="1" lang="en-US" altLang="zh-CN" sz="2400" b="0">
                <a:ea typeface="楷体_GB2312" pitchFamily="49" charset="-122"/>
              </a:rPr>
              <a:t> </a:t>
            </a:r>
            <a:r>
              <a:rPr kumimoji="1" lang="zh-CN" altLang="en-US" sz="2400">
                <a:ea typeface="楷体_GB2312" pitchFamily="49" charset="-122"/>
              </a:rPr>
              <a:t>以 </a:t>
            </a:r>
            <a:r>
              <a:rPr kumimoji="1" lang="en-US" altLang="zh-CN" sz="2400">
                <a:ea typeface="楷体_GB2312" pitchFamily="49" charset="-122"/>
              </a:rPr>
              <a:t>Sub </a:t>
            </a:r>
            <a:r>
              <a:rPr kumimoji="1" lang="zh-CN" altLang="en-US" sz="2400">
                <a:ea typeface="楷体_GB2312" pitchFamily="49" charset="-122"/>
              </a:rPr>
              <a:t>返回串 </a:t>
            </a:r>
            <a:r>
              <a:rPr kumimoji="1" lang="en-US" altLang="zh-CN" sz="2400">
                <a:ea typeface="楷体_GB2312" pitchFamily="49" charset="-122"/>
              </a:rPr>
              <a:t>S </a:t>
            </a:r>
            <a:r>
              <a:rPr kumimoji="1" lang="zh-CN" altLang="en-US" sz="2400">
                <a:ea typeface="楷体_GB2312" pitchFamily="49" charset="-122"/>
              </a:rPr>
              <a:t>中第 </a:t>
            </a:r>
            <a:r>
              <a:rPr kumimoji="1" lang="en-US" altLang="zh-CN" sz="2400">
                <a:ea typeface="楷体_GB2312" pitchFamily="49" charset="-122"/>
              </a:rPr>
              <a:t>pos </a:t>
            </a:r>
            <a:r>
              <a:rPr kumimoji="1" lang="zh-CN" altLang="en-US" sz="2400">
                <a:ea typeface="楷体_GB2312" pitchFamily="49" charset="-122"/>
              </a:rPr>
              <a:t>个字符起长度为 </a:t>
            </a:r>
            <a:r>
              <a:rPr kumimoji="1" lang="en-US" altLang="zh-CN" sz="2400">
                <a:ea typeface="楷体_GB2312" pitchFamily="49" charset="-122"/>
              </a:rPr>
              <a:t>len </a:t>
            </a:r>
            <a:r>
              <a:rPr kumimoji="1" lang="zh-CN" altLang="en-US" sz="2400">
                <a:ea typeface="楷体_GB2312" pitchFamily="49" charset="-122"/>
              </a:rPr>
              <a:t>的子串。</a:t>
            </a:r>
          </a:p>
        </p:txBody>
      </p:sp>
      <p:sp>
        <p:nvSpPr>
          <p:cNvPr id="133123" name="Rectangle 3"/>
          <p:cNvSpPr>
            <a:spLocks noChangeArrowheads="1"/>
          </p:cNvSpPr>
          <p:nvPr/>
        </p:nvSpPr>
        <p:spPr bwMode="auto">
          <a:xfrm>
            <a:off x="2195513" y="1627981"/>
            <a:ext cx="5759450" cy="886397"/>
          </a:xfrm>
          <a:prstGeom prst="rect">
            <a:avLst/>
          </a:prstGeom>
          <a:noFill/>
          <a:ln w="9525">
            <a:noFill/>
            <a:miter lim="800000"/>
            <a:headEnd/>
            <a:tailEnd/>
          </a:ln>
        </p:spPr>
        <p:txBody>
          <a:bodyPr>
            <a:spAutoFit/>
          </a:bodyPr>
          <a:lstStyle/>
          <a:p>
            <a:pPr eaLnBrk="1" hangingPunct="1">
              <a:spcBef>
                <a:spcPct val="15000"/>
              </a:spcBef>
            </a:pPr>
            <a:r>
              <a:rPr kumimoji="1" lang="zh-CN" altLang="en-US" sz="2400">
                <a:ea typeface="楷体_GB2312" pitchFamily="49" charset="-122"/>
              </a:rPr>
              <a:t>串 </a:t>
            </a:r>
            <a:r>
              <a:rPr kumimoji="1" lang="en-US" altLang="zh-CN" sz="2400">
                <a:ea typeface="楷体_GB2312" pitchFamily="49" charset="-122"/>
              </a:rPr>
              <a:t>S </a:t>
            </a:r>
            <a:r>
              <a:rPr kumimoji="1" lang="zh-CN" altLang="en-US" sz="2400">
                <a:ea typeface="楷体_GB2312" pitchFamily="49" charset="-122"/>
              </a:rPr>
              <a:t>存在，</a:t>
            </a:r>
            <a:r>
              <a:rPr kumimoji="1" lang="en-US" altLang="zh-CN" sz="2400">
                <a:ea typeface="楷体_GB2312" pitchFamily="49" charset="-122"/>
              </a:rPr>
              <a:t>1≤pos≤StrLength(S) </a:t>
            </a:r>
          </a:p>
          <a:p>
            <a:pPr eaLnBrk="1" hangingPunct="1">
              <a:spcBef>
                <a:spcPct val="15000"/>
              </a:spcBef>
            </a:pPr>
            <a:r>
              <a:rPr kumimoji="1" lang="en-US" altLang="zh-CN" sz="2400">
                <a:ea typeface="楷体_GB2312" pitchFamily="49" charset="-122"/>
              </a:rPr>
              <a:t>  </a:t>
            </a:r>
            <a:r>
              <a:rPr kumimoji="1" lang="zh-CN" altLang="en-US" sz="2400">
                <a:ea typeface="楷体_GB2312" pitchFamily="49" charset="-122"/>
              </a:rPr>
              <a:t>且  </a:t>
            </a:r>
            <a:r>
              <a:rPr kumimoji="1" lang="en-US" altLang="zh-CN" sz="2400">
                <a:ea typeface="楷体_GB2312" pitchFamily="49" charset="-122"/>
              </a:rPr>
              <a:t>0≤len≤StrLength(S)-pos+1</a:t>
            </a:r>
            <a:r>
              <a:rPr kumimoji="1" lang="zh-CN" altLang="en-US" sz="2400">
                <a:ea typeface="楷体_GB2312" pitchFamily="49" charset="-122"/>
              </a:rPr>
              <a:t>。</a:t>
            </a:r>
          </a:p>
        </p:txBody>
      </p:sp>
      <p:sp>
        <p:nvSpPr>
          <p:cNvPr id="133124" name="Text Box 4"/>
          <p:cNvSpPr txBox="1">
            <a:spLocks noChangeArrowheads="1"/>
          </p:cNvSpPr>
          <p:nvPr/>
        </p:nvSpPr>
        <p:spPr bwMode="auto">
          <a:xfrm>
            <a:off x="1786910" y="3284984"/>
            <a:ext cx="4801314" cy="461665"/>
          </a:xfrm>
          <a:prstGeom prst="rect">
            <a:avLst/>
          </a:prstGeom>
          <a:noFill/>
          <a:ln w="9525">
            <a:noFill/>
            <a:miter lim="800000"/>
            <a:headEnd/>
            <a:tailEnd/>
          </a:ln>
        </p:spPr>
        <p:txBody>
          <a:bodyPr wrap="none">
            <a:spAutoFit/>
          </a:bodyPr>
          <a:lstStyle/>
          <a:p>
            <a:pPr eaLnBrk="1" hangingPunct="1"/>
            <a:r>
              <a:rPr kumimoji="1" lang="zh-CN" altLang="en-US" sz="2400" dirty="0">
                <a:solidFill>
                  <a:srgbClr val="0000CC"/>
                </a:solidFill>
                <a:latin typeface="楷体_GB2312" pitchFamily="49" charset="-122"/>
                <a:ea typeface="楷体_GB2312" pitchFamily="49" charset="-122"/>
              </a:rPr>
              <a:t>子串为“串”中的一个字符子序列</a:t>
            </a:r>
            <a:endParaRPr kumimoji="1" lang="zh-CN" altLang="en-US" sz="2400" b="0" dirty="0">
              <a:solidFill>
                <a:srgbClr val="0000CC"/>
              </a:solidFill>
            </a:endParaRPr>
          </a:p>
        </p:txBody>
      </p:sp>
      <p:sp>
        <p:nvSpPr>
          <p:cNvPr id="133125" name="Text Box 5"/>
          <p:cNvSpPr txBox="1">
            <a:spLocks noChangeArrowheads="1"/>
          </p:cNvSpPr>
          <p:nvPr/>
        </p:nvSpPr>
        <p:spPr bwMode="auto">
          <a:xfrm>
            <a:off x="493564" y="4293394"/>
            <a:ext cx="5374580" cy="553998"/>
          </a:xfrm>
          <a:prstGeom prst="rect">
            <a:avLst/>
          </a:prstGeom>
          <a:noFill/>
          <a:ln w="9525">
            <a:noFill/>
            <a:miter lim="800000"/>
            <a:headEnd/>
            <a:tailEnd/>
          </a:ln>
        </p:spPr>
        <p:txBody>
          <a:bodyPr wrap="square">
            <a:spAutoFit/>
          </a:bodyPr>
          <a:lstStyle/>
          <a:p>
            <a:pPr eaLnBrk="1" hangingPunct="1">
              <a:lnSpc>
                <a:spcPct val="125000"/>
              </a:lnSpc>
            </a:pPr>
            <a:r>
              <a:rPr kumimoji="1" lang="en-US" altLang="zh-CN" sz="2400" dirty="0" err="1"/>
              <a:t>SubString</a:t>
            </a:r>
            <a:r>
              <a:rPr kumimoji="1" lang="en-US" altLang="zh-CN" sz="2400" dirty="0"/>
              <a:t> ( sub, </a:t>
            </a:r>
            <a:r>
              <a:rPr kumimoji="1" lang="en-US" altLang="zh-CN" sz="2400" dirty="0">
                <a:sym typeface="Symbol" pitchFamily="18" charset="2"/>
              </a:rPr>
              <a:t>commander , 4, 3)</a:t>
            </a:r>
          </a:p>
        </p:txBody>
      </p:sp>
      <p:sp>
        <p:nvSpPr>
          <p:cNvPr id="133126" name="Rectangle 6"/>
          <p:cNvSpPr>
            <a:spLocks noChangeArrowheads="1"/>
          </p:cNvSpPr>
          <p:nvPr/>
        </p:nvSpPr>
        <p:spPr bwMode="auto">
          <a:xfrm>
            <a:off x="5831061" y="4221088"/>
            <a:ext cx="2592288" cy="553998"/>
          </a:xfrm>
          <a:prstGeom prst="rect">
            <a:avLst/>
          </a:prstGeom>
          <a:noFill/>
          <a:ln w="9525">
            <a:noFill/>
            <a:miter lim="800000"/>
            <a:headEnd/>
            <a:tailEnd/>
          </a:ln>
        </p:spPr>
        <p:txBody>
          <a:bodyPr wrap="square">
            <a:spAutoFit/>
          </a:bodyPr>
          <a:lstStyle/>
          <a:p>
            <a:pPr eaLnBrk="1" hangingPunct="1">
              <a:lnSpc>
                <a:spcPct val="125000"/>
              </a:lnSpc>
            </a:pPr>
            <a:r>
              <a:rPr kumimoji="1" lang="zh-CN" altLang="en-US" sz="2400" dirty="0" smtClean="0">
                <a:solidFill>
                  <a:srgbClr val="FF3399"/>
                </a:solidFill>
                <a:sym typeface="Symbol" pitchFamily="18" charset="2"/>
              </a:rPr>
              <a:t> </a:t>
            </a:r>
            <a:r>
              <a:rPr kumimoji="1" lang="en-US" altLang="zh-CN" sz="2400" dirty="0">
                <a:solidFill>
                  <a:srgbClr val="FF3399"/>
                </a:solidFill>
                <a:sym typeface="Symbol" pitchFamily="18" charset="2"/>
              </a:rPr>
              <a:t>sub = man  </a:t>
            </a:r>
          </a:p>
        </p:txBody>
      </p:sp>
      <p:sp>
        <p:nvSpPr>
          <p:cNvPr id="133127" name="Rectangle 7"/>
          <p:cNvSpPr>
            <a:spLocks noChangeArrowheads="1"/>
          </p:cNvSpPr>
          <p:nvPr/>
        </p:nvSpPr>
        <p:spPr bwMode="auto">
          <a:xfrm>
            <a:off x="467544" y="4941168"/>
            <a:ext cx="5328592" cy="553998"/>
          </a:xfrm>
          <a:prstGeom prst="rect">
            <a:avLst/>
          </a:prstGeom>
          <a:noFill/>
          <a:ln w="9525">
            <a:noFill/>
            <a:miter lim="800000"/>
            <a:headEnd/>
            <a:tailEnd/>
          </a:ln>
        </p:spPr>
        <p:txBody>
          <a:bodyPr wrap="square">
            <a:spAutoFit/>
          </a:bodyPr>
          <a:lstStyle/>
          <a:p>
            <a:pPr eaLnBrk="1" hangingPunct="1">
              <a:lnSpc>
                <a:spcPct val="125000"/>
              </a:lnSpc>
            </a:pPr>
            <a:r>
              <a:rPr kumimoji="1" lang="en-US" altLang="zh-CN" sz="2400" dirty="0" err="1">
                <a:sym typeface="Symbol" pitchFamily="18" charset="2"/>
              </a:rPr>
              <a:t>SubString</a:t>
            </a:r>
            <a:r>
              <a:rPr kumimoji="1" lang="en-US" altLang="zh-CN" sz="2400" dirty="0">
                <a:sym typeface="Symbol" pitchFamily="18" charset="2"/>
              </a:rPr>
              <a:t>( sub, commander  , 1, 9)</a:t>
            </a:r>
          </a:p>
        </p:txBody>
      </p:sp>
      <p:sp>
        <p:nvSpPr>
          <p:cNvPr id="133128" name="Rectangle 8"/>
          <p:cNvSpPr>
            <a:spLocks noChangeArrowheads="1"/>
          </p:cNvSpPr>
          <p:nvPr/>
        </p:nvSpPr>
        <p:spPr bwMode="auto">
          <a:xfrm>
            <a:off x="468287" y="5733256"/>
            <a:ext cx="5183833" cy="553998"/>
          </a:xfrm>
          <a:prstGeom prst="rect">
            <a:avLst/>
          </a:prstGeom>
          <a:noFill/>
          <a:ln w="9525">
            <a:noFill/>
            <a:miter lim="800000"/>
            <a:headEnd/>
            <a:tailEnd/>
          </a:ln>
        </p:spPr>
        <p:txBody>
          <a:bodyPr wrap="square">
            <a:spAutoFit/>
          </a:bodyPr>
          <a:lstStyle/>
          <a:p>
            <a:pPr eaLnBrk="1" hangingPunct="1">
              <a:lnSpc>
                <a:spcPct val="125000"/>
              </a:lnSpc>
            </a:pPr>
            <a:r>
              <a:rPr kumimoji="1" lang="en-US" altLang="zh-CN" sz="2400" dirty="0" err="1">
                <a:sym typeface="Symbol" pitchFamily="18" charset="2"/>
              </a:rPr>
              <a:t>SubString</a:t>
            </a:r>
            <a:r>
              <a:rPr kumimoji="1" lang="en-US" altLang="zh-CN" sz="2400" dirty="0">
                <a:sym typeface="Symbol" pitchFamily="18" charset="2"/>
              </a:rPr>
              <a:t>( sub, commander , 9, 1)</a:t>
            </a:r>
          </a:p>
        </p:txBody>
      </p:sp>
      <p:sp>
        <p:nvSpPr>
          <p:cNvPr id="133129" name="Rectangle 9"/>
          <p:cNvSpPr>
            <a:spLocks noChangeArrowheads="1"/>
          </p:cNvSpPr>
          <p:nvPr/>
        </p:nvSpPr>
        <p:spPr bwMode="auto">
          <a:xfrm>
            <a:off x="5831061" y="5733256"/>
            <a:ext cx="2520280" cy="553998"/>
          </a:xfrm>
          <a:prstGeom prst="rect">
            <a:avLst/>
          </a:prstGeom>
          <a:noFill/>
          <a:ln w="9525">
            <a:noFill/>
            <a:miter lim="800000"/>
            <a:headEnd/>
            <a:tailEnd/>
          </a:ln>
        </p:spPr>
        <p:txBody>
          <a:bodyPr wrap="square">
            <a:spAutoFit/>
          </a:bodyPr>
          <a:lstStyle/>
          <a:p>
            <a:pPr eaLnBrk="1" hangingPunct="1">
              <a:lnSpc>
                <a:spcPct val="125000"/>
              </a:lnSpc>
            </a:pPr>
            <a:r>
              <a:rPr kumimoji="1" lang="zh-CN" altLang="en-US" sz="2400" dirty="0" smtClean="0">
                <a:solidFill>
                  <a:srgbClr val="FF3399"/>
                </a:solidFill>
                <a:sym typeface="Symbol" pitchFamily="18" charset="2"/>
              </a:rPr>
              <a:t> </a:t>
            </a:r>
            <a:r>
              <a:rPr kumimoji="1" lang="en-US" altLang="zh-CN" sz="2400" dirty="0">
                <a:solidFill>
                  <a:srgbClr val="FF3399"/>
                </a:solidFill>
                <a:sym typeface="Symbol" pitchFamily="18" charset="2"/>
              </a:rPr>
              <a:t>sub = r </a:t>
            </a:r>
          </a:p>
        </p:txBody>
      </p:sp>
      <p:sp>
        <p:nvSpPr>
          <p:cNvPr id="133130" name="Rectangle 10"/>
          <p:cNvSpPr>
            <a:spLocks noChangeArrowheads="1"/>
          </p:cNvSpPr>
          <p:nvPr/>
        </p:nvSpPr>
        <p:spPr bwMode="auto">
          <a:xfrm>
            <a:off x="5903069" y="5013176"/>
            <a:ext cx="3061419" cy="553998"/>
          </a:xfrm>
          <a:prstGeom prst="rect">
            <a:avLst/>
          </a:prstGeom>
          <a:noFill/>
          <a:ln w="9525">
            <a:noFill/>
            <a:miter lim="800000"/>
            <a:headEnd/>
            <a:tailEnd/>
          </a:ln>
        </p:spPr>
        <p:txBody>
          <a:bodyPr wrap="square">
            <a:spAutoFit/>
          </a:bodyPr>
          <a:lstStyle/>
          <a:p>
            <a:pPr eaLnBrk="1" hangingPunct="1">
              <a:lnSpc>
                <a:spcPct val="125000"/>
              </a:lnSpc>
            </a:pPr>
            <a:r>
              <a:rPr kumimoji="1" lang="en-US" altLang="zh-CN" sz="2400" dirty="0" smtClean="0">
                <a:solidFill>
                  <a:srgbClr val="FF3399"/>
                </a:solidFill>
                <a:sym typeface="Symbol" pitchFamily="18" charset="2"/>
              </a:rPr>
              <a:t>sub </a:t>
            </a:r>
            <a:r>
              <a:rPr kumimoji="1" lang="en-US" altLang="zh-CN" sz="2400" dirty="0">
                <a:solidFill>
                  <a:srgbClr val="FF3399"/>
                </a:solidFill>
                <a:sym typeface="Symbol" pitchFamily="18" charset="2"/>
              </a:rPr>
              <a:t>= commander </a:t>
            </a:r>
          </a:p>
        </p:txBody>
      </p:sp>
      <p:sp>
        <p:nvSpPr>
          <p:cNvPr id="133131" name="Rectangle 11"/>
          <p:cNvSpPr>
            <a:spLocks noChangeArrowheads="1"/>
          </p:cNvSpPr>
          <p:nvPr/>
        </p:nvSpPr>
        <p:spPr bwMode="auto">
          <a:xfrm>
            <a:off x="467147" y="3644106"/>
            <a:ext cx="1152525" cy="461665"/>
          </a:xfrm>
          <a:prstGeom prst="rect">
            <a:avLst/>
          </a:prstGeom>
          <a:noFill/>
          <a:ln w="9525">
            <a:noFill/>
            <a:miter lim="800000"/>
            <a:headEnd/>
            <a:tailEnd/>
          </a:ln>
        </p:spPr>
        <p:txBody>
          <a:bodyPr>
            <a:spAutoFit/>
          </a:bodyPr>
          <a:lstStyle/>
          <a:p>
            <a:pPr eaLnBrk="1" hangingPunct="1"/>
            <a:r>
              <a:rPr kumimoji="1" lang="zh-CN" altLang="en-US" sz="2400" dirty="0">
                <a:solidFill>
                  <a:srgbClr val="FF0000"/>
                </a:solidFill>
              </a:rPr>
              <a:t>例如：</a:t>
            </a:r>
          </a:p>
        </p:txBody>
      </p:sp>
      <p:sp>
        <p:nvSpPr>
          <p:cNvPr id="13"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4.1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串类型的定义</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2">
                                            <p:txEl>
                                              <p:pRg st="0" end="0"/>
                                            </p:txEl>
                                          </p:spTgt>
                                        </p:tgtEl>
                                        <p:attrNameLst>
                                          <p:attrName>style.visibility</p:attrName>
                                        </p:attrNameLst>
                                      </p:cBhvr>
                                      <p:to>
                                        <p:strVal val="visible"/>
                                      </p:to>
                                    </p:set>
                                    <p:animEffect transition="in" filter="wipe(left)">
                                      <p:cBhvr>
                                        <p:cTn id="7" dur="500"/>
                                        <p:tgtEl>
                                          <p:spTgt spid="133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2">
                                            <p:txEl>
                                              <p:pRg st="1" end="1"/>
                                            </p:txEl>
                                          </p:spTgt>
                                        </p:tgtEl>
                                        <p:attrNameLst>
                                          <p:attrName>style.visibility</p:attrName>
                                        </p:attrNameLst>
                                      </p:cBhvr>
                                      <p:to>
                                        <p:strVal val="visible"/>
                                      </p:to>
                                    </p:set>
                                    <p:animEffect transition="in" filter="wipe(left)">
                                      <p:cBhvr>
                                        <p:cTn id="12" dur="500"/>
                                        <p:tgtEl>
                                          <p:spTgt spid="133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2">
                                            <p:txEl>
                                              <p:pRg st="2" end="2"/>
                                            </p:txEl>
                                          </p:spTgt>
                                        </p:tgtEl>
                                        <p:attrNameLst>
                                          <p:attrName>style.visibility</p:attrName>
                                        </p:attrNameLst>
                                      </p:cBhvr>
                                      <p:to>
                                        <p:strVal val="visible"/>
                                      </p:to>
                                    </p:set>
                                    <p:animEffect transition="in" filter="wipe(left)">
                                      <p:cBhvr>
                                        <p:cTn id="17" dur="500"/>
                                        <p:tgtEl>
                                          <p:spTgt spid="133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2">
                                            <p:txEl>
                                              <p:pRg st="3" end="3"/>
                                            </p:txEl>
                                          </p:spTgt>
                                        </p:tgtEl>
                                        <p:attrNameLst>
                                          <p:attrName>style.visibility</p:attrName>
                                        </p:attrNameLst>
                                      </p:cBhvr>
                                      <p:to>
                                        <p:strVal val="visible"/>
                                      </p:to>
                                    </p:set>
                                    <p:animEffect transition="in" filter="wipe(left)">
                                      <p:cBhvr>
                                        <p:cTn id="22" dur="500"/>
                                        <p:tgtEl>
                                          <p:spTgt spid="133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23">
                                            <p:txEl>
                                              <p:pRg st="0" end="0"/>
                                            </p:txEl>
                                          </p:spTgt>
                                        </p:tgtEl>
                                        <p:attrNameLst>
                                          <p:attrName>style.visibility</p:attrName>
                                        </p:attrNameLst>
                                      </p:cBhvr>
                                      <p:to>
                                        <p:strVal val="visible"/>
                                      </p:to>
                                    </p:set>
                                    <p:animEffect transition="in" filter="wipe(left)">
                                      <p:cBhvr>
                                        <p:cTn id="27" dur="500"/>
                                        <p:tgtEl>
                                          <p:spTgt spid="13312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23">
                                            <p:txEl>
                                              <p:pRg st="1" end="1"/>
                                            </p:txEl>
                                          </p:spTgt>
                                        </p:tgtEl>
                                        <p:attrNameLst>
                                          <p:attrName>style.visibility</p:attrName>
                                        </p:attrNameLst>
                                      </p:cBhvr>
                                      <p:to>
                                        <p:strVal val="visible"/>
                                      </p:to>
                                    </p:set>
                                    <p:animEffect transition="in" filter="wipe(left)">
                                      <p:cBhvr>
                                        <p:cTn id="32" dur="500"/>
                                        <p:tgtEl>
                                          <p:spTgt spid="133123">
                                            <p:txEl>
                                              <p:pRg st="1" end="1"/>
                                            </p:txEl>
                                          </p:spTgt>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33124">
                                            <p:txEl>
                                              <p:pRg st="0" end="0"/>
                                            </p:txEl>
                                          </p:spTgt>
                                        </p:tgtEl>
                                        <p:attrNameLst>
                                          <p:attrName>style.visibility</p:attrName>
                                        </p:attrNameLst>
                                      </p:cBhvr>
                                      <p:to>
                                        <p:strVal val="visible"/>
                                      </p:to>
                                    </p:set>
                                    <p:animEffect transition="in" filter="wipe(left)">
                                      <p:cBhvr>
                                        <p:cTn id="36" dur="500"/>
                                        <p:tgtEl>
                                          <p:spTgt spid="133124">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3131">
                                            <p:txEl>
                                              <p:pRg st="0" end="0"/>
                                            </p:txEl>
                                          </p:spTgt>
                                        </p:tgtEl>
                                        <p:attrNameLst>
                                          <p:attrName>style.visibility</p:attrName>
                                        </p:attrNameLst>
                                      </p:cBhvr>
                                      <p:to>
                                        <p:strVal val="visible"/>
                                      </p:to>
                                    </p:set>
                                    <p:animEffect transition="in" filter="wipe(left)">
                                      <p:cBhvr>
                                        <p:cTn id="41" dur="500"/>
                                        <p:tgtEl>
                                          <p:spTgt spid="133131">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3125">
                                            <p:txEl>
                                              <p:pRg st="0" end="0"/>
                                            </p:txEl>
                                          </p:spTgt>
                                        </p:tgtEl>
                                        <p:attrNameLst>
                                          <p:attrName>style.visibility</p:attrName>
                                        </p:attrNameLst>
                                      </p:cBhvr>
                                      <p:to>
                                        <p:strVal val="visible"/>
                                      </p:to>
                                    </p:set>
                                    <p:animEffect transition="in" filter="wipe(left)">
                                      <p:cBhvr>
                                        <p:cTn id="46" dur="500"/>
                                        <p:tgtEl>
                                          <p:spTgt spid="133125">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3126">
                                            <p:txEl>
                                              <p:pRg st="0" end="0"/>
                                            </p:txEl>
                                          </p:spTgt>
                                        </p:tgtEl>
                                        <p:attrNameLst>
                                          <p:attrName>style.visibility</p:attrName>
                                        </p:attrNameLst>
                                      </p:cBhvr>
                                      <p:to>
                                        <p:strVal val="visible"/>
                                      </p:to>
                                    </p:set>
                                    <p:animEffect transition="in" filter="wipe(left)">
                                      <p:cBhvr>
                                        <p:cTn id="51" dur="500"/>
                                        <p:tgtEl>
                                          <p:spTgt spid="133126">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3127">
                                            <p:txEl>
                                              <p:pRg st="0" end="0"/>
                                            </p:txEl>
                                          </p:spTgt>
                                        </p:tgtEl>
                                        <p:attrNameLst>
                                          <p:attrName>style.visibility</p:attrName>
                                        </p:attrNameLst>
                                      </p:cBhvr>
                                      <p:to>
                                        <p:strVal val="visible"/>
                                      </p:to>
                                    </p:set>
                                    <p:animEffect transition="in" filter="wipe(left)">
                                      <p:cBhvr>
                                        <p:cTn id="56" dur="500"/>
                                        <p:tgtEl>
                                          <p:spTgt spid="133127">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33130">
                                            <p:txEl>
                                              <p:pRg st="0" end="0"/>
                                            </p:txEl>
                                          </p:spTgt>
                                        </p:tgtEl>
                                        <p:attrNameLst>
                                          <p:attrName>style.visibility</p:attrName>
                                        </p:attrNameLst>
                                      </p:cBhvr>
                                      <p:to>
                                        <p:strVal val="visible"/>
                                      </p:to>
                                    </p:set>
                                    <p:animEffect transition="in" filter="wipe(left)">
                                      <p:cBhvr>
                                        <p:cTn id="61" dur="500"/>
                                        <p:tgtEl>
                                          <p:spTgt spid="133130">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33128">
                                            <p:txEl>
                                              <p:pRg st="0" end="0"/>
                                            </p:txEl>
                                          </p:spTgt>
                                        </p:tgtEl>
                                        <p:attrNameLst>
                                          <p:attrName>style.visibility</p:attrName>
                                        </p:attrNameLst>
                                      </p:cBhvr>
                                      <p:to>
                                        <p:strVal val="visible"/>
                                      </p:to>
                                    </p:set>
                                    <p:animEffect transition="in" filter="wipe(left)">
                                      <p:cBhvr>
                                        <p:cTn id="66" dur="500"/>
                                        <p:tgtEl>
                                          <p:spTgt spid="133128">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33129">
                                            <p:txEl>
                                              <p:pRg st="0" end="0"/>
                                            </p:txEl>
                                          </p:spTgt>
                                        </p:tgtEl>
                                        <p:attrNameLst>
                                          <p:attrName>style.visibility</p:attrName>
                                        </p:attrNameLst>
                                      </p:cBhvr>
                                      <p:to>
                                        <p:strVal val="visible"/>
                                      </p:to>
                                    </p:set>
                                    <p:animEffect transition="in" filter="wipe(left)">
                                      <p:cBhvr>
                                        <p:cTn id="71" dur="500"/>
                                        <p:tgtEl>
                                          <p:spTgt spid="1331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build="p" autoUpdateAnimBg="0"/>
      <p:bldP spid="133123" grpId="0" build="p" autoUpdateAnimBg="0"/>
      <p:bldP spid="133124" grpId="0" build="p" autoUpdateAnimBg="0" advAuto="0"/>
      <p:bldP spid="133125" grpId="0" build="p" autoUpdateAnimBg="0"/>
      <p:bldP spid="133126" grpId="0" build="p" autoUpdateAnimBg="0"/>
      <p:bldP spid="133127" grpId="0" build="p" autoUpdateAnimBg="0"/>
      <p:bldP spid="133128" grpId="0" build="p" autoUpdateAnimBg="0"/>
      <p:bldP spid="133129" grpId="0" build="p" autoUpdateAnimBg="0"/>
      <p:bldP spid="133130" grpId="0" build="p" autoUpdateAnimBg="0"/>
      <p:bldP spid="13313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串类型的定义</a:t>
            </a:r>
            <a:endParaRPr lang="zh-CN" altLang="en-US" dirty="0"/>
          </a:p>
        </p:txBody>
      </p:sp>
      <p:sp>
        <p:nvSpPr>
          <p:cNvPr id="4" name="矩形 3"/>
          <p:cNvSpPr/>
          <p:nvPr/>
        </p:nvSpPr>
        <p:spPr>
          <a:xfrm>
            <a:off x="395536" y="1100697"/>
            <a:ext cx="8424936" cy="4056495"/>
          </a:xfrm>
          <a:prstGeom prst="rect">
            <a:avLst/>
          </a:prstGeom>
        </p:spPr>
        <p:txBody>
          <a:bodyPr wrap="square">
            <a:spAutoFit/>
          </a:bodyPr>
          <a:lstStyle/>
          <a:p>
            <a:pPr lvl="0" fontAlgn="base">
              <a:spcBef>
                <a:spcPct val="60000"/>
              </a:spcBef>
              <a:spcAft>
                <a:spcPct val="0"/>
              </a:spcAft>
            </a:pPr>
            <a:r>
              <a:rPr kumimoji="1" lang="en-US" altLang="zh-CN" sz="2800" b="1" dirty="0">
                <a:solidFill>
                  <a:srgbClr val="0000CC"/>
                </a:solidFill>
                <a:latin typeface="Times New Roman" pitchFamily="18" charset="0"/>
                <a:ea typeface="楷体_GB2312" pitchFamily="49" charset="-122"/>
              </a:rPr>
              <a:t>Index ( S, T, </a:t>
            </a:r>
            <a:r>
              <a:rPr kumimoji="1" lang="en-US" altLang="zh-CN" sz="2800" b="1" dirty="0" err="1">
                <a:solidFill>
                  <a:srgbClr val="0000CC"/>
                </a:solidFill>
                <a:latin typeface="Times New Roman" pitchFamily="18" charset="0"/>
                <a:ea typeface="楷体_GB2312" pitchFamily="49" charset="-122"/>
              </a:rPr>
              <a:t>pos</a:t>
            </a:r>
            <a:r>
              <a:rPr kumimoji="1" lang="en-US" altLang="zh-CN" sz="2800" b="1" dirty="0">
                <a:solidFill>
                  <a:srgbClr val="0000CC"/>
                </a:solidFill>
                <a:latin typeface="Times New Roman" pitchFamily="18" charset="0"/>
                <a:ea typeface="楷体_GB2312" pitchFamily="49" charset="-122"/>
              </a:rPr>
              <a:t>)	(</a:t>
            </a:r>
            <a:r>
              <a:rPr kumimoji="1" lang="zh-CN" altLang="en-US" sz="2800" b="1" dirty="0">
                <a:solidFill>
                  <a:srgbClr val="0000CC"/>
                </a:solidFill>
                <a:latin typeface="Times New Roman" pitchFamily="18" charset="0"/>
                <a:ea typeface="楷体_GB2312" pitchFamily="49" charset="-122"/>
              </a:rPr>
              <a:t>定位函数</a:t>
            </a:r>
            <a:r>
              <a:rPr kumimoji="1" lang="en-US" altLang="zh-CN" sz="2800" b="1" dirty="0">
                <a:solidFill>
                  <a:srgbClr val="0000CC"/>
                </a:solidFill>
                <a:latin typeface="Times New Roman" pitchFamily="18" charset="0"/>
                <a:ea typeface="楷体_GB2312" pitchFamily="49" charset="-122"/>
              </a:rPr>
              <a:t>)</a:t>
            </a:r>
          </a:p>
          <a:p>
            <a:pPr lvl="0" fontAlgn="base">
              <a:spcBef>
                <a:spcPct val="60000"/>
              </a:spcBef>
              <a:spcAft>
                <a:spcPct val="0"/>
              </a:spcAft>
            </a:pPr>
            <a:r>
              <a:rPr kumimoji="1" lang="zh-CN" altLang="en-US" sz="2800" b="1" dirty="0">
                <a:solidFill>
                  <a:srgbClr val="0000CC"/>
                </a:solidFill>
                <a:latin typeface="Times New Roman" pitchFamily="18" charset="0"/>
                <a:ea typeface="楷体_GB2312" pitchFamily="49" charset="-122"/>
              </a:rPr>
              <a:t>初始条件：</a:t>
            </a:r>
          </a:p>
          <a:p>
            <a:pPr lvl="0" fontAlgn="base">
              <a:spcBef>
                <a:spcPct val="15000"/>
              </a:spcBef>
              <a:spcAft>
                <a:spcPct val="0"/>
              </a:spcAft>
            </a:pPr>
            <a:r>
              <a:rPr kumimoji="1" lang="zh-CN" altLang="en-US" sz="2800" b="1" dirty="0">
                <a:solidFill>
                  <a:srgbClr val="FFFF66"/>
                </a:solidFill>
                <a:latin typeface="Times New Roman" pitchFamily="18" charset="0"/>
                <a:ea typeface="楷体_GB2312" pitchFamily="49" charset="-122"/>
              </a:rPr>
              <a:t>	</a:t>
            </a:r>
            <a:r>
              <a:rPr kumimoji="1" lang="zh-CN" altLang="en-US" sz="2800" b="1" dirty="0">
                <a:solidFill>
                  <a:srgbClr val="000000"/>
                </a:solidFill>
                <a:latin typeface="Times New Roman" pitchFamily="18" charset="0"/>
                <a:ea typeface="楷体_GB2312" pitchFamily="49" charset="-122"/>
              </a:rPr>
              <a:t>串 </a:t>
            </a:r>
            <a:r>
              <a:rPr kumimoji="1" lang="en-US" altLang="zh-CN" sz="2800" b="1" dirty="0">
                <a:solidFill>
                  <a:srgbClr val="000000"/>
                </a:solidFill>
                <a:latin typeface="Times New Roman" pitchFamily="18" charset="0"/>
                <a:ea typeface="楷体_GB2312" pitchFamily="49" charset="-122"/>
              </a:rPr>
              <a:t>S </a:t>
            </a:r>
            <a:r>
              <a:rPr kumimoji="1" lang="zh-CN" altLang="en-US" sz="2800" b="1" dirty="0">
                <a:solidFill>
                  <a:srgbClr val="000000"/>
                </a:solidFill>
                <a:latin typeface="Times New Roman" pitchFamily="18" charset="0"/>
                <a:ea typeface="楷体_GB2312" pitchFamily="49" charset="-122"/>
              </a:rPr>
              <a:t>和 </a:t>
            </a:r>
            <a:r>
              <a:rPr kumimoji="1" lang="en-US" altLang="zh-CN" sz="2800" b="1" dirty="0">
                <a:solidFill>
                  <a:srgbClr val="000000"/>
                </a:solidFill>
                <a:latin typeface="Times New Roman" pitchFamily="18" charset="0"/>
                <a:ea typeface="楷体_GB2312" pitchFamily="49" charset="-122"/>
              </a:rPr>
              <a:t>T </a:t>
            </a:r>
            <a:r>
              <a:rPr kumimoji="1" lang="zh-CN" altLang="en-US" sz="2800" b="1" dirty="0">
                <a:solidFill>
                  <a:srgbClr val="000000"/>
                </a:solidFill>
                <a:latin typeface="Times New Roman" pitchFamily="18" charset="0"/>
                <a:ea typeface="楷体_GB2312" pitchFamily="49" charset="-122"/>
              </a:rPr>
              <a:t>存在，且 </a:t>
            </a:r>
            <a:r>
              <a:rPr kumimoji="1" lang="en-US" altLang="zh-CN" sz="2800" b="1" dirty="0">
                <a:solidFill>
                  <a:srgbClr val="000000"/>
                </a:solidFill>
                <a:latin typeface="Times New Roman" pitchFamily="18" charset="0"/>
                <a:ea typeface="楷体_GB2312" pitchFamily="49" charset="-122"/>
              </a:rPr>
              <a:t>T </a:t>
            </a:r>
            <a:r>
              <a:rPr kumimoji="1" lang="zh-CN" altLang="en-US" sz="2800" b="1" dirty="0">
                <a:solidFill>
                  <a:srgbClr val="000000"/>
                </a:solidFill>
                <a:latin typeface="Times New Roman" pitchFamily="18" charset="0"/>
                <a:ea typeface="楷体_GB2312" pitchFamily="49" charset="-122"/>
              </a:rPr>
              <a:t>是非空串，</a:t>
            </a:r>
            <a:br>
              <a:rPr kumimoji="1" lang="zh-CN" altLang="en-US" sz="2800" b="1" dirty="0">
                <a:solidFill>
                  <a:srgbClr val="000000"/>
                </a:solidFill>
                <a:latin typeface="Times New Roman" pitchFamily="18" charset="0"/>
                <a:ea typeface="楷体_GB2312" pitchFamily="49" charset="-122"/>
              </a:rPr>
            </a:br>
            <a:r>
              <a:rPr kumimoji="1" lang="zh-CN" altLang="en-US" sz="2800" b="1" dirty="0">
                <a:solidFill>
                  <a:srgbClr val="000000"/>
                </a:solidFill>
                <a:latin typeface="Times New Roman" pitchFamily="18" charset="0"/>
                <a:ea typeface="楷体_GB2312" pitchFamily="49" charset="-122"/>
              </a:rPr>
              <a:t>            </a:t>
            </a:r>
            <a:r>
              <a:rPr kumimoji="1" lang="en-US" altLang="zh-CN" sz="2800" b="1" dirty="0">
                <a:solidFill>
                  <a:srgbClr val="000000"/>
                </a:solidFill>
                <a:latin typeface="Times New Roman" pitchFamily="18" charset="0"/>
                <a:ea typeface="楷体_GB2312" pitchFamily="49" charset="-122"/>
              </a:rPr>
              <a:t>1≤pos≤StrLength(S)</a:t>
            </a:r>
            <a:r>
              <a:rPr kumimoji="1" lang="zh-CN" altLang="en-US" sz="2800" b="1" dirty="0">
                <a:solidFill>
                  <a:srgbClr val="000000"/>
                </a:solidFill>
                <a:latin typeface="Times New Roman" pitchFamily="18" charset="0"/>
                <a:ea typeface="楷体_GB2312" pitchFamily="49" charset="-122"/>
              </a:rPr>
              <a:t>。</a:t>
            </a:r>
          </a:p>
          <a:p>
            <a:pPr lvl="0" fontAlgn="base">
              <a:spcBef>
                <a:spcPct val="15000"/>
              </a:spcBef>
              <a:spcAft>
                <a:spcPct val="0"/>
              </a:spcAft>
            </a:pPr>
            <a:r>
              <a:rPr kumimoji="1" lang="zh-CN" altLang="en-US" sz="2800" b="1" dirty="0">
                <a:solidFill>
                  <a:srgbClr val="0000CC"/>
                </a:solidFill>
                <a:latin typeface="Times New Roman" pitchFamily="18" charset="0"/>
                <a:ea typeface="楷体_GB2312" pitchFamily="49" charset="-122"/>
              </a:rPr>
              <a:t>操作结果：</a:t>
            </a:r>
          </a:p>
          <a:p>
            <a:pPr lvl="0" fontAlgn="base">
              <a:spcBef>
                <a:spcPct val="15000"/>
              </a:spcBef>
              <a:spcAft>
                <a:spcPct val="0"/>
              </a:spcAft>
            </a:pPr>
            <a:r>
              <a:rPr kumimoji="1" lang="zh-CN" altLang="en-US" sz="2800" b="1" dirty="0">
                <a:solidFill>
                  <a:srgbClr val="FFFF66"/>
                </a:solidFill>
                <a:latin typeface="Times New Roman" pitchFamily="18" charset="0"/>
                <a:ea typeface="楷体_GB2312" pitchFamily="49" charset="-122"/>
              </a:rPr>
              <a:t>        </a:t>
            </a:r>
            <a:r>
              <a:rPr kumimoji="1" lang="zh-CN" altLang="en-US" sz="2800" b="1" dirty="0">
                <a:solidFill>
                  <a:srgbClr val="000000"/>
                </a:solidFill>
                <a:latin typeface="Times New Roman" pitchFamily="18" charset="0"/>
                <a:ea typeface="楷体_GB2312" pitchFamily="49" charset="-122"/>
              </a:rPr>
              <a:t>若主串 </a:t>
            </a:r>
            <a:r>
              <a:rPr kumimoji="1" lang="en-US" altLang="zh-CN" sz="2800" b="1" dirty="0">
                <a:solidFill>
                  <a:srgbClr val="000000"/>
                </a:solidFill>
                <a:latin typeface="Times New Roman" pitchFamily="18" charset="0"/>
                <a:ea typeface="楷体_GB2312" pitchFamily="49" charset="-122"/>
              </a:rPr>
              <a:t>S </a:t>
            </a:r>
            <a:r>
              <a:rPr kumimoji="1" lang="zh-CN" altLang="en-US" sz="2800" b="1" dirty="0">
                <a:solidFill>
                  <a:srgbClr val="000000"/>
                </a:solidFill>
                <a:latin typeface="Times New Roman" pitchFamily="18" charset="0"/>
                <a:ea typeface="楷体_GB2312" pitchFamily="49" charset="-122"/>
              </a:rPr>
              <a:t>中存在和串 </a:t>
            </a:r>
            <a:r>
              <a:rPr kumimoji="1" lang="en-US" altLang="zh-CN" sz="2800" b="1" dirty="0">
                <a:solidFill>
                  <a:srgbClr val="000000"/>
                </a:solidFill>
                <a:latin typeface="Times New Roman" pitchFamily="18" charset="0"/>
                <a:ea typeface="楷体_GB2312" pitchFamily="49" charset="-122"/>
              </a:rPr>
              <a:t>T </a:t>
            </a:r>
            <a:r>
              <a:rPr kumimoji="1" lang="zh-CN" altLang="en-US" sz="2800" b="1" dirty="0">
                <a:solidFill>
                  <a:srgbClr val="000000"/>
                </a:solidFill>
                <a:latin typeface="Times New Roman" pitchFamily="18" charset="0"/>
                <a:ea typeface="楷体_GB2312" pitchFamily="49" charset="-122"/>
              </a:rPr>
              <a:t>值相同的子串，则返回它在主串 </a:t>
            </a:r>
            <a:r>
              <a:rPr kumimoji="1" lang="en-US" altLang="zh-CN" sz="2800" b="1" dirty="0">
                <a:solidFill>
                  <a:srgbClr val="000000"/>
                </a:solidFill>
                <a:latin typeface="Times New Roman" pitchFamily="18" charset="0"/>
                <a:ea typeface="楷体_GB2312" pitchFamily="49" charset="-122"/>
              </a:rPr>
              <a:t>S </a:t>
            </a:r>
            <a:r>
              <a:rPr kumimoji="1" lang="zh-CN" altLang="en-US" sz="2800" b="1" dirty="0">
                <a:solidFill>
                  <a:srgbClr val="000000"/>
                </a:solidFill>
                <a:latin typeface="Times New Roman" pitchFamily="18" charset="0"/>
                <a:ea typeface="楷体_GB2312" pitchFamily="49" charset="-122"/>
              </a:rPr>
              <a:t>中</a:t>
            </a:r>
            <a:r>
              <a:rPr kumimoji="1" lang="zh-CN" altLang="en-US" sz="2800" b="1" dirty="0">
                <a:solidFill>
                  <a:srgbClr val="FF0000"/>
                </a:solidFill>
                <a:latin typeface="Times New Roman" pitchFamily="18" charset="0"/>
                <a:ea typeface="楷体_GB2312" pitchFamily="49" charset="-122"/>
              </a:rPr>
              <a:t>第 </a:t>
            </a:r>
            <a:r>
              <a:rPr kumimoji="1" lang="en-US" altLang="zh-CN" sz="2800" b="1" dirty="0" err="1">
                <a:solidFill>
                  <a:srgbClr val="FF0000"/>
                </a:solidFill>
                <a:latin typeface="Times New Roman" pitchFamily="18" charset="0"/>
                <a:ea typeface="楷体_GB2312" pitchFamily="49" charset="-122"/>
              </a:rPr>
              <a:t>pos</a:t>
            </a:r>
            <a:r>
              <a:rPr kumimoji="1" lang="zh-CN" altLang="en-US" sz="2800" b="1" dirty="0">
                <a:solidFill>
                  <a:srgbClr val="FF0000"/>
                </a:solidFill>
                <a:latin typeface="Times New Roman" pitchFamily="18" charset="0"/>
                <a:ea typeface="楷体_GB2312" pitchFamily="49" charset="-122"/>
              </a:rPr>
              <a:t>个字符之后</a:t>
            </a:r>
            <a:r>
              <a:rPr kumimoji="1" lang="zh-CN" altLang="en-US" sz="2800" b="1" dirty="0">
                <a:solidFill>
                  <a:srgbClr val="0000CC"/>
                </a:solidFill>
                <a:latin typeface="Times New Roman" pitchFamily="18" charset="0"/>
                <a:ea typeface="楷体_GB2312" pitchFamily="49" charset="-122"/>
              </a:rPr>
              <a:t>第一次出现的位置</a:t>
            </a:r>
            <a:r>
              <a:rPr kumimoji="1" lang="en-US" altLang="zh-CN" sz="2800" b="1" dirty="0">
                <a:solidFill>
                  <a:srgbClr val="000000"/>
                </a:solidFill>
                <a:latin typeface="Times New Roman" pitchFamily="18" charset="0"/>
                <a:ea typeface="楷体_GB2312" pitchFamily="49" charset="-122"/>
              </a:rPr>
              <a:t>; </a:t>
            </a:r>
          </a:p>
          <a:p>
            <a:pPr lvl="0" fontAlgn="base">
              <a:spcBef>
                <a:spcPct val="15000"/>
              </a:spcBef>
              <a:spcAft>
                <a:spcPct val="0"/>
              </a:spcAft>
            </a:pPr>
            <a:r>
              <a:rPr kumimoji="1" lang="zh-CN" altLang="en-US" sz="2800" b="1" dirty="0">
                <a:solidFill>
                  <a:srgbClr val="000000"/>
                </a:solidFill>
                <a:latin typeface="Times New Roman" pitchFamily="18" charset="0"/>
                <a:ea typeface="楷体_GB2312" pitchFamily="49" charset="-122"/>
              </a:rPr>
              <a:t>否则函数值为</a:t>
            </a:r>
            <a:r>
              <a:rPr kumimoji="1" lang="en-US" altLang="zh-CN" sz="2800" b="1" dirty="0">
                <a:solidFill>
                  <a:srgbClr val="000000"/>
                </a:solidFill>
                <a:latin typeface="Times New Roman" pitchFamily="18" charset="0"/>
                <a:ea typeface="楷体_GB2312" pitchFamily="49" charset="-122"/>
              </a:rPr>
              <a:t>0</a:t>
            </a:r>
            <a:r>
              <a:rPr kumimoji="1" lang="zh-CN" altLang="en-US" sz="2800" b="1" dirty="0">
                <a:solidFill>
                  <a:srgbClr val="000000"/>
                </a:solidFill>
                <a:latin typeface="Times New Roman" pitchFamily="18" charset="0"/>
                <a:ea typeface="楷体_GB2312" pitchFamily="49" charset="-122"/>
              </a:rPr>
              <a:t>。</a:t>
            </a:r>
          </a:p>
        </p:txBody>
      </p:sp>
    </p:spTree>
    <p:extLst>
      <p:ext uri="{BB962C8B-B14F-4D97-AF65-F5344CB8AC3E}">
        <p14:creationId xmlns:p14="http://schemas.microsoft.com/office/powerpoint/2010/main" xmlns="" val="23165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串类型的定义</a:t>
            </a:r>
            <a:endParaRPr lang="zh-CN" altLang="en-US" dirty="0"/>
          </a:p>
        </p:txBody>
      </p:sp>
      <p:sp>
        <p:nvSpPr>
          <p:cNvPr id="3" name="内容占位符 2"/>
          <p:cNvSpPr>
            <a:spLocks noGrp="1"/>
          </p:cNvSpPr>
          <p:nvPr>
            <p:ph idx="1"/>
          </p:nvPr>
        </p:nvSpPr>
        <p:spPr/>
        <p:txBody>
          <a:bodyPr/>
          <a:lstStyle/>
          <a:p>
            <a:r>
              <a:rPr lang="zh-CN" altLang="en-US" dirty="0" smtClean="0"/>
              <a:t>“</a:t>
            </a:r>
            <a:r>
              <a:rPr lang="zh-CN" altLang="en-US" dirty="0" smtClean="0">
                <a:solidFill>
                  <a:srgbClr val="000000"/>
                </a:solidFill>
              </a:rPr>
              <a:t>子串在主串中的位置</a:t>
            </a:r>
            <a:r>
              <a:rPr lang="zh-CN" altLang="en-US" dirty="0" smtClean="0"/>
              <a:t>”指</a:t>
            </a:r>
            <a:r>
              <a:rPr lang="zh-CN" altLang="en-US" dirty="0" smtClean="0"/>
              <a:t>子串中的第一个字符在主串中的序号 。</a:t>
            </a:r>
            <a:endParaRPr lang="en-US" altLang="zh-CN" dirty="0" smtClean="0"/>
          </a:p>
          <a:p>
            <a:pPr lvl="1"/>
            <a:endParaRPr lang="zh-CN" altLang="en-US" dirty="0"/>
          </a:p>
        </p:txBody>
      </p:sp>
      <p:sp>
        <p:nvSpPr>
          <p:cNvPr id="4" name="Text Box 2"/>
          <p:cNvSpPr txBox="1">
            <a:spLocks noChangeArrowheads="1"/>
          </p:cNvSpPr>
          <p:nvPr/>
        </p:nvSpPr>
        <p:spPr bwMode="auto">
          <a:xfrm>
            <a:off x="899592" y="2348880"/>
            <a:ext cx="723787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0000CC"/>
                </a:solidFill>
                <a:effectLst/>
                <a:uLnTx/>
                <a:uFillTx/>
              </a:rPr>
              <a:t>假设</a:t>
            </a:r>
            <a:r>
              <a:rPr kumimoji="1" lang="zh-CN" altLang="en-US" sz="3200" b="1" i="0" u="none" strike="noStrike" kern="0" cap="none" spc="0" normalizeH="0" baseline="0" noProof="0" dirty="0" smtClean="0">
                <a:ln>
                  <a:noFill/>
                </a:ln>
                <a:solidFill>
                  <a:srgbClr val="1560AB"/>
                </a:solidFill>
                <a:effectLst/>
                <a:uLnTx/>
                <a:uFillTx/>
              </a:rPr>
              <a:t> </a:t>
            </a:r>
            <a:r>
              <a:rPr kumimoji="1" lang="en-US" altLang="zh-CN" sz="3200" b="1" i="0" u="none" strike="noStrike" kern="0" cap="none" spc="0" normalizeH="0" baseline="0" noProof="0" dirty="0" smtClean="0">
                <a:ln>
                  <a:noFill/>
                </a:ln>
                <a:solidFill>
                  <a:srgbClr val="CC00CC"/>
                </a:solidFill>
                <a:effectLst/>
                <a:uLnTx/>
                <a:uFillTx/>
              </a:rPr>
              <a:t>S = </a:t>
            </a:r>
            <a:r>
              <a:rPr kumimoji="1" lang="en-US" altLang="zh-CN" sz="3200" b="1" kern="0" dirty="0" smtClean="0">
                <a:solidFill>
                  <a:srgbClr val="CC00CC"/>
                </a:solidFill>
                <a:sym typeface="Symbol" pitchFamily="18" charset="2"/>
              </a:rPr>
              <a:t>‘</a:t>
            </a:r>
            <a:r>
              <a:rPr kumimoji="1" lang="en-US" altLang="zh-CN" sz="3200" b="1" i="0" u="none" strike="noStrike" kern="0" cap="none" spc="0" normalizeH="0" baseline="0" noProof="0" dirty="0" err="1" smtClean="0">
                <a:ln>
                  <a:noFill/>
                </a:ln>
                <a:solidFill>
                  <a:srgbClr val="0000CC"/>
                </a:solidFill>
                <a:effectLst/>
                <a:uLnTx/>
                <a:uFillTx/>
                <a:sym typeface="Symbol" pitchFamily="18" charset="2"/>
              </a:rPr>
              <a:t>abcaabcaaabc</a:t>
            </a:r>
            <a:r>
              <a:rPr kumimoji="1" lang="en-US" altLang="zh-CN" sz="3200" b="1" kern="0" dirty="0" smtClean="0">
                <a:solidFill>
                  <a:srgbClr val="CC00CC"/>
                </a:solidFill>
                <a:sym typeface="Symbol" pitchFamily="18" charset="2"/>
              </a:rPr>
              <a:t>’</a:t>
            </a:r>
            <a:r>
              <a:rPr kumimoji="1" lang="en-US" altLang="zh-CN" sz="3200" b="1" i="0" u="none" strike="noStrike" kern="0" cap="none" spc="0" normalizeH="0" baseline="0" noProof="0" dirty="0" smtClean="0">
                <a:ln>
                  <a:noFill/>
                </a:ln>
                <a:solidFill>
                  <a:srgbClr val="CC00CC"/>
                </a:solidFill>
                <a:effectLst/>
                <a:uLnTx/>
                <a:uFillTx/>
                <a:sym typeface="Symbol" pitchFamily="18" charset="2"/>
              </a:rPr>
              <a:t>,  T = ‘</a:t>
            </a:r>
            <a:r>
              <a:rPr kumimoji="1" lang="en-US" altLang="zh-CN" sz="3200" b="1" i="0" u="none" strike="noStrike" kern="0" cap="none" spc="0" normalizeH="0" baseline="0" noProof="0" dirty="0" err="1" smtClean="0">
                <a:ln>
                  <a:noFill/>
                </a:ln>
                <a:solidFill>
                  <a:srgbClr val="0000CC"/>
                </a:solidFill>
                <a:effectLst/>
                <a:uLnTx/>
                <a:uFillTx/>
                <a:sym typeface="Symbol" pitchFamily="18" charset="2"/>
              </a:rPr>
              <a:t>bca</a:t>
            </a:r>
            <a:r>
              <a:rPr kumimoji="1" lang="en-US" altLang="zh-CN" sz="3200" b="1" i="0" u="none" strike="noStrike" kern="0" cap="none" spc="0" normalizeH="0" baseline="0" noProof="0" dirty="0" smtClean="0">
                <a:ln>
                  <a:noFill/>
                </a:ln>
                <a:solidFill>
                  <a:srgbClr val="CC00CC"/>
                </a:solidFill>
                <a:effectLst/>
                <a:uLnTx/>
                <a:uFillTx/>
                <a:sym typeface="Symbol" pitchFamily="18" charset="2"/>
              </a:rPr>
              <a:t>’</a:t>
            </a:r>
            <a:r>
              <a:rPr kumimoji="1" lang="en-US" altLang="zh-CN" sz="4000" b="1" i="0" u="none" strike="noStrike" kern="0" cap="none" spc="0" normalizeH="0" baseline="0" noProof="0" dirty="0" smtClean="0">
                <a:ln>
                  <a:noFill/>
                </a:ln>
                <a:solidFill>
                  <a:sysClr val="windowText" lastClr="000000"/>
                </a:solidFill>
                <a:effectLst/>
                <a:uLnTx/>
                <a:uFillTx/>
              </a:rPr>
              <a:t> </a:t>
            </a:r>
          </a:p>
        </p:txBody>
      </p:sp>
      <p:sp>
        <p:nvSpPr>
          <p:cNvPr id="5" name="Text Box 3"/>
          <p:cNvSpPr txBox="1">
            <a:spLocks noChangeArrowheads="1"/>
          </p:cNvSpPr>
          <p:nvPr/>
        </p:nvSpPr>
        <p:spPr bwMode="auto">
          <a:xfrm>
            <a:off x="2001986" y="3164433"/>
            <a:ext cx="35654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ysClr val="windowText" lastClr="000000"/>
                </a:solidFill>
                <a:effectLst/>
                <a:uLnTx/>
                <a:uFillTx/>
              </a:rPr>
              <a:t>Index(S, T, </a:t>
            </a:r>
            <a:r>
              <a:rPr kumimoji="1" lang="en-US" altLang="zh-CN" sz="3200" b="1" i="0" u="none" strike="noStrike" kern="0" cap="none" spc="0" normalizeH="0" baseline="0" noProof="0" dirty="0" smtClean="0">
                <a:ln>
                  <a:noFill/>
                </a:ln>
                <a:solidFill>
                  <a:srgbClr val="FF0000"/>
                </a:solidFill>
                <a:effectLst/>
                <a:uLnTx/>
                <a:uFillTx/>
              </a:rPr>
              <a:t>1</a:t>
            </a:r>
            <a:r>
              <a:rPr kumimoji="1" lang="en-US" altLang="zh-CN" sz="3200" b="1" i="0" u="none" strike="noStrike" kern="0" cap="none" spc="0" normalizeH="0" baseline="0" noProof="0" dirty="0" smtClean="0">
                <a:ln>
                  <a:noFill/>
                </a:ln>
                <a:solidFill>
                  <a:sysClr val="windowText" lastClr="000000"/>
                </a:solidFill>
                <a:effectLst/>
                <a:uLnTx/>
                <a:uFillTx/>
              </a:rPr>
              <a:t>) = 2;</a:t>
            </a:r>
          </a:p>
        </p:txBody>
      </p:sp>
      <p:sp>
        <p:nvSpPr>
          <p:cNvPr id="6" name="Text Box 4"/>
          <p:cNvSpPr txBox="1">
            <a:spLocks noChangeArrowheads="1"/>
          </p:cNvSpPr>
          <p:nvPr/>
        </p:nvSpPr>
        <p:spPr bwMode="auto">
          <a:xfrm>
            <a:off x="2001986" y="3956595"/>
            <a:ext cx="35654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ysClr val="windowText" lastClr="000000"/>
                </a:solidFill>
                <a:effectLst/>
                <a:uLnTx/>
                <a:uFillTx/>
              </a:rPr>
              <a:t>Index(S, T, </a:t>
            </a:r>
            <a:r>
              <a:rPr kumimoji="1" lang="en-US" altLang="zh-CN" sz="3200" b="1" i="0" u="none" strike="noStrike" kern="0" cap="none" spc="0" normalizeH="0" baseline="0" noProof="0" dirty="0" smtClean="0">
                <a:ln>
                  <a:noFill/>
                </a:ln>
                <a:solidFill>
                  <a:srgbClr val="FF0000"/>
                </a:solidFill>
                <a:effectLst/>
                <a:uLnTx/>
                <a:uFillTx/>
              </a:rPr>
              <a:t>3)</a:t>
            </a:r>
            <a:r>
              <a:rPr kumimoji="1" lang="en-US" altLang="zh-CN" sz="3200" b="1" i="0" u="none" strike="noStrike" kern="0" cap="none" spc="0" normalizeH="0" baseline="0" noProof="0" dirty="0" smtClean="0">
                <a:ln>
                  <a:noFill/>
                </a:ln>
                <a:solidFill>
                  <a:sysClr val="windowText" lastClr="000000"/>
                </a:solidFill>
                <a:effectLst/>
                <a:uLnTx/>
                <a:uFillTx/>
              </a:rPr>
              <a:t> = 6;</a:t>
            </a:r>
          </a:p>
        </p:txBody>
      </p:sp>
      <p:sp>
        <p:nvSpPr>
          <p:cNvPr id="7" name="Text Box 5"/>
          <p:cNvSpPr txBox="1">
            <a:spLocks noChangeArrowheads="1"/>
          </p:cNvSpPr>
          <p:nvPr/>
        </p:nvSpPr>
        <p:spPr bwMode="auto">
          <a:xfrm>
            <a:off x="2001986" y="4721770"/>
            <a:ext cx="35654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smtClean="0">
                <a:ln>
                  <a:noFill/>
                </a:ln>
                <a:solidFill>
                  <a:sysClr val="windowText" lastClr="000000"/>
                </a:solidFill>
                <a:effectLst/>
                <a:uLnTx/>
                <a:uFillTx/>
              </a:rPr>
              <a:t>Index(S, T, </a:t>
            </a:r>
            <a:r>
              <a:rPr kumimoji="1" lang="en-US" altLang="zh-CN" sz="3200" b="1" i="0" u="none" strike="noStrike" kern="0" cap="none" spc="0" normalizeH="0" baseline="0" noProof="0" smtClean="0">
                <a:ln>
                  <a:noFill/>
                </a:ln>
                <a:solidFill>
                  <a:srgbClr val="FF0000"/>
                </a:solidFill>
                <a:effectLst/>
                <a:uLnTx/>
                <a:uFillTx/>
              </a:rPr>
              <a:t>8</a:t>
            </a:r>
            <a:r>
              <a:rPr kumimoji="1" lang="en-US" altLang="zh-CN" sz="3200" b="1" i="0" u="none" strike="noStrike" kern="0" cap="none" spc="0" normalizeH="0" baseline="0" noProof="0" smtClean="0">
                <a:ln>
                  <a:noFill/>
                </a:ln>
                <a:solidFill>
                  <a:sysClr val="windowText" lastClr="000000"/>
                </a:solidFill>
                <a:effectLst/>
                <a:uLnTx/>
                <a:uFillTx/>
              </a:rPr>
              <a:t>) = 0;</a:t>
            </a:r>
          </a:p>
        </p:txBody>
      </p:sp>
    </p:spTree>
    <p:extLst>
      <p:ext uri="{BB962C8B-B14F-4D97-AF65-F5344CB8AC3E}">
        <p14:creationId xmlns:p14="http://schemas.microsoft.com/office/powerpoint/2010/main" xmlns="" val="424116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P spid="6" grpId="0" build="p" autoUpdateAnimBg="0"/>
      <p:bldP spid="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串类型的定义</a:t>
            </a:r>
            <a:endParaRPr lang="zh-CN" altLang="en-US" dirty="0"/>
          </a:p>
        </p:txBody>
      </p:sp>
      <p:sp>
        <p:nvSpPr>
          <p:cNvPr id="3" name="内容占位符 2"/>
          <p:cNvSpPr>
            <a:spLocks noGrp="1"/>
          </p:cNvSpPr>
          <p:nvPr>
            <p:ph idx="1"/>
          </p:nvPr>
        </p:nvSpPr>
        <p:spPr>
          <a:xfrm>
            <a:off x="395288" y="1052736"/>
            <a:ext cx="8569325" cy="5399087"/>
          </a:xfrm>
        </p:spPr>
        <p:txBody>
          <a:bodyPr/>
          <a:lstStyle/>
          <a:p>
            <a:r>
              <a:rPr lang="zh-CN" altLang="en-US" dirty="0" smtClean="0"/>
              <a:t>定位函数</a:t>
            </a:r>
            <a:r>
              <a:rPr lang="en-US" altLang="zh-CN" dirty="0" smtClean="0"/>
              <a:t>Index(</a:t>
            </a:r>
            <a:r>
              <a:rPr lang="en-US" altLang="zh-CN" dirty="0" err="1" smtClean="0"/>
              <a:t>S,T,pos</a:t>
            </a:r>
            <a:r>
              <a:rPr lang="en-US" altLang="zh-CN" dirty="0" smtClean="0"/>
              <a:t>)</a:t>
            </a:r>
            <a:r>
              <a:rPr lang="zh-CN" altLang="en-US" dirty="0" smtClean="0"/>
              <a:t>的实现</a:t>
            </a:r>
            <a:endParaRPr lang="en-US" altLang="zh-CN" dirty="0" smtClean="0"/>
          </a:p>
          <a:p>
            <a:pPr lvl="1"/>
            <a:r>
              <a:rPr lang="zh-CN" altLang="en-US" dirty="0"/>
              <a:t>基于</a:t>
            </a:r>
            <a:r>
              <a:rPr lang="zh-CN" altLang="en-US" dirty="0" smtClean="0"/>
              <a:t>判等、求串长和求子串函数</a:t>
            </a:r>
            <a:endParaRPr lang="zh-CN" altLang="en-US" dirty="0"/>
          </a:p>
        </p:txBody>
      </p:sp>
      <p:sp>
        <p:nvSpPr>
          <p:cNvPr id="4" name="TextBox 3"/>
          <p:cNvSpPr txBox="1"/>
          <p:nvPr/>
        </p:nvSpPr>
        <p:spPr>
          <a:xfrm>
            <a:off x="755576" y="2087919"/>
            <a:ext cx="7272808" cy="4801314"/>
          </a:xfrm>
          <a:prstGeom prst="rect">
            <a:avLst/>
          </a:prstGeom>
          <a:noFill/>
        </p:spPr>
        <p:txBody>
          <a:bodyPr wrap="square" rtlCol="0">
            <a:spAutoFit/>
          </a:bodyPr>
          <a:lstStyle/>
          <a:p>
            <a:r>
              <a:rPr lang="en-US" altLang="zh-CN" sz="2400" b="1" dirty="0" err="1"/>
              <a:t>i</a:t>
            </a:r>
            <a:r>
              <a:rPr lang="en-US" altLang="zh-CN" sz="2400" b="1" dirty="0" err="1" smtClean="0"/>
              <a:t>nt</a:t>
            </a:r>
            <a:r>
              <a:rPr lang="en-US" altLang="zh-CN" sz="2400" b="1" dirty="0" smtClean="0"/>
              <a:t> Index(String </a:t>
            </a:r>
            <a:r>
              <a:rPr lang="en-US" altLang="zh-CN" sz="2400" b="1" dirty="0" err="1" smtClean="0"/>
              <a:t>S,String</a:t>
            </a:r>
            <a:r>
              <a:rPr lang="en-US" altLang="zh-CN" sz="2400" b="1" dirty="0" smtClean="0"/>
              <a:t> T, </a:t>
            </a:r>
            <a:r>
              <a:rPr lang="en-US" altLang="zh-CN" sz="2400" b="1" dirty="0" err="1" smtClean="0"/>
              <a:t>int</a:t>
            </a:r>
            <a:r>
              <a:rPr lang="en-US" altLang="zh-CN" sz="2400" b="1" dirty="0" smtClean="0"/>
              <a:t> </a:t>
            </a:r>
            <a:r>
              <a:rPr lang="en-US" altLang="zh-CN" sz="2400" b="1" dirty="0" err="1" smtClean="0"/>
              <a:t>pos</a:t>
            </a:r>
            <a:r>
              <a:rPr lang="en-US" altLang="zh-CN" sz="2400" b="1" dirty="0" smtClean="0"/>
              <a:t>){</a:t>
            </a:r>
          </a:p>
          <a:p>
            <a:r>
              <a:rPr lang="en-US" altLang="zh-CN" sz="2400" dirty="0" smtClean="0"/>
              <a:t>    </a:t>
            </a:r>
            <a:r>
              <a:rPr lang="en-US" altLang="zh-CN" b="1" dirty="0" smtClean="0">
                <a:solidFill>
                  <a:srgbClr val="000000"/>
                </a:solidFill>
              </a:rPr>
              <a:t>//T</a:t>
            </a:r>
            <a:r>
              <a:rPr lang="zh-CN" altLang="en-US" b="1" dirty="0" smtClean="0">
                <a:solidFill>
                  <a:srgbClr val="000000"/>
                </a:solidFill>
              </a:rPr>
              <a:t>为非空串。若主串</a:t>
            </a:r>
            <a:r>
              <a:rPr lang="en-US" altLang="zh-CN" b="1" dirty="0" smtClean="0">
                <a:solidFill>
                  <a:srgbClr val="000000"/>
                </a:solidFill>
              </a:rPr>
              <a:t>S</a:t>
            </a:r>
            <a:r>
              <a:rPr lang="zh-CN" altLang="en-US" b="1" dirty="0" smtClean="0">
                <a:solidFill>
                  <a:srgbClr val="000000"/>
                </a:solidFill>
              </a:rPr>
              <a:t>中第</a:t>
            </a:r>
            <a:r>
              <a:rPr lang="en-US" altLang="zh-CN" b="1" dirty="0" err="1" smtClean="0">
                <a:solidFill>
                  <a:srgbClr val="000000"/>
                </a:solidFill>
              </a:rPr>
              <a:t>pos</a:t>
            </a:r>
            <a:r>
              <a:rPr lang="zh-CN" altLang="en-US" b="1" dirty="0" smtClean="0">
                <a:solidFill>
                  <a:srgbClr val="000000"/>
                </a:solidFill>
              </a:rPr>
              <a:t>个字符之后存在与</a:t>
            </a:r>
            <a:r>
              <a:rPr lang="en-US" altLang="zh-CN" b="1" dirty="0" smtClean="0">
                <a:solidFill>
                  <a:srgbClr val="000000"/>
                </a:solidFill>
              </a:rPr>
              <a:t>T</a:t>
            </a:r>
            <a:r>
              <a:rPr lang="zh-CN" altLang="en-US" b="1" dirty="0" smtClean="0">
                <a:solidFill>
                  <a:srgbClr val="000000"/>
                </a:solidFill>
              </a:rPr>
              <a:t>相等的子串，</a:t>
            </a:r>
            <a:endParaRPr lang="en-US" altLang="zh-CN" b="1" dirty="0" smtClean="0">
              <a:solidFill>
                <a:srgbClr val="000000"/>
              </a:solidFill>
            </a:endParaRPr>
          </a:p>
          <a:p>
            <a:r>
              <a:rPr lang="en-US" altLang="zh-CN" b="1" dirty="0" smtClean="0">
                <a:solidFill>
                  <a:srgbClr val="000000"/>
                </a:solidFill>
              </a:rPr>
              <a:t>     //</a:t>
            </a:r>
            <a:r>
              <a:rPr lang="zh-CN" altLang="en-US" b="1" dirty="0" smtClean="0">
                <a:solidFill>
                  <a:srgbClr val="000000"/>
                </a:solidFill>
              </a:rPr>
              <a:t>则返回第一个这样的子串在</a:t>
            </a:r>
            <a:r>
              <a:rPr lang="en-US" altLang="zh-CN" b="1" dirty="0" smtClean="0">
                <a:solidFill>
                  <a:srgbClr val="000000"/>
                </a:solidFill>
              </a:rPr>
              <a:t>S</a:t>
            </a:r>
            <a:r>
              <a:rPr lang="zh-CN" altLang="en-US" b="1" dirty="0" smtClean="0">
                <a:solidFill>
                  <a:srgbClr val="000000"/>
                </a:solidFill>
              </a:rPr>
              <a:t>中的位置，否则返回</a:t>
            </a:r>
            <a:r>
              <a:rPr lang="en-US" altLang="zh-CN" b="1" dirty="0" smtClean="0">
                <a:solidFill>
                  <a:srgbClr val="000000"/>
                </a:solidFill>
              </a:rPr>
              <a:t>0</a:t>
            </a:r>
          </a:p>
          <a:p>
            <a:r>
              <a:rPr lang="en-US" altLang="zh-CN" sz="2400" dirty="0" smtClean="0"/>
              <a:t>    </a:t>
            </a:r>
            <a:r>
              <a:rPr lang="en-US" altLang="zh-CN" sz="2400" b="1" dirty="0" smtClean="0"/>
              <a:t>if</a:t>
            </a:r>
            <a:r>
              <a:rPr lang="en-US" altLang="zh-CN" sz="2400" dirty="0" smtClean="0"/>
              <a:t>(</a:t>
            </a:r>
            <a:r>
              <a:rPr lang="en-US" altLang="zh-CN" sz="2400" dirty="0" err="1" smtClean="0"/>
              <a:t>pos</a:t>
            </a:r>
            <a:r>
              <a:rPr lang="en-US" altLang="zh-CN" sz="2400" dirty="0" smtClean="0"/>
              <a:t>&gt;0){</a:t>
            </a:r>
          </a:p>
          <a:p>
            <a:r>
              <a:rPr lang="en-US" altLang="zh-CN" sz="2400" dirty="0"/>
              <a:t> </a:t>
            </a:r>
            <a:r>
              <a:rPr lang="en-US" altLang="zh-CN" sz="2400" dirty="0" smtClean="0"/>
              <a:t>      n=</a:t>
            </a:r>
            <a:r>
              <a:rPr lang="en-US" altLang="zh-CN" sz="2400" dirty="0" err="1" smtClean="0"/>
              <a:t>StrLength</a:t>
            </a:r>
            <a:r>
              <a:rPr lang="en-US" altLang="zh-CN" sz="2400" dirty="0" smtClean="0"/>
              <a:t>(S); m=</a:t>
            </a:r>
            <a:r>
              <a:rPr lang="en-US" altLang="zh-CN" sz="2400" dirty="0" err="1" smtClean="0"/>
              <a:t>StrLength</a:t>
            </a:r>
            <a:r>
              <a:rPr lang="en-US" altLang="zh-CN" sz="2400" dirty="0" smtClean="0"/>
              <a:t>(T); </a:t>
            </a:r>
            <a:r>
              <a:rPr lang="en-US" altLang="zh-CN" sz="2400" b="1" dirty="0" err="1" smtClean="0">
                <a:solidFill>
                  <a:srgbClr val="0000CC"/>
                </a:solidFill>
              </a:rPr>
              <a:t>i</a:t>
            </a:r>
            <a:r>
              <a:rPr lang="en-US" altLang="zh-CN" sz="2400" b="1" dirty="0" smtClean="0">
                <a:solidFill>
                  <a:srgbClr val="0000CC"/>
                </a:solidFill>
              </a:rPr>
              <a:t>=</a:t>
            </a:r>
            <a:r>
              <a:rPr lang="en-US" altLang="zh-CN" sz="2400" b="1" dirty="0" err="1" smtClean="0">
                <a:solidFill>
                  <a:srgbClr val="0000CC"/>
                </a:solidFill>
              </a:rPr>
              <a:t>pos</a:t>
            </a:r>
            <a:r>
              <a:rPr lang="en-US" altLang="zh-CN" sz="2400" dirty="0" smtClean="0"/>
              <a:t>;</a:t>
            </a:r>
          </a:p>
          <a:p>
            <a:r>
              <a:rPr lang="en-US" altLang="zh-CN" sz="2400" dirty="0"/>
              <a:t> </a:t>
            </a:r>
            <a:r>
              <a:rPr lang="en-US" altLang="zh-CN" sz="2400" dirty="0" smtClean="0"/>
              <a:t>      </a:t>
            </a:r>
            <a:r>
              <a:rPr lang="en-US" altLang="zh-CN" sz="2400" b="1" dirty="0" smtClean="0"/>
              <a:t>while</a:t>
            </a:r>
            <a:r>
              <a:rPr lang="en-US" altLang="zh-CN" sz="2400" dirty="0" smtClean="0"/>
              <a:t>(</a:t>
            </a:r>
            <a:r>
              <a:rPr lang="en-US" altLang="zh-CN" sz="2400" dirty="0" err="1" smtClean="0"/>
              <a:t>i</a:t>
            </a:r>
            <a:r>
              <a:rPr lang="en-US" altLang="zh-CN" sz="2400" dirty="0" smtClean="0"/>
              <a:t>&lt;=n-m+1){</a:t>
            </a:r>
          </a:p>
          <a:p>
            <a:r>
              <a:rPr lang="en-US" altLang="zh-CN" sz="2400" dirty="0"/>
              <a:t> </a:t>
            </a:r>
            <a:r>
              <a:rPr lang="en-US" altLang="zh-CN" sz="2400" dirty="0" smtClean="0"/>
              <a:t>           </a:t>
            </a:r>
            <a:r>
              <a:rPr lang="en-US" altLang="zh-CN" sz="2400" dirty="0" err="1" smtClean="0"/>
              <a:t>SubString</a:t>
            </a:r>
            <a:r>
              <a:rPr lang="en-US" altLang="zh-CN" sz="2400" dirty="0" smtClean="0"/>
              <a:t>(</a:t>
            </a:r>
            <a:r>
              <a:rPr lang="en-US" altLang="zh-CN" sz="2400" dirty="0" err="1" smtClean="0"/>
              <a:t>sub,S,i,m</a:t>
            </a:r>
            <a:r>
              <a:rPr lang="en-US" altLang="zh-CN" sz="2400" dirty="0" smtClean="0"/>
              <a:t>);</a:t>
            </a:r>
          </a:p>
          <a:p>
            <a:r>
              <a:rPr lang="en-US" altLang="zh-CN" sz="2400" dirty="0"/>
              <a:t> </a:t>
            </a:r>
            <a:r>
              <a:rPr lang="en-US" altLang="zh-CN" sz="2400" dirty="0" smtClean="0"/>
              <a:t>           </a:t>
            </a:r>
            <a:r>
              <a:rPr lang="en-US" altLang="zh-CN" sz="2400" b="1" dirty="0" smtClean="0"/>
              <a:t>if</a:t>
            </a:r>
            <a:r>
              <a:rPr lang="en-US" altLang="zh-CN" sz="2400" dirty="0" smtClean="0"/>
              <a:t> (</a:t>
            </a:r>
            <a:r>
              <a:rPr lang="en-US" altLang="zh-CN" sz="2400" dirty="0" err="1" smtClean="0"/>
              <a:t>StrCompare</a:t>
            </a:r>
            <a:r>
              <a:rPr lang="en-US" altLang="zh-CN" sz="2400" dirty="0" smtClean="0"/>
              <a:t>(</a:t>
            </a:r>
            <a:r>
              <a:rPr lang="en-US" altLang="zh-CN" sz="2400" dirty="0" err="1" smtClean="0"/>
              <a:t>sub,T</a:t>
            </a:r>
            <a:r>
              <a:rPr lang="en-US" altLang="zh-CN" sz="2400" dirty="0" smtClean="0"/>
              <a:t>) ! =0 )   ++</a:t>
            </a:r>
            <a:r>
              <a:rPr lang="en-US" altLang="zh-CN" sz="2400" dirty="0" err="1" smtClean="0"/>
              <a:t>i</a:t>
            </a:r>
            <a:r>
              <a:rPr lang="en-US" altLang="zh-CN" sz="2400" dirty="0" smtClean="0"/>
              <a:t>;</a:t>
            </a:r>
          </a:p>
          <a:p>
            <a:r>
              <a:rPr lang="en-US" altLang="zh-CN" sz="2400" dirty="0"/>
              <a:t> </a:t>
            </a:r>
            <a:r>
              <a:rPr lang="en-US" altLang="zh-CN" sz="2400" dirty="0" smtClean="0"/>
              <a:t>           </a:t>
            </a:r>
            <a:r>
              <a:rPr lang="en-US" altLang="zh-CN" sz="2400" b="1" dirty="0" smtClean="0"/>
              <a:t>else   return </a:t>
            </a:r>
            <a:r>
              <a:rPr lang="en-US" altLang="zh-CN" sz="2400" dirty="0" err="1" smtClean="0"/>
              <a:t>i</a:t>
            </a:r>
            <a:r>
              <a:rPr lang="en-US" altLang="zh-CN" sz="2400" dirty="0" smtClean="0"/>
              <a:t>;</a:t>
            </a:r>
          </a:p>
          <a:p>
            <a:r>
              <a:rPr lang="en-US" altLang="zh-CN" sz="2400" dirty="0"/>
              <a:t> </a:t>
            </a:r>
            <a:r>
              <a:rPr lang="en-US" altLang="zh-CN" sz="2400" dirty="0" smtClean="0"/>
              <a:t>      }//while</a:t>
            </a:r>
          </a:p>
          <a:p>
            <a:r>
              <a:rPr lang="en-US" altLang="zh-CN" sz="2400" dirty="0"/>
              <a:t> </a:t>
            </a:r>
            <a:r>
              <a:rPr lang="en-US" altLang="zh-CN" sz="2400" dirty="0" smtClean="0"/>
              <a:t>   }//if</a:t>
            </a:r>
          </a:p>
          <a:p>
            <a:r>
              <a:rPr lang="en-US" altLang="zh-CN" sz="2400" dirty="0"/>
              <a:t> </a:t>
            </a:r>
            <a:r>
              <a:rPr lang="en-US" altLang="zh-CN" sz="2400" dirty="0" smtClean="0"/>
              <a:t>   </a:t>
            </a:r>
            <a:r>
              <a:rPr lang="en-US" altLang="zh-CN" sz="2400" b="1" dirty="0" smtClean="0"/>
              <a:t>return</a:t>
            </a:r>
            <a:r>
              <a:rPr lang="en-US" altLang="zh-CN" sz="2400" dirty="0" smtClean="0"/>
              <a:t> 0; // S</a:t>
            </a:r>
            <a:r>
              <a:rPr lang="zh-CN" altLang="en-US" sz="2400" dirty="0" smtClean="0"/>
              <a:t>中不存在与</a:t>
            </a:r>
            <a:r>
              <a:rPr lang="en-US" altLang="zh-CN" sz="2400" dirty="0" smtClean="0"/>
              <a:t>T</a:t>
            </a:r>
            <a:r>
              <a:rPr lang="zh-CN" altLang="en-US" sz="2400" dirty="0" smtClean="0"/>
              <a:t>相等的子串</a:t>
            </a:r>
            <a:endParaRPr lang="en-US" altLang="zh-CN" sz="2400" dirty="0" smtClean="0"/>
          </a:p>
          <a:p>
            <a:r>
              <a:rPr lang="en-US" altLang="zh-CN" sz="2400" dirty="0" smtClean="0"/>
              <a:t>}//Index</a:t>
            </a:r>
            <a:endParaRPr lang="zh-CN" altLang="en-US" dirty="0"/>
          </a:p>
        </p:txBody>
      </p:sp>
    </p:spTree>
    <p:extLst>
      <p:ext uri="{BB962C8B-B14F-4D97-AF65-F5344CB8AC3E}">
        <p14:creationId xmlns:p14="http://schemas.microsoft.com/office/powerpoint/2010/main" xmlns="" val="67974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Text Box 3"/>
          <p:cNvSpPr txBox="1">
            <a:spLocks noChangeArrowheads="1"/>
          </p:cNvSpPr>
          <p:nvPr/>
        </p:nvSpPr>
        <p:spPr bwMode="auto">
          <a:xfrm>
            <a:off x="539552" y="2924944"/>
            <a:ext cx="8345554" cy="3662541"/>
          </a:xfrm>
          <a:prstGeom prst="rect">
            <a:avLst/>
          </a:prstGeom>
          <a:noFill/>
          <a:ln w="9525">
            <a:noFill/>
            <a:miter lim="800000"/>
            <a:headEnd/>
            <a:tailEnd/>
          </a:ln>
        </p:spPr>
        <p:txBody>
          <a:bodyPr wrap="none">
            <a:spAutoFit/>
          </a:bodyPr>
          <a:lstStyle/>
          <a:p>
            <a:pPr eaLnBrk="1" hangingPunct="1"/>
            <a:r>
              <a:rPr kumimoji="1" lang="zh-CN" altLang="en-US" sz="3200" dirty="0">
                <a:ea typeface="楷体_GB2312" pitchFamily="49" charset="-122"/>
              </a:rPr>
              <a:t>在上述抽象数据类型定义的</a:t>
            </a:r>
            <a:r>
              <a:rPr kumimoji="1" lang="en-US" altLang="zh-CN" sz="3200" dirty="0">
                <a:ea typeface="楷体_GB2312" pitchFamily="49" charset="-122"/>
              </a:rPr>
              <a:t>13</a:t>
            </a:r>
            <a:r>
              <a:rPr kumimoji="1" lang="zh-CN" altLang="en-US" sz="3200" dirty="0">
                <a:ea typeface="楷体_GB2312" pitchFamily="49" charset="-122"/>
              </a:rPr>
              <a:t>种操作中，</a:t>
            </a:r>
            <a:endParaRPr kumimoji="1" lang="zh-CN" altLang="en-US" sz="3200" dirty="0">
              <a:ea typeface="隶书" pitchFamily="49" charset="-122"/>
            </a:endParaRPr>
          </a:p>
          <a:p>
            <a:pPr>
              <a:lnSpc>
                <a:spcPct val="125000"/>
              </a:lnSpc>
            </a:pPr>
            <a:r>
              <a:rPr kumimoji="1" lang="zh-CN" altLang="en-US" sz="3200" dirty="0">
                <a:solidFill>
                  <a:srgbClr val="FFFF66"/>
                </a:solidFill>
                <a:ea typeface="隶书" pitchFamily="49" charset="-122"/>
              </a:rPr>
              <a:t>  </a:t>
            </a:r>
            <a:r>
              <a:rPr kumimoji="1" lang="zh-CN" altLang="en-US" sz="3200" dirty="0">
                <a:solidFill>
                  <a:srgbClr val="FF3399"/>
                </a:solidFill>
                <a:ea typeface="隶书" pitchFamily="49" charset="-122"/>
              </a:rPr>
              <a:t>串赋值 </a:t>
            </a:r>
            <a:r>
              <a:rPr kumimoji="1" lang="en-US" altLang="zh-CN" sz="3200" dirty="0" err="1">
                <a:solidFill>
                  <a:srgbClr val="FF3399"/>
                </a:solidFill>
                <a:ea typeface="隶书" pitchFamily="49" charset="-122"/>
              </a:rPr>
              <a:t>StrAssign</a:t>
            </a:r>
            <a:r>
              <a:rPr kumimoji="1" lang="zh-CN" altLang="en-US" sz="3200" dirty="0" smtClean="0">
                <a:solidFill>
                  <a:srgbClr val="FF3399"/>
                </a:solidFill>
                <a:ea typeface="隶书" pitchFamily="49" charset="-122"/>
              </a:rPr>
              <a:t>、   </a:t>
            </a:r>
            <a:r>
              <a:rPr lang="zh-CN" altLang="en-US" sz="3200" dirty="0" smtClean="0">
                <a:solidFill>
                  <a:srgbClr val="FF3399"/>
                </a:solidFill>
                <a:ea typeface="隶书" panose="02010509060101010101" pitchFamily="49" charset="-122"/>
              </a:rPr>
              <a:t>串</a:t>
            </a:r>
            <a:r>
              <a:rPr lang="zh-CN" altLang="en-US" sz="3200" dirty="0">
                <a:solidFill>
                  <a:srgbClr val="FF3399"/>
                </a:solidFill>
                <a:ea typeface="隶书" panose="02010509060101010101" pitchFamily="49" charset="-122"/>
              </a:rPr>
              <a:t>复制 </a:t>
            </a:r>
            <a:r>
              <a:rPr lang="en-US" altLang="zh-CN" sz="3200" dirty="0" err="1">
                <a:solidFill>
                  <a:srgbClr val="FF3399"/>
                </a:solidFill>
                <a:ea typeface="隶书" panose="02010509060101010101" pitchFamily="49" charset="-122"/>
              </a:rPr>
              <a:t>Strcopy</a:t>
            </a:r>
            <a:r>
              <a:rPr lang="zh-CN" altLang="en-US" sz="3200" dirty="0">
                <a:solidFill>
                  <a:srgbClr val="FF3399"/>
                </a:solidFill>
                <a:ea typeface="隶书" panose="02010509060101010101" pitchFamily="49" charset="-122"/>
              </a:rPr>
              <a:t>、</a:t>
            </a:r>
          </a:p>
          <a:p>
            <a:pPr eaLnBrk="1" hangingPunct="1">
              <a:lnSpc>
                <a:spcPct val="125000"/>
              </a:lnSpc>
            </a:pPr>
            <a:r>
              <a:rPr kumimoji="1" lang="zh-CN" altLang="en-US" sz="3200" dirty="0" smtClean="0">
                <a:solidFill>
                  <a:srgbClr val="FF3399"/>
                </a:solidFill>
                <a:ea typeface="隶书" pitchFamily="49" charset="-122"/>
              </a:rPr>
              <a:t>  串</a:t>
            </a:r>
            <a:r>
              <a:rPr kumimoji="1" lang="zh-CN" altLang="en-US" sz="3200" dirty="0">
                <a:solidFill>
                  <a:srgbClr val="FF3399"/>
                </a:solidFill>
                <a:ea typeface="隶书" pitchFamily="49" charset="-122"/>
              </a:rPr>
              <a:t>比较 </a:t>
            </a:r>
            <a:r>
              <a:rPr kumimoji="1" lang="en-US" altLang="zh-CN" sz="3200" dirty="0" err="1">
                <a:solidFill>
                  <a:srgbClr val="FF3399"/>
                </a:solidFill>
                <a:ea typeface="隶书" pitchFamily="49" charset="-122"/>
              </a:rPr>
              <a:t>StrCompare</a:t>
            </a:r>
            <a:r>
              <a:rPr kumimoji="1" lang="zh-CN" altLang="en-US" sz="3200" dirty="0" smtClean="0">
                <a:solidFill>
                  <a:srgbClr val="FF3399"/>
                </a:solidFill>
                <a:ea typeface="隶书" pitchFamily="49" charset="-122"/>
              </a:rPr>
              <a:t>、求</a:t>
            </a:r>
            <a:r>
              <a:rPr kumimoji="1" lang="zh-CN" altLang="en-US" sz="3200" dirty="0">
                <a:solidFill>
                  <a:srgbClr val="FF3399"/>
                </a:solidFill>
                <a:ea typeface="隶书" pitchFamily="49" charset="-122"/>
              </a:rPr>
              <a:t>串长 </a:t>
            </a:r>
            <a:r>
              <a:rPr kumimoji="1" lang="en-US" altLang="zh-CN" sz="3200" dirty="0" err="1">
                <a:solidFill>
                  <a:srgbClr val="FF3399"/>
                </a:solidFill>
                <a:ea typeface="隶书" pitchFamily="49" charset="-122"/>
              </a:rPr>
              <a:t>StrLength</a:t>
            </a:r>
            <a:r>
              <a:rPr kumimoji="1" lang="zh-CN" altLang="en-US" sz="3200" dirty="0" smtClean="0">
                <a:solidFill>
                  <a:srgbClr val="FF3399"/>
                </a:solidFill>
                <a:ea typeface="隶书" pitchFamily="49" charset="-122"/>
              </a:rPr>
              <a:t>、 </a:t>
            </a:r>
            <a:endParaRPr kumimoji="1" lang="en-US" altLang="zh-CN" sz="3200" dirty="0" smtClean="0">
              <a:solidFill>
                <a:srgbClr val="FF3399"/>
              </a:solidFill>
              <a:ea typeface="隶书" pitchFamily="49" charset="-122"/>
            </a:endParaRPr>
          </a:p>
          <a:p>
            <a:pPr eaLnBrk="1" hangingPunct="1">
              <a:lnSpc>
                <a:spcPct val="125000"/>
              </a:lnSpc>
            </a:pPr>
            <a:r>
              <a:rPr kumimoji="1" lang="en-US" altLang="zh-CN" sz="3200" dirty="0">
                <a:solidFill>
                  <a:srgbClr val="FF3399"/>
                </a:solidFill>
                <a:ea typeface="隶书" pitchFamily="49" charset="-122"/>
              </a:rPr>
              <a:t> </a:t>
            </a:r>
            <a:r>
              <a:rPr kumimoji="1" lang="en-US" altLang="zh-CN" sz="3200" dirty="0" smtClean="0">
                <a:solidFill>
                  <a:srgbClr val="FF3399"/>
                </a:solidFill>
                <a:ea typeface="隶书" pitchFamily="49" charset="-122"/>
              </a:rPr>
              <a:t> </a:t>
            </a:r>
            <a:r>
              <a:rPr kumimoji="1" lang="zh-CN" altLang="en-US" sz="3200" dirty="0" smtClean="0">
                <a:solidFill>
                  <a:srgbClr val="FF3399"/>
                </a:solidFill>
                <a:ea typeface="隶书" pitchFamily="49" charset="-122"/>
              </a:rPr>
              <a:t>串联</a:t>
            </a:r>
            <a:r>
              <a:rPr kumimoji="1" lang="zh-CN" altLang="en-US" sz="3200" dirty="0">
                <a:solidFill>
                  <a:srgbClr val="FF3399"/>
                </a:solidFill>
                <a:ea typeface="隶书" pitchFamily="49" charset="-122"/>
              </a:rPr>
              <a:t>接 </a:t>
            </a:r>
            <a:r>
              <a:rPr kumimoji="1" lang="en-US" altLang="zh-CN" sz="3200" dirty="0" err="1" smtClean="0">
                <a:solidFill>
                  <a:srgbClr val="FF3399"/>
                </a:solidFill>
                <a:ea typeface="隶书" pitchFamily="49" charset="-122"/>
              </a:rPr>
              <a:t>Concat</a:t>
            </a:r>
            <a:r>
              <a:rPr kumimoji="1" lang="zh-CN" altLang="en-US" sz="3200" dirty="0" smtClean="0">
                <a:ea typeface="楷体_GB2312" pitchFamily="49" charset="-122"/>
              </a:rPr>
              <a:t>以及    </a:t>
            </a:r>
            <a:r>
              <a:rPr kumimoji="1" lang="zh-CN" altLang="en-US" sz="3200" dirty="0" smtClean="0">
                <a:solidFill>
                  <a:srgbClr val="FF3399"/>
                </a:solidFill>
                <a:ea typeface="隶书" pitchFamily="49" charset="-122"/>
              </a:rPr>
              <a:t>求</a:t>
            </a:r>
            <a:r>
              <a:rPr kumimoji="1" lang="zh-CN" altLang="en-US" sz="3200" dirty="0">
                <a:solidFill>
                  <a:srgbClr val="FF3399"/>
                </a:solidFill>
                <a:ea typeface="隶书" pitchFamily="49" charset="-122"/>
              </a:rPr>
              <a:t>子串 </a:t>
            </a:r>
            <a:r>
              <a:rPr kumimoji="1" lang="en-US" altLang="zh-CN" sz="3200" dirty="0" err="1">
                <a:solidFill>
                  <a:srgbClr val="FF3399"/>
                </a:solidFill>
                <a:ea typeface="隶书" pitchFamily="49" charset="-122"/>
              </a:rPr>
              <a:t>SubString</a:t>
            </a:r>
            <a:endParaRPr kumimoji="1" lang="en-US" altLang="zh-CN" sz="3200" dirty="0">
              <a:solidFill>
                <a:srgbClr val="FF3399"/>
              </a:solidFill>
              <a:ea typeface="隶书" pitchFamily="49" charset="-122"/>
            </a:endParaRPr>
          </a:p>
          <a:p>
            <a:pPr eaLnBrk="1" hangingPunct="1">
              <a:lnSpc>
                <a:spcPct val="125000"/>
              </a:lnSpc>
            </a:pPr>
            <a:r>
              <a:rPr kumimoji="1" lang="en-US" altLang="zh-CN" sz="3200" dirty="0" smtClean="0">
                <a:ea typeface="楷体_GB2312" pitchFamily="49" charset="-122"/>
              </a:rPr>
              <a:t>6</a:t>
            </a:r>
            <a:r>
              <a:rPr kumimoji="1" lang="zh-CN" altLang="en-US" sz="3200" dirty="0" smtClean="0">
                <a:ea typeface="楷体_GB2312" pitchFamily="49" charset="-122"/>
              </a:rPr>
              <a:t>种</a:t>
            </a:r>
            <a:r>
              <a:rPr kumimoji="1" lang="zh-CN" altLang="en-US" sz="3200" dirty="0">
                <a:ea typeface="楷体_GB2312" pitchFamily="49" charset="-122"/>
              </a:rPr>
              <a:t>操作构成串类型的</a:t>
            </a:r>
            <a:r>
              <a:rPr kumimoji="1" lang="zh-CN" altLang="en-US" sz="3200" dirty="0">
                <a:solidFill>
                  <a:srgbClr val="0000CC"/>
                </a:solidFill>
                <a:ea typeface="楷体_GB2312" pitchFamily="49" charset="-122"/>
              </a:rPr>
              <a:t>最小操作</a:t>
            </a:r>
            <a:r>
              <a:rPr kumimoji="1" lang="zh-CN" altLang="en-US" sz="3200" dirty="0" smtClean="0">
                <a:solidFill>
                  <a:srgbClr val="0000CC"/>
                </a:solidFill>
                <a:ea typeface="楷体_GB2312" pitchFamily="49" charset="-122"/>
              </a:rPr>
              <a:t>子集</a:t>
            </a:r>
            <a:r>
              <a:rPr kumimoji="1" lang="en-US" altLang="zh-CN" sz="3200" dirty="0" smtClean="0">
                <a:solidFill>
                  <a:srgbClr val="0000CC"/>
                </a:solidFill>
                <a:ea typeface="楷体_GB2312" pitchFamily="49" charset="-122"/>
              </a:rPr>
              <a:t>(</a:t>
            </a:r>
            <a:r>
              <a:rPr kumimoji="1" lang="zh-CN" altLang="en-US" sz="3200" dirty="0" smtClean="0">
                <a:solidFill>
                  <a:srgbClr val="0000CC"/>
                </a:solidFill>
                <a:ea typeface="楷体_GB2312" pitchFamily="49" charset="-122"/>
              </a:rPr>
              <a:t>这些操作</a:t>
            </a:r>
            <a:endParaRPr kumimoji="1" lang="en-US" altLang="zh-CN" sz="3200" dirty="0" smtClean="0">
              <a:solidFill>
                <a:srgbClr val="0000CC"/>
              </a:solidFill>
              <a:ea typeface="楷体_GB2312" pitchFamily="49" charset="-122"/>
            </a:endParaRPr>
          </a:p>
          <a:p>
            <a:pPr eaLnBrk="1" hangingPunct="1">
              <a:lnSpc>
                <a:spcPct val="125000"/>
              </a:lnSpc>
            </a:pPr>
            <a:r>
              <a:rPr kumimoji="1" lang="zh-CN" altLang="en-US" sz="3200" dirty="0" smtClean="0">
                <a:solidFill>
                  <a:srgbClr val="0000CC"/>
                </a:solidFill>
                <a:ea typeface="楷体_GB2312" pitchFamily="49" charset="-122"/>
              </a:rPr>
              <a:t>不能利用其他串操作实现</a:t>
            </a:r>
            <a:r>
              <a:rPr kumimoji="1" lang="en-US" altLang="zh-CN" sz="3200" dirty="0" smtClean="0">
                <a:solidFill>
                  <a:srgbClr val="0000CC"/>
                </a:solidFill>
                <a:ea typeface="楷体_GB2312" pitchFamily="49" charset="-122"/>
              </a:rPr>
              <a:t>)</a:t>
            </a:r>
            <a:r>
              <a:rPr kumimoji="1" lang="zh-CN" altLang="en-US" sz="3200" b="0" dirty="0" smtClean="0">
                <a:ea typeface="楷体_GB2312" pitchFamily="49" charset="-122"/>
              </a:rPr>
              <a:t>。</a:t>
            </a:r>
            <a:endParaRPr kumimoji="1" lang="zh-CN" altLang="en-US" sz="3200" b="0" dirty="0">
              <a:ea typeface="楷体_GB2312" pitchFamily="49" charset="-122"/>
            </a:endParaRPr>
          </a:p>
        </p:txBody>
      </p:sp>
      <p:sp>
        <p:nvSpPr>
          <p:cNvPr id="5"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4.1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串类型的定义</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Text Box 2"/>
          <p:cNvSpPr txBox="1">
            <a:spLocks noChangeArrowheads="1"/>
          </p:cNvSpPr>
          <p:nvPr/>
        </p:nvSpPr>
        <p:spPr bwMode="auto">
          <a:xfrm>
            <a:off x="374650" y="1052736"/>
            <a:ext cx="8693150" cy="184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pPr>
            <a:r>
              <a:rPr kumimoji="1" lang="en-US" altLang="zh-CN" sz="3600" b="0" dirty="0">
                <a:solidFill>
                  <a:srgbClr val="99FFCC"/>
                </a:solidFill>
                <a:ea typeface="楷体_GB2312" pitchFamily="49" charset="-122"/>
              </a:rPr>
              <a:t>   </a:t>
            </a:r>
            <a:r>
              <a:rPr kumimoji="1" lang="zh-CN" altLang="en-US" sz="3200" dirty="0">
                <a:ea typeface="楷体_GB2312" pitchFamily="49" charset="-122"/>
              </a:rPr>
              <a:t>对于串的基本操作集可以有不同的定义方法，在使用高级程序设计语言中的串类型时，应以该语言的参考手册为准。</a:t>
            </a:r>
            <a:endParaRPr kumimoji="1"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strips(downRight)">
                                      <p:cBhvr>
                                        <p:cTn id="12" dur="500"/>
                                        <p:tgtEl>
                                          <p:spTgt spid="142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utoUpdateAnimBg="0"/>
      <p:bldP spid="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395536" y="1124744"/>
            <a:ext cx="8519864" cy="1389063"/>
          </a:xfrm>
          <a:prstGeom prst="rect">
            <a:avLst/>
          </a:prstGeom>
          <a:noFill/>
          <a:ln w="9525">
            <a:noFill/>
            <a:miter lim="800000"/>
            <a:headEnd/>
            <a:tailEnd/>
          </a:ln>
        </p:spPr>
        <p:txBody>
          <a:bodyPr wrap="square">
            <a:spAutoFit/>
          </a:bodyPr>
          <a:lstStyle/>
          <a:p>
            <a:pPr eaLnBrk="1" hangingPunct="1">
              <a:lnSpc>
                <a:spcPct val="125000"/>
              </a:lnSpc>
            </a:pPr>
            <a:r>
              <a:rPr kumimoji="1" lang="en-US" altLang="zh-CN" sz="3600" b="0" dirty="0">
                <a:solidFill>
                  <a:srgbClr val="800080"/>
                </a:solidFill>
                <a:ea typeface="楷体_GB2312" pitchFamily="49" charset="-122"/>
              </a:rPr>
              <a:t>    </a:t>
            </a:r>
            <a:r>
              <a:rPr kumimoji="1" lang="zh-CN" altLang="en-US" sz="3200" dirty="0">
                <a:ea typeface="楷体_GB2312" pitchFamily="49" charset="-122"/>
              </a:rPr>
              <a:t>串的</a:t>
            </a:r>
            <a:r>
              <a:rPr kumimoji="1" lang="zh-CN" altLang="en-US" sz="3200" dirty="0">
                <a:solidFill>
                  <a:srgbClr val="0000CC"/>
                </a:solidFill>
                <a:ea typeface="楷体_GB2312" pitchFamily="49" charset="-122"/>
              </a:rPr>
              <a:t>逻辑结构</a:t>
            </a:r>
            <a:r>
              <a:rPr kumimoji="1" lang="zh-CN" altLang="en-US" sz="3200" dirty="0">
                <a:ea typeface="楷体_GB2312" pitchFamily="49" charset="-122"/>
              </a:rPr>
              <a:t>和线性表</a:t>
            </a:r>
            <a:r>
              <a:rPr kumimoji="1" lang="zh-CN" altLang="en-US" sz="3200" dirty="0">
                <a:solidFill>
                  <a:schemeClr val="hlink"/>
                </a:solidFill>
                <a:ea typeface="楷体_GB2312" pitchFamily="49" charset="-122"/>
              </a:rPr>
              <a:t>极为相似，</a:t>
            </a:r>
            <a:r>
              <a:rPr kumimoji="1" lang="zh-CN" altLang="en-US" sz="3200" dirty="0">
                <a:solidFill>
                  <a:srgbClr val="0000CC"/>
                </a:solidFill>
                <a:ea typeface="楷体_GB2312" pitchFamily="49" charset="-122"/>
              </a:rPr>
              <a:t>区别仅在于</a:t>
            </a:r>
            <a:r>
              <a:rPr kumimoji="1" lang="zh-CN" altLang="en-US" sz="3200" dirty="0">
                <a:ea typeface="楷体_GB2312" pitchFamily="49" charset="-122"/>
              </a:rPr>
              <a:t>串的</a:t>
            </a:r>
            <a:r>
              <a:rPr kumimoji="1" lang="zh-CN" altLang="en-US" sz="3200" dirty="0">
                <a:solidFill>
                  <a:schemeClr val="hlink"/>
                </a:solidFill>
                <a:ea typeface="楷体_GB2312" pitchFamily="49" charset="-122"/>
              </a:rPr>
              <a:t>数据对象约束为</a:t>
            </a:r>
            <a:r>
              <a:rPr kumimoji="1" lang="zh-CN" altLang="en-US" sz="3200" dirty="0">
                <a:solidFill>
                  <a:srgbClr val="FF0000"/>
                </a:solidFill>
                <a:ea typeface="楷体_GB2312" pitchFamily="49" charset="-122"/>
              </a:rPr>
              <a:t>字符集</a:t>
            </a:r>
            <a:r>
              <a:rPr kumimoji="1" lang="zh-CN" altLang="en-US" sz="3200" dirty="0">
                <a:ea typeface="楷体_GB2312" pitchFamily="49" charset="-122"/>
              </a:rPr>
              <a:t>。</a:t>
            </a:r>
            <a:endParaRPr kumimoji="1" lang="zh-CN" altLang="en-US" sz="3200" dirty="0"/>
          </a:p>
        </p:txBody>
      </p:sp>
      <p:sp>
        <p:nvSpPr>
          <p:cNvPr id="143363" name="Text Box 3"/>
          <p:cNvSpPr txBox="1">
            <a:spLocks noChangeArrowheads="1"/>
          </p:cNvSpPr>
          <p:nvPr/>
        </p:nvSpPr>
        <p:spPr bwMode="auto">
          <a:xfrm>
            <a:off x="539552" y="3525044"/>
            <a:ext cx="8280598" cy="2497479"/>
          </a:xfrm>
          <a:prstGeom prst="rect">
            <a:avLst/>
          </a:prstGeom>
          <a:noFill/>
          <a:ln w="9525">
            <a:noFill/>
            <a:miter lim="800000"/>
            <a:headEnd/>
            <a:tailEnd/>
          </a:ln>
        </p:spPr>
        <p:txBody>
          <a:bodyPr wrap="square">
            <a:spAutoFit/>
          </a:bodyPr>
          <a:lstStyle/>
          <a:p>
            <a:pPr indent="457200" eaLnBrk="1" hangingPunct="1">
              <a:lnSpc>
                <a:spcPct val="125000"/>
              </a:lnSpc>
            </a:pPr>
            <a:r>
              <a:rPr kumimoji="1" lang="zh-CN" altLang="en-US" sz="3200" dirty="0" smtClean="0">
                <a:ea typeface="楷体_GB2312" pitchFamily="49" charset="-122"/>
              </a:rPr>
              <a:t>在</a:t>
            </a:r>
            <a:r>
              <a:rPr kumimoji="1" lang="zh-CN" altLang="en-US" sz="3200" dirty="0">
                <a:ea typeface="楷体_GB2312" pitchFamily="49" charset="-122"/>
              </a:rPr>
              <a:t>线性表的基本操作中，大多以</a:t>
            </a:r>
            <a:r>
              <a:rPr kumimoji="1" lang="zh-CN" altLang="en-US" sz="3200" dirty="0">
                <a:solidFill>
                  <a:srgbClr val="FF0000"/>
                </a:solidFill>
                <a:ea typeface="楷体_GB2312" pitchFamily="49" charset="-122"/>
              </a:rPr>
              <a:t>“单个元素”</a:t>
            </a:r>
            <a:r>
              <a:rPr kumimoji="1" lang="zh-CN" altLang="en-US" sz="3200" dirty="0">
                <a:ea typeface="楷体_GB2312" pitchFamily="49" charset="-122"/>
              </a:rPr>
              <a:t>作为操作对象；</a:t>
            </a:r>
          </a:p>
          <a:p>
            <a:pPr indent="457200" eaLnBrk="1" hangingPunct="1">
              <a:lnSpc>
                <a:spcPct val="125000"/>
              </a:lnSpc>
            </a:pPr>
            <a:r>
              <a:rPr kumimoji="1" lang="zh-CN" altLang="en-US" sz="3200" dirty="0" smtClean="0">
                <a:ea typeface="楷体_GB2312" pitchFamily="49" charset="-122"/>
              </a:rPr>
              <a:t>而</a:t>
            </a:r>
            <a:r>
              <a:rPr kumimoji="1" lang="zh-CN" altLang="en-US" sz="3200" dirty="0">
                <a:ea typeface="楷体_GB2312" pitchFamily="49" charset="-122"/>
              </a:rPr>
              <a:t>在串的基本操作中，通常以</a:t>
            </a:r>
            <a:r>
              <a:rPr kumimoji="1" lang="zh-CN" altLang="en-US" sz="3200" dirty="0">
                <a:solidFill>
                  <a:srgbClr val="FF0000"/>
                </a:solidFill>
                <a:ea typeface="楷体_GB2312" pitchFamily="49" charset="-122"/>
              </a:rPr>
              <a:t>“串的整体”</a:t>
            </a:r>
            <a:r>
              <a:rPr kumimoji="1" lang="zh-CN" altLang="en-US" sz="3200" dirty="0">
                <a:ea typeface="楷体_GB2312" pitchFamily="49" charset="-122"/>
              </a:rPr>
              <a:t>作为操作对象。</a:t>
            </a:r>
          </a:p>
        </p:txBody>
      </p:sp>
      <p:sp>
        <p:nvSpPr>
          <p:cNvPr id="143365" name="Rectangle 5"/>
          <p:cNvSpPr>
            <a:spLocks noChangeArrowheads="1"/>
          </p:cNvSpPr>
          <p:nvPr/>
        </p:nvSpPr>
        <p:spPr bwMode="auto">
          <a:xfrm>
            <a:off x="684213" y="2655317"/>
            <a:ext cx="6776214" cy="643061"/>
          </a:xfrm>
          <a:prstGeom prst="rect">
            <a:avLst/>
          </a:prstGeom>
          <a:noFill/>
          <a:ln w="9525">
            <a:noFill/>
            <a:miter lim="800000"/>
            <a:headEnd/>
            <a:tailEnd/>
          </a:ln>
        </p:spPr>
        <p:txBody>
          <a:bodyPr wrap="none">
            <a:spAutoFit/>
          </a:bodyPr>
          <a:lstStyle/>
          <a:p>
            <a:pPr eaLnBrk="1" hangingPunct="1">
              <a:lnSpc>
                <a:spcPct val="125000"/>
              </a:lnSpc>
            </a:pPr>
            <a:r>
              <a:rPr kumimoji="1" lang="zh-CN" altLang="en-US" sz="3200" b="1" dirty="0">
                <a:solidFill>
                  <a:srgbClr val="FF0000"/>
                </a:solidFill>
                <a:ea typeface="楷体_GB2312" pitchFamily="49" charset="-122"/>
              </a:rPr>
              <a:t>串的基本操作和线性表有很大差别。</a:t>
            </a:r>
          </a:p>
        </p:txBody>
      </p:sp>
      <p:sp>
        <p:nvSpPr>
          <p:cNvPr id="6"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4.1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串类型的定义</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36541096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62">
                                            <p:txEl>
                                              <p:pRg st="0" end="0"/>
                                            </p:txEl>
                                          </p:spTgt>
                                        </p:tgtEl>
                                        <p:attrNameLst>
                                          <p:attrName>style.visibility</p:attrName>
                                        </p:attrNameLst>
                                      </p:cBhvr>
                                      <p:to>
                                        <p:strVal val="visible"/>
                                      </p:to>
                                    </p:set>
                                    <p:animEffect transition="in" filter="wipe(left)">
                                      <p:cBhvr>
                                        <p:cTn id="7" dur="500"/>
                                        <p:tgtEl>
                                          <p:spTgt spid="143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5">
                                            <p:txEl>
                                              <p:pRg st="0" end="0"/>
                                            </p:txEl>
                                          </p:spTgt>
                                        </p:tgtEl>
                                        <p:attrNameLst>
                                          <p:attrName>style.visibility</p:attrName>
                                        </p:attrNameLst>
                                      </p:cBhvr>
                                      <p:to>
                                        <p:strVal val="visible"/>
                                      </p:to>
                                    </p:set>
                                    <p:animEffect transition="in" filter="wipe(left)">
                                      <p:cBhvr>
                                        <p:cTn id="12" dur="500"/>
                                        <p:tgtEl>
                                          <p:spTgt spid="14336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3">
                                            <p:txEl>
                                              <p:pRg st="0" end="0"/>
                                            </p:txEl>
                                          </p:spTgt>
                                        </p:tgtEl>
                                        <p:attrNameLst>
                                          <p:attrName>style.visibility</p:attrName>
                                        </p:attrNameLst>
                                      </p:cBhvr>
                                      <p:to>
                                        <p:strVal val="visible"/>
                                      </p:to>
                                    </p:set>
                                    <p:animEffect transition="in" filter="wipe(left)">
                                      <p:cBhvr>
                                        <p:cTn id="17" dur="500"/>
                                        <p:tgtEl>
                                          <p:spTgt spid="14336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363">
                                            <p:txEl>
                                              <p:pRg st="1" end="1"/>
                                            </p:txEl>
                                          </p:spTgt>
                                        </p:tgtEl>
                                        <p:attrNameLst>
                                          <p:attrName>style.visibility</p:attrName>
                                        </p:attrNameLst>
                                      </p:cBhvr>
                                      <p:to>
                                        <p:strVal val="visible"/>
                                      </p:to>
                                    </p:set>
                                    <p:animEffect transition="in" filter="wipe(left)">
                                      <p:cBhvr>
                                        <p:cTn id="22" dur="500"/>
                                        <p:tgtEl>
                                          <p:spTgt spid="143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autoUpdateAnimBg="0" advAuto="0"/>
      <p:bldP spid="143363" grpId="0" build="p" autoUpdateAnimBg="0"/>
      <p:bldP spid="14336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603448" y="1135037"/>
            <a:ext cx="8001000" cy="409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en-US" altLang="zh-CN" sz="4000" b="0" dirty="0">
                <a:solidFill>
                  <a:srgbClr val="99FFCC"/>
                </a:solidFill>
                <a:ea typeface="楷体_GB2312" pitchFamily="49" charset="-122"/>
              </a:rPr>
              <a:t>	</a:t>
            </a:r>
            <a:r>
              <a:rPr lang="zh-CN" altLang="en-US" dirty="0">
                <a:ea typeface="楷体_GB2312" pitchFamily="49" charset="-122"/>
              </a:rPr>
              <a:t>在早期的程序设计语言中，串只是作为</a:t>
            </a:r>
            <a:r>
              <a:rPr lang="zh-CN" altLang="en-US" dirty="0">
                <a:solidFill>
                  <a:srgbClr val="FF0000"/>
                </a:solidFill>
                <a:ea typeface="楷体_GB2312" pitchFamily="49" charset="-122"/>
              </a:rPr>
              <a:t>输入或输出的常量</a:t>
            </a:r>
            <a:r>
              <a:rPr lang="zh-CN" altLang="en-US" dirty="0">
                <a:ea typeface="楷体_GB2312" pitchFamily="49" charset="-122"/>
              </a:rPr>
              <a:t>出现，则只需存储此串的串值，即字符序列即可</a:t>
            </a:r>
            <a:r>
              <a:rPr lang="zh-CN" altLang="en-US" dirty="0" smtClean="0">
                <a:ea typeface="楷体_GB2312" pitchFamily="49" charset="-122"/>
              </a:rPr>
              <a:t>。</a:t>
            </a:r>
            <a:endParaRPr lang="en-US" altLang="zh-CN" dirty="0" smtClean="0">
              <a:ea typeface="楷体_GB2312" pitchFamily="49" charset="-122"/>
            </a:endParaRPr>
          </a:p>
          <a:p>
            <a:pPr eaLnBrk="1" hangingPunct="1">
              <a:lnSpc>
                <a:spcPct val="130000"/>
              </a:lnSpc>
              <a:spcBef>
                <a:spcPct val="0"/>
              </a:spcBef>
              <a:buFontTx/>
              <a:buNone/>
            </a:pPr>
            <a:r>
              <a:rPr lang="en-US" altLang="zh-CN" dirty="0">
                <a:ea typeface="楷体_GB2312" pitchFamily="49" charset="-122"/>
              </a:rPr>
              <a:t> </a:t>
            </a:r>
            <a:r>
              <a:rPr lang="en-US" altLang="zh-CN" dirty="0" smtClean="0">
                <a:ea typeface="楷体_GB2312" pitchFamily="49" charset="-122"/>
              </a:rPr>
              <a:t>       </a:t>
            </a:r>
            <a:r>
              <a:rPr lang="zh-CN" altLang="en-US" dirty="0" smtClean="0">
                <a:ea typeface="楷体_GB2312" pitchFamily="49" charset="-122"/>
              </a:rPr>
              <a:t>之后</a:t>
            </a:r>
            <a:r>
              <a:rPr lang="zh-CN" altLang="en-US" dirty="0">
                <a:solidFill>
                  <a:srgbClr val="0000CC"/>
                </a:solidFill>
                <a:ea typeface="楷体_GB2312" pitchFamily="49" charset="-122"/>
              </a:rPr>
              <a:t>在多数非数值处理的程序中</a:t>
            </a:r>
            <a:r>
              <a:rPr lang="zh-CN" altLang="en-US" dirty="0">
                <a:ea typeface="楷体_GB2312" pitchFamily="49" charset="-122"/>
              </a:rPr>
              <a:t>，串均</a:t>
            </a:r>
            <a:r>
              <a:rPr lang="zh-CN" altLang="en-US" dirty="0">
                <a:solidFill>
                  <a:srgbClr val="FF0000"/>
                </a:solidFill>
                <a:ea typeface="楷体_GB2312" pitchFamily="49" charset="-122"/>
              </a:rPr>
              <a:t>以变量的形式</a:t>
            </a:r>
            <a:r>
              <a:rPr lang="zh-CN" altLang="en-US" dirty="0">
                <a:ea typeface="楷体_GB2312" pitchFamily="49" charset="-122"/>
              </a:rPr>
              <a:t>出现，因此作为一种数据类型也就存在一个存储表示和实现的问题。</a:t>
            </a:r>
            <a:endParaRPr lang="zh-CN" altLang="en-US" dirty="0"/>
          </a:p>
        </p:txBody>
      </p:sp>
      <p:sp>
        <p:nvSpPr>
          <p:cNvPr id="4"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r>
              <a:rPr lang="en-US" altLang="zh-CN" kern="0" smtClean="0"/>
              <a:t>4.2  </a:t>
            </a:r>
            <a:r>
              <a:rPr lang="zh-CN" altLang="en-US" kern="0" smtClean="0"/>
              <a:t>串的表示和实现</a:t>
            </a:r>
            <a:endParaRPr lang="zh-CN" altLang="en-US" kern="0" dirty="0"/>
          </a:p>
        </p:txBody>
      </p:sp>
    </p:spTree>
    <p:extLst>
      <p:ext uri="{BB962C8B-B14F-4D97-AF65-F5344CB8AC3E}">
        <p14:creationId xmlns:p14="http://schemas.microsoft.com/office/powerpoint/2010/main" xmlns="" val="20191127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solidFill>
                  <a:srgbClr val="FF0000"/>
                </a:solidFill>
              </a:rPr>
              <a:t>课前回顾</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队列的抽象数据类型定义 </a:t>
            </a:r>
          </a:p>
          <a:p>
            <a:endParaRPr lang="zh-CN" altLang="en-US" dirty="0"/>
          </a:p>
        </p:txBody>
      </p:sp>
      <p:sp>
        <p:nvSpPr>
          <p:cNvPr id="4" name="Text Box 2"/>
          <p:cNvSpPr txBox="1">
            <a:spLocks noChangeArrowheads="1"/>
          </p:cNvSpPr>
          <p:nvPr/>
        </p:nvSpPr>
        <p:spPr bwMode="auto">
          <a:xfrm>
            <a:off x="421853" y="1682750"/>
            <a:ext cx="2971800" cy="47459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05000"/>
              </a:lnSpc>
            </a:pPr>
            <a:r>
              <a:rPr kumimoji="1" lang="en-US" altLang="zh-CN" sz="3200" b="1" dirty="0">
                <a:solidFill>
                  <a:srgbClr val="000000"/>
                </a:solidFill>
                <a:latin typeface="Times New Roman" pitchFamily="18" charset="0"/>
                <a:ea typeface="楷体_GB2312" pitchFamily="49" charset="-122"/>
              </a:rPr>
              <a:t>ADT Queue {</a:t>
            </a:r>
          </a:p>
          <a:p>
            <a:pPr algn="l">
              <a:lnSpc>
                <a:spcPct val="105000"/>
              </a:lnSpc>
            </a:pPr>
            <a:endParaRPr kumimoji="1" lang="en-US" altLang="zh-CN" sz="3200" b="1" dirty="0">
              <a:solidFill>
                <a:srgbClr val="FF0000"/>
              </a:solidFill>
              <a:latin typeface="Times New Roman" pitchFamily="18" charset="0"/>
              <a:ea typeface="楷体_GB2312" pitchFamily="49" charset="-122"/>
            </a:endParaRPr>
          </a:p>
          <a:p>
            <a:pPr algn="l">
              <a:lnSpc>
                <a:spcPct val="105000"/>
              </a:lnSpc>
            </a:pPr>
            <a:endParaRPr kumimoji="1" lang="en-US" altLang="zh-CN" sz="3200" b="1" dirty="0">
              <a:solidFill>
                <a:srgbClr val="FF0000"/>
              </a:solidFill>
              <a:latin typeface="Times New Roman" pitchFamily="18" charset="0"/>
              <a:ea typeface="楷体_GB2312" pitchFamily="49" charset="-122"/>
            </a:endParaRPr>
          </a:p>
          <a:p>
            <a:pPr algn="l">
              <a:lnSpc>
                <a:spcPct val="105000"/>
              </a:lnSpc>
            </a:pPr>
            <a:endParaRPr kumimoji="1" lang="en-US" altLang="zh-CN" sz="3200" b="1" dirty="0">
              <a:solidFill>
                <a:srgbClr val="FF0000"/>
              </a:solidFill>
              <a:latin typeface="Times New Roman" pitchFamily="18" charset="0"/>
              <a:ea typeface="楷体_GB2312" pitchFamily="49" charset="-122"/>
            </a:endParaRPr>
          </a:p>
          <a:p>
            <a:pPr algn="l">
              <a:lnSpc>
                <a:spcPct val="105000"/>
              </a:lnSpc>
            </a:pPr>
            <a:endParaRPr kumimoji="1" lang="en-US" altLang="zh-CN" sz="3200" b="1" dirty="0">
              <a:solidFill>
                <a:srgbClr val="FF0000"/>
              </a:solidFill>
              <a:latin typeface="Times New Roman" pitchFamily="18" charset="0"/>
              <a:ea typeface="楷体_GB2312" pitchFamily="49" charset="-122"/>
            </a:endParaRPr>
          </a:p>
          <a:p>
            <a:pPr algn="l">
              <a:lnSpc>
                <a:spcPct val="105000"/>
              </a:lnSpc>
            </a:pPr>
            <a:endParaRPr kumimoji="1" lang="en-US" altLang="zh-CN" sz="3200" b="1" dirty="0">
              <a:solidFill>
                <a:srgbClr val="FF0000"/>
              </a:solidFill>
              <a:latin typeface="Times New Roman" pitchFamily="18" charset="0"/>
              <a:ea typeface="楷体_GB2312" pitchFamily="49" charset="-122"/>
            </a:endParaRPr>
          </a:p>
          <a:p>
            <a:pPr algn="l">
              <a:lnSpc>
                <a:spcPct val="105000"/>
              </a:lnSpc>
            </a:pPr>
            <a:endParaRPr kumimoji="1" lang="en-US" altLang="zh-CN" sz="3200" b="1" dirty="0">
              <a:solidFill>
                <a:srgbClr val="FF0000"/>
              </a:solidFill>
              <a:latin typeface="Times New Roman" pitchFamily="18" charset="0"/>
              <a:ea typeface="楷体_GB2312" pitchFamily="49" charset="-122"/>
            </a:endParaRPr>
          </a:p>
          <a:p>
            <a:pPr algn="l">
              <a:lnSpc>
                <a:spcPct val="105000"/>
              </a:lnSpc>
            </a:pPr>
            <a:endParaRPr kumimoji="1" lang="en-US" altLang="zh-CN" sz="3200" b="1" dirty="0">
              <a:solidFill>
                <a:srgbClr val="FF0000"/>
              </a:solidFill>
              <a:latin typeface="Times New Roman" pitchFamily="18" charset="0"/>
              <a:ea typeface="楷体_GB2312" pitchFamily="49" charset="-122"/>
            </a:endParaRPr>
          </a:p>
          <a:p>
            <a:pPr algn="l">
              <a:lnSpc>
                <a:spcPct val="105000"/>
              </a:lnSpc>
            </a:pPr>
            <a:r>
              <a:rPr kumimoji="1" lang="en-US" altLang="zh-CN" sz="3200" b="1" dirty="0">
                <a:solidFill>
                  <a:srgbClr val="000000"/>
                </a:solidFill>
                <a:latin typeface="Times New Roman" pitchFamily="18" charset="0"/>
                <a:ea typeface="楷体_GB2312" pitchFamily="49" charset="-122"/>
              </a:rPr>
              <a:t>}ADT Queue</a:t>
            </a:r>
            <a:endParaRPr kumimoji="1" lang="en-US" altLang="zh-CN" sz="3200" b="1" dirty="0">
              <a:solidFill>
                <a:srgbClr val="000000"/>
              </a:solidFill>
              <a:latin typeface="Times New Roman" pitchFamily="18" charset="0"/>
              <a:ea typeface="宋体" pitchFamily="2" charset="-122"/>
            </a:endParaRPr>
          </a:p>
        </p:txBody>
      </p:sp>
      <p:sp>
        <p:nvSpPr>
          <p:cNvPr id="5" name="Text Box 3"/>
          <p:cNvSpPr txBox="1">
            <a:spLocks noChangeArrowheads="1"/>
          </p:cNvSpPr>
          <p:nvPr/>
        </p:nvSpPr>
        <p:spPr bwMode="auto">
          <a:xfrm>
            <a:off x="799678" y="2366963"/>
            <a:ext cx="198644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0000FF"/>
                </a:solidFill>
                <a:latin typeface="楷体_GB2312" pitchFamily="49" charset="-122"/>
                <a:ea typeface="楷体_GB2312" pitchFamily="49" charset="-122"/>
              </a:rPr>
              <a:t>数据对象</a:t>
            </a:r>
            <a:r>
              <a:rPr kumimoji="1" lang="zh-CN" altLang="en-US" sz="2800" dirty="0">
                <a:solidFill>
                  <a:srgbClr val="0000FF"/>
                </a:solidFill>
                <a:latin typeface="楷体_GB2312" pitchFamily="49" charset="-122"/>
                <a:ea typeface="楷体_GB2312" pitchFamily="49" charset="-122"/>
              </a:rPr>
              <a:t>：</a:t>
            </a:r>
          </a:p>
        </p:txBody>
      </p:sp>
      <p:sp>
        <p:nvSpPr>
          <p:cNvPr id="6" name="Text Box 4"/>
          <p:cNvSpPr txBox="1">
            <a:spLocks noChangeArrowheads="1"/>
          </p:cNvSpPr>
          <p:nvPr/>
        </p:nvSpPr>
        <p:spPr bwMode="auto">
          <a:xfrm>
            <a:off x="915566" y="2881313"/>
            <a:ext cx="6272212" cy="604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20000"/>
              </a:lnSpc>
              <a:spcBef>
                <a:spcPts val="0"/>
              </a:spcBef>
              <a:spcAft>
                <a:spcPts val="0"/>
              </a:spcAft>
              <a:buClrTx/>
              <a:buSzTx/>
              <a:buFontTx/>
              <a:buNone/>
              <a:tabLst/>
              <a:defRPr/>
            </a:pP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D</a:t>
            </a: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a</a:t>
            </a:r>
            <a:r>
              <a:rPr kumimoji="1" lang="en-US" altLang="zh-CN" sz="2800" b="1" i="0" u="none" strike="noStrike" kern="0" cap="none" spc="0" normalizeH="0" baseline="-25000" noProof="0" dirty="0" err="1" smtClean="0">
                <a:ln>
                  <a:noFill/>
                </a:ln>
                <a:solidFill>
                  <a:srgbClr val="000000"/>
                </a:solidFill>
                <a:effectLst/>
                <a:uLnTx/>
                <a:uFillTx/>
                <a:latin typeface="Times New Roman" pitchFamily="18" charset="0"/>
                <a:ea typeface="楷体_GB2312" pitchFamily="49" charset="-122"/>
              </a:rPr>
              <a:t>i</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 </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a</a:t>
            </a:r>
            <a:r>
              <a:rPr kumimoji="1" lang="en-US" altLang="zh-CN" sz="2800" b="1" i="0" u="none" strike="noStrike" kern="0" cap="none" spc="0" normalizeH="0" baseline="-25000" noProof="0" dirty="0" err="1" smtClean="0">
                <a:ln>
                  <a:noFill/>
                </a:ln>
                <a:solidFill>
                  <a:srgbClr val="000000"/>
                </a:solidFill>
                <a:effectLst/>
                <a:uLnTx/>
                <a:uFillTx/>
                <a:latin typeface="Times New Roman" pitchFamily="18" charset="0"/>
                <a:ea typeface="楷体_GB2312" pitchFamily="49" charset="-122"/>
              </a:rPr>
              <a:t>i</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ElemSet</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i</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=1,2,...,n,  n≥0 }</a:t>
            </a:r>
            <a:endParaRPr kumimoji="1" lang="en-US" altLang="zh-CN" sz="28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endParaRPr>
          </a:p>
        </p:txBody>
      </p:sp>
      <p:sp>
        <p:nvSpPr>
          <p:cNvPr id="7" name="Text Box 5"/>
          <p:cNvSpPr txBox="1">
            <a:spLocks noChangeArrowheads="1"/>
          </p:cNvSpPr>
          <p:nvPr/>
        </p:nvSpPr>
        <p:spPr bwMode="auto">
          <a:xfrm>
            <a:off x="815553" y="3627438"/>
            <a:ext cx="198644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0000FF"/>
                </a:solidFill>
                <a:latin typeface="楷体_GB2312" pitchFamily="49" charset="-122"/>
                <a:ea typeface="楷体_GB2312" pitchFamily="49" charset="-122"/>
              </a:rPr>
              <a:t>数据关系：</a:t>
            </a:r>
          </a:p>
        </p:txBody>
      </p:sp>
      <p:sp>
        <p:nvSpPr>
          <p:cNvPr id="8" name="Text Box 6"/>
          <p:cNvSpPr txBox="1">
            <a:spLocks noChangeArrowheads="1"/>
          </p:cNvSpPr>
          <p:nvPr/>
        </p:nvSpPr>
        <p:spPr bwMode="auto">
          <a:xfrm>
            <a:off x="988591" y="4152900"/>
            <a:ext cx="6535737" cy="115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25000"/>
              </a:lnSpc>
              <a:spcBef>
                <a:spcPts val="0"/>
              </a:spcBef>
              <a:spcAft>
                <a:spcPts val="0"/>
              </a:spcAft>
              <a:buClrTx/>
              <a:buSzTx/>
              <a:buFontTx/>
              <a:buNone/>
              <a:tabLst/>
              <a:defRPr/>
            </a:pP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R1</a:t>
            </a: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&lt;a</a:t>
            </a:r>
            <a:r>
              <a:rPr kumimoji="1" lang="en-US" altLang="zh-CN" sz="2800" b="1" i="0" u="none" strike="noStrike" kern="0" cap="none" spc="0" normalizeH="0" baseline="-25000" noProof="0" dirty="0" smtClean="0">
                <a:ln>
                  <a:noFill/>
                </a:ln>
                <a:solidFill>
                  <a:srgbClr val="000000"/>
                </a:solidFill>
                <a:effectLst/>
                <a:uLnTx/>
                <a:uFillTx/>
                <a:latin typeface="Times New Roman" pitchFamily="18" charset="0"/>
                <a:ea typeface="楷体_GB2312" pitchFamily="49" charset="-122"/>
              </a:rPr>
              <a:t>i-1</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a</a:t>
            </a:r>
            <a:r>
              <a:rPr kumimoji="1" lang="en-US" altLang="zh-CN" sz="2800" b="1" i="0" u="none" strike="noStrike" kern="0" cap="none" spc="0" normalizeH="0" baseline="-25000" noProof="0" dirty="0" err="1" smtClean="0">
                <a:ln>
                  <a:noFill/>
                </a:ln>
                <a:solidFill>
                  <a:srgbClr val="000000"/>
                </a:solidFill>
                <a:effectLst/>
                <a:uLnTx/>
                <a:uFillTx/>
                <a:latin typeface="Times New Roman" pitchFamily="18" charset="0"/>
                <a:ea typeface="楷体_GB2312" pitchFamily="49" charset="-122"/>
              </a:rPr>
              <a:t>i</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&gt;|a</a:t>
            </a:r>
            <a:r>
              <a:rPr kumimoji="1" lang="en-US" altLang="zh-CN" sz="2800" b="1" i="0" u="none" strike="noStrike" kern="0" cap="none" spc="0" normalizeH="0" baseline="-25000" noProof="0" dirty="0" smtClean="0">
                <a:ln>
                  <a:noFill/>
                </a:ln>
                <a:solidFill>
                  <a:srgbClr val="000000"/>
                </a:solidFill>
                <a:effectLst/>
                <a:uLnTx/>
                <a:uFillTx/>
                <a:latin typeface="Times New Roman" pitchFamily="18" charset="0"/>
                <a:ea typeface="楷体_GB2312" pitchFamily="49" charset="-122"/>
              </a:rPr>
              <a:t>i-1</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a</a:t>
            </a:r>
            <a:r>
              <a:rPr kumimoji="1" lang="en-US" altLang="zh-CN" sz="2800" b="1" i="0" u="none" strike="noStrike" kern="0" cap="none" spc="0" normalizeH="0" baseline="-25000" noProof="0" dirty="0" err="1" smtClean="0">
                <a:ln>
                  <a:noFill/>
                </a:ln>
                <a:solidFill>
                  <a:srgbClr val="000000"/>
                </a:solidFill>
                <a:effectLst/>
                <a:uLnTx/>
                <a:uFillTx/>
                <a:latin typeface="Times New Roman" pitchFamily="18" charset="0"/>
                <a:ea typeface="楷体_GB2312" pitchFamily="49" charset="-122"/>
              </a:rPr>
              <a:t>i</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∈D</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i</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=2,...,n }</a:t>
            </a:r>
          </a:p>
          <a:p>
            <a:pPr marL="0" marR="0" lvl="0" indent="0" algn="l" defTabSz="914400" eaLnBrk="1" fontAlgn="auto" latinLnBrk="0" hangingPunct="1">
              <a:lnSpc>
                <a:spcPct val="125000"/>
              </a:lnSpc>
              <a:spcBef>
                <a:spcPts val="0"/>
              </a:spcBef>
              <a:spcAft>
                <a:spcPts val="0"/>
              </a:spcAft>
              <a:buClrTx/>
              <a:buSzTx/>
              <a:buFontTx/>
              <a:buNone/>
              <a:tabLst/>
              <a:defRPr/>
            </a:pP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约定</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a</a:t>
            </a:r>
            <a:r>
              <a:rPr kumimoji="1" lang="en-US" altLang="zh-CN" sz="2800" b="1" i="0" u="none" strike="noStrike" kern="0" cap="none" spc="0" normalizeH="0" baseline="-25000" noProof="0" dirty="0" smtClean="0">
                <a:ln>
                  <a:noFill/>
                </a:ln>
                <a:solidFill>
                  <a:srgbClr val="000000"/>
                </a:solidFill>
                <a:effectLst/>
                <a:uLnTx/>
                <a:uFillTx/>
                <a:latin typeface="Times New Roman" pitchFamily="18" charset="0"/>
                <a:ea typeface="楷体_GB2312" pitchFamily="49" charset="-122"/>
              </a:rPr>
              <a:t>n</a:t>
            </a: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端为队尾，</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a</a:t>
            </a:r>
            <a:r>
              <a:rPr kumimoji="1" lang="en-US" altLang="zh-CN" sz="2800" b="1" i="0" u="none" strike="noStrike" kern="0" cap="none" spc="0" normalizeH="0" baseline="-25000" noProof="0" dirty="0" smtClean="0">
                <a:ln>
                  <a:noFill/>
                </a:ln>
                <a:solidFill>
                  <a:srgbClr val="000000"/>
                </a:solidFill>
                <a:effectLst/>
                <a:uLnTx/>
                <a:uFillTx/>
                <a:latin typeface="Times New Roman" pitchFamily="18" charset="0"/>
                <a:ea typeface="楷体_GB2312" pitchFamily="49" charset="-122"/>
              </a:rPr>
              <a:t>1</a:t>
            </a: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端为队头</a:t>
            </a:r>
          </a:p>
        </p:txBody>
      </p:sp>
      <p:sp>
        <p:nvSpPr>
          <p:cNvPr id="9" name="Text Box 7">
            <a:hlinkClick r:id="" action="ppaction://hlinkshowjump?jump=nextslide"/>
          </p:cNvPr>
          <p:cNvSpPr txBox="1">
            <a:spLocks noChangeArrowheads="1"/>
          </p:cNvSpPr>
          <p:nvPr/>
        </p:nvSpPr>
        <p:spPr bwMode="auto">
          <a:xfrm>
            <a:off x="842541" y="5235575"/>
            <a:ext cx="628890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0000FF"/>
                </a:solidFill>
                <a:latin typeface="楷体_GB2312" pitchFamily="49" charset="-122"/>
                <a:ea typeface="楷体_GB2312" pitchFamily="49" charset="-122"/>
              </a:rPr>
              <a:t>基本操作</a:t>
            </a:r>
            <a:r>
              <a:rPr kumimoji="1" lang="zh-CN" altLang="en-US" sz="2800" b="1" dirty="0" smtClean="0">
                <a:solidFill>
                  <a:srgbClr val="0000FF"/>
                </a:solidFill>
                <a:latin typeface="楷体_GB2312" pitchFamily="49" charset="-122"/>
                <a:ea typeface="楷体_GB2312" pitchFamily="49" charset="-122"/>
              </a:rPr>
              <a:t>：队列初始化、入队、出队等</a:t>
            </a:r>
            <a:endParaRPr kumimoji="1" lang="zh-CN" altLang="en-US" sz="2800" b="1" dirty="0">
              <a:solidFill>
                <a:srgbClr val="0000FF"/>
              </a:solidFill>
              <a:latin typeface="楷体_GB2312" pitchFamily="49" charset="-122"/>
              <a:ea typeface="楷体_GB2312" pitchFamily="49" charset="-122"/>
            </a:endParaRPr>
          </a:p>
        </p:txBody>
      </p:sp>
    </p:spTree>
    <p:extLst>
      <p:ext uri="{BB962C8B-B14F-4D97-AF65-F5344CB8AC3E}">
        <p14:creationId xmlns:p14="http://schemas.microsoft.com/office/powerpoint/2010/main" xmlns="" val="270446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animEffect transition="in" filter="wipe(left)">
                                      <p:cBhvr>
                                        <p:cTn id="11" dur="500"/>
                                        <p:tgtEl>
                                          <p:spTgt spid="4">
                                            <p:txEl>
                                              <p:pRg st="8" end="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left)">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wipe(left)">
                                      <p:cBhvr>
                                        <p:cTn id="36" dur="500"/>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wipe(left)">
                                      <p:cBhvr>
                                        <p:cTn id="4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P spid="5" grpId="0" build="p" autoUpdateAnimBg="0"/>
      <p:bldP spid="6" grpId="0" build="p" autoUpdateAnimBg="0"/>
      <p:bldP spid="7" grpId="0" build="p" autoUpdateAnimBg="0"/>
      <p:bldP spid="8" grpId="0" build="p" autoUpdateAnimBg="0"/>
      <p:bldP spid="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串的表示和实现</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串有三种机内表示方法：</a:t>
            </a:r>
          </a:p>
          <a:p>
            <a:pPr lvl="1">
              <a:lnSpc>
                <a:spcPct val="120000"/>
              </a:lnSpc>
              <a:buNone/>
            </a:pPr>
            <a:endParaRPr lang="zh-CN" altLang="en-US" dirty="0" smtClean="0">
              <a:solidFill>
                <a:srgbClr val="0000CC"/>
              </a:solidFill>
            </a:endParaRPr>
          </a:p>
          <a:p>
            <a:pPr lvl="1">
              <a:lnSpc>
                <a:spcPct val="120000"/>
              </a:lnSpc>
            </a:pPr>
            <a:endParaRPr lang="zh-CN" altLang="en-US" dirty="0"/>
          </a:p>
        </p:txBody>
      </p:sp>
      <p:sp>
        <p:nvSpPr>
          <p:cNvPr id="4" name="Rectangle 3"/>
          <p:cNvSpPr txBox="1">
            <a:spLocks noChangeArrowheads="1"/>
          </p:cNvSpPr>
          <p:nvPr/>
        </p:nvSpPr>
        <p:spPr bwMode="auto">
          <a:xfrm>
            <a:off x="1522040" y="2061146"/>
            <a:ext cx="701040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itchFamily="2" charset="2"/>
              <a:buChar char="n"/>
              <a:tabLst/>
              <a:defRPr/>
            </a:pPr>
            <a:r>
              <a:rPr kumimoji="0" lang="zh-CN" altLang="en-US" sz="2800" b="1" i="0" u="none" strike="noStrike" kern="0" cap="none" spc="0" normalizeH="0" baseline="0" noProof="0" dirty="0" smtClean="0">
                <a:ln>
                  <a:noFill/>
                </a:ln>
                <a:solidFill>
                  <a:srgbClr val="3366FF"/>
                </a:solidFill>
                <a:effectLst/>
                <a:uLnTx/>
                <a:uFillTx/>
                <a:latin typeface="+mn-lt"/>
                <a:ea typeface="+mn-ea"/>
                <a:cs typeface="+mn-cs"/>
              </a:rPr>
              <a:t>定长顺序存储表示</a:t>
            </a:r>
          </a:p>
          <a:p>
            <a:pPr marL="742950" lvl="1" indent="-285750" fontAlgn="base">
              <a:spcBef>
                <a:spcPct val="20000"/>
              </a:spcBef>
              <a:spcAft>
                <a:spcPct val="0"/>
              </a:spcAft>
              <a:buClr>
                <a:srgbClr val="CC0000"/>
              </a:buClr>
            </a:pPr>
            <a:r>
              <a:rPr kumimoji="0" lang="en-US" altLang="zh-CN" sz="2400" b="1" i="0" u="none" strike="noStrike" kern="0" cap="none" spc="0" normalizeH="0" baseline="0" noProof="0" dirty="0" smtClean="0">
                <a:ln>
                  <a:noFill/>
                </a:ln>
                <a:solidFill>
                  <a:srgbClr val="000000"/>
                </a:solidFill>
                <a:effectLst/>
                <a:uLnTx/>
                <a:uFillTx/>
                <a:latin typeface="+mn-lt"/>
                <a:ea typeface="+mn-ea"/>
              </a:rPr>
              <a:t>——</a:t>
            </a:r>
            <a:r>
              <a:rPr kumimoji="0" lang="zh-CN" altLang="en-US" sz="2400" b="1" i="0" u="none" strike="noStrike" kern="0" cap="none" spc="0" normalizeH="0" baseline="0" noProof="0" dirty="0" smtClean="0">
                <a:ln>
                  <a:noFill/>
                </a:ln>
                <a:solidFill>
                  <a:srgbClr val="000000"/>
                </a:solidFill>
                <a:effectLst/>
                <a:uLnTx/>
                <a:uFillTx/>
                <a:latin typeface="+mn-lt"/>
                <a:ea typeface="楷体_GB2312" pitchFamily="49" charset="-122"/>
              </a:rPr>
              <a:t>用一组地址连续的存储单元存储串值的字符序列，</a:t>
            </a:r>
            <a:r>
              <a:rPr kumimoji="1" lang="zh-CN" altLang="zh-CN" sz="2400" dirty="0" smtClean="0"/>
              <a:t>存储分配是在编译时完成的</a:t>
            </a:r>
            <a:r>
              <a:rPr kumimoji="0" lang="zh-CN" altLang="en-US" sz="2400" b="1" i="0" u="none" strike="noStrike" kern="0" cap="none" spc="0" normalizeH="0" baseline="0" noProof="0" dirty="0" smtClean="0">
                <a:ln>
                  <a:noFill/>
                </a:ln>
                <a:solidFill>
                  <a:srgbClr val="000000"/>
                </a:solidFill>
                <a:effectLst/>
                <a:uLnTx/>
                <a:uFillTx/>
                <a:latin typeface="+mn-lt"/>
                <a:ea typeface="楷体_GB2312" pitchFamily="49" charset="-122"/>
              </a:rPr>
              <a:t>。</a:t>
            </a:r>
          </a:p>
          <a:p>
            <a:pPr marL="342900" indent="-342900" fontAlgn="base">
              <a:spcBef>
                <a:spcPct val="20000"/>
              </a:spcBef>
              <a:spcAft>
                <a:spcPct val="0"/>
              </a:spcAft>
              <a:buClr>
                <a:srgbClr val="0000FF"/>
              </a:buClr>
              <a:buFont typeface="Wingdings" pitchFamily="2" charset="2"/>
              <a:buChar char="n"/>
            </a:pPr>
            <a:r>
              <a:rPr lang="zh-CN" altLang="en-US" sz="2800" b="1" kern="0" dirty="0" smtClean="0">
                <a:solidFill>
                  <a:srgbClr val="3366FF"/>
                </a:solidFill>
              </a:rPr>
              <a:t>堆分配存储表示</a:t>
            </a:r>
          </a:p>
          <a:p>
            <a:pPr marL="742950" marR="0" lvl="1" indent="-285750" algn="l"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mn-lt"/>
                <a:ea typeface="+mn-ea"/>
              </a:rPr>
              <a:t>——</a:t>
            </a:r>
            <a:r>
              <a:rPr kumimoji="0" lang="zh-CN" altLang="en-US"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用一组地址连续的存储单元存储串值的字符序列</a:t>
            </a:r>
            <a:r>
              <a:rPr kumimoji="0" lang="en-US" altLang="zh-CN"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a:t>
            </a:r>
            <a:r>
              <a:rPr kumimoji="0" lang="zh-CN" altLang="en-US"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但存储空间是在程序执行过程中</a:t>
            </a:r>
            <a:r>
              <a:rPr kumimoji="0"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rPr>
              <a:t>动态分配</a:t>
            </a:r>
            <a:r>
              <a:rPr kumimoji="0" lang="zh-CN" altLang="en-US"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而得。</a:t>
            </a:r>
          </a:p>
          <a:p>
            <a:pPr marL="342900" marR="0" lvl="0" indent="-342900" fontAlgn="base">
              <a:lnSpc>
                <a:spcPct val="100000"/>
              </a:lnSpc>
              <a:spcBef>
                <a:spcPct val="20000"/>
              </a:spcBef>
              <a:spcAft>
                <a:spcPct val="0"/>
              </a:spcAft>
              <a:buClr>
                <a:srgbClr val="0000FF"/>
              </a:buClr>
              <a:buSzTx/>
              <a:buFont typeface="Wingdings" pitchFamily="2" charset="2"/>
              <a:buChar char="n"/>
              <a:tabLst/>
              <a:defRPr/>
            </a:pPr>
            <a:r>
              <a:rPr lang="zh-CN" altLang="en-US" sz="2800" b="1" kern="0" dirty="0" smtClean="0">
                <a:solidFill>
                  <a:srgbClr val="3366FF"/>
                </a:solidFill>
              </a:rPr>
              <a:t>串的块链存储表示</a:t>
            </a:r>
            <a:endParaRPr lang="zh-CN" altLang="en-US" sz="2800" b="1" kern="0" dirty="0" smtClean="0">
              <a:solidFill>
                <a:srgbClr val="3366FF"/>
              </a:solidFill>
              <a:hlinkClick r:id="rId2" action="ppaction://hlinksldjump"/>
            </a:endParaRPr>
          </a:p>
          <a:p>
            <a:pPr marL="742950" marR="0" lvl="1" indent="-285750" algn="l"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mn-lt"/>
                <a:ea typeface="+mn-ea"/>
              </a:rPr>
              <a:t>——</a:t>
            </a:r>
            <a:r>
              <a:rPr kumimoji="0" lang="zh-CN" altLang="en-US" sz="2400" b="1" i="0" u="none" strike="noStrike" kern="0" cap="none" spc="0" normalizeH="0" baseline="0" noProof="0" dirty="0" smtClean="0">
                <a:ln>
                  <a:noFill/>
                </a:ln>
                <a:solidFill>
                  <a:srgbClr val="000000"/>
                </a:solidFill>
                <a:effectLst/>
                <a:uLnTx/>
                <a:uFillTx/>
                <a:latin typeface="+mn-lt"/>
                <a:ea typeface="楷体_GB2312" pitchFamily="49" charset="-122"/>
              </a:rPr>
              <a:t>链式方式存储</a:t>
            </a:r>
          </a:p>
        </p:txBody>
      </p:sp>
      <p:sp>
        <p:nvSpPr>
          <p:cNvPr id="5" name="AutoShape 7"/>
          <p:cNvSpPr>
            <a:spLocks/>
          </p:cNvSpPr>
          <p:nvPr/>
        </p:nvSpPr>
        <p:spPr bwMode="auto">
          <a:xfrm>
            <a:off x="1306140" y="2205608"/>
            <a:ext cx="228600" cy="1447800"/>
          </a:xfrm>
          <a:prstGeom prst="leftBrace">
            <a:avLst>
              <a:gd name="adj1" fmla="val 52778"/>
              <a:gd name="adj2" fmla="val 49014"/>
            </a:avLst>
          </a:prstGeom>
          <a:noFill/>
          <a:ln w="25400">
            <a:solidFill>
              <a:schemeClr val="accent1"/>
            </a:solidFill>
            <a:round/>
            <a:headEnd/>
            <a:tailEnd/>
          </a:ln>
        </p:spPr>
        <p:txBody>
          <a:bodyPr wrap="none" anchor="ctr"/>
          <a:lstStyle/>
          <a:p>
            <a:pPr eaLnBrk="1" hangingPunct="1"/>
            <a:endParaRPr lang="zh-CN" altLang="en-US"/>
          </a:p>
        </p:txBody>
      </p:sp>
      <p:sp>
        <p:nvSpPr>
          <p:cNvPr id="6" name="Rectangle 8"/>
          <p:cNvSpPr>
            <a:spLocks noChangeArrowheads="1"/>
          </p:cNvSpPr>
          <p:nvPr/>
        </p:nvSpPr>
        <p:spPr bwMode="auto">
          <a:xfrm>
            <a:off x="683568" y="2060848"/>
            <a:ext cx="595584" cy="1815882"/>
          </a:xfrm>
          <a:prstGeom prst="rect">
            <a:avLst/>
          </a:prstGeom>
          <a:noFill/>
          <a:ln w="9525">
            <a:noFill/>
            <a:miter lim="800000"/>
            <a:headEnd/>
            <a:tailEnd/>
          </a:ln>
        </p:spPr>
        <p:txBody>
          <a:bodyPr wrap="square">
            <a:spAutoFit/>
          </a:bodyPr>
          <a:lstStyle/>
          <a:p>
            <a:pPr eaLnBrk="1" hangingPunct="1"/>
            <a:r>
              <a:rPr kumimoji="1" lang="zh-CN" altLang="en-US" sz="2800" b="1" dirty="0"/>
              <a:t>顺序存储</a:t>
            </a:r>
          </a:p>
        </p:txBody>
      </p:sp>
      <p:sp>
        <p:nvSpPr>
          <p:cNvPr id="7" name="Rectangle 9"/>
          <p:cNvSpPr>
            <a:spLocks noChangeArrowheads="1"/>
          </p:cNvSpPr>
          <p:nvPr/>
        </p:nvSpPr>
        <p:spPr bwMode="auto">
          <a:xfrm>
            <a:off x="539552" y="4931122"/>
            <a:ext cx="914400" cy="946150"/>
          </a:xfrm>
          <a:prstGeom prst="rect">
            <a:avLst/>
          </a:prstGeom>
          <a:noFill/>
          <a:ln w="9525">
            <a:noFill/>
            <a:miter lim="800000"/>
            <a:headEnd/>
            <a:tailEnd/>
          </a:ln>
        </p:spPr>
        <p:txBody>
          <a:bodyPr>
            <a:spAutoFit/>
          </a:bodyPr>
          <a:lstStyle/>
          <a:p>
            <a:pPr eaLnBrk="1" hangingPunct="1"/>
            <a:r>
              <a:rPr kumimoji="1" lang="zh-CN" altLang="en-US" sz="2800" b="1" dirty="0">
                <a:ea typeface="楷体_GB2312" pitchFamily="49" charset="-122"/>
              </a:rPr>
              <a:t>链式存储</a:t>
            </a:r>
          </a:p>
        </p:txBody>
      </p:sp>
    </p:spTree>
    <p:extLst>
      <p:ext uri="{BB962C8B-B14F-4D97-AF65-F5344CB8AC3E}">
        <p14:creationId xmlns:p14="http://schemas.microsoft.com/office/powerpoint/2010/main" xmlns="" val="67974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
                                            <p:txEl>
                                              <p:pRg st="5" end="5"/>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5"/>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nimBg="1"/>
      <p:bldP spid="6" grpId="0" autoUpdateAnimBg="0"/>
      <p:bldP spid="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串的表示和实现</a:t>
            </a:r>
            <a:endParaRPr lang="zh-CN" altLang="en-US" dirty="0"/>
          </a:p>
        </p:txBody>
      </p:sp>
      <p:sp>
        <p:nvSpPr>
          <p:cNvPr id="3" name="内容占位符 2"/>
          <p:cNvSpPr>
            <a:spLocks noGrp="1"/>
          </p:cNvSpPr>
          <p:nvPr>
            <p:ph idx="1"/>
          </p:nvPr>
        </p:nvSpPr>
        <p:spPr/>
        <p:txBody>
          <a:bodyPr/>
          <a:lstStyle/>
          <a:p>
            <a:r>
              <a:rPr lang="zh-CN" altLang="en-US" dirty="0" smtClean="0"/>
              <a:t>定长顺序存储表示</a:t>
            </a:r>
          </a:p>
          <a:p>
            <a:pPr lvl="1"/>
            <a:r>
              <a:rPr lang="zh-CN" altLang="en-US" dirty="0" smtClean="0"/>
              <a:t>用一组连续的存储单元存放串，直接使用定长的字符数组定义，数组的</a:t>
            </a:r>
            <a:r>
              <a:rPr lang="zh-CN" altLang="en-US" dirty="0" smtClean="0">
                <a:solidFill>
                  <a:srgbClr val="0000CC"/>
                </a:solidFill>
              </a:rPr>
              <a:t>上界预先给出</a:t>
            </a:r>
            <a:r>
              <a:rPr lang="zh-CN" altLang="en-US" dirty="0" smtClean="0"/>
              <a:t>，故称为</a:t>
            </a:r>
            <a:r>
              <a:rPr lang="zh-CN" altLang="en-US" dirty="0" smtClean="0">
                <a:solidFill>
                  <a:srgbClr val="0000CC"/>
                </a:solidFill>
              </a:rPr>
              <a:t>静态存储分配</a:t>
            </a:r>
            <a:r>
              <a:rPr lang="zh-CN" altLang="en-US" dirty="0" smtClean="0"/>
              <a:t>。</a:t>
            </a:r>
            <a:endParaRPr lang="en-US" altLang="zh-CN" dirty="0" smtClean="0"/>
          </a:p>
          <a:p>
            <a:pPr lvl="1"/>
            <a:r>
              <a:rPr lang="zh-CN" altLang="en-US" dirty="0" smtClean="0"/>
              <a:t>例如：</a:t>
            </a:r>
            <a:endParaRPr lang="en-US" altLang="zh-CN" dirty="0" smtClean="0"/>
          </a:p>
          <a:p>
            <a:pPr lvl="1"/>
            <a:endParaRPr lang="zh-CN" altLang="en-US" dirty="0"/>
          </a:p>
        </p:txBody>
      </p:sp>
      <p:sp>
        <p:nvSpPr>
          <p:cNvPr id="4" name="Rectangle 3"/>
          <p:cNvSpPr>
            <a:spLocks noChangeArrowheads="1"/>
          </p:cNvSpPr>
          <p:nvPr/>
        </p:nvSpPr>
        <p:spPr bwMode="auto">
          <a:xfrm>
            <a:off x="968545" y="3573016"/>
            <a:ext cx="7347871" cy="12772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ts val="300"/>
              </a:spcBef>
            </a:pPr>
            <a:r>
              <a:rPr kumimoji="1" lang="en-US" altLang="zh-CN" sz="2400" b="1" dirty="0" smtClean="0">
                <a:solidFill>
                  <a:srgbClr val="000099"/>
                </a:solidFill>
                <a:ea typeface="楷体_GB2312" pitchFamily="49" charset="-122"/>
              </a:rPr>
              <a:t>#</a:t>
            </a:r>
            <a:r>
              <a:rPr kumimoji="1" lang="en-US" altLang="zh-CN" sz="2400" b="1" dirty="0">
                <a:solidFill>
                  <a:srgbClr val="000099"/>
                </a:solidFill>
                <a:ea typeface="楷体_GB2312" pitchFamily="49" charset="-122"/>
              </a:rPr>
              <a:t>define </a:t>
            </a:r>
            <a:r>
              <a:rPr kumimoji="1" lang="en-US" altLang="zh-CN" sz="2400" b="1" dirty="0" err="1">
                <a:solidFill>
                  <a:srgbClr val="000099"/>
                </a:solidFill>
                <a:ea typeface="楷体_GB2312" pitchFamily="49" charset="-122"/>
              </a:rPr>
              <a:t>Maxstrlen</a:t>
            </a:r>
            <a:r>
              <a:rPr kumimoji="1" lang="en-US" altLang="zh-CN" sz="2400" b="1" dirty="0">
                <a:solidFill>
                  <a:srgbClr val="000099"/>
                </a:solidFill>
                <a:ea typeface="楷体_GB2312" pitchFamily="49" charset="-122"/>
              </a:rPr>
              <a:t> 255    //</a:t>
            </a:r>
            <a:r>
              <a:rPr kumimoji="1" lang="zh-CN" altLang="en-US" sz="2400" b="1" dirty="0">
                <a:solidFill>
                  <a:srgbClr val="000099"/>
                </a:solidFill>
                <a:ea typeface="楷体_GB2312" pitchFamily="49" charset="-122"/>
              </a:rPr>
              <a:t>用户可用的最大串长</a:t>
            </a:r>
          </a:p>
          <a:p>
            <a:pPr>
              <a:spcBef>
                <a:spcPts val="300"/>
              </a:spcBef>
            </a:pPr>
            <a:r>
              <a:rPr kumimoji="1" lang="en-US" altLang="zh-CN" sz="2400" b="1" dirty="0" err="1" smtClean="0">
                <a:solidFill>
                  <a:srgbClr val="FF0000"/>
                </a:solidFill>
                <a:ea typeface="楷体_GB2312" pitchFamily="49" charset="-122"/>
              </a:rPr>
              <a:t>typedef</a:t>
            </a:r>
            <a:r>
              <a:rPr kumimoji="1" lang="en-US" altLang="zh-CN" sz="2400" b="1" dirty="0" smtClean="0">
                <a:solidFill>
                  <a:srgbClr val="000099"/>
                </a:solidFill>
                <a:ea typeface="楷体_GB2312" pitchFamily="49" charset="-122"/>
              </a:rPr>
              <a:t> </a:t>
            </a:r>
            <a:r>
              <a:rPr kumimoji="1" lang="en-US" altLang="zh-CN" sz="2400" b="1" dirty="0">
                <a:solidFill>
                  <a:srgbClr val="000000"/>
                </a:solidFill>
                <a:ea typeface="楷体_GB2312" pitchFamily="49" charset="-122"/>
              </a:rPr>
              <a:t>unsigned char </a:t>
            </a:r>
            <a:r>
              <a:rPr kumimoji="1" lang="en-US" altLang="zh-CN" sz="2400" b="1" dirty="0" err="1" smtClean="0">
                <a:solidFill>
                  <a:srgbClr val="000099"/>
                </a:solidFill>
                <a:ea typeface="楷体_GB2312" pitchFamily="49" charset="-122"/>
              </a:rPr>
              <a:t>SString</a:t>
            </a:r>
            <a:r>
              <a:rPr kumimoji="1" lang="en-US" altLang="zh-CN" sz="2400" b="1" dirty="0" smtClean="0">
                <a:solidFill>
                  <a:srgbClr val="000099"/>
                </a:solidFill>
                <a:ea typeface="楷体_GB2312" pitchFamily="49" charset="-122"/>
              </a:rPr>
              <a:t>[Maxstrlen+1] </a:t>
            </a:r>
            <a:r>
              <a:rPr kumimoji="1" lang="en-US" altLang="zh-CN" sz="2400" b="1" dirty="0">
                <a:solidFill>
                  <a:srgbClr val="000099"/>
                </a:solidFill>
                <a:ea typeface="楷体_GB2312" pitchFamily="49" charset="-122"/>
              </a:rPr>
              <a:t>;</a:t>
            </a:r>
          </a:p>
          <a:p>
            <a:pPr>
              <a:spcBef>
                <a:spcPts val="300"/>
              </a:spcBef>
            </a:pPr>
            <a:r>
              <a:rPr kumimoji="1" lang="en-US" altLang="zh-CN" sz="2400" b="1" dirty="0" err="1" smtClean="0">
                <a:solidFill>
                  <a:srgbClr val="000099"/>
                </a:solidFill>
                <a:ea typeface="楷体_GB2312" pitchFamily="49" charset="-122"/>
              </a:rPr>
              <a:t>SString</a:t>
            </a:r>
            <a:r>
              <a:rPr kumimoji="1" lang="en-US" altLang="zh-CN" sz="2400" b="1" dirty="0" smtClean="0">
                <a:solidFill>
                  <a:srgbClr val="000099"/>
                </a:solidFill>
                <a:ea typeface="楷体_GB2312" pitchFamily="49" charset="-122"/>
              </a:rPr>
              <a:t> </a:t>
            </a:r>
            <a:r>
              <a:rPr kumimoji="1" lang="en-US" altLang="zh-CN" sz="2400" b="1" dirty="0">
                <a:solidFill>
                  <a:srgbClr val="000099"/>
                </a:solidFill>
                <a:ea typeface="楷体_GB2312" pitchFamily="49" charset="-122"/>
              </a:rPr>
              <a:t>s;   //</a:t>
            </a:r>
            <a:r>
              <a:rPr kumimoji="1" lang="en-US" altLang="zh-CN" sz="2400" b="1" dirty="0">
                <a:solidFill>
                  <a:srgbClr val="FF0000"/>
                </a:solidFill>
                <a:ea typeface="楷体_GB2312" pitchFamily="49" charset="-122"/>
              </a:rPr>
              <a:t>s</a:t>
            </a:r>
            <a:r>
              <a:rPr kumimoji="1" lang="zh-CN" altLang="en-US" sz="2400" b="1" dirty="0">
                <a:solidFill>
                  <a:srgbClr val="FF0000"/>
                </a:solidFill>
                <a:ea typeface="楷体_GB2312" pitchFamily="49" charset="-122"/>
              </a:rPr>
              <a:t>是一个可容纳</a:t>
            </a:r>
            <a:r>
              <a:rPr kumimoji="1" lang="en-US" altLang="zh-CN" sz="2400" b="1" dirty="0">
                <a:solidFill>
                  <a:srgbClr val="FF0000"/>
                </a:solidFill>
                <a:ea typeface="楷体_GB2312" pitchFamily="49" charset="-122"/>
              </a:rPr>
              <a:t>255</a:t>
            </a:r>
            <a:r>
              <a:rPr kumimoji="1" lang="zh-CN" altLang="en-US" sz="2400" b="1" dirty="0">
                <a:solidFill>
                  <a:srgbClr val="FF0000"/>
                </a:solidFill>
                <a:ea typeface="楷体_GB2312" pitchFamily="49" charset="-122"/>
              </a:rPr>
              <a:t>个字符的顺序</a:t>
            </a:r>
            <a:r>
              <a:rPr kumimoji="1" lang="zh-CN" altLang="en-US" sz="2400" b="1" dirty="0" smtClean="0">
                <a:solidFill>
                  <a:srgbClr val="FF0000"/>
                </a:solidFill>
                <a:ea typeface="楷体_GB2312" pitchFamily="49" charset="-122"/>
              </a:rPr>
              <a:t>串</a:t>
            </a:r>
            <a:endParaRPr kumimoji="1" lang="zh-CN" altLang="en-US" sz="2400" b="1" dirty="0">
              <a:solidFill>
                <a:srgbClr val="FF0000"/>
              </a:solidFill>
              <a:ea typeface="楷体_GB2312" pitchFamily="49" charset="-122"/>
            </a:endParaRPr>
          </a:p>
        </p:txBody>
      </p:sp>
      <p:sp>
        <p:nvSpPr>
          <p:cNvPr id="5" name="Text Box 4"/>
          <p:cNvSpPr txBox="1">
            <a:spLocks noChangeArrowheads="1"/>
          </p:cNvSpPr>
          <p:nvPr/>
        </p:nvSpPr>
        <p:spPr bwMode="auto">
          <a:xfrm>
            <a:off x="936991" y="4874384"/>
            <a:ext cx="792088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400" b="1" dirty="0" smtClean="0">
                <a:solidFill>
                  <a:srgbClr val="FF0000"/>
                </a:solidFill>
                <a:ea typeface="楷体_GB2312" pitchFamily="49" charset="-122"/>
              </a:rPr>
              <a:t>注</a:t>
            </a:r>
            <a:r>
              <a:rPr lang="zh-CN" altLang="en-US" sz="2400" b="1" dirty="0">
                <a:solidFill>
                  <a:srgbClr val="FF0000"/>
                </a:solidFill>
                <a:ea typeface="楷体_GB2312" pitchFamily="49" charset="-122"/>
              </a:rPr>
              <a:t>：</a:t>
            </a:r>
          </a:p>
          <a:p>
            <a:pPr>
              <a:buFontTx/>
              <a:buChar char="•"/>
            </a:pPr>
            <a:r>
              <a:rPr lang="zh-CN" altLang="en-US" sz="2400" b="1" dirty="0" smtClean="0">
                <a:ea typeface="楷体_GB2312" pitchFamily="49" charset="-122"/>
              </a:rPr>
              <a:t>本章用</a:t>
            </a:r>
            <a:r>
              <a:rPr lang="en-US" altLang="zh-CN" sz="2400" b="1" dirty="0" err="1">
                <a:ea typeface="楷体_GB2312" pitchFamily="49" charset="-122"/>
              </a:rPr>
              <a:t>SString</a:t>
            </a:r>
            <a:r>
              <a:rPr lang="en-US" altLang="zh-CN" sz="2400" b="1" dirty="0">
                <a:ea typeface="楷体_GB2312" pitchFamily="49" charset="-122"/>
              </a:rPr>
              <a:t>[0</a:t>
            </a:r>
            <a:r>
              <a:rPr lang="en-US" altLang="zh-CN" sz="2400" b="1" dirty="0" smtClean="0">
                <a:ea typeface="楷体_GB2312" pitchFamily="49" charset="-122"/>
              </a:rPr>
              <a:t>]</a:t>
            </a:r>
            <a:r>
              <a:rPr lang="zh-CN" altLang="en-US" sz="2400" b="1" dirty="0" smtClean="0">
                <a:ea typeface="楷体_GB2312" pitchFamily="49" charset="-122"/>
              </a:rPr>
              <a:t>存放</a:t>
            </a:r>
            <a:r>
              <a:rPr lang="zh-CN" altLang="en-US" sz="2400" b="1" dirty="0" smtClean="0">
                <a:solidFill>
                  <a:srgbClr val="FF0000"/>
                </a:solidFill>
                <a:ea typeface="楷体_GB2312" pitchFamily="49" charset="-122"/>
              </a:rPr>
              <a:t>串的长度</a:t>
            </a:r>
            <a:endParaRPr lang="zh-CN" altLang="en-US" sz="2400" b="1" dirty="0">
              <a:ea typeface="楷体_GB2312" pitchFamily="49" charset="-122"/>
            </a:endParaRPr>
          </a:p>
          <a:p>
            <a:pPr>
              <a:buFontTx/>
              <a:buChar char="•"/>
            </a:pPr>
            <a:r>
              <a:rPr lang="zh-CN" altLang="en-US" sz="2400" b="1" dirty="0">
                <a:ea typeface="楷体_GB2312" pitchFamily="49" charset="-122"/>
              </a:rPr>
              <a:t>若字符串超过</a:t>
            </a:r>
            <a:r>
              <a:rPr lang="en-US" altLang="zh-CN" sz="2400" b="1" dirty="0" err="1">
                <a:ea typeface="楷体_GB2312" pitchFamily="49" charset="-122"/>
              </a:rPr>
              <a:t>Maxstrlen</a:t>
            </a:r>
            <a:r>
              <a:rPr lang="en-US" altLang="zh-CN" sz="2400" b="1" dirty="0">
                <a:ea typeface="楷体_GB2312" pitchFamily="49" charset="-122"/>
              </a:rPr>
              <a:t>, </a:t>
            </a:r>
            <a:r>
              <a:rPr lang="zh-CN" altLang="en-US" sz="2400" b="1" dirty="0">
                <a:ea typeface="楷体_GB2312" pitchFamily="49" charset="-122"/>
              </a:rPr>
              <a:t>则后面的内容会</a:t>
            </a:r>
            <a:r>
              <a:rPr lang="zh-CN" altLang="en-US" sz="2400" b="1" dirty="0">
                <a:solidFill>
                  <a:srgbClr val="FF0000"/>
                </a:solidFill>
                <a:ea typeface="楷体_GB2312" pitchFamily="49" charset="-122"/>
              </a:rPr>
              <a:t>自动截断</a:t>
            </a:r>
            <a:r>
              <a:rPr lang="zh-CN" altLang="en-US" sz="2400" b="1" dirty="0">
                <a:ea typeface="楷体_GB2312" pitchFamily="49" charset="-122"/>
              </a:rPr>
              <a:t>。</a:t>
            </a:r>
          </a:p>
          <a:p>
            <a:pPr>
              <a:buFontTx/>
              <a:buChar char="•"/>
            </a:pPr>
            <a:r>
              <a:rPr lang="en-US" altLang="zh-CN" sz="2400" b="1" dirty="0" smtClean="0">
                <a:solidFill>
                  <a:srgbClr val="FF0000"/>
                </a:solidFill>
                <a:ea typeface="楷体_GB2312" pitchFamily="49" charset="-122"/>
              </a:rPr>
              <a:t>C</a:t>
            </a:r>
            <a:r>
              <a:rPr lang="zh-CN" altLang="en-US" sz="2400" b="1" dirty="0">
                <a:solidFill>
                  <a:srgbClr val="FF0000"/>
                </a:solidFill>
                <a:ea typeface="楷体_GB2312" pitchFamily="49" charset="-122"/>
              </a:rPr>
              <a:t>语言约定在串尾加</a:t>
            </a:r>
            <a:r>
              <a:rPr lang="zh-CN" altLang="en-US" sz="2400" b="1" dirty="0" smtClean="0">
                <a:solidFill>
                  <a:srgbClr val="FF0000"/>
                </a:solidFill>
                <a:ea typeface="楷体_GB2312" pitchFamily="49" charset="-122"/>
              </a:rPr>
              <a:t>结束符</a:t>
            </a:r>
            <a:r>
              <a:rPr lang="en-US" altLang="zh-CN" sz="2400" b="1" dirty="0" smtClean="0">
                <a:solidFill>
                  <a:srgbClr val="FF0000"/>
                </a:solidFill>
                <a:ea typeface="楷体_GB2312" pitchFamily="49" charset="-122"/>
              </a:rPr>
              <a:t>‘\0’</a:t>
            </a:r>
            <a:r>
              <a:rPr lang="zh-CN" altLang="en-US" sz="2400" b="1" dirty="0">
                <a:solidFill>
                  <a:srgbClr val="FF0000"/>
                </a:solidFill>
                <a:ea typeface="楷体_GB2312" pitchFamily="49" charset="-122"/>
              </a:rPr>
              <a:t>，以利操作加速，但不计入串</a:t>
            </a:r>
            <a:r>
              <a:rPr lang="zh-CN" altLang="en-US" sz="2400" b="1" dirty="0" smtClean="0">
                <a:solidFill>
                  <a:srgbClr val="FF0000"/>
                </a:solidFill>
                <a:ea typeface="楷体_GB2312" pitchFamily="49" charset="-122"/>
              </a:rPr>
              <a:t>长。</a:t>
            </a:r>
            <a:endParaRPr lang="en-US" altLang="zh-CN" sz="2400" b="1" dirty="0" smtClean="0">
              <a:solidFill>
                <a:srgbClr val="FF0000"/>
              </a:solidFill>
              <a:ea typeface="楷体_GB2312" pitchFamily="49" charset="-122"/>
            </a:endParaRPr>
          </a:p>
        </p:txBody>
      </p:sp>
    </p:spTree>
    <p:extLst>
      <p:ext uri="{BB962C8B-B14F-4D97-AF65-F5344CB8AC3E}">
        <p14:creationId xmlns:p14="http://schemas.microsoft.com/office/powerpoint/2010/main" xmlns="" val="62839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485527" y="1153319"/>
            <a:ext cx="5486400" cy="584775"/>
          </a:xfrm>
          <a:prstGeom prst="rect">
            <a:avLst/>
          </a:prstGeom>
          <a:noFill/>
          <a:ln w="9525">
            <a:noFill/>
            <a:miter lim="800000"/>
            <a:headEnd/>
            <a:tailEnd/>
          </a:ln>
        </p:spPr>
        <p:txBody>
          <a:bodyPr>
            <a:spAutoFit/>
          </a:bodyPr>
          <a:lstStyle/>
          <a:p>
            <a:pPr>
              <a:spcBef>
                <a:spcPct val="50000"/>
              </a:spcBef>
            </a:pPr>
            <a:r>
              <a:rPr lang="zh-CN" altLang="en-US" sz="3200" b="1" dirty="0"/>
              <a:t>（</a:t>
            </a:r>
            <a:r>
              <a:rPr lang="en-US" altLang="zh-CN" sz="3200" b="1" dirty="0"/>
              <a:t>1</a:t>
            </a:r>
            <a:r>
              <a:rPr lang="zh-CN" altLang="en-US" sz="3200" b="1" dirty="0"/>
              <a:t>）串插入函数</a:t>
            </a:r>
          </a:p>
        </p:txBody>
      </p:sp>
      <p:sp>
        <p:nvSpPr>
          <p:cNvPr id="13316" name="Text Box 9"/>
          <p:cNvSpPr txBox="1">
            <a:spLocks noChangeArrowheads="1"/>
          </p:cNvSpPr>
          <p:nvPr/>
        </p:nvSpPr>
        <p:spPr bwMode="auto">
          <a:xfrm>
            <a:off x="917326" y="1729581"/>
            <a:ext cx="7903145" cy="1815882"/>
          </a:xfrm>
          <a:prstGeom prst="rect">
            <a:avLst/>
          </a:prstGeom>
          <a:noFill/>
          <a:ln w="9525">
            <a:noFill/>
            <a:miter lim="800000"/>
            <a:headEnd/>
            <a:tailEnd/>
          </a:ln>
        </p:spPr>
        <p:txBody>
          <a:bodyPr wrap="square">
            <a:spAutoFit/>
          </a:bodyPr>
          <a:lstStyle/>
          <a:p>
            <a:pPr>
              <a:spcBef>
                <a:spcPct val="50000"/>
              </a:spcBef>
            </a:pPr>
            <a:r>
              <a:rPr lang="zh-CN" altLang="en-US" sz="2800" b="1" dirty="0">
                <a:solidFill>
                  <a:srgbClr val="3366FF"/>
                </a:solidFill>
              </a:rPr>
              <a:t>插入时，插入位置</a:t>
            </a:r>
            <a:r>
              <a:rPr lang="en-US" altLang="zh-CN" sz="2800" b="1" dirty="0">
                <a:solidFill>
                  <a:srgbClr val="3366FF"/>
                </a:solidFill>
              </a:rPr>
              <a:t>pos</a:t>
            </a:r>
            <a:r>
              <a:rPr lang="zh-CN" altLang="en-US" sz="2800" b="1" dirty="0">
                <a:solidFill>
                  <a:srgbClr val="3366FF"/>
                </a:solidFill>
              </a:rPr>
              <a:t>将串分为</a:t>
            </a:r>
            <a:r>
              <a:rPr lang="en-US" altLang="zh-CN" sz="2800" b="1" dirty="0">
                <a:solidFill>
                  <a:srgbClr val="3366FF"/>
                </a:solidFill>
              </a:rPr>
              <a:t>2</a:t>
            </a:r>
            <a:r>
              <a:rPr lang="zh-CN" altLang="en-US" sz="2800" b="1" dirty="0">
                <a:solidFill>
                  <a:srgbClr val="3366FF"/>
                </a:solidFill>
              </a:rPr>
              <a:t>部分（假设为</a:t>
            </a:r>
            <a:r>
              <a:rPr lang="en-US" altLang="zh-CN" sz="2800" b="1" dirty="0">
                <a:solidFill>
                  <a:srgbClr val="3366FF"/>
                </a:solidFill>
              </a:rPr>
              <a:t>A</a:t>
            </a:r>
            <a:r>
              <a:rPr lang="zh-CN" altLang="en-US" sz="2800" b="1" dirty="0">
                <a:solidFill>
                  <a:srgbClr val="3366FF"/>
                </a:solidFill>
              </a:rPr>
              <a:t>、</a:t>
            </a:r>
            <a:r>
              <a:rPr lang="en-US" altLang="zh-CN" sz="2800" b="1" dirty="0">
                <a:solidFill>
                  <a:srgbClr val="3366FF"/>
                </a:solidFill>
              </a:rPr>
              <a:t>B</a:t>
            </a:r>
            <a:r>
              <a:rPr lang="zh-CN" altLang="en-US" sz="2800" b="1" dirty="0">
                <a:solidFill>
                  <a:srgbClr val="3366FF"/>
                </a:solidFill>
              </a:rPr>
              <a:t>，长度分别为</a:t>
            </a:r>
            <a:r>
              <a:rPr lang="en-US" altLang="zh-CN" sz="2800" b="1" dirty="0">
                <a:solidFill>
                  <a:srgbClr val="3366FF"/>
                </a:solidFill>
              </a:rPr>
              <a:t>LA</a:t>
            </a:r>
            <a:r>
              <a:rPr lang="zh-CN" altLang="en-US" sz="2800" b="1" dirty="0">
                <a:solidFill>
                  <a:srgbClr val="3366FF"/>
                </a:solidFill>
              </a:rPr>
              <a:t>、</a:t>
            </a:r>
            <a:r>
              <a:rPr lang="en-US" altLang="zh-CN" sz="2800" b="1" dirty="0">
                <a:solidFill>
                  <a:srgbClr val="3366FF"/>
                </a:solidFill>
              </a:rPr>
              <a:t>LB</a:t>
            </a:r>
            <a:r>
              <a:rPr lang="zh-CN" altLang="en-US" sz="2800" b="1" dirty="0">
                <a:solidFill>
                  <a:srgbClr val="3366FF"/>
                </a:solidFill>
              </a:rPr>
              <a:t>）及待插入部分（假设为</a:t>
            </a:r>
            <a:r>
              <a:rPr lang="en-US" altLang="zh-CN" sz="2800" b="1" dirty="0">
                <a:solidFill>
                  <a:srgbClr val="3366FF"/>
                </a:solidFill>
              </a:rPr>
              <a:t>C</a:t>
            </a:r>
            <a:r>
              <a:rPr lang="zh-CN" altLang="en-US" sz="2800" b="1" dirty="0">
                <a:solidFill>
                  <a:srgbClr val="3366FF"/>
                </a:solidFill>
              </a:rPr>
              <a:t>，长度为</a:t>
            </a:r>
            <a:r>
              <a:rPr lang="en-US" altLang="zh-CN" sz="2800" b="1" dirty="0">
                <a:solidFill>
                  <a:srgbClr val="3366FF"/>
                </a:solidFill>
              </a:rPr>
              <a:t>LC</a:t>
            </a:r>
            <a:r>
              <a:rPr lang="zh-CN" altLang="en-US" sz="2800" b="1" dirty="0">
                <a:solidFill>
                  <a:srgbClr val="3366FF"/>
                </a:solidFill>
              </a:rPr>
              <a:t>），插入前的</a:t>
            </a:r>
            <a:r>
              <a:rPr lang="en-US" altLang="zh-CN" sz="2800" b="1" dirty="0">
                <a:solidFill>
                  <a:srgbClr val="3366FF"/>
                </a:solidFill>
              </a:rPr>
              <a:t>AB</a:t>
            </a:r>
            <a:r>
              <a:rPr lang="zh-CN" altLang="en-US" sz="2800" b="1" dirty="0">
                <a:solidFill>
                  <a:srgbClr val="3366FF"/>
                </a:solidFill>
              </a:rPr>
              <a:t>变为</a:t>
            </a:r>
            <a:r>
              <a:rPr lang="en-US" altLang="zh-CN" sz="2800" b="1" dirty="0">
                <a:solidFill>
                  <a:srgbClr val="3366FF"/>
                </a:solidFill>
              </a:rPr>
              <a:t>ACB</a:t>
            </a:r>
            <a:r>
              <a:rPr lang="zh-CN" altLang="en-US" sz="2800" b="1" dirty="0">
                <a:solidFill>
                  <a:srgbClr val="3366FF"/>
                </a:solidFill>
              </a:rPr>
              <a:t>。插入会引起元素移动，分以下</a:t>
            </a:r>
            <a:r>
              <a:rPr lang="en-US" altLang="zh-CN" sz="2800" b="1" dirty="0">
                <a:solidFill>
                  <a:srgbClr val="3366FF"/>
                </a:solidFill>
              </a:rPr>
              <a:t>3</a:t>
            </a:r>
            <a:r>
              <a:rPr lang="zh-CN" altLang="en-US" sz="2800" b="1" dirty="0">
                <a:solidFill>
                  <a:srgbClr val="3366FF"/>
                </a:solidFill>
              </a:rPr>
              <a:t>种情况：</a:t>
            </a:r>
          </a:p>
        </p:txBody>
      </p:sp>
      <p:sp>
        <p:nvSpPr>
          <p:cNvPr id="13317" name="Text Box 10"/>
          <p:cNvSpPr txBox="1">
            <a:spLocks noChangeArrowheads="1"/>
          </p:cNvSpPr>
          <p:nvPr/>
        </p:nvSpPr>
        <p:spPr bwMode="auto">
          <a:xfrm>
            <a:off x="971600" y="4398203"/>
            <a:ext cx="7543800" cy="830997"/>
          </a:xfrm>
          <a:prstGeom prst="rect">
            <a:avLst/>
          </a:prstGeom>
          <a:noFill/>
          <a:ln w="9525">
            <a:noFill/>
            <a:miter lim="800000"/>
            <a:headEnd/>
            <a:tailEnd/>
          </a:ln>
        </p:spPr>
        <p:txBody>
          <a:bodyPr>
            <a:spAutoFit/>
          </a:bodyPr>
          <a:lstStyle/>
          <a:p>
            <a:pPr>
              <a:spcBef>
                <a:spcPct val="50000"/>
              </a:spcBef>
            </a:pPr>
            <a:r>
              <a:rPr lang="en-US" altLang="zh-CN" sz="2400" b="1" dirty="0"/>
              <a:t>(2) </a:t>
            </a:r>
            <a:r>
              <a:rPr lang="zh-CN" altLang="en-US" sz="2400" b="1" dirty="0"/>
              <a:t>插入后串长</a:t>
            </a:r>
            <a:r>
              <a:rPr lang="en-US" altLang="zh-CN" sz="2400" b="1" dirty="0"/>
              <a:t>&gt;MAXLEN</a:t>
            </a:r>
            <a:r>
              <a:rPr lang="zh-CN" altLang="en-US" sz="2400" b="1" dirty="0"/>
              <a:t>且</a:t>
            </a:r>
            <a:r>
              <a:rPr lang="en-US" altLang="zh-CN" sz="2400" b="1" dirty="0" err="1"/>
              <a:t>pos+LC</a:t>
            </a:r>
            <a:r>
              <a:rPr lang="en-US" altLang="zh-CN" sz="2400" b="1" dirty="0"/>
              <a:t>&lt;MAXLEN</a:t>
            </a:r>
            <a:r>
              <a:rPr lang="zh-CN" altLang="en-US" sz="2400" b="1" dirty="0"/>
              <a:t>，则</a:t>
            </a:r>
            <a:r>
              <a:rPr lang="en-US" altLang="zh-CN" sz="2400" b="1" dirty="0"/>
              <a:t>B</a:t>
            </a:r>
            <a:r>
              <a:rPr lang="zh-CN" altLang="en-US" sz="2400" b="1" dirty="0"/>
              <a:t>后移时会有部分字符被舍弃。</a:t>
            </a:r>
          </a:p>
        </p:txBody>
      </p:sp>
      <p:sp>
        <p:nvSpPr>
          <p:cNvPr id="13318" name="Text Box 11"/>
          <p:cNvSpPr txBox="1">
            <a:spLocks noChangeArrowheads="1"/>
          </p:cNvSpPr>
          <p:nvPr/>
        </p:nvSpPr>
        <p:spPr bwMode="auto">
          <a:xfrm>
            <a:off x="971600" y="5325015"/>
            <a:ext cx="7543800" cy="1200329"/>
          </a:xfrm>
          <a:prstGeom prst="rect">
            <a:avLst/>
          </a:prstGeom>
          <a:noFill/>
          <a:ln w="9525">
            <a:noFill/>
            <a:miter lim="800000"/>
            <a:headEnd/>
            <a:tailEnd/>
          </a:ln>
        </p:spPr>
        <p:txBody>
          <a:bodyPr>
            <a:spAutoFit/>
          </a:bodyPr>
          <a:lstStyle/>
          <a:p>
            <a:pPr>
              <a:spcBef>
                <a:spcPct val="50000"/>
              </a:spcBef>
            </a:pPr>
            <a:r>
              <a:rPr lang="en-US" altLang="zh-CN" sz="2400" b="1"/>
              <a:t>(3) </a:t>
            </a:r>
            <a:r>
              <a:rPr lang="zh-CN" altLang="en-US" sz="2400" b="1">
                <a:latin typeface="宋体" charset="-122"/>
              </a:rPr>
              <a:t>插入后串长</a:t>
            </a:r>
            <a:r>
              <a:rPr lang="en-US" altLang="zh-CN" sz="2400" b="1"/>
              <a:t>&gt;MAXLEN</a:t>
            </a:r>
            <a:r>
              <a:rPr lang="zh-CN" altLang="en-US" sz="2400" b="1">
                <a:latin typeface="宋体" charset="-122"/>
              </a:rPr>
              <a:t>且</a:t>
            </a:r>
            <a:r>
              <a:rPr lang="en-US" altLang="zh-CN" sz="2400" b="1"/>
              <a:t>pos+LC&gt;MAXLEN</a:t>
            </a:r>
            <a:r>
              <a:rPr lang="zh-CN" altLang="en-US" sz="2400" b="1">
                <a:latin typeface="宋体" charset="-122"/>
              </a:rPr>
              <a:t>，则</a:t>
            </a:r>
            <a:r>
              <a:rPr lang="zh-CN" altLang="en-US" sz="2400" b="1"/>
              <a:t> </a:t>
            </a:r>
            <a:r>
              <a:rPr lang="en-US" altLang="zh-CN" sz="2400" b="1"/>
              <a:t>B</a:t>
            </a:r>
            <a:r>
              <a:rPr lang="zh-CN" altLang="en-US" sz="2400" b="1">
                <a:latin typeface="宋体" charset="-122"/>
              </a:rPr>
              <a:t>的全部字符被舍弃（不需后移）</a:t>
            </a:r>
            <a:r>
              <a:rPr lang="zh-CN" altLang="en-US" sz="2400" b="1"/>
              <a:t>，并且</a:t>
            </a:r>
            <a:r>
              <a:rPr lang="en-US" altLang="zh-CN" sz="2400" b="1"/>
              <a:t>C</a:t>
            </a:r>
            <a:r>
              <a:rPr lang="zh-CN" altLang="en-US" sz="2400" b="1"/>
              <a:t>在插入时也有部分字符被舍弃。</a:t>
            </a:r>
          </a:p>
        </p:txBody>
      </p:sp>
      <p:sp>
        <p:nvSpPr>
          <p:cNvPr id="13319" name="Text Box 9"/>
          <p:cNvSpPr txBox="1">
            <a:spLocks noChangeArrowheads="1"/>
          </p:cNvSpPr>
          <p:nvPr/>
        </p:nvSpPr>
        <p:spPr bwMode="auto">
          <a:xfrm>
            <a:off x="971600" y="3534107"/>
            <a:ext cx="7543800" cy="830997"/>
          </a:xfrm>
          <a:prstGeom prst="rect">
            <a:avLst/>
          </a:prstGeom>
          <a:noFill/>
          <a:ln w="9525">
            <a:noFill/>
            <a:miter lim="800000"/>
            <a:headEnd/>
            <a:tailEnd/>
          </a:ln>
        </p:spPr>
        <p:txBody>
          <a:bodyPr>
            <a:spAutoFit/>
          </a:bodyPr>
          <a:lstStyle/>
          <a:p>
            <a:pPr>
              <a:spcBef>
                <a:spcPct val="50000"/>
              </a:spcBef>
            </a:pPr>
            <a:r>
              <a:rPr lang="en-US" altLang="zh-CN" sz="2400" b="1" dirty="0"/>
              <a:t>(1) </a:t>
            </a:r>
            <a:r>
              <a:rPr lang="zh-CN" altLang="en-US" sz="2400" b="1" dirty="0"/>
              <a:t>插入后串长</a:t>
            </a:r>
            <a:r>
              <a:rPr lang="en-US" altLang="zh-CN" sz="2400" b="1" dirty="0"/>
              <a:t>(LA+LC+LB)≤MAXLEN</a:t>
            </a:r>
            <a:r>
              <a:rPr lang="zh-CN" altLang="en-US" sz="2400" b="1" dirty="0"/>
              <a:t>，则将</a:t>
            </a:r>
            <a:r>
              <a:rPr lang="en-US" altLang="zh-CN" sz="2400" b="1" dirty="0"/>
              <a:t>B</a:t>
            </a:r>
            <a:r>
              <a:rPr lang="zh-CN" altLang="en-US" sz="2400" b="1" dirty="0"/>
              <a:t>后移</a:t>
            </a:r>
            <a:r>
              <a:rPr lang="en-US" altLang="zh-CN" sz="2400" b="1" dirty="0"/>
              <a:t>LC</a:t>
            </a:r>
            <a:r>
              <a:rPr lang="zh-CN" altLang="en-US" sz="2400" b="1" dirty="0"/>
              <a:t>个元素位置，再将</a:t>
            </a:r>
            <a:r>
              <a:rPr lang="en-US" altLang="zh-CN" sz="2400" b="1" dirty="0"/>
              <a:t>C</a:t>
            </a:r>
            <a:r>
              <a:rPr lang="zh-CN" altLang="en-US" sz="2400" b="1" dirty="0"/>
              <a:t>插入。</a:t>
            </a:r>
          </a:p>
        </p:txBody>
      </p:sp>
      <p:sp>
        <p:nvSpPr>
          <p:cNvPr id="8"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0" cap="none" spc="0" normalizeH="0" baseline="0" noProof="0" dirty="0" smtClean="0">
                <a:ln>
                  <a:noFill/>
                </a:ln>
                <a:solidFill>
                  <a:schemeClr val="bg1"/>
                </a:solidFill>
                <a:effectLst/>
                <a:uLnTx/>
                <a:uFillTx/>
                <a:latin typeface="+mj-lt"/>
                <a:ea typeface="+mj-ea"/>
                <a:cs typeface="+mj-cs"/>
              </a:rPr>
              <a:t>串插入</a:t>
            </a:r>
            <a:r>
              <a:rPr kumimoji="0" lang="en-US" altLang="zh-CN" sz="4400" b="1" i="0" u="none" strike="noStrike" kern="0" cap="none" spc="0" normalizeH="0" baseline="0" noProof="0" dirty="0" err="1" smtClean="0">
                <a:ln>
                  <a:noFill/>
                </a:ln>
                <a:solidFill>
                  <a:schemeClr val="bg1"/>
                </a:solidFill>
                <a:effectLst/>
                <a:uLnTx/>
                <a:uFillTx/>
                <a:latin typeface="+mj-lt"/>
                <a:ea typeface="+mj-ea"/>
                <a:cs typeface="+mj-cs"/>
              </a:rPr>
              <a:t>StrInsert</a:t>
            </a:r>
            <a:r>
              <a:rPr kumimoji="0" lang="zh-CN" altLang="en-US" sz="4400" b="1" i="0" u="none" strike="noStrike" kern="0" cap="none" spc="0" normalizeH="0" baseline="0" noProof="0" dirty="0" smtClean="0">
                <a:ln>
                  <a:noFill/>
                </a:ln>
                <a:solidFill>
                  <a:schemeClr val="bg1"/>
                </a:solidFill>
                <a:effectLst/>
                <a:uLnTx/>
                <a:uFillTx/>
                <a:latin typeface="+mj-lt"/>
                <a:ea typeface="+mj-ea"/>
                <a:cs typeface="+mj-cs"/>
              </a:rPr>
              <a:t> </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9552" y="1096426"/>
            <a:ext cx="8352928" cy="5716950"/>
          </a:xfrm>
          <a:prstGeom prst="rect">
            <a:avLst/>
          </a:prstGeom>
          <a:noFill/>
          <a:ln w="9525">
            <a:noFill/>
            <a:miter lim="800000"/>
            <a:headEnd/>
            <a:tailEnd/>
          </a:ln>
        </p:spPr>
        <p:txBody>
          <a:bodyPr wrap="square">
            <a:spAutoFit/>
          </a:bodyPr>
          <a:lstStyle/>
          <a:p>
            <a:pPr algn="just">
              <a:lnSpc>
                <a:spcPct val="60000"/>
              </a:lnSpc>
              <a:spcBef>
                <a:spcPct val="50000"/>
              </a:spcBef>
            </a:pPr>
            <a:r>
              <a:rPr lang="en-US" altLang="zh-CN" sz="1700" b="1" dirty="0" err="1">
                <a:cs typeface="Times New Roman" pitchFamily="18" charset="0"/>
              </a:rPr>
              <a:t>StrInsert</a:t>
            </a:r>
            <a:r>
              <a:rPr lang="en-US" altLang="zh-CN" sz="1700" b="1" dirty="0">
                <a:cs typeface="Times New Roman" pitchFamily="18" charset="0"/>
              </a:rPr>
              <a:t>(</a:t>
            </a:r>
            <a:r>
              <a:rPr lang="en-US" altLang="zh-CN" sz="1700" b="1" dirty="0" err="1">
                <a:cs typeface="Times New Roman" pitchFamily="18" charset="0"/>
              </a:rPr>
              <a:t>SString</a:t>
            </a:r>
            <a:r>
              <a:rPr lang="en-US" altLang="zh-CN" sz="1700" b="1" dirty="0">
                <a:cs typeface="Times New Roman" pitchFamily="18" charset="0"/>
              </a:rPr>
              <a:t> *s, </a:t>
            </a:r>
            <a:r>
              <a:rPr lang="en-US" altLang="zh-CN" sz="1700" b="1" dirty="0" err="1">
                <a:cs typeface="Times New Roman" pitchFamily="18" charset="0"/>
              </a:rPr>
              <a:t>int</a:t>
            </a:r>
            <a:r>
              <a:rPr lang="en-US" altLang="zh-CN" sz="1700" b="1" dirty="0">
                <a:cs typeface="Times New Roman" pitchFamily="18" charset="0"/>
              </a:rPr>
              <a:t> pos, </a:t>
            </a:r>
            <a:r>
              <a:rPr lang="en-US" altLang="zh-CN" sz="1700" b="1" dirty="0" err="1">
                <a:cs typeface="Times New Roman" pitchFamily="18" charset="0"/>
              </a:rPr>
              <a:t>SString</a:t>
            </a:r>
            <a:r>
              <a:rPr lang="en-US" altLang="zh-CN" sz="1700" b="1" dirty="0">
                <a:cs typeface="Times New Roman" pitchFamily="18" charset="0"/>
              </a:rPr>
              <a:t> t)</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a:t>
            </a:r>
            <a:r>
              <a:rPr lang="zh-CN" altLang="en-US" sz="1700" b="1" dirty="0"/>
              <a:t>在串</a:t>
            </a:r>
            <a:r>
              <a:rPr lang="en-US" altLang="zh-CN" sz="1700" b="1" dirty="0">
                <a:cs typeface="Times New Roman" pitchFamily="18" charset="0"/>
              </a:rPr>
              <a:t>s</a:t>
            </a:r>
            <a:r>
              <a:rPr lang="zh-CN" altLang="en-US" sz="1700" b="1" dirty="0"/>
              <a:t>中下标为</a:t>
            </a:r>
            <a:r>
              <a:rPr lang="en-US" altLang="zh-CN" sz="1700" b="1" dirty="0">
                <a:cs typeface="Times New Roman" pitchFamily="18" charset="0"/>
              </a:rPr>
              <a:t>pos</a:t>
            </a:r>
            <a:r>
              <a:rPr lang="zh-CN" altLang="en-US" sz="1700" b="1" dirty="0"/>
              <a:t>的字符之前插入串</a:t>
            </a:r>
            <a:r>
              <a:rPr lang="en-US" altLang="zh-CN" sz="1700" b="1" dirty="0">
                <a:cs typeface="Times New Roman" pitchFamily="18" charset="0"/>
              </a:rPr>
              <a:t>t */</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 </a:t>
            </a:r>
            <a:r>
              <a:rPr lang="en-US" altLang="zh-CN" sz="1700" b="1" dirty="0" err="1">
                <a:cs typeface="Times New Roman" pitchFamily="18" charset="0"/>
              </a:rPr>
              <a:t>int</a:t>
            </a:r>
            <a:r>
              <a:rPr lang="en-US" altLang="zh-CN" sz="1700" b="1" dirty="0">
                <a:cs typeface="Times New Roman" pitchFamily="18" charset="0"/>
              </a:rPr>
              <a:t> </a:t>
            </a:r>
            <a:r>
              <a:rPr lang="en-US" altLang="zh-CN" sz="1700" b="1" dirty="0" err="1">
                <a:cs typeface="Times New Roman" pitchFamily="18" charset="0"/>
              </a:rPr>
              <a:t>i</a:t>
            </a:r>
            <a:r>
              <a:rPr lang="en-US" altLang="zh-CN" sz="1700" b="1" dirty="0">
                <a:cs typeface="Times New Roman" pitchFamily="18" charset="0"/>
              </a:rPr>
              <a:t>;</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if (pos&lt;0 || pos&gt;s-&gt;</a:t>
            </a:r>
            <a:r>
              <a:rPr lang="en-US" altLang="zh-CN" sz="1700" b="1" dirty="0" err="1">
                <a:cs typeface="Times New Roman" pitchFamily="18" charset="0"/>
              </a:rPr>
              <a:t>len</a:t>
            </a:r>
            <a:r>
              <a:rPr lang="en-US" altLang="zh-CN" sz="1700" b="1" dirty="0">
                <a:cs typeface="Times New Roman" pitchFamily="18" charset="0"/>
              </a:rPr>
              <a:t>) return(0); /*</a:t>
            </a:r>
            <a:r>
              <a:rPr lang="zh-CN" altLang="en-US" sz="1700" b="1" dirty="0"/>
              <a:t>插入位置不合法</a:t>
            </a:r>
            <a:r>
              <a:rPr lang="zh-CN" altLang="en-US" sz="1700" b="1" dirty="0">
                <a:cs typeface="Times New Roman" pitchFamily="18" charset="0"/>
              </a:rPr>
              <a:t>*</a:t>
            </a:r>
            <a:r>
              <a:rPr lang="en-US" altLang="zh-CN" sz="1700" b="1" dirty="0">
                <a:cs typeface="Times New Roman" pitchFamily="18" charset="0"/>
              </a:rPr>
              <a:t>/</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if (s-&gt;</a:t>
            </a:r>
            <a:r>
              <a:rPr lang="en-US" altLang="zh-CN" sz="1700" b="1" dirty="0" err="1">
                <a:cs typeface="Times New Roman" pitchFamily="18" charset="0"/>
              </a:rPr>
              <a:t>len</a:t>
            </a:r>
            <a:r>
              <a:rPr lang="en-US" altLang="zh-CN" sz="1700" b="1" dirty="0">
                <a:cs typeface="Times New Roman" pitchFamily="18" charset="0"/>
              </a:rPr>
              <a:t> + t.len&lt;=MAXLEN) {   /*</a:t>
            </a:r>
            <a:r>
              <a:rPr lang="zh-CN" altLang="en-US" sz="1700" b="1" dirty="0"/>
              <a:t>插入后串长≤</a:t>
            </a:r>
            <a:r>
              <a:rPr lang="en-US" altLang="zh-CN" sz="1700" b="1" dirty="0">
                <a:cs typeface="Times New Roman" pitchFamily="18" charset="0"/>
              </a:rPr>
              <a:t>MAXLEN*/</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    for (</a:t>
            </a:r>
            <a:r>
              <a:rPr lang="en-US" altLang="zh-CN" sz="1700" b="1" dirty="0" err="1">
                <a:solidFill>
                  <a:srgbClr val="FF0000"/>
                </a:solidFill>
                <a:cs typeface="Times New Roman" pitchFamily="18" charset="0"/>
              </a:rPr>
              <a:t>i</a:t>
            </a:r>
            <a:r>
              <a:rPr lang="en-US" altLang="zh-CN" sz="1700" b="1" dirty="0">
                <a:solidFill>
                  <a:srgbClr val="FF0000"/>
                </a:solidFill>
                <a:cs typeface="Times New Roman" pitchFamily="18" charset="0"/>
              </a:rPr>
              <a:t>=s-&gt;</a:t>
            </a:r>
            <a:r>
              <a:rPr lang="en-US" altLang="zh-CN" sz="1700" b="1" dirty="0" err="1">
                <a:solidFill>
                  <a:srgbClr val="FF0000"/>
                </a:solidFill>
                <a:cs typeface="Times New Roman" pitchFamily="18" charset="0"/>
              </a:rPr>
              <a:t>len</a:t>
            </a:r>
            <a:r>
              <a:rPr lang="en-US" altLang="zh-CN" sz="1700" b="1" dirty="0">
                <a:solidFill>
                  <a:srgbClr val="FF0000"/>
                </a:solidFill>
                <a:cs typeface="Times New Roman" pitchFamily="18" charset="0"/>
              </a:rPr>
              <a:t> + </a:t>
            </a:r>
            <a:r>
              <a:rPr lang="en-US" altLang="zh-CN" sz="1700" b="1" dirty="0" smtClean="0">
                <a:solidFill>
                  <a:srgbClr val="FF0000"/>
                </a:solidFill>
                <a:cs typeface="Times New Roman" pitchFamily="18" charset="0"/>
              </a:rPr>
              <a:t>t.len-1</a:t>
            </a:r>
            <a:r>
              <a:rPr lang="en-US" altLang="zh-CN" sz="1700" b="1" dirty="0" smtClean="0">
                <a:cs typeface="Times New Roman" pitchFamily="18" charset="0"/>
              </a:rPr>
              <a:t>; </a:t>
            </a:r>
            <a:r>
              <a:rPr lang="en-US" altLang="zh-CN" sz="1700" b="1" dirty="0" err="1" smtClean="0">
                <a:cs typeface="Times New Roman" pitchFamily="18" charset="0"/>
              </a:rPr>
              <a:t>i</a:t>
            </a:r>
            <a:r>
              <a:rPr lang="en-US" altLang="zh-CN" sz="1700" b="1" dirty="0" smtClean="0">
                <a:cs typeface="Times New Roman" pitchFamily="18" charset="0"/>
              </a:rPr>
              <a:t>&gt;=t.len + pos; </a:t>
            </a:r>
            <a:r>
              <a:rPr lang="en-US" altLang="zh-CN" sz="1700" b="1" dirty="0" err="1" smtClean="0">
                <a:cs typeface="Times New Roman" pitchFamily="18" charset="0"/>
              </a:rPr>
              <a:t>i</a:t>
            </a:r>
            <a:r>
              <a:rPr lang="en-US" altLang="zh-CN" sz="1700" b="1" dirty="0" smtClean="0">
                <a:cs typeface="Times New Roman" pitchFamily="18" charset="0"/>
              </a:rPr>
              <a:t>--)</a:t>
            </a:r>
            <a:endParaRPr lang="en-US" altLang="zh-CN" sz="1700" b="1" dirty="0" smtClean="0">
              <a:latin typeface="宋体" charset="-122"/>
            </a:endParaRPr>
          </a:p>
          <a:p>
            <a:pPr algn="just">
              <a:lnSpc>
                <a:spcPct val="60000"/>
              </a:lnSpc>
              <a:spcBef>
                <a:spcPct val="50000"/>
              </a:spcBef>
            </a:pPr>
            <a:r>
              <a:rPr lang="en-US" altLang="zh-CN" sz="1700" b="1" dirty="0" smtClean="0">
                <a:cs typeface="Times New Roman" pitchFamily="18" charset="0"/>
              </a:rPr>
              <a:t>	    s-&gt;</a:t>
            </a:r>
            <a:r>
              <a:rPr lang="en-US" altLang="zh-CN" sz="1700" b="1" dirty="0" err="1" smtClean="0">
                <a:cs typeface="Times New Roman" pitchFamily="18" charset="0"/>
              </a:rPr>
              <a:t>ch</a:t>
            </a:r>
            <a:r>
              <a:rPr lang="en-US" altLang="zh-CN" sz="1700" b="1" dirty="0" smtClean="0">
                <a:cs typeface="Times New Roman" pitchFamily="18" charset="0"/>
              </a:rPr>
              <a:t>[</a:t>
            </a:r>
            <a:r>
              <a:rPr lang="en-US" altLang="zh-CN" sz="1700" b="1" dirty="0" err="1" smtClean="0">
                <a:cs typeface="Times New Roman" pitchFamily="18" charset="0"/>
              </a:rPr>
              <a:t>i</a:t>
            </a:r>
            <a:r>
              <a:rPr lang="en-US" altLang="zh-CN" sz="1700" b="1" dirty="0" smtClean="0">
                <a:cs typeface="Times New Roman" pitchFamily="18" charset="0"/>
              </a:rPr>
              <a:t>]=s-&gt;</a:t>
            </a:r>
            <a:r>
              <a:rPr lang="en-US" altLang="zh-CN" sz="1700" b="1" dirty="0" err="1" smtClean="0">
                <a:cs typeface="Times New Roman" pitchFamily="18" charset="0"/>
              </a:rPr>
              <a:t>ch</a:t>
            </a:r>
            <a:r>
              <a:rPr lang="en-US" altLang="zh-CN" sz="1700" b="1" dirty="0" smtClean="0">
                <a:cs typeface="Times New Roman" pitchFamily="18" charset="0"/>
              </a:rPr>
              <a:t>[i-t.len];    //s</a:t>
            </a:r>
            <a:r>
              <a:rPr lang="zh-CN" altLang="en-US" sz="1700" b="1" dirty="0" smtClean="0">
                <a:cs typeface="Times New Roman" pitchFamily="18" charset="0"/>
              </a:rPr>
              <a:t>后移</a:t>
            </a:r>
            <a:r>
              <a:rPr lang="en-US" altLang="zh-CN" sz="1700" b="1" dirty="0" smtClean="0">
                <a:cs typeface="Times New Roman" pitchFamily="18" charset="0"/>
              </a:rPr>
              <a:t>t.len</a:t>
            </a:r>
            <a:endParaRPr lang="en-US" altLang="zh-CN" sz="1700" b="1" dirty="0" smtClean="0">
              <a:latin typeface="宋体" charset="-122"/>
            </a:endParaRPr>
          </a:p>
          <a:p>
            <a:pPr algn="just">
              <a:lnSpc>
                <a:spcPct val="60000"/>
              </a:lnSpc>
              <a:spcBef>
                <a:spcPct val="50000"/>
              </a:spcBef>
            </a:pPr>
            <a:r>
              <a:rPr lang="en-US" altLang="zh-CN" sz="1700" b="1" dirty="0" smtClean="0">
                <a:cs typeface="Times New Roman" pitchFamily="18" charset="0"/>
              </a:rPr>
              <a:t>    </a:t>
            </a:r>
            <a:r>
              <a:rPr lang="en-US" altLang="zh-CN" sz="1700" b="1" dirty="0">
                <a:cs typeface="Times New Roman" pitchFamily="18" charset="0"/>
              </a:rPr>
              <a:t>for (</a:t>
            </a:r>
            <a:r>
              <a:rPr lang="en-US" altLang="zh-CN" sz="1700" b="1" dirty="0" err="1">
                <a:cs typeface="Times New Roman" pitchFamily="18" charset="0"/>
              </a:rPr>
              <a:t>i</a:t>
            </a:r>
            <a:r>
              <a:rPr lang="en-US" altLang="zh-CN" sz="1700" b="1" dirty="0">
                <a:cs typeface="Times New Roman" pitchFamily="18" charset="0"/>
              </a:rPr>
              <a:t>=0;i&lt;</a:t>
            </a:r>
            <a:r>
              <a:rPr lang="en-US" altLang="zh-CN" sz="1700" b="1" dirty="0" err="1">
                <a:cs typeface="Times New Roman" pitchFamily="18" charset="0"/>
              </a:rPr>
              <a:t>t.len;i</a:t>
            </a:r>
            <a:r>
              <a:rPr lang="en-US" altLang="zh-CN" sz="1700" b="1" dirty="0">
                <a:cs typeface="Times New Roman" pitchFamily="18" charset="0"/>
              </a:rPr>
              <a:t>++) s-&gt;</a:t>
            </a:r>
            <a:r>
              <a:rPr lang="en-US" altLang="zh-CN" sz="1700" b="1" dirty="0" err="1">
                <a:cs typeface="Times New Roman" pitchFamily="18" charset="0"/>
              </a:rPr>
              <a:t>ch</a:t>
            </a:r>
            <a:r>
              <a:rPr lang="en-US" altLang="zh-CN" sz="1700" b="1" dirty="0">
                <a:cs typeface="Times New Roman" pitchFamily="18" charset="0"/>
              </a:rPr>
              <a:t>[</a:t>
            </a:r>
            <a:r>
              <a:rPr lang="en-US" altLang="zh-CN" sz="1700" b="1" dirty="0" err="1">
                <a:cs typeface="Times New Roman" pitchFamily="18" charset="0"/>
              </a:rPr>
              <a:t>i+pos</a:t>
            </a:r>
            <a:r>
              <a:rPr lang="en-US" altLang="zh-CN" sz="1700" b="1" dirty="0">
                <a:cs typeface="Times New Roman" pitchFamily="18" charset="0"/>
              </a:rPr>
              <a:t>]=t.ch[</a:t>
            </a:r>
            <a:r>
              <a:rPr lang="en-US" altLang="zh-CN" sz="1700" b="1" dirty="0" err="1">
                <a:cs typeface="Times New Roman" pitchFamily="18" charset="0"/>
              </a:rPr>
              <a:t>i</a:t>
            </a:r>
            <a:r>
              <a:rPr lang="en-US" altLang="zh-CN" sz="1700" b="1" dirty="0">
                <a:cs typeface="Times New Roman" pitchFamily="18" charset="0"/>
              </a:rPr>
              <a:t>];  //</a:t>
            </a:r>
            <a:r>
              <a:rPr lang="zh-CN" altLang="en-US" sz="1700" b="1" dirty="0">
                <a:cs typeface="Times New Roman" pitchFamily="18" charset="0"/>
              </a:rPr>
              <a:t>插入</a:t>
            </a:r>
            <a:r>
              <a:rPr lang="en-US" altLang="zh-CN" sz="1700" b="1" dirty="0">
                <a:cs typeface="Times New Roman" pitchFamily="18" charset="0"/>
              </a:rPr>
              <a:t>t</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      s-&gt;</a:t>
            </a:r>
            <a:r>
              <a:rPr lang="en-US" altLang="zh-CN" sz="1700" b="1" dirty="0" err="1">
                <a:cs typeface="Times New Roman" pitchFamily="18" charset="0"/>
              </a:rPr>
              <a:t>len</a:t>
            </a:r>
            <a:r>
              <a:rPr lang="en-US" altLang="zh-CN" sz="1700" b="1" dirty="0">
                <a:cs typeface="Times New Roman" pitchFamily="18" charset="0"/>
              </a:rPr>
              <a:t>=s-&gt;</a:t>
            </a:r>
            <a:r>
              <a:rPr lang="en-US" altLang="zh-CN" sz="1700" b="1" dirty="0" err="1">
                <a:cs typeface="Times New Roman" pitchFamily="18" charset="0"/>
              </a:rPr>
              <a:t>len+t.len</a:t>
            </a:r>
            <a:r>
              <a:rPr lang="en-US" altLang="zh-CN" sz="1700" b="1" dirty="0">
                <a:cs typeface="Times New Roman" pitchFamily="18" charset="0"/>
              </a:rPr>
              <a:t>;</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    </a:t>
            </a:r>
            <a:r>
              <a:rPr lang="en-US" altLang="zh-CN" sz="1700" b="1" dirty="0" smtClean="0">
                <a:cs typeface="Times New Roman" pitchFamily="18" charset="0"/>
              </a:rPr>
              <a:t>}   /*</a:t>
            </a:r>
            <a:r>
              <a:rPr lang="zh-CN" altLang="en-US" sz="1700" b="1" dirty="0" smtClean="0"/>
              <a:t>插入后串长</a:t>
            </a:r>
            <a:r>
              <a:rPr lang="en-US" altLang="zh-CN" sz="1700" b="1" dirty="0" smtClean="0">
                <a:cs typeface="Times New Roman" pitchFamily="18" charset="0"/>
              </a:rPr>
              <a:t>&gt;MAXLEN,</a:t>
            </a:r>
            <a:r>
              <a:rPr lang="zh-CN" altLang="en-US" sz="1700" b="1" dirty="0" smtClean="0"/>
              <a:t>但串</a:t>
            </a:r>
            <a:r>
              <a:rPr lang="en-US" altLang="zh-CN" sz="1700" b="1" dirty="0" smtClean="0">
                <a:cs typeface="Times New Roman" pitchFamily="18" charset="0"/>
              </a:rPr>
              <a:t>t</a:t>
            </a:r>
            <a:r>
              <a:rPr lang="zh-CN" altLang="en-US" sz="1700" b="1" dirty="0" smtClean="0"/>
              <a:t>的字符序列可以全部插入</a:t>
            </a:r>
            <a:r>
              <a:rPr lang="zh-CN" altLang="en-US" sz="1700" b="1" dirty="0" smtClean="0">
                <a:cs typeface="Times New Roman" pitchFamily="18" charset="0"/>
              </a:rPr>
              <a:t>*</a:t>
            </a:r>
            <a:r>
              <a:rPr lang="en-US" altLang="zh-CN" sz="1700" b="1" dirty="0" smtClean="0">
                <a:cs typeface="Times New Roman" pitchFamily="18" charset="0"/>
              </a:rPr>
              <a:t>/</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else if (</a:t>
            </a:r>
            <a:r>
              <a:rPr lang="en-US" altLang="zh-CN" sz="1700" b="1" dirty="0" err="1">
                <a:cs typeface="Times New Roman" pitchFamily="18" charset="0"/>
              </a:rPr>
              <a:t>pos+t.len</a:t>
            </a:r>
            <a:r>
              <a:rPr lang="en-US" altLang="zh-CN" sz="1700" b="1" dirty="0">
                <a:cs typeface="Times New Roman" pitchFamily="18" charset="0"/>
              </a:rPr>
              <a:t>&lt;=MAXLEN</a:t>
            </a:r>
            <a:r>
              <a:rPr lang="en-US" altLang="zh-CN" sz="1700" b="1" dirty="0" smtClean="0">
                <a:cs typeface="Times New Roman" pitchFamily="18" charset="0"/>
              </a:rPr>
              <a:t>) { </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    for (</a:t>
            </a:r>
            <a:r>
              <a:rPr lang="en-US" altLang="zh-CN" sz="1700" b="1" dirty="0" err="1">
                <a:solidFill>
                  <a:srgbClr val="FF0000"/>
                </a:solidFill>
                <a:cs typeface="Times New Roman" pitchFamily="18" charset="0"/>
              </a:rPr>
              <a:t>i</a:t>
            </a:r>
            <a:r>
              <a:rPr lang="en-US" altLang="zh-CN" sz="1700" b="1" dirty="0">
                <a:solidFill>
                  <a:srgbClr val="FF0000"/>
                </a:solidFill>
                <a:cs typeface="Times New Roman" pitchFamily="18" charset="0"/>
              </a:rPr>
              <a:t>=MAXLEN-1</a:t>
            </a:r>
            <a:r>
              <a:rPr lang="en-US" altLang="zh-CN" sz="1700" b="1" dirty="0" smtClean="0">
                <a:cs typeface="Times New Roman" pitchFamily="18" charset="0"/>
              </a:rPr>
              <a:t>; </a:t>
            </a:r>
            <a:r>
              <a:rPr lang="en-US" altLang="zh-CN" sz="1700" b="1" dirty="0" err="1" smtClean="0">
                <a:cs typeface="Times New Roman" pitchFamily="18" charset="0"/>
              </a:rPr>
              <a:t>i</a:t>
            </a:r>
            <a:r>
              <a:rPr lang="en-US" altLang="zh-CN" sz="1700" b="1" dirty="0" smtClean="0">
                <a:cs typeface="Times New Roman" pitchFamily="18" charset="0"/>
              </a:rPr>
              <a:t>&gt;t.len+pos-1; </a:t>
            </a:r>
            <a:r>
              <a:rPr lang="en-US" altLang="zh-CN" sz="1700" b="1" dirty="0" err="1" smtClean="0">
                <a:cs typeface="Times New Roman" pitchFamily="18" charset="0"/>
              </a:rPr>
              <a:t>i</a:t>
            </a:r>
            <a:r>
              <a:rPr lang="en-US" altLang="zh-CN" sz="1700" b="1" dirty="0" smtClean="0">
                <a:cs typeface="Times New Roman" pitchFamily="18" charset="0"/>
              </a:rPr>
              <a:t>-</a:t>
            </a:r>
            <a:r>
              <a:rPr lang="en-US" altLang="zh-CN" sz="1700" b="1" dirty="0">
                <a:cs typeface="Times New Roman" pitchFamily="18" charset="0"/>
              </a:rPr>
              <a:t>-) s-&gt;</a:t>
            </a:r>
            <a:r>
              <a:rPr lang="en-US" altLang="zh-CN" sz="1700" b="1" dirty="0" err="1">
                <a:cs typeface="Times New Roman" pitchFamily="18" charset="0"/>
              </a:rPr>
              <a:t>ch</a:t>
            </a:r>
            <a:r>
              <a:rPr lang="en-US" altLang="zh-CN" sz="1700" b="1" dirty="0">
                <a:cs typeface="Times New Roman" pitchFamily="18" charset="0"/>
              </a:rPr>
              <a:t>[</a:t>
            </a:r>
            <a:r>
              <a:rPr lang="en-US" altLang="zh-CN" sz="1700" b="1" dirty="0" err="1">
                <a:cs typeface="Times New Roman" pitchFamily="18" charset="0"/>
              </a:rPr>
              <a:t>i</a:t>
            </a:r>
            <a:r>
              <a:rPr lang="en-US" altLang="zh-CN" sz="1700" b="1" dirty="0">
                <a:cs typeface="Times New Roman" pitchFamily="18" charset="0"/>
              </a:rPr>
              <a:t>]=s-&gt;</a:t>
            </a:r>
            <a:r>
              <a:rPr lang="en-US" altLang="zh-CN" sz="1700" b="1" dirty="0" err="1">
                <a:cs typeface="Times New Roman" pitchFamily="18" charset="0"/>
              </a:rPr>
              <a:t>ch</a:t>
            </a:r>
            <a:r>
              <a:rPr lang="en-US" altLang="zh-CN" sz="1700" b="1" dirty="0">
                <a:cs typeface="Times New Roman" pitchFamily="18" charset="0"/>
              </a:rPr>
              <a:t>[i-t.len];</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    for (</a:t>
            </a:r>
            <a:r>
              <a:rPr lang="en-US" altLang="zh-CN" sz="1700" b="1" dirty="0" err="1">
                <a:cs typeface="Times New Roman" pitchFamily="18" charset="0"/>
              </a:rPr>
              <a:t>i</a:t>
            </a:r>
            <a:r>
              <a:rPr lang="en-US" altLang="zh-CN" sz="1700" b="1" dirty="0">
                <a:cs typeface="Times New Roman" pitchFamily="18" charset="0"/>
              </a:rPr>
              <a:t>=0;i&lt;</a:t>
            </a:r>
            <a:r>
              <a:rPr lang="en-US" altLang="zh-CN" sz="1700" b="1" dirty="0" err="1">
                <a:cs typeface="Times New Roman" pitchFamily="18" charset="0"/>
              </a:rPr>
              <a:t>t.len;i</a:t>
            </a:r>
            <a:r>
              <a:rPr lang="en-US" altLang="zh-CN" sz="1700" b="1" dirty="0">
                <a:cs typeface="Times New Roman" pitchFamily="18" charset="0"/>
              </a:rPr>
              <a:t>++) s-&gt;</a:t>
            </a:r>
            <a:r>
              <a:rPr lang="en-US" altLang="zh-CN" sz="1700" b="1" dirty="0" err="1">
                <a:cs typeface="Times New Roman" pitchFamily="18" charset="0"/>
              </a:rPr>
              <a:t>ch</a:t>
            </a:r>
            <a:r>
              <a:rPr lang="en-US" altLang="zh-CN" sz="1700" b="1" dirty="0">
                <a:cs typeface="Times New Roman" pitchFamily="18" charset="0"/>
              </a:rPr>
              <a:t>[</a:t>
            </a:r>
            <a:r>
              <a:rPr lang="en-US" altLang="zh-CN" sz="1700" b="1" dirty="0" err="1">
                <a:cs typeface="Times New Roman" pitchFamily="18" charset="0"/>
              </a:rPr>
              <a:t>i+pos</a:t>
            </a:r>
            <a:r>
              <a:rPr lang="en-US" altLang="zh-CN" sz="1700" b="1" dirty="0">
                <a:cs typeface="Times New Roman" pitchFamily="18" charset="0"/>
              </a:rPr>
              <a:t>]=t.ch[</a:t>
            </a:r>
            <a:r>
              <a:rPr lang="en-US" altLang="zh-CN" sz="1700" b="1" dirty="0" err="1">
                <a:cs typeface="Times New Roman" pitchFamily="18" charset="0"/>
              </a:rPr>
              <a:t>i</a:t>
            </a:r>
            <a:r>
              <a:rPr lang="en-US" altLang="zh-CN" sz="1700" b="1" dirty="0">
                <a:cs typeface="Times New Roman" pitchFamily="18" charset="0"/>
              </a:rPr>
              <a:t>];</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    s-&gt;</a:t>
            </a:r>
            <a:r>
              <a:rPr lang="en-US" altLang="zh-CN" sz="1700" b="1" dirty="0" err="1">
                <a:cs typeface="Times New Roman" pitchFamily="18" charset="0"/>
              </a:rPr>
              <a:t>len</a:t>
            </a:r>
            <a:r>
              <a:rPr lang="en-US" altLang="zh-CN" sz="1700" b="1" dirty="0">
                <a:cs typeface="Times New Roman" pitchFamily="18" charset="0"/>
              </a:rPr>
              <a:t>=MAXLEN;</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    }</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else {  /*</a:t>
            </a:r>
            <a:r>
              <a:rPr lang="zh-CN" altLang="en-US" sz="1700" b="1" dirty="0"/>
              <a:t>插入后串长</a:t>
            </a:r>
            <a:r>
              <a:rPr lang="en-US" altLang="zh-CN" sz="1700" b="1" dirty="0">
                <a:cs typeface="Times New Roman" pitchFamily="18" charset="0"/>
              </a:rPr>
              <a:t>&gt;MAXLEN,</a:t>
            </a:r>
            <a:r>
              <a:rPr lang="zh-CN" altLang="en-US" sz="1700" b="1" dirty="0"/>
              <a:t>并且串</a:t>
            </a:r>
            <a:r>
              <a:rPr lang="en-US" altLang="zh-CN" sz="1700" b="1" dirty="0">
                <a:cs typeface="Times New Roman" pitchFamily="18" charset="0"/>
              </a:rPr>
              <a:t>t</a:t>
            </a:r>
            <a:r>
              <a:rPr lang="zh-CN" altLang="en-US" sz="1700" b="1" dirty="0"/>
              <a:t>的部分字符也要舍弃</a:t>
            </a:r>
            <a:endParaRPr lang="zh-CN" altLang="en-US" sz="1700" b="1" dirty="0">
              <a:latin typeface="宋体" charset="-122"/>
            </a:endParaRPr>
          </a:p>
          <a:p>
            <a:pPr algn="just">
              <a:lnSpc>
                <a:spcPct val="60000"/>
              </a:lnSpc>
              <a:spcBef>
                <a:spcPct val="50000"/>
              </a:spcBef>
            </a:pPr>
            <a:r>
              <a:rPr lang="zh-CN" altLang="en-US" sz="1700" b="1" dirty="0">
                <a:cs typeface="Times New Roman" pitchFamily="18" charset="0"/>
              </a:rPr>
              <a:t>    </a:t>
            </a:r>
            <a:r>
              <a:rPr lang="en-US" altLang="zh-CN" sz="1700" b="1" dirty="0">
                <a:cs typeface="Times New Roman" pitchFamily="18" charset="0"/>
              </a:rPr>
              <a:t>for (</a:t>
            </a:r>
            <a:r>
              <a:rPr lang="en-US" altLang="zh-CN" sz="1700" b="1" dirty="0" err="1">
                <a:cs typeface="Times New Roman" pitchFamily="18" charset="0"/>
              </a:rPr>
              <a:t>i</a:t>
            </a:r>
            <a:r>
              <a:rPr lang="en-US" altLang="zh-CN" sz="1700" b="1" dirty="0">
                <a:cs typeface="Times New Roman" pitchFamily="18" charset="0"/>
              </a:rPr>
              <a:t>=0</a:t>
            </a:r>
            <a:r>
              <a:rPr lang="en-US" altLang="zh-CN" sz="1700" b="1" dirty="0" smtClean="0">
                <a:cs typeface="Times New Roman" pitchFamily="18" charset="0"/>
              </a:rPr>
              <a:t>; </a:t>
            </a:r>
            <a:r>
              <a:rPr lang="en-US" altLang="zh-CN" sz="1700" b="1" dirty="0" err="1" smtClean="0">
                <a:cs typeface="Times New Roman" pitchFamily="18" charset="0"/>
              </a:rPr>
              <a:t>i</a:t>
            </a:r>
            <a:r>
              <a:rPr lang="en-US" altLang="zh-CN" sz="1700" b="1" dirty="0" smtClean="0">
                <a:cs typeface="Times New Roman" pitchFamily="18" charset="0"/>
              </a:rPr>
              <a:t>&lt;MAXLEN-pos; </a:t>
            </a:r>
            <a:r>
              <a:rPr lang="en-US" altLang="zh-CN" sz="1700" b="1" dirty="0" err="1" smtClean="0">
                <a:cs typeface="Times New Roman" pitchFamily="18" charset="0"/>
              </a:rPr>
              <a:t>i</a:t>
            </a:r>
            <a:r>
              <a:rPr lang="en-US" altLang="zh-CN" sz="1700" b="1" dirty="0">
                <a:cs typeface="Times New Roman" pitchFamily="18" charset="0"/>
              </a:rPr>
              <a:t>++) </a:t>
            </a:r>
            <a:r>
              <a:rPr lang="en-US" altLang="zh-CN" sz="1700" b="1" dirty="0">
                <a:solidFill>
                  <a:srgbClr val="FF0000"/>
                </a:solidFill>
                <a:cs typeface="Times New Roman" pitchFamily="18" charset="0"/>
              </a:rPr>
              <a:t>s-&gt;</a:t>
            </a:r>
            <a:r>
              <a:rPr lang="en-US" altLang="zh-CN" sz="1700" b="1" dirty="0" err="1">
                <a:solidFill>
                  <a:srgbClr val="FF0000"/>
                </a:solidFill>
                <a:cs typeface="Times New Roman" pitchFamily="18" charset="0"/>
              </a:rPr>
              <a:t>ch</a:t>
            </a:r>
            <a:r>
              <a:rPr lang="en-US" altLang="zh-CN" sz="1700" b="1" dirty="0">
                <a:solidFill>
                  <a:srgbClr val="FF0000"/>
                </a:solidFill>
                <a:cs typeface="Times New Roman" pitchFamily="18" charset="0"/>
              </a:rPr>
              <a:t>[</a:t>
            </a:r>
            <a:r>
              <a:rPr lang="en-US" altLang="zh-CN" sz="1700" b="1" dirty="0" err="1">
                <a:solidFill>
                  <a:srgbClr val="FF0000"/>
                </a:solidFill>
                <a:cs typeface="Times New Roman" pitchFamily="18" charset="0"/>
              </a:rPr>
              <a:t>i+pos</a:t>
            </a:r>
            <a:r>
              <a:rPr lang="en-US" altLang="zh-CN" sz="1700" b="1" dirty="0">
                <a:solidFill>
                  <a:srgbClr val="FF0000"/>
                </a:solidFill>
                <a:cs typeface="Times New Roman" pitchFamily="18" charset="0"/>
              </a:rPr>
              <a:t>]=t.ch[</a:t>
            </a:r>
            <a:r>
              <a:rPr lang="en-US" altLang="zh-CN" sz="1700" b="1" dirty="0" err="1">
                <a:solidFill>
                  <a:srgbClr val="FF0000"/>
                </a:solidFill>
                <a:cs typeface="Times New Roman" pitchFamily="18" charset="0"/>
              </a:rPr>
              <a:t>i</a:t>
            </a:r>
            <a:r>
              <a:rPr lang="en-US" altLang="zh-CN" sz="1700" b="1" dirty="0">
                <a:solidFill>
                  <a:srgbClr val="FF0000"/>
                </a:solidFill>
                <a:cs typeface="Times New Roman" pitchFamily="18" charset="0"/>
              </a:rPr>
              <a:t>];</a:t>
            </a:r>
            <a:endParaRPr lang="en-US" altLang="zh-CN" sz="1700" b="1" dirty="0">
              <a:solidFill>
                <a:srgbClr val="FF0000"/>
              </a:solidFill>
              <a:latin typeface="宋体" charset="-122"/>
            </a:endParaRPr>
          </a:p>
          <a:p>
            <a:pPr algn="just">
              <a:lnSpc>
                <a:spcPct val="60000"/>
              </a:lnSpc>
              <a:spcBef>
                <a:spcPct val="50000"/>
              </a:spcBef>
            </a:pPr>
            <a:r>
              <a:rPr lang="en-US" altLang="zh-CN" sz="1700" b="1" dirty="0">
                <a:cs typeface="Times New Roman" pitchFamily="18" charset="0"/>
              </a:rPr>
              <a:t>    s-&gt;</a:t>
            </a:r>
            <a:r>
              <a:rPr lang="en-US" altLang="zh-CN" sz="1700" b="1" dirty="0" err="1">
                <a:cs typeface="Times New Roman" pitchFamily="18" charset="0"/>
              </a:rPr>
              <a:t>len</a:t>
            </a:r>
            <a:r>
              <a:rPr lang="en-US" altLang="zh-CN" sz="1700" b="1" dirty="0">
                <a:cs typeface="Times New Roman" pitchFamily="18" charset="0"/>
              </a:rPr>
              <a:t>=MAXLEN;</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    }</a:t>
            </a:r>
            <a:endParaRPr lang="en-US" altLang="zh-CN" sz="1700" b="1" dirty="0">
              <a:latin typeface="宋体" charset="-122"/>
            </a:endParaRPr>
          </a:p>
          <a:p>
            <a:pPr algn="just">
              <a:lnSpc>
                <a:spcPct val="60000"/>
              </a:lnSpc>
              <a:spcBef>
                <a:spcPct val="50000"/>
              </a:spcBef>
            </a:pPr>
            <a:r>
              <a:rPr lang="en-US" altLang="zh-CN" sz="1700" b="1" dirty="0">
                <a:cs typeface="Times New Roman" pitchFamily="18" charset="0"/>
              </a:rPr>
              <a:t>return(1</a:t>
            </a:r>
            <a:r>
              <a:rPr lang="en-US" altLang="zh-CN" sz="1700" b="1" dirty="0" smtClean="0">
                <a:cs typeface="Times New Roman" pitchFamily="18" charset="0"/>
              </a:rPr>
              <a:t>);</a:t>
            </a:r>
            <a:r>
              <a:rPr lang="en-US" altLang="zh-CN" sz="1700" b="1" dirty="0" smtClean="0">
                <a:latin typeface="宋体" charset="-122"/>
              </a:rPr>
              <a:t> </a:t>
            </a:r>
            <a:r>
              <a:rPr lang="en-US" altLang="zh-CN" sz="1700" b="1" dirty="0" smtClean="0"/>
              <a:t>} </a:t>
            </a:r>
            <a:endParaRPr lang="en-US" altLang="zh-CN" sz="1700" b="1" dirty="0"/>
          </a:p>
        </p:txBody>
      </p:sp>
      <p:sp>
        <p:nvSpPr>
          <p:cNvPr id="4"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0" cap="none" spc="0" normalizeH="0" baseline="0" noProof="0" dirty="0" smtClean="0">
                <a:ln>
                  <a:noFill/>
                </a:ln>
                <a:solidFill>
                  <a:schemeClr val="bg1"/>
                </a:solidFill>
                <a:effectLst/>
                <a:uLnTx/>
                <a:uFillTx/>
                <a:latin typeface="+mj-lt"/>
                <a:ea typeface="+mj-ea"/>
                <a:cs typeface="+mj-cs"/>
              </a:rPr>
              <a:t>串插入</a:t>
            </a:r>
            <a:r>
              <a:rPr kumimoji="0" lang="en-US" altLang="zh-CN" sz="4400" b="1" i="0" u="none" strike="noStrike" kern="0" cap="none" spc="0" normalizeH="0" baseline="0" noProof="0" dirty="0" err="1" smtClean="0">
                <a:ln>
                  <a:noFill/>
                </a:ln>
                <a:solidFill>
                  <a:schemeClr val="bg1"/>
                </a:solidFill>
                <a:effectLst/>
                <a:uLnTx/>
                <a:uFillTx/>
                <a:latin typeface="+mj-lt"/>
                <a:ea typeface="+mj-ea"/>
                <a:cs typeface="+mj-cs"/>
              </a:rPr>
              <a:t>StrInsert</a:t>
            </a:r>
            <a:r>
              <a:rPr kumimoji="0" lang="zh-CN" altLang="en-US" sz="4400" b="1" i="0" u="none" strike="noStrike" kern="0" cap="none" spc="0" normalizeH="0" baseline="0" noProof="0" dirty="0" smtClean="0">
                <a:ln>
                  <a:noFill/>
                </a:ln>
                <a:solidFill>
                  <a:schemeClr val="bg1"/>
                </a:solidFill>
                <a:effectLst/>
                <a:uLnTx/>
                <a:uFillTx/>
                <a:latin typeface="+mj-lt"/>
                <a:ea typeface="+mj-ea"/>
                <a:cs typeface="+mj-cs"/>
              </a:rPr>
              <a:t> </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1159619"/>
            <a:ext cx="8305800" cy="584775"/>
          </a:xfrm>
          <a:prstGeom prst="rect">
            <a:avLst/>
          </a:prstGeom>
          <a:noFill/>
          <a:ln w="9525">
            <a:noFill/>
            <a:miter lim="800000"/>
            <a:headEnd/>
            <a:tailEnd/>
          </a:ln>
        </p:spPr>
        <p:txBody>
          <a:bodyPr>
            <a:spAutoFit/>
          </a:bodyPr>
          <a:lstStyle/>
          <a:p>
            <a:pPr>
              <a:spcBef>
                <a:spcPct val="50000"/>
              </a:spcBef>
            </a:pPr>
            <a:r>
              <a:rPr lang="zh-CN" altLang="en-US" sz="3200" b="1" dirty="0" smtClean="0"/>
              <a:t>连接函数</a:t>
            </a:r>
            <a:endParaRPr lang="zh-CN" altLang="en-US" sz="3200" b="1" dirty="0"/>
          </a:p>
        </p:txBody>
      </p:sp>
      <p:sp>
        <p:nvSpPr>
          <p:cNvPr id="21507" name="Text Box 3"/>
          <p:cNvSpPr txBox="1">
            <a:spLocks noChangeArrowheads="1"/>
          </p:cNvSpPr>
          <p:nvPr/>
        </p:nvSpPr>
        <p:spPr bwMode="auto">
          <a:xfrm>
            <a:off x="501278" y="3902819"/>
            <a:ext cx="8319194" cy="954107"/>
          </a:xfrm>
          <a:prstGeom prst="rect">
            <a:avLst/>
          </a:prstGeom>
          <a:noFill/>
          <a:ln w="9525">
            <a:noFill/>
            <a:miter lim="800000"/>
            <a:headEnd/>
            <a:tailEnd/>
          </a:ln>
        </p:spPr>
        <p:txBody>
          <a:bodyPr wrap="square">
            <a:spAutoFit/>
          </a:bodyPr>
          <a:lstStyle/>
          <a:p>
            <a:pPr marL="758825" indent="-758825" algn="just">
              <a:spcBef>
                <a:spcPct val="50000"/>
              </a:spcBef>
            </a:pPr>
            <a:r>
              <a:rPr lang="en-US" altLang="zh-CN" sz="2800" b="1" dirty="0"/>
              <a:t>(3) </a:t>
            </a:r>
            <a:r>
              <a:rPr lang="zh-CN" altLang="en-US" sz="2800" b="1" dirty="0">
                <a:latin typeface="宋体" charset="-122"/>
              </a:rPr>
              <a:t>连接后串长</a:t>
            </a:r>
            <a:r>
              <a:rPr lang="en-US" altLang="zh-CN" sz="2800" b="1" dirty="0"/>
              <a:t>&gt;MAXLEN</a:t>
            </a:r>
            <a:r>
              <a:rPr lang="zh-CN" altLang="en-US" sz="2800" b="1" dirty="0">
                <a:latin typeface="宋体" charset="-122"/>
              </a:rPr>
              <a:t>且</a:t>
            </a:r>
            <a:r>
              <a:rPr lang="en-US" altLang="zh-CN" sz="2800" b="1" dirty="0"/>
              <a:t>LA=MAXLEN</a:t>
            </a:r>
            <a:r>
              <a:rPr lang="zh-CN" altLang="en-US" sz="2800" b="1" dirty="0">
                <a:latin typeface="宋体" charset="-122"/>
              </a:rPr>
              <a:t>，则</a:t>
            </a:r>
            <a:r>
              <a:rPr lang="en-US" altLang="zh-CN" sz="2800" b="1" dirty="0"/>
              <a:t>B</a:t>
            </a:r>
            <a:r>
              <a:rPr lang="zh-CN" altLang="en-US" sz="2800" b="1" dirty="0">
                <a:latin typeface="宋体" charset="-122"/>
              </a:rPr>
              <a:t>的全部字符被舍弃（不需连接）。</a:t>
            </a:r>
            <a:r>
              <a:rPr lang="zh-CN" altLang="en-US" sz="2800" b="1" dirty="0"/>
              <a:t> </a:t>
            </a:r>
          </a:p>
        </p:txBody>
      </p:sp>
      <p:sp>
        <p:nvSpPr>
          <p:cNvPr id="21508" name="Text Box 4"/>
          <p:cNvSpPr txBox="1">
            <a:spLocks noChangeArrowheads="1"/>
          </p:cNvSpPr>
          <p:nvPr/>
        </p:nvSpPr>
        <p:spPr bwMode="auto">
          <a:xfrm>
            <a:off x="539552" y="2074019"/>
            <a:ext cx="8352928" cy="523220"/>
          </a:xfrm>
          <a:prstGeom prst="rect">
            <a:avLst/>
          </a:prstGeom>
          <a:noFill/>
          <a:ln w="9525">
            <a:noFill/>
            <a:miter lim="800000"/>
            <a:headEnd/>
            <a:tailEnd/>
          </a:ln>
        </p:spPr>
        <p:txBody>
          <a:bodyPr wrap="square">
            <a:spAutoFit/>
          </a:bodyPr>
          <a:lstStyle/>
          <a:p>
            <a:pPr algn="just">
              <a:spcBef>
                <a:spcPct val="50000"/>
              </a:spcBef>
            </a:pPr>
            <a:r>
              <a:rPr lang="en-US" altLang="zh-CN" sz="2800" b="1" dirty="0"/>
              <a:t>(1) </a:t>
            </a:r>
            <a:r>
              <a:rPr lang="zh-CN" altLang="en-US" sz="2800" b="1" dirty="0"/>
              <a:t>连接后串长≤</a:t>
            </a:r>
            <a:r>
              <a:rPr lang="en-US" altLang="zh-CN" sz="2800" b="1" dirty="0"/>
              <a:t>MAXLEN</a:t>
            </a:r>
            <a:r>
              <a:rPr lang="zh-CN" altLang="en-US" sz="2800" b="1" dirty="0"/>
              <a:t>，则直接将</a:t>
            </a:r>
            <a:r>
              <a:rPr lang="en-US" altLang="zh-CN" sz="2800" b="1" dirty="0"/>
              <a:t>B</a:t>
            </a:r>
            <a:r>
              <a:rPr lang="zh-CN" altLang="en-US" sz="2800" b="1" dirty="0"/>
              <a:t>加在</a:t>
            </a:r>
            <a:r>
              <a:rPr lang="en-US" altLang="zh-CN" sz="2800" b="1" dirty="0"/>
              <a:t>A</a:t>
            </a:r>
            <a:r>
              <a:rPr lang="zh-CN" altLang="en-US" sz="2800" b="1" dirty="0"/>
              <a:t>的后面。</a:t>
            </a:r>
            <a:endParaRPr lang="zh-CN" altLang="en-US" sz="2800" dirty="0"/>
          </a:p>
        </p:txBody>
      </p:sp>
      <p:sp>
        <p:nvSpPr>
          <p:cNvPr id="21509" name="Text Box 5"/>
          <p:cNvSpPr txBox="1">
            <a:spLocks noChangeArrowheads="1"/>
          </p:cNvSpPr>
          <p:nvPr/>
        </p:nvSpPr>
        <p:spPr bwMode="auto">
          <a:xfrm>
            <a:off x="539552" y="2836019"/>
            <a:ext cx="8208912" cy="954107"/>
          </a:xfrm>
          <a:prstGeom prst="rect">
            <a:avLst/>
          </a:prstGeom>
          <a:noFill/>
          <a:ln w="9525">
            <a:noFill/>
            <a:miter lim="800000"/>
            <a:headEnd/>
            <a:tailEnd/>
          </a:ln>
        </p:spPr>
        <p:txBody>
          <a:bodyPr wrap="square">
            <a:spAutoFit/>
          </a:bodyPr>
          <a:lstStyle/>
          <a:p>
            <a:pPr marL="758825" indent="-758825" algn="just">
              <a:spcBef>
                <a:spcPct val="50000"/>
              </a:spcBef>
            </a:pPr>
            <a:r>
              <a:rPr lang="en-US" altLang="zh-CN" sz="2800" b="1" dirty="0"/>
              <a:t>(2) </a:t>
            </a:r>
            <a:r>
              <a:rPr lang="zh-CN" altLang="en-US" sz="2800" b="1" dirty="0"/>
              <a:t>连接后串长</a:t>
            </a:r>
            <a:r>
              <a:rPr lang="en-US" altLang="zh-CN" sz="2800" b="1" dirty="0"/>
              <a:t>&gt;MAXLEN</a:t>
            </a:r>
            <a:r>
              <a:rPr lang="zh-CN" altLang="en-US" sz="2800" b="1" dirty="0"/>
              <a:t>且</a:t>
            </a:r>
            <a:r>
              <a:rPr lang="en-US" altLang="zh-CN" sz="2800" b="1" dirty="0"/>
              <a:t>LA&lt;MAXLEN</a:t>
            </a:r>
            <a:r>
              <a:rPr lang="zh-CN" altLang="en-US" sz="2800" b="1" dirty="0"/>
              <a:t>，则</a:t>
            </a:r>
            <a:r>
              <a:rPr lang="en-US" altLang="zh-CN" sz="2800" b="1" dirty="0"/>
              <a:t>B</a:t>
            </a:r>
            <a:r>
              <a:rPr lang="zh-CN" altLang="en-US" sz="2800" b="1" dirty="0"/>
              <a:t>会有部分字符被舍弃。</a:t>
            </a:r>
          </a:p>
        </p:txBody>
      </p:sp>
      <p:sp>
        <p:nvSpPr>
          <p:cNvPr id="6"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串联接</a:t>
            </a:r>
            <a:r>
              <a:rPr kumimoji="0" lang="en-US" altLang="zh-CN" sz="4400" b="1" i="0" u="none" strike="noStrike" kern="0" cap="none" spc="0" normalizeH="0" baseline="0" noProof="0" smtClean="0">
                <a:ln>
                  <a:noFill/>
                </a:ln>
                <a:solidFill>
                  <a:schemeClr val="bg1"/>
                </a:solidFill>
                <a:effectLst/>
                <a:uLnTx/>
                <a:uFillTx/>
                <a:latin typeface="+mj-lt"/>
                <a:ea typeface="+mj-ea"/>
                <a:cs typeface="+mj-cs"/>
              </a:rPr>
              <a:t>Concat</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 </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串联接</a:t>
            </a:r>
            <a:r>
              <a:rPr lang="en-US" altLang="zh-CN" dirty="0" err="1" smtClean="0"/>
              <a:t>Concat</a:t>
            </a:r>
            <a:r>
              <a:rPr lang="zh-CN" altLang="en-US" dirty="0" smtClean="0"/>
              <a:t> </a:t>
            </a:r>
            <a:endParaRPr lang="zh-CN" altLang="en-US" dirty="0"/>
          </a:p>
        </p:txBody>
      </p:sp>
      <p:sp>
        <p:nvSpPr>
          <p:cNvPr id="4" name="Rectangle 3"/>
          <p:cNvSpPr txBox="1">
            <a:spLocks noChangeArrowheads="1"/>
          </p:cNvSpPr>
          <p:nvPr/>
        </p:nvSpPr>
        <p:spPr bwMode="auto">
          <a:xfrm>
            <a:off x="331725" y="1052736"/>
            <a:ext cx="8915400" cy="593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lvl="0">
              <a:lnSpc>
                <a:spcPct val="90000"/>
              </a:lnSpc>
              <a:spcBef>
                <a:spcPts val="0"/>
              </a:spcBef>
              <a:buNone/>
              <a:defRPr/>
            </a:pPr>
            <a:r>
              <a:rPr kumimoji="1" lang="en-US" altLang="zh-CN" b="1" i="0" u="none" strike="noStrike" kern="0" cap="none" spc="0" normalizeH="0" baseline="0" noProof="0" dirty="0" smtClean="0">
                <a:ln>
                  <a:noFill/>
                </a:ln>
                <a:solidFill>
                  <a:srgbClr val="0000CC"/>
                </a:solidFill>
                <a:effectLst/>
                <a:uLnTx/>
                <a:uFillTx/>
                <a:latin typeface="Times New Roman"/>
                <a:ea typeface="宋体"/>
                <a:cs typeface="+mn-cs"/>
              </a:rPr>
              <a:t>Status </a:t>
            </a:r>
            <a:r>
              <a:rPr kumimoji="1" lang="en-US" altLang="zh-CN" b="1" i="0" u="none" strike="noStrike" kern="0" cap="none" spc="0" normalizeH="0" baseline="0" noProof="0" dirty="0" err="1" smtClean="0">
                <a:ln>
                  <a:noFill/>
                </a:ln>
                <a:solidFill>
                  <a:srgbClr val="0000CC"/>
                </a:solidFill>
                <a:effectLst/>
                <a:uLnTx/>
                <a:uFillTx/>
                <a:latin typeface="Times New Roman"/>
                <a:ea typeface="宋体"/>
                <a:cs typeface="+mn-cs"/>
              </a:rPr>
              <a:t>Concat</a:t>
            </a:r>
            <a:r>
              <a:rPr kumimoji="1" lang="en-US" altLang="zh-CN" b="1" i="0" u="none" strike="noStrike" kern="0" cap="none" spc="0" normalizeH="0" baseline="0" noProof="0" dirty="0" smtClean="0">
                <a:ln>
                  <a:noFill/>
                </a:ln>
                <a:solidFill>
                  <a:srgbClr val="0000CC"/>
                </a:solidFill>
                <a:effectLst/>
                <a:uLnTx/>
                <a:uFillTx/>
                <a:latin typeface="Times New Roman"/>
                <a:ea typeface="宋体"/>
                <a:cs typeface="+mn-cs"/>
              </a:rPr>
              <a:t>( </a:t>
            </a:r>
            <a:r>
              <a:rPr kumimoji="1" lang="en-US" altLang="zh-CN" b="1" i="0" u="none" strike="noStrike" kern="0" cap="none" spc="0" normalizeH="0" baseline="0" noProof="0" dirty="0" err="1" smtClean="0">
                <a:ln>
                  <a:noFill/>
                </a:ln>
                <a:solidFill>
                  <a:srgbClr val="0000CC"/>
                </a:solidFill>
                <a:effectLst/>
                <a:uLnTx/>
                <a:uFillTx/>
                <a:latin typeface="Times New Roman"/>
                <a:ea typeface="宋体"/>
                <a:cs typeface="+mn-cs"/>
              </a:rPr>
              <a:t>Sstring</a:t>
            </a:r>
            <a:r>
              <a:rPr kumimoji="1" lang="en-US" altLang="zh-CN" b="1" i="0" u="none" strike="noStrike" kern="0" cap="none" spc="0" normalizeH="0" baseline="0" noProof="0" dirty="0" smtClean="0">
                <a:ln>
                  <a:noFill/>
                </a:ln>
                <a:solidFill>
                  <a:srgbClr val="0000CC"/>
                </a:solidFill>
                <a:effectLst/>
                <a:uLnTx/>
                <a:uFillTx/>
                <a:latin typeface="Times New Roman"/>
                <a:ea typeface="宋体"/>
                <a:cs typeface="+mn-cs"/>
              </a:rPr>
              <a:t> &amp;T, </a:t>
            </a:r>
            <a:r>
              <a:rPr lang="en-US" altLang="zh-CN" b="1" kern="0" dirty="0" err="1">
                <a:solidFill>
                  <a:srgbClr val="0000CC"/>
                </a:solidFill>
                <a:latin typeface="Times New Roman"/>
                <a:ea typeface="宋体"/>
              </a:rPr>
              <a:t>Sstring</a:t>
            </a:r>
            <a:r>
              <a:rPr lang="en-US" altLang="zh-CN" b="1" kern="0" dirty="0">
                <a:solidFill>
                  <a:srgbClr val="0000CC"/>
                </a:solidFill>
                <a:latin typeface="Times New Roman"/>
                <a:ea typeface="宋体"/>
              </a:rPr>
              <a:t> </a:t>
            </a:r>
            <a:r>
              <a:rPr lang="en-US" altLang="zh-CN" b="1" kern="0" dirty="0" smtClean="0">
                <a:solidFill>
                  <a:srgbClr val="0000CC"/>
                </a:solidFill>
                <a:latin typeface="Times New Roman"/>
                <a:ea typeface="宋体"/>
              </a:rPr>
              <a:t>S1, </a:t>
            </a:r>
            <a:r>
              <a:rPr lang="en-US" altLang="zh-CN" b="1" kern="0" dirty="0" err="1" smtClean="0">
                <a:solidFill>
                  <a:srgbClr val="0000CC"/>
                </a:solidFill>
                <a:latin typeface="Times New Roman"/>
                <a:ea typeface="宋体"/>
              </a:rPr>
              <a:t>Sstring</a:t>
            </a:r>
            <a:r>
              <a:rPr lang="en-US" altLang="zh-CN" b="1" kern="0" dirty="0" smtClean="0">
                <a:solidFill>
                  <a:srgbClr val="0000CC"/>
                </a:solidFill>
                <a:latin typeface="Times New Roman"/>
                <a:ea typeface="宋体"/>
              </a:rPr>
              <a:t> </a:t>
            </a:r>
            <a:r>
              <a:rPr kumimoji="1" lang="en-US" altLang="zh-CN" b="1" i="0" u="none" strike="noStrike" kern="0" cap="none" spc="0" normalizeH="0" baseline="0" noProof="0" dirty="0" smtClean="0">
                <a:ln>
                  <a:noFill/>
                </a:ln>
                <a:solidFill>
                  <a:srgbClr val="0000CC"/>
                </a:solidFill>
                <a:effectLst/>
                <a:uLnTx/>
                <a:uFillTx/>
                <a:latin typeface="Times New Roman"/>
                <a:ea typeface="宋体"/>
                <a:cs typeface="+mn-cs"/>
              </a:rPr>
              <a:t>S2)</a:t>
            </a:r>
          </a:p>
          <a:p>
            <a:pPr marL="342900" marR="0" lvl="0" indent="-342900" algn="l" defTabSz="914400" rtl="0" eaLnBrk="1" fontAlgn="base" latinLnBrk="0" hangingPunct="1">
              <a:lnSpc>
                <a:spcPct val="90000"/>
              </a:lnSpc>
              <a:spcBef>
                <a:spcPts val="0"/>
              </a:spcBef>
              <a:spcAft>
                <a:spcPct val="0"/>
              </a:spcAft>
              <a:buClrTx/>
              <a:buSzTx/>
              <a:buFontTx/>
              <a:buNone/>
              <a:tabLst/>
              <a:defRPr/>
            </a:pPr>
            <a:r>
              <a:rPr lang="en-US" altLang="zh-CN" sz="2000" b="1" kern="0" noProof="0" dirty="0" smtClean="0">
                <a:solidFill>
                  <a:srgbClr val="000000"/>
                </a:solidFill>
                <a:latin typeface="Times New Roman"/>
                <a:ea typeface="宋体"/>
              </a:rPr>
              <a:t>// </a:t>
            </a:r>
            <a:r>
              <a:rPr lang="zh-CN" altLang="en-US" sz="2000" b="1" kern="0" noProof="0" dirty="0" smtClean="0">
                <a:solidFill>
                  <a:srgbClr val="000000"/>
                </a:solidFill>
                <a:latin typeface="Times New Roman"/>
                <a:ea typeface="宋体"/>
              </a:rPr>
              <a:t>用</a:t>
            </a:r>
            <a:r>
              <a:rPr lang="en-US" altLang="zh-CN" sz="2000" b="1" kern="0" noProof="0" dirty="0" smtClean="0">
                <a:solidFill>
                  <a:srgbClr val="000000"/>
                </a:solidFill>
                <a:latin typeface="Times New Roman"/>
                <a:ea typeface="宋体"/>
              </a:rPr>
              <a:t>T</a:t>
            </a:r>
            <a:r>
              <a:rPr lang="zh-CN" altLang="en-US" sz="2000" b="1" kern="0" noProof="0" dirty="0" smtClean="0">
                <a:solidFill>
                  <a:srgbClr val="000000"/>
                </a:solidFill>
                <a:latin typeface="Times New Roman"/>
                <a:ea typeface="宋体"/>
              </a:rPr>
              <a:t>返回由</a:t>
            </a:r>
            <a:r>
              <a:rPr lang="en-US" altLang="zh-CN" sz="2000" b="1" kern="0" noProof="0" dirty="0" smtClean="0">
                <a:solidFill>
                  <a:srgbClr val="000000"/>
                </a:solidFill>
                <a:latin typeface="Times New Roman"/>
                <a:ea typeface="宋体"/>
              </a:rPr>
              <a:t>S1</a:t>
            </a:r>
            <a:r>
              <a:rPr lang="zh-CN" altLang="en-US" sz="2000" b="1" kern="0" noProof="0" dirty="0" smtClean="0">
                <a:solidFill>
                  <a:srgbClr val="000000"/>
                </a:solidFill>
                <a:latin typeface="Times New Roman"/>
                <a:ea typeface="宋体"/>
              </a:rPr>
              <a:t>和</a:t>
            </a:r>
            <a:r>
              <a:rPr lang="en-US" altLang="zh-CN" sz="2000" b="1" kern="0" noProof="0" dirty="0" smtClean="0">
                <a:solidFill>
                  <a:srgbClr val="000000"/>
                </a:solidFill>
                <a:latin typeface="Times New Roman"/>
                <a:ea typeface="宋体"/>
              </a:rPr>
              <a:t>S2</a:t>
            </a:r>
            <a:r>
              <a:rPr lang="zh-CN" altLang="en-US" sz="2000" b="1" kern="0" noProof="0" dirty="0" smtClean="0">
                <a:solidFill>
                  <a:srgbClr val="000000"/>
                </a:solidFill>
                <a:latin typeface="Times New Roman"/>
                <a:ea typeface="宋体"/>
              </a:rPr>
              <a:t>联接而成的新串。若未截断，则返回</a:t>
            </a:r>
            <a:r>
              <a:rPr lang="en-US" altLang="zh-CN" sz="2000" b="1" kern="0" noProof="0" dirty="0" smtClean="0">
                <a:solidFill>
                  <a:srgbClr val="000000"/>
                </a:solidFill>
                <a:latin typeface="Times New Roman"/>
                <a:ea typeface="宋体"/>
              </a:rPr>
              <a:t>TRUE</a:t>
            </a:r>
            <a:r>
              <a:rPr lang="zh-CN" altLang="en-US" sz="2000" b="1" kern="0" noProof="0" dirty="0" smtClean="0">
                <a:solidFill>
                  <a:srgbClr val="000000"/>
                </a:solidFill>
                <a:latin typeface="Times New Roman"/>
                <a:ea typeface="宋体"/>
              </a:rPr>
              <a:t>。</a:t>
            </a:r>
            <a:endParaRPr kumimoji="1" lang="en-US" altLang="zh-CN" sz="2000" b="1" i="0" u="none" strike="noStrike" kern="0" cap="none" spc="0" normalizeH="0" baseline="0" noProof="0" dirty="0" smtClean="0">
              <a:ln>
                <a:noFill/>
              </a:ln>
              <a:solidFill>
                <a:srgbClr val="000000"/>
              </a:solidFill>
              <a:effectLst/>
              <a:uLnTx/>
              <a:uFillTx/>
              <a:latin typeface="Times New Roman"/>
              <a:ea typeface="宋体"/>
            </a:endParaRP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  </a:t>
            </a:r>
          </a:p>
          <a:p>
            <a:pPr marL="342900" marR="0" lvl="0" indent="-342900" algn="l" defTabSz="914400" rtl="0" eaLnBrk="1" fontAlgn="base" latinLnBrk="0" hangingPunct="1">
              <a:lnSpc>
                <a:spcPct val="90000"/>
              </a:lnSpc>
              <a:spcBef>
                <a:spcPts val="0"/>
              </a:spcBef>
              <a:spcAft>
                <a:spcPct val="0"/>
              </a:spcAft>
              <a:buClrTx/>
              <a:buSzTx/>
              <a:buFontTx/>
              <a:buNone/>
              <a:tabLst/>
              <a:defRPr/>
            </a:pPr>
            <a:r>
              <a:rPr lang="en-US" altLang="zh-CN" sz="2000" b="1" kern="0" dirty="0">
                <a:solidFill>
                  <a:srgbClr val="000000"/>
                </a:solidFill>
                <a:latin typeface="Times New Roman"/>
                <a:ea typeface="宋体"/>
              </a:rPr>
              <a:t> </a:t>
            </a:r>
            <a:r>
              <a:rPr lang="en-US" altLang="zh-CN" sz="2000" b="1" kern="0" dirty="0" smtClean="0">
                <a:solidFill>
                  <a:srgbClr val="000000"/>
                </a:solidFill>
                <a:latin typeface="Times New Roman"/>
                <a:ea typeface="宋体"/>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if ( </a:t>
            </a:r>
            <a:r>
              <a:rPr kumimoji="1" lang="en-US" altLang="zh-CN" sz="2000" b="1" i="0" u="none" strike="noStrike" kern="0" cap="none" spc="0" normalizeH="0" baseline="0" noProof="0" dirty="0" smtClean="0">
                <a:ln>
                  <a:noFill/>
                </a:ln>
                <a:solidFill>
                  <a:srgbClr val="0000CC"/>
                </a:solidFill>
                <a:effectLst/>
                <a:uLnTx/>
                <a:uFillTx/>
                <a:latin typeface="Times New Roman"/>
                <a:ea typeface="宋体"/>
                <a:cs typeface="+mn-cs"/>
              </a:rPr>
              <a:t>S1[0] +S2[0] &lt;= MAXSTRLEN</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a:t>
            </a:r>
            <a:r>
              <a:rPr kumimoji="1"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未截断</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CC"/>
                </a:solidFill>
                <a:effectLst/>
                <a:uLnTx/>
                <a:uFillTx/>
                <a:latin typeface="Times New Roman"/>
                <a:ea typeface="宋体"/>
                <a:cs typeface="+mn-cs"/>
              </a:rPr>
              <a:t>T[1..S1[0]</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 S1[ </a:t>
            </a:r>
            <a:r>
              <a:rPr kumimoji="1" lang="en-US" altLang="zh-CN" sz="2000" b="1" i="0" u="none" strike="noStrike" kern="0" cap="none" spc="0" normalizeH="0" baseline="0" noProof="0" dirty="0" smtClean="0">
                <a:ln>
                  <a:noFill/>
                </a:ln>
                <a:solidFill>
                  <a:srgbClr val="0000CC"/>
                </a:solidFill>
                <a:effectLst/>
                <a:uLnTx/>
                <a:uFillTx/>
                <a:latin typeface="Times New Roman"/>
                <a:ea typeface="宋体"/>
                <a:cs typeface="+mn-cs"/>
              </a:rPr>
              <a:t>1..S1[0]</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T[ </a:t>
            </a:r>
            <a:r>
              <a:rPr kumimoji="1" lang="en-US" altLang="zh-CN" sz="2000" b="1" i="0" u="none" strike="noStrike" kern="0" cap="none" spc="0" normalizeH="0" baseline="0" noProof="0" dirty="0" smtClean="0">
                <a:ln>
                  <a:noFill/>
                </a:ln>
                <a:solidFill>
                  <a:srgbClr val="0000CC"/>
                </a:solidFill>
                <a:effectLst/>
                <a:uLnTx/>
                <a:uFillTx/>
                <a:latin typeface="Times New Roman"/>
                <a:ea typeface="宋体"/>
                <a:cs typeface="+mn-cs"/>
              </a:rPr>
              <a:t>S1[0]+1 .. S1[0]+S2[0]</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 = S2[ </a:t>
            </a:r>
            <a:r>
              <a:rPr kumimoji="1" lang="en-US" altLang="zh-CN" sz="2000" b="1" i="0" u="none" strike="noStrike" kern="0" cap="none" spc="0" normalizeH="0" baseline="0" noProof="0" dirty="0" smtClean="0">
                <a:ln>
                  <a:noFill/>
                </a:ln>
                <a:solidFill>
                  <a:srgbClr val="0000CC"/>
                </a:solidFill>
                <a:effectLst/>
                <a:uLnTx/>
                <a:uFillTx/>
                <a:latin typeface="Times New Roman"/>
                <a:ea typeface="宋体"/>
                <a:cs typeface="+mn-cs"/>
              </a:rPr>
              <a:t>1 .. S2[0]</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T[0] = S1[0] + S2[0];   uncut = TRUE;</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99"/>
                </a:solidFill>
                <a:effectLst/>
                <a:uLnTx/>
                <a:uFillTx/>
                <a:latin typeface="Times New Roman"/>
                <a:ea typeface="宋体"/>
                <a:cs typeface="+mn-cs"/>
              </a:rPr>
              <a:t>else  if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CC"/>
                </a:solidFill>
                <a:effectLst/>
                <a:uLnTx/>
                <a:uFillTx/>
                <a:latin typeface="Times New Roman"/>
                <a:ea typeface="宋体"/>
                <a:cs typeface="+mn-cs"/>
              </a:rPr>
              <a:t>S1[0] &lt; MAXSTRSIZE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 </a:t>
            </a:r>
            <a:r>
              <a:rPr kumimoji="1"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截断</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T[ </a:t>
            </a:r>
            <a:r>
              <a:rPr kumimoji="1" lang="en-US" altLang="zh-CN" sz="2000" b="1" i="0" u="none" strike="noStrike" kern="0" cap="none" spc="0" normalizeH="0" baseline="0" noProof="0" dirty="0" smtClean="0">
                <a:ln>
                  <a:noFill/>
                </a:ln>
                <a:solidFill>
                  <a:srgbClr val="0000CC"/>
                </a:solidFill>
                <a:effectLst/>
                <a:uLnTx/>
                <a:uFillTx/>
                <a:latin typeface="Times New Roman"/>
                <a:ea typeface="宋体"/>
                <a:cs typeface="+mn-cs"/>
              </a:rPr>
              <a:t>1..S1[0]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 S1[ </a:t>
            </a:r>
            <a:r>
              <a:rPr kumimoji="1" lang="en-US" altLang="zh-CN" sz="2000" b="1" i="0" u="none" strike="noStrike" kern="0" cap="none" spc="0" normalizeH="0" baseline="0" noProof="0" dirty="0" smtClean="0">
                <a:ln>
                  <a:noFill/>
                </a:ln>
                <a:solidFill>
                  <a:srgbClr val="0000CC"/>
                </a:solidFill>
                <a:effectLst/>
                <a:uLnTx/>
                <a:uFillTx/>
                <a:latin typeface="Times New Roman"/>
                <a:ea typeface="宋体"/>
                <a:cs typeface="+mn-cs"/>
              </a:rPr>
              <a:t>1..S1[0]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T[ </a:t>
            </a:r>
            <a:r>
              <a:rPr kumimoji="1" lang="en-US" altLang="zh-CN" sz="2000" b="1" i="0" u="none" strike="noStrike" kern="0" cap="none" spc="0" normalizeH="0" baseline="0" noProof="0" dirty="0" smtClean="0">
                <a:ln>
                  <a:noFill/>
                </a:ln>
                <a:solidFill>
                  <a:srgbClr val="0000CC"/>
                </a:solidFill>
                <a:effectLst/>
                <a:uLnTx/>
                <a:uFillTx/>
                <a:latin typeface="Times New Roman"/>
                <a:ea typeface="宋体"/>
                <a:cs typeface="+mn-cs"/>
              </a:rPr>
              <a:t>S1[0] +1 .. MAXSTRLEN</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 = S2[ </a:t>
            </a:r>
            <a:r>
              <a:rPr kumimoji="1" lang="en-US" altLang="zh-CN" sz="2000" b="1" i="0" u="none" strike="noStrike" kern="0" cap="none" spc="0" normalizeH="0" baseline="0" noProof="0" dirty="0" smtClean="0">
                <a:ln>
                  <a:noFill/>
                </a:ln>
                <a:solidFill>
                  <a:srgbClr val="0000CC"/>
                </a:solidFill>
                <a:effectLst/>
                <a:uLnTx/>
                <a:uFillTx/>
                <a:latin typeface="Times New Roman"/>
                <a:ea typeface="宋体"/>
                <a:cs typeface="+mn-cs"/>
              </a:rPr>
              <a:t>1.. MAXSTRLEN- S1[0]</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T[0] = MAXSTRLEN;   uncut = FALSE;</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p>
          <a:p>
            <a:pPr>
              <a:lnSpc>
                <a:spcPct val="90000"/>
              </a:lnSpc>
              <a:spcBef>
                <a:spcPts val="0"/>
              </a:spcBef>
              <a:buNone/>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CC"/>
                </a:solidFill>
                <a:effectLst/>
                <a:uLnTx/>
                <a:uFillTx/>
                <a:latin typeface="Times New Roman"/>
                <a:ea typeface="宋体"/>
                <a:cs typeface="+mn-cs"/>
              </a:rPr>
              <a:t>else</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  </a:t>
            </a:r>
            <a:r>
              <a:rPr lang="en-US" altLang="zh-CN" sz="2000" b="1" kern="0" dirty="0" smtClean="0">
                <a:solidFill>
                  <a:srgbClr val="0000CC"/>
                </a:solidFill>
                <a:latin typeface="Times New Roman"/>
                <a:ea typeface="楷体_GB2312" pitchFamily="49" charset="-122"/>
              </a:rPr>
              <a:t>// </a:t>
            </a:r>
            <a:r>
              <a:rPr lang="zh-CN" altLang="en-US" sz="2000" b="1" kern="0" dirty="0">
                <a:solidFill>
                  <a:srgbClr val="0000CC"/>
                </a:solidFill>
                <a:latin typeface="楷体_GB2312" pitchFamily="49" charset="-122"/>
                <a:ea typeface="楷体_GB2312" pitchFamily="49" charset="-122"/>
              </a:rPr>
              <a:t>截取（仅取</a:t>
            </a:r>
            <a:r>
              <a:rPr lang="en-US" altLang="zh-CN" sz="2000" b="1" kern="0" dirty="0">
                <a:solidFill>
                  <a:srgbClr val="0000CC"/>
                </a:solidFill>
                <a:latin typeface="楷体_GB2312" pitchFamily="49" charset="-122"/>
                <a:ea typeface="楷体_GB2312" pitchFamily="49" charset="-122"/>
              </a:rPr>
              <a:t>S1</a:t>
            </a:r>
            <a:r>
              <a:rPr lang="zh-CN" altLang="en-US" sz="2000" b="1" kern="0" dirty="0" smtClean="0">
                <a:solidFill>
                  <a:srgbClr val="0000CC"/>
                </a:solidFill>
                <a:latin typeface="楷体_GB2312" pitchFamily="49" charset="-122"/>
                <a:ea typeface="楷体_GB2312" pitchFamily="49" charset="-122"/>
              </a:rPr>
              <a:t>）</a:t>
            </a:r>
            <a:endPar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endParaRPr>
          </a:p>
          <a:p>
            <a:pPr marL="342900" marR="0" lvl="0" indent="-342900" algn="l" defTabSz="914400" rtl="0" eaLnBrk="1" fontAlgn="base" latinLnBrk="0" hangingPunct="1">
              <a:lnSpc>
                <a:spcPct val="90000"/>
              </a:lnSpc>
              <a:spcBef>
                <a:spcPts val="0"/>
              </a:spcBef>
              <a:spcAft>
                <a:spcPct val="0"/>
              </a:spcAft>
              <a:buClrTx/>
              <a:buSzTx/>
              <a:buFontTx/>
              <a:buNone/>
              <a:tabLst/>
              <a:defRPr/>
            </a:pPr>
            <a:r>
              <a:rPr lang="en-US" altLang="zh-CN" sz="2000" b="1" kern="0" dirty="0">
                <a:solidFill>
                  <a:srgbClr val="000000"/>
                </a:solidFill>
                <a:latin typeface="Times New Roman"/>
                <a:ea typeface="宋体"/>
              </a:rPr>
              <a:t> </a:t>
            </a:r>
            <a:r>
              <a:rPr lang="en-US" altLang="zh-CN" sz="2000" b="1" kern="0" dirty="0" smtClean="0">
                <a:solidFill>
                  <a:srgbClr val="000000"/>
                </a:solidFill>
                <a:latin typeface="Times New Roman"/>
                <a:ea typeface="宋体"/>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T[ 0.. MAXSTRLEN ] = S1[ 0.. MAXSTRLEN ]; </a:t>
            </a:r>
          </a:p>
          <a:p>
            <a:pPr marL="342900" marR="0" lvl="0" indent="-342900" algn="l" defTabSz="914400" rtl="0" eaLnBrk="1" fontAlgn="base" latinLnBrk="0" hangingPunct="1">
              <a:lnSpc>
                <a:spcPct val="90000"/>
              </a:lnSpc>
              <a:spcBef>
                <a:spcPts val="0"/>
              </a:spcBef>
              <a:spcAft>
                <a:spcPct val="0"/>
              </a:spcAft>
              <a:buClrTx/>
              <a:buSzTx/>
              <a:buFontTx/>
              <a:buNone/>
              <a:tabLst/>
              <a:defRPr/>
            </a:pPr>
            <a:r>
              <a:rPr lang="en-US" altLang="zh-CN" sz="2000" b="1" kern="0" dirty="0">
                <a:solidFill>
                  <a:srgbClr val="000000"/>
                </a:solidFill>
                <a:latin typeface="Times New Roman"/>
                <a:ea typeface="宋体"/>
              </a:rPr>
              <a:t> </a:t>
            </a:r>
            <a:r>
              <a:rPr lang="en-US" altLang="zh-CN" sz="2000" b="1" kern="0" dirty="0" smtClean="0">
                <a:solidFill>
                  <a:srgbClr val="000000"/>
                </a:solidFill>
                <a:latin typeface="Times New Roman"/>
                <a:ea typeface="宋体"/>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uncut = FALSE;</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return  uncut;</a:t>
            </a:r>
          </a:p>
          <a:p>
            <a:pPr marL="342900" marR="0" lvl="0" indent="-342900" algn="l" defTabSz="914400" rtl="0" eaLnBrk="1" fontAlgn="base" latinLnBrk="0" hangingPunct="1">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  // </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Concat</a:t>
            </a:r>
            <a:endPar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latin typeface="Times New Roman"/>
                <a:ea typeface="宋体"/>
                <a:cs typeface="+mn-cs"/>
              </a:rPr>
              <a:t>          </a:t>
            </a:r>
          </a:p>
        </p:txBody>
      </p:sp>
    </p:spTree>
    <p:extLst>
      <p:ext uri="{BB962C8B-B14F-4D97-AF65-F5344CB8AC3E}">
        <p14:creationId xmlns:p14="http://schemas.microsoft.com/office/powerpoint/2010/main" xmlns="" val="6283941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95536" y="1052736"/>
            <a:ext cx="8280920" cy="685800"/>
          </a:xfrm>
        </p:spPr>
        <p:txBody>
          <a:bodyPr/>
          <a:lstStyle/>
          <a:p>
            <a:pPr algn="l" eaLnBrk="1" hangingPunct="1"/>
            <a:r>
              <a:rPr lang="en-US" altLang="zh-CN" sz="2400" b="1" dirty="0" smtClean="0">
                <a:solidFill>
                  <a:srgbClr val="0000CC"/>
                </a:solidFill>
                <a:ea typeface="楷体_GB2312" pitchFamily="49" charset="-122"/>
              </a:rPr>
              <a:t>2)</a:t>
            </a:r>
            <a:r>
              <a:rPr lang="en-US" altLang="zh-CN" sz="2400" b="1" dirty="0" smtClean="0">
                <a:solidFill>
                  <a:srgbClr val="0000CC"/>
                </a:solidFill>
                <a:latin typeface="楷体_GB2312" pitchFamily="49" charset="-122"/>
                <a:ea typeface="楷体_GB2312" pitchFamily="49" charset="-122"/>
              </a:rPr>
              <a:t> </a:t>
            </a:r>
            <a:r>
              <a:rPr lang="zh-CN" altLang="en-US" sz="2400" b="1" dirty="0" smtClean="0">
                <a:solidFill>
                  <a:srgbClr val="0000CC"/>
                </a:solidFill>
                <a:latin typeface="楷体_GB2312" pitchFamily="49" charset="-122"/>
                <a:ea typeface="楷体_GB2312" pitchFamily="49" charset="-122"/>
              </a:rPr>
              <a:t>求子串函数</a:t>
            </a:r>
            <a:r>
              <a:rPr lang="en-US" altLang="zh-CN" sz="2400" b="1" dirty="0" err="1" smtClean="0">
                <a:solidFill>
                  <a:schemeClr val="tx1"/>
                </a:solidFill>
                <a:ea typeface="楷体_GB2312" pitchFamily="49" charset="-122"/>
              </a:rPr>
              <a:t>SubString</a:t>
            </a:r>
            <a:r>
              <a:rPr lang="en-US" altLang="zh-CN" sz="2400" b="1" dirty="0" smtClean="0">
                <a:solidFill>
                  <a:schemeClr val="tx1"/>
                </a:solidFill>
                <a:ea typeface="楷体_GB2312" pitchFamily="49" charset="-122"/>
              </a:rPr>
              <a:t> (&amp;Sub, S, pos, </a:t>
            </a:r>
            <a:r>
              <a:rPr lang="en-US" altLang="zh-CN" sz="2400" b="1" dirty="0" err="1" smtClean="0">
                <a:solidFill>
                  <a:schemeClr val="tx1"/>
                </a:solidFill>
                <a:ea typeface="楷体_GB2312" pitchFamily="49" charset="-122"/>
              </a:rPr>
              <a:t>len</a:t>
            </a:r>
            <a:r>
              <a:rPr lang="en-US" altLang="zh-CN" sz="2400" b="1" dirty="0" smtClean="0">
                <a:solidFill>
                  <a:schemeClr val="tx1"/>
                </a:solidFill>
                <a:ea typeface="楷体_GB2312" pitchFamily="49" charset="-122"/>
              </a:rPr>
              <a:t>)</a:t>
            </a:r>
            <a:r>
              <a:rPr lang="en-US" altLang="zh-CN" sz="2400" b="1" dirty="0" smtClean="0">
                <a:solidFill>
                  <a:schemeClr val="tx1"/>
                </a:solidFill>
              </a:rPr>
              <a:t> </a:t>
            </a:r>
            <a:endParaRPr lang="en-US" altLang="zh-CN" sz="2800" b="1" dirty="0" smtClean="0">
              <a:solidFill>
                <a:schemeClr val="tx1"/>
              </a:solidFill>
            </a:endParaRPr>
          </a:p>
        </p:txBody>
      </p:sp>
      <p:sp>
        <p:nvSpPr>
          <p:cNvPr id="75779" name="Rectangle 3"/>
          <p:cNvSpPr>
            <a:spLocks noChangeArrowheads="1"/>
          </p:cNvSpPr>
          <p:nvPr/>
        </p:nvSpPr>
        <p:spPr bwMode="auto">
          <a:xfrm>
            <a:off x="776536" y="2805336"/>
            <a:ext cx="8077200" cy="3048000"/>
          </a:xfrm>
          <a:prstGeom prst="rect">
            <a:avLst/>
          </a:prstGeom>
          <a:noFill/>
          <a:ln w="9525">
            <a:noFill/>
            <a:miter lim="800000"/>
            <a:headEnd/>
            <a:tailEnd/>
          </a:ln>
        </p:spPr>
        <p:txBody>
          <a:bodyPr anchor="ctr"/>
          <a:lstStyle/>
          <a:p>
            <a:pPr eaLnBrk="1" hangingPunct="1"/>
            <a:r>
              <a:rPr kumimoji="1" lang="en-US" altLang="zh-CN" sz="2400" dirty="0">
                <a:solidFill>
                  <a:srgbClr val="0000CC"/>
                </a:solidFill>
              </a:rPr>
              <a:t>Status</a:t>
            </a:r>
            <a:r>
              <a:rPr kumimoji="1" lang="en-US" altLang="zh-CN" sz="2400" dirty="0">
                <a:solidFill>
                  <a:srgbClr val="FF0000"/>
                </a:solidFill>
              </a:rPr>
              <a:t> </a:t>
            </a:r>
            <a:r>
              <a:rPr kumimoji="1" lang="en-US" altLang="zh-CN" sz="2400" dirty="0" err="1">
                <a:solidFill>
                  <a:srgbClr val="FF0000"/>
                </a:solidFill>
              </a:rPr>
              <a:t>SubString</a:t>
            </a:r>
            <a:r>
              <a:rPr kumimoji="1" lang="en-US" altLang="zh-CN" sz="2400" dirty="0">
                <a:solidFill>
                  <a:srgbClr val="FF0000"/>
                </a:solidFill>
              </a:rPr>
              <a:t> </a:t>
            </a:r>
            <a:r>
              <a:rPr kumimoji="1" lang="en-US" altLang="zh-CN" sz="2400" dirty="0">
                <a:solidFill>
                  <a:srgbClr val="0000CC"/>
                </a:solidFill>
              </a:rPr>
              <a:t>(</a:t>
            </a:r>
            <a:r>
              <a:rPr kumimoji="1" lang="en-US" altLang="zh-CN" sz="2400" dirty="0" err="1">
                <a:solidFill>
                  <a:srgbClr val="0000CC"/>
                </a:solidFill>
              </a:rPr>
              <a:t>SString</a:t>
            </a:r>
            <a:r>
              <a:rPr kumimoji="1" lang="en-US" altLang="zh-CN" sz="2400" dirty="0">
                <a:solidFill>
                  <a:srgbClr val="0000CC"/>
                </a:solidFill>
              </a:rPr>
              <a:t> &amp;sub, </a:t>
            </a:r>
            <a:r>
              <a:rPr kumimoji="1" lang="en-US" altLang="zh-CN" sz="2400" dirty="0" err="1">
                <a:solidFill>
                  <a:srgbClr val="0000CC"/>
                </a:solidFill>
              </a:rPr>
              <a:t>SString</a:t>
            </a:r>
            <a:r>
              <a:rPr kumimoji="1" lang="en-US" altLang="zh-CN" sz="2400" dirty="0">
                <a:solidFill>
                  <a:srgbClr val="0000CC"/>
                </a:solidFill>
              </a:rPr>
              <a:t> S, </a:t>
            </a:r>
            <a:r>
              <a:rPr kumimoji="1" lang="en-US" altLang="zh-CN" sz="2400" dirty="0" err="1">
                <a:solidFill>
                  <a:srgbClr val="0000CC"/>
                </a:solidFill>
              </a:rPr>
              <a:t>int</a:t>
            </a:r>
            <a:r>
              <a:rPr kumimoji="1" lang="en-US" altLang="zh-CN" sz="2400" dirty="0">
                <a:solidFill>
                  <a:srgbClr val="0000CC"/>
                </a:solidFill>
              </a:rPr>
              <a:t> pos, </a:t>
            </a:r>
            <a:r>
              <a:rPr kumimoji="1" lang="en-US" altLang="zh-CN" sz="2400" dirty="0" err="1">
                <a:solidFill>
                  <a:srgbClr val="0000CC"/>
                </a:solidFill>
              </a:rPr>
              <a:t>int</a:t>
            </a:r>
            <a:r>
              <a:rPr kumimoji="1" lang="en-US" altLang="zh-CN" sz="2400" dirty="0">
                <a:solidFill>
                  <a:srgbClr val="0000CC"/>
                </a:solidFill>
              </a:rPr>
              <a:t> </a:t>
            </a:r>
            <a:r>
              <a:rPr kumimoji="1" lang="en-US" altLang="zh-CN" sz="2400" dirty="0" err="1">
                <a:solidFill>
                  <a:srgbClr val="0000CC"/>
                </a:solidFill>
              </a:rPr>
              <a:t>len</a:t>
            </a:r>
            <a:r>
              <a:rPr kumimoji="1" lang="en-US" altLang="zh-CN" sz="2400" dirty="0">
                <a:solidFill>
                  <a:srgbClr val="0000CC"/>
                </a:solidFill>
              </a:rPr>
              <a:t> )</a:t>
            </a:r>
          </a:p>
          <a:p>
            <a:pPr eaLnBrk="1" hangingPunct="1">
              <a:spcBef>
                <a:spcPct val="30000"/>
              </a:spcBef>
            </a:pPr>
            <a:r>
              <a:rPr kumimoji="1" lang="en-US" altLang="zh-CN" sz="2400" dirty="0"/>
              <a:t>{ </a:t>
            </a:r>
            <a:r>
              <a:rPr kumimoji="1" lang="en-US" altLang="zh-CN" sz="2400" dirty="0">
                <a:solidFill>
                  <a:srgbClr val="0000CC"/>
                </a:solidFill>
              </a:rPr>
              <a:t>  </a:t>
            </a:r>
            <a:r>
              <a:rPr kumimoji="1" lang="en-US" altLang="zh-CN" sz="2400" dirty="0">
                <a:solidFill>
                  <a:srgbClr val="FF0000"/>
                </a:solidFill>
              </a:rPr>
              <a:t>if (pos&lt;1 || pos&gt;S[0] || </a:t>
            </a:r>
            <a:r>
              <a:rPr kumimoji="1" lang="en-US" altLang="zh-CN" sz="2400" dirty="0" err="1">
                <a:solidFill>
                  <a:srgbClr val="FF0000"/>
                </a:solidFill>
              </a:rPr>
              <a:t>len</a:t>
            </a:r>
            <a:r>
              <a:rPr kumimoji="1" lang="en-US" altLang="zh-CN" sz="2400" dirty="0">
                <a:solidFill>
                  <a:srgbClr val="FF0000"/>
                </a:solidFill>
              </a:rPr>
              <a:t>&lt;0 || </a:t>
            </a:r>
            <a:r>
              <a:rPr kumimoji="1" lang="en-US" altLang="zh-CN" sz="2400" dirty="0" err="1">
                <a:solidFill>
                  <a:srgbClr val="FF0000"/>
                </a:solidFill>
              </a:rPr>
              <a:t>len</a:t>
            </a:r>
            <a:r>
              <a:rPr kumimoji="1" lang="en-US" altLang="zh-CN" sz="2400" dirty="0">
                <a:solidFill>
                  <a:srgbClr val="FF0000"/>
                </a:solidFill>
              </a:rPr>
              <a:t>&gt;S[0]-pos+1)</a:t>
            </a:r>
          </a:p>
          <a:p>
            <a:pPr eaLnBrk="1" hangingPunct="1">
              <a:spcBef>
                <a:spcPct val="30000"/>
              </a:spcBef>
            </a:pPr>
            <a:r>
              <a:rPr kumimoji="1" lang="en-US" altLang="zh-CN" sz="2400" dirty="0">
                <a:solidFill>
                  <a:srgbClr val="0000CC"/>
                </a:solidFill>
              </a:rPr>
              <a:t>           </a:t>
            </a:r>
            <a:r>
              <a:rPr kumimoji="1" lang="en-US" altLang="zh-CN" sz="2400" dirty="0"/>
              <a:t>return ERROR;</a:t>
            </a:r>
            <a:r>
              <a:rPr kumimoji="1" lang="en-US" altLang="zh-CN" sz="2400" dirty="0">
                <a:solidFill>
                  <a:srgbClr val="0000CC"/>
                </a:solidFill>
              </a:rPr>
              <a:t>   </a:t>
            </a:r>
            <a:r>
              <a:rPr kumimoji="1" lang="en-US" altLang="zh-CN" sz="2000" dirty="0">
                <a:solidFill>
                  <a:srgbClr val="0000CC"/>
                </a:solidFill>
                <a:ea typeface="楷体_GB2312" pitchFamily="49" charset="-122"/>
              </a:rPr>
              <a:t>//pos</a:t>
            </a:r>
            <a:r>
              <a:rPr kumimoji="1" lang="zh-CN" altLang="en-US" sz="2000" dirty="0">
                <a:solidFill>
                  <a:srgbClr val="0000CC"/>
                </a:solidFill>
                <a:latin typeface="楷体_GB2312" pitchFamily="49" charset="-122"/>
                <a:ea typeface="楷体_GB2312" pitchFamily="49" charset="-122"/>
              </a:rPr>
              <a:t>不</a:t>
            </a:r>
            <a:r>
              <a:rPr kumimoji="1" lang="zh-CN" altLang="en-US" sz="2000" dirty="0" smtClean="0">
                <a:solidFill>
                  <a:srgbClr val="0000CC"/>
                </a:solidFill>
                <a:latin typeface="楷体_GB2312" pitchFamily="49" charset="-122"/>
                <a:ea typeface="楷体_GB2312" pitchFamily="49" charset="-122"/>
              </a:rPr>
              <a:t>合法</a:t>
            </a:r>
            <a:endParaRPr kumimoji="1" lang="zh-CN" altLang="en-US" sz="2400" dirty="0">
              <a:solidFill>
                <a:srgbClr val="0000CC"/>
              </a:solidFill>
              <a:latin typeface="楷体_GB2312" pitchFamily="49" charset="-122"/>
              <a:ea typeface="楷体_GB2312" pitchFamily="49" charset="-122"/>
            </a:endParaRPr>
          </a:p>
          <a:p>
            <a:pPr eaLnBrk="1" hangingPunct="1">
              <a:spcBef>
                <a:spcPct val="30000"/>
              </a:spcBef>
            </a:pPr>
            <a:r>
              <a:rPr kumimoji="1" lang="zh-CN" altLang="en-US" sz="2400" dirty="0">
                <a:solidFill>
                  <a:srgbClr val="0000CC"/>
                </a:solidFill>
              </a:rPr>
              <a:t>    </a:t>
            </a:r>
            <a:r>
              <a:rPr kumimoji="1" lang="en-US" altLang="zh-CN" sz="2400" dirty="0">
                <a:solidFill>
                  <a:srgbClr val="FF3399"/>
                </a:solidFill>
              </a:rPr>
              <a:t>Sub[1……</a:t>
            </a:r>
            <a:r>
              <a:rPr kumimoji="1" lang="en-US" altLang="zh-CN" sz="2400" dirty="0" err="1">
                <a:solidFill>
                  <a:srgbClr val="FF3399"/>
                </a:solidFill>
              </a:rPr>
              <a:t>len</a:t>
            </a:r>
            <a:r>
              <a:rPr kumimoji="1" lang="en-US" altLang="zh-CN" sz="2400" dirty="0">
                <a:solidFill>
                  <a:srgbClr val="FF3399"/>
                </a:solidFill>
              </a:rPr>
              <a:t>] = S [pos……pos+len-1];</a:t>
            </a:r>
          </a:p>
          <a:p>
            <a:pPr eaLnBrk="1" hangingPunct="1">
              <a:spcBef>
                <a:spcPct val="30000"/>
              </a:spcBef>
            </a:pPr>
            <a:r>
              <a:rPr kumimoji="1" lang="en-US" altLang="zh-CN" sz="2400" dirty="0">
                <a:solidFill>
                  <a:srgbClr val="FF3399"/>
                </a:solidFill>
              </a:rPr>
              <a:t>    Sub[0]=</a:t>
            </a:r>
            <a:r>
              <a:rPr kumimoji="1" lang="en-US" altLang="zh-CN" sz="2400" dirty="0" err="1">
                <a:solidFill>
                  <a:srgbClr val="FF3399"/>
                </a:solidFill>
              </a:rPr>
              <a:t>len</a:t>
            </a:r>
            <a:r>
              <a:rPr kumimoji="1" lang="en-US" altLang="zh-CN" sz="2400" dirty="0">
                <a:solidFill>
                  <a:srgbClr val="FF3399"/>
                </a:solidFill>
              </a:rPr>
              <a:t>;</a:t>
            </a:r>
            <a:r>
              <a:rPr kumimoji="1" lang="en-US" altLang="zh-CN" sz="2400" dirty="0">
                <a:solidFill>
                  <a:srgbClr val="0000CC"/>
                </a:solidFill>
              </a:rPr>
              <a:t>   </a:t>
            </a:r>
            <a:r>
              <a:rPr kumimoji="1" lang="en-US" altLang="zh-CN" sz="2400" dirty="0"/>
              <a:t>return OK;</a:t>
            </a:r>
          </a:p>
          <a:p>
            <a:pPr eaLnBrk="1" hangingPunct="1">
              <a:spcBef>
                <a:spcPct val="30000"/>
              </a:spcBef>
            </a:pPr>
            <a:r>
              <a:rPr kumimoji="1" lang="en-US" altLang="zh-CN" sz="2400" dirty="0"/>
              <a:t> }</a:t>
            </a:r>
          </a:p>
        </p:txBody>
      </p:sp>
      <p:sp>
        <p:nvSpPr>
          <p:cNvPr id="75781" name="AutoShape 5"/>
          <p:cNvSpPr>
            <a:spLocks noChangeArrowheads="1"/>
          </p:cNvSpPr>
          <p:nvPr/>
        </p:nvSpPr>
        <p:spPr bwMode="auto">
          <a:xfrm>
            <a:off x="624136" y="1890936"/>
            <a:ext cx="6900192" cy="914400"/>
          </a:xfrm>
          <a:prstGeom prst="wedgeRectCallout">
            <a:avLst>
              <a:gd name="adj1" fmla="val -17505"/>
              <a:gd name="adj2" fmla="val -88718"/>
            </a:avLst>
          </a:prstGeom>
          <a:noFill/>
          <a:ln w="9525">
            <a:solidFill>
              <a:schemeClr val="accent1"/>
            </a:solidFill>
            <a:miter lim="800000"/>
            <a:headEnd/>
            <a:tailEnd/>
          </a:ln>
        </p:spPr>
        <p:txBody>
          <a:bodyPr/>
          <a:lstStyle/>
          <a:p>
            <a:pPr eaLnBrk="1" hangingPunct="1"/>
            <a:r>
              <a:rPr kumimoji="1" lang="zh-CN" altLang="en-US" sz="2400" dirty="0">
                <a:latin typeface="仿宋_GB2312" pitchFamily="49" charset="-122"/>
                <a:ea typeface="仿宋_GB2312" pitchFamily="49" charset="-122"/>
              </a:rPr>
              <a:t>将串</a:t>
            </a:r>
            <a:r>
              <a:rPr kumimoji="1" lang="en-US" altLang="zh-CN" sz="2400" dirty="0">
                <a:latin typeface="仿宋_GB2312" pitchFamily="49" charset="-122"/>
                <a:ea typeface="仿宋_GB2312" pitchFamily="49" charset="-122"/>
              </a:rPr>
              <a:t>S</a:t>
            </a:r>
            <a:r>
              <a:rPr kumimoji="1" lang="zh-CN" altLang="en-US" sz="2400" dirty="0">
                <a:latin typeface="仿宋_GB2312" pitchFamily="49" charset="-122"/>
                <a:ea typeface="仿宋_GB2312" pitchFamily="49" charset="-122"/>
              </a:rPr>
              <a:t>中从第</a:t>
            </a:r>
            <a:r>
              <a:rPr kumimoji="1" lang="en-US" altLang="zh-CN" sz="2400" dirty="0">
                <a:latin typeface="仿宋_GB2312" pitchFamily="49" charset="-122"/>
                <a:ea typeface="仿宋_GB2312" pitchFamily="49" charset="-122"/>
              </a:rPr>
              <a:t>pos</a:t>
            </a:r>
            <a:r>
              <a:rPr kumimoji="1" lang="zh-CN" altLang="en-US" sz="2400" dirty="0">
                <a:latin typeface="仿宋_GB2312" pitchFamily="49" charset="-122"/>
                <a:ea typeface="仿宋_GB2312" pitchFamily="49" charset="-122"/>
              </a:rPr>
              <a:t>个字符开始长度为</a:t>
            </a:r>
            <a:r>
              <a:rPr kumimoji="1" lang="en-US" altLang="zh-CN" sz="2400" dirty="0" err="1">
                <a:latin typeface="仿宋_GB2312" pitchFamily="49" charset="-122"/>
                <a:ea typeface="仿宋_GB2312" pitchFamily="49" charset="-122"/>
              </a:rPr>
              <a:t>len</a:t>
            </a:r>
            <a:r>
              <a:rPr kumimoji="1" lang="zh-CN" altLang="en-US" sz="2400" dirty="0">
                <a:latin typeface="仿宋_GB2312" pitchFamily="49" charset="-122"/>
                <a:ea typeface="仿宋_GB2312" pitchFamily="49" charset="-122"/>
              </a:rPr>
              <a:t>的字符序列复制到串</a:t>
            </a:r>
            <a:r>
              <a:rPr kumimoji="1" lang="en-US" altLang="zh-CN" sz="2400" dirty="0">
                <a:latin typeface="仿宋_GB2312" pitchFamily="49" charset="-122"/>
                <a:ea typeface="仿宋_GB2312" pitchFamily="49" charset="-122"/>
              </a:rPr>
              <a:t>Sub</a:t>
            </a:r>
            <a:r>
              <a:rPr kumimoji="1" lang="zh-CN" altLang="en-US" sz="2400" dirty="0">
                <a:latin typeface="仿宋_GB2312" pitchFamily="49" charset="-122"/>
                <a:ea typeface="仿宋_GB2312" pitchFamily="49" charset="-122"/>
              </a:rPr>
              <a:t>中</a:t>
            </a:r>
            <a:r>
              <a:rPr kumimoji="1" lang="zh-CN" altLang="en-US" sz="2400" dirty="0">
                <a:solidFill>
                  <a:srgbClr val="0000CC"/>
                </a:solidFill>
                <a:latin typeface="仿宋_GB2312" pitchFamily="49" charset="-122"/>
                <a:ea typeface="仿宋_GB2312" pitchFamily="49" charset="-122"/>
              </a:rPr>
              <a:t>（注：串</a:t>
            </a:r>
            <a:r>
              <a:rPr kumimoji="1" lang="en-US" altLang="zh-CN" sz="2400" dirty="0">
                <a:solidFill>
                  <a:srgbClr val="0000CC"/>
                </a:solidFill>
                <a:latin typeface="仿宋_GB2312" pitchFamily="49" charset="-122"/>
                <a:ea typeface="仿宋_GB2312" pitchFamily="49" charset="-122"/>
              </a:rPr>
              <a:t>Sub</a:t>
            </a:r>
            <a:r>
              <a:rPr kumimoji="1" lang="zh-CN" altLang="en-US" sz="2400" dirty="0">
                <a:solidFill>
                  <a:srgbClr val="0000CC"/>
                </a:solidFill>
                <a:latin typeface="仿宋_GB2312" pitchFamily="49" charset="-122"/>
                <a:ea typeface="仿宋_GB2312" pitchFamily="49" charset="-122"/>
              </a:rPr>
              <a:t>的预留长度与</a:t>
            </a:r>
            <a:r>
              <a:rPr kumimoji="1" lang="en-US" altLang="zh-CN" sz="2400" dirty="0">
                <a:solidFill>
                  <a:srgbClr val="0000CC"/>
                </a:solidFill>
                <a:latin typeface="仿宋_GB2312" pitchFamily="49" charset="-122"/>
                <a:ea typeface="仿宋_GB2312" pitchFamily="49" charset="-122"/>
              </a:rPr>
              <a:t>S</a:t>
            </a:r>
            <a:r>
              <a:rPr kumimoji="1" lang="zh-CN" altLang="en-US" sz="2400" dirty="0">
                <a:solidFill>
                  <a:srgbClr val="0000CC"/>
                </a:solidFill>
                <a:latin typeface="仿宋_GB2312" pitchFamily="49" charset="-122"/>
                <a:ea typeface="仿宋_GB2312" pitchFamily="49" charset="-122"/>
              </a:rPr>
              <a:t>一样）</a:t>
            </a:r>
            <a:endParaRPr kumimoji="1" lang="zh-CN" altLang="en-US" sz="2400" b="0" dirty="0">
              <a:solidFill>
                <a:srgbClr val="0000CC"/>
              </a:solidFill>
            </a:endParaRPr>
          </a:p>
        </p:txBody>
      </p:sp>
      <p:sp>
        <p:nvSpPr>
          <p:cNvPr id="75783" name="Text Box 7"/>
          <p:cNvSpPr txBox="1">
            <a:spLocks noChangeArrowheads="1"/>
          </p:cNvSpPr>
          <p:nvPr/>
        </p:nvSpPr>
        <p:spPr bwMode="auto">
          <a:xfrm>
            <a:off x="1979712" y="5373216"/>
            <a:ext cx="3810000" cy="461665"/>
          </a:xfrm>
          <a:prstGeom prst="rect">
            <a:avLst/>
          </a:prstGeom>
          <a:noFill/>
          <a:ln w="9525">
            <a:noFill/>
            <a:miter lim="800000"/>
            <a:headEnd/>
            <a:tailEnd/>
          </a:ln>
        </p:spPr>
        <p:txBody>
          <a:bodyPr>
            <a:spAutoFit/>
          </a:bodyPr>
          <a:lstStyle/>
          <a:p>
            <a:pPr eaLnBrk="1" hangingPunct="1">
              <a:spcBef>
                <a:spcPct val="50000"/>
              </a:spcBef>
            </a:pPr>
            <a:r>
              <a:rPr kumimoji="1" lang="en-US" altLang="zh-CN" sz="2400" dirty="0">
                <a:ea typeface="黑体" pitchFamily="2" charset="-122"/>
              </a:rPr>
              <a:t>s =</a:t>
            </a:r>
            <a:r>
              <a:rPr kumimoji="1" lang="zh-CN" altLang="en-US" sz="2400" dirty="0">
                <a:ea typeface="黑体" pitchFamily="2" charset="-122"/>
              </a:rPr>
              <a:t>“</a:t>
            </a:r>
            <a:r>
              <a:rPr kumimoji="1" lang="en-US" altLang="zh-CN" sz="2400" dirty="0">
                <a:ea typeface="黑体" pitchFamily="2" charset="-122"/>
              </a:rPr>
              <a:t> a</a:t>
            </a:r>
            <a:r>
              <a:rPr kumimoji="1" lang="en-US" altLang="zh-CN" sz="2400" baseline="-8000" dirty="0">
                <a:ea typeface="黑体" pitchFamily="2" charset="-122"/>
              </a:rPr>
              <a:t>1</a:t>
            </a:r>
            <a:r>
              <a:rPr kumimoji="1" lang="en-US" altLang="zh-CN" sz="2400" dirty="0">
                <a:ea typeface="黑体" pitchFamily="2" charset="-122"/>
              </a:rPr>
              <a:t> , a</a:t>
            </a:r>
            <a:r>
              <a:rPr kumimoji="1" lang="en-US" altLang="zh-CN" sz="2400" baseline="-8000" dirty="0">
                <a:ea typeface="黑体" pitchFamily="2" charset="-122"/>
              </a:rPr>
              <a:t>2</a:t>
            </a:r>
            <a:r>
              <a:rPr kumimoji="1" lang="en-US" altLang="zh-CN" sz="2400" dirty="0">
                <a:ea typeface="黑体" pitchFamily="2" charset="-122"/>
              </a:rPr>
              <a:t> , …….. , a</a:t>
            </a:r>
            <a:r>
              <a:rPr kumimoji="1" lang="en-US" altLang="zh-CN" sz="2400" baseline="-8000" dirty="0">
                <a:solidFill>
                  <a:srgbClr val="FF0000"/>
                </a:solidFill>
                <a:ea typeface="黑体" pitchFamily="2" charset="-122"/>
              </a:rPr>
              <a:t>n</a:t>
            </a:r>
            <a:r>
              <a:rPr kumimoji="1" lang="zh-CN" altLang="en-US" sz="2400" dirty="0">
                <a:ea typeface="黑体" pitchFamily="2" charset="-122"/>
              </a:rPr>
              <a:t>”</a:t>
            </a:r>
            <a:endParaRPr kumimoji="1" lang="en-US" altLang="zh-CN" sz="2400" dirty="0">
              <a:ea typeface="黑体" pitchFamily="2" charset="-122"/>
            </a:endParaRPr>
          </a:p>
        </p:txBody>
      </p:sp>
      <p:sp>
        <p:nvSpPr>
          <p:cNvPr id="75792" name="AutoShape 16"/>
          <p:cNvSpPr>
            <a:spLocks noChangeArrowheads="1"/>
          </p:cNvSpPr>
          <p:nvPr/>
        </p:nvSpPr>
        <p:spPr bwMode="auto">
          <a:xfrm>
            <a:off x="6347792" y="5769199"/>
            <a:ext cx="1752600" cy="533400"/>
          </a:xfrm>
          <a:prstGeom prst="wedgeEllipseCallout">
            <a:avLst>
              <a:gd name="adj1" fmla="val -53532"/>
              <a:gd name="adj2" fmla="val -428870"/>
            </a:avLst>
          </a:prstGeom>
          <a:solidFill>
            <a:srgbClr val="66FF33"/>
          </a:solidFill>
          <a:ln w="9525">
            <a:solidFill>
              <a:schemeClr val="tx1"/>
            </a:solidFill>
            <a:miter lim="800000"/>
            <a:headEnd/>
            <a:tailEnd/>
          </a:ln>
        </p:spPr>
        <p:txBody>
          <a:bodyPr/>
          <a:lstStyle/>
          <a:p>
            <a:pPr algn="ctr" eaLnBrk="1" hangingPunct="1"/>
            <a:r>
              <a:rPr kumimoji="1" lang="en-US" altLang="zh-CN" sz="2400"/>
              <a:t>n</a:t>
            </a:r>
            <a:r>
              <a:rPr kumimoji="1" lang="zh-CN" altLang="en-US" sz="2400"/>
              <a:t>＝</a:t>
            </a:r>
            <a:r>
              <a:rPr kumimoji="1" lang="zh-CN" altLang="en-US" sz="2000"/>
              <a:t>串长</a:t>
            </a:r>
          </a:p>
        </p:txBody>
      </p:sp>
      <p:sp>
        <p:nvSpPr>
          <p:cNvPr id="75793" name="Line 17"/>
          <p:cNvSpPr>
            <a:spLocks noChangeShapeType="1"/>
          </p:cNvSpPr>
          <p:nvPr/>
        </p:nvSpPr>
        <p:spPr bwMode="auto">
          <a:xfrm>
            <a:off x="2665512" y="5906616"/>
            <a:ext cx="2819400" cy="0"/>
          </a:xfrm>
          <a:prstGeom prst="line">
            <a:avLst/>
          </a:prstGeom>
          <a:noFill/>
          <a:ln w="9525">
            <a:solidFill>
              <a:srgbClr val="66FF33"/>
            </a:solidFill>
            <a:round/>
            <a:headEnd/>
            <a:tailEnd/>
          </a:ln>
        </p:spPr>
        <p:txBody>
          <a:bodyPr/>
          <a:lstStyle/>
          <a:p>
            <a:endParaRPr lang="zh-CN" altLang="en-US"/>
          </a:p>
        </p:txBody>
      </p:sp>
      <p:sp>
        <p:nvSpPr>
          <p:cNvPr id="75794" name="Line 18"/>
          <p:cNvSpPr>
            <a:spLocks noChangeShapeType="1"/>
          </p:cNvSpPr>
          <p:nvPr/>
        </p:nvSpPr>
        <p:spPr bwMode="auto">
          <a:xfrm flipV="1">
            <a:off x="3940696" y="5906616"/>
            <a:ext cx="0" cy="457200"/>
          </a:xfrm>
          <a:prstGeom prst="line">
            <a:avLst/>
          </a:prstGeom>
          <a:noFill/>
          <a:ln w="9525">
            <a:solidFill>
              <a:schemeClr val="accent1"/>
            </a:solidFill>
            <a:round/>
            <a:headEnd/>
            <a:tailEnd type="triangle" w="med" len="med"/>
          </a:ln>
        </p:spPr>
        <p:txBody>
          <a:bodyPr/>
          <a:lstStyle/>
          <a:p>
            <a:endParaRPr lang="zh-CN" altLang="en-US"/>
          </a:p>
        </p:txBody>
      </p:sp>
      <p:sp>
        <p:nvSpPr>
          <p:cNvPr id="75795" name="Rectangle 19"/>
          <p:cNvSpPr>
            <a:spLocks noChangeArrowheads="1"/>
          </p:cNvSpPr>
          <p:nvPr/>
        </p:nvSpPr>
        <p:spPr bwMode="auto">
          <a:xfrm>
            <a:off x="3635896" y="6287616"/>
            <a:ext cx="838200" cy="457200"/>
          </a:xfrm>
          <a:prstGeom prst="rect">
            <a:avLst/>
          </a:prstGeom>
          <a:noFill/>
          <a:ln w="9525">
            <a:noFill/>
            <a:miter lim="800000"/>
            <a:headEnd/>
            <a:tailEnd/>
          </a:ln>
        </p:spPr>
        <p:txBody>
          <a:bodyPr>
            <a:spAutoFit/>
          </a:bodyPr>
          <a:lstStyle/>
          <a:p>
            <a:pPr eaLnBrk="1" hangingPunct="1"/>
            <a:r>
              <a:rPr kumimoji="1" lang="en-US" altLang="zh-CN" sz="2400" dirty="0">
                <a:solidFill>
                  <a:srgbClr val="0000CC"/>
                </a:solidFill>
              </a:rPr>
              <a:t>pos</a:t>
            </a:r>
          </a:p>
        </p:txBody>
      </p:sp>
      <p:sp>
        <p:nvSpPr>
          <p:cNvPr id="75797" name="Rectangle 21"/>
          <p:cNvSpPr>
            <a:spLocks noChangeArrowheads="1"/>
          </p:cNvSpPr>
          <p:nvPr/>
        </p:nvSpPr>
        <p:spPr bwMode="auto">
          <a:xfrm>
            <a:off x="4510609" y="6287616"/>
            <a:ext cx="596638" cy="461665"/>
          </a:xfrm>
          <a:prstGeom prst="rect">
            <a:avLst/>
          </a:prstGeom>
          <a:noFill/>
          <a:ln w="9525">
            <a:noFill/>
            <a:miter lim="800000"/>
            <a:headEnd/>
            <a:tailEnd/>
          </a:ln>
        </p:spPr>
        <p:txBody>
          <a:bodyPr wrap="none">
            <a:spAutoFit/>
          </a:bodyPr>
          <a:lstStyle/>
          <a:p>
            <a:pPr eaLnBrk="1" hangingPunct="1"/>
            <a:r>
              <a:rPr kumimoji="1" lang="en-US" altLang="zh-CN" sz="2400" dirty="0" err="1">
                <a:solidFill>
                  <a:srgbClr val="0000CC"/>
                </a:solidFill>
              </a:rPr>
              <a:t>len</a:t>
            </a:r>
            <a:endParaRPr kumimoji="1" lang="en-US" altLang="zh-CN" sz="2400" dirty="0">
              <a:solidFill>
                <a:srgbClr val="0000CC"/>
              </a:solidFill>
            </a:endParaRPr>
          </a:p>
        </p:txBody>
      </p:sp>
      <p:sp>
        <p:nvSpPr>
          <p:cNvPr id="75798" name="AutoShape 22"/>
          <p:cNvSpPr>
            <a:spLocks noChangeArrowheads="1"/>
          </p:cNvSpPr>
          <p:nvPr/>
        </p:nvSpPr>
        <p:spPr bwMode="auto">
          <a:xfrm>
            <a:off x="4778896" y="5982816"/>
            <a:ext cx="76200" cy="457200"/>
          </a:xfrm>
          <a:prstGeom prst="upArrow">
            <a:avLst>
              <a:gd name="adj1" fmla="val 50000"/>
              <a:gd name="adj2" fmla="val 150000"/>
            </a:avLst>
          </a:prstGeom>
          <a:solidFill>
            <a:schemeClr val="accent1"/>
          </a:solidFill>
          <a:ln w="50800">
            <a:solidFill>
              <a:schemeClr val="accent1"/>
            </a:solidFill>
            <a:miter lim="800000"/>
            <a:headEnd/>
            <a:tailEnd/>
          </a:ln>
        </p:spPr>
        <p:txBody>
          <a:bodyPr wrap="none" anchor="ctr"/>
          <a:lstStyle/>
          <a:p>
            <a:pPr eaLnBrk="1" hangingPunct="1"/>
            <a:endParaRPr lang="zh-CN" altLang="en-US"/>
          </a:p>
        </p:txBody>
      </p:sp>
      <p:sp>
        <p:nvSpPr>
          <p:cNvPr id="75799" name="Line 23"/>
          <p:cNvSpPr>
            <a:spLocks noChangeShapeType="1"/>
          </p:cNvSpPr>
          <p:nvPr/>
        </p:nvSpPr>
        <p:spPr bwMode="auto">
          <a:xfrm>
            <a:off x="3923928" y="5906616"/>
            <a:ext cx="1295400" cy="0"/>
          </a:xfrm>
          <a:prstGeom prst="line">
            <a:avLst/>
          </a:prstGeom>
          <a:noFill/>
          <a:ln w="25400">
            <a:solidFill>
              <a:schemeClr val="accent1"/>
            </a:solidFill>
            <a:round/>
            <a:headEnd/>
            <a:tailEnd/>
          </a:ln>
        </p:spPr>
        <p:txBody>
          <a:bodyPr/>
          <a:lstStyle/>
          <a:p>
            <a:endParaRPr lang="zh-CN" altLang="en-US"/>
          </a:p>
        </p:txBody>
      </p:sp>
      <p:sp>
        <p:nvSpPr>
          <p:cNvPr id="13" name="标题 1"/>
          <p:cNvSpPr txBox="1">
            <a:spLocks/>
          </p:cNvSpPr>
          <p:nvPr/>
        </p:nvSpPr>
        <p:spPr bwMode="white">
          <a:xfrm>
            <a:off x="539750" y="115888"/>
            <a:ext cx="8424863"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0" cap="none" spc="0" normalizeH="0" baseline="0" noProof="0" smtClean="0">
                <a:ln>
                  <a:noFill/>
                </a:ln>
                <a:solidFill>
                  <a:schemeClr val="bg1"/>
                </a:solidFill>
                <a:effectLst/>
                <a:uLnTx/>
                <a:uFillTx/>
                <a:latin typeface="+mj-lt"/>
                <a:ea typeface="+mj-ea"/>
                <a:cs typeface="+mj-cs"/>
              </a:rPr>
              <a:t>求子串</a:t>
            </a:r>
            <a:r>
              <a:rPr kumimoji="0" lang="en-US" altLang="zh-CN" sz="4400" b="1" i="0" u="none" strike="noStrike" kern="0" cap="none" spc="0" normalizeH="0" baseline="0" noProof="0" smtClean="0">
                <a:ln>
                  <a:noFill/>
                </a:ln>
                <a:solidFill>
                  <a:schemeClr val="bg1"/>
                </a:solidFill>
                <a:effectLst/>
                <a:uLnTx/>
                <a:uFillTx/>
                <a:latin typeface="+mj-lt"/>
                <a:ea typeface="+mj-ea"/>
                <a:cs typeface="+mj-cs"/>
              </a:rPr>
              <a:t>SubString</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81">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8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5793"/>
                                        </p:tgtEl>
                                        <p:attrNameLst>
                                          <p:attrName>style.visibility</p:attrName>
                                        </p:attrNameLst>
                                      </p:cBhvr>
                                      <p:to>
                                        <p:strVal val="visible"/>
                                      </p:to>
                                    </p:set>
                                    <p:animEffect transition="in" filter="wipe(left)">
                                      <p:cBhvr>
                                        <p:cTn id="23" dur="500"/>
                                        <p:tgtEl>
                                          <p:spTgt spid="7579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5794"/>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7579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5799"/>
                                        </p:tgtEl>
                                        <p:attrNameLst>
                                          <p:attrName>style.visibility</p:attrName>
                                        </p:attrNameLst>
                                      </p:cBhvr>
                                      <p:to>
                                        <p:strVal val="visible"/>
                                      </p:to>
                                    </p:set>
                                    <p:animEffect transition="in" filter="wipe(left)">
                                      <p:cBhvr>
                                        <p:cTn id="35" dur="500"/>
                                        <p:tgtEl>
                                          <p:spTgt spid="75799"/>
                                        </p:tgtEl>
                                      </p:cBhvr>
                                    </p:animEffec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75798"/>
                                        </p:tgtEl>
                                        <p:attrNameLst>
                                          <p:attrName>style.visibility</p:attrName>
                                        </p:attrNameLst>
                                      </p:cBhvr>
                                      <p:to>
                                        <p:strVal val="visible"/>
                                      </p:to>
                                    </p:set>
                                  </p:childTnLst>
                                </p:cTn>
                              </p:par>
                            </p:childTnLst>
                          </p:cTn>
                        </p:par>
                        <p:par>
                          <p:cTn id="39" fill="hold" nodeType="afterGroup">
                            <p:stCondLst>
                              <p:cond delay="1000"/>
                            </p:stCondLst>
                            <p:childTnLst>
                              <p:par>
                                <p:cTn id="40" presetID="1" presetClass="entr" presetSubtype="0" fill="hold" grpId="0" nodeType="afterEffect">
                                  <p:stCondLst>
                                    <p:cond delay="0"/>
                                  </p:stCondLst>
                                  <p:childTnLst>
                                    <p:set>
                                      <p:cBhvr>
                                        <p:cTn id="41" dur="1" fill="hold">
                                          <p:stCondLst>
                                            <p:cond delay="499"/>
                                          </p:stCondLst>
                                        </p:cTn>
                                        <p:tgtEl>
                                          <p:spTgt spid="7579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5779">
                                            <p:txEl>
                                              <p:pRg st="1" end="1"/>
                                            </p:txEl>
                                          </p:spTgt>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75779">
                                            <p:txEl>
                                              <p:pRg st="3" end="3"/>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75779">
                                            <p:txEl>
                                              <p:pRg st="4" end="4"/>
                                            </p:txEl>
                                          </p:spTgt>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75779">
                                            <p:txEl>
                                              <p:pRg st="5" end="5"/>
                                            </p:txEl>
                                          </p:spTgt>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5792"/>
                                        </p:tgtEl>
                                        <p:attrNameLst>
                                          <p:attrName>style.visibility</p:attrName>
                                        </p:attrNameLst>
                                      </p:cBhvr>
                                      <p:to>
                                        <p:strVal val="visible"/>
                                      </p:to>
                                    </p:set>
                                    <p:animEffect transition="in" filter="wipe(down)">
                                      <p:cBhvr>
                                        <p:cTn id="70" dur="500"/>
                                        <p:tgtEl>
                                          <p:spTgt spid="75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build="p" autoUpdateAnimBg="0"/>
      <p:bldP spid="75781" grpId="0" build="p" animBg="1" autoUpdateAnimBg="0"/>
      <p:bldP spid="75783" grpId="0" autoUpdateAnimBg="0"/>
      <p:bldP spid="75792" grpId="0" animBg="1" autoUpdateAnimBg="0"/>
      <p:bldP spid="75793" grpId="0" animBg="1"/>
      <p:bldP spid="75794" grpId="0" animBg="1"/>
      <p:bldP spid="75795" grpId="0" autoUpdateAnimBg="0"/>
      <p:bldP spid="75797" grpId="0" autoUpdateAnimBg="0"/>
      <p:bldP spid="75798" grpId="0" animBg="1"/>
      <p:bldP spid="757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串的表示和实现</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讨论：想存放超长字符串怎么办？</a:t>
            </a:r>
            <a:endParaRPr lang="en-US" altLang="zh-CN" dirty="0" smtClean="0"/>
          </a:p>
          <a:p>
            <a:pPr lvl="1">
              <a:lnSpc>
                <a:spcPct val="150000"/>
              </a:lnSpc>
            </a:pPr>
            <a:r>
              <a:rPr lang="zh-CN" altLang="en-US" dirty="0" smtClean="0"/>
              <a:t>静态数组有缺陷</a:t>
            </a:r>
            <a:endParaRPr lang="en-US" altLang="zh-CN" dirty="0" smtClean="0"/>
          </a:p>
          <a:p>
            <a:pPr lvl="1">
              <a:lnSpc>
                <a:spcPct val="150000"/>
              </a:lnSpc>
            </a:pPr>
            <a:r>
              <a:rPr lang="zh-CN" altLang="en-US" dirty="0" smtClean="0"/>
              <a:t>改用动态分配的一维数组</a:t>
            </a:r>
            <a:endParaRPr lang="en-US" altLang="zh-CN" dirty="0" smtClean="0"/>
          </a:p>
          <a:p>
            <a:pPr lvl="2">
              <a:lnSpc>
                <a:spcPct val="150000"/>
              </a:lnSpc>
            </a:pPr>
            <a:r>
              <a:rPr lang="zh-CN" altLang="en-US" dirty="0" smtClean="0"/>
              <a:t>堆</a:t>
            </a:r>
          </a:p>
          <a:p>
            <a:pPr>
              <a:lnSpc>
                <a:spcPct val="150000"/>
              </a:lnSpc>
            </a:pPr>
            <a:endParaRPr lang="zh-CN" altLang="en-US" dirty="0"/>
          </a:p>
        </p:txBody>
      </p:sp>
    </p:spTree>
    <p:extLst>
      <p:ext uri="{BB962C8B-B14F-4D97-AF65-F5344CB8AC3E}">
        <p14:creationId xmlns:p14="http://schemas.microsoft.com/office/powerpoint/2010/main" xmlns="" val="62839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539552" y="1196752"/>
            <a:ext cx="8458200" cy="4832092"/>
          </a:xfrm>
          <a:prstGeom prst="rect">
            <a:avLst/>
          </a:prstGeom>
          <a:noFill/>
          <a:ln w="9525">
            <a:noFill/>
            <a:miter lim="800000"/>
            <a:headEnd/>
            <a:tailEnd/>
          </a:ln>
        </p:spPr>
        <p:txBody>
          <a:bodyPr>
            <a:spAutoFit/>
          </a:bodyPr>
          <a:lstStyle/>
          <a:p>
            <a:pPr algn="just">
              <a:spcBef>
                <a:spcPct val="50000"/>
              </a:spcBef>
            </a:pPr>
            <a:r>
              <a:rPr lang="zh-CN" altLang="en-US" sz="3200" b="1" dirty="0"/>
              <a:t>字符串包括</a:t>
            </a:r>
            <a:r>
              <a:rPr lang="zh-CN" altLang="en-US" sz="3200" b="1" dirty="0">
                <a:solidFill>
                  <a:srgbClr val="FF0000"/>
                </a:solidFill>
              </a:rPr>
              <a:t>串名与串值</a:t>
            </a:r>
            <a:r>
              <a:rPr lang="zh-CN" altLang="en-US" sz="3200" b="1" dirty="0"/>
              <a:t>两部分，而串值采用堆串存储方法存储，串名用符号表存储。</a:t>
            </a:r>
          </a:p>
          <a:p>
            <a:pPr>
              <a:spcBef>
                <a:spcPct val="50000"/>
              </a:spcBef>
            </a:pPr>
            <a:r>
              <a:rPr lang="zh-CN" altLang="en-US" sz="3200" b="1" dirty="0">
                <a:solidFill>
                  <a:srgbClr val="E44210"/>
                </a:solidFill>
                <a:ea typeface="黑体" pitchFamily="2" charset="-122"/>
              </a:rPr>
              <a:t>堆串存储方法</a:t>
            </a:r>
            <a:r>
              <a:rPr lang="zh-CN" altLang="en-US" sz="3200" b="1" dirty="0" smtClean="0">
                <a:solidFill>
                  <a:srgbClr val="E44210"/>
                </a:solidFill>
                <a:ea typeface="黑体" pitchFamily="2" charset="-122"/>
              </a:rPr>
              <a:t>：</a:t>
            </a:r>
            <a:endParaRPr lang="en-US" altLang="zh-CN" sz="3200" b="1" dirty="0" smtClean="0">
              <a:solidFill>
                <a:srgbClr val="E44210"/>
              </a:solidFill>
              <a:ea typeface="黑体" pitchFamily="2" charset="-122"/>
            </a:endParaRPr>
          </a:p>
          <a:p>
            <a:pPr>
              <a:spcBef>
                <a:spcPct val="50000"/>
              </a:spcBef>
              <a:buFont typeface="Wingdings" pitchFamily="2" charset="2"/>
              <a:buChar char="Ø"/>
            </a:pPr>
            <a:r>
              <a:rPr lang="zh-CN" altLang="en-US" sz="2800" b="1" dirty="0" smtClean="0"/>
              <a:t>仍</a:t>
            </a:r>
            <a:r>
              <a:rPr lang="zh-CN" altLang="en-US" sz="2800" b="1" dirty="0"/>
              <a:t>以一组地址连续的存储单元存放串的字符序列，但它们的存储空间是在程序执行过程中动态分配的</a:t>
            </a:r>
            <a:r>
              <a:rPr lang="zh-CN" altLang="en-US" sz="2800" b="1" dirty="0" smtClean="0"/>
              <a:t>。</a:t>
            </a:r>
            <a:endParaRPr lang="en-US" altLang="zh-CN" sz="2800" b="1" dirty="0" smtClean="0"/>
          </a:p>
          <a:p>
            <a:pPr>
              <a:spcBef>
                <a:spcPct val="50000"/>
              </a:spcBef>
              <a:buFont typeface="Wingdings" pitchFamily="2" charset="2"/>
              <a:buChar char="Ø"/>
            </a:pPr>
            <a:r>
              <a:rPr lang="zh-CN" altLang="en-US" sz="2800" b="1" dirty="0" smtClean="0"/>
              <a:t>系统</a:t>
            </a:r>
            <a:r>
              <a:rPr lang="zh-CN" altLang="en-US" sz="2800" b="1" dirty="0"/>
              <a:t>将一个地址连续、容量很大的存储空间作为字符串的可用空间，每当建立一个新串时，系统就从这个空间中分配一个大小和字符串长度相同的空间存储新串的串值。 </a:t>
            </a:r>
          </a:p>
        </p:txBody>
      </p:sp>
      <p:sp>
        <p:nvSpPr>
          <p:cNvPr id="4"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4.2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串的表示和实现</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串的表示和实现</a:t>
            </a:r>
            <a:endParaRPr lang="zh-CN" altLang="en-US" dirty="0"/>
          </a:p>
        </p:txBody>
      </p:sp>
      <p:sp>
        <p:nvSpPr>
          <p:cNvPr id="3" name="内容占位符 2"/>
          <p:cNvSpPr>
            <a:spLocks noGrp="1"/>
          </p:cNvSpPr>
          <p:nvPr>
            <p:ph idx="1"/>
          </p:nvPr>
        </p:nvSpPr>
        <p:spPr>
          <a:xfrm>
            <a:off x="395288" y="1052736"/>
            <a:ext cx="8569325" cy="5399087"/>
          </a:xfrm>
        </p:spPr>
        <p:txBody>
          <a:bodyPr/>
          <a:lstStyle/>
          <a:p>
            <a:pPr>
              <a:lnSpc>
                <a:spcPct val="110000"/>
              </a:lnSpc>
            </a:pPr>
            <a:r>
              <a:rPr lang="zh-CN" altLang="en-US" dirty="0" smtClean="0"/>
              <a:t>堆分配存储表示</a:t>
            </a:r>
            <a:endParaRPr lang="en-US" altLang="zh-CN" dirty="0" smtClean="0"/>
          </a:p>
          <a:p>
            <a:pPr lvl="1">
              <a:lnSpc>
                <a:spcPct val="110000"/>
              </a:lnSpc>
            </a:pPr>
            <a:r>
              <a:rPr lang="zh-CN" altLang="en-US" dirty="0" smtClean="0"/>
              <a:t>在</a:t>
            </a:r>
            <a:r>
              <a:rPr lang="en-US" altLang="zh-CN" dirty="0" smtClean="0"/>
              <a:t>C</a:t>
            </a:r>
            <a:r>
              <a:rPr lang="zh-CN" altLang="en-US" dirty="0" smtClean="0"/>
              <a:t>语言中，已经有一个称为“堆”的自由存储空间，并可用函数</a:t>
            </a:r>
            <a:r>
              <a:rPr lang="en-US" altLang="zh-CN" dirty="0" err="1" smtClean="0"/>
              <a:t>malloc</a:t>
            </a:r>
            <a:r>
              <a:rPr lang="zh-CN" altLang="en-US" dirty="0" smtClean="0"/>
              <a:t>（）和函数</a:t>
            </a:r>
            <a:r>
              <a:rPr lang="en-US" altLang="zh-CN" dirty="0" smtClean="0"/>
              <a:t>free</a:t>
            </a:r>
            <a:r>
              <a:rPr lang="zh-CN" altLang="en-US" dirty="0" smtClean="0"/>
              <a:t>（）完成动态</a:t>
            </a:r>
            <a:r>
              <a:rPr lang="zh-CN" altLang="en-US" dirty="0" smtClean="0"/>
              <a:t>存储管理，</a:t>
            </a:r>
            <a:r>
              <a:rPr kumimoji="1" lang="zh-CN" altLang="en-US" dirty="0" smtClean="0">
                <a:latin typeface="楷体_GB2312" pitchFamily="49" charset="-122"/>
                <a:ea typeface="楷体_GB2312" pitchFamily="49" charset="-122"/>
              </a:rPr>
              <a:t>若</a:t>
            </a:r>
            <a:r>
              <a:rPr kumimoji="1" lang="zh-CN" altLang="en-US" dirty="0" smtClean="0">
                <a:latin typeface="楷体_GB2312" pitchFamily="49" charset="-122"/>
                <a:ea typeface="楷体_GB2312" pitchFamily="49" charset="-122"/>
              </a:rPr>
              <a:t>在操作中串值改变，还可以利用</a:t>
            </a:r>
            <a:r>
              <a:rPr kumimoji="1" lang="en-US" altLang="zh-CN" dirty="0" err="1" smtClean="0">
                <a:solidFill>
                  <a:srgbClr val="0000CC"/>
                </a:solidFill>
                <a:ea typeface="楷体_GB2312" pitchFamily="49" charset="-122"/>
              </a:rPr>
              <a:t>realloc</a:t>
            </a:r>
            <a:r>
              <a:rPr kumimoji="1" lang="zh-CN" altLang="en-US" dirty="0" smtClean="0">
                <a:latin typeface="楷体_GB2312" pitchFamily="49" charset="-122"/>
                <a:ea typeface="楷体_GB2312" pitchFamily="49" charset="-122"/>
              </a:rPr>
              <a:t>函数按新串长度</a:t>
            </a:r>
            <a:r>
              <a:rPr kumimoji="1" lang="zh-CN" altLang="en-US" dirty="0" smtClean="0">
                <a:solidFill>
                  <a:srgbClr val="0000CC"/>
                </a:solidFill>
                <a:latin typeface="楷体_GB2312" pitchFamily="49" charset="-122"/>
                <a:ea typeface="楷体_GB2312" pitchFamily="49" charset="-122"/>
              </a:rPr>
              <a:t>增加</a:t>
            </a:r>
            <a:r>
              <a:rPr kumimoji="1" lang="en-US" altLang="zh-CN" dirty="0" smtClean="0">
                <a:solidFill>
                  <a:srgbClr val="0000CC"/>
                </a:solidFill>
                <a:latin typeface="楷体_GB2312" pitchFamily="49" charset="-122"/>
                <a:ea typeface="楷体_GB2312" pitchFamily="49" charset="-122"/>
              </a:rPr>
              <a:t>(</a:t>
            </a:r>
            <a:r>
              <a:rPr kumimoji="1" lang="zh-CN" altLang="en-US" dirty="0" smtClean="0">
                <a:solidFill>
                  <a:srgbClr val="0000CC"/>
                </a:solidFill>
                <a:latin typeface="楷体_GB2312" pitchFamily="49" charset="-122"/>
                <a:ea typeface="楷体_GB2312" pitchFamily="49" charset="-122"/>
              </a:rPr>
              <a:t>堆砌</a:t>
            </a:r>
            <a:r>
              <a:rPr kumimoji="1" lang="en-US" altLang="zh-CN" dirty="0" smtClean="0">
                <a:solidFill>
                  <a:srgbClr val="0000CC"/>
                </a:solidFill>
                <a:latin typeface="楷体_GB2312" pitchFamily="49" charset="-122"/>
                <a:ea typeface="楷体_GB2312" pitchFamily="49" charset="-122"/>
              </a:rPr>
              <a:t>)</a:t>
            </a:r>
            <a:r>
              <a:rPr kumimoji="1" lang="zh-CN" altLang="en-US" dirty="0" smtClean="0">
                <a:latin typeface="楷体_GB2312" pitchFamily="49" charset="-122"/>
                <a:ea typeface="楷体_GB2312" pitchFamily="49" charset="-122"/>
              </a:rPr>
              <a:t>空间。</a:t>
            </a:r>
            <a:r>
              <a:rPr kumimoji="1" lang="zh-CN" altLang="en-US" dirty="0" smtClean="0">
                <a:solidFill>
                  <a:srgbClr val="BADE78"/>
                </a:solidFill>
                <a:ea typeface="黑体" pitchFamily="2" charset="-122"/>
              </a:rPr>
              <a:t> </a:t>
            </a:r>
            <a:endParaRPr kumimoji="1" lang="zh-CN" altLang="en-US" dirty="0" smtClean="0">
              <a:solidFill>
                <a:srgbClr val="BADE78"/>
              </a:solidFill>
              <a:latin typeface="楷体_GB2312" pitchFamily="49" charset="-122"/>
              <a:ea typeface="楷体_GB2312" pitchFamily="49" charset="-122"/>
            </a:endParaRPr>
          </a:p>
          <a:p>
            <a:pPr lvl="1">
              <a:lnSpc>
                <a:spcPct val="110000"/>
              </a:lnSpc>
              <a:spcBef>
                <a:spcPts val="1800"/>
              </a:spcBef>
            </a:pPr>
            <a:r>
              <a:rPr lang="zh-CN" altLang="en-US" dirty="0" smtClean="0"/>
              <a:t>串的堆分配存储表示</a:t>
            </a:r>
            <a:endParaRPr lang="en-US" altLang="zh-CN" dirty="0" smtClean="0"/>
          </a:p>
          <a:p>
            <a:pPr marL="914400" lvl="2" indent="0">
              <a:lnSpc>
                <a:spcPct val="110000"/>
              </a:lnSpc>
              <a:buNone/>
            </a:pPr>
            <a:endParaRPr lang="zh-CN" altLang="en-US" dirty="0"/>
          </a:p>
        </p:txBody>
      </p:sp>
      <p:sp>
        <p:nvSpPr>
          <p:cNvPr id="4" name="Rectangle 12"/>
          <p:cNvSpPr>
            <a:spLocks noChangeArrowheads="1"/>
          </p:cNvSpPr>
          <p:nvPr/>
        </p:nvSpPr>
        <p:spPr bwMode="auto">
          <a:xfrm>
            <a:off x="1115616" y="4477410"/>
            <a:ext cx="7848872" cy="19759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1" kern="0" dirty="0" err="1">
                <a:solidFill>
                  <a:sysClr val="windowText" lastClr="000000"/>
                </a:solidFill>
              </a:rPr>
              <a:t>t</a:t>
            </a:r>
            <a:r>
              <a:rPr kumimoji="1" lang="en-US" altLang="zh-CN" sz="2400" b="1" i="0" u="none" strike="noStrike" kern="0" cap="none" spc="0" normalizeH="0" baseline="0" noProof="0" dirty="0" err="1" smtClean="0">
                <a:ln>
                  <a:noFill/>
                </a:ln>
                <a:solidFill>
                  <a:sysClr val="windowText" lastClr="000000"/>
                </a:solidFill>
                <a:effectLst/>
                <a:uLnTx/>
                <a:uFillTx/>
              </a:rPr>
              <a:t>ypedef</a:t>
            </a:r>
            <a:r>
              <a:rPr kumimoji="1" lang="en-US" altLang="zh-CN" sz="2400" b="1" i="0" u="none" strike="noStrike" kern="0" cap="none" spc="0" normalizeH="0" baseline="0" noProof="0" dirty="0" smtClean="0">
                <a:ln>
                  <a:noFill/>
                </a:ln>
                <a:solidFill>
                  <a:sysClr val="windowText" lastClr="000000"/>
                </a:solidFill>
                <a:effectLst/>
                <a:uLnTx/>
                <a:uFillTx/>
              </a:rPr>
              <a:t> </a:t>
            </a:r>
            <a:r>
              <a:rPr kumimoji="1" lang="en-US" altLang="zh-CN" sz="2400" b="1" i="0" u="none" strike="noStrike" kern="0" cap="none" spc="0" normalizeH="0" baseline="0" noProof="0" dirty="0" err="1" smtClean="0">
                <a:ln>
                  <a:noFill/>
                </a:ln>
                <a:solidFill>
                  <a:sysClr val="windowText" lastClr="000000"/>
                </a:solidFill>
                <a:effectLst/>
                <a:uLnTx/>
                <a:uFillTx/>
              </a:rPr>
              <a:t>struct</a:t>
            </a:r>
            <a:r>
              <a:rPr kumimoji="1" lang="en-US" altLang="zh-CN" sz="2400" b="1" i="0" u="none" strike="noStrike" kern="0" cap="none" spc="0" normalizeH="0" baseline="0" noProof="0" dirty="0" smtClean="0">
                <a:ln>
                  <a:noFill/>
                </a:ln>
                <a:solidFill>
                  <a:sysClr val="windowText" lastClr="000000"/>
                </a:solidFill>
                <a:effectLst/>
                <a:uLnTx/>
                <a:uFillTx/>
              </a:rPr>
              <a:t> {</a:t>
            </a:r>
          </a:p>
          <a:p>
            <a:pPr lvl="0">
              <a:spcBef>
                <a:spcPct val="50000"/>
              </a:spcBef>
              <a:defRPr/>
            </a:pPr>
            <a:r>
              <a:rPr kumimoji="1" lang="en-US" altLang="zh-CN" sz="2400" b="1" i="0" u="none" strike="noStrike" kern="0" cap="none" spc="0" normalizeH="0" baseline="0" noProof="0" dirty="0" smtClean="0">
                <a:ln>
                  <a:noFill/>
                </a:ln>
                <a:solidFill>
                  <a:sysClr val="windowText" lastClr="000000"/>
                </a:solidFill>
                <a:effectLst/>
                <a:uLnTx/>
                <a:uFillTx/>
              </a:rPr>
              <a:t>	char </a:t>
            </a:r>
            <a:r>
              <a:rPr kumimoji="1" lang="en-US" altLang="zh-CN" sz="2400" b="1" i="0" u="none" strike="noStrike" kern="0" cap="none" spc="0" normalizeH="0" baseline="0" noProof="0" dirty="0" smtClean="0">
                <a:ln>
                  <a:noFill/>
                </a:ln>
                <a:solidFill>
                  <a:srgbClr val="FF0000"/>
                </a:solidFill>
                <a:effectLst/>
                <a:uLnTx/>
                <a:uFillTx/>
              </a:rPr>
              <a:t>*</a:t>
            </a:r>
            <a:r>
              <a:rPr kumimoji="1" lang="en-US" altLang="zh-CN" sz="2400" b="1" i="0" u="none" strike="noStrike" kern="0" cap="none" spc="0" normalizeH="0" baseline="0" noProof="0" dirty="0" err="1" smtClean="0">
                <a:ln>
                  <a:noFill/>
                </a:ln>
                <a:solidFill>
                  <a:srgbClr val="FF0000"/>
                </a:solidFill>
                <a:effectLst/>
                <a:uLnTx/>
                <a:uFillTx/>
              </a:rPr>
              <a:t>ch</a:t>
            </a:r>
            <a:r>
              <a:rPr kumimoji="1" lang="en-US" altLang="zh-CN" sz="2400" b="1" i="0" u="none" strike="noStrike" kern="0" cap="none" spc="0" normalizeH="0" baseline="0" noProof="0" dirty="0" smtClean="0">
                <a:ln>
                  <a:noFill/>
                </a:ln>
                <a:solidFill>
                  <a:sysClr val="windowText" lastClr="000000"/>
                </a:solidFill>
                <a:effectLst/>
                <a:uLnTx/>
                <a:uFillTx/>
              </a:rPr>
              <a:t>;     </a:t>
            </a:r>
            <a:r>
              <a:rPr kumimoji="1" lang="en-US" altLang="zh-CN" sz="2400" b="1" i="0" u="none" strike="noStrike" kern="0" cap="none" spc="0" normalizeH="0" noProof="0" dirty="0" smtClean="0">
                <a:ln>
                  <a:noFill/>
                </a:ln>
                <a:solidFill>
                  <a:sysClr val="windowText" lastClr="000000"/>
                </a:solidFill>
                <a:effectLst/>
                <a:uLnTx/>
                <a:uFillTx/>
              </a:rPr>
              <a:t> </a:t>
            </a:r>
            <a:r>
              <a:rPr kumimoji="1" lang="en-US" altLang="zh-CN" sz="2000" b="1" i="0" u="none" strike="noStrike" kern="0" cap="none" spc="0" normalizeH="0" baseline="0" noProof="0" dirty="0" smtClean="0">
                <a:ln>
                  <a:noFill/>
                </a:ln>
                <a:solidFill>
                  <a:srgbClr val="0000CC"/>
                </a:solidFill>
                <a:effectLst/>
                <a:uLnTx/>
                <a:uFillTx/>
                <a:ea typeface="楷体_GB2312" pitchFamily="49" charset="-122"/>
              </a:rPr>
              <a:t>//</a:t>
            </a:r>
            <a:r>
              <a:rPr lang="zh-CN" altLang="en-US" sz="2000" b="1" dirty="0" smtClean="0"/>
              <a:t>串的起始</a:t>
            </a:r>
            <a:r>
              <a:rPr lang="zh-CN" altLang="en-US" sz="2000" b="1" dirty="0" smtClean="0"/>
              <a:t>地址，</a:t>
            </a:r>
            <a:r>
              <a:rPr kumimoji="1"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若非</a:t>
            </a:r>
            <a:r>
              <a:rPr kumimoji="1"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空串</a:t>
            </a:r>
            <a:r>
              <a:rPr kumimoji="1" lang="en-US" altLang="zh-CN"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a:t>
            </a:r>
            <a:r>
              <a:rPr kumimoji="1"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按串长分配空间</a:t>
            </a:r>
            <a:r>
              <a:rPr kumimoji="1" lang="en-US" altLang="zh-CN"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 </a:t>
            </a:r>
          </a:p>
          <a:p>
            <a:pPr lvl="0">
              <a:spcBef>
                <a:spcPct val="50000"/>
              </a:spcBef>
              <a:defRPr/>
            </a:pPr>
            <a:r>
              <a:rPr kumimoji="1" lang="en-US" altLang="zh-CN" sz="2400" b="1" i="0" u="none" strike="noStrike" kern="0" cap="none" spc="0" normalizeH="0" baseline="0" noProof="0" dirty="0" smtClean="0">
                <a:ln>
                  <a:noFill/>
                </a:ln>
                <a:solidFill>
                  <a:sysClr val="windowText" lastClr="000000"/>
                </a:solidFill>
                <a:effectLst/>
                <a:uLnTx/>
                <a:uFillTx/>
              </a:rPr>
              <a:t>	</a:t>
            </a:r>
            <a:r>
              <a:rPr kumimoji="1" lang="en-US" altLang="zh-CN" sz="2400" b="1" i="0" u="none" strike="noStrike" kern="0" cap="none" spc="0" normalizeH="0" baseline="0" noProof="0" dirty="0" err="1" smtClean="0">
                <a:ln>
                  <a:noFill/>
                </a:ln>
                <a:solidFill>
                  <a:sysClr val="windowText" lastClr="000000"/>
                </a:solidFill>
                <a:effectLst/>
                <a:uLnTx/>
                <a:uFillTx/>
              </a:rPr>
              <a:t>int</a:t>
            </a:r>
            <a:r>
              <a:rPr kumimoji="1" lang="en-US" altLang="zh-CN" sz="2400" b="1" i="0" u="none" strike="noStrike" kern="0" cap="none" spc="0" normalizeH="0" baseline="0" noProof="0" dirty="0" smtClean="0">
                <a:ln>
                  <a:noFill/>
                </a:ln>
                <a:solidFill>
                  <a:sysClr val="windowText" lastClr="000000"/>
                </a:solidFill>
                <a:effectLst/>
                <a:uLnTx/>
                <a:uFillTx/>
              </a:rPr>
              <a:t> length;   </a:t>
            </a:r>
            <a:r>
              <a:rPr kumimoji="1" lang="en-US" altLang="zh-CN" sz="2000" b="1" i="0" u="none" strike="noStrike" kern="0" cap="none" spc="0" normalizeH="0" baseline="0" noProof="0" dirty="0" smtClean="0">
                <a:ln>
                  <a:noFill/>
                </a:ln>
                <a:solidFill>
                  <a:srgbClr val="0000CC"/>
                </a:solidFill>
                <a:effectLst/>
                <a:uLnTx/>
                <a:uFillTx/>
                <a:ea typeface="楷体_GB2312" pitchFamily="49" charset="-122"/>
              </a:rPr>
              <a:t>//</a:t>
            </a:r>
            <a:r>
              <a:rPr kumimoji="1"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串长度</a:t>
            </a:r>
          </a:p>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1" i="0" u="none" strike="noStrike" kern="0" cap="none" spc="0" normalizeH="0" baseline="0" noProof="0" dirty="0" smtClean="0">
                <a:ln>
                  <a:noFill/>
                </a:ln>
                <a:solidFill>
                  <a:sysClr val="windowText" lastClr="000000"/>
                </a:solidFill>
                <a:effectLst/>
                <a:uLnTx/>
                <a:uFillTx/>
              </a:rPr>
              <a:t>}</a:t>
            </a:r>
            <a:r>
              <a:rPr kumimoji="1" lang="en-US" altLang="zh-CN" sz="2400" b="1" i="0" u="none" strike="noStrike" kern="0" cap="none" spc="0" normalizeH="0" baseline="0" noProof="0" dirty="0" err="1" smtClean="0">
                <a:ln>
                  <a:noFill/>
                </a:ln>
                <a:solidFill>
                  <a:sysClr val="windowText" lastClr="000000"/>
                </a:solidFill>
                <a:effectLst/>
                <a:uLnTx/>
                <a:uFillTx/>
              </a:rPr>
              <a:t>HString</a:t>
            </a:r>
            <a:endParaRPr kumimoji="1" lang="en-US" altLang="zh-CN" sz="2400" b="1"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xmlns="" val="35340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up)">
                                      <p:cBhvr>
                                        <p:cTn id="16" dur="500"/>
                                        <p:tgtEl>
                                          <p:spTgt spid="4">
                                            <p:txEl>
                                              <p:pRg st="0" end="0"/>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up)">
                                      <p:cBhvr>
                                        <p:cTn id="20" dur="500"/>
                                        <p:tgtEl>
                                          <p:spTgt spid="4">
                                            <p:txEl>
                                              <p:pRg st="1" end="1"/>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up)">
                                      <p:cBhvr>
                                        <p:cTn id="24" dur="500"/>
                                        <p:tgtEl>
                                          <p:spTgt spid="4">
                                            <p:txEl>
                                              <p:pRg st="2" end="2"/>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up)">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solidFill>
                  <a:srgbClr val="FF0000"/>
                </a:solidFill>
              </a:rPr>
              <a:t>课前回顾</a:t>
            </a:r>
            <a:endParaRPr lang="zh-CN" altLang="en-US" dirty="0">
              <a:solidFill>
                <a:srgbClr val="FF0000"/>
              </a:solidFill>
            </a:endParaRPr>
          </a:p>
        </p:txBody>
      </p:sp>
      <p:sp>
        <p:nvSpPr>
          <p:cNvPr id="3" name="内容占位符 2"/>
          <p:cNvSpPr>
            <a:spLocks noGrp="1"/>
          </p:cNvSpPr>
          <p:nvPr>
            <p:ph idx="1"/>
          </p:nvPr>
        </p:nvSpPr>
        <p:spPr>
          <a:xfrm>
            <a:off x="467296" y="1125538"/>
            <a:ext cx="8065144" cy="5399087"/>
          </a:xfrm>
        </p:spPr>
        <p:txBody>
          <a:bodyPr/>
          <a:lstStyle/>
          <a:p>
            <a:pPr>
              <a:lnSpc>
                <a:spcPct val="150000"/>
              </a:lnSpc>
            </a:pPr>
            <a:r>
              <a:rPr lang="zh-CN" altLang="en-US" dirty="0" smtClean="0"/>
              <a:t>队列的</a:t>
            </a:r>
            <a:r>
              <a:rPr lang="zh-CN" altLang="en-US" dirty="0"/>
              <a:t>表示和实现</a:t>
            </a:r>
          </a:p>
          <a:p>
            <a:pPr lvl="1">
              <a:lnSpc>
                <a:spcPct val="150000"/>
              </a:lnSpc>
            </a:pPr>
            <a:r>
              <a:rPr lang="zh-CN" altLang="en-US" dirty="0"/>
              <a:t>链队列</a:t>
            </a:r>
            <a:endParaRPr lang="en-US" altLang="zh-CN" dirty="0"/>
          </a:p>
          <a:p>
            <a:pPr lvl="2">
              <a:lnSpc>
                <a:spcPct val="150000"/>
              </a:lnSpc>
            </a:pPr>
            <a:r>
              <a:rPr lang="zh-CN" altLang="en-US" dirty="0"/>
              <a:t>采用链式存储结构的</a:t>
            </a:r>
            <a:r>
              <a:rPr lang="zh-CN" altLang="en-US" dirty="0" smtClean="0"/>
              <a:t>队列</a:t>
            </a:r>
            <a:endParaRPr lang="en-US" altLang="zh-CN" dirty="0" smtClean="0"/>
          </a:p>
          <a:p>
            <a:pPr lvl="1">
              <a:lnSpc>
                <a:spcPct val="150000"/>
              </a:lnSpc>
            </a:pPr>
            <a:r>
              <a:rPr lang="zh-CN" altLang="en-US" dirty="0" smtClean="0"/>
              <a:t>顺序</a:t>
            </a:r>
            <a:r>
              <a:rPr lang="zh-CN" altLang="en-US" dirty="0"/>
              <a:t>队列</a:t>
            </a:r>
          </a:p>
          <a:p>
            <a:pPr lvl="2">
              <a:lnSpc>
                <a:spcPct val="150000"/>
              </a:lnSpc>
            </a:pPr>
            <a:r>
              <a:rPr lang="zh-CN" altLang="en-US" dirty="0" smtClean="0"/>
              <a:t>采用顺序存储</a:t>
            </a:r>
            <a:r>
              <a:rPr lang="zh-CN" altLang="en-US" dirty="0"/>
              <a:t>结构的队列</a:t>
            </a:r>
          </a:p>
          <a:p>
            <a:pPr lvl="2">
              <a:lnSpc>
                <a:spcPct val="150000"/>
              </a:lnSpc>
            </a:pPr>
            <a:endParaRPr lang="zh-CN" altLang="en-US" dirty="0"/>
          </a:p>
          <a:p>
            <a:pPr marL="457200" lvl="1" indent="0">
              <a:lnSpc>
                <a:spcPct val="150000"/>
              </a:lnSpc>
              <a:buNone/>
            </a:pPr>
            <a:endParaRPr lang="zh-CN" altLang="en-US" dirty="0"/>
          </a:p>
          <a:p>
            <a:pPr lvl="1">
              <a:lnSpc>
                <a:spcPct val="150000"/>
              </a:lnSpc>
            </a:pPr>
            <a:endParaRPr lang="zh-CN" altLang="en-US" dirty="0"/>
          </a:p>
          <a:p>
            <a:pPr>
              <a:lnSpc>
                <a:spcPct val="150000"/>
              </a:lnSpc>
            </a:pPr>
            <a:endParaRPr lang="zh-CN" altLang="en-US" dirty="0"/>
          </a:p>
        </p:txBody>
      </p:sp>
    </p:spTree>
    <p:extLst>
      <p:ext uri="{BB962C8B-B14F-4D97-AF65-F5344CB8AC3E}">
        <p14:creationId xmlns:p14="http://schemas.microsoft.com/office/powerpoint/2010/main" xmlns="" val="27044647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7"/>
          <p:cNvSpPr txBox="1">
            <a:spLocks noChangeArrowheads="1"/>
          </p:cNvSpPr>
          <p:nvPr/>
        </p:nvSpPr>
        <p:spPr bwMode="auto">
          <a:xfrm>
            <a:off x="609600" y="990600"/>
            <a:ext cx="8305800" cy="1373188"/>
          </a:xfrm>
          <a:prstGeom prst="rect">
            <a:avLst/>
          </a:prstGeom>
          <a:noFill/>
          <a:ln w="9525">
            <a:noFill/>
            <a:miter lim="800000"/>
            <a:headEnd/>
            <a:tailEnd/>
          </a:ln>
        </p:spPr>
        <p:txBody>
          <a:bodyPr>
            <a:spAutoFit/>
          </a:bodyPr>
          <a:lstStyle/>
          <a:p>
            <a:pPr>
              <a:spcBef>
                <a:spcPct val="50000"/>
              </a:spcBef>
            </a:pPr>
            <a:r>
              <a:rPr lang="zh-CN" altLang="en-US" sz="2800" b="1" dirty="0">
                <a:solidFill>
                  <a:srgbClr val="D54427"/>
                </a:solidFill>
              </a:rPr>
              <a:t>串名符号表：</a:t>
            </a:r>
            <a:r>
              <a:rPr lang="zh-CN" altLang="en-US" sz="2800" b="1" dirty="0">
                <a:latin typeface="宋体" charset="-122"/>
              </a:rPr>
              <a:t>所有串名的存储映像构成一个符号表。借助此结构可以在串名和串值之间建立一个对应关系，称为串名的存储映像。</a:t>
            </a:r>
            <a:r>
              <a:rPr lang="zh-CN" altLang="en-US" sz="2800" b="1" dirty="0"/>
              <a:t> </a:t>
            </a:r>
          </a:p>
        </p:txBody>
      </p:sp>
      <p:sp>
        <p:nvSpPr>
          <p:cNvPr id="31747" name="Rectangle 8"/>
          <p:cNvSpPr>
            <a:spLocks noChangeArrowheads="1"/>
          </p:cNvSpPr>
          <p:nvPr/>
        </p:nvSpPr>
        <p:spPr bwMode="auto">
          <a:xfrm>
            <a:off x="3175" y="-614363"/>
            <a:ext cx="9144000" cy="609600"/>
          </a:xfrm>
          <a:prstGeom prst="rect">
            <a:avLst/>
          </a:prstGeom>
          <a:noFill/>
          <a:ln w="9525">
            <a:noFill/>
            <a:miter lim="800000"/>
            <a:headEnd/>
            <a:tailEnd/>
          </a:ln>
        </p:spPr>
        <p:txBody>
          <a:bodyPr>
            <a:spAutoFit/>
          </a:bodyPr>
          <a:lstStyle/>
          <a:p>
            <a:pPr algn="just"/>
            <a:r>
              <a:rPr lang="en-US" altLang="zh-CN" sz="1000" b="1"/>
              <a:t> </a:t>
            </a:r>
            <a:r>
              <a:rPr lang="zh-CN" altLang="en-US" sz="1000" b="1"/>
              <a:t>堆串：       </a:t>
            </a:r>
            <a:r>
              <a:rPr lang="en-US" altLang="zh-CN" sz="1000" b="1"/>
              <a:t>heap[MAXSIZE]             free=23</a:t>
            </a:r>
            <a:endParaRPr lang="en-US" altLang="zh-CN" sz="1000"/>
          </a:p>
          <a:p>
            <a:pPr eaLnBrk="0" hangingPunct="0"/>
            <a:endParaRPr lang="en-US" altLang="zh-CN"/>
          </a:p>
        </p:txBody>
      </p:sp>
      <p:sp>
        <p:nvSpPr>
          <p:cNvPr id="31748" name="Text Box 339"/>
          <p:cNvSpPr txBox="1">
            <a:spLocks noChangeArrowheads="1"/>
          </p:cNvSpPr>
          <p:nvPr/>
        </p:nvSpPr>
        <p:spPr bwMode="auto">
          <a:xfrm>
            <a:off x="685800" y="3429000"/>
            <a:ext cx="8278688" cy="461665"/>
          </a:xfrm>
          <a:prstGeom prst="rect">
            <a:avLst/>
          </a:prstGeom>
          <a:noFill/>
          <a:ln w="9525">
            <a:noFill/>
            <a:miter lim="800000"/>
            <a:headEnd/>
            <a:tailEnd/>
          </a:ln>
        </p:spPr>
        <p:txBody>
          <a:bodyPr wrap="square">
            <a:spAutoFit/>
          </a:bodyPr>
          <a:lstStyle/>
          <a:p>
            <a:pPr>
              <a:spcBef>
                <a:spcPct val="50000"/>
              </a:spcBef>
            </a:pPr>
            <a:r>
              <a:rPr lang="en-US" altLang="zh-CN" sz="2400" b="1" dirty="0"/>
              <a:t> </a:t>
            </a:r>
            <a:r>
              <a:rPr lang="zh-CN" altLang="en-US" sz="2400" b="1" dirty="0"/>
              <a:t>堆串：         </a:t>
            </a:r>
            <a:r>
              <a:rPr lang="en-US" altLang="zh-CN" sz="2400" b="1" dirty="0" smtClean="0"/>
              <a:t>heap[MAXSIZE]                       </a:t>
            </a:r>
            <a:r>
              <a:rPr lang="zh-CN" altLang="en-US" sz="2400" b="1" dirty="0" smtClean="0"/>
              <a:t>符号</a:t>
            </a:r>
            <a:r>
              <a:rPr lang="zh-CN" altLang="en-US" sz="2400" b="1" dirty="0"/>
              <a:t>表</a:t>
            </a:r>
          </a:p>
        </p:txBody>
      </p:sp>
      <p:graphicFrame>
        <p:nvGraphicFramePr>
          <p:cNvPr id="22993" name="Group 465"/>
          <p:cNvGraphicFramePr>
            <a:graphicFrameLocks noGrp="1"/>
          </p:cNvGraphicFramePr>
          <p:nvPr/>
        </p:nvGraphicFramePr>
        <p:xfrm>
          <a:off x="762000" y="3962400"/>
          <a:ext cx="5715000" cy="1905000"/>
        </p:xfrm>
        <a:graphic>
          <a:graphicData uri="http://schemas.openxmlformats.org/drawingml/2006/table">
            <a:tbl>
              <a:tblPr/>
              <a:tblGrid>
                <a:gridCol w="357188"/>
                <a:gridCol w="404812"/>
                <a:gridCol w="309563"/>
                <a:gridCol w="357187"/>
                <a:gridCol w="357188"/>
                <a:gridCol w="357187"/>
                <a:gridCol w="357188"/>
                <a:gridCol w="357187"/>
                <a:gridCol w="357188"/>
                <a:gridCol w="357187"/>
                <a:gridCol w="357188"/>
                <a:gridCol w="357187"/>
                <a:gridCol w="357188"/>
                <a:gridCol w="357187"/>
                <a:gridCol w="357188"/>
                <a:gridCol w="357187"/>
              </a:tblGrid>
              <a:tr h="533400">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2992" name="Group 464"/>
          <p:cNvGraphicFramePr>
            <a:graphicFrameLocks noGrp="1"/>
          </p:cNvGraphicFramePr>
          <p:nvPr/>
        </p:nvGraphicFramePr>
        <p:xfrm>
          <a:off x="6705600" y="3962400"/>
          <a:ext cx="2133600" cy="2682240"/>
        </p:xfrm>
        <a:graphic>
          <a:graphicData uri="http://schemas.openxmlformats.org/drawingml/2006/table">
            <a:tbl>
              <a:tblPr/>
              <a:tblGrid>
                <a:gridCol w="711200"/>
                <a:gridCol w="711200"/>
                <a:gridCol w="711200"/>
              </a:tblGrid>
              <a:tr h="333375">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rPr>
                        <a:t>符号名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len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start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1870" name="Text Box 466"/>
          <p:cNvSpPr txBox="1">
            <a:spLocks noChangeArrowheads="1"/>
          </p:cNvSpPr>
          <p:nvPr/>
        </p:nvSpPr>
        <p:spPr bwMode="auto">
          <a:xfrm>
            <a:off x="762000" y="2438400"/>
            <a:ext cx="5105400" cy="519113"/>
          </a:xfrm>
          <a:prstGeom prst="rect">
            <a:avLst/>
          </a:prstGeom>
          <a:noFill/>
          <a:ln w="9525">
            <a:noFill/>
            <a:miter lim="800000"/>
            <a:headEnd/>
            <a:tailEnd/>
          </a:ln>
        </p:spPr>
        <p:txBody>
          <a:bodyPr>
            <a:spAutoFit/>
          </a:bodyPr>
          <a:lstStyle/>
          <a:p>
            <a:pPr>
              <a:spcBef>
                <a:spcPct val="50000"/>
              </a:spcBef>
            </a:pPr>
            <a:r>
              <a:rPr lang="zh-CN" altLang="en-US" sz="2800" b="1">
                <a:solidFill>
                  <a:srgbClr val="0B0BE5"/>
                </a:solidFill>
              </a:rPr>
              <a:t>堆串的存储映象示例</a:t>
            </a:r>
          </a:p>
        </p:txBody>
      </p:sp>
      <p:sp>
        <p:nvSpPr>
          <p:cNvPr id="31871" name="Text Box 467"/>
          <p:cNvSpPr txBox="1">
            <a:spLocks noChangeArrowheads="1"/>
          </p:cNvSpPr>
          <p:nvPr/>
        </p:nvSpPr>
        <p:spPr bwMode="auto">
          <a:xfrm>
            <a:off x="762000" y="2971800"/>
            <a:ext cx="6019800" cy="461665"/>
          </a:xfrm>
          <a:prstGeom prst="rect">
            <a:avLst/>
          </a:prstGeom>
          <a:noFill/>
          <a:ln w="9525">
            <a:noFill/>
            <a:miter lim="800000"/>
            <a:headEnd/>
            <a:tailEnd/>
          </a:ln>
        </p:spPr>
        <p:txBody>
          <a:bodyPr>
            <a:spAutoFit/>
          </a:bodyPr>
          <a:lstStyle/>
          <a:p>
            <a:pPr>
              <a:spcBef>
                <a:spcPct val="50000"/>
              </a:spcBef>
            </a:pPr>
            <a:r>
              <a:rPr lang="en-US" altLang="zh-CN" sz="2400" b="1" dirty="0">
                <a:solidFill>
                  <a:srgbClr val="3366FF"/>
                </a:solidFill>
              </a:rPr>
              <a:t>a</a:t>
            </a:r>
            <a:r>
              <a:rPr lang="en-US" altLang="zh-CN" sz="2400" b="1" dirty="0" smtClean="0">
                <a:solidFill>
                  <a:srgbClr val="3366FF"/>
                </a:solidFill>
              </a:rPr>
              <a:t>=‘a program’</a:t>
            </a:r>
            <a:r>
              <a:rPr lang="zh-CN" altLang="en-US" sz="2400" b="1" dirty="0" smtClean="0">
                <a:solidFill>
                  <a:srgbClr val="3366FF"/>
                </a:solidFill>
              </a:rPr>
              <a:t>，</a:t>
            </a:r>
            <a:r>
              <a:rPr lang="en-US" altLang="zh-CN" sz="2400" b="1" dirty="0">
                <a:solidFill>
                  <a:srgbClr val="3366FF"/>
                </a:solidFill>
              </a:rPr>
              <a:t>b</a:t>
            </a:r>
            <a:r>
              <a:rPr lang="en-US" altLang="zh-CN" sz="2400" b="1" dirty="0" smtClean="0">
                <a:solidFill>
                  <a:srgbClr val="3366FF"/>
                </a:solidFill>
              </a:rPr>
              <a:t>=‘string ’</a:t>
            </a:r>
            <a:r>
              <a:rPr lang="zh-CN" altLang="en-US" sz="2400" b="1" dirty="0" smtClean="0">
                <a:solidFill>
                  <a:srgbClr val="3366FF"/>
                </a:solidFill>
              </a:rPr>
              <a:t>，</a:t>
            </a:r>
            <a:r>
              <a:rPr lang="en-US" altLang="zh-CN" sz="2400" b="1" dirty="0">
                <a:solidFill>
                  <a:srgbClr val="3366FF"/>
                </a:solidFill>
              </a:rPr>
              <a:t>c</a:t>
            </a:r>
            <a:r>
              <a:rPr lang="en-US" altLang="zh-CN" sz="2400" b="1" dirty="0" smtClean="0">
                <a:solidFill>
                  <a:srgbClr val="3366FF"/>
                </a:solidFill>
              </a:rPr>
              <a:t>=‘process’</a:t>
            </a:r>
            <a:endParaRPr lang="zh-CN" altLang="en-US" sz="2400" b="1" dirty="0">
              <a:solidFill>
                <a:srgbClr val="3366FF"/>
              </a:solidFill>
            </a:endParaRPr>
          </a:p>
        </p:txBody>
      </p:sp>
      <p:sp>
        <p:nvSpPr>
          <p:cNvPr id="9"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4.2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串的表示和实现</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用“堆”实现串插入操作</a:t>
            </a:r>
            <a:r>
              <a:rPr lang="en-US" altLang="zh-CN" dirty="0" smtClean="0"/>
              <a:t>(P75) </a:t>
            </a:r>
            <a:endParaRPr lang="zh-CN" altLang="en-US" dirty="0"/>
          </a:p>
        </p:txBody>
      </p:sp>
      <p:sp>
        <p:nvSpPr>
          <p:cNvPr id="4" name="Rectangle 5"/>
          <p:cNvSpPr>
            <a:spLocks noChangeArrowheads="1"/>
          </p:cNvSpPr>
          <p:nvPr/>
        </p:nvSpPr>
        <p:spPr bwMode="auto">
          <a:xfrm>
            <a:off x="323528" y="1100912"/>
            <a:ext cx="8820472" cy="52745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10000"/>
              </a:lnSpc>
              <a:spcAft>
                <a:spcPts val="0"/>
              </a:spcAft>
              <a:buClrTx/>
              <a:buSzTx/>
              <a:buFontTx/>
              <a:buNone/>
              <a:tabLst/>
              <a:defRPr/>
            </a:pPr>
            <a:r>
              <a:rPr kumimoji="1" lang="en-US" altLang="zh-CN" sz="2800" b="0" i="0" u="none" strike="noStrike" kern="0" cap="none" spc="0" normalizeH="0" baseline="0" noProof="0" dirty="0" smtClean="0">
                <a:ln>
                  <a:noFill/>
                </a:ln>
                <a:solidFill>
                  <a:srgbClr val="000000"/>
                </a:solidFill>
                <a:effectLst/>
                <a:uLnTx/>
                <a:uFillTx/>
              </a:rPr>
              <a:t>Status </a:t>
            </a:r>
            <a:r>
              <a:rPr kumimoji="1" lang="en-US" altLang="zh-CN" sz="2800" b="0" i="0" u="none" strike="noStrike" kern="0" cap="none" spc="0" normalizeH="0" baseline="0" noProof="0" dirty="0" err="1" smtClean="0">
                <a:ln>
                  <a:noFill/>
                </a:ln>
                <a:solidFill>
                  <a:srgbClr val="000000"/>
                </a:solidFill>
                <a:effectLst/>
                <a:uLnTx/>
                <a:uFillTx/>
              </a:rPr>
              <a:t>StrInsert</a:t>
            </a:r>
            <a:r>
              <a:rPr kumimoji="1" lang="en-US" altLang="zh-CN" sz="2800" b="0" i="0" u="none" strike="noStrike" kern="0" cap="none" spc="0" normalizeH="0" baseline="0" noProof="0" dirty="0" smtClean="0">
                <a:ln>
                  <a:noFill/>
                </a:ln>
                <a:solidFill>
                  <a:srgbClr val="000000"/>
                </a:solidFill>
                <a:effectLst/>
                <a:uLnTx/>
                <a:uFillTx/>
              </a:rPr>
              <a:t> ( </a:t>
            </a:r>
            <a:r>
              <a:rPr kumimoji="1" lang="en-US" altLang="zh-CN" sz="2800" b="0" i="0" u="none" strike="noStrike" kern="0" cap="none" spc="0" normalizeH="0" baseline="0" noProof="0" dirty="0" err="1" smtClean="0">
                <a:ln>
                  <a:noFill/>
                </a:ln>
                <a:solidFill>
                  <a:srgbClr val="000000"/>
                </a:solidFill>
                <a:effectLst/>
                <a:uLnTx/>
                <a:uFillTx/>
              </a:rPr>
              <a:t>HString</a:t>
            </a:r>
            <a:r>
              <a:rPr kumimoji="1" lang="en-US" altLang="zh-CN" sz="2800" b="0" i="0" u="none" strike="noStrike" kern="0" cap="none" spc="0" normalizeH="0" baseline="0" noProof="0" dirty="0" smtClean="0">
                <a:ln>
                  <a:noFill/>
                </a:ln>
                <a:solidFill>
                  <a:srgbClr val="000000"/>
                </a:solidFill>
                <a:effectLst/>
                <a:uLnTx/>
                <a:uFillTx/>
              </a:rPr>
              <a:t> &amp;S,  </a:t>
            </a:r>
            <a:r>
              <a:rPr kumimoji="1" lang="en-US" altLang="zh-CN" sz="2800" b="0" i="0" u="none" strike="noStrike" kern="0" cap="none" spc="0" normalizeH="0" baseline="0" noProof="0" dirty="0" err="1" smtClean="0">
                <a:ln>
                  <a:noFill/>
                </a:ln>
                <a:solidFill>
                  <a:srgbClr val="000000"/>
                </a:solidFill>
                <a:effectLst/>
                <a:uLnTx/>
                <a:uFillTx/>
              </a:rPr>
              <a:t>int</a:t>
            </a:r>
            <a:r>
              <a:rPr kumimoji="1" lang="en-US" altLang="zh-CN" sz="2800" b="0" i="0" u="none" strike="noStrike" kern="0" cap="none" spc="0" normalizeH="0" baseline="0" noProof="0" dirty="0" smtClean="0">
                <a:ln>
                  <a:noFill/>
                </a:ln>
                <a:solidFill>
                  <a:srgbClr val="000000"/>
                </a:solidFill>
                <a:effectLst/>
                <a:uLnTx/>
                <a:uFillTx/>
              </a:rPr>
              <a:t> </a:t>
            </a:r>
            <a:r>
              <a:rPr kumimoji="1" lang="en-US" altLang="zh-CN" sz="2800" b="0" i="0" u="none" strike="noStrike" kern="0" cap="none" spc="0" normalizeH="0" baseline="0" noProof="0" dirty="0" err="1" smtClean="0">
                <a:ln>
                  <a:noFill/>
                </a:ln>
                <a:solidFill>
                  <a:srgbClr val="000000"/>
                </a:solidFill>
                <a:effectLst/>
                <a:uLnTx/>
                <a:uFillTx/>
              </a:rPr>
              <a:t>pos</a:t>
            </a:r>
            <a:r>
              <a:rPr kumimoji="1" lang="en-US" altLang="zh-CN" sz="2800" b="0" i="0" u="none" strike="noStrike" kern="0" cap="none" spc="0" normalizeH="0" baseline="0" noProof="0" dirty="0" smtClean="0">
                <a:ln>
                  <a:noFill/>
                </a:ln>
                <a:solidFill>
                  <a:srgbClr val="000000"/>
                </a:solidFill>
                <a:effectLst/>
                <a:uLnTx/>
                <a:uFillTx/>
              </a:rPr>
              <a:t>,  </a:t>
            </a:r>
            <a:r>
              <a:rPr kumimoji="1" lang="en-US" altLang="zh-CN" sz="2800" b="0" i="0" u="none" strike="noStrike" kern="0" cap="none" spc="0" normalizeH="0" baseline="0" noProof="0" dirty="0" err="1" smtClean="0">
                <a:ln>
                  <a:noFill/>
                </a:ln>
                <a:solidFill>
                  <a:srgbClr val="000000"/>
                </a:solidFill>
                <a:effectLst/>
                <a:uLnTx/>
                <a:uFillTx/>
              </a:rPr>
              <a:t>HString</a:t>
            </a:r>
            <a:r>
              <a:rPr kumimoji="1" lang="en-US" altLang="zh-CN" sz="2800" b="0" i="0" u="none" strike="noStrike" kern="0" cap="none" spc="0" normalizeH="0" baseline="0" noProof="0" dirty="0" smtClean="0">
                <a:ln>
                  <a:noFill/>
                </a:ln>
                <a:solidFill>
                  <a:srgbClr val="000000"/>
                </a:solidFill>
                <a:effectLst/>
                <a:uLnTx/>
                <a:uFillTx/>
              </a:rPr>
              <a:t> T ) {</a:t>
            </a:r>
          </a:p>
          <a:p>
            <a:pPr marL="0" marR="0" lvl="0" indent="0" defTabSz="914400" eaLnBrk="1" fontAlgn="auto" latinLnBrk="0" hangingPunct="1">
              <a:lnSpc>
                <a:spcPct val="110000"/>
              </a:lnSpc>
              <a:spcAft>
                <a:spcPts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楷体_GB2312" pitchFamily="49" charset="-122"/>
              </a:rPr>
              <a:t>//</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在串</a:t>
            </a:r>
            <a:r>
              <a:rPr kumimoji="1" lang="en-US" altLang="zh-CN" sz="2000" b="0" i="0" u="none" strike="noStrike" kern="0" cap="none" spc="0" normalizeH="0" baseline="0" noProof="0" dirty="0" smtClean="0">
                <a:ln>
                  <a:noFill/>
                </a:ln>
                <a:solidFill>
                  <a:srgbClr val="000000"/>
                </a:solidFill>
                <a:effectLst/>
                <a:uLnTx/>
                <a:uFillTx/>
                <a:ea typeface="楷体_GB2312" pitchFamily="49" charset="-122"/>
              </a:rPr>
              <a:t>S</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的第</a:t>
            </a:r>
            <a:r>
              <a:rPr kumimoji="1" lang="en-US" altLang="zh-CN" sz="2000" b="0" i="0" u="none" strike="noStrike" kern="0" cap="none" spc="0" normalizeH="0" baseline="0" noProof="0" dirty="0" err="1" smtClean="0">
                <a:ln>
                  <a:noFill/>
                </a:ln>
                <a:solidFill>
                  <a:srgbClr val="000000"/>
                </a:solidFill>
                <a:effectLst/>
                <a:uLnTx/>
                <a:uFillTx/>
                <a:ea typeface="楷体_GB2312" pitchFamily="49" charset="-122"/>
              </a:rPr>
              <a:t>pos</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个字符之前（包括尾部）插入串</a:t>
            </a:r>
            <a:r>
              <a:rPr kumimoji="1" lang="en-US" altLang="zh-CN" sz="2000" b="0" i="0" u="none" strike="noStrike" kern="0" cap="none" spc="0" normalizeH="0" baseline="0" noProof="0" dirty="0" smtClean="0">
                <a:ln>
                  <a:noFill/>
                </a:ln>
                <a:solidFill>
                  <a:srgbClr val="000000"/>
                </a:solidFill>
                <a:effectLst/>
                <a:uLnTx/>
                <a:uFillTx/>
                <a:ea typeface="楷体_GB2312" pitchFamily="49" charset="-122"/>
              </a:rPr>
              <a:t>T</a:t>
            </a:r>
          </a:p>
          <a:p>
            <a:pPr marL="0" marR="0" lvl="0" indent="0" defTabSz="914400" eaLnBrk="1" fontAlgn="auto" latinLnBrk="0" hangingPunct="1">
              <a:lnSpc>
                <a:spcPct val="110000"/>
              </a:lnSpc>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if (</a:t>
            </a:r>
            <a:r>
              <a:rPr kumimoji="1" lang="en-US" altLang="zh-CN" sz="2400" b="0" i="0" u="none" strike="noStrike" kern="0" cap="none" spc="0" normalizeH="0" baseline="0" noProof="0" dirty="0" err="1" smtClean="0">
                <a:ln>
                  <a:noFill/>
                </a:ln>
                <a:solidFill>
                  <a:sysClr val="windowText" lastClr="000000"/>
                </a:solidFill>
                <a:effectLst/>
                <a:uLnTx/>
                <a:uFillTx/>
              </a:rPr>
              <a:t>pos</a:t>
            </a:r>
            <a:r>
              <a:rPr kumimoji="1" lang="en-US" altLang="zh-CN" sz="2400" b="0" i="0" u="none" strike="noStrike" kern="0" cap="none" spc="0" normalizeH="0" baseline="0" noProof="0" dirty="0" smtClean="0">
                <a:ln>
                  <a:noFill/>
                </a:ln>
                <a:solidFill>
                  <a:sysClr val="windowText" lastClr="000000"/>
                </a:solidFill>
                <a:effectLst/>
                <a:uLnTx/>
                <a:uFillTx/>
              </a:rPr>
              <a:t>&lt;1||</a:t>
            </a:r>
            <a:r>
              <a:rPr kumimoji="1" lang="en-US" altLang="zh-CN" sz="2400" b="0" i="0" u="none" strike="noStrike" kern="0" cap="none" spc="0" normalizeH="0" baseline="0" noProof="0" dirty="0" err="1" smtClean="0">
                <a:ln>
                  <a:noFill/>
                </a:ln>
                <a:solidFill>
                  <a:sysClr val="windowText" lastClr="000000"/>
                </a:solidFill>
                <a:effectLst/>
                <a:uLnTx/>
                <a:uFillTx/>
              </a:rPr>
              <a:t>pos</a:t>
            </a:r>
            <a:r>
              <a:rPr kumimoji="1" lang="en-US" altLang="zh-CN" sz="2400" b="0" i="0" u="none" strike="noStrike" kern="0" cap="none" spc="0" normalizeH="0" baseline="0" noProof="0" dirty="0" smtClean="0">
                <a:ln>
                  <a:noFill/>
                </a:ln>
                <a:solidFill>
                  <a:sysClr val="windowText" lastClr="000000"/>
                </a:solidFill>
                <a:effectLst/>
                <a:uLnTx/>
                <a:uFillTx/>
              </a:rPr>
              <a:t>&gt;S.length+1) </a:t>
            </a:r>
            <a:r>
              <a:rPr kumimoji="1" lang="en-US" altLang="zh-CN" sz="2400" b="1" i="0" u="none" strike="noStrike" kern="0" cap="none" spc="0" normalizeH="0" baseline="0" noProof="0" dirty="0" smtClean="0">
                <a:ln>
                  <a:noFill/>
                </a:ln>
                <a:solidFill>
                  <a:sysClr val="windowText" lastClr="000000"/>
                </a:solidFill>
                <a:effectLst/>
                <a:uLnTx/>
                <a:uFillTx/>
              </a:rPr>
              <a:t>return</a:t>
            </a:r>
            <a:r>
              <a:rPr kumimoji="1" lang="en-US" altLang="zh-CN" sz="2400" b="0" i="0" u="none" strike="noStrike" kern="0" cap="none" spc="0" normalizeH="0" baseline="0" noProof="0" dirty="0" smtClean="0">
                <a:ln>
                  <a:noFill/>
                </a:ln>
                <a:solidFill>
                  <a:sysClr val="windowText" lastClr="000000"/>
                </a:solidFill>
                <a:effectLst/>
                <a:uLnTx/>
                <a:uFillTx/>
              </a:rPr>
              <a:t> ERROR;  </a:t>
            </a:r>
            <a:r>
              <a:rPr kumimoji="1" lang="en-US" altLang="zh-CN" sz="2000" b="0" i="0" u="none" strike="noStrike" kern="0" cap="none" spc="0" normalizeH="0" baseline="0" noProof="0" dirty="0" smtClean="0">
                <a:ln>
                  <a:noFill/>
                </a:ln>
                <a:solidFill>
                  <a:srgbClr val="000000"/>
                </a:solidFill>
                <a:effectLst/>
                <a:uLnTx/>
                <a:uFillTx/>
                <a:ea typeface="楷体_GB2312" pitchFamily="49" charset="-122"/>
              </a:rPr>
              <a:t>//</a:t>
            </a:r>
            <a:r>
              <a:rPr kumimoji="1" lang="en-US" altLang="zh-CN" sz="2000" b="0" i="0" u="none" strike="noStrike" kern="0" cap="none" spc="0" normalizeH="0" baseline="0" noProof="0" dirty="0" err="1" smtClean="0">
                <a:ln>
                  <a:noFill/>
                </a:ln>
                <a:solidFill>
                  <a:srgbClr val="000000"/>
                </a:solidFill>
                <a:effectLst/>
                <a:uLnTx/>
                <a:uFillTx/>
                <a:ea typeface="楷体_GB2312" pitchFamily="49" charset="-122"/>
              </a:rPr>
              <a:t>pos</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不合法</a:t>
            </a:r>
          </a:p>
          <a:p>
            <a:pPr marL="0" marR="0" lvl="0" indent="0" defTabSz="914400" eaLnBrk="1" fontAlgn="auto" latinLnBrk="0" hangingPunct="1">
              <a:lnSpc>
                <a:spcPct val="110000"/>
              </a:lnSpc>
              <a:spcAft>
                <a:spcPts val="0"/>
              </a:spcAft>
              <a:buClrTx/>
              <a:buSzTx/>
              <a:buFontTx/>
              <a:buNone/>
              <a:tabLst/>
              <a:defRPr/>
            </a:pPr>
            <a:r>
              <a:rPr kumimoji="1" lang="zh-CN" altLang="en-US" sz="2000" b="0" i="0" u="none" strike="noStrike" kern="0" cap="none" spc="0" normalizeH="0" baseline="0" noProof="0" dirty="0" smtClean="0">
                <a:ln>
                  <a:noFill/>
                </a:ln>
                <a:solidFill>
                  <a:sysClr val="windowText" lastClr="000000"/>
                </a:solidFill>
                <a:effectLst/>
                <a:uLnTx/>
                <a:uFillTx/>
              </a:rPr>
              <a:t>    </a:t>
            </a:r>
            <a:r>
              <a:rPr kumimoji="1" lang="en-US" altLang="zh-CN" sz="2400" b="0" i="0" u="none" strike="noStrike" kern="0" cap="none" spc="0" normalizeH="0" baseline="0" noProof="0" dirty="0" smtClean="0">
                <a:ln>
                  <a:noFill/>
                </a:ln>
                <a:solidFill>
                  <a:sysClr val="windowText" lastClr="000000"/>
                </a:solidFill>
                <a:effectLst/>
                <a:uLnTx/>
                <a:uFillTx/>
              </a:rPr>
              <a:t>if(</a:t>
            </a:r>
            <a:r>
              <a:rPr kumimoji="1" lang="en-US" altLang="zh-CN" sz="2400" b="0" i="0" u="none" strike="noStrike" kern="0" cap="none" spc="0" normalizeH="0" baseline="0" noProof="0" dirty="0" err="1" smtClean="0">
                <a:ln>
                  <a:noFill/>
                </a:ln>
                <a:solidFill>
                  <a:sysClr val="windowText" lastClr="000000"/>
                </a:solidFill>
                <a:effectLst/>
                <a:uLnTx/>
                <a:uFillTx/>
              </a:rPr>
              <a:t>T.length</a:t>
            </a:r>
            <a:r>
              <a:rPr kumimoji="1" lang="en-US" altLang="zh-CN" sz="2400" b="0" i="0" u="none" strike="noStrike" kern="0" cap="none" spc="0" normalizeH="0" baseline="0" noProof="0" dirty="0" smtClean="0">
                <a:ln>
                  <a:noFill/>
                </a:ln>
                <a:solidFill>
                  <a:sysClr val="windowText" lastClr="000000"/>
                </a:solidFill>
                <a:effectLst/>
                <a:uLnTx/>
                <a:uFillTx/>
              </a:rPr>
              <a:t>){</a:t>
            </a:r>
            <a:r>
              <a:rPr kumimoji="1" lang="en-US" altLang="zh-CN" sz="2000" b="0" i="0" u="none" strike="noStrike" kern="0" cap="none" spc="0" normalizeH="0" baseline="0" noProof="0" dirty="0" smtClean="0">
                <a:ln>
                  <a:noFill/>
                </a:ln>
                <a:solidFill>
                  <a:srgbClr val="000000"/>
                </a:solidFill>
                <a:effectLst/>
                <a:uLnTx/>
                <a:uFillTx/>
                <a:ea typeface="楷体_GB2312" pitchFamily="49" charset="-122"/>
              </a:rPr>
              <a:t>//</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串</a:t>
            </a:r>
            <a:r>
              <a:rPr kumimoji="1" lang="en-US" altLang="zh-CN" sz="2000" b="0" i="0" u="none" strike="noStrike" kern="0" cap="none" spc="0" normalizeH="0" baseline="0" noProof="0" dirty="0" smtClean="0">
                <a:ln>
                  <a:noFill/>
                </a:ln>
                <a:solidFill>
                  <a:srgbClr val="000000"/>
                </a:solidFill>
                <a:effectLst/>
                <a:uLnTx/>
                <a:uFillTx/>
                <a:ea typeface="楷体_GB2312" pitchFamily="49" charset="-122"/>
              </a:rPr>
              <a:t>T</a:t>
            </a:r>
            <a:r>
              <a:rPr kumimoji="1" lang="zh-CN" altLang="en-US" sz="2000" b="0" i="0" u="none" strike="noStrike" kern="0" cap="none" spc="0" normalizeH="0" baseline="0" noProof="0" dirty="0" smtClean="0">
                <a:ln>
                  <a:noFill/>
                </a:ln>
                <a:solidFill>
                  <a:srgbClr val="000000"/>
                </a:solidFill>
                <a:effectLst/>
                <a:uLnTx/>
                <a:uFillTx/>
                <a:ea typeface="楷体_GB2312" pitchFamily="49" charset="-122"/>
              </a:rPr>
              <a:t>非</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空，则重新分配空间，以便插入</a:t>
            </a:r>
            <a:r>
              <a:rPr kumimoji="1" lang="en-US" altLang="zh-CN" sz="2000" b="0" i="0" u="none" strike="noStrike" kern="0" cap="none" spc="0" normalizeH="0" baseline="0" noProof="0" dirty="0" smtClean="0">
                <a:ln>
                  <a:noFill/>
                </a:ln>
                <a:solidFill>
                  <a:srgbClr val="000000"/>
                </a:solidFill>
                <a:effectLst/>
                <a:uLnTx/>
                <a:uFillTx/>
                <a:ea typeface="楷体_GB2312" pitchFamily="49" charset="-122"/>
              </a:rPr>
              <a:t>T</a:t>
            </a:r>
          </a:p>
          <a:p>
            <a:pPr marL="0" marR="0" lvl="0" indent="0" defTabSz="914400" eaLnBrk="1" fontAlgn="auto" latinLnBrk="0" hangingPunct="1">
              <a:lnSpc>
                <a:spcPct val="110000"/>
              </a:lnSpc>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a:t>
            </a:r>
            <a:r>
              <a:rPr kumimoji="1" lang="en-US" altLang="zh-CN" sz="2000" b="1" i="0" u="none" strike="noStrike" kern="0" cap="none" spc="0" normalizeH="0" baseline="0" noProof="0" dirty="0" smtClean="0">
                <a:ln>
                  <a:noFill/>
                </a:ln>
                <a:solidFill>
                  <a:sysClr val="windowText" lastClr="000000"/>
                </a:solidFill>
                <a:effectLst/>
                <a:uLnTx/>
                <a:uFillTx/>
              </a:rPr>
              <a:t>if (!</a:t>
            </a:r>
            <a:r>
              <a:rPr kumimoji="1" lang="en-US" altLang="zh-CN" sz="2000" b="1" kern="0" dirty="0">
                <a:solidFill>
                  <a:sysClr val="windowText" lastClr="000000"/>
                </a:solidFill>
              </a:rPr>
              <a:t>(</a:t>
            </a:r>
            <a:r>
              <a:rPr kumimoji="1" lang="en-US" altLang="zh-CN" sz="2000" b="1" i="0" u="none" strike="noStrike" kern="0" cap="none" spc="0" normalizeH="0" baseline="0" noProof="0" dirty="0" smtClean="0">
                <a:ln>
                  <a:noFill/>
                </a:ln>
                <a:solidFill>
                  <a:sysClr val="windowText" lastClr="000000"/>
                </a:solidFill>
                <a:effectLst/>
                <a:uLnTx/>
                <a:uFillTx/>
              </a:rPr>
              <a:t>S.ch=(char*)</a:t>
            </a:r>
            <a:r>
              <a:rPr kumimoji="1" lang="en-US" altLang="zh-CN" sz="2000" b="1" i="0" u="none" strike="noStrike" kern="0" cap="none" spc="0" normalizeH="0" baseline="0" noProof="0" dirty="0" err="1" smtClean="0">
                <a:ln>
                  <a:noFill/>
                </a:ln>
                <a:solidFill>
                  <a:srgbClr val="0000CC"/>
                </a:solidFill>
                <a:effectLst/>
                <a:uLnTx/>
                <a:uFillTx/>
              </a:rPr>
              <a:t>realloc</a:t>
            </a:r>
            <a:r>
              <a:rPr kumimoji="1" lang="en-US" altLang="zh-CN" sz="2000" b="1" i="0" u="none" strike="noStrike" kern="0" cap="none" spc="0" normalizeH="0" baseline="0" noProof="0" dirty="0" smtClean="0">
                <a:ln>
                  <a:noFill/>
                </a:ln>
                <a:solidFill>
                  <a:srgbClr val="FF0000"/>
                </a:solidFill>
                <a:effectLst/>
                <a:uLnTx/>
                <a:uFillTx/>
              </a:rPr>
              <a:t> </a:t>
            </a:r>
            <a:r>
              <a:rPr kumimoji="1" lang="en-US" altLang="zh-CN" sz="2000" b="1" i="0" u="none" strike="noStrike" kern="0" cap="none" spc="0" normalizeH="0" baseline="0" noProof="0" dirty="0" smtClean="0">
                <a:ln>
                  <a:noFill/>
                </a:ln>
                <a:solidFill>
                  <a:sysClr val="windowText" lastClr="000000"/>
                </a:solidFill>
                <a:effectLst/>
                <a:uLnTx/>
                <a:uFillTx/>
              </a:rPr>
              <a:t>(S.ch, (</a:t>
            </a:r>
            <a:r>
              <a:rPr kumimoji="1" lang="en-US" altLang="zh-CN" sz="2000" b="1" i="0" u="none" strike="noStrike" kern="0" cap="none" spc="0" normalizeH="0" baseline="0" noProof="0" dirty="0" err="1" smtClean="0">
                <a:ln>
                  <a:noFill/>
                </a:ln>
                <a:solidFill>
                  <a:sysClr val="windowText" lastClr="000000"/>
                </a:solidFill>
                <a:effectLst/>
                <a:uLnTx/>
                <a:uFillTx/>
              </a:rPr>
              <a:t>S.length+T.length</a:t>
            </a:r>
            <a:r>
              <a:rPr kumimoji="1" lang="en-US" altLang="zh-CN" sz="2000" b="1" i="0" u="none" strike="noStrike" kern="0" cap="none" spc="0" normalizeH="0" baseline="0" noProof="0" dirty="0" smtClean="0">
                <a:ln>
                  <a:noFill/>
                </a:ln>
                <a:solidFill>
                  <a:sysClr val="windowText" lastClr="000000"/>
                </a:solidFill>
                <a:effectLst/>
                <a:uLnTx/>
                <a:uFillTx/>
              </a:rPr>
              <a:t>)*</a:t>
            </a:r>
            <a:r>
              <a:rPr kumimoji="1" lang="en-US" altLang="zh-CN" sz="2000" b="1" i="0" u="none" strike="noStrike" kern="0" cap="none" spc="0" normalizeH="0" baseline="0" noProof="0" dirty="0" err="1" smtClean="0">
                <a:ln>
                  <a:noFill/>
                </a:ln>
                <a:solidFill>
                  <a:sysClr val="windowText" lastClr="000000"/>
                </a:solidFill>
                <a:effectLst/>
                <a:uLnTx/>
                <a:uFillTx/>
              </a:rPr>
              <a:t>sizeof</a:t>
            </a:r>
            <a:r>
              <a:rPr kumimoji="1" lang="en-US" altLang="zh-CN" sz="2000" b="1" i="0" u="none" strike="noStrike" kern="0" cap="none" spc="0" normalizeH="0" baseline="0" noProof="0" dirty="0" smtClean="0">
                <a:ln>
                  <a:noFill/>
                </a:ln>
                <a:solidFill>
                  <a:sysClr val="windowText" lastClr="000000"/>
                </a:solidFill>
                <a:effectLst/>
                <a:uLnTx/>
                <a:uFillTx/>
              </a:rPr>
              <a:t>(char))  )) </a:t>
            </a:r>
          </a:p>
          <a:p>
            <a:pPr marL="0" marR="0" lvl="0" indent="0" defTabSz="914400" eaLnBrk="1" fontAlgn="auto" latinLnBrk="0" hangingPunct="1">
              <a:lnSpc>
                <a:spcPct val="110000"/>
              </a:lnSpc>
              <a:spcAft>
                <a:spcPts val="0"/>
              </a:spcAft>
              <a:buClrTx/>
              <a:buSzTx/>
              <a:buFontTx/>
              <a:buNone/>
              <a:tabLst/>
              <a:defRPr/>
            </a:pPr>
            <a:r>
              <a:rPr kumimoji="1" lang="en-US" altLang="zh-CN" sz="2000" b="1" kern="0" dirty="0">
                <a:solidFill>
                  <a:sysClr val="windowText" lastClr="000000"/>
                </a:solidFill>
              </a:rPr>
              <a:t> </a:t>
            </a:r>
            <a:r>
              <a:rPr kumimoji="1" lang="en-US" altLang="zh-CN" sz="2000" b="1" kern="0" dirty="0" smtClean="0">
                <a:solidFill>
                  <a:sysClr val="windowText" lastClr="000000"/>
                </a:solidFill>
              </a:rPr>
              <a:t>       </a:t>
            </a:r>
            <a:r>
              <a:rPr kumimoji="1" lang="en-US" altLang="zh-CN" sz="2000" b="1" i="0" u="none" strike="noStrike" kern="0" cap="none" spc="0" normalizeH="0" baseline="0" noProof="0" dirty="0" smtClean="0">
                <a:ln>
                  <a:noFill/>
                </a:ln>
                <a:solidFill>
                  <a:sysClr val="windowText" lastClr="000000"/>
                </a:solidFill>
                <a:effectLst/>
                <a:uLnTx/>
                <a:uFillTx/>
              </a:rPr>
              <a:t>      exit(OVERFLOW);   </a:t>
            </a:r>
          </a:p>
          <a:p>
            <a:pPr marL="0" marR="0" lvl="0" indent="0" defTabSz="914400" eaLnBrk="1" fontAlgn="auto" latinLnBrk="0" hangingPunct="1">
              <a:lnSpc>
                <a:spcPct val="110000"/>
              </a:lnSpc>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a:t>
            </a:r>
            <a:r>
              <a:rPr kumimoji="1" lang="en-US" altLang="zh-CN" sz="2400" b="1" i="0" u="none" strike="noStrike" kern="0" cap="none" spc="0" normalizeH="0" baseline="0" noProof="0" dirty="0" smtClean="0">
                <a:ln>
                  <a:noFill/>
                </a:ln>
                <a:solidFill>
                  <a:srgbClr val="000099"/>
                </a:solidFill>
                <a:effectLst/>
                <a:uLnTx/>
                <a:uFillTx/>
              </a:rPr>
              <a:t>for</a:t>
            </a:r>
            <a:r>
              <a:rPr kumimoji="1" lang="en-US" altLang="zh-CN" sz="2400" b="0" i="0" u="none" strike="noStrike" kern="0" cap="none" spc="0" normalizeH="0" baseline="0" noProof="0" dirty="0" smtClean="0">
                <a:ln>
                  <a:noFill/>
                </a:ln>
                <a:solidFill>
                  <a:srgbClr val="000099"/>
                </a:solidFill>
                <a:effectLst/>
                <a:uLnTx/>
                <a:uFillTx/>
              </a:rPr>
              <a:t> ( </a:t>
            </a:r>
            <a:r>
              <a:rPr kumimoji="1" lang="en-US" altLang="zh-CN" sz="2400" b="0" i="0" u="none" strike="noStrike" kern="0" cap="none" spc="0" normalizeH="0" baseline="0" noProof="0" dirty="0" err="1" smtClean="0">
                <a:ln>
                  <a:noFill/>
                </a:ln>
                <a:solidFill>
                  <a:srgbClr val="000099"/>
                </a:solidFill>
                <a:effectLst/>
                <a:uLnTx/>
                <a:uFillTx/>
              </a:rPr>
              <a:t>i</a:t>
            </a:r>
            <a:r>
              <a:rPr kumimoji="1" lang="en-US" altLang="zh-CN" sz="2400" b="0" i="0" u="none" strike="noStrike" kern="0" cap="none" spc="0" normalizeH="0" baseline="0" noProof="0" dirty="0" smtClean="0">
                <a:ln>
                  <a:noFill/>
                </a:ln>
                <a:solidFill>
                  <a:srgbClr val="000099"/>
                </a:solidFill>
                <a:effectLst/>
                <a:uLnTx/>
                <a:uFillTx/>
              </a:rPr>
              <a:t>=S.length-1; </a:t>
            </a:r>
            <a:r>
              <a:rPr kumimoji="1" lang="en-US" altLang="zh-CN" sz="2400" b="0" i="0" u="none" strike="noStrike" kern="0" cap="none" spc="0" normalizeH="0" baseline="0" noProof="0" dirty="0" err="1" smtClean="0">
                <a:ln>
                  <a:noFill/>
                </a:ln>
                <a:solidFill>
                  <a:srgbClr val="000099"/>
                </a:solidFill>
                <a:effectLst/>
                <a:uLnTx/>
                <a:uFillTx/>
              </a:rPr>
              <a:t>i</a:t>
            </a:r>
            <a:r>
              <a:rPr kumimoji="1" lang="en-US" altLang="zh-CN" sz="2400" b="0" i="0" u="none" strike="noStrike" kern="0" cap="none" spc="0" normalizeH="0" baseline="0" noProof="0" dirty="0" smtClean="0">
                <a:ln>
                  <a:noFill/>
                </a:ln>
                <a:solidFill>
                  <a:srgbClr val="000099"/>
                </a:solidFill>
                <a:effectLst/>
                <a:uLnTx/>
                <a:uFillTx/>
              </a:rPr>
              <a:t>&gt;=pos-1; --</a:t>
            </a:r>
            <a:r>
              <a:rPr kumimoji="1" lang="en-US" altLang="zh-CN" sz="2400" b="0" i="0" u="none" strike="noStrike" kern="0" cap="none" spc="0" normalizeH="0" baseline="0" noProof="0" dirty="0" err="1" smtClean="0">
                <a:ln>
                  <a:noFill/>
                </a:ln>
                <a:solidFill>
                  <a:srgbClr val="000099"/>
                </a:solidFill>
                <a:effectLst/>
                <a:uLnTx/>
                <a:uFillTx/>
              </a:rPr>
              <a:t>i</a:t>
            </a:r>
            <a:r>
              <a:rPr kumimoji="1" lang="en-US" altLang="zh-CN" sz="2400" b="0" i="0" u="none" strike="noStrike" kern="0" cap="none" spc="0" normalizeH="0" baseline="0" noProof="0" dirty="0" smtClean="0">
                <a:ln>
                  <a:noFill/>
                </a:ln>
                <a:solidFill>
                  <a:srgbClr val="000099"/>
                </a:solidFill>
                <a:effectLst/>
                <a:uLnTx/>
                <a:uFillTx/>
              </a:rPr>
              <a:t> )   </a:t>
            </a:r>
            <a:r>
              <a:rPr kumimoji="1" lang="en-US" altLang="zh-CN" sz="2000" b="0" i="0" u="none" strike="noStrike" kern="0" cap="none" spc="0" normalizeH="0" baseline="0" noProof="0" dirty="0" smtClean="0">
                <a:ln>
                  <a:noFill/>
                </a:ln>
                <a:solidFill>
                  <a:srgbClr val="000000"/>
                </a:solidFill>
                <a:effectLst/>
                <a:uLnTx/>
                <a:uFillTx/>
                <a:ea typeface="楷体_GB2312" pitchFamily="49" charset="-122"/>
              </a:rPr>
              <a:t>//</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为插入</a:t>
            </a:r>
            <a:r>
              <a:rPr kumimoji="1" lang="en-US" altLang="zh-CN" sz="2000" b="0" i="0" u="none" strike="noStrike" kern="0" cap="none" spc="0" normalizeH="0" baseline="0" noProof="0" dirty="0" smtClean="0">
                <a:ln>
                  <a:noFill/>
                </a:ln>
                <a:solidFill>
                  <a:srgbClr val="000000"/>
                </a:solidFill>
                <a:effectLst/>
                <a:uLnTx/>
                <a:uFillTx/>
                <a:ea typeface="楷体_GB2312" pitchFamily="49" charset="-122"/>
              </a:rPr>
              <a:t>T</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而腾出</a:t>
            </a:r>
            <a:r>
              <a:rPr kumimoji="1" lang="en-US" altLang="zh-CN" sz="2000" b="0" i="0" u="none" strike="noStrike" kern="0" cap="none" spc="0" normalizeH="0" baseline="0" noProof="0" dirty="0" err="1" smtClean="0">
                <a:ln>
                  <a:noFill/>
                </a:ln>
                <a:solidFill>
                  <a:srgbClr val="000000"/>
                </a:solidFill>
                <a:effectLst/>
                <a:uLnTx/>
                <a:uFillTx/>
                <a:ea typeface="楷体_GB2312" pitchFamily="49" charset="-122"/>
              </a:rPr>
              <a:t>pos</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之后的位置 </a:t>
            </a:r>
          </a:p>
          <a:p>
            <a:pPr marL="0" marR="0" lvl="0" indent="0" defTabSz="914400" eaLnBrk="1" fontAlgn="auto" latinLnBrk="0" hangingPunct="1">
              <a:lnSpc>
                <a:spcPct val="110000"/>
              </a:lnSpc>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rPr>
              <a:t>           </a:t>
            </a:r>
            <a:r>
              <a:rPr kumimoji="1" lang="en-US" altLang="zh-CN" sz="2400" b="0" i="0" u="none" strike="noStrike" kern="0" cap="none" spc="0" normalizeH="0" baseline="0" noProof="0" dirty="0" smtClean="0">
                <a:ln>
                  <a:noFill/>
                </a:ln>
                <a:solidFill>
                  <a:sysClr val="windowText" lastClr="000000"/>
                </a:solidFill>
                <a:effectLst/>
                <a:uLnTx/>
                <a:uFillTx/>
              </a:rPr>
              <a:t>S.ch [</a:t>
            </a:r>
            <a:r>
              <a:rPr kumimoji="1" lang="en-US" altLang="zh-CN" sz="2400" b="0" i="0" u="none" strike="noStrike" kern="0" cap="none" spc="0" normalizeH="0" baseline="0" noProof="0" dirty="0" err="1" smtClean="0">
                <a:ln>
                  <a:noFill/>
                </a:ln>
                <a:solidFill>
                  <a:srgbClr val="0000CC"/>
                </a:solidFill>
                <a:effectLst/>
                <a:uLnTx/>
                <a:uFillTx/>
              </a:rPr>
              <a:t>i+T.length</a:t>
            </a:r>
            <a:r>
              <a:rPr kumimoji="1" lang="en-US" altLang="zh-CN" sz="2400" b="0" i="0" u="none" strike="noStrike" kern="0" cap="none" spc="0" normalizeH="0" baseline="0" noProof="0" dirty="0" smtClean="0">
                <a:ln>
                  <a:noFill/>
                </a:ln>
                <a:solidFill>
                  <a:sysClr val="windowText" lastClr="000000"/>
                </a:solidFill>
                <a:effectLst/>
                <a:uLnTx/>
                <a:uFillTx/>
              </a:rPr>
              <a:t>] = S.ch [</a:t>
            </a:r>
            <a:r>
              <a:rPr kumimoji="1" lang="en-US" altLang="zh-CN" sz="2400" b="0" i="0" u="none" strike="noStrike" kern="0" cap="none" spc="0" normalizeH="0" baseline="0" noProof="0" dirty="0" err="1" smtClean="0">
                <a:ln>
                  <a:noFill/>
                </a:ln>
                <a:solidFill>
                  <a:sysClr val="windowText" lastClr="000000"/>
                </a:solidFill>
                <a:effectLst/>
                <a:uLnTx/>
                <a:uFillTx/>
              </a:rPr>
              <a:t>i</a:t>
            </a:r>
            <a:r>
              <a:rPr kumimoji="1" lang="en-US" altLang="zh-CN" sz="2400" b="0" i="0" u="none" strike="noStrike" kern="0" cap="none" spc="0" normalizeH="0" baseline="0" noProof="0" dirty="0" smtClean="0">
                <a:ln>
                  <a:noFill/>
                </a:ln>
                <a:solidFill>
                  <a:sysClr val="windowText" lastClr="000000"/>
                </a:solidFill>
                <a:effectLst/>
                <a:uLnTx/>
                <a:uFillTx/>
              </a:rPr>
              <a:t>]; </a:t>
            </a:r>
            <a:r>
              <a:rPr kumimoji="1" lang="en-US" altLang="zh-CN" sz="2000" b="0" i="0" u="none" strike="noStrike" kern="0" cap="none" spc="0" normalizeH="0" baseline="0" noProof="0" dirty="0" smtClean="0">
                <a:ln>
                  <a:noFill/>
                </a:ln>
                <a:solidFill>
                  <a:srgbClr val="000000"/>
                </a:solidFill>
                <a:effectLst/>
                <a:uLnTx/>
                <a:uFillTx/>
                <a:ea typeface="楷体_GB2312" pitchFamily="49" charset="-122"/>
              </a:rPr>
              <a:t>//</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从</a:t>
            </a:r>
            <a:r>
              <a:rPr kumimoji="1" lang="en-US" altLang="zh-CN" sz="2000" b="0" i="0" u="none" strike="noStrike" kern="0" cap="none" spc="0" normalizeH="0" baseline="0" noProof="0" dirty="0" smtClean="0">
                <a:ln>
                  <a:noFill/>
                </a:ln>
                <a:solidFill>
                  <a:srgbClr val="000000"/>
                </a:solidFill>
                <a:effectLst/>
                <a:uLnTx/>
                <a:uFillTx/>
                <a:ea typeface="楷体_GB2312" pitchFamily="49" charset="-122"/>
              </a:rPr>
              <a:t>S</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的</a:t>
            </a:r>
            <a:r>
              <a:rPr kumimoji="1" lang="en-US" altLang="zh-CN" sz="2000" b="0" i="0" u="none" strike="noStrike" kern="0" cap="none" spc="0" normalizeH="0" baseline="0" noProof="0" dirty="0" err="1" smtClean="0">
                <a:ln>
                  <a:noFill/>
                </a:ln>
                <a:solidFill>
                  <a:srgbClr val="000000"/>
                </a:solidFill>
                <a:effectLst/>
                <a:uLnTx/>
                <a:uFillTx/>
                <a:ea typeface="楷体_GB2312" pitchFamily="49" charset="-122"/>
              </a:rPr>
              <a:t>pos</a:t>
            </a:r>
            <a:r>
              <a:rPr kumimoji="1"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位置起全部字符均后移</a:t>
            </a:r>
          </a:p>
          <a:p>
            <a:pPr marL="0" marR="0" lvl="0" indent="0" defTabSz="914400" eaLnBrk="1" fontAlgn="auto" latinLnBrk="0" hangingPunct="1">
              <a:lnSpc>
                <a:spcPct val="110000"/>
              </a:lnSpc>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rPr>
              <a:t>       </a:t>
            </a:r>
            <a:r>
              <a:rPr kumimoji="1" lang="en-US" altLang="zh-CN" sz="2400" b="0" i="0" u="none" strike="noStrike" kern="0" cap="none" spc="0" normalizeH="0" baseline="0" noProof="0" dirty="0" smtClean="0">
                <a:ln>
                  <a:noFill/>
                </a:ln>
                <a:solidFill>
                  <a:sysClr val="windowText" lastClr="000000"/>
                </a:solidFill>
                <a:effectLst/>
                <a:uLnTx/>
                <a:uFillTx/>
              </a:rPr>
              <a:t>S.ch</a:t>
            </a:r>
            <a:r>
              <a:rPr kumimoji="1" lang="en-US" altLang="zh-CN" sz="2400" b="0" i="0" u="none" strike="noStrike" kern="0" cap="none" spc="0" normalizeH="0" baseline="0" noProof="0" dirty="0" smtClean="0">
                <a:ln>
                  <a:noFill/>
                </a:ln>
                <a:solidFill>
                  <a:srgbClr val="0000CC"/>
                </a:solidFill>
                <a:effectLst/>
                <a:uLnTx/>
                <a:uFillTx/>
              </a:rPr>
              <a:t>[pos-1…pos+T.length-2] </a:t>
            </a:r>
            <a:r>
              <a:rPr kumimoji="1" lang="en-US" altLang="zh-CN" sz="2400" b="0" i="0" u="none" strike="noStrike" kern="0" cap="none" spc="0" normalizeH="0" baseline="0" noProof="0" dirty="0" smtClean="0">
                <a:ln>
                  <a:noFill/>
                </a:ln>
                <a:solidFill>
                  <a:srgbClr val="000000"/>
                </a:solidFill>
                <a:effectLst/>
                <a:uLnTx/>
                <a:uFillTx/>
              </a:rPr>
              <a:t>=</a:t>
            </a:r>
            <a:r>
              <a:rPr kumimoji="1" lang="en-US" altLang="zh-CN" sz="2400" b="0" i="0" u="none" strike="noStrike" kern="0" cap="none" spc="0" normalizeH="0" baseline="0" noProof="0" dirty="0" smtClean="0">
                <a:ln>
                  <a:noFill/>
                </a:ln>
                <a:solidFill>
                  <a:srgbClr val="FF0000"/>
                </a:solidFill>
                <a:effectLst/>
                <a:uLnTx/>
                <a:uFillTx/>
              </a:rPr>
              <a:t> </a:t>
            </a:r>
            <a:r>
              <a:rPr kumimoji="1" lang="en-US" altLang="zh-CN" sz="2400" b="0" i="0" u="none" strike="noStrike" kern="0" cap="none" spc="0" normalizeH="0" baseline="0" noProof="0" dirty="0" smtClean="0">
                <a:ln>
                  <a:noFill/>
                </a:ln>
                <a:solidFill>
                  <a:sysClr val="windowText" lastClr="000000"/>
                </a:solidFill>
                <a:effectLst/>
                <a:uLnTx/>
                <a:uFillTx/>
              </a:rPr>
              <a:t>T.ch</a:t>
            </a:r>
            <a:r>
              <a:rPr kumimoji="1" lang="en-US" altLang="zh-CN" sz="2400" b="0" i="0" u="none" strike="noStrike" kern="0" cap="none" spc="0" normalizeH="0" baseline="0" noProof="0" dirty="0" smtClean="0">
                <a:ln>
                  <a:noFill/>
                </a:ln>
                <a:solidFill>
                  <a:srgbClr val="000000"/>
                </a:solidFill>
                <a:effectLst/>
                <a:uLnTx/>
                <a:uFillTx/>
              </a:rPr>
              <a:t>[</a:t>
            </a:r>
            <a:r>
              <a:rPr kumimoji="1" lang="en-US" altLang="zh-CN" sz="2400" b="0" i="0" u="none" strike="noStrike" kern="0" cap="none" spc="0" normalizeH="0" baseline="0" noProof="0" dirty="0" smtClean="0">
                <a:ln>
                  <a:noFill/>
                </a:ln>
                <a:solidFill>
                  <a:srgbClr val="0000CC"/>
                </a:solidFill>
                <a:effectLst/>
                <a:uLnTx/>
                <a:uFillTx/>
              </a:rPr>
              <a:t>0…T.length-1</a:t>
            </a:r>
            <a:r>
              <a:rPr kumimoji="1" lang="en-US" altLang="zh-CN" sz="2400" b="0" i="0" u="none" strike="noStrike" kern="0" cap="none" spc="0" normalizeH="0" baseline="0" noProof="0" dirty="0" smtClean="0">
                <a:ln>
                  <a:noFill/>
                </a:ln>
                <a:solidFill>
                  <a:srgbClr val="000000"/>
                </a:solidFill>
                <a:effectLst/>
                <a:uLnTx/>
                <a:uFillTx/>
              </a:rPr>
              <a:t>];</a:t>
            </a:r>
            <a:r>
              <a:rPr kumimoji="1" lang="en-US" altLang="zh-CN" sz="2400"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110000"/>
              </a:lnSpc>
              <a:spcAft>
                <a:spcPts val="0"/>
              </a:spcAft>
              <a:buClrTx/>
              <a:buSzTx/>
              <a:buFontTx/>
              <a:buNone/>
              <a:tabLst/>
              <a:defRPr/>
            </a:pPr>
            <a:r>
              <a:rPr kumimoji="1" lang="en-US" altLang="zh-CN" sz="2400" kern="0" dirty="0">
                <a:solidFill>
                  <a:sysClr val="windowText" lastClr="000000"/>
                </a:solidFill>
              </a:rPr>
              <a:t> </a:t>
            </a:r>
            <a:r>
              <a:rPr kumimoji="1" lang="en-US" altLang="zh-CN" sz="2400" kern="0" dirty="0" smtClean="0">
                <a:solidFill>
                  <a:sysClr val="windowText" lastClr="000000"/>
                </a:solidFill>
              </a:rPr>
              <a:t>      </a:t>
            </a:r>
            <a:r>
              <a:rPr kumimoji="1" lang="en-US" altLang="zh-CN" sz="2400" b="0" i="0" u="none" strike="noStrike" kern="0" cap="none" spc="0" normalizeH="0" baseline="0" noProof="0" dirty="0" err="1" smtClean="0">
                <a:ln>
                  <a:noFill/>
                </a:ln>
                <a:solidFill>
                  <a:sysClr val="windowText" lastClr="000000"/>
                </a:solidFill>
                <a:effectLst/>
                <a:uLnTx/>
                <a:uFillTx/>
              </a:rPr>
              <a:t>S.length</a:t>
            </a:r>
            <a:r>
              <a:rPr kumimoji="1" lang="en-US" altLang="zh-CN" sz="2400" b="0" i="0" u="none" strike="noStrike" kern="0" cap="none" spc="0" normalizeH="0" baseline="0" noProof="0" dirty="0" smtClean="0">
                <a:ln>
                  <a:noFill/>
                </a:ln>
                <a:solidFill>
                  <a:sysClr val="windowText" lastClr="000000"/>
                </a:solidFill>
                <a:effectLst/>
                <a:uLnTx/>
                <a:uFillTx/>
              </a:rPr>
              <a:t> + = </a:t>
            </a:r>
            <a:r>
              <a:rPr kumimoji="1" lang="en-US" altLang="zh-CN" sz="2400" b="0" i="0" u="none" strike="noStrike" kern="0" cap="none" spc="0" normalizeH="0" baseline="0" noProof="0" dirty="0" err="1" smtClean="0">
                <a:ln>
                  <a:noFill/>
                </a:ln>
                <a:solidFill>
                  <a:sysClr val="windowText" lastClr="000000"/>
                </a:solidFill>
                <a:effectLst/>
                <a:uLnTx/>
                <a:uFillTx/>
              </a:rPr>
              <a:t>T.length</a:t>
            </a:r>
            <a:r>
              <a:rPr kumimoji="1" lang="en-US" altLang="zh-CN" sz="2400" b="0" i="0" u="none" strike="noStrike" kern="0" cap="none" spc="0" normalizeH="0" baseline="0" noProof="0" dirty="0" smtClean="0">
                <a:ln>
                  <a:noFill/>
                </a:ln>
                <a:solidFill>
                  <a:sysClr val="windowText" lastClr="000000"/>
                </a:solidFill>
                <a:effectLst/>
                <a:uLnTx/>
                <a:uFillTx/>
              </a:rPr>
              <a:t>; </a:t>
            </a:r>
            <a:r>
              <a:rPr kumimoji="1" lang="en-US" altLang="zh-CN" sz="2000" b="0" i="0" u="none" strike="noStrike" kern="0" cap="none" spc="0" normalizeH="0" baseline="0" noProof="0" dirty="0" smtClean="0">
                <a:ln>
                  <a:noFill/>
                </a:ln>
                <a:solidFill>
                  <a:srgbClr val="000000"/>
                </a:solidFill>
                <a:effectLst/>
                <a:uLnTx/>
                <a:uFillTx/>
              </a:rPr>
              <a:t>//</a:t>
            </a:r>
            <a:r>
              <a:rPr kumimoji="1" lang="zh-CN" altLang="en-US" sz="2000" b="0" i="0" u="none" strike="noStrike" kern="0" cap="none" spc="0" normalizeH="0" baseline="0" noProof="0" dirty="0" smtClean="0">
                <a:ln>
                  <a:noFill/>
                </a:ln>
                <a:solidFill>
                  <a:srgbClr val="000000"/>
                </a:solidFill>
                <a:effectLst/>
                <a:uLnTx/>
                <a:uFillTx/>
              </a:rPr>
              <a:t>更</a:t>
            </a:r>
            <a:r>
              <a:rPr kumimoji="1" lang="zh-CN" altLang="en-US" sz="2000" b="0" i="0" u="none" strike="noStrike" kern="0" cap="none" spc="0" normalizeH="0" baseline="0" noProof="0" dirty="0" smtClean="0">
                <a:ln>
                  <a:noFill/>
                </a:ln>
                <a:solidFill>
                  <a:srgbClr val="000000"/>
                </a:solidFill>
                <a:effectLst/>
                <a:uLnTx/>
                <a:uFillTx/>
                <a:ea typeface="楷体_GB2312" pitchFamily="49" charset="-122"/>
              </a:rPr>
              <a:t>新</a:t>
            </a:r>
            <a:r>
              <a:rPr kumimoji="1" lang="en-US" altLang="zh-CN" sz="2000" b="0" i="0" u="none" strike="noStrike" kern="0" cap="none" spc="0" normalizeH="0" baseline="0" noProof="0" dirty="0" smtClean="0">
                <a:ln>
                  <a:noFill/>
                </a:ln>
                <a:solidFill>
                  <a:srgbClr val="000000"/>
                </a:solidFill>
                <a:effectLst/>
                <a:uLnTx/>
                <a:uFillTx/>
              </a:rPr>
              <a:t>S</a:t>
            </a:r>
            <a:r>
              <a:rPr kumimoji="1" lang="zh-CN" altLang="en-US" sz="2000" b="0" i="0" u="none" strike="noStrike" kern="0" cap="none" spc="0" normalizeH="0" baseline="0" noProof="0" dirty="0" smtClean="0">
                <a:ln>
                  <a:noFill/>
                </a:ln>
                <a:solidFill>
                  <a:srgbClr val="000000"/>
                </a:solidFill>
                <a:effectLst/>
                <a:uLnTx/>
                <a:uFillTx/>
                <a:ea typeface="楷体_GB2312" pitchFamily="49" charset="-122"/>
              </a:rPr>
              <a:t>串的长度</a:t>
            </a:r>
          </a:p>
          <a:p>
            <a:pPr marL="0" marR="0" lvl="0" indent="0" defTabSz="914400" eaLnBrk="1" fontAlgn="auto" latinLnBrk="0" hangingPunct="1">
              <a:lnSpc>
                <a:spcPct val="110000"/>
              </a:lnSpc>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rPr>
              <a:t>   </a:t>
            </a:r>
            <a:r>
              <a:rPr kumimoji="1" lang="en-US" altLang="zh-CN" sz="2400"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110000"/>
              </a:lnSpc>
              <a:spcAft>
                <a:spcPts val="0"/>
              </a:spcAft>
              <a:buClrTx/>
              <a:buSzTx/>
              <a:buFontTx/>
              <a:buNone/>
              <a:tabLst/>
              <a:defRPr/>
            </a:pPr>
            <a:r>
              <a:rPr kumimoji="1" lang="en-US" altLang="zh-CN" sz="2400" kern="0" dirty="0">
                <a:solidFill>
                  <a:sysClr val="windowText" lastClr="000000"/>
                </a:solidFill>
              </a:rPr>
              <a:t> </a:t>
            </a:r>
            <a:r>
              <a:rPr kumimoji="1" lang="en-US" altLang="zh-CN" sz="2400" kern="0" dirty="0" smtClean="0">
                <a:solidFill>
                  <a:sysClr val="windowText" lastClr="000000"/>
                </a:solidFill>
              </a:rPr>
              <a:t>  </a:t>
            </a:r>
            <a:r>
              <a:rPr kumimoji="1" lang="en-US" altLang="zh-CN" sz="2400" b="1" i="0" u="none" strike="noStrike" kern="0" cap="none" spc="0" normalizeH="0" baseline="0" noProof="0" dirty="0" smtClean="0">
                <a:ln>
                  <a:noFill/>
                </a:ln>
                <a:solidFill>
                  <a:sysClr val="windowText" lastClr="000000"/>
                </a:solidFill>
                <a:effectLst/>
                <a:uLnTx/>
                <a:uFillTx/>
              </a:rPr>
              <a:t>return</a:t>
            </a:r>
            <a:r>
              <a:rPr kumimoji="1" lang="en-US" altLang="zh-CN" sz="2400" b="0" i="0" u="none" strike="noStrike" kern="0" cap="none" spc="0" normalizeH="0" baseline="0" noProof="0" dirty="0" smtClean="0">
                <a:ln>
                  <a:noFill/>
                </a:ln>
                <a:solidFill>
                  <a:sysClr val="windowText" lastClr="000000"/>
                </a:solidFill>
                <a:effectLst/>
                <a:uLnTx/>
                <a:uFillTx/>
              </a:rPr>
              <a:t> OK;</a:t>
            </a:r>
          </a:p>
          <a:p>
            <a:pPr marL="0" marR="0" lvl="0" indent="0" defTabSz="914400" eaLnBrk="1" fontAlgn="auto" latinLnBrk="0" hangingPunct="1">
              <a:lnSpc>
                <a:spcPct val="110000"/>
              </a:lnSpc>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a:t>
            </a:r>
            <a:r>
              <a:rPr kumimoji="1" lang="en-US" altLang="zh-CN" sz="2400" b="0" i="0" u="none" strike="noStrike" kern="0" cap="none" spc="0" normalizeH="0" baseline="0" noProof="0" dirty="0" err="1" smtClean="0">
                <a:ln>
                  <a:noFill/>
                </a:ln>
                <a:solidFill>
                  <a:sysClr val="windowText" lastClr="000000"/>
                </a:solidFill>
                <a:effectLst/>
                <a:uLnTx/>
                <a:uFillTx/>
              </a:rPr>
              <a:t>StrInsert</a:t>
            </a:r>
            <a:endParaRPr kumimoji="1" lang="en-US" altLang="zh-CN" sz="24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xmlns="" val="40642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arn(inVertical)">
                                      <p:cBhvr>
                                        <p:cTn id="25" dur="500"/>
                                        <p:tgtEl>
                                          <p:spTgt spid="4">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arn(inVertical)">
                                      <p:cBhvr>
                                        <p:cTn id="28" dur="500"/>
                                        <p:tgtEl>
                                          <p:spTgt spid="4">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barn(inVertical)">
                                      <p:cBhvr>
                                        <p:cTn id="31" dur="500"/>
                                        <p:tgtEl>
                                          <p:spTgt spid="4">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barn(inVertical)">
                                      <p:cBhvr>
                                        <p:cTn id="34" dur="500"/>
                                        <p:tgtEl>
                                          <p:spTgt spid="4">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arn(inVertical)">
                                      <p:cBhvr>
                                        <p:cTn id="37" dur="500"/>
                                        <p:tgtEl>
                                          <p:spTgt spid="4">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barn(inVertical)">
                                      <p:cBhvr>
                                        <p:cTn id="40" dur="500"/>
                                        <p:tgtEl>
                                          <p:spTgt spid="4">
                                            <p:txEl>
                                              <p:pRg st="11" end="11"/>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barn(inVertical)">
                                      <p:cBhvr>
                                        <p:cTn id="4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串指派</a:t>
            </a:r>
            <a:r>
              <a:rPr lang="en-US" altLang="zh-CN" dirty="0" smtClean="0"/>
              <a:t>(P76) </a:t>
            </a:r>
            <a:endParaRPr lang="zh-CN" altLang="en-US" dirty="0"/>
          </a:p>
        </p:txBody>
      </p:sp>
      <p:sp>
        <p:nvSpPr>
          <p:cNvPr id="4" name="Rectangle 7"/>
          <p:cNvSpPr>
            <a:spLocks noChangeArrowheads="1"/>
          </p:cNvSpPr>
          <p:nvPr/>
        </p:nvSpPr>
        <p:spPr bwMode="auto">
          <a:xfrm>
            <a:off x="457200" y="1188756"/>
            <a:ext cx="8077200" cy="5669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800" b="1" i="0" u="none" strike="noStrike" kern="0" cap="none" spc="0" normalizeH="0" baseline="0" noProof="0" dirty="0" smtClean="0">
                <a:ln>
                  <a:noFill/>
                </a:ln>
                <a:solidFill>
                  <a:srgbClr val="000000"/>
                </a:solidFill>
                <a:effectLst/>
                <a:uLnTx/>
                <a:uFillTx/>
              </a:rPr>
              <a:t>Status </a:t>
            </a:r>
            <a:r>
              <a:rPr kumimoji="1" lang="en-US" altLang="zh-CN" sz="2800" b="1" i="0" u="none" strike="noStrike" kern="0" cap="none" spc="0" normalizeH="0" baseline="0" noProof="0" dirty="0" err="1" smtClean="0">
                <a:ln>
                  <a:noFill/>
                </a:ln>
                <a:solidFill>
                  <a:srgbClr val="000000"/>
                </a:solidFill>
                <a:effectLst/>
                <a:uLnTx/>
                <a:uFillTx/>
              </a:rPr>
              <a:t>StrAssign</a:t>
            </a:r>
            <a:r>
              <a:rPr kumimoji="1" lang="en-US" altLang="zh-CN" sz="2800" b="1" i="0" u="none" strike="noStrike" kern="0" cap="none" spc="0" normalizeH="0" baseline="0" noProof="0" dirty="0" smtClean="0">
                <a:ln>
                  <a:noFill/>
                </a:ln>
                <a:solidFill>
                  <a:srgbClr val="000000"/>
                </a:solidFill>
                <a:effectLst/>
                <a:uLnTx/>
                <a:uFillTx/>
              </a:rPr>
              <a:t>( </a:t>
            </a:r>
            <a:r>
              <a:rPr kumimoji="1" lang="en-US" altLang="zh-CN" sz="2800" b="1" i="0" u="none" strike="noStrike" kern="0" cap="none" spc="0" normalizeH="0" baseline="0" noProof="0" dirty="0" err="1" smtClean="0">
                <a:ln>
                  <a:noFill/>
                </a:ln>
                <a:solidFill>
                  <a:srgbClr val="000000"/>
                </a:solidFill>
                <a:effectLst/>
                <a:uLnTx/>
                <a:uFillTx/>
              </a:rPr>
              <a:t>HString</a:t>
            </a:r>
            <a:r>
              <a:rPr kumimoji="1" lang="en-US" altLang="zh-CN" sz="2800" b="1" i="0" u="none" strike="noStrike" kern="0" cap="none" spc="0" normalizeH="0" baseline="0" noProof="0" dirty="0" smtClean="0">
                <a:ln>
                  <a:noFill/>
                </a:ln>
                <a:solidFill>
                  <a:srgbClr val="000000"/>
                </a:solidFill>
                <a:effectLst/>
                <a:uLnTx/>
                <a:uFillTx/>
              </a:rPr>
              <a:t> &amp;T, char *chars ) {</a:t>
            </a:r>
          </a:p>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if (T.ch)   free(T.ch);</a:t>
            </a:r>
          </a:p>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a:t>
            </a:r>
            <a:r>
              <a:rPr kumimoji="1" lang="en-US" altLang="zh-CN" sz="2400" b="0" i="0" u="none" strike="noStrike" kern="0" cap="none" spc="0" normalizeH="0" baseline="0" noProof="0" dirty="0" smtClean="0">
                <a:ln>
                  <a:noFill/>
                </a:ln>
                <a:solidFill>
                  <a:srgbClr val="000099"/>
                </a:solidFill>
                <a:effectLst/>
                <a:uLnTx/>
                <a:uFillTx/>
              </a:rPr>
              <a:t>for (</a:t>
            </a:r>
            <a:r>
              <a:rPr kumimoji="1" lang="en-US" altLang="zh-CN" sz="2400" b="0" i="0" u="none" strike="noStrike" kern="0" cap="none" spc="0" normalizeH="0" baseline="0" noProof="0" dirty="0" err="1" smtClean="0">
                <a:ln>
                  <a:noFill/>
                </a:ln>
                <a:solidFill>
                  <a:srgbClr val="000099"/>
                </a:solidFill>
                <a:effectLst/>
                <a:uLnTx/>
                <a:uFillTx/>
              </a:rPr>
              <a:t>i</a:t>
            </a:r>
            <a:r>
              <a:rPr kumimoji="1" lang="en-US" altLang="zh-CN" sz="2400" b="0" i="0" u="none" strike="noStrike" kern="0" cap="none" spc="0" normalizeH="0" baseline="0" noProof="0" dirty="0" smtClean="0">
                <a:ln>
                  <a:noFill/>
                </a:ln>
                <a:solidFill>
                  <a:srgbClr val="000099"/>
                </a:solidFill>
                <a:effectLst/>
                <a:uLnTx/>
                <a:uFillTx/>
              </a:rPr>
              <a:t>=0, c=chars; *c; ++</a:t>
            </a:r>
            <a:r>
              <a:rPr kumimoji="1" lang="en-US" altLang="zh-CN" sz="2400" b="0" i="0" u="none" strike="noStrike" kern="0" cap="none" spc="0" normalizeH="0" baseline="0" noProof="0" dirty="0" err="1" smtClean="0">
                <a:ln>
                  <a:noFill/>
                </a:ln>
                <a:solidFill>
                  <a:srgbClr val="000099"/>
                </a:solidFill>
                <a:effectLst/>
                <a:uLnTx/>
                <a:uFillTx/>
              </a:rPr>
              <a:t>i</a:t>
            </a:r>
            <a:r>
              <a:rPr kumimoji="1" lang="en-US" altLang="zh-CN" sz="2400" b="0" i="0" u="none" strike="noStrike" kern="0" cap="none" spc="0" normalizeH="0" baseline="0" noProof="0" dirty="0" smtClean="0">
                <a:ln>
                  <a:noFill/>
                </a:ln>
                <a:solidFill>
                  <a:srgbClr val="000099"/>
                </a:solidFill>
                <a:effectLst/>
                <a:uLnTx/>
                <a:uFillTx/>
              </a:rPr>
              <a:t>, ++c);  </a:t>
            </a:r>
            <a:r>
              <a:rPr kumimoji="1" lang="en-US" altLang="zh-CN" sz="2000" b="0" i="0" u="none" strike="noStrike" kern="0" cap="none" spc="0" normalizeH="0" baseline="0" noProof="0" dirty="0" smtClean="0">
                <a:ln>
                  <a:noFill/>
                </a:ln>
                <a:solidFill>
                  <a:srgbClr val="000000"/>
                </a:solidFill>
                <a:effectLst/>
                <a:uLnTx/>
                <a:uFillTx/>
                <a:ea typeface="黑体" pitchFamily="2" charset="-122"/>
              </a:rPr>
              <a:t>//</a:t>
            </a:r>
            <a:r>
              <a:rPr kumimoji="1" lang="zh-CN" altLang="en-US" sz="2000" b="0" i="0" u="none" strike="noStrike" kern="0" cap="none" spc="0" normalizeH="0" baseline="0" noProof="0" dirty="0" smtClean="0">
                <a:ln>
                  <a:noFill/>
                </a:ln>
                <a:solidFill>
                  <a:srgbClr val="000000"/>
                </a:solidFill>
                <a:effectLst/>
                <a:uLnTx/>
                <a:uFillTx/>
                <a:ea typeface="楷体_GB2312" pitchFamily="49" charset="-122"/>
              </a:rPr>
              <a:t>求串长度</a:t>
            </a:r>
            <a:endParaRPr kumimoji="1" lang="zh-CN" altLang="en-US" sz="2400" b="0" i="0" u="none" strike="noStrike" kern="0" cap="none" spc="0" normalizeH="0" baseline="0" noProof="0" dirty="0" smtClean="0">
              <a:ln>
                <a:noFill/>
              </a:ln>
              <a:solidFill>
                <a:srgbClr val="000000"/>
              </a:solidFill>
              <a:effectLst/>
              <a:uLnTx/>
              <a:uFillTx/>
              <a:ea typeface="楷体_GB2312" pitchFamily="49" charset="-122"/>
            </a:endParaRPr>
          </a:p>
          <a:p>
            <a:pPr marL="0" marR="0" lvl="0" indent="0" defTabSz="914400" eaLnBrk="1" fontAlgn="auto" latinLnBrk="0" hangingPunct="1">
              <a:lnSpc>
                <a:spcPct val="80000"/>
              </a:lnSpc>
              <a:spcBef>
                <a:spcPct val="5000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rPr>
              <a:t>		</a:t>
            </a:r>
            <a:r>
              <a:rPr kumimoji="1" lang="en-US" altLang="zh-CN" sz="2400" b="0" i="0" u="none" strike="noStrike" kern="0" cap="none" spc="0" normalizeH="0" baseline="0" noProof="0" dirty="0" smtClean="0">
                <a:ln>
                  <a:noFill/>
                </a:ln>
                <a:solidFill>
                  <a:sysClr val="windowText" lastClr="000000"/>
                </a:solidFill>
                <a:effectLst/>
                <a:uLnTx/>
                <a:uFillTx/>
              </a:rPr>
              <a:t>if (!</a:t>
            </a:r>
            <a:r>
              <a:rPr kumimoji="1" lang="en-US" altLang="zh-CN" sz="2400" b="0" i="0" u="none" strike="noStrike" kern="0" cap="none" spc="0" normalizeH="0" baseline="0" noProof="0" dirty="0" err="1" smtClean="0">
                <a:ln>
                  <a:noFill/>
                </a:ln>
                <a:solidFill>
                  <a:sysClr val="windowText" lastClr="000000"/>
                </a:solidFill>
                <a:effectLst/>
                <a:uLnTx/>
                <a:uFillTx/>
              </a:rPr>
              <a:t>i</a:t>
            </a:r>
            <a:r>
              <a:rPr kumimoji="1" lang="en-US" altLang="zh-CN" sz="2400" b="0" i="0" u="none" strike="noStrike" kern="0" cap="none" spc="0" normalizeH="0" baseline="0" noProof="0" dirty="0" smtClean="0">
                <a:ln>
                  <a:noFill/>
                </a:ln>
                <a:solidFill>
                  <a:sysClr val="windowText" lastClr="000000"/>
                </a:solidFill>
                <a:effectLst/>
                <a:uLnTx/>
                <a:uFillTx/>
              </a:rPr>
              <a:t>) {T.ch = NULL; </a:t>
            </a:r>
            <a:r>
              <a:rPr kumimoji="1" lang="en-US" altLang="zh-CN" sz="2400" b="0" i="0" u="none" strike="noStrike" kern="0" cap="none" spc="0" normalizeH="0" baseline="0" noProof="0" dirty="0" err="1" smtClean="0">
                <a:ln>
                  <a:noFill/>
                </a:ln>
                <a:solidFill>
                  <a:sysClr val="windowText" lastClr="000000"/>
                </a:solidFill>
                <a:effectLst/>
                <a:uLnTx/>
                <a:uFillTx/>
              </a:rPr>
              <a:t>T.length</a:t>
            </a:r>
            <a:r>
              <a:rPr kumimoji="1" lang="en-US" altLang="zh-CN" sz="2400" b="0" i="0" u="none" strike="noStrike" kern="0" cap="none" spc="0" normalizeH="0" baseline="0" noProof="0" dirty="0" smtClean="0">
                <a:ln>
                  <a:noFill/>
                </a:ln>
                <a:solidFill>
                  <a:sysClr val="windowText" lastClr="000000"/>
                </a:solidFill>
                <a:effectLst/>
                <a:uLnTx/>
                <a:uFillTx/>
              </a:rPr>
              <a:t> = 0;}</a:t>
            </a:r>
          </a:p>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else{</a:t>
            </a:r>
          </a:p>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if (!(T.ch = (char*)</a:t>
            </a:r>
            <a:r>
              <a:rPr kumimoji="1" lang="en-US" altLang="zh-CN" sz="2400" b="0" i="0" u="none" strike="noStrike" kern="0" cap="none" spc="0" normalizeH="0" baseline="0" noProof="0" dirty="0" err="1" smtClean="0">
                <a:ln>
                  <a:noFill/>
                </a:ln>
                <a:solidFill>
                  <a:sysClr val="windowText" lastClr="000000"/>
                </a:solidFill>
                <a:effectLst/>
                <a:uLnTx/>
                <a:uFillTx/>
              </a:rPr>
              <a:t>malloc</a:t>
            </a:r>
            <a:r>
              <a:rPr kumimoji="1" lang="en-US" altLang="zh-CN" sz="2400" b="0" i="0" u="none" strike="noStrike" kern="0" cap="none" spc="0" normalizeH="0" baseline="0" noProof="0" dirty="0" smtClean="0">
                <a:ln>
                  <a:noFill/>
                </a:ln>
                <a:solidFill>
                  <a:sysClr val="windowText" lastClr="000000"/>
                </a:solidFill>
                <a:effectLst/>
                <a:uLnTx/>
                <a:uFillTx/>
              </a:rPr>
              <a:t> (</a:t>
            </a:r>
            <a:r>
              <a:rPr kumimoji="1" lang="en-US" altLang="zh-CN" sz="2400" b="0" i="0" u="none" strike="noStrike" kern="0" cap="none" spc="0" normalizeH="0" baseline="0" noProof="0" dirty="0" err="1" smtClean="0">
                <a:ln>
                  <a:noFill/>
                </a:ln>
                <a:solidFill>
                  <a:sysClr val="windowText" lastClr="000000"/>
                </a:solidFill>
                <a:effectLst/>
                <a:uLnTx/>
                <a:uFillTx/>
              </a:rPr>
              <a:t>i</a:t>
            </a:r>
            <a:r>
              <a:rPr kumimoji="1" lang="en-US" altLang="zh-CN" sz="2400" b="0" i="0" u="none" strike="noStrike" kern="0" cap="none" spc="0" normalizeH="0" baseline="0" noProof="0" dirty="0" smtClean="0">
                <a:ln>
                  <a:noFill/>
                </a:ln>
                <a:solidFill>
                  <a:sysClr val="windowText" lastClr="000000"/>
                </a:solidFill>
                <a:effectLst/>
                <a:uLnTx/>
                <a:uFillTx/>
              </a:rPr>
              <a:t>*</a:t>
            </a:r>
            <a:r>
              <a:rPr kumimoji="1" lang="en-US" altLang="zh-CN" sz="2400" b="0" i="0" u="none" strike="noStrike" kern="0" cap="none" spc="0" normalizeH="0" baseline="0" noProof="0" dirty="0" err="1" smtClean="0">
                <a:ln>
                  <a:noFill/>
                </a:ln>
                <a:solidFill>
                  <a:sysClr val="windowText" lastClr="000000"/>
                </a:solidFill>
                <a:effectLst/>
                <a:uLnTx/>
                <a:uFillTx/>
              </a:rPr>
              <a:t>sizeof</a:t>
            </a:r>
            <a:r>
              <a:rPr kumimoji="1" lang="en-US" altLang="zh-CN" sz="2400" b="0" i="0" u="none" strike="noStrike" kern="0" cap="none" spc="0" normalizeH="0" baseline="0" noProof="0" dirty="0" smtClean="0">
                <a:ln>
                  <a:noFill/>
                </a:ln>
                <a:solidFill>
                  <a:sysClr val="windowText" lastClr="000000"/>
                </a:solidFill>
                <a:effectLst/>
                <a:uLnTx/>
                <a:uFillTx/>
              </a:rPr>
              <a:t>(char))))</a:t>
            </a:r>
          </a:p>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exit(OVERFLOW);</a:t>
            </a:r>
          </a:p>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T.ch[0..i-1] = chars[0..i-1];</a:t>
            </a:r>
          </a:p>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a:t>
            </a:r>
            <a:r>
              <a:rPr kumimoji="1" lang="en-US" altLang="zh-CN" sz="2400" b="0" i="0" u="none" strike="noStrike" kern="0" cap="none" spc="0" normalizeH="0" baseline="0" noProof="0" dirty="0" err="1" smtClean="0">
                <a:ln>
                  <a:noFill/>
                </a:ln>
                <a:solidFill>
                  <a:sysClr val="windowText" lastClr="000000"/>
                </a:solidFill>
                <a:effectLst/>
                <a:uLnTx/>
                <a:uFillTx/>
              </a:rPr>
              <a:t>T.length</a:t>
            </a:r>
            <a:r>
              <a:rPr kumimoji="1" lang="en-US" altLang="zh-CN" sz="2400" b="0" i="0" u="none" strike="noStrike" kern="0" cap="none" spc="0" normalizeH="0" baseline="0" noProof="0" dirty="0" smtClean="0">
                <a:ln>
                  <a:noFill/>
                </a:ln>
                <a:solidFill>
                  <a:sysClr val="windowText" lastClr="000000"/>
                </a:solidFill>
                <a:effectLst/>
                <a:uLnTx/>
                <a:uFillTx/>
              </a:rPr>
              <a:t> =</a:t>
            </a:r>
            <a:r>
              <a:rPr kumimoji="1" lang="en-US" altLang="zh-CN" sz="2400" b="0" i="0" u="none" strike="noStrike" kern="0" cap="none" spc="0" normalizeH="0" baseline="0" noProof="0" dirty="0" err="1" smtClean="0">
                <a:ln>
                  <a:noFill/>
                </a:ln>
                <a:solidFill>
                  <a:sysClr val="windowText" lastClr="000000"/>
                </a:solidFill>
                <a:effectLst/>
                <a:uLnTx/>
                <a:uFillTx/>
              </a:rPr>
              <a:t>i</a:t>
            </a:r>
            <a:r>
              <a:rPr kumimoji="1" lang="en-US" altLang="zh-CN" sz="24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		Return OK;</a:t>
            </a:r>
          </a:p>
          <a:p>
            <a:pPr marL="0" marR="0" lvl="0" indent="0" defTabSz="914400" eaLnBrk="1" fontAlgn="auto" latinLnBrk="0" hangingPunct="1">
              <a:lnSpc>
                <a:spcPct val="80000"/>
              </a:lnSpc>
              <a:spcBef>
                <a:spcPct val="5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rPr>
              <a:t>}//</a:t>
            </a:r>
            <a:r>
              <a:rPr kumimoji="1" lang="en-US" altLang="zh-CN" sz="2400" b="0" i="0" u="none" strike="noStrike" kern="0" cap="none" spc="0" normalizeH="0" baseline="0" noProof="0" dirty="0" err="1" smtClean="0">
                <a:ln>
                  <a:noFill/>
                </a:ln>
                <a:solidFill>
                  <a:sysClr val="windowText" lastClr="000000"/>
                </a:solidFill>
                <a:effectLst/>
                <a:uLnTx/>
                <a:uFillTx/>
              </a:rPr>
              <a:t>StrAssign</a:t>
            </a:r>
            <a:endParaRPr kumimoji="1" lang="en-US" altLang="zh-CN" sz="24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xmlns="" val="149507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arn(inVertical)">
                                      <p:cBhvr>
                                        <p:cTn id="25" dur="500"/>
                                        <p:tgtEl>
                                          <p:spTgt spid="4">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arn(inVertical)">
                                      <p:cBhvr>
                                        <p:cTn id="28" dur="500"/>
                                        <p:tgtEl>
                                          <p:spTgt spid="4">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barn(inVertical)">
                                      <p:cBhvr>
                                        <p:cTn id="31" dur="500"/>
                                        <p:tgtEl>
                                          <p:spTgt spid="4">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barn(inVertical)">
                                      <p:cBhvr>
                                        <p:cTn id="34" dur="500"/>
                                        <p:tgtEl>
                                          <p:spTgt spid="4">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arn(inVertical)">
                                      <p:cBhvr>
                                        <p:cTn id="37" dur="500"/>
                                        <p:tgtEl>
                                          <p:spTgt spid="4">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barn(inVertical)">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串的表示和实现</a:t>
            </a:r>
            <a:endParaRPr lang="zh-CN" altLang="en-US" dirty="0"/>
          </a:p>
        </p:txBody>
      </p:sp>
      <p:sp>
        <p:nvSpPr>
          <p:cNvPr id="3" name="内容占位符 2"/>
          <p:cNvSpPr>
            <a:spLocks noGrp="1"/>
          </p:cNvSpPr>
          <p:nvPr>
            <p:ph idx="1"/>
          </p:nvPr>
        </p:nvSpPr>
        <p:spPr>
          <a:xfrm>
            <a:off x="395288" y="1052736"/>
            <a:ext cx="8569325" cy="5399087"/>
          </a:xfrm>
        </p:spPr>
        <p:txBody>
          <a:bodyPr/>
          <a:lstStyle/>
          <a:p>
            <a:r>
              <a:rPr lang="zh-CN" altLang="en-US" dirty="0" smtClean="0"/>
              <a:t>比较字符串是否相等</a:t>
            </a:r>
          </a:p>
          <a:p>
            <a:endParaRPr lang="en-US" altLang="zh-CN" dirty="0" smtClean="0"/>
          </a:p>
          <a:p>
            <a:endParaRPr lang="en-US" altLang="zh-CN" dirty="0"/>
          </a:p>
          <a:p>
            <a:endParaRPr lang="en-US" altLang="zh-CN" dirty="0" smtClean="0"/>
          </a:p>
          <a:p>
            <a:endParaRPr lang="en-US" altLang="zh-CN" dirty="0"/>
          </a:p>
          <a:p>
            <a:r>
              <a:rPr lang="zh-CN" altLang="en-US" dirty="0" smtClean="0"/>
              <a:t>清空字符串</a:t>
            </a:r>
          </a:p>
          <a:p>
            <a:endParaRPr lang="zh-CN" altLang="en-US" dirty="0"/>
          </a:p>
        </p:txBody>
      </p:sp>
      <p:sp>
        <p:nvSpPr>
          <p:cNvPr id="4" name="Rectangle 3"/>
          <p:cNvSpPr txBox="1">
            <a:spLocks noChangeArrowheads="1"/>
          </p:cNvSpPr>
          <p:nvPr/>
        </p:nvSpPr>
        <p:spPr bwMode="auto">
          <a:xfrm>
            <a:off x="557951" y="1568987"/>
            <a:ext cx="8229600" cy="25205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lang="en-US" altLang="zh-CN" sz="2400" b="1" kern="0" dirty="0" err="1">
                <a:solidFill>
                  <a:srgbClr val="000000"/>
                </a:solidFill>
                <a:latin typeface="Times New Roman"/>
                <a:ea typeface="宋体"/>
              </a:rPr>
              <a:t>i</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nt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err="1" smtClean="0">
                <a:ln>
                  <a:noFill/>
                </a:ln>
                <a:solidFill>
                  <a:srgbClr val="FF0000"/>
                </a:solidFill>
                <a:effectLst/>
                <a:uLnTx/>
                <a:uFillTx/>
                <a:latin typeface="Times New Roman"/>
                <a:ea typeface="宋体"/>
                <a:cs typeface="+mn-cs"/>
              </a:rPr>
              <a:t>StrCompare</a:t>
            </a:r>
            <a:r>
              <a:rPr kumimoji="1" lang="en-US" altLang="zh-CN" sz="2400" b="1" i="0" u="none" strike="noStrike" kern="0" cap="none" spc="0" normalizeH="0" baseline="0" noProof="0" dirty="0" smtClean="0">
                <a:ln>
                  <a:noFill/>
                </a:ln>
                <a:solidFill>
                  <a:srgbClr val="FF0000"/>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Hstring</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S,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Hstring</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  </a:t>
            </a:r>
            <a:r>
              <a:rPr lang="en-US" altLang="zh-CN" sz="2400" b="1" kern="0" dirty="0" smtClean="0">
                <a:solidFill>
                  <a:srgbClr val="000000"/>
                </a:solidFill>
                <a:latin typeface="Times New Roman"/>
                <a:ea typeface="宋体"/>
              </a:rPr>
              <a:t>//S &gt; T</a:t>
            </a:r>
            <a:r>
              <a:rPr lang="zh-CN" altLang="en-US" sz="2400" b="1" kern="0" dirty="0" smtClean="0">
                <a:solidFill>
                  <a:srgbClr val="000000"/>
                </a:solidFill>
                <a:latin typeface="Times New Roman"/>
                <a:ea typeface="宋体"/>
              </a:rPr>
              <a:t>，返回值大于零；</a:t>
            </a:r>
            <a:r>
              <a:rPr lang="en-US" altLang="zh-CN" sz="2400" b="1" kern="0" dirty="0" smtClean="0">
                <a:solidFill>
                  <a:srgbClr val="000000"/>
                </a:solidFill>
                <a:latin typeface="Times New Roman"/>
                <a:ea typeface="宋体"/>
              </a:rPr>
              <a:t>S</a:t>
            </a:r>
            <a:r>
              <a:rPr lang="zh-CN" altLang="en-US" sz="2400" b="1" kern="0" dirty="0" smtClean="0">
                <a:solidFill>
                  <a:srgbClr val="000000"/>
                </a:solidFill>
                <a:latin typeface="Times New Roman"/>
                <a:ea typeface="宋体"/>
              </a:rPr>
              <a:t>等于</a:t>
            </a:r>
            <a:r>
              <a:rPr lang="en-US" altLang="zh-CN" sz="2400" b="1" kern="0" dirty="0" smtClean="0">
                <a:solidFill>
                  <a:srgbClr val="000000"/>
                </a:solidFill>
                <a:latin typeface="Times New Roman"/>
                <a:ea typeface="宋体"/>
              </a:rPr>
              <a:t>T</a:t>
            </a:r>
            <a:r>
              <a:rPr lang="zh-CN" altLang="en-US" sz="2400" b="1" kern="0" dirty="0" smtClean="0">
                <a:solidFill>
                  <a:srgbClr val="000000"/>
                </a:solidFill>
                <a:latin typeface="Times New Roman"/>
                <a:ea typeface="宋体"/>
              </a:rPr>
              <a:t>，返回值等于零。</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for (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i</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 0; </a:t>
            </a:r>
            <a:r>
              <a:rPr kumimoji="1" lang="en-US" altLang="zh-CN" sz="2400" b="1" i="0" u="none" strike="noStrike" kern="0" cap="none" spc="0" normalizeH="0" baseline="0" noProof="0" dirty="0" err="1" smtClean="0">
                <a:ln>
                  <a:noFill/>
                </a:ln>
                <a:solidFill>
                  <a:srgbClr val="0000CC"/>
                </a:solidFill>
                <a:effectLst/>
                <a:uLnTx/>
                <a:uFillTx/>
                <a:latin typeface="Times New Roman"/>
                <a:ea typeface="宋体"/>
                <a:cs typeface="+mn-cs"/>
              </a:rPr>
              <a:t>i</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 &lt; </a:t>
            </a:r>
            <a:r>
              <a:rPr kumimoji="1" lang="en-US" altLang="zh-CN" sz="2400" b="1" i="0" u="none" strike="noStrike" kern="0" cap="none" spc="0" normalizeH="0" baseline="0" noProof="0" dirty="0" err="1" smtClean="0">
                <a:ln>
                  <a:noFill/>
                </a:ln>
                <a:solidFill>
                  <a:srgbClr val="0000CC"/>
                </a:solidFill>
                <a:effectLst/>
                <a:uLnTx/>
                <a:uFillTx/>
                <a:latin typeface="Times New Roman"/>
                <a:ea typeface="宋体"/>
                <a:cs typeface="+mn-cs"/>
              </a:rPr>
              <a:t>S.length</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&amp;&amp;</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 </a:t>
            </a:r>
            <a:r>
              <a:rPr kumimoji="1" lang="en-US" altLang="zh-CN" sz="2400" b="1" i="0" u="none" strike="noStrike" kern="0" cap="none" spc="0" normalizeH="0" baseline="0" noProof="0" dirty="0" err="1" smtClean="0">
                <a:ln>
                  <a:noFill/>
                </a:ln>
                <a:solidFill>
                  <a:srgbClr val="0000CC"/>
                </a:solidFill>
                <a:effectLst/>
                <a:uLnTx/>
                <a:uFillTx/>
                <a:latin typeface="Times New Roman"/>
                <a:ea typeface="宋体"/>
                <a:cs typeface="+mn-cs"/>
              </a:rPr>
              <a:t>i</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 &lt;</a:t>
            </a:r>
            <a:r>
              <a:rPr kumimoji="1" lang="en-US" altLang="zh-CN" sz="2400" b="1" i="0" u="none" strike="noStrike" kern="0" cap="none" spc="0" normalizeH="0" baseline="0" noProof="0" dirty="0" err="1" smtClean="0">
                <a:ln>
                  <a:noFill/>
                </a:ln>
                <a:solidFill>
                  <a:srgbClr val="0000CC"/>
                </a:solidFill>
                <a:effectLst/>
                <a:uLnTx/>
                <a:uFillTx/>
                <a:latin typeface="Times New Roman"/>
                <a:ea typeface="宋体"/>
                <a:cs typeface="+mn-cs"/>
              </a:rPr>
              <a:t>T.length</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i</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if ( S.ch[</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i</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 T.ch[</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i</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  </a:t>
            </a:r>
            <a:r>
              <a:rPr kumimoji="1" lang="en-US" altLang="zh-CN" sz="2400" b="1" i="0" u="none" strike="noStrike" kern="0" cap="none" spc="0" normalizeH="0" baseline="0" noProof="0" dirty="0" smtClean="0">
                <a:ln>
                  <a:noFill/>
                </a:ln>
                <a:solidFill>
                  <a:srgbClr val="FF0000"/>
                </a:solidFill>
                <a:effectLst/>
                <a:uLnTx/>
                <a:uFillTx/>
                <a:latin typeface="Times New Roman"/>
                <a:ea typeface="宋体"/>
                <a:cs typeface="+mn-cs"/>
              </a:rPr>
              <a:t>return</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S.ch [</a:t>
            </a:r>
            <a:r>
              <a:rPr kumimoji="1" lang="en-US" altLang="zh-CN" sz="2400" b="1" i="0" u="none" strike="noStrike" kern="0" cap="none" spc="0" normalizeH="0" baseline="0" noProof="0" dirty="0" err="1" smtClean="0">
                <a:ln>
                  <a:noFill/>
                </a:ln>
                <a:solidFill>
                  <a:srgbClr val="0000CC"/>
                </a:solidFill>
                <a:effectLst/>
                <a:uLnTx/>
                <a:uFillTx/>
                <a:latin typeface="Times New Roman"/>
                <a:ea typeface="宋体"/>
                <a:cs typeface="+mn-cs"/>
              </a:rPr>
              <a:t>i</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 – T.ch[</a:t>
            </a:r>
            <a:r>
              <a:rPr kumimoji="1" lang="en-US" altLang="zh-CN" sz="2400" b="1" i="0" u="none" strike="noStrike" kern="0" cap="none" spc="0" normalizeH="0" baseline="0" noProof="0" dirty="0" err="1" smtClean="0">
                <a:ln>
                  <a:noFill/>
                </a:ln>
                <a:solidFill>
                  <a:srgbClr val="0000CC"/>
                </a:solidFill>
                <a:effectLst/>
                <a:uLnTx/>
                <a:uFillTx/>
                <a:latin typeface="Times New Roman"/>
                <a:ea typeface="宋体"/>
                <a:cs typeface="+mn-cs"/>
              </a:rPr>
              <a:t>i</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FF0000"/>
                </a:solidFill>
                <a:effectLst/>
                <a:uLnTx/>
                <a:uFillTx/>
                <a:latin typeface="Times New Roman"/>
                <a:ea typeface="宋体"/>
                <a:cs typeface="+mn-cs"/>
              </a:rPr>
              <a:t>return </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err="1" smtClean="0">
                <a:ln>
                  <a:noFill/>
                </a:ln>
                <a:solidFill>
                  <a:srgbClr val="0000CC"/>
                </a:solidFill>
                <a:effectLst/>
                <a:uLnTx/>
                <a:uFillTx/>
                <a:latin typeface="Times New Roman"/>
                <a:ea typeface="宋体"/>
                <a:cs typeface="+mn-cs"/>
              </a:rPr>
              <a:t>S.length-T.length</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 //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StrCompare</a:t>
            </a:r>
            <a:endPar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endParaRPr>
          </a:p>
        </p:txBody>
      </p:sp>
      <p:sp>
        <p:nvSpPr>
          <p:cNvPr id="5" name="Rectangle 4"/>
          <p:cNvSpPr>
            <a:spLocks noChangeArrowheads="1"/>
          </p:cNvSpPr>
          <p:nvPr/>
        </p:nvSpPr>
        <p:spPr bwMode="auto">
          <a:xfrm>
            <a:off x="2995768" y="4077072"/>
            <a:ext cx="6040728" cy="25927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marR="0" lvl="0" indent="-342900" defTabSz="914400" eaLnBrk="1" fontAlgn="auto" latinLnBrk="0" hangingPunct="1">
              <a:lnSpc>
                <a:spcPct val="90000"/>
              </a:lnSpc>
              <a:spcBef>
                <a:spcPct val="20000"/>
              </a:spcBef>
              <a:spcAft>
                <a:spcPts val="0"/>
              </a:spcAft>
              <a:buClrTx/>
              <a:buSzTx/>
              <a:buFontTx/>
              <a:buNone/>
              <a:tabLst/>
              <a:defRPr/>
            </a:pPr>
            <a:r>
              <a:rPr kumimoji="1" lang="en-US" altLang="zh-CN" sz="2400" b="1" i="0" u="none" strike="noStrike" kern="0" cap="none" spc="0" normalizeH="0" baseline="0" noProof="0" dirty="0" smtClean="0">
                <a:ln>
                  <a:noFill/>
                </a:ln>
                <a:solidFill>
                  <a:sysClr val="windowText" lastClr="000000"/>
                </a:solidFill>
                <a:effectLst/>
                <a:uLnTx/>
                <a:uFillTx/>
              </a:rPr>
              <a:t>Status </a:t>
            </a:r>
            <a:r>
              <a:rPr kumimoji="1" lang="en-US" altLang="zh-CN" sz="2400" b="1" i="0" u="none" strike="noStrike" kern="0" cap="none" spc="0" normalizeH="0" baseline="0" noProof="0" dirty="0" err="1" smtClean="0">
                <a:ln>
                  <a:noFill/>
                </a:ln>
                <a:solidFill>
                  <a:srgbClr val="FF0000"/>
                </a:solidFill>
                <a:effectLst/>
                <a:uLnTx/>
                <a:uFillTx/>
              </a:rPr>
              <a:t>ClearString</a:t>
            </a:r>
            <a:r>
              <a:rPr kumimoji="1" lang="en-US" altLang="zh-CN" sz="2400" b="1" i="0" u="none" strike="noStrike" kern="0" cap="none" spc="0" normalizeH="0" baseline="0" noProof="0" dirty="0" smtClean="0">
                <a:ln>
                  <a:noFill/>
                </a:ln>
                <a:solidFill>
                  <a:sysClr val="windowText" lastClr="000000"/>
                </a:solidFill>
                <a:effectLst/>
                <a:uLnTx/>
                <a:uFillTx/>
              </a:rPr>
              <a:t> ( </a:t>
            </a:r>
            <a:r>
              <a:rPr kumimoji="1" lang="en-US" altLang="zh-CN" sz="2400" b="1" i="0" u="none" strike="noStrike" kern="0" cap="none" spc="0" normalizeH="0" baseline="0" noProof="0" dirty="0" err="1" smtClean="0">
                <a:ln>
                  <a:noFill/>
                </a:ln>
                <a:solidFill>
                  <a:sysClr val="windowText" lastClr="000000"/>
                </a:solidFill>
                <a:effectLst/>
                <a:uLnTx/>
                <a:uFillTx/>
              </a:rPr>
              <a:t>Hstring</a:t>
            </a:r>
            <a:r>
              <a:rPr kumimoji="1" lang="en-US" altLang="zh-CN" sz="2400" b="1" i="0" u="none" strike="noStrike" kern="0" cap="none" spc="0" normalizeH="0" baseline="0" noProof="0" dirty="0" smtClean="0">
                <a:ln>
                  <a:noFill/>
                </a:ln>
                <a:solidFill>
                  <a:sysClr val="windowText" lastClr="000000"/>
                </a:solidFill>
                <a:effectLst/>
                <a:uLnTx/>
                <a:uFillTx/>
              </a:rPr>
              <a:t>  &amp;S)</a:t>
            </a:r>
          </a:p>
          <a:p>
            <a:pPr marL="342900" marR="0" lvl="0" indent="-342900" defTabSz="914400" eaLnBrk="1" fontAlgn="auto" latinLnBrk="0" hangingPunct="1">
              <a:lnSpc>
                <a:spcPct val="90000"/>
              </a:lnSpc>
              <a:spcBef>
                <a:spcPct val="20000"/>
              </a:spcBef>
              <a:spcAft>
                <a:spcPts val="0"/>
              </a:spcAft>
              <a:buClrTx/>
              <a:buSzTx/>
              <a:buFontTx/>
              <a:buNone/>
              <a:tabLst/>
              <a:defRPr/>
            </a:pPr>
            <a:r>
              <a:rPr kumimoji="1" lang="en-US" altLang="zh-CN" sz="2400" b="1" i="0" u="none" strike="noStrike" kern="0" cap="none" spc="0" normalizeH="0" baseline="0" noProof="0" dirty="0" smtClean="0">
                <a:ln>
                  <a:noFill/>
                </a:ln>
                <a:solidFill>
                  <a:sysClr val="windowText" lastClr="000000"/>
                </a:solidFill>
                <a:effectLst/>
                <a:uLnTx/>
                <a:uFillTx/>
              </a:rPr>
              <a:t>{   </a:t>
            </a:r>
            <a:r>
              <a:rPr kumimoji="1" lang="en-US" altLang="zh-CN" sz="2400" b="1" kern="0" dirty="0" smtClean="0">
                <a:solidFill>
                  <a:sysClr val="windowText" lastClr="000000"/>
                </a:solidFill>
              </a:rPr>
              <a:t>//</a:t>
            </a:r>
            <a:r>
              <a:rPr kumimoji="1" lang="zh-CN" altLang="en-US" sz="2400" b="1" kern="0" dirty="0" smtClean="0">
                <a:solidFill>
                  <a:sysClr val="windowText" lastClr="000000"/>
                </a:solidFill>
              </a:rPr>
              <a:t>将</a:t>
            </a:r>
            <a:r>
              <a:rPr kumimoji="1" lang="en-US" altLang="zh-CN" sz="2400" b="1" kern="0" dirty="0" smtClean="0">
                <a:solidFill>
                  <a:sysClr val="windowText" lastClr="000000"/>
                </a:solidFill>
              </a:rPr>
              <a:t>S</a:t>
            </a:r>
            <a:r>
              <a:rPr kumimoji="1" lang="zh-CN" altLang="en-US" sz="2400" b="1" kern="0" dirty="0" smtClean="0">
                <a:solidFill>
                  <a:sysClr val="windowText" lastClr="000000"/>
                </a:solidFill>
              </a:rPr>
              <a:t>清为空串</a:t>
            </a:r>
            <a:endParaRPr kumimoji="1" lang="en-US" altLang="zh-CN" sz="2400" b="1" i="0" u="none" strike="noStrike" kern="0" cap="none" spc="0" normalizeH="0" baseline="0" noProof="0" dirty="0" smtClean="0">
              <a:ln>
                <a:noFill/>
              </a:ln>
              <a:solidFill>
                <a:sysClr val="windowText" lastClr="000000"/>
              </a:solidFill>
              <a:effectLst/>
              <a:uLnTx/>
              <a:uFillTx/>
            </a:endParaRPr>
          </a:p>
          <a:p>
            <a:pPr marL="342900" marR="0" lvl="0" indent="-342900" defTabSz="914400" eaLnBrk="1" fontAlgn="auto" latinLnBrk="0" hangingPunct="1">
              <a:lnSpc>
                <a:spcPct val="90000"/>
              </a:lnSpc>
              <a:spcBef>
                <a:spcPct val="20000"/>
              </a:spcBef>
              <a:spcAft>
                <a:spcPts val="0"/>
              </a:spcAft>
              <a:buClrTx/>
              <a:buSzTx/>
              <a:buFontTx/>
              <a:buNone/>
              <a:tabLst/>
              <a:defRPr/>
            </a:pPr>
            <a:r>
              <a:rPr kumimoji="1" lang="en-US" altLang="zh-CN" sz="2400" b="1" i="0" u="none" strike="noStrike" kern="0" cap="none" spc="0" normalizeH="0" baseline="0" noProof="0" dirty="0" smtClean="0">
                <a:ln>
                  <a:noFill/>
                </a:ln>
                <a:solidFill>
                  <a:sysClr val="windowText" lastClr="000000"/>
                </a:solidFill>
                <a:effectLst/>
                <a:uLnTx/>
                <a:uFillTx/>
              </a:rPr>
              <a:t>     if ( S.ch )  { free(S.ch);  S.ch = NULL; }</a:t>
            </a:r>
          </a:p>
          <a:p>
            <a:pPr marL="342900" marR="0" lvl="0" indent="-342900" defTabSz="914400" eaLnBrk="1" fontAlgn="auto" latinLnBrk="0" hangingPunct="1">
              <a:lnSpc>
                <a:spcPct val="90000"/>
              </a:lnSpc>
              <a:spcBef>
                <a:spcPct val="20000"/>
              </a:spcBef>
              <a:spcAft>
                <a:spcPts val="0"/>
              </a:spcAft>
              <a:buClrTx/>
              <a:buSzTx/>
              <a:buFontTx/>
              <a:buNone/>
              <a:tabLst/>
              <a:defRPr/>
            </a:pPr>
            <a:r>
              <a:rPr kumimoji="1" lang="en-US" altLang="zh-CN" sz="2400" b="1" i="0" u="none" strike="noStrike" kern="0" cap="none" spc="0" normalizeH="0" baseline="0" noProof="0" dirty="0" smtClean="0">
                <a:ln>
                  <a:noFill/>
                </a:ln>
                <a:solidFill>
                  <a:sysClr val="windowText" lastClr="000000"/>
                </a:solidFill>
                <a:effectLst/>
                <a:uLnTx/>
                <a:uFillTx/>
              </a:rPr>
              <a:t>      </a:t>
            </a:r>
            <a:r>
              <a:rPr kumimoji="1" lang="en-US" altLang="zh-CN" sz="2400" b="1" i="0" u="none" strike="noStrike" kern="0" cap="none" spc="0" normalizeH="0" baseline="0" noProof="0" dirty="0" err="1" smtClean="0">
                <a:ln>
                  <a:noFill/>
                </a:ln>
                <a:solidFill>
                  <a:sysClr val="windowText" lastClr="000000"/>
                </a:solidFill>
                <a:effectLst/>
                <a:uLnTx/>
                <a:uFillTx/>
              </a:rPr>
              <a:t>S.length</a:t>
            </a:r>
            <a:r>
              <a:rPr kumimoji="1" lang="en-US" altLang="zh-CN" sz="2400" b="1" i="0" u="none" strike="noStrike" kern="0" cap="none" spc="0" normalizeH="0" baseline="0" noProof="0" dirty="0" smtClean="0">
                <a:ln>
                  <a:noFill/>
                </a:ln>
                <a:solidFill>
                  <a:sysClr val="windowText" lastClr="000000"/>
                </a:solidFill>
                <a:effectLst/>
                <a:uLnTx/>
                <a:uFillTx/>
              </a:rPr>
              <a:t> = 0;</a:t>
            </a:r>
          </a:p>
          <a:p>
            <a:pPr marL="342900" marR="0" lvl="0" indent="-342900" defTabSz="914400" eaLnBrk="1" fontAlgn="auto" latinLnBrk="0" hangingPunct="1">
              <a:lnSpc>
                <a:spcPct val="90000"/>
              </a:lnSpc>
              <a:spcBef>
                <a:spcPct val="20000"/>
              </a:spcBef>
              <a:spcAft>
                <a:spcPts val="0"/>
              </a:spcAft>
              <a:buClrTx/>
              <a:buSzTx/>
              <a:buFontTx/>
              <a:buNone/>
              <a:tabLst/>
              <a:defRPr/>
            </a:pPr>
            <a:r>
              <a:rPr kumimoji="1" lang="en-US" altLang="zh-CN" sz="2400" b="1" i="0" u="none" strike="noStrike" kern="0" cap="none" spc="0" normalizeH="0" baseline="0" noProof="0" dirty="0" smtClean="0">
                <a:ln>
                  <a:noFill/>
                </a:ln>
                <a:solidFill>
                  <a:sysClr val="windowText" lastClr="000000"/>
                </a:solidFill>
                <a:effectLst/>
                <a:uLnTx/>
                <a:uFillTx/>
              </a:rPr>
              <a:t>      return  OK;</a:t>
            </a:r>
          </a:p>
          <a:p>
            <a:pPr marL="342900" marR="0" lvl="0" indent="-342900" defTabSz="914400" eaLnBrk="1" fontAlgn="auto" latinLnBrk="0" hangingPunct="1">
              <a:lnSpc>
                <a:spcPct val="90000"/>
              </a:lnSpc>
              <a:spcBef>
                <a:spcPct val="20000"/>
              </a:spcBef>
              <a:spcAft>
                <a:spcPts val="0"/>
              </a:spcAft>
              <a:buClrTx/>
              <a:buSzTx/>
              <a:buFontTx/>
              <a:buNone/>
              <a:tabLst/>
              <a:defRPr/>
            </a:pPr>
            <a:r>
              <a:rPr kumimoji="1" lang="en-US" altLang="zh-CN" sz="2400" b="1" i="0" u="none" strike="noStrike" kern="0" cap="none" spc="0" normalizeH="0" baseline="0" noProof="0" dirty="0" smtClean="0">
                <a:ln>
                  <a:noFill/>
                </a:ln>
                <a:solidFill>
                  <a:sysClr val="windowText" lastClr="000000"/>
                </a:solidFill>
                <a:effectLst/>
                <a:uLnTx/>
                <a:uFillTx/>
              </a:rPr>
              <a:t> } // </a:t>
            </a:r>
            <a:r>
              <a:rPr kumimoji="1" lang="en-US" altLang="zh-CN" sz="2400" b="1" i="0" u="none" strike="noStrike" kern="0" cap="none" spc="0" normalizeH="0" baseline="0" noProof="0" dirty="0" err="1" smtClean="0">
                <a:ln>
                  <a:noFill/>
                </a:ln>
                <a:solidFill>
                  <a:sysClr val="windowText" lastClr="000000"/>
                </a:solidFill>
                <a:effectLst/>
                <a:uLnTx/>
                <a:uFillTx/>
              </a:rPr>
              <a:t>ClearString</a:t>
            </a:r>
            <a:r>
              <a:rPr kumimoji="1" lang="en-US" altLang="zh-CN" sz="2400" b="1" i="0" u="none" strike="noStrike" kern="0" cap="none" spc="0" normalizeH="0" baseline="0" noProof="0" dirty="0" smtClean="0">
                <a:ln>
                  <a:noFill/>
                </a:ln>
                <a:solidFill>
                  <a:sysClr val="windowText" lastClr="000000"/>
                </a:solidFill>
                <a:effectLst/>
                <a:uLnTx/>
                <a:uFillTx/>
              </a:rPr>
              <a:t>  </a:t>
            </a:r>
            <a:r>
              <a:rPr kumimoji="1" lang="en-US" altLang="zh-CN" sz="1800" b="1" i="0" u="none" strike="noStrike" kern="0" cap="none" spc="0" normalizeH="0" baseline="0" noProof="0" dirty="0" smtClean="0">
                <a:ln>
                  <a:noFill/>
                </a:ln>
                <a:solidFill>
                  <a:sysClr val="windowText" lastClr="000000"/>
                </a:solidFill>
                <a:effectLst/>
                <a:uLnTx/>
                <a:uFillTx/>
              </a:rPr>
              <a:t> </a:t>
            </a:r>
          </a:p>
        </p:txBody>
      </p:sp>
    </p:spTree>
    <p:extLst>
      <p:ext uri="{BB962C8B-B14F-4D97-AF65-F5344CB8AC3E}">
        <p14:creationId xmlns:p14="http://schemas.microsoft.com/office/powerpoint/2010/main" xmlns="" val="40642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串的表示和实现</a:t>
            </a:r>
            <a:endParaRPr lang="zh-CN" altLang="en-US" dirty="0"/>
          </a:p>
        </p:txBody>
      </p:sp>
      <p:sp>
        <p:nvSpPr>
          <p:cNvPr id="3" name="内容占位符 2"/>
          <p:cNvSpPr>
            <a:spLocks noGrp="1"/>
          </p:cNvSpPr>
          <p:nvPr>
            <p:ph idx="1"/>
          </p:nvPr>
        </p:nvSpPr>
        <p:spPr>
          <a:xfrm>
            <a:off x="395288" y="1126257"/>
            <a:ext cx="8569325" cy="5399087"/>
          </a:xfrm>
        </p:spPr>
        <p:txBody>
          <a:bodyPr/>
          <a:lstStyle/>
          <a:p>
            <a:r>
              <a:rPr lang="zh-CN" altLang="en-US" dirty="0" smtClean="0"/>
              <a:t>联接两个串成新串</a:t>
            </a:r>
          </a:p>
          <a:p>
            <a:endParaRPr lang="zh-CN" altLang="en-US" dirty="0"/>
          </a:p>
        </p:txBody>
      </p:sp>
      <p:sp>
        <p:nvSpPr>
          <p:cNvPr id="4" name="Rectangle 3"/>
          <p:cNvSpPr txBox="1">
            <a:spLocks noChangeArrowheads="1"/>
          </p:cNvSpPr>
          <p:nvPr/>
        </p:nvSpPr>
        <p:spPr bwMode="auto">
          <a:xfrm>
            <a:off x="660027" y="1757536"/>
            <a:ext cx="7872413" cy="4479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Status </a:t>
            </a:r>
            <a:r>
              <a:rPr kumimoji="1" lang="en-US" altLang="zh-CN" sz="2400" b="1" i="0" u="none" strike="noStrike" kern="0" cap="none" spc="0" normalizeH="0" baseline="0" noProof="0" dirty="0" err="1" smtClean="0">
                <a:ln>
                  <a:noFill/>
                </a:ln>
                <a:solidFill>
                  <a:srgbClr val="FF0000"/>
                </a:solidFill>
                <a:effectLst/>
                <a:uLnTx/>
                <a:uFillTx/>
                <a:latin typeface="Times New Roman"/>
                <a:ea typeface="宋体"/>
                <a:cs typeface="+mn-cs"/>
              </a:rPr>
              <a:t>Concat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HString</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&amp;T,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Hstring</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S1,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Hstring</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S2 )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用</a:t>
            </a:r>
            <a:r>
              <a:rPr kumimoji="1" lang="en-US" altLang="zh-CN"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T</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返回由</a:t>
            </a:r>
            <a:r>
              <a:rPr kumimoji="1" lang="en-US" altLang="zh-CN"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S1</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和</a:t>
            </a:r>
            <a:r>
              <a:rPr kumimoji="1" lang="en-US" altLang="zh-CN"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S2</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联接而成的新串。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if (T.ch)   free(T.ch);            </a:t>
            </a:r>
            <a:r>
              <a:rPr kumimoji="1" lang="en-US" altLang="zh-CN"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 </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释放旧空间</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1600" b="1" i="0" u="none" strike="noStrike" kern="0" cap="none" spc="0" normalizeH="0" baseline="0" noProof="0" dirty="0" smtClean="0">
                <a:ln>
                  <a:noFill/>
                </a:ln>
                <a:solidFill>
                  <a:srgbClr val="000000"/>
                </a:solidFill>
                <a:effectLst/>
                <a:uLnTx/>
                <a:uFillTx/>
                <a:latin typeface="Times New Roman"/>
                <a:ea typeface="宋体"/>
                <a:cs typeface="+mn-cs"/>
              </a:rPr>
              <a:t>if ( !(T.ch = (char *) </a:t>
            </a:r>
            <a:r>
              <a:rPr kumimoji="1" lang="en-US" altLang="zh-CN" sz="1600" b="1" i="0" u="none" strike="noStrike" kern="0" cap="none" spc="0" normalizeH="0" baseline="0" noProof="0" dirty="0" err="1" smtClean="0">
                <a:ln>
                  <a:noFill/>
                </a:ln>
                <a:solidFill>
                  <a:srgbClr val="000000"/>
                </a:solidFill>
                <a:effectLst/>
                <a:uLnTx/>
                <a:uFillTx/>
                <a:latin typeface="Times New Roman"/>
                <a:ea typeface="宋体"/>
                <a:cs typeface="+mn-cs"/>
              </a:rPr>
              <a:t>malloc</a:t>
            </a:r>
            <a:r>
              <a:rPr kumimoji="1" lang="en-US" altLang="zh-CN" sz="1600" b="1" i="0" u="none" strike="noStrike" kern="0" cap="none" spc="0" normalizeH="0" baseline="0" noProof="0" dirty="0" smtClean="0">
                <a:ln>
                  <a:noFill/>
                </a:ln>
                <a:solidFill>
                  <a:srgbClr val="000000"/>
                </a:solidFill>
                <a:effectLst/>
                <a:uLnTx/>
                <a:uFillTx/>
                <a:latin typeface="Times New Roman"/>
                <a:ea typeface="宋体"/>
                <a:cs typeface="+mn-cs"/>
              </a:rPr>
              <a:t> ((S1.length+S2.length) </a:t>
            </a:r>
            <a:r>
              <a:rPr kumimoji="1" lang="zh-CN" altLang="en-US" sz="16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1600" b="1" i="0" u="none" strike="noStrike" kern="0" cap="none" spc="0" normalizeH="0" baseline="0" noProof="0" dirty="0" err="1" smtClean="0">
                <a:ln>
                  <a:noFill/>
                </a:ln>
                <a:solidFill>
                  <a:srgbClr val="000000"/>
                </a:solidFill>
                <a:effectLst/>
                <a:uLnTx/>
                <a:uFillTx/>
                <a:latin typeface="Times New Roman"/>
                <a:ea typeface="宋体"/>
                <a:cs typeface="+mn-cs"/>
              </a:rPr>
              <a:t>sizeof</a:t>
            </a:r>
            <a:r>
              <a:rPr kumimoji="1" lang="en-US" altLang="zh-CN" sz="1600" b="1" i="0" u="none" strike="noStrike" kern="0" cap="none" spc="0" normalizeH="0" baseline="0" noProof="0" dirty="0" smtClean="0">
                <a:ln>
                  <a:noFill/>
                </a:ln>
                <a:solidFill>
                  <a:srgbClr val="000000"/>
                </a:solidFill>
                <a:effectLst/>
                <a:uLnTx/>
                <a:uFillTx/>
                <a:latin typeface="Times New Roman"/>
                <a:ea typeface="宋体"/>
                <a:cs typeface="+mn-cs"/>
              </a:rPr>
              <a:t> (char) ) ) )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altLang="zh-CN" sz="1600" b="1" kern="0" dirty="0">
                <a:solidFill>
                  <a:srgbClr val="000000"/>
                </a:solidFill>
                <a:latin typeface="Times New Roman"/>
                <a:ea typeface="宋体"/>
              </a:rPr>
              <a:t> </a:t>
            </a:r>
            <a:r>
              <a:rPr lang="en-US" altLang="zh-CN" sz="1600" b="1" kern="0" dirty="0" smtClean="0">
                <a:solidFill>
                  <a:srgbClr val="000000"/>
                </a:solidFill>
                <a:latin typeface="Times New Roman"/>
                <a:ea typeface="宋体"/>
              </a:rPr>
              <a:t>             </a:t>
            </a:r>
            <a:r>
              <a:rPr kumimoji="1" lang="en-US" altLang="zh-CN" sz="1600" b="1" i="0" u="none" strike="noStrike" kern="0" cap="none" spc="0" normalizeH="0" baseline="0" noProof="0" dirty="0" smtClean="0">
                <a:ln>
                  <a:noFill/>
                </a:ln>
                <a:solidFill>
                  <a:srgbClr val="000000"/>
                </a:solidFill>
                <a:effectLst/>
                <a:uLnTx/>
                <a:uFillTx/>
                <a:latin typeface="Times New Roman"/>
                <a:ea typeface="宋体"/>
                <a:cs typeface="+mn-cs"/>
              </a:rPr>
              <a:t>exit ( OVERFLOW);</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T.ch[0 .. S1.length-1] = S1.ch[0 .. S1.length-1];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T.length</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 </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S1.length + S2.length</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T.ch </a:t>
            </a:r>
            <a:r>
              <a:rPr kumimoji="1" lang="en-US" altLang="zh-CN" sz="2400" b="1" i="0" u="none" strike="noStrike" kern="0" cap="none" spc="0" normalizeH="0" baseline="0" noProof="0" dirty="0" smtClean="0">
                <a:ln>
                  <a:noFill/>
                </a:ln>
                <a:solidFill>
                  <a:srgbClr val="FF3399"/>
                </a:solidFill>
                <a:effectLst/>
                <a:uLnTx/>
                <a:uFillTx/>
                <a:latin typeface="Times New Roman"/>
                <a:ea typeface="宋体"/>
                <a:cs typeface="+mn-cs"/>
              </a:rPr>
              <a:t>[S1.length .. T.length-1]</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 S2.ch </a:t>
            </a:r>
            <a:r>
              <a:rPr kumimoji="1" lang="en-US" altLang="zh-CN" sz="2400" b="1" i="0" u="none" strike="noStrike" kern="0" cap="none" spc="0" normalizeH="0" baseline="0" noProof="0" dirty="0" smtClean="0">
                <a:ln>
                  <a:noFill/>
                </a:ln>
                <a:solidFill>
                  <a:srgbClr val="FF3399"/>
                </a:solidFill>
                <a:effectLst/>
                <a:uLnTx/>
                <a:uFillTx/>
                <a:latin typeface="Times New Roman"/>
                <a:ea typeface="宋体"/>
                <a:cs typeface="+mn-cs"/>
              </a:rPr>
              <a:t>[0 .. S2.length-1]</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return  OK;</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 //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Concat</a:t>
            </a:r>
            <a:r>
              <a:rPr kumimoji="1" lang="en-US" altLang="zh-CN" sz="2400" b="0" i="0" u="none" strike="noStrike" kern="0" cap="none" spc="0" normalizeH="0" baseline="0" noProof="0" dirty="0" smtClean="0">
                <a:ln>
                  <a:noFill/>
                </a:ln>
                <a:solidFill>
                  <a:srgbClr val="000000"/>
                </a:solidFill>
                <a:effectLst/>
                <a:uLnTx/>
                <a:uFillTx/>
                <a:latin typeface="Times New Roman"/>
                <a:ea typeface="宋体"/>
                <a:cs typeface="+mn-cs"/>
              </a:rPr>
              <a:t> </a:t>
            </a:r>
          </a:p>
        </p:txBody>
      </p:sp>
    </p:spTree>
    <p:extLst>
      <p:ext uri="{BB962C8B-B14F-4D97-AF65-F5344CB8AC3E}">
        <p14:creationId xmlns:p14="http://schemas.microsoft.com/office/powerpoint/2010/main" xmlns="" val="33159577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串的表示和实现</a:t>
            </a:r>
            <a:endParaRPr lang="zh-CN" altLang="en-US" dirty="0"/>
          </a:p>
        </p:txBody>
      </p:sp>
      <p:sp>
        <p:nvSpPr>
          <p:cNvPr id="3" name="内容占位符 2"/>
          <p:cNvSpPr>
            <a:spLocks noGrp="1"/>
          </p:cNvSpPr>
          <p:nvPr>
            <p:ph idx="1"/>
          </p:nvPr>
        </p:nvSpPr>
        <p:spPr>
          <a:xfrm>
            <a:off x="395288" y="1052736"/>
            <a:ext cx="8569325" cy="5399087"/>
          </a:xfrm>
        </p:spPr>
        <p:txBody>
          <a:bodyPr/>
          <a:lstStyle/>
          <a:p>
            <a:r>
              <a:rPr lang="zh-CN" altLang="en-US" dirty="0" smtClean="0"/>
              <a:t>求子串</a:t>
            </a:r>
            <a:endParaRPr lang="zh-CN" altLang="en-US" dirty="0"/>
          </a:p>
        </p:txBody>
      </p:sp>
      <p:sp>
        <p:nvSpPr>
          <p:cNvPr id="4" name="Rectangle 3"/>
          <p:cNvSpPr txBox="1">
            <a:spLocks noChangeArrowheads="1"/>
          </p:cNvSpPr>
          <p:nvPr/>
        </p:nvSpPr>
        <p:spPr bwMode="auto">
          <a:xfrm>
            <a:off x="493712" y="1628800"/>
            <a:ext cx="8686800" cy="518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spcBef>
                <a:spcPts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Status </a:t>
            </a:r>
            <a:r>
              <a:rPr kumimoji="1" lang="en-US" altLang="zh-CN" sz="2400" b="1" i="0" u="none" strike="noStrike" kern="0" cap="none" spc="0" normalizeH="0" baseline="0" noProof="0" dirty="0" err="1" smtClean="0">
                <a:ln>
                  <a:noFill/>
                </a:ln>
                <a:solidFill>
                  <a:srgbClr val="FF0000"/>
                </a:solidFill>
                <a:effectLst/>
                <a:uLnTx/>
                <a:uFillTx/>
                <a:latin typeface="Times New Roman"/>
                <a:ea typeface="宋体"/>
                <a:cs typeface="+mn-cs"/>
              </a:rPr>
              <a:t>SubString</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Hstring</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&amp; </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Sub</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Hstring</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mn-cs"/>
              </a:rPr>
              <a:t>S</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,int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mn-cs"/>
              </a:rPr>
              <a:t>pos</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int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mn-cs"/>
              </a:rPr>
              <a:t>len</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p>
          <a:p>
            <a:pPr marL="342900" marR="0" lvl="0" indent="-342900" algn="l" defTabSz="914400" rtl="0" eaLnBrk="1" fontAlgn="base" latinLnBrk="0" hangingPunct="1">
              <a:spcBef>
                <a:spcPts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用</a:t>
            </a:r>
            <a:r>
              <a:rPr kumimoji="1" lang="en-US" altLang="zh-CN"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Sub</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返回串</a:t>
            </a:r>
            <a:r>
              <a:rPr kumimoji="1" lang="en-US" altLang="zh-CN"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S</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的第</a:t>
            </a:r>
            <a:r>
              <a:rPr kumimoji="1" lang="en-US" altLang="zh-CN" sz="2400" b="1" i="0" u="none" strike="noStrike" kern="0" cap="none" spc="0" normalizeH="0" baseline="0" noProof="0" dirty="0" err="1" smtClean="0">
                <a:ln>
                  <a:noFill/>
                </a:ln>
                <a:solidFill>
                  <a:srgbClr val="0000CC"/>
                </a:solidFill>
                <a:effectLst/>
                <a:uLnTx/>
                <a:uFillTx/>
                <a:latin typeface="Times New Roman"/>
                <a:ea typeface="楷体_GB2312" pitchFamily="49" charset="-122"/>
                <a:cs typeface="+mn-cs"/>
              </a:rPr>
              <a:t>pos</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个字符起长度为</a:t>
            </a:r>
            <a:r>
              <a:rPr kumimoji="1" lang="en-US" altLang="zh-CN" sz="2400" b="1" i="0" u="none" strike="noStrike" kern="0" cap="none" spc="0" normalizeH="0" baseline="0" noProof="0" dirty="0" err="1" smtClean="0">
                <a:ln>
                  <a:noFill/>
                </a:ln>
                <a:solidFill>
                  <a:srgbClr val="0000CC"/>
                </a:solidFill>
                <a:effectLst/>
                <a:uLnTx/>
                <a:uFillTx/>
                <a:latin typeface="Times New Roman"/>
                <a:ea typeface="楷体_GB2312" pitchFamily="49" charset="-122"/>
                <a:cs typeface="+mn-cs"/>
              </a:rPr>
              <a:t>len</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的子串。</a:t>
            </a:r>
          </a:p>
          <a:p>
            <a:pPr marL="342900" marR="0" lvl="0" indent="-342900" algn="l" defTabSz="914400" rtl="0" eaLnBrk="1" fontAlgn="base" latinLnBrk="0" hangingPunct="1">
              <a:spcBef>
                <a:spcPts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 </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其中</a:t>
            </a:r>
            <a:r>
              <a:rPr kumimoji="1" lang="en-US" altLang="zh-CN"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a:t>
            </a:r>
            <a:r>
              <a:rPr kumimoji="1" lang="en-US" altLang="zh-CN" sz="2400" b="1" i="0" u="none" strike="noStrike" kern="0" cap="none" spc="0" normalizeH="0" baseline="0" noProof="0" dirty="0" smtClean="0">
                <a:ln>
                  <a:noFill/>
                </a:ln>
                <a:solidFill>
                  <a:srgbClr val="FF0000"/>
                </a:solidFill>
                <a:effectLst/>
                <a:uLnTx/>
                <a:uFillTx/>
                <a:latin typeface="Times New Roman"/>
                <a:ea typeface="宋体"/>
                <a:cs typeface="+mn-cs"/>
              </a:rPr>
              <a:t>1&lt;=</a:t>
            </a:r>
            <a:r>
              <a:rPr kumimoji="1" lang="en-US" altLang="zh-CN" sz="2400" b="1" i="0" u="none" strike="noStrike" kern="0" cap="none" spc="0" normalizeH="0" baseline="0" noProof="0" dirty="0" err="1" smtClean="0">
                <a:ln>
                  <a:noFill/>
                </a:ln>
                <a:solidFill>
                  <a:srgbClr val="FF0000"/>
                </a:solidFill>
                <a:effectLst/>
                <a:uLnTx/>
                <a:uFillTx/>
                <a:latin typeface="Times New Roman"/>
                <a:ea typeface="宋体"/>
                <a:cs typeface="+mn-cs"/>
              </a:rPr>
              <a:t>pos</a:t>
            </a:r>
            <a:r>
              <a:rPr kumimoji="1" lang="en-US" altLang="zh-CN" sz="2400" b="1" i="0" u="none" strike="noStrike" kern="0" cap="none" spc="0" normalizeH="0" baseline="0" noProof="0" dirty="0" smtClean="0">
                <a:ln>
                  <a:noFill/>
                </a:ln>
                <a:solidFill>
                  <a:srgbClr val="FF0000"/>
                </a:solidFill>
                <a:effectLst/>
                <a:uLnTx/>
                <a:uFillTx/>
                <a:latin typeface="Times New Roman"/>
                <a:ea typeface="宋体"/>
                <a:cs typeface="+mn-cs"/>
              </a:rPr>
              <a:t>&lt;= </a:t>
            </a:r>
            <a:r>
              <a:rPr kumimoji="1" lang="en-US" altLang="zh-CN" sz="2400" b="1" i="0" u="none" strike="noStrike" kern="0" cap="none" spc="0" normalizeH="0" baseline="0" noProof="0" dirty="0" err="1" smtClean="0">
                <a:ln>
                  <a:noFill/>
                </a:ln>
                <a:solidFill>
                  <a:srgbClr val="FF0000"/>
                </a:solidFill>
                <a:effectLst/>
                <a:uLnTx/>
                <a:uFillTx/>
                <a:latin typeface="Times New Roman"/>
                <a:ea typeface="宋体"/>
                <a:cs typeface="+mn-cs"/>
              </a:rPr>
              <a:t>StrLength</a:t>
            </a:r>
            <a:r>
              <a:rPr kumimoji="1" lang="en-US" altLang="zh-CN" sz="2400" b="1" i="0" u="none" strike="noStrike" kern="0" cap="none" spc="0" normalizeH="0" baseline="0" noProof="0" dirty="0" smtClean="0">
                <a:ln>
                  <a:noFill/>
                </a:ln>
                <a:solidFill>
                  <a:srgbClr val="FF0000"/>
                </a:solidFill>
                <a:effectLst/>
                <a:uLnTx/>
                <a:uFillTx/>
                <a:latin typeface="Times New Roman"/>
                <a:ea typeface="宋体"/>
                <a:cs typeface="+mn-cs"/>
              </a:rPr>
              <a:t> (S)</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 </a:t>
            </a:r>
            <a:r>
              <a:rPr kumimoji="1" lang="zh-CN" altLang="en-US"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且</a:t>
            </a:r>
            <a:r>
              <a:rPr kumimoji="1" lang="zh-CN" altLang="en-US" sz="2400" b="1" i="0" u="none" strike="noStrike" kern="0" cap="none" spc="0" normalizeH="0" baseline="0" noProof="0" dirty="0" smtClean="0">
                <a:ln>
                  <a:noFill/>
                </a:ln>
                <a:solidFill>
                  <a:srgbClr val="0000CC"/>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FF0000"/>
                </a:solidFill>
                <a:effectLst/>
                <a:uLnTx/>
                <a:uFillTx/>
                <a:latin typeface="Times New Roman"/>
                <a:ea typeface="宋体"/>
                <a:cs typeface="+mn-cs"/>
              </a:rPr>
              <a:t>0&lt;=</a:t>
            </a:r>
            <a:r>
              <a:rPr kumimoji="1" lang="en-US" altLang="zh-CN" sz="2400" b="1" i="0" u="none" strike="noStrike" kern="0" cap="none" spc="0" normalizeH="0" baseline="0" noProof="0" dirty="0" err="1" smtClean="0">
                <a:ln>
                  <a:noFill/>
                </a:ln>
                <a:solidFill>
                  <a:srgbClr val="FF0000"/>
                </a:solidFill>
                <a:effectLst/>
                <a:uLnTx/>
                <a:uFillTx/>
                <a:latin typeface="Times New Roman"/>
                <a:ea typeface="宋体"/>
                <a:cs typeface="+mn-cs"/>
              </a:rPr>
              <a:t>len</a:t>
            </a:r>
            <a:r>
              <a:rPr kumimoji="1" lang="en-US" altLang="zh-CN" sz="2400" b="1" i="0" u="none" strike="noStrike" kern="0" cap="none" spc="0" normalizeH="0" baseline="0" noProof="0" dirty="0" smtClean="0">
                <a:ln>
                  <a:noFill/>
                </a:ln>
                <a:solidFill>
                  <a:srgbClr val="FF0000"/>
                </a:solidFill>
                <a:effectLst/>
                <a:uLnTx/>
                <a:uFillTx/>
                <a:latin typeface="Times New Roman"/>
                <a:ea typeface="宋体"/>
                <a:cs typeface="+mn-cs"/>
              </a:rPr>
              <a:t>&lt;=</a:t>
            </a:r>
            <a:r>
              <a:rPr kumimoji="1" lang="en-US" altLang="zh-CN" sz="2400" b="1" i="0" u="none" strike="noStrike" kern="0" cap="none" spc="0" normalizeH="0" baseline="0" noProof="0" dirty="0" err="1" smtClean="0">
                <a:ln>
                  <a:noFill/>
                </a:ln>
                <a:solidFill>
                  <a:srgbClr val="FF0000"/>
                </a:solidFill>
                <a:effectLst/>
                <a:uLnTx/>
                <a:uFillTx/>
                <a:latin typeface="Times New Roman"/>
                <a:ea typeface="宋体"/>
                <a:cs typeface="+mn-cs"/>
              </a:rPr>
              <a:t>StrLength</a:t>
            </a:r>
            <a:r>
              <a:rPr kumimoji="1" lang="en-US" altLang="zh-CN" sz="2400" b="1" i="0" u="none" strike="noStrike" kern="0" cap="none" spc="0" normalizeH="0" baseline="0" noProof="0" dirty="0" smtClean="0">
                <a:ln>
                  <a:noFill/>
                </a:ln>
                <a:solidFill>
                  <a:srgbClr val="FF0000"/>
                </a:solidFill>
                <a:effectLst/>
                <a:uLnTx/>
                <a:uFillTx/>
                <a:latin typeface="Times New Roman"/>
                <a:ea typeface="宋体"/>
                <a:cs typeface="+mn-cs"/>
              </a:rPr>
              <a:t>(S)-pos+1</a:t>
            </a:r>
            <a:r>
              <a:rPr kumimoji="1" lang="zh-CN" altLang="en-US" sz="2400" b="1" i="0" u="none" strike="noStrike" kern="0" cap="none" spc="0" normalizeH="0" baseline="0" noProof="0" dirty="0" smtClean="0">
                <a:ln>
                  <a:noFill/>
                </a:ln>
                <a:solidFill>
                  <a:srgbClr val="0000CC"/>
                </a:solidFill>
                <a:effectLst/>
                <a:uLnTx/>
                <a:uFillTx/>
                <a:latin typeface="Times New Roman"/>
                <a:ea typeface="宋体"/>
                <a:cs typeface="+mn-cs"/>
              </a:rPr>
              <a:t>。</a:t>
            </a:r>
          </a:p>
          <a:p>
            <a:pPr marL="342900" marR="0" lvl="0" indent="-342900" algn="l" defTabSz="914400" rtl="0" eaLnBrk="1" fontAlgn="base" latinLnBrk="0" hangingPunct="1">
              <a:spcBef>
                <a:spcPts val="0"/>
              </a:spcBef>
              <a:spcAft>
                <a:spcPct val="0"/>
              </a:spcAft>
              <a:buClrTx/>
              <a:buSzTx/>
              <a:buFontTx/>
              <a:buNone/>
              <a:tabLst/>
              <a:defRPr/>
            </a:pPr>
            <a:r>
              <a:rPr kumimoji="1" lang="zh-CN" altLang="en-US" sz="2400" i="0" u="none" strike="noStrike" kern="0" cap="none" spc="0" normalizeH="0" baseline="0" noProof="0" dirty="0" smtClean="0">
                <a:ln>
                  <a:noFill/>
                </a:ln>
                <a:solidFill>
                  <a:srgbClr val="000000"/>
                </a:solidFill>
                <a:effectLst/>
                <a:uLnTx/>
                <a:uFillTx/>
                <a:latin typeface="Times New Roman"/>
                <a:ea typeface="宋体"/>
              </a:rPr>
              <a:t>     </a:t>
            </a:r>
            <a:r>
              <a:rPr kumimoji="1" lang="en-US" altLang="zh-CN" sz="2400" i="0" u="none" strike="noStrike" kern="0" cap="none" spc="0" normalizeH="0" baseline="0" noProof="0" dirty="0" smtClean="0">
                <a:ln>
                  <a:noFill/>
                </a:ln>
                <a:solidFill>
                  <a:srgbClr val="000000"/>
                </a:solidFill>
                <a:effectLst/>
                <a:uLnTx/>
                <a:uFillTx/>
                <a:latin typeface="Times New Roman"/>
                <a:ea typeface="宋体"/>
              </a:rPr>
              <a:t>if (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rPr>
              <a:t>pos</a:t>
            </a:r>
            <a:r>
              <a:rPr kumimoji="1" lang="en-US" altLang="zh-CN" sz="2400" i="0" u="none" strike="noStrike" kern="0" cap="none" spc="0" normalizeH="0" baseline="0" noProof="0" dirty="0" smtClean="0">
                <a:ln>
                  <a:noFill/>
                </a:ln>
                <a:solidFill>
                  <a:srgbClr val="000000"/>
                </a:solidFill>
                <a:effectLst/>
                <a:uLnTx/>
                <a:uFillTx/>
                <a:latin typeface="Times New Roman"/>
                <a:ea typeface="宋体"/>
              </a:rPr>
              <a:t> &lt; 1 </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Times New Roman" pitchFamily="18" charset="0"/>
              </a:rPr>
              <a:t>pos</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&gt;</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Times New Roman" pitchFamily="18" charset="0"/>
              </a:rPr>
              <a:t>S.length</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 ||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Times New Roman" pitchFamily="18" charset="0"/>
              </a:rPr>
              <a:t>len</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&lt;0 ||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Times New Roman" pitchFamily="18" charset="0"/>
              </a:rPr>
              <a:t>len</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&gt;S.length-pos+1)</a:t>
            </a:r>
          </a:p>
          <a:p>
            <a:pPr marL="342900" marR="0" lvl="0" indent="-342900" algn="l" defTabSz="914400" rtl="0" eaLnBrk="1" fontAlgn="base" latinLnBrk="0" hangingPunct="1">
              <a:spcBef>
                <a:spcPts val="0"/>
              </a:spcBef>
              <a:spcAft>
                <a:spcPct val="0"/>
              </a:spcAft>
              <a:buClrTx/>
              <a:buSzTx/>
              <a:buFontTx/>
              <a:buNone/>
              <a:tabLst/>
              <a:defRPr/>
            </a:pP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          </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return</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  ERROR;        </a:t>
            </a:r>
            <a:r>
              <a:rPr kumimoji="1" lang="en-US" altLang="zh-CN"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Times New Roman" pitchFamily="18" charset="0"/>
              </a:rPr>
              <a:t>// </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参数不合法</a:t>
            </a:r>
          </a:p>
          <a:p>
            <a:pPr marL="342900" marR="0" lvl="0" indent="-342900" algn="l" defTabSz="914400" rtl="0" eaLnBrk="1" fontAlgn="base" latinLnBrk="0" hangingPunct="1">
              <a:spcBef>
                <a:spcPts val="0"/>
              </a:spcBef>
              <a:spcAft>
                <a:spcPct val="0"/>
              </a:spcAft>
              <a:buClrTx/>
              <a:buSzTx/>
              <a:buFontTx/>
              <a:buNone/>
              <a:tabLst/>
              <a:defRPr/>
            </a:pPr>
            <a:r>
              <a:rPr kumimoji="1" lang="zh-CN" altLang="en-US" sz="2400"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     </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if ( Sub.ch)   </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free</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Times New Roman" pitchFamily="18" charset="0"/>
              </a:rPr>
              <a:t> ( Sub.ch);    </a:t>
            </a:r>
            <a:r>
              <a:rPr kumimoji="1" lang="en-US" altLang="zh-CN"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 </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释放旧空间</a:t>
            </a:r>
          </a:p>
          <a:p>
            <a:pPr marL="342900" marR="0" lvl="0" indent="-342900" algn="l" defTabSz="914400" rtl="0" eaLnBrk="1" fontAlgn="base" latinLnBrk="0" hangingPunct="1">
              <a:spcBef>
                <a:spcPts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if (!</a:t>
            </a:r>
            <a:r>
              <a:rPr kumimoji="1" lang="en-US" altLang="zh-CN" sz="2400" b="1" i="0" u="none" strike="noStrike" kern="0" cap="none" spc="0" normalizeH="0" baseline="0" noProof="0" dirty="0" err="1" smtClean="0">
                <a:ln>
                  <a:noFill/>
                </a:ln>
                <a:solidFill>
                  <a:srgbClr val="0000CC"/>
                </a:solidFill>
                <a:effectLst/>
                <a:uLnTx/>
                <a:uFillTx/>
                <a:latin typeface="Times New Roman"/>
                <a:ea typeface="宋体"/>
                <a:cs typeface="+mn-cs"/>
              </a:rPr>
              <a:t>len</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 </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Sub.ch = NULL;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mn-cs"/>
              </a:rPr>
              <a:t>Sub.length</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 = 0;</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   </a:t>
            </a:r>
            <a:r>
              <a:rPr kumimoji="1" lang="en-US" altLang="zh-CN"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 </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空子串</a:t>
            </a:r>
          </a:p>
          <a:p>
            <a:pPr marL="342900" marR="0" lvl="0" indent="-342900" algn="l" defTabSz="914400" rtl="0" eaLnBrk="1" fontAlgn="base" latinLnBrk="0" hangingPunct="1">
              <a:spcBef>
                <a:spcPts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else {</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0000CC"/>
                </a:solidFill>
                <a:effectLst/>
                <a:uLnTx/>
                <a:uFillTx/>
                <a:latin typeface="Times New Roman"/>
                <a:ea typeface="楷体_GB2312" pitchFamily="49" charset="-122"/>
                <a:cs typeface="+mn-cs"/>
              </a:rPr>
              <a:t>// </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cs typeface="+mn-cs"/>
              </a:rPr>
              <a:t>完整子串</a:t>
            </a:r>
          </a:p>
          <a:p>
            <a:pPr marL="342900" marR="0" lvl="0" indent="-342900" algn="l" defTabSz="914400" rtl="0" eaLnBrk="1" fontAlgn="base" latinLnBrk="0" hangingPunct="1">
              <a:spcBef>
                <a:spcPts val="0"/>
              </a:spcBef>
              <a:spcAft>
                <a:spcPct val="0"/>
              </a:spcAft>
              <a:buClrTx/>
              <a:buSzTx/>
              <a:buFontTx/>
              <a:buNone/>
              <a:tabLst/>
              <a:defRPr/>
            </a:pPr>
            <a:r>
              <a:rPr kumimoji="1" lang="zh-CN" altLang="en-US" sz="2400"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Sub.ch = ( char *) </a:t>
            </a:r>
            <a:r>
              <a:rPr kumimoji="1" lang="en-US" altLang="zh-CN" sz="2400" b="1" i="0" u="none" strike="noStrike" kern="0" cap="none" spc="0" normalizeH="0" baseline="0" noProof="0" dirty="0" err="1" smtClean="0">
                <a:ln>
                  <a:noFill/>
                </a:ln>
                <a:solidFill>
                  <a:srgbClr val="000000"/>
                </a:solidFill>
                <a:effectLst/>
                <a:uLnTx/>
                <a:uFillTx/>
                <a:latin typeface="Times New Roman"/>
                <a:ea typeface="宋体"/>
                <a:cs typeface="+mn-cs"/>
              </a:rPr>
              <a:t>malloc</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 (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mn-cs"/>
              </a:rPr>
              <a:t>len</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mn-cs"/>
              </a:rPr>
              <a:t>sizeof</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 ( char ));</a:t>
            </a:r>
          </a:p>
          <a:p>
            <a:pPr marL="342900" marR="0" lvl="0" indent="-342900" algn="l" defTabSz="914400" rtl="0" eaLnBrk="1" fontAlgn="base" latinLnBrk="0" hangingPunct="1">
              <a:spcBef>
                <a:spcPts val="0"/>
              </a:spcBef>
              <a:spcAft>
                <a:spcPct val="0"/>
              </a:spcAft>
              <a:buClrTx/>
              <a:buSzTx/>
              <a:buFontTx/>
              <a:buNone/>
              <a:tabLst/>
              <a:defRPr/>
            </a:pP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                 Sub.ch[0..len-1] = S.ch </a:t>
            </a:r>
            <a:r>
              <a:rPr kumimoji="1" lang="en-US" altLang="zh-CN" sz="2400" i="0" u="none" strike="noStrike" kern="0" cap="none" spc="0" normalizeH="0" baseline="0" noProof="0" dirty="0" smtClean="0">
                <a:ln>
                  <a:noFill/>
                </a:ln>
                <a:solidFill>
                  <a:srgbClr val="FF0000"/>
                </a:solidFill>
                <a:effectLst/>
                <a:uLnTx/>
                <a:uFillTx/>
                <a:latin typeface="Times New Roman"/>
                <a:ea typeface="宋体"/>
                <a:cs typeface="+mn-cs"/>
              </a:rPr>
              <a:t>[ pos-1.. pos+len-2]</a:t>
            </a:r>
            <a:r>
              <a:rPr kumimoji="1" lang="en-US" altLang="zh-CN" sz="2400" i="0" u="none" strike="noStrike" kern="0" cap="none" spc="0" normalizeH="0" baseline="0" noProof="0" dirty="0" smtClean="0">
                <a:ln>
                  <a:noFill/>
                </a:ln>
                <a:solidFill>
                  <a:srgbClr val="FF3399"/>
                </a:solidFill>
                <a:effectLst/>
                <a:uLnTx/>
                <a:uFillTx/>
                <a:latin typeface="Times New Roman"/>
                <a:ea typeface="宋体"/>
                <a:cs typeface="+mn-cs"/>
              </a:rPr>
              <a:t> </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a:t>
            </a:r>
          </a:p>
          <a:p>
            <a:pPr marL="342900" marR="0" lvl="0" indent="-342900" algn="l" defTabSz="914400" rtl="0" eaLnBrk="1" fontAlgn="base" latinLnBrk="0" hangingPunct="1">
              <a:spcBef>
                <a:spcPts val="0"/>
              </a:spcBef>
              <a:spcAft>
                <a:spcPct val="0"/>
              </a:spcAft>
              <a:buClrTx/>
              <a:buSzTx/>
              <a:buFontTx/>
              <a:buNone/>
              <a:tabLst/>
              <a:defRPr/>
            </a:pP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mn-cs"/>
              </a:rPr>
              <a:t>Sub.length</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 = </a:t>
            </a:r>
            <a:r>
              <a:rPr kumimoji="1" lang="en-US" altLang="zh-CN" sz="2400" i="0" u="none" strike="noStrike" kern="0" cap="none" spc="0" normalizeH="0" baseline="0" noProof="0" dirty="0" err="1" smtClean="0">
                <a:ln>
                  <a:noFill/>
                </a:ln>
                <a:solidFill>
                  <a:srgbClr val="000000"/>
                </a:solidFill>
                <a:effectLst/>
                <a:uLnTx/>
                <a:uFillTx/>
                <a:latin typeface="Times New Roman"/>
                <a:ea typeface="宋体"/>
                <a:cs typeface="+mn-cs"/>
              </a:rPr>
              <a:t>len</a:t>
            </a:r>
            <a:r>
              <a:rPr kumimoji="1" lang="en-US" altLang="zh-CN" sz="2400" i="0" u="none" strike="noStrike" kern="0" cap="none" spc="0" normalizeH="0" baseline="0" noProof="0" dirty="0" smtClean="0">
                <a:ln>
                  <a:noFill/>
                </a:ln>
                <a:solidFill>
                  <a:srgbClr val="000000"/>
                </a:solidFill>
                <a:effectLst/>
                <a:uLnTx/>
                <a:uFillTx/>
                <a:latin typeface="Times New Roman"/>
                <a:ea typeface="宋体"/>
                <a:cs typeface="+mn-cs"/>
              </a:rPr>
              <a:t>;</a:t>
            </a:r>
          </a:p>
          <a:p>
            <a:pPr marL="342900" marR="0" lvl="0" indent="-342900" algn="l" defTabSz="914400" rtl="0" eaLnBrk="1" fontAlgn="base" latinLnBrk="0" hangingPunct="1">
              <a:spcBef>
                <a:spcPts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400" b="1" i="0" u="none" strike="noStrike" kern="0" cap="none" spc="0" normalizeH="0" baseline="0" noProof="0" dirty="0" smtClean="0">
                <a:ln>
                  <a:noFill/>
                </a:ln>
                <a:solidFill>
                  <a:srgbClr val="0000CC"/>
                </a:solidFill>
                <a:effectLst/>
                <a:uLnTx/>
                <a:uFillTx/>
                <a:latin typeface="Times New Roman"/>
                <a:ea typeface="宋体"/>
                <a:cs typeface="+mn-cs"/>
              </a:rPr>
              <a:t>}</a:t>
            </a:r>
          </a:p>
          <a:p>
            <a:pPr marL="342900" marR="0" lvl="0" indent="-342900" algn="l" defTabSz="914400" rtl="0" eaLnBrk="1" fontAlgn="base" latinLnBrk="0" hangingPunct="1">
              <a:spcBef>
                <a:spcPts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return  OK;</a:t>
            </a:r>
          </a:p>
          <a:p>
            <a:pPr marL="342900" marR="0" lvl="0" indent="-342900" algn="l" defTabSz="914400" rtl="0" eaLnBrk="1" fontAlgn="base" latinLnBrk="0" hangingPunct="1">
              <a:spcBef>
                <a:spcPts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a:t>
            </a:r>
          </a:p>
        </p:txBody>
      </p:sp>
    </p:spTree>
    <p:extLst>
      <p:ext uri="{BB962C8B-B14F-4D97-AF65-F5344CB8AC3E}">
        <p14:creationId xmlns:p14="http://schemas.microsoft.com/office/powerpoint/2010/main" xmlns="" val="4064265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90" name="Rectangle 86"/>
          <p:cNvSpPr>
            <a:spLocks noChangeArrowheads="1"/>
          </p:cNvSpPr>
          <p:nvPr/>
        </p:nvSpPr>
        <p:spPr bwMode="auto">
          <a:xfrm>
            <a:off x="421704" y="5049986"/>
            <a:ext cx="8686800" cy="457200"/>
          </a:xfrm>
          <a:prstGeom prst="rect">
            <a:avLst/>
          </a:prstGeom>
          <a:noFill/>
          <a:ln w="9525">
            <a:noFill/>
            <a:miter lim="800000"/>
            <a:headEnd/>
            <a:tailEnd/>
          </a:ln>
        </p:spPr>
        <p:txBody>
          <a:bodyPr>
            <a:spAutoFit/>
          </a:bodyPr>
          <a:lstStyle/>
          <a:p>
            <a:pPr eaLnBrk="1" hangingPunct="1"/>
            <a:r>
              <a:rPr kumimoji="1" lang="zh-CN" altLang="en-US" sz="2400" dirty="0">
                <a:solidFill>
                  <a:srgbClr val="FF0000"/>
                </a:solidFill>
                <a:latin typeface="楷体_GB2312" pitchFamily="49" charset="-122"/>
                <a:ea typeface="楷体_GB2312" pitchFamily="49" charset="-122"/>
              </a:rPr>
              <a:t>讨论：</a:t>
            </a:r>
            <a:r>
              <a:rPr kumimoji="1" lang="zh-CN" altLang="en-US" sz="2400" dirty="0">
                <a:latin typeface="楷体_GB2312" pitchFamily="49" charset="-122"/>
                <a:ea typeface="楷体_GB2312" pitchFamily="49" charset="-122"/>
              </a:rPr>
              <a:t>法</a:t>
            </a:r>
            <a:r>
              <a:rPr kumimoji="1" lang="en-US" altLang="zh-CN" sz="2400" dirty="0">
                <a:latin typeface="楷体_GB2312" pitchFamily="49" charset="-122"/>
                <a:ea typeface="楷体_GB2312" pitchFamily="49" charset="-122"/>
              </a:rPr>
              <a:t>1</a:t>
            </a:r>
            <a:r>
              <a:rPr kumimoji="1" lang="zh-CN" altLang="en-US" sz="2400" dirty="0">
                <a:latin typeface="楷体_GB2312" pitchFamily="49" charset="-122"/>
                <a:ea typeface="楷体_GB2312" pitchFamily="49" charset="-122"/>
              </a:rPr>
              <a:t>存储密度为</a:t>
            </a:r>
            <a:r>
              <a:rPr kumimoji="1" lang="zh-CN" altLang="en-US" sz="2400" u="sng" dirty="0">
                <a:latin typeface="楷体_GB2312" pitchFamily="49" charset="-122"/>
                <a:ea typeface="楷体_GB2312" pitchFamily="49" charset="-122"/>
              </a:rPr>
              <a:t>       </a:t>
            </a:r>
            <a:r>
              <a:rPr kumimoji="1" lang="zh-CN" altLang="en-US" sz="2400" dirty="0">
                <a:latin typeface="楷体_GB2312" pitchFamily="49" charset="-122"/>
                <a:ea typeface="楷体_GB2312" pitchFamily="49" charset="-122"/>
              </a:rPr>
              <a:t>；法</a:t>
            </a:r>
            <a:r>
              <a:rPr kumimoji="1" lang="en-US" altLang="zh-CN" sz="2400" dirty="0">
                <a:latin typeface="楷体_GB2312" pitchFamily="49" charset="-122"/>
                <a:ea typeface="楷体_GB2312" pitchFamily="49" charset="-122"/>
              </a:rPr>
              <a:t>2</a:t>
            </a:r>
            <a:r>
              <a:rPr kumimoji="1" lang="zh-CN" altLang="en-US" sz="2400" dirty="0">
                <a:latin typeface="楷体_GB2312" pitchFamily="49" charset="-122"/>
                <a:ea typeface="楷体_GB2312" pitchFamily="49" charset="-122"/>
              </a:rPr>
              <a:t>存储密度为</a:t>
            </a:r>
            <a:r>
              <a:rPr kumimoji="1" lang="zh-CN" altLang="en-US" sz="2400" u="sng" dirty="0">
                <a:latin typeface="楷体_GB2312" pitchFamily="49" charset="-122"/>
                <a:ea typeface="楷体_GB2312" pitchFamily="49" charset="-122"/>
              </a:rPr>
              <a:t>           </a:t>
            </a:r>
            <a:r>
              <a:rPr kumimoji="1" lang="zh-CN" altLang="en-US" sz="2400" dirty="0">
                <a:latin typeface="楷体_GB2312" pitchFamily="49" charset="-122"/>
                <a:ea typeface="楷体_GB2312" pitchFamily="49" charset="-122"/>
              </a:rPr>
              <a:t>；</a:t>
            </a:r>
          </a:p>
        </p:txBody>
      </p:sp>
      <p:sp>
        <p:nvSpPr>
          <p:cNvPr id="47106" name="Text Box 2"/>
          <p:cNvSpPr txBox="1">
            <a:spLocks noChangeArrowheads="1"/>
          </p:cNvSpPr>
          <p:nvPr/>
        </p:nvSpPr>
        <p:spPr bwMode="auto">
          <a:xfrm>
            <a:off x="493712" y="5733256"/>
            <a:ext cx="7966720" cy="488950"/>
          </a:xfrm>
          <a:prstGeom prst="rect">
            <a:avLst/>
          </a:prstGeom>
          <a:noFill/>
          <a:ln w="38100">
            <a:noFill/>
            <a:miter lim="800000"/>
            <a:headEnd/>
            <a:tailEnd/>
          </a:ln>
        </p:spPr>
        <p:txBody>
          <a:bodyPr wrap="square">
            <a:spAutoFit/>
          </a:bodyPr>
          <a:lstStyle/>
          <a:p>
            <a:pPr eaLnBrk="1" hangingPunct="1"/>
            <a:r>
              <a:rPr kumimoji="1" lang="zh-CN" altLang="en-US" sz="2600" dirty="0" smtClean="0">
                <a:latin typeface="楷体_GB2312" pitchFamily="49" charset="-122"/>
                <a:ea typeface="楷体_GB2312" pitchFamily="49" charset="-122"/>
              </a:rPr>
              <a:t>若</a:t>
            </a:r>
            <a:r>
              <a:rPr kumimoji="1" lang="zh-CN" altLang="en-US" sz="2600" dirty="0">
                <a:latin typeface="楷体_GB2312" pitchFamily="49" charset="-122"/>
                <a:ea typeface="楷体_GB2312" pitchFamily="49" charset="-122"/>
              </a:rPr>
              <a:t>数据元素很多，用法</a:t>
            </a:r>
            <a:r>
              <a:rPr kumimoji="1" lang="en-US" altLang="zh-CN" sz="2600" dirty="0">
                <a:latin typeface="楷体_GB2312" pitchFamily="49" charset="-122"/>
                <a:ea typeface="楷体_GB2312" pitchFamily="49" charset="-122"/>
              </a:rPr>
              <a:t>2</a:t>
            </a:r>
            <a:r>
              <a:rPr kumimoji="1" lang="zh-CN" altLang="en-US" sz="2600" dirty="0">
                <a:latin typeface="楷体_GB2312" pitchFamily="49" charset="-122"/>
                <a:ea typeface="楷体_GB2312" pitchFamily="49" charset="-122"/>
              </a:rPr>
              <a:t>存储更优</a:t>
            </a:r>
            <a:r>
              <a:rPr kumimoji="1" lang="en-US" altLang="zh-CN" sz="2600" dirty="0">
                <a:ea typeface="楷体_GB2312" pitchFamily="49" charset="-122"/>
              </a:rPr>
              <a:t>—</a:t>
            </a:r>
            <a:r>
              <a:rPr kumimoji="1" lang="zh-CN" altLang="en-US" sz="2600" dirty="0">
                <a:latin typeface="楷体_GB2312" pitchFamily="49" charset="-122"/>
                <a:ea typeface="楷体_GB2312" pitchFamily="49" charset="-122"/>
              </a:rPr>
              <a:t>称为</a:t>
            </a:r>
            <a:r>
              <a:rPr kumimoji="1" lang="zh-CN" altLang="en-US" sz="2600" dirty="0">
                <a:solidFill>
                  <a:srgbClr val="0000CC"/>
                </a:solidFill>
                <a:latin typeface="楷体_GB2312" pitchFamily="49" charset="-122"/>
                <a:ea typeface="楷体_GB2312" pitchFamily="49" charset="-122"/>
              </a:rPr>
              <a:t>块链结构</a:t>
            </a:r>
          </a:p>
        </p:txBody>
      </p:sp>
      <p:sp>
        <p:nvSpPr>
          <p:cNvPr id="45060" name="Rectangle 81"/>
          <p:cNvSpPr>
            <a:spLocks noGrp="1" noChangeArrowheads="1"/>
          </p:cNvSpPr>
          <p:nvPr>
            <p:ph type="title"/>
          </p:nvPr>
        </p:nvSpPr>
        <p:spPr>
          <a:xfrm>
            <a:off x="417512" y="1052736"/>
            <a:ext cx="8458200" cy="1152128"/>
          </a:xfrm>
        </p:spPr>
        <p:txBody>
          <a:bodyPr/>
          <a:lstStyle/>
          <a:p>
            <a:pPr algn="l" eaLnBrk="1" hangingPunct="1"/>
            <a:r>
              <a:rPr lang="zh-CN" altLang="en-US" sz="3200" dirty="0" smtClean="0">
                <a:solidFill>
                  <a:srgbClr val="0000FF"/>
                </a:solidFill>
                <a:latin typeface="+mn-lt"/>
                <a:ea typeface="+mn-ea"/>
                <a:cs typeface="+mn-cs"/>
              </a:rPr>
              <a:t>串的块链存储表示：</a:t>
            </a:r>
            <a:r>
              <a:rPr lang="en-US" altLang="zh-CN" sz="2800" dirty="0" smtClean="0"/>
              <a:t/>
            </a:r>
            <a:br>
              <a:rPr lang="en-US" altLang="zh-CN" sz="2800" dirty="0" smtClean="0"/>
            </a:br>
            <a:r>
              <a:rPr lang="zh-CN" altLang="en-US" sz="2800" b="1" dirty="0" smtClean="0">
                <a:solidFill>
                  <a:schemeClr val="tx1"/>
                </a:solidFill>
                <a:latin typeface="宋体" charset="-122"/>
              </a:rPr>
              <a:t>用链表存储串值，易插入和删除。</a:t>
            </a:r>
          </a:p>
        </p:txBody>
      </p:sp>
      <p:sp>
        <p:nvSpPr>
          <p:cNvPr id="47188" name="Rectangle 84"/>
          <p:cNvSpPr>
            <a:spLocks noChangeArrowheads="1"/>
          </p:cNvSpPr>
          <p:nvPr/>
        </p:nvSpPr>
        <p:spPr bwMode="auto">
          <a:xfrm>
            <a:off x="493712" y="2276872"/>
            <a:ext cx="4953000" cy="457200"/>
          </a:xfrm>
          <a:prstGeom prst="rect">
            <a:avLst/>
          </a:prstGeom>
          <a:noFill/>
          <a:ln w="9525">
            <a:noFill/>
            <a:miter lim="800000"/>
            <a:headEnd/>
            <a:tailEnd/>
          </a:ln>
        </p:spPr>
        <p:txBody>
          <a:bodyPr>
            <a:spAutoFit/>
          </a:bodyPr>
          <a:lstStyle/>
          <a:p>
            <a:pPr eaLnBrk="1" hangingPunct="1"/>
            <a:r>
              <a:rPr kumimoji="1" lang="zh-CN" altLang="en-US" sz="2400" dirty="0">
                <a:solidFill>
                  <a:srgbClr val="FF0000"/>
                </a:solidFill>
                <a:latin typeface="楷体_GB2312" pitchFamily="49" charset="-122"/>
                <a:ea typeface="楷体_GB2312" pitchFamily="49" charset="-122"/>
              </a:rPr>
              <a:t>法</a:t>
            </a:r>
            <a:r>
              <a:rPr kumimoji="1" lang="en-US" altLang="zh-CN" sz="2400" dirty="0">
                <a:solidFill>
                  <a:srgbClr val="FF0000"/>
                </a:solidFill>
                <a:latin typeface="楷体_GB2312" pitchFamily="49" charset="-122"/>
                <a:ea typeface="楷体_GB2312" pitchFamily="49" charset="-122"/>
              </a:rPr>
              <a:t>1</a:t>
            </a:r>
            <a:r>
              <a:rPr kumimoji="1" lang="zh-CN" altLang="en-US" sz="2400" dirty="0">
                <a:solidFill>
                  <a:srgbClr val="FF0000"/>
                </a:solidFill>
                <a:latin typeface="楷体_GB2312" pitchFamily="49" charset="-122"/>
                <a:ea typeface="楷体_GB2312" pitchFamily="49" charset="-122"/>
              </a:rPr>
              <a:t>：</a:t>
            </a:r>
            <a:r>
              <a:rPr kumimoji="1" lang="zh-CN" altLang="en-US" sz="2400" dirty="0">
                <a:latin typeface="楷体_GB2312" pitchFamily="49" charset="-122"/>
                <a:ea typeface="楷体_GB2312" pitchFamily="49" charset="-122"/>
              </a:rPr>
              <a:t>链表结点（数据域）大小取</a:t>
            </a:r>
            <a:r>
              <a:rPr kumimoji="1" lang="en-US" altLang="zh-CN" sz="2400" dirty="0">
                <a:latin typeface="楷体_GB2312" pitchFamily="49" charset="-122"/>
                <a:ea typeface="楷体_GB2312" pitchFamily="49" charset="-122"/>
              </a:rPr>
              <a:t>1</a:t>
            </a:r>
          </a:p>
        </p:txBody>
      </p:sp>
      <p:sp>
        <p:nvSpPr>
          <p:cNvPr id="47189" name="Rectangle 85"/>
          <p:cNvSpPr>
            <a:spLocks noChangeArrowheads="1"/>
          </p:cNvSpPr>
          <p:nvPr/>
        </p:nvSpPr>
        <p:spPr bwMode="auto">
          <a:xfrm>
            <a:off x="493712" y="3573016"/>
            <a:ext cx="6934200" cy="457200"/>
          </a:xfrm>
          <a:prstGeom prst="rect">
            <a:avLst/>
          </a:prstGeom>
          <a:noFill/>
          <a:ln w="9525">
            <a:noFill/>
            <a:miter lim="800000"/>
            <a:headEnd/>
            <a:tailEnd/>
          </a:ln>
        </p:spPr>
        <p:txBody>
          <a:bodyPr>
            <a:spAutoFit/>
          </a:bodyPr>
          <a:lstStyle/>
          <a:p>
            <a:pPr eaLnBrk="1" hangingPunct="1"/>
            <a:r>
              <a:rPr kumimoji="1" lang="zh-CN" altLang="en-US" sz="2400" dirty="0">
                <a:solidFill>
                  <a:srgbClr val="FF0000"/>
                </a:solidFill>
                <a:latin typeface="楷体_GB2312" pitchFamily="49" charset="-122"/>
                <a:ea typeface="楷体_GB2312" pitchFamily="49" charset="-122"/>
              </a:rPr>
              <a:t>法</a:t>
            </a:r>
            <a:r>
              <a:rPr kumimoji="1" lang="en-US" altLang="zh-CN" sz="2400" dirty="0">
                <a:solidFill>
                  <a:srgbClr val="FF0000"/>
                </a:solidFill>
                <a:latin typeface="楷体_GB2312" pitchFamily="49" charset="-122"/>
                <a:ea typeface="楷体_GB2312" pitchFamily="49" charset="-122"/>
              </a:rPr>
              <a:t>2</a:t>
            </a:r>
            <a:r>
              <a:rPr kumimoji="1" lang="zh-CN" altLang="en-US" sz="2400" dirty="0">
                <a:solidFill>
                  <a:srgbClr val="FF0000"/>
                </a:solidFill>
                <a:latin typeface="楷体_GB2312" pitchFamily="49" charset="-122"/>
                <a:ea typeface="楷体_GB2312" pitchFamily="49" charset="-122"/>
              </a:rPr>
              <a:t>：</a:t>
            </a:r>
            <a:r>
              <a:rPr kumimoji="1" lang="zh-CN" altLang="en-US" sz="2400" dirty="0">
                <a:latin typeface="楷体_GB2312" pitchFamily="49" charset="-122"/>
                <a:ea typeface="楷体_GB2312" pitchFamily="49" charset="-122"/>
              </a:rPr>
              <a:t>链表结点（数据域）大小取</a:t>
            </a:r>
            <a:r>
              <a:rPr kumimoji="1" lang="en-US" altLang="zh-CN" sz="2400" dirty="0">
                <a:latin typeface="楷体_GB2312" pitchFamily="49" charset="-122"/>
                <a:ea typeface="楷体_GB2312" pitchFamily="49" charset="-122"/>
              </a:rPr>
              <a:t>n(</a:t>
            </a:r>
            <a:r>
              <a:rPr kumimoji="1" lang="zh-CN" altLang="en-US" sz="2400" dirty="0">
                <a:latin typeface="楷体_GB2312" pitchFamily="49" charset="-122"/>
                <a:ea typeface="楷体_GB2312" pitchFamily="49" charset="-122"/>
              </a:rPr>
              <a:t>例如</a:t>
            </a:r>
            <a:r>
              <a:rPr kumimoji="1" lang="en-US" altLang="zh-CN" sz="2400" dirty="0">
                <a:latin typeface="楷体_GB2312" pitchFamily="49" charset="-122"/>
                <a:ea typeface="楷体_GB2312" pitchFamily="49" charset="-122"/>
              </a:rPr>
              <a:t>n=4)</a:t>
            </a:r>
          </a:p>
        </p:txBody>
      </p:sp>
      <p:sp>
        <p:nvSpPr>
          <p:cNvPr id="47191" name="Rectangle 87"/>
          <p:cNvSpPr>
            <a:spLocks noChangeArrowheads="1"/>
          </p:cNvSpPr>
          <p:nvPr/>
        </p:nvSpPr>
        <p:spPr bwMode="auto">
          <a:xfrm>
            <a:off x="3556893" y="4973786"/>
            <a:ext cx="727075" cy="457200"/>
          </a:xfrm>
          <a:prstGeom prst="rect">
            <a:avLst/>
          </a:prstGeom>
          <a:solidFill>
            <a:schemeClr val="bg1"/>
          </a:solidFill>
          <a:ln w="9525">
            <a:noFill/>
            <a:miter lim="800000"/>
            <a:headEnd/>
            <a:tailEnd/>
          </a:ln>
        </p:spPr>
        <p:txBody>
          <a:bodyPr>
            <a:spAutoFit/>
          </a:bodyPr>
          <a:lstStyle/>
          <a:p>
            <a:pPr eaLnBrk="1" hangingPunct="1"/>
            <a:r>
              <a:rPr kumimoji="1" lang="en-US" altLang="zh-CN" sz="2400" b="1" dirty="0">
                <a:solidFill>
                  <a:srgbClr val="0000CC"/>
                </a:solidFill>
                <a:latin typeface="宋体" charset="-122"/>
              </a:rPr>
              <a:t>1/2</a:t>
            </a:r>
          </a:p>
        </p:txBody>
      </p:sp>
      <p:sp>
        <p:nvSpPr>
          <p:cNvPr id="47192" name="Rectangle 88"/>
          <p:cNvSpPr>
            <a:spLocks noChangeArrowheads="1"/>
          </p:cNvSpPr>
          <p:nvPr/>
        </p:nvSpPr>
        <p:spPr bwMode="auto">
          <a:xfrm>
            <a:off x="6928048" y="5075892"/>
            <a:ext cx="1676400" cy="369332"/>
          </a:xfrm>
          <a:prstGeom prst="rect">
            <a:avLst/>
          </a:prstGeom>
          <a:solidFill>
            <a:schemeClr val="bg1"/>
          </a:solidFill>
          <a:ln w="9525">
            <a:noFill/>
            <a:miter lim="800000"/>
            <a:headEnd/>
            <a:tailEnd/>
          </a:ln>
        </p:spPr>
        <p:txBody>
          <a:bodyPr>
            <a:spAutoFit/>
          </a:bodyPr>
          <a:lstStyle/>
          <a:p>
            <a:pPr eaLnBrk="1" hangingPunct="1"/>
            <a:r>
              <a:rPr kumimoji="1" lang="en-US" altLang="zh-CN" b="1" dirty="0">
                <a:solidFill>
                  <a:srgbClr val="0000CC"/>
                </a:solidFill>
                <a:latin typeface="宋体" charset="-122"/>
              </a:rPr>
              <a:t>9/15=3/5</a:t>
            </a:r>
          </a:p>
        </p:txBody>
      </p:sp>
      <p:grpSp>
        <p:nvGrpSpPr>
          <p:cNvPr id="6" name="Group 115"/>
          <p:cNvGrpSpPr>
            <a:grpSpLocks/>
          </p:cNvGrpSpPr>
          <p:nvPr/>
        </p:nvGrpSpPr>
        <p:grpSpPr bwMode="auto">
          <a:xfrm>
            <a:off x="323528" y="4182219"/>
            <a:ext cx="8762678" cy="542925"/>
            <a:chOff x="80" y="1296"/>
            <a:chExt cx="5316" cy="342"/>
          </a:xfrm>
        </p:grpSpPr>
        <p:sp>
          <p:nvSpPr>
            <p:cNvPr id="45067" name="Line 116"/>
            <p:cNvSpPr>
              <a:spLocks noChangeShapeType="1"/>
            </p:cNvSpPr>
            <p:nvPr/>
          </p:nvSpPr>
          <p:spPr bwMode="auto">
            <a:xfrm>
              <a:off x="3408" y="1480"/>
              <a:ext cx="43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5068" name="Line 117"/>
            <p:cNvSpPr>
              <a:spLocks noChangeShapeType="1"/>
            </p:cNvSpPr>
            <p:nvPr/>
          </p:nvSpPr>
          <p:spPr bwMode="auto">
            <a:xfrm>
              <a:off x="476" y="1480"/>
              <a:ext cx="19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5069" name="Line 118"/>
            <p:cNvSpPr>
              <a:spLocks noChangeShapeType="1"/>
            </p:cNvSpPr>
            <p:nvPr/>
          </p:nvSpPr>
          <p:spPr bwMode="auto">
            <a:xfrm>
              <a:off x="1776" y="1480"/>
              <a:ext cx="48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5070" name="Text Box 119"/>
            <p:cNvSpPr txBox="1">
              <a:spLocks noChangeArrowheads="1"/>
            </p:cNvSpPr>
            <p:nvPr/>
          </p:nvSpPr>
          <p:spPr bwMode="auto">
            <a:xfrm>
              <a:off x="80" y="1296"/>
              <a:ext cx="544" cy="231"/>
            </a:xfrm>
            <a:prstGeom prst="rect">
              <a:avLst/>
            </a:prstGeom>
            <a:noFill/>
            <a:ln w="9525">
              <a:noFill/>
              <a:miter lim="800000"/>
              <a:headEnd/>
              <a:tailEnd/>
            </a:ln>
          </p:spPr>
          <p:txBody>
            <a:bodyPr>
              <a:spAutoFit/>
            </a:bodyPr>
            <a:lstStyle/>
            <a:p>
              <a:pPr eaLnBrk="1" hangingPunct="1">
                <a:spcBef>
                  <a:spcPct val="50000"/>
                </a:spcBef>
              </a:pPr>
              <a:r>
                <a:rPr lang="en-US" altLang="zh-CN" sz="1800">
                  <a:latin typeface="Arial" charset="0"/>
                </a:rPr>
                <a:t>head</a:t>
              </a:r>
            </a:p>
          </p:txBody>
        </p:sp>
        <p:grpSp>
          <p:nvGrpSpPr>
            <p:cNvPr id="7" name="Group 120"/>
            <p:cNvGrpSpPr>
              <a:grpSpLocks/>
            </p:cNvGrpSpPr>
            <p:nvPr/>
          </p:nvGrpSpPr>
          <p:grpSpPr bwMode="auto">
            <a:xfrm>
              <a:off x="657" y="1344"/>
              <a:ext cx="1134" cy="294"/>
              <a:chOff x="340" y="1344"/>
              <a:chExt cx="1134" cy="294"/>
            </a:xfrm>
          </p:grpSpPr>
          <p:sp>
            <p:nvSpPr>
              <p:cNvPr id="45084" name="Text Box 121"/>
              <p:cNvSpPr txBox="1">
                <a:spLocks noChangeArrowheads="1"/>
              </p:cNvSpPr>
              <p:nvPr/>
            </p:nvSpPr>
            <p:spPr bwMode="auto">
              <a:xfrm>
                <a:off x="340" y="1344"/>
                <a:ext cx="1134" cy="294"/>
              </a:xfrm>
              <a:prstGeom prst="rect">
                <a:avLst/>
              </a:prstGeom>
              <a:noFill/>
              <a:ln w="9525">
                <a:solidFill>
                  <a:schemeClr val="tx1"/>
                </a:solidFill>
                <a:miter lim="800000"/>
                <a:headEnd/>
                <a:tailEnd/>
              </a:ln>
            </p:spPr>
            <p:txBody>
              <a:bodyPr>
                <a:spAutoFit/>
              </a:bodyPr>
              <a:lstStyle/>
              <a:p>
                <a:pPr eaLnBrk="1" hangingPunct="1"/>
                <a:r>
                  <a:rPr kumimoji="1" lang="en-US" altLang="zh-CN" sz="2400" b="0">
                    <a:ea typeface="PMingLiU" pitchFamily="18" charset="-120"/>
                  </a:rPr>
                  <a:t>A  B  C  D  </a:t>
                </a:r>
                <a:r>
                  <a:rPr kumimoji="1" lang="zh-TW" altLang="en-US" sz="2400" b="0">
                    <a:ea typeface="PMingLiU" pitchFamily="18" charset="-120"/>
                    <a:sym typeface="Wingdings" pitchFamily="2" charset="2"/>
                  </a:rPr>
                  <a:t></a:t>
                </a:r>
                <a:endParaRPr kumimoji="1" lang="zh-TW" altLang="en-US" sz="2400" b="0">
                  <a:ea typeface="PMingLiU" pitchFamily="18" charset="-120"/>
                </a:endParaRPr>
              </a:p>
            </p:txBody>
          </p:sp>
          <p:sp>
            <p:nvSpPr>
              <p:cNvPr id="45085" name="Line 122"/>
              <p:cNvSpPr>
                <a:spLocks noChangeShapeType="1"/>
              </p:cNvSpPr>
              <p:nvPr/>
            </p:nvSpPr>
            <p:spPr bwMode="auto">
              <a:xfrm>
                <a:off x="587" y="1344"/>
                <a:ext cx="0" cy="272"/>
              </a:xfrm>
              <a:prstGeom prst="line">
                <a:avLst/>
              </a:prstGeom>
              <a:noFill/>
              <a:ln w="9525">
                <a:solidFill>
                  <a:schemeClr val="tx1"/>
                </a:solidFill>
                <a:round/>
                <a:headEnd/>
                <a:tailEnd/>
              </a:ln>
            </p:spPr>
            <p:txBody>
              <a:bodyPr/>
              <a:lstStyle/>
              <a:p>
                <a:endParaRPr lang="zh-CN" altLang="en-US"/>
              </a:p>
            </p:txBody>
          </p:sp>
          <p:sp>
            <p:nvSpPr>
              <p:cNvPr id="45086" name="Line 123"/>
              <p:cNvSpPr>
                <a:spLocks noChangeShapeType="1"/>
              </p:cNvSpPr>
              <p:nvPr/>
            </p:nvSpPr>
            <p:spPr bwMode="auto">
              <a:xfrm>
                <a:off x="834" y="1344"/>
                <a:ext cx="0" cy="272"/>
              </a:xfrm>
              <a:prstGeom prst="line">
                <a:avLst/>
              </a:prstGeom>
              <a:noFill/>
              <a:ln w="9525">
                <a:solidFill>
                  <a:schemeClr val="tx1"/>
                </a:solidFill>
                <a:round/>
                <a:headEnd/>
                <a:tailEnd/>
              </a:ln>
            </p:spPr>
            <p:txBody>
              <a:bodyPr/>
              <a:lstStyle/>
              <a:p>
                <a:endParaRPr lang="zh-CN" altLang="en-US"/>
              </a:p>
            </p:txBody>
          </p:sp>
          <p:sp>
            <p:nvSpPr>
              <p:cNvPr id="45087" name="Line 124"/>
              <p:cNvSpPr>
                <a:spLocks noChangeShapeType="1"/>
              </p:cNvSpPr>
              <p:nvPr/>
            </p:nvSpPr>
            <p:spPr bwMode="auto">
              <a:xfrm>
                <a:off x="1049" y="1344"/>
                <a:ext cx="0" cy="272"/>
              </a:xfrm>
              <a:prstGeom prst="line">
                <a:avLst/>
              </a:prstGeom>
              <a:noFill/>
              <a:ln w="9525">
                <a:solidFill>
                  <a:schemeClr val="tx1"/>
                </a:solidFill>
                <a:round/>
                <a:headEnd/>
                <a:tailEnd/>
              </a:ln>
            </p:spPr>
            <p:txBody>
              <a:bodyPr/>
              <a:lstStyle/>
              <a:p>
                <a:endParaRPr lang="zh-CN" altLang="en-US"/>
              </a:p>
            </p:txBody>
          </p:sp>
          <p:sp>
            <p:nvSpPr>
              <p:cNvPr id="45088" name="Line 125"/>
              <p:cNvSpPr>
                <a:spLocks noChangeShapeType="1"/>
              </p:cNvSpPr>
              <p:nvPr/>
            </p:nvSpPr>
            <p:spPr bwMode="auto">
              <a:xfrm>
                <a:off x="1266" y="1344"/>
                <a:ext cx="0" cy="272"/>
              </a:xfrm>
              <a:prstGeom prst="line">
                <a:avLst/>
              </a:prstGeom>
              <a:noFill/>
              <a:ln w="9525">
                <a:solidFill>
                  <a:schemeClr val="tx1"/>
                </a:solidFill>
                <a:round/>
                <a:headEnd/>
                <a:tailEnd/>
              </a:ln>
            </p:spPr>
            <p:txBody>
              <a:bodyPr/>
              <a:lstStyle/>
              <a:p>
                <a:endParaRPr lang="zh-CN" altLang="en-US"/>
              </a:p>
            </p:txBody>
          </p:sp>
        </p:grpSp>
        <p:grpSp>
          <p:nvGrpSpPr>
            <p:cNvPr id="8" name="Group 126"/>
            <p:cNvGrpSpPr>
              <a:grpSpLocks/>
            </p:cNvGrpSpPr>
            <p:nvPr/>
          </p:nvGrpSpPr>
          <p:grpSpPr bwMode="auto">
            <a:xfrm>
              <a:off x="2226" y="1344"/>
              <a:ext cx="1134" cy="294"/>
              <a:chOff x="340" y="1344"/>
              <a:chExt cx="1134" cy="294"/>
            </a:xfrm>
          </p:grpSpPr>
          <p:sp>
            <p:nvSpPr>
              <p:cNvPr id="45079" name="Text Box 127"/>
              <p:cNvSpPr txBox="1">
                <a:spLocks noChangeArrowheads="1"/>
              </p:cNvSpPr>
              <p:nvPr/>
            </p:nvSpPr>
            <p:spPr bwMode="auto">
              <a:xfrm>
                <a:off x="340" y="1344"/>
                <a:ext cx="1134" cy="294"/>
              </a:xfrm>
              <a:prstGeom prst="rect">
                <a:avLst/>
              </a:prstGeom>
              <a:noFill/>
              <a:ln w="9525">
                <a:solidFill>
                  <a:schemeClr val="tx1"/>
                </a:solidFill>
                <a:miter lim="800000"/>
                <a:headEnd/>
                <a:tailEnd/>
              </a:ln>
            </p:spPr>
            <p:txBody>
              <a:bodyPr>
                <a:spAutoFit/>
              </a:bodyPr>
              <a:lstStyle/>
              <a:p>
                <a:pPr eaLnBrk="1" hangingPunct="1"/>
                <a:r>
                  <a:rPr kumimoji="1" lang="en-US" altLang="zh-CN" sz="2400" b="0">
                    <a:ea typeface="PMingLiU" pitchFamily="18" charset="-120"/>
                  </a:rPr>
                  <a:t>E   F  G  H </a:t>
                </a:r>
                <a:r>
                  <a:rPr kumimoji="1" lang="zh-TW" altLang="en-US" sz="2400" b="0">
                    <a:ea typeface="PMingLiU" pitchFamily="18" charset="-120"/>
                    <a:sym typeface="Wingdings" pitchFamily="2" charset="2"/>
                  </a:rPr>
                  <a:t></a:t>
                </a:r>
                <a:endParaRPr kumimoji="1" lang="zh-TW" altLang="en-US" sz="2400" b="0">
                  <a:ea typeface="PMingLiU" pitchFamily="18" charset="-120"/>
                </a:endParaRPr>
              </a:p>
            </p:txBody>
          </p:sp>
          <p:sp>
            <p:nvSpPr>
              <p:cNvPr id="45080" name="Line 128"/>
              <p:cNvSpPr>
                <a:spLocks noChangeShapeType="1"/>
              </p:cNvSpPr>
              <p:nvPr/>
            </p:nvSpPr>
            <p:spPr bwMode="auto">
              <a:xfrm>
                <a:off x="587" y="1344"/>
                <a:ext cx="0" cy="272"/>
              </a:xfrm>
              <a:prstGeom prst="line">
                <a:avLst/>
              </a:prstGeom>
              <a:noFill/>
              <a:ln w="9525">
                <a:solidFill>
                  <a:schemeClr val="tx1"/>
                </a:solidFill>
                <a:round/>
                <a:headEnd/>
                <a:tailEnd/>
              </a:ln>
            </p:spPr>
            <p:txBody>
              <a:bodyPr/>
              <a:lstStyle/>
              <a:p>
                <a:endParaRPr lang="zh-CN" altLang="en-US"/>
              </a:p>
            </p:txBody>
          </p:sp>
          <p:sp>
            <p:nvSpPr>
              <p:cNvPr id="45081" name="Line 129"/>
              <p:cNvSpPr>
                <a:spLocks noChangeShapeType="1"/>
              </p:cNvSpPr>
              <p:nvPr/>
            </p:nvSpPr>
            <p:spPr bwMode="auto">
              <a:xfrm>
                <a:off x="834" y="1344"/>
                <a:ext cx="0" cy="272"/>
              </a:xfrm>
              <a:prstGeom prst="line">
                <a:avLst/>
              </a:prstGeom>
              <a:noFill/>
              <a:ln w="9525">
                <a:solidFill>
                  <a:schemeClr val="tx1"/>
                </a:solidFill>
                <a:round/>
                <a:headEnd/>
                <a:tailEnd/>
              </a:ln>
            </p:spPr>
            <p:txBody>
              <a:bodyPr/>
              <a:lstStyle/>
              <a:p>
                <a:endParaRPr lang="zh-CN" altLang="en-US"/>
              </a:p>
            </p:txBody>
          </p:sp>
          <p:sp>
            <p:nvSpPr>
              <p:cNvPr id="45082" name="Line 130"/>
              <p:cNvSpPr>
                <a:spLocks noChangeShapeType="1"/>
              </p:cNvSpPr>
              <p:nvPr/>
            </p:nvSpPr>
            <p:spPr bwMode="auto">
              <a:xfrm>
                <a:off x="1049" y="1344"/>
                <a:ext cx="0" cy="272"/>
              </a:xfrm>
              <a:prstGeom prst="line">
                <a:avLst/>
              </a:prstGeom>
              <a:noFill/>
              <a:ln w="9525">
                <a:solidFill>
                  <a:schemeClr val="tx1"/>
                </a:solidFill>
                <a:round/>
                <a:headEnd/>
                <a:tailEnd/>
              </a:ln>
            </p:spPr>
            <p:txBody>
              <a:bodyPr/>
              <a:lstStyle/>
              <a:p>
                <a:endParaRPr lang="zh-CN" altLang="en-US"/>
              </a:p>
            </p:txBody>
          </p:sp>
          <p:sp>
            <p:nvSpPr>
              <p:cNvPr id="45083" name="Line 131"/>
              <p:cNvSpPr>
                <a:spLocks noChangeShapeType="1"/>
              </p:cNvSpPr>
              <p:nvPr/>
            </p:nvSpPr>
            <p:spPr bwMode="auto">
              <a:xfrm>
                <a:off x="1266" y="1344"/>
                <a:ext cx="0" cy="272"/>
              </a:xfrm>
              <a:prstGeom prst="line">
                <a:avLst/>
              </a:prstGeom>
              <a:noFill/>
              <a:ln w="9525">
                <a:solidFill>
                  <a:schemeClr val="tx1"/>
                </a:solidFill>
                <a:round/>
                <a:headEnd/>
                <a:tailEnd/>
              </a:ln>
            </p:spPr>
            <p:txBody>
              <a:bodyPr/>
              <a:lstStyle/>
              <a:p>
                <a:endParaRPr lang="zh-CN" altLang="en-US"/>
              </a:p>
            </p:txBody>
          </p:sp>
        </p:grpSp>
        <p:sp>
          <p:nvSpPr>
            <p:cNvPr id="45073" name="Text Box 132"/>
            <p:cNvSpPr txBox="1">
              <a:spLocks noChangeArrowheads="1"/>
            </p:cNvSpPr>
            <p:nvPr/>
          </p:nvSpPr>
          <p:spPr bwMode="auto">
            <a:xfrm>
              <a:off x="3840" y="1344"/>
              <a:ext cx="1536" cy="294"/>
            </a:xfrm>
            <a:prstGeom prst="rect">
              <a:avLst/>
            </a:prstGeom>
            <a:noFill/>
            <a:ln w="9525">
              <a:solidFill>
                <a:schemeClr val="tx1"/>
              </a:solidFill>
              <a:miter lim="800000"/>
              <a:headEnd/>
              <a:tailEnd/>
            </a:ln>
          </p:spPr>
          <p:txBody>
            <a:bodyPr>
              <a:spAutoFit/>
            </a:bodyPr>
            <a:lstStyle/>
            <a:p>
              <a:pPr eaLnBrk="1" hangingPunct="1"/>
              <a:endParaRPr kumimoji="1" lang="zh-TW" altLang="en-US" sz="2400" b="0">
                <a:ea typeface="PMingLiU" pitchFamily="18" charset="-120"/>
              </a:endParaRPr>
            </a:p>
          </p:txBody>
        </p:sp>
        <p:sp>
          <p:nvSpPr>
            <p:cNvPr id="45074" name="Line 133"/>
            <p:cNvSpPr>
              <a:spLocks noChangeShapeType="1"/>
            </p:cNvSpPr>
            <p:nvPr/>
          </p:nvSpPr>
          <p:spPr bwMode="auto">
            <a:xfrm>
              <a:off x="4079" y="1344"/>
              <a:ext cx="0" cy="272"/>
            </a:xfrm>
            <a:prstGeom prst="line">
              <a:avLst/>
            </a:prstGeom>
            <a:noFill/>
            <a:ln w="9525">
              <a:solidFill>
                <a:schemeClr val="tx1"/>
              </a:solidFill>
              <a:round/>
              <a:headEnd/>
              <a:tailEnd/>
            </a:ln>
          </p:spPr>
          <p:txBody>
            <a:bodyPr/>
            <a:lstStyle/>
            <a:p>
              <a:endParaRPr lang="zh-CN" altLang="en-US"/>
            </a:p>
          </p:txBody>
        </p:sp>
        <p:sp>
          <p:nvSpPr>
            <p:cNvPr id="45075" name="Line 134"/>
            <p:cNvSpPr>
              <a:spLocks noChangeShapeType="1"/>
            </p:cNvSpPr>
            <p:nvPr/>
          </p:nvSpPr>
          <p:spPr bwMode="auto">
            <a:xfrm>
              <a:off x="4333" y="1344"/>
              <a:ext cx="0" cy="272"/>
            </a:xfrm>
            <a:prstGeom prst="line">
              <a:avLst/>
            </a:prstGeom>
            <a:noFill/>
            <a:ln w="9525">
              <a:solidFill>
                <a:schemeClr val="tx1"/>
              </a:solidFill>
              <a:round/>
              <a:headEnd/>
              <a:tailEnd/>
            </a:ln>
          </p:spPr>
          <p:txBody>
            <a:bodyPr/>
            <a:lstStyle/>
            <a:p>
              <a:endParaRPr lang="zh-CN" altLang="en-US"/>
            </a:p>
          </p:txBody>
        </p:sp>
        <p:sp>
          <p:nvSpPr>
            <p:cNvPr id="45076" name="Line 135"/>
            <p:cNvSpPr>
              <a:spLocks noChangeShapeType="1"/>
            </p:cNvSpPr>
            <p:nvPr/>
          </p:nvSpPr>
          <p:spPr bwMode="auto">
            <a:xfrm>
              <a:off x="4555" y="1344"/>
              <a:ext cx="0" cy="272"/>
            </a:xfrm>
            <a:prstGeom prst="line">
              <a:avLst/>
            </a:prstGeom>
            <a:noFill/>
            <a:ln w="9525">
              <a:solidFill>
                <a:schemeClr val="tx1"/>
              </a:solidFill>
              <a:round/>
              <a:headEnd/>
              <a:tailEnd/>
            </a:ln>
          </p:spPr>
          <p:txBody>
            <a:bodyPr/>
            <a:lstStyle/>
            <a:p>
              <a:endParaRPr lang="zh-CN" altLang="en-US"/>
            </a:p>
          </p:txBody>
        </p:sp>
        <p:sp>
          <p:nvSpPr>
            <p:cNvPr id="45077" name="Line 136"/>
            <p:cNvSpPr>
              <a:spLocks noChangeShapeType="1"/>
            </p:cNvSpPr>
            <p:nvPr/>
          </p:nvSpPr>
          <p:spPr bwMode="auto">
            <a:xfrm>
              <a:off x="4778" y="1344"/>
              <a:ext cx="0" cy="272"/>
            </a:xfrm>
            <a:prstGeom prst="line">
              <a:avLst/>
            </a:prstGeom>
            <a:noFill/>
            <a:ln w="9525">
              <a:solidFill>
                <a:schemeClr val="tx1"/>
              </a:solidFill>
              <a:round/>
              <a:headEnd/>
              <a:tailEnd/>
            </a:ln>
          </p:spPr>
          <p:txBody>
            <a:bodyPr/>
            <a:lstStyle/>
            <a:p>
              <a:endParaRPr lang="zh-CN" altLang="en-US"/>
            </a:p>
          </p:txBody>
        </p:sp>
        <p:sp>
          <p:nvSpPr>
            <p:cNvPr id="45078" name="Rectangle 137"/>
            <p:cNvSpPr>
              <a:spLocks noChangeArrowheads="1"/>
            </p:cNvSpPr>
            <p:nvPr/>
          </p:nvSpPr>
          <p:spPr bwMode="auto">
            <a:xfrm>
              <a:off x="3840" y="1344"/>
              <a:ext cx="1556" cy="288"/>
            </a:xfrm>
            <a:prstGeom prst="rect">
              <a:avLst/>
            </a:prstGeom>
            <a:noFill/>
            <a:ln w="9525">
              <a:noFill/>
              <a:miter lim="800000"/>
              <a:headEnd/>
              <a:tailEnd/>
            </a:ln>
          </p:spPr>
          <p:txBody>
            <a:bodyPr wrap="none">
              <a:spAutoFit/>
            </a:bodyPr>
            <a:lstStyle/>
            <a:p>
              <a:pPr eaLnBrk="1" hangingPunct="1"/>
              <a:r>
                <a:rPr kumimoji="1" lang="en-US" altLang="zh-CN" sz="2400" b="0">
                  <a:ea typeface="PMingLiU" pitchFamily="18" charset="-120"/>
                </a:rPr>
                <a:t>I    #   #   #  NULL</a:t>
              </a:r>
              <a:endParaRPr kumimoji="1" lang="zh-TW" altLang="en-US" sz="2400" b="0">
                <a:ea typeface="PMingLiU" pitchFamily="18" charset="-120"/>
                <a:sym typeface="Wingdings" pitchFamily="2" charset="2"/>
              </a:endParaRPr>
            </a:p>
          </p:txBody>
        </p:sp>
      </p:grpSp>
      <p:sp>
        <p:nvSpPr>
          <p:cNvPr id="55" name="标题 1"/>
          <p:cNvSpPr txBox="1">
            <a:spLocks/>
          </p:cNvSpPr>
          <p:nvPr/>
        </p:nvSpPr>
        <p:spPr bwMode="white">
          <a:xfrm>
            <a:off x="539750" y="115888"/>
            <a:ext cx="8424863"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4.2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串的表示和实现</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grpSp>
        <p:nvGrpSpPr>
          <p:cNvPr id="56" name="Group 114"/>
          <p:cNvGrpSpPr>
            <a:grpSpLocks/>
          </p:cNvGrpSpPr>
          <p:nvPr/>
        </p:nvGrpSpPr>
        <p:grpSpPr bwMode="auto">
          <a:xfrm>
            <a:off x="0" y="2731517"/>
            <a:ext cx="9144000" cy="625475"/>
            <a:chOff x="80" y="1440"/>
            <a:chExt cx="5584" cy="394"/>
          </a:xfrm>
        </p:grpSpPr>
        <p:grpSp>
          <p:nvGrpSpPr>
            <p:cNvPr id="57" name="Group 90"/>
            <p:cNvGrpSpPr>
              <a:grpSpLocks/>
            </p:cNvGrpSpPr>
            <p:nvPr/>
          </p:nvGrpSpPr>
          <p:grpSpPr bwMode="auto">
            <a:xfrm>
              <a:off x="3049" y="1568"/>
              <a:ext cx="672" cy="240"/>
              <a:chOff x="1104" y="2016"/>
              <a:chExt cx="672" cy="240"/>
            </a:xfrm>
          </p:grpSpPr>
          <p:sp>
            <p:nvSpPr>
              <p:cNvPr id="77" name="Rectangle 91"/>
              <p:cNvSpPr>
                <a:spLocks noChangeArrowheads="1"/>
              </p:cNvSpPr>
              <p:nvPr/>
            </p:nvSpPr>
            <p:spPr bwMode="auto">
              <a:xfrm>
                <a:off x="1104" y="2016"/>
                <a:ext cx="672" cy="240"/>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78" name="Line 92"/>
              <p:cNvSpPr>
                <a:spLocks noChangeShapeType="1"/>
              </p:cNvSpPr>
              <p:nvPr/>
            </p:nvSpPr>
            <p:spPr bwMode="auto">
              <a:xfrm>
                <a:off x="1536" y="2016"/>
                <a:ext cx="0" cy="240"/>
              </a:xfrm>
              <a:prstGeom prst="line">
                <a:avLst/>
              </a:prstGeom>
              <a:noFill/>
              <a:ln w="9525">
                <a:solidFill>
                  <a:schemeClr val="tx1"/>
                </a:solidFill>
                <a:round/>
                <a:headEnd/>
                <a:tailEnd/>
              </a:ln>
            </p:spPr>
            <p:txBody>
              <a:bodyPr wrap="none" anchor="ctr"/>
              <a:lstStyle/>
              <a:p>
                <a:endParaRPr lang="zh-CN" altLang="en-US"/>
              </a:p>
            </p:txBody>
          </p:sp>
        </p:grpSp>
        <p:sp>
          <p:nvSpPr>
            <p:cNvPr id="58" name="Rectangle 93"/>
            <p:cNvSpPr>
              <a:spLocks noChangeArrowheads="1"/>
            </p:cNvSpPr>
            <p:nvPr/>
          </p:nvSpPr>
          <p:spPr bwMode="auto">
            <a:xfrm>
              <a:off x="4690" y="1553"/>
              <a:ext cx="960" cy="240"/>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59" name="Line 94"/>
            <p:cNvSpPr>
              <a:spLocks noChangeShapeType="1"/>
            </p:cNvSpPr>
            <p:nvPr/>
          </p:nvSpPr>
          <p:spPr bwMode="auto">
            <a:xfrm>
              <a:off x="5136" y="1553"/>
              <a:ext cx="0" cy="240"/>
            </a:xfrm>
            <a:prstGeom prst="line">
              <a:avLst/>
            </a:prstGeom>
            <a:noFill/>
            <a:ln w="9525">
              <a:solidFill>
                <a:schemeClr val="tx1"/>
              </a:solidFill>
              <a:round/>
              <a:headEnd/>
              <a:tailEnd/>
            </a:ln>
          </p:spPr>
          <p:txBody>
            <a:bodyPr wrap="none" anchor="ctr"/>
            <a:lstStyle/>
            <a:p>
              <a:endParaRPr lang="zh-CN" altLang="en-US"/>
            </a:p>
          </p:txBody>
        </p:sp>
        <p:sp>
          <p:nvSpPr>
            <p:cNvPr id="60" name="Line 95"/>
            <p:cNvSpPr>
              <a:spLocks noChangeShapeType="1"/>
            </p:cNvSpPr>
            <p:nvPr/>
          </p:nvSpPr>
          <p:spPr bwMode="auto">
            <a:xfrm>
              <a:off x="2473" y="1664"/>
              <a:ext cx="528" cy="0"/>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61" name="Group 96"/>
            <p:cNvGrpSpPr>
              <a:grpSpLocks/>
            </p:cNvGrpSpPr>
            <p:nvPr/>
          </p:nvGrpSpPr>
          <p:grpSpPr bwMode="auto">
            <a:xfrm>
              <a:off x="697" y="1568"/>
              <a:ext cx="672" cy="240"/>
              <a:chOff x="1104" y="2016"/>
              <a:chExt cx="672" cy="240"/>
            </a:xfrm>
          </p:grpSpPr>
          <p:sp>
            <p:nvSpPr>
              <p:cNvPr id="75" name="Rectangle 97"/>
              <p:cNvSpPr>
                <a:spLocks noChangeArrowheads="1"/>
              </p:cNvSpPr>
              <p:nvPr/>
            </p:nvSpPr>
            <p:spPr bwMode="auto">
              <a:xfrm>
                <a:off x="1104" y="2016"/>
                <a:ext cx="672" cy="240"/>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76" name="Line 98"/>
              <p:cNvSpPr>
                <a:spLocks noChangeShapeType="1"/>
              </p:cNvSpPr>
              <p:nvPr/>
            </p:nvSpPr>
            <p:spPr bwMode="auto">
              <a:xfrm>
                <a:off x="1536" y="2016"/>
                <a:ext cx="0" cy="240"/>
              </a:xfrm>
              <a:prstGeom prst="line">
                <a:avLst/>
              </a:prstGeom>
              <a:noFill/>
              <a:ln w="9525">
                <a:solidFill>
                  <a:schemeClr val="tx1"/>
                </a:solidFill>
                <a:round/>
                <a:headEnd/>
                <a:tailEnd/>
              </a:ln>
            </p:spPr>
            <p:txBody>
              <a:bodyPr wrap="none" anchor="ctr"/>
              <a:lstStyle/>
              <a:p>
                <a:endParaRPr lang="zh-CN" altLang="en-US"/>
              </a:p>
            </p:txBody>
          </p:sp>
        </p:grpSp>
        <p:grpSp>
          <p:nvGrpSpPr>
            <p:cNvPr id="62" name="Group 99"/>
            <p:cNvGrpSpPr>
              <a:grpSpLocks/>
            </p:cNvGrpSpPr>
            <p:nvPr/>
          </p:nvGrpSpPr>
          <p:grpSpPr bwMode="auto">
            <a:xfrm>
              <a:off x="1849" y="1568"/>
              <a:ext cx="672" cy="240"/>
              <a:chOff x="1104" y="2016"/>
              <a:chExt cx="672" cy="240"/>
            </a:xfrm>
          </p:grpSpPr>
          <p:sp>
            <p:nvSpPr>
              <p:cNvPr id="73" name="Rectangle 100"/>
              <p:cNvSpPr>
                <a:spLocks noChangeArrowheads="1"/>
              </p:cNvSpPr>
              <p:nvPr/>
            </p:nvSpPr>
            <p:spPr bwMode="auto">
              <a:xfrm>
                <a:off x="1104" y="2016"/>
                <a:ext cx="672" cy="240"/>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74" name="Line 101"/>
              <p:cNvSpPr>
                <a:spLocks noChangeShapeType="1"/>
              </p:cNvSpPr>
              <p:nvPr/>
            </p:nvSpPr>
            <p:spPr bwMode="auto">
              <a:xfrm>
                <a:off x="1536" y="2016"/>
                <a:ext cx="0" cy="240"/>
              </a:xfrm>
              <a:prstGeom prst="line">
                <a:avLst/>
              </a:prstGeom>
              <a:noFill/>
              <a:ln w="9525">
                <a:solidFill>
                  <a:schemeClr val="tx1"/>
                </a:solidFill>
                <a:round/>
                <a:headEnd/>
                <a:tailEnd/>
              </a:ln>
            </p:spPr>
            <p:txBody>
              <a:bodyPr wrap="none" anchor="ctr"/>
              <a:lstStyle/>
              <a:p>
                <a:endParaRPr lang="zh-CN" altLang="en-US"/>
              </a:p>
            </p:txBody>
          </p:sp>
        </p:grpSp>
        <p:sp>
          <p:nvSpPr>
            <p:cNvPr id="63" name="Line 103"/>
            <p:cNvSpPr>
              <a:spLocks noChangeShapeType="1"/>
            </p:cNvSpPr>
            <p:nvPr/>
          </p:nvSpPr>
          <p:spPr bwMode="auto">
            <a:xfrm>
              <a:off x="457" y="1616"/>
              <a:ext cx="19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4" name="Line 104"/>
            <p:cNvSpPr>
              <a:spLocks noChangeShapeType="1"/>
            </p:cNvSpPr>
            <p:nvPr/>
          </p:nvSpPr>
          <p:spPr bwMode="auto">
            <a:xfrm>
              <a:off x="1321" y="1664"/>
              <a:ext cx="48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 name="Text Box 105"/>
            <p:cNvSpPr txBox="1">
              <a:spLocks noChangeArrowheads="1"/>
            </p:cNvSpPr>
            <p:nvPr/>
          </p:nvSpPr>
          <p:spPr bwMode="auto">
            <a:xfrm>
              <a:off x="687" y="1546"/>
              <a:ext cx="679" cy="288"/>
            </a:xfrm>
            <a:prstGeom prst="rect">
              <a:avLst/>
            </a:prstGeom>
            <a:noFill/>
            <a:ln w="9525">
              <a:noFill/>
              <a:miter lim="800000"/>
              <a:headEnd/>
              <a:tailEnd/>
            </a:ln>
          </p:spPr>
          <p:txBody>
            <a:bodyPr wrap="none">
              <a:spAutoFit/>
            </a:bodyPr>
            <a:lstStyle/>
            <a:p>
              <a:pPr eaLnBrk="1" hangingPunct="1"/>
              <a:r>
                <a:rPr kumimoji="1" lang="zh-TW" altLang="en-US" sz="2400" b="0">
                  <a:ea typeface="PMingLiU" pitchFamily="18" charset="-120"/>
                </a:rPr>
                <a:t> </a:t>
              </a:r>
              <a:r>
                <a:rPr kumimoji="1" lang="zh-TW" altLang="zh-CN" sz="2400" b="0">
                  <a:ea typeface="PMingLiU" pitchFamily="18" charset="-120"/>
                </a:rPr>
                <a:t> </a:t>
              </a:r>
              <a:r>
                <a:rPr kumimoji="1" lang="en-US" altLang="zh-CN" sz="2400" b="0">
                  <a:ea typeface="PMingLiU" pitchFamily="18" charset="-120"/>
                </a:rPr>
                <a:t>A</a:t>
              </a:r>
              <a:r>
                <a:rPr kumimoji="1" lang="en-US" altLang="zh-TW" sz="2400" b="0">
                  <a:ea typeface="PMingLiU" pitchFamily="18" charset="-120"/>
                </a:rPr>
                <a:t>  </a:t>
              </a:r>
              <a:r>
                <a:rPr kumimoji="1" lang="en-US" altLang="zh-CN" sz="2400" b="0">
                  <a:ea typeface="PMingLiU" pitchFamily="18" charset="-120"/>
                </a:rPr>
                <a:t> </a:t>
              </a:r>
              <a:r>
                <a:rPr kumimoji="1" lang="en-US" altLang="zh-TW" sz="2400" b="0">
                  <a:ea typeface="PMingLiU" pitchFamily="18" charset="-120"/>
                </a:rPr>
                <a:t>  </a:t>
              </a:r>
              <a:r>
                <a:rPr kumimoji="1" lang="en-US" altLang="zh-TW" sz="2400" b="0">
                  <a:ea typeface="PMingLiU" pitchFamily="18" charset="-120"/>
                  <a:sym typeface="Wingdings" pitchFamily="2" charset="2"/>
                </a:rPr>
                <a:t></a:t>
              </a:r>
              <a:endParaRPr kumimoji="1" lang="en-US" altLang="zh-TW" sz="2400" b="0">
                <a:ea typeface="PMingLiU" pitchFamily="18" charset="-120"/>
              </a:endParaRPr>
            </a:p>
          </p:txBody>
        </p:sp>
        <p:sp>
          <p:nvSpPr>
            <p:cNvPr id="66" name="Text Box 106"/>
            <p:cNvSpPr txBox="1">
              <a:spLocks noChangeArrowheads="1"/>
            </p:cNvSpPr>
            <p:nvPr/>
          </p:nvSpPr>
          <p:spPr bwMode="auto">
            <a:xfrm>
              <a:off x="1839" y="1546"/>
              <a:ext cx="668" cy="288"/>
            </a:xfrm>
            <a:prstGeom prst="rect">
              <a:avLst/>
            </a:prstGeom>
            <a:noFill/>
            <a:ln w="9525">
              <a:noFill/>
              <a:miter lim="800000"/>
              <a:headEnd/>
              <a:tailEnd/>
            </a:ln>
          </p:spPr>
          <p:txBody>
            <a:bodyPr wrap="none">
              <a:spAutoFit/>
            </a:bodyPr>
            <a:lstStyle/>
            <a:p>
              <a:pPr eaLnBrk="1" hangingPunct="1"/>
              <a:r>
                <a:rPr kumimoji="1" lang="zh-TW" altLang="en-US" sz="2400" b="0">
                  <a:ea typeface="PMingLiU" pitchFamily="18" charset="-120"/>
                </a:rPr>
                <a:t> </a:t>
              </a:r>
              <a:r>
                <a:rPr kumimoji="1" lang="zh-TW" altLang="zh-CN" sz="2400" b="0">
                  <a:ea typeface="PMingLiU" pitchFamily="18" charset="-120"/>
                </a:rPr>
                <a:t> </a:t>
              </a:r>
              <a:r>
                <a:rPr kumimoji="1" lang="en-US" altLang="zh-CN" sz="2400" b="0">
                  <a:ea typeface="PMingLiU" pitchFamily="18" charset="-120"/>
                </a:rPr>
                <a:t>B</a:t>
              </a:r>
              <a:r>
                <a:rPr kumimoji="1" lang="en-US" altLang="zh-TW" sz="2400" b="0">
                  <a:ea typeface="PMingLiU" pitchFamily="18" charset="-120"/>
                </a:rPr>
                <a:t> </a:t>
              </a:r>
              <a:r>
                <a:rPr kumimoji="1" lang="en-US" altLang="zh-CN" sz="2400" b="0">
                  <a:ea typeface="PMingLiU" pitchFamily="18" charset="-120"/>
                </a:rPr>
                <a:t> </a:t>
              </a:r>
              <a:r>
                <a:rPr kumimoji="1" lang="en-US" altLang="zh-TW" sz="2400" b="0">
                  <a:ea typeface="PMingLiU" pitchFamily="18" charset="-120"/>
                </a:rPr>
                <a:t>   </a:t>
              </a:r>
              <a:r>
                <a:rPr kumimoji="1" lang="en-US" altLang="zh-TW" sz="2400" b="0">
                  <a:ea typeface="PMingLiU" pitchFamily="18" charset="-120"/>
                  <a:sym typeface="Wingdings" pitchFamily="2" charset="2"/>
                </a:rPr>
                <a:t></a:t>
              </a:r>
              <a:endParaRPr kumimoji="1" lang="en-US" altLang="zh-TW" sz="2400" b="0">
                <a:ea typeface="PMingLiU" pitchFamily="18" charset="-120"/>
              </a:endParaRPr>
            </a:p>
          </p:txBody>
        </p:sp>
        <p:sp>
          <p:nvSpPr>
            <p:cNvPr id="67" name="Text Box 107"/>
            <p:cNvSpPr txBox="1">
              <a:spLocks noChangeArrowheads="1"/>
            </p:cNvSpPr>
            <p:nvPr/>
          </p:nvSpPr>
          <p:spPr bwMode="auto">
            <a:xfrm>
              <a:off x="3039" y="1546"/>
              <a:ext cx="668" cy="288"/>
            </a:xfrm>
            <a:prstGeom prst="rect">
              <a:avLst/>
            </a:prstGeom>
            <a:noFill/>
            <a:ln w="9525">
              <a:noFill/>
              <a:miter lim="800000"/>
              <a:headEnd/>
              <a:tailEnd/>
            </a:ln>
          </p:spPr>
          <p:txBody>
            <a:bodyPr wrap="none">
              <a:spAutoFit/>
            </a:bodyPr>
            <a:lstStyle/>
            <a:p>
              <a:pPr eaLnBrk="1" hangingPunct="1"/>
              <a:r>
                <a:rPr kumimoji="1" lang="en-US" altLang="zh-CN" sz="2400" b="0">
                  <a:ea typeface="PMingLiU" pitchFamily="18" charset="-120"/>
                </a:rPr>
                <a:t> C</a:t>
              </a:r>
              <a:r>
                <a:rPr kumimoji="1" lang="en-US" altLang="zh-TW" sz="2400" b="0">
                  <a:ea typeface="PMingLiU" pitchFamily="18" charset="-120"/>
                </a:rPr>
                <a:t> </a:t>
              </a:r>
              <a:r>
                <a:rPr kumimoji="1" lang="en-US" altLang="zh-CN" sz="2400" b="0">
                  <a:ea typeface="PMingLiU" pitchFamily="18" charset="-120"/>
                </a:rPr>
                <a:t>    </a:t>
              </a:r>
              <a:r>
                <a:rPr kumimoji="1" lang="en-US" altLang="zh-TW" sz="2400" b="0">
                  <a:ea typeface="PMingLiU" pitchFamily="18" charset="-120"/>
                </a:rPr>
                <a:t> </a:t>
              </a:r>
              <a:r>
                <a:rPr kumimoji="1" lang="en-US" altLang="zh-TW" sz="2400" b="0">
                  <a:ea typeface="PMingLiU" pitchFamily="18" charset="-120"/>
                  <a:sym typeface="Wingdings" pitchFamily="2" charset="2"/>
                </a:rPr>
                <a:t></a:t>
              </a:r>
              <a:endParaRPr kumimoji="1" lang="en-US" altLang="zh-TW" sz="2400" b="0">
                <a:ea typeface="PMingLiU" pitchFamily="18" charset="-120"/>
              </a:endParaRPr>
            </a:p>
          </p:txBody>
        </p:sp>
        <p:sp>
          <p:nvSpPr>
            <p:cNvPr id="68" name="Text Box 108"/>
            <p:cNvSpPr txBox="1">
              <a:spLocks noChangeArrowheads="1"/>
            </p:cNvSpPr>
            <p:nvPr/>
          </p:nvSpPr>
          <p:spPr bwMode="auto">
            <a:xfrm>
              <a:off x="4720" y="1536"/>
              <a:ext cx="944" cy="288"/>
            </a:xfrm>
            <a:prstGeom prst="rect">
              <a:avLst/>
            </a:prstGeom>
            <a:noFill/>
            <a:ln w="9525">
              <a:noFill/>
              <a:miter lim="800000"/>
              <a:headEnd/>
              <a:tailEnd/>
            </a:ln>
          </p:spPr>
          <p:txBody>
            <a:bodyPr>
              <a:spAutoFit/>
            </a:bodyPr>
            <a:lstStyle/>
            <a:p>
              <a:pPr eaLnBrk="1" hangingPunct="1"/>
              <a:r>
                <a:rPr kumimoji="1" lang="zh-TW" altLang="en-US" sz="2400" b="0">
                  <a:ea typeface="PMingLiU" pitchFamily="18" charset="-120"/>
                </a:rPr>
                <a:t> </a:t>
              </a:r>
              <a:r>
                <a:rPr kumimoji="1" lang="zh-TW" altLang="zh-CN" sz="2400" b="0">
                  <a:ea typeface="PMingLiU" pitchFamily="18" charset="-120"/>
                </a:rPr>
                <a:t> </a:t>
              </a:r>
              <a:r>
                <a:rPr kumimoji="1" lang="en-US" altLang="zh-CN" sz="2400" b="0">
                  <a:ea typeface="PMingLiU" pitchFamily="18" charset="-120"/>
                </a:rPr>
                <a:t>I </a:t>
              </a:r>
              <a:r>
                <a:rPr kumimoji="1" lang="en-US" altLang="zh-TW" sz="2400" b="0">
                  <a:ea typeface="PMingLiU" pitchFamily="18" charset="-120"/>
                </a:rPr>
                <a:t>  </a:t>
              </a:r>
              <a:r>
                <a:rPr kumimoji="1" lang="en-US" altLang="zh-CN" sz="2400" b="0">
                  <a:ea typeface="PMingLiU" pitchFamily="18" charset="-120"/>
                </a:rPr>
                <a:t>  </a:t>
              </a:r>
              <a:r>
                <a:rPr kumimoji="1" lang="en-US" altLang="zh-TW" sz="2000" b="0">
                  <a:ea typeface="PMingLiU" pitchFamily="18" charset="-120"/>
                </a:rPr>
                <a:t>NULL</a:t>
              </a:r>
            </a:p>
          </p:txBody>
        </p:sp>
        <p:sp>
          <p:nvSpPr>
            <p:cNvPr id="69" name="Text Box 109"/>
            <p:cNvSpPr txBox="1">
              <a:spLocks noChangeArrowheads="1"/>
            </p:cNvSpPr>
            <p:nvPr/>
          </p:nvSpPr>
          <p:spPr bwMode="auto">
            <a:xfrm>
              <a:off x="80" y="1440"/>
              <a:ext cx="544" cy="231"/>
            </a:xfrm>
            <a:prstGeom prst="rect">
              <a:avLst/>
            </a:prstGeom>
            <a:noFill/>
            <a:ln w="9525">
              <a:noFill/>
              <a:miter lim="800000"/>
              <a:headEnd/>
              <a:tailEnd/>
            </a:ln>
          </p:spPr>
          <p:txBody>
            <a:bodyPr>
              <a:spAutoFit/>
            </a:bodyPr>
            <a:lstStyle/>
            <a:p>
              <a:pPr eaLnBrk="1" hangingPunct="1">
                <a:spcBef>
                  <a:spcPct val="50000"/>
                </a:spcBef>
              </a:pPr>
              <a:r>
                <a:rPr lang="en-US" altLang="zh-CN" sz="1800">
                  <a:latin typeface="Arial" charset="0"/>
                </a:rPr>
                <a:t>head</a:t>
              </a:r>
            </a:p>
          </p:txBody>
        </p:sp>
        <p:sp>
          <p:nvSpPr>
            <p:cNvPr id="70" name="Line 110"/>
            <p:cNvSpPr>
              <a:spLocks noChangeShapeType="1"/>
            </p:cNvSpPr>
            <p:nvPr/>
          </p:nvSpPr>
          <p:spPr bwMode="auto">
            <a:xfrm>
              <a:off x="3677" y="1689"/>
              <a:ext cx="363" cy="0"/>
            </a:xfrm>
            <a:prstGeom prst="line">
              <a:avLst/>
            </a:prstGeom>
            <a:noFill/>
            <a:ln w="9525">
              <a:solidFill>
                <a:schemeClr val="tx1"/>
              </a:solidFill>
              <a:round/>
              <a:headEnd/>
              <a:tailEnd type="triangle" w="med" len="med"/>
            </a:ln>
          </p:spPr>
          <p:txBody>
            <a:bodyPr/>
            <a:lstStyle/>
            <a:p>
              <a:endParaRPr lang="zh-CN" altLang="en-US"/>
            </a:p>
          </p:txBody>
        </p:sp>
        <p:sp>
          <p:nvSpPr>
            <p:cNvPr id="71" name="Line 111"/>
            <p:cNvSpPr>
              <a:spLocks noChangeShapeType="1"/>
            </p:cNvSpPr>
            <p:nvPr/>
          </p:nvSpPr>
          <p:spPr bwMode="auto">
            <a:xfrm>
              <a:off x="4312" y="1689"/>
              <a:ext cx="363" cy="0"/>
            </a:xfrm>
            <a:prstGeom prst="line">
              <a:avLst/>
            </a:prstGeom>
            <a:noFill/>
            <a:ln w="9525">
              <a:solidFill>
                <a:schemeClr val="tx1"/>
              </a:solidFill>
              <a:round/>
              <a:headEnd/>
              <a:tailEnd type="triangle" w="med" len="med"/>
            </a:ln>
          </p:spPr>
          <p:txBody>
            <a:bodyPr/>
            <a:lstStyle/>
            <a:p>
              <a:endParaRPr lang="zh-CN" altLang="en-US"/>
            </a:p>
          </p:txBody>
        </p:sp>
        <p:sp>
          <p:nvSpPr>
            <p:cNvPr id="72" name="Line 112"/>
            <p:cNvSpPr>
              <a:spLocks noChangeShapeType="1"/>
            </p:cNvSpPr>
            <p:nvPr/>
          </p:nvSpPr>
          <p:spPr bwMode="auto">
            <a:xfrm>
              <a:off x="4040" y="1689"/>
              <a:ext cx="227" cy="0"/>
            </a:xfrm>
            <a:prstGeom prst="line">
              <a:avLst/>
            </a:prstGeom>
            <a:noFill/>
            <a:ln w="12700">
              <a:solidFill>
                <a:schemeClr val="tx1"/>
              </a:solidFill>
              <a:prstDash val="dash"/>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71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1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71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471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7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90" grpId="0" autoUpdateAnimBg="0"/>
      <p:bldP spid="47106" grpId="0" autoUpdateAnimBg="0"/>
      <p:bldP spid="47188" grpId="0" autoUpdateAnimBg="0"/>
      <p:bldP spid="47189" grpId="0" autoUpdateAnimBg="0"/>
      <p:bldP spid="47191" grpId="0" animBg="1" autoUpdateAnimBg="0"/>
      <p:bldP spid="47192"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串的表示和实现</a:t>
            </a:r>
            <a:endParaRPr lang="zh-CN" altLang="en-US" dirty="0"/>
          </a:p>
        </p:txBody>
      </p:sp>
      <p:sp>
        <p:nvSpPr>
          <p:cNvPr id="3" name="内容占位符 2"/>
          <p:cNvSpPr>
            <a:spLocks noGrp="1"/>
          </p:cNvSpPr>
          <p:nvPr>
            <p:ph idx="1"/>
          </p:nvPr>
        </p:nvSpPr>
        <p:spPr>
          <a:xfrm>
            <a:off x="395288" y="1052736"/>
            <a:ext cx="8569325" cy="5399087"/>
          </a:xfrm>
        </p:spPr>
        <p:txBody>
          <a:bodyPr/>
          <a:lstStyle/>
          <a:p>
            <a:r>
              <a:rPr lang="zh-CN" altLang="en-US" dirty="0" smtClean="0"/>
              <a:t>串的块链存储</a:t>
            </a:r>
            <a:r>
              <a:rPr lang="zh-CN" altLang="en-US" dirty="0"/>
              <a:t>结构</a:t>
            </a:r>
            <a:endParaRPr lang="zh-CN" altLang="en-US" dirty="0" smtClean="0"/>
          </a:p>
          <a:p>
            <a:pPr>
              <a:buNone/>
            </a:pPr>
            <a:r>
              <a:rPr lang="en-US" altLang="zh-CN" sz="2400" dirty="0" smtClean="0">
                <a:solidFill>
                  <a:srgbClr val="000000"/>
                </a:solidFill>
                <a:ea typeface="仿宋_GB2312" pitchFamily="49" charset="-122"/>
              </a:rPr>
              <a:t>//</a:t>
            </a:r>
            <a:r>
              <a:rPr lang="zh-CN" altLang="en-US" sz="2400" dirty="0" smtClean="0">
                <a:solidFill>
                  <a:srgbClr val="000000"/>
                </a:solidFill>
                <a:ea typeface="仿宋_GB2312" pitchFamily="49" charset="-122"/>
              </a:rPr>
              <a:t>可由用户定义的块大小</a:t>
            </a:r>
            <a:r>
              <a:rPr lang="en-US" altLang="zh-CN" sz="2400" dirty="0" smtClean="0">
                <a:solidFill>
                  <a:srgbClr val="000000"/>
                </a:solidFill>
                <a:ea typeface="仿宋_GB2312" pitchFamily="49" charset="-122"/>
              </a:rPr>
              <a:t>(</a:t>
            </a:r>
            <a:r>
              <a:rPr lang="zh-CN" altLang="en-US" sz="2400" dirty="0" smtClean="0"/>
              <a:t>每结点存放字符个数</a:t>
            </a:r>
            <a:r>
              <a:rPr lang="en-US" altLang="zh-CN" sz="2400" dirty="0" smtClean="0">
                <a:solidFill>
                  <a:srgbClr val="000000"/>
                </a:solidFill>
                <a:ea typeface="仿宋_GB2312" pitchFamily="49" charset="-122"/>
              </a:rPr>
              <a:t>)</a:t>
            </a:r>
            <a:endParaRPr lang="zh-CN" altLang="en-US" sz="2400" dirty="0"/>
          </a:p>
        </p:txBody>
      </p:sp>
      <p:sp>
        <p:nvSpPr>
          <p:cNvPr id="4" name="Rectangle 27"/>
          <p:cNvSpPr>
            <a:spLocks noChangeArrowheads="1"/>
          </p:cNvSpPr>
          <p:nvPr/>
        </p:nvSpPr>
        <p:spPr bwMode="auto">
          <a:xfrm>
            <a:off x="467544" y="1628800"/>
            <a:ext cx="8568952" cy="45635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endParaRPr lang="en-US" altLang="zh-CN" sz="2800" b="1" dirty="0" smtClean="0">
              <a:solidFill>
                <a:srgbClr val="000000"/>
              </a:solidFill>
              <a:ea typeface="仿宋_GB2312" pitchFamily="49" charset="-122"/>
            </a:endParaRPr>
          </a:p>
          <a:p>
            <a:pPr marL="342900" indent="-342900"/>
            <a:r>
              <a:rPr lang="en-US" altLang="zh-CN" sz="2800" b="1" dirty="0" smtClean="0">
                <a:solidFill>
                  <a:srgbClr val="000000"/>
                </a:solidFill>
                <a:ea typeface="仿宋_GB2312" pitchFamily="49" charset="-122"/>
              </a:rPr>
              <a:t>#</a:t>
            </a:r>
            <a:r>
              <a:rPr lang="en-US" altLang="zh-CN" sz="2800" b="1" dirty="0">
                <a:solidFill>
                  <a:srgbClr val="000000"/>
                </a:solidFill>
                <a:ea typeface="仿宋_GB2312" pitchFamily="49" charset="-122"/>
              </a:rPr>
              <a:t>define CHUNKSIZE </a:t>
            </a:r>
            <a:r>
              <a:rPr lang="en-US" altLang="zh-CN" sz="2800" b="1" dirty="0" smtClean="0">
                <a:solidFill>
                  <a:srgbClr val="000000"/>
                </a:solidFill>
                <a:ea typeface="仿宋_GB2312" pitchFamily="49" charset="-122"/>
              </a:rPr>
              <a:t>80</a:t>
            </a:r>
            <a:endParaRPr lang="zh-CN" altLang="en-US" sz="2800" b="1" dirty="0">
              <a:solidFill>
                <a:srgbClr val="000000"/>
              </a:solidFill>
              <a:ea typeface="仿宋_GB2312" pitchFamily="49" charset="-122"/>
            </a:endParaRPr>
          </a:p>
          <a:p>
            <a:pPr marL="342900" indent="-342900"/>
            <a:r>
              <a:rPr lang="en-US" altLang="zh-CN" sz="2800" b="1" dirty="0" err="1">
                <a:solidFill>
                  <a:srgbClr val="000000"/>
                </a:solidFill>
                <a:ea typeface="仿宋_GB2312" pitchFamily="49" charset="-122"/>
              </a:rPr>
              <a:t>typedef</a:t>
            </a:r>
            <a:r>
              <a:rPr lang="en-US" altLang="zh-CN" sz="2800" b="1" dirty="0">
                <a:solidFill>
                  <a:srgbClr val="000000"/>
                </a:solidFill>
                <a:ea typeface="仿宋_GB2312" pitchFamily="49" charset="-122"/>
              </a:rPr>
              <a:t> </a:t>
            </a:r>
            <a:r>
              <a:rPr lang="en-US" altLang="zh-CN" sz="2800" b="1" dirty="0" err="1">
                <a:solidFill>
                  <a:srgbClr val="000000"/>
                </a:solidFill>
                <a:ea typeface="仿宋_GB2312" pitchFamily="49" charset="-122"/>
              </a:rPr>
              <a:t>struct</a:t>
            </a:r>
            <a:r>
              <a:rPr lang="en-US" altLang="zh-CN" sz="2800" b="1" dirty="0">
                <a:solidFill>
                  <a:srgbClr val="000000"/>
                </a:solidFill>
                <a:ea typeface="仿宋_GB2312" pitchFamily="49" charset="-122"/>
              </a:rPr>
              <a:t> Chunk</a:t>
            </a:r>
            <a:r>
              <a:rPr lang="en-US" altLang="zh-CN" sz="2800" b="1" dirty="0" smtClean="0">
                <a:solidFill>
                  <a:srgbClr val="000000"/>
                </a:solidFill>
                <a:ea typeface="仿宋_GB2312" pitchFamily="49" charset="-122"/>
              </a:rPr>
              <a:t>{ //</a:t>
            </a:r>
            <a:r>
              <a:rPr lang="zh-CN" altLang="en-US" sz="2800" b="1" dirty="0" smtClean="0">
                <a:solidFill>
                  <a:srgbClr val="FF0000"/>
                </a:solidFill>
                <a:ea typeface="仿宋_GB2312" pitchFamily="49" charset="-122"/>
              </a:rPr>
              <a:t>结点结构</a:t>
            </a:r>
            <a:endParaRPr lang="en-US" altLang="zh-CN" sz="2800" b="1" dirty="0">
              <a:solidFill>
                <a:srgbClr val="FF0000"/>
              </a:solidFill>
              <a:ea typeface="仿宋_GB2312" pitchFamily="49" charset="-122"/>
            </a:endParaRPr>
          </a:p>
          <a:p>
            <a:pPr marL="342900" indent="-342900"/>
            <a:r>
              <a:rPr lang="en-US" altLang="zh-CN" sz="2800" b="1" dirty="0">
                <a:solidFill>
                  <a:srgbClr val="000000"/>
                </a:solidFill>
                <a:ea typeface="仿宋_GB2312" pitchFamily="49" charset="-122"/>
              </a:rPr>
              <a:t>   char  </a:t>
            </a:r>
            <a:r>
              <a:rPr lang="en-US" altLang="zh-CN" sz="2800" b="1" dirty="0" err="1">
                <a:solidFill>
                  <a:srgbClr val="000000"/>
                </a:solidFill>
                <a:ea typeface="仿宋_GB2312" pitchFamily="49" charset="-122"/>
              </a:rPr>
              <a:t>ch</a:t>
            </a:r>
            <a:r>
              <a:rPr lang="en-US" altLang="zh-CN" sz="2800" b="1" dirty="0">
                <a:solidFill>
                  <a:srgbClr val="000000"/>
                </a:solidFill>
                <a:ea typeface="仿宋_GB2312" pitchFamily="49" charset="-122"/>
              </a:rPr>
              <a:t>[CHUNKSIZE];</a:t>
            </a:r>
          </a:p>
          <a:p>
            <a:pPr marL="342900" indent="-342900"/>
            <a:r>
              <a:rPr lang="en-US" altLang="zh-CN" sz="2800" b="1" dirty="0">
                <a:solidFill>
                  <a:srgbClr val="000000"/>
                </a:solidFill>
                <a:ea typeface="仿宋_GB2312" pitchFamily="49" charset="-122"/>
              </a:rPr>
              <a:t>   </a:t>
            </a:r>
            <a:r>
              <a:rPr lang="en-US" altLang="zh-CN" sz="2800" b="1" dirty="0" err="1">
                <a:solidFill>
                  <a:srgbClr val="000000"/>
                </a:solidFill>
                <a:ea typeface="仿宋_GB2312" pitchFamily="49" charset="-122"/>
              </a:rPr>
              <a:t>struct</a:t>
            </a:r>
            <a:r>
              <a:rPr lang="en-US" altLang="zh-CN" sz="2800" b="1" dirty="0">
                <a:solidFill>
                  <a:srgbClr val="000000"/>
                </a:solidFill>
                <a:ea typeface="仿宋_GB2312" pitchFamily="49" charset="-122"/>
              </a:rPr>
              <a:t> Chunk *next;</a:t>
            </a:r>
          </a:p>
          <a:p>
            <a:pPr marL="342900" indent="-342900"/>
            <a:r>
              <a:rPr lang="en-US" altLang="zh-CN" sz="2800" b="1" dirty="0">
                <a:solidFill>
                  <a:srgbClr val="000000"/>
                </a:solidFill>
                <a:ea typeface="仿宋_GB2312" pitchFamily="49" charset="-122"/>
              </a:rPr>
              <a:t>}Chunk;</a:t>
            </a:r>
          </a:p>
          <a:p>
            <a:pPr marL="342900" indent="-342900"/>
            <a:endParaRPr lang="en-US" altLang="zh-CN" sz="2800" b="1" dirty="0">
              <a:solidFill>
                <a:srgbClr val="000000"/>
              </a:solidFill>
              <a:ea typeface="仿宋_GB2312" pitchFamily="49" charset="-122"/>
            </a:endParaRPr>
          </a:p>
          <a:p>
            <a:pPr marL="342900" indent="-342900"/>
            <a:r>
              <a:rPr lang="en-US" altLang="zh-CN" sz="2800" b="1" dirty="0" err="1">
                <a:solidFill>
                  <a:srgbClr val="000000"/>
                </a:solidFill>
                <a:ea typeface="仿宋_GB2312" pitchFamily="49" charset="-122"/>
              </a:rPr>
              <a:t>typedef</a:t>
            </a:r>
            <a:r>
              <a:rPr lang="en-US" altLang="zh-CN" sz="2800" b="1" dirty="0">
                <a:solidFill>
                  <a:srgbClr val="000000"/>
                </a:solidFill>
                <a:ea typeface="仿宋_GB2312" pitchFamily="49" charset="-122"/>
              </a:rPr>
              <a:t> </a:t>
            </a:r>
            <a:r>
              <a:rPr lang="en-US" altLang="zh-CN" sz="2800" b="1" dirty="0" err="1">
                <a:solidFill>
                  <a:srgbClr val="000000"/>
                </a:solidFill>
                <a:ea typeface="仿宋_GB2312" pitchFamily="49" charset="-122"/>
              </a:rPr>
              <a:t>struct</a:t>
            </a:r>
            <a:r>
              <a:rPr lang="en-US" altLang="zh-CN" sz="2800" b="1" dirty="0" smtClean="0">
                <a:solidFill>
                  <a:srgbClr val="000000"/>
                </a:solidFill>
                <a:ea typeface="仿宋_GB2312" pitchFamily="49" charset="-122"/>
              </a:rPr>
              <a:t>{  //</a:t>
            </a:r>
            <a:r>
              <a:rPr lang="zh-CN" altLang="en-US" sz="2800" b="1" dirty="0" smtClean="0">
                <a:solidFill>
                  <a:srgbClr val="FF0000"/>
                </a:solidFill>
                <a:ea typeface="仿宋_GB2312" pitchFamily="49" charset="-122"/>
              </a:rPr>
              <a:t>串的链表结构</a:t>
            </a:r>
            <a:endParaRPr lang="en-US" altLang="zh-CN" sz="2800" b="1" dirty="0">
              <a:solidFill>
                <a:srgbClr val="FF0000"/>
              </a:solidFill>
              <a:ea typeface="仿宋_GB2312" pitchFamily="49" charset="-122"/>
            </a:endParaRPr>
          </a:p>
          <a:p>
            <a:pPr marL="342900" indent="-342900"/>
            <a:r>
              <a:rPr lang="en-US" altLang="zh-CN" sz="2800" b="1" dirty="0">
                <a:solidFill>
                  <a:srgbClr val="000000"/>
                </a:solidFill>
                <a:ea typeface="仿宋_GB2312" pitchFamily="49" charset="-122"/>
              </a:rPr>
              <a:t>   Chunk *head,*tail; </a:t>
            </a:r>
            <a:r>
              <a:rPr lang="en-US" altLang="zh-CN" sz="2800" b="1" dirty="0" smtClean="0">
                <a:solidFill>
                  <a:srgbClr val="000000"/>
                </a:solidFill>
                <a:ea typeface="仿宋_GB2312" pitchFamily="49" charset="-122"/>
              </a:rPr>
              <a:t>  //</a:t>
            </a:r>
            <a:r>
              <a:rPr lang="zh-CN" altLang="en-US" sz="2800" b="1" dirty="0">
                <a:solidFill>
                  <a:srgbClr val="000000"/>
                </a:solidFill>
                <a:ea typeface="仿宋_GB2312" pitchFamily="49" charset="-122"/>
              </a:rPr>
              <a:t>串的头指针和尾指针</a:t>
            </a:r>
          </a:p>
          <a:p>
            <a:pPr marL="342900" indent="-342900"/>
            <a:r>
              <a:rPr lang="zh-CN" altLang="en-US" sz="2800" b="1" dirty="0">
                <a:solidFill>
                  <a:srgbClr val="000000"/>
                </a:solidFill>
                <a:ea typeface="仿宋_GB2312" pitchFamily="49" charset="-122"/>
              </a:rPr>
              <a:t>   </a:t>
            </a:r>
            <a:r>
              <a:rPr lang="en-US" altLang="zh-CN" sz="2800" b="1" dirty="0" err="1">
                <a:solidFill>
                  <a:srgbClr val="000000"/>
                </a:solidFill>
                <a:ea typeface="仿宋_GB2312" pitchFamily="49" charset="-122"/>
              </a:rPr>
              <a:t>int</a:t>
            </a:r>
            <a:r>
              <a:rPr lang="en-US" altLang="zh-CN" sz="2800" b="1" dirty="0">
                <a:solidFill>
                  <a:srgbClr val="000000"/>
                </a:solidFill>
                <a:ea typeface="仿宋_GB2312" pitchFamily="49" charset="-122"/>
              </a:rPr>
              <a:t> </a:t>
            </a:r>
            <a:r>
              <a:rPr lang="en-US" altLang="zh-CN" sz="2800" b="1" dirty="0" err="1">
                <a:solidFill>
                  <a:srgbClr val="000000"/>
                </a:solidFill>
                <a:ea typeface="仿宋_GB2312" pitchFamily="49" charset="-122"/>
              </a:rPr>
              <a:t>curlen</a:t>
            </a:r>
            <a:r>
              <a:rPr lang="en-US" altLang="zh-CN" sz="2800" b="1" dirty="0">
                <a:solidFill>
                  <a:srgbClr val="000000"/>
                </a:solidFill>
                <a:ea typeface="仿宋_GB2312" pitchFamily="49" charset="-122"/>
              </a:rPr>
              <a:t>; </a:t>
            </a:r>
            <a:r>
              <a:rPr lang="en-US" altLang="zh-CN" sz="2800" b="1" dirty="0" smtClean="0">
                <a:solidFill>
                  <a:srgbClr val="000000"/>
                </a:solidFill>
                <a:ea typeface="仿宋_GB2312" pitchFamily="49" charset="-122"/>
              </a:rPr>
              <a:t>              //</a:t>
            </a:r>
            <a:r>
              <a:rPr lang="zh-CN" altLang="en-US" sz="2800" b="1" dirty="0">
                <a:solidFill>
                  <a:srgbClr val="000000"/>
                </a:solidFill>
                <a:ea typeface="仿宋_GB2312" pitchFamily="49" charset="-122"/>
              </a:rPr>
              <a:t>串的当前长度</a:t>
            </a:r>
          </a:p>
          <a:p>
            <a:pPr marL="342900" indent="-342900"/>
            <a:r>
              <a:rPr lang="en-US" altLang="zh-CN" sz="2800" b="1" dirty="0">
                <a:solidFill>
                  <a:srgbClr val="000000"/>
                </a:solidFill>
                <a:ea typeface="仿宋_GB2312" pitchFamily="49" charset="-122"/>
              </a:rPr>
              <a:t>}</a:t>
            </a:r>
            <a:r>
              <a:rPr lang="en-US" altLang="zh-CN" sz="2800" b="1" dirty="0" err="1">
                <a:solidFill>
                  <a:srgbClr val="000000"/>
                </a:solidFill>
                <a:ea typeface="仿宋_GB2312" pitchFamily="49" charset="-122"/>
              </a:rPr>
              <a:t>LString</a:t>
            </a:r>
            <a:r>
              <a:rPr lang="en-US" altLang="zh-CN" sz="2800" b="1" dirty="0" smtClean="0">
                <a:solidFill>
                  <a:srgbClr val="000000"/>
                </a:solidFill>
                <a:latin typeface="宋体" pitchFamily="2" charset="-122"/>
                <a:ea typeface="仿宋_GB2312" pitchFamily="49" charset="-122"/>
              </a:rPr>
              <a:t>;  </a:t>
            </a:r>
            <a:r>
              <a:rPr lang="zh-CN" altLang="en-US" sz="2800" b="1" dirty="0" smtClean="0">
                <a:solidFill>
                  <a:srgbClr val="0000CC"/>
                </a:solidFill>
                <a:latin typeface="宋体" pitchFamily="2" charset="-122"/>
                <a:ea typeface="仿宋_GB2312" pitchFamily="49" charset="-122"/>
              </a:rPr>
              <a:t>尾指针的目的是为了便于进行联结操作</a:t>
            </a:r>
            <a:endParaRPr lang="en-US" altLang="zh-CN" sz="2800" b="1" dirty="0">
              <a:solidFill>
                <a:srgbClr val="0000CC"/>
              </a:solidFill>
              <a:latin typeface="宋体" pitchFamily="2" charset="-122"/>
              <a:ea typeface="仿宋_GB2312" pitchFamily="49" charset="-122"/>
            </a:endParaRPr>
          </a:p>
          <a:p>
            <a:pPr marL="342900" indent="-342900" algn="just">
              <a:lnSpc>
                <a:spcPct val="120000"/>
              </a:lnSpc>
            </a:pPr>
            <a:r>
              <a:rPr lang="en-US" altLang="zh-CN" sz="2800" dirty="0">
                <a:latin typeface="宋体" pitchFamily="2" charset="-122"/>
                <a:ea typeface="仿宋_GB2312" pitchFamily="49" charset="-122"/>
              </a:rPr>
              <a:t>                                   </a:t>
            </a:r>
          </a:p>
        </p:txBody>
      </p:sp>
    </p:spTree>
    <p:extLst>
      <p:ext uri="{BB962C8B-B14F-4D97-AF65-F5344CB8AC3E}">
        <p14:creationId xmlns:p14="http://schemas.microsoft.com/office/powerpoint/2010/main" xmlns="" val="4064265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467544" y="1129729"/>
            <a:ext cx="8311331" cy="1815882"/>
          </a:xfrm>
          <a:prstGeom prst="rect">
            <a:avLst/>
          </a:prstGeom>
          <a:noFill/>
          <a:ln w="38100">
            <a:noFill/>
            <a:miter lim="800000"/>
            <a:headEnd/>
            <a:tailEnd/>
          </a:ln>
        </p:spPr>
        <p:txBody>
          <a:bodyPr wrap="square">
            <a:spAutoFit/>
          </a:bodyPr>
          <a:lstStyle/>
          <a:p>
            <a:pPr eaLnBrk="1" hangingPunct="1"/>
            <a:r>
              <a:rPr kumimoji="1" lang="zh-CN" altLang="en-US" sz="2800" b="1" dirty="0">
                <a:solidFill>
                  <a:srgbClr val="FF0000"/>
                </a:solidFill>
                <a:latin typeface="+mj-ea"/>
                <a:ea typeface="+mj-ea"/>
              </a:rPr>
              <a:t>再次强调</a:t>
            </a:r>
            <a:r>
              <a:rPr kumimoji="1" lang="zh-CN" altLang="en-US" sz="2800" b="1" dirty="0" smtClean="0">
                <a:solidFill>
                  <a:srgbClr val="FF0000"/>
                </a:solidFill>
                <a:latin typeface="+mj-ea"/>
                <a:ea typeface="+mj-ea"/>
              </a:rPr>
              <a:t>：</a:t>
            </a:r>
            <a:endParaRPr kumimoji="1" lang="zh-CN" altLang="en-US" sz="2800" b="1" dirty="0">
              <a:solidFill>
                <a:srgbClr val="0000CC"/>
              </a:solidFill>
              <a:latin typeface="+mj-ea"/>
              <a:ea typeface="+mj-ea"/>
            </a:endParaRPr>
          </a:p>
          <a:p>
            <a:pPr eaLnBrk="1" hangingPunct="1"/>
            <a:r>
              <a:rPr kumimoji="1" lang="zh-CN" altLang="en-US" sz="2800" dirty="0">
                <a:solidFill>
                  <a:srgbClr val="0000CC"/>
                </a:solidFill>
                <a:latin typeface="+mj-ea"/>
                <a:ea typeface="+mj-ea"/>
              </a:rPr>
              <a:t>    </a:t>
            </a:r>
            <a:r>
              <a:rPr kumimoji="1" lang="zh-CN" altLang="en-US" sz="2800" dirty="0">
                <a:latin typeface="+mj-ea"/>
                <a:ea typeface="+mj-ea"/>
              </a:rPr>
              <a:t>串与线性表的运算有所不同，是以“</a:t>
            </a:r>
            <a:r>
              <a:rPr kumimoji="1" lang="zh-CN" altLang="en-US" sz="2800" dirty="0">
                <a:solidFill>
                  <a:srgbClr val="FF0000"/>
                </a:solidFill>
                <a:latin typeface="+mj-ea"/>
                <a:ea typeface="+mj-ea"/>
              </a:rPr>
              <a:t>串的整体</a:t>
            </a:r>
            <a:r>
              <a:rPr kumimoji="1" lang="zh-CN" altLang="en-US" sz="2800" dirty="0">
                <a:latin typeface="+mj-ea"/>
                <a:ea typeface="+mj-ea"/>
              </a:rPr>
              <a:t>”作为操作对象，例如查找某子串，在主串某位置上插入一个子串等。</a:t>
            </a:r>
          </a:p>
        </p:txBody>
      </p:sp>
      <p:sp>
        <p:nvSpPr>
          <p:cNvPr id="49157" name="Rectangle 5"/>
          <p:cNvSpPr>
            <a:spLocks noChangeArrowheads="1"/>
          </p:cNvSpPr>
          <p:nvPr/>
        </p:nvSpPr>
        <p:spPr bwMode="auto">
          <a:xfrm>
            <a:off x="467544" y="3124200"/>
            <a:ext cx="8524056" cy="1126462"/>
          </a:xfrm>
          <a:prstGeom prst="rect">
            <a:avLst/>
          </a:prstGeom>
          <a:noFill/>
          <a:ln w="9525">
            <a:noFill/>
            <a:miter lim="800000"/>
            <a:headEnd/>
            <a:tailEnd/>
          </a:ln>
        </p:spPr>
        <p:txBody>
          <a:bodyPr wrap="square">
            <a:spAutoFit/>
          </a:bodyPr>
          <a:lstStyle/>
          <a:p>
            <a:pPr eaLnBrk="1" hangingPunct="1">
              <a:lnSpc>
                <a:spcPct val="120000"/>
              </a:lnSpc>
            </a:pPr>
            <a:r>
              <a:rPr kumimoji="1" lang="en-US" altLang="zh-CN" sz="2800" dirty="0"/>
              <a:t>     </a:t>
            </a:r>
            <a:r>
              <a:rPr kumimoji="1" lang="zh-CN" altLang="en-US" sz="2800" dirty="0" smtClean="0"/>
              <a:t>这</a:t>
            </a:r>
            <a:r>
              <a:rPr kumimoji="1" lang="zh-CN" altLang="en-US" sz="2800" dirty="0"/>
              <a:t>类操作中均涉及</a:t>
            </a:r>
            <a:r>
              <a:rPr kumimoji="1" lang="zh-CN" altLang="en-US" sz="2800" dirty="0" smtClean="0"/>
              <a:t>到</a:t>
            </a:r>
            <a:r>
              <a:rPr kumimoji="1" lang="zh-CN" altLang="en-US" sz="2800" dirty="0" smtClean="0">
                <a:solidFill>
                  <a:srgbClr val="0000CC"/>
                </a:solidFill>
                <a:latin typeface="楷体_GB2312" pitchFamily="49" charset="-122"/>
                <a:ea typeface="楷体_GB2312" pitchFamily="49" charset="-122"/>
              </a:rPr>
              <a:t>定位问题</a:t>
            </a:r>
            <a:r>
              <a:rPr kumimoji="1" lang="zh-CN" altLang="en-US" sz="2800" dirty="0"/>
              <a:t>，称为</a:t>
            </a:r>
            <a:r>
              <a:rPr kumimoji="1" lang="zh-CN" altLang="en-US" sz="2800" dirty="0">
                <a:solidFill>
                  <a:srgbClr val="0000CC"/>
                </a:solidFill>
                <a:latin typeface="楷体_GB2312" pitchFamily="49" charset="-122"/>
                <a:ea typeface="楷体_GB2312" pitchFamily="49" charset="-122"/>
              </a:rPr>
              <a:t>串的模式匹配</a:t>
            </a:r>
            <a:r>
              <a:rPr kumimoji="1" lang="zh-CN" altLang="en-US" sz="2800" dirty="0"/>
              <a:t>。它是串处理系统中最重要的操作之一。</a:t>
            </a:r>
          </a:p>
        </p:txBody>
      </p:sp>
      <p:grpSp>
        <p:nvGrpSpPr>
          <p:cNvPr id="2" name="Group 7"/>
          <p:cNvGrpSpPr>
            <a:grpSpLocks/>
          </p:cNvGrpSpPr>
          <p:nvPr/>
        </p:nvGrpSpPr>
        <p:grpSpPr bwMode="auto">
          <a:xfrm>
            <a:off x="5580112" y="3789040"/>
            <a:ext cx="3384376" cy="1927225"/>
            <a:chOff x="1513" y="847"/>
            <a:chExt cx="2064" cy="1715"/>
          </a:xfrm>
        </p:grpSpPr>
        <p:sp>
          <p:nvSpPr>
            <p:cNvPr id="6" name="AutoShape 9"/>
            <p:cNvSpPr>
              <a:spLocks noChangeArrowheads="1"/>
            </p:cNvSpPr>
            <p:nvPr/>
          </p:nvSpPr>
          <p:spPr bwMode="auto">
            <a:xfrm rot="10800000">
              <a:off x="2385" y="847"/>
              <a:ext cx="672" cy="1122"/>
            </a:xfrm>
            <a:prstGeom prst="upArrow">
              <a:avLst>
                <a:gd name="adj1" fmla="val 50000"/>
                <a:gd name="adj2" fmla="val 25000"/>
              </a:avLst>
            </a:prstGeom>
            <a:noFill/>
            <a:ln w="38100">
              <a:solidFill>
                <a:schemeClr val="accent6">
                  <a:lumMod val="50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48135" name="Text Box 10"/>
            <p:cNvSpPr txBox="1">
              <a:spLocks noChangeArrowheads="1"/>
            </p:cNvSpPr>
            <p:nvPr/>
          </p:nvSpPr>
          <p:spPr bwMode="auto">
            <a:xfrm>
              <a:off x="1513" y="1987"/>
              <a:ext cx="2064" cy="575"/>
            </a:xfrm>
            <a:prstGeom prst="rect">
              <a:avLst/>
            </a:prstGeom>
            <a:noFill/>
            <a:ln w="38100">
              <a:noFill/>
              <a:miter lim="800000"/>
              <a:headEnd/>
              <a:tailEnd/>
            </a:ln>
          </p:spPr>
          <p:txBody>
            <a:bodyPr>
              <a:spAutoFit/>
            </a:bodyPr>
            <a:lstStyle/>
            <a:p>
              <a:pPr eaLnBrk="1" hangingPunct="1">
                <a:spcBef>
                  <a:spcPct val="50000"/>
                </a:spcBef>
              </a:pPr>
              <a:r>
                <a:rPr kumimoji="1" lang="zh-CN" altLang="en-US" sz="3600" dirty="0">
                  <a:solidFill>
                    <a:srgbClr val="3366FF"/>
                  </a:solidFill>
                  <a:latin typeface="楷体_GB2312" pitchFamily="49" charset="-122"/>
                  <a:ea typeface="楷体_GB2312" pitchFamily="49" charset="-122"/>
                </a:rPr>
                <a:t>下次课学习内容</a:t>
              </a:r>
            </a:p>
          </p:txBody>
        </p:sp>
      </p:grpSp>
      <p:sp>
        <p:nvSpPr>
          <p:cNvPr id="8" name="Line 8"/>
          <p:cNvSpPr>
            <a:spLocks noChangeShapeType="1"/>
          </p:cNvSpPr>
          <p:nvPr/>
        </p:nvSpPr>
        <p:spPr bwMode="auto">
          <a:xfrm flipV="1">
            <a:off x="6824663" y="3659188"/>
            <a:ext cx="1938337" cy="0"/>
          </a:xfrm>
          <a:prstGeom prst="line">
            <a:avLst/>
          </a:prstGeom>
          <a:noFill/>
          <a:ln w="38100">
            <a:solidFill>
              <a:schemeClr val="accent6">
                <a:lumMod val="50000"/>
              </a:schemeClr>
            </a:solidFill>
            <a:round/>
            <a:headEnd/>
            <a:tailEnd/>
          </a:ln>
          <a:extLst>
            <a:ext uri="{909E8E84-426E-40DD-AFC4-6F175D3DCCD1}">
              <a14:hiddenFill xmlns:a14="http://schemas.microsoft.com/office/drawing/2010/main" xmlns="">
                <a:noFill/>
              </a14:hiddenFill>
            </a:ext>
          </a:extLst>
        </p:spPr>
        <p:txBody>
          <a:bodyPr/>
          <a:lstStyle/>
          <a:p>
            <a:pPr eaLnBrk="1" hangingPunct="1">
              <a:defRPr/>
            </a:pPr>
            <a:endParaRPr lang="zh-CN" altLang="en-US">
              <a:ea typeface="宋体" panose="02010600030101010101" pitchFamily="2" charset="-122"/>
            </a:endParaRPr>
          </a:p>
        </p:txBody>
      </p:sp>
      <p:sp>
        <p:nvSpPr>
          <p:cNvPr id="9" name="标题 1"/>
          <p:cNvSpPr>
            <a:spLocks noGrp="1"/>
          </p:cNvSpPr>
          <p:nvPr>
            <p:ph type="title"/>
          </p:nvPr>
        </p:nvSpPr>
        <p:spPr>
          <a:xfrm>
            <a:off x="539750" y="115888"/>
            <a:ext cx="8424863" cy="792162"/>
          </a:xfrm>
        </p:spPr>
        <p:txBody>
          <a:bodyPr/>
          <a:lstStyle/>
          <a:p>
            <a:r>
              <a:rPr lang="en-US" altLang="zh-CN" dirty="0" smtClean="0"/>
              <a:t>4.2  </a:t>
            </a:r>
            <a:r>
              <a:rPr lang="zh-CN" altLang="en-US" dirty="0" smtClean="0"/>
              <a:t>串的表示和实现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slide(fromTop)">
                                      <p:cBhvr>
                                        <p:cTn id="7" dur="500"/>
                                        <p:tgtEl>
                                          <p:spTgt spid="4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9157"/>
                                        </p:tgtEl>
                                        <p:attrNameLst>
                                          <p:attrName>style.visibility</p:attrName>
                                        </p:attrNameLst>
                                      </p:cBhvr>
                                      <p:to>
                                        <p:strVal val="visible"/>
                                      </p:to>
                                    </p:set>
                                    <p:animEffect transition="in" filter="strips(downRight)">
                                      <p:cBhvr>
                                        <p:cTn id="12" dur="500"/>
                                        <p:tgtEl>
                                          <p:spTgt spid="49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5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467544" y="1095201"/>
            <a:ext cx="8610600" cy="1066800"/>
          </a:xfrm>
        </p:spPr>
        <p:txBody>
          <a:bodyPr/>
          <a:lstStyle/>
          <a:p>
            <a:pPr eaLnBrk="1" hangingPunct="1">
              <a:buFontTx/>
              <a:buNone/>
            </a:pPr>
            <a:r>
              <a:rPr lang="zh-CN" altLang="en-US" sz="2800" b="1" dirty="0" smtClean="0">
                <a:solidFill>
                  <a:srgbClr val="0000CC"/>
                </a:solidFill>
              </a:rPr>
              <a:t>设 </a:t>
            </a:r>
            <a:r>
              <a:rPr lang="en-US" altLang="zh-CN" sz="2800" b="1" dirty="0" smtClean="0">
                <a:solidFill>
                  <a:srgbClr val="0000CC"/>
                </a:solidFill>
              </a:rPr>
              <a:t>s =’I AM A STUDENT’, t =’GOOD’, q=’WORKER’</a:t>
            </a:r>
            <a:r>
              <a:rPr lang="zh-CN" altLang="en-US" sz="2800" b="1" dirty="0" smtClean="0">
                <a:solidFill>
                  <a:srgbClr val="0000CC"/>
                </a:solidFill>
              </a:rPr>
              <a:t>。求：</a:t>
            </a:r>
          </a:p>
        </p:txBody>
      </p:sp>
      <p:sp>
        <p:nvSpPr>
          <p:cNvPr id="147460" name="Text Box 4"/>
          <p:cNvSpPr txBox="1">
            <a:spLocks noChangeArrowheads="1"/>
          </p:cNvSpPr>
          <p:nvPr/>
        </p:nvSpPr>
        <p:spPr bwMode="auto">
          <a:xfrm>
            <a:off x="641920" y="1920338"/>
            <a:ext cx="4537075" cy="3743325"/>
          </a:xfrm>
          <a:prstGeom prst="rect">
            <a:avLst/>
          </a:prstGeom>
          <a:noFill/>
          <a:ln w="9525">
            <a:noFill/>
            <a:miter lim="800000"/>
            <a:headEnd/>
            <a:tailEnd/>
          </a:ln>
        </p:spPr>
        <p:txBody>
          <a:bodyPr>
            <a:spAutoFit/>
          </a:bodyPr>
          <a:lstStyle/>
          <a:p>
            <a:pPr eaLnBrk="0" hangingPunct="0">
              <a:spcBef>
                <a:spcPct val="50000"/>
              </a:spcBef>
            </a:pPr>
            <a:r>
              <a:rPr kumimoji="1" lang="en-US" altLang="zh-CN" sz="2400" dirty="0"/>
              <a:t>           </a:t>
            </a:r>
            <a:r>
              <a:rPr kumimoji="1" lang="en-US" altLang="zh-CN" sz="2400" dirty="0" err="1"/>
              <a:t>StrLength</a:t>
            </a:r>
            <a:r>
              <a:rPr kumimoji="1" lang="en-US" altLang="zh-CN" sz="2400" dirty="0"/>
              <a:t>(</a:t>
            </a:r>
            <a:r>
              <a:rPr kumimoji="1" lang="en-US" altLang="zh-CN" sz="2400" dirty="0">
                <a:solidFill>
                  <a:srgbClr val="0000CC"/>
                </a:solidFill>
              </a:rPr>
              <a:t>s</a:t>
            </a:r>
            <a:r>
              <a:rPr kumimoji="1" lang="en-US" altLang="zh-CN" sz="2400" dirty="0"/>
              <a:t>) </a:t>
            </a:r>
            <a:r>
              <a:rPr kumimoji="1" lang="zh-CN" altLang="en-US" sz="2400" dirty="0"/>
              <a:t>＝</a:t>
            </a:r>
            <a:r>
              <a:rPr kumimoji="1" lang="zh-CN" altLang="en-US" sz="2400" u="sng" dirty="0"/>
              <a:t> </a:t>
            </a:r>
          </a:p>
          <a:p>
            <a:pPr eaLnBrk="0" hangingPunct="0">
              <a:spcBef>
                <a:spcPct val="50000"/>
              </a:spcBef>
            </a:pPr>
            <a:r>
              <a:rPr kumimoji="1" lang="zh-CN" altLang="en-US" sz="2400" dirty="0"/>
              <a:t>           </a:t>
            </a:r>
            <a:r>
              <a:rPr kumimoji="1" lang="en-US" altLang="zh-CN" sz="2400" dirty="0" err="1"/>
              <a:t>StrLength</a:t>
            </a:r>
            <a:r>
              <a:rPr kumimoji="1" lang="en-US" altLang="zh-CN" sz="2400" dirty="0"/>
              <a:t>(</a:t>
            </a:r>
            <a:r>
              <a:rPr kumimoji="1" lang="en-US" altLang="zh-CN" sz="2400" dirty="0">
                <a:solidFill>
                  <a:srgbClr val="0000CC"/>
                </a:solidFill>
              </a:rPr>
              <a:t>t</a:t>
            </a:r>
            <a:r>
              <a:rPr kumimoji="1" lang="en-US" altLang="zh-CN" sz="2400" dirty="0"/>
              <a:t>) </a:t>
            </a:r>
            <a:r>
              <a:rPr kumimoji="1" lang="zh-CN" altLang="en-US" sz="2400" dirty="0"/>
              <a:t>＝</a:t>
            </a:r>
            <a:r>
              <a:rPr kumimoji="1" lang="zh-CN" altLang="en-US" sz="2400" u="sng" dirty="0"/>
              <a:t> </a:t>
            </a:r>
          </a:p>
          <a:p>
            <a:pPr eaLnBrk="0" hangingPunct="0">
              <a:spcBef>
                <a:spcPct val="50000"/>
              </a:spcBef>
            </a:pPr>
            <a:r>
              <a:rPr kumimoji="1" lang="zh-CN" altLang="en-US" sz="2400" dirty="0"/>
              <a:t>     </a:t>
            </a:r>
            <a:r>
              <a:rPr kumimoji="1" lang="en-US" altLang="zh-CN" sz="2400" dirty="0" err="1"/>
              <a:t>SubString</a:t>
            </a:r>
            <a:r>
              <a:rPr kumimoji="1" lang="en-US" altLang="zh-CN" sz="2400" dirty="0"/>
              <a:t>(</a:t>
            </a:r>
            <a:r>
              <a:rPr kumimoji="1" lang="en-US" altLang="zh-CN" sz="2400" dirty="0">
                <a:solidFill>
                  <a:srgbClr val="0000CC"/>
                </a:solidFill>
              </a:rPr>
              <a:t>s</a:t>
            </a:r>
            <a:r>
              <a:rPr kumimoji="1" lang="en-US" altLang="zh-CN" sz="2400" dirty="0"/>
              <a:t>, 8, 7)=</a:t>
            </a:r>
          </a:p>
          <a:p>
            <a:pPr eaLnBrk="0" hangingPunct="0">
              <a:spcBef>
                <a:spcPct val="50000"/>
              </a:spcBef>
            </a:pPr>
            <a:r>
              <a:rPr kumimoji="1" lang="en-US" altLang="zh-CN" sz="2400" dirty="0"/>
              <a:t>      </a:t>
            </a:r>
            <a:r>
              <a:rPr kumimoji="1" lang="en-US" altLang="zh-CN" sz="2400" dirty="0" err="1"/>
              <a:t>SubString</a:t>
            </a:r>
            <a:r>
              <a:rPr kumimoji="1" lang="en-US" altLang="zh-CN" sz="2400" dirty="0">
                <a:solidFill>
                  <a:srgbClr val="0000CC"/>
                </a:solidFill>
              </a:rPr>
              <a:t>(t</a:t>
            </a:r>
            <a:r>
              <a:rPr kumimoji="1" lang="en-US" altLang="zh-CN" sz="2400" dirty="0"/>
              <a:t>, 2, 1)=</a:t>
            </a:r>
          </a:p>
          <a:p>
            <a:pPr eaLnBrk="0" hangingPunct="0">
              <a:spcBef>
                <a:spcPct val="50000"/>
              </a:spcBef>
            </a:pPr>
            <a:r>
              <a:rPr kumimoji="1" lang="en-US" altLang="zh-CN" sz="2400" dirty="0"/>
              <a:t>              Index(</a:t>
            </a:r>
            <a:r>
              <a:rPr kumimoji="1" lang="en-US" altLang="zh-CN" sz="2400" dirty="0">
                <a:solidFill>
                  <a:srgbClr val="0000CC"/>
                </a:solidFill>
              </a:rPr>
              <a:t>s</a:t>
            </a:r>
            <a:r>
              <a:rPr kumimoji="1" lang="en-US" altLang="zh-CN" sz="2400" dirty="0"/>
              <a:t>, ‘A’)=</a:t>
            </a:r>
          </a:p>
          <a:p>
            <a:pPr eaLnBrk="0" hangingPunct="0">
              <a:spcBef>
                <a:spcPct val="50000"/>
              </a:spcBef>
            </a:pPr>
            <a:r>
              <a:rPr kumimoji="1" lang="en-US" altLang="zh-CN" sz="2400" dirty="0"/>
              <a:t>                  Index(</a:t>
            </a:r>
            <a:r>
              <a:rPr kumimoji="1" lang="en-US" altLang="zh-CN" sz="2400" dirty="0">
                <a:solidFill>
                  <a:srgbClr val="0000CC"/>
                </a:solidFill>
              </a:rPr>
              <a:t>s, t</a:t>
            </a:r>
            <a:r>
              <a:rPr kumimoji="1" lang="en-US" altLang="zh-CN" sz="2400" dirty="0"/>
              <a:t>)=</a:t>
            </a:r>
          </a:p>
          <a:p>
            <a:pPr eaLnBrk="0" hangingPunct="0">
              <a:spcBef>
                <a:spcPct val="50000"/>
              </a:spcBef>
            </a:pPr>
            <a:r>
              <a:rPr kumimoji="1" lang="en-US" altLang="zh-CN" sz="2400" dirty="0"/>
              <a:t>Replace(</a:t>
            </a:r>
            <a:r>
              <a:rPr kumimoji="1" lang="en-US" altLang="zh-CN" sz="2400" dirty="0">
                <a:solidFill>
                  <a:srgbClr val="0000CC"/>
                </a:solidFill>
              </a:rPr>
              <a:t>s</a:t>
            </a:r>
            <a:r>
              <a:rPr kumimoji="1" lang="en-US" altLang="zh-CN" sz="2400" dirty="0"/>
              <a:t>, ‘</a:t>
            </a:r>
            <a:r>
              <a:rPr kumimoji="1" lang="en-US" altLang="zh-CN" sz="2400" dirty="0" err="1"/>
              <a:t>STUDENT’,</a:t>
            </a:r>
            <a:r>
              <a:rPr kumimoji="1" lang="en-US" altLang="zh-CN" sz="2400" dirty="0" err="1">
                <a:solidFill>
                  <a:srgbClr val="0000CC"/>
                </a:solidFill>
              </a:rPr>
              <a:t>q</a:t>
            </a:r>
            <a:r>
              <a:rPr kumimoji="1" lang="en-US" altLang="zh-CN" sz="2400" dirty="0"/>
              <a:t>)=</a:t>
            </a:r>
          </a:p>
        </p:txBody>
      </p:sp>
      <p:sp>
        <p:nvSpPr>
          <p:cNvPr id="147461" name="Text Box 5"/>
          <p:cNvSpPr txBox="1">
            <a:spLocks noChangeArrowheads="1"/>
          </p:cNvSpPr>
          <p:nvPr/>
        </p:nvSpPr>
        <p:spPr bwMode="auto">
          <a:xfrm>
            <a:off x="4386833" y="1920338"/>
            <a:ext cx="3733800" cy="3785652"/>
          </a:xfrm>
          <a:prstGeom prst="rect">
            <a:avLst/>
          </a:prstGeom>
          <a:noFill/>
          <a:ln w="9525">
            <a:noFill/>
            <a:miter lim="800000"/>
            <a:headEnd/>
            <a:tailEnd/>
          </a:ln>
        </p:spPr>
        <p:txBody>
          <a:bodyPr>
            <a:spAutoFit/>
          </a:bodyPr>
          <a:lstStyle/>
          <a:p>
            <a:pPr>
              <a:spcBef>
                <a:spcPct val="50000"/>
              </a:spcBef>
            </a:pPr>
            <a:r>
              <a:rPr kumimoji="1" lang="en-US" altLang="zh-CN" sz="2400" dirty="0">
                <a:solidFill>
                  <a:srgbClr val="0000CC"/>
                </a:solidFill>
              </a:rPr>
              <a:t>14</a:t>
            </a:r>
          </a:p>
          <a:p>
            <a:pPr>
              <a:spcBef>
                <a:spcPct val="50000"/>
              </a:spcBef>
            </a:pPr>
            <a:r>
              <a:rPr kumimoji="1" lang="en-US" altLang="zh-CN" sz="2400" dirty="0">
                <a:solidFill>
                  <a:srgbClr val="0000CC"/>
                </a:solidFill>
              </a:rPr>
              <a:t>4</a:t>
            </a:r>
          </a:p>
          <a:p>
            <a:pPr>
              <a:spcBef>
                <a:spcPct val="50000"/>
              </a:spcBef>
            </a:pPr>
            <a:r>
              <a:rPr kumimoji="1" lang="en-US" altLang="zh-CN" sz="2400" dirty="0">
                <a:solidFill>
                  <a:srgbClr val="0000CC"/>
                </a:solidFill>
              </a:rPr>
              <a:t>‘STUDENT’</a:t>
            </a:r>
          </a:p>
          <a:p>
            <a:pPr>
              <a:spcBef>
                <a:spcPct val="50000"/>
              </a:spcBef>
            </a:pPr>
            <a:r>
              <a:rPr kumimoji="1" lang="en-US" altLang="zh-CN" sz="2400" dirty="0">
                <a:solidFill>
                  <a:srgbClr val="0000CC"/>
                </a:solidFill>
              </a:rPr>
              <a:t>‘O’</a:t>
            </a:r>
          </a:p>
          <a:p>
            <a:pPr>
              <a:spcBef>
                <a:spcPct val="50000"/>
              </a:spcBef>
            </a:pPr>
            <a:r>
              <a:rPr kumimoji="1" lang="en-US" altLang="zh-CN" sz="2400" dirty="0">
                <a:solidFill>
                  <a:srgbClr val="0000CC"/>
                </a:solidFill>
              </a:rPr>
              <a:t>3</a:t>
            </a:r>
          </a:p>
          <a:p>
            <a:pPr>
              <a:spcBef>
                <a:spcPct val="50000"/>
              </a:spcBef>
            </a:pPr>
            <a:r>
              <a:rPr kumimoji="1" lang="en-US" altLang="zh-CN" sz="2400" dirty="0">
                <a:solidFill>
                  <a:srgbClr val="0000CC"/>
                </a:solidFill>
              </a:rPr>
              <a:t>0       </a:t>
            </a:r>
            <a:r>
              <a:rPr kumimoji="1" lang="zh-CN" altLang="en-US" sz="2400" dirty="0">
                <a:solidFill>
                  <a:srgbClr val="0000CC"/>
                </a:solidFill>
              </a:rPr>
              <a:t>（ </a:t>
            </a:r>
            <a:r>
              <a:rPr kumimoji="1" lang="en-US" altLang="zh-CN" sz="2400" dirty="0">
                <a:solidFill>
                  <a:srgbClr val="0000CC"/>
                </a:solidFill>
              </a:rPr>
              <a:t>s</a:t>
            </a:r>
            <a:r>
              <a:rPr kumimoji="1" lang="zh-CN" altLang="en-US" sz="2400" dirty="0">
                <a:solidFill>
                  <a:srgbClr val="0000CC"/>
                </a:solidFill>
              </a:rPr>
              <a:t>中没有</a:t>
            </a:r>
            <a:r>
              <a:rPr kumimoji="1" lang="en-US" altLang="zh-CN" sz="2400" dirty="0">
                <a:solidFill>
                  <a:srgbClr val="0000CC"/>
                </a:solidFill>
              </a:rPr>
              <a:t>t</a:t>
            </a:r>
            <a:r>
              <a:rPr kumimoji="1" lang="zh-CN" altLang="en-US" sz="2400" dirty="0">
                <a:solidFill>
                  <a:srgbClr val="0000CC"/>
                </a:solidFill>
              </a:rPr>
              <a:t>！）</a:t>
            </a:r>
          </a:p>
          <a:p>
            <a:pPr>
              <a:spcBef>
                <a:spcPct val="50000"/>
              </a:spcBef>
            </a:pPr>
            <a:r>
              <a:rPr kumimoji="1" lang="en-US" altLang="zh-CN" sz="2400" dirty="0" smtClean="0">
                <a:solidFill>
                  <a:srgbClr val="0000CC"/>
                </a:solidFill>
              </a:rPr>
              <a:t>‘</a:t>
            </a:r>
            <a:r>
              <a:rPr kumimoji="1" lang="en-US" altLang="zh-CN" sz="2400" dirty="0" smtClean="0">
                <a:solidFill>
                  <a:srgbClr val="0000CC"/>
                </a:solidFill>
              </a:rPr>
              <a:t>I </a:t>
            </a:r>
            <a:r>
              <a:rPr kumimoji="1" lang="en-US" altLang="zh-CN" sz="2400" dirty="0">
                <a:solidFill>
                  <a:srgbClr val="0000CC"/>
                </a:solidFill>
              </a:rPr>
              <a:t>AM A WORKER’</a:t>
            </a:r>
          </a:p>
        </p:txBody>
      </p:sp>
      <p:sp>
        <p:nvSpPr>
          <p:cNvPr id="147462" name="Text Box 6"/>
          <p:cNvSpPr txBox="1">
            <a:spLocks noChangeArrowheads="1"/>
          </p:cNvSpPr>
          <p:nvPr/>
        </p:nvSpPr>
        <p:spPr bwMode="auto">
          <a:xfrm>
            <a:off x="391095" y="5766355"/>
            <a:ext cx="8610600" cy="830997"/>
          </a:xfrm>
          <a:prstGeom prst="rect">
            <a:avLst/>
          </a:prstGeom>
          <a:noFill/>
          <a:ln w="9525">
            <a:noFill/>
            <a:miter lim="800000"/>
            <a:headEnd/>
            <a:tailEnd/>
          </a:ln>
        </p:spPr>
        <p:txBody>
          <a:bodyPr>
            <a:spAutoFit/>
          </a:bodyPr>
          <a:lstStyle/>
          <a:p>
            <a:pPr eaLnBrk="0" hangingPunct="0"/>
            <a:r>
              <a:rPr kumimoji="1" lang="zh-CN" altLang="en-US" sz="2400" dirty="0">
                <a:solidFill>
                  <a:srgbClr val="0000CC"/>
                </a:solidFill>
              </a:rPr>
              <a:t>再问：</a:t>
            </a:r>
            <a:r>
              <a:rPr kumimoji="1" lang="en-US" altLang="zh-CN" sz="2400" dirty="0" err="1"/>
              <a:t>Concat</a:t>
            </a:r>
            <a:r>
              <a:rPr kumimoji="1" lang="en-US" altLang="zh-CN" sz="2400" dirty="0"/>
              <a:t>(</a:t>
            </a:r>
            <a:r>
              <a:rPr kumimoji="1" lang="en-US" altLang="zh-CN" sz="2400" dirty="0" err="1"/>
              <a:t>SubString</a:t>
            </a:r>
            <a:r>
              <a:rPr kumimoji="1" lang="en-US" altLang="zh-CN" sz="2400" dirty="0"/>
              <a:t>(</a:t>
            </a:r>
            <a:r>
              <a:rPr kumimoji="1" lang="en-US" altLang="zh-CN" sz="2400" dirty="0">
                <a:solidFill>
                  <a:srgbClr val="0000CC"/>
                </a:solidFill>
              </a:rPr>
              <a:t>s</a:t>
            </a:r>
            <a:r>
              <a:rPr kumimoji="1" lang="en-US" altLang="zh-CN" sz="2400" dirty="0"/>
              <a:t>,6,2), </a:t>
            </a:r>
            <a:r>
              <a:rPr kumimoji="1" lang="en-US" altLang="zh-CN" sz="2400" dirty="0" err="1"/>
              <a:t>Concat</a:t>
            </a:r>
            <a:r>
              <a:rPr kumimoji="1" lang="en-US" altLang="zh-CN" sz="2400" dirty="0"/>
              <a:t>(</a:t>
            </a:r>
            <a:r>
              <a:rPr kumimoji="1" lang="en-US" altLang="zh-CN" sz="2400" dirty="0" err="1">
                <a:solidFill>
                  <a:srgbClr val="0000CC"/>
                </a:solidFill>
              </a:rPr>
              <a:t>t</a:t>
            </a:r>
            <a:r>
              <a:rPr kumimoji="1" lang="en-US" altLang="zh-CN" sz="2400" dirty="0" err="1"/>
              <a:t>,SubString</a:t>
            </a:r>
            <a:r>
              <a:rPr kumimoji="1" lang="en-US" altLang="zh-CN" sz="2400" dirty="0"/>
              <a:t>(</a:t>
            </a:r>
            <a:r>
              <a:rPr kumimoji="1" lang="en-US" altLang="zh-CN" sz="2400" dirty="0">
                <a:solidFill>
                  <a:srgbClr val="0000CC"/>
                </a:solidFill>
              </a:rPr>
              <a:t>s</a:t>
            </a:r>
            <a:r>
              <a:rPr kumimoji="1" lang="en-US" altLang="zh-CN" sz="2400" dirty="0"/>
              <a:t>,7,8))) </a:t>
            </a:r>
            <a:r>
              <a:rPr kumimoji="1" lang="zh-CN" altLang="en-US" sz="2400" dirty="0"/>
              <a:t>＝</a:t>
            </a:r>
            <a:r>
              <a:rPr kumimoji="1" lang="zh-CN" altLang="en-US" sz="2400" dirty="0" smtClean="0"/>
              <a:t>？</a:t>
            </a:r>
            <a:endParaRPr kumimoji="1" lang="en-US" altLang="zh-CN" sz="2400" dirty="0">
              <a:solidFill>
                <a:srgbClr val="0000CC"/>
              </a:solidFill>
            </a:endParaRPr>
          </a:p>
        </p:txBody>
      </p:sp>
      <p:sp>
        <p:nvSpPr>
          <p:cNvPr id="8" name="矩形 7"/>
          <p:cNvSpPr/>
          <p:nvPr/>
        </p:nvSpPr>
        <p:spPr>
          <a:xfrm>
            <a:off x="3131840" y="6207695"/>
            <a:ext cx="3482685" cy="461665"/>
          </a:xfrm>
          <a:prstGeom prst="rect">
            <a:avLst/>
          </a:prstGeom>
        </p:spPr>
        <p:txBody>
          <a:bodyPr wrap="none">
            <a:spAutoFit/>
          </a:bodyPr>
          <a:lstStyle/>
          <a:p>
            <a:r>
              <a:rPr kumimoji="1" lang="zh-CN" altLang="en-US" sz="2400" dirty="0" smtClean="0">
                <a:solidFill>
                  <a:srgbClr val="0000CC"/>
                </a:solidFill>
              </a:rPr>
              <a:t>‘</a:t>
            </a:r>
            <a:r>
              <a:rPr kumimoji="1" lang="en-US" altLang="zh-CN" sz="2400" dirty="0" smtClean="0">
                <a:solidFill>
                  <a:srgbClr val="0000CC"/>
                </a:solidFill>
              </a:rPr>
              <a:t>A  GOOD  STUDENT’</a:t>
            </a:r>
            <a:endParaRPr lang="zh-CN" altLang="en-US" sz="2400" dirty="0"/>
          </a:p>
        </p:txBody>
      </p:sp>
      <p:sp>
        <p:nvSpPr>
          <p:cNvPr id="9" name="标题 1"/>
          <p:cNvSpPr txBox="1">
            <a:spLocks/>
          </p:cNvSpPr>
          <p:nvPr/>
        </p:nvSpPr>
        <p:spPr bwMode="white">
          <a:xfrm>
            <a:off x="539750" y="115888"/>
            <a:ext cx="8424863"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0" cap="none" spc="0" normalizeH="0" baseline="0" noProof="0" dirty="0" smtClean="0">
                <a:ln>
                  <a:noFill/>
                </a:ln>
                <a:solidFill>
                  <a:schemeClr val="bg1"/>
                </a:solidFill>
                <a:effectLst/>
                <a:uLnTx/>
                <a:uFillTx/>
                <a:latin typeface="+mj-lt"/>
                <a:ea typeface="+mj-ea"/>
                <a:cs typeface="+mj-cs"/>
              </a:rPr>
              <a:t>习题</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7458">
                                            <p:txEl>
                                              <p:pRg st="0" end="0"/>
                                            </p:txEl>
                                          </p:spTgt>
                                        </p:tgtEl>
                                        <p:attrNameLst>
                                          <p:attrName>style.visibility</p:attrName>
                                        </p:attrNameLst>
                                      </p:cBhvr>
                                      <p:to>
                                        <p:strVal val="visible"/>
                                      </p:to>
                                    </p:set>
                                    <p:animEffect transition="in" filter="strips(downRight)">
                                      <p:cBhvr>
                                        <p:cTn id="7" dur="500"/>
                                        <p:tgtEl>
                                          <p:spTgt spid="147458">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7460">
                                            <p:txEl>
                                              <p:pRg st="0" end="0"/>
                                            </p:txEl>
                                          </p:spTgt>
                                        </p:tgtEl>
                                        <p:attrNameLst>
                                          <p:attrName>style.visibility</p:attrName>
                                        </p:attrNameLst>
                                      </p:cBhvr>
                                      <p:to>
                                        <p:strVal val="visible"/>
                                      </p:to>
                                    </p:set>
                                    <p:animEffect transition="in" filter="wipe(up)">
                                      <p:cBhvr>
                                        <p:cTn id="11" dur="500"/>
                                        <p:tgtEl>
                                          <p:spTgt spid="147460">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7460">
                                            <p:txEl>
                                              <p:pRg st="1" end="1"/>
                                            </p:txEl>
                                          </p:spTgt>
                                        </p:tgtEl>
                                        <p:attrNameLst>
                                          <p:attrName>style.visibility</p:attrName>
                                        </p:attrNameLst>
                                      </p:cBhvr>
                                      <p:to>
                                        <p:strVal val="visible"/>
                                      </p:to>
                                    </p:set>
                                    <p:animEffect transition="in" filter="wipe(up)">
                                      <p:cBhvr>
                                        <p:cTn id="15" dur="500"/>
                                        <p:tgtEl>
                                          <p:spTgt spid="147460">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7460">
                                            <p:txEl>
                                              <p:pRg st="2" end="2"/>
                                            </p:txEl>
                                          </p:spTgt>
                                        </p:tgtEl>
                                        <p:attrNameLst>
                                          <p:attrName>style.visibility</p:attrName>
                                        </p:attrNameLst>
                                      </p:cBhvr>
                                      <p:to>
                                        <p:strVal val="visible"/>
                                      </p:to>
                                    </p:set>
                                    <p:animEffect transition="in" filter="wipe(up)">
                                      <p:cBhvr>
                                        <p:cTn id="19" dur="500"/>
                                        <p:tgtEl>
                                          <p:spTgt spid="147460">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47460">
                                            <p:txEl>
                                              <p:pRg st="3" end="3"/>
                                            </p:txEl>
                                          </p:spTgt>
                                        </p:tgtEl>
                                        <p:attrNameLst>
                                          <p:attrName>style.visibility</p:attrName>
                                        </p:attrNameLst>
                                      </p:cBhvr>
                                      <p:to>
                                        <p:strVal val="visible"/>
                                      </p:to>
                                    </p:set>
                                    <p:animEffect transition="in" filter="wipe(up)">
                                      <p:cBhvr>
                                        <p:cTn id="23" dur="500"/>
                                        <p:tgtEl>
                                          <p:spTgt spid="147460">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47460">
                                            <p:txEl>
                                              <p:pRg st="4" end="4"/>
                                            </p:txEl>
                                          </p:spTgt>
                                        </p:tgtEl>
                                        <p:attrNameLst>
                                          <p:attrName>style.visibility</p:attrName>
                                        </p:attrNameLst>
                                      </p:cBhvr>
                                      <p:to>
                                        <p:strVal val="visible"/>
                                      </p:to>
                                    </p:set>
                                    <p:animEffect transition="in" filter="wipe(up)">
                                      <p:cBhvr>
                                        <p:cTn id="27" dur="500"/>
                                        <p:tgtEl>
                                          <p:spTgt spid="147460">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7460">
                                            <p:txEl>
                                              <p:pRg st="5" end="5"/>
                                            </p:txEl>
                                          </p:spTgt>
                                        </p:tgtEl>
                                        <p:attrNameLst>
                                          <p:attrName>style.visibility</p:attrName>
                                        </p:attrNameLst>
                                      </p:cBhvr>
                                      <p:to>
                                        <p:strVal val="visible"/>
                                      </p:to>
                                    </p:set>
                                    <p:animEffect transition="in" filter="wipe(up)">
                                      <p:cBhvr>
                                        <p:cTn id="31" dur="500"/>
                                        <p:tgtEl>
                                          <p:spTgt spid="147460">
                                            <p:txEl>
                                              <p:pRg st="5" end="5"/>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47460">
                                            <p:txEl>
                                              <p:pRg st="6" end="6"/>
                                            </p:txEl>
                                          </p:spTgt>
                                        </p:tgtEl>
                                        <p:attrNameLst>
                                          <p:attrName>style.visibility</p:attrName>
                                        </p:attrNameLst>
                                      </p:cBhvr>
                                      <p:to>
                                        <p:strVal val="visible"/>
                                      </p:to>
                                    </p:set>
                                    <p:animEffect transition="in" filter="wipe(up)">
                                      <p:cBhvr>
                                        <p:cTn id="35" dur="500"/>
                                        <p:tgtEl>
                                          <p:spTgt spid="14746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75"/>
                                  </p:iterate>
                                  <p:childTnLst>
                                    <p:set>
                                      <p:cBhvr>
                                        <p:cTn id="39" dur="1" fill="hold">
                                          <p:stCondLst>
                                            <p:cond delay="74"/>
                                          </p:stCondLst>
                                        </p:cTn>
                                        <p:tgtEl>
                                          <p:spTgt spid="147461">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75"/>
                                  </p:iterate>
                                  <p:childTnLst>
                                    <p:set>
                                      <p:cBhvr>
                                        <p:cTn id="43" dur="1" fill="hold">
                                          <p:stCondLst>
                                            <p:cond delay="74"/>
                                          </p:stCondLst>
                                        </p:cTn>
                                        <p:tgtEl>
                                          <p:spTgt spid="147461">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lt">
                                    <p:tmAbs val="75"/>
                                  </p:iterate>
                                  <p:childTnLst>
                                    <p:set>
                                      <p:cBhvr>
                                        <p:cTn id="47" dur="1" fill="hold">
                                          <p:stCondLst>
                                            <p:cond delay="74"/>
                                          </p:stCondLst>
                                        </p:cTn>
                                        <p:tgtEl>
                                          <p:spTgt spid="147461">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type="lt">
                                    <p:tmAbs val="75"/>
                                  </p:iterate>
                                  <p:childTnLst>
                                    <p:set>
                                      <p:cBhvr>
                                        <p:cTn id="51" dur="1" fill="hold">
                                          <p:stCondLst>
                                            <p:cond delay="74"/>
                                          </p:stCondLst>
                                        </p:cTn>
                                        <p:tgtEl>
                                          <p:spTgt spid="147461">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75"/>
                                  </p:iterate>
                                  <p:childTnLst>
                                    <p:set>
                                      <p:cBhvr>
                                        <p:cTn id="55" dur="1" fill="hold">
                                          <p:stCondLst>
                                            <p:cond delay="74"/>
                                          </p:stCondLst>
                                        </p:cTn>
                                        <p:tgtEl>
                                          <p:spTgt spid="147461">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iterate type="lt">
                                    <p:tmAbs val="75"/>
                                  </p:iterate>
                                  <p:childTnLst>
                                    <p:set>
                                      <p:cBhvr>
                                        <p:cTn id="59" dur="1" fill="hold">
                                          <p:stCondLst>
                                            <p:cond delay="74"/>
                                          </p:stCondLst>
                                        </p:cTn>
                                        <p:tgtEl>
                                          <p:spTgt spid="147461">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iterate type="lt">
                                    <p:tmAbs val="75"/>
                                  </p:iterate>
                                  <p:childTnLst>
                                    <p:set>
                                      <p:cBhvr>
                                        <p:cTn id="63" dur="1" fill="hold">
                                          <p:stCondLst>
                                            <p:cond delay="74"/>
                                          </p:stCondLst>
                                        </p:cTn>
                                        <p:tgtEl>
                                          <p:spTgt spid="147461">
                                            <p:txEl>
                                              <p:pRg st="6" end="6"/>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47462">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build="p" autoUpdateAnimBg="0" advAuto="0"/>
      <p:bldP spid="147460" grpId="0" build="p" autoUpdateAnimBg="0" advAuto="0"/>
      <p:bldP spid="147461" grpId="0" build="p" autoUpdateAnimBg="0"/>
      <p:bldP spid="147462" grpId="0" build="p" autoUpdateAnimBg="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solidFill>
                  <a:srgbClr val="FF0000"/>
                </a:solidFill>
              </a:rPr>
              <a:t>课前回顾</a:t>
            </a:r>
            <a:endParaRPr lang="zh-CN" altLang="en-US" dirty="0">
              <a:solidFill>
                <a:srgbClr val="FF0000"/>
              </a:solidFill>
            </a:endParaRPr>
          </a:p>
        </p:txBody>
      </p:sp>
      <p:sp>
        <p:nvSpPr>
          <p:cNvPr id="4" name="Text Box 3"/>
          <p:cNvSpPr txBox="1">
            <a:spLocks noChangeArrowheads="1"/>
          </p:cNvSpPr>
          <p:nvPr/>
        </p:nvSpPr>
        <p:spPr bwMode="auto">
          <a:xfrm>
            <a:off x="4328542" y="2547938"/>
            <a:ext cx="1385887" cy="5191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空队列</a:t>
            </a:r>
            <a:endParaRPr kumimoji="1" lang="zh-CN" altLang="en-US" sz="2800" b="0"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endParaRPr>
          </a:p>
        </p:txBody>
      </p:sp>
      <p:grpSp>
        <p:nvGrpSpPr>
          <p:cNvPr id="3" name="Group 41"/>
          <p:cNvGrpSpPr>
            <a:grpSpLocks/>
          </p:cNvGrpSpPr>
          <p:nvPr/>
        </p:nvGrpSpPr>
        <p:grpSpPr bwMode="auto">
          <a:xfrm>
            <a:off x="716979" y="1022350"/>
            <a:ext cx="7886700" cy="1265238"/>
            <a:chOff x="336" y="480"/>
            <a:chExt cx="4968" cy="797"/>
          </a:xfrm>
        </p:grpSpPr>
        <p:grpSp>
          <p:nvGrpSpPr>
            <p:cNvPr id="5" name="Group 4"/>
            <p:cNvGrpSpPr>
              <a:grpSpLocks/>
            </p:cNvGrpSpPr>
            <p:nvPr/>
          </p:nvGrpSpPr>
          <p:grpSpPr bwMode="auto">
            <a:xfrm>
              <a:off x="1728" y="480"/>
              <a:ext cx="3576" cy="442"/>
              <a:chOff x="1728" y="480"/>
              <a:chExt cx="3576" cy="442"/>
            </a:xfrm>
          </p:grpSpPr>
          <p:sp>
            <p:nvSpPr>
              <p:cNvPr id="16" name="Rectangle 5"/>
              <p:cNvSpPr>
                <a:spLocks noChangeArrowheads="1"/>
              </p:cNvSpPr>
              <p:nvPr/>
            </p:nvSpPr>
            <p:spPr bwMode="auto">
              <a:xfrm>
                <a:off x="5040" y="528"/>
                <a:ext cx="192" cy="384"/>
              </a:xfrm>
              <a:prstGeom prst="rect">
                <a:avLst/>
              </a:prstGeom>
              <a:noFill/>
              <a:ln>
                <a:noFill/>
              </a:ln>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imes New Roman" pitchFamily="18" charset="0"/>
                    <a:ea typeface="宋体" pitchFamily="2" charset="-122"/>
                  </a:rPr>
                  <a:t>∧</a:t>
                </a:r>
                <a:endParaRPr kumimoji="1" lang="zh-CN" altLang="en-US" sz="4000" b="1"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7" name="Line 6"/>
              <p:cNvSpPr>
                <a:spLocks noChangeShapeType="1"/>
              </p:cNvSpPr>
              <p:nvPr/>
            </p:nvSpPr>
            <p:spPr bwMode="auto">
              <a:xfrm>
                <a:off x="2160" y="768"/>
                <a:ext cx="384" cy="0"/>
              </a:xfrm>
              <a:prstGeom prst="line">
                <a:avLst/>
              </a:prstGeom>
              <a:noFill/>
              <a:ln w="25400">
                <a:solidFill>
                  <a:srgbClr val="008000"/>
                </a:solidFill>
                <a:round/>
                <a:headEnd type="oval" w="sm" len="sm"/>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Text Box 7"/>
              <p:cNvSpPr txBox="1">
                <a:spLocks noChangeArrowheads="1"/>
              </p:cNvSpPr>
              <p:nvPr/>
            </p:nvSpPr>
            <p:spPr bwMode="auto">
              <a:xfrm>
                <a:off x="3648" y="480"/>
                <a:ext cx="528" cy="4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4000" b="1" i="0" u="none" strike="noStrike" kern="0" cap="none" spc="0" normalizeH="0" baseline="0" noProof="0" smtClean="0">
                    <a:ln>
                      <a:noFill/>
                    </a:ln>
                    <a:solidFill>
                      <a:srgbClr val="00CC00"/>
                    </a:solidFill>
                    <a:effectLst/>
                    <a:uLnTx/>
                    <a:uFillTx/>
                    <a:latin typeface="Times New Roman" pitchFamily="18" charset="0"/>
                    <a:ea typeface="宋体" pitchFamily="2" charset="-122"/>
                  </a:rPr>
                  <a:t>…</a:t>
                </a:r>
                <a:endParaRPr kumimoji="1" lang="en-US" altLang="zh-CN" sz="4000" b="0" i="0" u="none" strike="noStrike" kern="0" cap="none" spc="0" normalizeH="0" baseline="0" noProof="0" smtClean="0">
                  <a:ln>
                    <a:noFill/>
                  </a:ln>
                  <a:solidFill>
                    <a:srgbClr val="00CC00"/>
                  </a:solidFill>
                  <a:effectLst/>
                  <a:uLnTx/>
                  <a:uFillTx/>
                  <a:latin typeface="Times New Roman" pitchFamily="18" charset="0"/>
                  <a:ea typeface="宋体" pitchFamily="2" charset="-122"/>
                </a:endParaRPr>
              </a:p>
            </p:txBody>
          </p:sp>
          <p:sp>
            <p:nvSpPr>
              <p:cNvPr id="19" name="Text Box 8"/>
              <p:cNvSpPr txBox="1">
                <a:spLocks noChangeArrowheads="1"/>
              </p:cNvSpPr>
              <p:nvPr/>
            </p:nvSpPr>
            <p:spPr bwMode="auto">
              <a:xfrm>
                <a:off x="2544" y="576"/>
                <a:ext cx="528" cy="330"/>
              </a:xfrm>
              <a:prstGeom prst="rect">
                <a:avLst/>
              </a:prstGeom>
              <a:noFill/>
              <a:ln w="25400">
                <a:solidFill>
                  <a:srgbClr val="008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a</a:t>
                </a:r>
                <a:r>
                  <a:rPr kumimoji="1" lang="en-US" altLang="zh-CN" sz="2800" b="1" i="0" u="none" strike="noStrike" kern="0" cap="none" spc="0" normalizeH="0" baseline="-25000" noProof="0" dirty="0" smtClean="0">
                    <a:ln>
                      <a:noFill/>
                    </a:ln>
                    <a:solidFill>
                      <a:srgbClr val="0000FF"/>
                    </a:solidFill>
                    <a:effectLst/>
                    <a:uLnTx/>
                    <a:uFillTx/>
                    <a:latin typeface="Times New Roman" pitchFamily="18" charset="0"/>
                    <a:ea typeface="楷体_GB2312" pitchFamily="49" charset="-122"/>
                  </a:rPr>
                  <a:t>1</a:t>
                </a:r>
              </a:p>
            </p:txBody>
          </p:sp>
          <p:sp>
            <p:nvSpPr>
              <p:cNvPr id="20" name="Line 9"/>
              <p:cNvSpPr>
                <a:spLocks noChangeShapeType="1"/>
              </p:cNvSpPr>
              <p:nvPr/>
            </p:nvSpPr>
            <p:spPr bwMode="auto">
              <a:xfrm>
                <a:off x="2880" y="576"/>
                <a:ext cx="0" cy="336"/>
              </a:xfrm>
              <a:prstGeom prst="line">
                <a:avLst/>
              </a:prstGeom>
              <a:noFill/>
              <a:ln w="1905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Text Box 10"/>
              <p:cNvSpPr txBox="1">
                <a:spLocks noChangeArrowheads="1"/>
              </p:cNvSpPr>
              <p:nvPr/>
            </p:nvSpPr>
            <p:spPr bwMode="auto">
              <a:xfrm>
                <a:off x="1728" y="576"/>
                <a:ext cx="528" cy="343"/>
              </a:xfrm>
              <a:prstGeom prst="rect">
                <a:avLst/>
              </a:prstGeom>
              <a:noFill/>
              <a:ln w="25400">
                <a:solidFill>
                  <a:srgbClr val="008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800" b="1" i="0" u="none" strike="noStrike" kern="0" cap="none" spc="0" normalizeH="0" baseline="0" noProof="0" smtClean="0">
                    <a:ln>
                      <a:noFill/>
                    </a:ln>
                    <a:solidFill>
                      <a:srgbClr val="003366"/>
                    </a:solidFill>
                    <a:effectLst/>
                    <a:uLnTx/>
                    <a:uFillTx/>
                    <a:latin typeface="Times New Roman" pitchFamily="18" charset="0"/>
                    <a:ea typeface="楷体_GB2312" pitchFamily="49" charset="-122"/>
                  </a:rPr>
                  <a:t> </a:t>
                </a:r>
                <a:endParaRPr kumimoji="1" lang="zh-CN" altLang="en-US" sz="2800" b="1" i="0" u="none" strike="noStrike" kern="0" cap="none" spc="0" normalizeH="0" baseline="-25000" noProof="0" smtClean="0">
                  <a:ln>
                    <a:noFill/>
                  </a:ln>
                  <a:solidFill>
                    <a:srgbClr val="000000"/>
                  </a:solidFill>
                  <a:effectLst/>
                  <a:uLnTx/>
                  <a:uFillTx/>
                  <a:latin typeface="Times New Roman" pitchFamily="18" charset="0"/>
                  <a:ea typeface="楷体_GB2312" pitchFamily="49" charset="-122"/>
                </a:endParaRPr>
              </a:p>
            </p:txBody>
          </p:sp>
          <p:sp>
            <p:nvSpPr>
              <p:cNvPr id="22" name="Line 11"/>
              <p:cNvSpPr>
                <a:spLocks noChangeShapeType="1"/>
              </p:cNvSpPr>
              <p:nvPr/>
            </p:nvSpPr>
            <p:spPr bwMode="auto">
              <a:xfrm>
                <a:off x="2064" y="576"/>
                <a:ext cx="0" cy="336"/>
              </a:xfrm>
              <a:prstGeom prst="line">
                <a:avLst/>
              </a:prstGeom>
              <a:noFill/>
              <a:ln w="1905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Text Box 12"/>
              <p:cNvSpPr txBox="1">
                <a:spLocks noChangeArrowheads="1"/>
              </p:cNvSpPr>
              <p:nvPr/>
            </p:nvSpPr>
            <p:spPr bwMode="auto">
              <a:xfrm>
                <a:off x="4704" y="576"/>
                <a:ext cx="600" cy="330"/>
              </a:xfrm>
              <a:prstGeom prst="rect">
                <a:avLst/>
              </a:prstGeom>
              <a:noFill/>
              <a:ln w="25400">
                <a:solidFill>
                  <a:srgbClr val="008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a</a:t>
                </a:r>
                <a:r>
                  <a:rPr kumimoji="1" lang="en-US" altLang="zh-CN" sz="2800" b="1" i="0" u="none" strike="noStrike" kern="0" cap="none" spc="0" normalizeH="0" baseline="-25000" noProof="0" dirty="0" smtClean="0">
                    <a:ln>
                      <a:noFill/>
                    </a:ln>
                    <a:solidFill>
                      <a:srgbClr val="0000FF"/>
                    </a:solidFill>
                    <a:effectLst/>
                    <a:uLnTx/>
                    <a:uFillTx/>
                    <a:latin typeface="Times New Roman" pitchFamily="18" charset="0"/>
                    <a:ea typeface="楷体_GB2312" pitchFamily="49" charset="-122"/>
                  </a:rPr>
                  <a:t>n</a:t>
                </a:r>
              </a:p>
            </p:txBody>
          </p:sp>
          <p:sp>
            <p:nvSpPr>
              <p:cNvPr id="24" name="Line 13"/>
              <p:cNvSpPr>
                <a:spLocks noChangeShapeType="1"/>
              </p:cNvSpPr>
              <p:nvPr/>
            </p:nvSpPr>
            <p:spPr bwMode="auto">
              <a:xfrm>
                <a:off x="5040" y="576"/>
                <a:ext cx="0" cy="336"/>
              </a:xfrm>
              <a:prstGeom prst="line">
                <a:avLst/>
              </a:prstGeom>
              <a:noFill/>
              <a:ln w="1905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14"/>
              <p:cNvSpPr>
                <a:spLocks noChangeShapeType="1"/>
              </p:cNvSpPr>
              <p:nvPr/>
            </p:nvSpPr>
            <p:spPr bwMode="auto">
              <a:xfrm>
                <a:off x="2976" y="768"/>
                <a:ext cx="384" cy="0"/>
              </a:xfrm>
              <a:prstGeom prst="line">
                <a:avLst/>
              </a:prstGeom>
              <a:noFill/>
              <a:ln w="25400">
                <a:solidFill>
                  <a:srgbClr val="008000"/>
                </a:solidFill>
                <a:round/>
                <a:headEnd type="oval" w="sm" len="sm"/>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Line 15"/>
              <p:cNvSpPr>
                <a:spLocks noChangeShapeType="1"/>
              </p:cNvSpPr>
              <p:nvPr/>
            </p:nvSpPr>
            <p:spPr bwMode="auto">
              <a:xfrm>
                <a:off x="4320" y="768"/>
                <a:ext cx="384" cy="0"/>
              </a:xfrm>
              <a:prstGeom prst="line">
                <a:avLst/>
              </a:prstGeom>
              <a:noFill/>
              <a:ln w="25400">
                <a:solidFill>
                  <a:srgbClr val="008000"/>
                </a:solidFill>
                <a:round/>
                <a:headEnd type="oval" w="sm" len="sm"/>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 name="Group 16"/>
            <p:cNvGrpSpPr>
              <a:grpSpLocks/>
            </p:cNvGrpSpPr>
            <p:nvPr/>
          </p:nvGrpSpPr>
          <p:grpSpPr bwMode="auto">
            <a:xfrm>
              <a:off x="336" y="528"/>
              <a:ext cx="1392" cy="384"/>
              <a:chOff x="336" y="672"/>
              <a:chExt cx="1392" cy="384"/>
            </a:xfrm>
          </p:grpSpPr>
          <p:sp>
            <p:nvSpPr>
              <p:cNvPr id="13" name="Rectangle 17"/>
              <p:cNvSpPr>
                <a:spLocks noChangeArrowheads="1"/>
              </p:cNvSpPr>
              <p:nvPr/>
            </p:nvSpPr>
            <p:spPr bwMode="auto">
              <a:xfrm>
                <a:off x="1248" y="720"/>
                <a:ext cx="192" cy="336"/>
              </a:xfrm>
              <a:prstGeom prst="rect">
                <a:avLst/>
              </a:prstGeom>
              <a:noFill/>
              <a:ln w="28575">
                <a:solidFill>
                  <a:srgbClr val="008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Line 18"/>
              <p:cNvSpPr>
                <a:spLocks noChangeShapeType="1"/>
              </p:cNvSpPr>
              <p:nvPr/>
            </p:nvSpPr>
            <p:spPr bwMode="auto">
              <a:xfrm>
                <a:off x="1344" y="912"/>
                <a:ext cx="384" cy="0"/>
              </a:xfrm>
              <a:prstGeom prst="line">
                <a:avLst/>
              </a:prstGeom>
              <a:noFill/>
              <a:ln w="25400">
                <a:solidFill>
                  <a:srgbClr val="0000CC"/>
                </a:solidFill>
                <a:round/>
                <a:headEnd type="oval" w="sm" len="sm"/>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Text Box 19"/>
              <p:cNvSpPr txBox="1">
                <a:spLocks noChangeArrowheads="1"/>
              </p:cNvSpPr>
              <p:nvPr/>
            </p:nvSpPr>
            <p:spPr bwMode="auto">
              <a:xfrm>
                <a:off x="336" y="672"/>
                <a:ext cx="86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3200" b="0" i="0" u="none" strike="noStrike" kern="0" cap="none" spc="0" normalizeH="0" baseline="0" noProof="0" smtClean="0">
                    <a:ln>
                      <a:noFill/>
                    </a:ln>
                    <a:solidFill>
                      <a:srgbClr val="000000"/>
                    </a:solidFill>
                    <a:effectLst/>
                    <a:uLnTx/>
                    <a:uFillTx/>
                    <a:latin typeface="Times New Roman" pitchFamily="18" charset="0"/>
                    <a:ea typeface="楷体_GB2312" pitchFamily="49" charset="-122"/>
                  </a:rPr>
                  <a:t>Q.front</a:t>
                </a:r>
              </a:p>
            </p:txBody>
          </p:sp>
        </p:grpSp>
        <p:grpSp>
          <p:nvGrpSpPr>
            <p:cNvPr id="7" name="Group 20"/>
            <p:cNvGrpSpPr>
              <a:grpSpLocks/>
            </p:cNvGrpSpPr>
            <p:nvPr/>
          </p:nvGrpSpPr>
          <p:grpSpPr bwMode="auto">
            <a:xfrm>
              <a:off x="336" y="912"/>
              <a:ext cx="4512" cy="365"/>
              <a:chOff x="336" y="1056"/>
              <a:chExt cx="4512" cy="365"/>
            </a:xfrm>
          </p:grpSpPr>
          <p:sp>
            <p:nvSpPr>
              <p:cNvPr id="9" name="Rectangle 21"/>
              <p:cNvSpPr>
                <a:spLocks noChangeArrowheads="1"/>
              </p:cNvSpPr>
              <p:nvPr/>
            </p:nvSpPr>
            <p:spPr bwMode="auto">
              <a:xfrm>
                <a:off x="1248" y="1056"/>
                <a:ext cx="192" cy="336"/>
              </a:xfrm>
              <a:prstGeom prst="rect">
                <a:avLst/>
              </a:prstGeom>
              <a:noFill/>
              <a:ln w="28575">
                <a:solidFill>
                  <a:srgbClr val="008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22"/>
              <p:cNvSpPr>
                <a:spLocks noChangeShapeType="1"/>
              </p:cNvSpPr>
              <p:nvPr/>
            </p:nvSpPr>
            <p:spPr bwMode="auto">
              <a:xfrm>
                <a:off x="1344" y="1248"/>
                <a:ext cx="3504" cy="0"/>
              </a:xfrm>
              <a:prstGeom prst="line">
                <a:avLst/>
              </a:prstGeom>
              <a:noFill/>
              <a:ln w="25400">
                <a:solidFill>
                  <a:srgbClr val="0000CC"/>
                </a:solidFill>
                <a:round/>
                <a:headEnd type="oval" w="sm" len="sm"/>
                <a:tailEnd type="non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23"/>
              <p:cNvSpPr>
                <a:spLocks noChangeShapeType="1"/>
              </p:cNvSpPr>
              <p:nvPr/>
            </p:nvSpPr>
            <p:spPr bwMode="auto">
              <a:xfrm flipV="1">
                <a:off x="4848" y="1056"/>
                <a:ext cx="0" cy="192"/>
              </a:xfrm>
              <a:prstGeom prst="line">
                <a:avLst/>
              </a:prstGeom>
              <a:noFill/>
              <a:ln w="25400">
                <a:solidFill>
                  <a:srgbClr val="0000CC"/>
                </a:solidFill>
                <a:round/>
                <a:headEnd type="none" w="sm" len="sm"/>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Text Box 24"/>
              <p:cNvSpPr txBox="1">
                <a:spLocks noChangeArrowheads="1"/>
              </p:cNvSpPr>
              <p:nvPr/>
            </p:nvSpPr>
            <p:spPr bwMode="auto">
              <a:xfrm>
                <a:off x="336" y="1056"/>
                <a:ext cx="86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3200" b="0" i="0" u="none" strike="noStrike" kern="0" cap="none" spc="0" normalizeH="0" baseline="0" noProof="0" smtClean="0">
                    <a:ln>
                      <a:noFill/>
                    </a:ln>
                    <a:solidFill>
                      <a:srgbClr val="000000"/>
                    </a:solidFill>
                    <a:effectLst/>
                    <a:uLnTx/>
                    <a:uFillTx/>
                    <a:latin typeface="Times New Roman" pitchFamily="18" charset="0"/>
                    <a:ea typeface="楷体_GB2312" pitchFamily="49" charset="-122"/>
                  </a:rPr>
                  <a:t>Q.rear</a:t>
                </a:r>
              </a:p>
            </p:txBody>
          </p:sp>
        </p:grpSp>
      </p:grpSp>
      <p:grpSp>
        <p:nvGrpSpPr>
          <p:cNvPr id="8" name="Group 42"/>
          <p:cNvGrpSpPr>
            <a:grpSpLocks/>
          </p:cNvGrpSpPr>
          <p:nvPr/>
        </p:nvGrpSpPr>
        <p:grpSpPr bwMode="auto">
          <a:xfrm>
            <a:off x="702692" y="2414588"/>
            <a:ext cx="3214688" cy="1219200"/>
            <a:chOff x="336" y="1366"/>
            <a:chExt cx="2025" cy="768"/>
          </a:xfrm>
        </p:grpSpPr>
        <p:grpSp>
          <p:nvGrpSpPr>
            <p:cNvPr id="27" name="Group 25"/>
            <p:cNvGrpSpPr>
              <a:grpSpLocks/>
            </p:cNvGrpSpPr>
            <p:nvPr/>
          </p:nvGrpSpPr>
          <p:grpSpPr bwMode="auto">
            <a:xfrm>
              <a:off x="1737" y="1366"/>
              <a:ext cx="624" cy="384"/>
              <a:chOff x="3129" y="1584"/>
              <a:chExt cx="624" cy="384"/>
            </a:xfrm>
          </p:grpSpPr>
          <p:sp>
            <p:nvSpPr>
              <p:cNvPr id="38" name="Rectangle 26"/>
              <p:cNvSpPr>
                <a:spLocks noChangeArrowheads="1"/>
              </p:cNvSpPr>
              <p:nvPr/>
            </p:nvSpPr>
            <p:spPr bwMode="auto">
              <a:xfrm>
                <a:off x="3456" y="1584"/>
                <a:ext cx="297" cy="384"/>
              </a:xfrm>
              <a:prstGeom prst="rect">
                <a:avLst/>
              </a:prstGeom>
              <a:noFill/>
              <a:ln>
                <a:noFill/>
              </a:ln>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endParaRPr kumimoji="1" lang="zh-CN" altLang="en-US" sz="4000" b="1" i="0" u="none" strike="noStrike" kern="0" cap="none" spc="0" normalizeH="0" baseline="0" noProof="0" dirty="0" smtClean="0">
                  <a:ln>
                    <a:noFill/>
                  </a:ln>
                  <a:solidFill>
                    <a:srgbClr val="000000"/>
                  </a:solidFill>
                  <a:effectLst/>
                  <a:uLnTx/>
                  <a:uFillTx/>
                  <a:latin typeface="Times New Roman" pitchFamily="18" charset="0"/>
                  <a:ea typeface="宋体" pitchFamily="2" charset="-122"/>
                </a:endParaRPr>
              </a:p>
            </p:txBody>
          </p:sp>
          <p:sp>
            <p:nvSpPr>
              <p:cNvPr id="39" name="Text Box 27"/>
              <p:cNvSpPr txBox="1">
                <a:spLocks noChangeArrowheads="1"/>
              </p:cNvSpPr>
              <p:nvPr/>
            </p:nvSpPr>
            <p:spPr bwMode="auto">
              <a:xfrm>
                <a:off x="3129" y="1625"/>
                <a:ext cx="624" cy="330"/>
              </a:xfrm>
              <a:prstGeom prst="rect">
                <a:avLst/>
              </a:prstGeom>
              <a:noFill/>
              <a:ln w="25400">
                <a:solidFill>
                  <a:srgbClr val="008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800" b="1" i="0" u="none" strike="noStrike" kern="0" cap="none" spc="0" normalizeH="0" baseline="0" noProof="0" smtClean="0">
                    <a:ln>
                      <a:noFill/>
                    </a:ln>
                    <a:solidFill>
                      <a:srgbClr val="003366"/>
                    </a:solidFill>
                    <a:effectLst/>
                    <a:uLnTx/>
                    <a:uFillTx/>
                    <a:latin typeface="Times New Roman" pitchFamily="18" charset="0"/>
                    <a:ea typeface="楷体_GB2312" pitchFamily="49" charset="-122"/>
                  </a:rPr>
                  <a:t> </a:t>
                </a:r>
                <a:endParaRPr kumimoji="1" lang="zh-CN" altLang="en-US" sz="2800" b="1" i="0" u="none" strike="noStrike" kern="0" cap="none" spc="0" normalizeH="0" baseline="-25000" noProof="0" smtClean="0">
                  <a:ln>
                    <a:noFill/>
                  </a:ln>
                  <a:solidFill>
                    <a:srgbClr val="003366"/>
                  </a:solidFill>
                  <a:effectLst/>
                  <a:uLnTx/>
                  <a:uFillTx/>
                  <a:latin typeface="Times New Roman" pitchFamily="18" charset="0"/>
                  <a:ea typeface="楷体_GB2312" pitchFamily="49" charset="-122"/>
                </a:endParaRPr>
              </a:p>
            </p:txBody>
          </p:sp>
          <p:sp>
            <p:nvSpPr>
              <p:cNvPr id="40" name="Line 28"/>
              <p:cNvSpPr>
                <a:spLocks noChangeShapeType="1"/>
              </p:cNvSpPr>
              <p:nvPr/>
            </p:nvSpPr>
            <p:spPr bwMode="auto">
              <a:xfrm>
                <a:off x="3456" y="1625"/>
                <a:ext cx="0" cy="336"/>
              </a:xfrm>
              <a:prstGeom prst="line">
                <a:avLst/>
              </a:prstGeom>
              <a:noFill/>
              <a:ln w="1905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28" name="Group 29"/>
            <p:cNvGrpSpPr>
              <a:grpSpLocks/>
            </p:cNvGrpSpPr>
            <p:nvPr/>
          </p:nvGrpSpPr>
          <p:grpSpPr bwMode="auto">
            <a:xfrm>
              <a:off x="336" y="1385"/>
              <a:ext cx="1392" cy="384"/>
              <a:chOff x="336" y="672"/>
              <a:chExt cx="1392" cy="384"/>
            </a:xfrm>
          </p:grpSpPr>
          <p:sp>
            <p:nvSpPr>
              <p:cNvPr id="35" name="Rectangle 30"/>
              <p:cNvSpPr>
                <a:spLocks noChangeArrowheads="1"/>
              </p:cNvSpPr>
              <p:nvPr/>
            </p:nvSpPr>
            <p:spPr bwMode="auto">
              <a:xfrm>
                <a:off x="1248" y="720"/>
                <a:ext cx="192" cy="336"/>
              </a:xfrm>
              <a:prstGeom prst="rect">
                <a:avLst/>
              </a:prstGeom>
              <a:noFill/>
              <a:ln w="28575">
                <a:solidFill>
                  <a:srgbClr val="008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Line 31"/>
              <p:cNvSpPr>
                <a:spLocks noChangeShapeType="1"/>
              </p:cNvSpPr>
              <p:nvPr/>
            </p:nvSpPr>
            <p:spPr bwMode="auto">
              <a:xfrm>
                <a:off x="1344" y="912"/>
                <a:ext cx="384" cy="0"/>
              </a:xfrm>
              <a:prstGeom prst="line">
                <a:avLst/>
              </a:prstGeom>
              <a:noFill/>
              <a:ln w="25400">
                <a:solidFill>
                  <a:srgbClr val="0000CC"/>
                </a:solidFill>
                <a:round/>
                <a:headEnd type="oval" w="sm" len="sm"/>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Text Box 32"/>
              <p:cNvSpPr txBox="1">
                <a:spLocks noChangeArrowheads="1"/>
              </p:cNvSpPr>
              <p:nvPr/>
            </p:nvSpPr>
            <p:spPr bwMode="auto">
              <a:xfrm>
                <a:off x="336" y="672"/>
                <a:ext cx="86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3200" b="0"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Q.front</a:t>
                </a:r>
                <a:endParaRPr kumimoji="1" lang="en-US" altLang="zh-CN" sz="3200" b="0"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endParaRPr>
              </a:p>
            </p:txBody>
          </p:sp>
        </p:grpSp>
        <p:grpSp>
          <p:nvGrpSpPr>
            <p:cNvPr id="29" name="Group 33"/>
            <p:cNvGrpSpPr>
              <a:grpSpLocks/>
            </p:cNvGrpSpPr>
            <p:nvPr/>
          </p:nvGrpSpPr>
          <p:grpSpPr bwMode="auto">
            <a:xfrm>
              <a:off x="336" y="1769"/>
              <a:ext cx="1536" cy="365"/>
              <a:chOff x="1728" y="1968"/>
              <a:chExt cx="1536" cy="365"/>
            </a:xfrm>
          </p:grpSpPr>
          <p:sp>
            <p:nvSpPr>
              <p:cNvPr id="31" name="Line 34"/>
              <p:cNvSpPr>
                <a:spLocks noChangeShapeType="1"/>
              </p:cNvSpPr>
              <p:nvPr/>
            </p:nvSpPr>
            <p:spPr bwMode="auto">
              <a:xfrm>
                <a:off x="2736" y="2160"/>
                <a:ext cx="528" cy="0"/>
              </a:xfrm>
              <a:prstGeom prst="line">
                <a:avLst/>
              </a:prstGeom>
              <a:noFill/>
              <a:ln w="25400">
                <a:solidFill>
                  <a:srgbClr val="0000CC"/>
                </a:solidFill>
                <a:round/>
                <a:headEnd type="oval" w="sm" len="sm"/>
                <a:tailEnd type="non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Rectangle 35"/>
              <p:cNvSpPr>
                <a:spLocks noChangeArrowheads="1"/>
              </p:cNvSpPr>
              <p:nvPr/>
            </p:nvSpPr>
            <p:spPr bwMode="auto">
              <a:xfrm>
                <a:off x="2640" y="1968"/>
                <a:ext cx="192" cy="336"/>
              </a:xfrm>
              <a:prstGeom prst="rect">
                <a:avLst/>
              </a:prstGeom>
              <a:noFill/>
              <a:ln w="28575">
                <a:solidFill>
                  <a:srgbClr val="008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Line 36"/>
              <p:cNvSpPr>
                <a:spLocks noChangeShapeType="1"/>
              </p:cNvSpPr>
              <p:nvPr/>
            </p:nvSpPr>
            <p:spPr bwMode="auto">
              <a:xfrm flipV="1">
                <a:off x="3264" y="1968"/>
                <a:ext cx="0" cy="192"/>
              </a:xfrm>
              <a:prstGeom prst="line">
                <a:avLst/>
              </a:prstGeom>
              <a:noFill/>
              <a:ln w="25400">
                <a:solidFill>
                  <a:srgbClr val="0000CC"/>
                </a:solidFill>
                <a:round/>
                <a:headEnd type="none" w="sm" len="sm"/>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Text Box 37"/>
              <p:cNvSpPr txBox="1">
                <a:spLocks noChangeArrowheads="1"/>
              </p:cNvSpPr>
              <p:nvPr/>
            </p:nvSpPr>
            <p:spPr bwMode="auto">
              <a:xfrm>
                <a:off x="1728" y="1968"/>
                <a:ext cx="81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3200" b="0" i="0" u="none" strike="noStrike" kern="0" cap="none" spc="0" normalizeH="0" baseline="0" noProof="0" smtClean="0">
                    <a:ln>
                      <a:noFill/>
                    </a:ln>
                    <a:solidFill>
                      <a:srgbClr val="000000"/>
                    </a:solidFill>
                    <a:effectLst/>
                    <a:uLnTx/>
                    <a:uFillTx/>
                    <a:latin typeface="Times New Roman" pitchFamily="18" charset="0"/>
                    <a:ea typeface="楷体_GB2312" pitchFamily="49" charset="-122"/>
                  </a:rPr>
                  <a:t>Q.rear</a:t>
                </a:r>
              </a:p>
            </p:txBody>
          </p:sp>
        </p:grpSp>
      </p:grpSp>
      <p:sp>
        <p:nvSpPr>
          <p:cNvPr id="41" name="Text Box 38"/>
          <p:cNvSpPr txBox="1">
            <a:spLocks noChangeArrowheads="1"/>
          </p:cNvSpPr>
          <p:nvPr/>
        </p:nvSpPr>
        <p:spPr bwMode="auto">
          <a:xfrm>
            <a:off x="2853754" y="3530600"/>
            <a:ext cx="3733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队列的链式存储结构</a:t>
            </a:r>
          </a:p>
        </p:txBody>
      </p:sp>
      <p:sp>
        <p:nvSpPr>
          <p:cNvPr id="42" name="Text Box 39"/>
          <p:cNvSpPr txBox="1">
            <a:spLocks noChangeArrowheads="1"/>
          </p:cNvSpPr>
          <p:nvPr/>
        </p:nvSpPr>
        <p:spPr bwMode="auto">
          <a:xfrm>
            <a:off x="4219004" y="4162425"/>
            <a:ext cx="4889500" cy="1928813"/>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10000"/>
              </a:spcBef>
              <a:spcAft>
                <a:spcPts val="0"/>
              </a:spcAft>
              <a:buClrTx/>
              <a:buSzTx/>
              <a:buFontTx/>
              <a:buNone/>
              <a:tabLst/>
              <a:defRPr/>
            </a:pPr>
            <a:r>
              <a:rPr kumimoji="1" lang="en-US" altLang="zh-CN" sz="2800" b="1" i="0" u="none" strike="noStrike" kern="0" cap="none" spc="0" normalizeH="0" baseline="0" noProof="0" smtClean="0">
                <a:ln>
                  <a:noFill/>
                </a:ln>
                <a:solidFill>
                  <a:srgbClr val="0000FF"/>
                </a:solidFill>
                <a:effectLst/>
                <a:uLnTx/>
                <a:uFillTx/>
                <a:latin typeface="Times New Roman" pitchFamily="18" charset="0"/>
                <a:ea typeface="楷体_GB2312" pitchFamily="49" charset="-122"/>
              </a:rPr>
              <a:t>typedef struct {</a:t>
            </a:r>
          </a:p>
          <a:p>
            <a:pPr marL="0" marR="0" lvl="0" indent="0" algn="l" defTabSz="914400" eaLnBrk="1" fontAlgn="auto" latinLnBrk="0" hangingPunct="1">
              <a:lnSpc>
                <a:spcPct val="100000"/>
              </a:lnSpc>
              <a:spcBef>
                <a:spcPct val="10000"/>
              </a:spcBef>
              <a:spcAft>
                <a:spcPts val="0"/>
              </a:spcAft>
              <a:buClrTx/>
              <a:buSzTx/>
              <a:buFontTx/>
              <a:buNone/>
              <a:tabLst/>
              <a:defRPr/>
            </a:pPr>
            <a:r>
              <a:rPr kumimoji="1" lang="en-US" altLang="zh-CN" sz="2800" b="0" i="0" u="none" strike="noStrike" kern="0" cap="none" spc="0" normalizeH="0" baseline="0" noProof="0" smtClean="0">
                <a:ln>
                  <a:noFill/>
                </a:ln>
                <a:solidFill>
                  <a:srgbClr val="0000FF"/>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smtClean="0">
                <a:ln>
                  <a:noFill/>
                </a:ln>
                <a:solidFill>
                  <a:srgbClr val="000000"/>
                </a:solidFill>
                <a:effectLst/>
                <a:uLnTx/>
                <a:uFillTx/>
                <a:latin typeface="Times New Roman" pitchFamily="18" charset="0"/>
                <a:ea typeface="楷体_GB2312" pitchFamily="49" charset="-122"/>
              </a:rPr>
              <a:t>QueuePtr  front;</a:t>
            </a:r>
            <a:r>
              <a:rPr kumimoji="1" lang="en-US" altLang="zh-CN" sz="2400" b="1" i="0" u="none" strike="noStrike" kern="0" cap="none" spc="0" normalizeH="0" baseline="0" noProof="0" smtClean="0">
                <a:ln>
                  <a:noFill/>
                </a:ln>
                <a:solidFill>
                  <a:srgbClr val="0000FF"/>
                </a:solidFill>
                <a:effectLst/>
                <a:uLnTx/>
                <a:uFillTx/>
                <a:latin typeface="Times New Roman" pitchFamily="18" charset="0"/>
                <a:ea typeface="楷体_GB2312" pitchFamily="49" charset="-122"/>
              </a:rPr>
              <a:t>  </a:t>
            </a:r>
            <a:r>
              <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楷体_GB2312" pitchFamily="49" charset="-122"/>
              </a:rPr>
              <a:t>// </a:t>
            </a:r>
            <a:r>
              <a:rPr kumimoji="1" lang="zh-CN" altLang="en-US" sz="2400" b="1" i="0" u="none" strike="noStrike" kern="0" cap="none" spc="0" normalizeH="0" baseline="0" noProof="0" smtClean="0">
                <a:ln>
                  <a:noFill/>
                </a:ln>
                <a:solidFill>
                  <a:srgbClr val="000000"/>
                </a:solidFill>
                <a:effectLst/>
                <a:uLnTx/>
                <a:uFillTx/>
                <a:latin typeface="Times New Roman" pitchFamily="18" charset="0"/>
                <a:ea typeface="楷体_GB2312" pitchFamily="49" charset="-122"/>
              </a:rPr>
              <a:t>队头指针</a:t>
            </a:r>
          </a:p>
          <a:p>
            <a:pPr marL="0" marR="0" lvl="0" indent="0" algn="l" defTabSz="914400" eaLnBrk="1" fontAlgn="auto" latinLnBrk="0" hangingPunct="1">
              <a:lnSpc>
                <a:spcPct val="100000"/>
              </a:lnSpc>
              <a:spcBef>
                <a:spcPct val="10000"/>
              </a:spcBef>
              <a:spcAft>
                <a:spcPts val="0"/>
              </a:spcAft>
              <a:buClrTx/>
              <a:buSzTx/>
              <a:buFontTx/>
              <a:buNone/>
              <a:tabLst/>
              <a:defRPr/>
            </a:pPr>
            <a:r>
              <a:rPr kumimoji="1" lang="zh-CN" altLang="en-US" sz="2800" b="1" i="0" u="none" strike="noStrike" kern="0" cap="none" spc="0" normalizeH="0" baseline="0" noProof="0" smtClean="0">
                <a:ln>
                  <a:noFill/>
                </a:ln>
                <a:solidFill>
                  <a:srgbClr val="0000FF"/>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smtClean="0">
                <a:ln>
                  <a:noFill/>
                </a:ln>
                <a:solidFill>
                  <a:srgbClr val="000000"/>
                </a:solidFill>
                <a:effectLst/>
                <a:uLnTx/>
                <a:uFillTx/>
                <a:latin typeface="Times New Roman" pitchFamily="18" charset="0"/>
                <a:ea typeface="楷体_GB2312" pitchFamily="49" charset="-122"/>
              </a:rPr>
              <a:t>QueuePtr  rear;</a:t>
            </a:r>
            <a:r>
              <a:rPr kumimoji="1" lang="en-US" altLang="zh-CN" sz="2400" b="1" i="0" u="none" strike="noStrike" kern="0" cap="none" spc="0" normalizeH="0" baseline="0" noProof="0" smtClean="0">
                <a:ln>
                  <a:noFill/>
                </a:ln>
                <a:solidFill>
                  <a:srgbClr val="0000FF"/>
                </a:solidFill>
                <a:effectLst/>
                <a:uLnTx/>
                <a:uFillTx/>
                <a:latin typeface="Times New Roman" pitchFamily="18" charset="0"/>
                <a:ea typeface="楷体_GB2312" pitchFamily="49" charset="-122"/>
              </a:rPr>
              <a:t>   </a:t>
            </a:r>
            <a:r>
              <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楷体_GB2312" pitchFamily="49" charset="-122"/>
              </a:rPr>
              <a:t>// </a:t>
            </a:r>
            <a:r>
              <a:rPr kumimoji="1" lang="zh-CN" altLang="en-US" sz="2400" b="1" i="0" u="none" strike="noStrike" kern="0" cap="none" spc="0" normalizeH="0" baseline="0" noProof="0" smtClean="0">
                <a:ln>
                  <a:noFill/>
                </a:ln>
                <a:solidFill>
                  <a:srgbClr val="000000"/>
                </a:solidFill>
                <a:effectLst/>
                <a:uLnTx/>
                <a:uFillTx/>
                <a:latin typeface="Times New Roman" pitchFamily="18" charset="0"/>
                <a:ea typeface="楷体_GB2312" pitchFamily="49" charset="-122"/>
              </a:rPr>
              <a:t>队尾指针</a:t>
            </a:r>
          </a:p>
          <a:p>
            <a:pPr marL="0" marR="0" lvl="0" indent="0" algn="l" defTabSz="914400" eaLnBrk="1" fontAlgn="auto" latinLnBrk="0" hangingPunct="1">
              <a:lnSpc>
                <a:spcPct val="100000"/>
              </a:lnSpc>
              <a:spcBef>
                <a:spcPct val="10000"/>
              </a:spcBef>
              <a:spcAft>
                <a:spcPts val="0"/>
              </a:spcAft>
              <a:buClrTx/>
              <a:buSzTx/>
              <a:buFontTx/>
              <a:buNone/>
              <a:tabLst/>
              <a:defRPr/>
            </a:pPr>
            <a:r>
              <a:rPr kumimoji="1" lang="en-US" altLang="zh-CN" sz="2800" b="1" i="0" u="none" strike="noStrike" kern="0" cap="none" spc="0" normalizeH="0" baseline="0" noProof="0" smtClean="0">
                <a:ln>
                  <a:noFill/>
                </a:ln>
                <a:solidFill>
                  <a:srgbClr val="0000FF"/>
                </a:solidFill>
                <a:effectLst/>
                <a:uLnTx/>
                <a:uFillTx/>
                <a:latin typeface="Times New Roman" pitchFamily="18" charset="0"/>
                <a:ea typeface="楷体_GB2312" pitchFamily="49" charset="-122"/>
              </a:rPr>
              <a:t>}LinkQueue;</a:t>
            </a:r>
            <a:r>
              <a:rPr kumimoji="1" lang="en-US" altLang="zh-CN" sz="2400" b="1" i="0" u="none" strike="noStrike" kern="0" cap="none" spc="0" normalizeH="0" baseline="0" noProof="0" smtClean="0">
                <a:ln>
                  <a:noFill/>
                </a:ln>
                <a:solidFill>
                  <a:srgbClr val="0000FF"/>
                </a:solidFill>
                <a:effectLst/>
                <a:uLnTx/>
                <a:uFillTx/>
                <a:latin typeface="Times New Roman" pitchFamily="18" charset="0"/>
                <a:ea typeface="楷体_GB2312" pitchFamily="49" charset="-122"/>
              </a:rPr>
              <a:t>      // </a:t>
            </a:r>
            <a:r>
              <a:rPr kumimoji="1" lang="zh-CN" altLang="en-US" sz="2400" b="1" i="0" u="none" strike="noStrike" kern="0" cap="none" spc="0" normalizeH="0" baseline="0" noProof="0" smtClean="0">
                <a:ln>
                  <a:noFill/>
                </a:ln>
                <a:solidFill>
                  <a:srgbClr val="0000FF"/>
                </a:solidFill>
                <a:effectLst/>
                <a:uLnTx/>
                <a:uFillTx/>
                <a:latin typeface="Times New Roman" pitchFamily="18" charset="0"/>
                <a:ea typeface="楷体_GB2312" pitchFamily="49" charset="-122"/>
              </a:rPr>
              <a:t>链队列</a:t>
            </a:r>
          </a:p>
        </p:txBody>
      </p:sp>
      <p:sp>
        <p:nvSpPr>
          <p:cNvPr id="43" name="Text Box 40"/>
          <p:cNvSpPr txBox="1">
            <a:spLocks noChangeArrowheads="1"/>
          </p:cNvSpPr>
          <p:nvPr/>
        </p:nvSpPr>
        <p:spPr bwMode="auto">
          <a:xfrm>
            <a:off x="386779" y="4165600"/>
            <a:ext cx="3811588" cy="1928813"/>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10000"/>
              </a:spcBef>
              <a:spcAft>
                <a:spcPts val="0"/>
              </a:spcAft>
              <a:buClrTx/>
              <a:buSzTx/>
              <a:buFontTx/>
              <a:buNone/>
              <a:tabLst/>
              <a:defRPr/>
            </a:pPr>
            <a:r>
              <a:rPr kumimoji="1" lang="en-US" altLang="zh-CN" sz="2800" b="1" i="0" u="none" strike="noStrike" kern="0" cap="none" spc="0" normalizeH="0" baseline="0" noProof="0" dirty="0" err="1" smtClean="0">
                <a:ln>
                  <a:noFill/>
                </a:ln>
                <a:solidFill>
                  <a:srgbClr val="0000FF"/>
                </a:solidFill>
                <a:effectLst/>
                <a:uLnTx/>
                <a:uFillTx/>
                <a:latin typeface="Times New Roman" pitchFamily="18" charset="0"/>
                <a:ea typeface="楷体_GB2312" pitchFamily="49" charset="-122"/>
              </a:rPr>
              <a:t>typedef</a:t>
            </a:r>
            <a:r>
              <a:rPr kumimoji="1"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FF"/>
                </a:solidFill>
                <a:effectLst/>
                <a:uLnTx/>
                <a:uFillTx/>
                <a:latin typeface="Times New Roman" pitchFamily="18" charset="0"/>
                <a:ea typeface="楷体_GB2312" pitchFamily="49" charset="-122"/>
              </a:rPr>
              <a:t>struct</a:t>
            </a:r>
            <a:r>
              <a:rPr kumimoji="1"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FF"/>
                </a:solidFill>
                <a:effectLst/>
                <a:uLnTx/>
                <a:uFillTx/>
                <a:latin typeface="Times New Roman" pitchFamily="18" charset="0"/>
                <a:ea typeface="楷体_GB2312" pitchFamily="49" charset="-122"/>
              </a:rPr>
              <a:t>QNode</a:t>
            </a:r>
            <a:r>
              <a:rPr kumimoji="1"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a:t>
            </a:r>
          </a:p>
          <a:p>
            <a:pPr marL="0" marR="0" lvl="0" indent="0" algn="l" defTabSz="914400" eaLnBrk="1" fontAlgn="auto" latinLnBrk="0" hangingPunct="1">
              <a:lnSpc>
                <a:spcPct val="100000"/>
              </a:lnSpc>
              <a:spcBef>
                <a:spcPct val="10000"/>
              </a:spcBef>
              <a:spcAft>
                <a:spcPts val="0"/>
              </a:spcAft>
              <a:buClrTx/>
              <a:buSzTx/>
              <a:buFontTx/>
              <a:buNone/>
              <a:tabLst/>
              <a:defRPr/>
            </a:pPr>
            <a:r>
              <a:rPr kumimoji="1" lang="en-US" altLang="zh-CN" sz="2800" b="0"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QElemType</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data;</a:t>
            </a:r>
            <a:r>
              <a:rPr kumimoji="1"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  </a:t>
            </a:r>
            <a:endPar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endParaRPr>
          </a:p>
          <a:p>
            <a:pPr marL="0" marR="0" lvl="0" indent="0" algn="l" defTabSz="914400" eaLnBrk="1" fontAlgn="auto" latinLnBrk="0" hangingPunct="1">
              <a:lnSpc>
                <a:spcPct val="100000"/>
              </a:lnSpc>
              <a:spcBef>
                <a:spcPct val="10000"/>
              </a:spcBef>
              <a:spcAft>
                <a:spcPts val="0"/>
              </a:spcAft>
              <a:buClrTx/>
              <a:buSzTx/>
              <a:buFontTx/>
              <a:buNone/>
              <a:tabLst/>
              <a:defRPr/>
            </a:pPr>
            <a:r>
              <a:rPr kumimoji="1"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struct</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QNode</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  *next;</a:t>
            </a:r>
            <a:r>
              <a:rPr kumimoji="1"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   </a:t>
            </a:r>
            <a:endPar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endParaRPr>
          </a:p>
          <a:p>
            <a:pPr marL="0" marR="0" lvl="0" indent="0" algn="l" defTabSz="914400" eaLnBrk="1" fontAlgn="auto" latinLnBrk="0" hangingPunct="1">
              <a:lnSpc>
                <a:spcPct val="100000"/>
              </a:lnSpc>
              <a:spcBef>
                <a:spcPct val="10000"/>
              </a:spcBef>
              <a:spcAft>
                <a:spcPts val="0"/>
              </a:spcAft>
              <a:buClrTx/>
              <a:buSzTx/>
              <a:buFontTx/>
              <a:buNone/>
              <a:tabLst/>
              <a:defRPr/>
            </a:pPr>
            <a:r>
              <a:rPr kumimoji="1"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a:t>
            </a:r>
            <a:r>
              <a:rPr kumimoji="1" lang="en-US" altLang="zh-CN" sz="2800" b="1" i="0" u="none" strike="noStrike" kern="0" cap="none" spc="0" normalizeH="0" baseline="0" noProof="0" dirty="0" err="1" smtClean="0">
                <a:ln>
                  <a:noFill/>
                </a:ln>
                <a:solidFill>
                  <a:srgbClr val="0000FF"/>
                </a:solidFill>
                <a:effectLst/>
                <a:uLnTx/>
                <a:uFillTx/>
                <a:latin typeface="Times New Roman" pitchFamily="18" charset="0"/>
                <a:ea typeface="楷体_GB2312" pitchFamily="49" charset="-122"/>
              </a:rPr>
              <a:t>QNode</a:t>
            </a:r>
            <a:r>
              <a:rPr kumimoji="1"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 *</a:t>
            </a:r>
            <a:r>
              <a:rPr kumimoji="1" lang="en-US" altLang="zh-CN" sz="2800" b="1" i="0" u="none" strike="noStrike" kern="0" cap="none" spc="0" normalizeH="0" baseline="0" noProof="0" dirty="0" err="1" smtClean="0">
                <a:ln>
                  <a:noFill/>
                </a:ln>
                <a:solidFill>
                  <a:srgbClr val="0000FF"/>
                </a:solidFill>
                <a:effectLst/>
                <a:uLnTx/>
                <a:uFillTx/>
                <a:latin typeface="Times New Roman" pitchFamily="18" charset="0"/>
                <a:ea typeface="楷体_GB2312" pitchFamily="49" charset="-122"/>
              </a:rPr>
              <a:t>QueuePtr</a:t>
            </a:r>
            <a:r>
              <a:rPr kumimoji="1"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a:t>
            </a:r>
            <a:r>
              <a:rPr kumimoji="1" lang="en-US" altLang="zh-CN" sz="24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rPr>
              <a:t>      </a:t>
            </a:r>
          </a:p>
        </p:txBody>
      </p:sp>
    </p:spTree>
    <p:extLst>
      <p:ext uri="{BB962C8B-B14F-4D97-AF65-F5344CB8AC3E}">
        <p14:creationId xmlns:p14="http://schemas.microsoft.com/office/powerpoint/2010/main" xmlns="" val="270446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wipe(left)">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3"/>
                                        </p:tgtEl>
                                        <p:attrNameLst>
                                          <p:attrName>style.visibility</p:attrName>
                                        </p:attrNameLst>
                                      </p:cBhvr>
                                      <p:to>
                                        <p:strVal val="visible"/>
                                      </p:to>
                                    </p:set>
                                    <p:animEffect transition="in" filter="wipe(left)">
                                      <p:cBhvr>
                                        <p:cTn id="12" dur="75"/>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2"/>
                                        </p:tgtEl>
                                        <p:attrNameLst>
                                          <p:attrName>style.visibility</p:attrName>
                                        </p:attrNameLst>
                                      </p:cBhvr>
                                      <p:to>
                                        <p:strVal val="visible"/>
                                      </p:to>
                                    </p:set>
                                    <p:animEffect transition="in" filter="wipe(left)">
                                      <p:cBhvr>
                                        <p:cTn id="17" dur="75"/>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autoUpdateAnimBg="0"/>
      <p:bldP spid="42" grpId="0" animBg="1" autoUpdateAnimBg="0"/>
      <p:bldP spid="4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27881" y="1052736"/>
            <a:ext cx="5902325" cy="5689600"/>
            <a:chOff x="1927" y="73"/>
            <a:chExt cx="3718" cy="3584"/>
          </a:xfrm>
        </p:grpSpPr>
        <p:sp>
          <p:nvSpPr>
            <p:cNvPr id="45059" name="Rectangle 3"/>
            <p:cNvSpPr>
              <a:spLocks noChangeArrowheads="1"/>
            </p:cNvSpPr>
            <p:nvPr/>
          </p:nvSpPr>
          <p:spPr bwMode="auto">
            <a:xfrm>
              <a:off x="3877" y="3429"/>
              <a:ext cx="1768" cy="227"/>
            </a:xfrm>
            <a:prstGeom prst="rect">
              <a:avLst/>
            </a:prstGeom>
            <a:noFill/>
            <a:ln w="9525">
              <a:noFill/>
              <a:miter lim="800000"/>
              <a:headEnd/>
              <a:tailEnd/>
            </a:ln>
          </p:spPr>
          <p:txBody>
            <a:bodyPr lIns="92075" tIns="46038" rIns="92075" bIns="46038" anchor="ctr"/>
            <a:lstStyle/>
            <a:p>
              <a:pPr algn="ctr" eaLnBrk="0" hangingPunct="0"/>
              <a:r>
                <a:rPr kumimoji="0" lang="en-US" altLang="zh-CN" sz="2000" b="1" dirty="0" smtClean="0">
                  <a:ea typeface="楷体_GB2312" pitchFamily="49" charset="-122"/>
                </a:rPr>
                <a:t>   </a:t>
              </a:r>
              <a:r>
                <a:rPr kumimoji="0" lang="zh-CN" altLang="en-US" sz="2000" b="1" dirty="0">
                  <a:latin typeface="楷体_GB2312" pitchFamily="49" charset="-122"/>
                  <a:ea typeface="楷体_GB2312" pitchFamily="49" charset="-122"/>
                </a:rPr>
                <a:t>队列操作及指针变化</a:t>
              </a:r>
            </a:p>
          </p:txBody>
        </p:sp>
        <p:grpSp>
          <p:nvGrpSpPr>
            <p:cNvPr id="3" name="Group 4"/>
            <p:cNvGrpSpPr>
              <a:grpSpLocks/>
            </p:cNvGrpSpPr>
            <p:nvPr/>
          </p:nvGrpSpPr>
          <p:grpSpPr bwMode="auto">
            <a:xfrm>
              <a:off x="2109" y="73"/>
              <a:ext cx="1357" cy="794"/>
              <a:chOff x="480" y="96"/>
              <a:chExt cx="1357" cy="794"/>
            </a:xfrm>
          </p:grpSpPr>
          <p:sp>
            <p:nvSpPr>
              <p:cNvPr id="45124" name="Rectangle 5"/>
              <p:cNvSpPr>
                <a:spLocks noChangeArrowheads="1"/>
              </p:cNvSpPr>
              <p:nvPr/>
            </p:nvSpPr>
            <p:spPr bwMode="auto">
              <a:xfrm>
                <a:off x="979" y="641"/>
                <a:ext cx="771" cy="249"/>
              </a:xfrm>
              <a:prstGeom prst="rect">
                <a:avLst/>
              </a:prstGeom>
              <a:noFill/>
              <a:ln w="9525">
                <a:noFill/>
                <a:miter lim="800000"/>
                <a:headEnd/>
                <a:tailEnd/>
              </a:ln>
            </p:spPr>
            <p:txBody>
              <a:bodyPr wrap="none" anchor="ctr"/>
              <a:lstStyle/>
              <a:p>
                <a:r>
                  <a:rPr lang="en-US" altLang="zh-CN" sz="2000" b="1" dirty="0"/>
                  <a:t>(a) </a:t>
                </a:r>
                <a:r>
                  <a:rPr lang="zh-CN" altLang="en-US" sz="2000" b="1" dirty="0"/>
                  <a:t>空队列</a:t>
                </a:r>
              </a:p>
            </p:txBody>
          </p:sp>
          <p:grpSp>
            <p:nvGrpSpPr>
              <p:cNvPr id="4" name="Group 6"/>
              <p:cNvGrpSpPr>
                <a:grpSpLocks/>
              </p:cNvGrpSpPr>
              <p:nvPr/>
            </p:nvGrpSpPr>
            <p:grpSpPr bwMode="auto">
              <a:xfrm>
                <a:off x="480" y="96"/>
                <a:ext cx="771" cy="408"/>
                <a:chOff x="2784" y="3019"/>
                <a:chExt cx="768" cy="453"/>
              </a:xfrm>
            </p:grpSpPr>
            <p:grpSp>
              <p:nvGrpSpPr>
                <p:cNvPr id="5" name="Group 7"/>
                <p:cNvGrpSpPr>
                  <a:grpSpLocks/>
                </p:cNvGrpSpPr>
                <p:nvPr/>
              </p:nvGrpSpPr>
              <p:grpSpPr bwMode="auto">
                <a:xfrm>
                  <a:off x="2784" y="3019"/>
                  <a:ext cx="768" cy="227"/>
                  <a:chOff x="2688" y="336"/>
                  <a:chExt cx="768" cy="227"/>
                </a:xfrm>
              </p:grpSpPr>
              <p:sp>
                <p:nvSpPr>
                  <p:cNvPr id="45133" name="Rectangle 8"/>
                  <p:cNvSpPr>
                    <a:spLocks noChangeArrowheads="1"/>
                  </p:cNvSpPr>
                  <p:nvPr/>
                </p:nvSpPr>
                <p:spPr bwMode="auto">
                  <a:xfrm>
                    <a:off x="2688" y="336"/>
                    <a:ext cx="589" cy="227"/>
                  </a:xfrm>
                  <a:prstGeom prst="rect">
                    <a:avLst/>
                  </a:prstGeom>
                  <a:noFill/>
                  <a:ln w="9525">
                    <a:solidFill>
                      <a:schemeClr val="tx1"/>
                    </a:solidFill>
                    <a:miter lim="800000"/>
                    <a:headEnd/>
                    <a:tailEnd/>
                  </a:ln>
                </p:spPr>
                <p:txBody>
                  <a:bodyPr wrap="none" anchor="ctr"/>
                  <a:lstStyle/>
                  <a:p>
                    <a:r>
                      <a:rPr lang="en-US" altLang="zh-CN"/>
                      <a:t>front</a:t>
                    </a:r>
                  </a:p>
                </p:txBody>
              </p:sp>
              <p:sp>
                <p:nvSpPr>
                  <p:cNvPr id="45134" name="Line 9"/>
                  <p:cNvSpPr>
                    <a:spLocks noChangeShapeType="1"/>
                  </p:cNvSpPr>
                  <p:nvPr/>
                </p:nvSpPr>
                <p:spPr bwMode="auto">
                  <a:xfrm>
                    <a:off x="3216" y="459"/>
                    <a:ext cx="240" cy="0"/>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6" name="Group 10"/>
                <p:cNvGrpSpPr>
                  <a:grpSpLocks/>
                </p:cNvGrpSpPr>
                <p:nvPr/>
              </p:nvGrpSpPr>
              <p:grpSpPr bwMode="auto">
                <a:xfrm>
                  <a:off x="2784" y="3245"/>
                  <a:ext cx="768" cy="227"/>
                  <a:chOff x="2688" y="336"/>
                  <a:chExt cx="768" cy="227"/>
                </a:xfrm>
              </p:grpSpPr>
              <p:sp>
                <p:nvSpPr>
                  <p:cNvPr id="45131" name="Rectangle 11"/>
                  <p:cNvSpPr>
                    <a:spLocks noChangeArrowheads="1"/>
                  </p:cNvSpPr>
                  <p:nvPr/>
                </p:nvSpPr>
                <p:spPr bwMode="auto">
                  <a:xfrm>
                    <a:off x="2688" y="336"/>
                    <a:ext cx="589" cy="227"/>
                  </a:xfrm>
                  <a:prstGeom prst="rect">
                    <a:avLst/>
                  </a:prstGeom>
                  <a:noFill/>
                  <a:ln w="9525">
                    <a:solidFill>
                      <a:schemeClr val="tx1"/>
                    </a:solidFill>
                    <a:miter lim="800000"/>
                    <a:headEnd/>
                    <a:tailEnd/>
                  </a:ln>
                </p:spPr>
                <p:txBody>
                  <a:bodyPr wrap="none" anchor="ctr"/>
                  <a:lstStyle/>
                  <a:p>
                    <a:r>
                      <a:rPr lang="zh-CN" altLang="en-US"/>
                      <a:t> </a:t>
                    </a:r>
                    <a:r>
                      <a:rPr lang="en-US" altLang="zh-CN"/>
                      <a:t>rear</a:t>
                    </a:r>
                  </a:p>
                </p:txBody>
              </p:sp>
              <p:sp>
                <p:nvSpPr>
                  <p:cNvPr id="45132" name="Line 12"/>
                  <p:cNvSpPr>
                    <a:spLocks noChangeShapeType="1"/>
                  </p:cNvSpPr>
                  <p:nvPr/>
                </p:nvSpPr>
                <p:spPr bwMode="auto">
                  <a:xfrm>
                    <a:off x="3216" y="459"/>
                    <a:ext cx="240" cy="0"/>
                  </a:xfrm>
                  <a:prstGeom prst="line">
                    <a:avLst/>
                  </a:prstGeom>
                  <a:noFill/>
                  <a:ln w="19050">
                    <a:solidFill>
                      <a:schemeClr val="tx1"/>
                    </a:solidFill>
                    <a:miter lim="800000"/>
                    <a:headEnd/>
                    <a:tailEnd type="triangle" w="med" len="med"/>
                  </a:ln>
                </p:spPr>
                <p:txBody>
                  <a:bodyPr wrap="none"/>
                  <a:lstStyle/>
                  <a:p>
                    <a:endParaRPr lang="zh-CN" altLang="en-US"/>
                  </a:p>
                </p:txBody>
              </p:sp>
            </p:grpSp>
          </p:grpSp>
          <p:grpSp>
            <p:nvGrpSpPr>
              <p:cNvPr id="7" name="Group 13"/>
              <p:cNvGrpSpPr>
                <a:grpSpLocks/>
              </p:cNvGrpSpPr>
              <p:nvPr/>
            </p:nvGrpSpPr>
            <p:grpSpPr bwMode="auto">
              <a:xfrm>
                <a:off x="1248" y="163"/>
                <a:ext cx="589" cy="317"/>
                <a:chOff x="1248" y="163"/>
                <a:chExt cx="589" cy="317"/>
              </a:xfrm>
            </p:grpSpPr>
            <p:sp>
              <p:nvSpPr>
                <p:cNvPr id="45127" name="Rectangle 14"/>
                <p:cNvSpPr>
                  <a:spLocks noChangeArrowheads="1"/>
                </p:cNvSpPr>
                <p:nvPr/>
              </p:nvSpPr>
              <p:spPr bwMode="auto">
                <a:xfrm>
                  <a:off x="1248" y="163"/>
                  <a:ext cx="589" cy="317"/>
                </a:xfrm>
                <a:prstGeom prst="rect">
                  <a:avLst/>
                </a:prstGeom>
                <a:noFill/>
                <a:ln w="9525">
                  <a:solidFill>
                    <a:schemeClr val="tx1"/>
                  </a:solidFill>
                  <a:miter lim="800000"/>
                  <a:headEnd/>
                  <a:tailEnd/>
                </a:ln>
              </p:spPr>
              <p:txBody>
                <a:bodyPr wrap="none" anchor="ctr"/>
                <a:lstStyle/>
                <a:p>
                  <a:pPr algn="r"/>
                  <a:r>
                    <a:rPr lang="zh-CN" altLang="en-US">
                      <a:ea typeface="Arial Unicode MS" pitchFamily="34" charset="-122"/>
                      <a:cs typeface="Arial Unicode MS" pitchFamily="34" charset="-122"/>
                    </a:rPr>
                    <a:t>∧</a:t>
                  </a:r>
                  <a:endParaRPr lang="zh-CN" altLang="en-US"/>
                </a:p>
              </p:txBody>
            </p:sp>
            <p:sp>
              <p:nvSpPr>
                <p:cNvPr id="45128" name="Line 15"/>
                <p:cNvSpPr>
                  <a:spLocks noChangeShapeType="1"/>
                </p:cNvSpPr>
                <p:nvPr/>
              </p:nvSpPr>
              <p:spPr bwMode="auto">
                <a:xfrm>
                  <a:off x="1566" y="163"/>
                  <a:ext cx="0" cy="317"/>
                </a:xfrm>
                <a:prstGeom prst="line">
                  <a:avLst/>
                </a:prstGeom>
                <a:noFill/>
                <a:ln w="9525">
                  <a:solidFill>
                    <a:schemeClr val="tx1"/>
                  </a:solidFill>
                  <a:miter lim="800000"/>
                  <a:headEnd/>
                  <a:tailEnd/>
                </a:ln>
              </p:spPr>
              <p:txBody>
                <a:bodyPr wrap="none"/>
                <a:lstStyle/>
                <a:p>
                  <a:endParaRPr lang="zh-CN" altLang="en-US"/>
                </a:p>
              </p:txBody>
            </p:sp>
          </p:grpSp>
        </p:grpSp>
        <p:grpSp>
          <p:nvGrpSpPr>
            <p:cNvPr id="8" name="Group 16"/>
            <p:cNvGrpSpPr>
              <a:grpSpLocks/>
            </p:cNvGrpSpPr>
            <p:nvPr/>
          </p:nvGrpSpPr>
          <p:grpSpPr bwMode="auto">
            <a:xfrm>
              <a:off x="1927" y="981"/>
              <a:ext cx="1996" cy="771"/>
              <a:chOff x="158" y="981"/>
              <a:chExt cx="1996" cy="771"/>
            </a:xfrm>
          </p:grpSpPr>
          <p:sp>
            <p:nvSpPr>
              <p:cNvPr id="45107" name="Rectangle 17"/>
              <p:cNvSpPr>
                <a:spLocks noChangeArrowheads="1"/>
              </p:cNvSpPr>
              <p:nvPr/>
            </p:nvSpPr>
            <p:spPr bwMode="auto">
              <a:xfrm>
                <a:off x="884" y="1503"/>
                <a:ext cx="771" cy="249"/>
              </a:xfrm>
              <a:prstGeom prst="rect">
                <a:avLst/>
              </a:prstGeom>
              <a:noFill/>
              <a:ln w="9525">
                <a:noFill/>
                <a:miter lim="800000"/>
                <a:headEnd/>
                <a:tailEnd/>
              </a:ln>
            </p:spPr>
            <p:txBody>
              <a:bodyPr wrap="none" anchor="ctr"/>
              <a:lstStyle/>
              <a:p>
                <a:r>
                  <a:rPr lang="en-US" altLang="zh-CN" sz="2000" b="1" dirty="0"/>
                  <a:t>(b)   x</a:t>
                </a:r>
                <a:r>
                  <a:rPr lang="zh-CN" altLang="en-US" sz="2000" b="1" dirty="0"/>
                  <a:t>入队</a:t>
                </a:r>
              </a:p>
            </p:txBody>
          </p:sp>
          <p:grpSp>
            <p:nvGrpSpPr>
              <p:cNvPr id="9" name="Group 18"/>
              <p:cNvGrpSpPr>
                <a:grpSpLocks/>
              </p:cNvGrpSpPr>
              <p:nvPr/>
            </p:nvGrpSpPr>
            <p:grpSpPr bwMode="auto">
              <a:xfrm>
                <a:off x="158" y="981"/>
                <a:ext cx="1996" cy="408"/>
                <a:chOff x="158" y="981"/>
                <a:chExt cx="1996" cy="408"/>
              </a:xfrm>
            </p:grpSpPr>
            <p:grpSp>
              <p:nvGrpSpPr>
                <p:cNvPr id="10" name="Group 19"/>
                <p:cNvGrpSpPr>
                  <a:grpSpLocks/>
                </p:cNvGrpSpPr>
                <p:nvPr/>
              </p:nvGrpSpPr>
              <p:grpSpPr bwMode="auto">
                <a:xfrm>
                  <a:off x="1579" y="995"/>
                  <a:ext cx="575" cy="231"/>
                  <a:chOff x="1579" y="995"/>
                  <a:chExt cx="575" cy="231"/>
                </a:xfrm>
              </p:grpSpPr>
              <p:sp>
                <p:nvSpPr>
                  <p:cNvPr id="45122" name="Rectangle 20"/>
                  <p:cNvSpPr>
                    <a:spLocks noChangeArrowheads="1"/>
                  </p:cNvSpPr>
                  <p:nvPr/>
                </p:nvSpPr>
                <p:spPr bwMode="auto">
                  <a:xfrm>
                    <a:off x="1579" y="999"/>
                    <a:ext cx="575" cy="227"/>
                  </a:xfrm>
                  <a:prstGeom prst="rect">
                    <a:avLst/>
                  </a:prstGeom>
                  <a:noFill/>
                  <a:ln w="9525">
                    <a:solidFill>
                      <a:schemeClr val="tx1"/>
                    </a:solidFill>
                    <a:miter lim="800000"/>
                    <a:headEnd/>
                    <a:tailEnd/>
                  </a:ln>
                </p:spPr>
                <p:txBody>
                  <a:bodyPr wrap="none" anchor="ctr"/>
                  <a:lstStyle/>
                  <a:p>
                    <a:r>
                      <a:rPr lang="zh-CN" altLang="en-US" dirty="0"/>
                      <a:t>  </a:t>
                    </a:r>
                    <a:r>
                      <a:rPr lang="en-US" altLang="zh-CN" dirty="0"/>
                      <a:t>x  </a:t>
                    </a:r>
                    <a:r>
                      <a:rPr lang="en-US" altLang="zh-CN" dirty="0">
                        <a:ea typeface="Arial Unicode MS" pitchFamily="34" charset="-122"/>
                        <a:cs typeface="Arial Unicode MS" pitchFamily="34" charset="-122"/>
                      </a:rPr>
                      <a:t>∧</a:t>
                    </a:r>
                  </a:p>
                </p:txBody>
              </p:sp>
              <p:sp>
                <p:nvSpPr>
                  <p:cNvPr id="45123" name="Line 21"/>
                  <p:cNvSpPr>
                    <a:spLocks noChangeShapeType="1"/>
                  </p:cNvSpPr>
                  <p:nvPr/>
                </p:nvSpPr>
                <p:spPr bwMode="auto">
                  <a:xfrm>
                    <a:off x="1912" y="995"/>
                    <a:ext cx="0" cy="227"/>
                  </a:xfrm>
                  <a:prstGeom prst="line">
                    <a:avLst/>
                  </a:prstGeom>
                  <a:noFill/>
                  <a:ln w="9525">
                    <a:solidFill>
                      <a:schemeClr val="tx1"/>
                    </a:solidFill>
                    <a:miter lim="800000"/>
                    <a:headEnd/>
                    <a:tailEnd/>
                  </a:ln>
                </p:spPr>
                <p:txBody>
                  <a:bodyPr wrap="none"/>
                  <a:lstStyle/>
                  <a:p>
                    <a:endParaRPr lang="zh-CN" altLang="en-US"/>
                  </a:p>
                </p:txBody>
              </p:sp>
            </p:grpSp>
            <p:grpSp>
              <p:nvGrpSpPr>
                <p:cNvPr id="11" name="Group 22"/>
                <p:cNvGrpSpPr>
                  <a:grpSpLocks/>
                </p:cNvGrpSpPr>
                <p:nvPr/>
              </p:nvGrpSpPr>
              <p:grpSpPr bwMode="auto">
                <a:xfrm>
                  <a:off x="926" y="990"/>
                  <a:ext cx="645" cy="227"/>
                  <a:chOff x="1872" y="3408"/>
                  <a:chExt cx="645" cy="227"/>
                </a:xfrm>
              </p:grpSpPr>
              <p:grpSp>
                <p:nvGrpSpPr>
                  <p:cNvPr id="12" name="Group 23"/>
                  <p:cNvGrpSpPr>
                    <a:grpSpLocks/>
                  </p:cNvGrpSpPr>
                  <p:nvPr/>
                </p:nvGrpSpPr>
                <p:grpSpPr bwMode="auto">
                  <a:xfrm>
                    <a:off x="1872" y="3408"/>
                    <a:ext cx="499" cy="227"/>
                    <a:chOff x="864" y="3168"/>
                    <a:chExt cx="499" cy="227"/>
                  </a:xfrm>
                </p:grpSpPr>
                <p:sp>
                  <p:nvSpPr>
                    <p:cNvPr id="45120" name="Rectangle 24"/>
                    <p:cNvSpPr>
                      <a:spLocks noChangeArrowheads="1"/>
                    </p:cNvSpPr>
                    <p:nvPr/>
                  </p:nvSpPr>
                  <p:spPr bwMode="auto">
                    <a:xfrm>
                      <a:off x="864" y="3168"/>
                      <a:ext cx="499" cy="227"/>
                    </a:xfrm>
                    <a:prstGeom prst="rect">
                      <a:avLst/>
                    </a:prstGeom>
                    <a:noFill/>
                    <a:ln w="9525">
                      <a:solidFill>
                        <a:schemeClr val="tx1"/>
                      </a:solidFill>
                      <a:miter lim="800000"/>
                      <a:headEnd/>
                      <a:tailEnd/>
                    </a:ln>
                  </p:spPr>
                  <p:txBody>
                    <a:bodyPr wrap="none" anchor="ctr"/>
                    <a:lstStyle/>
                    <a:p>
                      <a:pPr algn="r"/>
                      <a:endParaRPr lang="zh-CN" altLang="en-US"/>
                    </a:p>
                  </p:txBody>
                </p:sp>
                <p:sp>
                  <p:nvSpPr>
                    <p:cNvPr id="45121" name="Line 25"/>
                    <p:cNvSpPr>
                      <a:spLocks noChangeShapeType="1"/>
                    </p:cNvSpPr>
                    <p:nvPr/>
                  </p:nvSpPr>
                  <p:spPr bwMode="auto">
                    <a:xfrm>
                      <a:off x="1182" y="3168"/>
                      <a:ext cx="0" cy="227"/>
                    </a:xfrm>
                    <a:prstGeom prst="line">
                      <a:avLst/>
                    </a:prstGeom>
                    <a:noFill/>
                    <a:ln w="9525">
                      <a:solidFill>
                        <a:schemeClr val="tx1"/>
                      </a:solidFill>
                      <a:miter lim="800000"/>
                      <a:headEnd/>
                      <a:tailEnd/>
                    </a:ln>
                  </p:spPr>
                  <p:txBody>
                    <a:bodyPr wrap="none"/>
                    <a:lstStyle/>
                    <a:p>
                      <a:endParaRPr lang="zh-CN" altLang="en-US"/>
                    </a:p>
                  </p:txBody>
                </p:sp>
              </p:grpSp>
              <p:sp>
                <p:nvSpPr>
                  <p:cNvPr id="45119" name="Line 26"/>
                  <p:cNvSpPr>
                    <a:spLocks noChangeShapeType="1"/>
                  </p:cNvSpPr>
                  <p:nvPr/>
                </p:nvSpPr>
                <p:spPr bwMode="auto">
                  <a:xfrm>
                    <a:off x="2277" y="3522"/>
                    <a:ext cx="240" cy="0"/>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13" name="Group 27"/>
                <p:cNvGrpSpPr>
                  <a:grpSpLocks/>
                </p:cNvGrpSpPr>
                <p:nvPr/>
              </p:nvGrpSpPr>
              <p:grpSpPr bwMode="auto">
                <a:xfrm>
                  <a:off x="158" y="981"/>
                  <a:ext cx="771" cy="204"/>
                  <a:chOff x="2688" y="336"/>
                  <a:chExt cx="768" cy="227"/>
                </a:xfrm>
              </p:grpSpPr>
              <p:sp>
                <p:nvSpPr>
                  <p:cNvPr id="45116" name="Rectangle 28"/>
                  <p:cNvSpPr>
                    <a:spLocks noChangeArrowheads="1"/>
                  </p:cNvSpPr>
                  <p:nvPr/>
                </p:nvSpPr>
                <p:spPr bwMode="auto">
                  <a:xfrm>
                    <a:off x="2688" y="336"/>
                    <a:ext cx="589" cy="227"/>
                  </a:xfrm>
                  <a:prstGeom prst="rect">
                    <a:avLst/>
                  </a:prstGeom>
                  <a:noFill/>
                  <a:ln w="9525">
                    <a:solidFill>
                      <a:schemeClr val="tx1"/>
                    </a:solidFill>
                    <a:miter lim="800000"/>
                    <a:headEnd/>
                    <a:tailEnd/>
                  </a:ln>
                </p:spPr>
                <p:txBody>
                  <a:bodyPr wrap="none" anchor="ctr"/>
                  <a:lstStyle/>
                  <a:p>
                    <a:r>
                      <a:rPr lang="en-US" altLang="zh-CN"/>
                      <a:t>front</a:t>
                    </a:r>
                  </a:p>
                </p:txBody>
              </p:sp>
              <p:sp>
                <p:nvSpPr>
                  <p:cNvPr id="45117" name="Line 29"/>
                  <p:cNvSpPr>
                    <a:spLocks noChangeShapeType="1"/>
                  </p:cNvSpPr>
                  <p:nvPr/>
                </p:nvSpPr>
                <p:spPr bwMode="auto">
                  <a:xfrm>
                    <a:off x="3216" y="459"/>
                    <a:ext cx="240" cy="0"/>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14" name="Group 30"/>
                <p:cNvGrpSpPr>
                  <a:grpSpLocks/>
                </p:cNvGrpSpPr>
                <p:nvPr/>
              </p:nvGrpSpPr>
              <p:grpSpPr bwMode="auto">
                <a:xfrm>
                  <a:off x="158" y="1185"/>
                  <a:ext cx="1544" cy="204"/>
                  <a:chOff x="158" y="1185"/>
                  <a:chExt cx="1544" cy="204"/>
                </a:xfrm>
              </p:grpSpPr>
              <p:sp>
                <p:nvSpPr>
                  <p:cNvPr id="45113" name="Rectangle 31"/>
                  <p:cNvSpPr>
                    <a:spLocks noChangeArrowheads="1"/>
                  </p:cNvSpPr>
                  <p:nvPr/>
                </p:nvSpPr>
                <p:spPr bwMode="auto">
                  <a:xfrm>
                    <a:off x="158" y="1185"/>
                    <a:ext cx="591" cy="204"/>
                  </a:xfrm>
                  <a:prstGeom prst="rect">
                    <a:avLst/>
                  </a:prstGeom>
                  <a:noFill/>
                  <a:ln w="9525">
                    <a:solidFill>
                      <a:schemeClr val="tx1"/>
                    </a:solidFill>
                    <a:miter lim="800000"/>
                    <a:headEnd/>
                    <a:tailEnd/>
                  </a:ln>
                </p:spPr>
                <p:txBody>
                  <a:bodyPr wrap="none" anchor="ctr"/>
                  <a:lstStyle/>
                  <a:p>
                    <a:r>
                      <a:rPr lang="zh-CN" altLang="en-US"/>
                      <a:t> </a:t>
                    </a:r>
                    <a:r>
                      <a:rPr lang="en-US" altLang="zh-CN"/>
                      <a:t>rear</a:t>
                    </a:r>
                  </a:p>
                </p:txBody>
              </p:sp>
              <p:sp>
                <p:nvSpPr>
                  <p:cNvPr id="45114" name="Line 32"/>
                  <p:cNvSpPr>
                    <a:spLocks noChangeShapeType="1"/>
                  </p:cNvSpPr>
                  <p:nvPr/>
                </p:nvSpPr>
                <p:spPr bwMode="auto">
                  <a:xfrm>
                    <a:off x="677" y="1344"/>
                    <a:ext cx="1020" cy="0"/>
                  </a:xfrm>
                  <a:prstGeom prst="line">
                    <a:avLst/>
                  </a:prstGeom>
                  <a:noFill/>
                  <a:ln w="19050">
                    <a:solidFill>
                      <a:schemeClr val="tx1"/>
                    </a:solidFill>
                    <a:miter lim="800000"/>
                    <a:headEnd/>
                    <a:tailEnd/>
                  </a:ln>
                </p:spPr>
                <p:txBody>
                  <a:bodyPr wrap="none"/>
                  <a:lstStyle/>
                  <a:p>
                    <a:endParaRPr lang="zh-CN" altLang="en-US"/>
                  </a:p>
                </p:txBody>
              </p:sp>
              <p:sp>
                <p:nvSpPr>
                  <p:cNvPr id="45115" name="Line 33"/>
                  <p:cNvSpPr>
                    <a:spLocks noChangeShapeType="1"/>
                  </p:cNvSpPr>
                  <p:nvPr/>
                </p:nvSpPr>
                <p:spPr bwMode="auto">
                  <a:xfrm flipV="1">
                    <a:off x="1702" y="1230"/>
                    <a:ext cx="0" cy="113"/>
                  </a:xfrm>
                  <a:prstGeom prst="line">
                    <a:avLst/>
                  </a:prstGeom>
                  <a:noFill/>
                  <a:ln w="9525">
                    <a:solidFill>
                      <a:schemeClr val="tx1"/>
                    </a:solidFill>
                    <a:miter lim="800000"/>
                    <a:headEnd/>
                    <a:tailEnd type="triangle" w="med" len="med"/>
                  </a:ln>
                </p:spPr>
                <p:txBody>
                  <a:bodyPr wrap="none"/>
                  <a:lstStyle/>
                  <a:p>
                    <a:endParaRPr lang="zh-CN" altLang="en-US"/>
                  </a:p>
                </p:txBody>
              </p:sp>
            </p:grpSp>
          </p:grpSp>
        </p:grpSp>
        <p:grpSp>
          <p:nvGrpSpPr>
            <p:cNvPr id="15" name="Group 34"/>
            <p:cNvGrpSpPr>
              <a:grpSpLocks/>
            </p:cNvGrpSpPr>
            <p:nvPr/>
          </p:nvGrpSpPr>
          <p:grpSpPr bwMode="auto">
            <a:xfrm>
              <a:off x="1927" y="1890"/>
              <a:ext cx="2625" cy="769"/>
              <a:chOff x="1927" y="845"/>
              <a:chExt cx="2625" cy="769"/>
            </a:xfrm>
          </p:grpSpPr>
          <p:sp>
            <p:nvSpPr>
              <p:cNvPr id="45086" name="Rectangle 35"/>
              <p:cNvSpPr>
                <a:spLocks noChangeArrowheads="1"/>
              </p:cNvSpPr>
              <p:nvPr/>
            </p:nvSpPr>
            <p:spPr bwMode="auto">
              <a:xfrm>
                <a:off x="2699" y="1365"/>
                <a:ext cx="861" cy="249"/>
              </a:xfrm>
              <a:prstGeom prst="rect">
                <a:avLst/>
              </a:prstGeom>
              <a:noFill/>
              <a:ln w="9525">
                <a:noFill/>
                <a:miter lim="800000"/>
                <a:headEnd/>
                <a:tailEnd/>
              </a:ln>
            </p:spPr>
            <p:txBody>
              <a:bodyPr wrap="none" anchor="ctr"/>
              <a:lstStyle/>
              <a:p>
                <a:r>
                  <a:rPr lang="en-US" altLang="zh-CN" sz="2000" b="1" dirty="0"/>
                  <a:t>(c)  y</a:t>
                </a:r>
                <a:r>
                  <a:rPr lang="zh-CN" altLang="en-US" sz="2000" b="1" dirty="0"/>
                  <a:t>再入队</a:t>
                </a:r>
              </a:p>
            </p:txBody>
          </p:sp>
          <p:grpSp>
            <p:nvGrpSpPr>
              <p:cNvPr id="16" name="Group 36"/>
              <p:cNvGrpSpPr>
                <a:grpSpLocks/>
              </p:cNvGrpSpPr>
              <p:nvPr/>
            </p:nvGrpSpPr>
            <p:grpSpPr bwMode="auto">
              <a:xfrm>
                <a:off x="1927" y="845"/>
                <a:ext cx="2625" cy="408"/>
                <a:chOff x="2024" y="144"/>
                <a:chExt cx="2625" cy="408"/>
              </a:xfrm>
            </p:grpSpPr>
            <p:grpSp>
              <p:nvGrpSpPr>
                <p:cNvPr id="17" name="Group 37"/>
                <p:cNvGrpSpPr>
                  <a:grpSpLocks/>
                </p:cNvGrpSpPr>
                <p:nvPr/>
              </p:nvGrpSpPr>
              <p:grpSpPr bwMode="auto">
                <a:xfrm>
                  <a:off x="4122" y="162"/>
                  <a:ext cx="527" cy="227"/>
                  <a:chOff x="4122" y="162"/>
                  <a:chExt cx="527" cy="227"/>
                </a:xfrm>
              </p:grpSpPr>
              <p:sp>
                <p:nvSpPr>
                  <p:cNvPr id="45105" name="Rectangle 38"/>
                  <p:cNvSpPr>
                    <a:spLocks noChangeArrowheads="1"/>
                  </p:cNvSpPr>
                  <p:nvPr/>
                </p:nvSpPr>
                <p:spPr bwMode="auto">
                  <a:xfrm>
                    <a:off x="4122" y="162"/>
                    <a:ext cx="527" cy="227"/>
                  </a:xfrm>
                  <a:prstGeom prst="rect">
                    <a:avLst/>
                  </a:prstGeom>
                  <a:noFill/>
                  <a:ln w="9525">
                    <a:solidFill>
                      <a:schemeClr val="tx1"/>
                    </a:solidFill>
                    <a:miter lim="800000"/>
                    <a:headEnd/>
                    <a:tailEnd/>
                  </a:ln>
                </p:spPr>
                <p:txBody>
                  <a:bodyPr wrap="none" anchor="ctr"/>
                  <a:lstStyle/>
                  <a:p>
                    <a:r>
                      <a:rPr lang="zh-CN" altLang="en-US">
                        <a:ea typeface="Arial Unicode MS" pitchFamily="34" charset="-122"/>
                        <a:cs typeface="Arial Unicode MS" pitchFamily="34" charset="-122"/>
                      </a:rPr>
                      <a:t> </a:t>
                    </a:r>
                    <a:r>
                      <a:rPr lang="en-US" altLang="zh-CN">
                        <a:ea typeface="Arial Unicode MS" pitchFamily="34" charset="-122"/>
                        <a:cs typeface="Arial Unicode MS" pitchFamily="34" charset="-122"/>
                      </a:rPr>
                      <a:t>y   ∧</a:t>
                    </a:r>
                    <a:endParaRPr lang="en-US" altLang="zh-CN"/>
                  </a:p>
                </p:txBody>
              </p:sp>
              <p:sp>
                <p:nvSpPr>
                  <p:cNvPr id="45106" name="Line 39"/>
                  <p:cNvSpPr>
                    <a:spLocks noChangeShapeType="1"/>
                  </p:cNvSpPr>
                  <p:nvPr/>
                </p:nvSpPr>
                <p:spPr bwMode="auto">
                  <a:xfrm>
                    <a:off x="4440" y="162"/>
                    <a:ext cx="0" cy="227"/>
                  </a:xfrm>
                  <a:prstGeom prst="line">
                    <a:avLst/>
                  </a:prstGeom>
                  <a:noFill/>
                  <a:ln w="9525">
                    <a:solidFill>
                      <a:schemeClr val="tx1"/>
                    </a:solidFill>
                    <a:miter lim="800000"/>
                    <a:headEnd/>
                    <a:tailEnd/>
                  </a:ln>
                </p:spPr>
                <p:txBody>
                  <a:bodyPr wrap="none"/>
                  <a:lstStyle/>
                  <a:p>
                    <a:endParaRPr lang="zh-CN" altLang="en-US"/>
                  </a:p>
                </p:txBody>
              </p:sp>
            </p:grpSp>
            <p:grpSp>
              <p:nvGrpSpPr>
                <p:cNvPr id="18" name="Group 40"/>
                <p:cNvGrpSpPr>
                  <a:grpSpLocks/>
                </p:cNvGrpSpPr>
                <p:nvPr/>
              </p:nvGrpSpPr>
              <p:grpSpPr bwMode="auto">
                <a:xfrm>
                  <a:off x="2784" y="153"/>
                  <a:ext cx="645" cy="227"/>
                  <a:chOff x="1872" y="3408"/>
                  <a:chExt cx="645" cy="227"/>
                </a:xfrm>
              </p:grpSpPr>
              <p:grpSp>
                <p:nvGrpSpPr>
                  <p:cNvPr id="19" name="Group 41"/>
                  <p:cNvGrpSpPr>
                    <a:grpSpLocks/>
                  </p:cNvGrpSpPr>
                  <p:nvPr/>
                </p:nvGrpSpPr>
                <p:grpSpPr bwMode="auto">
                  <a:xfrm>
                    <a:off x="1872" y="3408"/>
                    <a:ext cx="499" cy="227"/>
                    <a:chOff x="864" y="3168"/>
                    <a:chExt cx="499" cy="227"/>
                  </a:xfrm>
                </p:grpSpPr>
                <p:sp>
                  <p:nvSpPr>
                    <p:cNvPr id="45103" name="Rectangle 42"/>
                    <p:cNvSpPr>
                      <a:spLocks noChangeArrowheads="1"/>
                    </p:cNvSpPr>
                    <p:nvPr/>
                  </p:nvSpPr>
                  <p:spPr bwMode="auto">
                    <a:xfrm>
                      <a:off x="864" y="3168"/>
                      <a:ext cx="499" cy="227"/>
                    </a:xfrm>
                    <a:prstGeom prst="rect">
                      <a:avLst/>
                    </a:prstGeom>
                    <a:noFill/>
                    <a:ln w="9525">
                      <a:solidFill>
                        <a:schemeClr val="tx1"/>
                      </a:solidFill>
                      <a:miter lim="800000"/>
                      <a:headEnd/>
                      <a:tailEnd/>
                    </a:ln>
                  </p:spPr>
                  <p:txBody>
                    <a:bodyPr wrap="none" anchor="ctr"/>
                    <a:lstStyle/>
                    <a:p>
                      <a:pPr algn="r"/>
                      <a:endParaRPr lang="zh-CN" altLang="en-US"/>
                    </a:p>
                  </p:txBody>
                </p:sp>
                <p:sp>
                  <p:nvSpPr>
                    <p:cNvPr id="45104" name="Line 43"/>
                    <p:cNvSpPr>
                      <a:spLocks noChangeShapeType="1"/>
                    </p:cNvSpPr>
                    <p:nvPr/>
                  </p:nvSpPr>
                  <p:spPr bwMode="auto">
                    <a:xfrm>
                      <a:off x="1182" y="3168"/>
                      <a:ext cx="0" cy="227"/>
                    </a:xfrm>
                    <a:prstGeom prst="line">
                      <a:avLst/>
                    </a:prstGeom>
                    <a:noFill/>
                    <a:ln w="9525">
                      <a:solidFill>
                        <a:schemeClr val="tx1"/>
                      </a:solidFill>
                      <a:miter lim="800000"/>
                      <a:headEnd/>
                      <a:tailEnd/>
                    </a:ln>
                  </p:spPr>
                  <p:txBody>
                    <a:bodyPr wrap="none"/>
                    <a:lstStyle/>
                    <a:p>
                      <a:endParaRPr lang="zh-CN" altLang="en-US"/>
                    </a:p>
                  </p:txBody>
                </p:sp>
              </p:grpSp>
              <p:sp>
                <p:nvSpPr>
                  <p:cNvPr id="45102" name="Line 44"/>
                  <p:cNvSpPr>
                    <a:spLocks noChangeShapeType="1"/>
                  </p:cNvSpPr>
                  <p:nvPr/>
                </p:nvSpPr>
                <p:spPr bwMode="auto">
                  <a:xfrm>
                    <a:off x="2277" y="3522"/>
                    <a:ext cx="240" cy="0"/>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20" name="Group 45"/>
                <p:cNvGrpSpPr>
                  <a:grpSpLocks/>
                </p:cNvGrpSpPr>
                <p:nvPr/>
              </p:nvGrpSpPr>
              <p:grpSpPr bwMode="auto">
                <a:xfrm>
                  <a:off x="2024" y="144"/>
                  <a:ext cx="771" cy="204"/>
                  <a:chOff x="2688" y="336"/>
                  <a:chExt cx="768" cy="227"/>
                </a:xfrm>
              </p:grpSpPr>
              <p:sp>
                <p:nvSpPr>
                  <p:cNvPr id="45099" name="Rectangle 46"/>
                  <p:cNvSpPr>
                    <a:spLocks noChangeArrowheads="1"/>
                  </p:cNvSpPr>
                  <p:nvPr/>
                </p:nvSpPr>
                <p:spPr bwMode="auto">
                  <a:xfrm>
                    <a:off x="2688" y="336"/>
                    <a:ext cx="589" cy="227"/>
                  </a:xfrm>
                  <a:prstGeom prst="rect">
                    <a:avLst/>
                  </a:prstGeom>
                  <a:noFill/>
                  <a:ln w="9525">
                    <a:solidFill>
                      <a:schemeClr val="tx1"/>
                    </a:solidFill>
                    <a:miter lim="800000"/>
                    <a:headEnd/>
                    <a:tailEnd/>
                  </a:ln>
                </p:spPr>
                <p:txBody>
                  <a:bodyPr wrap="none" anchor="ctr"/>
                  <a:lstStyle/>
                  <a:p>
                    <a:r>
                      <a:rPr lang="en-US" altLang="zh-CN"/>
                      <a:t>front</a:t>
                    </a:r>
                  </a:p>
                </p:txBody>
              </p:sp>
              <p:sp>
                <p:nvSpPr>
                  <p:cNvPr id="45100" name="Line 47"/>
                  <p:cNvSpPr>
                    <a:spLocks noChangeShapeType="1"/>
                  </p:cNvSpPr>
                  <p:nvPr/>
                </p:nvSpPr>
                <p:spPr bwMode="auto">
                  <a:xfrm>
                    <a:off x="3216" y="459"/>
                    <a:ext cx="240" cy="0"/>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21" name="Group 48"/>
                <p:cNvGrpSpPr>
                  <a:grpSpLocks/>
                </p:cNvGrpSpPr>
                <p:nvPr/>
              </p:nvGrpSpPr>
              <p:grpSpPr bwMode="auto">
                <a:xfrm>
                  <a:off x="2024" y="348"/>
                  <a:ext cx="2239" cy="204"/>
                  <a:chOff x="2024" y="348"/>
                  <a:chExt cx="2239" cy="204"/>
                </a:xfrm>
              </p:grpSpPr>
              <p:sp>
                <p:nvSpPr>
                  <p:cNvPr id="45096" name="Rectangle 49"/>
                  <p:cNvSpPr>
                    <a:spLocks noChangeArrowheads="1"/>
                  </p:cNvSpPr>
                  <p:nvPr/>
                </p:nvSpPr>
                <p:spPr bwMode="auto">
                  <a:xfrm>
                    <a:off x="2024" y="348"/>
                    <a:ext cx="589" cy="204"/>
                  </a:xfrm>
                  <a:prstGeom prst="rect">
                    <a:avLst/>
                  </a:prstGeom>
                  <a:noFill/>
                  <a:ln w="9525">
                    <a:solidFill>
                      <a:schemeClr val="tx1"/>
                    </a:solidFill>
                    <a:miter lim="800000"/>
                    <a:headEnd/>
                    <a:tailEnd/>
                  </a:ln>
                </p:spPr>
                <p:txBody>
                  <a:bodyPr wrap="none" anchor="ctr"/>
                  <a:lstStyle/>
                  <a:p>
                    <a:r>
                      <a:rPr lang="zh-CN" altLang="en-US"/>
                      <a:t> </a:t>
                    </a:r>
                    <a:r>
                      <a:rPr lang="en-US" altLang="zh-CN"/>
                      <a:t>rear</a:t>
                    </a:r>
                  </a:p>
                </p:txBody>
              </p:sp>
              <p:sp>
                <p:nvSpPr>
                  <p:cNvPr id="45097" name="Line 50"/>
                  <p:cNvSpPr>
                    <a:spLocks noChangeShapeType="1"/>
                  </p:cNvSpPr>
                  <p:nvPr/>
                </p:nvSpPr>
                <p:spPr bwMode="auto">
                  <a:xfrm>
                    <a:off x="2562" y="505"/>
                    <a:ext cx="1700" cy="0"/>
                  </a:xfrm>
                  <a:prstGeom prst="line">
                    <a:avLst/>
                  </a:prstGeom>
                  <a:noFill/>
                  <a:ln w="19050">
                    <a:solidFill>
                      <a:schemeClr val="tx1"/>
                    </a:solidFill>
                    <a:miter lim="800000"/>
                    <a:headEnd/>
                    <a:tailEnd/>
                  </a:ln>
                </p:spPr>
                <p:txBody>
                  <a:bodyPr wrap="none"/>
                  <a:lstStyle/>
                  <a:p>
                    <a:endParaRPr lang="zh-CN" altLang="en-US"/>
                  </a:p>
                </p:txBody>
              </p:sp>
              <p:sp>
                <p:nvSpPr>
                  <p:cNvPr id="45098" name="Line 51"/>
                  <p:cNvSpPr>
                    <a:spLocks noChangeShapeType="1"/>
                  </p:cNvSpPr>
                  <p:nvPr/>
                </p:nvSpPr>
                <p:spPr bwMode="auto">
                  <a:xfrm flipV="1">
                    <a:off x="4263" y="391"/>
                    <a:ext cx="0" cy="113"/>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22" name="Group 52"/>
                <p:cNvGrpSpPr>
                  <a:grpSpLocks/>
                </p:cNvGrpSpPr>
                <p:nvPr/>
              </p:nvGrpSpPr>
              <p:grpSpPr bwMode="auto">
                <a:xfrm>
                  <a:off x="3437" y="162"/>
                  <a:ext cx="682" cy="231"/>
                  <a:chOff x="3437" y="162"/>
                  <a:chExt cx="682" cy="231"/>
                </a:xfrm>
              </p:grpSpPr>
              <p:sp>
                <p:nvSpPr>
                  <p:cNvPr id="45093" name="Rectangle 53"/>
                  <p:cNvSpPr>
                    <a:spLocks noChangeArrowheads="1"/>
                  </p:cNvSpPr>
                  <p:nvPr/>
                </p:nvSpPr>
                <p:spPr bwMode="auto">
                  <a:xfrm>
                    <a:off x="3437" y="162"/>
                    <a:ext cx="499" cy="227"/>
                  </a:xfrm>
                  <a:prstGeom prst="rect">
                    <a:avLst/>
                  </a:prstGeom>
                  <a:noFill/>
                  <a:ln w="9525">
                    <a:solidFill>
                      <a:schemeClr val="tx1"/>
                    </a:solidFill>
                    <a:miter lim="800000"/>
                    <a:headEnd/>
                    <a:tailEnd/>
                  </a:ln>
                </p:spPr>
                <p:txBody>
                  <a:bodyPr wrap="none" anchor="ctr"/>
                  <a:lstStyle/>
                  <a:p>
                    <a:r>
                      <a:rPr lang="zh-CN" altLang="en-US"/>
                      <a:t> </a:t>
                    </a:r>
                    <a:r>
                      <a:rPr lang="en-US" altLang="zh-CN"/>
                      <a:t>x</a:t>
                    </a:r>
                  </a:p>
                </p:txBody>
              </p:sp>
              <p:sp>
                <p:nvSpPr>
                  <p:cNvPr id="45094" name="Line 54"/>
                  <p:cNvSpPr>
                    <a:spLocks noChangeShapeType="1"/>
                  </p:cNvSpPr>
                  <p:nvPr/>
                </p:nvSpPr>
                <p:spPr bwMode="auto">
                  <a:xfrm>
                    <a:off x="3778" y="166"/>
                    <a:ext cx="0" cy="227"/>
                  </a:xfrm>
                  <a:prstGeom prst="line">
                    <a:avLst/>
                  </a:prstGeom>
                  <a:noFill/>
                  <a:ln w="9525">
                    <a:solidFill>
                      <a:schemeClr val="tx1"/>
                    </a:solidFill>
                    <a:miter lim="800000"/>
                    <a:headEnd/>
                    <a:tailEnd/>
                  </a:ln>
                </p:spPr>
                <p:txBody>
                  <a:bodyPr wrap="none"/>
                  <a:lstStyle/>
                  <a:p>
                    <a:endParaRPr lang="zh-CN" altLang="en-US"/>
                  </a:p>
                </p:txBody>
              </p:sp>
              <p:sp>
                <p:nvSpPr>
                  <p:cNvPr id="45095" name="Line 55"/>
                  <p:cNvSpPr>
                    <a:spLocks noChangeShapeType="1"/>
                  </p:cNvSpPr>
                  <p:nvPr/>
                </p:nvSpPr>
                <p:spPr bwMode="auto">
                  <a:xfrm>
                    <a:off x="3879" y="279"/>
                    <a:ext cx="240" cy="0"/>
                  </a:xfrm>
                  <a:prstGeom prst="line">
                    <a:avLst/>
                  </a:prstGeom>
                  <a:noFill/>
                  <a:ln w="19050">
                    <a:solidFill>
                      <a:schemeClr val="tx1"/>
                    </a:solidFill>
                    <a:miter lim="800000"/>
                    <a:headEnd/>
                    <a:tailEnd type="triangle" w="med" len="med"/>
                  </a:ln>
                </p:spPr>
                <p:txBody>
                  <a:bodyPr wrap="none"/>
                  <a:lstStyle/>
                  <a:p>
                    <a:endParaRPr lang="zh-CN" altLang="en-US"/>
                  </a:p>
                </p:txBody>
              </p:sp>
            </p:grpSp>
          </p:grpSp>
        </p:grpSp>
        <p:grpSp>
          <p:nvGrpSpPr>
            <p:cNvPr id="23" name="Group 56"/>
            <p:cNvGrpSpPr>
              <a:grpSpLocks/>
            </p:cNvGrpSpPr>
            <p:nvPr/>
          </p:nvGrpSpPr>
          <p:grpSpPr bwMode="auto">
            <a:xfrm>
              <a:off x="2018" y="2818"/>
              <a:ext cx="2646" cy="839"/>
              <a:chOff x="2018" y="1933"/>
              <a:chExt cx="2646" cy="839"/>
            </a:xfrm>
          </p:grpSpPr>
          <p:sp>
            <p:nvSpPr>
              <p:cNvPr id="45064" name="Rectangle 57"/>
              <p:cNvSpPr>
                <a:spLocks noChangeArrowheads="1"/>
              </p:cNvSpPr>
              <p:nvPr/>
            </p:nvSpPr>
            <p:spPr bwMode="auto">
              <a:xfrm>
                <a:off x="2744" y="2523"/>
                <a:ext cx="861" cy="249"/>
              </a:xfrm>
              <a:prstGeom prst="rect">
                <a:avLst/>
              </a:prstGeom>
              <a:noFill/>
              <a:ln w="9525">
                <a:noFill/>
                <a:miter lim="800000"/>
                <a:headEnd/>
                <a:tailEnd/>
              </a:ln>
            </p:spPr>
            <p:txBody>
              <a:bodyPr wrap="none" anchor="ctr"/>
              <a:lstStyle/>
              <a:p>
                <a:r>
                  <a:rPr lang="en-US" altLang="zh-CN" sz="2000" b="1" dirty="0"/>
                  <a:t>(d)    x</a:t>
                </a:r>
                <a:r>
                  <a:rPr lang="zh-CN" altLang="en-US" sz="2000" b="1" dirty="0"/>
                  <a:t>出队</a:t>
                </a:r>
              </a:p>
            </p:txBody>
          </p:sp>
          <p:grpSp>
            <p:nvGrpSpPr>
              <p:cNvPr id="24" name="Group 58"/>
              <p:cNvGrpSpPr>
                <a:grpSpLocks/>
              </p:cNvGrpSpPr>
              <p:nvPr/>
            </p:nvGrpSpPr>
            <p:grpSpPr bwMode="auto">
              <a:xfrm>
                <a:off x="2018" y="1933"/>
                <a:ext cx="2646" cy="504"/>
                <a:chOff x="2819" y="885"/>
                <a:chExt cx="2646" cy="504"/>
              </a:xfrm>
            </p:grpSpPr>
            <p:grpSp>
              <p:nvGrpSpPr>
                <p:cNvPr id="25" name="Group 59"/>
                <p:cNvGrpSpPr>
                  <a:grpSpLocks/>
                </p:cNvGrpSpPr>
                <p:nvPr/>
              </p:nvGrpSpPr>
              <p:grpSpPr bwMode="auto">
                <a:xfrm>
                  <a:off x="4925" y="999"/>
                  <a:ext cx="540" cy="227"/>
                  <a:chOff x="4925" y="999"/>
                  <a:chExt cx="540" cy="227"/>
                </a:xfrm>
              </p:grpSpPr>
              <p:sp>
                <p:nvSpPr>
                  <p:cNvPr id="45084" name="Rectangle 60"/>
                  <p:cNvSpPr>
                    <a:spLocks noChangeArrowheads="1"/>
                  </p:cNvSpPr>
                  <p:nvPr/>
                </p:nvSpPr>
                <p:spPr bwMode="auto">
                  <a:xfrm>
                    <a:off x="4925" y="999"/>
                    <a:ext cx="540" cy="227"/>
                  </a:xfrm>
                  <a:prstGeom prst="rect">
                    <a:avLst/>
                  </a:prstGeom>
                  <a:noFill/>
                  <a:ln w="9525">
                    <a:solidFill>
                      <a:schemeClr val="tx1"/>
                    </a:solidFill>
                    <a:miter lim="800000"/>
                    <a:headEnd/>
                    <a:tailEnd/>
                  </a:ln>
                </p:spPr>
                <p:txBody>
                  <a:bodyPr wrap="none" anchor="ctr"/>
                  <a:lstStyle/>
                  <a:p>
                    <a:r>
                      <a:rPr lang="zh-CN" altLang="en-US">
                        <a:ea typeface="Arial Unicode MS" pitchFamily="34" charset="-122"/>
                        <a:cs typeface="Arial Unicode MS" pitchFamily="34" charset="-122"/>
                      </a:rPr>
                      <a:t> </a:t>
                    </a:r>
                    <a:r>
                      <a:rPr lang="en-US" altLang="zh-CN">
                        <a:ea typeface="Arial Unicode MS" pitchFamily="34" charset="-122"/>
                        <a:cs typeface="Arial Unicode MS" pitchFamily="34" charset="-122"/>
                      </a:rPr>
                      <a:t>y   ∧</a:t>
                    </a:r>
                    <a:endParaRPr lang="en-US" altLang="zh-CN"/>
                  </a:p>
                </p:txBody>
              </p:sp>
              <p:sp>
                <p:nvSpPr>
                  <p:cNvPr id="45085" name="Line 61"/>
                  <p:cNvSpPr>
                    <a:spLocks noChangeShapeType="1"/>
                  </p:cNvSpPr>
                  <p:nvPr/>
                </p:nvSpPr>
                <p:spPr bwMode="auto">
                  <a:xfrm>
                    <a:off x="5243" y="999"/>
                    <a:ext cx="0" cy="227"/>
                  </a:xfrm>
                  <a:prstGeom prst="line">
                    <a:avLst/>
                  </a:prstGeom>
                  <a:noFill/>
                  <a:ln w="9525">
                    <a:solidFill>
                      <a:schemeClr val="tx1"/>
                    </a:solidFill>
                    <a:miter lim="800000"/>
                    <a:headEnd/>
                    <a:tailEnd/>
                  </a:ln>
                </p:spPr>
                <p:txBody>
                  <a:bodyPr wrap="none"/>
                  <a:lstStyle/>
                  <a:p>
                    <a:endParaRPr lang="zh-CN" altLang="en-US"/>
                  </a:p>
                </p:txBody>
              </p:sp>
            </p:grpSp>
            <p:grpSp>
              <p:nvGrpSpPr>
                <p:cNvPr id="26" name="Group 62"/>
                <p:cNvGrpSpPr>
                  <a:grpSpLocks/>
                </p:cNvGrpSpPr>
                <p:nvPr/>
              </p:nvGrpSpPr>
              <p:grpSpPr bwMode="auto">
                <a:xfrm>
                  <a:off x="4240" y="999"/>
                  <a:ext cx="545" cy="231"/>
                  <a:chOff x="720" y="3888"/>
                  <a:chExt cx="499" cy="231"/>
                </a:xfrm>
              </p:grpSpPr>
              <p:sp>
                <p:nvSpPr>
                  <p:cNvPr id="45082" name="Rectangle 63"/>
                  <p:cNvSpPr>
                    <a:spLocks noChangeArrowheads="1"/>
                  </p:cNvSpPr>
                  <p:nvPr/>
                </p:nvSpPr>
                <p:spPr bwMode="auto">
                  <a:xfrm>
                    <a:off x="720" y="3888"/>
                    <a:ext cx="499" cy="227"/>
                  </a:xfrm>
                  <a:prstGeom prst="rect">
                    <a:avLst/>
                  </a:prstGeom>
                  <a:noFill/>
                  <a:ln w="9525">
                    <a:solidFill>
                      <a:schemeClr val="tx1"/>
                    </a:solidFill>
                    <a:miter lim="800000"/>
                    <a:headEnd/>
                    <a:tailEnd/>
                  </a:ln>
                </p:spPr>
                <p:txBody>
                  <a:bodyPr wrap="none" anchor="ctr"/>
                  <a:lstStyle/>
                  <a:p>
                    <a:r>
                      <a:rPr lang="zh-CN" altLang="en-US" dirty="0"/>
                      <a:t>  </a:t>
                    </a:r>
                    <a:r>
                      <a:rPr lang="en-US" altLang="zh-CN" dirty="0"/>
                      <a:t>x</a:t>
                    </a:r>
                  </a:p>
                </p:txBody>
              </p:sp>
              <p:sp>
                <p:nvSpPr>
                  <p:cNvPr id="45083" name="Line 64"/>
                  <p:cNvSpPr>
                    <a:spLocks noChangeShapeType="1"/>
                  </p:cNvSpPr>
                  <p:nvPr/>
                </p:nvSpPr>
                <p:spPr bwMode="auto">
                  <a:xfrm>
                    <a:off x="1077" y="3892"/>
                    <a:ext cx="0" cy="227"/>
                  </a:xfrm>
                  <a:prstGeom prst="line">
                    <a:avLst/>
                  </a:prstGeom>
                  <a:noFill/>
                  <a:ln w="9525">
                    <a:solidFill>
                      <a:schemeClr val="tx1"/>
                    </a:solidFill>
                    <a:miter lim="800000"/>
                    <a:headEnd/>
                    <a:tailEnd/>
                  </a:ln>
                </p:spPr>
                <p:txBody>
                  <a:bodyPr wrap="none"/>
                  <a:lstStyle/>
                  <a:p>
                    <a:endParaRPr lang="zh-CN" altLang="en-US"/>
                  </a:p>
                </p:txBody>
              </p:sp>
            </p:grpSp>
            <p:grpSp>
              <p:nvGrpSpPr>
                <p:cNvPr id="27" name="Group 65"/>
                <p:cNvGrpSpPr>
                  <a:grpSpLocks/>
                </p:cNvGrpSpPr>
                <p:nvPr/>
              </p:nvGrpSpPr>
              <p:grpSpPr bwMode="auto">
                <a:xfrm>
                  <a:off x="2819" y="981"/>
                  <a:ext cx="771" cy="204"/>
                  <a:chOff x="2688" y="336"/>
                  <a:chExt cx="768" cy="227"/>
                </a:xfrm>
              </p:grpSpPr>
              <p:sp>
                <p:nvSpPr>
                  <p:cNvPr id="45080" name="Rectangle 66"/>
                  <p:cNvSpPr>
                    <a:spLocks noChangeArrowheads="1"/>
                  </p:cNvSpPr>
                  <p:nvPr/>
                </p:nvSpPr>
                <p:spPr bwMode="auto">
                  <a:xfrm>
                    <a:off x="2688" y="336"/>
                    <a:ext cx="589" cy="227"/>
                  </a:xfrm>
                  <a:prstGeom prst="rect">
                    <a:avLst/>
                  </a:prstGeom>
                  <a:noFill/>
                  <a:ln w="9525">
                    <a:solidFill>
                      <a:schemeClr val="tx1"/>
                    </a:solidFill>
                    <a:miter lim="800000"/>
                    <a:headEnd/>
                    <a:tailEnd/>
                  </a:ln>
                </p:spPr>
                <p:txBody>
                  <a:bodyPr wrap="none" anchor="ctr"/>
                  <a:lstStyle/>
                  <a:p>
                    <a:r>
                      <a:rPr lang="en-US" altLang="zh-CN"/>
                      <a:t>front</a:t>
                    </a:r>
                  </a:p>
                </p:txBody>
              </p:sp>
              <p:sp>
                <p:nvSpPr>
                  <p:cNvPr id="45081" name="Line 67"/>
                  <p:cNvSpPr>
                    <a:spLocks noChangeShapeType="1"/>
                  </p:cNvSpPr>
                  <p:nvPr/>
                </p:nvSpPr>
                <p:spPr bwMode="auto">
                  <a:xfrm>
                    <a:off x="3216" y="459"/>
                    <a:ext cx="240" cy="0"/>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28" name="Group 68"/>
                <p:cNvGrpSpPr>
                  <a:grpSpLocks/>
                </p:cNvGrpSpPr>
                <p:nvPr/>
              </p:nvGrpSpPr>
              <p:grpSpPr bwMode="auto">
                <a:xfrm>
                  <a:off x="2819" y="1185"/>
                  <a:ext cx="2228" cy="204"/>
                  <a:chOff x="2819" y="1185"/>
                  <a:chExt cx="2228" cy="204"/>
                </a:xfrm>
              </p:grpSpPr>
              <p:sp>
                <p:nvSpPr>
                  <p:cNvPr id="45077" name="Rectangle 69"/>
                  <p:cNvSpPr>
                    <a:spLocks noChangeArrowheads="1"/>
                  </p:cNvSpPr>
                  <p:nvPr/>
                </p:nvSpPr>
                <p:spPr bwMode="auto">
                  <a:xfrm>
                    <a:off x="2819" y="1185"/>
                    <a:ext cx="589" cy="204"/>
                  </a:xfrm>
                  <a:prstGeom prst="rect">
                    <a:avLst/>
                  </a:prstGeom>
                  <a:noFill/>
                  <a:ln w="9525">
                    <a:solidFill>
                      <a:schemeClr val="tx1"/>
                    </a:solidFill>
                    <a:miter lim="800000"/>
                    <a:headEnd/>
                    <a:tailEnd/>
                  </a:ln>
                </p:spPr>
                <p:txBody>
                  <a:bodyPr wrap="none" anchor="ctr"/>
                  <a:lstStyle/>
                  <a:p>
                    <a:r>
                      <a:rPr lang="zh-CN" altLang="en-US"/>
                      <a:t> </a:t>
                    </a:r>
                    <a:r>
                      <a:rPr lang="en-US" altLang="zh-CN"/>
                      <a:t>rear</a:t>
                    </a:r>
                  </a:p>
                </p:txBody>
              </p:sp>
              <p:sp>
                <p:nvSpPr>
                  <p:cNvPr id="45078" name="Line 70"/>
                  <p:cNvSpPr>
                    <a:spLocks noChangeShapeType="1"/>
                  </p:cNvSpPr>
                  <p:nvPr/>
                </p:nvSpPr>
                <p:spPr bwMode="auto">
                  <a:xfrm>
                    <a:off x="3347" y="1344"/>
                    <a:ext cx="1700" cy="0"/>
                  </a:xfrm>
                  <a:prstGeom prst="line">
                    <a:avLst/>
                  </a:prstGeom>
                  <a:noFill/>
                  <a:ln w="19050">
                    <a:solidFill>
                      <a:schemeClr val="tx1"/>
                    </a:solidFill>
                    <a:miter lim="800000"/>
                    <a:headEnd/>
                    <a:tailEnd/>
                  </a:ln>
                </p:spPr>
                <p:txBody>
                  <a:bodyPr wrap="none"/>
                  <a:lstStyle/>
                  <a:p>
                    <a:endParaRPr lang="zh-CN" altLang="en-US"/>
                  </a:p>
                </p:txBody>
              </p:sp>
              <p:sp>
                <p:nvSpPr>
                  <p:cNvPr id="45079" name="Line 71"/>
                  <p:cNvSpPr>
                    <a:spLocks noChangeShapeType="1"/>
                  </p:cNvSpPr>
                  <p:nvPr/>
                </p:nvSpPr>
                <p:spPr bwMode="auto">
                  <a:xfrm flipV="1">
                    <a:off x="5040" y="1230"/>
                    <a:ext cx="0" cy="113"/>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29" name="Group 72"/>
                <p:cNvGrpSpPr>
                  <a:grpSpLocks/>
                </p:cNvGrpSpPr>
                <p:nvPr/>
              </p:nvGrpSpPr>
              <p:grpSpPr bwMode="auto">
                <a:xfrm>
                  <a:off x="3587" y="885"/>
                  <a:ext cx="1501" cy="332"/>
                  <a:chOff x="3587" y="3534"/>
                  <a:chExt cx="1501" cy="332"/>
                </a:xfrm>
              </p:grpSpPr>
              <p:grpSp>
                <p:nvGrpSpPr>
                  <p:cNvPr id="30" name="Group 73"/>
                  <p:cNvGrpSpPr>
                    <a:grpSpLocks/>
                  </p:cNvGrpSpPr>
                  <p:nvPr/>
                </p:nvGrpSpPr>
                <p:grpSpPr bwMode="auto">
                  <a:xfrm>
                    <a:off x="3587" y="3639"/>
                    <a:ext cx="499" cy="227"/>
                    <a:chOff x="864" y="3168"/>
                    <a:chExt cx="499" cy="227"/>
                  </a:xfrm>
                </p:grpSpPr>
                <p:sp>
                  <p:nvSpPr>
                    <p:cNvPr id="45075" name="Rectangle 74"/>
                    <p:cNvSpPr>
                      <a:spLocks noChangeArrowheads="1"/>
                    </p:cNvSpPr>
                    <p:nvPr/>
                  </p:nvSpPr>
                  <p:spPr bwMode="auto">
                    <a:xfrm>
                      <a:off x="864" y="3168"/>
                      <a:ext cx="499" cy="227"/>
                    </a:xfrm>
                    <a:prstGeom prst="rect">
                      <a:avLst/>
                    </a:prstGeom>
                    <a:noFill/>
                    <a:ln w="9525">
                      <a:solidFill>
                        <a:schemeClr val="tx1"/>
                      </a:solidFill>
                      <a:miter lim="800000"/>
                      <a:headEnd/>
                      <a:tailEnd/>
                    </a:ln>
                  </p:spPr>
                  <p:txBody>
                    <a:bodyPr wrap="none" anchor="ctr"/>
                    <a:lstStyle/>
                    <a:p>
                      <a:pPr algn="r"/>
                      <a:endParaRPr lang="zh-CN" altLang="en-US"/>
                    </a:p>
                  </p:txBody>
                </p:sp>
                <p:sp>
                  <p:nvSpPr>
                    <p:cNvPr id="45076" name="Line 75"/>
                    <p:cNvSpPr>
                      <a:spLocks noChangeShapeType="1"/>
                    </p:cNvSpPr>
                    <p:nvPr/>
                  </p:nvSpPr>
                  <p:spPr bwMode="auto">
                    <a:xfrm>
                      <a:off x="1182" y="3168"/>
                      <a:ext cx="0" cy="227"/>
                    </a:xfrm>
                    <a:prstGeom prst="line">
                      <a:avLst/>
                    </a:prstGeom>
                    <a:noFill/>
                    <a:ln w="9525">
                      <a:solidFill>
                        <a:schemeClr val="tx1"/>
                      </a:solidFill>
                      <a:miter lim="800000"/>
                      <a:headEnd/>
                      <a:tailEnd/>
                    </a:ln>
                  </p:spPr>
                  <p:txBody>
                    <a:bodyPr wrap="none"/>
                    <a:lstStyle/>
                    <a:p>
                      <a:endParaRPr lang="zh-CN" altLang="en-US"/>
                    </a:p>
                  </p:txBody>
                </p:sp>
              </p:grpSp>
              <p:sp>
                <p:nvSpPr>
                  <p:cNvPr id="45072" name="Line 76"/>
                  <p:cNvSpPr>
                    <a:spLocks noChangeShapeType="1"/>
                  </p:cNvSpPr>
                  <p:nvPr/>
                </p:nvSpPr>
                <p:spPr bwMode="auto">
                  <a:xfrm>
                    <a:off x="3984" y="3534"/>
                    <a:ext cx="0" cy="192"/>
                  </a:xfrm>
                  <a:prstGeom prst="line">
                    <a:avLst/>
                  </a:prstGeom>
                  <a:noFill/>
                  <a:ln w="9525">
                    <a:solidFill>
                      <a:schemeClr val="tx1"/>
                    </a:solidFill>
                    <a:miter lim="800000"/>
                    <a:headEnd/>
                    <a:tailEnd/>
                  </a:ln>
                </p:spPr>
                <p:txBody>
                  <a:bodyPr wrap="none"/>
                  <a:lstStyle/>
                  <a:p>
                    <a:endParaRPr lang="zh-CN" altLang="en-US"/>
                  </a:p>
                </p:txBody>
              </p:sp>
              <p:sp>
                <p:nvSpPr>
                  <p:cNvPr id="45073" name="Line 77"/>
                  <p:cNvSpPr>
                    <a:spLocks noChangeShapeType="1"/>
                  </p:cNvSpPr>
                  <p:nvPr/>
                </p:nvSpPr>
                <p:spPr bwMode="auto">
                  <a:xfrm>
                    <a:off x="3984" y="3534"/>
                    <a:ext cx="1104" cy="0"/>
                  </a:xfrm>
                  <a:prstGeom prst="line">
                    <a:avLst/>
                  </a:prstGeom>
                  <a:noFill/>
                  <a:ln w="9525">
                    <a:solidFill>
                      <a:schemeClr val="tx1"/>
                    </a:solidFill>
                    <a:miter lim="800000"/>
                    <a:headEnd/>
                    <a:tailEnd/>
                  </a:ln>
                </p:spPr>
                <p:txBody>
                  <a:bodyPr wrap="none"/>
                  <a:lstStyle/>
                  <a:p>
                    <a:endParaRPr lang="zh-CN" altLang="en-US"/>
                  </a:p>
                </p:txBody>
              </p:sp>
              <p:sp>
                <p:nvSpPr>
                  <p:cNvPr id="45074" name="Line 78"/>
                  <p:cNvSpPr>
                    <a:spLocks noChangeShapeType="1"/>
                  </p:cNvSpPr>
                  <p:nvPr/>
                </p:nvSpPr>
                <p:spPr bwMode="auto">
                  <a:xfrm>
                    <a:off x="5088" y="3534"/>
                    <a:ext cx="0" cy="113"/>
                  </a:xfrm>
                  <a:prstGeom prst="line">
                    <a:avLst/>
                  </a:prstGeom>
                  <a:noFill/>
                  <a:ln w="9525">
                    <a:solidFill>
                      <a:schemeClr val="tx1"/>
                    </a:solidFill>
                    <a:miter lim="800000"/>
                    <a:headEnd/>
                    <a:tailEnd type="triangle" w="med" len="med"/>
                  </a:ln>
                </p:spPr>
                <p:txBody>
                  <a:bodyPr wrap="none"/>
                  <a:lstStyle/>
                  <a:p>
                    <a:endParaRPr lang="zh-CN" altLang="en-US"/>
                  </a:p>
                </p:txBody>
              </p:sp>
            </p:grpSp>
          </p:grpSp>
        </p:grpSp>
      </p:grpSp>
      <p:sp>
        <p:nvSpPr>
          <p:cNvPr id="79" name="矩形 78"/>
          <p:cNvSpPr/>
          <p:nvPr/>
        </p:nvSpPr>
        <p:spPr>
          <a:xfrm>
            <a:off x="5292080" y="2420888"/>
            <a:ext cx="3384376" cy="2677656"/>
          </a:xfrm>
          <a:prstGeom prst="rect">
            <a:avLst/>
          </a:prstGeom>
        </p:spPr>
        <p:txBody>
          <a:bodyPr wrap="square">
            <a:spAutoFit/>
          </a:bodyPr>
          <a:lstStyle/>
          <a:p>
            <a:r>
              <a:rPr lang="zh-CN" altLang="en-US" sz="2800" b="1" dirty="0" smtClean="0">
                <a:latin typeface="宋体" charset="-122"/>
              </a:rPr>
              <a:t>链队的操作实际上是单链表的操作，只不过是</a:t>
            </a:r>
            <a:r>
              <a:rPr lang="zh-CN" altLang="en-US" sz="2800" b="1" dirty="0" smtClean="0">
                <a:solidFill>
                  <a:srgbClr val="FF0000"/>
                </a:solidFill>
                <a:latin typeface="宋体" charset="-122"/>
              </a:rPr>
              <a:t>删除在表头进行，插入在表尾进行</a:t>
            </a:r>
            <a:r>
              <a:rPr lang="zh-CN" altLang="en-US" sz="2800" b="1" dirty="0" smtClean="0">
                <a:latin typeface="宋体" charset="-122"/>
              </a:rPr>
              <a:t>。</a:t>
            </a:r>
            <a:endParaRPr lang="en-US" altLang="zh-CN" sz="2800" b="1" dirty="0" smtClean="0">
              <a:latin typeface="宋体" charset="-122"/>
            </a:endParaRPr>
          </a:p>
          <a:p>
            <a:r>
              <a:rPr lang="zh-CN" altLang="en-US" sz="2800" b="1" dirty="0" smtClean="0">
                <a:latin typeface="宋体" charset="-122"/>
              </a:rPr>
              <a:t>插入、删除时分别修改不同的指针。</a:t>
            </a:r>
            <a:endParaRPr lang="zh-CN" altLang="en-US" sz="2800" dirty="0"/>
          </a:p>
        </p:txBody>
      </p:sp>
      <p:sp>
        <p:nvSpPr>
          <p:cNvPr id="81" name="标题 1"/>
          <p:cNvSpPr txBox="1">
            <a:spLocks/>
          </p:cNvSpPr>
          <p:nvPr/>
        </p:nvSpPr>
        <p:spPr bwMode="auto">
          <a:xfrm>
            <a:off x="539750" y="115888"/>
            <a:ext cx="8424863"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buNone/>
              <a:defRPr/>
            </a:pPr>
            <a:r>
              <a:rPr lang="zh-CN" altLang="en-US" sz="4400" kern="0" dirty="0" smtClean="0">
                <a:solidFill>
                  <a:srgbClr val="FF0000"/>
                </a:solidFill>
              </a:rPr>
              <a:t>课前回顾</a:t>
            </a:r>
            <a:endParaRPr lang="zh-CN" altLang="en-US" sz="4400"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righ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solidFill>
                  <a:srgbClr val="FF0000"/>
                </a:solidFill>
              </a:rPr>
              <a:t>课前回顾</a:t>
            </a:r>
            <a:endParaRPr lang="zh-CN" altLang="en-US" dirty="0">
              <a:solidFill>
                <a:srgbClr val="FF0000"/>
              </a:solidFill>
            </a:endParaRPr>
          </a:p>
        </p:txBody>
      </p:sp>
      <p:sp>
        <p:nvSpPr>
          <p:cNvPr id="3" name="内容占位符 2"/>
          <p:cNvSpPr>
            <a:spLocks noGrp="1"/>
          </p:cNvSpPr>
          <p:nvPr>
            <p:ph idx="1"/>
          </p:nvPr>
        </p:nvSpPr>
        <p:spPr>
          <a:xfrm>
            <a:off x="395288" y="1052736"/>
            <a:ext cx="8569325" cy="5399087"/>
          </a:xfrm>
        </p:spPr>
        <p:txBody>
          <a:bodyPr/>
          <a:lstStyle/>
          <a:p>
            <a:r>
              <a:rPr lang="zh-CN" altLang="en-US" dirty="0"/>
              <a:t>队列的顺序存储结构</a:t>
            </a:r>
          </a:p>
          <a:p>
            <a:pPr lvl="1"/>
            <a:r>
              <a:rPr lang="zh-CN" altLang="en-US" dirty="0"/>
              <a:t>用一维数组实现</a:t>
            </a:r>
            <a:r>
              <a:rPr lang="en-US" altLang="zh-CN" dirty="0" err="1" smtClean="0"/>
              <a:t>sq</a:t>
            </a:r>
            <a:r>
              <a:rPr lang="en-US" altLang="zh-CN" dirty="0" smtClean="0"/>
              <a:t>[M]</a:t>
            </a:r>
            <a:endParaRPr lang="en-US" altLang="zh-CN" dirty="0"/>
          </a:p>
          <a:p>
            <a:pPr lvl="1"/>
            <a:endParaRPr lang="zh-CN" altLang="en-US" dirty="0"/>
          </a:p>
        </p:txBody>
      </p:sp>
      <p:grpSp>
        <p:nvGrpSpPr>
          <p:cNvPr id="4" name="Group 3"/>
          <p:cNvGrpSpPr>
            <a:grpSpLocks noChangeAspect="1"/>
          </p:cNvGrpSpPr>
          <p:nvPr/>
        </p:nvGrpSpPr>
        <p:grpSpPr bwMode="auto">
          <a:xfrm>
            <a:off x="389036" y="2192411"/>
            <a:ext cx="1927226" cy="3336925"/>
            <a:chOff x="113" y="602"/>
            <a:chExt cx="1214" cy="2102"/>
          </a:xfrm>
        </p:grpSpPr>
        <p:sp>
          <p:nvSpPr>
            <p:cNvPr id="5" name="AutoShape 4"/>
            <p:cNvSpPr>
              <a:spLocks noChangeAspect="1" noChangeArrowheads="1" noTextEdit="1"/>
            </p:cNvSpPr>
            <p:nvPr/>
          </p:nvSpPr>
          <p:spPr bwMode="auto">
            <a:xfrm>
              <a:off x="144" y="602"/>
              <a:ext cx="1183" cy="2102"/>
            </a:xfrm>
            <a:prstGeom prst="rect">
              <a:avLst/>
            </a:prstGeom>
            <a:solidFill>
              <a:srgbClr val="00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 name="Rectangle 5"/>
            <p:cNvSpPr>
              <a:spLocks noChangeArrowheads="1"/>
            </p:cNvSpPr>
            <p:nvPr/>
          </p:nvSpPr>
          <p:spPr bwMode="auto">
            <a:xfrm>
              <a:off x="828" y="627"/>
              <a:ext cx="483" cy="2001"/>
            </a:xfrm>
            <a:prstGeom prst="rect">
              <a:avLst/>
            </a:prstGeom>
            <a:solidFill>
              <a:srgbClr val="FFFF00"/>
            </a:solidFill>
            <a:ln w="12700">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Line 6"/>
            <p:cNvSpPr>
              <a:spLocks noChangeShapeType="1"/>
            </p:cNvSpPr>
            <p:nvPr/>
          </p:nvSpPr>
          <p:spPr bwMode="auto">
            <a:xfrm>
              <a:off x="828" y="1235"/>
              <a:ext cx="483"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Line 7"/>
            <p:cNvSpPr>
              <a:spLocks noChangeShapeType="1"/>
            </p:cNvSpPr>
            <p:nvPr/>
          </p:nvSpPr>
          <p:spPr bwMode="auto">
            <a:xfrm>
              <a:off x="828" y="1602"/>
              <a:ext cx="483"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Line 8"/>
            <p:cNvSpPr>
              <a:spLocks noChangeShapeType="1"/>
            </p:cNvSpPr>
            <p:nvPr/>
          </p:nvSpPr>
          <p:spPr bwMode="auto">
            <a:xfrm>
              <a:off x="828" y="1944"/>
              <a:ext cx="483"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9"/>
            <p:cNvSpPr>
              <a:spLocks noChangeShapeType="1"/>
            </p:cNvSpPr>
            <p:nvPr/>
          </p:nvSpPr>
          <p:spPr bwMode="auto">
            <a:xfrm>
              <a:off x="828" y="2286"/>
              <a:ext cx="483"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Rectangle 15"/>
            <p:cNvSpPr>
              <a:spLocks noChangeArrowheads="1"/>
            </p:cNvSpPr>
            <p:nvPr/>
          </p:nvSpPr>
          <p:spPr bwMode="auto">
            <a:xfrm>
              <a:off x="679" y="2362"/>
              <a:ext cx="85"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smtClean="0">
                  <a:ln>
                    <a:noFill/>
                  </a:ln>
                  <a:solidFill>
                    <a:srgbClr val="000000"/>
                  </a:solidFill>
                  <a:effectLst/>
                  <a:uLnTx/>
                  <a:uFillTx/>
                  <a:latin typeface="宋体" pitchFamily="2" charset="-122"/>
                  <a:ea typeface="宋体" pitchFamily="2" charset="-122"/>
                </a:rPr>
                <a:t>0</a:t>
              </a:r>
              <a:endParaRPr kumimoji="0" lang="en-US" altLang="zh-CN" sz="3200" b="0" i="0" u="none" strike="noStrike" kern="0" cap="none" spc="0" normalizeH="0" baseline="0" noProof="0" smtClean="0">
                <a:ln>
                  <a:noFill/>
                </a:ln>
                <a:solidFill>
                  <a:sysClr val="windowText" lastClr="000000"/>
                </a:solidFill>
                <a:effectLst/>
                <a:uLnTx/>
                <a:uFillTx/>
              </a:endParaRPr>
            </a:p>
          </p:txBody>
        </p:sp>
        <p:sp>
          <p:nvSpPr>
            <p:cNvPr id="12" name="Rectangle 16"/>
            <p:cNvSpPr>
              <a:spLocks noChangeArrowheads="1"/>
            </p:cNvSpPr>
            <p:nvPr/>
          </p:nvSpPr>
          <p:spPr bwMode="auto">
            <a:xfrm>
              <a:off x="679" y="2020"/>
              <a:ext cx="85"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smtClean="0">
                  <a:ln>
                    <a:noFill/>
                  </a:ln>
                  <a:solidFill>
                    <a:srgbClr val="000000"/>
                  </a:solidFill>
                  <a:effectLst/>
                  <a:uLnTx/>
                  <a:uFillTx/>
                  <a:latin typeface="宋体" pitchFamily="2" charset="-122"/>
                  <a:ea typeface="宋体" pitchFamily="2" charset="-122"/>
                </a:rPr>
                <a:t>1</a:t>
              </a:r>
              <a:endParaRPr kumimoji="0" lang="en-US" altLang="zh-CN" sz="3200" b="0" i="0" u="none" strike="noStrike" kern="0" cap="none" spc="0" normalizeH="0" baseline="0" noProof="0" smtClean="0">
                <a:ln>
                  <a:noFill/>
                </a:ln>
                <a:solidFill>
                  <a:sysClr val="windowText" lastClr="000000"/>
                </a:solidFill>
                <a:effectLst/>
                <a:uLnTx/>
                <a:uFillTx/>
              </a:endParaRPr>
            </a:p>
          </p:txBody>
        </p:sp>
        <p:sp>
          <p:nvSpPr>
            <p:cNvPr id="13" name="Rectangle 17"/>
            <p:cNvSpPr>
              <a:spLocks noChangeArrowheads="1"/>
            </p:cNvSpPr>
            <p:nvPr/>
          </p:nvSpPr>
          <p:spPr bwMode="auto">
            <a:xfrm>
              <a:off x="679" y="1703"/>
              <a:ext cx="85"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smtClean="0">
                  <a:ln>
                    <a:noFill/>
                  </a:ln>
                  <a:solidFill>
                    <a:srgbClr val="000000"/>
                  </a:solidFill>
                  <a:effectLst/>
                  <a:uLnTx/>
                  <a:uFillTx/>
                  <a:latin typeface="宋体" pitchFamily="2" charset="-122"/>
                  <a:ea typeface="宋体" pitchFamily="2" charset="-122"/>
                </a:rPr>
                <a:t>2</a:t>
              </a:r>
              <a:endParaRPr kumimoji="0" lang="en-US" altLang="zh-CN" sz="3200" b="0" i="0" u="none" strike="noStrike" kern="0" cap="none" spc="0" normalizeH="0" baseline="0" noProof="0" smtClean="0">
                <a:ln>
                  <a:noFill/>
                </a:ln>
                <a:solidFill>
                  <a:sysClr val="windowText" lastClr="000000"/>
                </a:solidFill>
                <a:effectLst/>
                <a:uLnTx/>
                <a:uFillTx/>
              </a:endParaRPr>
            </a:p>
          </p:txBody>
        </p:sp>
        <p:sp>
          <p:nvSpPr>
            <p:cNvPr id="14" name="Rectangle 18"/>
            <p:cNvSpPr>
              <a:spLocks noChangeArrowheads="1"/>
            </p:cNvSpPr>
            <p:nvPr/>
          </p:nvSpPr>
          <p:spPr bwMode="auto">
            <a:xfrm>
              <a:off x="679" y="1317"/>
              <a:ext cx="85"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smtClean="0">
                  <a:ln>
                    <a:noFill/>
                  </a:ln>
                  <a:solidFill>
                    <a:srgbClr val="000000"/>
                  </a:solidFill>
                  <a:effectLst/>
                  <a:uLnTx/>
                  <a:uFillTx/>
                  <a:latin typeface="宋体" pitchFamily="2" charset="-122"/>
                  <a:ea typeface="宋体" pitchFamily="2" charset="-122"/>
                </a:rPr>
                <a:t>3</a:t>
              </a:r>
              <a:endParaRPr kumimoji="0" lang="en-US" altLang="zh-CN" sz="3200" b="0" i="0" u="none" strike="noStrike" kern="0" cap="none" spc="0" normalizeH="0" baseline="0" noProof="0" smtClean="0">
                <a:ln>
                  <a:noFill/>
                </a:ln>
                <a:solidFill>
                  <a:sysClr val="windowText" lastClr="000000"/>
                </a:solidFill>
                <a:effectLst/>
                <a:uLnTx/>
                <a:uFillTx/>
              </a:endParaRPr>
            </a:p>
          </p:txBody>
        </p:sp>
        <p:sp>
          <p:nvSpPr>
            <p:cNvPr id="15" name="Rectangle 19"/>
            <p:cNvSpPr>
              <a:spLocks noChangeArrowheads="1"/>
            </p:cNvSpPr>
            <p:nvPr/>
          </p:nvSpPr>
          <p:spPr bwMode="auto">
            <a:xfrm>
              <a:off x="679" y="1019"/>
              <a:ext cx="85"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smtClean="0">
                  <a:ln>
                    <a:noFill/>
                  </a:ln>
                  <a:solidFill>
                    <a:srgbClr val="000000"/>
                  </a:solidFill>
                  <a:effectLst/>
                  <a:uLnTx/>
                  <a:uFillTx/>
                  <a:latin typeface="宋体" pitchFamily="2" charset="-122"/>
                  <a:ea typeface="宋体" pitchFamily="2" charset="-122"/>
                </a:rPr>
                <a:t>4</a:t>
              </a:r>
              <a:endParaRPr kumimoji="0" lang="en-US" altLang="zh-CN" sz="3200" b="0" i="0" u="none" strike="noStrike" kern="0" cap="none" spc="0" normalizeH="0" baseline="0" noProof="0" smtClean="0">
                <a:ln>
                  <a:noFill/>
                </a:ln>
                <a:solidFill>
                  <a:sysClr val="windowText" lastClr="000000"/>
                </a:solidFill>
                <a:effectLst/>
                <a:uLnTx/>
                <a:uFillTx/>
              </a:endParaRPr>
            </a:p>
          </p:txBody>
        </p:sp>
        <p:sp>
          <p:nvSpPr>
            <p:cNvPr id="16" name="Line 20"/>
            <p:cNvSpPr>
              <a:spLocks noChangeShapeType="1"/>
            </p:cNvSpPr>
            <p:nvPr/>
          </p:nvSpPr>
          <p:spPr bwMode="auto">
            <a:xfrm>
              <a:off x="828" y="919"/>
              <a:ext cx="483"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Rectangle 21"/>
            <p:cNvSpPr>
              <a:spLocks noChangeArrowheads="1"/>
            </p:cNvSpPr>
            <p:nvPr/>
          </p:nvSpPr>
          <p:spPr bwMode="auto">
            <a:xfrm>
              <a:off x="679" y="703"/>
              <a:ext cx="85"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smtClean="0">
                  <a:ln>
                    <a:noFill/>
                  </a:ln>
                  <a:solidFill>
                    <a:srgbClr val="000000"/>
                  </a:solidFill>
                  <a:effectLst/>
                  <a:uLnTx/>
                  <a:uFillTx/>
                  <a:latin typeface="宋体" pitchFamily="2" charset="-122"/>
                  <a:ea typeface="宋体" pitchFamily="2" charset="-122"/>
                </a:rPr>
                <a:t>5</a:t>
              </a:r>
              <a:endParaRPr kumimoji="0" lang="en-US" altLang="zh-CN" sz="3200" b="0" i="0" u="none" strike="noStrike" kern="0" cap="none" spc="0" normalizeH="0" baseline="0" noProof="0" smtClean="0">
                <a:ln>
                  <a:noFill/>
                </a:ln>
                <a:solidFill>
                  <a:sysClr val="windowText" lastClr="000000"/>
                </a:solidFill>
                <a:effectLst/>
                <a:uLnTx/>
                <a:uFillTx/>
              </a:endParaRPr>
            </a:p>
          </p:txBody>
        </p:sp>
        <p:sp>
          <p:nvSpPr>
            <p:cNvPr id="18" name="Rectangle 22"/>
            <p:cNvSpPr>
              <a:spLocks noChangeArrowheads="1"/>
            </p:cNvSpPr>
            <p:nvPr/>
          </p:nvSpPr>
          <p:spPr bwMode="auto">
            <a:xfrm>
              <a:off x="113" y="2176"/>
              <a:ext cx="485"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1700" b="0" i="0" u="none" strike="noStrike" kern="0" cap="none" spc="0" normalizeH="0" baseline="0" noProof="0" dirty="0" err="1" smtClean="0">
                  <a:ln>
                    <a:noFill/>
                  </a:ln>
                  <a:solidFill>
                    <a:srgbClr val="000000"/>
                  </a:solidFill>
                  <a:effectLst/>
                  <a:uLnTx/>
                  <a:uFillTx/>
                  <a:latin typeface="宋体" pitchFamily="2" charset="-122"/>
                  <a:ea typeface="宋体" pitchFamily="2" charset="-122"/>
                </a:rPr>
                <a:t>Q.rear</a:t>
              </a:r>
              <a:endParaRPr kumimoji="0" lang="en-US" altLang="zh-CN" sz="3200" b="0" i="0" u="none" strike="noStrike" kern="0" cap="none" spc="0" normalizeH="0" baseline="0" noProof="0" dirty="0" smtClean="0">
                <a:ln>
                  <a:noFill/>
                </a:ln>
                <a:solidFill>
                  <a:sysClr val="windowText" lastClr="000000"/>
                </a:solidFill>
                <a:effectLst/>
                <a:uLnTx/>
                <a:uFillTx/>
              </a:endParaRPr>
            </a:p>
          </p:txBody>
        </p:sp>
      </p:grpSp>
      <p:grpSp>
        <p:nvGrpSpPr>
          <p:cNvPr id="19" name="Group 23"/>
          <p:cNvGrpSpPr>
            <a:grpSpLocks noChangeAspect="1"/>
          </p:cNvGrpSpPr>
          <p:nvPr/>
        </p:nvGrpSpPr>
        <p:grpSpPr bwMode="auto">
          <a:xfrm>
            <a:off x="2584896" y="2230511"/>
            <a:ext cx="1924050" cy="3298825"/>
            <a:chOff x="1643" y="626"/>
            <a:chExt cx="1212" cy="2078"/>
          </a:xfrm>
        </p:grpSpPr>
        <p:sp>
          <p:nvSpPr>
            <p:cNvPr id="20" name="AutoShape 24"/>
            <p:cNvSpPr>
              <a:spLocks noChangeAspect="1" noChangeArrowheads="1" noTextEdit="1"/>
            </p:cNvSpPr>
            <p:nvPr/>
          </p:nvSpPr>
          <p:spPr bwMode="auto">
            <a:xfrm>
              <a:off x="1655" y="626"/>
              <a:ext cx="1200" cy="2078"/>
            </a:xfrm>
            <a:prstGeom prst="rect">
              <a:avLst/>
            </a:prstGeom>
            <a:solidFill>
              <a:srgbClr val="00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Rectangle 25"/>
            <p:cNvSpPr>
              <a:spLocks noChangeArrowheads="1"/>
            </p:cNvSpPr>
            <p:nvPr/>
          </p:nvSpPr>
          <p:spPr bwMode="auto">
            <a:xfrm>
              <a:off x="2253" y="652"/>
              <a:ext cx="584" cy="2020"/>
            </a:xfrm>
            <a:prstGeom prst="rect">
              <a:avLst/>
            </a:prstGeom>
            <a:solidFill>
              <a:srgbClr val="FFFF00"/>
            </a:solidFill>
            <a:ln w="14288">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26"/>
            <p:cNvSpPr>
              <a:spLocks noChangeShapeType="1"/>
            </p:cNvSpPr>
            <p:nvPr/>
          </p:nvSpPr>
          <p:spPr bwMode="auto">
            <a:xfrm flipV="1">
              <a:off x="2253" y="1265"/>
              <a:ext cx="584" cy="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Line 27"/>
            <p:cNvSpPr>
              <a:spLocks noChangeShapeType="1"/>
            </p:cNvSpPr>
            <p:nvPr/>
          </p:nvSpPr>
          <p:spPr bwMode="auto">
            <a:xfrm>
              <a:off x="2280" y="1636"/>
              <a:ext cx="557"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Line 28"/>
            <p:cNvSpPr>
              <a:spLocks noChangeShapeType="1"/>
            </p:cNvSpPr>
            <p:nvPr/>
          </p:nvSpPr>
          <p:spPr bwMode="auto">
            <a:xfrm>
              <a:off x="2280" y="1981"/>
              <a:ext cx="557"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29"/>
            <p:cNvSpPr>
              <a:spLocks noChangeShapeType="1"/>
            </p:cNvSpPr>
            <p:nvPr/>
          </p:nvSpPr>
          <p:spPr bwMode="auto">
            <a:xfrm>
              <a:off x="2280" y="2327"/>
              <a:ext cx="557"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Rectangle 32"/>
            <p:cNvSpPr>
              <a:spLocks noChangeArrowheads="1"/>
            </p:cNvSpPr>
            <p:nvPr/>
          </p:nvSpPr>
          <p:spPr bwMode="auto">
            <a:xfrm>
              <a:off x="1643" y="2441"/>
              <a:ext cx="51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smtClean="0">
                  <a:ln>
                    <a:noFill/>
                  </a:ln>
                  <a:solidFill>
                    <a:srgbClr val="000000"/>
                  </a:solidFill>
                  <a:effectLst/>
                  <a:uLnTx/>
                  <a:uFillTx/>
                  <a:latin typeface="宋体" pitchFamily="2" charset="-122"/>
                  <a:ea typeface="宋体" pitchFamily="2" charset="-122"/>
                </a:rPr>
                <a:t>Q.front</a:t>
              </a:r>
              <a:endParaRPr kumimoji="0" lang="en-US" altLang="zh-CN" sz="3200" b="0" i="0" u="none" strike="noStrike" kern="0" cap="none" spc="0" normalizeH="0" baseline="0" noProof="0" dirty="0" smtClean="0">
                <a:ln>
                  <a:noFill/>
                </a:ln>
                <a:solidFill>
                  <a:sysClr val="windowText" lastClr="000000"/>
                </a:solidFill>
                <a:effectLst/>
                <a:uLnTx/>
                <a:uFillTx/>
              </a:endParaRPr>
            </a:p>
          </p:txBody>
        </p:sp>
        <p:sp>
          <p:nvSpPr>
            <p:cNvPr id="27" name="Line 33"/>
            <p:cNvSpPr>
              <a:spLocks noChangeShapeType="1"/>
            </p:cNvSpPr>
            <p:nvPr/>
          </p:nvSpPr>
          <p:spPr bwMode="auto">
            <a:xfrm>
              <a:off x="1807" y="1489"/>
              <a:ext cx="381" cy="1"/>
            </a:xfrm>
            <a:prstGeom prst="line">
              <a:avLst/>
            </a:prstGeom>
            <a:noFill/>
            <a:ln w="12700">
              <a:solidFill>
                <a:srgbClr val="000000"/>
              </a:solidFill>
              <a:round/>
              <a:headEnd type="none" w="med" len="me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35"/>
            <p:cNvSpPr>
              <a:spLocks noChangeShapeType="1"/>
            </p:cNvSpPr>
            <p:nvPr/>
          </p:nvSpPr>
          <p:spPr bwMode="auto">
            <a:xfrm>
              <a:off x="2253" y="946"/>
              <a:ext cx="58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Rectangle 36"/>
            <p:cNvSpPr>
              <a:spLocks noChangeArrowheads="1"/>
            </p:cNvSpPr>
            <p:nvPr/>
          </p:nvSpPr>
          <p:spPr bwMode="auto">
            <a:xfrm>
              <a:off x="1701" y="1307"/>
              <a:ext cx="43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smtClean="0">
                  <a:ln>
                    <a:noFill/>
                  </a:ln>
                  <a:solidFill>
                    <a:srgbClr val="000000"/>
                  </a:solidFill>
                  <a:effectLst/>
                  <a:uLnTx/>
                  <a:uFillTx/>
                  <a:latin typeface="宋体" pitchFamily="2" charset="-122"/>
                  <a:ea typeface="宋体" pitchFamily="2" charset="-122"/>
                </a:rPr>
                <a:t>Q.rear</a:t>
              </a:r>
              <a:endParaRPr kumimoji="0" lang="en-US" altLang="zh-CN" sz="3200" b="0" i="0" u="none" strike="noStrike" kern="0" cap="none" spc="0" normalizeH="0" baseline="0" noProof="0" dirty="0" smtClean="0">
                <a:ln>
                  <a:noFill/>
                </a:ln>
                <a:solidFill>
                  <a:sysClr val="windowText" lastClr="000000"/>
                </a:solidFill>
                <a:effectLst/>
                <a:uLnTx/>
                <a:uFillTx/>
              </a:endParaRPr>
            </a:p>
          </p:txBody>
        </p:sp>
        <p:sp>
          <p:nvSpPr>
            <p:cNvPr id="30" name="Line 37"/>
            <p:cNvSpPr>
              <a:spLocks noChangeShapeType="1"/>
            </p:cNvSpPr>
            <p:nvPr/>
          </p:nvSpPr>
          <p:spPr bwMode="auto">
            <a:xfrm>
              <a:off x="2271" y="1636"/>
              <a:ext cx="552"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Line 38"/>
            <p:cNvSpPr>
              <a:spLocks noChangeShapeType="1"/>
            </p:cNvSpPr>
            <p:nvPr/>
          </p:nvSpPr>
          <p:spPr bwMode="auto">
            <a:xfrm>
              <a:off x="2271" y="1981"/>
              <a:ext cx="552"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Line 39"/>
            <p:cNvSpPr>
              <a:spLocks noChangeShapeType="1"/>
            </p:cNvSpPr>
            <p:nvPr/>
          </p:nvSpPr>
          <p:spPr bwMode="auto">
            <a:xfrm>
              <a:off x="2271" y="2327"/>
              <a:ext cx="552"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Rectangle 40"/>
            <p:cNvSpPr>
              <a:spLocks noChangeArrowheads="1"/>
            </p:cNvSpPr>
            <p:nvPr/>
          </p:nvSpPr>
          <p:spPr bwMode="auto">
            <a:xfrm>
              <a:off x="2455" y="2404"/>
              <a:ext cx="17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dirty="0" smtClean="0">
                  <a:ln>
                    <a:noFill/>
                  </a:ln>
                  <a:solidFill>
                    <a:srgbClr val="000000"/>
                  </a:solidFill>
                  <a:effectLst/>
                  <a:uLnTx/>
                  <a:uFillTx/>
                  <a:latin typeface="宋体" pitchFamily="2" charset="-122"/>
                  <a:ea typeface="宋体" pitchFamily="2" charset="-122"/>
                </a:rPr>
                <a:t>J1</a:t>
              </a:r>
              <a:endParaRPr kumimoji="0" lang="en-US" altLang="zh-CN" sz="3200" b="0" i="0" u="none" strike="noStrike" kern="0" cap="none" spc="0" normalizeH="0" baseline="0" noProof="0" dirty="0" smtClean="0">
                <a:ln>
                  <a:noFill/>
                </a:ln>
                <a:solidFill>
                  <a:sysClr val="windowText" lastClr="000000"/>
                </a:solidFill>
                <a:effectLst/>
                <a:uLnTx/>
                <a:uFillTx/>
              </a:endParaRPr>
            </a:p>
          </p:txBody>
        </p:sp>
        <p:sp>
          <p:nvSpPr>
            <p:cNvPr id="35" name="Rectangle 42"/>
            <p:cNvSpPr>
              <a:spLocks noChangeArrowheads="1"/>
            </p:cNvSpPr>
            <p:nvPr/>
          </p:nvSpPr>
          <p:spPr bwMode="auto">
            <a:xfrm>
              <a:off x="2463" y="2090"/>
              <a:ext cx="17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dirty="0" smtClean="0">
                  <a:ln>
                    <a:noFill/>
                  </a:ln>
                  <a:solidFill>
                    <a:srgbClr val="000000"/>
                  </a:solidFill>
                  <a:effectLst/>
                  <a:uLnTx/>
                  <a:uFillTx/>
                  <a:latin typeface="宋体" pitchFamily="2" charset="-122"/>
                  <a:ea typeface="宋体" pitchFamily="2" charset="-122"/>
                </a:rPr>
                <a:t>J2</a:t>
              </a:r>
              <a:endParaRPr kumimoji="0" lang="en-US" altLang="zh-CN" sz="3200" b="0" i="0" u="none" strike="noStrike" kern="0" cap="none" spc="0" normalizeH="0" baseline="0" noProof="0" dirty="0" smtClean="0">
                <a:ln>
                  <a:noFill/>
                </a:ln>
                <a:solidFill>
                  <a:sysClr val="windowText" lastClr="000000"/>
                </a:solidFill>
                <a:effectLst/>
                <a:uLnTx/>
                <a:uFillTx/>
              </a:endParaRPr>
            </a:p>
          </p:txBody>
        </p:sp>
        <p:sp>
          <p:nvSpPr>
            <p:cNvPr id="37" name="Rectangle 44"/>
            <p:cNvSpPr>
              <a:spLocks noChangeArrowheads="1"/>
            </p:cNvSpPr>
            <p:nvPr/>
          </p:nvSpPr>
          <p:spPr bwMode="auto">
            <a:xfrm>
              <a:off x="2455" y="1713"/>
              <a:ext cx="17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dirty="0" smtClean="0">
                  <a:ln>
                    <a:noFill/>
                  </a:ln>
                  <a:solidFill>
                    <a:srgbClr val="000000"/>
                  </a:solidFill>
                  <a:effectLst/>
                  <a:uLnTx/>
                  <a:uFillTx/>
                  <a:latin typeface="宋体" pitchFamily="2" charset="-122"/>
                  <a:ea typeface="宋体" pitchFamily="2" charset="-122"/>
                </a:rPr>
                <a:t>J3</a:t>
              </a:r>
              <a:endParaRPr kumimoji="0" lang="en-US" altLang="zh-CN" sz="3200" b="0" i="0" u="none" strike="noStrike" kern="0" cap="none" spc="0" normalizeH="0" baseline="0" noProof="0" dirty="0" smtClean="0">
                <a:ln>
                  <a:noFill/>
                </a:ln>
                <a:solidFill>
                  <a:sysClr val="windowText" lastClr="000000"/>
                </a:solidFill>
                <a:effectLst/>
                <a:uLnTx/>
                <a:uFillTx/>
              </a:endParaRPr>
            </a:p>
          </p:txBody>
        </p:sp>
      </p:grpSp>
      <p:grpSp>
        <p:nvGrpSpPr>
          <p:cNvPr id="34" name="Group 46"/>
          <p:cNvGrpSpPr>
            <a:grpSpLocks noChangeAspect="1"/>
          </p:cNvGrpSpPr>
          <p:nvPr/>
        </p:nvGrpSpPr>
        <p:grpSpPr bwMode="auto">
          <a:xfrm>
            <a:off x="4817144" y="2159074"/>
            <a:ext cx="1930400" cy="3340100"/>
            <a:chOff x="3152" y="581"/>
            <a:chExt cx="1216" cy="2104"/>
          </a:xfrm>
        </p:grpSpPr>
        <p:sp>
          <p:nvSpPr>
            <p:cNvPr id="40" name="AutoShape 47"/>
            <p:cNvSpPr>
              <a:spLocks noChangeAspect="1" noChangeArrowheads="1" noTextEdit="1"/>
            </p:cNvSpPr>
            <p:nvPr/>
          </p:nvSpPr>
          <p:spPr bwMode="auto">
            <a:xfrm>
              <a:off x="3168" y="581"/>
              <a:ext cx="1200" cy="2104"/>
            </a:xfrm>
            <a:prstGeom prst="rect">
              <a:avLst/>
            </a:prstGeom>
            <a:solidFill>
              <a:srgbClr val="00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Rectangle 48"/>
            <p:cNvSpPr>
              <a:spLocks noChangeArrowheads="1"/>
            </p:cNvSpPr>
            <p:nvPr/>
          </p:nvSpPr>
          <p:spPr bwMode="auto">
            <a:xfrm>
              <a:off x="3763" y="607"/>
              <a:ext cx="587" cy="2052"/>
            </a:xfrm>
            <a:prstGeom prst="rect">
              <a:avLst/>
            </a:prstGeom>
            <a:solidFill>
              <a:srgbClr val="FFFF00"/>
            </a:solidFill>
            <a:ln w="14288">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49"/>
            <p:cNvSpPr>
              <a:spLocks noChangeShapeType="1"/>
            </p:cNvSpPr>
            <p:nvPr/>
          </p:nvSpPr>
          <p:spPr bwMode="auto">
            <a:xfrm flipV="1">
              <a:off x="3763" y="1230"/>
              <a:ext cx="587" cy="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50"/>
            <p:cNvSpPr>
              <a:spLocks noChangeShapeType="1"/>
            </p:cNvSpPr>
            <p:nvPr/>
          </p:nvSpPr>
          <p:spPr bwMode="auto">
            <a:xfrm>
              <a:off x="3795" y="1607"/>
              <a:ext cx="555"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51"/>
            <p:cNvSpPr>
              <a:spLocks noChangeShapeType="1"/>
            </p:cNvSpPr>
            <p:nvPr/>
          </p:nvSpPr>
          <p:spPr bwMode="auto">
            <a:xfrm>
              <a:off x="3795" y="1958"/>
              <a:ext cx="555"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52"/>
            <p:cNvSpPr>
              <a:spLocks noChangeShapeType="1"/>
            </p:cNvSpPr>
            <p:nvPr/>
          </p:nvSpPr>
          <p:spPr bwMode="auto">
            <a:xfrm>
              <a:off x="3795" y="2308"/>
              <a:ext cx="555"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53"/>
            <p:cNvSpPr>
              <a:spLocks noChangeShapeType="1"/>
            </p:cNvSpPr>
            <p:nvPr/>
          </p:nvSpPr>
          <p:spPr bwMode="auto">
            <a:xfrm>
              <a:off x="3319" y="1860"/>
              <a:ext cx="380"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Freeform 54"/>
            <p:cNvSpPr>
              <a:spLocks/>
            </p:cNvSpPr>
            <p:nvPr/>
          </p:nvSpPr>
          <p:spPr bwMode="auto">
            <a:xfrm>
              <a:off x="3676" y="1802"/>
              <a:ext cx="87" cy="117"/>
            </a:xfrm>
            <a:custGeom>
              <a:avLst/>
              <a:gdLst>
                <a:gd name="T0" fmla="*/ 87 w 87"/>
                <a:gd name="T1" fmla="*/ 58 h 117"/>
                <a:gd name="T2" fmla="*/ 0 w 87"/>
                <a:gd name="T3" fmla="*/ 117 h 117"/>
                <a:gd name="T4" fmla="*/ 10 w 87"/>
                <a:gd name="T5" fmla="*/ 78 h 117"/>
                <a:gd name="T6" fmla="*/ 10 w 87"/>
                <a:gd name="T7" fmla="*/ 39 h 117"/>
                <a:gd name="T8" fmla="*/ 0 w 87"/>
                <a:gd name="T9" fmla="*/ 0 h 117"/>
                <a:gd name="T10" fmla="*/ 87 w 87"/>
                <a:gd name="T11" fmla="*/ 58 h 117"/>
                <a:gd name="T12" fmla="*/ 0 60000 65536"/>
                <a:gd name="T13" fmla="*/ 0 60000 65536"/>
                <a:gd name="T14" fmla="*/ 0 60000 65536"/>
                <a:gd name="T15" fmla="*/ 0 60000 65536"/>
                <a:gd name="T16" fmla="*/ 0 60000 65536"/>
                <a:gd name="T17" fmla="*/ 0 60000 65536"/>
                <a:gd name="T18" fmla="*/ 0 w 87"/>
                <a:gd name="T19" fmla="*/ 0 h 117"/>
                <a:gd name="T20" fmla="*/ 87 w 87"/>
                <a:gd name="T21" fmla="*/ 117 h 117"/>
              </a:gdLst>
              <a:ahLst/>
              <a:cxnLst>
                <a:cxn ang="T12">
                  <a:pos x="T0" y="T1"/>
                </a:cxn>
                <a:cxn ang="T13">
                  <a:pos x="T2" y="T3"/>
                </a:cxn>
                <a:cxn ang="T14">
                  <a:pos x="T4" y="T5"/>
                </a:cxn>
                <a:cxn ang="T15">
                  <a:pos x="T6" y="T7"/>
                </a:cxn>
                <a:cxn ang="T16">
                  <a:pos x="T8" y="T9"/>
                </a:cxn>
                <a:cxn ang="T17">
                  <a:pos x="T10" y="T11"/>
                </a:cxn>
              </a:cxnLst>
              <a:rect l="T18" t="T19" r="T20" b="T21"/>
              <a:pathLst>
                <a:path w="87" h="117">
                  <a:moveTo>
                    <a:pt x="87" y="58"/>
                  </a:moveTo>
                  <a:lnTo>
                    <a:pt x="0" y="117"/>
                  </a:lnTo>
                  <a:lnTo>
                    <a:pt x="10" y="78"/>
                  </a:lnTo>
                  <a:lnTo>
                    <a:pt x="10" y="39"/>
                  </a:lnTo>
                  <a:lnTo>
                    <a:pt x="0" y="0"/>
                  </a:lnTo>
                  <a:lnTo>
                    <a:pt x="87" y="5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Rectangle 55"/>
            <p:cNvSpPr>
              <a:spLocks noChangeArrowheads="1"/>
            </p:cNvSpPr>
            <p:nvPr/>
          </p:nvSpPr>
          <p:spPr bwMode="auto">
            <a:xfrm>
              <a:off x="3152" y="1706"/>
              <a:ext cx="51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smtClean="0">
                  <a:ln>
                    <a:noFill/>
                  </a:ln>
                  <a:solidFill>
                    <a:srgbClr val="000000"/>
                  </a:solidFill>
                  <a:effectLst/>
                  <a:uLnTx/>
                  <a:uFillTx/>
                  <a:latin typeface="宋体" pitchFamily="2" charset="-122"/>
                  <a:ea typeface="宋体" pitchFamily="2" charset="-122"/>
                </a:rPr>
                <a:t>Q.front</a:t>
              </a:r>
              <a:endParaRPr kumimoji="0" lang="en-US" altLang="zh-CN" sz="3200" b="0" i="0" u="none" strike="noStrike" kern="0" cap="none" spc="0" normalizeH="0" baseline="0" noProof="0" dirty="0" smtClean="0">
                <a:ln>
                  <a:noFill/>
                </a:ln>
                <a:solidFill>
                  <a:sysClr val="windowText" lastClr="000000"/>
                </a:solidFill>
                <a:effectLst/>
                <a:uLnTx/>
                <a:uFillTx/>
              </a:endParaRPr>
            </a:p>
          </p:txBody>
        </p:sp>
        <p:sp>
          <p:nvSpPr>
            <p:cNvPr id="49" name="Line 56"/>
            <p:cNvSpPr>
              <a:spLocks noChangeShapeType="1"/>
            </p:cNvSpPr>
            <p:nvPr/>
          </p:nvSpPr>
          <p:spPr bwMode="auto">
            <a:xfrm>
              <a:off x="3324" y="1458"/>
              <a:ext cx="380"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Freeform 57"/>
            <p:cNvSpPr>
              <a:spLocks/>
            </p:cNvSpPr>
            <p:nvPr/>
          </p:nvSpPr>
          <p:spPr bwMode="auto">
            <a:xfrm>
              <a:off x="3681" y="1399"/>
              <a:ext cx="82" cy="117"/>
            </a:xfrm>
            <a:custGeom>
              <a:avLst/>
              <a:gdLst>
                <a:gd name="T0" fmla="*/ 82 w 82"/>
                <a:gd name="T1" fmla="*/ 59 h 117"/>
                <a:gd name="T2" fmla="*/ 0 w 82"/>
                <a:gd name="T3" fmla="*/ 117 h 117"/>
                <a:gd name="T4" fmla="*/ 9 w 82"/>
                <a:gd name="T5" fmla="*/ 78 h 117"/>
                <a:gd name="T6" fmla="*/ 9 w 82"/>
                <a:gd name="T7" fmla="*/ 39 h 117"/>
                <a:gd name="T8" fmla="*/ 0 w 82"/>
                <a:gd name="T9" fmla="*/ 0 h 117"/>
                <a:gd name="T10" fmla="*/ 82 w 82"/>
                <a:gd name="T11" fmla="*/ 59 h 117"/>
                <a:gd name="T12" fmla="*/ 0 60000 65536"/>
                <a:gd name="T13" fmla="*/ 0 60000 65536"/>
                <a:gd name="T14" fmla="*/ 0 60000 65536"/>
                <a:gd name="T15" fmla="*/ 0 60000 65536"/>
                <a:gd name="T16" fmla="*/ 0 60000 65536"/>
                <a:gd name="T17" fmla="*/ 0 60000 65536"/>
                <a:gd name="T18" fmla="*/ 0 w 82"/>
                <a:gd name="T19" fmla="*/ 0 h 117"/>
                <a:gd name="T20" fmla="*/ 82 w 82"/>
                <a:gd name="T21" fmla="*/ 117 h 117"/>
              </a:gdLst>
              <a:ahLst/>
              <a:cxnLst>
                <a:cxn ang="T12">
                  <a:pos x="T0" y="T1"/>
                </a:cxn>
                <a:cxn ang="T13">
                  <a:pos x="T2" y="T3"/>
                </a:cxn>
                <a:cxn ang="T14">
                  <a:pos x="T4" y="T5"/>
                </a:cxn>
                <a:cxn ang="T15">
                  <a:pos x="T6" y="T7"/>
                </a:cxn>
                <a:cxn ang="T16">
                  <a:pos x="T8" y="T9"/>
                </a:cxn>
                <a:cxn ang="T17">
                  <a:pos x="T10" y="T11"/>
                </a:cxn>
              </a:cxnLst>
              <a:rect l="T18" t="T19" r="T20" b="T21"/>
              <a:pathLst>
                <a:path w="82" h="117">
                  <a:moveTo>
                    <a:pt x="82" y="59"/>
                  </a:moveTo>
                  <a:lnTo>
                    <a:pt x="0" y="117"/>
                  </a:lnTo>
                  <a:lnTo>
                    <a:pt x="9" y="78"/>
                  </a:lnTo>
                  <a:lnTo>
                    <a:pt x="9" y="39"/>
                  </a:lnTo>
                  <a:lnTo>
                    <a:pt x="0" y="0"/>
                  </a:lnTo>
                  <a:lnTo>
                    <a:pt x="82" y="5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Line 58"/>
            <p:cNvSpPr>
              <a:spLocks noChangeShapeType="1"/>
            </p:cNvSpPr>
            <p:nvPr/>
          </p:nvSpPr>
          <p:spPr bwMode="auto">
            <a:xfrm>
              <a:off x="3763" y="906"/>
              <a:ext cx="587"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Rectangle 59"/>
            <p:cNvSpPr>
              <a:spLocks noChangeArrowheads="1"/>
            </p:cNvSpPr>
            <p:nvPr/>
          </p:nvSpPr>
          <p:spPr bwMode="auto">
            <a:xfrm>
              <a:off x="3198" y="1307"/>
              <a:ext cx="43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smtClean="0">
                  <a:ln>
                    <a:noFill/>
                  </a:ln>
                  <a:solidFill>
                    <a:srgbClr val="000000"/>
                  </a:solidFill>
                  <a:effectLst/>
                  <a:uLnTx/>
                  <a:uFillTx/>
                  <a:latin typeface="宋体" pitchFamily="2" charset="-122"/>
                  <a:ea typeface="宋体" pitchFamily="2" charset="-122"/>
                </a:rPr>
                <a:t>Q.rear</a:t>
              </a:r>
              <a:endParaRPr kumimoji="0" lang="en-US" altLang="zh-CN" sz="3200" b="0" i="0" u="none" strike="noStrike" kern="0" cap="none" spc="0" normalizeH="0" baseline="0" noProof="0" dirty="0" smtClean="0">
                <a:ln>
                  <a:noFill/>
                </a:ln>
                <a:solidFill>
                  <a:sysClr val="windowText" lastClr="000000"/>
                </a:solidFill>
                <a:effectLst/>
                <a:uLnTx/>
                <a:uFillTx/>
              </a:endParaRPr>
            </a:p>
          </p:txBody>
        </p:sp>
        <p:sp>
          <p:nvSpPr>
            <p:cNvPr id="53" name="Line 60"/>
            <p:cNvSpPr>
              <a:spLocks noChangeShapeType="1"/>
            </p:cNvSpPr>
            <p:nvPr/>
          </p:nvSpPr>
          <p:spPr bwMode="auto">
            <a:xfrm>
              <a:off x="3782" y="1607"/>
              <a:ext cx="55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4" name="Line 61"/>
            <p:cNvSpPr>
              <a:spLocks noChangeShapeType="1"/>
            </p:cNvSpPr>
            <p:nvPr/>
          </p:nvSpPr>
          <p:spPr bwMode="auto">
            <a:xfrm>
              <a:off x="3782" y="1958"/>
              <a:ext cx="55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5" name="Line 62"/>
            <p:cNvSpPr>
              <a:spLocks noChangeShapeType="1"/>
            </p:cNvSpPr>
            <p:nvPr/>
          </p:nvSpPr>
          <p:spPr bwMode="auto">
            <a:xfrm>
              <a:off x="3782" y="2308"/>
              <a:ext cx="554"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Rectangle 63"/>
            <p:cNvSpPr>
              <a:spLocks noChangeArrowheads="1"/>
            </p:cNvSpPr>
            <p:nvPr/>
          </p:nvSpPr>
          <p:spPr bwMode="auto">
            <a:xfrm>
              <a:off x="3974" y="1685"/>
              <a:ext cx="17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dirty="0" smtClean="0">
                  <a:ln>
                    <a:noFill/>
                  </a:ln>
                  <a:solidFill>
                    <a:srgbClr val="000000"/>
                  </a:solidFill>
                  <a:effectLst/>
                  <a:uLnTx/>
                  <a:uFillTx/>
                  <a:latin typeface="宋体" pitchFamily="2" charset="-122"/>
                  <a:ea typeface="宋体" pitchFamily="2" charset="-122"/>
                </a:rPr>
                <a:t>J3</a:t>
              </a:r>
              <a:endParaRPr kumimoji="0" lang="en-US" altLang="zh-CN" sz="3200" b="0" i="0" u="none" strike="noStrike" kern="0" cap="none" spc="0" normalizeH="0" baseline="0" noProof="0" dirty="0" smtClean="0">
                <a:ln>
                  <a:noFill/>
                </a:ln>
                <a:solidFill>
                  <a:sysClr val="windowText" lastClr="000000"/>
                </a:solidFill>
                <a:effectLst/>
                <a:uLnTx/>
                <a:uFillTx/>
              </a:endParaRPr>
            </a:p>
          </p:txBody>
        </p:sp>
      </p:grpSp>
      <p:grpSp>
        <p:nvGrpSpPr>
          <p:cNvPr id="36" name="Group 65"/>
          <p:cNvGrpSpPr>
            <a:grpSpLocks noChangeAspect="1"/>
          </p:cNvGrpSpPr>
          <p:nvPr/>
        </p:nvGrpSpPr>
        <p:grpSpPr bwMode="auto">
          <a:xfrm>
            <a:off x="7121400" y="1946944"/>
            <a:ext cx="1843088" cy="3570288"/>
            <a:chOff x="4581" y="410"/>
            <a:chExt cx="1161" cy="2249"/>
          </a:xfrm>
        </p:grpSpPr>
        <p:sp>
          <p:nvSpPr>
            <p:cNvPr id="59" name="AutoShape 66"/>
            <p:cNvSpPr>
              <a:spLocks noChangeAspect="1" noChangeArrowheads="1" noTextEdit="1"/>
            </p:cNvSpPr>
            <p:nvPr/>
          </p:nvSpPr>
          <p:spPr bwMode="auto">
            <a:xfrm>
              <a:off x="4581" y="410"/>
              <a:ext cx="1152" cy="2249"/>
            </a:xfrm>
            <a:prstGeom prst="rect">
              <a:avLst/>
            </a:prstGeom>
            <a:solidFill>
              <a:srgbClr val="00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Rectangle 67"/>
            <p:cNvSpPr>
              <a:spLocks noChangeArrowheads="1"/>
            </p:cNvSpPr>
            <p:nvPr/>
          </p:nvSpPr>
          <p:spPr bwMode="auto">
            <a:xfrm>
              <a:off x="5184" y="775"/>
              <a:ext cx="558" cy="1860"/>
            </a:xfrm>
            <a:prstGeom prst="rect">
              <a:avLst/>
            </a:prstGeom>
            <a:solidFill>
              <a:srgbClr val="FFFF00"/>
            </a:solidFill>
            <a:ln w="14288">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Line 68"/>
            <p:cNvSpPr>
              <a:spLocks noChangeShapeType="1"/>
            </p:cNvSpPr>
            <p:nvPr/>
          </p:nvSpPr>
          <p:spPr bwMode="auto">
            <a:xfrm flipV="1">
              <a:off x="5184" y="1340"/>
              <a:ext cx="558" cy="6"/>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 name="Line 69"/>
            <p:cNvSpPr>
              <a:spLocks noChangeShapeType="1"/>
            </p:cNvSpPr>
            <p:nvPr/>
          </p:nvSpPr>
          <p:spPr bwMode="auto">
            <a:xfrm>
              <a:off x="5210" y="1688"/>
              <a:ext cx="532"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 name="Line 70"/>
            <p:cNvSpPr>
              <a:spLocks noChangeShapeType="1"/>
            </p:cNvSpPr>
            <p:nvPr/>
          </p:nvSpPr>
          <p:spPr bwMode="auto">
            <a:xfrm>
              <a:off x="5210" y="2005"/>
              <a:ext cx="532"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4" name="Line 71"/>
            <p:cNvSpPr>
              <a:spLocks noChangeShapeType="1"/>
            </p:cNvSpPr>
            <p:nvPr/>
          </p:nvSpPr>
          <p:spPr bwMode="auto">
            <a:xfrm>
              <a:off x="5210" y="2323"/>
              <a:ext cx="532"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 name="Line 72"/>
            <p:cNvSpPr>
              <a:spLocks noChangeShapeType="1"/>
            </p:cNvSpPr>
            <p:nvPr/>
          </p:nvSpPr>
          <p:spPr bwMode="auto">
            <a:xfrm>
              <a:off x="4753" y="1228"/>
              <a:ext cx="365"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Freeform 73"/>
            <p:cNvSpPr>
              <a:spLocks/>
            </p:cNvSpPr>
            <p:nvPr/>
          </p:nvSpPr>
          <p:spPr bwMode="auto">
            <a:xfrm>
              <a:off x="5096" y="1175"/>
              <a:ext cx="84" cy="106"/>
            </a:xfrm>
            <a:custGeom>
              <a:avLst/>
              <a:gdLst>
                <a:gd name="T0" fmla="*/ 84 w 84"/>
                <a:gd name="T1" fmla="*/ 53 h 106"/>
                <a:gd name="T2" fmla="*/ 0 w 84"/>
                <a:gd name="T3" fmla="*/ 106 h 106"/>
                <a:gd name="T4" fmla="*/ 9 w 84"/>
                <a:gd name="T5" fmla="*/ 71 h 106"/>
                <a:gd name="T6" fmla="*/ 9 w 84"/>
                <a:gd name="T7" fmla="*/ 36 h 106"/>
                <a:gd name="T8" fmla="*/ 0 w 84"/>
                <a:gd name="T9" fmla="*/ 0 h 106"/>
                <a:gd name="T10" fmla="*/ 84 w 84"/>
                <a:gd name="T11" fmla="*/ 53 h 106"/>
                <a:gd name="T12" fmla="*/ 0 60000 65536"/>
                <a:gd name="T13" fmla="*/ 0 60000 65536"/>
                <a:gd name="T14" fmla="*/ 0 60000 65536"/>
                <a:gd name="T15" fmla="*/ 0 60000 65536"/>
                <a:gd name="T16" fmla="*/ 0 60000 65536"/>
                <a:gd name="T17" fmla="*/ 0 60000 65536"/>
                <a:gd name="T18" fmla="*/ 0 w 84"/>
                <a:gd name="T19" fmla="*/ 0 h 106"/>
                <a:gd name="T20" fmla="*/ 84 w 84"/>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84" h="106">
                  <a:moveTo>
                    <a:pt x="84" y="53"/>
                  </a:moveTo>
                  <a:lnTo>
                    <a:pt x="0" y="106"/>
                  </a:lnTo>
                  <a:lnTo>
                    <a:pt x="9" y="71"/>
                  </a:lnTo>
                  <a:lnTo>
                    <a:pt x="9" y="36"/>
                  </a:lnTo>
                  <a:lnTo>
                    <a:pt x="0" y="0"/>
                  </a:lnTo>
                  <a:lnTo>
                    <a:pt x="84"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7" name="Rectangle 74"/>
            <p:cNvSpPr>
              <a:spLocks noChangeArrowheads="1"/>
            </p:cNvSpPr>
            <p:nvPr/>
          </p:nvSpPr>
          <p:spPr bwMode="auto">
            <a:xfrm>
              <a:off x="4604" y="1099"/>
              <a:ext cx="455"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err="1" smtClean="0">
                  <a:ln>
                    <a:noFill/>
                  </a:ln>
                  <a:solidFill>
                    <a:srgbClr val="000000"/>
                  </a:solidFill>
                  <a:effectLst/>
                  <a:uLnTx/>
                  <a:uFillTx/>
                  <a:latin typeface="宋体" pitchFamily="2" charset="-122"/>
                  <a:ea typeface="宋体" pitchFamily="2" charset="-122"/>
                </a:rPr>
                <a:t>Q.front</a:t>
              </a:r>
              <a:endParaRPr kumimoji="0" lang="en-US" altLang="zh-CN" sz="3200" b="0" i="0" u="none" strike="noStrike" kern="0" cap="none" spc="0" normalizeH="0" baseline="0" noProof="0" dirty="0" smtClean="0">
                <a:ln>
                  <a:noFill/>
                </a:ln>
                <a:solidFill>
                  <a:sysClr val="windowText" lastClr="000000"/>
                </a:solidFill>
                <a:effectLst/>
                <a:uLnTx/>
                <a:uFillTx/>
              </a:endParaRPr>
            </a:p>
          </p:txBody>
        </p:sp>
        <p:sp>
          <p:nvSpPr>
            <p:cNvPr id="68" name="Line 75"/>
            <p:cNvSpPr>
              <a:spLocks noChangeShapeType="1"/>
            </p:cNvSpPr>
            <p:nvPr/>
          </p:nvSpPr>
          <p:spPr bwMode="auto">
            <a:xfrm>
              <a:off x="4736" y="687"/>
              <a:ext cx="360"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9" name="Freeform 76"/>
            <p:cNvSpPr>
              <a:spLocks/>
            </p:cNvSpPr>
            <p:nvPr/>
          </p:nvSpPr>
          <p:spPr bwMode="auto">
            <a:xfrm>
              <a:off x="5078" y="634"/>
              <a:ext cx="80" cy="106"/>
            </a:xfrm>
            <a:custGeom>
              <a:avLst/>
              <a:gdLst>
                <a:gd name="T0" fmla="*/ 80 w 80"/>
                <a:gd name="T1" fmla="*/ 53 h 106"/>
                <a:gd name="T2" fmla="*/ 0 w 80"/>
                <a:gd name="T3" fmla="*/ 106 h 106"/>
                <a:gd name="T4" fmla="*/ 9 w 80"/>
                <a:gd name="T5" fmla="*/ 70 h 106"/>
                <a:gd name="T6" fmla="*/ 9 w 80"/>
                <a:gd name="T7" fmla="*/ 35 h 106"/>
                <a:gd name="T8" fmla="*/ 0 w 80"/>
                <a:gd name="T9" fmla="*/ 0 h 106"/>
                <a:gd name="T10" fmla="*/ 80 w 80"/>
                <a:gd name="T11" fmla="*/ 53 h 106"/>
                <a:gd name="T12" fmla="*/ 0 60000 65536"/>
                <a:gd name="T13" fmla="*/ 0 60000 65536"/>
                <a:gd name="T14" fmla="*/ 0 60000 65536"/>
                <a:gd name="T15" fmla="*/ 0 60000 65536"/>
                <a:gd name="T16" fmla="*/ 0 60000 65536"/>
                <a:gd name="T17" fmla="*/ 0 60000 65536"/>
                <a:gd name="T18" fmla="*/ 0 w 80"/>
                <a:gd name="T19" fmla="*/ 0 h 106"/>
                <a:gd name="T20" fmla="*/ 80 w 80"/>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80" h="106">
                  <a:moveTo>
                    <a:pt x="80" y="53"/>
                  </a:moveTo>
                  <a:lnTo>
                    <a:pt x="0" y="106"/>
                  </a:lnTo>
                  <a:lnTo>
                    <a:pt x="9" y="70"/>
                  </a:lnTo>
                  <a:lnTo>
                    <a:pt x="9" y="35"/>
                  </a:lnTo>
                  <a:lnTo>
                    <a:pt x="0" y="0"/>
                  </a:lnTo>
                  <a:lnTo>
                    <a:pt x="80"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0" name="Line 77"/>
            <p:cNvSpPr>
              <a:spLocks noChangeShapeType="1"/>
            </p:cNvSpPr>
            <p:nvPr/>
          </p:nvSpPr>
          <p:spPr bwMode="auto">
            <a:xfrm flipV="1">
              <a:off x="5184" y="1046"/>
              <a:ext cx="558" cy="6"/>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1" name="Rectangle 78"/>
            <p:cNvSpPr>
              <a:spLocks noChangeArrowheads="1"/>
            </p:cNvSpPr>
            <p:nvPr/>
          </p:nvSpPr>
          <p:spPr bwMode="auto">
            <a:xfrm>
              <a:off x="4694" y="522"/>
              <a:ext cx="390"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err="1" smtClean="0">
                  <a:ln>
                    <a:noFill/>
                  </a:ln>
                  <a:solidFill>
                    <a:srgbClr val="000000"/>
                  </a:solidFill>
                  <a:effectLst/>
                  <a:uLnTx/>
                  <a:uFillTx/>
                  <a:latin typeface="宋体" pitchFamily="2" charset="-122"/>
                  <a:ea typeface="宋体" pitchFamily="2" charset="-122"/>
                </a:rPr>
                <a:t>Q.rear</a:t>
              </a:r>
              <a:endParaRPr kumimoji="0" lang="en-US" altLang="zh-CN" sz="3200" b="0" i="0" u="none" strike="noStrike" kern="0" cap="none" spc="0" normalizeH="0" baseline="0" noProof="0" dirty="0" smtClean="0">
                <a:ln>
                  <a:noFill/>
                </a:ln>
                <a:solidFill>
                  <a:sysClr val="windowText" lastClr="000000"/>
                </a:solidFill>
                <a:effectLst/>
                <a:uLnTx/>
                <a:uFillTx/>
              </a:endParaRPr>
            </a:p>
          </p:txBody>
        </p:sp>
        <p:sp>
          <p:nvSpPr>
            <p:cNvPr id="72" name="Line 79"/>
            <p:cNvSpPr>
              <a:spLocks noChangeShapeType="1"/>
            </p:cNvSpPr>
            <p:nvPr/>
          </p:nvSpPr>
          <p:spPr bwMode="auto">
            <a:xfrm>
              <a:off x="5202" y="1688"/>
              <a:ext cx="527"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3" name="Line 80"/>
            <p:cNvSpPr>
              <a:spLocks noChangeShapeType="1"/>
            </p:cNvSpPr>
            <p:nvPr/>
          </p:nvSpPr>
          <p:spPr bwMode="auto">
            <a:xfrm>
              <a:off x="5202" y="2005"/>
              <a:ext cx="527"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4" name="Line 81"/>
            <p:cNvSpPr>
              <a:spLocks noChangeShapeType="1"/>
            </p:cNvSpPr>
            <p:nvPr/>
          </p:nvSpPr>
          <p:spPr bwMode="auto">
            <a:xfrm>
              <a:off x="5202" y="2323"/>
              <a:ext cx="527" cy="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5" name="Rectangle 82"/>
            <p:cNvSpPr>
              <a:spLocks noChangeArrowheads="1"/>
            </p:cNvSpPr>
            <p:nvPr/>
          </p:nvSpPr>
          <p:spPr bwMode="auto">
            <a:xfrm>
              <a:off x="5404" y="1123"/>
              <a:ext cx="16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宋体" pitchFamily="2" charset="-122"/>
                  <a:ea typeface="宋体" pitchFamily="2" charset="-122"/>
                </a:rPr>
                <a:t>J5</a:t>
              </a:r>
              <a:endParaRPr kumimoji="0" lang="en-US" altLang="zh-CN" sz="3200" b="0" i="0" u="none" strike="noStrike" kern="0" cap="none" spc="0" normalizeH="0" baseline="0" noProof="0" dirty="0" smtClean="0">
                <a:ln>
                  <a:noFill/>
                </a:ln>
                <a:solidFill>
                  <a:sysClr val="windowText" lastClr="000000"/>
                </a:solidFill>
                <a:effectLst/>
                <a:uLnTx/>
                <a:uFillTx/>
              </a:endParaRPr>
            </a:p>
          </p:txBody>
        </p:sp>
        <p:sp>
          <p:nvSpPr>
            <p:cNvPr id="77" name="Rectangle 84"/>
            <p:cNvSpPr>
              <a:spLocks noChangeArrowheads="1"/>
            </p:cNvSpPr>
            <p:nvPr/>
          </p:nvSpPr>
          <p:spPr bwMode="auto">
            <a:xfrm>
              <a:off x="5404" y="846"/>
              <a:ext cx="16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宋体" pitchFamily="2" charset="-122"/>
                  <a:ea typeface="宋体" pitchFamily="2" charset="-122"/>
                </a:rPr>
                <a:t>J6</a:t>
              </a:r>
              <a:endParaRPr kumimoji="0" lang="en-US" altLang="zh-CN" sz="3200" b="0" i="0" u="none" strike="noStrike" kern="0" cap="none" spc="0" normalizeH="0" baseline="0" noProof="0" dirty="0" smtClean="0">
                <a:ln>
                  <a:noFill/>
                </a:ln>
                <a:solidFill>
                  <a:sysClr val="windowText" lastClr="000000"/>
                </a:solidFill>
                <a:effectLst/>
                <a:uLnTx/>
                <a:uFillTx/>
              </a:endParaRPr>
            </a:p>
          </p:txBody>
        </p:sp>
      </p:grpSp>
      <p:sp>
        <p:nvSpPr>
          <p:cNvPr id="79" name="Text Box 86"/>
          <p:cNvSpPr txBox="1">
            <a:spLocks noChangeArrowheads="1"/>
          </p:cNvSpPr>
          <p:nvPr/>
        </p:nvSpPr>
        <p:spPr bwMode="auto">
          <a:xfrm>
            <a:off x="438621" y="5718199"/>
            <a:ext cx="2189163" cy="519113"/>
          </a:xfrm>
          <a:prstGeom prst="rect">
            <a:avLst/>
          </a:prstGeom>
          <a:solidFill>
            <a:srgbClr val="CC99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楷体_GB2312" pitchFamily="49" charset="-122"/>
              </a:defRPr>
            </a:lvl1pPr>
            <a:lvl2pPr marL="742950" indent="-285750">
              <a:defRPr kumimoji="1" sz="2400" b="1">
                <a:solidFill>
                  <a:schemeClr val="tx1"/>
                </a:solidFill>
                <a:latin typeface="Times New Roman" pitchFamily="18" charset="0"/>
                <a:ea typeface="楷体_GB2312" pitchFamily="49" charset="-122"/>
              </a:defRPr>
            </a:lvl2pPr>
            <a:lvl3pPr marL="1143000" indent="-228600">
              <a:defRPr kumimoji="1" sz="2400" b="1">
                <a:solidFill>
                  <a:schemeClr val="tx1"/>
                </a:solidFill>
                <a:latin typeface="Times New Roman" pitchFamily="18" charset="0"/>
                <a:ea typeface="楷体_GB2312" pitchFamily="49" charset="-122"/>
              </a:defRPr>
            </a:lvl3pPr>
            <a:lvl4pPr marL="1600200" indent="-228600">
              <a:defRPr kumimoji="1" sz="2400" b="1">
                <a:solidFill>
                  <a:schemeClr val="tx1"/>
                </a:solidFill>
                <a:latin typeface="Times New Roman" pitchFamily="18" charset="0"/>
                <a:ea typeface="楷体_GB2312" pitchFamily="49" charset="-122"/>
              </a:defRPr>
            </a:lvl4pPr>
            <a:lvl5pPr marL="2057400" indent="-22860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defRPr kumimoji="1" sz="2400" b="1">
                <a:solidFill>
                  <a:schemeClr val="tx1"/>
                </a:solidFill>
                <a:latin typeface="Times New Roman" pitchFamily="18" charset="0"/>
                <a:ea typeface="楷体_GB2312" pitchFamily="49"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front=rear=0</a:t>
            </a:r>
          </a:p>
        </p:txBody>
      </p:sp>
      <p:sp>
        <p:nvSpPr>
          <p:cNvPr id="80" name="Text Box 87"/>
          <p:cNvSpPr txBox="1">
            <a:spLocks noChangeArrowheads="1"/>
          </p:cNvSpPr>
          <p:nvPr/>
        </p:nvSpPr>
        <p:spPr bwMode="auto">
          <a:xfrm>
            <a:off x="3825672" y="5531849"/>
            <a:ext cx="3922869" cy="1384995"/>
          </a:xfrm>
          <a:prstGeom prst="rect">
            <a:avLst/>
          </a:prstGeom>
          <a:solidFill>
            <a:srgbClr val="CC99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楷体_GB2312" pitchFamily="49" charset="-122"/>
              </a:defRPr>
            </a:lvl1pPr>
            <a:lvl2pPr marL="742950" indent="-285750">
              <a:defRPr kumimoji="1" sz="2400" b="1">
                <a:solidFill>
                  <a:schemeClr val="tx1"/>
                </a:solidFill>
                <a:latin typeface="Times New Roman" pitchFamily="18" charset="0"/>
                <a:ea typeface="楷体_GB2312" pitchFamily="49" charset="-122"/>
              </a:defRPr>
            </a:lvl2pPr>
            <a:lvl3pPr marL="1143000" indent="-228600">
              <a:defRPr kumimoji="1" sz="2400" b="1">
                <a:solidFill>
                  <a:schemeClr val="tx1"/>
                </a:solidFill>
                <a:latin typeface="Times New Roman" pitchFamily="18" charset="0"/>
                <a:ea typeface="楷体_GB2312" pitchFamily="49" charset="-122"/>
              </a:defRPr>
            </a:lvl3pPr>
            <a:lvl4pPr marL="1600200" indent="-228600">
              <a:defRPr kumimoji="1" sz="2400" b="1">
                <a:solidFill>
                  <a:schemeClr val="tx1"/>
                </a:solidFill>
                <a:latin typeface="Times New Roman" pitchFamily="18" charset="0"/>
                <a:ea typeface="楷体_GB2312" pitchFamily="49" charset="-122"/>
              </a:defRPr>
            </a:lvl4pPr>
            <a:lvl5pPr marL="2057400" indent="-22860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defRPr kumimoji="1" sz="2400" b="1">
                <a:solidFill>
                  <a:schemeClr val="tx1"/>
                </a:solidFill>
                <a:latin typeface="Times New Roman" pitchFamily="18" charset="0"/>
                <a:ea typeface="楷体_GB2312" pitchFamily="49"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空队标志：</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front= =rear</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入队：</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sq</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[rear++]=x;</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出队：</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x=</a:t>
            </a:r>
            <a:r>
              <a:rPr kumimoji="1" lang="en-US" altLang="zh-CN" sz="2800" b="1" i="0" u="none" strike="noStrike" kern="0" cap="none" spc="0" normalizeH="0" baseline="0" noProof="0" dirty="0" err="1" smtClean="0">
                <a:ln>
                  <a:noFill/>
                </a:ln>
                <a:solidFill>
                  <a:srgbClr val="000000"/>
                </a:solidFill>
                <a:effectLst/>
                <a:uLnTx/>
                <a:uFillTx/>
                <a:latin typeface="Times New Roman" pitchFamily="18" charset="0"/>
                <a:ea typeface="楷体_GB2312" pitchFamily="49" charset="-122"/>
              </a:rPr>
              <a:t>sq</a:t>
            </a:r>
            <a:r>
              <a:rPr kumimoji="1"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rPr>
              <a:t>[front++];</a:t>
            </a:r>
          </a:p>
        </p:txBody>
      </p:sp>
      <p:sp>
        <p:nvSpPr>
          <p:cNvPr id="81" name="Rectangle 32"/>
          <p:cNvSpPr>
            <a:spLocks noChangeArrowheads="1"/>
          </p:cNvSpPr>
          <p:nvPr/>
        </p:nvSpPr>
        <p:spPr bwMode="auto">
          <a:xfrm>
            <a:off x="317152" y="5094361"/>
            <a:ext cx="81121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smtClean="0">
                <a:ln>
                  <a:noFill/>
                </a:ln>
                <a:solidFill>
                  <a:srgbClr val="000000"/>
                </a:solidFill>
                <a:effectLst/>
                <a:uLnTx/>
                <a:uFillTx/>
                <a:latin typeface="宋体" pitchFamily="2" charset="-122"/>
                <a:ea typeface="宋体" pitchFamily="2" charset="-122"/>
              </a:rPr>
              <a:t>Q.front</a:t>
            </a:r>
            <a:endParaRPr kumimoji="0" lang="en-US" altLang="zh-CN" sz="3200" b="0" i="0" u="none" strike="noStrike" kern="0" cap="none" spc="0" normalizeH="0" baseline="0" noProof="0" dirty="0" smtClean="0">
              <a:ln>
                <a:noFill/>
              </a:ln>
              <a:solidFill>
                <a:sysClr val="windowText" lastClr="000000"/>
              </a:solidFill>
              <a:effectLst/>
              <a:uLnTx/>
              <a:uFillTx/>
            </a:endParaRPr>
          </a:p>
        </p:txBody>
      </p:sp>
      <p:sp>
        <p:nvSpPr>
          <p:cNvPr id="82" name="Line 33"/>
          <p:cNvSpPr>
            <a:spLocks noChangeShapeType="1"/>
          </p:cNvSpPr>
          <p:nvPr/>
        </p:nvSpPr>
        <p:spPr bwMode="auto">
          <a:xfrm>
            <a:off x="389036" y="5368999"/>
            <a:ext cx="748978" cy="16817"/>
          </a:xfrm>
          <a:prstGeom prst="line">
            <a:avLst/>
          </a:prstGeom>
          <a:noFill/>
          <a:ln w="12700">
            <a:solidFill>
              <a:srgbClr val="000000"/>
            </a:solidFill>
            <a:round/>
            <a:headEnd type="none" w="med" len="me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Line 33"/>
          <p:cNvSpPr>
            <a:spLocks noChangeShapeType="1"/>
          </p:cNvSpPr>
          <p:nvPr/>
        </p:nvSpPr>
        <p:spPr bwMode="auto">
          <a:xfrm>
            <a:off x="389160" y="4953768"/>
            <a:ext cx="748978" cy="16817"/>
          </a:xfrm>
          <a:prstGeom prst="line">
            <a:avLst/>
          </a:prstGeom>
          <a:noFill/>
          <a:ln w="12700">
            <a:solidFill>
              <a:srgbClr val="000000"/>
            </a:solidFill>
            <a:round/>
            <a:headEnd type="none" w="med" len="me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Line 33"/>
          <p:cNvSpPr>
            <a:spLocks noChangeShapeType="1"/>
          </p:cNvSpPr>
          <p:nvPr/>
        </p:nvSpPr>
        <p:spPr bwMode="auto">
          <a:xfrm flipV="1">
            <a:off x="2845246" y="5387403"/>
            <a:ext cx="632520" cy="645"/>
          </a:xfrm>
          <a:prstGeom prst="line">
            <a:avLst/>
          </a:prstGeom>
          <a:noFill/>
          <a:ln w="12700">
            <a:solidFill>
              <a:srgbClr val="000000"/>
            </a:solidFill>
            <a:round/>
            <a:headEnd type="none" w="med" len="me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xmlns="" val="21459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barn(inVertical)">
                                      <p:cBhvr>
                                        <p:cTn id="10" dur="500"/>
                                        <p:tgtEl>
                                          <p:spTgt spid="7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barn(inVertical)">
                                      <p:cBhvr>
                                        <p:cTn id="13" dur="500"/>
                                        <p:tgtEl>
                                          <p:spTgt spid="8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barn(inVertical)">
                                      <p:cBhvr>
                                        <p:cTn id="16" dur="500"/>
                                        <p:tgtEl>
                                          <p:spTgt spid="8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barn(inVertical)">
                                      <p:cBhvr>
                                        <p:cTn id="19" dur="500"/>
                                        <p:tgtEl>
                                          <p:spTgt spid="8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circle(in)">
                                      <p:cBhvr>
                                        <p:cTn id="24" dur="1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ox(i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circle(in)">
                                      <p:cBhvr>
                                        <p:cTn id="34" dur="20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ox(i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box(in)">
                                      <p:cBhvr>
                                        <p:cTn id="4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P spid="81" grpId="0"/>
      <p:bldP spid="82" grpId="0" animBg="1"/>
      <p:bldP spid="83" grpId="0" animBg="1"/>
      <p:bldP spid="8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solidFill>
                  <a:srgbClr val="FF0000"/>
                </a:solidFill>
              </a:rPr>
              <a:t>课前回顾</a:t>
            </a:r>
            <a:endParaRPr lang="zh-CN" altLang="en-US" dirty="0">
              <a:solidFill>
                <a:srgbClr val="FF0000"/>
              </a:solidFill>
            </a:endParaRPr>
          </a:p>
        </p:txBody>
      </p:sp>
      <p:sp>
        <p:nvSpPr>
          <p:cNvPr id="3" name="内容占位符 2"/>
          <p:cNvSpPr>
            <a:spLocks noGrp="1"/>
          </p:cNvSpPr>
          <p:nvPr>
            <p:ph idx="1"/>
          </p:nvPr>
        </p:nvSpPr>
        <p:spPr>
          <a:xfrm>
            <a:off x="395288" y="1052736"/>
            <a:ext cx="8569325" cy="5399087"/>
          </a:xfrm>
        </p:spPr>
        <p:txBody>
          <a:bodyPr/>
          <a:lstStyle/>
          <a:p>
            <a:r>
              <a:rPr lang="zh-CN" altLang="en-US" dirty="0" smtClean="0"/>
              <a:t>解决</a:t>
            </a:r>
            <a:r>
              <a:rPr lang="zh-CN" altLang="en-US" dirty="0"/>
              <a:t>方案</a:t>
            </a:r>
          </a:p>
          <a:p>
            <a:pPr lvl="1"/>
            <a:r>
              <a:rPr lang="zh-CN" altLang="en-US" dirty="0" smtClean="0"/>
              <a:t>循环</a:t>
            </a:r>
            <a:r>
              <a:rPr lang="zh-CN" altLang="en-US" dirty="0"/>
              <a:t>队列</a:t>
            </a:r>
          </a:p>
          <a:p>
            <a:pPr lvl="2"/>
            <a:r>
              <a:rPr lang="zh-CN" altLang="en-US" dirty="0"/>
              <a:t>基本思想：把队列设想成环形，让</a:t>
            </a:r>
            <a:r>
              <a:rPr lang="en-US" altLang="zh-CN" dirty="0" err="1"/>
              <a:t>sq</a:t>
            </a:r>
            <a:r>
              <a:rPr lang="en-US" altLang="zh-CN" dirty="0"/>
              <a:t>[0]</a:t>
            </a:r>
            <a:r>
              <a:rPr lang="zh-CN" altLang="en-US" dirty="0"/>
              <a:t>接在</a:t>
            </a:r>
            <a:r>
              <a:rPr lang="en-US" altLang="zh-CN" dirty="0" err="1"/>
              <a:t>sq</a:t>
            </a:r>
            <a:r>
              <a:rPr lang="en-US" altLang="zh-CN" dirty="0"/>
              <a:t>[M-1]</a:t>
            </a:r>
            <a:r>
              <a:rPr lang="zh-CN" altLang="en-US" dirty="0"/>
              <a:t>之后，若</a:t>
            </a:r>
            <a:r>
              <a:rPr lang="en-US" altLang="zh-CN" dirty="0"/>
              <a:t>rear+1==M,</a:t>
            </a:r>
            <a:r>
              <a:rPr lang="zh-CN" altLang="en-US" dirty="0"/>
              <a:t>则令</a:t>
            </a:r>
            <a:r>
              <a:rPr lang="en-US" altLang="zh-CN" dirty="0"/>
              <a:t>rear=0</a:t>
            </a:r>
            <a:r>
              <a:rPr lang="en-US" altLang="zh-CN" dirty="0" smtClean="0"/>
              <a:t>;</a:t>
            </a:r>
            <a:endParaRPr lang="en-US" altLang="zh-CN" dirty="0"/>
          </a:p>
        </p:txBody>
      </p:sp>
      <p:sp>
        <p:nvSpPr>
          <p:cNvPr id="4" name="AutoShape 2"/>
          <p:cNvSpPr>
            <a:spLocks noChangeArrowheads="1"/>
          </p:cNvSpPr>
          <p:nvPr/>
        </p:nvSpPr>
        <p:spPr bwMode="auto">
          <a:xfrm>
            <a:off x="3505200" y="4918471"/>
            <a:ext cx="1143000" cy="609600"/>
          </a:xfrm>
          <a:prstGeom prst="rightArrow">
            <a:avLst>
              <a:gd name="adj1" fmla="val 50000"/>
              <a:gd name="adj2" fmla="val 46875"/>
            </a:avLst>
          </a:prstGeom>
          <a:solidFill>
            <a:srgbClr val="3399FF"/>
          </a:solidFill>
          <a:ln w="317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5" name="Group 3"/>
          <p:cNvGrpSpPr>
            <a:grpSpLocks/>
          </p:cNvGrpSpPr>
          <p:nvPr/>
        </p:nvGrpSpPr>
        <p:grpSpPr bwMode="auto">
          <a:xfrm>
            <a:off x="4592638" y="3445271"/>
            <a:ext cx="4252912" cy="3440113"/>
            <a:chOff x="2893" y="560"/>
            <a:chExt cx="2679" cy="2167"/>
          </a:xfrm>
        </p:grpSpPr>
        <p:sp>
          <p:nvSpPr>
            <p:cNvPr id="6" name="Rectangle 4"/>
            <p:cNvSpPr>
              <a:spLocks noChangeArrowheads="1"/>
            </p:cNvSpPr>
            <p:nvPr/>
          </p:nvSpPr>
          <p:spPr bwMode="auto">
            <a:xfrm>
              <a:off x="3792" y="2103"/>
              <a:ext cx="30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a3</a:t>
              </a:r>
            </a:p>
          </p:txBody>
        </p:sp>
        <p:sp>
          <p:nvSpPr>
            <p:cNvPr id="7" name="Rectangle 5"/>
            <p:cNvSpPr>
              <a:spLocks noChangeArrowheads="1"/>
            </p:cNvSpPr>
            <p:nvPr/>
          </p:nvSpPr>
          <p:spPr bwMode="auto">
            <a:xfrm>
              <a:off x="4300" y="2055"/>
              <a:ext cx="30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a2</a:t>
              </a:r>
            </a:p>
          </p:txBody>
        </p:sp>
        <p:sp>
          <p:nvSpPr>
            <p:cNvPr id="8" name="Rectangle 6"/>
            <p:cNvSpPr>
              <a:spLocks noChangeArrowheads="1"/>
            </p:cNvSpPr>
            <p:nvPr/>
          </p:nvSpPr>
          <p:spPr bwMode="auto">
            <a:xfrm>
              <a:off x="4608" y="1671"/>
              <a:ext cx="30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a1</a:t>
              </a:r>
            </a:p>
          </p:txBody>
        </p:sp>
        <p:grpSp>
          <p:nvGrpSpPr>
            <p:cNvPr id="9" name="Group 7"/>
            <p:cNvGrpSpPr>
              <a:grpSpLocks/>
            </p:cNvGrpSpPr>
            <p:nvPr/>
          </p:nvGrpSpPr>
          <p:grpSpPr bwMode="auto">
            <a:xfrm>
              <a:off x="3312" y="903"/>
              <a:ext cx="1680" cy="1632"/>
              <a:chOff x="2304" y="2160"/>
              <a:chExt cx="1440" cy="1296"/>
            </a:xfrm>
          </p:grpSpPr>
          <p:sp>
            <p:nvSpPr>
              <p:cNvPr id="19" name="Oval 8"/>
              <p:cNvSpPr>
                <a:spLocks noChangeArrowheads="1"/>
              </p:cNvSpPr>
              <p:nvPr/>
            </p:nvSpPr>
            <p:spPr bwMode="auto">
              <a:xfrm>
                <a:off x="2640" y="2448"/>
                <a:ext cx="768" cy="720"/>
              </a:xfrm>
              <a:prstGeom prst="ellipse">
                <a:avLst/>
              </a:prstGeom>
              <a:noFill/>
              <a:ln w="3175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Oval 9"/>
              <p:cNvSpPr>
                <a:spLocks noChangeArrowheads="1"/>
              </p:cNvSpPr>
              <p:nvPr/>
            </p:nvSpPr>
            <p:spPr bwMode="auto">
              <a:xfrm>
                <a:off x="2304" y="2160"/>
                <a:ext cx="1440" cy="1296"/>
              </a:xfrm>
              <a:prstGeom prst="ellipse">
                <a:avLst/>
              </a:prstGeom>
              <a:noFill/>
              <a:ln w="3175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Line 10"/>
              <p:cNvSpPr>
                <a:spLocks noChangeShapeType="1"/>
              </p:cNvSpPr>
              <p:nvPr/>
            </p:nvSpPr>
            <p:spPr bwMode="auto">
              <a:xfrm>
                <a:off x="3408" y="2784"/>
                <a:ext cx="336" cy="0"/>
              </a:xfrm>
              <a:prstGeom prst="line">
                <a:avLst/>
              </a:prstGeom>
              <a:noFill/>
              <a:ln w="3175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11"/>
              <p:cNvSpPr>
                <a:spLocks noChangeShapeType="1"/>
              </p:cNvSpPr>
              <p:nvPr/>
            </p:nvSpPr>
            <p:spPr bwMode="auto">
              <a:xfrm>
                <a:off x="2304" y="2784"/>
                <a:ext cx="336" cy="0"/>
              </a:xfrm>
              <a:prstGeom prst="line">
                <a:avLst/>
              </a:prstGeom>
              <a:noFill/>
              <a:ln w="3175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Line 12"/>
              <p:cNvSpPr>
                <a:spLocks noChangeShapeType="1"/>
              </p:cNvSpPr>
              <p:nvPr/>
            </p:nvSpPr>
            <p:spPr bwMode="auto">
              <a:xfrm>
                <a:off x="3024" y="2160"/>
                <a:ext cx="0" cy="288"/>
              </a:xfrm>
              <a:prstGeom prst="line">
                <a:avLst/>
              </a:prstGeom>
              <a:noFill/>
              <a:ln w="3175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Line 13"/>
              <p:cNvSpPr>
                <a:spLocks noChangeShapeType="1"/>
              </p:cNvSpPr>
              <p:nvPr/>
            </p:nvSpPr>
            <p:spPr bwMode="auto">
              <a:xfrm>
                <a:off x="3024" y="3168"/>
                <a:ext cx="0" cy="288"/>
              </a:xfrm>
              <a:prstGeom prst="line">
                <a:avLst/>
              </a:prstGeom>
              <a:noFill/>
              <a:ln w="3175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14"/>
              <p:cNvSpPr>
                <a:spLocks noChangeShapeType="1"/>
              </p:cNvSpPr>
              <p:nvPr/>
            </p:nvSpPr>
            <p:spPr bwMode="auto">
              <a:xfrm>
                <a:off x="2496" y="2352"/>
                <a:ext cx="240" cy="240"/>
              </a:xfrm>
              <a:prstGeom prst="line">
                <a:avLst/>
              </a:prstGeom>
              <a:noFill/>
              <a:ln w="3175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Line 15"/>
              <p:cNvSpPr>
                <a:spLocks noChangeShapeType="1"/>
              </p:cNvSpPr>
              <p:nvPr/>
            </p:nvSpPr>
            <p:spPr bwMode="auto">
              <a:xfrm>
                <a:off x="3312" y="3024"/>
                <a:ext cx="240" cy="240"/>
              </a:xfrm>
              <a:prstGeom prst="line">
                <a:avLst/>
              </a:prstGeom>
              <a:noFill/>
              <a:ln w="3175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Line 16"/>
              <p:cNvSpPr>
                <a:spLocks noChangeShapeType="1"/>
              </p:cNvSpPr>
              <p:nvPr/>
            </p:nvSpPr>
            <p:spPr bwMode="auto">
              <a:xfrm flipH="1">
                <a:off x="3264" y="2304"/>
                <a:ext cx="240" cy="240"/>
              </a:xfrm>
              <a:prstGeom prst="line">
                <a:avLst/>
              </a:prstGeom>
              <a:noFill/>
              <a:ln w="3175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17"/>
              <p:cNvSpPr>
                <a:spLocks noChangeShapeType="1"/>
              </p:cNvSpPr>
              <p:nvPr/>
            </p:nvSpPr>
            <p:spPr bwMode="auto">
              <a:xfrm flipH="1">
                <a:off x="2496" y="3072"/>
                <a:ext cx="240" cy="192"/>
              </a:xfrm>
              <a:prstGeom prst="line">
                <a:avLst/>
              </a:prstGeom>
              <a:noFill/>
              <a:ln w="3175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0" name="Rectangle 18"/>
            <p:cNvSpPr>
              <a:spLocks noChangeArrowheads="1"/>
            </p:cNvSpPr>
            <p:nvPr/>
          </p:nvSpPr>
          <p:spPr bwMode="auto">
            <a:xfrm>
              <a:off x="4416" y="615"/>
              <a:ext cx="22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latin typeface="Times New Roman" pitchFamily="18" charset="0"/>
                </a:rPr>
                <a:t>0</a:t>
              </a:r>
            </a:p>
          </p:txBody>
        </p:sp>
        <p:sp>
          <p:nvSpPr>
            <p:cNvPr id="11" name="Rectangle 19"/>
            <p:cNvSpPr>
              <a:spLocks noChangeArrowheads="1"/>
            </p:cNvSpPr>
            <p:nvPr/>
          </p:nvSpPr>
          <p:spPr bwMode="auto">
            <a:xfrm>
              <a:off x="4944" y="999"/>
              <a:ext cx="22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12" name="Rectangle 20"/>
            <p:cNvSpPr>
              <a:spLocks noChangeArrowheads="1"/>
            </p:cNvSpPr>
            <p:nvPr/>
          </p:nvSpPr>
          <p:spPr bwMode="auto">
            <a:xfrm>
              <a:off x="5004" y="1824"/>
              <a:ext cx="22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latin typeface="Times New Roman" pitchFamily="18" charset="0"/>
                </a:rPr>
                <a:t>2</a:t>
              </a:r>
            </a:p>
          </p:txBody>
        </p:sp>
        <p:sp>
          <p:nvSpPr>
            <p:cNvPr id="13" name="Rectangle 21"/>
            <p:cNvSpPr>
              <a:spLocks noChangeArrowheads="1"/>
            </p:cNvSpPr>
            <p:nvPr/>
          </p:nvSpPr>
          <p:spPr bwMode="auto">
            <a:xfrm>
              <a:off x="4476" y="2400"/>
              <a:ext cx="22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latin typeface="Times New Roman" pitchFamily="18" charset="0"/>
                </a:rPr>
                <a:t>3</a:t>
              </a:r>
            </a:p>
          </p:txBody>
        </p:sp>
        <p:sp>
          <p:nvSpPr>
            <p:cNvPr id="14" name="Rectangle 22"/>
            <p:cNvSpPr>
              <a:spLocks noChangeArrowheads="1"/>
            </p:cNvSpPr>
            <p:nvPr/>
          </p:nvSpPr>
          <p:spPr bwMode="auto">
            <a:xfrm>
              <a:off x="3578" y="560"/>
              <a:ext cx="45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dirty="0">
                  <a:solidFill>
                    <a:sysClr val="windowText" lastClr="000000"/>
                  </a:solidFill>
                  <a:latin typeface="Times New Roman" pitchFamily="18" charset="0"/>
                </a:rPr>
                <a:t>M</a:t>
              </a: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-1</a:t>
              </a:r>
            </a:p>
          </p:txBody>
        </p:sp>
        <p:sp>
          <p:nvSpPr>
            <p:cNvPr id="15" name="Line 23"/>
            <p:cNvSpPr>
              <a:spLocks noChangeShapeType="1"/>
            </p:cNvSpPr>
            <p:nvPr/>
          </p:nvSpPr>
          <p:spPr bwMode="auto">
            <a:xfrm flipV="1">
              <a:off x="3072" y="2055"/>
              <a:ext cx="288" cy="192"/>
            </a:xfrm>
            <a:prstGeom prst="line">
              <a:avLst/>
            </a:prstGeom>
            <a:noFill/>
            <a:ln w="254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Rectangle 24"/>
            <p:cNvSpPr>
              <a:spLocks noChangeArrowheads="1"/>
            </p:cNvSpPr>
            <p:nvPr/>
          </p:nvSpPr>
          <p:spPr bwMode="auto">
            <a:xfrm>
              <a:off x="2893" y="2151"/>
              <a:ext cx="46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rgbClr val="0000FF"/>
                  </a:solidFill>
                  <a:effectLst/>
                  <a:uLnTx/>
                  <a:uFillTx/>
                  <a:latin typeface="Times New Roman" pitchFamily="18" charset="0"/>
                </a:rPr>
                <a:t>rear</a:t>
              </a:r>
            </a:p>
          </p:txBody>
        </p:sp>
        <p:sp>
          <p:nvSpPr>
            <p:cNvPr id="17" name="Line 25"/>
            <p:cNvSpPr>
              <a:spLocks noChangeShapeType="1"/>
            </p:cNvSpPr>
            <p:nvPr/>
          </p:nvSpPr>
          <p:spPr bwMode="auto">
            <a:xfrm flipH="1" flipV="1">
              <a:off x="4896" y="2055"/>
              <a:ext cx="240" cy="288"/>
            </a:xfrm>
            <a:prstGeom prst="line">
              <a:avLst/>
            </a:prstGeom>
            <a:noFill/>
            <a:ln w="25400">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Rectangle 26"/>
            <p:cNvSpPr>
              <a:spLocks noChangeArrowheads="1"/>
            </p:cNvSpPr>
            <p:nvPr/>
          </p:nvSpPr>
          <p:spPr bwMode="auto">
            <a:xfrm>
              <a:off x="5040" y="2295"/>
              <a:ext cx="5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rgbClr val="0000FF"/>
                  </a:solidFill>
                  <a:effectLst/>
                  <a:uLnTx/>
                  <a:uFillTx/>
                  <a:latin typeface="Times New Roman" pitchFamily="18" charset="0"/>
                </a:rPr>
                <a:t>front</a:t>
              </a:r>
            </a:p>
          </p:txBody>
        </p:sp>
      </p:grpSp>
      <p:sp>
        <p:nvSpPr>
          <p:cNvPr id="29" name="Rectangle 27"/>
          <p:cNvSpPr>
            <a:spLocks noChangeArrowheads="1"/>
          </p:cNvSpPr>
          <p:nvPr/>
        </p:nvSpPr>
        <p:spPr bwMode="auto">
          <a:xfrm>
            <a:off x="5543550" y="3019830"/>
            <a:ext cx="2031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Times New Roman" pitchFamily="18" charset="0"/>
                <a:ea typeface="仿宋_GB2312" pitchFamily="49" charset="-122"/>
              </a:rPr>
              <a:t>循环队列（臆造）</a:t>
            </a:r>
          </a:p>
        </p:txBody>
      </p:sp>
      <p:sp>
        <p:nvSpPr>
          <p:cNvPr id="30" name="Rectangle 28"/>
          <p:cNvSpPr>
            <a:spLocks noChangeArrowheads="1"/>
          </p:cNvSpPr>
          <p:nvPr/>
        </p:nvSpPr>
        <p:spPr bwMode="auto">
          <a:xfrm>
            <a:off x="558542" y="3206957"/>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Times New Roman" pitchFamily="18" charset="0"/>
                <a:ea typeface="仿宋_GB2312" pitchFamily="49" charset="-122"/>
              </a:rPr>
              <a:t>顺序队列</a:t>
            </a:r>
          </a:p>
        </p:txBody>
      </p:sp>
      <p:grpSp>
        <p:nvGrpSpPr>
          <p:cNvPr id="31" name="Group 29"/>
          <p:cNvGrpSpPr>
            <a:grpSpLocks/>
          </p:cNvGrpSpPr>
          <p:nvPr/>
        </p:nvGrpSpPr>
        <p:grpSpPr bwMode="auto">
          <a:xfrm>
            <a:off x="464840" y="3046685"/>
            <a:ext cx="2667000" cy="3622675"/>
            <a:chOff x="144" y="864"/>
            <a:chExt cx="1680" cy="2282"/>
          </a:xfrm>
        </p:grpSpPr>
        <p:sp>
          <p:nvSpPr>
            <p:cNvPr id="32" name="Rectangle 30"/>
            <p:cNvSpPr>
              <a:spLocks noChangeArrowheads="1"/>
            </p:cNvSpPr>
            <p:nvPr/>
          </p:nvSpPr>
          <p:spPr bwMode="auto">
            <a:xfrm>
              <a:off x="1104" y="2820"/>
              <a:ext cx="72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2000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33" name="Rectangle 31"/>
            <p:cNvSpPr>
              <a:spLocks noChangeArrowheads="1"/>
            </p:cNvSpPr>
            <p:nvPr/>
          </p:nvSpPr>
          <p:spPr bwMode="auto">
            <a:xfrm>
              <a:off x="1104" y="2494"/>
              <a:ext cx="72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2000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34" name="Rectangle 32"/>
            <p:cNvSpPr>
              <a:spLocks noChangeArrowheads="1"/>
            </p:cNvSpPr>
            <p:nvPr/>
          </p:nvSpPr>
          <p:spPr bwMode="auto">
            <a:xfrm>
              <a:off x="1104" y="2168"/>
              <a:ext cx="72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latin typeface="Times New Roman" pitchFamily="18" charset="0"/>
                </a:rPr>
                <a:t>a3</a:t>
              </a:r>
            </a:p>
          </p:txBody>
        </p:sp>
        <p:sp>
          <p:nvSpPr>
            <p:cNvPr id="35" name="Rectangle 33"/>
            <p:cNvSpPr>
              <a:spLocks noChangeArrowheads="1"/>
            </p:cNvSpPr>
            <p:nvPr/>
          </p:nvSpPr>
          <p:spPr bwMode="auto">
            <a:xfrm>
              <a:off x="1104" y="1842"/>
              <a:ext cx="72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latin typeface="Times New Roman" pitchFamily="18" charset="0"/>
                </a:rPr>
                <a:t>a2</a:t>
              </a:r>
            </a:p>
          </p:txBody>
        </p:sp>
        <p:sp>
          <p:nvSpPr>
            <p:cNvPr id="36" name="Rectangle 34"/>
            <p:cNvSpPr>
              <a:spLocks noChangeArrowheads="1"/>
            </p:cNvSpPr>
            <p:nvPr/>
          </p:nvSpPr>
          <p:spPr bwMode="auto">
            <a:xfrm>
              <a:off x="1104" y="1516"/>
              <a:ext cx="72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latin typeface="Times New Roman" pitchFamily="18" charset="0"/>
                </a:rPr>
                <a:t>a1</a:t>
              </a:r>
            </a:p>
          </p:txBody>
        </p:sp>
        <p:sp>
          <p:nvSpPr>
            <p:cNvPr id="37" name="Rectangle 35"/>
            <p:cNvSpPr>
              <a:spLocks noChangeArrowheads="1"/>
            </p:cNvSpPr>
            <p:nvPr/>
          </p:nvSpPr>
          <p:spPr bwMode="auto">
            <a:xfrm>
              <a:off x="1104" y="1190"/>
              <a:ext cx="72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2000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38" name="Rectangle 36"/>
            <p:cNvSpPr>
              <a:spLocks noChangeArrowheads="1"/>
            </p:cNvSpPr>
            <p:nvPr/>
          </p:nvSpPr>
          <p:spPr bwMode="auto">
            <a:xfrm>
              <a:off x="1104" y="864"/>
              <a:ext cx="72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ct val="2000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39" name="Line 37"/>
            <p:cNvSpPr>
              <a:spLocks noChangeShapeType="1"/>
            </p:cNvSpPr>
            <p:nvPr/>
          </p:nvSpPr>
          <p:spPr bwMode="auto">
            <a:xfrm>
              <a:off x="1104" y="864"/>
              <a:ext cx="720" cy="0"/>
            </a:xfrm>
            <a:prstGeom prst="line">
              <a:avLst/>
            </a:prstGeom>
            <a:noFill/>
            <a:ln w="28575" cap="sq">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Line 38"/>
            <p:cNvSpPr>
              <a:spLocks noChangeShapeType="1"/>
            </p:cNvSpPr>
            <p:nvPr/>
          </p:nvSpPr>
          <p:spPr bwMode="auto">
            <a:xfrm>
              <a:off x="1104" y="1190"/>
              <a:ext cx="720" cy="0"/>
            </a:xfrm>
            <a:prstGeom prst="line">
              <a:avLst/>
            </a:prstGeom>
            <a:noFill/>
            <a:ln w="1270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39"/>
            <p:cNvSpPr>
              <a:spLocks noChangeShapeType="1"/>
            </p:cNvSpPr>
            <p:nvPr/>
          </p:nvSpPr>
          <p:spPr bwMode="auto">
            <a:xfrm>
              <a:off x="1104" y="1516"/>
              <a:ext cx="720" cy="0"/>
            </a:xfrm>
            <a:prstGeom prst="line">
              <a:avLst/>
            </a:prstGeom>
            <a:noFill/>
            <a:ln w="1270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40"/>
            <p:cNvSpPr>
              <a:spLocks noChangeShapeType="1"/>
            </p:cNvSpPr>
            <p:nvPr/>
          </p:nvSpPr>
          <p:spPr bwMode="auto">
            <a:xfrm>
              <a:off x="1104" y="1842"/>
              <a:ext cx="720" cy="0"/>
            </a:xfrm>
            <a:prstGeom prst="line">
              <a:avLst/>
            </a:prstGeom>
            <a:noFill/>
            <a:ln w="1270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41"/>
            <p:cNvSpPr>
              <a:spLocks noChangeShapeType="1"/>
            </p:cNvSpPr>
            <p:nvPr/>
          </p:nvSpPr>
          <p:spPr bwMode="auto">
            <a:xfrm>
              <a:off x="1104" y="2168"/>
              <a:ext cx="720" cy="0"/>
            </a:xfrm>
            <a:prstGeom prst="line">
              <a:avLst/>
            </a:prstGeom>
            <a:noFill/>
            <a:ln w="1270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42"/>
            <p:cNvSpPr>
              <a:spLocks noChangeShapeType="1"/>
            </p:cNvSpPr>
            <p:nvPr/>
          </p:nvSpPr>
          <p:spPr bwMode="auto">
            <a:xfrm>
              <a:off x="1104" y="2494"/>
              <a:ext cx="720" cy="0"/>
            </a:xfrm>
            <a:prstGeom prst="line">
              <a:avLst/>
            </a:prstGeom>
            <a:noFill/>
            <a:ln w="12700">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43"/>
            <p:cNvSpPr>
              <a:spLocks noChangeShapeType="1"/>
            </p:cNvSpPr>
            <p:nvPr/>
          </p:nvSpPr>
          <p:spPr bwMode="auto">
            <a:xfrm>
              <a:off x="1104" y="3146"/>
              <a:ext cx="720" cy="0"/>
            </a:xfrm>
            <a:prstGeom prst="line">
              <a:avLst/>
            </a:prstGeom>
            <a:noFill/>
            <a:ln w="28575" cap="sq">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44"/>
            <p:cNvSpPr>
              <a:spLocks noChangeShapeType="1"/>
            </p:cNvSpPr>
            <p:nvPr/>
          </p:nvSpPr>
          <p:spPr bwMode="auto">
            <a:xfrm>
              <a:off x="1104" y="864"/>
              <a:ext cx="0" cy="2282"/>
            </a:xfrm>
            <a:prstGeom prst="line">
              <a:avLst/>
            </a:prstGeom>
            <a:noFill/>
            <a:ln w="28575" cap="sq">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Line 45"/>
            <p:cNvSpPr>
              <a:spLocks noChangeShapeType="1"/>
            </p:cNvSpPr>
            <p:nvPr/>
          </p:nvSpPr>
          <p:spPr bwMode="auto">
            <a:xfrm>
              <a:off x="1824" y="864"/>
              <a:ext cx="0" cy="2282"/>
            </a:xfrm>
            <a:prstGeom prst="line">
              <a:avLst/>
            </a:prstGeom>
            <a:noFill/>
            <a:ln w="28575" cap="sq">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Line 46"/>
            <p:cNvSpPr>
              <a:spLocks noChangeShapeType="1"/>
            </p:cNvSpPr>
            <p:nvPr/>
          </p:nvSpPr>
          <p:spPr bwMode="auto">
            <a:xfrm>
              <a:off x="1104" y="2820"/>
              <a:ext cx="72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Line 47"/>
            <p:cNvSpPr>
              <a:spLocks noChangeShapeType="1"/>
            </p:cNvSpPr>
            <p:nvPr/>
          </p:nvSpPr>
          <p:spPr bwMode="auto">
            <a:xfrm>
              <a:off x="384" y="2688"/>
              <a:ext cx="72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Line 48"/>
            <p:cNvSpPr>
              <a:spLocks noChangeShapeType="1"/>
            </p:cNvSpPr>
            <p:nvPr/>
          </p:nvSpPr>
          <p:spPr bwMode="auto">
            <a:xfrm>
              <a:off x="192" y="1680"/>
              <a:ext cx="72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Rectangle 49"/>
            <p:cNvSpPr>
              <a:spLocks noChangeArrowheads="1"/>
            </p:cNvSpPr>
            <p:nvPr/>
          </p:nvSpPr>
          <p:spPr bwMode="auto">
            <a:xfrm>
              <a:off x="144" y="1344"/>
              <a:ext cx="5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rgbClr val="0000FF"/>
                  </a:solidFill>
                  <a:effectLst/>
                  <a:uLnTx/>
                  <a:uFillTx/>
                  <a:latin typeface="Times New Roman" pitchFamily="18" charset="0"/>
                </a:rPr>
                <a:t>front</a:t>
              </a:r>
            </a:p>
          </p:txBody>
        </p:sp>
        <p:sp>
          <p:nvSpPr>
            <p:cNvPr id="52" name="Rectangle 50"/>
            <p:cNvSpPr>
              <a:spLocks noChangeArrowheads="1"/>
            </p:cNvSpPr>
            <p:nvPr/>
          </p:nvSpPr>
          <p:spPr bwMode="auto">
            <a:xfrm>
              <a:off x="432" y="2400"/>
              <a:ext cx="46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rgbClr val="0000FF"/>
                  </a:solidFill>
                  <a:effectLst/>
                  <a:uLnTx/>
                  <a:uFillTx/>
                  <a:latin typeface="Times New Roman" pitchFamily="18" charset="0"/>
                </a:rPr>
                <a:t>rear</a:t>
              </a:r>
            </a:p>
          </p:txBody>
        </p:sp>
        <p:sp>
          <p:nvSpPr>
            <p:cNvPr id="53" name="Text Box 51"/>
            <p:cNvSpPr txBox="1">
              <a:spLocks noChangeArrowheads="1"/>
            </p:cNvSpPr>
            <p:nvPr/>
          </p:nvSpPr>
          <p:spPr bwMode="auto">
            <a:xfrm>
              <a:off x="720" y="912"/>
              <a:ext cx="432" cy="2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4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    0</a:t>
              </a:r>
            </a:p>
            <a:p>
              <a:pPr marL="0" marR="0" lvl="0" indent="0" defTabSz="914400" eaLnBrk="1" fontAlgn="auto" latinLnBrk="0" hangingPunct="1">
                <a:lnSpc>
                  <a:spcPct val="100000"/>
                </a:lnSpc>
                <a:spcBef>
                  <a:spcPct val="4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    1</a:t>
              </a:r>
            </a:p>
            <a:p>
              <a:pPr marL="0" marR="0" lvl="0" indent="0" defTabSz="914400" eaLnBrk="1" fontAlgn="auto" latinLnBrk="0" hangingPunct="1">
                <a:lnSpc>
                  <a:spcPct val="100000"/>
                </a:lnSpc>
                <a:spcBef>
                  <a:spcPct val="4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    2</a:t>
              </a:r>
            </a:p>
            <a:p>
              <a:pPr marL="0" marR="0" lvl="0" indent="0" defTabSz="914400" eaLnBrk="1" fontAlgn="auto" latinLnBrk="0" hangingPunct="1">
                <a:lnSpc>
                  <a:spcPct val="100000"/>
                </a:lnSpc>
                <a:spcBef>
                  <a:spcPct val="4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    3</a:t>
              </a:r>
            </a:p>
            <a:p>
              <a:pPr marL="0" marR="0" lvl="0" indent="0" defTabSz="914400" eaLnBrk="1" fontAlgn="auto" latinLnBrk="0" hangingPunct="1">
                <a:lnSpc>
                  <a:spcPct val="100000"/>
                </a:lnSpc>
                <a:spcBef>
                  <a:spcPct val="4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     .</a:t>
              </a:r>
            </a:p>
            <a:p>
              <a:pPr marL="0" marR="0" lvl="0" indent="0" defTabSz="914400" eaLnBrk="1" fontAlgn="auto" latinLnBrk="0" hangingPunct="1">
                <a:lnSpc>
                  <a:spcPct val="100000"/>
                </a:lnSpc>
                <a:spcBef>
                  <a:spcPct val="4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     .</a:t>
              </a:r>
            </a:p>
            <a:p>
              <a:pPr marL="0" marR="0" lvl="0" indent="0" defTabSz="914400" eaLnBrk="1" fontAlgn="auto" latinLnBrk="0" hangingPunct="1">
                <a:lnSpc>
                  <a:spcPct val="100000"/>
                </a:lnSpc>
                <a:spcBef>
                  <a:spcPct val="40000"/>
                </a:spcBef>
                <a:spcAft>
                  <a:spcPts val="0"/>
                </a:spcAft>
                <a:buClrTx/>
                <a:buSzTx/>
                <a:buFontTx/>
                <a:buNone/>
                <a:tabLst/>
                <a:defRPr/>
              </a:pPr>
              <a:r>
                <a:rPr lang="en-US" altLang="zh-CN" sz="2000" kern="0" dirty="0">
                  <a:solidFill>
                    <a:sysClr val="windowText" lastClr="000000"/>
                  </a:solidFill>
                  <a:latin typeface="Times New Roman" pitchFamily="18" charset="0"/>
                </a:rPr>
                <a:t>M</a:t>
              </a:r>
              <a:r>
                <a:rPr kumimoji="0" lang="en-US" altLang="zh-CN" sz="2000" b="0" i="0" u="none" strike="noStrike" kern="0" cap="none" spc="0" normalizeH="0" baseline="0" noProof="0" dirty="0" smtClean="0">
                  <a:ln>
                    <a:noFill/>
                  </a:ln>
                  <a:solidFill>
                    <a:sysClr val="windowText" lastClr="000000"/>
                  </a:solidFill>
                  <a:effectLst/>
                  <a:uLnTx/>
                  <a:uFillTx/>
                  <a:latin typeface="Times New Roman" pitchFamily="18" charset="0"/>
                </a:rPr>
                <a:t>-1</a:t>
              </a:r>
            </a:p>
          </p:txBody>
        </p:sp>
      </p:grpSp>
    </p:spTree>
    <p:extLst>
      <p:ext uri="{BB962C8B-B14F-4D97-AF65-F5344CB8AC3E}">
        <p14:creationId xmlns:p14="http://schemas.microsoft.com/office/powerpoint/2010/main" xmlns="" val="92804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utoUpdateAnimBg="0"/>
      <p:bldP spid="3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683568" y="0"/>
            <a:ext cx="8229600" cy="1043608"/>
          </a:xfrm>
        </p:spPr>
        <p:txBody>
          <a:bodyPr/>
          <a:lstStyle/>
          <a:p>
            <a:pPr>
              <a:defRPr/>
            </a:pPr>
            <a:r>
              <a:rPr lang="zh-CN" altLang="en-US" dirty="0" smtClean="0">
                <a:solidFill>
                  <a:srgbClr val="FF0000"/>
                </a:solidFill>
              </a:rPr>
              <a:t>课前回顾</a:t>
            </a:r>
            <a:endParaRPr lang="zh-CN" altLang="en-US" dirty="0">
              <a:solidFill>
                <a:srgbClr val="FF0000"/>
              </a:solidFill>
            </a:endParaRPr>
          </a:p>
        </p:txBody>
      </p:sp>
      <p:sp>
        <p:nvSpPr>
          <p:cNvPr id="3" name="内容占位符 2"/>
          <p:cNvSpPr>
            <a:spLocks noGrp="1"/>
          </p:cNvSpPr>
          <p:nvPr>
            <p:ph idx="1"/>
          </p:nvPr>
        </p:nvSpPr>
        <p:spPr>
          <a:xfrm>
            <a:off x="817563" y="1052737"/>
            <a:ext cx="7858125" cy="5271864"/>
          </a:xfrm>
        </p:spPr>
        <p:txBody>
          <a:bodyPr>
            <a:normAutofit fontScale="70000" lnSpcReduction="20000"/>
          </a:bodyPr>
          <a:lstStyle/>
          <a:p>
            <a:pPr marL="274320" indent="-274320" eaLnBrk="1" fontAlgn="auto" hangingPunct="1">
              <a:lnSpc>
                <a:spcPct val="120000"/>
              </a:lnSpc>
              <a:spcAft>
                <a:spcPts val="0"/>
              </a:spcAft>
              <a:buClr>
                <a:schemeClr val="accent3"/>
              </a:buClr>
              <a:buFont typeface="Wingdings"/>
              <a:buChar char=""/>
              <a:defRPr/>
            </a:pPr>
            <a:r>
              <a:rPr lang="zh-CN" altLang="en-US" sz="4600" dirty="0" smtClean="0">
                <a:latin typeface="+mn-ea"/>
              </a:rPr>
              <a:t>队列的</a:t>
            </a:r>
            <a:r>
              <a:rPr lang="zh-CN" altLang="en-US" sz="4600" dirty="0" smtClean="0">
                <a:solidFill>
                  <a:srgbClr val="FF0000"/>
                </a:solidFill>
                <a:latin typeface="+mn-ea"/>
              </a:rPr>
              <a:t>顺序存储结构：</a:t>
            </a:r>
            <a:endParaRPr lang="en-US" altLang="zh-CN" sz="4600" dirty="0" smtClean="0">
              <a:solidFill>
                <a:srgbClr val="FF0000"/>
              </a:solidFill>
              <a:latin typeface="+mn-ea"/>
            </a:endParaRPr>
          </a:p>
          <a:p>
            <a:pPr marL="274320" indent="-274320" eaLnBrk="1" fontAlgn="auto" hangingPunct="1">
              <a:lnSpc>
                <a:spcPct val="130000"/>
              </a:lnSpc>
              <a:spcAft>
                <a:spcPts val="0"/>
              </a:spcAft>
              <a:buClr>
                <a:schemeClr val="accent3"/>
              </a:buClr>
              <a:buFont typeface="Wingdings"/>
              <a:buChar char=""/>
              <a:defRPr/>
            </a:pPr>
            <a:r>
              <a:rPr lang="zh-CN" altLang="en-US" sz="3400" dirty="0" smtClean="0">
                <a:latin typeface="+mn-ea"/>
              </a:rPr>
              <a:t>为使存储空间有效利用，解决 “假溢出”问题，采用了存储空间循环利用的方法，即</a:t>
            </a:r>
            <a:r>
              <a:rPr lang="zh-CN" altLang="en-US" sz="3400" dirty="0" smtClean="0">
                <a:solidFill>
                  <a:srgbClr val="FF0000"/>
                </a:solidFill>
                <a:latin typeface="+mn-ea"/>
              </a:rPr>
              <a:t>循环队列</a:t>
            </a:r>
            <a:r>
              <a:rPr lang="zh-CN" altLang="en-US" sz="3400" dirty="0" smtClean="0">
                <a:latin typeface="+mn-ea"/>
              </a:rPr>
              <a:t>。</a:t>
            </a:r>
            <a:endParaRPr lang="en-US" altLang="zh-CN" sz="3400" dirty="0" smtClean="0">
              <a:latin typeface="+mn-ea"/>
            </a:endParaRPr>
          </a:p>
          <a:p>
            <a:pPr marL="274320" indent="-274320" eaLnBrk="1" fontAlgn="auto" hangingPunct="1">
              <a:lnSpc>
                <a:spcPct val="120000"/>
              </a:lnSpc>
              <a:spcAft>
                <a:spcPts val="0"/>
              </a:spcAft>
              <a:buClr>
                <a:schemeClr val="accent3"/>
              </a:buClr>
              <a:buFont typeface="Wingdings"/>
              <a:buChar char=""/>
              <a:defRPr/>
            </a:pPr>
            <a:r>
              <a:rPr lang="zh-CN" altLang="en-US" sz="4600" dirty="0" smtClean="0">
                <a:latin typeface="+mn-ea"/>
              </a:rPr>
              <a:t>循环队列中</a:t>
            </a:r>
            <a:r>
              <a:rPr lang="en-US" altLang="zh-CN" sz="4600" dirty="0" smtClean="0">
                <a:latin typeface="+mn-ea"/>
              </a:rPr>
              <a:t>:</a:t>
            </a:r>
          </a:p>
          <a:p>
            <a:pPr marL="640080" lvl="1" indent="-274320" eaLnBrk="1" fontAlgn="auto" hangingPunct="1">
              <a:lnSpc>
                <a:spcPct val="120000"/>
              </a:lnSpc>
              <a:spcAft>
                <a:spcPts val="0"/>
              </a:spcAft>
              <a:buFont typeface="Wingdings 2"/>
              <a:buChar char=""/>
              <a:defRPr/>
            </a:pPr>
            <a:r>
              <a:rPr lang="zh-CN" altLang="en-US" sz="3400" dirty="0" smtClean="0">
                <a:latin typeface="+mn-ea"/>
              </a:rPr>
              <a:t>队头指针表示真正的队头，队尾指针表示真正队尾的下一位置。</a:t>
            </a:r>
            <a:endParaRPr lang="en-US" altLang="zh-CN" sz="3400" dirty="0" smtClean="0">
              <a:latin typeface="+mn-ea"/>
            </a:endParaRPr>
          </a:p>
          <a:p>
            <a:pPr marL="640080" lvl="1" indent="-274320" eaLnBrk="1" fontAlgn="auto" hangingPunct="1">
              <a:lnSpc>
                <a:spcPct val="120000"/>
              </a:lnSpc>
              <a:spcAft>
                <a:spcPts val="0"/>
              </a:spcAft>
              <a:buFont typeface="Wingdings 2"/>
              <a:buChar char=""/>
              <a:defRPr/>
            </a:pPr>
            <a:r>
              <a:rPr lang="zh-CN" altLang="en-US" sz="3400" dirty="0" smtClean="0">
                <a:latin typeface="+mn-ea"/>
              </a:rPr>
              <a:t>初始化</a:t>
            </a:r>
            <a:r>
              <a:rPr lang="en-US" altLang="zh-CN" sz="3400" dirty="0" smtClean="0">
                <a:latin typeface="+mn-ea"/>
              </a:rPr>
              <a:t>:  front=rear=0</a:t>
            </a:r>
          </a:p>
          <a:p>
            <a:pPr marL="640080" lvl="1" indent="-274320" eaLnBrk="1" fontAlgn="auto" hangingPunct="1">
              <a:lnSpc>
                <a:spcPct val="120000"/>
              </a:lnSpc>
              <a:spcAft>
                <a:spcPts val="0"/>
              </a:spcAft>
              <a:buFont typeface="Wingdings 2"/>
              <a:buChar char=""/>
              <a:defRPr/>
            </a:pPr>
            <a:r>
              <a:rPr lang="zh-CN" altLang="en-US" sz="3400" dirty="0" smtClean="0">
                <a:latin typeface="+mn-ea"/>
              </a:rPr>
              <a:t>入队时，</a:t>
            </a:r>
            <a:r>
              <a:rPr lang="en-US" altLang="zh-CN" sz="3400" dirty="0" smtClean="0">
                <a:latin typeface="+mn-ea"/>
              </a:rPr>
              <a:t>rear=(rear+1)%</a:t>
            </a:r>
            <a:r>
              <a:rPr lang="en-US" altLang="zh-CN" sz="3400" dirty="0" err="1" smtClean="0">
                <a:latin typeface="+mn-ea"/>
              </a:rPr>
              <a:t>Maxsize</a:t>
            </a:r>
            <a:endParaRPr lang="en-US" altLang="zh-CN" sz="3400" dirty="0" smtClean="0">
              <a:latin typeface="+mn-ea"/>
            </a:endParaRPr>
          </a:p>
          <a:p>
            <a:pPr marL="640080" lvl="1" indent="-274320" eaLnBrk="1" fontAlgn="auto" hangingPunct="1">
              <a:lnSpc>
                <a:spcPct val="120000"/>
              </a:lnSpc>
              <a:spcAft>
                <a:spcPts val="0"/>
              </a:spcAft>
              <a:buFont typeface="Wingdings 2"/>
              <a:buChar char=""/>
              <a:defRPr/>
            </a:pPr>
            <a:r>
              <a:rPr lang="zh-CN" altLang="en-US" sz="3400" dirty="0" smtClean="0">
                <a:latin typeface="+mn-ea"/>
              </a:rPr>
              <a:t>出队时，</a:t>
            </a:r>
            <a:r>
              <a:rPr lang="en-US" altLang="zh-CN" sz="3400" dirty="0" smtClean="0">
                <a:latin typeface="+mn-ea"/>
              </a:rPr>
              <a:t>front=(front+1)%</a:t>
            </a:r>
            <a:r>
              <a:rPr lang="en-US" altLang="zh-CN" sz="3400" dirty="0" err="1" smtClean="0">
                <a:latin typeface="+mn-ea"/>
              </a:rPr>
              <a:t>Maxsize</a:t>
            </a:r>
            <a:endParaRPr lang="en-US" altLang="zh-CN" sz="3400" dirty="0" smtClean="0">
              <a:latin typeface="+mn-ea"/>
            </a:endParaRPr>
          </a:p>
          <a:p>
            <a:pPr marL="640080" lvl="1" indent="-274320" eaLnBrk="1" fontAlgn="auto" hangingPunct="1">
              <a:lnSpc>
                <a:spcPct val="120000"/>
              </a:lnSpc>
              <a:spcAft>
                <a:spcPts val="0"/>
              </a:spcAft>
              <a:buFont typeface="Wingdings 2"/>
              <a:buChar char=""/>
              <a:defRPr/>
            </a:pPr>
            <a:r>
              <a:rPr lang="zh-CN" altLang="en-US" sz="3400" dirty="0" smtClean="0">
                <a:latin typeface="+mn-ea"/>
              </a:rPr>
              <a:t>队空的条件：</a:t>
            </a:r>
            <a:r>
              <a:rPr lang="en-US" altLang="zh-CN" sz="3400" dirty="0" smtClean="0">
                <a:latin typeface="+mn-ea"/>
              </a:rPr>
              <a:t>front=rear</a:t>
            </a:r>
          </a:p>
          <a:p>
            <a:pPr marL="640080" lvl="1" indent="-274320" eaLnBrk="1" fontAlgn="auto" hangingPunct="1">
              <a:lnSpc>
                <a:spcPct val="120000"/>
              </a:lnSpc>
              <a:spcAft>
                <a:spcPts val="0"/>
              </a:spcAft>
              <a:buFont typeface="Wingdings 2"/>
              <a:buChar char=""/>
              <a:defRPr/>
            </a:pPr>
            <a:r>
              <a:rPr lang="zh-CN" altLang="en-US" sz="3400" dirty="0" smtClean="0">
                <a:latin typeface="+mn-ea"/>
              </a:rPr>
              <a:t>队满的条件：</a:t>
            </a:r>
            <a:r>
              <a:rPr lang="en-US" altLang="zh-CN" sz="3400" dirty="0" smtClean="0">
                <a:latin typeface="+mn-ea"/>
              </a:rPr>
              <a:t> front= (rear+1)%</a:t>
            </a:r>
            <a:r>
              <a:rPr lang="en-US" altLang="zh-CN" sz="3400" dirty="0" err="1" smtClean="0">
                <a:latin typeface="+mn-ea"/>
              </a:rPr>
              <a:t>Maxsize</a:t>
            </a:r>
            <a:endParaRPr lang="en-US" altLang="zh-CN" sz="3400" dirty="0" smtClean="0">
              <a:latin typeface="+mn-ea"/>
            </a:endParaRPr>
          </a:p>
          <a:p>
            <a:pPr marL="274320" indent="-274320" eaLnBrk="1" fontAlgn="auto" hangingPunct="1">
              <a:lnSpc>
                <a:spcPct val="120000"/>
              </a:lnSpc>
              <a:spcAft>
                <a:spcPts val="0"/>
              </a:spcAft>
              <a:buClr>
                <a:schemeClr val="accent3"/>
              </a:buClr>
              <a:buFont typeface="Wingdings"/>
              <a:buChar char=""/>
              <a:defRPr/>
            </a:pPr>
            <a:endParaRPr lang="zh-CN" altLang="en-US" dirty="0">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1.1|1|1.4|0.8|0.9"/>
</p:tagLst>
</file>

<file path=ppt/theme/theme1.xml><?xml version="1.0" encoding="utf-8"?>
<a:theme xmlns:a="http://schemas.openxmlformats.org/drawingml/2006/main" name="商务型PPT模板">
  <a:themeElements>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商务型PPT模板">
      <a:majorFont>
        <a:latin typeface="Verdana"/>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商务型PPT模板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商务型PPT模板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963</TotalTime>
  <Words>4076</Words>
  <Application>Microsoft Office PowerPoint</Application>
  <PresentationFormat>全屏显示(4:3)</PresentationFormat>
  <Paragraphs>616</Paragraphs>
  <Slides>49</Slides>
  <Notes>4</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商务型PPT模板</vt:lpstr>
      <vt:lpstr>幻灯片 1</vt:lpstr>
      <vt:lpstr>课前回顾</vt:lpstr>
      <vt:lpstr>课前回顾</vt:lpstr>
      <vt:lpstr>课前回顾</vt:lpstr>
      <vt:lpstr>课前回顾</vt:lpstr>
      <vt:lpstr>幻灯片 6</vt:lpstr>
      <vt:lpstr>课前回顾</vt:lpstr>
      <vt:lpstr>课前回顾</vt:lpstr>
      <vt:lpstr>课前回顾</vt:lpstr>
      <vt:lpstr>课前回顾</vt:lpstr>
      <vt:lpstr>第4章   串</vt:lpstr>
      <vt:lpstr>教学内容</vt:lpstr>
      <vt:lpstr>4.1  串类型的定义</vt:lpstr>
      <vt:lpstr>4.1  串类型的定义</vt:lpstr>
      <vt:lpstr>4.1  串类型的定义</vt:lpstr>
      <vt:lpstr>4.1  串类型的定义</vt:lpstr>
      <vt:lpstr>幻灯片 17</vt:lpstr>
      <vt:lpstr>幻灯片 18</vt:lpstr>
      <vt:lpstr>4.1  串类型的定义</vt:lpstr>
      <vt:lpstr>幻灯片 20</vt:lpstr>
      <vt:lpstr>幻灯片 21</vt:lpstr>
      <vt:lpstr>幻灯片 22</vt:lpstr>
      <vt:lpstr>幻灯片 23</vt:lpstr>
      <vt:lpstr>4.1  串类型的定义</vt:lpstr>
      <vt:lpstr>4.1  串类型的定义</vt:lpstr>
      <vt:lpstr>4.1  串类型的定义</vt:lpstr>
      <vt:lpstr>幻灯片 27</vt:lpstr>
      <vt:lpstr>幻灯片 28</vt:lpstr>
      <vt:lpstr>幻灯片 29</vt:lpstr>
      <vt:lpstr>4.2  串的表示和实现</vt:lpstr>
      <vt:lpstr>4.2  串的表示和实现</vt:lpstr>
      <vt:lpstr>幻灯片 32</vt:lpstr>
      <vt:lpstr>幻灯片 33</vt:lpstr>
      <vt:lpstr>幻灯片 34</vt:lpstr>
      <vt:lpstr>串联接Concat </vt:lpstr>
      <vt:lpstr>2) 求子串函数SubString (&amp;Sub, S, pos, len) </vt:lpstr>
      <vt:lpstr>4.2  串的表示和实现</vt:lpstr>
      <vt:lpstr>幻灯片 38</vt:lpstr>
      <vt:lpstr>4.2  串的表示和实现</vt:lpstr>
      <vt:lpstr>幻灯片 40</vt:lpstr>
      <vt:lpstr>用“堆”实现串插入操作(P75) </vt:lpstr>
      <vt:lpstr>串指派(P76) </vt:lpstr>
      <vt:lpstr>4.2  串的表示和实现</vt:lpstr>
      <vt:lpstr>4.2  串的表示和实现</vt:lpstr>
      <vt:lpstr>4.2  串的表示和实现</vt:lpstr>
      <vt:lpstr>串的块链存储表示： 用链表存储串值，易插入和删除。</vt:lpstr>
      <vt:lpstr>4.2  串的表示和实现</vt:lpstr>
      <vt:lpstr>4.2  串的表示和实现</vt:lpstr>
      <vt:lpstr>幻灯片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hp</cp:lastModifiedBy>
  <cp:revision>179</cp:revision>
  <dcterms:modified xsi:type="dcterms:W3CDTF">2016-10-08T09:12:00Z</dcterms:modified>
</cp:coreProperties>
</file>