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40"/>
  </p:notesMasterIdLst>
  <p:sldIdLst>
    <p:sldId id="257" r:id="rId3"/>
    <p:sldId id="324" r:id="rId4"/>
    <p:sldId id="325" r:id="rId5"/>
    <p:sldId id="326" r:id="rId6"/>
    <p:sldId id="327" r:id="rId7"/>
    <p:sldId id="328" r:id="rId8"/>
    <p:sldId id="334" r:id="rId9"/>
    <p:sldId id="333" r:id="rId10"/>
    <p:sldId id="283" r:id="rId11"/>
    <p:sldId id="28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81" r:id="rId20"/>
    <p:sldId id="285" r:id="rId21"/>
    <p:sldId id="336" r:id="rId22"/>
    <p:sldId id="337" r:id="rId23"/>
    <p:sldId id="351" r:id="rId24"/>
    <p:sldId id="339" r:id="rId25"/>
    <p:sldId id="353" r:id="rId26"/>
    <p:sldId id="352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23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66FF"/>
    <a:srgbClr val="0000CC"/>
    <a:srgbClr val="DDDDD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30" autoAdjust="0"/>
  </p:normalViewPr>
  <p:slideViewPr>
    <p:cSldViewPr>
      <p:cViewPr varScale="1">
        <p:scale>
          <a:sx n="65" d="100"/>
          <a:sy n="65" d="100"/>
        </p:scale>
        <p:origin x="15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CF6B-D08A-4BA3-94DB-8DF4D541C45B}" type="datetimeFigureOut">
              <a:rPr lang="zh-CN" altLang="en-US" smtClean="0"/>
              <a:pPr/>
              <a:t>2016-10-12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5A6D0-EEFA-4FD1-9DE8-81C0932D55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2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-x = j-1  x=i-j+1 </a:t>
            </a:r>
            <a:r>
              <a:rPr lang="zh-CN" altLang="en-US" dirty="0" smtClean="0">
                <a:ea typeface="宋体" charset="-122"/>
              </a:rPr>
              <a:t>比较起点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匹配成功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次，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zh-CN" altLang="en-US" dirty="0" smtClean="0">
                <a:ea typeface="宋体" charset="-122"/>
              </a:rPr>
              <a:t>后移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个位置；全部匹配成功，则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zh-CN" altLang="en-US" dirty="0" smtClean="0">
                <a:ea typeface="宋体" charset="-122"/>
              </a:rPr>
              <a:t>后移</a:t>
            </a:r>
            <a:r>
              <a:rPr lang="en-US" altLang="zh-CN" dirty="0" smtClean="0">
                <a:ea typeface="宋体" charset="-122"/>
              </a:rPr>
              <a:t>T[0]</a:t>
            </a:r>
            <a:r>
              <a:rPr lang="zh-CN" altLang="en-US" dirty="0" smtClean="0">
                <a:ea typeface="宋体" charset="-122"/>
              </a:rPr>
              <a:t>个位置。所以，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zh-CN" altLang="en-US" dirty="0" smtClean="0">
                <a:ea typeface="宋体" charset="-122"/>
              </a:rPr>
              <a:t>回溯</a:t>
            </a:r>
            <a:r>
              <a:rPr lang="en-US" altLang="zh-CN" dirty="0" smtClean="0">
                <a:ea typeface="宋体" charset="-122"/>
              </a:rPr>
              <a:t>T[0]</a:t>
            </a:r>
            <a:r>
              <a:rPr lang="zh-CN" altLang="en-US" dirty="0" smtClean="0">
                <a:ea typeface="宋体" charset="-122"/>
              </a:rPr>
              <a:t>位置，则为</a:t>
            </a:r>
            <a:r>
              <a:rPr lang="en-US" altLang="zh-CN" dirty="0" err="1" smtClean="0">
                <a:ea typeface="宋体" charset="-122"/>
              </a:rPr>
              <a:t>i</a:t>
            </a:r>
            <a:r>
              <a:rPr lang="zh-CN" altLang="en-US" dirty="0" smtClean="0">
                <a:ea typeface="宋体" charset="-122"/>
              </a:rPr>
              <a:t>的初始位置。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5A6D0-EEFA-4FD1-9DE8-81C0932D556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7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串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457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0EE-A73A-4FEF-81F1-DC0F2C239719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46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1D16-875A-40D5-8D22-5387CA590A27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2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0B700-7A0C-4704-BE44-E6BC1F4CE075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00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545E96-5D49-4B24-A964-E7798EF42924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5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88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8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42339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40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41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42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43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50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51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52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53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54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55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56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57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58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59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60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61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62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63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64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2365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14236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236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4236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4236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4237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7443A7-85D0-4E35-8A6A-C9486B6F1C78}" type="slidenum">
              <a:rPr lang="en-US" altLang="zh-CN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87582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Blip>
          <a:blip r:embed="rId4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9.xml"/><Relationship Id="rId7" Type="http://schemas.openxmlformats.org/officeDocument/2006/relationships/slide" Target="slide3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27.xml"/><Relationship Id="rId10" Type="http://schemas.openxmlformats.org/officeDocument/2006/relationships/slide" Target="slide35.xml"/><Relationship Id="rId4" Type="http://schemas.openxmlformats.org/officeDocument/2006/relationships/slide" Target="slide26.xml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4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BF</a:t>
            </a:r>
            <a:r>
              <a:rPr lang="zh-CN" altLang="en-US" dirty="0"/>
              <a:t>算法设计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将主串</a:t>
            </a:r>
            <a:r>
              <a:rPr lang="en-US" altLang="zh-CN" dirty="0"/>
              <a:t>S</a:t>
            </a:r>
            <a:r>
              <a:rPr lang="zh-CN" altLang="en-US" dirty="0"/>
              <a:t>的第</a:t>
            </a:r>
            <a:r>
              <a:rPr lang="en-US" altLang="zh-CN" dirty="0" err="1" smtClean="0"/>
              <a:t>pos</a:t>
            </a:r>
            <a:r>
              <a:rPr lang="zh-CN" altLang="en-US" dirty="0" smtClean="0"/>
              <a:t>个</a:t>
            </a:r>
            <a:r>
              <a:rPr lang="zh-CN" altLang="en-US" dirty="0"/>
              <a:t>字符和模式</a:t>
            </a:r>
            <a:r>
              <a:rPr lang="en-US" altLang="zh-CN" dirty="0"/>
              <a:t>T</a:t>
            </a:r>
            <a:r>
              <a:rPr lang="zh-CN" altLang="en-US" dirty="0"/>
              <a:t>的第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zh-CN" altLang="en-US" dirty="0" smtClean="0"/>
              <a:t>字符</a:t>
            </a:r>
            <a:r>
              <a:rPr lang="zh-CN" altLang="en-US" dirty="0"/>
              <a:t>进行</a:t>
            </a:r>
            <a:r>
              <a:rPr lang="zh-CN" altLang="en-US" dirty="0" smtClean="0"/>
              <a:t>比较</a:t>
            </a:r>
            <a:r>
              <a:rPr lang="zh-CN" altLang="en-US" dirty="0"/>
              <a:t>，</a:t>
            </a:r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若</a:t>
            </a:r>
            <a:r>
              <a:rPr lang="zh-CN" altLang="en-US" dirty="0"/>
              <a:t>相等，继续逐个比较后续字符；</a:t>
            </a:r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若</a:t>
            </a:r>
            <a:r>
              <a:rPr lang="zh-CN" altLang="en-US" dirty="0"/>
              <a:t>不等，从主串</a:t>
            </a:r>
            <a:r>
              <a:rPr lang="en-US" altLang="zh-CN" dirty="0"/>
              <a:t>S</a:t>
            </a:r>
            <a:r>
              <a:rPr lang="zh-CN" altLang="en-US" dirty="0"/>
              <a:t>的下一字符（</a:t>
            </a:r>
            <a:r>
              <a:rPr lang="en-US" altLang="zh-CN" dirty="0" smtClean="0"/>
              <a:t>pos+1</a:t>
            </a:r>
            <a:r>
              <a:rPr lang="zh-CN" altLang="en-US" dirty="0" smtClean="0"/>
              <a:t>）起，重新</a:t>
            </a:r>
            <a:r>
              <a:rPr lang="zh-CN" altLang="en-US" dirty="0"/>
              <a:t>与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的第一</a:t>
            </a:r>
            <a:r>
              <a:rPr lang="zh-CN" altLang="en-US" dirty="0"/>
              <a:t>个</a:t>
            </a:r>
            <a:r>
              <a:rPr lang="zh-CN" altLang="en-US" dirty="0" smtClean="0"/>
              <a:t>字符进行比较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直到主串</a:t>
            </a:r>
            <a:r>
              <a:rPr lang="en-US" altLang="zh-CN" dirty="0"/>
              <a:t>S</a:t>
            </a:r>
            <a:r>
              <a:rPr lang="zh-CN" altLang="en-US" dirty="0"/>
              <a:t>的一个</a:t>
            </a:r>
            <a:r>
              <a:rPr lang="zh-CN" altLang="en-US" dirty="0" smtClean="0"/>
              <a:t>连续字符子序列</a:t>
            </a:r>
            <a:r>
              <a:rPr lang="zh-CN" altLang="en-US" dirty="0"/>
              <a:t>与模式</a:t>
            </a:r>
            <a:r>
              <a:rPr lang="en-US" altLang="zh-CN" dirty="0"/>
              <a:t>T</a:t>
            </a:r>
            <a:r>
              <a:rPr lang="zh-CN" altLang="en-US" dirty="0"/>
              <a:t>相等。返回值为</a:t>
            </a:r>
            <a:r>
              <a:rPr lang="en-US" altLang="zh-CN" dirty="0"/>
              <a:t>S</a:t>
            </a:r>
            <a:r>
              <a:rPr lang="zh-CN" altLang="en-US" dirty="0"/>
              <a:t>中与</a:t>
            </a:r>
            <a:r>
              <a:rPr lang="en-US" altLang="zh-CN" dirty="0"/>
              <a:t>T</a:t>
            </a:r>
            <a:r>
              <a:rPr lang="zh-CN" altLang="en-US" dirty="0"/>
              <a:t>匹配的子序列第一个字符的序号，即匹配成功</a:t>
            </a:r>
            <a:r>
              <a:rPr lang="zh-CN" altLang="en-US" dirty="0" smtClean="0"/>
              <a:t>。否则</a:t>
            </a:r>
            <a:r>
              <a:rPr lang="zh-CN" altLang="en-US" dirty="0"/>
              <a:t>，匹配失败，返回值 </a:t>
            </a:r>
            <a:r>
              <a:rPr lang="en-US" altLang="zh-CN" dirty="0"/>
              <a:t>0 .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9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模式匹配：</a:t>
            </a:r>
            <a:r>
              <a:rPr lang="en-US" altLang="zh-CN" dirty="0" smtClean="0"/>
              <a:t>BF</a:t>
            </a:r>
            <a:r>
              <a:rPr lang="zh-CN" altLang="en-US" dirty="0"/>
              <a:t>算法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50219" y="2076425"/>
            <a:ext cx="7500938" cy="508000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bIns="0"/>
          <a:lstStyle/>
          <a:p>
            <a:pPr marL="0" marR="0" lvl="0" indent="0" algn="just" defTabSz="914400" eaLnBrk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                     </a:t>
            </a:r>
            <a:r>
              <a:rPr kumimoji="0" lang="en-US" altLang="zh-CN" sz="32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3200" b="0" i="1" u="none" strike="noStrike" kern="0" cap="none" spc="0" normalizeH="0" baseline="-25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……</a:t>
            </a:r>
            <a:endParaRPr kumimoji="0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978844" y="2087538"/>
            <a:ext cx="0" cy="481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359844" y="2087538"/>
            <a:ext cx="0" cy="481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764657" y="2076425"/>
            <a:ext cx="0" cy="5127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147244" y="2087538"/>
            <a:ext cx="0" cy="481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572694" y="2087538"/>
            <a:ext cx="0" cy="481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953694" y="2087538"/>
            <a:ext cx="0" cy="481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358507" y="2076425"/>
            <a:ext cx="0" cy="4810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741094" y="2087538"/>
            <a:ext cx="0" cy="481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144319" y="2087538"/>
            <a:ext cx="0" cy="481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525319" y="2087538"/>
            <a:ext cx="0" cy="481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7482707" y="2087538"/>
            <a:ext cx="0" cy="481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7862119" y="2087538"/>
            <a:ext cx="0" cy="4810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8266932" y="2065313"/>
            <a:ext cx="0" cy="5191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8649519" y="2074838"/>
            <a:ext cx="0" cy="509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67544" y="2122463"/>
            <a:ext cx="9906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主串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490317" y="3627760"/>
            <a:ext cx="1128290" cy="455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模式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737669" y="3652813"/>
            <a:ext cx="2784475" cy="501650"/>
          </a:xfrm>
          <a:prstGeom prst="rect">
            <a:avLst/>
          </a:prstGeom>
          <a:solidFill>
            <a:srgbClr val="D5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tIns="0" bIns="0"/>
          <a:lstStyle/>
          <a:p>
            <a:pPr marL="0" marR="0" lvl="0" indent="0" algn="just" defTabSz="914400" eaLnBrk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          </a:t>
            </a:r>
            <a:r>
              <a:rPr kumimoji="0" lang="en-US" altLang="zh-CN" sz="32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3200" b="0" i="1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148832" y="3663925"/>
            <a:ext cx="0" cy="48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3550469" y="3663925"/>
            <a:ext cx="0" cy="48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955282" y="3663925"/>
            <a:ext cx="0" cy="48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4339457" y="3663925"/>
            <a:ext cx="0" cy="48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763319" y="3663925"/>
            <a:ext cx="0" cy="48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5144319" y="3663925"/>
            <a:ext cx="0" cy="482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4982394" y="4195738"/>
            <a:ext cx="247650" cy="639762"/>
            <a:chOff x="3048" y="3679"/>
            <a:chExt cx="156" cy="403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3048" y="3679"/>
              <a:ext cx="0" cy="265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3121" y="3762"/>
              <a:ext cx="83" cy="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987157" y="1366813"/>
            <a:ext cx="288925" cy="704850"/>
            <a:chOff x="3051" y="1887"/>
            <a:chExt cx="182" cy="444"/>
          </a:xfrm>
        </p:grpSpPr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3051" y="2037"/>
              <a:ext cx="0" cy="294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 type="stealth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149" y="1887"/>
              <a:ext cx="84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  <a:endPara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829869" y="2887638"/>
            <a:ext cx="5603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896419" y="2584425"/>
            <a:ext cx="90488" cy="1050925"/>
            <a:chOff x="1734" y="2376"/>
            <a:chExt cx="57" cy="662"/>
          </a:xfrm>
        </p:grpSpPr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734" y="2376"/>
              <a:ext cx="0" cy="662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1791" y="2376"/>
              <a:ext cx="0" cy="662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3302819" y="2584425"/>
            <a:ext cx="88900" cy="1050925"/>
            <a:chOff x="1990" y="2376"/>
            <a:chExt cx="56" cy="662"/>
          </a:xfrm>
        </p:grpSpPr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046" y="2376"/>
              <a:ext cx="0" cy="662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1990" y="2376"/>
              <a:ext cx="0" cy="662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4736332" y="2584425"/>
            <a:ext cx="293687" cy="1050925"/>
            <a:chOff x="2893" y="2376"/>
            <a:chExt cx="185" cy="662"/>
          </a:xfrm>
        </p:grpSpPr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021" y="2376"/>
              <a:ext cx="0" cy="662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2893" y="2679"/>
              <a:ext cx="185" cy="8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2965" y="2376"/>
              <a:ext cx="0" cy="662"/>
            </a:xfrm>
            <a:prstGeom prst="line">
              <a:avLst/>
            </a:prstGeom>
            <a:noFill/>
            <a:ln w="28575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5"/>
          <p:cNvGrpSpPr>
            <a:grpSpLocks/>
          </p:cNvGrpSpPr>
          <p:nvPr/>
        </p:nvGrpSpPr>
        <p:grpSpPr bwMode="auto">
          <a:xfrm>
            <a:off x="3056757" y="1179488"/>
            <a:ext cx="1855787" cy="862012"/>
            <a:chOff x="1835" y="1491"/>
            <a:chExt cx="1169" cy="543"/>
          </a:xfrm>
        </p:grpSpPr>
        <p:sp>
          <p:nvSpPr>
            <p:cNvPr id="45" name="Text Box 46"/>
            <p:cNvSpPr txBox="1">
              <a:spLocks noChangeArrowheads="1"/>
            </p:cNvSpPr>
            <p:nvPr/>
          </p:nvSpPr>
          <p:spPr bwMode="auto">
            <a:xfrm>
              <a:off x="2251" y="1491"/>
              <a:ext cx="51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回溯</a:t>
              </a:r>
            </a:p>
          </p:txBody>
        </p:sp>
        <p:grpSp>
          <p:nvGrpSpPr>
            <p:cNvPr id="46" name="Group 47"/>
            <p:cNvGrpSpPr>
              <a:grpSpLocks/>
            </p:cNvGrpSpPr>
            <p:nvPr/>
          </p:nvGrpSpPr>
          <p:grpSpPr bwMode="auto">
            <a:xfrm>
              <a:off x="1835" y="1590"/>
              <a:ext cx="1169" cy="444"/>
              <a:chOff x="1835" y="1590"/>
              <a:chExt cx="1169" cy="444"/>
            </a:xfrm>
          </p:grpSpPr>
          <p:sp>
            <p:nvSpPr>
              <p:cNvPr id="47" name="Freeform 48"/>
              <p:cNvSpPr>
                <a:spLocks/>
              </p:cNvSpPr>
              <p:nvPr/>
            </p:nvSpPr>
            <p:spPr bwMode="auto">
              <a:xfrm>
                <a:off x="2037" y="1823"/>
                <a:ext cx="967" cy="206"/>
              </a:xfrm>
              <a:custGeom>
                <a:avLst/>
                <a:gdLst>
                  <a:gd name="T0" fmla="*/ 1066 w 1066"/>
                  <a:gd name="T1" fmla="*/ 163 h 175"/>
                  <a:gd name="T2" fmla="*/ 870 w 1066"/>
                  <a:gd name="T3" fmla="*/ 55 h 175"/>
                  <a:gd name="T4" fmla="*/ 525 w 1066"/>
                  <a:gd name="T5" fmla="*/ 10 h 175"/>
                  <a:gd name="T6" fmla="*/ 195 w 1066"/>
                  <a:gd name="T7" fmla="*/ 40 h 175"/>
                  <a:gd name="T8" fmla="*/ 0 w 1066"/>
                  <a:gd name="T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6" h="175">
                    <a:moveTo>
                      <a:pt x="1066" y="163"/>
                    </a:moveTo>
                    <a:cubicBezTo>
                      <a:pt x="1033" y="145"/>
                      <a:pt x="960" y="81"/>
                      <a:pt x="870" y="55"/>
                    </a:cubicBezTo>
                    <a:cubicBezTo>
                      <a:pt x="780" y="29"/>
                      <a:pt x="637" y="12"/>
                      <a:pt x="525" y="10"/>
                    </a:cubicBezTo>
                    <a:cubicBezTo>
                      <a:pt x="357" y="0"/>
                      <a:pt x="282" y="13"/>
                      <a:pt x="195" y="40"/>
                    </a:cubicBezTo>
                    <a:cubicBezTo>
                      <a:pt x="108" y="67"/>
                      <a:pt x="41" y="147"/>
                      <a:pt x="0" y="175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dash"/>
                <a:round/>
                <a:headEnd type="none" w="med" len="med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8" name="Group 49"/>
              <p:cNvGrpSpPr>
                <a:grpSpLocks/>
              </p:cNvGrpSpPr>
              <p:nvPr/>
            </p:nvGrpSpPr>
            <p:grpSpPr bwMode="auto">
              <a:xfrm>
                <a:off x="1835" y="1590"/>
                <a:ext cx="122" cy="444"/>
                <a:chOff x="1835" y="1590"/>
                <a:chExt cx="122" cy="444"/>
              </a:xfrm>
            </p:grpSpPr>
            <p:sp>
              <p:nvSpPr>
                <p:cNvPr id="49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957" y="1740"/>
                  <a:ext cx="0" cy="294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 type="stealth" w="lg" len="lg"/>
                  <a:tailEnd type="non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835" y="1590"/>
                  <a:ext cx="84" cy="3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i</a:t>
                  </a:r>
                  <a:endPara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51" name="Group 52"/>
          <p:cNvGrpSpPr>
            <a:grpSpLocks/>
          </p:cNvGrpSpPr>
          <p:nvPr/>
        </p:nvGrpSpPr>
        <p:grpSpPr bwMode="auto">
          <a:xfrm>
            <a:off x="2647182" y="4165575"/>
            <a:ext cx="2247900" cy="1063625"/>
            <a:chOff x="1577" y="3372"/>
            <a:chExt cx="1416" cy="670"/>
          </a:xfrm>
        </p:grpSpPr>
        <p:sp>
          <p:nvSpPr>
            <p:cNvPr id="52" name="Text Box 53"/>
            <p:cNvSpPr txBox="1">
              <a:spLocks noChangeArrowheads="1"/>
            </p:cNvSpPr>
            <p:nvPr/>
          </p:nvSpPr>
          <p:spPr bwMode="auto">
            <a:xfrm>
              <a:off x="2136" y="3738"/>
              <a:ext cx="624" cy="3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回溯</a:t>
              </a:r>
            </a:p>
          </p:txBody>
        </p:sp>
        <p:grpSp>
          <p:nvGrpSpPr>
            <p:cNvPr id="53" name="Group 54"/>
            <p:cNvGrpSpPr>
              <a:grpSpLocks/>
            </p:cNvGrpSpPr>
            <p:nvPr/>
          </p:nvGrpSpPr>
          <p:grpSpPr bwMode="auto">
            <a:xfrm>
              <a:off x="1577" y="3372"/>
              <a:ext cx="1416" cy="403"/>
              <a:chOff x="1577" y="3372"/>
              <a:chExt cx="1416" cy="403"/>
            </a:xfrm>
          </p:grpSpPr>
          <p:sp>
            <p:nvSpPr>
              <p:cNvPr id="54" name="Freeform 55"/>
              <p:cNvSpPr>
                <a:spLocks/>
              </p:cNvSpPr>
              <p:nvPr/>
            </p:nvSpPr>
            <p:spPr bwMode="auto">
              <a:xfrm>
                <a:off x="1777" y="3402"/>
                <a:ext cx="1216" cy="240"/>
              </a:xfrm>
              <a:custGeom>
                <a:avLst/>
                <a:gdLst>
                  <a:gd name="T0" fmla="*/ 1320 w 1320"/>
                  <a:gd name="T1" fmla="*/ 0 h 222"/>
                  <a:gd name="T2" fmla="*/ 1125 w 1320"/>
                  <a:gd name="T3" fmla="*/ 135 h 222"/>
                  <a:gd name="T4" fmla="*/ 645 w 1320"/>
                  <a:gd name="T5" fmla="*/ 207 h 222"/>
                  <a:gd name="T6" fmla="*/ 165 w 1320"/>
                  <a:gd name="T7" fmla="*/ 147 h 222"/>
                  <a:gd name="T8" fmla="*/ 0 w 1320"/>
                  <a:gd name="T9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0" h="222">
                    <a:moveTo>
                      <a:pt x="1320" y="0"/>
                    </a:moveTo>
                    <a:cubicBezTo>
                      <a:pt x="1287" y="23"/>
                      <a:pt x="1237" y="101"/>
                      <a:pt x="1125" y="135"/>
                    </a:cubicBezTo>
                    <a:cubicBezTo>
                      <a:pt x="1013" y="169"/>
                      <a:pt x="805" y="205"/>
                      <a:pt x="645" y="207"/>
                    </a:cubicBezTo>
                    <a:cubicBezTo>
                      <a:pt x="443" y="222"/>
                      <a:pt x="272" y="181"/>
                      <a:pt x="165" y="147"/>
                    </a:cubicBezTo>
                    <a:cubicBezTo>
                      <a:pt x="58" y="113"/>
                      <a:pt x="35" y="31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dash"/>
                <a:round/>
                <a:headEnd type="none" w="med" len="med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1577" y="3372"/>
                <a:ext cx="137" cy="403"/>
                <a:chOff x="1577" y="3372"/>
                <a:chExt cx="137" cy="403"/>
              </a:xfrm>
            </p:grpSpPr>
            <p:sp>
              <p:nvSpPr>
                <p:cNvPr id="56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714" y="3372"/>
                  <a:ext cx="0" cy="265"/>
                </a:xfrm>
                <a:prstGeom prst="line">
                  <a:avLst/>
                </a:prstGeom>
                <a:noFill/>
                <a:ln w="28575">
                  <a:solidFill>
                    <a:srgbClr val="006666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577" y="3455"/>
                  <a:ext cx="83" cy="3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rPr>
                    <a:t>j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936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模式匹配：</a:t>
            </a:r>
            <a:r>
              <a:rPr lang="en-US" altLang="zh-CN" dirty="0" smtClean="0"/>
              <a:t>BF</a:t>
            </a:r>
            <a:r>
              <a:rPr lang="zh-CN" altLang="en-US" dirty="0"/>
              <a:t>算法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11188" y="1125538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例：主串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S="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ababcabcacbab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"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，模式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T="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abcac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"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ea typeface="隶书" pitchFamily="49" charset="-122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89459" y="3324300"/>
            <a:ext cx="6638925" cy="560387"/>
            <a:chOff x="720" y="2333"/>
            <a:chExt cx="4182" cy="35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   b   a    b   c  a   b   c   a   c   b   a   </a:t>
              </a: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787900" y="1989138"/>
            <a:ext cx="3381375" cy="946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j=3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失败；</a:t>
            </a:r>
          </a:p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回溯到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回溯到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3584" y="2636912"/>
            <a:ext cx="244475" cy="3068638"/>
            <a:chOff x="710" y="1900"/>
            <a:chExt cx="154" cy="1933"/>
          </a:xfrm>
        </p:grpSpPr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1910159" y="2636912"/>
            <a:ext cx="244475" cy="3068638"/>
            <a:chOff x="710" y="1900"/>
            <a:chExt cx="154" cy="1933"/>
          </a:xfrm>
        </p:grpSpPr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2391172" y="2636912"/>
            <a:ext cx="363537" cy="3068638"/>
            <a:chOff x="1351" y="1900"/>
            <a:chExt cx="229" cy="1933"/>
          </a:xfrm>
        </p:grpSpPr>
        <p:grpSp>
          <p:nvGrpSpPr>
            <p:cNvPr id="32" name="Group 33"/>
            <p:cNvGrpSpPr>
              <a:grpSpLocks/>
            </p:cNvGrpSpPr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</p:grpSpPr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615812" y="3094112"/>
            <a:ext cx="652462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趟</a:t>
            </a: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1403747" y="4440312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108000" tIns="0" rIns="18000" bIns="0"/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  b   c   a   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>
            <a:off x="1897459" y="4435550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2414984" y="4435550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2922984" y="4421262"/>
            <a:ext cx="0" cy="560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3430984" y="4449837"/>
            <a:ext cx="0" cy="560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936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模式匹配：</a:t>
            </a:r>
            <a:r>
              <a:rPr lang="en-US" altLang="zh-CN" dirty="0" smtClean="0"/>
              <a:t>BF</a:t>
            </a:r>
            <a:r>
              <a:rPr lang="zh-CN" altLang="en-US" dirty="0"/>
              <a:t>算法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1048" y="1177588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例：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主串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S="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ababcabcacbab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"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，模式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T="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abcac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"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43000" y="3703638"/>
            <a:ext cx="6638925" cy="560387"/>
            <a:chOff x="720" y="2333"/>
            <a:chExt cx="4182" cy="35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   b   a   b   c   a   b   c   a   c   b   a   b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5076825" y="1978794"/>
            <a:ext cx="3381375" cy="946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j=1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失败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回溯到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回溯到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90538" y="3412681"/>
            <a:ext cx="652462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趟</a:t>
            </a:r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1673225" y="3016250"/>
            <a:ext cx="363538" cy="3068638"/>
            <a:chOff x="1351" y="1900"/>
            <a:chExt cx="229" cy="1933"/>
          </a:xfrm>
        </p:grpSpPr>
        <p:grpSp>
          <p:nvGrpSpPr>
            <p:cNvPr id="21" name="Group 22"/>
            <p:cNvGrpSpPr>
              <a:grpSpLocks/>
            </p:cNvGrpSpPr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</p:grpSpPr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" name="Line 25"/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1657350" y="48196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108000" tIns="0" rIns="18000" bIns="0"/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  b   c   a   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2151063" y="481488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2668588" y="481488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3176588" y="4800600"/>
            <a:ext cx="0" cy="560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3684588" y="4829175"/>
            <a:ext cx="0" cy="560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936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模式匹配：</a:t>
            </a:r>
            <a:r>
              <a:rPr lang="en-US" altLang="zh-CN" dirty="0" smtClean="0"/>
              <a:t>BF</a:t>
            </a:r>
            <a:r>
              <a:rPr lang="zh-CN" altLang="en-US" dirty="0"/>
              <a:t>算法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1048" y="1196752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例：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主串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S="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ababcabcacbab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"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，模式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T="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abcac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"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隶书" pitchFamily="49" charset="-122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43000" y="3703638"/>
            <a:ext cx="6638925" cy="560387"/>
            <a:chOff x="720" y="2333"/>
            <a:chExt cx="4182" cy="35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   b   a   b   c   a   b   c   a   c   b   a   b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71700" y="48196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108000" tIns="0" rIns="18000" bIns="0"/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  b   c   a   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665413" y="481488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182938" y="481488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8263" y="1978794"/>
            <a:ext cx="3381375" cy="946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=7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j=5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失败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回溯到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回溯到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539084" y="3501008"/>
            <a:ext cx="652462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3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趟</a:t>
            </a: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3690938" y="4800600"/>
            <a:ext cx="0" cy="560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4198938" y="4829175"/>
            <a:ext cx="0" cy="560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2184400" y="3016250"/>
            <a:ext cx="244475" cy="3068638"/>
            <a:chOff x="710" y="1900"/>
            <a:chExt cx="154" cy="1933"/>
          </a:xfrm>
        </p:grpSpPr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2692400" y="3030538"/>
            <a:ext cx="244475" cy="3068637"/>
            <a:chOff x="710" y="1900"/>
            <a:chExt cx="154" cy="1933"/>
          </a:xfrm>
        </p:grpSpPr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grpSp>
        <p:nvGrpSpPr>
          <p:cNvPr id="37" name="Group 38"/>
          <p:cNvGrpSpPr>
            <a:grpSpLocks/>
          </p:cNvGrpSpPr>
          <p:nvPr/>
        </p:nvGrpSpPr>
        <p:grpSpPr bwMode="auto">
          <a:xfrm>
            <a:off x="3214688" y="3030538"/>
            <a:ext cx="244475" cy="3068637"/>
            <a:chOff x="710" y="1900"/>
            <a:chExt cx="154" cy="1933"/>
          </a:xfrm>
        </p:grpSpPr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grpSp>
        <p:nvGrpSpPr>
          <p:cNvPr id="43" name="Group 44"/>
          <p:cNvGrpSpPr>
            <a:grpSpLocks/>
          </p:cNvGrpSpPr>
          <p:nvPr/>
        </p:nvGrpSpPr>
        <p:grpSpPr bwMode="auto">
          <a:xfrm>
            <a:off x="3678238" y="3030538"/>
            <a:ext cx="244475" cy="3068637"/>
            <a:chOff x="710" y="1900"/>
            <a:chExt cx="154" cy="1933"/>
          </a:xfrm>
        </p:grpSpPr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grpSp>
        <p:nvGrpSpPr>
          <p:cNvPr id="49" name="Group 50"/>
          <p:cNvGrpSpPr>
            <a:grpSpLocks/>
          </p:cNvGrpSpPr>
          <p:nvPr/>
        </p:nvGrpSpPr>
        <p:grpSpPr bwMode="auto">
          <a:xfrm>
            <a:off x="4187825" y="3044825"/>
            <a:ext cx="363538" cy="3068638"/>
            <a:chOff x="1351" y="1900"/>
            <a:chExt cx="229" cy="1933"/>
          </a:xfrm>
        </p:grpSpPr>
        <p:grpSp>
          <p:nvGrpSpPr>
            <p:cNvPr id="50" name="Group 51"/>
            <p:cNvGrpSpPr>
              <a:grpSpLocks/>
            </p:cNvGrpSpPr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</p:grpSpPr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53"/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55"/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Text Box 57"/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6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模式匹配：</a:t>
            </a:r>
            <a:r>
              <a:rPr lang="en-US" altLang="zh-CN" dirty="0" smtClean="0"/>
              <a:t>BF</a:t>
            </a:r>
            <a:r>
              <a:rPr lang="zh-CN" altLang="en-US" dirty="0"/>
              <a:t>算法 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1048" y="1249596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例：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主串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S="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ababcabcacbab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"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，模式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T="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abcac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"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隶书" pitchFamily="49" charset="-122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43000" y="3703638"/>
            <a:ext cx="6638925" cy="560387"/>
            <a:chOff x="720" y="2333"/>
            <a:chExt cx="4182" cy="35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   b   a   b   c   a   b   c   a   c   b   a   b</a:t>
              </a: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86050" y="4819650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108000" tIns="0" rIns="18000" bIns="0"/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  b   c   a   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179763" y="481488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697288" y="4814888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364163" y="1989138"/>
            <a:ext cx="3381375" cy="95410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j=1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失败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回溯到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回溯到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67544" y="3501008"/>
            <a:ext cx="580454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4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趟</a:t>
            </a: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205288" y="4800600"/>
            <a:ext cx="0" cy="560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4713288" y="4829175"/>
            <a:ext cx="0" cy="560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2716213" y="3030538"/>
            <a:ext cx="363537" cy="3068637"/>
            <a:chOff x="1351" y="1900"/>
            <a:chExt cx="229" cy="1933"/>
          </a:xfrm>
        </p:grpSpPr>
        <p:grpSp>
          <p:nvGrpSpPr>
            <p:cNvPr id="26" name="Group 27"/>
            <p:cNvGrpSpPr>
              <a:grpSpLocks/>
            </p:cNvGrpSpPr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</p:grpSpPr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6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模式匹配：</a:t>
            </a:r>
            <a:r>
              <a:rPr lang="en-US" altLang="zh-CN" dirty="0" smtClean="0"/>
              <a:t>BF</a:t>
            </a:r>
            <a:r>
              <a:rPr lang="zh-CN" altLang="en-US" dirty="0"/>
              <a:t>算法 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61826" y="4057799"/>
            <a:ext cx="6638925" cy="560387"/>
            <a:chOff x="720" y="2333"/>
            <a:chExt cx="4182" cy="35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solidFill>
              <a:srgbClr val="99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0" tIns="0" rIns="18000" bIns="0"/>
            <a:lstStyle/>
            <a:p>
              <a:pPr marL="0" marR="0" lvl="0" indent="0" algn="just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   b   a   b   c   a   b   c   a   c   b   a   b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0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404939" y="5173811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108000" tIns="0" rIns="18000" bIns="0"/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  b   c   a   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898651" y="5169049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416176" y="5169049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367089" y="2270274"/>
            <a:ext cx="3381375" cy="946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=5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j=1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失败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回溯到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回溯到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678556" y="3789040"/>
            <a:ext cx="652462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5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趟</a:t>
            </a: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4924176" y="5154761"/>
            <a:ext cx="0" cy="560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5432176" y="5183336"/>
            <a:ext cx="0" cy="560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4" name="Group 26"/>
          <p:cNvGrpSpPr>
            <a:grpSpLocks/>
          </p:cNvGrpSpPr>
          <p:nvPr/>
        </p:nvGrpSpPr>
        <p:grpSpPr bwMode="auto">
          <a:xfrm>
            <a:off x="3406526" y="3384699"/>
            <a:ext cx="363538" cy="3068637"/>
            <a:chOff x="1351" y="1900"/>
            <a:chExt cx="229" cy="1933"/>
          </a:xfrm>
        </p:grpSpPr>
        <p:grpSp>
          <p:nvGrpSpPr>
            <p:cNvPr id="25" name="Group 27"/>
            <p:cNvGrpSpPr>
              <a:grpSpLocks/>
            </p:cNvGrpSpPr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</p:grpSpPr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29"/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 Box 33"/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451048" y="1277779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例：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主串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S="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ababcabcacbab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"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，模式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T="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abcac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"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6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模式匹配：</a:t>
            </a:r>
            <a:r>
              <a:rPr lang="en-US" altLang="zh-CN" dirty="0" smtClean="0"/>
              <a:t>BF</a:t>
            </a:r>
            <a:r>
              <a:rPr lang="zh-CN" altLang="en-US" dirty="0"/>
              <a:t>算法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58329" y="4129807"/>
            <a:ext cx="6638925" cy="560387"/>
          </a:xfrm>
          <a:prstGeom prst="rect">
            <a:avLst/>
          </a:prstGeom>
          <a:solidFill>
            <a:srgbClr val="99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108000" tIns="0" rIns="18000" bIns="0"/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  b   a   b   c   a   b   c   a   c   b   a   b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850454" y="4129807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382267" y="4129807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85504" y="4129807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417317" y="4129807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909442" y="4129807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403154" y="4129807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920679" y="4129807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423917" y="4129807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916042" y="4129807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422454" y="4129807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930454" y="4129807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447979" y="4129807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887217" y="5245819"/>
            <a:ext cx="2524125" cy="560388"/>
          </a:xfrm>
          <a:prstGeom prst="rect">
            <a:avLst/>
          </a:prstGeom>
          <a:solidFill>
            <a:srgbClr val="D5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108000" tIns="0" rIns="18000" bIns="0"/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  b   c   a   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380929" y="5241057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4898454" y="5241057"/>
            <a:ext cx="0" cy="560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858767" y="2199407"/>
            <a:ext cx="4249737" cy="9461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=11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j=6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楷体_GB2312" pitchFamily="49" charset="-122"/>
              </a:rPr>
              <a:t>中全部字符都比较完毕，匹配成功。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79178" y="3861048"/>
            <a:ext cx="580454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6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趟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5406454" y="5226769"/>
            <a:ext cx="0" cy="560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5914454" y="5255344"/>
            <a:ext cx="0" cy="560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3914204" y="3442419"/>
            <a:ext cx="244475" cy="3068638"/>
            <a:chOff x="710" y="1900"/>
            <a:chExt cx="154" cy="1933"/>
          </a:xfrm>
        </p:grpSpPr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grpSp>
        <p:nvGrpSpPr>
          <p:cNvPr id="29" name="Group 31"/>
          <p:cNvGrpSpPr>
            <a:grpSpLocks/>
          </p:cNvGrpSpPr>
          <p:nvPr/>
        </p:nvGrpSpPr>
        <p:grpSpPr bwMode="auto">
          <a:xfrm>
            <a:off x="4407917" y="3456707"/>
            <a:ext cx="244475" cy="3068637"/>
            <a:chOff x="710" y="1900"/>
            <a:chExt cx="154" cy="1933"/>
          </a:xfrm>
        </p:grpSpPr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grpSp>
        <p:nvGrpSpPr>
          <p:cNvPr id="35" name="Group 37"/>
          <p:cNvGrpSpPr>
            <a:grpSpLocks/>
          </p:cNvGrpSpPr>
          <p:nvPr/>
        </p:nvGrpSpPr>
        <p:grpSpPr bwMode="auto">
          <a:xfrm>
            <a:off x="4930204" y="3456707"/>
            <a:ext cx="244475" cy="3068637"/>
            <a:chOff x="710" y="1900"/>
            <a:chExt cx="154" cy="1933"/>
          </a:xfrm>
        </p:grpSpPr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grpSp>
        <p:nvGrpSpPr>
          <p:cNvPr id="41" name="Group 43"/>
          <p:cNvGrpSpPr>
            <a:grpSpLocks/>
          </p:cNvGrpSpPr>
          <p:nvPr/>
        </p:nvGrpSpPr>
        <p:grpSpPr bwMode="auto">
          <a:xfrm>
            <a:off x="5438204" y="3456707"/>
            <a:ext cx="244475" cy="3068637"/>
            <a:chOff x="710" y="1900"/>
            <a:chExt cx="154" cy="1933"/>
          </a:xfrm>
        </p:grpSpPr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grpSp>
        <p:nvGrpSpPr>
          <p:cNvPr id="47" name="Group 49"/>
          <p:cNvGrpSpPr>
            <a:grpSpLocks/>
          </p:cNvGrpSpPr>
          <p:nvPr/>
        </p:nvGrpSpPr>
        <p:grpSpPr bwMode="auto">
          <a:xfrm>
            <a:off x="5931917" y="3456707"/>
            <a:ext cx="244475" cy="3068637"/>
            <a:chOff x="710" y="1900"/>
            <a:chExt cx="154" cy="1933"/>
          </a:xfrm>
        </p:grpSpPr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54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j</a:t>
              </a:r>
            </a:p>
          </p:txBody>
        </p:sp>
      </p:grp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451048" y="1277779"/>
            <a:ext cx="815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例：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主串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S="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ababcabcacbab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"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，模式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T="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abcac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"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5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串的模式匹配算法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BF</a:t>
            </a:r>
            <a:r>
              <a:rPr lang="zh-CN" altLang="en-US" dirty="0"/>
              <a:t>算法</a:t>
            </a:r>
          </a:p>
          <a:p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9552" y="1700808"/>
            <a:ext cx="806489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Index(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Sstring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S,Sstring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T,int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pos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){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</a:t>
            </a:r>
            <a:r>
              <a:rPr lang="en-US" altLang="zh-CN" sz="2800" dirty="0" err="1" smtClean="0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 smtClean="0">
                <a:solidFill>
                  <a:srgbClr val="000000"/>
                </a:solidFill>
                <a:ea typeface="隶书" pitchFamily="49" charset="-122"/>
              </a:rPr>
              <a:t>=</a:t>
            </a:r>
            <a:r>
              <a:rPr lang="en-US" altLang="zh-CN" sz="2800" dirty="0" err="1" smtClean="0">
                <a:solidFill>
                  <a:srgbClr val="0000CC"/>
                </a:solidFill>
                <a:ea typeface="隶书" pitchFamily="49" charset="-122"/>
              </a:rPr>
              <a:t>pos</a:t>
            </a:r>
            <a:r>
              <a:rPr lang="en-US" altLang="zh-CN" sz="2800" dirty="0" smtClean="0">
                <a:solidFill>
                  <a:srgbClr val="000000"/>
                </a:solidFill>
                <a:ea typeface="隶书" pitchFamily="49" charset="-122"/>
              </a:rPr>
              <a:t>;   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j=1;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while (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&lt;=S[ 0 ] &amp;&amp; j &lt;=T[ 0 ]){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 if ( S[ 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ea typeface="隶书" pitchFamily="49" charset="-122"/>
              </a:rPr>
              <a:t>] == T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[ j ]) {++</a:t>
            </a:r>
            <a:r>
              <a:rPr lang="en-US" altLang="zh-CN" sz="2800" dirty="0" err="1">
                <a:solidFill>
                  <a:srgbClr val="000000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;  ++j; }</a:t>
            </a: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   </a:t>
            </a:r>
            <a:r>
              <a:rPr lang="en-US" altLang="zh-CN" sz="2800" dirty="0" smtClean="0">
                <a:solidFill>
                  <a:srgbClr val="000000"/>
                </a:solidFill>
                <a:ea typeface="隶书" pitchFamily="49" charset="-122"/>
              </a:rPr>
              <a:t>else { </a:t>
            </a:r>
            <a:r>
              <a:rPr lang="en-US" altLang="zh-CN" sz="2800" dirty="0" err="1">
                <a:solidFill>
                  <a:srgbClr val="0000CC"/>
                </a:solidFill>
                <a:ea typeface="隶书" pitchFamily="49" charset="-122"/>
              </a:rPr>
              <a:t>i</a:t>
            </a:r>
            <a:r>
              <a:rPr lang="en-US" altLang="zh-CN" sz="2800" dirty="0">
                <a:solidFill>
                  <a:srgbClr val="0000CC"/>
                </a:solidFill>
                <a:ea typeface="隶书" pitchFamily="49" charset="-122"/>
              </a:rPr>
              <a:t>=i-j+2</a:t>
            </a: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;    j=1; </a:t>
            </a:r>
            <a:r>
              <a:rPr lang="en-US" altLang="zh-CN" sz="2800" dirty="0" smtClean="0">
                <a:solidFill>
                  <a:srgbClr val="000000"/>
                </a:solidFill>
                <a:ea typeface="隶书" pitchFamily="49" charset="-122"/>
              </a:rPr>
              <a:t>}</a:t>
            </a:r>
            <a:r>
              <a:rPr lang="en-US" altLang="zh-CN" sz="2800" dirty="0" smtClean="0">
                <a:solidFill>
                  <a:srgbClr val="0000CC"/>
                </a:solidFill>
              </a:rPr>
              <a:t> </a:t>
            </a:r>
            <a:r>
              <a:rPr lang="en-US" altLang="zh-CN" sz="2000" dirty="0" smtClean="0">
                <a:solidFill>
                  <a:srgbClr val="0000CC"/>
                </a:solidFill>
              </a:rPr>
              <a:t>//</a:t>
            </a:r>
            <a:r>
              <a:rPr lang="zh-CN" altLang="en-US" sz="2000" dirty="0" smtClean="0">
                <a:solidFill>
                  <a:srgbClr val="0000CC"/>
                </a:solidFill>
                <a:latin typeface="楷体_GB2312" pitchFamily="49" charset="-122"/>
              </a:rPr>
              <a:t>指针回溯</a:t>
            </a:r>
            <a:endParaRPr lang="en-US" altLang="zh-CN" sz="2000" dirty="0">
              <a:solidFill>
                <a:srgbClr val="000000"/>
              </a:solidFill>
              <a:ea typeface="隶书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if ( j&gt;T[ 0 ])   return   </a:t>
            </a:r>
            <a:r>
              <a:rPr lang="en-US" altLang="zh-CN" sz="2800" dirty="0" err="1">
                <a:solidFill>
                  <a:srgbClr val="FF0000"/>
                </a:solidFill>
                <a:ea typeface="隶书" pitchFamily="49" charset="-122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ea typeface="隶书" pitchFamily="49" charset="-122"/>
              </a:rPr>
              <a:t>－</a:t>
            </a:r>
            <a:r>
              <a:rPr lang="en-US" altLang="zh-CN" sz="2800" dirty="0">
                <a:solidFill>
                  <a:srgbClr val="FF0000"/>
                </a:solidFill>
                <a:ea typeface="隶书" pitchFamily="49" charset="-122"/>
              </a:rPr>
              <a:t>T[0</a:t>
            </a:r>
            <a:r>
              <a:rPr lang="en-US" altLang="zh-CN" sz="2800" dirty="0" smtClean="0">
                <a:solidFill>
                  <a:srgbClr val="FF0000"/>
                </a:solidFill>
                <a:ea typeface="隶书" pitchFamily="49" charset="-122"/>
              </a:rPr>
              <a:t>]</a:t>
            </a:r>
            <a:r>
              <a:rPr lang="en-US" altLang="zh-CN" sz="2800" dirty="0" smtClean="0">
                <a:solidFill>
                  <a:srgbClr val="000000"/>
                </a:solidFill>
                <a:ea typeface="隶书" pitchFamily="49" charset="-122"/>
              </a:rPr>
              <a:t>;</a:t>
            </a:r>
            <a:r>
              <a:rPr lang="en-US" altLang="zh-CN" sz="2800" dirty="0" smtClean="0">
                <a:solidFill>
                  <a:srgbClr val="FF0000"/>
                </a:solidFill>
                <a:ea typeface="隶书" pitchFamily="49" charset="-122"/>
              </a:rPr>
              <a:t>  </a:t>
            </a:r>
            <a:r>
              <a:rPr lang="en-US" altLang="zh-CN" sz="2000" dirty="0" smtClean="0">
                <a:solidFill>
                  <a:srgbClr val="0000CC"/>
                </a:solidFill>
              </a:rPr>
              <a:t>//</a:t>
            </a:r>
            <a:r>
              <a:rPr lang="zh-CN" altLang="en-US" sz="2000" dirty="0" smtClean="0">
                <a:solidFill>
                  <a:srgbClr val="0000CC"/>
                </a:solidFill>
                <a:latin typeface="楷体_GB2312" pitchFamily="49" charset="-122"/>
              </a:rPr>
              <a:t>子串结束，匹配成功</a:t>
            </a:r>
            <a:endParaRPr lang="en-US" altLang="zh-CN" sz="2000" dirty="0">
              <a:solidFill>
                <a:srgbClr val="000000"/>
              </a:solidFill>
              <a:ea typeface="隶书" pitchFamily="49" charset="-122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   else return 0;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000000"/>
                </a:solidFill>
                <a:ea typeface="隶书" pitchFamily="49" charset="-122"/>
              </a:rPr>
              <a:t>}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6156176" cy="210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6012160" y="2420888"/>
            <a:ext cx="3131840" cy="1080119"/>
          </a:xfrm>
          <a:prstGeom prst="wedgeRoundRectCallout">
            <a:avLst>
              <a:gd name="adj1" fmla="val -82733"/>
              <a:gd name="adj2" fmla="val 94985"/>
              <a:gd name="adj3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楷体_GB2312" pitchFamily="49" charset="-122"/>
              </a:rPr>
              <a:t>匹配成功后指针仍要回溯！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楷体_GB2312" pitchFamily="49" charset="-122"/>
              </a:rPr>
              <a:t>因为要返回的是被匹配的首个字符位置。</a:t>
            </a:r>
          </a:p>
        </p:txBody>
      </p:sp>
    </p:spTree>
    <p:extLst>
      <p:ext uri="{BB962C8B-B14F-4D97-AF65-F5344CB8AC3E}">
        <p14:creationId xmlns:p14="http://schemas.microsoft.com/office/powerpoint/2010/main" val="4646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串的模式匹配算法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en-US" altLang="zh-CN" dirty="0"/>
              <a:t>BF</a:t>
            </a:r>
            <a:r>
              <a:rPr lang="zh-CN" altLang="en-US" dirty="0"/>
              <a:t>算法的时间复杂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n</a:t>
            </a:r>
            <a:r>
              <a:rPr lang="zh-CN" altLang="en-US" dirty="0"/>
              <a:t>为主串长度，</a:t>
            </a:r>
            <a:r>
              <a:rPr lang="en-US" altLang="zh-CN" dirty="0"/>
              <a:t>m</a:t>
            </a:r>
            <a:r>
              <a:rPr lang="zh-CN" altLang="en-US" dirty="0"/>
              <a:t>为子串长度，则串的</a:t>
            </a:r>
            <a:r>
              <a:rPr lang="en-US" altLang="zh-CN" dirty="0"/>
              <a:t>BF</a:t>
            </a:r>
            <a:r>
              <a:rPr lang="zh-CN" altLang="en-US" dirty="0"/>
              <a:t>匹配算法</a:t>
            </a:r>
            <a:r>
              <a:rPr lang="zh-CN" altLang="en-US" dirty="0" smtClean="0"/>
              <a:t>最坏情况</a:t>
            </a:r>
            <a:r>
              <a:rPr lang="zh-CN" altLang="en-US" dirty="0"/>
              <a:t>下</a:t>
            </a:r>
            <a:r>
              <a:rPr lang="zh-CN" altLang="en-US" dirty="0" smtClean="0"/>
              <a:t>需比较</a:t>
            </a:r>
            <a:r>
              <a:rPr lang="zh-CN" altLang="en-US" dirty="0"/>
              <a:t>字符的总</a:t>
            </a:r>
            <a:r>
              <a:rPr lang="zh-CN" altLang="en-US" dirty="0" smtClean="0"/>
              <a:t>次数是多少？</a:t>
            </a:r>
            <a:endParaRPr lang="zh-CN" altLang="en-US" dirty="0"/>
          </a:p>
          <a:p>
            <a:pPr lvl="2"/>
            <a:r>
              <a:rPr lang="zh-CN" altLang="en-US" sz="2600" dirty="0" smtClean="0"/>
              <a:t>最好情况</a:t>
            </a:r>
            <a:endParaRPr lang="en-US" altLang="zh-CN" sz="2600" dirty="0" smtClean="0"/>
          </a:p>
          <a:p>
            <a:pPr lvl="3"/>
            <a:r>
              <a:rPr lang="zh-CN" altLang="en-US" sz="2200" dirty="0" smtClean="0"/>
              <a:t>一</a:t>
            </a:r>
            <a:r>
              <a:rPr lang="zh-CN" altLang="en-US" sz="2200" dirty="0"/>
              <a:t>配就中！  只比较了</a:t>
            </a:r>
            <a:r>
              <a:rPr lang="en-US" altLang="zh-CN" sz="2200" dirty="0">
                <a:solidFill>
                  <a:srgbClr val="0000CC"/>
                </a:solidFill>
              </a:rPr>
              <a:t>m</a:t>
            </a:r>
            <a:r>
              <a:rPr lang="zh-CN" altLang="en-US" sz="2200" dirty="0"/>
              <a:t>次。</a:t>
            </a:r>
          </a:p>
          <a:p>
            <a:pPr lvl="2"/>
            <a:r>
              <a:rPr lang="zh-CN" altLang="en-US" sz="2600" dirty="0" smtClean="0"/>
              <a:t>最坏情况</a:t>
            </a:r>
            <a:endParaRPr lang="en-US" altLang="zh-CN" sz="2600" dirty="0" smtClean="0"/>
          </a:p>
          <a:p>
            <a:pPr lvl="3"/>
            <a:r>
              <a:rPr lang="zh-CN" altLang="en-US" sz="2200" dirty="0" smtClean="0"/>
              <a:t>主</a:t>
            </a:r>
            <a:r>
              <a:rPr lang="zh-CN" altLang="en-US" sz="2200" dirty="0"/>
              <a:t>串前面</a:t>
            </a:r>
            <a:r>
              <a:rPr lang="en-US" altLang="zh-CN" sz="2200" dirty="0"/>
              <a:t>n-m</a:t>
            </a:r>
            <a:r>
              <a:rPr lang="zh-CN" altLang="en-US" sz="2200" dirty="0"/>
              <a:t>个位置都部分匹配到子串的</a:t>
            </a:r>
            <a:r>
              <a:rPr lang="zh-CN" altLang="en-US" sz="2200" dirty="0">
                <a:solidFill>
                  <a:srgbClr val="FF0000"/>
                </a:solidFill>
              </a:rPr>
              <a:t>最后</a:t>
            </a:r>
            <a:r>
              <a:rPr lang="zh-CN" altLang="en-US" sz="2200" dirty="0"/>
              <a:t>一位，即这</a:t>
            </a:r>
            <a:r>
              <a:rPr lang="en-US" altLang="zh-CN" sz="2200" dirty="0"/>
              <a:t>n-m</a:t>
            </a:r>
            <a:r>
              <a:rPr lang="zh-CN" altLang="en-US" sz="2200" dirty="0" smtClean="0"/>
              <a:t>位各比较</a:t>
            </a:r>
            <a:r>
              <a:rPr lang="zh-CN" altLang="en-US" sz="2200" dirty="0"/>
              <a:t>了</a:t>
            </a:r>
            <a:r>
              <a:rPr lang="en-US" altLang="zh-CN" sz="2200" dirty="0"/>
              <a:t>m</a:t>
            </a:r>
            <a:r>
              <a:rPr lang="zh-CN" altLang="en-US" sz="2200" dirty="0" smtClean="0"/>
              <a:t>次。另外最后</a:t>
            </a:r>
            <a:r>
              <a:rPr lang="en-US" altLang="zh-CN" sz="2200" dirty="0"/>
              <a:t>m</a:t>
            </a:r>
            <a:r>
              <a:rPr lang="zh-CN" altLang="en-US" sz="2200" dirty="0"/>
              <a:t>位也各比较了一</a:t>
            </a:r>
            <a:r>
              <a:rPr lang="zh-CN" altLang="en-US" sz="2200" dirty="0" smtClean="0"/>
              <a:t>次。所以</a:t>
            </a:r>
            <a:r>
              <a:rPr lang="zh-CN" altLang="en-US" sz="2200" dirty="0"/>
              <a:t>总次数为：</a:t>
            </a:r>
            <a:r>
              <a:rPr lang="en-US" altLang="zh-CN" sz="2200" dirty="0"/>
              <a:t>(n-m)*</a:t>
            </a:r>
            <a:r>
              <a:rPr lang="en-US" altLang="zh-CN" sz="2200" dirty="0" err="1"/>
              <a:t>m+m</a:t>
            </a:r>
            <a:r>
              <a:rPr lang="en-US" altLang="zh-CN" sz="2200" dirty="0"/>
              <a:t> </a:t>
            </a:r>
            <a:r>
              <a:rPr lang="zh-CN" altLang="en-US" sz="2200" dirty="0"/>
              <a:t>＝</a:t>
            </a:r>
            <a:r>
              <a:rPr lang="en-US" altLang="zh-CN" sz="2200" u="sng" dirty="0">
                <a:solidFill>
                  <a:srgbClr val="0000CC"/>
                </a:solidFill>
              </a:rPr>
              <a:t>(n-m+1)*</a:t>
            </a:r>
            <a:r>
              <a:rPr lang="en-US" altLang="zh-CN" sz="2200" u="sng" dirty="0" smtClean="0">
                <a:solidFill>
                  <a:srgbClr val="0000CC"/>
                </a:solidFill>
              </a:rPr>
              <a:t>m</a:t>
            </a:r>
          </a:p>
          <a:p>
            <a:pPr lvl="3"/>
            <a:r>
              <a:rPr lang="zh-CN" altLang="en-US" sz="2200" dirty="0" smtClean="0">
                <a:solidFill>
                  <a:srgbClr val="0000CC"/>
                </a:solidFill>
              </a:rPr>
              <a:t>时间复杂度：</a:t>
            </a:r>
            <a:r>
              <a:rPr lang="en-US" altLang="zh-CN" sz="2200" dirty="0" smtClean="0">
                <a:solidFill>
                  <a:srgbClr val="0000CC"/>
                </a:solidFill>
              </a:rPr>
              <a:t>O(m*n)</a:t>
            </a:r>
          </a:p>
          <a:p>
            <a:pPr lvl="3"/>
            <a:r>
              <a:rPr lang="zh-CN" altLang="en-US" sz="2200" dirty="0" smtClean="0">
                <a:solidFill>
                  <a:srgbClr val="0000CC"/>
                </a:solidFill>
              </a:rPr>
              <a:t>例如：</a:t>
            </a:r>
            <a:endParaRPr lang="en-US" altLang="zh-CN" sz="2200" dirty="0" smtClean="0">
              <a:solidFill>
                <a:srgbClr val="0000CC"/>
              </a:solidFill>
            </a:endParaRPr>
          </a:p>
          <a:p>
            <a:pPr lvl="4"/>
            <a:r>
              <a:rPr lang="nl-NL" altLang="zh-CN" sz="2400" dirty="0">
                <a:solidFill>
                  <a:srgbClr val="0000CC"/>
                </a:solidFill>
              </a:rPr>
              <a:t>S=‘aaaaaaaaaaab’    n=12</a:t>
            </a:r>
          </a:p>
          <a:p>
            <a:pPr lvl="4"/>
            <a:r>
              <a:rPr lang="nl-NL" altLang="zh-CN" sz="2400" dirty="0">
                <a:solidFill>
                  <a:srgbClr val="0000CC"/>
                </a:solidFill>
              </a:rPr>
              <a:t>T=‘aaab’  </a:t>
            </a:r>
            <a:r>
              <a:rPr lang="nl-NL" altLang="zh-CN" sz="2400" dirty="0" smtClean="0">
                <a:solidFill>
                  <a:srgbClr val="0000CC"/>
                </a:solidFill>
              </a:rPr>
              <a:t>m=4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9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串的定义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即字符串</a:t>
            </a:r>
            <a:r>
              <a:rPr lang="zh-CN" altLang="en-US" dirty="0" smtClean="0"/>
              <a:t>，由</a:t>
            </a:r>
            <a:r>
              <a:rPr lang="zh-CN" altLang="en-US" dirty="0" smtClean="0">
                <a:solidFill>
                  <a:srgbClr val="0000CC"/>
                </a:solidFill>
              </a:rPr>
              <a:t>零个或多个</a:t>
            </a:r>
            <a:r>
              <a:rPr lang="zh-CN" altLang="en-US" dirty="0" smtClean="0">
                <a:solidFill>
                  <a:srgbClr val="FF0000"/>
                </a:solidFill>
              </a:rPr>
              <a:t>字符</a:t>
            </a:r>
            <a:r>
              <a:rPr lang="zh-CN" altLang="en-US" dirty="0" smtClean="0"/>
              <a:t>组成的有限序列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是数据元素为单个字符的</a:t>
            </a:r>
            <a:r>
              <a:rPr lang="zh-CN" altLang="en-US" dirty="0" smtClean="0">
                <a:solidFill>
                  <a:srgbClr val="0000CC"/>
                </a:solidFill>
              </a:rPr>
              <a:t>特殊线性表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endParaRPr lang="en-US" altLang="zh-CN" dirty="0">
              <a:solidFill>
                <a:srgbClr val="0000CC"/>
              </a:solidFill>
            </a:endParaRPr>
          </a:p>
          <a:p>
            <a:pPr lvl="1"/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串长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00CC"/>
                </a:solidFill>
              </a:rPr>
              <a:t>串中字符个数（</a:t>
            </a:r>
            <a:r>
              <a:rPr lang="en-US" altLang="zh-CN" i="1" dirty="0" smtClean="0">
                <a:solidFill>
                  <a:srgbClr val="0000CC"/>
                </a:solidFill>
              </a:rPr>
              <a:t>n </a:t>
            </a:r>
            <a:r>
              <a:rPr lang="en-US" altLang="zh-CN" dirty="0" smtClean="0">
                <a:solidFill>
                  <a:srgbClr val="0000CC"/>
                </a:solidFill>
              </a:rPr>
              <a:t>≥ 0</a:t>
            </a:r>
            <a:r>
              <a:rPr lang="zh-CN" altLang="en-US" dirty="0" smtClean="0">
                <a:solidFill>
                  <a:srgbClr val="0000CC"/>
                </a:solidFill>
              </a:rPr>
              <a:t>）。</a:t>
            </a:r>
            <a:r>
              <a:rPr lang="en-US" altLang="zh-CN" dirty="0" smtClean="0">
                <a:solidFill>
                  <a:srgbClr val="0000CC"/>
                </a:solidFill>
              </a:rPr>
              <a:t> </a:t>
            </a:r>
            <a:r>
              <a:rPr lang="en-US" altLang="zh-CN" i="1" dirty="0" smtClean="0">
                <a:solidFill>
                  <a:srgbClr val="0000CC"/>
                </a:solidFill>
              </a:rPr>
              <a:t>n </a:t>
            </a:r>
            <a:r>
              <a:rPr lang="en-US" altLang="zh-CN" dirty="0" smtClean="0">
                <a:solidFill>
                  <a:srgbClr val="0000CC"/>
                </a:solidFill>
              </a:rPr>
              <a:t>= 0 </a:t>
            </a:r>
            <a:r>
              <a:rPr lang="zh-CN" altLang="en-US" dirty="0" smtClean="0">
                <a:solidFill>
                  <a:srgbClr val="0000CC"/>
                </a:solidFill>
              </a:rPr>
              <a:t>时称为空串 。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CC"/>
                </a:solidFill>
              </a:rPr>
              <a:t>空白串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2"/>
            <a:r>
              <a:rPr lang="zh-CN" altLang="en-US" dirty="0" smtClean="0">
                <a:solidFill>
                  <a:srgbClr val="0000CC"/>
                </a:solidFill>
              </a:rPr>
              <a:t>由一个或多个</a:t>
            </a:r>
            <a:r>
              <a:rPr lang="zh-CN" altLang="en-US" dirty="0" smtClean="0">
                <a:solidFill>
                  <a:srgbClr val="FF0000"/>
                </a:solidFill>
              </a:rPr>
              <a:t>空格符</a:t>
            </a:r>
            <a:r>
              <a:rPr lang="zh-CN" altLang="en-US" dirty="0" smtClean="0">
                <a:solidFill>
                  <a:srgbClr val="0000CC"/>
                </a:solidFill>
              </a:rPr>
              <a:t>组成的串，</a:t>
            </a:r>
            <a:r>
              <a:rPr kumimoji="1" lang="zh-CN" altLang="en-US" sz="2800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  <a:r>
              <a:rPr lang="zh-CN" altLang="en-US" dirty="0">
                <a:solidFill>
                  <a:srgbClr val="0000CC"/>
                </a:solidFill>
                <a:sym typeface="Symbol" pitchFamily="18" charset="2"/>
              </a:rPr>
              <a:t></a:t>
            </a:r>
            <a:r>
              <a:rPr kumimoji="1" lang="zh-CN" altLang="en-US" sz="2800" kern="12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</a:t>
            </a:r>
            <a:r>
              <a:rPr lang="zh-CN" altLang="en-US" dirty="0" smtClean="0">
                <a:solidFill>
                  <a:srgbClr val="0000CC"/>
                </a:solidFill>
              </a:rPr>
              <a:t> 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1832" y="2959273"/>
            <a:ext cx="784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00CC"/>
                </a:solidFill>
                <a:ea typeface="楷体_GB2312" pitchFamily="49" charset="-122"/>
              </a:rPr>
              <a:t>                 </a:t>
            </a:r>
            <a:r>
              <a:rPr kumimoji="1" lang="en-US" altLang="zh-CN" sz="2400" b="1" dirty="0" smtClean="0">
                <a:solidFill>
                  <a:srgbClr val="0000CC"/>
                </a:solidFill>
                <a:ea typeface="黑体" pitchFamily="2" charset="-122"/>
              </a:rPr>
              <a:t>s = 'a</a:t>
            </a:r>
            <a:r>
              <a:rPr kumimoji="1" lang="en-US" altLang="zh-CN" sz="2400" b="1" baseline="-25000" dirty="0" smtClean="0">
                <a:solidFill>
                  <a:srgbClr val="0000CC"/>
                </a:solidFill>
                <a:ea typeface="黑体" pitchFamily="2" charset="-122"/>
              </a:rPr>
              <a:t>1</a:t>
            </a:r>
            <a:r>
              <a:rPr kumimoji="1" lang="en-US" altLang="zh-CN" sz="2400" b="1" dirty="0" smtClean="0">
                <a:solidFill>
                  <a:srgbClr val="0000CC"/>
                </a:solidFill>
                <a:ea typeface="黑体" pitchFamily="2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CC"/>
                </a:solidFill>
                <a:ea typeface="黑体" pitchFamily="2" charset="-122"/>
              </a:rPr>
              <a:t>2</a:t>
            </a:r>
            <a:r>
              <a:rPr kumimoji="1" lang="en-US" altLang="zh-CN" sz="2400" b="1" dirty="0" smtClean="0">
                <a:solidFill>
                  <a:srgbClr val="0000CC"/>
                </a:solidFill>
                <a:ea typeface="黑体" pitchFamily="2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CC"/>
                </a:solidFill>
                <a:ea typeface="黑体" pitchFamily="2" charset="-122"/>
              </a:rPr>
              <a:t>3</a:t>
            </a:r>
            <a:r>
              <a:rPr kumimoji="1" lang="en-US" altLang="zh-CN" sz="2400" b="1" dirty="0" smtClean="0">
                <a:solidFill>
                  <a:srgbClr val="0000CC"/>
                </a:solidFill>
                <a:ea typeface="黑体" pitchFamily="2" charset="-122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CC"/>
                </a:solidFill>
                <a:ea typeface="黑体" pitchFamily="2" charset="-122"/>
              </a:rPr>
              <a:t>4</a:t>
            </a:r>
            <a:r>
              <a:rPr kumimoji="1" lang="en-US" altLang="zh-CN" sz="2400" b="1" dirty="0" smtClean="0">
                <a:solidFill>
                  <a:srgbClr val="0000CC"/>
                </a:solidFill>
                <a:ea typeface="黑体" pitchFamily="2" charset="-122"/>
              </a:rPr>
              <a:t>…….. a</a:t>
            </a:r>
            <a:r>
              <a:rPr kumimoji="1" lang="en-US" altLang="zh-CN" sz="2400" b="1" baseline="-25000" dirty="0" smtClean="0">
                <a:solidFill>
                  <a:srgbClr val="0000CC"/>
                </a:solidFill>
                <a:ea typeface="黑体" pitchFamily="2" charset="-122"/>
              </a:rPr>
              <a:t>n</a:t>
            </a:r>
            <a:r>
              <a:rPr kumimoji="1" lang="en-US" altLang="zh-CN" sz="2400" b="1" dirty="0" smtClean="0">
                <a:solidFill>
                  <a:srgbClr val="0000CC"/>
                </a:solidFill>
                <a:ea typeface="黑体" pitchFamily="2" charset="-122"/>
              </a:rPr>
              <a:t>'       </a:t>
            </a:r>
            <a:r>
              <a:rPr kumimoji="1" lang="en-US" altLang="zh-CN" sz="2400" dirty="0">
                <a:solidFill>
                  <a:srgbClr val="0000CC"/>
                </a:solidFill>
                <a:ea typeface="黑体" pitchFamily="2" charset="-122"/>
              </a:rPr>
              <a:t>(n≥0 )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619250" y="3462511"/>
            <a:ext cx="1049338" cy="839614"/>
            <a:chOff x="1057" y="1728"/>
            <a:chExt cx="623" cy="747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057" y="2064"/>
              <a:ext cx="623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ea typeface="黑体" pitchFamily="2" charset="-122"/>
                </a:rPr>
                <a:t> 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rPr>
                <a:t>串名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392" y="1728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411413" y="3501008"/>
            <a:ext cx="3479800" cy="792288"/>
            <a:chOff x="1872" y="1669"/>
            <a:chExt cx="2064" cy="705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091" y="1669"/>
              <a:ext cx="132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2513" y="1728"/>
              <a:ext cx="306" cy="192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872" y="1967"/>
              <a:ext cx="206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串值（用</a:t>
              </a:r>
              <a:r>
                <a:rPr kumimoji="1" lang="en-US" altLang="zh-CN" sz="2400" b="1" dirty="0" smtClean="0">
                  <a:solidFill>
                    <a:srgbClr val="FF0000"/>
                  </a:solidFill>
                  <a:ea typeface="黑体" pitchFamily="2" charset="-122"/>
                </a:rPr>
                <a:t>'</a:t>
              </a:r>
              <a:r>
                <a:rPr kumimoji="1" lang="en-US" altLang="zh-CN" sz="2400" b="1" dirty="0">
                  <a:solidFill>
                    <a:srgbClr val="FF0000"/>
                  </a:solidFill>
                  <a:ea typeface="黑体" pitchFamily="2" charset="-122"/>
                </a:rPr>
                <a:t> </a:t>
              </a:r>
              <a:r>
                <a:rPr kumimoji="1" lang="en-US" altLang="zh-CN" sz="2400" b="1" dirty="0" smtClean="0">
                  <a:solidFill>
                    <a:srgbClr val="FF0000"/>
                  </a:solidFill>
                  <a:ea typeface="黑体" pitchFamily="2" charset="-122"/>
                </a:rPr>
                <a:t> '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括起来）</a:t>
              </a:r>
            </a:p>
          </p:txBody>
        </p:sp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课前回顾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算法设计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1"/>
            <a:r>
              <a:rPr lang="zh-CN" altLang="en-US" dirty="0"/>
              <a:t>尽量利用已经部分匹配的结果信息，让</a:t>
            </a:r>
            <a:r>
              <a:rPr lang="en-US" altLang="zh-CN" dirty="0" err="1"/>
              <a:t>i</a:t>
            </a:r>
            <a:r>
              <a:rPr lang="zh-CN" altLang="en-US" dirty="0"/>
              <a:t>不要回溯，加快模式串的滑动速度。可提速到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zh-CN" altLang="en-US" dirty="0"/>
              <a:t>！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6" name="Group 3"/>
          <p:cNvGrpSpPr>
            <a:grpSpLocks/>
          </p:cNvGrpSpPr>
          <p:nvPr/>
        </p:nvGrpSpPr>
        <p:grpSpPr bwMode="auto">
          <a:xfrm>
            <a:off x="2783904" y="3303364"/>
            <a:ext cx="4419600" cy="1219200"/>
            <a:chOff x="1632" y="1200"/>
            <a:chExt cx="2784" cy="768"/>
          </a:xfrm>
        </p:grpSpPr>
        <p:sp>
          <p:nvSpPr>
            <p:cNvPr id="47" name="Line 4"/>
            <p:cNvSpPr>
              <a:spLocks noChangeShapeType="1"/>
            </p:cNvSpPr>
            <p:nvPr/>
          </p:nvSpPr>
          <p:spPr bwMode="auto">
            <a:xfrm flipV="1">
              <a:off x="4416" y="1200"/>
              <a:ext cx="0" cy="96"/>
            </a:xfrm>
            <a:prstGeom prst="lin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flipH="1">
              <a:off x="1632" y="1200"/>
              <a:ext cx="2784" cy="768"/>
            </a:xfrm>
            <a:prstGeom prst="lin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345504" y="3379564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17347D">
                    <a:lumMod val="75000"/>
                  </a:srgbClr>
                </a:solidFill>
                <a:latin typeface="Times New Roman" charset="0"/>
                <a:ea typeface="黑体" pitchFamily="2" charset="-122"/>
              </a:rPr>
              <a:t>S=‘a b a b c a b c a c b a b’</a:t>
            </a: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394717" y="3760564"/>
            <a:ext cx="20233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宋体" charset="-122"/>
              </a:rPr>
              <a:t>T=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/>
              </a:rPr>
              <a:t>‘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charset="0"/>
                <a:ea typeface="黑体" pitchFamily="2" charset="-122"/>
              </a:rPr>
              <a:t>a b c </a:t>
            </a:r>
            <a:r>
              <a:rPr kumimoji="1" lang="en-US" altLang="zh-CN" sz="2800" b="1" dirty="0" smtClean="0">
                <a:solidFill>
                  <a:srgbClr val="17347D">
                    <a:lumMod val="50000"/>
                  </a:srgbClr>
                </a:solidFill>
                <a:latin typeface="Times New Roman" charset="0"/>
                <a:ea typeface="黑体" pitchFamily="2" charset="-122"/>
              </a:rPr>
              <a:t>a c</a:t>
            </a:r>
            <a:r>
              <a:rPr kumimoji="1" lang="en-US" altLang="zh-CN" sz="2800" b="1" dirty="0" smtClean="0">
                <a:solidFill>
                  <a:srgbClr val="17347D">
                    <a:lumMod val="50000"/>
                  </a:srgbClr>
                </a:solidFill>
                <a:latin typeface="Times New Roman"/>
              </a:rPr>
              <a:t>’</a:t>
            </a:r>
            <a:endParaRPr kumimoji="1" lang="en-US" altLang="zh-CN" sz="2800" b="1" dirty="0" smtClean="0">
              <a:solidFill>
                <a:srgbClr val="17347D">
                  <a:lumMod val="50000"/>
                </a:srgbClr>
              </a:solidFill>
              <a:latin typeface="宋体" charset="-122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4917504" y="3379564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17347D">
                    <a:lumMod val="75000"/>
                  </a:srgbClr>
                </a:solidFill>
                <a:latin typeface="Times New Roman" charset="0"/>
                <a:ea typeface="黑体" pitchFamily="2" charset="-122"/>
              </a:rPr>
              <a:t>S=‘a b a b c a b c a c b a b’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5527104" y="3760564"/>
            <a:ext cx="20233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宋体" charset="-122"/>
              </a:rPr>
              <a:t>T=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/>
              </a:rPr>
              <a:t>‘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charset="0"/>
                <a:ea typeface="黑体" pitchFamily="2" charset="-122"/>
              </a:rPr>
              <a:t>a b c a c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/>
              </a:rPr>
              <a:t>’</a:t>
            </a:r>
            <a:endParaRPr kumimoji="1" lang="en-US" altLang="zh-CN" sz="2800" b="1" dirty="0" smtClean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345504" y="4446364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17347D">
                    <a:lumMod val="75000"/>
                  </a:srgbClr>
                </a:solidFill>
                <a:latin typeface="Times New Roman" charset="0"/>
                <a:ea typeface="黑体" pitchFamily="2" charset="-122"/>
              </a:rPr>
              <a:t>S=‘a b a b c a b c a c b a b’</a:t>
            </a:r>
          </a:p>
        </p:txBody>
      </p:sp>
      <p:sp>
        <p:nvSpPr>
          <p:cNvPr id="54" name="Rectangle 12"/>
          <p:cNvSpPr>
            <a:spLocks noChangeArrowheads="1"/>
          </p:cNvSpPr>
          <p:nvPr/>
        </p:nvSpPr>
        <p:spPr bwMode="auto">
          <a:xfrm>
            <a:off x="1717104" y="4827364"/>
            <a:ext cx="20233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宋体" charset="-122"/>
              </a:rPr>
              <a:t>T=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/>
              </a:rPr>
              <a:t>‘</a:t>
            </a:r>
            <a:r>
              <a:rPr kumimoji="1" lang="en-US" altLang="zh-CN" sz="2800" b="1" dirty="0" smtClean="0">
                <a:solidFill>
                  <a:srgbClr val="17347D">
                    <a:lumMod val="50000"/>
                  </a:srgbClr>
                </a:solidFill>
                <a:latin typeface="Times New Roman" charset="0"/>
                <a:ea typeface="黑体" pitchFamily="2" charset="-122"/>
              </a:rPr>
              <a:t>a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charset="0"/>
                <a:ea typeface="黑体" pitchFamily="2" charset="-122"/>
              </a:rPr>
              <a:t>b c a c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/>
              </a:rPr>
              <a:t>’</a:t>
            </a:r>
            <a:endParaRPr kumimoji="1" lang="en-US" altLang="zh-CN" sz="2800" b="1" dirty="0" smtClean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1869504" y="6186265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 smtClean="0">
                <a:solidFill>
                  <a:srgbClr val="17347D">
                    <a:lumMod val="75000"/>
                  </a:srgbClr>
                </a:solidFill>
                <a:latin typeface="楷体_GB2312" pitchFamily="49" charset="-122"/>
              </a:rPr>
              <a:t>Index_kmp</a:t>
            </a:r>
            <a:r>
              <a:rPr kumimoji="1" lang="zh-CN" altLang="en-US" sz="2400" b="1" dirty="0" smtClean="0">
                <a:solidFill>
                  <a:srgbClr val="17347D">
                    <a:lumMod val="75000"/>
                  </a:srgbClr>
                </a:solidFill>
                <a:latin typeface="楷体_GB2312" pitchFamily="49" charset="-122"/>
              </a:rPr>
              <a:t>的返回值应为</a:t>
            </a:r>
            <a:r>
              <a:rPr kumimoji="1" lang="en-US" altLang="zh-CN" sz="2400" b="1" dirty="0" err="1" smtClean="0">
                <a:solidFill>
                  <a:srgbClr val="17347D">
                    <a:lumMod val="75000"/>
                  </a:srgbClr>
                </a:solidFill>
                <a:latin typeface="楷体_GB2312" pitchFamily="49" charset="-122"/>
              </a:rPr>
              <a:t>i</a:t>
            </a:r>
            <a:r>
              <a:rPr kumimoji="1" lang="en-US" altLang="zh-CN" sz="2400" b="1" dirty="0" smtClean="0">
                <a:solidFill>
                  <a:srgbClr val="17347D">
                    <a:lumMod val="75000"/>
                  </a:srgbClr>
                </a:solidFill>
                <a:latin typeface="楷体_GB2312" pitchFamily="49" charset="-122"/>
              </a:rPr>
              <a:t>=6</a:t>
            </a:r>
          </a:p>
        </p:txBody>
      </p:sp>
      <p:grpSp>
        <p:nvGrpSpPr>
          <p:cNvPr id="56" name="Group 15"/>
          <p:cNvGrpSpPr>
            <a:grpSpLocks/>
          </p:cNvGrpSpPr>
          <p:nvPr/>
        </p:nvGrpSpPr>
        <p:grpSpPr bwMode="auto">
          <a:xfrm>
            <a:off x="6060504" y="3074764"/>
            <a:ext cx="228600" cy="533400"/>
            <a:chOff x="5184" y="2496"/>
            <a:chExt cx="144" cy="336"/>
          </a:xfrm>
        </p:grpSpPr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dirty="0" err="1" smtClean="0">
                  <a:solidFill>
                    <a:srgbClr val="0000CC"/>
                  </a:solidFill>
                  <a:latin typeface="楷体_GB2312" pitchFamily="49" charset="-122"/>
                </a:rPr>
                <a:t>i</a:t>
              </a:r>
              <a:endParaRPr kumimoji="1" lang="en-US" altLang="zh-CN" b="1" kern="0" dirty="0" smtClean="0">
                <a:solidFill>
                  <a:srgbClr val="0000CC"/>
                </a:solidFill>
                <a:latin typeface="楷体_GB2312" pitchFamily="49" charset="-122"/>
              </a:endParaRPr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rgbClr val="F98D4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grpSp>
        <p:nvGrpSpPr>
          <p:cNvPr id="59" name="Group 18"/>
          <p:cNvGrpSpPr>
            <a:grpSpLocks/>
          </p:cNvGrpSpPr>
          <p:nvPr/>
        </p:nvGrpSpPr>
        <p:grpSpPr bwMode="auto">
          <a:xfrm>
            <a:off x="878904" y="2998564"/>
            <a:ext cx="228600" cy="533400"/>
            <a:chOff x="5184" y="2496"/>
            <a:chExt cx="144" cy="336"/>
          </a:xfrm>
        </p:grpSpPr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dirty="0" err="1" smtClean="0">
                  <a:solidFill>
                    <a:srgbClr val="0000CC"/>
                  </a:solidFill>
                  <a:latin typeface="楷体_GB2312" pitchFamily="49" charset="-122"/>
                </a:rPr>
                <a:t>i</a:t>
              </a:r>
              <a:endParaRPr kumimoji="1" lang="en-US" altLang="zh-CN" b="1" kern="0" dirty="0" smtClean="0">
                <a:solidFill>
                  <a:srgbClr val="0000CC"/>
                </a:solidFill>
                <a:latin typeface="楷体_GB2312" pitchFamily="49" charset="-122"/>
              </a:endParaRPr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rgbClr val="F98D4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2555304" y="4065364"/>
            <a:ext cx="228600" cy="533400"/>
            <a:chOff x="5184" y="2496"/>
            <a:chExt cx="144" cy="336"/>
          </a:xfrm>
        </p:grpSpPr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dirty="0" err="1" smtClean="0">
                  <a:solidFill>
                    <a:srgbClr val="0000CC"/>
                  </a:solidFill>
                  <a:latin typeface="楷体_GB2312" pitchFamily="49" charset="-122"/>
                </a:rPr>
                <a:t>i</a:t>
              </a:r>
              <a:endParaRPr kumimoji="1" lang="en-US" altLang="zh-CN" b="1" kern="0" dirty="0" smtClean="0">
                <a:solidFill>
                  <a:srgbClr val="0000CC"/>
                </a:solidFill>
                <a:latin typeface="楷体_GB2312" pitchFamily="49" charset="-122"/>
              </a:endParaRPr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rgbClr val="F98D4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grpSp>
        <p:nvGrpSpPr>
          <p:cNvPr id="65" name="Group 24"/>
          <p:cNvGrpSpPr>
            <a:grpSpLocks/>
          </p:cNvGrpSpPr>
          <p:nvPr/>
        </p:nvGrpSpPr>
        <p:grpSpPr bwMode="auto">
          <a:xfrm>
            <a:off x="2479104" y="5284564"/>
            <a:ext cx="244475" cy="520700"/>
            <a:chOff x="3600" y="2448"/>
            <a:chExt cx="154" cy="328"/>
          </a:xfrm>
        </p:grpSpPr>
        <p:sp>
          <p:nvSpPr>
            <p:cNvPr id="66" name="Rectangle 25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dirty="0" smtClean="0">
                  <a:solidFill>
                    <a:srgbClr val="0000CC"/>
                  </a:solidFill>
                  <a:latin typeface="楷体_GB2312" pitchFamily="49" charset="-122"/>
                </a:rPr>
                <a:t>k</a:t>
              </a:r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rgbClr val="9CE157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grpSp>
        <p:nvGrpSpPr>
          <p:cNvPr id="68" name="Group 27"/>
          <p:cNvGrpSpPr>
            <a:grpSpLocks/>
          </p:cNvGrpSpPr>
          <p:nvPr/>
        </p:nvGrpSpPr>
        <p:grpSpPr bwMode="auto">
          <a:xfrm>
            <a:off x="6060504" y="4154264"/>
            <a:ext cx="304800" cy="520700"/>
            <a:chOff x="3600" y="2448"/>
            <a:chExt cx="154" cy="328"/>
          </a:xfrm>
        </p:grpSpPr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smtClean="0">
                  <a:solidFill>
                    <a:srgbClr val="CC3300"/>
                  </a:solidFill>
                  <a:latin typeface="楷体_GB2312" pitchFamily="49" charset="-122"/>
                </a:rPr>
                <a:t>k</a:t>
              </a:r>
            </a:p>
          </p:txBody>
        </p:sp>
        <p:sp>
          <p:nvSpPr>
            <p:cNvPr id="70" name="Line 29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rgbClr val="9CE157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71" name="Rectangle 30"/>
          <p:cNvSpPr>
            <a:spLocks noChangeArrowheads="1"/>
          </p:cNvSpPr>
          <p:nvPr/>
        </p:nvSpPr>
        <p:spPr bwMode="auto">
          <a:xfrm>
            <a:off x="788417" y="3379564"/>
            <a:ext cx="1004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charset="0"/>
                <a:ea typeface="黑体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charset="0"/>
                <a:ea typeface="黑体" pitchFamily="2" charset="-122"/>
              </a:rPr>
              <a:t>a b a</a:t>
            </a:r>
          </a:p>
        </p:txBody>
      </p:sp>
      <p:sp>
        <p:nvSpPr>
          <p:cNvPr id="72" name="Rectangle 31"/>
          <p:cNvSpPr>
            <a:spLocks noChangeArrowheads="1"/>
          </p:cNvSpPr>
          <p:nvPr/>
        </p:nvSpPr>
        <p:spPr bwMode="auto">
          <a:xfrm>
            <a:off x="878904" y="3760564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CC"/>
                </a:solidFill>
                <a:latin typeface="Times New Roman" charset="0"/>
                <a:ea typeface="黑体" pitchFamily="2" charset="-122"/>
              </a:rPr>
              <a:t>a b c</a:t>
            </a:r>
          </a:p>
        </p:txBody>
      </p:sp>
      <p:grpSp>
        <p:nvGrpSpPr>
          <p:cNvPr id="73" name="Group 32"/>
          <p:cNvGrpSpPr>
            <a:grpSpLocks/>
          </p:cNvGrpSpPr>
          <p:nvPr/>
        </p:nvGrpSpPr>
        <p:grpSpPr bwMode="auto">
          <a:xfrm>
            <a:off x="1564704" y="3227164"/>
            <a:ext cx="4572000" cy="304800"/>
            <a:chOff x="864" y="1152"/>
            <a:chExt cx="2880" cy="192"/>
          </a:xfrm>
        </p:grpSpPr>
        <p:sp>
          <p:nvSpPr>
            <p:cNvPr id="74" name="Line 33"/>
            <p:cNvSpPr>
              <a:spLocks noChangeShapeType="1"/>
            </p:cNvSpPr>
            <p:nvPr/>
          </p:nvSpPr>
          <p:spPr bwMode="auto">
            <a:xfrm flipV="1">
              <a:off x="864" y="1152"/>
              <a:ext cx="0" cy="192"/>
            </a:xfrm>
            <a:prstGeom prst="lin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864" y="1152"/>
              <a:ext cx="2880" cy="0"/>
            </a:xfrm>
            <a:prstGeom prst="lin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3744" y="1152"/>
              <a:ext cx="0" cy="192"/>
            </a:xfrm>
            <a:prstGeom prst="line">
              <a:avLst/>
            </a:prstGeom>
            <a:noFill/>
            <a:ln w="9525">
              <a:solidFill>
                <a:schemeClr val="accent6">
                  <a:lumMod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grpSp>
        <p:nvGrpSpPr>
          <p:cNvPr id="81" name="Group 40"/>
          <p:cNvGrpSpPr>
            <a:grpSpLocks/>
          </p:cNvGrpSpPr>
          <p:nvPr/>
        </p:nvGrpSpPr>
        <p:grpSpPr bwMode="auto">
          <a:xfrm>
            <a:off x="878904" y="4141564"/>
            <a:ext cx="304800" cy="520700"/>
            <a:chOff x="3600" y="2448"/>
            <a:chExt cx="154" cy="328"/>
          </a:xfrm>
        </p:grpSpPr>
        <p:sp>
          <p:nvSpPr>
            <p:cNvPr id="82" name="Rectangle 41"/>
            <p:cNvSpPr>
              <a:spLocks noChangeArrowheads="1"/>
            </p:cNvSpPr>
            <p:nvPr/>
          </p:nvSpPr>
          <p:spPr bwMode="auto">
            <a:xfrm>
              <a:off x="3600" y="2545"/>
              <a:ext cx="1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smtClean="0">
                  <a:solidFill>
                    <a:srgbClr val="CC3300"/>
                  </a:solidFill>
                  <a:latin typeface="楷体_GB2312" pitchFamily="49" charset="-122"/>
                </a:rPr>
                <a:t>k</a:t>
              </a:r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696" y="2448"/>
              <a:ext cx="0" cy="144"/>
            </a:xfrm>
            <a:prstGeom prst="line">
              <a:avLst/>
            </a:prstGeom>
            <a:noFill/>
            <a:ln w="9525">
              <a:solidFill>
                <a:srgbClr val="9CE157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grpSp>
        <p:nvGrpSpPr>
          <p:cNvPr id="84" name="Group 43"/>
          <p:cNvGrpSpPr>
            <a:grpSpLocks/>
          </p:cNvGrpSpPr>
          <p:nvPr/>
        </p:nvGrpSpPr>
        <p:grpSpPr bwMode="auto">
          <a:xfrm>
            <a:off x="3622104" y="4065364"/>
            <a:ext cx="228600" cy="533400"/>
            <a:chOff x="5184" y="2496"/>
            <a:chExt cx="144" cy="336"/>
          </a:xfrm>
        </p:grpSpPr>
        <p:sp>
          <p:nvSpPr>
            <p:cNvPr id="85" name="Rectangle 44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smtClean="0">
                  <a:solidFill>
                    <a:srgbClr val="F98D43"/>
                  </a:solidFill>
                  <a:latin typeface="楷体_GB2312" pitchFamily="49" charset="-122"/>
                </a:rPr>
                <a:t>i</a:t>
              </a:r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rgbClr val="F98D4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grpSp>
        <p:nvGrpSpPr>
          <p:cNvPr id="87" name="Group 46"/>
          <p:cNvGrpSpPr>
            <a:grpSpLocks/>
          </p:cNvGrpSpPr>
          <p:nvPr/>
        </p:nvGrpSpPr>
        <p:grpSpPr bwMode="auto">
          <a:xfrm>
            <a:off x="2250504" y="4065364"/>
            <a:ext cx="228600" cy="533400"/>
            <a:chOff x="5184" y="2496"/>
            <a:chExt cx="144" cy="336"/>
          </a:xfrm>
        </p:grpSpPr>
        <p:sp>
          <p:nvSpPr>
            <p:cNvPr id="88" name="Rectangle 47"/>
            <p:cNvSpPr>
              <a:spLocks noChangeArrowheads="1"/>
            </p:cNvSpPr>
            <p:nvPr/>
          </p:nvSpPr>
          <p:spPr bwMode="auto">
            <a:xfrm>
              <a:off x="5184" y="2496"/>
              <a:ext cx="1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 kern="0" dirty="0" err="1" smtClean="0">
                  <a:solidFill>
                    <a:srgbClr val="F98D43"/>
                  </a:solidFill>
                  <a:latin typeface="楷体_GB2312" pitchFamily="49" charset="-122"/>
                </a:rPr>
                <a:t>i</a:t>
              </a:r>
              <a:endParaRPr kumimoji="1" lang="en-US" altLang="zh-CN" b="1" kern="0" dirty="0" smtClean="0">
                <a:solidFill>
                  <a:srgbClr val="F98D43"/>
                </a:solidFill>
                <a:latin typeface="楷体_GB2312" pitchFamily="49" charset="-122"/>
              </a:endParaRPr>
            </a:p>
          </p:txBody>
        </p:sp>
        <p:sp>
          <p:nvSpPr>
            <p:cNvPr id="89" name="Line 48"/>
            <p:cNvSpPr>
              <a:spLocks noChangeShapeType="1"/>
            </p:cNvSpPr>
            <p:nvPr/>
          </p:nvSpPr>
          <p:spPr bwMode="auto">
            <a:xfrm>
              <a:off x="5280" y="2688"/>
              <a:ext cx="0" cy="144"/>
            </a:xfrm>
            <a:prstGeom prst="line">
              <a:avLst/>
            </a:prstGeom>
            <a:noFill/>
            <a:ln w="9525">
              <a:solidFill>
                <a:srgbClr val="F98D4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90" name="AutoShape 49"/>
          <p:cNvSpPr>
            <a:spLocks noChangeArrowheads="1"/>
          </p:cNvSpPr>
          <p:nvPr/>
        </p:nvSpPr>
        <p:spPr bwMode="auto">
          <a:xfrm>
            <a:off x="1060182" y="5805265"/>
            <a:ext cx="1143000" cy="381000"/>
          </a:xfrm>
          <a:prstGeom prst="wedgeEllipseCallout">
            <a:avLst>
              <a:gd name="adj1" fmla="val 65949"/>
              <a:gd name="adj2" fmla="val -417170"/>
            </a:avLst>
          </a:prstGeom>
          <a:solidFill>
            <a:srgbClr val="3366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kern="0" dirty="0" err="1" smtClean="0">
                <a:solidFill>
                  <a:srgbClr val="66FF33"/>
                </a:solidFill>
                <a:latin typeface="楷体_GB2312" pitchFamily="49" charset="-122"/>
              </a:rPr>
              <a:t>i</a:t>
            </a:r>
            <a:r>
              <a:rPr kumimoji="1" lang="en-US" altLang="zh-CN" b="1" kern="0" dirty="0" smtClean="0">
                <a:solidFill>
                  <a:srgbClr val="66FF33"/>
                </a:solidFill>
                <a:latin typeface="楷体_GB2312" pitchFamily="49" charset="-122"/>
              </a:rPr>
              <a:t>-T[0]</a:t>
            </a:r>
          </a:p>
        </p:txBody>
      </p:sp>
    </p:spTree>
    <p:extLst>
      <p:ext uri="{BB962C8B-B14F-4D97-AF65-F5344CB8AC3E}">
        <p14:creationId xmlns:p14="http://schemas.microsoft.com/office/powerpoint/2010/main" val="196379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75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75"/>
                            </p:stCondLst>
                            <p:childTnLst>
                              <p:par>
                                <p:cTn id="61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71" grpId="0" autoUpdateAnimBg="0"/>
      <p:bldP spid="72" grpId="0" autoUpdateAnimBg="0"/>
      <p:bldP spid="9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算法设计思想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82" y="1628800"/>
            <a:ext cx="6589713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82625" y="3789040"/>
            <a:ext cx="84613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17347D"/>
                </a:solidFill>
                <a:latin typeface="宋体" pitchFamily="2" charset="-122"/>
              </a:rPr>
              <a:t>因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p</a:t>
            </a:r>
            <a:r>
              <a:rPr lang="en-US" altLang="zh-CN" sz="2800" baseline="-30000" dirty="0">
                <a:solidFill>
                  <a:srgbClr val="17347D"/>
                </a:solidFill>
                <a:latin typeface="宋体" pitchFamily="2" charset="-122"/>
              </a:rPr>
              <a:t>1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≠p</a:t>
            </a:r>
            <a:r>
              <a:rPr lang="en-US" altLang="zh-CN" sz="2800" baseline="-30000" dirty="0">
                <a:solidFill>
                  <a:srgbClr val="17347D"/>
                </a:solidFill>
                <a:latin typeface="宋体" pitchFamily="2" charset="-122"/>
              </a:rPr>
              <a:t>2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,s</a:t>
            </a:r>
            <a:r>
              <a:rPr lang="en-US" altLang="zh-CN" sz="2800" baseline="-30000" dirty="0">
                <a:solidFill>
                  <a:srgbClr val="17347D"/>
                </a:solidFill>
                <a:latin typeface="宋体" pitchFamily="2" charset="-122"/>
              </a:rPr>
              <a:t>2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=p</a:t>
            </a:r>
            <a:r>
              <a:rPr lang="en-US" altLang="zh-CN" sz="2800" baseline="-30000" dirty="0">
                <a:solidFill>
                  <a:srgbClr val="17347D"/>
                </a:solidFill>
                <a:latin typeface="宋体" pitchFamily="2" charset="-122"/>
              </a:rPr>
              <a:t>2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,</a:t>
            </a:r>
            <a:r>
              <a:rPr lang="zh-CN" altLang="en-US" sz="2800" dirty="0">
                <a:solidFill>
                  <a:srgbClr val="17347D"/>
                </a:solidFill>
                <a:latin typeface="宋体" pitchFamily="2" charset="-122"/>
              </a:rPr>
              <a:t>必有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s</a:t>
            </a:r>
            <a:r>
              <a:rPr lang="en-US" altLang="zh-CN" sz="2800" baseline="-30000" dirty="0">
                <a:solidFill>
                  <a:srgbClr val="17347D"/>
                </a:solidFill>
                <a:latin typeface="宋体" pitchFamily="2" charset="-122"/>
              </a:rPr>
              <a:t>2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≠p</a:t>
            </a:r>
            <a:r>
              <a:rPr lang="en-US" altLang="zh-CN" sz="2800" baseline="-30000" dirty="0">
                <a:solidFill>
                  <a:srgbClr val="17347D"/>
                </a:solidFill>
                <a:latin typeface="宋体" pitchFamily="2" charset="-122"/>
              </a:rPr>
              <a:t>1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,</a:t>
            </a:r>
            <a:r>
              <a:rPr lang="zh-CN" altLang="en-US" sz="2800" dirty="0">
                <a:solidFill>
                  <a:srgbClr val="17347D"/>
                </a:solidFill>
                <a:latin typeface="宋体" pitchFamily="2" charset="-122"/>
              </a:rPr>
              <a:t>又因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p</a:t>
            </a:r>
            <a:r>
              <a:rPr lang="en-US" altLang="zh-CN" sz="2800" baseline="-30000" dirty="0">
                <a:solidFill>
                  <a:srgbClr val="17347D"/>
                </a:solidFill>
                <a:latin typeface="宋体" pitchFamily="2" charset="-122"/>
              </a:rPr>
              <a:t>1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=p</a:t>
            </a:r>
            <a:r>
              <a:rPr lang="en-US" altLang="zh-CN" sz="2800" baseline="-30000" dirty="0">
                <a:solidFill>
                  <a:srgbClr val="17347D"/>
                </a:solidFill>
                <a:latin typeface="宋体" pitchFamily="2" charset="-122"/>
              </a:rPr>
              <a:t>3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,s</a:t>
            </a:r>
            <a:r>
              <a:rPr lang="en-US" altLang="zh-CN" sz="2800" baseline="-30000" dirty="0">
                <a:solidFill>
                  <a:srgbClr val="17347D"/>
                </a:solidFill>
                <a:latin typeface="宋体" pitchFamily="2" charset="-122"/>
              </a:rPr>
              <a:t>3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=p</a:t>
            </a:r>
            <a:r>
              <a:rPr lang="en-US" altLang="zh-CN" sz="2800" baseline="-30000" dirty="0">
                <a:solidFill>
                  <a:srgbClr val="17347D"/>
                </a:solidFill>
                <a:latin typeface="宋体" pitchFamily="2" charset="-122"/>
              </a:rPr>
              <a:t>3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,</a:t>
            </a:r>
            <a:r>
              <a:rPr lang="zh-CN" altLang="en-US" sz="2800" dirty="0">
                <a:solidFill>
                  <a:srgbClr val="17347D"/>
                </a:solidFill>
                <a:latin typeface="宋体" pitchFamily="2" charset="-122"/>
              </a:rPr>
              <a:t>所以必有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s</a:t>
            </a:r>
            <a:r>
              <a:rPr lang="en-US" altLang="zh-CN" sz="2800" baseline="-30000" dirty="0">
                <a:solidFill>
                  <a:srgbClr val="17347D"/>
                </a:solidFill>
                <a:latin typeface="宋体" pitchFamily="2" charset="-122"/>
              </a:rPr>
              <a:t>3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=p</a:t>
            </a:r>
            <a:r>
              <a:rPr lang="en-US" altLang="zh-CN" sz="2800" baseline="-30000" dirty="0">
                <a:solidFill>
                  <a:srgbClr val="17347D"/>
                </a:solidFill>
                <a:latin typeface="宋体" pitchFamily="2" charset="-122"/>
              </a:rPr>
              <a:t>1</a:t>
            </a:r>
            <a:r>
              <a:rPr lang="zh-CN" altLang="en-US" sz="2800" dirty="0">
                <a:solidFill>
                  <a:srgbClr val="17347D"/>
                </a:solidFill>
                <a:latin typeface="宋体" pitchFamily="2" charset="-122"/>
              </a:rPr>
              <a:t>。因此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,</a:t>
            </a:r>
            <a:r>
              <a:rPr lang="zh-CN" altLang="en-US" sz="2800" dirty="0">
                <a:solidFill>
                  <a:srgbClr val="17347D"/>
                </a:solidFill>
                <a:latin typeface="宋体" pitchFamily="2" charset="-122"/>
              </a:rPr>
              <a:t>第二次匹配可直接从</a:t>
            </a:r>
            <a:r>
              <a:rPr lang="en-US" altLang="zh-CN" sz="2800" dirty="0" err="1">
                <a:solidFill>
                  <a:srgbClr val="17347D"/>
                </a:solidFill>
                <a:latin typeface="宋体" pitchFamily="2" charset="-122"/>
              </a:rPr>
              <a:t>i</a:t>
            </a:r>
            <a:r>
              <a:rPr lang="en-US" altLang="zh-CN" sz="2800" dirty="0">
                <a:solidFill>
                  <a:srgbClr val="17347D"/>
                </a:solidFill>
                <a:latin typeface="宋体" pitchFamily="2" charset="-122"/>
              </a:rPr>
              <a:t>=4, j=2</a:t>
            </a:r>
            <a:r>
              <a:rPr lang="zh-CN" altLang="en-US" sz="2800" dirty="0">
                <a:solidFill>
                  <a:srgbClr val="17347D"/>
                </a:solidFill>
                <a:latin typeface="宋体" pitchFamily="2" charset="-122"/>
              </a:rPr>
              <a:t>开始。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75439" y="4941168"/>
            <a:ext cx="842486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kern="0" dirty="0" smtClean="0">
                <a:solidFill>
                  <a:srgbClr val="3333CC"/>
                </a:solidFill>
              </a:rPr>
              <a:t>改进：</a:t>
            </a:r>
            <a:r>
              <a:rPr lang="zh-CN" altLang="en-US" sz="2800" kern="0" dirty="0" smtClean="0">
                <a:solidFill>
                  <a:srgbClr val="000000"/>
                </a:solidFill>
              </a:rPr>
              <a:t>每趟匹配过程中出现字符比较不等时，不回溯主指针</a:t>
            </a:r>
            <a:r>
              <a:rPr lang="en-US" altLang="zh-CN" sz="2800" kern="0" dirty="0" err="1" smtClean="0">
                <a:solidFill>
                  <a:srgbClr val="000000"/>
                </a:solidFill>
              </a:rPr>
              <a:t>i</a:t>
            </a:r>
            <a:r>
              <a:rPr lang="zh-CN" altLang="en-US" sz="2800" kern="0" dirty="0" smtClean="0">
                <a:solidFill>
                  <a:srgbClr val="000000"/>
                </a:solidFill>
              </a:rPr>
              <a:t>，利用已得到的“部分匹配”结果将模式向右滑动尽可能远的一段距离，继续进行比较。</a:t>
            </a:r>
          </a:p>
        </p:txBody>
      </p:sp>
    </p:spTree>
    <p:extLst>
      <p:ext uri="{BB962C8B-B14F-4D97-AF65-F5344CB8AC3E}">
        <p14:creationId xmlns:p14="http://schemas.microsoft.com/office/powerpoint/2010/main" val="8279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AutoShape 2"/>
          <p:cNvSpPr>
            <a:spLocks noChangeArrowheads="1"/>
          </p:cNvSpPr>
          <p:nvPr/>
        </p:nvSpPr>
        <p:spPr bwMode="auto">
          <a:xfrm>
            <a:off x="457200" y="6096000"/>
            <a:ext cx="7391400" cy="685800"/>
          </a:xfrm>
          <a:prstGeom prst="cloudCallout">
            <a:avLst>
              <a:gd name="adj1" fmla="val -6227"/>
              <a:gd name="adj2" fmla="val -196759"/>
            </a:avLst>
          </a:prstGeom>
          <a:solidFill>
            <a:srgbClr val="CCFFFF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奇妙的结果： 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k 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仅与模式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串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P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有关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！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4450"/>
            <a:ext cx="7162800" cy="519113"/>
          </a:xfrm>
        </p:spPr>
        <p:txBody>
          <a:bodyPr/>
          <a:lstStyle/>
          <a:p>
            <a:pPr algn="l"/>
            <a:r>
              <a:rPr lang="en-US" altLang="zh-CN" sz="2800" b="1" dirty="0" smtClean="0"/>
              <a:t>KMP</a:t>
            </a:r>
            <a:r>
              <a:rPr lang="zh-CN" altLang="en-US" sz="2800" b="1" dirty="0"/>
              <a:t>算法的推导过程：</a:t>
            </a:r>
            <a:r>
              <a:rPr lang="zh-CN" altLang="en-US" sz="2400" b="1" dirty="0">
                <a:solidFill>
                  <a:srgbClr val="00FF00"/>
                </a:solidFill>
              </a:rPr>
              <a:t>（见教材</a:t>
            </a:r>
            <a:r>
              <a:rPr lang="en-US" altLang="zh-CN" sz="2400" b="1" dirty="0">
                <a:solidFill>
                  <a:srgbClr val="00FF00"/>
                </a:solidFill>
              </a:rPr>
              <a:t>P81</a:t>
            </a:r>
            <a:r>
              <a:rPr lang="zh-CN" altLang="en-US" sz="2400" b="1" dirty="0">
                <a:solidFill>
                  <a:srgbClr val="00FF00"/>
                </a:solidFill>
              </a:rPr>
              <a:t>）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81000" y="6096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请抓住部分匹配时的两个特征：</a:t>
            </a:r>
            <a:endParaRPr kumimoji="1" lang="zh-CN" altLang="en-US" sz="2400" b="1" smtClean="0">
              <a:solidFill>
                <a:srgbClr val="66FF33"/>
              </a:solidFill>
              <a:latin typeface="Times New Roman" charset="0"/>
              <a:ea typeface="楷体_GB2312" pitchFamily="49" charset="-122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304800" y="4724400"/>
            <a:ext cx="8458200" cy="4762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66"/>
                </a:solidFill>
                <a:latin typeface="Times New Roman" charset="0"/>
                <a:ea typeface="楷体_GB2312" pitchFamily="49" charset="-122"/>
              </a:rPr>
              <a:t>两式联立可得：</a:t>
            </a:r>
            <a:r>
              <a:rPr kumimoji="1" lang="zh-CN" altLang="en-US" sz="24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‘</a:t>
            </a:r>
            <a:r>
              <a:rPr kumimoji="1" lang="en-US" altLang="zh-CN" sz="24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…P</a:t>
            </a:r>
            <a:r>
              <a:rPr kumimoji="1" lang="en-US" altLang="zh-CN" sz="2400" b="1" baseline="-25000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k-1</a:t>
            </a:r>
            <a:r>
              <a:rPr kumimoji="1" lang="en-US" altLang="zh-CN" sz="24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’=‘</a:t>
            </a:r>
            <a:r>
              <a:rPr kumimoji="1" lang="en-US" altLang="zh-CN" sz="2400" b="1" dirty="0" err="1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 dirty="0" err="1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j</a:t>
            </a:r>
            <a:r>
              <a:rPr kumimoji="1" lang="en-US" altLang="zh-CN" sz="2400" b="1" baseline="-25000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-</a:t>
            </a:r>
            <a:r>
              <a:rPr kumimoji="1" lang="en-US" altLang="zh-CN" sz="2400" b="1" baseline="-25000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(k-1)</a:t>
            </a:r>
            <a:r>
              <a:rPr kumimoji="1" lang="en-US" altLang="zh-CN" sz="24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…P</a:t>
            </a:r>
            <a:r>
              <a:rPr kumimoji="1" lang="en-US" altLang="zh-CN" sz="2400" b="1" baseline="-25000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j-1</a:t>
            </a:r>
            <a:r>
              <a:rPr kumimoji="1" lang="en-US" altLang="zh-CN" sz="24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’</a:t>
            </a:r>
            <a:endParaRPr kumimoji="1" lang="en-US" altLang="zh-CN" sz="2400" b="1" dirty="0" smtClean="0">
              <a:solidFill>
                <a:srgbClr val="FFCC00"/>
              </a:solidFill>
              <a:latin typeface="Times New Roman" charset="0"/>
              <a:ea typeface="楷体_GB2312" pitchFamily="49" charset="-122"/>
            </a:endParaRPr>
          </a:p>
        </p:txBody>
      </p:sp>
      <p:grpSp>
        <p:nvGrpSpPr>
          <p:cNvPr id="149510" name="Group 6"/>
          <p:cNvGrpSpPr>
            <a:grpSpLocks/>
          </p:cNvGrpSpPr>
          <p:nvPr/>
        </p:nvGrpSpPr>
        <p:grpSpPr bwMode="auto">
          <a:xfrm>
            <a:off x="381000" y="990600"/>
            <a:ext cx="4191000" cy="1752600"/>
            <a:chOff x="240" y="864"/>
            <a:chExt cx="2640" cy="1104"/>
          </a:xfrm>
        </p:grpSpPr>
        <p:sp>
          <p:nvSpPr>
            <p:cNvPr id="149511" name="Rectangle 7"/>
            <p:cNvSpPr>
              <a:spLocks noChangeArrowheads="1"/>
            </p:cNvSpPr>
            <p:nvPr/>
          </p:nvSpPr>
          <p:spPr bwMode="auto">
            <a:xfrm>
              <a:off x="240" y="1152"/>
              <a:ext cx="2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FFFFFF"/>
                  </a:solidFill>
                  <a:latin typeface="Times New Roman" charset="0"/>
                  <a:ea typeface="黑体" pitchFamily="2" charset="-122"/>
                </a:rPr>
                <a:t>S=‘a b a b c</a:t>
              </a:r>
              <a:r>
                <a:rPr kumimoji="1" lang="en-US" altLang="zh-CN" sz="2800" b="1" smtClean="0">
                  <a:solidFill>
                    <a:srgbClr val="2663A0"/>
                  </a:solidFill>
                  <a:latin typeface="Times New Roman" charset="0"/>
                  <a:ea typeface="黑体" pitchFamily="2" charset="-122"/>
                </a:rPr>
                <a:t> </a:t>
              </a:r>
              <a:r>
                <a:rPr kumimoji="1" lang="en-US" altLang="zh-CN" sz="2800" b="1" smtClean="0">
                  <a:solidFill>
                    <a:srgbClr val="FF00FF"/>
                  </a:solidFill>
                  <a:latin typeface="Times New Roman" charset="0"/>
                  <a:ea typeface="黑体" pitchFamily="2" charset="-122"/>
                </a:rPr>
                <a:t>a</a:t>
              </a:r>
              <a:r>
                <a:rPr kumimoji="1" lang="en-US" altLang="zh-CN" sz="2800" b="1" smtClean="0">
                  <a:solidFill>
                    <a:srgbClr val="66FF33"/>
                  </a:solidFill>
                  <a:latin typeface="Times New Roman" charset="0"/>
                  <a:ea typeface="黑体" pitchFamily="2" charset="-122"/>
                </a:rPr>
                <a:t> </a:t>
              </a:r>
              <a:r>
                <a:rPr kumimoji="1" lang="en-US" altLang="zh-CN" sz="2800" b="1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b</a:t>
              </a:r>
              <a:r>
                <a:rPr kumimoji="1" lang="en-US" altLang="zh-CN" sz="2800" b="1" smtClean="0">
                  <a:solidFill>
                    <a:srgbClr val="66FF33"/>
                  </a:solidFill>
                  <a:latin typeface="Times New Roman" charset="0"/>
                  <a:ea typeface="黑体" pitchFamily="2" charset="-122"/>
                </a:rPr>
                <a:t> </a:t>
              </a:r>
              <a:r>
                <a:rPr kumimoji="1" lang="en-US" altLang="zh-CN" sz="2800" b="1" smtClean="0">
                  <a:solidFill>
                    <a:srgbClr val="FFFFFF"/>
                  </a:solidFill>
                  <a:latin typeface="Times New Roman" charset="0"/>
                  <a:ea typeface="黑体" pitchFamily="2" charset="-122"/>
                </a:rPr>
                <a:t>c a c b a b’</a:t>
              </a:r>
            </a:p>
          </p:txBody>
        </p:sp>
        <p:sp>
          <p:nvSpPr>
            <p:cNvPr id="149512" name="Rectangle 8"/>
            <p:cNvSpPr>
              <a:spLocks noChangeArrowheads="1"/>
            </p:cNvSpPr>
            <p:nvPr/>
          </p:nvSpPr>
          <p:spPr bwMode="auto">
            <a:xfrm>
              <a:off x="1104" y="1401"/>
              <a:ext cx="1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FFFFFF"/>
                  </a:solidFill>
                  <a:latin typeface="宋体" charset="-122"/>
                </a:rPr>
                <a:t>P=</a:t>
              </a:r>
              <a:r>
                <a:rPr kumimoji="1" lang="en-US" altLang="zh-CN" sz="2800" b="1" dirty="0" smtClean="0">
                  <a:solidFill>
                    <a:srgbClr val="FFFFFF"/>
                  </a:solidFill>
                  <a:latin typeface="Times New Roman"/>
                </a:rPr>
                <a:t>‘</a:t>
              </a:r>
              <a:r>
                <a:rPr kumimoji="1" lang="en-US" altLang="zh-CN" sz="2800" b="1" dirty="0" smtClean="0">
                  <a:solidFill>
                    <a:srgbClr val="FF00FF"/>
                  </a:solidFill>
                  <a:latin typeface="Times New Roman" charset="0"/>
                  <a:ea typeface="黑体" pitchFamily="2" charset="-122"/>
                </a:rPr>
                <a:t>a</a:t>
              </a:r>
              <a:r>
                <a:rPr kumimoji="1" lang="en-US" altLang="zh-CN" sz="2800" b="1" dirty="0" smtClean="0">
                  <a:solidFill>
                    <a:srgbClr val="66FF33"/>
                  </a:solidFill>
                  <a:latin typeface="Times New Roman" charset="0"/>
                  <a:ea typeface="黑体" pitchFamily="2" charset="-122"/>
                </a:rPr>
                <a:t> </a:t>
              </a:r>
              <a:r>
                <a:rPr kumimoji="1" lang="en-US" altLang="zh-CN" sz="2800" b="1" dirty="0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b</a:t>
              </a:r>
              <a:r>
                <a:rPr kumimoji="1" lang="en-US" altLang="zh-CN" sz="2800" b="1" dirty="0" smtClean="0">
                  <a:solidFill>
                    <a:srgbClr val="66FF33"/>
                  </a:solidFill>
                  <a:latin typeface="Times New Roman" charset="0"/>
                  <a:ea typeface="黑体" pitchFamily="2" charset="-122"/>
                </a:rPr>
                <a:t> </a:t>
              </a:r>
              <a:r>
                <a:rPr kumimoji="1" lang="en-US" altLang="zh-CN" sz="2800" b="1" dirty="0" smtClean="0">
                  <a:solidFill>
                    <a:srgbClr val="FFFFFF"/>
                  </a:solidFill>
                  <a:latin typeface="Times New Roman" charset="0"/>
                  <a:ea typeface="黑体" pitchFamily="2" charset="-122"/>
                </a:rPr>
                <a:t>c a c</a:t>
              </a:r>
              <a:r>
                <a:rPr kumimoji="1" lang="en-US" altLang="zh-CN" sz="2800" b="1" dirty="0" smtClean="0">
                  <a:solidFill>
                    <a:srgbClr val="FFFFFF"/>
                  </a:solidFill>
                  <a:latin typeface="Times New Roman"/>
                </a:rPr>
                <a:t>’</a:t>
              </a:r>
              <a:endParaRPr kumimoji="1" lang="en-US" altLang="zh-CN" sz="2800" b="1" dirty="0" smtClean="0">
                <a:solidFill>
                  <a:srgbClr val="FFFFFF"/>
                </a:solidFill>
                <a:latin typeface="宋体" charset="-122"/>
              </a:endParaRPr>
            </a:p>
          </p:txBody>
        </p:sp>
        <p:grpSp>
          <p:nvGrpSpPr>
            <p:cNvPr id="149513" name="Group 9"/>
            <p:cNvGrpSpPr>
              <a:grpSpLocks/>
            </p:cNvGrpSpPr>
            <p:nvPr/>
          </p:nvGrpSpPr>
          <p:grpSpPr bwMode="auto">
            <a:xfrm>
              <a:off x="1584" y="864"/>
              <a:ext cx="192" cy="336"/>
              <a:chOff x="5184" y="2496"/>
              <a:chExt cx="144" cy="336"/>
            </a:xfrm>
          </p:grpSpPr>
          <p:sp>
            <p:nvSpPr>
              <p:cNvPr id="149514" name="Rectangle 10"/>
              <p:cNvSpPr>
                <a:spLocks noChangeArrowheads="1"/>
              </p:cNvSpPr>
              <p:nvPr/>
            </p:nvSpPr>
            <p:spPr bwMode="auto">
              <a:xfrm>
                <a:off x="5184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F98D43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149515" name="Line 11"/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49516" name="Group 12"/>
            <p:cNvGrpSpPr>
              <a:grpSpLocks/>
            </p:cNvGrpSpPr>
            <p:nvPr/>
          </p:nvGrpSpPr>
          <p:grpSpPr bwMode="auto">
            <a:xfrm>
              <a:off x="1574" y="1640"/>
              <a:ext cx="202" cy="328"/>
              <a:chOff x="3600" y="2448"/>
              <a:chExt cx="154" cy="328"/>
            </a:xfrm>
          </p:grpSpPr>
          <p:sp>
            <p:nvSpPr>
              <p:cNvPr id="149517" name="Rectangle 13"/>
              <p:cNvSpPr>
                <a:spLocks noChangeArrowheads="1"/>
              </p:cNvSpPr>
              <p:nvPr/>
            </p:nvSpPr>
            <p:spPr bwMode="auto">
              <a:xfrm>
                <a:off x="3600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FF3399"/>
                    </a:solidFill>
                    <a:latin typeface="楷体_GB2312" pitchFamily="49" charset="-122"/>
                    <a:ea typeface="楷体_GB2312" pitchFamily="49" charset="-122"/>
                  </a:rPr>
                  <a:t>k</a:t>
                </a:r>
              </a:p>
            </p:txBody>
          </p:sp>
          <p:sp>
            <p:nvSpPr>
              <p:cNvPr id="149518" name="Line 14"/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4572000" y="1752600"/>
            <a:ext cx="457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66FF33"/>
                </a:solidFill>
                <a:latin typeface="宋体" charset="-122"/>
              </a:rPr>
              <a:t>则</a:t>
            </a:r>
            <a:r>
              <a:rPr kumimoji="1" lang="en-US" altLang="zh-CN" sz="2000" b="1" dirty="0" smtClean="0">
                <a:solidFill>
                  <a:srgbClr val="FFFFFF"/>
                </a:solidFill>
                <a:latin typeface="宋体" charset="-122"/>
              </a:rPr>
              <a:t>P</a:t>
            </a:r>
            <a:r>
              <a:rPr kumimoji="1" lang="zh-CN" altLang="en-US" sz="2000" b="1" dirty="0" smtClean="0">
                <a:solidFill>
                  <a:srgbClr val="FFFFFF"/>
                </a:solidFill>
                <a:latin typeface="宋体" charset="-122"/>
              </a:rPr>
              <a:t>的</a:t>
            </a:r>
            <a:r>
              <a:rPr kumimoji="1" lang="en-US" altLang="zh-CN" sz="2000" b="1" dirty="0" smtClean="0">
                <a:solidFill>
                  <a:srgbClr val="9CE157"/>
                </a:solidFill>
                <a:latin typeface="宋体" charset="-122"/>
              </a:rPr>
              <a:t>1</a:t>
            </a:r>
            <a:r>
              <a:rPr kumimoji="1" lang="zh-CN" altLang="en-US" sz="2000" b="1" dirty="0" smtClean="0">
                <a:solidFill>
                  <a:srgbClr val="9CE157"/>
                </a:solidFill>
                <a:latin typeface="宋体" charset="-122"/>
              </a:rPr>
              <a:t>～</a:t>
            </a:r>
            <a:r>
              <a:rPr kumimoji="1" lang="en-US" altLang="zh-CN" sz="2000" b="1" dirty="0">
                <a:solidFill>
                  <a:srgbClr val="9CE157"/>
                </a:solidFill>
                <a:latin typeface="宋体" charset="-122"/>
              </a:rPr>
              <a:t>k-1</a:t>
            </a:r>
            <a:r>
              <a:rPr kumimoji="1" lang="zh-CN" altLang="en-US" sz="2000" b="1" dirty="0" smtClean="0">
                <a:solidFill>
                  <a:srgbClr val="FFFFFF"/>
                </a:solidFill>
                <a:latin typeface="宋体" charset="-122"/>
              </a:rPr>
              <a:t>位</a:t>
            </a:r>
            <a:r>
              <a:rPr kumimoji="1" lang="zh-CN" altLang="en-US" sz="20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＝</a:t>
            </a:r>
            <a:r>
              <a:rPr kumimoji="1" lang="en-US" altLang="zh-CN" sz="2000" b="1" dirty="0" smtClean="0">
                <a:solidFill>
                  <a:srgbClr val="FFFFFF"/>
                </a:solidFill>
                <a:latin typeface="宋体" charset="-122"/>
              </a:rPr>
              <a:t>S</a:t>
            </a:r>
            <a:r>
              <a:rPr kumimoji="1" lang="zh-CN" altLang="en-US" sz="2000" b="1" dirty="0" smtClean="0">
                <a:solidFill>
                  <a:srgbClr val="FFFFFF"/>
                </a:solidFill>
                <a:latin typeface="宋体" charset="-122"/>
              </a:rPr>
              <a:t>的</a:t>
            </a:r>
            <a:r>
              <a:rPr kumimoji="1" lang="en-US" altLang="zh-CN" sz="2000" b="1" dirty="0" err="1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i</a:t>
            </a:r>
            <a:r>
              <a:rPr kumimoji="1" lang="en-US" altLang="zh-CN" sz="20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-</a:t>
            </a:r>
            <a:r>
              <a:rPr kumimoji="1" lang="en-US" altLang="zh-CN" sz="2000" b="1" dirty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(k-1</a:t>
            </a:r>
            <a:r>
              <a:rPr kumimoji="1" lang="en-US" altLang="zh-CN" sz="20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) </a:t>
            </a:r>
            <a:r>
              <a:rPr kumimoji="1" lang="zh-CN" altLang="en-US" sz="20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～</a:t>
            </a:r>
            <a:r>
              <a:rPr kumimoji="1" lang="en-US" altLang="zh-CN" sz="2000" b="1" dirty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i-1</a:t>
            </a:r>
            <a:r>
              <a:rPr kumimoji="1" lang="zh-CN" altLang="en-US" sz="2000" b="1" dirty="0" smtClean="0">
                <a:solidFill>
                  <a:srgbClr val="FFFFFF"/>
                </a:solidFill>
                <a:latin typeface="宋体" charset="-122"/>
              </a:rPr>
              <a:t>位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9CE157"/>
                </a:solidFill>
                <a:latin typeface="宋体" charset="-122"/>
              </a:rPr>
              <a:t>                </a:t>
            </a:r>
            <a:r>
              <a:rPr kumimoji="1" lang="zh-CN" altLang="en-US" sz="2000" b="1" dirty="0" smtClean="0">
                <a:solidFill>
                  <a:srgbClr val="FFFFFF"/>
                </a:solidFill>
                <a:latin typeface="宋体" charset="-122"/>
              </a:rPr>
              <a:t>即</a:t>
            </a:r>
            <a:r>
              <a:rPr kumimoji="1" lang="en-US" altLang="zh-CN" sz="2000" b="1" dirty="0" smtClean="0">
                <a:solidFill>
                  <a:srgbClr val="FFFFFF"/>
                </a:solidFill>
                <a:latin typeface="宋体" charset="-122"/>
              </a:rPr>
              <a:t>(4-2</a:t>
            </a:r>
            <a:r>
              <a:rPr kumimoji="1" lang="zh-CN" altLang="en-US" sz="2000" b="1" dirty="0" smtClean="0">
                <a:solidFill>
                  <a:srgbClr val="FFFFFF"/>
                </a:solidFill>
                <a:latin typeface="宋体" charset="-122"/>
              </a:rPr>
              <a:t>）式含义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4800600" y="1371600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设目前打算</a:t>
            </a:r>
            <a:r>
              <a:rPr kumimoji="1" lang="zh-CN" altLang="en-US" sz="20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与</a:t>
            </a:r>
            <a:r>
              <a:rPr kumimoji="1" lang="en-US" altLang="zh-CN" sz="20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P</a:t>
            </a:r>
            <a:r>
              <a:rPr kumimoji="1" lang="zh-CN" altLang="en-US" sz="20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的</a:t>
            </a:r>
            <a:r>
              <a:rPr kumimoji="1" lang="zh-CN" altLang="en-US" sz="20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第</a:t>
            </a:r>
            <a:r>
              <a:rPr kumimoji="1" lang="en-US" altLang="zh-CN" sz="2000" b="1" dirty="0" smtClean="0">
                <a:solidFill>
                  <a:srgbClr val="FF3399"/>
                </a:solidFill>
                <a:latin typeface="Times New Roman" charset="0"/>
                <a:ea typeface="楷体_GB2312" pitchFamily="49" charset="-122"/>
              </a:rPr>
              <a:t>k</a:t>
            </a:r>
            <a:r>
              <a:rPr kumimoji="1" lang="zh-CN" altLang="en-US" sz="20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字符开始比较</a:t>
            </a: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76200" y="990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76200" y="2667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</a:p>
        </p:txBody>
      </p:sp>
      <p:sp>
        <p:nvSpPr>
          <p:cNvPr id="149524" name="AutoShape 20"/>
          <p:cNvSpPr>
            <a:spLocks noChangeArrowheads="1"/>
          </p:cNvSpPr>
          <p:nvPr/>
        </p:nvSpPr>
        <p:spPr bwMode="auto">
          <a:xfrm>
            <a:off x="3657600" y="2286000"/>
            <a:ext cx="1905000" cy="457200"/>
          </a:xfrm>
          <a:prstGeom prst="wedgeRectCallout">
            <a:avLst>
              <a:gd name="adj1" fmla="val 61250"/>
              <a:gd name="adj2" fmla="val -9270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‘P</a:t>
            </a:r>
            <a:r>
              <a:rPr kumimoji="1" lang="en-US" altLang="zh-CN" sz="2400" b="1" baseline="-25000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…P</a:t>
            </a:r>
            <a:r>
              <a:rPr kumimoji="1" lang="en-US" altLang="zh-CN" sz="2400" b="1" baseline="-25000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k-1</a:t>
            </a:r>
            <a:r>
              <a:rPr kumimoji="1" lang="en-US" altLang="zh-CN" sz="24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’</a:t>
            </a: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3779912" y="3356992"/>
            <a:ext cx="53640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66FF33"/>
                </a:solidFill>
                <a:latin typeface="宋体" charset="-122"/>
              </a:rPr>
              <a:t>则</a:t>
            </a:r>
            <a:r>
              <a:rPr kumimoji="1" lang="en-US" altLang="zh-CN" sz="2000" b="1" dirty="0" smtClean="0">
                <a:solidFill>
                  <a:srgbClr val="FFFFFF"/>
                </a:solidFill>
                <a:latin typeface="宋体" charset="-122"/>
              </a:rPr>
              <a:t>P</a:t>
            </a:r>
            <a:r>
              <a:rPr kumimoji="1" lang="zh-CN" altLang="en-US" sz="2000" b="1" dirty="0" smtClean="0">
                <a:solidFill>
                  <a:srgbClr val="FFFFFF"/>
                </a:solidFill>
                <a:latin typeface="宋体" charset="-122"/>
              </a:rPr>
              <a:t>的</a:t>
            </a:r>
            <a:r>
              <a:rPr kumimoji="1" lang="en-US" altLang="zh-CN" sz="2000" b="1" dirty="0">
                <a:solidFill>
                  <a:srgbClr val="9CE157"/>
                </a:solidFill>
                <a:latin typeface="宋体" charset="-122"/>
              </a:rPr>
              <a:t>j-(k-1</a:t>
            </a:r>
            <a:r>
              <a:rPr kumimoji="1" lang="en-US" altLang="zh-CN" sz="2000" b="1" dirty="0" smtClean="0">
                <a:solidFill>
                  <a:srgbClr val="9CE157"/>
                </a:solidFill>
                <a:latin typeface="宋体" charset="-122"/>
              </a:rPr>
              <a:t>) </a:t>
            </a:r>
            <a:r>
              <a:rPr kumimoji="1" lang="zh-CN" altLang="en-US" sz="2000" b="1" dirty="0" smtClean="0">
                <a:solidFill>
                  <a:srgbClr val="9CE157"/>
                </a:solidFill>
                <a:latin typeface="宋体" charset="-122"/>
              </a:rPr>
              <a:t>～</a:t>
            </a:r>
            <a:r>
              <a:rPr kumimoji="1" lang="en-US" altLang="zh-CN" sz="2000" b="1" dirty="0">
                <a:solidFill>
                  <a:srgbClr val="9CE157"/>
                </a:solidFill>
                <a:latin typeface="宋体" charset="-122"/>
              </a:rPr>
              <a:t>j-1</a:t>
            </a:r>
            <a:r>
              <a:rPr kumimoji="1" lang="zh-CN" altLang="en-US" sz="2000" b="1" dirty="0" smtClean="0">
                <a:solidFill>
                  <a:srgbClr val="FFFFFF"/>
                </a:solidFill>
                <a:latin typeface="宋体" charset="-122"/>
              </a:rPr>
              <a:t>位</a:t>
            </a:r>
            <a:r>
              <a:rPr kumimoji="1" lang="zh-CN" altLang="en-US" sz="20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＝</a:t>
            </a:r>
            <a:r>
              <a:rPr kumimoji="1" lang="zh-CN" altLang="en-US" sz="2000" b="1" dirty="0" smtClean="0">
                <a:solidFill>
                  <a:srgbClr val="FFFFFF"/>
                </a:solidFill>
                <a:latin typeface="宋体" charset="-122"/>
              </a:rPr>
              <a:t> </a:t>
            </a:r>
            <a:r>
              <a:rPr kumimoji="1" lang="en-US" altLang="zh-CN" sz="2000" b="1" dirty="0" smtClean="0">
                <a:solidFill>
                  <a:srgbClr val="FFFFFF"/>
                </a:solidFill>
                <a:latin typeface="宋体" charset="-122"/>
              </a:rPr>
              <a:t>S</a:t>
            </a:r>
            <a:r>
              <a:rPr kumimoji="1" lang="zh-CN" altLang="en-US" sz="2000" b="1" dirty="0" smtClean="0">
                <a:solidFill>
                  <a:srgbClr val="FFFFFF"/>
                </a:solidFill>
                <a:latin typeface="宋体" charset="-122"/>
              </a:rPr>
              <a:t>的</a:t>
            </a:r>
            <a:r>
              <a:rPr kumimoji="1" lang="en-US" altLang="zh-CN" sz="2000" b="1" dirty="0" err="1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i</a:t>
            </a:r>
            <a:r>
              <a:rPr kumimoji="1" lang="en-US" altLang="zh-CN" sz="20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-</a:t>
            </a:r>
            <a:r>
              <a:rPr kumimoji="1" lang="en-US" altLang="zh-CN" sz="2000" b="1" dirty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(</a:t>
            </a:r>
            <a:r>
              <a:rPr kumimoji="1" lang="en-US" altLang="zh-CN" sz="20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k-1)</a:t>
            </a:r>
            <a:r>
              <a:rPr kumimoji="1" lang="zh-CN" altLang="en-US" sz="20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～</a:t>
            </a:r>
            <a:r>
              <a:rPr kumimoji="1" lang="en-US" altLang="zh-CN" sz="20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i-1</a:t>
            </a:r>
            <a:r>
              <a:rPr kumimoji="1" lang="zh-CN" altLang="en-US" sz="2000" b="1" dirty="0" smtClean="0">
                <a:solidFill>
                  <a:srgbClr val="FFFFFF"/>
                </a:solidFill>
                <a:latin typeface="宋体" charset="-122"/>
              </a:rPr>
              <a:t>位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9CE157"/>
                </a:solidFill>
                <a:latin typeface="宋体" charset="-122"/>
              </a:rPr>
              <a:t>                   </a:t>
            </a:r>
            <a:r>
              <a:rPr kumimoji="1" lang="zh-CN" altLang="en-US" sz="2000" b="1" dirty="0" smtClean="0">
                <a:solidFill>
                  <a:srgbClr val="FFFFFF"/>
                </a:solidFill>
                <a:latin typeface="宋体" charset="-122"/>
              </a:rPr>
              <a:t>即</a:t>
            </a:r>
            <a:r>
              <a:rPr kumimoji="1" lang="en-US" altLang="zh-CN" sz="2000" b="1" dirty="0" smtClean="0">
                <a:solidFill>
                  <a:srgbClr val="FFFFFF"/>
                </a:solidFill>
                <a:latin typeface="宋体" charset="-122"/>
              </a:rPr>
              <a:t>(4-3</a:t>
            </a:r>
            <a:r>
              <a:rPr kumimoji="1" lang="zh-CN" altLang="en-US" sz="2000" b="1" dirty="0" smtClean="0">
                <a:solidFill>
                  <a:srgbClr val="FFFFFF"/>
                </a:solidFill>
                <a:latin typeface="宋体" charset="-122"/>
              </a:rPr>
              <a:t>）式含义</a:t>
            </a:r>
          </a:p>
        </p:txBody>
      </p:sp>
      <p:grpSp>
        <p:nvGrpSpPr>
          <p:cNvPr id="149526" name="Group 22"/>
          <p:cNvGrpSpPr>
            <a:grpSpLocks/>
          </p:cNvGrpSpPr>
          <p:nvPr/>
        </p:nvGrpSpPr>
        <p:grpSpPr bwMode="auto">
          <a:xfrm>
            <a:off x="150813" y="2590800"/>
            <a:ext cx="4191000" cy="1739900"/>
            <a:chOff x="96" y="1920"/>
            <a:chExt cx="2640" cy="1096"/>
          </a:xfrm>
        </p:grpSpPr>
        <p:grpSp>
          <p:nvGrpSpPr>
            <p:cNvPr id="149527" name="Group 23"/>
            <p:cNvGrpSpPr>
              <a:grpSpLocks/>
            </p:cNvGrpSpPr>
            <p:nvPr/>
          </p:nvGrpSpPr>
          <p:grpSpPr bwMode="auto">
            <a:xfrm>
              <a:off x="1440" y="1920"/>
              <a:ext cx="144" cy="336"/>
              <a:chOff x="5184" y="2496"/>
              <a:chExt cx="144" cy="336"/>
            </a:xfrm>
          </p:grpSpPr>
          <p:sp>
            <p:nvSpPr>
              <p:cNvPr id="149528" name="Rectangle 24"/>
              <p:cNvSpPr>
                <a:spLocks noChangeArrowheads="1"/>
              </p:cNvSpPr>
              <p:nvPr/>
            </p:nvSpPr>
            <p:spPr bwMode="auto">
              <a:xfrm>
                <a:off x="5184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F98D43"/>
                    </a:solidFill>
                    <a:latin typeface="楷体_GB2312" pitchFamily="49" charset="-122"/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149529" name="Line 25"/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49530" name="Group 26"/>
            <p:cNvGrpSpPr>
              <a:grpSpLocks/>
            </p:cNvGrpSpPr>
            <p:nvPr/>
          </p:nvGrpSpPr>
          <p:grpSpPr bwMode="auto">
            <a:xfrm>
              <a:off x="950" y="2688"/>
              <a:ext cx="202" cy="328"/>
              <a:chOff x="3600" y="2448"/>
              <a:chExt cx="154" cy="328"/>
            </a:xfrm>
          </p:grpSpPr>
          <p:sp>
            <p:nvSpPr>
              <p:cNvPr id="149531" name="Rectangle 27"/>
              <p:cNvSpPr>
                <a:spLocks noChangeArrowheads="1"/>
              </p:cNvSpPr>
              <p:nvPr/>
            </p:nvSpPr>
            <p:spPr bwMode="auto">
              <a:xfrm>
                <a:off x="3600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CC3300"/>
                    </a:solidFill>
                    <a:latin typeface="楷体_GB2312" pitchFamily="49" charset="-122"/>
                    <a:ea typeface="楷体_GB2312" pitchFamily="49" charset="-122"/>
                  </a:rPr>
                  <a:t>k</a:t>
                </a:r>
              </a:p>
            </p:txBody>
          </p:sp>
          <p:sp>
            <p:nvSpPr>
              <p:cNvPr id="149532" name="Line 28"/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49533" name="Group 29"/>
            <p:cNvGrpSpPr>
              <a:grpSpLocks/>
            </p:cNvGrpSpPr>
            <p:nvPr/>
          </p:nvGrpSpPr>
          <p:grpSpPr bwMode="auto">
            <a:xfrm>
              <a:off x="1440" y="2640"/>
              <a:ext cx="202" cy="328"/>
              <a:chOff x="3600" y="2448"/>
              <a:chExt cx="154" cy="328"/>
            </a:xfrm>
          </p:grpSpPr>
          <p:sp>
            <p:nvSpPr>
              <p:cNvPr id="149534" name="Rectangle 30"/>
              <p:cNvSpPr>
                <a:spLocks noChangeArrowheads="1"/>
              </p:cNvSpPr>
              <p:nvPr/>
            </p:nvSpPr>
            <p:spPr bwMode="auto">
              <a:xfrm>
                <a:off x="3600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9CE157"/>
                    </a:solidFill>
                    <a:latin typeface="楷体_GB2312" pitchFamily="49" charset="-122"/>
                    <a:ea typeface="楷体_GB2312" pitchFamily="49" charset="-122"/>
                  </a:rPr>
                  <a:t>j</a:t>
                </a:r>
              </a:p>
            </p:txBody>
          </p:sp>
          <p:sp>
            <p:nvSpPr>
              <p:cNvPr id="149535" name="Line 31"/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FFFFFF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149536" name="Rectangle 32"/>
            <p:cNvSpPr>
              <a:spLocks noChangeArrowheads="1"/>
            </p:cNvSpPr>
            <p:nvPr/>
          </p:nvSpPr>
          <p:spPr bwMode="auto">
            <a:xfrm>
              <a:off x="96" y="2168"/>
              <a:ext cx="2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FFFFFF"/>
                  </a:solidFill>
                  <a:latin typeface="Times New Roman" charset="0"/>
                  <a:ea typeface="黑体" pitchFamily="2" charset="-122"/>
                </a:rPr>
                <a:t>S=‘a b a b c</a:t>
              </a:r>
              <a:r>
                <a:rPr kumimoji="1" lang="en-US" altLang="zh-CN" sz="2800" b="1" smtClean="0">
                  <a:solidFill>
                    <a:srgbClr val="66FF33"/>
                  </a:solidFill>
                  <a:latin typeface="Times New Roman" charset="0"/>
                  <a:ea typeface="黑体" pitchFamily="2" charset="-122"/>
                </a:rPr>
                <a:t> </a:t>
              </a:r>
              <a:r>
                <a:rPr kumimoji="1" lang="en-US" altLang="zh-CN" sz="2800" b="1" smtClean="0">
                  <a:solidFill>
                    <a:srgbClr val="FF00FF"/>
                  </a:solidFill>
                  <a:latin typeface="Times New Roman" charset="0"/>
                  <a:ea typeface="黑体" pitchFamily="2" charset="-122"/>
                </a:rPr>
                <a:t>a</a:t>
              </a:r>
              <a:r>
                <a:rPr kumimoji="1" lang="en-US" altLang="zh-CN" sz="2800" b="1" smtClean="0">
                  <a:solidFill>
                    <a:srgbClr val="FFFFFF"/>
                  </a:solidFill>
                  <a:latin typeface="Times New Roman" charset="0"/>
                  <a:ea typeface="黑体" pitchFamily="2" charset="-122"/>
                </a:rPr>
                <a:t> </a:t>
              </a:r>
              <a:r>
                <a:rPr kumimoji="1" lang="en-US" altLang="zh-CN" sz="2800" b="1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b</a:t>
              </a:r>
              <a:r>
                <a:rPr kumimoji="1" lang="en-US" altLang="zh-CN" sz="2800" b="1" smtClean="0">
                  <a:solidFill>
                    <a:srgbClr val="FFFFFF"/>
                  </a:solidFill>
                  <a:latin typeface="Times New Roman" charset="0"/>
                  <a:ea typeface="黑体" pitchFamily="2" charset="-122"/>
                </a:rPr>
                <a:t> c a c b a b’</a:t>
              </a:r>
            </a:p>
          </p:txBody>
        </p:sp>
        <p:sp>
          <p:nvSpPr>
            <p:cNvPr id="149537" name="Rectangle 33"/>
            <p:cNvSpPr>
              <a:spLocks noChangeArrowheads="1"/>
            </p:cNvSpPr>
            <p:nvPr/>
          </p:nvSpPr>
          <p:spPr bwMode="auto">
            <a:xfrm>
              <a:off x="480" y="2400"/>
              <a:ext cx="1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FFFFFF"/>
                  </a:solidFill>
                  <a:latin typeface="宋体" charset="-122"/>
                </a:rPr>
                <a:t>P=</a:t>
              </a:r>
              <a:r>
                <a:rPr kumimoji="1" lang="en-US" altLang="zh-CN" sz="2800" b="1" dirty="0" smtClean="0">
                  <a:solidFill>
                    <a:srgbClr val="FFFFFF"/>
                  </a:solidFill>
                  <a:latin typeface="Times New Roman"/>
                </a:rPr>
                <a:t>‘</a:t>
              </a:r>
              <a:r>
                <a:rPr kumimoji="1" lang="en-US" altLang="zh-CN" sz="2800" b="1" dirty="0" smtClean="0">
                  <a:solidFill>
                    <a:srgbClr val="FF00FF"/>
                  </a:solidFill>
                  <a:latin typeface="Times New Roman" charset="0"/>
                  <a:ea typeface="黑体" pitchFamily="2" charset="-122"/>
                </a:rPr>
                <a:t>a </a:t>
              </a:r>
              <a:r>
                <a:rPr kumimoji="1" lang="en-US" altLang="zh-CN" sz="2800" b="1" dirty="0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b</a:t>
              </a:r>
              <a:r>
                <a:rPr kumimoji="1" lang="en-US" altLang="zh-CN" sz="2800" b="1" dirty="0" smtClean="0">
                  <a:solidFill>
                    <a:srgbClr val="66FF33"/>
                  </a:solidFill>
                  <a:latin typeface="Times New Roman" charset="0"/>
                  <a:ea typeface="黑体" pitchFamily="2" charset="-122"/>
                </a:rPr>
                <a:t> </a:t>
              </a:r>
              <a:r>
                <a:rPr kumimoji="1" lang="en-US" altLang="zh-CN" sz="2800" b="1" dirty="0" smtClean="0">
                  <a:solidFill>
                    <a:srgbClr val="FFFFFF"/>
                  </a:solidFill>
                  <a:latin typeface="Times New Roman" charset="0"/>
                  <a:ea typeface="黑体" pitchFamily="2" charset="-122"/>
                </a:rPr>
                <a:t>c a c</a:t>
              </a:r>
              <a:r>
                <a:rPr kumimoji="1" lang="en-US" altLang="zh-CN" sz="2800" b="1" dirty="0" smtClean="0">
                  <a:solidFill>
                    <a:srgbClr val="FFFFFF"/>
                  </a:solidFill>
                  <a:latin typeface="Times New Roman"/>
                </a:rPr>
                <a:t>’</a:t>
              </a:r>
              <a:endParaRPr kumimoji="1" lang="en-US" altLang="zh-CN" sz="2800" b="1" dirty="0" smtClean="0">
                <a:solidFill>
                  <a:srgbClr val="FFFFFF"/>
                </a:solidFill>
                <a:latin typeface="宋体" charset="-122"/>
              </a:endParaRPr>
            </a:p>
          </p:txBody>
        </p:sp>
      </p:grpSp>
      <p:sp>
        <p:nvSpPr>
          <p:cNvPr id="149538" name="Rectangle 34"/>
          <p:cNvSpPr>
            <a:spLocks noChangeArrowheads="1"/>
          </p:cNvSpPr>
          <p:nvPr/>
        </p:nvSpPr>
        <p:spPr bwMode="auto">
          <a:xfrm>
            <a:off x="4289548" y="3032125"/>
            <a:ext cx="510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刚才肯定是在</a:t>
            </a:r>
            <a:r>
              <a:rPr kumimoji="1" lang="en-US" altLang="zh-CN" sz="20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S</a:t>
            </a:r>
            <a:r>
              <a:rPr kumimoji="1" lang="zh-CN" altLang="en-US" sz="20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的</a:t>
            </a:r>
            <a:r>
              <a:rPr kumimoji="1" lang="en-US" altLang="zh-CN" sz="2000" b="1" dirty="0" err="1" smtClean="0">
                <a:solidFill>
                  <a:srgbClr val="F98D43"/>
                </a:solidFill>
                <a:latin typeface="Times New Roman" charset="0"/>
                <a:ea typeface="楷体_GB2312" pitchFamily="49" charset="-122"/>
              </a:rPr>
              <a:t>i</a:t>
            </a:r>
            <a:r>
              <a:rPr kumimoji="1" lang="zh-CN" altLang="en-US" sz="2000" b="1" dirty="0" smtClean="0">
                <a:solidFill>
                  <a:srgbClr val="66FF33"/>
                </a:solidFill>
                <a:latin typeface="宋体" charset="-122"/>
              </a:rPr>
              <a:t>处</a:t>
            </a:r>
            <a:r>
              <a:rPr kumimoji="1" lang="zh-CN" altLang="en-US" sz="2000" b="1" dirty="0" smtClean="0">
                <a:solidFill>
                  <a:srgbClr val="66FF33"/>
                </a:solidFill>
                <a:latin typeface="宋体" charset="-122"/>
              </a:rPr>
              <a:t>和</a:t>
            </a:r>
            <a:r>
              <a:rPr kumimoji="1" lang="en-US" altLang="zh-CN" sz="20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P</a:t>
            </a:r>
            <a:r>
              <a:rPr kumimoji="1" lang="zh-CN" altLang="en-US" sz="20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的</a:t>
            </a:r>
            <a:r>
              <a:rPr kumimoji="1" lang="zh-CN" altLang="en-US" sz="20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第</a:t>
            </a:r>
            <a:r>
              <a:rPr kumimoji="1" lang="en-US" altLang="zh-CN" sz="2000" b="1" dirty="0" smtClean="0">
                <a:solidFill>
                  <a:srgbClr val="FF3399"/>
                </a:solidFill>
                <a:latin typeface="Times New Roman" charset="0"/>
                <a:ea typeface="楷体_GB2312" pitchFamily="49" charset="-122"/>
              </a:rPr>
              <a:t>j</a:t>
            </a:r>
            <a:r>
              <a:rPr kumimoji="1" lang="zh-CN" altLang="en-US" sz="20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字符处</a:t>
            </a:r>
            <a:r>
              <a:rPr kumimoji="1" lang="zh-CN" altLang="en-US" sz="20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失配</a:t>
            </a:r>
          </a:p>
        </p:txBody>
      </p:sp>
      <p:sp>
        <p:nvSpPr>
          <p:cNvPr id="149539" name="AutoShape 35"/>
          <p:cNvSpPr>
            <a:spLocks noChangeArrowheads="1"/>
          </p:cNvSpPr>
          <p:nvPr/>
        </p:nvSpPr>
        <p:spPr bwMode="auto">
          <a:xfrm>
            <a:off x="2667000" y="4038600"/>
            <a:ext cx="5791200" cy="457200"/>
          </a:xfrm>
          <a:prstGeom prst="wedgeRectCallout">
            <a:avLst>
              <a:gd name="adj1" fmla="val -2935"/>
              <a:gd name="adj2" fmla="val -10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‘</a:t>
            </a:r>
            <a:r>
              <a:rPr kumimoji="1" lang="en-US" altLang="zh-CN" sz="2400" b="1" dirty="0" err="1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 dirty="0" err="1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j</a:t>
            </a:r>
            <a:r>
              <a:rPr kumimoji="1" lang="en-US" altLang="zh-CN" sz="2400" b="1" baseline="-25000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-</a:t>
            </a:r>
            <a:r>
              <a:rPr kumimoji="1" lang="en-US" altLang="zh-CN" sz="2400" b="1" baseline="-25000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</a:rPr>
              <a:t>(k-1)</a:t>
            </a:r>
            <a:r>
              <a:rPr kumimoji="1" lang="en-US" altLang="zh-CN" sz="24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…P</a:t>
            </a:r>
            <a:r>
              <a:rPr kumimoji="1" lang="en-US" altLang="zh-CN" sz="2400" b="1" baseline="-25000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j-1</a:t>
            </a:r>
            <a:r>
              <a:rPr kumimoji="1" lang="en-US" altLang="zh-CN" sz="24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’   </a:t>
            </a:r>
            <a:r>
              <a:rPr kumimoji="1" lang="zh-CN" altLang="en-US" sz="20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截取一段，但</a:t>
            </a:r>
            <a:r>
              <a:rPr kumimoji="1" lang="en-US" altLang="zh-CN" sz="20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k</a:t>
            </a:r>
            <a:r>
              <a:rPr kumimoji="1" lang="zh-CN" altLang="en-US" sz="2000" b="1" dirty="0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有限制，</a:t>
            </a:r>
            <a:r>
              <a:rPr kumimoji="1" lang="en-US" altLang="zh-CN" sz="20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1&lt;k&lt;j</a:t>
            </a:r>
          </a:p>
        </p:txBody>
      </p:sp>
      <p:sp>
        <p:nvSpPr>
          <p:cNvPr id="149540" name="AutoShape 36"/>
          <p:cNvSpPr>
            <a:spLocks noChangeArrowheads="1"/>
          </p:cNvSpPr>
          <p:nvPr/>
        </p:nvSpPr>
        <p:spPr bwMode="auto">
          <a:xfrm>
            <a:off x="6553200" y="304800"/>
            <a:ext cx="2590800" cy="457200"/>
          </a:xfrm>
          <a:prstGeom prst="wedgeRectCallout">
            <a:avLst>
              <a:gd name="adj1" fmla="val -25611"/>
              <a:gd name="adj2" fmla="val 179861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k</a:t>
            </a:r>
            <a:r>
              <a:rPr kumimoji="1" lang="zh-CN" altLang="en-US" sz="2400" b="1" smtClean="0">
                <a:solidFill>
                  <a:srgbClr val="F98D4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楷体_GB2312" pitchFamily="49" charset="-122"/>
              </a:rPr>
              <a:t>是追求的新起点</a:t>
            </a:r>
          </a:p>
        </p:txBody>
      </p:sp>
      <p:sp>
        <p:nvSpPr>
          <p:cNvPr id="149545" name="Oval 41"/>
          <p:cNvSpPr>
            <a:spLocks noChangeArrowheads="1"/>
          </p:cNvSpPr>
          <p:nvPr/>
        </p:nvSpPr>
        <p:spPr bwMode="auto">
          <a:xfrm>
            <a:off x="2057400" y="3048000"/>
            <a:ext cx="338138" cy="457200"/>
          </a:xfrm>
          <a:prstGeom prst="ellipse">
            <a:avLst/>
          </a:prstGeom>
          <a:noFill/>
          <a:ln w="349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49548" name="Rectangle 44"/>
          <p:cNvSpPr>
            <a:spLocks noChangeArrowheads="1"/>
          </p:cNvSpPr>
          <p:nvPr/>
        </p:nvSpPr>
        <p:spPr bwMode="auto">
          <a:xfrm>
            <a:off x="0" y="533400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FF00"/>
                </a:solidFill>
                <a:latin typeface="Times New Roman" charset="0"/>
                <a:ea typeface="楷体_GB2312" pitchFamily="49" charset="-122"/>
              </a:rPr>
              <a:t>注意：</a:t>
            </a:r>
            <a:r>
              <a:rPr kumimoji="1" lang="en-US" altLang="zh-CN" sz="2400" b="1" smtClean="0">
                <a:solidFill>
                  <a:srgbClr val="00FF00"/>
                </a:solidFill>
                <a:latin typeface="Times New Roman" charset="0"/>
                <a:ea typeface="楷体_GB2312" pitchFamily="49" charset="-122"/>
              </a:rPr>
              <a:t>j </a:t>
            </a:r>
            <a:r>
              <a:rPr kumimoji="1" lang="zh-CN" altLang="en-US" sz="2400" b="1" smtClean="0">
                <a:solidFill>
                  <a:srgbClr val="00FF00"/>
                </a:solidFill>
                <a:latin typeface="Times New Roman" charset="0"/>
                <a:ea typeface="楷体_GB2312" pitchFamily="49" charset="-122"/>
              </a:rPr>
              <a:t>为当前已知的失配位置，我们的目标是计算新起点 </a:t>
            </a:r>
            <a:r>
              <a:rPr kumimoji="1" lang="en-US" altLang="zh-CN" sz="2400" b="1" smtClean="0">
                <a:solidFill>
                  <a:srgbClr val="00FF00"/>
                </a:solidFill>
                <a:latin typeface="Times New Roman" charset="0"/>
                <a:ea typeface="楷体_GB2312" pitchFamily="49" charset="-122"/>
              </a:rPr>
              <a:t>k</a:t>
            </a:r>
            <a:r>
              <a:rPr kumimoji="1" lang="zh-CN" altLang="en-US" sz="2400" b="1" smtClean="0">
                <a:solidFill>
                  <a:srgbClr val="00FF00"/>
                </a:solidFill>
                <a:latin typeface="Times New Roman" charset="0"/>
                <a:ea typeface="楷体_GB2312" pitchFamily="49" charset="-122"/>
              </a:rPr>
              <a:t>。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FF00"/>
                </a:solidFill>
                <a:latin typeface="Times New Roman" charset="0"/>
                <a:ea typeface="楷体_GB2312" pitchFamily="49" charset="-122"/>
              </a:rPr>
              <a:t>式中仅剩一个未知数</a:t>
            </a:r>
            <a:r>
              <a:rPr kumimoji="1" lang="en-US" altLang="zh-CN" sz="2400" b="1" smtClean="0">
                <a:solidFill>
                  <a:srgbClr val="00FF00"/>
                </a:solidFill>
                <a:latin typeface="Times New Roman" charset="0"/>
                <a:ea typeface="楷体_GB2312" pitchFamily="49" charset="-122"/>
              </a:rPr>
              <a:t>k</a:t>
            </a:r>
            <a:r>
              <a:rPr kumimoji="1" lang="zh-CN" altLang="en-US" sz="2400" b="1" smtClean="0">
                <a:solidFill>
                  <a:srgbClr val="00FF00"/>
                </a:solidFill>
                <a:latin typeface="Times New Roman" charset="0"/>
                <a:ea typeface="楷体_GB2312" pitchFamily="49" charset="-122"/>
              </a:rPr>
              <a:t>，理论上已可解！</a:t>
            </a:r>
          </a:p>
        </p:txBody>
      </p:sp>
      <p:grpSp>
        <p:nvGrpSpPr>
          <p:cNvPr id="149552" name="Group 48"/>
          <p:cNvGrpSpPr>
            <a:grpSpLocks/>
          </p:cNvGrpSpPr>
          <p:nvPr/>
        </p:nvGrpSpPr>
        <p:grpSpPr bwMode="auto">
          <a:xfrm>
            <a:off x="1219200" y="3352800"/>
            <a:ext cx="1219200" cy="533400"/>
            <a:chOff x="768" y="2112"/>
            <a:chExt cx="768" cy="336"/>
          </a:xfrm>
        </p:grpSpPr>
        <p:sp>
          <p:nvSpPr>
            <p:cNvPr id="149546" name="Oval 42"/>
            <p:cNvSpPr>
              <a:spLocks noChangeArrowheads="1"/>
            </p:cNvSpPr>
            <p:nvPr/>
          </p:nvSpPr>
          <p:spPr bwMode="auto">
            <a:xfrm>
              <a:off x="1296" y="2160"/>
              <a:ext cx="240" cy="288"/>
            </a:xfrm>
            <a:prstGeom prst="ellips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  <p:sp>
          <p:nvSpPr>
            <p:cNvPr id="149551" name="Oval 47"/>
            <p:cNvSpPr>
              <a:spLocks noChangeArrowheads="1"/>
            </p:cNvSpPr>
            <p:nvPr/>
          </p:nvSpPr>
          <p:spPr bwMode="auto">
            <a:xfrm>
              <a:off x="768" y="2112"/>
              <a:ext cx="240" cy="336"/>
            </a:xfrm>
            <a:prstGeom prst="ellips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35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47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95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9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0" fill="hold"/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0" fill="hold"/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0" fill="hold"/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0" fill="hold"/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 autoUpdateAnimBg="0"/>
      <p:bldP spid="149507" grpId="0" autoUpdateAnimBg="0"/>
      <p:bldP spid="149508" grpId="0" autoUpdateAnimBg="0"/>
      <p:bldP spid="149509" grpId="0" build="p" animBg="1" autoUpdateAnimBg="0"/>
      <p:bldP spid="149519" grpId="0" autoUpdateAnimBg="0"/>
      <p:bldP spid="149520" grpId="0" autoUpdateAnimBg="0"/>
      <p:bldP spid="149522" grpId="0" autoUpdateAnimBg="0"/>
      <p:bldP spid="149523" grpId="0" autoUpdateAnimBg="0"/>
      <p:bldP spid="149524" grpId="0" animBg="1" autoUpdateAnimBg="0"/>
      <p:bldP spid="149525" grpId="0" autoUpdateAnimBg="0"/>
      <p:bldP spid="149538" grpId="0" autoUpdateAnimBg="0"/>
      <p:bldP spid="149539" grpId="0" animBg="1" autoUpdateAnimBg="0"/>
      <p:bldP spid="149540" grpId="0" animBg="1" autoUpdateAnimBg="0"/>
      <p:bldP spid="149545" grpId="0" animBg="1"/>
      <p:bldP spid="14954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Tx/>
              <a:buNone/>
            </a:pPr>
            <a:r>
              <a:rPr kumimoji="1" lang="zh-CN" altLang="en-US" sz="2800" kern="1200" dirty="0" smtClean="0">
                <a:solidFill>
                  <a:srgbClr val="000000"/>
                </a:solidFill>
                <a:latin typeface="Times New Roman" pitchFamily="18" charset="0"/>
              </a:rPr>
              <a:t>为此，定义</a:t>
            </a:r>
            <a:r>
              <a:rPr kumimoji="1" lang="en-US" altLang="zh-CN" sz="2800" kern="1200" dirty="0">
                <a:solidFill>
                  <a:srgbClr val="3333CC"/>
                </a:solidFill>
                <a:latin typeface="Times New Roman" pitchFamily="18" charset="0"/>
              </a:rPr>
              <a:t>next[j]</a:t>
            </a:r>
            <a:r>
              <a:rPr kumimoji="1" lang="zh-CN" altLang="en-US" sz="2800" kern="1200" dirty="0">
                <a:solidFill>
                  <a:srgbClr val="000000"/>
                </a:solidFill>
                <a:latin typeface="Times New Roman" pitchFamily="18" charset="0"/>
              </a:rPr>
              <a:t>函数，表明当模式中第</a:t>
            </a:r>
            <a:r>
              <a:rPr kumimoji="1" lang="en-US" altLang="zh-CN" sz="2800" kern="1200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kumimoji="1" lang="zh-CN" altLang="en-US" sz="2800" kern="1200" dirty="0">
                <a:solidFill>
                  <a:srgbClr val="000000"/>
                </a:solidFill>
                <a:latin typeface="Times New Roman" pitchFamily="18" charset="0"/>
              </a:rPr>
              <a:t>个字符与主串中相应字符“失配”时，在模式中需重新和主串中该字符进行比较的字符的位置。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3890" y="2420888"/>
            <a:ext cx="8281988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>
              <a:spcBef>
                <a:spcPct val="50000"/>
              </a:spcBef>
              <a:defRPr/>
            </a:pPr>
            <a:r>
              <a:rPr lang="en-US" altLang="zh-CN" sz="2800" kern="0" dirty="0" smtClean="0">
                <a:solidFill>
                  <a:srgbClr val="000000"/>
                </a:solidFill>
                <a:latin typeface="宋体" pitchFamily="2" charset="-122"/>
              </a:rPr>
              <a:t> 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altLang="zh-CN" sz="2800" kern="0" dirty="0" smtClean="0">
                <a:solidFill>
                  <a:srgbClr val="000000"/>
                </a:solidFill>
                <a:latin typeface="宋体" pitchFamily="2" charset="-122"/>
              </a:rPr>
              <a:t>       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max{ k|1&lt;k&lt;j,</a:t>
            </a:r>
            <a:r>
              <a:rPr lang="zh-CN" altLang="en-US" sz="2800" kern="0" dirty="0" smtClean="0">
                <a:solidFill>
                  <a:srgbClr val="000000"/>
                </a:solidFill>
              </a:rPr>
              <a:t>且</a:t>
            </a:r>
            <a:r>
              <a:rPr lang="zh-CN" altLang="en-US" sz="2800" kern="0" dirty="0" smtClean="0">
                <a:solidFill>
                  <a:srgbClr val="000000"/>
                </a:solidFill>
              </a:rPr>
              <a:t>“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P</a:t>
            </a:r>
            <a:r>
              <a:rPr lang="en-US" altLang="zh-CN" sz="2800" kern="0" baseline="-30000" dirty="0" smtClean="0">
                <a:solidFill>
                  <a:srgbClr val="000000"/>
                </a:solidFill>
              </a:rPr>
              <a:t>1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…P</a:t>
            </a:r>
            <a:r>
              <a:rPr lang="en-US" altLang="zh-CN" sz="2800" kern="0" baseline="-30000" dirty="0" smtClean="0">
                <a:solidFill>
                  <a:srgbClr val="000000"/>
                </a:solidFill>
              </a:rPr>
              <a:t>k-1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”=“P</a:t>
            </a:r>
            <a:r>
              <a:rPr lang="en-US" altLang="zh-CN" sz="2800" kern="0" baseline="-30000" dirty="0" smtClean="0">
                <a:solidFill>
                  <a:srgbClr val="000000"/>
                </a:solidFill>
              </a:rPr>
              <a:t>j-k+1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…P</a:t>
            </a:r>
            <a:r>
              <a:rPr lang="en-US" altLang="zh-CN" sz="2800" kern="0" baseline="-30000" dirty="0" smtClean="0">
                <a:solidFill>
                  <a:srgbClr val="000000"/>
                </a:solidFill>
              </a:rPr>
              <a:t>j-1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”</a:t>
            </a:r>
            <a:r>
              <a:rPr lang="en-US" altLang="zh-CN" sz="2800" kern="0" dirty="0" smtClean="0">
                <a:solidFill>
                  <a:srgbClr val="000000"/>
                </a:solidFill>
                <a:latin typeface="宋体" pitchFamily="2" charset="-122"/>
              </a:rPr>
              <a:t> }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altLang="zh-CN" sz="2800" kern="0" dirty="0" smtClean="0">
                <a:solidFill>
                  <a:srgbClr val="000000"/>
                </a:solidFill>
                <a:latin typeface="宋体" pitchFamily="2" charset="-122"/>
              </a:rPr>
              <a:t>                    </a:t>
            </a:r>
            <a:r>
              <a:rPr lang="zh-CN" altLang="en-US" sz="2800" kern="0" dirty="0" smtClean="0">
                <a:solidFill>
                  <a:srgbClr val="000000"/>
                </a:solidFill>
                <a:latin typeface="宋体" pitchFamily="2" charset="-122"/>
              </a:rPr>
              <a:t>当此集合非空时                                     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sz="2800" kern="0" dirty="0" smtClean="0">
                <a:solidFill>
                  <a:srgbClr val="000000"/>
                </a:solidFill>
                <a:latin typeface="宋体" pitchFamily="2" charset="-122"/>
              </a:rPr>
              <a:t>       </a:t>
            </a:r>
            <a:r>
              <a:rPr lang="en-US" altLang="zh-CN" sz="2800" kern="0" dirty="0" smtClean="0">
                <a:solidFill>
                  <a:srgbClr val="000000"/>
                </a:solidFill>
                <a:latin typeface="宋体" pitchFamily="2" charset="-122"/>
              </a:rPr>
              <a:t>0            </a:t>
            </a:r>
            <a:r>
              <a:rPr lang="zh-CN" altLang="en-US" sz="2800" kern="0" dirty="0" smtClean="0">
                <a:solidFill>
                  <a:srgbClr val="000000"/>
                </a:solidFill>
                <a:latin typeface="宋体" pitchFamily="2" charset="-122"/>
              </a:rPr>
              <a:t>当</a:t>
            </a:r>
            <a:r>
              <a:rPr lang="en-US" altLang="zh-CN" sz="2800" kern="0" dirty="0" smtClean="0">
                <a:solidFill>
                  <a:srgbClr val="000000"/>
                </a:solidFill>
                <a:latin typeface="宋体" pitchFamily="2" charset="-122"/>
              </a:rPr>
              <a:t>j=1</a:t>
            </a:r>
            <a:r>
              <a:rPr lang="zh-CN" altLang="en-US" sz="2800" kern="0" dirty="0" smtClean="0">
                <a:solidFill>
                  <a:srgbClr val="000000"/>
                </a:solidFill>
                <a:latin typeface="宋体" pitchFamily="2" charset="-122"/>
              </a:rPr>
              <a:t>时</a:t>
            </a:r>
          </a:p>
          <a:p>
            <a:pPr algn="just">
              <a:spcBef>
                <a:spcPct val="50000"/>
              </a:spcBef>
              <a:defRPr/>
            </a:pPr>
            <a:r>
              <a:rPr lang="zh-CN" altLang="en-US" sz="2800" kern="0" dirty="0" smtClean="0">
                <a:solidFill>
                  <a:srgbClr val="000000"/>
                </a:solidFill>
                <a:latin typeface="宋体" pitchFamily="2" charset="-122"/>
              </a:rPr>
              <a:t>       </a:t>
            </a:r>
            <a:r>
              <a:rPr lang="en-US" altLang="zh-CN" sz="2800" kern="0" dirty="0" smtClean="0">
                <a:solidFill>
                  <a:srgbClr val="000000"/>
                </a:solidFill>
                <a:latin typeface="宋体" pitchFamily="2" charset="-122"/>
              </a:rPr>
              <a:t>1            </a:t>
            </a:r>
            <a:r>
              <a:rPr lang="zh-CN" altLang="en-US" sz="2800" kern="0" dirty="0" smtClean="0">
                <a:solidFill>
                  <a:srgbClr val="000000"/>
                </a:solidFill>
                <a:latin typeface="宋体" pitchFamily="2" charset="-122"/>
              </a:rPr>
              <a:t>其他情况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528" y="4075063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800" kern="0" dirty="0" smtClean="0">
                <a:solidFill>
                  <a:srgbClr val="000000"/>
                </a:solidFill>
              </a:rPr>
              <a:t>next[j]=</a:t>
            </a: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1763390" y="3357513"/>
            <a:ext cx="215900" cy="2089150"/>
          </a:xfrm>
          <a:prstGeom prst="leftBrace">
            <a:avLst>
              <a:gd name="adj1" fmla="val 80637"/>
              <a:gd name="adj2" fmla="val 50000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220196" y="2484683"/>
            <a:ext cx="3657600" cy="381000"/>
          </a:xfrm>
          <a:prstGeom prst="wedgeRoundRectCallout">
            <a:avLst>
              <a:gd name="adj1" fmla="val -41999"/>
              <a:gd name="adj2" fmla="val 118818"/>
              <a:gd name="adj3" fmla="val 16667"/>
            </a:avLst>
          </a:prstGeom>
          <a:solidFill>
            <a:srgbClr val="9CE157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kern="0" dirty="0" smtClean="0">
                <a:solidFill>
                  <a:srgbClr val="000066"/>
                </a:solidFill>
                <a:latin typeface="楷体_GB2312" pitchFamily="49" charset="-122"/>
              </a:rPr>
              <a:t>取</a:t>
            </a:r>
            <a:r>
              <a:rPr kumimoji="1" lang="en-US" altLang="zh-CN" sz="2000" b="1" kern="0" dirty="0" smtClean="0">
                <a:solidFill>
                  <a:srgbClr val="000066"/>
                </a:solidFill>
                <a:latin typeface="楷体_GB2312" pitchFamily="49" charset="-122"/>
              </a:rPr>
              <a:t>P</a:t>
            </a:r>
            <a:r>
              <a:rPr kumimoji="1" lang="zh-CN" altLang="en-US" sz="2000" b="1" kern="0" dirty="0" smtClean="0">
                <a:solidFill>
                  <a:srgbClr val="000066"/>
                </a:solidFill>
                <a:latin typeface="楷体_GB2312" pitchFamily="49" charset="-122"/>
              </a:rPr>
              <a:t>首与</a:t>
            </a:r>
            <a:r>
              <a:rPr kumimoji="1" lang="en-US" altLang="zh-CN" sz="2000" b="1" kern="0" dirty="0" err="1" smtClean="0">
                <a:solidFill>
                  <a:srgbClr val="000066"/>
                </a:solidFill>
                <a:latin typeface="楷体_GB2312" pitchFamily="49" charset="-122"/>
              </a:rPr>
              <a:t>p</a:t>
            </a:r>
            <a:r>
              <a:rPr kumimoji="1" lang="en-US" altLang="zh-CN" sz="2000" b="1" kern="0" baseline="-25000" dirty="0" err="1" smtClean="0">
                <a:solidFill>
                  <a:srgbClr val="000066"/>
                </a:solidFill>
                <a:latin typeface="楷体_GB2312" pitchFamily="49" charset="-122"/>
              </a:rPr>
              <a:t>j</a:t>
            </a:r>
            <a:r>
              <a:rPr kumimoji="1" lang="zh-CN" altLang="en-US" sz="2000" b="1" kern="0" dirty="0" smtClean="0">
                <a:solidFill>
                  <a:srgbClr val="000066"/>
                </a:solidFill>
                <a:latin typeface="楷体_GB2312" pitchFamily="49" charset="-122"/>
              </a:rPr>
              <a:t>处最大的相同子串</a:t>
            </a:r>
          </a:p>
        </p:txBody>
      </p:sp>
    </p:spTree>
    <p:extLst>
      <p:ext uri="{BB962C8B-B14F-4D97-AF65-F5344CB8AC3E}">
        <p14:creationId xmlns:p14="http://schemas.microsoft.com/office/powerpoint/2010/main" val="414412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AutoShape 2"/>
          <p:cNvSpPr>
            <a:spLocks noChangeArrowheads="1"/>
          </p:cNvSpPr>
          <p:nvPr/>
        </p:nvSpPr>
        <p:spPr bwMode="auto">
          <a:xfrm>
            <a:off x="4427984" y="5943600"/>
            <a:ext cx="2887216" cy="457200"/>
          </a:xfrm>
          <a:prstGeom prst="wedgeRoundRectCallout">
            <a:avLst>
              <a:gd name="adj1" fmla="val -5597"/>
              <a:gd name="adj2" fmla="val -13410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从两头往中间比较</a:t>
            </a: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001000" cy="137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/>
              <a:t>         </a:t>
            </a:r>
            <a:r>
              <a:rPr lang="zh-CN" altLang="en-US" sz="2400" b="1" dirty="0"/>
              <a:t>模 式 串  </a:t>
            </a:r>
            <a:r>
              <a:rPr lang="en-US" altLang="zh-CN" sz="2400" b="1" dirty="0" smtClean="0"/>
              <a:t>P</a:t>
            </a:r>
            <a:r>
              <a:rPr lang="zh-CN" altLang="en-US" sz="2400" b="1" dirty="0" smtClean="0"/>
              <a:t>：   </a:t>
            </a:r>
            <a:r>
              <a:rPr lang="en-US" altLang="zh-CN" sz="2400" b="1" dirty="0"/>
              <a:t>a  b  a  </a:t>
            </a:r>
            <a:r>
              <a:rPr lang="en-US" altLang="zh-CN" sz="2400" b="1" dirty="0" err="1"/>
              <a:t>a</a:t>
            </a:r>
            <a:r>
              <a:rPr lang="en-US" altLang="zh-CN" sz="2400" b="1" dirty="0"/>
              <a:t>  b  c  a  c</a:t>
            </a:r>
          </a:p>
          <a:p>
            <a:pPr>
              <a:buFontTx/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可能失配位 </a:t>
            </a:r>
            <a:r>
              <a:rPr lang="en-US" altLang="zh-CN" sz="2400" b="1" dirty="0">
                <a:solidFill>
                  <a:schemeClr val="accent1"/>
                </a:solidFill>
              </a:rPr>
              <a:t>j</a:t>
            </a:r>
            <a:r>
              <a:rPr lang="zh-CN" altLang="en-US" sz="2400" b="1" dirty="0"/>
              <a:t>：   </a:t>
            </a:r>
            <a:r>
              <a:rPr lang="en-US" altLang="zh-CN" sz="2400" b="1" dirty="0"/>
              <a:t>1  2  3  4  5  6  7  8</a:t>
            </a:r>
          </a:p>
          <a:p>
            <a:pPr>
              <a:buFontTx/>
              <a:buNone/>
            </a:pPr>
            <a:r>
              <a:rPr lang="zh-CN" altLang="en-US" sz="2400" b="1" dirty="0"/>
              <a:t>新匹配位</a:t>
            </a:r>
            <a:r>
              <a:rPr lang="en-US" altLang="zh-CN" sz="2400" b="1" dirty="0">
                <a:solidFill>
                  <a:schemeClr val="accent1"/>
                </a:solidFill>
              </a:rPr>
              <a:t>k=</a:t>
            </a:r>
            <a:r>
              <a:rPr lang="en-US" altLang="zh-CN" sz="2400" b="1" dirty="0">
                <a:solidFill>
                  <a:srgbClr val="66FF33"/>
                </a:solidFill>
              </a:rPr>
              <a:t>next[</a:t>
            </a:r>
            <a:r>
              <a:rPr lang="en-US" altLang="zh-CN" sz="2400" b="1" dirty="0">
                <a:solidFill>
                  <a:schemeClr val="accent1"/>
                </a:solidFill>
              </a:rPr>
              <a:t>j</a:t>
            </a:r>
            <a:r>
              <a:rPr lang="en-US" altLang="zh-CN" sz="2400" b="1" dirty="0">
                <a:solidFill>
                  <a:srgbClr val="66FF33"/>
                </a:solidFill>
              </a:rPr>
              <a:t>]</a:t>
            </a:r>
            <a:r>
              <a:rPr lang="en-US" altLang="zh-CN" sz="2400" b="1" dirty="0"/>
              <a:t> :</a:t>
            </a:r>
          </a:p>
        </p:txBody>
      </p:sp>
      <p:grpSp>
        <p:nvGrpSpPr>
          <p:cNvPr id="153605" name="Group 5"/>
          <p:cNvGrpSpPr>
            <a:grpSpLocks/>
          </p:cNvGrpSpPr>
          <p:nvPr/>
        </p:nvGrpSpPr>
        <p:grpSpPr bwMode="auto">
          <a:xfrm>
            <a:off x="2123728" y="2133600"/>
            <a:ext cx="7020272" cy="1092200"/>
            <a:chOff x="816" y="1440"/>
            <a:chExt cx="4080" cy="688"/>
          </a:xfrm>
        </p:grpSpPr>
        <p:sp>
          <p:nvSpPr>
            <p:cNvPr id="153606" name="Rectangle 6"/>
            <p:cNvSpPr>
              <a:spLocks noChangeArrowheads="1"/>
            </p:cNvSpPr>
            <p:nvPr/>
          </p:nvSpPr>
          <p:spPr bwMode="auto">
            <a:xfrm>
              <a:off x="816" y="1622"/>
              <a:ext cx="96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dirty="0" smtClean="0">
                  <a:solidFill>
                    <a:srgbClr val="66FF33"/>
                  </a:solidFill>
                  <a:latin typeface="Times New Roman" charset="0"/>
                  <a:ea typeface="楷体_GB2312" pitchFamily="49" charset="-122"/>
                </a:rPr>
                <a:t>next[ </a:t>
              </a:r>
              <a:r>
                <a:rPr kumimoji="1" lang="en-US" altLang="zh-CN" sz="2200" b="1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j</a:t>
              </a:r>
              <a:r>
                <a:rPr kumimoji="1" lang="en-US" altLang="zh-CN" sz="2200" b="1" dirty="0" smtClean="0">
                  <a:solidFill>
                    <a:srgbClr val="66FF33"/>
                  </a:solidFill>
                  <a:latin typeface="Times New Roman" charset="0"/>
                  <a:ea typeface="楷体_GB2312" pitchFamily="49" charset="-122"/>
                </a:rPr>
                <a:t> ]</a:t>
              </a:r>
              <a:r>
                <a:rPr kumimoji="1" lang="zh-CN" altLang="en-US" sz="2200" b="1" dirty="0" smtClean="0">
                  <a:solidFill>
                    <a:srgbClr val="66FF33"/>
                  </a:solidFill>
                  <a:latin typeface="Times New Roman" charset="0"/>
                  <a:ea typeface="楷体_GB2312" pitchFamily="49" charset="-122"/>
                </a:rPr>
                <a:t>＝</a:t>
              </a:r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1632" y="1440"/>
              <a:ext cx="3264" cy="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dirty="0" smtClean="0">
                  <a:solidFill>
                    <a:srgbClr val="66FF33"/>
                  </a:solidFill>
                  <a:latin typeface="Times New Roman" charset="0"/>
                  <a:ea typeface="楷体_GB2312" pitchFamily="49" charset="-122"/>
                </a:rPr>
                <a:t>0        </a:t>
              </a:r>
              <a:r>
                <a:rPr kumimoji="1" lang="zh-CN" altLang="en-US" sz="2200" b="1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当</a:t>
              </a:r>
              <a:r>
                <a:rPr kumimoji="1" lang="en-US" altLang="zh-CN" sz="2200" b="1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j</a:t>
              </a:r>
              <a:r>
                <a:rPr kumimoji="1" lang="zh-CN" altLang="en-US" sz="2200" b="1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＝</a:t>
              </a:r>
              <a:r>
                <a:rPr kumimoji="1" lang="en-US" altLang="zh-CN" sz="2200" b="1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1</a:t>
              </a:r>
              <a:r>
                <a:rPr kumimoji="1" lang="zh-CN" altLang="en-US" sz="2200" b="1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时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100" b="1" dirty="0" smtClean="0">
                  <a:solidFill>
                    <a:srgbClr val="66FF33"/>
                  </a:solidFill>
                  <a:latin typeface="Times New Roman" charset="0"/>
                  <a:ea typeface="楷体_GB2312" pitchFamily="49" charset="-122"/>
                </a:rPr>
                <a:t>max { k </a:t>
              </a:r>
              <a:r>
                <a:rPr kumimoji="1" lang="en-US" altLang="zh-CN" sz="2100" b="1" dirty="0" smtClean="0">
                  <a:solidFill>
                    <a:srgbClr val="FFFFFF"/>
                  </a:solidFill>
                  <a:latin typeface="Times New Roman" charset="0"/>
                  <a:ea typeface="楷体_GB2312" pitchFamily="49" charset="-122"/>
                </a:rPr>
                <a:t>|</a:t>
              </a:r>
              <a:r>
                <a:rPr kumimoji="1" lang="en-US" altLang="zh-CN" sz="2100" b="1" dirty="0" smtClean="0">
                  <a:solidFill>
                    <a:srgbClr val="F98D43"/>
                  </a:solidFill>
                  <a:latin typeface="Times New Roman" charset="0"/>
                  <a:ea typeface="楷体_GB2312" pitchFamily="49" charset="-122"/>
                </a:rPr>
                <a:t>1&lt;k&lt;j</a:t>
              </a:r>
              <a:r>
                <a:rPr kumimoji="1" lang="en-US" altLang="zh-CN" sz="2100" b="1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 </a:t>
              </a:r>
              <a:r>
                <a:rPr kumimoji="1" lang="zh-CN" altLang="en-US" sz="2100" b="1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且</a:t>
              </a:r>
              <a:r>
                <a:rPr kumimoji="1" lang="zh-CN" altLang="en-US" sz="2100" b="1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‘</a:t>
              </a:r>
              <a:r>
                <a:rPr kumimoji="1" lang="en-US" altLang="zh-CN" sz="2100" b="1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P</a:t>
              </a:r>
              <a:r>
                <a:rPr kumimoji="1" lang="en-US" altLang="zh-CN" sz="2100" b="1" baseline="-25000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1</a:t>
              </a:r>
              <a:r>
                <a:rPr kumimoji="1" lang="en-US" altLang="zh-CN" sz="2100" b="1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…P</a:t>
              </a:r>
              <a:r>
                <a:rPr kumimoji="1" lang="en-US" altLang="zh-CN" sz="2100" b="1" baseline="-25000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k-1</a:t>
              </a:r>
              <a:r>
                <a:rPr kumimoji="1" lang="en-US" altLang="zh-CN" sz="2100" b="1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’=‘</a:t>
              </a:r>
              <a:r>
                <a:rPr kumimoji="1" lang="en-US" altLang="zh-CN" sz="2100" b="1" dirty="0" err="1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P</a:t>
              </a:r>
              <a:r>
                <a:rPr kumimoji="1" lang="en-US" altLang="zh-CN" sz="2100" b="1" baseline="-25000" dirty="0" err="1" smtClean="0">
                  <a:solidFill>
                    <a:srgbClr val="9CE157"/>
                  </a:solidFill>
                  <a:latin typeface="宋体" charset="-122"/>
                </a:rPr>
                <a:t>j</a:t>
              </a:r>
              <a:r>
                <a:rPr kumimoji="1" lang="en-US" altLang="zh-CN" sz="2100" b="1" baseline="-25000" dirty="0" smtClean="0">
                  <a:solidFill>
                    <a:srgbClr val="9CE157"/>
                  </a:solidFill>
                  <a:latin typeface="宋体" charset="-122"/>
                </a:rPr>
                <a:t>-</a:t>
              </a:r>
              <a:r>
                <a:rPr kumimoji="1" lang="en-US" altLang="zh-CN" sz="2100" b="1" baseline="-25000" dirty="0" smtClean="0">
                  <a:solidFill>
                    <a:srgbClr val="9CE157"/>
                  </a:solidFill>
                  <a:latin typeface="宋体" charset="-122"/>
                </a:rPr>
                <a:t>(k-1)</a:t>
              </a:r>
              <a:r>
                <a:rPr kumimoji="1" lang="en-US" altLang="zh-CN" sz="2100" b="1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 </a:t>
              </a:r>
              <a:r>
                <a:rPr kumimoji="1" lang="en-US" altLang="zh-CN" sz="2100" b="1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…P</a:t>
              </a:r>
              <a:r>
                <a:rPr kumimoji="1" lang="en-US" altLang="zh-CN" sz="2100" b="1" baseline="-25000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j-1</a:t>
              </a:r>
              <a:r>
                <a:rPr kumimoji="1" lang="en-US" altLang="zh-CN" sz="2100" b="1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’ </a:t>
              </a:r>
              <a:r>
                <a:rPr kumimoji="1" lang="en-US" altLang="zh-CN" sz="2100" b="1" dirty="0" smtClean="0">
                  <a:solidFill>
                    <a:srgbClr val="66FF33"/>
                  </a:solidFill>
                  <a:latin typeface="Times New Roman" charset="0"/>
                  <a:ea typeface="楷体_GB2312" pitchFamily="49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200" b="1" dirty="0" smtClean="0">
                  <a:solidFill>
                    <a:srgbClr val="66FF33"/>
                  </a:solidFill>
                  <a:latin typeface="Times New Roman" charset="0"/>
                  <a:ea typeface="楷体_GB2312" pitchFamily="49" charset="-122"/>
                </a:rPr>
                <a:t>1       </a:t>
              </a:r>
              <a:r>
                <a:rPr kumimoji="1" lang="zh-CN" altLang="en-US" sz="2200" b="1" dirty="0" smtClean="0">
                  <a:solidFill>
                    <a:srgbClr val="9CE157"/>
                  </a:solidFill>
                  <a:latin typeface="Times New Roman" charset="0"/>
                  <a:ea typeface="楷体_GB2312" pitchFamily="49" charset="-122"/>
                </a:rPr>
                <a:t>其他情况</a:t>
              </a:r>
            </a:p>
          </p:txBody>
        </p:sp>
        <p:sp>
          <p:nvSpPr>
            <p:cNvPr id="153608" name="AutoShape 8"/>
            <p:cNvSpPr>
              <a:spLocks/>
            </p:cNvSpPr>
            <p:nvPr/>
          </p:nvSpPr>
          <p:spPr bwMode="auto">
            <a:xfrm>
              <a:off x="1584" y="1488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200" smtClean="0">
                <a:solidFill>
                  <a:srgbClr val="FFFFFF"/>
                </a:solidFill>
                <a:latin typeface="Times New Roman" charset="0"/>
              </a:endParaRPr>
            </a:p>
          </p:txBody>
        </p:sp>
      </p:grp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2940050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0</a:t>
            </a:r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228600" y="15240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>
            <a:off x="228600" y="20574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3244850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1</a:t>
            </a: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3625850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98D43"/>
                </a:solidFill>
                <a:latin typeface="Times New Roman" charset="0"/>
                <a:ea typeface="楷体_GB2312" pitchFamily="49" charset="-122"/>
              </a:rPr>
              <a:t>1</a:t>
            </a: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3962400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98D43"/>
                </a:solidFill>
                <a:latin typeface="Times New Roman" charset="0"/>
                <a:ea typeface="楷体_GB2312" pitchFamily="49" charset="-122"/>
              </a:rPr>
              <a:t>2</a:t>
            </a:r>
          </a:p>
        </p:txBody>
      </p: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4311650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98D43"/>
                </a:solidFill>
                <a:latin typeface="Times New Roman" charset="0"/>
                <a:ea typeface="楷体_GB2312" pitchFamily="49" charset="-122"/>
              </a:rPr>
              <a:t>2</a:t>
            </a:r>
          </a:p>
        </p:txBody>
      </p:sp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4616450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3</a:t>
            </a:r>
          </a:p>
        </p:txBody>
      </p:sp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4953000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1</a:t>
            </a:r>
          </a:p>
        </p:txBody>
      </p:sp>
      <p:sp>
        <p:nvSpPr>
          <p:cNvPr id="153618" name="Rectangle 18"/>
          <p:cNvSpPr>
            <a:spLocks noChangeArrowheads="1"/>
          </p:cNvSpPr>
          <p:nvPr/>
        </p:nvSpPr>
        <p:spPr bwMode="auto">
          <a:xfrm>
            <a:off x="5302250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2</a:t>
            </a:r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228600" y="2924944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CC00"/>
                </a:solidFill>
                <a:latin typeface="Times New Roman" charset="0"/>
                <a:ea typeface="楷体_GB2312" pitchFamily="49" charset="-122"/>
              </a:rPr>
              <a:t>讨论：</a:t>
            </a:r>
            <a:endParaRPr kumimoji="1" lang="zh-CN" altLang="en-US" sz="2000" b="1" dirty="0" smtClean="0">
              <a:solidFill>
                <a:srgbClr val="9CE157"/>
              </a:solidFill>
              <a:latin typeface="Times New Roman" charset="0"/>
              <a:ea typeface="楷体_GB2312" pitchFamily="49" charset="-122"/>
            </a:endParaRPr>
          </a:p>
        </p:txBody>
      </p:sp>
      <p:sp>
        <p:nvSpPr>
          <p:cNvPr id="153621" name="Rectangle 21"/>
          <p:cNvSpPr>
            <a:spLocks noChangeArrowheads="1"/>
          </p:cNvSpPr>
          <p:nvPr/>
        </p:nvSpPr>
        <p:spPr bwMode="auto">
          <a:xfrm>
            <a:off x="251520" y="3356992"/>
            <a:ext cx="838200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j=1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时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, next[ j ]≡</a:t>
            </a:r>
            <a:r>
              <a:rPr kumimoji="1" lang="en-US" altLang="zh-CN" sz="24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 0</a:t>
            </a:r>
            <a:r>
              <a:rPr kumimoji="1" lang="zh-CN" altLang="en-US" sz="24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；</a:t>
            </a:r>
            <a:r>
              <a:rPr kumimoji="1" lang="en-US" altLang="zh-CN" sz="2400" b="1" dirty="0" smtClean="0">
                <a:solidFill>
                  <a:srgbClr val="649FDA"/>
                </a:solidFill>
                <a:latin typeface="Times New Roman" charset="0"/>
                <a:ea typeface="楷体_GB2312" pitchFamily="49" charset="-122"/>
              </a:rPr>
              <a:t>//</a:t>
            </a:r>
            <a:r>
              <a:rPr kumimoji="1" lang="zh-CN" altLang="en-US" sz="2400" b="1" dirty="0" smtClean="0">
                <a:solidFill>
                  <a:srgbClr val="649FDA"/>
                </a:solidFill>
                <a:latin typeface="Times New Roman" charset="0"/>
                <a:ea typeface="楷体_GB2312" pitchFamily="49" charset="-122"/>
              </a:rPr>
              <a:t>属于“</a:t>
            </a:r>
            <a:r>
              <a:rPr kumimoji="1" lang="en-US" altLang="zh-CN" sz="2400" b="1" dirty="0" smtClean="0">
                <a:solidFill>
                  <a:srgbClr val="649FDA"/>
                </a:solidFill>
                <a:latin typeface="Times New Roman" charset="0"/>
                <a:ea typeface="楷体_GB2312" pitchFamily="49" charset="-122"/>
              </a:rPr>
              <a:t>j=1”</a:t>
            </a:r>
            <a:r>
              <a:rPr kumimoji="1" lang="zh-CN" altLang="en-US" sz="2400" b="1" dirty="0" smtClean="0">
                <a:solidFill>
                  <a:srgbClr val="649FDA"/>
                </a:solidFill>
                <a:latin typeface="Times New Roman" charset="0"/>
                <a:ea typeface="楷体_GB2312" pitchFamily="49" charset="-122"/>
              </a:rPr>
              <a:t>情况</a:t>
            </a:r>
            <a:r>
              <a:rPr kumimoji="1" lang="en-US" altLang="zh-CN" sz="2400" b="1" dirty="0" smtClean="0">
                <a:solidFill>
                  <a:srgbClr val="649FDA"/>
                </a:solidFill>
                <a:latin typeface="Times New Roman" charset="0"/>
                <a:ea typeface="楷体_GB2312" pitchFamily="49" charset="-122"/>
              </a:rPr>
              <a:t>;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j=2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时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, next[ j ]≡</a:t>
            </a:r>
            <a:r>
              <a:rPr kumimoji="1" lang="en-US" altLang="zh-CN" sz="24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 1</a:t>
            </a:r>
            <a:r>
              <a:rPr kumimoji="1" lang="zh-CN" altLang="en-US" sz="2400" b="1" dirty="0" smtClean="0">
                <a:solidFill>
                  <a:srgbClr val="66FF33"/>
                </a:solidFill>
                <a:latin typeface="Times New Roman" charset="0"/>
                <a:ea typeface="楷体_GB2312" pitchFamily="49" charset="-122"/>
              </a:rPr>
              <a:t>；</a:t>
            </a:r>
            <a:r>
              <a:rPr kumimoji="1" lang="en-US" altLang="zh-CN" sz="2400" b="1" dirty="0" smtClean="0">
                <a:solidFill>
                  <a:srgbClr val="649FDA"/>
                </a:solidFill>
                <a:latin typeface="Times New Roman" charset="0"/>
                <a:ea typeface="楷体_GB2312" pitchFamily="49" charset="-122"/>
              </a:rPr>
              <a:t>// </a:t>
            </a:r>
            <a:r>
              <a:rPr kumimoji="1" lang="zh-CN" altLang="en-US" sz="2400" b="1" dirty="0" smtClean="0">
                <a:solidFill>
                  <a:srgbClr val="649FDA"/>
                </a:solidFill>
                <a:latin typeface="Times New Roman" charset="0"/>
                <a:ea typeface="楷体_GB2312" pitchFamily="49" charset="-122"/>
              </a:rPr>
              <a:t>找不到</a:t>
            </a:r>
            <a:r>
              <a:rPr kumimoji="1" lang="en-US" altLang="zh-CN" sz="2400" b="1" dirty="0" smtClean="0">
                <a:solidFill>
                  <a:srgbClr val="649FDA"/>
                </a:solidFill>
                <a:latin typeface="Times New Roman" charset="0"/>
                <a:ea typeface="楷体_GB2312" pitchFamily="49" charset="-122"/>
              </a:rPr>
              <a:t>1&lt;k&lt;j</a:t>
            </a:r>
            <a:r>
              <a:rPr kumimoji="1" lang="zh-CN" altLang="en-US" sz="2400" b="1" dirty="0" smtClean="0">
                <a:solidFill>
                  <a:srgbClr val="649FDA"/>
                </a:solidFill>
                <a:latin typeface="Times New Roman" charset="0"/>
                <a:ea typeface="楷体_GB2312" pitchFamily="49" charset="-122"/>
              </a:rPr>
              <a:t>的</a:t>
            </a:r>
            <a:r>
              <a:rPr kumimoji="1" lang="en-US" altLang="zh-CN" sz="2400" b="1" dirty="0" smtClean="0">
                <a:solidFill>
                  <a:srgbClr val="649FDA"/>
                </a:solidFill>
                <a:latin typeface="Times New Roman" charset="0"/>
                <a:ea typeface="楷体_GB2312" pitchFamily="49" charset="-122"/>
              </a:rPr>
              <a:t>k</a:t>
            </a:r>
            <a:r>
              <a:rPr kumimoji="1" lang="zh-CN" altLang="en-US" sz="2400" b="1" dirty="0" smtClean="0">
                <a:solidFill>
                  <a:srgbClr val="649FDA"/>
                </a:solidFill>
                <a:latin typeface="Times New Roman" charset="0"/>
                <a:ea typeface="楷体_GB2312" pitchFamily="49" charset="-122"/>
              </a:rPr>
              <a:t>，属于“其他情况”；</a:t>
            </a:r>
          </a:p>
        </p:txBody>
      </p:sp>
      <p:sp>
        <p:nvSpPr>
          <p:cNvPr id="153622" name="Rectangle 22"/>
          <p:cNvSpPr>
            <a:spLocks noChangeArrowheads="1"/>
          </p:cNvSpPr>
          <p:nvPr/>
        </p:nvSpPr>
        <p:spPr bwMode="auto">
          <a:xfrm>
            <a:off x="228600" y="2438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CC00"/>
                </a:solidFill>
                <a:latin typeface="Times New Roman" charset="0"/>
                <a:ea typeface="楷体_GB2312" pitchFamily="49" charset="-122"/>
              </a:rPr>
              <a:t>刚才已归纳：</a:t>
            </a:r>
            <a:endParaRPr kumimoji="1" lang="zh-CN" altLang="en-US" sz="2000" b="1" dirty="0" smtClean="0">
              <a:solidFill>
                <a:srgbClr val="9CE157"/>
              </a:solidFill>
              <a:latin typeface="Times New Roman" charset="0"/>
              <a:ea typeface="楷体_GB2312" pitchFamily="49" charset="-122"/>
            </a:endParaRPr>
          </a:p>
        </p:txBody>
      </p:sp>
      <p:sp>
        <p:nvSpPr>
          <p:cNvPr id="153623" name="Rectangle 23"/>
          <p:cNvSpPr>
            <a:spLocks noChangeArrowheads="1"/>
          </p:cNvSpPr>
          <p:nvPr/>
        </p:nvSpPr>
        <p:spPr bwMode="auto">
          <a:xfrm>
            <a:off x="251520" y="4221088"/>
            <a:ext cx="86554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j=3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时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, </a:t>
            </a:r>
            <a:r>
              <a:rPr kumimoji="1" lang="en-US" altLang="zh-CN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k={2}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，只需查看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‘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’=‘P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宋体" charset="-122"/>
              </a:rPr>
              <a:t>2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’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成立否，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No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则属于其他情况</a:t>
            </a:r>
            <a:r>
              <a:rPr kumimoji="1" lang="zh-CN" altLang="en-US" sz="20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 </a:t>
            </a:r>
          </a:p>
        </p:txBody>
      </p:sp>
      <p:sp>
        <p:nvSpPr>
          <p:cNvPr id="153624" name="Rectangle 24"/>
          <p:cNvSpPr>
            <a:spLocks noChangeArrowheads="1"/>
          </p:cNvSpPr>
          <p:nvPr/>
        </p:nvSpPr>
        <p:spPr bwMode="auto">
          <a:xfrm>
            <a:off x="251520" y="4623519"/>
            <a:ext cx="88924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j=4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时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, </a:t>
            </a:r>
            <a:r>
              <a:rPr kumimoji="1" lang="en-US" altLang="zh-CN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k={2</a:t>
            </a:r>
            <a:r>
              <a:rPr kumimoji="1" lang="zh-CN" altLang="en-US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3}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，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要查看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及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/>
                <a:ea typeface="楷体_GB2312" pitchFamily="49" charset="-122"/>
              </a:rPr>
              <a:t>‘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/>
                <a:ea typeface="楷体_GB2312" pitchFamily="49" charset="-122"/>
              </a:rPr>
              <a:t>’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是否成立</a:t>
            </a:r>
          </a:p>
        </p:txBody>
      </p:sp>
      <p:sp>
        <p:nvSpPr>
          <p:cNvPr id="153625" name="Rectangle 25"/>
          <p:cNvSpPr>
            <a:spLocks noChangeArrowheads="1"/>
          </p:cNvSpPr>
          <p:nvPr/>
        </p:nvSpPr>
        <p:spPr bwMode="auto">
          <a:xfrm>
            <a:off x="251520" y="4974267"/>
            <a:ext cx="8439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j=5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时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, </a:t>
            </a:r>
            <a:r>
              <a:rPr kumimoji="1" lang="en-US" altLang="zh-CN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k={2</a:t>
            </a:r>
            <a:r>
              <a:rPr kumimoji="1" lang="zh-CN" altLang="en-US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3</a:t>
            </a:r>
            <a:r>
              <a:rPr kumimoji="1" lang="zh-CN" altLang="en-US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4}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，要查看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‘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’=‘P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宋体" charset="-122"/>
              </a:rPr>
              <a:t>4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’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，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‘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’=‘P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宋体" charset="-122"/>
              </a:rPr>
              <a:t>3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4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’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                                                  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‘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1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2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宋体" charset="-122"/>
              </a:rPr>
              <a:t>3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’=‘P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宋体" charset="-122"/>
              </a:rPr>
              <a:t>2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宋体" charset="-122"/>
              </a:rPr>
              <a:t>3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4</a:t>
            </a:r>
            <a:r>
              <a:rPr kumimoji="1" lang="en-US" altLang="zh-CN" sz="2400" b="1" dirty="0" smtClean="0">
                <a:solidFill>
                  <a:srgbClr val="FFFFFF"/>
                </a:solidFill>
                <a:latin typeface="Times New Roman" charset="0"/>
                <a:ea typeface="楷体_GB2312" pitchFamily="49" charset="-122"/>
              </a:rPr>
              <a:t>’</a:t>
            </a:r>
          </a:p>
        </p:txBody>
      </p:sp>
      <p:sp>
        <p:nvSpPr>
          <p:cNvPr id="153626" name="Rectangle 26"/>
          <p:cNvSpPr>
            <a:spLocks noChangeArrowheads="1"/>
          </p:cNvSpPr>
          <p:nvPr/>
        </p:nvSpPr>
        <p:spPr bwMode="auto">
          <a:xfrm>
            <a:off x="228600" y="5708104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以此类推，可得后续</a:t>
            </a:r>
            <a:r>
              <a:rPr kumimoji="1" lang="en-US" altLang="zh-CN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next[j]</a:t>
            </a:r>
            <a:r>
              <a:rPr kumimoji="1" lang="zh-CN" altLang="en-US" sz="2400" b="1" dirty="0" smtClean="0">
                <a:solidFill>
                  <a:srgbClr val="9CE157"/>
                </a:solidFill>
                <a:latin typeface="Times New Roman" charset="0"/>
                <a:ea typeface="楷体_GB2312" pitchFamily="49" charset="-122"/>
              </a:rPr>
              <a:t>值。</a:t>
            </a:r>
            <a:endParaRPr kumimoji="1" lang="zh-CN" altLang="en-US" sz="2000" b="1" dirty="0" smtClean="0">
              <a:solidFill>
                <a:srgbClr val="9CE157"/>
              </a:solidFill>
              <a:latin typeface="Times New Roman" charset="0"/>
              <a:ea typeface="楷体_GB2312" pitchFamily="49" charset="-122"/>
            </a:endParaRPr>
          </a:p>
        </p:txBody>
      </p:sp>
      <p:sp>
        <p:nvSpPr>
          <p:cNvPr id="153628" name="AutoShape 28"/>
          <p:cNvSpPr>
            <a:spLocks noChangeArrowheads="1"/>
          </p:cNvSpPr>
          <p:nvPr/>
        </p:nvSpPr>
        <p:spPr bwMode="auto">
          <a:xfrm>
            <a:off x="6402388" y="990600"/>
            <a:ext cx="2741612" cy="873125"/>
          </a:xfrm>
          <a:prstGeom prst="wedgeEllipseCallout">
            <a:avLst>
              <a:gd name="adj1" fmla="val -60829"/>
              <a:gd name="adj2" fmla="val 3981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1905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next[j]</a:t>
            </a:r>
            <a:r>
              <a:rPr kumimoji="1" lang="zh-CN" altLang="en-US" sz="20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20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0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无关，可以预先计算</a:t>
            </a:r>
          </a:p>
        </p:txBody>
      </p:sp>
      <p:sp>
        <p:nvSpPr>
          <p:cNvPr id="153629" name="Rectangle 29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5334000" cy="519113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chemeClr val="accent1"/>
                </a:solidFill>
              </a:rPr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425651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53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53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53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153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153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10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1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nimBg="1" autoUpdateAnimBg="0"/>
      <p:bldP spid="153604" grpId="0" build="p" autoUpdateAnimBg="0"/>
      <p:bldP spid="153609" grpId="0" autoUpdateAnimBg="0"/>
      <p:bldP spid="153610" grpId="0" animBg="1"/>
      <p:bldP spid="153611" grpId="0" animBg="1"/>
      <p:bldP spid="153612" grpId="0" autoUpdateAnimBg="0"/>
      <p:bldP spid="153613" grpId="0" autoUpdateAnimBg="0"/>
      <p:bldP spid="153614" grpId="0" autoUpdateAnimBg="0"/>
      <p:bldP spid="153615" grpId="0" autoUpdateAnimBg="0"/>
      <p:bldP spid="153616" grpId="0" autoUpdateAnimBg="0"/>
      <p:bldP spid="153617" grpId="0" autoUpdateAnimBg="0"/>
      <p:bldP spid="153618" grpId="0" autoUpdateAnimBg="0"/>
      <p:bldP spid="153619" grpId="0" autoUpdateAnimBg="0"/>
      <p:bldP spid="153621" grpId="0" build="p" autoUpdateAnimBg="0"/>
      <p:bldP spid="153622" grpId="0" autoUpdateAnimBg="0"/>
      <p:bldP spid="153623" grpId="0" build="p" autoUpdateAnimBg="0"/>
      <p:bldP spid="153624" grpId="0" autoUpdateAnimBg="0"/>
      <p:bldP spid="153625" grpId="0" build="p" autoUpdateAnimBg="0"/>
      <p:bldP spid="153626" grpId="0" autoUpdateAnimBg="0"/>
      <p:bldP spid="15362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304800" y="1386407"/>
            <a:ext cx="845820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当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j=1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时，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Next[j]=0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；   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//Next[j]=0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表示根本不进行字符比较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当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j&gt;1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时，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Next[j]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的值为：模式串的位置</a:t>
            </a:r>
            <a:r>
              <a:rPr kumimoji="1" lang="zh-CN" altLang="en-US" sz="2800" b="1" dirty="0" smtClean="0">
                <a:solidFill>
                  <a:srgbClr val="99FF33"/>
                </a:solidFill>
                <a:latin typeface="仿宋_GB2312" pitchFamily="49" charset="-122"/>
                <a:ea typeface="仿宋_GB2312" pitchFamily="49" charset="-122"/>
              </a:rPr>
              <a:t>从</a:t>
            </a:r>
            <a:r>
              <a:rPr kumimoji="1" lang="en-US" altLang="zh-CN" sz="2800" b="1" dirty="0" smtClean="0">
                <a:solidFill>
                  <a:srgbClr val="99FF33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99FF33"/>
                </a:solidFill>
                <a:latin typeface="仿宋_GB2312" pitchFamily="49" charset="-122"/>
                <a:ea typeface="仿宋_GB2312" pitchFamily="49" charset="-122"/>
              </a:rPr>
              <a:t>到</a:t>
            </a:r>
            <a:r>
              <a:rPr kumimoji="1" lang="en-US" altLang="zh-CN" sz="2800" b="1" dirty="0" smtClean="0">
                <a:solidFill>
                  <a:srgbClr val="99FF33"/>
                </a:solidFill>
                <a:latin typeface="仿宋_GB2312" pitchFamily="49" charset="-122"/>
                <a:ea typeface="仿宋_GB2312" pitchFamily="49" charset="-122"/>
              </a:rPr>
              <a:t>j-1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构成的串中所出现的</a:t>
            </a:r>
            <a:r>
              <a:rPr kumimoji="1" lang="zh-CN" altLang="en-US" sz="2800" b="1" dirty="0" smtClean="0">
                <a:solidFill>
                  <a:srgbClr val="99FF33"/>
                </a:solidFill>
                <a:latin typeface="仿宋_GB2312" pitchFamily="49" charset="-122"/>
                <a:ea typeface="仿宋_GB2312" pitchFamily="49" charset="-122"/>
              </a:rPr>
              <a:t>首尾相同的子串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的最大长度</a:t>
            </a:r>
            <a:r>
              <a:rPr kumimoji="1" lang="zh-CN" altLang="en-US" sz="2800" b="1" dirty="0" smtClean="0">
                <a:solidFill>
                  <a:srgbClr val="99FF33"/>
                </a:solidFill>
                <a:latin typeface="仿宋_GB2312" pitchFamily="49" charset="-122"/>
                <a:ea typeface="仿宋_GB2312" pitchFamily="49" charset="-122"/>
              </a:rPr>
              <a:t>加</a:t>
            </a:r>
            <a:r>
              <a:rPr kumimoji="1" lang="en-US" altLang="zh-CN" sz="2800" b="1" dirty="0" smtClean="0">
                <a:solidFill>
                  <a:srgbClr val="99FF33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无首尾相同的子串时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Next[j]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的值为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。 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// Next[j]=1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表示从模式串头部开始进行字符比较</a:t>
            </a: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457200" y="424369"/>
            <a:ext cx="502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FFCC00"/>
                </a:solidFill>
                <a:latin typeface="Arial Black" pitchFamily="34" charset="0"/>
                <a:ea typeface="楷体_GB2312" pitchFamily="49" charset="-122"/>
              </a:rPr>
              <a:t>next</a:t>
            </a:r>
            <a:r>
              <a:rPr kumimoji="1" lang="en-US" altLang="zh-CN" sz="3200" b="1" dirty="0" smtClean="0">
                <a:solidFill>
                  <a:srgbClr val="FFCC00"/>
                </a:solidFill>
                <a:latin typeface="Arial Black" pitchFamily="34" charset="0"/>
                <a:ea typeface="楷体_GB2312" pitchFamily="49" charset="-122"/>
              </a:rPr>
              <a:t>[ j </a:t>
            </a:r>
            <a:r>
              <a:rPr kumimoji="1" lang="en-US" altLang="zh-CN" sz="3200" b="1" dirty="0" smtClean="0">
                <a:solidFill>
                  <a:srgbClr val="FFCC00"/>
                </a:solidFill>
                <a:latin typeface="Arial Black" pitchFamily="34" charset="0"/>
                <a:ea typeface="楷体_GB2312" pitchFamily="49" charset="-122"/>
              </a:rPr>
              <a:t>]</a:t>
            </a:r>
            <a:r>
              <a:rPr kumimoji="1" lang="zh-CN" altLang="en-US" sz="3200" b="1" dirty="0" smtClean="0">
                <a:solidFill>
                  <a:srgbClr val="FFCC00"/>
                </a:solidFill>
                <a:latin typeface="Arial Black" pitchFamily="34" charset="0"/>
                <a:ea typeface="楷体_GB2312" pitchFamily="49" charset="-122"/>
              </a:rPr>
              <a:t> 计算</a:t>
            </a:r>
            <a:r>
              <a:rPr kumimoji="1" lang="zh-CN" altLang="en-US" sz="3200" b="1" dirty="0">
                <a:solidFill>
                  <a:srgbClr val="FFCC00"/>
                </a:solidFill>
                <a:latin typeface="Arial Black" pitchFamily="34" charset="0"/>
                <a:ea typeface="楷体_GB2312" pitchFamily="49" charset="-122"/>
              </a:rPr>
              <a:t>方法</a:t>
            </a:r>
            <a:endParaRPr kumimoji="1" lang="zh-CN" altLang="en-US" sz="3200" b="1" dirty="0" smtClean="0">
              <a:solidFill>
                <a:srgbClr val="FFCC00"/>
              </a:solidFill>
              <a:latin typeface="Arial Black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2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4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算法的实现</a:t>
            </a:r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9552" y="1772816"/>
            <a:ext cx="7458472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en-US" altLang="zh-CN" dirty="0" err="1">
                <a:solidFill>
                  <a:srgbClr val="17347D"/>
                </a:solidFill>
                <a:latin typeface="Arial" pitchFamily="34" charset="0"/>
              </a:rPr>
              <a:t>int</a:t>
            </a: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 </a:t>
            </a:r>
            <a:r>
              <a:rPr lang="en-US" altLang="zh-CN" dirty="0" err="1">
                <a:solidFill>
                  <a:srgbClr val="17347D"/>
                </a:solidFill>
                <a:latin typeface="Arial" pitchFamily="34" charset="0"/>
              </a:rPr>
              <a:t>Index_KMP</a:t>
            </a: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 (</a:t>
            </a:r>
            <a:r>
              <a:rPr lang="en-US" altLang="zh-CN" dirty="0" err="1">
                <a:solidFill>
                  <a:srgbClr val="17347D"/>
                </a:solidFill>
                <a:latin typeface="Arial" pitchFamily="34" charset="0"/>
              </a:rPr>
              <a:t>SString</a:t>
            </a: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 </a:t>
            </a:r>
            <a:r>
              <a:rPr lang="en-US" altLang="zh-CN" dirty="0" err="1">
                <a:solidFill>
                  <a:srgbClr val="17347D"/>
                </a:solidFill>
                <a:latin typeface="Arial" pitchFamily="34" charset="0"/>
              </a:rPr>
              <a:t>S,SString</a:t>
            </a: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 T, </a:t>
            </a:r>
            <a:r>
              <a:rPr lang="en-US" altLang="zh-CN" dirty="0" err="1">
                <a:solidFill>
                  <a:srgbClr val="17347D"/>
                </a:solidFill>
                <a:latin typeface="Arial" pitchFamily="34" charset="0"/>
              </a:rPr>
              <a:t>int</a:t>
            </a: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 </a:t>
            </a:r>
            <a:r>
              <a:rPr lang="en-US" altLang="zh-CN" dirty="0" err="1">
                <a:solidFill>
                  <a:srgbClr val="17347D"/>
                </a:solidFill>
                <a:latin typeface="Arial" pitchFamily="34" charset="0"/>
              </a:rPr>
              <a:t>pos</a:t>
            </a: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)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{     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       </a:t>
            </a:r>
            <a:r>
              <a:rPr lang="en-US" altLang="zh-CN" dirty="0" err="1">
                <a:solidFill>
                  <a:srgbClr val="17347D"/>
                </a:solidFill>
                <a:latin typeface="Arial" pitchFamily="34" charset="0"/>
              </a:rPr>
              <a:t>i</a:t>
            </a: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= </a:t>
            </a:r>
            <a:r>
              <a:rPr lang="en-US" altLang="zh-CN" dirty="0" err="1">
                <a:solidFill>
                  <a:srgbClr val="17347D"/>
                </a:solidFill>
                <a:latin typeface="Arial" pitchFamily="34" charset="0"/>
              </a:rPr>
              <a:t>pos,j</a:t>
            </a: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 =1;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       while (</a:t>
            </a:r>
            <a:r>
              <a:rPr lang="en-US" altLang="zh-CN" dirty="0" err="1">
                <a:solidFill>
                  <a:srgbClr val="17347D"/>
                </a:solidFill>
                <a:latin typeface="Arial" pitchFamily="34" charset="0"/>
              </a:rPr>
              <a:t>i</a:t>
            </a:r>
            <a:r>
              <a:rPr lang="en-US" altLang="zh-CN" dirty="0" smtClean="0">
                <a:solidFill>
                  <a:srgbClr val="17347D"/>
                </a:solidFill>
                <a:latin typeface="Arial" pitchFamily="34" charset="0"/>
              </a:rPr>
              <a:t>&lt;=S[0</a:t>
            </a: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] &amp;&amp; j</a:t>
            </a:r>
            <a:r>
              <a:rPr lang="en-US" altLang="zh-CN" dirty="0" smtClean="0">
                <a:solidFill>
                  <a:srgbClr val="17347D"/>
                </a:solidFill>
                <a:latin typeface="Arial" pitchFamily="34" charset="0"/>
              </a:rPr>
              <a:t>&lt;=T[0</a:t>
            </a: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]) {    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             if (j==0 || S[</a:t>
            </a:r>
            <a:r>
              <a:rPr lang="en-US" altLang="zh-CN" dirty="0" err="1">
                <a:solidFill>
                  <a:srgbClr val="17347D"/>
                </a:solidFill>
                <a:latin typeface="Arial" pitchFamily="34" charset="0"/>
              </a:rPr>
              <a:t>i</a:t>
            </a: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]==T[j]) {   </a:t>
            </a:r>
            <a:r>
              <a:rPr lang="en-US" altLang="zh-CN" dirty="0" err="1">
                <a:solidFill>
                  <a:srgbClr val="17347D"/>
                </a:solidFill>
                <a:latin typeface="Arial" pitchFamily="34" charset="0"/>
              </a:rPr>
              <a:t>i</a:t>
            </a: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++;j++;  }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             else 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0000CC"/>
                </a:solidFill>
                <a:latin typeface="Arial" pitchFamily="34" charset="0"/>
              </a:rPr>
              <a:t>                 j=next[j];         /*</a:t>
            </a:r>
            <a:r>
              <a:rPr lang="en-US" altLang="zh-CN" dirty="0" err="1">
                <a:solidFill>
                  <a:srgbClr val="0000CC"/>
                </a:solidFill>
                <a:latin typeface="Arial" pitchFamily="34" charset="0"/>
              </a:rPr>
              <a:t>i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</a:rPr>
              <a:t>不变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</a:rPr>
              <a:t>,j</a:t>
            </a:r>
            <a:r>
              <a:rPr lang="zh-CN" altLang="en-US" dirty="0">
                <a:solidFill>
                  <a:srgbClr val="0000CC"/>
                </a:solidFill>
                <a:latin typeface="Arial" pitchFamily="34" charset="0"/>
              </a:rPr>
              <a:t>后退*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</a:rPr>
              <a:t>/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       }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       if (j&gt;T[0])  return </a:t>
            </a:r>
            <a:r>
              <a:rPr lang="en-US" altLang="zh-CN" dirty="0" err="1">
                <a:solidFill>
                  <a:srgbClr val="17347D"/>
                </a:solidFill>
                <a:latin typeface="Arial" pitchFamily="34" charset="0"/>
              </a:rPr>
              <a:t>i</a:t>
            </a: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-T[0];  /*</a:t>
            </a:r>
            <a:r>
              <a:rPr lang="zh-CN" altLang="en-US" dirty="0">
                <a:solidFill>
                  <a:srgbClr val="17347D"/>
                </a:solidFill>
                <a:latin typeface="Arial" pitchFamily="34" charset="0"/>
              </a:rPr>
              <a:t>匹配成功*</a:t>
            </a: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/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       else   return 0; </a:t>
            </a:r>
            <a:r>
              <a:rPr lang="en-US" altLang="zh-CN" dirty="0" smtClean="0">
                <a:solidFill>
                  <a:srgbClr val="17347D"/>
                </a:solidFill>
                <a:latin typeface="Arial" pitchFamily="34" charset="0"/>
              </a:rPr>
              <a:t> /*</a:t>
            </a:r>
            <a:r>
              <a:rPr lang="zh-CN" altLang="en-US" dirty="0">
                <a:solidFill>
                  <a:srgbClr val="17347D"/>
                </a:solidFill>
                <a:latin typeface="Arial" pitchFamily="34" charset="0"/>
              </a:rPr>
              <a:t>返回不匹配标志*</a:t>
            </a: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/</a:t>
            </a:r>
          </a:p>
          <a:p>
            <a:pPr algn="just">
              <a:lnSpc>
                <a:spcPct val="75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17347D"/>
                </a:solidFill>
                <a:latin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212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如何求</a:t>
            </a:r>
            <a:r>
              <a:rPr lang="en-US" altLang="zh-CN" dirty="0"/>
              <a:t>next</a:t>
            </a:r>
            <a:r>
              <a:rPr lang="zh-CN" altLang="en-US" dirty="0"/>
              <a:t>函数值</a:t>
            </a:r>
          </a:p>
          <a:p>
            <a:pPr lvl="1"/>
            <a:r>
              <a:rPr lang="zh-CN" altLang="en-US" dirty="0" smtClean="0"/>
              <a:t>由定义得知，</a:t>
            </a:r>
            <a:r>
              <a:rPr lang="en-US" altLang="zh-CN" dirty="0" smtClean="0"/>
              <a:t>next[1</a:t>
            </a:r>
            <a:r>
              <a:rPr lang="en-US" altLang="zh-CN" dirty="0"/>
              <a:t>] = 0</a:t>
            </a:r>
            <a:r>
              <a:rPr lang="en-US" altLang="zh-CN" dirty="0" smtClean="0"/>
              <a:t>;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</a:t>
            </a:r>
            <a:r>
              <a:rPr lang="en-US" altLang="zh-CN" dirty="0" smtClean="0"/>
              <a:t>next[j] = k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next[j+1] = ?</a:t>
            </a:r>
          </a:p>
          <a:p>
            <a:pPr marL="1371600" lvl="2" indent="-514350">
              <a:buFont typeface="+mj-ea"/>
              <a:buAutoNum type="circleNumDbPlain"/>
            </a:pPr>
            <a:r>
              <a:rPr kumimoji="1" lang="zh-CN" altLang="en-US" dirty="0" smtClean="0">
                <a:solidFill>
                  <a:srgbClr val="000000"/>
                </a:solidFill>
                <a:latin typeface="Times New Roman"/>
              </a:rPr>
              <a:t>若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kumimoji="1" lang="en-US" altLang="zh-CN" baseline="-25000" dirty="0" err="1" smtClean="0">
                <a:solidFill>
                  <a:srgbClr val="000000"/>
                </a:solidFill>
                <a:latin typeface="Times New Roman"/>
              </a:rPr>
              <a:t>k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/>
              </a:rPr>
              <a:t>=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/>
              </a:rPr>
              <a:t>p</a:t>
            </a:r>
            <a:r>
              <a:rPr kumimoji="1" lang="en-US" altLang="zh-CN" baseline="-25000" dirty="0" err="1" smtClean="0">
                <a:solidFill>
                  <a:srgbClr val="000000"/>
                </a:solidFill>
                <a:latin typeface="Times New Roman"/>
              </a:rPr>
              <a:t>j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/>
              </a:rPr>
              <a:t>，</a:t>
            </a:r>
            <a:r>
              <a:rPr kumimoji="1" lang="zh-CN" altLang="en-US" dirty="0">
                <a:solidFill>
                  <a:srgbClr val="000000"/>
                </a:solidFill>
                <a:latin typeface="Times New Roman"/>
              </a:rPr>
              <a:t>则有“</a:t>
            </a:r>
            <a:r>
              <a:rPr kumimoji="1" lang="en-US" altLang="zh-CN" dirty="0">
                <a:solidFill>
                  <a:srgbClr val="000000"/>
                </a:solidFill>
                <a:latin typeface="Times New Roman"/>
              </a:rPr>
              <a:t>p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latin typeface="Times New Roman"/>
              </a:rPr>
              <a:t>…p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/>
              </a:rPr>
              <a:t>k-1</a:t>
            </a:r>
            <a:r>
              <a:rPr kumimoji="1" lang="en-US" altLang="zh-CN" dirty="0">
                <a:solidFill>
                  <a:srgbClr val="000000"/>
                </a:solidFill>
                <a:latin typeface="Times New Roman"/>
              </a:rPr>
              <a:t>p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/>
              </a:rPr>
              <a:t>k</a:t>
            </a:r>
            <a:r>
              <a:rPr kumimoji="1" lang="en-US" altLang="zh-CN" dirty="0">
                <a:solidFill>
                  <a:srgbClr val="000000"/>
                </a:solidFill>
                <a:latin typeface="Times New Roman"/>
              </a:rPr>
              <a:t>”=“p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/>
              </a:rPr>
              <a:t>j-k+1</a:t>
            </a:r>
            <a:r>
              <a:rPr kumimoji="1" lang="en-US" altLang="zh-CN" dirty="0">
                <a:solidFill>
                  <a:srgbClr val="000000"/>
                </a:solidFill>
                <a:latin typeface="Times New Roman"/>
              </a:rPr>
              <a:t>…p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/>
              </a:rPr>
              <a:t>j-1</a:t>
            </a:r>
            <a:r>
              <a:rPr kumimoji="1" lang="en-US" altLang="zh-CN" dirty="0">
                <a:solidFill>
                  <a:srgbClr val="000000"/>
                </a:solidFill>
                <a:latin typeface="Times New Roman"/>
              </a:rPr>
              <a:t>p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/>
              </a:rPr>
              <a:t>j</a:t>
            </a:r>
            <a:r>
              <a:rPr kumimoji="1" lang="en-US" altLang="zh-CN" dirty="0">
                <a:solidFill>
                  <a:srgbClr val="000000"/>
                </a:solidFill>
                <a:latin typeface="Times New Roman"/>
              </a:rPr>
              <a:t>”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/>
              </a:rPr>
              <a:t>,</a:t>
            </a:r>
            <a:r>
              <a:rPr kumimoji="1" lang="zh-CN" altLang="en-US" dirty="0">
                <a:solidFill>
                  <a:srgbClr val="000000"/>
                </a:solidFill>
                <a:latin typeface="Times New Roman"/>
              </a:rPr>
              <a:t>如果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/>
              </a:rPr>
              <a:t>在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/>
              </a:rPr>
              <a:t>j+1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/>
              </a:rPr>
              <a:t>发生失配，</a:t>
            </a:r>
            <a:r>
              <a:rPr kumimoji="1" lang="zh-CN" altLang="en-US" dirty="0">
                <a:solidFill>
                  <a:srgbClr val="000000"/>
                </a:solidFill>
                <a:latin typeface="Times New Roman"/>
              </a:rPr>
              <a:t>说明</a:t>
            </a:r>
            <a:r>
              <a:rPr kumimoji="1" lang="en-US" altLang="zh-CN" dirty="0">
                <a:solidFill>
                  <a:srgbClr val="000000"/>
                </a:solidFill>
                <a:latin typeface="Times New Roman"/>
              </a:rPr>
              <a:t>next[j+1] = k+1 = next[j]+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/>
              </a:rPr>
              <a:t>1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/>
              </a:rPr>
              <a:t>。</a:t>
            </a:r>
            <a:endParaRPr lang="en-US" altLang="zh-CN" dirty="0" smtClean="0"/>
          </a:p>
          <a:p>
            <a:pPr marL="1371600" lvl="2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000000"/>
                </a:solidFill>
              </a:rPr>
              <a:t>若</a:t>
            </a:r>
            <a:r>
              <a:rPr lang="en-US" altLang="zh-CN" dirty="0" err="1">
                <a:solidFill>
                  <a:srgbClr val="000000"/>
                </a:solidFill>
              </a:rPr>
              <a:t>p</a:t>
            </a:r>
            <a:r>
              <a:rPr lang="en-US" altLang="zh-CN" baseline="-25000" dirty="0" err="1">
                <a:solidFill>
                  <a:srgbClr val="000000"/>
                </a:solidFill>
              </a:rPr>
              <a:t>k</a:t>
            </a:r>
            <a:r>
              <a:rPr lang="en-US" altLang="zh-CN" dirty="0" err="1">
                <a:solidFill>
                  <a:srgbClr val="000000"/>
                </a:solidFill>
              </a:rPr>
              <a:t>≠p</a:t>
            </a:r>
            <a:r>
              <a:rPr lang="en-US" altLang="zh-CN" baseline="-25000" dirty="0" err="1">
                <a:solidFill>
                  <a:srgbClr val="000000"/>
                </a:solidFill>
              </a:rPr>
              <a:t>j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zh-CN" altLang="en-US" dirty="0">
                <a:solidFill>
                  <a:srgbClr val="000000"/>
                </a:solidFill>
              </a:rPr>
              <a:t>可把求</a:t>
            </a:r>
            <a:r>
              <a:rPr lang="en-US" altLang="zh-CN" dirty="0">
                <a:solidFill>
                  <a:srgbClr val="000000"/>
                </a:solidFill>
              </a:rPr>
              <a:t>next</a:t>
            </a:r>
            <a:r>
              <a:rPr lang="zh-CN" altLang="en-US" dirty="0">
                <a:solidFill>
                  <a:srgbClr val="000000"/>
                </a:solidFill>
              </a:rPr>
              <a:t>值问题看成是一个模式匹配</a:t>
            </a:r>
            <a:r>
              <a:rPr lang="zh-CN" altLang="en-US" dirty="0" smtClean="0">
                <a:solidFill>
                  <a:srgbClr val="000000"/>
                </a:solidFill>
              </a:rPr>
              <a:t>问</a:t>
            </a:r>
            <a:r>
              <a:rPr lang="zh-CN" altLang="en-US" dirty="0">
                <a:solidFill>
                  <a:srgbClr val="000000"/>
                </a:solidFill>
              </a:rPr>
              <a:t>题，整个模式串既是主串，又是子串</a:t>
            </a:r>
            <a:r>
              <a:rPr lang="zh-CN" altLang="en-US" dirty="0" smtClean="0">
                <a:solidFill>
                  <a:srgbClr val="000000"/>
                </a:solidFill>
              </a:rPr>
              <a:t>。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23925"/>
            <a:ext cx="84074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2910" y="3413980"/>
            <a:ext cx="7426350" cy="344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  <a:spcAft>
                <a:spcPts val="600"/>
              </a:spcAft>
              <a:buClr>
                <a:srgbClr val="3333CC"/>
              </a:buClr>
              <a:buFont typeface="Wingdings" pitchFamily="2" charset="2"/>
              <a:buChar char="l"/>
              <a:defRPr/>
            </a:pPr>
            <a:r>
              <a:rPr lang="zh-CN" altLang="en-US" sz="2800" kern="0" dirty="0" smtClean="0">
                <a:solidFill>
                  <a:srgbClr val="000000"/>
                </a:solidFill>
              </a:rPr>
              <a:t>若</a:t>
            </a:r>
            <a:r>
              <a:rPr lang="en-US" altLang="zh-CN" sz="2800" kern="0" dirty="0" err="1" smtClean="0">
                <a:solidFill>
                  <a:srgbClr val="000000"/>
                </a:solidFill>
              </a:rPr>
              <a:t>p</a:t>
            </a:r>
            <a:r>
              <a:rPr lang="en-US" altLang="zh-CN" sz="2800" kern="0" baseline="-25000" dirty="0" err="1" smtClean="0">
                <a:solidFill>
                  <a:srgbClr val="000000"/>
                </a:solidFill>
              </a:rPr>
              <a:t>k</a:t>
            </a:r>
            <a:r>
              <a:rPr lang="en-US" altLang="zh-CN" sz="2800" kern="0" baseline="-25000" dirty="0" smtClean="0">
                <a:solidFill>
                  <a:srgbClr val="000000"/>
                </a:solidFill>
              </a:rPr>
              <a:t>’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=</a:t>
            </a:r>
            <a:r>
              <a:rPr lang="en-US" altLang="zh-CN" sz="2800" kern="0" dirty="0" err="1" smtClean="0">
                <a:solidFill>
                  <a:srgbClr val="000000"/>
                </a:solidFill>
              </a:rPr>
              <a:t>p</a:t>
            </a:r>
            <a:r>
              <a:rPr lang="en-US" altLang="zh-CN" sz="2800" kern="0" baseline="-25000" dirty="0" err="1" smtClean="0">
                <a:solidFill>
                  <a:srgbClr val="000000"/>
                </a:solidFill>
              </a:rPr>
              <a:t>j</a:t>
            </a:r>
            <a:r>
              <a:rPr lang="zh-CN" altLang="en-US" sz="2800" kern="0" dirty="0" smtClean="0">
                <a:solidFill>
                  <a:srgbClr val="000000"/>
                </a:solidFill>
              </a:rPr>
              <a:t>，则有“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p</a:t>
            </a:r>
            <a:r>
              <a:rPr lang="en-US" altLang="zh-CN" sz="2800" kern="0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…</a:t>
            </a:r>
            <a:r>
              <a:rPr lang="en-US" altLang="zh-CN" sz="2800" kern="0" dirty="0" err="1" smtClean="0">
                <a:solidFill>
                  <a:srgbClr val="000000"/>
                </a:solidFill>
              </a:rPr>
              <a:t>p</a:t>
            </a:r>
            <a:r>
              <a:rPr lang="en-US" altLang="zh-CN" sz="2800" kern="0" baseline="-25000" dirty="0" err="1" smtClean="0">
                <a:solidFill>
                  <a:srgbClr val="000000"/>
                </a:solidFill>
              </a:rPr>
              <a:t>k</a:t>
            </a:r>
            <a:r>
              <a:rPr lang="en-US" altLang="zh-CN" sz="2800" kern="0" baseline="-25000" dirty="0" smtClean="0">
                <a:solidFill>
                  <a:srgbClr val="000000"/>
                </a:solidFill>
              </a:rPr>
              <a:t>’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”=“p</a:t>
            </a:r>
            <a:r>
              <a:rPr lang="en-US" altLang="zh-CN" sz="2800" kern="0" baseline="-25000" dirty="0" smtClean="0">
                <a:solidFill>
                  <a:srgbClr val="000000"/>
                </a:solidFill>
              </a:rPr>
              <a:t>j-k’+1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…</a:t>
            </a:r>
            <a:r>
              <a:rPr lang="en-US" altLang="zh-CN" sz="2800" kern="0" dirty="0" err="1" smtClean="0">
                <a:solidFill>
                  <a:srgbClr val="000000"/>
                </a:solidFill>
              </a:rPr>
              <a:t>p</a:t>
            </a:r>
            <a:r>
              <a:rPr lang="en-US" altLang="zh-CN" sz="2800" kern="0" baseline="-25000" dirty="0" err="1" smtClean="0">
                <a:solidFill>
                  <a:srgbClr val="000000"/>
                </a:solidFill>
              </a:rPr>
              <a:t>j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”</a:t>
            </a:r>
            <a:r>
              <a:rPr lang="zh-CN" altLang="en-US" sz="2800" kern="0" dirty="0" smtClean="0">
                <a:solidFill>
                  <a:srgbClr val="000000"/>
                </a:solidFill>
              </a:rPr>
              <a:t>，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en-US" sz="2800" kern="0" dirty="0" smtClean="0">
                <a:solidFill>
                  <a:srgbClr val="000000"/>
                </a:solidFill>
              </a:rPr>
              <a:t>   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next[j+1]=k’+1=next[k]+1=next[next[j]]+1. 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3333CC"/>
              </a:buClr>
              <a:buFont typeface="Wingdings" pitchFamily="2" charset="2"/>
              <a:buChar char="l"/>
              <a:defRPr/>
            </a:pPr>
            <a:r>
              <a:rPr lang="zh-CN" altLang="en-US" sz="2800" kern="0" dirty="0" smtClean="0">
                <a:solidFill>
                  <a:srgbClr val="000000"/>
                </a:solidFill>
              </a:rPr>
              <a:t>若</a:t>
            </a:r>
            <a:r>
              <a:rPr lang="en-US" altLang="zh-CN" sz="2800" kern="0" dirty="0" err="1" smtClean="0">
                <a:solidFill>
                  <a:srgbClr val="000000"/>
                </a:solidFill>
              </a:rPr>
              <a:t>p</a:t>
            </a:r>
            <a:r>
              <a:rPr lang="en-US" altLang="zh-CN" sz="2800" kern="0" baseline="-25000" dirty="0" err="1" smtClean="0">
                <a:solidFill>
                  <a:srgbClr val="000000"/>
                </a:solidFill>
              </a:rPr>
              <a:t>k</a:t>
            </a:r>
            <a:r>
              <a:rPr lang="en-US" altLang="zh-CN" sz="2800" kern="0" baseline="-25000" dirty="0" smtClean="0">
                <a:solidFill>
                  <a:srgbClr val="000000"/>
                </a:solidFill>
              </a:rPr>
              <a:t>”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=</a:t>
            </a:r>
            <a:r>
              <a:rPr lang="en-US" altLang="zh-CN" sz="2800" kern="0" dirty="0" err="1" smtClean="0">
                <a:solidFill>
                  <a:srgbClr val="000000"/>
                </a:solidFill>
              </a:rPr>
              <a:t>p</a:t>
            </a:r>
            <a:r>
              <a:rPr lang="en-US" altLang="zh-CN" sz="2800" kern="0" baseline="-25000" dirty="0" err="1" smtClean="0">
                <a:solidFill>
                  <a:srgbClr val="000000"/>
                </a:solidFill>
              </a:rPr>
              <a:t>j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 </a:t>
            </a:r>
            <a:r>
              <a:rPr lang="zh-CN" altLang="en-US" sz="2800" kern="0" dirty="0" smtClean="0">
                <a:solidFill>
                  <a:srgbClr val="000000"/>
                </a:solidFill>
              </a:rPr>
              <a:t>，则有“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p</a:t>
            </a:r>
            <a:r>
              <a:rPr lang="en-US" altLang="zh-CN" sz="2800" kern="0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…</a:t>
            </a:r>
            <a:r>
              <a:rPr lang="en-US" altLang="zh-CN" sz="2800" kern="0" dirty="0" err="1" smtClean="0">
                <a:solidFill>
                  <a:srgbClr val="000000"/>
                </a:solidFill>
              </a:rPr>
              <a:t>p</a:t>
            </a:r>
            <a:r>
              <a:rPr lang="en-US" altLang="zh-CN" sz="2800" kern="0" baseline="-25000" dirty="0" err="1" smtClean="0">
                <a:solidFill>
                  <a:srgbClr val="000000"/>
                </a:solidFill>
              </a:rPr>
              <a:t>k</a:t>
            </a:r>
            <a:r>
              <a:rPr lang="en-US" altLang="zh-CN" sz="2800" kern="0" baseline="-25000" dirty="0" smtClean="0">
                <a:solidFill>
                  <a:srgbClr val="000000"/>
                </a:solidFill>
              </a:rPr>
              <a:t>”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”=“p</a:t>
            </a:r>
            <a:r>
              <a:rPr lang="en-US" altLang="zh-CN" sz="2800" kern="0" baseline="-25000" dirty="0" smtClean="0">
                <a:solidFill>
                  <a:srgbClr val="000000"/>
                </a:solidFill>
              </a:rPr>
              <a:t>j-k”+1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…</a:t>
            </a:r>
            <a:r>
              <a:rPr lang="en-US" altLang="zh-CN" sz="2800" kern="0" dirty="0" err="1" smtClean="0">
                <a:solidFill>
                  <a:srgbClr val="000000"/>
                </a:solidFill>
              </a:rPr>
              <a:t>p</a:t>
            </a:r>
            <a:r>
              <a:rPr lang="en-US" altLang="zh-CN" sz="2800" kern="0" baseline="-25000" dirty="0" err="1" smtClean="0">
                <a:solidFill>
                  <a:srgbClr val="000000"/>
                </a:solidFill>
              </a:rPr>
              <a:t>j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”</a:t>
            </a:r>
            <a:r>
              <a:rPr lang="zh-CN" altLang="en-US" sz="2800" kern="0" dirty="0" smtClean="0">
                <a:solidFill>
                  <a:srgbClr val="000000"/>
                </a:solidFill>
              </a:rPr>
              <a:t>，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en-US" sz="2800" kern="0" dirty="0" smtClean="0">
                <a:solidFill>
                  <a:srgbClr val="000000"/>
                </a:solidFill>
              </a:rPr>
              <a:t>    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next[j+1]=k”+1=next[k’]+1=next[next[k]]+1.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3333CC"/>
              </a:buClr>
              <a:buFont typeface="Wingdings" pitchFamily="2" charset="2"/>
              <a:buChar char="l"/>
              <a:defRPr/>
            </a:pPr>
            <a:r>
              <a:rPr lang="zh-CN" altLang="en-US" sz="2800" kern="0" dirty="0" smtClean="0">
                <a:solidFill>
                  <a:srgbClr val="000000"/>
                </a:solidFill>
              </a:rPr>
              <a:t>若不存在满足条件的串，则</a:t>
            </a:r>
            <a:r>
              <a:rPr lang="en-US" altLang="zh-CN" sz="2800" kern="0" dirty="0" smtClean="0">
                <a:solidFill>
                  <a:srgbClr val="000000"/>
                </a:solidFill>
              </a:rPr>
              <a:t>next[j+1]=1.</a:t>
            </a:r>
          </a:p>
        </p:txBody>
      </p:sp>
    </p:spTree>
    <p:extLst>
      <p:ext uri="{BB962C8B-B14F-4D97-AF65-F5344CB8AC3E}">
        <p14:creationId xmlns:p14="http://schemas.microsoft.com/office/powerpoint/2010/main" val="109864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next</a:t>
            </a:r>
            <a:r>
              <a:rPr lang="zh-CN" altLang="en-US" dirty="0"/>
              <a:t>函数</a:t>
            </a:r>
            <a:r>
              <a:rPr lang="zh-CN" altLang="en-US" dirty="0" smtClean="0"/>
              <a:t>值的算法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552" y="1759362"/>
            <a:ext cx="5040560" cy="342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45AB7D"/>
              </a:buClr>
              <a:buFontTx/>
              <a:buNone/>
            </a:pPr>
            <a:r>
              <a:rPr lang="en-US" altLang="zh-CN" sz="1800" b="1" dirty="0" smtClean="0">
                <a:solidFill>
                  <a:srgbClr val="17347D"/>
                </a:solidFill>
              </a:rPr>
              <a:t>void </a:t>
            </a:r>
            <a:r>
              <a:rPr lang="en-US" altLang="zh-CN" sz="1800" b="1" dirty="0" err="1" smtClean="0">
                <a:solidFill>
                  <a:srgbClr val="17347D"/>
                </a:solidFill>
              </a:rPr>
              <a:t>get_next</a:t>
            </a:r>
            <a:r>
              <a:rPr lang="en-US" altLang="zh-CN" sz="1800" b="1" dirty="0" smtClean="0">
                <a:solidFill>
                  <a:srgbClr val="17347D"/>
                </a:solidFill>
              </a:rPr>
              <a:t>(</a:t>
            </a:r>
            <a:r>
              <a:rPr lang="en-US" altLang="zh-CN" sz="1800" b="1" dirty="0" err="1" smtClean="0">
                <a:solidFill>
                  <a:srgbClr val="17347D"/>
                </a:solidFill>
              </a:rPr>
              <a:t>SString</a:t>
            </a:r>
            <a:r>
              <a:rPr lang="en-US" altLang="zh-CN" sz="1800" b="1" dirty="0" smtClean="0">
                <a:solidFill>
                  <a:srgbClr val="17347D"/>
                </a:solidFill>
              </a:rPr>
              <a:t> P, </a:t>
            </a:r>
            <a:r>
              <a:rPr lang="en-US" altLang="zh-CN" sz="1800" b="1" dirty="0" err="1" smtClean="0">
                <a:solidFill>
                  <a:srgbClr val="17347D"/>
                </a:solidFill>
              </a:rPr>
              <a:t>int</a:t>
            </a:r>
            <a:r>
              <a:rPr lang="en-US" altLang="zh-CN" sz="1800" b="1" dirty="0" smtClean="0">
                <a:solidFill>
                  <a:srgbClr val="17347D"/>
                </a:solidFill>
              </a:rPr>
              <a:t> &amp;next[ ])</a:t>
            </a:r>
          </a:p>
          <a:p>
            <a:pPr>
              <a:lnSpc>
                <a:spcPct val="90000"/>
              </a:lnSpc>
              <a:buClr>
                <a:srgbClr val="45AB7D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17347D"/>
                </a:solidFill>
              </a:rPr>
              <a:t>{</a:t>
            </a:r>
          </a:p>
          <a:p>
            <a:pPr>
              <a:lnSpc>
                <a:spcPct val="90000"/>
              </a:lnSpc>
              <a:buClr>
                <a:srgbClr val="45AB7D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17347D"/>
                </a:solidFill>
              </a:rPr>
              <a:t>     j= 1; next[1] = 0; k = 0;   </a:t>
            </a:r>
          </a:p>
          <a:p>
            <a:pPr>
              <a:lnSpc>
                <a:spcPct val="90000"/>
              </a:lnSpc>
              <a:buClr>
                <a:srgbClr val="45AB7D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17347D"/>
                </a:solidFill>
              </a:rPr>
              <a:t>     while( j&lt;</a:t>
            </a:r>
            <a:r>
              <a:rPr lang="en-US" altLang="zh-CN" sz="1800" b="1" dirty="0">
                <a:solidFill>
                  <a:srgbClr val="17347D"/>
                </a:solidFill>
              </a:rPr>
              <a:t> P</a:t>
            </a:r>
            <a:r>
              <a:rPr lang="en-US" altLang="zh-CN" sz="1800" b="1" dirty="0" smtClean="0">
                <a:solidFill>
                  <a:srgbClr val="17347D"/>
                </a:solidFill>
              </a:rPr>
              <a:t>[0]){</a:t>
            </a:r>
          </a:p>
          <a:p>
            <a:pPr>
              <a:lnSpc>
                <a:spcPct val="90000"/>
              </a:lnSpc>
              <a:buClr>
                <a:srgbClr val="45AB7D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17347D"/>
                </a:solidFill>
              </a:rPr>
              <a:t>          if(k==0 || </a:t>
            </a:r>
            <a:r>
              <a:rPr lang="en-US" altLang="zh-CN" sz="1800" b="1" dirty="0">
                <a:solidFill>
                  <a:srgbClr val="17347D"/>
                </a:solidFill>
              </a:rPr>
              <a:t>P</a:t>
            </a:r>
            <a:r>
              <a:rPr lang="en-US" altLang="zh-CN" sz="1800" b="1" dirty="0" smtClean="0">
                <a:solidFill>
                  <a:srgbClr val="17347D"/>
                </a:solidFill>
              </a:rPr>
              <a:t>[j] == </a:t>
            </a:r>
            <a:r>
              <a:rPr lang="en-US" altLang="zh-CN" sz="1800" b="1" dirty="0">
                <a:solidFill>
                  <a:srgbClr val="17347D"/>
                </a:solidFill>
              </a:rPr>
              <a:t>P</a:t>
            </a:r>
            <a:r>
              <a:rPr lang="en-US" altLang="zh-CN" sz="1800" b="1" dirty="0" smtClean="0">
                <a:solidFill>
                  <a:srgbClr val="17347D"/>
                </a:solidFill>
              </a:rPr>
              <a:t>[k]){</a:t>
            </a:r>
          </a:p>
          <a:p>
            <a:pPr>
              <a:lnSpc>
                <a:spcPct val="90000"/>
              </a:lnSpc>
              <a:buClr>
                <a:srgbClr val="45AB7D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17347D"/>
                </a:solidFill>
              </a:rPr>
              <a:t>                ++j; ++k; </a:t>
            </a:r>
          </a:p>
          <a:p>
            <a:pPr>
              <a:lnSpc>
                <a:spcPct val="90000"/>
              </a:lnSpc>
              <a:buClr>
                <a:srgbClr val="45AB7D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17347D"/>
                </a:solidFill>
              </a:rPr>
              <a:t>                next[j] = k;</a:t>
            </a:r>
          </a:p>
          <a:p>
            <a:pPr>
              <a:lnSpc>
                <a:spcPct val="90000"/>
              </a:lnSpc>
              <a:buClr>
                <a:srgbClr val="45AB7D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17347D"/>
                </a:solidFill>
              </a:rPr>
              <a:t>          }</a:t>
            </a:r>
          </a:p>
          <a:p>
            <a:pPr>
              <a:lnSpc>
                <a:spcPct val="90000"/>
              </a:lnSpc>
              <a:buClr>
                <a:srgbClr val="45AB7D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17347D"/>
                </a:solidFill>
              </a:rPr>
              <a:t>          else</a:t>
            </a:r>
          </a:p>
          <a:p>
            <a:pPr>
              <a:lnSpc>
                <a:spcPct val="90000"/>
              </a:lnSpc>
              <a:buClr>
                <a:srgbClr val="45AB7D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17347D"/>
                </a:solidFill>
              </a:rPr>
              <a:t>                k = next[k];</a:t>
            </a:r>
          </a:p>
          <a:p>
            <a:pPr>
              <a:lnSpc>
                <a:spcPct val="90000"/>
              </a:lnSpc>
              <a:buClr>
                <a:srgbClr val="45AB7D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17347D"/>
                </a:solidFill>
              </a:rPr>
              <a:t>}}                   </a:t>
            </a:r>
            <a:r>
              <a:rPr lang="en-US" altLang="zh-CN" sz="2400" b="1" dirty="0" smtClean="0">
                <a:solidFill>
                  <a:srgbClr val="17347D"/>
                </a:solidFill>
              </a:rPr>
              <a:t>         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7599" y="5180052"/>
            <a:ext cx="84963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800" b="1" kern="0" smtClean="0">
                <a:solidFill>
                  <a:srgbClr val="000000"/>
                </a:solidFill>
                <a:latin typeface="Times New Roman"/>
              </a:rPr>
              <a:t>  j              1  2  3  4  5  6  7  8  9  10 11 12 13 14 15 16 17</a:t>
            </a:r>
          </a:p>
          <a:p>
            <a:pPr>
              <a:buFontTx/>
              <a:buNone/>
              <a:defRPr/>
            </a:pPr>
            <a:r>
              <a:rPr lang="zh-CN" altLang="en-US" sz="2800" b="1" kern="0" smtClean="0">
                <a:solidFill>
                  <a:srgbClr val="000000"/>
                </a:solidFill>
                <a:latin typeface="Times New Roman"/>
              </a:rPr>
              <a:t>模式串     </a:t>
            </a:r>
            <a:r>
              <a:rPr lang="en-US" altLang="zh-CN" sz="2800" b="1" kern="0" smtClean="0">
                <a:solidFill>
                  <a:srgbClr val="000000"/>
                </a:solidFill>
                <a:latin typeface="Times New Roman"/>
              </a:rPr>
              <a:t>a  b  c  a  a  b  b  c  a  b   c   a   a   b   d   a   b   </a:t>
            </a:r>
            <a:endParaRPr lang="en-US" altLang="zh-CN" sz="2800" b="1" kern="0" dirty="0" smtClean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Rectangle 90"/>
          <p:cNvSpPr>
            <a:spLocks noChangeArrowheads="1"/>
          </p:cNvSpPr>
          <p:nvPr/>
        </p:nvSpPr>
        <p:spPr bwMode="auto">
          <a:xfrm>
            <a:off x="2151924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>
            <a:off x="567599" y="6188114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0" smtClean="0">
                <a:solidFill>
                  <a:sysClr val="windowText" lastClr="000000"/>
                </a:solidFill>
              </a:rPr>
              <a:t>next[j]</a:t>
            </a:r>
          </a:p>
        </p:txBody>
      </p:sp>
      <p:sp>
        <p:nvSpPr>
          <p:cNvPr id="8" name="Line 92"/>
          <p:cNvSpPr>
            <a:spLocks noChangeShapeType="1"/>
          </p:cNvSpPr>
          <p:nvPr/>
        </p:nvSpPr>
        <p:spPr bwMode="auto">
          <a:xfrm>
            <a:off x="423137" y="6188114"/>
            <a:ext cx="8713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Line 93"/>
          <p:cNvSpPr>
            <a:spLocks noChangeShapeType="1"/>
          </p:cNvSpPr>
          <p:nvPr/>
        </p:nvSpPr>
        <p:spPr bwMode="auto">
          <a:xfrm flipH="1" flipV="1">
            <a:off x="1762987" y="5253077"/>
            <a:ext cx="28575" cy="136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4"/>
          <p:cNvSpPr>
            <a:spLocks noChangeArrowheads="1"/>
          </p:cNvSpPr>
          <p:nvPr/>
        </p:nvSpPr>
        <p:spPr bwMode="auto">
          <a:xfrm>
            <a:off x="2512287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dirty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1" name="Rectangle 95"/>
          <p:cNvSpPr>
            <a:spLocks noChangeArrowheads="1"/>
          </p:cNvSpPr>
          <p:nvPr/>
        </p:nvSpPr>
        <p:spPr bwMode="auto">
          <a:xfrm>
            <a:off x="2871062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2" name="Rectangle 96"/>
          <p:cNvSpPr>
            <a:spLocks noChangeArrowheads="1"/>
          </p:cNvSpPr>
          <p:nvPr/>
        </p:nvSpPr>
        <p:spPr bwMode="auto">
          <a:xfrm>
            <a:off x="3231424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Rectangle 97"/>
          <p:cNvSpPr>
            <a:spLocks noChangeArrowheads="1"/>
          </p:cNvSpPr>
          <p:nvPr/>
        </p:nvSpPr>
        <p:spPr bwMode="auto">
          <a:xfrm>
            <a:off x="3591787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Rectangle 98"/>
          <p:cNvSpPr>
            <a:spLocks noChangeArrowheads="1"/>
          </p:cNvSpPr>
          <p:nvPr/>
        </p:nvSpPr>
        <p:spPr bwMode="auto">
          <a:xfrm>
            <a:off x="3952149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4353787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6" name="Rectangle 100"/>
          <p:cNvSpPr>
            <a:spLocks noChangeArrowheads="1"/>
          </p:cNvSpPr>
          <p:nvPr/>
        </p:nvSpPr>
        <p:spPr bwMode="auto">
          <a:xfrm>
            <a:off x="4699862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7" name="Rectangle 101"/>
          <p:cNvSpPr>
            <a:spLocks noChangeArrowheads="1"/>
          </p:cNvSpPr>
          <p:nvPr/>
        </p:nvSpPr>
        <p:spPr bwMode="auto">
          <a:xfrm>
            <a:off x="5031649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8" name="Rectangle 102"/>
          <p:cNvSpPr>
            <a:spLocks noChangeArrowheads="1"/>
          </p:cNvSpPr>
          <p:nvPr/>
        </p:nvSpPr>
        <p:spPr bwMode="auto">
          <a:xfrm>
            <a:off x="5420587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9" name="Rectangle 103"/>
          <p:cNvSpPr>
            <a:spLocks noChangeArrowheads="1"/>
          </p:cNvSpPr>
          <p:nvPr/>
        </p:nvSpPr>
        <p:spPr bwMode="auto">
          <a:xfrm>
            <a:off x="5895249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0" name="Rectangle 104"/>
          <p:cNvSpPr>
            <a:spLocks noChangeArrowheads="1"/>
          </p:cNvSpPr>
          <p:nvPr/>
        </p:nvSpPr>
        <p:spPr bwMode="auto">
          <a:xfrm>
            <a:off x="6312762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1" name="Rectangle 105"/>
          <p:cNvSpPr>
            <a:spLocks noChangeArrowheads="1"/>
          </p:cNvSpPr>
          <p:nvPr/>
        </p:nvSpPr>
        <p:spPr bwMode="auto">
          <a:xfrm>
            <a:off x="6789012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22" name="Rectangle 106"/>
          <p:cNvSpPr>
            <a:spLocks noChangeArrowheads="1"/>
          </p:cNvSpPr>
          <p:nvPr/>
        </p:nvSpPr>
        <p:spPr bwMode="auto">
          <a:xfrm>
            <a:off x="7192237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23" name="Rectangle 107"/>
          <p:cNvSpPr>
            <a:spLocks noChangeArrowheads="1"/>
          </p:cNvSpPr>
          <p:nvPr/>
        </p:nvSpPr>
        <p:spPr bwMode="auto">
          <a:xfrm>
            <a:off x="7666899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24" name="Rectangle 108"/>
          <p:cNvSpPr>
            <a:spLocks noChangeArrowheads="1"/>
          </p:cNvSpPr>
          <p:nvPr/>
        </p:nvSpPr>
        <p:spPr bwMode="auto">
          <a:xfrm>
            <a:off x="8127274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5" name="Rectangle 109"/>
          <p:cNvSpPr>
            <a:spLocks noChangeArrowheads="1"/>
          </p:cNvSpPr>
          <p:nvPr/>
        </p:nvSpPr>
        <p:spPr bwMode="auto">
          <a:xfrm>
            <a:off x="8573362" y="6261139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595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串的术语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串中任意个连续的字符组成的子序列</a:t>
            </a:r>
          </a:p>
          <a:p>
            <a:pPr lvl="1"/>
            <a:r>
              <a:rPr lang="zh-CN" altLang="en-US" dirty="0" smtClean="0"/>
              <a:t>主串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包含子串的串</a:t>
            </a:r>
          </a:p>
          <a:p>
            <a:pPr lvl="1"/>
            <a:r>
              <a:rPr lang="zh-CN" altLang="en-US" dirty="0" smtClean="0"/>
              <a:t>字符位置</a:t>
            </a:r>
            <a:endParaRPr lang="en-US" altLang="zh-CN" dirty="0"/>
          </a:p>
          <a:p>
            <a:pPr lvl="2"/>
            <a:r>
              <a:rPr lang="zh-CN" altLang="en-US" dirty="0" smtClean="0"/>
              <a:t>字符在串中的序号</a:t>
            </a:r>
          </a:p>
          <a:p>
            <a:pPr lvl="1"/>
            <a:r>
              <a:rPr lang="zh-CN" altLang="en-US" dirty="0" smtClean="0"/>
              <a:t>子串的位置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子串的第一个字符在主串中的序号</a:t>
            </a:r>
          </a:p>
          <a:p>
            <a:pPr lvl="1"/>
            <a:r>
              <a:rPr lang="zh-CN" altLang="en-US" dirty="0" smtClean="0"/>
              <a:t>串相等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串长度相等，且对应位置上字符相等。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课前回顾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算法的时间复杂度 </a:t>
            </a:r>
            <a:endParaRPr lang="en-US" altLang="zh-CN" dirty="0" smtClean="0"/>
          </a:p>
          <a:p>
            <a:pPr lvl="1"/>
            <a:r>
              <a:rPr lang="zh-CN" altLang="en-US" dirty="0"/>
              <a:t>设主串</a:t>
            </a:r>
            <a:r>
              <a:rPr lang="en-US" altLang="zh-CN" dirty="0"/>
              <a:t>s</a:t>
            </a:r>
            <a:r>
              <a:rPr lang="zh-CN" altLang="en-US" dirty="0"/>
              <a:t>的长度为</a:t>
            </a:r>
            <a:r>
              <a:rPr lang="en-US" altLang="zh-CN" dirty="0"/>
              <a:t>n,</a:t>
            </a:r>
            <a:r>
              <a:rPr lang="zh-CN" altLang="en-US" dirty="0"/>
              <a:t>模式串</a:t>
            </a:r>
            <a:r>
              <a:rPr lang="en-US" altLang="zh-CN" dirty="0"/>
              <a:t>t</a:t>
            </a:r>
            <a:r>
              <a:rPr lang="zh-CN" altLang="en-US" dirty="0"/>
              <a:t>长度为</a:t>
            </a:r>
            <a:r>
              <a:rPr lang="en-US" altLang="zh-CN" dirty="0"/>
              <a:t>m,</a:t>
            </a:r>
            <a:r>
              <a:rPr lang="zh-CN" altLang="en-US" dirty="0"/>
              <a:t>在</a:t>
            </a:r>
            <a:r>
              <a:rPr lang="en-US" altLang="zh-CN" dirty="0"/>
              <a:t>KMP</a:t>
            </a:r>
            <a:r>
              <a:rPr lang="zh-CN" altLang="en-US" dirty="0"/>
              <a:t>算法中求</a:t>
            </a:r>
            <a:r>
              <a:rPr lang="en-US" altLang="zh-CN" dirty="0"/>
              <a:t>next</a:t>
            </a:r>
            <a:r>
              <a:rPr lang="zh-CN" altLang="en-US" dirty="0"/>
              <a:t>数组的时间复杂度为</a:t>
            </a:r>
            <a:r>
              <a:rPr lang="en-US" altLang="zh-CN" dirty="0"/>
              <a:t>O(m),</a:t>
            </a:r>
            <a:r>
              <a:rPr lang="zh-CN" altLang="en-US" dirty="0"/>
              <a:t>在后面的匹配中因主串</a:t>
            </a:r>
            <a:r>
              <a:rPr lang="en-US" altLang="zh-CN" dirty="0"/>
              <a:t>s</a:t>
            </a:r>
            <a:r>
              <a:rPr lang="zh-CN" altLang="en-US" dirty="0"/>
              <a:t>的下标不减即不回溯</a:t>
            </a:r>
            <a:r>
              <a:rPr lang="en-US" altLang="zh-CN" dirty="0"/>
              <a:t>,</a:t>
            </a:r>
            <a:r>
              <a:rPr lang="zh-CN" altLang="en-US" dirty="0"/>
              <a:t>比较次数可记为</a:t>
            </a:r>
            <a:r>
              <a:rPr lang="en-US" altLang="zh-CN" dirty="0"/>
              <a:t>n,</a:t>
            </a:r>
            <a:r>
              <a:rPr lang="zh-CN" altLang="en-US" dirty="0"/>
              <a:t>所以</a:t>
            </a:r>
            <a:r>
              <a:rPr lang="en-US" altLang="zh-CN" dirty="0"/>
              <a:t>KMP</a:t>
            </a:r>
            <a:r>
              <a:rPr lang="zh-CN" altLang="en-US" dirty="0"/>
              <a:t>算法总的时间复杂度为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KMP</a:t>
            </a:r>
            <a:r>
              <a:rPr lang="zh-CN" altLang="en-US" dirty="0"/>
              <a:t>算法的</a:t>
            </a:r>
            <a:r>
              <a:rPr lang="zh-CN" altLang="en-US" dirty="0" smtClean="0"/>
              <a:t>用途</a:t>
            </a:r>
            <a:endParaRPr lang="en-US" altLang="zh-CN" dirty="0" smtClean="0"/>
          </a:p>
          <a:p>
            <a:pPr lvl="2"/>
            <a:r>
              <a:rPr lang="zh-CN" altLang="en-US" dirty="0"/>
              <a:t>因为主串指针</a:t>
            </a:r>
            <a:r>
              <a:rPr lang="en-US" altLang="zh-CN" dirty="0" err="1"/>
              <a:t>i</a:t>
            </a:r>
            <a:r>
              <a:rPr lang="zh-CN" altLang="en-US" dirty="0"/>
              <a:t>不必回溯，所以从外存输入文件时可以做到边读入边查找</a:t>
            </a:r>
            <a:r>
              <a:rPr lang="en-US" altLang="zh-CN" dirty="0"/>
              <a:t>——“</a:t>
            </a:r>
            <a:r>
              <a:rPr lang="zh-CN" altLang="en-US" dirty="0"/>
              <a:t>流水作业” ！</a:t>
            </a:r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03460" y="5085184"/>
            <a:ext cx="7696200" cy="838200"/>
          </a:xfrm>
          <a:prstGeom prst="rect">
            <a:avLst/>
          </a:prstGeom>
          <a:gradFill rotWithShape="1">
            <a:gsLst>
              <a:gs pos="0">
                <a:srgbClr val="AAAAB8">
                  <a:shade val="51000"/>
                  <a:satMod val="130000"/>
                </a:srgbClr>
              </a:gs>
              <a:gs pos="80000">
                <a:srgbClr val="AAAAB8">
                  <a:shade val="93000"/>
                  <a:satMod val="130000"/>
                </a:srgbClr>
              </a:gs>
              <a:gs pos="100000">
                <a:srgbClr val="AAAAB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kumimoji="1" sz="3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0" indent="-762000">
              <a:buFontTx/>
              <a:buNone/>
              <a:defRPr/>
            </a:pPr>
            <a:r>
              <a:rPr lang="zh-CN" altLang="en-US" sz="2400" b="1" i="1" kern="0" dirty="0" smtClean="0">
                <a:solidFill>
                  <a:srgbClr val="000000"/>
                </a:solidFill>
                <a:ea typeface="宋体"/>
              </a:rPr>
              <a:t>注意：</a:t>
            </a:r>
            <a:r>
              <a:rPr lang="zh-CN" altLang="en-US" sz="2400" b="1" kern="0" dirty="0" smtClean="0">
                <a:solidFill>
                  <a:srgbClr val="000000"/>
                </a:solidFill>
                <a:ea typeface="宋体"/>
              </a:rPr>
              <a:t>由于</a:t>
            </a:r>
            <a:r>
              <a:rPr lang="en-US" altLang="zh-CN" sz="2400" b="1" kern="0" dirty="0" smtClean="0">
                <a:solidFill>
                  <a:srgbClr val="000000"/>
                </a:solidFill>
                <a:ea typeface="宋体"/>
              </a:rPr>
              <a:t>BF</a:t>
            </a:r>
            <a:r>
              <a:rPr lang="zh-CN" altLang="en-US" sz="2400" b="1" kern="0" dirty="0" smtClean="0">
                <a:solidFill>
                  <a:srgbClr val="000000"/>
                </a:solidFill>
                <a:ea typeface="宋体"/>
              </a:rPr>
              <a:t>算法在一般情况下的时间复杂度也近似于</a:t>
            </a:r>
            <a:r>
              <a:rPr lang="en-US" altLang="zh-CN" sz="2400" b="1" kern="0" dirty="0" smtClean="0">
                <a:solidFill>
                  <a:srgbClr val="000000"/>
                </a:solidFill>
                <a:ea typeface="宋体"/>
              </a:rPr>
              <a:t>O(</a:t>
            </a:r>
            <a:r>
              <a:rPr lang="en-US" altLang="zh-CN" sz="2400" b="1" kern="0" dirty="0" err="1" smtClean="0">
                <a:solidFill>
                  <a:srgbClr val="000000"/>
                </a:solidFill>
                <a:ea typeface="宋体"/>
              </a:rPr>
              <a:t>n+m</a:t>
            </a:r>
            <a:r>
              <a:rPr lang="en-US" altLang="zh-CN" sz="2400" b="1" kern="0" dirty="0" smtClean="0">
                <a:solidFill>
                  <a:srgbClr val="000000"/>
                </a:solidFill>
                <a:ea typeface="宋体"/>
              </a:rPr>
              <a:t>)</a:t>
            </a:r>
            <a:r>
              <a:rPr lang="zh-CN" altLang="en-US" sz="2400" b="1" kern="0" dirty="0" smtClean="0">
                <a:solidFill>
                  <a:srgbClr val="000000"/>
                </a:solidFill>
                <a:ea typeface="宋体"/>
              </a:rPr>
              <a:t>，所以至今仍被广泛采用。</a:t>
            </a:r>
            <a:endParaRPr lang="zh-CN" altLang="en-US" sz="2400" b="1" kern="0" dirty="0">
              <a:solidFill>
                <a:srgbClr val="000000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4225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533400" y="9144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FFFF"/>
                </a:solidFill>
                <a:latin typeface="Times New Roman" charset="0"/>
                <a:ea typeface="黑体" pitchFamily="2" charset="-122"/>
              </a:rPr>
              <a:t>前面定义的</a:t>
            </a:r>
            <a:r>
              <a:rPr kumimoji="1" lang="en-US" altLang="zh-CN" sz="2800" b="1" dirty="0" smtClean="0">
                <a:solidFill>
                  <a:srgbClr val="FFFFFF"/>
                </a:solidFill>
                <a:latin typeface="Times New Roman" charset="0"/>
                <a:ea typeface="黑体" pitchFamily="2" charset="-122"/>
              </a:rPr>
              <a:t>next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Times New Roman" charset="0"/>
                <a:ea typeface="黑体" pitchFamily="2" charset="-122"/>
              </a:rPr>
              <a:t>函数在某些情况下还是有缺陷的，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FFFF"/>
                </a:solidFill>
                <a:latin typeface="Times New Roman" charset="0"/>
                <a:ea typeface="黑体" pitchFamily="2" charset="-122"/>
              </a:rPr>
              <a:t>例如模式</a:t>
            </a:r>
            <a:r>
              <a:rPr kumimoji="1" lang="en-US" altLang="zh-CN" sz="2800" b="1" dirty="0" err="1" smtClean="0">
                <a:solidFill>
                  <a:srgbClr val="00FF00"/>
                </a:solidFill>
                <a:latin typeface="Times New Roman" charset="0"/>
                <a:ea typeface="黑体" pitchFamily="2" charset="-122"/>
              </a:rPr>
              <a:t>aaaab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Times New Roman" charset="0"/>
                <a:ea typeface="黑体" pitchFamily="2" charset="-122"/>
              </a:rPr>
              <a:t>与主串</a:t>
            </a:r>
            <a:r>
              <a:rPr kumimoji="1" lang="en-US" altLang="zh-CN" sz="2800" b="1" dirty="0" err="1" smtClean="0">
                <a:solidFill>
                  <a:srgbClr val="00FF00"/>
                </a:solidFill>
                <a:latin typeface="Times New Roman" charset="0"/>
                <a:ea typeface="黑体" pitchFamily="2" charset="-122"/>
              </a:rPr>
              <a:t>aaabaaaab</a:t>
            </a:r>
            <a:r>
              <a:rPr kumimoji="1" lang="zh-CN" altLang="en-US" sz="2800" b="1" dirty="0" smtClean="0">
                <a:solidFill>
                  <a:srgbClr val="FFFFFF"/>
                </a:solidFill>
                <a:latin typeface="Times New Roman" charset="0"/>
                <a:ea typeface="黑体" pitchFamily="2" charset="-122"/>
              </a:rPr>
              <a:t>匹配时的情况：</a:t>
            </a: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1066800" y="3748088"/>
            <a:ext cx="4137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00FF"/>
                </a:solidFill>
                <a:latin typeface="Times New Roman" charset="0"/>
                <a:ea typeface="黑体" pitchFamily="2" charset="-122"/>
              </a:rPr>
              <a:t>S:              a a a b a a a a b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914400" y="4052888"/>
            <a:ext cx="320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FFFF"/>
                </a:solidFill>
                <a:latin typeface="Times New Roman" charset="0"/>
                <a:ea typeface="黑体" pitchFamily="2" charset="-122"/>
              </a:rPr>
              <a:t> T:              a a a a b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914400" y="3352800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9CE157"/>
                </a:solidFill>
                <a:latin typeface="Times New Roman" charset="0"/>
                <a:ea typeface="黑体" pitchFamily="2" charset="-122"/>
              </a:rPr>
              <a:t>  i:               1 2 3 4 5 6 7 8 9 </a:t>
            </a: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2970213" y="4052888"/>
            <a:ext cx="1449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FFFF"/>
                </a:solidFill>
                <a:latin typeface="Times New Roman" charset="0"/>
                <a:ea typeface="黑体" pitchFamily="2" charset="-122"/>
              </a:rPr>
              <a:t>a a a a b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3733800" y="4038600"/>
            <a:ext cx="1449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FFFF"/>
                </a:solidFill>
                <a:latin typeface="Times New Roman" charset="0"/>
                <a:ea typeface="黑体" pitchFamily="2" charset="-122"/>
              </a:rPr>
              <a:t>a a a a b</a:t>
            </a: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3198813" y="4052888"/>
            <a:ext cx="1449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FFFF"/>
                </a:solidFill>
                <a:latin typeface="Times New Roman" charset="0"/>
                <a:ea typeface="黑体" pitchFamily="2" charset="-122"/>
              </a:rPr>
              <a:t>a a a a b</a:t>
            </a: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533400" y="2286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98D43"/>
                </a:solidFill>
                <a:latin typeface="Times New Roman" charset="0"/>
              </a:rPr>
              <a:t>讨论： </a:t>
            </a:r>
            <a:r>
              <a:rPr kumimoji="1" lang="en-US" altLang="zh-CN" sz="2800" b="1" dirty="0" smtClean="0">
                <a:solidFill>
                  <a:srgbClr val="F98D43"/>
                </a:solidFill>
                <a:latin typeface="Times New Roman" charset="0"/>
              </a:rPr>
              <a:t>next [ j ]</a:t>
            </a:r>
            <a:r>
              <a:rPr kumimoji="1" lang="zh-CN" altLang="en-US" sz="2800" b="1" dirty="0" smtClean="0">
                <a:solidFill>
                  <a:srgbClr val="F98D43"/>
                </a:solidFill>
                <a:latin typeface="Times New Roman" charset="0"/>
              </a:rPr>
              <a:t>是否完美无缺？</a:t>
            </a:r>
            <a:endParaRPr kumimoji="1" lang="zh-CN" altLang="en-US" sz="2400" b="1" dirty="0" smtClean="0">
              <a:solidFill>
                <a:srgbClr val="F98D43"/>
              </a:solidFill>
              <a:latin typeface="Times New Roman" charset="0"/>
            </a:endParaRPr>
          </a:p>
        </p:txBody>
      </p:sp>
      <p:sp>
        <p:nvSpPr>
          <p:cNvPr id="156684" name="AutoShape 12"/>
          <p:cNvSpPr>
            <a:spLocks noChangeArrowheads="1"/>
          </p:cNvSpPr>
          <p:nvPr/>
        </p:nvSpPr>
        <p:spPr bwMode="auto">
          <a:xfrm>
            <a:off x="6096000" y="2286000"/>
            <a:ext cx="3048000" cy="990600"/>
          </a:xfrm>
          <a:prstGeom prst="wedgeEllipseCallout">
            <a:avLst>
              <a:gd name="adj1" fmla="val -78907"/>
              <a:gd name="adj2" fmla="val 9775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似乎慢了一点？能否再提速？</a:t>
            </a:r>
          </a:p>
        </p:txBody>
      </p:sp>
      <p:grpSp>
        <p:nvGrpSpPr>
          <p:cNvPr id="156688" name="Group 16"/>
          <p:cNvGrpSpPr>
            <a:grpSpLocks/>
          </p:cNvGrpSpPr>
          <p:nvPr/>
        </p:nvGrpSpPr>
        <p:grpSpPr bwMode="auto">
          <a:xfrm>
            <a:off x="2433638" y="1905000"/>
            <a:ext cx="3357562" cy="1219200"/>
            <a:chOff x="1152" y="1200"/>
            <a:chExt cx="2115" cy="768"/>
          </a:xfrm>
        </p:grpSpPr>
        <p:sp>
          <p:nvSpPr>
            <p:cNvPr id="156689" name="Rectangle 17"/>
            <p:cNvSpPr>
              <a:spLocks noChangeArrowheads="1"/>
            </p:cNvSpPr>
            <p:nvPr/>
          </p:nvSpPr>
          <p:spPr bwMode="auto">
            <a:xfrm>
              <a:off x="1392" y="1449"/>
              <a:ext cx="1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       T</a:t>
              </a:r>
              <a:r>
                <a:rPr kumimoji="1" lang="zh-CN" altLang="en-US" sz="2800" b="1" dirty="0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：</a:t>
              </a:r>
              <a:r>
                <a:rPr kumimoji="1" lang="en-US" altLang="zh-CN" sz="2800" b="1" dirty="0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a </a:t>
              </a:r>
              <a:r>
                <a:rPr kumimoji="1" lang="en-US" altLang="zh-CN" sz="2800" b="1" dirty="0" err="1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a</a:t>
              </a:r>
              <a:r>
                <a:rPr kumimoji="1" lang="en-US" altLang="zh-CN" sz="2800" b="1" dirty="0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 </a:t>
              </a:r>
              <a:r>
                <a:rPr kumimoji="1" lang="en-US" altLang="zh-CN" sz="2800" b="1" dirty="0" err="1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a</a:t>
              </a:r>
              <a:r>
                <a:rPr kumimoji="1" lang="en-US" altLang="zh-CN" sz="2800" b="1" dirty="0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 </a:t>
              </a:r>
              <a:r>
                <a:rPr kumimoji="1" lang="en-US" altLang="zh-CN" sz="2800" b="1" dirty="0" err="1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a</a:t>
              </a:r>
              <a:r>
                <a:rPr kumimoji="1" lang="en-US" altLang="zh-CN" sz="2800" b="1" dirty="0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 b</a:t>
              </a:r>
            </a:p>
          </p:txBody>
        </p:sp>
        <p:sp>
          <p:nvSpPr>
            <p:cNvPr id="156690" name="Rectangle 18"/>
            <p:cNvSpPr>
              <a:spLocks noChangeArrowheads="1"/>
            </p:cNvSpPr>
            <p:nvPr/>
          </p:nvSpPr>
          <p:spPr bwMode="auto">
            <a:xfrm>
              <a:off x="1872" y="1200"/>
              <a:ext cx="13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j</a:t>
              </a:r>
              <a:r>
                <a:rPr kumimoji="1" lang="zh-CN" altLang="en-US" sz="2800" b="1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：</a:t>
              </a:r>
              <a:r>
                <a:rPr kumimoji="1" lang="en-US" altLang="zh-CN" sz="2800" b="1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1 2 3 4 5</a:t>
              </a:r>
            </a:p>
          </p:txBody>
        </p:sp>
        <p:sp>
          <p:nvSpPr>
            <p:cNvPr id="156691" name="Rectangle 19"/>
            <p:cNvSpPr>
              <a:spLocks noChangeArrowheads="1"/>
            </p:cNvSpPr>
            <p:nvPr/>
          </p:nvSpPr>
          <p:spPr bwMode="auto">
            <a:xfrm>
              <a:off x="1152" y="1641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9CE157"/>
                  </a:solidFill>
                  <a:latin typeface="Times New Roman" charset="0"/>
                  <a:ea typeface="黑体" pitchFamily="2" charset="-122"/>
                </a:rPr>
                <a:t>  </a:t>
              </a:r>
              <a:r>
                <a:rPr kumimoji="1" lang="en-US" altLang="zh-CN" sz="2800" b="1" dirty="0" smtClean="0">
                  <a:solidFill>
                    <a:srgbClr val="00FF00"/>
                  </a:solidFill>
                  <a:latin typeface="Times New Roman" charset="0"/>
                  <a:ea typeface="黑体" pitchFamily="2" charset="-122"/>
                </a:rPr>
                <a:t>next[j]</a:t>
              </a:r>
              <a:r>
                <a:rPr kumimoji="1" lang="zh-CN" altLang="en-US" sz="2800" b="1" dirty="0" smtClean="0">
                  <a:solidFill>
                    <a:srgbClr val="00FF00"/>
                  </a:solidFill>
                  <a:latin typeface="Times New Roman" charset="0"/>
                  <a:ea typeface="黑体" pitchFamily="2" charset="-122"/>
                </a:rPr>
                <a:t>： </a:t>
              </a:r>
              <a:r>
                <a:rPr kumimoji="1" lang="en-US" altLang="zh-CN" sz="2800" b="1" dirty="0" smtClean="0">
                  <a:solidFill>
                    <a:srgbClr val="00FF00"/>
                  </a:solidFill>
                  <a:latin typeface="Times New Roman" charset="0"/>
                  <a:ea typeface="黑体" pitchFamily="2" charset="-122"/>
                </a:rPr>
                <a:t>0 1 2 3 4</a:t>
              </a:r>
            </a:p>
          </p:txBody>
        </p:sp>
      </p:grp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0" y="19050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9CE157"/>
                </a:solidFill>
                <a:latin typeface="楷体_GB2312" pitchFamily="49" charset="-122"/>
                <a:ea typeface="楷体_GB2312" pitchFamily="49" charset="-122"/>
              </a:rPr>
              <a:t>先计算</a:t>
            </a:r>
            <a:r>
              <a:rPr kumimoji="1" lang="en-US" altLang="zh-CN" sz="2400" b="1" dirty="0" smtClean="0">
                <a:solidFill>
                  <a:srgbClr val="00FF00"/>
                </a:solidFill>
                <a:latin typeface="Times New Roman" charset="0"/>
                <a:ea typeface="黑体" pitchFamily="2" charset="-122"/>
              </a:rPr>
              <a:t>next[j]</a:t>
            </a:r>
            <a:r>
              <a:rPr kumimoji="1" lang="zh-CN" altLang="en-US" sz="2400" b="1" dirty="0" smtClean="0">
                <a:solidFill>
                  <a:srgbClr val="00FF00"/>
                </a:solidFill>
                <a:latin typeface="Times New Roman" charset="0"/>
                <a:ea typeface="黑体" pitchFamily="2" charset="-122"/>
              </a:rPr>
              <a:t>：</a:t>
            </a:r>
          </a:p>
        </p:txBody>
      </p:sp>
      <p:sp>
        <p:nvSpPr>
          <p:cNvPr id="156694" name="Rectangle 22"/>
          <p:cNvSpPr>
            <a:spLocks noChangeArrowheads="1"/>
          </p:cNvSpPr>
          <p:nvPr/>
        </p:nvSpPr>
        <p:spPr bwMode="auto">
          <a:xfrm>
            <a:off x="3505200" y="4052888"/>
            <a:ext cx="1449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FFFFFF"/>
                </a:solidFill>
                <a:latin typeface="Times New Roman" charset="0"/>
                <a:ea typeface="黑体" pitchFamily="2" charset="-122"/>
              </a:rPr>
              <a:t>a a a a b</a:t>
            </a:r>
          </a:p>
        </p:txBody>
      </p:sp>
    </p:spTree>
    <p:extLst>
      <p:ext uri="{BB962C8B-B14F-4D97-AF65-F5344CB8AC3E}">
        <p14:creationId xmlns:p14="http://schemas.microsoft.com/office/powerpoint/2010/main" val="88396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utoUpdateAnimBg="0"/>
      <p:bldP spid="156675" grpId="0" autoUpdateAnimBg="0"/>
      <p:bldP spid="156676" grpId="0" autoUpdateAnimBg="0"/>
      <p:bldP spid="156677" grpId="0" autoUpdateAnimBg="0"/>
      <p:bldP spid="156678" grpId="0" autoUpdateAnimBg="0"/>
      <p:bldP spid="156679" grpId="0" autoUpdateAnimBg="0"/>
      <p:bldP spid="156680" grpId="0" autoUpdateAnimBg="0"/>
      <p:bldP spid="156682" grpId="0" build="p" autoUpdateAnimBg="0"/>
      <p:bldP spid="156684" grpId="0" animBg="1" autoUpdateAnimBg="0"/>
      <p:bldP spid="156692" grpId="0" autoUpdateAnimBg="0"/>
      <p:bldP spid="15669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27025"/>
            <a:ext cx="7772400" cy="646113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DDDDDD"/>
                </a:solidFill>
                <a:latin typeface="楷体_GB2312" pitchFamily="49" charset="-122"/>
                <a:ea typeface="楷体_GB2312" pitchFamily="49" charset="-122"/>
              </a:rPr>
              <a:t>此时效率不高的原因为：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3000" y="990600"/>
            <a:ext cx="33009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sz="2800" b="1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800" b="1" baseline="-25000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en-US" altLang="zh-CN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==</a:t>
            </a:r>
            <a:r>
              <a:rPr kumimoji="1" lang="en-US" altLang="zh-CN" sz="2800" b="1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800" b="1" baseline="-25000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next</a:t>
            </a:r>
            <a:r>
              <a:rPr kumimoji="1" lang="en-US" altLang="zh-CN" sz="2800" b="1" baseline="-25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[j]</a:t>
            </a:r>
            <a:r>
              <a:rPr kumimoji="1"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时，则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3000" y="1600200"/>
            <a:ext cx="4700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kumimoji="1" lang="en-US" altLang="zh-CN" sz="24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en-US" altLang="zh-CN" sz="2400" b="1" baseline="-25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!= </a:t>
            </a:r>
            <a:r>
              <a:rPr kumimoji="1" lang="en-US" altLang="zh-CN" sz="2400" b="1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400" b="1" baseline="-25000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zh-CN" altLang="en-US" sz="24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==》</a:t>
            </a:r>
            <a:r>
              <a:rPr kumimoji="1" lang="en-US" altLang="zh-CN" sz="24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S</a:t>
            </a:r>
            <a:r>
              <a:rPr kumimoji="1" lang="en-US" altLang="zh-CN" sz="2400" b="1" baseline="-25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kumimoji="1" lang="en-US" altLang="zh-CN" sz="24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!= </a:t>
            </a:r>
            <a:r>
              <a:rPr kumimoji="1" lang="en-US" altLang="zh-CN" sz="2400" b="1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400" b="1" baseline="-25000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next</a:t>
            </a:r>
            <a:r>
              <a:rPr kumimoji="1" lang="en-US" altLang="zh-CN" sz="2400" b="1" baseline="-25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[j]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43000" y="2209800"/>
            <a:ext cx="727955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因此，</a:t>
            </a:r>
            <a:r>
              <a:rPr kumimoji="1" lang="en-US" altLang="zh-CN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en-US" altLang="zh-CN" sz="2800" b="1" baseline="-25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kumimoji="1"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没有必要继续与 </a:t>
            </a:r>
            <a:r>
              <a:rPr kumimoji="1" lang="en-US" altLang="zh-CN" sz="2800" b="1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800" b="1" baseline="-25000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next</a:t>
            </a:r>
            <a:r>
              <a:rPr kumimoji="1" lang="en-US" altLang="zh-CN" sz="2800" b="1" baseline="-25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[j]</a:t>
            </a:r>
            <a:r>
              <a:rPr kumimoji="1"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进行比较，</a:t>
            </a:r>
          </a:p>
          <a:p>
            <a:r>
              <a:rPr kumimoji="1"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而应该直接和</a:t>
            </a:r>
            <a:r>
              <a:rPr kumimoji="1" lang="en-US" altLang="zh-CN" sz="2800" b="1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800" b="1" baseline="-25000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next</a:t>
            </a:r>
            <a:r>
              <a:rPr kumimoji="1" lang="en-US" altLang="zh-CN" sz="2800" b="1" baseline="-25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[j]</a:t>
            </a:r>
            <a:r>
              <a:rPr kumimoji="1"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的下一个字符</a:t>
            </a:r>
            <a:r>
              <a:rPr kumimoji="1" lang="en-US" altLang="zh-CN" sz="2800" b="1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800" b="1" baseline="-25000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next</a:t>
            </a:r>
            <a:r>
              <a:rPr kumimoji="1" lang="en-US" altLang="zh-CN" sz="2800" b="1" baseline="-25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[next[j]]</a:t>
            </a:r>
          </a:p>
          <a:p>
            <a:r>
              <a:rPr kumimoji="1"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进行比较。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77925" y="3733800"/>
            <a:ext cx="598636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因此，在计算</a:t>
            </a:r>
            <a:r>
              <a:rPr kumimoji="1" lang="en-US" altLang="zh-CN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next</a:t>
            </a:r>
            <a:r>
              <a:rPr kumimoji="1"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函数时，</a:t>
            </a:r>
          </a:p>
          <a:p>
            <a:r>
              <a:rPr kumimoji="1"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如果出现</a:t>
            </a:r>
            <a:r>
              <a:rPr kumimoji="1" lang="en-US" altLang="zh-CN" sz="2800" b="1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800" b="1" baseline="-25000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kumimoji="1" lang="en-US" altLang="zh-CN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1" lang="en-US" altLang="zh-CN" sz="2800" b="1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800" b="1" baseline="-25000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next</a:t>
            </a:r>
            <a:r>
              <a:rPr kumimoji="1" lang="en-US" altLang="zh-CN" sz="2800" b="1" baseline="-25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[j] </a:t>
            </a:r>
            <a:r>
              <a:rPr kumimoji="1" lang="en-US" altLang="zh-CN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1" lang="en-US" altLang="zh-CN" sz="2800" b="1" baseline="-25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2800" b="1" baseline="-25000" dirty="0" err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endParaRPr kumimoji="1" lang="en-US" altLang="zh-CN" sz="2800" b="1" baseline="-25000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kumimoji="1" lang="zh-CN" altLang="en-US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en-US" altLang="zh-CN" sz="2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next[j]=next[k]=next[next[j]]</a:t>
            </a:r>
          </a:p>
        </p:txBody>
      </p:sp>
    </p:spTree>
    <p:extLst>
      <p:ext uri="{BB962C8B-B14F-4D97-AF65-F5344CB8AC3E}">
        <p14:creationId xmlns:p14="http://schemas.microsoft.com/office/powerpoint/2010/main" val="355184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706" y="1042854"/>
            <a:ext cx="8569325" cy="5399087"/>
          </a:xfrm>
        </p:spPr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函数的改进</a:t>
            </a:r>
          </a:p>
          <a:p>
            <a:pPr lvl="1"/>
            <a:endParaRPr lang="zh-CN" alt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99592" y="1700809"/>
            <a:ext cx="417646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Clr>
                <a:srgbClr val="3333CC"/>
              </a:buClr>
              <a:buFontTx/>
              <a:buNone/>
              <a:defRPr/>
            </a:pPr>
            <a:r>
              <a:rPr lang="en-US" altLang="zh-CN" sz="1400" b="1" kern="0" dirty="0" smtClean="0">
                <a:solidFill>
                  <a:srgbClr val="000000"/>
                </a:solidFill>
              </a:rPr>
              <a:t>void </a:t>
            </a:r>
            <a:r>
              <a:rPr lang="en-US" altLang="zh-CN" sz="1400" b="1" kern="0" dirty="0" err="1" smtClean="0">
                <a:solidFill>
                  <a:srgbClr val="000000"/>
                </a:solidFill>
              </a:rPr>
              <a:t>get_nextval</a:t>
            </a:r>
            <a:r>
              <a:rPr lang="en-US" altLang="zh-CN" sz="1400" b="1" kern="0" dirty="0" smtClean="0">
                <a:solidFill>
                  <a:srgbClr val="000000"/>
                </a:solidFill>
              </a:rPr>
              <a:t>(</a:t>
            </a:r>
            <a:r>
              <a:rPr lang="en-US" altLang="zh-CN" sz="1400" b="1" kern="0" dirty="0" err="1" smtClean="0">
                <a:solidFill>
                  <a:srgbClr val="000000"/>
                </a:solidFill>
              </a:rPr>
              <a:t>SString</a:t>
            </a:r>
            <a:r>
              <a:rPr lang="en-US" altLang="zh-CN" sz="1400" b="1" kern="0" dirty="0" smtClean="0">
                <a:solidFill>
                  <a:srgbClr val="000000"/>
                </a:solidFill>
              </a:rPr>
              <a:t> P, </a:t>
            </a:r>
            <a:r>
              <a:rPr lang="en-US" altLang="zh-CN" sz="1400" b="1" kern="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1400" b="1" kern="0" dirty="0" smtClean="0">
                <a:solidFill>
                  <a:srgbClr val="000000"/>
                </a:solidFill>
              </a:rPr>
              <a:t> &amp;</a:t>
            </a:r>
            <a:r>
              <a:rPr lang="en-US" altLang="zh-CN" sz="1400" b="1" kern="0" dirty="0" err="1" smtClean="0">
                <a:solidFill>
                  <a:srgbClr val="000000"/>
                </a:solidFill>
              </a:rPr>
              <a:t>nextval</a:t>
            </a:r>
            <a:r>
              <a:rPr lang="en-US" altLang="zh-CN" sz="1400" b="1" kern="0" dirty="0" smtClean="0">
                <a:solidFill>
                  <a:srgbClr val="000000"/>
                </a:solidFill>
              </a:rPr>
              <a:t>[ ])</a:t>
            </a:r>
          </a:p>
          <a:p>
            <a:pPr>
              <a:lnSpc>
                <a:spcPct val="9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400" b="1" kern="0" dirty="0" smtClean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9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400" b="1" kern="0" dirty="0" smtClean="0">
                <a:solidFill>
                  <a:srgbClr val="000000"/>
                </a:solidFill>
              </a:rPr>
              <a:t>     j= 1; </a:t>
            </a:r>
            <a:r>
              <a:rPr lang="en-US" altLang="zh-CN" sz="1400" b="1" kern="0" dirty="0" err="1" smtClean="0">
                <a:solidFill>
                  <a:srgbClr val="000000"/>
                </a:solidFill>
              </a:rPr>
              <a:t>nextval</a:t>
            </a:r>
            <a:r>
              <a:rPr lang="en-US" altLang="zh-CN" sz="1400" b="1" kern="0" dirty="0" smtClean="0">
                <a:solidFill>
                  <a:srgbClr val="000000"/>
                </a:solidFill>
              </a:rPr>
              <a:t>[1] = 0; k = 0;   </a:t>
            </a:r>
          </a:p>
          <a:p>
            <a:pPr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zh-CN" sz="1400" b="1" kern="0" dirty="0" smtClean="0">
                <a:solidFill>
                  <a:srgbClr val="000000"/>
                </a:solidFill>
              </a:rPr>
              <a:t>     while( </a:t>
            </a:r>
            <a:r>
              <a:rPr lang="en-US" altLang="zh-CN" sz="1400" b="1" kern="0" dirty="0">
                <a:solidFill>
                  <a:srgbClr val="000000"/>
                </a:solidFill>
              </a:rPr>
              <a:t>j&lt; P[0</a:t>
            </a:r>
            <a:r>
              <a:rPr lang="en-US" altLang="zh-CN" sz="1400" b="1" kern="0" dirty="0" smtClean="0">
                <a:solidFill>
                  <a:srgbClr val="000000"/>
                </a:solidFill>
              </a:rPr>
              <a:t>]){</a:t>
            </a:r>
          </a:p>
          <a:p>
            <a:pPr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zh-CN" sz="1400" b="1" kern="0" dirty="0" smtClean="0">
                <a:solidFill>
                  <a:srgbClr val="000000"/>
                </a:solidFill>
              </a:rPr>
              <a:t>          if(k==0 </a:t>
            </a:r>
            <a:r>
              <a:rPr lang="en-US" altLang="zh-CN" sz="1400" b="1" kern="0" dirty="0">
                <a:solidFill>
                  <a:srgbClr val="000000"/>
                </a:solidFill>
              </a:rPr>
              <a:t>|| P[j</a:t>
            </a:r>
            <a:r>
              <a:rPr lang="en-US" altLang="zh-CN" sz="1400" b="1" kern="0" dirty="0" smtClean="0">
                <a:solidFill>
                  <a:srgbClr val="000000"/>
                </a:solidFill>
              </a:rPr>
              <a:t>] </a:t>
            </a:r>
            <a:r>
              <a:rPr lang="en-US" altLang="zh-CN" sz="1400" b="1" kern="0" dirty="0">
                <a:solidFill>
                  <a:srgbClr val="000000"/>
                </a:solidFill>
              </a:rPr>
              <a:t>== P[k</a:t>
            </a:r>
            <a:r>
              <a:rPr lang="en-US" altLang="zh-CN" sz="1400" b="1" kern="0" dirty="0" smtClean="0">
                <a:solidFill>
                  <a:srgbClr val="000000"/>
                </a:solidFill>
              </a:rPr>
              <a:t>]){</a:t>
            </a:r>
          </a:p>
          <a:p>
            <a:pPr>
              <a:lnSpc>
                <a:spcPct val="9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400" b="1" kern="0" dirty="0" smtClean="0">
                <a:solidFill>
                  <a:srgbClr val="000000"/>
                </a:solidFill>
              </a:rPr>
              <a:t>                ++j; ++k; </a:t>
            </a:r>
          </a:p>
          <a:p>
            <a:pPr>
              <a:lnSpc>
                <a:spcPct val="9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400" b="1" kern="0" dirty="0" smtClean="0">
                <a:solidFill>
                  <a:srgbClr val="000000"/>
                </a:solidFill>
              </a:rPr>
              <a:t>                </a:t>
            </a:r>
            <a:r>
              <a:rPr lang="en-US" altLang="zh-CN" sz="1400" b="1" kern="0" dirty="0" smtClean="0">
                <a:solidFill>
                  <a:srgbClr val="3333CC"/>
                </a:solidFill>
              </a:rPr>
              <a:t>if(P[j] != P[k]) </a:t>
            </a:r>
            <a:r>
              <a:rPr lang="en-US" altLang="zh-CN" sz="1400" b="1" kern="0" dirty="0" err="1" smtClean="0">
                <a:solidFill>
                  <a:srgbClr val="3333CC"/>
                </a:solidFill>
              </a:rPr>
              <a:t>nextval</a:t>
            </a:r>
            <a:r>
              <a:rPr lang="en-US" altLang="zh-CN" sz="1400" b="1" kern="0" dirty="0" smtClean="0">
                <a:solidFill>
                  <a:srgbClr val="3333CC"/>
                </a:solidFill>
              </a:rPr>
              <a:t>[j] = k;</a:t>
            </a:r>
          </a:p>
          <a:p>
            <a:pPr>
              <a:lnSpc>
                <a:spcPct val="9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400" b="1" kern="0" dirty="0" smtClean="0">
                <a:solidFill>
                  <a:srgbClr val="3333CC"/>
                </a:solidFill>
              </a:rPr>
              <a:t>                else  </a:t>
            </a:r>
            <a:r>
              <a:rPr lang="en-US" altLang="zh-CN" sz="1400" b="1" kern="0" dirty="0" err="1" smtClean="0">
                <a:solidFill>
                  <a:srgbClr val="3333CC"/>
                </a:solidFill>
              </a:rPr>
              <a:t>nextval</a:t>
            </a:r>
            <a:r>
              <a:rPr lang="en-US" altLang="zh-CN" sz="1400" b="1" kern="0" dirty="0" smtClean="0">
                <a:solidFill>
                  <a:srgbClr val="3333CC"/>
                </a:solidFill>
              </a:rPr>
              <a:t>[j] = </a:t>
            </a:r>
            <a:r>
              <a:rPr lang="en-US" altLang="zh-CN" sz="1400" b="1" kern="0" dirty="0" err="1" smtClean="0">
                <a:solidFill>
                  <a:srgbClr val="3333CC"/>
                </a:solidFill>
              </a:rPr>
              <a:t>nextval</a:t>
            </a:r>
            <a:r>
              <a:rPr lang="en-US" altLang="zh-CN" sz="1400" b="1" kern="0" dirty="0" smtClean="0">
                <a:solidFill>
                  <a:srgbClr val="3333CC"/>
                </a:solidFill>
              </a:rPr>
              <a:t>[k];</a:t>
            </a:r>
          </a:p>
          <a:p>
            <a:pPr>
              <a:lnSpc>
                <a:spcPct val="9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400" b="1" kern="0" dirty="0" smtClean="0">
                <a:solidFill>
                  <a:srgbClr val="000000"/>
                </a:solidFill>
              </a:rPr>
              <a:t>          }</a:t>
            </a:r>
          </a:p>
          <a:p>
            <a:pPr>
              <a:lnSpc>
                <a:spcPct val="9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400" b="1" kern="0" dirty="0" smtClean="0">
                <a:solidFill>
                  <a:srgbClr val="000000"/>
                </a:solidFill>
              </a:rPr>
              <a:t>          else  k = </a:t>
            </a:r>
            <a:r>
              <a:rPr lang="en-US" altLang="zh-CN" sz="1400" b="1" kern="0" dirty="0" err="1" smtClean="0">
                <a:solidFill>
                  <a:srgbClr val="000000"/>
                </a:solidFill>
              </a:rPr>
              <a:t>nextval</a:t>
            </a:r>
            <a:r>
              <a:rPr lang="en-US" altLang="zh-CN" sz="1400" b="1" kern="0" dirty="0" smtClean="0">
                <a:solidFill>
                  <a:srgbClr val="000000"/>
                </a:solidFill>
              </a:rPr>
              <a:t>[k]; </a:t>
            </a:r>
          </a:p>
          <a:p>
            <a:pPr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400" b="1" kern="0" dirty="0" smtClean="0">
                <a:solidFill>
                  <a:srgbClr val="000000"/>
                </a:solidFill>
              </a:rPr>
              <a:t>}}                     </a:t>
            </a:r>
            <a:r>
              <a:rPr lang="en-US" altLang="zh-CN" sz="2400" b="1" kern="0" dirty="0" smtClean="0">
                <a:solidFill>
                  <a:srgbClr val="000000"/>
                </a:solidFill>
              </a:rPr>
              <a:t>       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696118" y="4365104"/>
            <a:ext cx="842486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Times New Roman"/>
              </a:rPr>
              <a:t> j              1  2  3  4  5  6  7  8  9  10 11 12 13 14 15 16 17</a:t>
            </a:r>
          </a:p>
          <a:p>
            <a:pPr>
              <a:buFontTx/>
              <a:buNone/>
              <a:defRPr/>
            </a:pPr>
            <a:r>
              <a:rPr lang="zh-CN" altLang="en-US" sz="2800" b="1" kern="0" dirty="0" smtClean="0">
                <a:solidFill>
                  <a:srgbClr val="000000"/>
                </a:solidFill>
                <a:latin typeface="Times New Roman"/>
              </a:rPr>
              <a:t>模式串   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/>
              </a:rPr>
              <a:t>a  b  c  a  </a:t>
            </a:r>
            <a:r>
              <a:rPr lang="en-US" altLang="zh-CN" sz="2800" b="1" kern="0" dirty="0" err="1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/>
              </a:rPr>
              <a:t>  b  </a:t>
            </a:r>
            <a:r>
              <a:rPr lang="en-US" altLang="zh-CN" sz="2800" b="1" kern="0" dirty="0" err="1" smtClean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/>
              </a:rPr>
              <a:t>  c  a   b   c   a   </a:t>
            </a:r>
            <a:r>
              <a:rPr lang="en-US" altLang="zh-CN" sz="2800" b="1" kern="0" dirty="0" err="1" smtClean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/>
              </a:rPr>
              <a:t>   b   d   a   b </a:t>
            </a:r>
          </a:p>
          <a:p>
            <a:pPr>
              <a:buFontTx/>
              <a:buNone/>
              <a:defRPr/>
            </a:pPr>
            <a:r>
              <a:rPr lang="en-US" altLang="zh-CN" sz="2800" b="1" kern="0" dirty="0" smtClean="0">
                <a:solidFill>
                  <a:srgbClr val="000000"/>
                </a:solidFill>
                <a:latin typeface="Times New Roman"/>
              </a:rPr>
              <a:t>next[j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/>
              </a:rPr>
              <a:t>]     0  1  1  1  2  2  3  1  1   2   3   4   5   6   7   1    2   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50281" y="600657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520" y="5949429"/>
            <a:ext cx="16626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 kern="0" dirty="0" err="1">
                <a:solidFill>
                  <a:srgbClr val="000000"/>
                </a:solidFill>
                <a:latin typeface="Times New Roman"/>
                <a:cs typeface="仿宋_GB2312"/>
              </a:rPr>
              <a:t>nextval</a:t>
            </a:r>
            <a:r>
              <a:rPr kumimoji="1" lang="en-US" altLang="zh-CN" sz="2800" b="1" kern="0" dirty="0">
                <a:solidFill>
                  <a:srgbClr val="000000"/>
                </a:solidFill>
                <a:latin typeface="Times New Roman"/>
                <a:cs typeface="仿宋_GB2312"/>
              </a:rPr>
              <a:t>[j]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536" y="5446191"/>
            <a:ext cx="8713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1920081" y="4438129"/>
            <a:ext cx="0" cy="1944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96356" y="6022454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42431" y="6022454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17081" y="6036741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77443" y="605102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36218" y="605102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396581" y="605102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742656" y="605102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03018" y="6065316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520531" y="6079604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952331" y="6093891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57156" y="6093891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888956" y="6065316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320756" y="605102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781131" y="6065316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212931" y="605102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732043" y="6051029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2800" kern="0" smtClean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393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9042" y="2209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CC"/>
                </a:solidFill>
                <a:ea typeface="黑体" pitchFamily="2" charset="-122"/>
              </a:rPr>
              <a:t>串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838200" y="1419225"/>
            <a:ext cx="152400" cy="2238375"/>
          </a:xfrm>
          <a:prstGeom prst="leftBrace">
            <a:avLst>
              <a:gd name="adj1" fmla="val 122396"/>
              <a:gd name="adj2" fmla="val 50000"/>
            </a:avLst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667000" y="106680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  <a:ea typeface="黑体" pitchFamily="2" charset="-122"/>
              </a:rPr>
              <a:t>s =‘ a</a:t>
            </a:r>
            <a:r>
              <a:rPr lang="en-US" altLang="zh-CN" sz="3200" b="1" baseline="-8000" dirty="0">
                <a:solidFill>
                  <a:srgbClr val="000000"/>
                </a:solidFill>
                <a:ea typeface="黑体" pitchFamily="2" charset="-122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ea typeface="黑体" pitchFamily="2" charset="-122"/>
              </a:rPr>
              <a:t>a</a:t>
            </a:r>
            <a:r>
              <a:rPr lang="en-US" altLang="zh-CN" sz="3200" b="1" baseline="-8000" dirty="0">
                <a:solidFill>
                  <a:srgbClr val="000000"/>
                </a:solidFill>
                <a:ea typeface="黑体" pitchFamily="2" charset="-122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ea typeface="黑体" pitchFamily="2" charset="-122"/>
              </a:rPr>
              <a:t> ……..a</a:t>
            </a:r>
            <a:r>
              <a:rPr lang="en-US" altLang="zh-CN" sz="3200" b="1" baseline="-8000" dirty="0">
                <a:solidFill>
                  <a:srgbClr val="000000"/>
                </a:solidFill>
                <a:ea typeface="黑体" pitchFamily="2" charset="-122"/>
              </a:rPr>
              <a:t>n</a:t>
            </a:r>
            <a:r>
              <a:rPr lang="en-US" altLang="zh-CN" sz="3200" b="1" dirty="0">
                <a:solidFill>
                  <a:srgbClr val="000000"/>
                </a:solidFill>
                <a:ea typeface="黑体" pitchFamily="2" charset="-122"/>
              </a:rPr>
              <a:t>’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743200" y="1676400"/>
            <a:ext cx="2774950" cy="1524000"/>
            <a:chOff x="1728" y="1056"/>
            <a:chExt cx="1748" cy="960"/>
          </a:xfrm>
        </p:grpSpPr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1728" y="1152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824" y="1056"/>
              <a:ext cx="16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ea typeface="黑体" pitchFamily="2" charset="-122"/>
                </a:rPr>
                <a:t>定长顺序存储结构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824" y="1728"/>
              <a:ext cx="9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ea typeface="黑体" pitchFamily="2" charset="-122"/>
                </a:rPr>
                <a:t>块链存储结构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824" y="1392"/>
              <a:ext cx="8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ea typeface="黑体" pitchFamily="2" charset="-122"/>
                </a:rPr>
                <a:t>堆存储结构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914400" y="1143000"/>
            <a:ext cx="1828800" cy="2732088"/>
            <a:chOff x="576" y="720"/>
            <a:chExt cx="1152" cy="1721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92" y="720"/>
              <a:ext cx="7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CC"/>
                  </a:solidFill>
                  <a:ea typeface="黑体" pitchFamily="2" charset="-122"/>
                </a:rPr>
                <a:t>逻辑结构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20" y="1440"/>
              <a:ext cx="7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CC"/>
                  </a:solidFill>
                  <a:ea typeface="黑体" pitchFamily="2" charset="-122"/>
                </a:rPr>
                <a:t>存储结构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76" y="2208"/>
              <a:ext cx="1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0000CC"/>
                  </a:solidFill>
                  <a:ea typeface="黑体" pitchFamily="2" charset="-122"/>
                </a:rPr>
                <a:t>操作</a:t>
              </a:r>
              <a:r>
                <a:rPr lang="en-US" altLang="zh-CN" b="1" dirty="0">
                  <a:solidFill>
                    <a:srgbClr val="0000CC"/>
                  </a:solidFill>
                  <a:ea typeface="黑体" pitchFamily="2" charset="-122"/>
                </a:rPr>
                <a:t>(</a:t>
              </a:r>
              <a:r>
                <a:rPr lang="zh-CN" altLang="en-US" b="1" dirty="0">
                  <a:solidFill>
                    <a:srgbClr val="0000CC"/>
                  </a:solidFill>
                  <a:ea typeface="黑体" pitchFamily="2" charset="-122"/>
                </a:rPr>
                <a:t>或运算</a:t>
              </a:r>
              <a:r>
                <a:rPr lang="en-US" altLang="zh-CN" b="1" dirty="0">
                  <a:solidFill>
                    <a:srgbClr val="0000CC"/>
                  </a:solidFill>
                  <a:ea typeface="黑体" pitchFamily="2" charset="-122"/>
                </a:rPr>
                <a:t>)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19400" y="3352800"/>
            <a:ext cx="3733800" cy="914400"/>
            <a:chOff x="1776" y="2112"/>
            <a:chExt cx="2352" cy="576"/>
          </a:xfrm>
        </p:grpSpPr>
        <p:sp>
          <p:nvSpPr>
            <p:cNvPr id="17" name="AutoShape 16"/>
            <p:cNvSpPr>
              <a:spLocks/>
            </p:cNvSpPr>
            <p:nvPr/>
          </p:nvSpPr>
          <p:spPr bwMode="auto">
            <a:xfrm>
              <a:off x="1776" y="2208"/>
              <a:ext cx="144" cy="480"/>
            </a:xfrm>
            <a:prstGeom prst="leftBrace">
              <a:avLst>
                <a:gd name="adj1" fmla="val 27778"/>
                <a:gd name="adj2" fmla="val 47917"/>
              </a:avLst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872" y="2448"/>
              <a:ext cx="22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ea typeface="黑体" pitchFamily="2" charset="-122"/>
                </a:rPr>
                <a:t>模式匹配算法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872" y="2112"/>
              <a:ext cx="15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ea typeface="黑体" pitchFamily="2" charset="-122"/>
                </a:rPr>
                <a:t>若干函数的实现</a:t>
              </a:r>
            </a:p>
          </p:txBody>
        </p:sp>
      </p:grp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9546" y="4495800"/>
            <a:ext cx="86169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</a:rPr>
              <a:t>模式匹配</a:t>
            </a:r>
            <a:r>
              <a:rPr lang="zh-CN" altLang="en-US" b="1" dirty="0">
                <a:solidFill>
                  <a:srgbClr val="17347D"/>
                </a:solidFill>
                <a:latin typeface="楷体_GB2312" pitchFamily="49" charset="-122"/>
              </a:rPr>
              <a:t>即</a:t>
            </a:r>
            <a:r>
              <a:rPr lang="zh-CN" altLang="en-US" b="1" dirty="0">
                <a:solidFill>
                  <a:srgbClr val="0000CC"/>
                </a:solidFill>
                <a:latin typeface="楷体_GB2312" pitchFamily="49" charset="-122"/>
              </a:rPr>
              <a:t>子串定位运算</a:t>
            </a:r>
            <a:r>
              <a:rPr lang="zh-CN" altLang="en-US" b="1" dirty="0">
                <a:solidFill>
                  <a:srgbClr val="77B7E7"/>
                </a:solidFill>
                <a:latin typeface="楷体_GB2312" pitchFamily="49" charset="-122"/>
              </a:rPr>
              <a:t>，</a:t>
            </a:r>
            <a:r>
              <a:rPr lang="zh-CN" altLang="en-US" b="1" dirty="0">
                <a:solidFill>
                  <a:srgbClr val="17347D"/>
                </a:solidFill>
              </a:rPr>
              <a:t>即如何实现 </a:t>
            </a:r>
            <a:r>
              <a:rPr lang="en-US" altLang="zh-CN" b="1" dirty="0">
                <a:solidFill>
                  <a:srgbClr val="0000CC"/>
                </a:solidFill>
              </a:rPr>
              <a:t>Index(</a:t>
            </a:r>
            <a:r>
              <a:rPr lang="en-US" altLang="zh-CN" b="1" dirty="0" err="1">
                <a:solidFill>
                  <a:srgbClr val="0000CC"/>
                </a:solidFill>
              </a:rPr>
              <a:t>S,T,pos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r>
              <a:rPr lang="zh-CN" altLang="en-US" b="1" dirty="0">
                <a:solidFill>
                  <a:srgbClr val="0000CC"/>
                </a:solidFill>
              </a:rPr>
              <a:t>函数</a:t>
            </a:r>
            <a:endParaRPr lang="zh-CN" altLang="en-US" b="1" dirty="0">
              <a:solidFill>
                <a:srgbClr val="0000CC"/>
              </a:solidFill>
              <a:latin typeface="楷体_GB2312" pitchFamily="49" charset="-122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1219200" y="5105400"/>
            <a:ext cx="5943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17347D"/>
                </a:solidFill>
              </a:rPr>
              <a:t>BF</a:t>
            </a:r>
            <a:r>
              <a:rPr lang="zh-CN" altLang="en-US" sz="2400" b="1" dirty="0">
                <a:solidFill>
                  <a:srgbClr val="17347D"/>
                </a:solidFill>
              </a:rPr>
              <a:t>算法</a:t>
            </a:r>
            <a:r>
              <a:rPr lang="en-US" altLang="zh-CN" sz="2400" b="1" dirty="0">
                <a:solidFill>
                  <a:srgbClr val="17347D"/>
                </a:solidFill>
              </a:rPr>
              <a:t>———</a:t>
            </a:r>
            <a:r>
              <a:rPr lang="zh-CN" altLang="en-US" sz="2400" b="1" dirty="0">
                <a:solidFill>
                  <a:srgbClr val="17347D"/>
                </a:solidFill>
              </a:rPr>
              <a:t>古典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17347D"/>
                </a:solidFill>
              </a:rPr>
              <a:t>KMP</a:t>
            </a:r>
            <a:r>
              <a:rPr lang="zh-CN" altLang="en-US" sz="2400" b="1" dirty="0">
                <a:solidFill>
                  <a:srgbClr val="17347D"/>
                </a:solidFill>
              </a:rPr>
              <a:t>算法</a:t>
            </a:r>
            <a:r>
              <a:rPr lang="en-US" altLang="zh-CN" sz="2400" b="1" dirty="0">
                <a:solidFill>
                  <a:srgbClr val="17347D"/>
                </a:solidFill>
              </a:rPr>
              <a:t>——</a:t>
            </a:r>
            <a:r>
              <a:rPr lang="zh-CN" altLang="en-US" sz="2400" b="1" dirty="0">
                <a:solidFill>
                  <a:srgbClr val="17347D"/>
                </a:solidFill>
              </a:rPr>
              <a:t>快速（用</a:t>
            </a:r>
            <a:r>
              <a:rPr lang="en-US" altLang="zh-CN" sz="2400" b="1" dirty="0">
                <a:solidFill>
                  <a:srgbClr val="17347D"/>
                </a:solidFill>
              </a:rPr>
              <a:t>next[j]</a:t>
            </a:r>
            <a:r>
              <a:rPr lang="zh-CN" altLang="en-US" sz="2400" b="1" dirty="0">
                <a:solidFill>
                  <a:srgbClr val="17347D"/>
                </a:solidFill>
              </a:rPr>
              <a:t>或</a:t>
            </a:r>
            <a:r>
              <a:rPr lang="en-US" altLang="zh-CN" sz="2400" b="1" dirty="0" err="1">
                <a:solidFill>
                  <a:srgbClr val="17347D"/>
                </a:solidFill>
              </a:rPr>
              <a:t>nextval</a:t>
            </a:r>
            <a:r>
              <a:rPr lang="en-US" altLang="zh-CN" sz="2400" b="1" dirty="0">
                <a:solidFill>
                  <a:srgbClr val="17347D"/>
                </a:solidFill>
              </a:rPr>
              <a:t>[j])</a:t>
            </a:r>
          </a:p>
        </p:txBody>
      </p:sp>
    </p:spTree>
    <p:extLst>
      <p:ext uri="{BB962C8B-B14F-4D97-AF65-F5344CB8AC3E}">
        <p14:creationId xmlns:p14="http://schemas.microsoft.com/office/powerpoint/2010/main" val="17098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/>
      <p:bldP spid="6" grpId="0" autoUpdateAnimBg="0"/>
      <p:bldP spid="20" grpId="0" autoUpdateAnimBg="0"/>
      <p:bldP spid="2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Oval 2"/>
          <p:cNvSpPr>
            <a:spLocks noChangeArrowheads="1"/>
          </p:cNvSpPr>
          <p:nvPr/>
        </p:nvSpPr>
        <p:spPr bwMode="auto">
          <a:xfrm>
            <a:off x="3784631" y="1000108"/>
            <a:ext cx="1924050" cy="660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lang="zh-CN" altLang="en-US" sz="1600">
                <a:solidFill>
                  <a:srgbClr val="17347D"/>
                </a:solidFill>
              </a:rPr>
              <a:t>特殊线性表</a:t>
            </a:r>
          </a:p>
        </p:txBody>
      </p:sp>
      <p:sp>
        <p:nvSpPr>
          <p:cNvPr id="145411" name="Oval 3"/>
          <p:cNvSpPr>
            <a:spLocks noChangeArrowheads="1"/>
          </p:cNvSpPr>
          <p:nvPr/>
        </p:nvSpPr>
        <p:spPr bwMode="auto">
          <a:xfrm>
            <a:off x="1219231" y="2212958"/>
            <a:ext cx="1423988" cy="5222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lang="en-US" altLang="zh-CN" sz="1600">
                <a:solidFill>
                  <a:srgbClr val="17347D"/>
                </a:solidFill>
              </a:rPr>
              <a:t>  </a:t>
            </a:r>
            <a:r>
              <a:rPr lang="zh-CN" altLang="en-US" sz="1600">
                <a:solidFill>
                  <a:srgbClr val="17347D"/>
                </a:solidFill>
              </a:rPr>
              <a:t>栈</a:t>
            </a:r>
          </a:p>
        </p:txBody>
      </p:sp>
      <p:sp>
        <p:nvSpPr>
          <p:cNvPr id="145412" name="Oval 4"/>
          <p:cNvSpPr>
            <a:spLocks noChangeArrowheads="1"/>
          </p:cNvSpPr>
          <p:nvPr/>
        </p:nvSpPr>
        <p:spPr bwMode="auto">
          <a:xfrm>
            <a:off x="4011644" y="2212958"/>
            <a:ext cx="1422400" cy="5222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lang="zh-CN" altLang="en-US" sz="1600">
                <a:solidFill>
                  <a:srgbClr val="17347D"/>
                </a:solidFill>
              </a:rPr>
              <a:t>队  列</a:t>
            </a:r>
          </a:p>
        </p:txBody>
      </p:sp>
      <p:sp>
        <p:nvSpPr>
          <p:cNvPr id="145413" name="Oval 5"/>
          <p:cNvSpPr>
            <a:spLocks noChangeArrowheads="1"/>
          </p:cNvSpPr>
          <p:nvPr/>
        </p:nvSpPr>
        <p:spPr bwMode="auto">
          <a:xfrm>
            <a:off x="6751669" y="2212958"/>
            <a:ext cx="1423987" cy="5222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/>
          <a:lstStyle/>
          <a:p>
            <a:pPr algn="just" eaLnBrk="0" hangingPunct="0"/>
            <a:r>
              <a:rPr lang="en-US" altLang="zh-CN" sz="1600">
                <a:solidFill>
                  <a:srgbClr val="17347D"/>
                </a:solidFill>
              </a:rPr>
              <a:t>  </a:t>
            </a:r>
            <a:r>
              <a:rPr lang="zh-CN" altLang="en-US" sz="1600">
                <a:solidFill>
                  <a:srgbClr val="17347D"/>
                </a:solidFill>
              </a:rPr>
              <a:t>串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560419" y="4271946"/>
            <a:ext cx="1122362" cy="93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 eaLnBrk="0" hangingPunct="0">
              <a:lnSpc>
                <a:spcPct val="112000"/>
              </a:lnSpc>
            </a:pPr>
            <a:r>
              <a:rPr lang="en-US" altLang="zh-CN" sz="1400">
                <a:solidFill>
                  <a:srgbClr val="17347D"/>
                </a:solidFill>
              </a:rPr>
              <a:t>⑴</a:t>
            </a:r>
            <a:r>
              <a:rPr lang="zh-CN" altLang="en-US" sz="1400">
                <a:solidFill>
                  <a:srgbClr val="17347D"/>
                </a:solidFill>
              </a:rPr>
              <a:t>栈的定义</a:t>
            </a: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1400">
                <a:solidFill>
                  <a:srgbClr val="17347D"/>
                </a:solidFill>
              </a:rPr>
              <a:t>⑵操作特性</a:t>
            </a: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1400">
                <a:solidFill>
                  <a:srgbClr val="17347D"/>
                </a:solidFill>
              </a:rPr>
              <a:t>⑶</a:t>
            </a:r>
            <a:r>
              <a:rPr lang="en-US" altLang="zh-CN" sz="1400">
                <a:solidFill>
                  <a:srgbClr val="17347D"/>
                </a:solidFill>
              </a:rPr>
              <a:t>ADT</a:t>
            </a:r>
            <a:r>
              <a:rPr lang="zh-CN" altLang="en-US" sz="1400">
                <a:solidFill>
                  <a:srgbClr val="17347D"/>
                </a:solidFill>
              </a:rPr>
              <a:t>定义</a:t>
            </a: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3527456" y="4332271"/>
            <a:ext cx="1120775" cy="938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 eaLnBrk="0" hangingPunct="0">
              <a:lnSpc>
                <a:spcPct val="112000"/>
              </a:lnSpc>
            </a:pPr>
            <a:r>
              <a:rPr lang="en-US" altLang="zh-CN" sz="1400">
                <a:solidFill>
                  <a:srgbClr val="17347D"/>
                </a:solidFill>
              </a:rPr>
              <a:t>⑴</a:t>
            </a:r>
            <a:r>
              <a:rPr lang="zh-CN" altLang="en-US" sz="1400">
                <a:solidFill>
                  <a:srgbClr val="17347D"/>
                </a:solidFill>
              </a:rPr>
              <a:t>队列定义</a:t>
            </a: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1400">
                <a:solidFill>
                  <a:srgbClr val="17347D"/>
                </a:solidFill>
              </a:rPr>
              <a:t>⑵操作特性</a:t>
            </a: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1400">
                <a:solidFill>
                  <a:srgbClr val="17347D"/>
                </a:solidFill>
              </a:rPr>
              <a:t>⑶</a:t>
            </a:r>
            <a:r>
              <a:rPr lang="en-US" altLang="zh-CN" sz="1400">
                <a:solidFill>
                  <a:srgbClr val="17347D"/>
                </a:solidFill>
              </a:rPr>
              <a:t>ADT</a:t>
            </a:r>
            <a:r>
              <a:rPr lang="zh-CN" altLang="en-US" sz="1400">
                <a:solidFill>
                  <a:srgbClr val="17347D"/>
                </a:solidFill>
              </a:rPr>
              <a:t>定义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6346856" y="4364021"/>
            <a:ext cx="1122363" cy="93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 eaLnBrk="0" hangingPunct="0">
              <a:lnSpc>
                <a:spcPct val="112000"/>
              </a:lnSpc>
            </a:pPr>
            <a:r>
              <a:rPr lang="en-US" altLang="zh-CN" sz="1400">
                <a:solidFill>
                  <a:srgbClr val="17347D"/>
                </a:solidFill>
              </a:rPr>
              <a:t>⑴</a:t>
            </a:r>
            <a:r>
              <a:rPr lang="zh-CN" altLang="en-US" sz="1400">
                <a:solidFill>
                  <a:srgbClr val="17347D"/>
                </a:solidFill>
              </a:rPr>
              <a:t>串的定义</a:t>
            </a: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1400">
                <a:solidFill>
                  <a:srgbClr val="17347D"/>
                </a:solidFill>
              </a:rPr>
              <a:t>⑵基本概念</a:t>
            </a: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1400">
                <a:solidFill>
                  <a:srgbClr val="17347D"/>
                </a:solidFill>
              </a:rPr>
              <a:t>⑶</a:t>
            </a:r>
            <a:r>
              <a:rPr lang="en-US" altLang="zh-CN" sz="1400">
                <a:solidFill>
                  <a:srgbClr val="17347D"/>
                </a:solidFill>
              </a:rPr>
              <a:t>ADT</a:t>
            </a:r>
            <a:r>
              <a:rPr lang="zh-CN" altLang="en-US" sz="1400">
                <a:solidFill>
                  <a:srgbClr val="17347D"/>
                </a:solidFill>
              </a:rPr>
              <a:t>定义</a:t>
            </a: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1939956" y="4256071"/>
            <a:ext cx="320675" cy="938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>
                <a:solidFill>
                  <a:srgbClr val="17347D"/>
                </a:solidFill>
              </a:rPr>
              <a:t>顺序栈</a:t>
            </a: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2806731" y="4256071"/>
            <a:ext cx="290513" cy="9382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>
                <a:solidFill>
                  <a:srgbClr val="17347D"/>
                </a:solidFill>
              </a:rPr>
              <a:t>链</a:t>
            </a:r>
          </a:p>
          <a:p>
            <a:pPr algn="just" eaLnBrk="0" hangingPunct="0"/>
            <a:endParaRPr lang="zh-CN" altLang="en-US" sz="1600">
              <a:solidFill>
                <a:srgbClr val="17347D"/>
              </a:solidFill>
            </a:endParaRPr>
          </a:p>
          <a:p>
            <a:pPr algn="just" eaLnBrk="0" hangingPunct="0"/>
            <a:r>
              <a:rPr lang="zh-CN" altLang="en-US" sz="1600">
                <a:solidFill>
                  <a:srgbClr val="17347D"/>
                </a:solidFill>
              </a:rPr>
              <a:t>栈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4856194" y="4317983"/>
            <a:ext cx="306387" cy="968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/>
          <a:p>
            <a:pPr algn="just" eaLnBrk="0" hangingPunct="0">
              <a:lnSpc>
                <a:spcPct val="96000"/>
              </a:lnSpc>
            </a:pPr>
            <a:r>
              <a:rPr lang="zh-CN" altLang="en-US" sz="1600">
                <a:solidFill>
                  <a:srgbClr val="17347D"/>
                </a:solidFill>
              </a:rPr>
              <a:t>循环队列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5770594" y="4329096"/>
            <a:ext cx="288925" cy="984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0" rIns="18000" bIns="0"/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1600">
                <a:solidFill>
                  <a:srgbClr val="17347D"/>
                </a:solidFill>
              </a:rPr>
              <a:t>链队列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7805769" y="4364021"/>
            <a:ext cx="304800" cy="1258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>
                <a:solidFill>
                  <a:srgbClr val="17347D"/>
                </a:solidFill>
              </a:rPr>
              <a:t>顺序存储</a:t>
            </a:r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8656669" y="4364021"/>
            <a:ext cx="304800" cy="1258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600">
                <a:solidFill>
                  <a:srgbClr val="17347D"/>
                </a:solidFill>
              </a:rPr>
              <a:t>链接存储</a:t>
            </a:r>
          </a:p>
        </p:txBody>
      </p:sp>
      <p:sp>
        <p:nvSpPr>
          <p:cNvPr id="145423" name="Oval 15"/>
          <p:cNvSpPr>
            <a:spLocks noChangeArrowheads="1"/>
          </p:cNvSpPr>
          <p:nvPr/>
        </p:nvSpPr>
        <p:spPr bwMode="auto">
          <a:xfrm>
            <a:off x="466756" y="3227371"/>
            <a:ext cx="1303338" cy="5222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 lIns="0" rIns="0"/>
          <a:lstStyle/>
          <a:p>
            <a:pPr algn="just" eaLnBrk="0" hangingPunct="0"/>
            <a:r>
              <a:rPr lang="zh-CN" altLang="en-US" sz="1600">
                <a:solidFill>
                  <a:srgbClr val="17347D"/>
                </a:solidFill>
              </a:rPr>
              <a:t>逻辑结构</a:t>
            </a:r>
          </a:p>
        </p:txBody>
      </p:sp>
      <p:sp>
        <p:nvSpPr>
          <p:cNvPr id="145424" name="Oval 16"/>
          <p:cNvSpPr>
            <a:spLocks noChangeArrowheads="1"/>
          </p:cNvSpPr>
          <p:nvPr/>
        </p:nvSpPr>
        <p:spPr bwMode="auto">
          <a:xfrm>
            <a:off x="1911381" y="3227371"/>
            <a:ext cx="1301750" cy="5222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 lIns="0" rIns="0"/>
          <a:lstStyle/>
          <a:p>
            <a:pPr algn="just" eaLnBrk="0" hangingPunct="0"/>
            <a:r>
              <a:rPr lang="zh-CN" altLang="en-US" sz="1600">
                <a:solidFill>
                  <a:srgbClr val="17347D"/>
                </a:solidFill>
              </a:rPr>
              <a:t>存储结构</a:t>
            </a:r>
          </a:p>
        </p:txBody>
      </p:sp>
      <p:sp>
        <p:nvSpPr>
          <p:cNvPr id="145425" name="Oval 17"/>
          <p:cNvSpPr>
            <a:spLocks noChangeArrowheads="1"/>
          </p:cNvSpPr>
          <p:nvPr/>
        </p:nvSpPr>
        <p:spPr bwMode="auto">
          <a:xfrm>
            <a:off x="3462369" y="3227371"/>
            <a:ext cx="1303337" cy="5222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 lIns="0" rIns="0"/>
          <a:lstStyle/>
          <a:p>
            <a:pPr algn="just" eaLnBrk="0" hangingPunct="0"/>
            <a:r>
              <a:rPr lang="zh-CN" altLang="en-US" sz="1600">
                <a:solidFill>
                  <a:srgbClr val="17347D"/>
                </a:solidFill>
              </a:rPr>
              <a:t>逻辑结构</a:t>
            </a:r>
          </a:p>
        </p:txBody>
      </p:sp>
      <p:sp>
        <p:nvSpPr>
          <p:cNvPr id="145426" name="Oval 18"/>
          <p:cNvSpPr>
            <a:spLocks noChangeArrowheads="1"/>
          </p:cNvSpPr>
          <p:nvPr/>
        </p:nvSpPr>
        <p:spPr bwMode="auto">
          <a:xfrm>
            <a:off x="6286531" y="3227371"/>
            <a:ext cx="1303338" cy="5222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 lIns="0" rIns="0"/>
          <a:lstStyle/>
          <a:p>
            <a:pPr algn="just" eaLnBrk="0" hangingPunct="0"/>
            <a:r>
              <a:rPr lang="zh-CN" altLang="en-US" sz="1600">
                <a:solidFill>
                  <a:srgbClr val="17347D"/>
                </a:solidFill>
              </a:rPr>
              <a:t>逻辑结构</a:t>
            </a:r>
          </a:p>
        </p:txBody>
      </p:sp>
      <p:sp>
        <p:nvSpPr>
          <p:cNvPr id="145427" name="Oval 19"/>
          <p:cNvSpPr>
            <a:spLocks noChangeArrowheads="1"/>
          </p:cNvSpPr>
          <p:nvPr/>
        </p:nvSpPr>
        <p:spPr bwMode="auto">
          <a:xfrm>
            <a:off x="4845081" y="3227371"/>
            <a:ext cx="1303338" cy="5222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 lIns="0" rIns="0"/>
          <a:lstStyle/>
          <a:p>
            <a:pPr algn="just" eaLnBrk="0" hangingPunct="0"/>
            <a:r>
              <a:rPr lang="zh-CN" altLang="en-US" sz="1600">
                <a:solidFill>
                  <a:srgbClr val="17347D"/>
                </a:solidFill>
              </a:rPr>
              <a:t>存储结构</a:t>
            </a:r>
          </a:p>
        </p:txBody>
      </p:sp>
      <p:sp>
        <p:nvSpPr>
          <p:cNvPr id="145428" name="Oval 20"/>
          <p:cNvSpPr>
            <a:spLocks noChangeArrowheads="1"/>
          </p:cNvSpPr>
          <p:nvPr/>
        </p:nvSpPr>
        <p:spPr bwMode="auto">
          <a:xfrm>
            <a:off x="7697819" y="3227371"/>
            <a:ext cx="1303337" cy="5222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dist="38100" dir="5400000" algn="ctr" rotWithShape="0">
              <a:srgbClr val="808080"/>
            </a:outerShdw>
          </a:effectLst>
        </p:spPr>
        <p:txBody>
          <a:bodyPr lIns="0" rIns="0"/>
          <a:lstStyle/>
          <a:p>
            <a:pPr algn="just" eaLnBrk="0" hangingPunct="0"/>
            <a:r>
              <a:rPr lang="zh-CN" altLang="en-US" sz="1600">
                <a:solidFill>
                  <a:srgbClr val="17347D"/>
                </a:solidFill>
              </a:rPr>
              <a:t>存储结构</a:t>
            </a:r>
          </a:p>
        </p:txBody>
      </p:sp>
      <p:sp>
        <p:nvSpPr>
          <p:cNvPr id="145429" name="AutoShape 21"/>
          <p:cNvSpPr>
            <a:spLocks noChangeArrowheads="1"/>
          </p:cNvSpPr>
          <p:nvPr/>
        </p:nvSpPr>
        <p:spPr bwMode="auto">
          <a:xfrm>
            <a:off x="2821019" y="2198671"/>
            <a:ext cx="1027112" cy="598487"/>
          </a:xfrm>
          <a:prstGeom prst="leftRightArrow">
            <a:avLst>
              <a:gd name="adj1" fmla="val 50000"/>
              <a:gd name="adj2" fmla="val 34324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26000" tIns="0" bIns="0"/>
          <a:lstStyle/>
          <a:p>
            <a:pPr algn="just" eaLnBrk="0" hangingPunct="0"/>
            <a:r>
              <a:rPr lang="zh-CN" altLang="en-US" sz="1400">
                <a:solidFill>
                  <a:srgbClr val="17347D"/>
                </a:solidFill>
              </a:rPr>
              <a:t>比 较</a:t>
            </a:r>
          </a:p>
        </p:txBody>
      </p:sp>
      <p:sp>
        <p:nvSpPr>
          <p:cNvPr id="145430" name="Line 22"/>
          <p:cNvSpPr>
            <a:spLocks noChangeShapeType="1"/>
          </p:cNvSpPr>
          <p:nvPr/>
        </p:nvSpPr>
        <p:spPr bwMode="auto">
          <a:xfrm flipH="1">
            <a:off x="2149506" y="1477946"/>
            <a:ext cx="1727200" cy="750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31" name="Freeform 23"/>
          <p:cNvSpPr>
            <a:spLocks/>
          </p:cNvSpPr>
          <p:nvPr/>
        </p:nvSpPr>
        <p:spPr bwMode="auto">
          <a:xfrm>
            <a:off x="4713319" y="1708133"/>
            <a:ext cx="1587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50"/>
              </a:cxn>
            </a:cxnLst>
            <a:rect l="0" t="0" r="r" b="b"/>
            <a:pathLst>
              <a:path w="1" h="750">
                <a:moveTo>
                  <a:pt x="0" y="0"/>
                </a:moveTo>
                <a:lnTo>
                  <a:pt x="0" y="75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32" name="Freeform 24"/>
          <p:cNvSpPr>
            <a:spLocks/>
          </p:cNvSpPr>
          <p:nvPr/>
        </p:nvSpPr>
        <p:spPr bwMode="auto">
          <a:xfrm>
            <a:off x="5561044" y="1495408"/>
            <a:ext cx="1846262" cy="703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90" y="870"/>
              </a:cxn>
            </a:cxnLst>
            <a:rect l="0" t="0" r="r" b="b"/>
            <a:pathLst>
              <a:path w="2190" h="870">
                <a:moveTo>
                  <a:pt x="0" y="0"/>
                </a:moveTo>
                <a:lnTo>
                  <a:pt x="2190" y="87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33" name="Freeform 25"/>
          <p:cNvSpPr>
            <a:spLocks/>
          </p:cNvSpPr>
          <p:nvPr/>
        </p:nvSpPr>
        <p:spPr bwMode="auto">
          <a:xfrm>
            <a:off x="6910419" y="2706671"/>
            <a:ext cx="273050" cy="536575"/>
          </a:xfrm>
          <a:custGeom>
            <a:avLst/>
            <a:gdLst/>
            <a:ahLst/>
            <a:cxnLst>
              <a:cxn ang="0">
                <a:pos x="315" y="0"/>
              </a:cxn>
              <a:cxn ang="0">
                <a:pos x="0" y="480"/>
              </a:cxn>
            </a:cxnLst>
            <a:rect l="0" t="0" r="r" b="b"/>
            <a:pathLst>
              <a:path w="315" h="480">
                <a:moveTo>
                  <a:pt x="315" y="0"/>
                </a:moveTo>
                <a:lnTo>
                  <a:pt x="0" y="48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34" name="Freeform 26"/>
          <p:cNvSpPr>
            <a:spLocks/>
          </p:cNvSpPr>
          <p:nvPr/>
        </p:nvSpPr>
        <p:spPr bwMode="auto">
          <a:xfrm>
            <a:off x="7854981" y="2720958"/>
            <a:ext cx="241300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5" y="495"/>
              </a:cxn>
            </a:cxnLst>
            <a:rect l="0" t="0" r="r" b="b"/>
            <a:pathLst>
              <a:path w="255" h="495">
                <a:moveTo>
                  <a:pt x="0" y="0"/>
                </a:moveTo>
                <a:lnTo>
                  <a:pt x="255" y="49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35" name="Freeform 27"/>
          <p:cNvSpPr>
            <a:spLocks/>
          </p:cNvSpPr>
          <p:nvPr/>
        </p:nvSpPr>
        <p:spPr bwMode="auto">
          <a:xfrm>
            <a:off x="5067331" y="2706671"/>
            <a:ext cx="192088" cy="536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5" y="525"/>
              </a:cxn>
            </a:cxnLst>
            <a:rect l="0" t="0" r="r" b="b"/>
            <a:pathLst>
              <a:path w="255" h="525">
                <a:moveTo>
                  <a:pt x="0" y="0"/>
                </a:moveTo>
                <a:lnTo>
                  <a:pt x="255" y="52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36" name="Freeform 28"/>
          <p:cNvSpPr>
            <a:spLocks/>
          </p:cNvSpPr>
          <p:nvPr/>
        </p:nvSpPr>
        <p:spPr bwMode="auto">
          <a:xfrm>
            <a:off x="4135469" y="2713021"/>
            <a:ext cx="233362" cy="514350"/>
          </a:xfrm>
          <a:custGeom>
            <a:avLst/>
            <a:gdLst/>
            <a:ahLst/>
            <a:cxnLst>
              <a:cxn ang="0">
                <a:pos x="218" y="0"/>
              </a:cxn>
              <a:cxn ang="0">
                <a:pos x="0" y="503"/>
              </a:cxn>
            </a:cxnLst>
            <a:rect l="0" t="0" r="r" b="b"/>
            <a:pathLst>
              <a:path w="218" h="503">
                <a:moveTo>
                  <a:pt x="218" y="0"/>
                </a:moveTo>
                <a:lnTo>
                  <a:pt x="0" y="50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37" name="Freeform 29"/>
          <p:cNvSpPr>
            <a:spLocks/>
          </p:cNvSpPr>
          <p:nvPr/>
        </p:nvSpPr>
        <p:spPr bwMode="auto">
          <a:xfrm>
            <a:off x="2284444" y="2713021"/>
            <a:ext cx="185737" cy="514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3" y="503"/>
              </a:cxn>
            </a:cxnLst>
            <a:rect l="0" t="0" r="r" b="b"/>
            <a:pathLst>
              <a:path w="173" h="503">
                <a:moveTo>
                  <a:pt x="0" y="0"/>
                </a:moveTo>
                <a:lnTo>
                  <a:pt x="173" y="50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38" name="Freeform 30"/>
          <p:cNvSpPr>
            <a:spLocks/>
          </p:cNvSpPr>
          <p:nvPr/>
        </p:nvSpPr>
        <p:spPr bwMode="auto">
          <a:xfrm>
            <a:off x="1298606" y="2720958"/>
            <a:ext cx="255588" cy="506413"/>
          </a:xfrm>
          <a:custGeom>
            <a:avLst/>
            <a:gdLst/>
            <a:ahLst/>
            <a:cxnLst>
              <a:cxn ang="0">
                <a:pos x="345" y="0"/>
              </a:cxn>
              <a:cxn ang="0">
                <a:pos x="0" y="495"/>
              </a:cxn>
            </a:cxnLst>
            <a:rect l="0" t="0" r="r" b="b"/>
            <a:pathLst>
              <a:path w="345" h="495">
                <a:moveTo>
                  <a:pt x="345" y="0"/>
                </a:moveTo>
                <a:lnTo>
                  <a:pt x="0" y="49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39" name="Freeform 31"/>
          <p:cNvSpPr>
            <a:spLocks/>
          </p:cNvSpPr>
          <p:nvPr/>
        </p:nvSpPr>
        <p:spPr bwMode="auto">
          <a:xfrm flipH="1">
            <a:off x="995394" y="3795696"/>
            <a:ext cx="15875" cy="461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75"/>
              </a:cxn>
            </a:cxnLst>
            <a:rect l="0" t="0" r="r" b="b"/>
            <a:pathLst>
              <a:path w="1" h="675">
                <a:moveTo>
                  <a:pt x="0" y="0"/>
                </a:moveTo>
                <a:lnTo>
                  <a:pt x="0" y="67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40" name="Freeform 32"/>
          <p:cNvSpPr>
            <a:spLocks/>
          </p:cNvSpPr>
          <p:nvPr/>
        </p:nvSpPr>
        <p:spPr bwMode="auto">
          <a:xfrm>
            <a:off x="4089431" y="3784583"/>
            <a:ext cx="0" cy="520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75"/>
              </a:cxn>
            </a:cxnLst>
            <a:rect l="0" t="0" r="r" b="b"/>
            <a:pathLst>
              <a:path w="1" h="675">
                <a:moveTo>
                  <a:pt x="0" y="0"/>
                </a:moveTo>
                <a:lnTo>
                  <a:pt x="0" y="67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41" name="Freeform 33"/>
          <p:cNvSpPr>
            <a:spLocks/>
          </p:cNvSpPr>
          <p:nvPr/>
        </p:nvSpPr>
        <p:spPr bwMode="auto">
          <a:xfrm flipH="1">
            <a:off x="6897719" y="3798871"/>
            <a:ext cx="14287" cy="522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75"/>
              </a:cxn>
            </a:cxnLst>
            <a:rect l="0" t="0" r="r" b="b"/>
            <a:pathLst>
              <a:path w="1" h="675">
                <a:moveTo>
                  <a:pt x="0" y="0"/>
                </a:moveTo>
                <a:lnTo>
                  <a:pt x="0" y="67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42" name="Freeform 34"/>
          <p:cNvSpPr>
            <a:spLocks/>
          </p:cNvSpPr>
          <p:nvPr/>
        </p:nvSpPr>
        <p:spPr bwMode="auto">
          <a:xfrm>
            <a:off x="2100294" y="3749658"/>
            <a:ext cx="177800" cy="492125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0" y="690"/>
              </a:cxn>
            </a:cxnLst>
            <a:rect l="0" t="0" r="r" b="b"/>
            <a:pathLst>
              <a:path w="210" h="690">
                <a:moveTo>
                  <a:pt x="210" y="0"/>
                </a:moveTo>
                <a:lnTo>
                  <a:pt x="0" y="69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43" name="Freeform 35"/>
          <p:cNvSpPr>
            <a:spLocks/>
          </p:cNvSpPr>
          <p:nvPr/>
        </p:nvSpPr>
        <p:spPr bwMode="auto">
          <a:xfrm>
            <a:off x="5002244" y="3749658"/>
            <a:ext cx="166687" cy="554038"/>
          </a:xfrm>
          <a:custGeom>
            <a:avLst/>
            <a:gdLst/>
            <a:ahLst/>
            <a:cxnLst>
              <a:cxn ang="0">
                <a:pos x="170" y="0"/>
              </a:cxn>
              <a:cxn ang="0">
                <a:pos x="0" y="705"/>
              </a:cxn>
            </a:cxnLst>
            <a:rect l="0" t="0" r="r" b="b"/>
            <a:pathLst>
              <a:path w="170" h="705">
                <a:moveTo>
                  <a:pt x="170" y="0"/>
                </a:moveTo>
                <a:lnTo>
                  <a:pt x="0" y="70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44" name="Freeform 36"/>
          <p:cNvSpPr>
            <a:spLocks/>
          </p:cNvSpPr>
          <p:nvPr/>
        </p:nvSpPr>
        <p:spPr bwMode="auto">
          <a:xfrm>
            <a:off x="7969281" y="3765533"/>
            <a:ext cx="176213" cy="584200"/>
          </a:xfrm>
          <a:custGeom>
            <a:avLst/>
            <a:gdLst/>
            <a:ahLst/>
            <a:cxnLst>
              <a:cxn ang="0">
                <a:pos x="180" y="0"/>
              </a:cxn>
              <a:cxn ang="0">
                <a:pos x="0" y="750"/>
              </a:cxn>
            </a:cxnLst>
            <a:rect l="0" t="0" r="r" b="b"/>
            <a:pathLst>
              <a:path w="180" h="750">
                <a:moveTo>
                  <a:pt x="180" y="0"/>
                </a:moveTo>
                <a:lnTo>
                  <a:pt x="0" y="75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45" name="Freeform 37"/>
          <p:cNvSpPr>
            <a:spLocks/>
          </p:cNvSpPr>
          <p:nvPr/>
        </p:nvSpPr>
        <p:spPr bwMode="auto">
          <a:xfrm>
            <a:off x="2838481" y="3749658"/>
            <a:ext cx="117475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5" y="630"/>
              </a:cxn>
            </a:cxnLst>
            <a:rect l="0" t="0" r="r" b="b"/>
            <a:pathLst>
              <a:path w="155" h="630">
                <a:moveTo>
                  <a:pt x="0" y="0"/>
                </a:moveTo>
                <a:lnTo>
                  <a:pt x="155" y="63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46" name="Freeform 38"/>
          <p:cNvSpPr>
            <a:spLocks/>
          </p:cNvSpPr>
          <p:nvPr/>
        </p:nvSpPr>
        <p:spPr bwMode="auto">
          <a:xfrm>
            <a:off x="5824569" y="3719496"/>
            <a:ext cx="92075" cy="568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" y="720"/>
              </a:cxn>
            </a:cxnLst>
            <a:rect l="0" t="0" r="r" b="b"/>
            <a:pathLst>
              <a:path w="100" h="720">
                <a:moveTo>
                  <a:pt x="0" y="0"/>
                </a:moveTo>
                <a:lnTo>
                  <a:pt x="100" y="72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47" name="Freeform 39"/>
          <p:cNvSpPr>
            <a:spLocks/>
          </p:cNvSpPr>
          <p:nvPr/>
        </p:nvSpPr>
        <p:spPr bwMode="auto">
          <a:xfrm>
            <a:off x="8626506" y="3735371"/>
            <a:ext cx="176213" cy="582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5" y="720"/>
              </a:cxn>
            </a:cxnLst>
            <a:rect l="0" t="0" r="r" b="b"/>
            <a:pathLst>
              <a:path w="195" h="720">
                <a:moveTo>
                  <a:pt x="0" y="0"/>
                </a:moveTo>
                <a:lnTo>
                  <a:pt x="195" y="72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48" name="Text Box 40"/>
          <p:cNvSpPr txBox="1">
            <a:spLocks noChangeArrowheads="1"/>
          </p:cNvSpPr>
          <p:nvPr/>
        </p:nvSpPr>
        <p:spPr bwMode="auto">
          <a:xfrm>
            <a:off x="7500969" y="5945171"/>
            <a:ext cx="900112" cy="354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just" eaLnBrk="0" hangingPunct="0"/>
            <a:r>
              <a:rPr lang="zh-CN" altLang="en-US" sz="1400">
                <a:solidFill>
                  <a:srgbClr val="17347D"/>
                </a:solidFill>
              </a:rPr>
              <a:t>模式匹配</a:t>
            </a:r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H="1" flipV="1">
            <a:off x="7962931" y="5622908"/>
            <a:ext cx="1588" cy="307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50" name="AutoShape 42"/>
          <p:cNvSpPr>
            <a:spLocks noChangeArrowheads="1"/>
          </p:cNvSpPr>
          <p:nvPr/>
        </p:nvSpPr>
        <p:spPr bwMode="auto">
          <a:xfrm>
            <a:off x="2282856" y="4440221"/>
            <a:ext cx="512763" cy="55245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1400">
                <a:solidFill>
                  <a:srgbClr val="17347D"/>
                </a:solidFill>
              </a:rPr>
              <a:t>比较</a:t>
            </a:r>
          </a:p>
        </p:txBody>
      </p:sp>
      <p:sp>
        <p:nvSpPr>
          <p:cNvPr id="145451" name="AutoShape 43"/>
          <p:cNvSpPr>
            <a:spLocks noChangeArrowheads="1"/>
          </p:cNvSpPr>
          <p:nvPr/>
        </p:nvSpPr>
        <p:spPr bwMode="auto">
          <a:xfrm>
            <a:off x="5216556" y="4532296"/>
            <a:ext cx="512763" cy="55245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1400">
                <a:solidFill>
                  <a:srgbClr val="17347D"/>
                </a:solidFill>
              </a:rPr>
              <a:t>比较</a:t>
            </a:r>
          </a:p>
        </p:txBody>
      </p:sp>
      <p:sp>
        <p:nvSpPr>
          <p:cNvPr id="145452" name="Text Box 44"/>
          <p:cNvSpPr txBox="1">
            <a:spLocks noChangeArrowheads="1"/>
          </p:cNvSpPr>
          <p:nvPr/>
        </p:nvSpPr>
        <p:spPr bwMode="auto">
          <a:xfrm>
            <a:off x="1682781" y="5614971"/>
            <a:ext cx="1697038" cy="6143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8000" tIns="0" rIns="18000" bIns="0"/>
          <a:lstStyle/>
          <a:p>
            <a:pPr algn="just" eaLnBrk="0" hangingPunct="0">
              <a:lnSpc>
                <a:spcPct val="112000"/>
              </a:lnSpc>
            </a:pPr>
            <a:r>
              <a:rPr lang="en-US" altLang="zh-CN" sz="1400">
                <a:solidFill>
                  <a:srgbClr val="17347D"/>
                </a:solidFill>
              </a:rPr>
              <a:t>⑴</a:t>
            </a:r>
            <a:r>
              <a:rPr lang="zh-CN" altLang="en-US" sz="1400">
                <a:solidFill>
                  <a:srgbClr val="17347D"/>
                </a:solidFill>
              </a:rPr>
              <a:t>基本操作的实现</a:t>
            </a: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1400">
                <a:solidFill>
                  <a:srgbClr val="17347D"/>
                </a:solidFill>
              </a:rPr>
              <a:t>⑵时间性能</a:t>
            </a:r>
          </a:p>
        </p:txBody>
      </p:sp>
      <p:sp>
        <p:nvSpPr>
          <p:cNvPr id="145453" name="Text Box 45"/>
          <p:cNvSpPr txBox="1">
            <a:spLocks noChangeArrowheads="1"/>
          </p:cNvSpPr>
          <p:nvPr/>
        </p:nvSpPr>
        <p:spPr bwMode="auto">
          <a:xfrm>
            <a:off x="4584731" y="5676883"/>
            <a:ext cx="1697038" cy="614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8000" tIns="0" rIns="18000" bIns="0"/>
          <a:lstStyle/>
          <a:p>
            <a:pPr algn="just" eaLnBrk="0" hangingPunct="0">
              <a:lnSpc>
                <a:spcPct val="112000"/>
              </a:lnSpc>
            </a:pPr>
            <a:r>
              <a:rPr lang="en-US" altLang="zh-CN" sz="1400">
                <a:solidFill>
                  <a:srgbClr val="17347D"/>
                </a:solidFill>
              </a:rPr>
              <a:t>⑴</a:t>
            </a:r>
            <a:r>
              <a:rPr lang="zh-CN" altLang="en-US" sz="1400">
                <a:solidFill>
                  <a:srgbClr val="17347D"/>
                </a:solidFill>
              </a:rPr>
              <a:t>基本操作的实现</a:t>
            </a: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1400">
                <a:solidFill>
                  <a:srgbClr val="17347D"/>
                </a:solidFill>
              </a:rPr>
              <a:t>⑵时间性能</a:t>
            </a:r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>
            <a:off x="2949606" y="5230796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55" name="Line 47"/>
          <p:cNvSpPr>
            <a:spLocks noChangeShapeType="1"/>
          </p:cNvSpPr>
          <p:nvPr/>
        </p:nvSpPr>
        <p:spPr bwMode="auto">
          <a:xfrm>
            <a:off x="2098706" y="5214921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56" name="Line 48"/>
          <p:cNvSpPr>
            <a:spLocks noChangeShapeType="1"/>
          </p:cNvSpPr>
          <p:nvPr/>
        </p:nvSpPr>
        <p:spPr bwMode="auto">
          <a:xfrm>
            <a:off x="5002244" y="5306996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5915056" y="5306996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145458" name="Text Box 50"/>
          <p:cNvSpPr txBox="1">
            <a:spLocks noChangeArrowheads="1"/>
          </p:cNvSpPr>
          <p:nvPr/>
        </p:nvSpPr>
        <p:spPr bwMode="auto">
          <a:xfrm>
            <a:off x="1928794" y="0"/>
            <a:ext cx="550072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rgbClr val="FFFFFF"/>
                </a:solidFill>
                <a:latin typeface="Verdana"/>
                <a:ea typeface="宋体"/>
              </a:rPr>
              <a:t>特殊线性表</a:t>
            </a:r>
            <a:r>
              <a:rPr lang="en-US" altLang="zh-CN" sz="4400" b="1" dirty="0">
                <a:solidFill>
                  <a:srgbClr val="FFFFFF"/>
                </a:solidFill>
                <a:latin typeface="Verdana"/>
                <a:ea typeface="宋体"/>
              </a:rPr>
              <a:t>——</a:t>
            </a:r>
            <a:r>
              <a:rPr lang="zh-CN" altLang="en-US" sz="4400" b="1" dirty="0">
                <a:solidFill>
                  <a:srgbClr val="FFFFFF"/>
                </a:solidFill>
                <a:latin typeface="Verdana"/>
                <a:ea typeface="宋体"/>
              </a:rPr>
              <a:t>串</a:t>
            </a:r>
          </a:p>
        </p:txBody>
      </p:sp>
    </p:spTree>
    <p:extLst>
      <p:ext uri="{BB962C8B-B14F-4D97-AF65-F5344CB8AC3E}">
        <p14:creationId xmlns:p14="http://schemas.microsoft.com/office/powerpoint/2010/main" val="1545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997200"/>
            <a:ext cx="7920038" cy="1303338"/>
          </a:xfrm>
        </p:spPr>
        <p:txBody>
          <a:bodyPr/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字符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串</a:t>
            </a:r>
            <a:r>
              <a:rPr kumimoji="1" lang="en-US" altLang="zh-CN" dirty="0" smtClean="0">
                <a:ea typeface="楷体_GB2312" pitchFamily="49" charset="-122"/>
              </a:rPr>
              <a:t>‘ </a:t>
            </a:r>
            <a:r>
              <a:rPr lang="en-US" altLang="zh-CN" b="1" dirty="0" err="1" smtClean="0">
                <a:solidFill>
                  <a:srgbClr val="FF0000"/>
                </a:solidFill>
                <a:ea typeface="楷体_GB2312" pitchFamily="49" charset="-122"/>
              </a:rPr>
              <a:t>ababaaab</a:t>
            </a:r>
            <a:r>
              <a:rPr lang="en-US" altLang="zh-CN" b="1" dirty="0">
                <a:ea typeface="楷体_GB2312" pitchFamily="49" charset="-122"/>
              </a:rPr>
              <a:t>’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 </a:t>
            </a:r>
            <a:r>
              <a:rPr lang="en-US" altLang="zh-CN" b="1" dirty="0" err="1">
                <a:ea typeface="楷体_GB2312" pitchFamily="49" charset="-122"/>
              </a:rPr>
              <a:t>nextval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函数值为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________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500034" y="1214422"/>
            <a:ext cx="77724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3200" dirty="0">
                <a:solidFill>
                  <a:srgbClr val="17347D"/>
                </a:solidFill>
                <a:latin typeface="楷体_GB2312" pitchFamily="49" charset="-122"/>
              </a:rPr>
              <a:t>模式串 </a:t>
            </a:r>
            <a:r>
              <a:rPr kumimoji="1" lang="en-US" altLang="zh-CN" sz="3200" dirty="0">
                <a:solidFill>
                  <a:srgbClr val="17347D"/>
                </a:solidFill>
              </a:rPr>
              <a:t>P= ‘ </a:t>
            </a:r>
            <a:r>
              <a:rPr kumimoji="1" lang="en-US" altLang="zh-CN" sz="3200" dirty="0" err="1">
                <a:solidFill>
                  <a:srgbClr val="FF0000"/>
                </a:solidFill>
              </a:rPr>
              <a:t>abaabcac</a:t>
            </a:r>
            <a:r>
              <a:rPr kumimoji="1" lang="en-US" altLang="zh-CN" sz="3200" dirty="0">
                <a:solidFill>
                  <a:srgbClr val="17347D"/>
                </a:solidFill>
              </a:rPr>
              <a:t> ’</a:t>
            </a:r>
            <a:r>
              <a:rPr kumimoji="1" lang="zh-CN" altLang="en-US" sz="3200" dirty="0">
                <a:solidFill>
                  <a:srgbClr val="17347D"/>
                </a:solidFill>
                <a:latin typeface="楷体_GB2312" pitchFamily="49" charset="-122"/>
              </a:rPr>
              <a:t>的 </a:t>
            </a:r>
            <a:r>
              <a:rPr kumimoji="1" lang="en-US" altLang="zh-CN" sz="3200" dirty="0">
                <a:solidFill>
                  <a:srgbClr val="17347D"/>
                </a:solidFill>
              </a:rPr>
              <a:t>next</a:t>
            </a:r>
            <a:r>
              <a:rPr kumimoji="1" lang="en-US" altLang="zh-CN" sz="3200" dirty="0">
                <a:solidFill>
                  <a:srgbClr val="17347D"/>
                </a:solidFill>
                <a:latin typeface="楷体_GB2312" pitchFamily="49" charset="-122"/>
              </a:rPr>
              <a:t> </a:t>
            </a:r>
            <a:r>
              <a:rPr kumimoji="1" lang="zh-CN" altLang="en-US" sz="3200" dirty="0">
                <a:solidFill>
                  <a:srgbClr val="17347D"/>
                </a:solidFill>
                <a:latin typeface="楷体_GB2312" pitchFamily="49" charset="-122"/>
              </a:rPr>
              <a:t>函数值序列为 </a:t>
            </a:r>
            <a:r>
              <a:rPr kumimoji="1" lang="en-US" altLang="zh-CN" sz="3200" dirty="0">
                <a:solidFill>
                  <a:srgbClr val="17347D"/>
                </a:solidFill>
                <a:latin typeface="楷体_GB2312" pitchFamily="49" charset="-122"/>
              </a:rPr>
              <a:t>________ </a:t>
            </a:r>
            <a:r>
              <a:rPr kumimoji="1" lang="zh-CN" altLang="en-US" sz="3200" dirty="0">
                <a:solidFill>
                  <a:srgbClr val="17347D"/>
                </a:solidFill>
                <a:latin typeface="楷体_GB2312" pitchFamily="49" charset="-122"/>
              </a:rPr>
              <a:t>。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2357422" y="1643050"/>
            <a:ext cx="20891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3200" dirty="0">
                <a:solidFill>
                  <a:srgbClr val="17347D"/>
                </a:solidFill>
              </a:rPr>
              <a:t>01122312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1482718" y="3424242"/>
            <a:ext cx="20891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altLang="zh-CN" sz="3200" dirty="0">
                <a:solidFill>
                  <a:srgbClr val="17347D"/>
                </a:solidFill>
              </a:rPr>
              <a:t>01010421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28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  <p:bldP spid="1218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邮箱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第四章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569325" cy="5399087"/>
          </a:xfrm>
        </p:spPr>
        <p:txBody>
          <a:bodyPr/>
          <a:lstStyle/>
          <a:p>
            <a:r>
              <a:rPr lang="zh-CN" altLang="en-US" dirty="0" smtClean="0"/>
              <a:t>串的抽象数据类型</a:t>
            </a:r>
            <a:r>
              <a:rPr lang="zh-CN" altLang="en-US" dirty="0"/>
              <a:t>定义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536" y="1556792"/>
            <a:ext cx="8568952" cy="533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rPr>
              <a:t>ADT String {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楷体_GB2312" pitchFamily="49" charset="-122"/>
              </a:rPr>
              <a:t>   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/>
                <a:ea typeface="宋体"/>
              </a:rPr>
              <a:t>数据对象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楷体_GB2312" pitchFamily="49" charset="-122"/>
              </a:rPr>
              <a:t>：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＝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</a:t>
            </a: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|</a:t>
            </a: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∈</a:t>
            </a: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CharacterSet</a:t>
            </a: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,i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=1,2,...,n, n≥0}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楷体_GB2312" pitchFamily="49" charset="-122"/>
              </a:rPr>
              <a:t>   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/>
                <a:ea typeface="宋体"/>
              </a:rPr>
              <a:t>数据关系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楷体_GB2312" pitchFamily="49" charset="-122"/>
              </a:rPr>
              <a:t>：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＝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 &lt; a</a:t>
            </a:r>
            <a:r>
              <a:rPr kumimoji="1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i-1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&gt; | a</a:t>
            </a:r>
            <a:r>
              <a:rPr kumimoji="1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i-1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en-US" altLang="zh-CN" sz="2800" b="0" i="0" u="none" strike="noStrike" kern="0" cap="none" spc="0" normalizeH="0" baseline="-2500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∈</a:t>
            </a:r>
            <a:r>
              <a:rPr kumimoji="1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, </a:t>
            </a:r>
            <a:r>
              <a:rPr kumimoji="1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</a:t>
            </a: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=2,...,n}</a:t>
            </a:r>
          </a:p>
          <a:p>
            <a:pPr lvl="0">
              <a:lnSpc>
                <a:spcPct val="120000"/>
              </a:lnSpc>
            </a:pP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基本操作</a:t>
            </a:r>
            <a:r>
              <a:rPr kumimoji="1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：</a:t>
            </a:r>
            <a:r>
              <a:rPr kumimoji="1" lang="en-US" altLang="zh-CN" sz="2800" kern="0" dirty="0" smtClean="0">
                <a:solidFill>
                  <a:srgbClr val="0000CC"/>
                </a:solidFill>
              </a:rPr>
              <a:t> </a:t>
            </a:r>
            <a:r>
              <a:rPr kumimoji="1" lang="en-US" altLang="zh-CN" sz="2800" kern="0" dirty="0">
                <a:solidFill>
                  <a:srgbClr val="0000CC"/>
                </a:solidFill>
              </a:rPr>
              <a:t>// </a:t>
            </a:r>
            <a:r>
              <a:rPr kumimoji="1" lang="zh-CN" altLang="en-US" sz="2800" kern="0" dirty="0">
                <a:solidFill>
                  <a:srgbClr val="0000CC"/>
                </a:solidFill>
              </a:rPr>
              <a:t>有</a:t>
            </a:r>
            <a:r>
              <a:rPr kumimoji="1" lang="en-US" altLang="zh-CN" sz="2800" kern="0" dirty="0">
                <a:solidFill>
                  <a:srgbClr val="0000CC"/>
                </a:solidFill>
              </a:rPr>
              <a:t>13</a:t>
            </a:r>
            <a:r>
              <a:rPr kumimoji="1" lang="zh-CN" altLang="en-US" sz="2800" kern="0" dirty="0">
                <a:solidFill>
                  <a:srgbClr val="0000CC"/>
                </a:solidFill>
              </a:rPr>
              <a:t>种</a:t>
            </a: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kern="0" dirty="0">
                <a:solidFill>
                  <a:srgbClr val="0000CC"/>
                </a:solidFill>
              </a:rPr>
              <a:t> </a:t>
            </a:r>
            <a:r>
              <a:rPr kumimoji="1" lang="en-US" altLang="zh-CN" sz="2800" kern="0" dirty="0" smtClean="0">
                <a:solidFill>
                  <a:srgbClr val="0000CC"/>
                </a:solidFill>
              </a:rPr>
              <a:t>       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}ADT String</a:t>
            </a:r>
          </a:p>
        </p:txBody>
      </p:sp>
      <p:sp>
        <p:nvSpPr>
          <p:cNvPr id="5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91775" y="3676962"/>
            <a:ext cx="28761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StrAssign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 (&amp;T, chars)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6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05827" y="4029165"/>
            <a:ext cx="21499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defRPr>
            </a:lvl1pPr>
          </a:lstStyle>
          <a:p>
            <a:r>
              <a:rPr lang="en-US" altLang="zh-CN" dirty="0"/>
              <a:t> </a:t>
            </a:r>
            <a:r>
              <a:rPr lang="en-US" altLang="zh-CN" dirty="0" err="1"/>
              <a:t>StrCopy</a:t>
            </a:r>
            <a:r>
              <a:rPr lang="en-US" altLang="zh-CN" dirty="0"/>
              <a:t> (&amp;T, S)</a:t>
            </a:r>
          </a:p>
        </p:txBody>
      </p:sp>
      <p:sp>
        <p:nvSpPr>
          <p:cNvPr id="7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342706" y="5405154"/>
            <a:ext cx="3333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DestroyString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 (&amp;S)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8" name="Text Box 6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791775" y="4427512"/>
            <a:ext cx="18069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StrEmpty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 (S)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9" name="Text Box 7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827584" y="4797152"/>
            <a:ext cx="24336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StrCompare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 (S, T)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0" name="Text Box 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827584" y="5093968"/>
            <a:ext cx="2613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StrLength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 (S)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1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34825" y="5837202"/>
            <a:ext cx="26196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Concat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 (&amp;T, S1, S2)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12" name="Text Box 10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5416946" y="3575537"/>
            <a:ext cx="37449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SubString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 (&amp;Sub, S,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pos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len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楷体_GB2312" pitchFamily="49" charset="-122"/>
              </a:rPr>
              <a:t>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13" name="Text Box 11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834825" y="5489572"/>
            <a:ext cx="2234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ClearString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 (&amp;S)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4" name="Text Box 12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5333107" y="4309065"/>
            <a:ext cx="24481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 Replace (&amp;S, T, V)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5" name="Text Box 1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2706" y="3908955"/>
            <a:ext cx="22333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 Index (S, T,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pos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6" name="Text Box 14">
            <a:hlinkClick r:id="rId9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5414144" y="4669105"/>
            <a:ext cx="27318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StrInsert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 (&amp;S,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pos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, T)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7" name="Text Box 15">
            <a:hlinkClick r:id="rId10" action="ppaction://hlinksldjump"/>
          </p:cNvPr>
          <p:cNvSpPr txBox="1">
            <a:spLocks noChangeArrowheads="1"/>
          </p:cNvSpPr>
          <p:nvPr/>
        </p:nvSpPr>
        <p:spPr bwMode="auto">
          <a:xfrm>
            <a:off x="5333107" y="5029145"/>
            <a:ext cx="30877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StrDelete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 (&amp;S,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pos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,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len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楷体_GB2312" pitchFamily="49" charset="-122"/>
              </a:rPr>
              <a:t>)</a:t>
            </a:r>
            <a:endParaRPr kumimoji="1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课前回顾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/>
      <p:bldP spid="5" grpId="0" uiExpand="1"/>
      <p:bldP spid="6" grpId="0" uiExpand="1"/>
      <p:bldP spid="7" grpId="0" uiExpand="1"/>
      <p:bldP spid="8" grpId="0" uiExpand="1"/>
      <p:bldP spid="9" grpId="0" uiExpand="1"/>
      <p:bldP spid="10" grpId="0" uiExpand="1"/>
      <p:bldP spid="11" grpId="0" uiExpand="1"/>
      <p:bldP spid="12" grpId="0" uiExpand="1"/>
      <p:bldP spid="13" grpId="0" uiExpand="1"/>
      <p:bldP spid="14" grpId="0" uiExpand="1"/>
      <p:bldP spid="15" grpId="0" uiExpand="1"/>
      <p:bldP spid="16" grpId="0" uiExpand="1"/>
      <p:bldP spid="17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395536" y="1124744"/>
            <a:ext cx="8519864" cy="138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en-US" altLang="zh-CN" sz="3600" b="0" dirty="0">
                <a:solidFill>
                  <a:srgbClr val="800080"/>
                </a:solidFill>
                <a:ea typeface="楷体_GB2312" pitchFamily="49" charset="-122"/>
              </a:rPr>
              <a:t>    </a:t>
            </a:r>
            <a:r>
              <a:rPr kumimoji="1" lang="zh-CN" altLang="en-US" sz="3200" dirty="0">
                <a:ea typeface="楷体_GB2312" pitchFamily="49" charset="-122"/>
              </a:rPr>
              <a:t>串的</a:t>
            </a:r>
            <a:r>
              <a:rPr kumimoji="1" lang="zh-CN" altLang="en-US" sz="3200" dirty="0">
                <a:solidFill>
                  <a:srgbClr val="0000CC"/>
                </a:solidFill>
                <a:ea typeface="楷体_GB2312" pitchFamily="49" charset="-122"/>
              </a:rPr>
              <a:t>逻辑结构</a:t>
            </a:r>
            <a:r>
              <a:rPr kumimoji="1" lang="zh-CN" altLang="en-US" sz="3200" dirty="0">
                <a:ea typeface="楷体_GB2312" pitchFamily="49" charset="-122"/>
              </a:rPr>
              <a:t>和线性表</a:t>
            </a:r>
            <a:r>
              <a:rPr kumimoji="1" lang="zh-CN" altLang="en-US" sz="3200" dirty="0">
                <a:solidFill>
                  <a:schemeClr val="hlink"/>
                </a:solidFill>
                <a:ea typeface="楷体_GB2312" pitchFamily="49" charset="-122"/>
              </a:rPr>
              <a:t>极为相似，</a:t>
            </a:r>
            <a:r>
              <a:rPr kumimoji="1" lang="zh-CN" altLang="en-US" sz="3200" dirty="0">
                <a:solidFill>
                  <a:srgbClr val="0000CC"/>
                </a:solidFill>
                <a:ea typeface="楷体_GB2312" pitchFamily="49" charset="-122"/>
              </a:rPr>
              <a:t>区别仅在于</a:t>
            </a:r>
            <a:r>
              <a:rPr kumimoji="1" lang="zh-CN" altLang="en-US" sz="3200" dirty="0">
                <a:ea typeface="楷体_GB2312" pitchFamily="49" charset="-122"/>
              </a:rPr>
              <a:t>串的</a:t>
            </a:r>
            <a:r>
              <a:rPr kumimoji="1" lang="zh-CN" altLang="en-US" sz="3200" dirty="0">
                <a:solidFill>
                  <a:schemeClr val="hlink"/>
                </a:solidFill>
                <a:ea typeface="楷体_GB2312" pitchFamily="49" charset="-122"/>
              </a:rPr>
              <a:t>数据对象约束为</a:t>
            </a:r>
            <a:r>
              <a:rPr kumimoji="1" lang="zh-CN" altLang="en-US" sz="3200" dirty="0">
                <a:solidFill>
                  <a:srgbClr val="FF0000"/>
                </a:solidFill>
                <a:ea typeface="楷体_GB2312" pitchFamily="49" charset="-122"/>
              </a:rPr>
              <a:t>字符集</a:t>
            </a:r>
            <a:r>
              <a:rPr kumimoji="1" lang="zh-CN" altLang="en-US" sz="3200" dirty="0">
                <a:ea typeface="楷体_GB2312" pitchFamily="49" charset="-122"/>
              </a:rPr>
              <a:t>。</a:t>
            </a:r>
            <a:endParaRPr kumimoji="1" lang="zh-CN" altLang="en-US" sz="3200" dirty="0"/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539552" y="3525044"/>
            <a:ext cx="8280598" cy="249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eaLnBrk="1" hangingPunct="1">
              <a:lnSpc>
                <a:spcPct val="125000"/>
              </a:lnSpc>
            </a:pPr>
            <a:r>
              <a:rPr kumimoji="1" lang="zh-CN" altLang="en-US" sz="3200" dirty="0" smtClean="0">
                <a:ea typeface="楷体_GB2312" pitchFamily="49" charset="-122"/>
              </a:rPr>
              <a:t>在</a:t>
            </a:r>
            <a:r>
              <a:rPr kumimoji="1" lang="zh-CN" altLang="en-US" sz="3200" dirty="0">
                <a:ea typeface="楷体_GB2312" pitchFamily="49" charset="-122"/>
              </a:rPr>
              <a:t>线性表的基本操作中，大多以</a:t>
            </a:r>
            <a:r>
              <a:rPr kumimoji="1" lang="zh-CN" altLang="en-US" sz="3200" dirty="0">
                <a:solidFill>
                  <a:srgbClr val="FF0000"/>
                </a:solidFill>
                <a:ea typeface="楷体_GB2312" pitchFamily="49" charset="-122"/>
              </a:rPr>
              <a:t>“单个元素”</a:t>
            </a:r>
            <a:r>
              <a:rPr kumimoji="1" lang="zh-CN" altLang="en-US" sz="3200" dirty="0">
                <a:ea typeface="楷体_GB2312" pitchFamily="49" charset="-122"/>
              </a:rPr>
              <a:t>作为操作对象；</a:t>
            </a:r>
          </a:p>
          <a:p>
            <a:pPr indent="457200" eaLnBrk="1" hangingPunct="1">
              <a:lnSpc>
                <a:spcPct val="125000"/>
              </a:lnSpc>
            </a:pPr>
            <a:r>
              <a:rPr kumimoji="1" lang="zh-CN" altLang="en-US" sz="3200" dirty="0" smtClean="0">
                <a:ea typeface="楷体_GB2312" pitchFamily="49" charset="-122"/>
              </a:rPr>
              <a:t>而</a:t>
            </a:r>
            <a:r>
              <a:rPr kumimoji="1" lang="zh-CN" altLang="en-US" sz="3200" dirty="0">
                <a:ea typeface="楷体_GB2312" pitchFamily="49" charset="-122"/>
              </a:rPr>
              <a:t>在串的基本操作中，通常以</a:t>
            </a:r>
            <a:r>
              <a:rPr kumimoji="1" lang="zh-CN" altLang="en-US" sz="3200" dirty="0">
                <a:solidFill>
                  <a:srgbClr val="FF0000"/>
                </a:solidFill>
                <a:ea typeface="楷体_GB2312" pitchFamily="49" charset="-122"/>
              </a:rPr>
              <a:t>“串的整体”</a:t>
            </a:r>
            <a:r>
              <a:rPr kumimoji="1" lang="zh-CN" altLang="en-US" sz="3200" dirty="0">
                <a:ea typeface="楷体_GB2312" pitchFamily="49" charset="-122"/>
              </a:rPr>
              <a:t>作为操作对象。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684213" y="2655317"/>
            <a:ext cx="6776214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kumimoji="1"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串的基本操作和线性表有很大差别。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课前回顾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54109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build="p" autoUpdateAnimBg="0" advAuto="0"/>
      <p:bldP spid="143363" grpId="0" build="p" autoUpdateAnimBg="0"/>
      <p:bldP spid="14336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串有三种机内表示方法：</a:t>
            </a:r>
          </a:p>
          <a:p>
            <a:pPr lvl="1">
              <a:lnSpc>
                <a:spcPct val="120000"/>
              </a:lnSpc>
              <a:buNone/>
            </a:pPr>
            <a:endParaRPr lang="zh-CN" altLang="en-US" dirty="0" smtClean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2040" y="2061146"/>
            <a:ext cx="7010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定长顺序存储表示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——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 pitchFamily="49" charset="-122"/>
              </a:rPr>
              <a:t>用一组地址连续的存储单元存储串值的字符序列，</a:t>
            </a:r>
            <a:r>
              <a:rPr kumimoji="1" lang="zh-CN" altLang="zh-CN" sz="2400" dirty="0" smtClean="0"/>
              <a:t>存储分配是在编译时完成的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 pitchFamily="49" charset="-122"/>
              </a:rPr>
              <a:t>。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2800" b="1" kern="0" dirty="0" smtClean="0">
                <a:solidFill>
                  <a:srgbClr val="3366FF"/>
                </a:solidFill>
              </a:rPr>
              <a:t>堆分配存储表示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——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用一组地址连续的存储单元存储串值的字符序列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但存储空间是在程序执行过程中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动态分配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而得。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zh-CN" altLang="en-US" sz="2800" b="1" kern="0" dirty="0" smtClean="0">
                <a:solidFill>
                  <a:srgbClr val="3366FF"/>
                </a:solidFill>
              </a:rPr>
              <a:t>串的块链存储表示</a:t>
            </a:r>
            <a:endParaRPr lang="zh-CN" altLang="en-US" sz="2800" b="1" kern="0" dirty="0" smtClean="0">
              <a:solidFill>
                <a:srgbClr val="3366FF"/>
              </a:solidFill>
              <a:hlinkClick r:id="rId2" action="ppaction://hlinksldjump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——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 pitchFamily="49" charset="-122"/>
              </a:rPr>
              <a:t>链式方式存储</a:t>
            </a:r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1306140" y="2205608"/>
            <a:ext cx="228600" cy="1447800"/>
          </a:xfrm>
          <a:prstGeom prst="leftBrace">
            <a:avLst>
              <a:gd name="adj1" fmla="val 52778"/>
              <a:gd name="adj2" fmla="val 49014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3568" y="2060848"/>
            <a:ext cx="59558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2800" b="1" dirty="0"/>
              <a:t>顺序存储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39552" y="4931122"/>
            <a:ext cx="91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800" b="1" dirty="0">
                <a:ea typeface="楷体_GB2312" pitchFamily="49" charset="-122"/>
              </a:rPr>
              <a:t>链式存储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课前回顾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nimBg="1"/>
      <p:bldP spid="6" grpId="0" autoUpdateAnimBg="0"/>
      <p:bldP spid="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4.1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串类型的定义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4.2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串的表示和实现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4.3  </a:t>
            </a:r>
            <a:r>
              <a:rPr lang="zh-CN" altLang="en-US" dirty="0" smtClean="0"/>
              <a:t>串的模式匹配算法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4.4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串操作应用举例</a:t>
            </a:r>
          </a:p>
        </p:txBody>
      </p:sp>
    </p:spTree>
    <p:extLst>
      <p:ext uri="{BB962C8B-B14F-4D97-AF65-F5344CB8AC3E}">
        <p14:creationId xmlns:p14="http://schemas.microsoft.com/office/powerpoint/2010/main" val="28189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模式匹配</a:t>
            </a:r>
            <a:r>
              <a:rPr lang="en-US" altLang="zh-CN" dirty="0"/>
              <a:t>(Pattern Matching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即</a:t>
            </a:r>
            <a:r>
              <a:rPr lang="zh-CN" altLang="en-US" dirty="0"/>
              <a:t>子串定位</a:t>
            </a:r>
            <a:r>
              <a:rPr lang="zh-CN" altLang="en-US" dirty="0" smtClean="0"/>
              <a:t>运算</a:t>
            </a:r>
            <a:r>
              <a:rPr lang="en-US" altLang="zh-CN" dirty="0" smtClean="0"/>
              <a:t>( Index(</a:t>
            </a:r>
            <a:r>
              <a:rPr lang="en-US" altLang="zh-CN" dirty="0" err="1" smtClean="0"/>
              <a:t>S,T,pos</a:t>
            </a:r>
            <a:r>
              <a:rPr lang="en-US" altLang="zh-CN" dirty="0"/>
              <a:t>)</a:t>
            </a:r>
            <a:r>
              <a:rPr lang="zh-CN" altLang="en-US" dirty="0" smtClean="0"/>
              <a:t>函数 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算法</a:t>
            </a: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确定</a:t>
            </a:r>
            <a:r>
              <a:rPr lang="zh-CN" altLang="en-US" dirty="0"/>
              <a:t>主串中所含子串第一次出现的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初始条件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串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存在，</a:t>
            </a:r>
            <a:r>
              <a:rPr lang="en-US" altLang="zh-CN" dirty="0"/>
              <a:t>T</a:t>
            </a:r>
            <a:r>
              <a:rPr lang="zh-CN" altLang="en-US" dirty="0"/>
              <a:t>是非空串，</a:t>
            </a:r>
            <a:r>
              <a:rPr lang="en-US" altLang="zh-CN" dirty="0"/>
              <a:t>1≤pos≤</a:t>
            </a:r>
            <a:r>
              <a:rPr lang="en-US" altLang="zh-CN" dirty="0" smtClean="0"/>
              <a:t>StrLength(S)</a:t>
            </a:r>
            <a:endParaRPr lang="en-US" altLang="zh-CN" dirty="0"/>
          </a:p>
          <a:p>
            <a:pPr lvl="1"/>
            <a:r>
              <a:rPr lang="zh-CN" altLang="en-US" dirty="0"/>
              <a:t>操作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</a:t>
            </a:r>
            <a:r>
              <a:rPr lang="zh-CN" altLang="en-US" dirty="0"/>
              <a:t>主串</a:t>
            </a:r>
            <a:r>
              <a:rPr lang="en-US" altLang="zh-CN" dirty="0" smtClean="0"/>
              <a:t>S</a:t>
            </a:r>
            <a:r>
              <a:rPr lang="zh-CN" altLang="en-US" dirty="0" smtClean="0">
                <a:solidFill>
                  <a:srgbClr val="0000CC"/>
                </a:solidFill>
              </a:rPr>
              <a:t>第</a:t>
            </a:r>
            <a:r>
              <a:rPr lang="en-US" altLang="zh-CN" dirty="0" err="1">
                <a:solidFill>
                  <a:srgbClr val="0000CC"/>
                </a:solidFill>
              </a:rPr>
              <a:t>pos</a:t>
            </a:r>
            <a:r>
              <a:rPr lang="zh-CN" altLang="en-US" dirty="0">
                <a:solidFill>
                  <a:srgbClr val="0000CC"/>
                </a:solidFill>
              </a:rPr>
              <a:t>个</a:t>
            </a:r>
            <a:r>
              <a:rPr lang="zh-CN" altLang="en-US" dirty="0" smtClean="0">
                <a:solidFill>
                  <a:srgbClr val="0000CC"/>
                </a:solidFill>
              </a:rPr>
              <a:t>字符起</a:t>
            </a:r>
            <a:r>
              <a:rPr lang="zh-CN" altLang="en-US" dirty="0" smtClean="0"/>
              <a:t>存在</a:t>
            </a:r>
            <a:r>
              <a:rPr lang="zh-CN" altLang="en-US" dirty="0"/>
              <a:t>和串</a:t>
            </a:r>
            <a:r>
              <a:rPr lang="en-US" altLang="zh-CN" dirty="0"/>
              <a:t>T</a:t>
            </a:r>
            <a:r>
              <a:rPr lang="zh-CN" altLang="en-US" dirty="0"/>
              <a:t>值相同的子串，则返回它在主串</a:t>
            </a:r>
            <a:r>
              <a:rPr lang="en-US" altLang="zh-CN" dirty="0"/>
              <a:t>S</a:t>
            </a:r>
            <a:r>
              <a:rPr lang="zh-CN" altLang="en-US" dirty="0" smtClean="0"/>
              <a:t>中第一次</a:t>
            </a:r>
            <a:r>
              <a:rPr lang="zh-CN" altLang="en-US" dirty="0"/>
              <a:t>出现的</a:t>
            </a:r>
            <a:r>
              <a:rPr lang="zh-CN" altLang="en-US" dirty="0" smtClean="0"/>
              <a:t>位置，否则返回</a:t>
            </a:r>
            <a:r>
              <a:rPr lang="en-US" altLang="zh-CN" dirty="0" smtClean="0"/>
              <a:t>0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33400" y="5550331"/>
            <a:ext cx="8286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kumimoji="1" lang="en-US" altLang="zh-CN" sz="2400" b="1" dirty="0">
                <a:ea typeface="楷体_GB2312" pitchFamily="49" charset="-122"/>
              </a:rPr>
              <a:t>S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被匹配的串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400" b="1" dirty="0">
                <a:ea typeface="楷体_GB2312" pitchFamily="49" charset="-122"/>
              </a:rPr>
              <a:t>T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模式串。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kumimoji="1" lang="en-US" altLang="zh-CN" sz="2400" b="1" dirty="0">
                <a:ea typeface="楷体_GB2312" pitchFamily="49" charset="-122"/>
              </a:rPr>
              <a:t>S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包含串</a:t>
            </a:r>
            <a:r>
              <a:rPr kumimoji="1" lang="en-US" altLang="zh-CN" sz="2400" b="1" dirty="0">
                <a:ea typeface="楷体_GB2312" pitchFamily="49" charset="-122"/>
              </a:rPr>
              <a:t>T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，则称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匹配成功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否则称 </a:t>
            </a:r>
            <a:r>
              <a:rPr kumimoji="1" lang="zh-CN" altLang="en-US" sz="2400" b="1" dirty="0">
                <a:latin typeface="Times New Roman"/>
                <a:ea typeface="楷体_GB2312" pitchFamily="49" charset="-122"/>
              </a:rPr>
              <a:t>“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匹配不成功</a:t>
            </a:r>
            <a:r>
              <a:rPr kumimoji="1" lang="zh-CN" altLang="en-US" sz="2400" b="1" dirty="0">
                <a:latin typeface="Times New Roman"/>
                <a:ea typeface="楷体_GB2312" pitchFamily="49" charset="-122"/>
              </a:rPr>
              <a:t>”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260335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串的模式匹配算法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算法</a:t>
            </a:r>
            <a:r>
              <a:rPr lang="zh-CN" altLang="en-US" dirty="0" smtClean="0"/>
              <a:t>种类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BF</a:t>
            </a:r>
            <a:r>
              <a:rPr lang="zh-CN" altLang="en-US" dirty="0" smtClean="0">
                <a:latin typeface="宋体" charset="-122"/>
              </a:rPr>
              <a:t>（</a:t>
            </a:r>
            <a:r>
              <a:rPr lang="en-US" altLang="zh-CN" dirty="0" smtClean="0"/>
              <a:t>Brute-Force</a:t>
            </a:r>
            <a:r>
              <a:rPr lang="zh-CN" altLang="en-US" dirty="0" smtClean="0"/>
              <a:t>，</a:t>
            </a:r>
            <a:r>
              <a:rPr lang="zh-CN" altLang="en-US" dirty="0" smtClean="0">
                <a:latin typeface="宋体" charset="-122"/>
              </a:rPr>
              <a:t>布鲁特</a:t>
            </a:r>
            <a:r>
              <a:rPr lang="en-US" altLang="zh-CN" dirty="0" smtClean="0"/>
              <a:t>-</a:t>
            </a:r>
            <a:r>
              <a:rPr lang="zh-CN" altLang="en-US" dirty="0" smtClean="0">
                <a:latin typeface="宋体" charset="-122"/>
              </a:rPr>
              <a:t>福斯）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又</a:t>
            </a:r>
            <a:r>
              <a:rPr lang="zh-CN" altLang="en-US" dirty="0"/>
              <a:t>称</a:t>
            </a:r>
            <a:r>
              <a:rPr lang="zh-CN" altLang="en-US" dirty="0" smtClean="0"/>
              <a:t>古典、经典、朴素、穷举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KMP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>
                <a:solidFill>
                  <a:srgbClr val="0000CC"/>
                </a:solidFill>
              </a:rPr>
              <a:t>Knuth</a:t>
            </a:r>
            <a:r>
              <a:rPr lang="en-US" altLang="zh-CN" dirty="0" smtClean="0"/>
              <a:t> </a:t>
            </a:r>
            <a:r>
              <a:rPr lang="en-US" altLang="zh-CN" dirty="0"/>
              <a:t>Morris Pratt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特点</a:t>
            </a:r>
            <a:r>
              <a:rPr lang="zh-CN" altLang="en-US" dirty="0"/>
              <a:t>：速度</a:t>
            </a:r>
            <a:r>
              <a:rPr lang="zh-CN" altLang="en-US" dirty="0" smtClean="0"/>
              <a:t>快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7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3264</Words>
  <Application>Microsoft Office PowerPoint</Application>
  <PresentationFormat>全屏显示(4:3)</PresentationFormat>
  <Paragraphs>491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仿宋_GB2312</vt:lpstr>
      <vt:lpstr>黑体</vt:lpstr>
      <vt:lpstr>华文楷体</vt:lpstr>
      <vt:lpstr>楷体_GB2312</vt:lpstr>
      <vt:lpstr>隶书</vt:lpstr>
      <vt:lpstr>宋体</vt:lpstr>
      <vt:lpstr>Arial</vt:lpstr>
      <vt:lpstr>Arial Black</vt:lpstr>
      <vt:lpstr>Calibri</vt:lpstr>
      <vt:lpstr>Symbol</vt:lpstr>
      <vt:lpstr>Times New Roman</vt:lpstr>
      <vt:lpstr>Verdana</vt:lpstr>
      <vt:lpstr>Wingdings</vt:lpstr>
      <vt:lpstr>商务型PPT模板</vt:lpstr>
      <vt:lpstr>Network Blitz</vt:lpstr>
      <vt:lpstr>PowerPoint 演示文稿</vt:lpstr>
      <vt:lpstr>课前回顾</vt:lpstr>
      <vt:lpstr>课前回顾</vt:lpstr>
      <vt:lpstr>课前回顾</vt:lpstr>
      <vt:lpstr>PowerPoint 演示文稿</vt:lpstr>
      <vt:lpstr>课前回顾</vt:lpstr>
      <vt:lpstr>教学内容</vt:lpstr>
      <vt:lpstr>4.3 串的模式匹配算法</vt:lpstr>
      <vt:lpstr>4.3 串的模式匹配算法</vt:lpstr>
      <vt:lpstr>4.3 串的模式匹配算法</vt:lpstr>
      <vt:lpstr>模式匹配：BF算法 </vt:lpstr>
      <vt:lpstr>模式匹配：BF算法 </vt:lpstr>
      <vt:lpstr>模式匹配：BF算法 </vt:lpstr>
      <vt:lpstr>模式匹配：BF算法 </vt:lpstr>
      <vt:lpstr>模式匹配：BF算法 </vt:lpstr>
      <vt:lpstr>模式匹配：BF算法 </vt:lpstr>
      <vt:lpstr>模式匹配：BF算法 </vt:lpstr>
      <vt:lpstr>4.3 串的模式匹配算法</vt:lpstr>
      <vt:lpstr>4.3 串的模式匹配算法</vt:lpstr>
      <vt:lpstr>KMP算法</vt:lpstr>
      <vt:lpstr>KMP算法</vt:lpstr>
      <vt:lpstr>KMP算法的推导过程：（见教材P81）</vt:lpstr>
      <vt:lpstr>KMP算法</vt:lpstr>
      <vt:lpstr>例：</vt:lpstr>
      <vt:lpstr>PowerPoint 演示文稿</vt:lpstr>
      <vt:lpstr>KMP算法</vt:lpstr>
      <vt:lpstr>KMP算法</vt:lpstr>
      <vt:lpstr>KMP算法</vt:lpstr>
      <vt:lpstr>KMP算法</vt:lpstr>
      <vt:lpstr>KMP算法</vt:lpstr>
      <vt:lpstr>PowerPoint 演示文稿</vt:lpstr>
      <vt:lpstr>此时效率不高的原因为：</vt:lpstr>
      <vt:lpstr>KMP算法</vt:lpstr>
      <vt:lpstr>本章小结</vt:lpstr>
      <vt:lpstr>PowerPoint 演示文稿</vt:lpstr>
      <vt:lpstr>习题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happy&amp;hope</cp:lastModifiedBy>
  <cp:revision>168</cp:revision>
  <dcterms:modified xsi:type="dcterms:W3CDTF">2016-10-12T15:58:20Z</dcterms:modified>
</cp:coreProperties>
</file>