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9" r:id="rId3"/>
    <p:sldMasterId id="2147483682" r:id="rId4"/>
    <p:sldMasterId id="2147483695" r:id="rId5"/>
    <p:sldMasterId id="2147483700" r:id="rId6"/>
    <p:sldMasterId id="2147483713" r:id="rId7"/>
    <p:sldMasterId id="2147483718" r:id="rId8"/>
    <p:sldMasterId id="2147483731" r:id="rId9"/>
  </p:sldMasterIdLst>
  <p:notesMasterIdLst>
    <p:notesMasterId r:id="rId77"/>
  </p:notesMasterIdLst>
  <p:sldIdLst>
    <p:sldId id="257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69" r:id="rId26"/>
    <p:sldId id="440" r:id="rId27"/>
    <p:sldId id="441" r:id="rId28"/>
    <p:sldId id="455" r:id="rId29"/>
    <p:sldId id="258" r:id="rId30"/>
    <p:sldId id="259" r:id="rId31"/>
    <p:sldId id="260" r:id="rId32"/>
    <p:sldId id="271" r:id="rId33"/>
    <p:sldId id="462" r:id="rId34"/>
    <p:sldId id="261" r:id="rId35"/>
    <p:sldId id="262" r:id="rId36"/>
    <p:sldId id="458" r:id="rId37"/>
    <p:sldId id="459" r:id="rId38"/>
    <p:sldId id="460" r:id="rId39"/>
    <p:sldId id="263" r:id="rId40"/>
    <p:sldId id="442" r:id="rId41"/>
    <p:sldId id="443" r:id="rId42"/>
    <p:sldId id="444" r:id="rId43"/>
    <p:sldId id="264" r:id="rId44"/>
    <p:sldId id="445" r:id="rId45"/>
    <p:sldId id="446" r:id="rId46"/>
    <p:sldId id="265" r:id="rId47"/>
    <p:sldId id="272" r:id="rId48"/>
    <p:sldId id="266" r:id="rId49"/>
    <p:sldId id="267" r:id="rId50"/>
    <p:sldId id="268" r:id="rId51"/>
    <p:sldId id="269" r:id="rId52"/>
    <p:sldId id="270" r:id="rId53"/>
    <p:sldId id="273" r:id="rId54"/>
    <p:sldId id="461" r:id="rId55"/>
    <p:sldId id="447" r:id="rId56"/>
    <p:sldId id="448" r:id="rId57"/>
    <p:sldId id="449" r:id="rId58"/>
    <p:sldId id="450" r:id="rId59"/>
    <p:sldId id="451" r:id="rId60"/>
    <p:sldId id="452" r:id="rId61"/>
    <p:sldId id="453" r:id="rId62"/>
    <p:sldId id="454" r:id="rId63"/>
    <p:sldId id="274" r:id="rId64"/>
    <p:sldId id="463" r:id="rId65"/>
    <p:sldId id="275" r:id="rId66"/>
    <p:sldId id="276" r:id="rId67"/>
    <p:sldId id="277" r:id="rId68"/>
    <p:sldId id="278" r:id="rId69"/>
    <p:sldId id="465" r:id="rId70"/>
    <p:sldId id="466" r:id="rId71"/>
    <p:sldId id="279" r:id="rId72"/>
    <p:sldId id="468" r:id="rId73"/>
    <p:sldId id="292" r:id="rId74"/>
    <p:sldId id="293" r:id="rId75"/>
    <p:sldId id="294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89029" autoAdjust="0"/>
  </p:normalViewPr>
  <p:slideViewPr>
    <p:cSldViewPr>
      <p:cViewPr varScale="1">
        <p:scale>
          <a:sx n="77" d="100"/>
          <a:sy n="77" d="100"/>
        </p:scale>
        <p:origin x="-18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F296-9867-4A75-AB82-7AFAF9FA3056}" type="datetimeFigureOut">
              <a:rPr lang="zh-CN" altLang="en-US" smtClean="0"/>
              <a:pPr/>
              <a:t>2016-11-11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5DDE-4E9C-4733-9F1B-15101EC329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467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在二叉树中，左分支上的各结点在原来的树中是父子关系，而右分支上的各结点在原来的树中是兄弟关系。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由于树的根结点没有兄弟，所以变换后的二叉树的根结点的右孩子必然为空。 </a:t>
            </a:r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A4A64D0-A6D6-47F4-814D-DD33B5D168CF}" type="slidenum"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58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1CAB55-8D48-4F87-A662-11EA5B982534}" type="slidenum">
              <a:rPr lang="zh-CN" altLang="en-US">
                <a:solidFill>
                  <a:prstClr val="black"/>
                </a:solidFill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3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无向图：组合，</a:t>
            </a:r>
            <a:r>
              <a:rPr lang="en-US" altLang="zh-CN" dirty="0" smtClean="0"/>
              <a:t>C</a:t>
            </a:r>
            <a:r>
              <a:rPr lang="en-US" altLang="zh-CN" sz="1000" dirty="0" smtClean="0"/>
              <a:t>n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有向图：排列，</a:t>
            </a:r>
            <a:r>
              <a:rPr lang="en-US" altLang="zh-CN" dirty="0" smtClean="0"/>
              <a:t>Pn2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1105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6057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9843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E643D65-23A7-4E1F-9B60-66213FC361DB}" type="slidenum">
              <a:rPr lang="en-US" altLang="zh-CN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066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如何判断顶点 </a:t>
            </a:r>
            <a:r>
              <a:rPr lang="en-US" altLang="zh-CN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i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和 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j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之间是否存在边？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如何求顶点 </a:t>
            </a:r>
            <a:r>
              <a:rPr lang="en-US" altLang="zh-CN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i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的所有邻接点？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将数组中第 </a:t>
            </a:r>
            <a:r>
              <a:rPr lang="en-US" altLang="zh-CN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行元素扫描一遍，若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arc[</a:t>
            </a:r>
            <a:r>
              <a:rPr lang="en-US" altLang="zh-CN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i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][j]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为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，则顶点 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j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为顶点 </a:t>
            </a:r>
            <a:r>
              <a:rPr lang="en-US" altLang="zh-CN" sz="1200" i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i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rPr>
              <a:t>的邻接点。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729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6626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343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93FBB7B-DD85-4C9F-9163-E253D244B7A2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175D21E7-CB00-4553-BD04-EF4F49176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7675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53B0A9EC-4E7F-44A8-BEF1-BF7DD89F1689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6124232F-4997-4816-8418-27C05D662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76524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75C2AA8-3AED-4DC8-A734-3F29A29F7034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F8A07F83-618E-4674-BF77-921C0A250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55808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9483E47-4CC6-4ACA-B3E8-0D2663A29E6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CA62ACB2-CA4F-46DB-A112-2EC02AD42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39690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446F012-EED3-4AE5-AAFE-8718F9F38E79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E8F1784D-C258-4674-A435-039D513AA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44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C10D9F3-77C9-4361-B6C4-C59E24CBDA9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C640C611-04B0-4A6A-8C3C-1C3EC1A33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20550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8D4C213-6ED0-4E3E-B4FB-484CAF8F8270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535C33E9-CFE6-44EB-BDA0-C1C969E0D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57498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155B70-DDB4-43F8-8B6C-D8613D54904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68F67BBF-222D-4C15-81BF-DE21C61F09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4862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1A0A258F-1601-4D9F-BF3E-1CD634ECA02F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C80D22C9-A283-4FAE-AE1A-A0F8E93942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6311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9141B74-3906-4837-A8F7-C2D63867D608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851EE237-7C96-4F33-8A50-0A139888B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9776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804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8A749D8-C24B-4EDB-A7CE-7B33112DA5C2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8504AE7B-72B8-447A-91B6-4647A03C0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050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8135FFCC-3905-4ECA-976E-87F06423A507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8D85B2E2-3FB8-405B-9206-D61695921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10632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93FBB7B-DD85-4C9F-9163-E253D244B7A2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175D21E7-CB00-4553-BD04-EF4F491760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7103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53B0A9EC-4E7F-44A8-BEF1-BF7DD89F1689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6124232F-4997-4816-8418-27C05D662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72261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75C2AA8-3AED-4DC8-A734-3F29A29F7034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F8A07F83-618E-4674-BF77-921C0A250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44886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9483E47-4CC6-4ACA-B3E8-0D2663A29E6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CA62ACB2-CA4F-46DB-A112-2EC02AD42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18758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446F012-EED3-4AE5-AAFE-8718F9F38E79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E8F1784D-C258-4674-A435-039D513AA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36353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C10D9F3-77C9-4361-B6C4-C59E24CBDA9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C640C611-04B0-4A6A-8C3C-1C3EC1A33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13831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8D4C213-6ED0-4E3E-B4FB-484CAF8F8270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535C33E9-CFE6-44EB-BDA0-C1C969E0D7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786534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155B70-DDB4-43F8-8B6C-D8613D54904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68F67BBF-222D-4C15-81BF-DE21C61F09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9035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8094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1A0A258F-1601-4D9F-BF3E-1CD634ECA02F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C80D22C9-A283-4FAE-AE1A-A0F8E93942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5206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9141B74-3906-4837-A8F7-C2D63867D608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851EE237-7C96-4F33-8A50-0A139888B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65395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8A749D8-C24B-4EDB-A7CE-7B33112DA5C2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8504AE7B-72B8-447A-91B6-4647A03C04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20972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树和二叉树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8294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3615B67-D4C5-40E2-87B8-4DC9CC6450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644875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77CAA620-F9A8-4594-A0E9-2981AAA4A3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8003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17347D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46F012-EED3-4AE5-AAFE-8718F9F38E7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FEEAA-37E0-4955-94C9-DA6811D91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13595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8135FFCC-3905-4ECA-976E-87F06423A507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2936812-8198-4F16-B51E-817338D372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838096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A93FBB7B-DD85-4C9F-9163-E253D244B7A2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7F245B97-A9E8-43B5-BE69-A28E5D2478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35801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53B0A9EC-4E7F-44A8-BEF1-BF7DD89F1689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D30A34B7-4B37-4402-951F-FD1445CF9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840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D3604-AA71-4B85-B3E9-72BE28C539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475C2AA8-3AED-4DC8-A734-3F29A29F7034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174BEB7D-1265-486C-B4D1-C0DBB803EC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331969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69483E47-4CC6-4ACA-B3E8-0D2663A29E6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5D5D686-3A26-42E9-8EDB-B08B522246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559444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E446F012-EED3-4AE5-AAFE-8718F9F38E79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2ECC7B86-F59A-446E-98B6-C5A69FDDFE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68593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2C10D9F3-77C9-4361-B6C4-C59E24CBDA9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7212C5A-4CF2-451C-B633-FF9B93857B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950707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F8D4C213-6ED0-4E3E-B4FB-484CAF8F8270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F43CC19F-5685-48F0-B2EA-C48538DF53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77023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D0155B70-DDB4-43F8-8B6C-D8613D549043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B222BEAF-0F23-4526-8BBC-3AF1731BE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56927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1A0A258F-1601-4D9F-BF3E-1CD634ECA02F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29FE98D8-E0EE-44B3-9754-A357B0E45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32885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9141B74-3906-4837-A8F7-C2D63867D608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904D16A-9285-4A21-8138-DA4F0BCB6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58979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C8A749D8-C24B-4EDB-A7CE-7B33112DA5C2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166A5914-D142-422B-85EE-59D126B4F7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24646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树和二叉树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18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6600" b="1" smtClean="0">
                <a:solidFill>
                  <a:srgbClr val="EAEAE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树和二叉树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450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46BA7CE1-58D3-489C-9C90-8C882D3F95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79958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51CB8FB-F2BB-436D-A649-2922562218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175089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DF287-E224-4FB4-B9AA-73AFF52336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BD35C-45E8-41BD-9D10-E228614508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F5A4FA-51DE-4503-B60B-FFB1226E5CD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1A8AF-6B05-4800-B523-7F8E04C3A2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F5610A-A52D-4470-BBAB-D8BCD00B560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41463-05D6-439E-8300-44AC8A5EA7E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721C8-037E-4AC4-9931-24E12D1BC03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A82B1-DE1D-41A3-80B4-FE26CA16708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93615B67-D4C5-40E2-87B8-4DC9CC6450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6069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210B1-AA63-4E4A-93CE-B663AD8EA26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04028-018B-45EF-9BB5-B46A67BDF0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0222C9-0869-482F-BB07-1723C020ECF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D3604-AA71-4B85-B3E9-72BE28C5399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C7034-CA50-4AD9-B3F4-BE518768F19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B1A1E-4EE3-40DA-9D65-70B5DAE891A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65B64-B4DA-4AE7-A227-C48361EBFD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C461D-E40F-4CC6-B1A7-1F261EA0B3D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81260-F54E-4A3C-8B94-097BBE97CDC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1F98-8064-4240-ABC1-B02FEE211F5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77CAA620-F9A8-4594-A0E9-2981AAA4A3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908143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6DD5B6-C87D-4C10-868E-300F0A203B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CBFAD0-FE1B-4C53-9073-53BE8F438BB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29E7F-E085-4B37-804D-33FB990F911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CB92D-7F59-4B2B-A534-F01A031F3C4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5CCC7-9453-4B0A-9391-EBC792F8446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5BF95F-5BB9-4E58-8B59-278B3FD2060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rgbClr val="17347D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46F012-EED3-4AE5-AAFE-8718F9F38E7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2016-11-11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AFEEAA-37E0-4955-94C9-DA6811D91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5151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fld id="{8135FFCC-3905-4ECA-976E-87F06423A507}" type="datetime1">
              <a:rPr lang="zh-CN" altLang="en-US"/>
              <a:pPr>
                <a:defRPr/>
              </a:pPr>
              <a:t>2016-11-11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ea typeface="楷体_GB2312" pitchFamily="49" charset="-122"/>
              </a:defRPr>
            </a:lvl1pPr>
          </a:lstStyle>
          <a:p>
            <a:pPr>
              <a:defRPr/>
            </a:pPr>
            <a:fld id="{8D85B2E2-3FB8-405B-9206-D61695921C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952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53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1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1734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B02706-DF2E-4C21-98FA-2A51713CD1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615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2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0C3C60-1ABC-4EFE-9E16-87C4C2646C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2016-11-11</a:t>
            </a:fld>
            <a:endParaRPr lang="en-US" altLang="zh-CN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5C4D3-31CC-4D06-B387-6D55EBACADD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7390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0C3C60-1ABC-4EFE-9E16-87C4C2646C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2016-11-11</a:t>
            </a:fld>
            <a:endParaRPr lang="en-US" altLang="zh-CN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5C4D3-31CC-4D06-B387-6D55EBACADD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9183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1734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B02706-DF2E-4C21-98FA-2A51713CD14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615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34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0C3C60-1ABC-4EFE-9E16-87C4C2646C2D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2016-11-11</a:t>
            </a:fld>
            <a:endParaRPr lang="en-US" altLang="zh-CN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8996DE-07CF-4CC4-8403-B01ADE9F89F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7496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17347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/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1734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0E9E9B-CBE7-416D-BE1D-7BBD2D771DA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17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anose="05000000000000000000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3F8EEA-F10F-464C-BBC3-263DA7AA7E1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ED45FD-C445-4BCD-A7E4-719DDD5F919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58.xml"/><Relationship Id="rId6" Type="http://schemas.openxmlformats.org/officeDocument/2006/relationships/slide" Target="slide33.xml"/><Relationship Id="rId5" Type="http://schemas.openxmlformats.org/officeDocument/2006/relationships/slide" Target="slide34.xml"/><Relationship Id="rId4" Type="http://schemas.openxmlformats.org/officeDocument/2006/relationships/slide" Target="slide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54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树的遍历</a:t>
            </a:r>
            <a:endParaRPr lang="en-US" altLang="zh-CN" smtClean="0"/>
          </a:p>
          <a:p>
            <a:pPr lvl="1"/>
            <a:r>
              <a:rPr lang="zh-CN" altLang="en-US" smtClean="0"/>
              <a:t>先根遍历</a:t>
            </a:r>
            <a:endParaRPr lang="en-US" altLang="zh-CN" smtClean="0"/>
          </a:p>
          <a:p>
            <a:pPr lvl="2"/>
            <a:r>
              <a:rPr lang="zh-CN" altLang="en-US" smtClean="0"/>
              <a:t>先访问树的根结点，然后依次先根遍历根的每棵子树</a:t>
            </a:r>
          </a:p>
          <a:p>
            <a:pPr lvl="1"/>
            <a:r>
              <a:rPr lang="zh-CN" altLang="en-US" smtClean="0"/>
              <a:t>后根遍历</a:t>
            </a:r>
            <a:endParaRPr lang="en-US" altLang="zh-CN" smtClean="0"/>
          </a:p>
          <a:p>
            <a:pPr lvl="2"/>
            <a:r>
              <a:rPr lang="zh-CN" altLang="en-US" smtClean="0"/>
              <a:t>先依次后根遍历每棵子树，然后访问根结点</a:t>
            </a:r>
          </a:p>
          <a:p>
            <a:pPr lvl="1"/>
            <a:r>
              <a:rPr lang="zh-CN" altLang="en-US" smtClean="0"/>
              <a:t>按层次遍历</a:t>
            </a:r>
            <a:endParaRPr lang="en-US" altLang="zh-CN" smtClean="0"/>
          </a:p>
          <a:p>
            <a:pPr lvl="2"/>
            <a:r>
              <a:rPr lang="zh-CN" altLang="en-US" smtClean="0"/>
              <a:t>先访问第一层上的结点，然后依次遍历第二层，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n</a:t>
            </a:r>
            <a:r>
              <a:rPr lang="zh-CN" altLang="en-US" smtClean="0"/>
              <a:t>层的结点</a:t>
            </a:r>
          </a:p>
          <a:p>
            <a:pPr lvl="1"/>
            <a:endParaRPr lang="zh-CN" altLang="en-US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9984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3916363" cy="6553200"/>
            <a:chOff x="240" y="144"/>
            <a:chExt cx="2467" cy="4128"/>
          </a:xfrm>
        </p:grpSpPr>
        <p:sp>
          <p:nvSpPr>
            <p:cNvPr id="190475" name="Text Box 3"/>
            <p:cNvSpPr txBox="1">
              <a:spLocks noChangeArrowheads="1"/>
            </p:cNvSpPr>
            <p:nvPr/>
          </p:nvSpPr>
          <p:spPr bwMode="auto">
            <a:xfrm>
              <a:off x="288" y="144"/>
              <a:ext cx="2419" cy="4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4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4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4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4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      C      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en-US" altLang="zh-CN" sz="4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4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E    F           G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en-US" altLang="zh-CN" sz="4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4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H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en-US" altLang="zh-CN" sz="4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4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I    J    K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en-US" altLang="zh-CN" sz="40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6" name="Oval 4"/>
            <p:cNvSpPr>
              <a:spLocks noChangeArrowheads="1"/>
            </p:cNvSpPr>
            <p:nvPr/>
          </p:nvSpPr>
          <p:spPr bwMode="auto">
            <a:xfrm>
              <a:off x="528" y="9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7" name="Oval 5"/>
            <p:cNvSpPr>
              <a:spLocks noChangeArrowheads="1"/>
            </p:cNvSpPr>
            <p:nvPr/>
          </p:nvSpPr>
          <p:spPr bwMode="auto">
            <a:xfrm>
              <a:off x="1248" y="9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8" name="Oval 6"/>
            <p:cNvSpPr>
              <a:spLocks noChangeArrowheads="1"/>
            </p:cNvSpPr>
            <p:nvPr/>
          </p:nvSpPr>
          <p:spPr bwMode="auto">
            <a:xfrm>
              <a:off x="1872" y="960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79" name="Oval 7"/>
            <p:cNvSpPr>
              <a:spLocks noChangeArrowheads="1"/>
            </p:cNvSpPr>
            <p:nvPr/>
          </p:nvSpPr>
          <p:spPr bwMode="auto">
            <a:xfrm>
              <a:off x="240" y="172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0" name="Oval 8"/>
            <p:cNvSpPr>
              <a:spLocks noChangeArrowheads="1"/>
            </p:cNvSpPr>
            <p:nvPr/>
          </p:nvSpPr>
          <p:spPr bwMode="auto">
            <a:xfrm>
              <a:off x="768" y="172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1" name="Oval 9"/>
            <p:cNvSpPr>
              <a:spLocks noChangeArrowheads="1"/>
            </p:cNvSpPr>
            <p:nvPr/>
          </p:nvSpPr>
          <p:spPr bwMode="auto">
            <a:xfrm>
              <a:off x="1872" y="1728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2" name="Oval 10"/>
            <p:cNvSpPr>
              <a:spLocks noChangeArrowheads="1"/>
            </p:cNvSpPr>
            <p:nvPr/>
          </p:nvSpPr>
          <p:spPr bwMode="auto">
            <a:xfrm>
              <a:off x="1872" y="2496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3" name="Oval 11"/>
            <p:cNvSpPr>
              <a:spLocks noChangeArrowheads="1"/>
            </p:cNvSpPr>
            <p:nvPr/>
          </p:nvSpPr>
          <p:spPr bwMode="auto">
            <a:xfrm>
              <a:off x="1872" y="326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4" name="Oval 12"/>
            <p:cNvSpPr>
              <a:spLocks noChangeArrowheads="1"/>
            </p:cNvSpPr>
            <p:nvPr/>
          </p:nvSpPr>
          <p:spPr bwMode="auto">
            <a:xfrm>
              <a:off x="1392" y="326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5" name="Oval 13"/>
            <p:cNvSpPr>
              <a:spLocks noChangeArrowheads="1"/>
            </p:cNvSpPr>
            <p:nvPr/>
          </p:nvSpPr>
          <p:spPr bwMode="auto">
            <a:xfrm>
              <a:off x="2352" y="3264"/>
              <a:ext cx="336" cy="3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0486" name="Line 14"/>
            <p:cNvSpPr>
              <a:spLocks noChangeShapeType="1"/>
            </p:cNvSpPr>
            <p:nvPr/>
          </p:nvSpPr>
          <p:spPr bwMode="auto">
            <a:xfrm flipH="1">
              <a:off x="384" y="1200"/>
              <a:ext cx="144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0487" name="Line 15"/>
            <p:cNvSpPr>
              <a:spLocks noChangeShapeType="1"/>
            </p:cNvSpPr>
            <p:nvPr/>
          </p:nvSpPr>
          <p:spPr bwMode="auto">
            <a:xfrm>
              <a:off x="864" y="1200"/>
              <a:ext cx="4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0488" name="Line 16"/>
            <p:cNvSpPr>
              <a:spLocks noChangeShapeType="1"/>
            </p:cNvSpPr>
            <p:nvPr/>
          </p:nvSpPr>
          <p:spPr bwMode="auto">
            <a:xfrm>
              <a:off x="2016" y="129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0489" name="Line 17"/>
            <p:cNvSpPr>
              <a:spLocks noChangeShapeType="1"/>
            </p:cNvSpPr>
            <p:nvPr/>
          </p:nvSpPr>
          <p:spPr bwMode="auto">
            <a:xfrm>
              <a:off x="2016" y="2064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0490" name="Line 18"/>
            <p:cNvSpPr>
              <a:spLocks noChangeShapeType="1"/>
            </p:cNvSpPr>
            <p:nvPr/>
          </p:nvSpPr>
          <p:spPr bwMode="auto">
            <a:xfrm>
              <a:off x="2064" y="2832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0491" name="Line 19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90492" name="Line 20"/>
            <p:cNvSpPr>
              <a:spLocks noChangeShapeType="1"/>
            </p:cNvSpPr>
            <p:nvPr/>
          </p:nvSpPr>
          <p:spPr bwMode="auto">
            <a:xfrm>
              <a:off x="2208" y="2736"/>
              <a:ext cx="288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457200" y="137160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152400" y="251460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1908175" y="1341438"/>
            <a:ext cx="2447925" cy="4535487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427538" y="1268413"/>
            <a:ext cx="4897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森林中第一棵树的根结点；</a:t>
            </a:r>
            <a:endParaRPr kumimoji="1"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5" name="Text Box 25"/>
          <p:cNvSpPr txBox="1">
            <a:spLocks noChangeArrowheads="1"/>
          </p:cNvSpPr>
          <p:nvPr/>
        </p:nvSpPr>
        <p:spPr bwMode="auto">
          <a:xfrm>
            <a:off x="4427538" y="2205038"/>
            <a:ext cx="4248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森林中第一棵树的子树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  森林；</a:t>
            </a:r>
            <a:endParaRPr kumimoji="1"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4427538" y="350043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800" b="1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森林中其它树构成的森林。</a:t>
            </a:r>
            <a:endParaRPr kumimoji="1"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191000" y="304800"/>
            <a:ext cx="376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可以分解成三部分：</a:t>
            </a:r>
          </a:p>
        </p:txBody>
      </p:sp>
      <p:sp>
        <p:nvSpPr>
          <p:cNvPr id="190474" name="Text Box 30"/>
          <p:cNvSpPr txBox="1">
            <a:spLocks noChangeArrowheads="1"/>
          </p:cNvSpPr>
          <p:nvPr/>
        </p:nvSpPr>
        <p:spPr bwMode="auto">
          <a:xfrm>
            <a:off x="539750" y="287338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森林的遍历</a:t>
            </a:r>
          </a:p>
        </p:txBody>
      </p:sp>
    </p:spTree>
    <p:extLst>
      <p:ext uri="{BB962C8B-B14F-4D97-AF65-F5344CB8AC3E}">
        <p14:creationId xmlns:p14="http://schemas.microsoft.com/office/powerpoint/2010/main" xmlns="" val="1464671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1" grpId="0" animBg="1"/>
      <p:bldP spid="128022" grpId="0" animBg="1"/>
      <p:bldP spid="128023" grpId="0" animBg="1"/>
      <p:bldP spid="128024" grpId="0" autoUpdateAnimBg="0"/>
      <p:bldP spid="128025" grpId="0" autoUpdateAnimBg="0"/>
      <p:bldP spid="128026" grpId="0" autoUpdateAnimBg="0"/>
      <p:bldP spid="1280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363538" y="2082800"/>
            <a:ext cx="84597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若森林不空，则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访问森林中第一棵树的根结点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森林中第一棵树的子树森林</a:t>
            </a:r>
            <a:r>
              <a:rPr kumimoji="1" lang="en-US" altLang="zh-CN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</a:t>
            </a:r>
            <a:r>
              <a:rPr kumimoji="1" lang="en-US" altLang="zh-CN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除第一棵树之外</a:t>
            </a:r>
            <a:r>
              <a:rPr kumimoji="1" lang="en-US" altLang="zh-CN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其余树构成的森林。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63538" y="1435100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endParaRPr kumimoji="1"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363538" y="642938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森林的遍历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34975" y="4603750"/>
            <a:ext cx="8458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即：依次从左至右对森林中的每一棵</a:t>
            </a:r>
            <a:r>
              <a:rPr kumimoji="1" lang="zh-CN" altLang="en-US" sz="2800" b="1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树</a:t>
            </a:r>
            <a:r>
              <a:rPr kumimoji="1" lang="zh-CN" altLang="en-US" sz="2800" b="1" smtClean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进行</a:t>
            </a:r>
            <a:r>
              <a:rPr kumimoji="1" lang="zh-CN" altLang="en-US" sz="2800" b="1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先根遍历</a:t>
            </a:r>
            <a:r>
              <a:rPr kumimoji="1" lang="zh-CN" altLang="en-US" sz="2800" b="1" smtClean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82558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75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8" grpId="0" autoUpdateAnimBg="0"/>
      <p:bldP spid="1290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80975" y="1095375"/>
            <a:ext cx="18923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endParaRPr kumimoji="1"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73050" y="1816100"/>
            <a:ext cx="864076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若森林不空，则</a:t>
            </a:r>
            <a:endParaRPr kumimoji="1" lang="zh-CN" altLang="en-US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森林中第一棵树的子树森林</a:t>
            </a:r>
            <a:r>
              <a:rPr kumimoji="1" lang="en-US" altLang="zh-CN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访问森林中第一棵树的根结点</a:t>
            </a:r>
            <a:r>
              <a:rPr kumimoji="1"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333399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森林中</a:t>
            </a:r>
            <a:r>
              <a:rPr kumimoji="1" lang="en-US" altLang="zh-CN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除第一棵树之外</a:t>
            </a:r>
            <a:r>
              <a:rPr kumimoji="1" lang="en-US" altLang="zh-CN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smtClean="0">
                <a:solidFill>
                  <a:srgbClr val="006666"/>
                </a:solidFill>
                <a:latin typeface="Times New Roman" panose="02020603050405020304" pitchFamily="18" charset="0"/>
                <a:ea typeface="楷体_GB2312" pitchFamily="49" charset="-122"/>
              </a:rPr>
              <a:t>其余树构成的森林。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73050" y="4552950"/>
            <a:ext cx="876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smtClean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即：依次从左至右对森林中的每一棵</a:t>
            </a:r>
            <a:r>
              <a:rPr kumimoji="1" lang="zh-CN" altLang="en-US" sz="2800" b="1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树</a:t>
            </a:r>
            <a:r>
              <a:rPr kumimoji="1" lang="zh-CN" altLang="en-US" sz="2800" b="1" smtClean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进行</a:t>
            </a:r>
            <a:r>
              <a:rPr kumimoji="1"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后根遍历</a:t>
            </a:r>
            <a:r>
              <a:rPr kumimoji="1" lang="zh-CN" altLang="en-US" sz="2800" b="1" smtClean="0">
                <a:solidFill>
                  <a:srgbClr val="CC66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92517" name="Text Box 6"/>
          <p:cNvSpPr txBox="1">
            <a:spLocks noChangeArrowheads="1"/>
          </p:cNvSpPr>
          <p:nvPr/>
        </p:nvSpPr>
        <p:spPr bwMode="auto">
          <a:xfrm>
            <a:off x="273050" y="447675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49" charset="-122"/>
              </a:rPr>
              <a:t>森林的遍历</a:t>
            </a:r>
          </a:p>
        </p:txBody>
      </p:sp>
    </p:spTree>
    <p:extLst>
      <p:ext uri="{BB962C8B-B14F-4D97-AF65-F5344CB8AC3E}">
        <p14:creationId xmlns:p14="http://schemas.microsoft.com/office/powerpoint/2010/main" xmlns="" val="4060932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75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  <p:bldP spid="13005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066800" y="544513"/>
            <a:ext cx="6934200" cy="1555750"/>
          </a:xfrm>
          <a:prstGeom prst="rect">
            <a:avLst/>
          </a:prstGeom>
          <a:solidFill>
            <a:srgbClr val="FBE2D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800" b="1" dirty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树的遍历和二叉树遍历的对应</a:t>
            </a:r>
            <a:r>
              <a:rPr kumimoji="1" lang="zh-CN" altLang="en-US" sz="4800" b="1" dirty="0" smtClean="0">
                <a:solidFill>
                  <a:srgbClr val="CC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关系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431800" y="3729038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先根遍历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31800" y="4887913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后根遍历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1208088" y="2586038"/>
            <a:ext cx="696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树</a:t>
            </a: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auto">
          <a:xfrm>
            <a:off x="6507163" y="2586038"/>
            <a:ext cx="1722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二叉树</a:t>
            </a:r>
            <a:endParaRPr kumimoji="1" lang="zh-CN" altLang="en-US" sz="4000" b="1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3971925" y="2586038"/>
            <a:ext cx="120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森林</a:t>
            </a:r>
            <a:endParaRPr kumimoji="1" lang="zh-CN" altLang="en-US" sz="4000" b="1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3429000" y="3729038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6248400" y="3729038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先序遍历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3429000" y="4872038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6223000" y="4872038"/>
            <a:ext cx="223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000" b="1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中序遍历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323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animBg="1" autoUpdateAnimBg="0"/>
      <p:bldP spid="131075" grpId="0" autoUpdateAnimBg="0"/>
      <p:bldP spid="131076" grpId="0" autoUpdateAnimBg="0"/>
      <p:bldP spid="131078" grpId="0" autoUpdateAnimBg="0"/>
      <p:bldP spid="131079" grpId="0" autoUpdateAnimBg="0"/>
      <p:bldP spid="131080" grpId="0" autoUpdateAnimBg="0"/>
      <p:bldP spid="131081" grpId="0" autoUpdateAnimBg="0"/>
      <p:bldP spid="131082" grpId="0" autoUpdateAnimBg="0"/>
      <p:bldP spid="131083" grpId="0" autoUpdateAnimBg="0"/>
      <p:bldP spid="1310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69325" cy="5472112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赫夫曼树的特点：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权值越大的叶子结点越靠近根结点，而权值越小的叶子结点越远离根结点。 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只有度为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（叶子结点）和度为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（分支结点）的结点，不存在度为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的结点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mtClean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称为严格的二叉树（正则二叉树）</a:t>
            </a:r>
          </a:p>
          <a:p>
            <a:pPr lvl="1"/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Line 5"/>
          <p:cNvSpPr>
            <a:spLocks noChangeShapeType="1"/>
          </p:cNvSpPr>
          <p:nvPr/>
        </p:nvSpPr>
        <p:spPr bwMode="auto">
          <a:xfrm>
            <a:off x="1935163" y="4265613"/>
            <a:ext cx="811212" cy="13081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09" name="Line 6"/>
          <p:cNvSpPr>
            <a:spLocks noChangeShapeType="1"/>
          </p:cNvSpPr>
          <p:nvPr/>
        </p:nvSpPr>
        <p:spPr bwMode="auto">
          <a:xfrm flipH="1">
            <a:off x="2093913" y="5087938"/>
            <a:ext cx="211137" cy="484187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0" name="Line 7"/>
          <p:cNvSpPr>
            <a:spLocks noChangeShapeType="1"/>
          </p:cNvSpPr>
          <p:nvPr/>
        </p:nvSpPr>
        <p:spPr bwMode="auto">
          <a:xfrm>
            <a:off x="1419225" y="5011738"/>
            <a:ext cx="152400" cy="5334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1" name="Line 8"/>
          <p:cNvSpPr>
            <a:spLocks noChangeShapeType="1"/>
          </p:cNvSpPr>
          <p:nvPr/>
        </p:nvSpPr>
        <p:spPr bwMode="auto">
          <a:xfrm flipH="1">
            <a:off x="915988" y="4387850"/>
            <a:ext cx="792162" cy="11271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2" name="Line 9"/>
          <p:cNvSpPr>
            <a:spLocks noChangeShapeType="1"/>
          </p:cNvSpPr>
          <p:nvPr/>
        </p:nvSpPr>
        <p:spPr bwMode="auto">
          <a:xfrm flipH="1">
            <a:off x="3967163" y="4098925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3" name="Line 10"/>
          <p:cNvSpPr>
            <a:spLocks noChangeShapeType="1"/>
          </p:cNvSpPr>
          <p:nvPr/>
        </p:nvSpPr>
        <p:spPr bwMode="auto">
          <a:xfrm flipH="1">
            <a:off x="4572000" y="485140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4" name="Line 11"/>
          <p:cNvSpPr>
            <a:spLocks noChangeShapeType="1"/>
          </p:cNvSpPr>
          <p:nvPr/>
        </p:nvSpPr>
        <p:spPr bwMode="auto">
          <a:xfrm flipH="1">
            <a:off x="5029200" y="546100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5" name="Line 12"/>
          <p:cNvSpPr>
            <a:spLocks noChangeShapeType="1"/>
          </p:cNvSpPr>
          <p:nvPr/>
        </p:nvSpPr>
        <p:spPr bwMode="auto">
          <a:xfrm>
            <a:off x="4500563" y="3946525"/>
            <a:ext cx="1354137" cy="19621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16" name="Oval 13"/>
          <p:cNvSpPr>
            <a:spLocks noChangeArrowheads="1"/>
          </p:cNvSpPr>
          <p:nvPr/>
        </p:nvSpPr>
        <p:spPr bwMode="auto">
          <a:xfrm>
            <a:off x="1622425" y="3967163"/>
            <a:ext cx="468313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17" name="Oval 14"/>
          <p:cNvSpPr>
            <a:spLocks noChangeArrowheads="1"/>
          </p:cNvSpPr>
          <p:nvPr/>
        </p:nvSpPr>
        <p:spPr bwMode="auto">
          <a:xfrm>
            <a:off x="1120775" y="4689475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18" name="Oval 15"/>
          <p:cNvSpPr>
            <a:spLocks noChangeArrowheads="1"/>
          </p:cNvSpPr>
          <p:nvPr/>
        </p:nvSpPr>
        <p:spPr bwMode="auto">
          <a:xfrm>
            <a:off x="2122488" y="4716463"/>
            <a:ext cx="468312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19" name="Oval 16"/>
          <p:cNvSpPr>
            <a:spLocks noChangeArrowheads="1"/>
          </p:cNvSpPr>
          <p:nvPr/>
        </p:nvSpPr>
        <p:spPr bwMode="auto">
          <a:xfrm>
            <a:off x="631825" y="5516563"/>
            <a:ext cx="468313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20" name="Text Box 17"/>
          <p:cNvSpPr txBox="1">
            <a:spLocks noChangeArrowheads="1"/>
          </p:cNvSpPr>
          <p:nvPr/>
        </p:nvSpPr>
        <p:spPr bwMode="auto">
          <a:xfrm>
            <a:off x="700088" y="54641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Oval 18"/>
          <p:cNvSpPr>
            <a:spLocks noChangeArrowheads="1"/>
          </p:cNvSpPr>
          <p:nvPr/>
        </p:nvSpPr>
        <p:spPr bwMode="auto">
          <a:xfrm>
            <a:off x="1341438" y="5532438"/>
            <a:ext cx="468312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22" name="Text Box 19"/>
          <p:cNvSpPr txBox="1">
            <a:spLocks noChangeArrowheads="1"/>
          </p:cNvSpPr>
          <p:nvPr/>
        </p:nvSpPr>
        <p:spPr bwMode="auto">
          <a:xfrm>
            <a:off x="1409700" y="54800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" name="Oval 20"/>
          <p:cNvSpPr>
            <a:spLocks noChangeArrowheads="1"/>
          </p:cNvSpPr>
          <p:nvPr/>
        </p:nvSpPr>
        <p:spPr bwMode="auto">
          <a:xfrm>
            <a:off x="1862138" y="5546725"/>
            <a:ext cx="468312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24" name="Text Box 21"/>
          <p:cNvSpPr txBox="1">
            <a:spLocks noChangeArrowheads="1"/>
          </p:cNvSpPr>
          <p:nvPr/>
        </p:nvSpPr>
        <p:spPr bwMode="auto">
          <a:xfrm>
            <a:off x="1930400" y="54943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Oval 22"/>
          <p:cNvSpPr>
            <a:spLocks noChangeArrowheads="1"/>
          </p:cNvSpPr>
          <p:nvPr/>
        </p:nvSpPr>
        <p:spPr bwMode="auto">
          <a:xfrm>
            <a:off x="2538413" y="5561013"/>
            <a:ext cx="468312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26" name="Text Box 23"/>
          <p:cNvSpPr txBox="1">
            <a:spLocks noChangeArrowheads="1"/>
          </p:cNvSpPr>
          <p:nvPr/>
        </p:nvSpPr>
        <p:spPr bwMode="auto">
          <a:xfrm>
            <a:off x="2606675" y="55086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Text Box 24"/>
          <p:cNvSpPr txBox="1">
            <a:spLocks noChangeArrowheads="1"/>
          </p:cNvSpPr>
          <p:nvPr/>
        </p:nvSpPr>
        <p:spPr bwMode="auto">
          <a:xfrm>
            <a:off x="539750" y="6149975"/>
            <a:ext cx="833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smtClean="0">
                <a:solidFill>
                  <a:srgbClr val="17347D"/>
                </a:solidFill>
                <a:latin typeface="Times New Roman" panose="02020603050405020304" pitchFamily="18" charset="0"/>
              </a:rPr>
              <a:t> WPL=32                        WPL=41                   WPL=30</a:t>
            </a:r>
          </a:p>
        </p:txBody>
      </p:sp>
      <p:sp>
        <p:nvSpPr>
          <p:cNvPr id="128" name="Oval 25"/>
          <p:cNvSpPr>
            <a:spLocks noChangeArrowheads="1"/>
          </p:cNvSpPr>
          <p:nvPr/>
        </p:nvSpPr>
        <p:spPr bwMode="auto">
          <a:xfrm>
            <a:off x="4241800" y="3775075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4800600" y="4508500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5243513" y="5157788"/>
            <a:ext cx="468312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3663950" y="4498975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2" name="Text Box 29"/>
          <p:cNvSpPr txBox="1">
            <a:spLocks noChangeArrowheads="1"/>
          </p:cNvSpPr>
          <p:nvPr/>
        </p:nvSpPr>
        <p:spPr bwMode="auto">
          <a:xfrm>
            <a:off x="3732213" y="44465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4210050" y="5233988"/>
            <a:ext cx="468313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>
            <a:off x="4278313" y="5181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Oval 32"/>
          <p:cNvSpPr>
            <a:spLocks noChangeArrowheads="1"/>
          </p:cNvSpPr>
          <p:nvPr/>
        </p:nvSpPr>
        <p:spPr bwMode="auto">
          <a:xfrm>
            <a:off x="4700588" y="5810250"/>
            <a:ext cx="468312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6" name="Text Box 33"/>
          <p:cNvSpPr txBox="1">
            <a:spLocks noChangeArrowheads="1"/>
          </p:cNvSpPr>
          <p:nvPr/>
        </p:nvSpPr>
        <p:spPr bwMode="auto">
          <a:xfrm>
            <a:off x="4768850" y="57578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Oval 34"/>
          <p:cNvSpPr>
            <a:spLocks noChangeArrowheads="1"/>
          </p:cNvSpPr>
          <p:nvPr/>
        </p:nvSpPr>
        <p:spPr bwMode="auto">
          <a:xfrm>
            <a:off x="5657850" y="5867400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8" name="Text Box 35"/>
          <p:cNvSpPr txBox="1">
            <a:spLocks noChangeArrowheads="1"/>
          </p:cNvSpPr>
          <p:nvPr/>
        </p:nvSpPr>
        <p:spPr bwMode="auto">
          <a:xfrm>
            <a:off x="5726113" y="58150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Line 36"/>
          <p:cNvSpPr>
            <a:spLocks noChangeShapeType="1"/>
          </p:cNvSpPr>
          <p:nvPr/>
        </p:nvSpPr>
        <p:spPr bwMode="auto">
          <a:xfrm flipH="1">
            <a:off x="6745288" y="4025900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 flipH="1">
            <a:off x="7364413" y="4792663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41" name="Line 38"/>
          <p:cNvSpPr>
            <a:spLocks noChangeShapeType="1"/>
          </p:cNvSpPr>
          <p:nvPr/>
        </p:nvSpPr>
        <p:spPr bwMode="auto">
          <a:xfrm flipH="1">
            <a:off x="7821613" y="5402263"/>
            <a:ext cx="381000" cy="4572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42" name="Line 39"/>
          <p:cNvSpPr>
            <a:spLocks noChangeShapeType="1"/>
          </p:cNvSpPr>
          <p:nvPr/>
        </p:nvSpPr>
        <p:spPr bwMode="auto">
          <a:xfrm>
            <a:off x="7278688" y="3873500"/>
            <a:ext cx="1355725" cy="19621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</a:endParaRPr>
          </a:p>
        </p:txBody>
      </p:sp>
      <p:sp>
        <p:nvSpPr>
          <p:cNvPr id="143" name="Oval 40"/>
          <p:cNvSpPr>
            <a:spLocks noChangeArrowheads="1"/>
          </p:cNvSpPr>
          <p:nvPr/>
        </p:nvSpPr>
        <p:spPr bwMode="auto">
          <a:xfrm>
            <a:off x="7019925" y="3702050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4" name="Oval 41"/>
          <p:cNvSpPr>
            <a:spLocks noChangeArrowheads="1"/>
          </p:cNvSpPr>
          <p:nvPr/>
        </p:nvSpPr>
        <p:spPr bwMode="auto">
          <a:xfrm>
            <a:off x="7593013" y="4449763"/>
            <a:ext cx="468312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" name="Oval 42"/>
          <p:cNvSpPr>
            <a:spLocks noChangeArrowheads="1"/>
          </p:cNvSpPr>
          <p:nvPr/>
        </p:nvSpPr>
        <p:spPr bwMode="auto">
          <a:xfrm>
            <a:off x="8035925" y="5099050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6" name="Oval 43"/>
          <p:cNvSpPr>
            <a:spLocks noChangeArrowheads="1"/>
          </p:cNvSpPr>
          <p:nvPr/>
        </p:nvSpPr>
        <p:spPr bwMode="auto">
          <a:xfrm>
            <a:off x="6442075" y="4425950"/>
            <a:ext cx="468313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7" name="Text Box 44"/>
          <p:cNvSpPr txBox="1">
            <a:spLocks noChangeArrowheads="1"/>
          </p:cNvSpPr>
          <p:nvPr/>
        </p:nvSpPr>
        <p:spPr bwMode="auto">
          <a:xfrm>
            <a:off x="6510338" y="4373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Oval 45"/>
          <p:cNvSpPr>
            <a:spLocks noChangeArrowheads="1"/>
          </p:cNvSpPr>
          <p:nvPr/>
        </p:nvSpPr>
        <p:spPr bwMode="auto">
          <a:xfrm>
            <a:off x="7002463" y="5175250"/>
            <a:ext cx="468312" cy="468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9" name="Text Box 46"/>
          <p:cNvSpPr txBox="1">
            <a:spLocks noChangeArrowheads="1"/>
          </p:cNvSpPr>
          <p:nvPr/>
        </p:nvSpPr>
        <p:spPr bwMode="auto">
          <a:xfrm>
            <a:off x="7070725" y="51228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" name="Oval 47"/>
          <p:cNvSpPr>
            <a:spLocks noChangeArrowheads="1"/>
          </p:cNvSpPr>
          <p:nvPr/>
        </p:nvSpPr>
        <p:spPr bwMode="auto">
          <a:xfrm>
            <a:off x="7493000" y="5751513"/>
            <a:ext cx="468313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51" name="Text Box 48"/>
          <p:cNvSpPr txBox="1">
            <a:spLocks noChangeArrowheads="1"/>
          </p:cNvSpPr>
          <p:nvPr/>
        </p:nvSpPr>
        <p:spPr bwMode="auto">
          <a:xfrm>
            <a:off x="7561263" y="56991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2" name="Oval 49"/>
          <p:cNvSpPr>
            <a:spLocks noChangeArrowheads="1"/>
          </p:cNvSpPr>
          <p:nvPr/>
        </p:nvSpPr>
        <p:spPr bwMode="auto">
          <a:xfrm>
            <a:off x="8450263" y="5808663"/>
            <a:ext cx="468312" cy="468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53" name="Text Box 50"/>
          <p:cNvSpPr txBox="1">
            <a:spLocks noChangeArrowheads="1"/>
          </p:cNvSpPr>
          <p:nvPr/>
        </p:nvSpPr>
        <p:spPr bwMode="auto">
          <a:xfrm>
            <a:off x="8518525" y="57562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b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4152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/>
      <p:bldP spid="121" grpId="0" animBg="1"/>
      <p:bldP spid="122" grpId="0"/>
      <p:bldP spid="123" grpId="0" animBg="1"/>
      <p:bldP spid="124" grpId="0"/>
      <p:bldP spid="125" grpId="0" animBg="1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/>
      <p:bldP spid="133" grpId="0" animBg="1"/>
      <p:bldP spid="134" grpId="0"/>
      <p:bldP spid="135" grpId="0" animBg="1"/>
      <p:bldP spid="136" grpId="0"/>
      <p:bldP spid="137" grpId="0" animBg="1"/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/>
      <p:bldP spid="148" grpId="0" animBg="1"/>
      <p:bldP spid="149" grpId="0"/>
      <p:bldP spid="150" grpId="0" animBg="1"/>
      <p:bldP spid="151" grpId="0"/>
      <p:bldP spid="152" grpId="0" animBg="1"/>
      <p:bldP spid="1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69325" cy="5472112"/>
          </a:xfrm>
        </p:spPr>
        <p:txBody>
          <a:bodyPr/>
          <a:lstStyle/>
          <a:p>
            <a:pPr>
              <a:spcBef>
                <a:spcPts val="850"/>
              </a:spcBef>
            </a:pPr>
            <a:r>
              <a:rPr lang="zh-CN" altLang="en-US" smtClean="0"/>
              <a:t>赫夫曼树的构造过程</a:t>
            </a:r>
            <a:endParaRPr lang="en-US" altLang="zh-CN" smtClean="0"/>
          </a:p>
          <a:p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 </a:t>
            </a:r>
            <a:r>
              <a:rPr lang="zh-CN" altLang="en-US" sz="2800" smtClean="0">
                <a:solidFill>
                  <a:srgbClr val="EE3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：由给定的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个权值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aseline="-300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baseline="-300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i="1" baseline="-300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构造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棵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只有一个根结点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的二叉树，从而得到一个二叉树集合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300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300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i="1" baseline="-300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/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 </a:t>
            </a:r>
            <a:r>
              <a:rPr lang="zh-CN" altLang="en-US" sz="2800" smtClean="0">
                <a:solidFill>
                  <a:srgbClr val="EE3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选取与合并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：在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中选取根结点的权值</a:t>
            </a:r>
            <a:r>
              <a:rPr lang="zh-CN" altLang="en-US" sz="280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的两棵二叉树分别作为左、右子树构造一棵新的二叉树，这棵新二叉树的根结点的权值为其左、右子树根结点的权值之和；</a:t>
            </a:r>
          </a:p>
          <a:p>
            <a:pPr algn="just"/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⑶ </a:t>
            </a:r>
            <a:r>
              <a:rPr lang="zh-CN" altLang="en-US" sz="2800" smtClean="0">
                <a:solidFill>
                  <a:srgbClr val="EE3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删除与加入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：在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中删除作为左、右子树的两棵二叉树，并将新建立的二叉树加入到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中；</a:t>
            </a:r>
          </a:p>
          <a:p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⑷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smtClean="0">
                <a:solidFill>
                  <a:srgbClr val="EE3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⑵、⑶两步，当集合</a:t>
            </a:r>
            <a:r>
              <a:rPr lang="en-US" altLang="zh-CN" sz="2800" i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中只剩下一棵二叉树时，这棵二叉树便是哈夫曼树。</a:t>
            </a:r>
            <a:r>
              <a:rPr lang="zh-CN" altLang="en-US" sz="28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97863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ChangeArrowheads="1"/>
          </p:cNvSpPr>
          <p:nvPr/>
        </p:nvSpPr>
        <p:spPr bwMode="auto">
          <a:xfrm>
            <a:off x="539552" y="1119088"/>
            <a:ext cx="80772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rgbClr val="FFFFFF"/>
              </a:buClr>
              <a:buFontTx/>
              <a:buAutoNum type="arabicPeriod" startAt="9"/>
            </a:pP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有数据</a:t>
            </a:r>
            <a:r>
              <a:rPr kumimoji="1"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WG={7,19,2,6,32,3,21,10}</a:t>
            </a:r>
            <a:br>
              <a:rPr kumimoji="1"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则所建</a:t>
            </a:r>
            <a:r>
              <a:rPr kumimoji="1"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Huffman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树的树高是（	），</a:t>
            </a:r>
            <a:b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带权路径长度</a:t>
            </a:r>
            <a:r>
              <a:rPr kumimoji="1" lang="en-US" altLang="zh-CN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WPL</a:t>
            </a:r>
            <a:r>
              <a:rPr kumimoji="1" lang="zh-CN" altLang="en-US" sz="2800" dirty="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是（	）。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FFFFFF"/>
              </a:buClr>
            </a:pPr>
            <a:endParaRPr kumimoji="1" lang="zh-CN" altLang="en-US" sz="2800" dirty="0">
              <a:solidFill>
                <a:srgbClr val="000000"/>
              </a:solidFill>
              <a:latin typeface="宋体" charset="-122"/>
              <a:ea typeface="宋体" charset="-122"/>
              <a:sym typeface="Wingdings" pitchFamily="2" charset="2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FFFFFF"/>
              </a:buClr>
            </a:pPr>
            <a:endParaRPr kumimoji="1" lang="en-US" altLang="zh-CN" sz="2800" dirty="0">
              <a:solidFill>
                <a:srgbClr val="000000"/>
              </a:solidFill>
              <a:latin typeface="宋体" charset="-122"/>
              <a:ea typeface="宋体" charset="-122"/>
              <a:sym typeface="Wingdings" pitchFamily="2" charset="2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FFFFFF"/>
              </a:buClr>
            </a:pPr>
            <a:endParaRPr kumimoji="1" lang="zh-CN" altLang="en-US" sz="2800" dirty="0">
              <a:solidFill>
                <a:srgbClr val="000000"/>
              </a:solidFill>
              <a:latin typeface="宋体" charset="-122"/>
              <a:ea typeface="宋体" charset="-122"/>
              <a:sym typeface="Wingdings" pitchFamily="2" charset="2"/>
            </a:endParaRP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4427340" y="1982688"/>
            <a:ext cx="936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rgbClr val="FFFFFF"/>
              </a:buClr>
            </a:pPr>
            <a:r>
              <a:rPr kumimoji="1" lang="en-US" altLang="zh-CN" sz="2800">
                <a:solidFill>
                  <a:srgbClr val="FF3300"/>
                </a:solidFill>
                <a:latin typeface="宋体" charset="-122"/>
                <a:ea typeface="宋体" charset="-122"/>
                <a:sym typeface="Wingdings" pitchFamily="2" charset="2"/>
              </a:rPr>
              <a:t>261</a:t>
            </a:r>
            <a:r>
              <a:rPr kumimoji="1" lang="en-US" altLang="zh-CN" sz="2800">
                <a:solidFill>
                  <a:srgbClr val="000000"/>
                </a:solidFill>
                <a:latin typeface="宋体" charset="-122"/>
                <a:ea typeface="宋体" charset="-122"/>
                <a:sym typeface="Wingdings" pitchFamily="2" charset="2"/>
              </a:rPr>
              <a:t> </a:t>
            </a:r>
            <a:r>
              <a:rPr kumimoji="1" lang="en-US" altLang="zh-CN" sz="2800">
                <a:solidFill>
                  <a:srgbClr val="FF3300"/>
                </a:solidFill>
                <a:latin typeface="宋体" charset="-122"/>
                <a:ea typeface="宋体" charset="-122"/>
                <a:sym typeface="Wingdings" pitchFamily="2" charset="2"/>
              </a:rPr>
              <a:t> 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5652890" y="1550888"/>
            <a:ext cx="504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20000"/>
              </a:spcBef>
              <a:buClr>
                <a:srgbClr val="FFFFFF"/>
              </a:buClr>
            </a:pPr>
            <a:r>
              <a:rPr kumimoji="1" lang="en-US" altLang="zh-CN" sz="2800">
                <a:solidFill>
                  <a:srgbClr val="FF3300"/>
                </a:solidFill>
                <a:latin typeface="宋体" charset="-122"/>
                <a:ea typeface="宋体" charset="-122"/>
              </a:rPr>
              <a:t>6 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683568" y="5949280"/>
            <a:ext cx="741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 algn="just" eaLnBrk="1" hangingPunct="1">
              <a:spcBef>
                <a:spcPct val="50000"/>
              </a:spcBef>
              <a:buClr>
                <a:srgbClr val="FFFFFF"/>
              </a:buClr>
            </a:pPr>
            <a:r>
              <a:rPr kumimoji="1" lang="en-US" altLang="zh-CN" sz="2800" b="1" dirty="0">
                <a:solidFill>
                  <a:srgbClr val="000000"/>
                </a:solidFill>
                <a:latin typeface="宋体" charset="-122"/>
                <a:ea typeface="宋体" charset="-122"/>
              </a:rPr>
              <a:t>(10+7)*4+(2+3)*5+6*4+(19+21)*2+32*2=261</a:t>
            </a:r>
          </a:p>
        </p:txBody>
      </p:sp>
      <p:pic>
        <p:nvPicPr>
          <p:cNvPr id="4362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3560" y="2060848"/>
            <a:ext cx="3960440" cy="392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utoUpdateAnimBg="0"/>
      <p:bldP spid="436229" grpId="0" autoUpdateAnimBg="0"/>
      <p:bldP spid="436230" grpId="0" autoUpdateAnimBg="0"/>
      <p:bldP spid="436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赫夫曼编码的基本思想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概率大的字符用短码，小的用长码</a:t>
            </a:r>
          </a:p>
          <a:p>
            <a:r>
              <a:rPr lang="zh-CN" altLang="en-US" dirty="0" smtClean="0"/>
              <a:t>例：某系统在通讯时，只出现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五种字符，其出现频率依次为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，试设计</a:t>
            </a:r>
            <a:r>
              <a:rPr lang="en-US" altLang="zh-CN" dirty="0" smtClean="0"/>
              <a:t>Huffman</a:t>
            </a:r>
            <a:r>
              <a:rPr lang="zh-CN" altLang="en-US" dirty="0" smtClean="0"/>
              <a:t>编码。 </a:t>
            </a:r>
          </a:p>
          <a:p>
            <a:pPr lvl="1"/>
            <a:endParaRPr lang="zh-CN" altLang="en-US" dirty="0" smtClean="0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914900" y="3854450"/>
            <a:ext cx="3962400" cy="2743200"/>
            <a:chOff x="3096" y="1468"/>
            <a:chExt cx="2496" cy="1728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4008" y="146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400" kern="0" dirty="0">
                  <a:solidFill>
                    <a:srgbClr val="000000"/>
                  </a:solidFill>
                  <a:latin typeface="+mn-lt"/>
                  <a:ea typeface="宋体" charset="-122"/>
                </a:rPr>
                <a:t>14</a:t>
              </a:r>
            </a:p>
          </p:txBody>
        </p:sp>
        <p:sp>
          <p:nvSpPr>
            <p:cNvPr id="209927" name="Oval 8"/>
            <p:cNvSpPr>
              <a:spLocks noChangeArrowheads="1"/>
            </p:cNvSpPr>
            <p:nvPr/>
          </p:nvSpPr>
          <p:spPr bwMode="auto">
            <a:xfrm>
              <a:off x="4584" y="1900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09928" name="Oval 9"/>
            <p:cNvSpPr>
              <a:spLocks noChangeArrowheads="1"/>
            </p:cNvSpPr>
            <p:nvPr/>
          </p:nvSpPr>
          <p:spPr bwMode="auto">
            <a:xfrm>
              <a:off x="4920" y="2236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9929" name="Oval 10"/>
            <p:cNvSpPr>
              <a:spLocks noChangeArrowheads="1"/>
            </p:cNvSpPr>
            <p:nvPr/>
          </p:nvSpPr>
          <p:spPr bwMode="auto">
            <a:xfrm>
              <a:off x="3528" y="1948"/>
              <a:ext cx="288" cy="288"/>
            </a:xfrm>
            <a:prstGeom prst="ellipse">
              <a:avLst/>
            </a:prstGeom>
            <a:solidFill>
              <a:srgbClr val="F2ED2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09930" name="Oval 11"/>
            <p:cNvSpPr>
              <a:spLocks noChangeArrowheads="1"/>
            </p:cNvSpPr>
            <p:nvPr/>
          </p:nvSpPr>
          <p:spPr bwMode="auto">
            <a:xfrm>
              <a:off x="4296" y="2284"/>
              <a:ext cx="288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9931" name="Oval 12"/>
            <p:cNvSpPr>
              <a:spLocks noChangeArrowheads="1"/>
            </p:cNvSpPr>
            <p:nvPr/>
          </p:nvSpPr>
          <p:spPr bwMode="auto">
            <a:xfrm>
              <a:off x="4632" y="2620"/>
              <a:ext cx="288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9932" name="Oval 13"/>
            <p:cNvSpPr>
              <a:spLocks noChangeArrowheads="1"/>
            </p:cNvSpPr>
            <p:nvPr/>
          </p:nvSpPr>
          <p:spPr bwMode="auto">
            <a:xfrm>
              <a:off x="5208" y="2620"/>
              <a:ext cx="288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296" y="1708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4536" y="2188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824" y="2476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5160" y="2524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824" y="2140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9938" name="Text Box 19"/>
            <p:cNvSpPr txBox="1">
              <a:spLocks noChangeArrowheads="1"/>
            </p:cNvSpPr>
            <p:nvPr/>
          </p:nvSpPr>
          <p:spPr bwMode="auto">
            <a:xfrm>
              <a:off x="3480" y="17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9939" name="Text Box 20"/>
            <p:cNvSpPr txBox="1">
              <a:spLocks noChangeArrowheads="1"/>
            </p:cNvSpPr>
            <p:nvPr/>
          </p:nvSpPr>
          <p:spPr bwMode="auto">
            <a:xfrm>
              <a:off x="42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9940" name="Text Box 21"/>
            <p:cNvSpPr txBox="1">
              <a:spLocks noChangeArrowheads="1"/>
            </p:cNvSpPr>
            <p:nvPr/>
          </p:nvSpPr>
          <p:spPr bwMode="auto">
            <a:xfrm>
              <a:off x="4680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9941" name="Text Box 22"/>
            <p:cNvSpPr txBox="1">
              <a:spLocks noChangeArrowheads="1"/>
            </p:cNvSpPr>
            <p:nvPr/>
          </p:nvSpPr>
          <p:spPr bwMode="auto">
            <a:xfrm>
              <a:off x="4632" y="161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9942" name="Text Box 23"/>
            <p:cNvSpPr txBox="1">
              <a:spLocks noChangeArrowheads="1"/>
            </p:cNvSpPr>
            <p:nvPr/>
          </p:nvSpPr>
          <p:spPr bwMode="auto">
            <a:xfrm>
              <a:off x="4968" y="19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9943" name="Text Box 24"/>
            <p:cNvSpPr txBox="1">
              <a:spLocks noChangeArrowheads="1"/>
            </p:cNvSpPr>
            <p:nvPr/>
          </p:nvSpPr>
          <p:spPr bwMode="auto">
            <a:xfrm>
              <a:off x="5256" y="23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768" y="1708"/>
              <a:ext cx="28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9945" name="Oval 26"/>
            <p:cNvSpPr>
              <a:spLocks noChangeArrowheads="1"/>
            </p:cNvSpPr>
            <p:nvPr/>
          </p:nvSpPr>
          <p:spPr bwMode="auto">
            <a:xfrm>
              <a:off x="3144" y="2284"/>
              <a:ext cx="288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9946" name="Oval 27"/>
            <p:cNvSpPr>
              <a:spLocks noChangeArrowheads="1"/>
            </p:cNvSpPr>
            <p:nvPr/>
          </p:nvSpPr>
          <p:spPr bwMode="auto">
            <a:xfrm>
              <a:off x="3816" y="2284"/>
              <a:ext cx="288" cy="28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3336" y="2188"/>
              <a:ext cx="24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768" y="2188"/>
              <a:ext cx="96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endParaRPr kumimoji="1" lang="zh-CN" altLang="en-US" sz="2800" b="1" kern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9949" name="Text Box 30"/>
            <p:cNvSpPr txBox="1">
              <a:spLocks noChangeArrowheads="1"/>
            </p:cNvSpPr>
            <p:nvPr/>
          </p:nvSpPr>
          <p:spPr bwMode="auto">
            <a:xfrm>
              <a:off x="3096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9950" name="Text Box 31"/>
            <p:cNvSpPr txBox="1">
              <a:spLocks noChangeArrowheads="1"/>
            </p:cNvSpPr>
            <p:nvPr/>
          </p:nvSpPr>
          <p:spPr bwMode="auto">
            <a:xfrm>
              <a:off x="3864" y="20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096" y="2572"/>
              <a:ext cx="528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0" kern="0" smtClean="0">
                  <a:solidFill>
                    <a:srgbClr val="000000"/>
                  </a:solidFill>
                  <a:ea typeface="宋体" charset="-122"/>
                </a:rPr>
                <a:t> T</a:t>
              </a: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720" y="2572"/>
              <a:ext cx="528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0" kern="0" smtClean="0">
                  <a:solidFill>
                    <a:srgbClr val="000000"/>
                  </a:solidFill>
                  <a:ea typeface="宋体" charset="-122"/>
                </a:rPr>
                <a:t> B</a:t>
              </a: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104" y="2524"/>
              <a:ext cx="528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0" kern="0" smtClean="0">
                  <a:solidFill>
                    <a:srgbClr val="000000"/>
                  </a:solidFill>
                  <a:ea typeface="宋体" charset="-122"/>
                </a:rPr>
                <a:t> A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4440" y="2860"/>
              <a:ext cx="528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0" kern="0" smtClean="0">
                  <a:solidFill>
                    <a:srgbClr val="000000"/>
                  </a:solidFill>
                  <a:ea typeface="宋体" charset="-122"/>
                </a:rPr>
                <a:t> C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5064" y="2908"/>
              <a:ext cx="528" cy="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400" b="0" kern="0" smtClean="0">
                  <a:solidFill>
                    <a:srgbClr val="000000"/>
                  </a:solidFill>
                  <a:ea typeface="宋体" charset="-122"/>
                </a:rPr>
                <a:t> S</a:t>
              </a:r>
            </a:p>
          </p:txBody>
        </p:sp>
      </p:grp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677988" y="4016375"/>
            <a:ext cx="1619250" cy="25701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</a:rPr>
              <a:t>T</a:t>
            </a:r>
            <a:r>
              <a:rPr kumimoji="1" lang="zh-CN" altLang="en-US" sz="2800" b="1" kern="0" dirty="0">
                <a:solidFill>
                  <a:srgbClr val="000000"/>
                </a:solidFill>
              </a:rPr>
              <a:t>　 </a:t>
            </a:r>
            <a:r>
              <a:rPr kumimoji="1" lang="en-US" altLang="zh-CN" sz="2800" b="1" kern="0" dirty="0">
                <a:solidFill>
                  <a:srgbClr val="000000"/>
                </a:solidFill>
              </a:rPr>
              <a:t>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</a:rPr>
              <a:t>B </a:t>
            </a:r>
            <a:r>
              <a:rPr kumimoji="1" lang="zh-CN" altLang="en-US" sz="2800" b="1" kern="0" dirty="0">
                <a:solidFill>
                  <a:srgbClr val="000000"/>
                </a:solidFill>
              </a:rPr>
              <a:t>　</a:t>
            </a:r>
            <a:r>
              <a:rPr kumimoji="1" lang="en-US" altLang="zh-CN" sz="2800" b="1" kern="0" dirty="0">
                <a:solidFill>
                  <a:srgbClr val="000000"/>
                </a:solidFill>
              </a:rPr>
              <a:t>01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</a:rPr>
              <a:t>A </a:t>
            </a:r>
            <a:r>
              <a:rPr kumimoji="1" lang="zh-CN" altLang="en-US" sz="2800" b="1" kern="0" dirty="0">
                <a:solidFill>
                  <a:srgbClr val="000000"/>
                </a:solidFill>
              </a:rPr>
              <a:t>　</a:t>
            </a:r>
            <a:r>
              <a:rPr kumimoji="1" lang="en-US" altLang="zh-CN" sz="2800" b="1" kern="0" dirty="0">
                <a:solidFill>
                  <a:srgbClr val="000000"/>
                </a:solidFill>
              </a:rPr>
              <a:t>10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</a:rPr>
              <a:t>C </a:t>
            </a:r>
            <a:r>
              <a:rPr kumimoji="1" lang="zh-CN" altLang="en-US" sz="2800" b="1" kern="0" dirty="0">
                <a:solidFill>
                  <a:srgbClr val="000000"/>
                </a:solidFill>
              </a:rPr>
              <a:t>　</a:t>
            </a:r>
            <a:r>
              <a:rPr kumimoji="1" lang="en-US" altLang="zh-CN" sz="2800" b="1" kern="0" dirty="0">
                <a:solidFill>
                  <a:srgbClr val="000000"/>
                </a:solidFill>
              </a:rPr>
              <a:t>110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800" b="1" kern="0" dirty="0">
                <a:solidFill>
                  <a:srgbClr val="000000"/>
                </a:solidFill>
              </a:rPr>
              <a:t>S</a:t>
            </a:r>
            <a:r>
              <a:rPr kumimoji="1" lang="zh-CN" altLang="en-US" sz="2800" b="1" kern="0" dirty="0">
                <a:solidFill>
                  <a:srgbClr val="000000"/>
                </a:solidFill>
              </a:rPr>
              <a:t>　  </a:t>
            </a:r>
            <a:r>
              <a:rPr kumimoji="1" lang="en-US" altLang="zh-CN" sz="2800" b="1" kern="0" dirty="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175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标题 1"/>
          <p:cNvSpPr>
            <a:spLocks noGrp="1"/>
          </p:cNvSpPr>
          <p:nvPr>
            <p:ph type="title"/>
          </p:nvPr>
        </p:nvSpPr>
        <p:spPr>
          <a:xfrm>
            <a:off x="399370" y="1097953"/>
            <a:ext cx="8424863" cy="792162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000000"/>
                </a:solidFill>
              </a:rPr>
              <a:t>赫夫曼编码的译码过程</a:t>
            </a:r>
          </a:p>
        </p:txBody>
      </p:sp>
      <p:sp>
        <p:nvSpPr>
          <p:cNvPr id="210947" name="内容占位符 2"/>
          <p:cNvSpPr>
            <a:spLocks noGrp="1"/>
          </p:cNvSpPr>
          <p:nvPr>
            <p:ph idx="1"/>
          </p:nvPr>
        </p:nvSpPr>
        <p:spPr>
          <a:xfrm>
            <a:off x="395288" y="1988840"/>
            <a:ext cx="8569325" cy="4535785"/>
          </a:xfrm>
        </p:spPr>
        <p:txBody>
          <a:bodyPr/>
          <a:lstStyle/>
          <a:p>
            <a:r>
              <a:rPr lang="zh-CN" altLang="en-US" dirty="0" smtClean="0"/>
              <a:t>分解接收字符串：遇“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向左，遇“</a:t>
            </a:r>
            <a:r>
              <a:rPr lang="en-US" altLang="zh-CN" dirty="0" smtClean="0"/>
              <a:t>1”</a:t>
            </a:r>
            <a:r>
              <a:rPr lang="zh-CN" altLang="en-US" dirty="0" smtClean="0"/>
              <a:t>向右；一旦到达</a:t>
            </a:r>
            <a:r>
              <a:rPr lang="zh-CN" altLang="en-US" dirty="0" smtClean="0">
                <a:solidFill>
                  <a:srgbClr val="FF0000"/>
                </a:solidFill>
              </a:rPr>
              <a:t>叶子</a:t>
            </a:r>
            <a:r>
              <a:rPr lang="zh-CN" altLang="en-US" dirty="0" smtClean="0"/>
              <a:t>结点，则译出一个字符，反复</a:t>
            </a:r>
            <a:r>
              <a:rPr lang="zh-CN" altLang="en-US" dirty="0" smtClean="0">
                <a:solidFill>
                  <a:srgbClr val="FF0000"/>
                </a:solidFill>
              </a:rPr>
              <a:t>由根出发</a:t>
            </a:r>
            <a:r>
              <a:rPr lang="zh-CN" altLang="en-US" dirty="0" smtClean="0"/>
              <a:t>，直到译码完成。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321425" y="4176414"/>
            <a:ext cx="685800" cy="1905000"/>
          </a:xfrm>
          <a:prstGeom prst="downArrow">
            <a:avLst>
              <a:gd name="adj1" fmla="val 50000"/>
              <a:gd name="adj2" fmla="val 69444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0949" name="Text Box 8"/>
          <p:cNvSpPr txBox="1">
            <a:spLocks noChangeArrowheads="1"/>
          </p:cNvSpPr>
          <p:nvPr/>
        </p:nvSpPr>
        <p:spPr bwMode="auto">
          <a:xfrm>
            <a:off x="5330825" y="3566814"/>
            <a:ext cx="2514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6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0110010101110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435225" y="37954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968625" y="41764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502025" y="47098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0953" name="Oval 12"/>
          <p:cNvSpPr>
            <a:spLocks noChangeArrowheads="1"/>
          </p:cNvSpPr>
          <p:nvPr/>
        </p:nvSpPr>
        <p:spPr bwMode="auto">
          <a:xfrm>
            <a:off x="1901825" y="42526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0954" name="Oval 13"/>
          <p:cNvSpPr>
            <a:spLocks noChangeArrowheads="1"/>
          </p:cNvSpPr>
          <p:nvPr/>
        </p:nvSpPr>
        <p:spPr bwMode="auto">
          <a:xfrm>
            <a:off x="2511425" y="47860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10955" name="Oval 14"/>
          <p:cNvSpPr>
            <a:spLocks noChangeArrowheads="1"/>
          </p:cNvSpPr>
          <p:nvPr/>
        </p:nvSpPr>
        <p:spPr bwMode="auto">
          <a:xfrm>
            <a:off x="3044825" y="53194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10956" name="Oval 15"/>
          <p:cNvSpPr>
            <a:spLocks noChangeArrowheads="1"/>
          </p:cNvSpPr>
          <p:nvPr/>
        </p:nvSpPr>
        <p:spPr bwMode="auto">
          <a:xfrm>
            <a:off x="3959225" y="5319414"/>
            <a:ext cx="457200" cy="457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>
            <a:off x="2359025" y="4176414"/>
            <a:ext cx="762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892425" y="4176414"/>
            <a:ext cx="2286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892425" y="4633614"/>
            <a:ext cx="152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H="1">
            <a:off x="3349625" y="5090814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3883025" y="5167014"/>
            <a:ext cx="1524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3349625" y="4557414"/>
            <a:ext cx="228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/>
          <a:lstStyle/>
          <a:p>
            <a:pPr>
              <a:spcBef>
                <a:spcPct val="20000"/>
              </a:spcBef>
              <a:defRPr/>
            </a:pPr>
            <a:endParaRPr kumimoji="1" lang="zh-CN" altLang="en-US" sz="2800" b="1" kern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10963" name="Text Box 22"/>
          <p:cNvSpPr txBox="1">
            <a:spLocks noChangeArrowheads="1"/>
          </p:cNvSpPr>
          <p:nvPr/>
        </p:nvSpPr>
        <p:spPr bwMode="auto">
          <a:xfrm>
            <a:off x="1978025" y="38716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0964" name="Text Box 23"/>
          <p:cNvSpPr txBox="1">
            <a:spLocks noChangeArrowheads="1"/>
          </p:cNvSpPr>
          <p:nvPr/>
        </p:nvSpPr>
        <p:spPr bwMode="auto">
          <a:xfrm>
            <a:off x="2511425" y="44050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0965" name="Text Box 24"/>
          <p:cNvSpPr txBox="1">
            <a:spLocks noChangeArrowheads="1"/>
          </p:cNvSpPr>
          <p:nvPr/>
        </p:nvSpPr>
        <p:spPr bwMode="auto">
          <a:xfrm>
            <a:off x="3121025" y="49384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0966" name="Text Box 25"/>
          <p:cNvSpPr txBox="1">
            <a:spLocks noChangeArrowheads="1"/>
          </p:cNvSpPr>
          <p:nvPr/>
        </p:nvSpPr>
        <p:spPr bwMode="auto">
          <a:xfrm>
            <a:off x="3044825" y="37192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0967" name="Text Box 26"/>
          <p:cNvSpPr txBox="1">
            <a:spLocks noChangeArrowheads="1"/>
          </p:cNvSpPr>
          <p:nvPr/>
        </p:nvSpPr>
        <p:spPr bwMode="auto">
          <a:xfrm>
            <a:off x="3578225" y="43288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0968" name="Text Box 27"/>
          <p:cNvSpPr txBox="1">
            <a:spLocks noChangeArrowheads="1"/>
          </p:cNvSpPr>
          <p:nvPr/>
        </p:nvSpPr>
        <p:spPr bwMode="auto">
          <a:xfrm>
            <a:off x="4035425" y="49384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0969" name="Text Box 28"/>
          <p:cNvSpPr txBox="1">
            <a:spLocks noChangeArrowheads="1"/>
          </p:cNvSpPr>
          <p:nvPr/>
        </p:nvSpPr>
        <p:spPr bwMode="auto">
          <a:xfrm>
            <a:off x="5788025" y="6073477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ABACCDA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0116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537" y="1052736"/>
            <a:ext cx="8816975" cy="583247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chemeClr val="tx2"/>
                </a:solidFill>
                <a:ea typeface="楷体_GB2312" pitchFamily="49" charset="-122"/>
              </a:rPr>
              <a:t>树转换成二叉树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 smtClean="0"/>
              <a:t>        </a:t>
            </a:r>
            <a:r>
              <a:rPr lang="zh-CN" altLang="en-US" sz="2800" b="1" dirty="0" smtClean="0"/>
              <a:t>对于一般的树，可以方便地转换成一棵唯一的二叉树与之对应，其详细步骤是：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/>
              <a:t>⑴  </a:t>
            </a:r>
            <a:r>
              <a:rPr lang="zh-CN" altLang="en-US" b="1" dirty="0" smtClean="0">
                <a:solidFill>
                  <a:srgbClr val="FF0000"/>
                </a:solidFill>
              </a:rPr>
              <a:t>加虚线</a:t>
            </a:r>
            <a:r>
              <a:rPr lang="zh-CN" altLang="en-US" b="1" dirty="0" smtClean="0"/>
              <a:t>。在树的每层按从“左至右”的顺序在</a:t>
            </a:r>
            <a:r>
              <a:rPr lang="zh-CN" altLang="en-US" b="1" dirty="0" smtClean="0">
                <a:solidFill>
                  <a:srgbClr val="FF0000"/>
                </a:solidFill>
              </a:rPr>
              <a:t>兄弟结点</a:t>
            </a:r>
            <a:r>
              <a:rPr lang="zh-CN" altLang="en-US" b="1" dirty="0" smtClean="0"/>
              <a:t>之间加虚线相连。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/>
              <a:t>⑵ </a:t>
            </a:r>
            <a:r>
              <a:rPr lang="zh-CN" altLang="en-US" b="1" dirty="0" smtClean="0">
                <a:solidFill>
                  <a:srgbClr val="FF0000"/>
                </a:solidFill>
              </a:rPr>
              <a:t>去连线</a:t>
            </a:r>
            <a:r>
              <a:rPr lang="zh-CN" altLang="en-US" b="1" dirty="0" smtClean="0"/>
              <a:t>。除最左的第一个子结点外，父结点与所有其它子结点的连线都去掉。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/>
              <a:t>⑶  </a:t>
            </a:r>
            <a:r>
              <a:rPr lang="zh-CN" altLang="en-US" b="1" dirty="0" smtClean="0">
                <a:solidFill>
                  <a:srgbClr val="FF0000"/>
                </a:solidFill>
              </a:rPr>
              <a:t>旋转</a:t>
            </a:r>
            <a:r>
              <a:rPr lang="zh-CN" altLang="en-US" b="1" dirty="0" smtClean="0"/>
              <a:t>。将树顺时针旋转</a:t>
            </a:r>
            <a:r>
              <a:rPr lang="en-US" altLang="zh-CN" b="1" dirty="0" smtClean="0"/>
              <a:t>45</a:t>
            </a:r>
            <a:r>
              <a:rPr lang="en-US" altLang="zh-CN" b="1" baseline="34000" dirty="0" smtClean="0"/>
              <a:t>0</a:t>
            </a:r>
            <a:r>
              <a:rPr lang="zh-CN" altLang="en-US" b="1" dirty="0" smtClean="0"/>
              <a:t>，原有的实线左斜。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zh-CN" altLang="en-US" b="1" dirty="0" smtClean="0"/>
              <a:t>⑷ </a:t>
            </a:r>
            <a:r>
              <a:rPr lang="zh-CN" altLang="en-US" b="1" dirty="0" smtClean="0">
                <a:solidFill>
                  <a:srgbClr val="FF0000"/>
                </a:solidFill>
              </a:rPr>
              <a:t>整型</a:t>
            </a:r>
            <a:r>
              <a:rPr lang="zh-CN" altLang="en-US" b="1" dirty="0" smtClean="0"/>
              <a:t>。将旋转后树中的所有虚线改为实线，并向右斜。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62058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4624"/>
            <a:ext cx="5181600" cy="990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b="1" dirty="0" smtClean="0"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 dirty="0" smtClean="0">
                <a:latin typeface="Times New Roman" pitchFamily="18" charset="0"/>
                <a:ea typeface="楷体_GB2312" pitchFamily="49" charset="-122"/>
              </a:rPr>
              <a:t>7</a:t>
            </a:r>
            <a:r>
              <a:rPr lang="zh-CN" altLang="en-US" sz="6000" b="1" dirty="0" smtClean="0">
                <a:latin typeface="楷体_GB2312" pitchFamily="49" charset="-122"/>
                <a:ea typeface="楷体_GB2312" pitchFamily="49" charset="-122"/>
              </a:rPr>
              <a:t>章  图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147539"/>
            <a:ext cx="8743950" cy="523378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线性结构</a:t>
            </a:r>
            <a:r>
              <a:rPr lang="zh-CN" altLang="en-US" sz="2700" b="1" dirty="0" smtClean="0"/>
              <a:t>：是研究数据元素之间的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一对一</a:t>
            </a:r>
            <a:r>
              <a:rPr lang="zh-CN" altLang="en-US" sz="2700" b="1" dirty="0" smtClean="0"/>
              <a:t>关系。</a:t>
            </a:r>
            <a:r>
              <a:rPr lang="zh-CN" altLang="en-US" sz="2700" dirty="0" smtClean="0"/>
              <a:t>除第一个和最后一个元素外，任何一个元素都有唯一的一个直接前驱和直接后继。</a:t>
            </a:r>
            <a:endParaRPr lang="zh-CN" altLang="en-US" sz="2700" b="1" dirty="0" smtClean="0"/>
          </a:p>
          <a:p>
            <a:pPr marL="0" indent="0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700" b="1" dirty="0" smtClean="0">
                <a:solidFill>
                  <a:schemeClr val="tx2"/>
                </a:solidFill>
              </a:rPr>
              <a:t>    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树结构</a:t>
            </a:r>
            <a:r>
              <a:rPr lang="zh-CN" altLang="en-US" sz="2700" b="1" dirty="0" smtClean="0"/>
              <a:t>：是研究数据元素之间的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一对多</a:t>
            </a:r>
            <a:r>
              <a:rPr lang="zh-CN" altLang="en-US" sz="2700" b="1" dirty="0" smtClean="0"/>
              <a:t>的关系。每个元素对下</a:t>
            </a:r>
            <a:r>
              <a:rPr lang="en-US" altLang="zh-CN" sz="2700" b="1" dirty="0" smtClean="0"/>
              <a:t>(</a:t>
            </a:r>
            <a:r>
              <a:rPr lang="zh-CN" altLang="en-US" sz="2700" b="1" dirty="0" smtClean="0"/>
              <a:t>层</a:t>
            </a:r>
            <a:r>
              <a:rPr lang="en-US" altLang="zh-CN" sz="2700" b="1" dirty="0" smtClean="0"/>
              <a:t>)</a:t>
            </a:r>
            <a:r>
              <a:rPr lang="zh-CN" altLang="en-US" sz="2700" b="1" dirty="0" smtClean="0"/>
              <a:t>可以多个元素相联系，对上</a:t>
            </a:r>
            <a:r>
              <a:rPr lang="en-US" altLang="zh-CN" sz="2700" b="1" dirty="0" smtClean="0"/>
              <a:t>(</a:t>
            </a:r>
            <a:r>
              <a:rPr lang="zh-CN" altLang="en-US" sz="2700" b="1" dirty="0" smtClean="0"/>
              <a:t>层</a:t>
            </a:r>
            <a:r>
              <a:rPr lang="en-US" altLang="zh-CN" sz="2700" b="1" dirty="0" smtClean="0"/>
              <a:t>)</a:t>
            </a:r>
            <a:r>
              <a:rPr lang="zh-CN" altLang="en-US" sz="2700" b="1" dirty="0" smtClean="0"/>
              <a:t>只有唯一的一个元素相关，数据元素之间有明显的层次关系。</a:t>
            </a:r>
            <a:endParaRPr lang="en-US" altLang="zh-CN" sz="2700" b="1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700" dirty="0" smtClean="0"/>
              <a:t>    </a:t>
            </a:r>
            <a:r>
              <a:rPr lang="zh-CN" altLang="en-US" sz="2700" dirty="0" smtClean="0">
                <a:solidFill>
                  <a:srgbClr val="FF0000"/>
                </a:solidFill>
              </a:rPr>
              <a:t>图结构</a:t>
            </a:r>
            <a:r>
              <a:rPr lang="zh-CN" altLang="en-US" sz="2700" dirty="0" smtClean="0"/>
              <a:t>：是研究数据元素之间的</a:t>
            </a:r>
            <a:r>
              <a:rPr lang="zh-CN" altLang="en-US" sz="2700" dirty="0" smtClean="0">
                <a:solidFill>
                  <a:srgbClr val="FF0000"/>
                </a:solidFill>
              </a:rPr>
              <a:t>多对多</a:t>
            </a:r>
            <a:r>
              <a:rPr lang="zh-CN" altLang="en-US" sz="2700" dirty="0" smtClean="0"/>
              <a:t>的关系。在这种结构中，任意两个元素之间可能存在关系。即结点之间的关系可以是任意的，图中任意元素之间都可能相关。</a:t>
            </a:r>
            <a:endParaRPr lang="zh-CN" altLang="en-US" sz="27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755576" y="5445224"/>
            <a:ext cx="7632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图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G 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 </a:t>
            </a:r>
            <a:r>
              <a:rPr lang="zh-CN" altLang="en-US" sz="3200" b="1" dirty="0" smtClean="0">
                <a:solidFill>
                  <a:srgbClr val="FF0000"/>
                </a:solidFill>
                <a:sym typeface="Symbol" pitchFamily="18" charset="2"/>
              </a:rPr>
              <a:t>树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 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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</a:t>
            </a:r>
          </a:p>
          <a:p>
            <a:r>
              <a:rPr lang="zh-CN" altLang="en-US" sz="3200" b="1" dirty="0" smtClean="0"/>
              <a:t>图是一种比较复杂的非线性数据结构。 </a:t>
            </a:r>
            <a:endParaRPr lang="zh-CN" altLang="en-US" sz="3200" b="1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图的定义和术语</a:t>
            </a:r>
          </a:p>
          <a:p>
            <a:r>
              <a:rPr lang="en-US" altLang="zh-CN" dirty="0"/>
              <a:t>7.2 </a:t>
            </a:r>
            <a:r>
              <a:rPr lang="zh-CN" altLang="en-US" dirty="0"/>
              <a:t>图的存储结构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7.3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遍历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7.4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图的连通性问题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7.5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有向无环图及其应用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最短路径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88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r>
              <a:rPr lang="zh-CN" altLang="en-US" dirty="0"/>
              <a:t>的基本</a:t>
            </a:r>
            <a:r>
              <a:rPr lang="zh-CN" altLang="en-US" dirty="0">
                <a:solidFill>
                  <a:srgbClr val="FF0000"/>
                </a:solidFill>
              </a:rPr>
              <a:t>概念及相关术语和性质</a:t>
            </a:r>
          </a:p>
          <a:p>
            <a:r>
              <a:rPr lang="zh-CN" altLang="en-US" dirty="0" smtClean="0"/>
              <a:t>熟练掌握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r>
              <a:rPr lang="zh-CN" altLang="en-US" dirty="0">
                <a:solidFill>
                  <a:srgbClr val="FF0000"/>
                </a:solidFill>
              </a:rPr>
              <a:t>的邻接矩阵和邻接表</a:t>
            </a:r>
            <a:r>
              <a:rPr lang="zh-CN" altLang="en-US" dirty="0"/>
              <a:t>两种存储表示方法</a:t>
            </a:r>
          </a:p>
          <a:p>
            <a:pPr lvl="1"/>
            <a:r>
              <a:rPr lang="zh-CN" altLang="en-US" dirty="0" smtClean="0"/>
              <a:t>图</a:t>
            </a:r>
            <a:r>
              <a:rPr lang="zh-CN" altLang="en-US" dirty="0"/>
              <a:t>的两种遍历方法</a:t>
            </a:r>
            <a:r>
              <a:rPr lang="en-US" altLang="zh-CN" dirty="0">
                <a:solidFill>
                  <a:srgbClr val="FF0000"/>
                </a:solidFill>
              </a:rPr>
              <a:t>DFS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BFS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最短路</a:t>
            </a:r>
            <a:r>
              <a:rPr lang="zh-CN" altLang="en-US" dirty="0">
                <a:solidFill>
                  <a:srgbClr val="FF0000"/>
                </a:solidFill>
              </a:rPr>
              <a:t>径</a:t>
            </a:r>
            <a:r>
              <a:rPr lang="zh-CN" altLang="en-US" dirty="0" smtClean="0">
                <a:solidFill>
                  <a:srgbClr val="FF0000"/>
                </a:solidFill>
              </a:rPr>
              <a:t>算法（迪杰斯特拉算法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  <a:p>
            <a:r>
              <a:rPr lang="zh-CN" altLang="en-US" dirty="0" smtClean="0"/>
              <a:t>掌握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最小生成树</a:t>
            </a:r>
            <a:r>
              <a:rPr lang="zh-CN" altLang="en-US" dirty="0" smtClean="0"/>
              <a:t>算法</a:t>
            </a:r>
            <a:r>
              <a:rPr lang="zh-CN" altLang="en-US" dirty="0"/>
              <a:t>及拓扑排序</a:t>
            </a:r>
            <a:r>
              <a:rPr lang="zh-CN" altLang="en-US" dirty="0" smtClean="0"/>
              <a:t>算法思想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7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图的定义</a:t>
            </a:r>
          </a:p>
          <a:p>
            <a:pPr lvl="1"/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由两个集合</a:t>
            </a:r>
            <a:r>
              <a:rPr lang="en-US" altLang="zh-CN" dirty="0" smtClean="0"/>
              <a:t>V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</a:t>
            </a:r>
            <a:r>
              <a:rPr lang="zh-CN" altLang="en-US" dirty="0" smtClean="0"/>
              <a:t>组成，记为</a:t>
            </a:r>
            <a:r>
              <a:rPr lang="en-US" altLang="zh-CN" dirty="0"/>
              <a:t>G=(</a:t>
            </a:r>
            <a:r>
              <a:rPr lang="en-US" altLang="zh-CN" dirty="0" smtClean="0"/>
              <a:t>V,E)</a:t>
            </a:r>
            <a:r>
              <a:rPr lang="zh-CN" altLang="en-US" dirty="0" smtClean="0"/>
              <a:t>，</a:t>
            </a:r>
            <a:r>
              <a:rPr lang="zh-CN" altLang="en-US" dirty="0"/>
              <a:t>其中</a:t>
            </a:r>
            <a:r>
              <a:rPr lang="en-US" altLang="zh-CN" dirty="0" smtClean="0"/>
              <a:t>V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顶点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有穷非空集</a:t>
            </a:r>
            <a:r>
              <a:rPr lang="zh-CN" altLang="en-US" dirty="0" smtClean="0">
                <a:solidFill>
                  <a:srgbClr val="0000FF"/>
                </a:solidFill>
              </a:rPr>
              <a:t>合，</a:t>
            </a:r>
            <a:r>
              <a:rPr lang="en-US" altLang="zh-CN" dirty="0"/>
              <a:t>E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边</a:t>
            </a:r>
            <a:r>
              <a:rPr lang="zh-CN" altLang="en-US" dirty="0"/>
              <a:t>的</a:t>
            </a:r>
            <a:r>
              <a:rPr lang="zh-CN" altLang="en-US" dirty="0" smtClean="0"/>
              <a:t>集合。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在图中，</a:t>
            </a:r>
            <a:r>
              <a:rPr lang="zh-CN" altLang="en-US" dirty="0">
                <a:solidFill>
                  <a:srgbClr val="FF0000"/>
                </a:solidFill>
              </a:rPr>
              <a:t>顶点个数不能为零，</a:t>
            </a:r>
            <a:r>
              <a:rPr lang="zh-CN" altLang="en-US" dirty="0" smtClean="0">
                <a:solidFill>
                  <a:srgbClr val="FF0000"/>
                </a:solidFill>
              </a:rPr>
              <a:t>但边数可以为零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8602672"/>
              </p:ext>
            </p:extLst>
          </p:nvPr>
        </p:nvGraphicFramePr>
        <p:xfrm>
          <a:off x="1115616" y="3789040"/>
          <a:ext cx="2108200" cy="2370137"/>
        </p:xfrm>
        <a:graphic>
          <a:graphicData uri="http://schemas.openxmlformats.org/presentationml/2006/ole">
            <p:oleObj spid="_x0000_s1802" name="VISIO" r:id="rId3" imgW="1973580" imgH="2217420" progId="Visio.Drawing.11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45515792"/>
              </p:ext>
            </p:extLst>
          </p:nvPr>
        </p:nvGraphicFramePr>
        <p:xfrm>
          <a:off x="5292080" y="3861048"/>
          <a:ext cx="2174875" cy="2446338"/>
        </p:xfrm>
        <a:graphic>
          <a:graphicData uri="http://schemas.openxmlformats.org/presentationml/2006/ole">
            <p:oleObj spid="_x0000_s1803" name="VISIO" r:id="rId4" imgW="1973580" imgH="2217420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42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无向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边（边）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若顶点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和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之间的边没有方向，则称这条边为无向边，表示为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有向边（弧）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若从顶点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到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的边有方向，则称这条边为有向边，表示为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&lt;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&gt;</a:t>
            </a:r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无向图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每条边都是无方向的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有向图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每条边都是有方向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44577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370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86072" y="1196752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简单图：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在图中，若不存在顶点到其自身的边，且同一条边不重复出现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隶书" pitchFamily="49" charset="-122"/>
              </a:rPr>
              <a:t>。</a:t>
            </a:r>
            <a:endParaRPr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3850" y="2364903"/>
            <a:ext cx="8607425" cy="3008314"/>
            <a:chOff x="148" y="2117"/>
            <a:chExt cx="5422" cy="1895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5" y="2411"/>
              <a:ext cx="1610" cy="1182"/>
              <a:chOff x="173" y="1183"/>
              <a:chExt cx="1610" cy="1182"/>
            </a:xfrm>
          </p:grpSpPr>
          <p:sp>
            <p:nvSpPr>
              <p:cNvPr id="10294" name="Freeform 7"/>
              <p:cNvSpPr>
                <a:spLocks/>
              </p:cNvSpPr>
              <p:nvPr/>
            </p:nvSpPr>
            <p:spPr bwMode="auto">
              <a:xfrm>
                <a:off x="439" y="1766"/>
                <a:ext cx="360" cy="355"/>
              </a:xfrm>
              <a:custGeom>
                <a:avLst/>
                <a:gdLst>
                  <a:gd name="T0" fmla="*/ 518 w 300"/>
                  <a:gd name="T1" fmla="*/ 0 h 300"/>
                  <a:gd name="T2" fmla="*/ 0 w 300"/>
                  <a:gd name="T3" fmla="*/ 497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95" name="Line 8"/>
              <p:cNvSpPr>
                <a:spLocks noChangeShapeType="1"/>
              </p:cNvSpPr>
              <p:nvPr/>
            </p:nvSpPr>
            <p:spPr bwMode="auto">
              <a:xfrm>
                <a:off x="1611" y="1273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96" name="Freeform 9"/>
              <p:cNvSpPr>
                <a:spLocks/>
              </p:cNvSpPr>
              <p:nvPr/>
            </p:nvSpPr>
            <p:spPr bwMode="auto">
              <a:xfrm>
                <a:off x="1068" y="1183"/>
                <a:ext cx="416" cy="419"/>
              </a:xfrm>
              <a:custGeom>
                <a:avLst/>
                <a:gdLst>
                  <a:gd name="T0" fmla="*/ 511 w 375"/>
                  <a:gd name="T1" fmla="*/ 0 h 375"/>
                  <a:gd name="T2" fmla="*/ 0 w 375"/>
                  <a:gd name="T3" fmla="*/ 523 h 37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97" name="Line 10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405" cy="3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98" name="Line 11"/>
              <p:cNvSpPr>
                <a:spLocks noChangeShapeType="1"/>
              </p:cNvSpPr>
              <p:nvPr/>
            </p:nvSpPr>
            <p:spPr bwMode="auto">
              <a:xfrm>
                <a:off x="310" y="1277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99" name="Oval 12"/>
              <p:cNvSpPr>
                <a:spLocks noChangeArrowheads="1"/>
              </p:cNvSpPr>
              <p:nvPr/>
            </p:nvSpPr>
            <p:spPr bwMode="auto">
              <a:xfrm>
                <a:off x="800" y="155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300" name="Text Box 13"/>
              <p:cNvSpPr txBox="1">
                <a:spLocks noChangeArrowheads="1"/>
              </p:cNvSpPr>
              <p:nvPr/>
            </p:nvSpPr>
            <p:spPr bwMode="auto">
              <a:xfrm>
                <a:off x="842" y="152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3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01" name="Oval 14"/>
              <p:cNvSpPr>
                <a:spLocks noChangeArrowheads="1"/>
              </p:cNvSpPr>
              <p:nvPr/>
            </p:nvSpPr>
            <p:spPr bwMode="auto">
              <a:xfrm>
                <a:off x="173" y="2021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302" name="Text Box 15"/>
              <p:cNvSpPr txBox="1">
                <a:spLocks noChangeArrowheads="1"/>
              </p:cNvSpPr>
              <p:nvPr/>
            </p:nvSpPr>
            <p:spPr bwMode="auto">
              <a:xfrm>
                <a:off x="215" y="1990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4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03" name="Oval 16"/>
              <p:cNvSpPr>
                <a:spLocks noChangeArrowheads="1"/>
              </p:cNvSpPr>
              <p:nvPr/>
            </p:nvSpPr>
            <p:spPr bwMode="auto">
              <a:xfrm>
                <a:off x="1449" y="2019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304" name="Text Box 17"/>
              <p:cNvSpPr txBox="1">
                <a:spLocks noChangeArrowheads="1"/>
              </p:cNvSpPr>
              <p:nvPr/>
            </p:nvSpPr>
            <p:spPr bwMode="auto">
              <a:xfrm>
                <a:off x="1491" y="1988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5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62" y="2170"/>
              <a:ext cx="1563" cy="377"/>
              <a:chOff x="220" y="942"/>
              <a:chExt cx="1563" cy="377"/>
            </a:xfrm>
          </p:grpSpPr>
          <p:sp>
            <p:nvSpPr>
              <p:cNvPr id="10289" name="Oval 19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90" name="Text Box 20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1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91" name="Line 21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92" name="Oval 22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93" name="Text Box 23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2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088" y="2421"/>
              <a:ext cx="1610" cy="1182"/>
              <a:chOff x="173" y="1183"/>
              <a:chExt cx="1610" cy="1182"/>
            </a:xfrm>
          </p:grpSpPr>
          <p:sp>
            <p:nvSpPr>
              <p:cNvPr id="10278" name="Freeform 25"/>
              <p:cNvSpPr>
                <a:spLocks/>
              </p:cNvSpPr>
              <p:nvPr/>
            </p:nvSpPr>
            <p:spPr bwMode="auto">
              <a:xfrm>
                <a:off x="439" y="1766"/>
                <a:ext cx="360" cy="355"/>
              </a:xfrm>
              <a:custGeom>
                <a:avLst/>
                <a:gdLst>
                  <a:gd name="T0" fmla="*/ 518 w 300"/>
                  <a:gd name="T1" fmla="*/ 0 h 300"/>
                  <a:gd name="T2" fmla="*/ 0 w 300"/>
                  <a:gd name="T3" fmla="*/ 497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79" name="Line 26"/>
              <p:cNvSpPr>
                <a:spLocks noChangeShapeType="1"/>
              </p:cNvSpPr>
              <p:nvPr/>
            </p:nvSpPr>
            <p:spPr bwMode="auto">
              <a:xfrm>
                <a:off x="1611" y="1273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80" name="Freeform 27"/>
              <p:cNvSpPr>
                <a:spLocks/>
              </p:cNvSpPr>
              <p:nvPr/>
            </p:nvSpPr>
            <p:spPr bwMode="auto">
              <a:xfrm>
                <a:off x="1068" y="1183"/>
                <a:ext cx="416" cy="419"/>
              </a:xfrm>
              <a:custGeom>
                <a:avLst/>
                <a:gdLst>
                  <a:gd name="T0" fmla="*/ 511 w 375"/>
                  <a:gd name="T1" fmla="*/ 0 h 375"/>
                  <a:gd name="T2" fmla="*/ 0 w 375"/>
                  <a:gd name="T3" fmla="*/ 523 h 37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81" name="Line 28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405" cy="3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82" name="Line 29"/>
              <p:cNvSpPr>
                <a:spLocks noChangeShapeType="1"/>
              </p:cNvSpPr>
              <p:nvPr/>
            </p:nvSpPr>
            <p:spPr bwMode="auto">
              <a:xfrm>
                <a:off x="310" y="1277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83" name="Oval 30"/>
              <p:cNvSpPr>
                <a:spLocks noChangeArrowheads="1"/>
              </p:cNvSpPr>
              <p:nvPr/>
            </p:nvSpPr>
            <p:spPr bwMode="auto">
              <a:xfrm>
                <a:off x="800" y="155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84" name="Text Box 31"/>
              <p:cNvSpPr txBox="1">
                <a:spLocks noChangeArrowheads="1"/>
              </p:cNvSpPr>
              <p:nvPr/>
            </p:nvSpPr>
            <p:spPr bwMode="auto">
              <a:xfrm>
                <a:off x="842" y="152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3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85" name="Oval 32"/>
              <p:cNvSpPr>
                <a:spLocks noChangeArrowheads="1"/>
              </p:cNvSpPr>
              <p:nvPr/>
            </p:nvSpPr>
            <p:spPr bwMode="auto">
              <a:xfrm>
                <a:off x="173" y="2021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86" name="Text Box 33"/>
              <p:cNvSpPr txBox="1">
                <a:spLocks noChangeArrowheads="1"/>
              </p:cNvSpPr>
              <p:nvPr/>
            </p:nvSpPr>
            <p:spPr bwMode="auto">
              <a:xfrm>
                <a:off x="215" y="1990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4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87" name="Oval 34"/>
              <p:cNvSpPr>
                <a:spLocks noChangeArrowheads="1"/>
              </p:cNvSpPr>
              <p:nvPr/>
            </p:nvSpPr>
            <p:spPr bwMode="auto">
              <a:xfrm>
                <a:off x="1449" y="2019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88" name="Text Box 35"/>
              <p:cNvSpPr txBox="1">
                <a:spLocks noChangeArrowheads="1"/>
              </p:cNvSpPr>
              <p:nvPr/>
            </p:nvSpPr>
            <p:spPr bwMode="auto">
              <a:xfrm>
                <a:off x="1491" y="1988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5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0252" name="Oval 36"/>
            <p:cNvSpPr>
              <a:spLocks noChangeArrowheads="1"/>
            </p:cNvSpPr>
            <p:nvPr/>
          </p:nvSpPr>
          <p:spPr bwMode="auto">
            <a:xfrm>
              <a:off x="2135" y="2213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10253" name="Text Box 37"/>
            <p:cNvSpPr txBox="1">
              <a:spLocks noChangeArrowheads="1"/>
            </p:cNvSpPr>
            <p:nvPr/>
          </p:nvSpPr>
          <p:spPr bwMode="auto">
            <a:xfrm>
              <a:off x="2177" y="2182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0254" name="Line 38"/>
            <p:cNvSpPr>
              <a:spLocks noChangeShapeType="1"/>
            </p:cNvSpPr>
            <p:nvPr/>
          </p:nvSpPr>
          <p:spPr bwMode="auto">
            <a:xfrm>
              <a:off x="2422" y="2400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0255" name="Oval 39"/>
            <p:cNvSpPr>
              <a:spLocks noChangeArrowheads="1"/>
            </p:cNvSpPr>
            <p:nvPr/>
          </p:nvSpPr>
          <p:spPr bwMode="auto">
            <a:xfrm>
              <a:off x="3364" y="2211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10256" name="Text Box 40"/>
            <p:cNvSpPr txBox="1">
              <a:spLocks noChangeArrowheads="1"/>
            </p:cNvSpPr>
            <p:nvPr/>
          </p:nvSpPr>
          <p:spPr bwMode="auto">
            <a:xfrm>
              <a:off x="3406" y="2180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10257" name="AutoShape 41"/>
            <p:cNvSpPr>
              <a:spLocks noChangeArrowheads="1"/>
            </p:cNvSpPr>
            <p:nvPr/>
          </p:nvSpPr>
          <p:spPr bwMode="auto">
            <a:xfrm rot="18173277">
              <a:off x="129" y="2136"/>
              <a:ext cx="289" cy="2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57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546" y="17765"/>
                  </a:moveTo>
                  <a:cubicBezTo>
                    <a:pt x="902" y="15817"/>
                    <a:pt x="0" y="13349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ubicBezTo>
                    <a:pt x="21600" y="13349"/>
                    <a:pt x="20697" y="15817"/>
                    <a:pt x="19053" y="17765"/>
                  </a:cubicBezTo>
                  <a:cubicBezTo>
                    <a:pt x="20697" y="15817"/>
                    <a:pt x="21600" y="1334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3349"/>
                    <a:pt x="902" y="15817"/>
                    <a:pt x="2546" y="1776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0258" name="Line 42"/>
            <p:cNvSpPr>
              <a:spLocks noChangeShapeType="1"/>
            </p:cNvSpPr>
            <p:nvPr/>
          </p:nvSpPr>
          <p:spPr bwMode="auto">
            <a:xfrm>
              <a:off x="2422" y="2323"/>
              <a:ext cx="9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0259" name="Text Box 43"/>
            <p:cNvSpPr txBox="1">
              <a:spLocks noChangeArrowheads="1"/>
            </p:cNvSpPr>
            <p:nvPr/>
          </p:nvSpPr>
          <p:spPr bwMode="auto">
            <a:xfrm>
              <a:off x="528" y="3685"/>
              <a:ext cx="4983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000000"/>
                  </a:solidFill>
                </a:rPr>
                <a:t>非简单图                非简单图                 简单图</a:t>
              </a:r>
            </a:p>
          </p:txBody>
        </p:sp>
        <p:grpSp>
          <p:nvGrpSpPr>
            <p:cNvPr id="6" name="Group 44"/>
            <p:cNvGrpSpPr>
              <a:grpSpLocks/>
            </p:cNvGrpSpPr>
            <p:nvPr/>
          </p:nvGrpSpPr>
          <p:grpSpPr bwMode="auto">
            <a:xfrm>
              <a:off x="4007" y="2190"/>
              <a:ext cx="1563" cy="377"/>
              <a:chOff x="220" y="942"/>
              <a:chExt cx="1563" cy="377"/>
            </a:xfrm>
          </p:grpSpPr>
          <p:sp>
            <p:nvSpPr>
              <p:cNvPr id="10273" name="Oval 45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74" name="Text Box 46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1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75" name="Line 47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76" name="Oval 48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77" name="Text Box 49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2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3960" y="2431"/>
              <a:ext cx="1610" cy="1182"/>
              <a:chOff x="173" y="1183"/>
              <a:chExt cx="1610" cy="1182"/>
            </a:xfrm>
          </p:grpSpPr>
          <p:sp>
            <p:nvSpPr>
              <p:cNvPr id="10262" name="Freeform 51"/>
              <p:cNvSpPr>
                <a:spLocks/>
              </p:cNvSpPr>
              <p:nvPr/>
            </p:nvSpPr>
            <p:spPr bwMode="auto">
              <a:xfrm>
                <a:off x="439" y="1766"/>
                <a:ext cx="360" cy="355"/>
              </a:xfrm>
              <a:custGeom>
                <a:avLst/>
                <a:gdLst>
                  <a:gd name="T0" fmla="*/ 518 w 300"/>
                  <a:gd name="T1" fmla="*/ 0 h 300"/>
                  <a:gd name="T2" fmla="*/ 0 w 300"/>
                  <a:gd name="T3" fmla="*/ 497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63" name="Line 52"/>
              <p:cNvSpPr>
                <a:spLocks noChangeShapeType="1"/>
              </p:cNvSpPr>
              <p:nvPr/>
            </p:nvSpPr>
            <p:spPr bwMode="auto">
              <a:xfrm>
                <a:off x="1611" y="1273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64" name="Freeform 53"/>
              <p:cNvSpPr>
                <a:spLocks/>
              </p:cNvSpPr>
              <p:nvPr/>
            </p:nvSpPr>
            <p:spPr bwMode="auto">
              <a:xfrm>
                <a:off x="1068" y="1183"/>
                <a:ext cx="416" cy="419"/>
              </a:xfrm>
              <a:custGeom>
                <a:avLst/>
                <a:gdLst>
                  <a:gd name="T0" fmla="*/ 511 w 375"/>
                  <a:gd name="T1" fmla="*/ 0 h 375"/>
                  <a:gd name="T2" fmla="*/ 0 w 375"/>
                  <a:gd name="T3" fmla="*/ 523 h 37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65" name="Line 54"/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405" cy="3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66" name="Line 55"/>
              <p:cNvSpPr>
                <a:spLocks noChangeShapeType="1"/>
              </p:cNvSpPr>
              <p:nvPr/>
            </p:nvSpPr>
            <p:spPr bwMode="auto">
              <a:xfrm>
                <a:off x="310" y="1277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267" name="Oval 56"/>
              <p:cNvSpPr>
                <a:spLocks noChangeArrowheads="1"/>
              </p:cNvSpPr>
              <p:nvPr/>
            </p:nvSpPr>
            <p:spPr bwMode="auto">
              <a:xfrm>
                <a:off x="800" y="155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68" name="Text Box 57"/>
              <p:cNvSpPr txBox="1">
                <a:spLocks noChangeArrowheads="1"/>
              </p:cNvSpPr>
              <p:nvPr/>
            </p:nvSpPr>
            <p:spPr bwMode="auto">
              <a:xfrm>
                <a:off x="842" y="152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3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69" name="Oval 58"/>
              <p:cNvSpPr>
                <a:spLocks noChangeArrowheads="1"/>
              </p:cNvSpPr>
              <p:nvPr/>
            </p:nvSpPr>
            <p:spPr bwMode="auto">
              <a:xfrm>
                <a:off x="173" y="2021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70" name="Text Box 59"/>
              <p:cNvSpPr txBox="1">
                <a:spLocks noChangeArrowheads="1"/>
              </p:cNvSpPr>
              <p:nvPr/>
            </p:nvSpPr>
            <p:spPr bwMode="auto">
              <a:xfrm>
                <a:off x="215" y="1990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4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71" name="Oval 60"/>
              <p:cNvSpPr>
                <a:spLocks noChangeArrowheads="1"/>
              </p:cNvSpPr>
              <p:nvPr/>
            </p:nvSpPr>
            <p:spPr bwMode="auto">
              <a:xfrm>
                <a:off x="1449" y="2019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mtClean="0">
                  <a:solidFill>
                    <a:srgbClr val="FFFFFF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10272" name="Text Box 61"/>
              <p:cNvSpPr txBox="1">
                <a:spLocks noChangeArrowheads="1"/>
              </p:cNvSpPr>
              <p:nvPr/>
            </p:nvSpPr>
            <p:spPr bwMode="auto">
              <a:xfrm>
                <a:off x="1491" y="1988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CC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CC"/>
                    </a:solidFill>
                    <a:latin typeface="Times New Roman" pitchFamily="18" charset="0"/>
                  </a:rPr>
                  <a:t>5</a:t>
                </a:r>
                <a:endParaRPr lang="en-US" altLang="zh-CN" sz="2800" b="1" smtClean="0">
                  <a:solidFill>
                    <a:srgbClr val="0000CC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82686" name="Text Box 62"/>
          <p:cNvSpPr txBox="1">
            <a:spLocks noChangeArrowheads="1"/>
          </p:cNvSpPr>
          <p:nvPr/>
        </p:nvSpPr>
        <p:spPr bwMode="auto">
          <a:xfrm>
            <a:off x="393352" y="5585866"/>
            <a:ext cx="6338888" cy="5794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en-US" altLang="zh-CN" sz="28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数据结构中讨论的都是简单图。</a:t>
            </a:r>
          </a:p>
        </p:txBody>
      </p:sp>
      <p:sp>
        <p:nvSpPr>
          <p:cNvPr id="282687" name="Rectangle 63"/>
          <p:cNvSpPr>
            <a:spLocks noChangeArrowheads="1"/>
          </p:cNvSpPr>
          <p:nvPr/>
        </p:nvSpPr>
        <p:spPr bwMode="auto">
          <a:xfrm>
            <a:off x="2411413" y="260350"/>
            <a:ext cx="42481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  <a:defRPr/>
            </a:pPr>
            <a:r>
              <a:rPr lang="en-US" altLang="zh-CN" sz="36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7.1</a:t>
            </a:r>
            <a:r>
              <a:rPr lang="en-US" altLang="zh-CN" sz="36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600" b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图的定义和术语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完全图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</a:t>
            </a:r>
            <a:r>
              <a:rPr lang="zh-CN" altLang="en-US" dirty="0"/>
              <a:t>两个点都有一条边相连</a:t>
            </a:r>
          </a:p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44750"/>
            <a:ext cx="2509838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34429" y="2236325"/>
            <a:ext cx="2786063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971550" y="5094312"/>
            <a:ext cx="1905000" cy="457200"/>
          </a:xfrm>
          <a:prstGeom prst="wedgeRectCallout">
            <a:avLst>
              <a:gd name="adj1" fmla="val -24333"/>
              <a:gd name="adj2" fmla="val -261111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无向完全图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932363" y="5094312"/>
            <a:ext cx="1828800" cy="457200"/>
          </a:xfrm>
          <a:prstGeom prst="wedgeRectCallout">
            <a:avLst>
              <a:gd name="adj1" fmla="val -2778"/>
              <a:gd name="adj2" fmla="val -246528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有向完全图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81100" y="5780112"/>
            <a:ext cx="19992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-1)/2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条边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091113" y="5703912"/>
            <a:ext cx="1742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-1)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utoUpdateAnimBg="0"/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稀疏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很少边或弧的</a:t>
            </a:r>
            <a:r>
              <a:rPr lang="zh-CN" altLang="en-US" dirty="0" smtClean="0"/>
              <a:t>图</a:t>
            </a:r>
            <a:endParaRPr lang="zh-CN" altLang="en-US" dirty="0"/>
          </a:p>
          <a:p>
            <a:r>
              <a:rPr lang="zh-CN" altLang="en-US" dirty="0"/>
              <a:t>稠密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较多边或弧的</a:t>
            </a:r>
            <a:r>
              <a:rPr lang="zh-CN" altLang="en-US" dirty="0" smtClean="0"/>
              <a:t>图</a:t>
            </a:r>
            <a:endParaRPr lang="zh-CN" altLang="en-US" dirty="0"/>
          </a:p>
          <a:p>
            <a:r>
              <a:rPr lang="zh-CN" altLang="en-US" dirty="0" smtClean="0"/>
              <a:t>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</a:t>
            </a:r>
            <a:r>
              <a:rPr lang="en-US" altLang="zh-CN" dirty="0"/>
              <a:t>/</a:t>
            </a:r>
            <a:r>
              <a:rPr lang="zh-CN" altLang="en-US" dirty="0"/>
              <a:t>弧</a:t>
            </a:r>
            <a:r>
              <a:rPr lang="zh-CN" altLang="en-US" dirty="0">
                <a:solidFill>
                  <a:srgbClr val="FF0000"/>
                </a:solidFill>
              </a:rPr>
              <a:t>带权</a:t>
            </a:r>
            <a:r>
              <a:rPr lang="zh-CN" altLang="en-US" dirty="0"/>
              <a:t>的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权：</a:t>
            </a:r>
            <a:r>
              <a:rPr lang="zh-CN" altLang="en-US" sz="2400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是指对边赋予的有意义的数值量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邻接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</a:t>
            </a:r>
            <a:r>
              <a:rPr lang="zh-CN" altLang="en-US" dirty="0"/>
              <a:t>边</a:t>
            </a:r>
            <a:r>
              <a:rPr lang="en-US" altLang="zh-CN" dirty="0"/>
              <a:t>/</a:t>
            </a:r>
            <a:r>
              <a:rPr lang="zh-CN" altLang="en-US" dirty="0"/>
              <a:t>弧相连的两个顶点之间的关系。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(v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互为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邻接点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存在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&lt;v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邻接到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邻接自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/>
              <a:t>关联</a:t>
            </a:r>
            <a:r>
              <a:rPr lang="en-US" altLang="zh-CN" dirty="0" smtClean="0"/>
              <a:t>(</a:t>
            </a:r>
            <a:r>
              <a:rPr lang="zh-CN" altLang="en-US" dirty="0" smtClean="0"/>
              <a:t>依附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边</a:t>
            </a:r>
            <a:r>
              <a:rPr lang="en-US" altLang="zh-CN" dirty="0" smtClean="0"/>
              <a:t>/</a:t>
            </a:r>
            <a:r>
              <a:rPr lang="zh-CN" altLang="en-US" dirty="0" smtClean="0"/>
              <a:t>弧与顶点之间的关系。</a:t>
            </a:r>
          </a:p>
          <a:p>
            <a:pPr lvl="1"/>
            <a:r>
              <a:rPr lang="zh-CN" altLang="en-US" dirty="0" smtClean="0"/>
              <a:t>存在</a:t>
            </a:r>
            <a:r>
              <a:rPr lang="en-US" altLang="zh-CN" dirty="0" smtClean="0"/>
              <a:t>(v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)/ &lt;v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 则称该边</a:t>
            </a:r>
            <a:r>
              <a:rPr lang="en-US" altLang="zh-CN" dirty="0" smtClean="0"/>
              <a:t>/</a:t>
            </a:r>
            <a:r>
              <a:rPr lang="zh-CN" altLang="en-US" dirty="0" smtClean="0"/>
              <a:t>弧关联于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j</a:t>
            </a:r>
            <a:endParaRPr lang="en-US" altLang="zh-CN" dirty="0" smtClean="0"/>
          </a:p>
          <a:p>
            <a:pPr lvl="1">
              <a:buNone/>
            </a:pP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17" name="Text Box 45"/>
          <p:cNvSpPr txBox="1">
            <a:spLocks noChangeArrowheads="1"/>
          </p:cNvSpPr>
          <p:nvPr/>
        </p:nvSpPr>
        <p:spPr bwMode="auto">
          <a:xfrm>
            <a:off x="669032" y="5286375"/>
            <a:ext cx="8223448" cy="13731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宋体" charset="-122"/>
                <a:ea typeface="宋体" charset="-122"/>
              </a:rPr>
              <a:t>在线性结构中，数据元素之间仅具有线性关系；</a:t>
            </a:r>
          </a:p>
          <a:p>
            <a:pPr algn="l"/>
            <a:r>
              <a:rPr lang="zh-CN" altLang="en-US" sz="2800" b="1" dirty="0">
                <a:latin typeface="宋体" charset="-122"/>
                <a:ea typeface="宋体" charset="-122"/>
              </a:rPr>
              <a:t>在树结构中，结点之间具有层次关系；</a:t>
            </a:r>
          </a:p>
          <a:p>
            <a:pPr algn="l"/>
            <a:r>
              <a:rPr lang="zh-CN" altLang="en-US" sz="2800" b="1" dirty="0">
                <a:latin typeface="宋体" charset="-122"/>
                <a:ea typeface="宋体" charset="-122"/>
              </a:rPr>
              <a:t>在图结构中，任意两个顶点之间都可能有关系。 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304925" y="1270000"/>
            <a:ext cx="6488113" cy="1076325"/>
            <a:chOff x="822" y="850"/>
            <a:chExt cx="4087" cy="678"/>
          </a:xfrm>
        </p:grpSpPr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822" y="850"/>
              <a:ext cx="4087" cy="413"/>
              <a:chOff x="822" y="850"/>
              <a:chExt cx="4087" cy="413"/>
            </a:xfrm>
          </p:grpSpPr>
          <p:sp>
            <p:nvSpPr>
              <p:cNvPr id="182324" name="Oval 52"/>
              <p:cNvSpPr>
                <a:spLocks noChangeArrowheads="1"/>
              </p:cNvSpPr>
              <p:nvPr/>
            </p:nvSpPr>
            <p:spPr bwMode="auto">
              <a:xfrm>
                <a:off x="822" y="875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26" name="Oval 54"/>
              <p:cNvSpPr>
                <a:spLocks noChangeArrowheads="1"/>
              </p:cNvSpPr>
              <p:nvPr/>
            </p:nvSpPr>
            <p:spPr bwMode="auto">
              <a:xfrm>
                <a:off x="1569" y="876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28" name="Oval 56"/>
              <p:cNvSpPr>
                <a:spLocks noChangeArrowheads="1"/>
              </p:cNvSpPr>
              <p:nvPr/>
            </p:nvSpPr>
            <p:spPr bwMode="auto">
              <a:xfrm>
                <a:off x="2329" y="89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32" name="Oval 60"/>
              <p:cNvSpPr>
                <a:spLocks noChangeArrowheads="1"/>
              </p:cNvSpPr>
              <p:nvPr/>
            </p:nvSpPr>
            <p:spPr bwMode="auto">
              <a:xfrm>
                <a:off x="3846" y="88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34" name="Oval 62"/>
              <p:cNvSpPr>
                <a:spLocks noChangeArrowheads="1"/>
              </p:cNvSpPr>
              <p:nvPr/>
            </p:nvSpPr>
            <p:spPr bwMode="auto">
              <a:xfrm>
                <a:off x="4614" y="88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35" name="Text Box 63"/>
              <p:cNvSpPr txBox="1">
                <a:spLocks noChangeArrowheads="1"/>
              </p:cNvSpPr>
              <p:nvPr/>
            </p:nvSpPr>
            <p:spPr bwMode="auto">
              <a:xfrm>
                <a:off x="4646" y="856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182333" name="Text Box 61"/>
              <p:cNvSpPr txBox="1">
                <a:spLocks noChangeArrowheads="1"/>
              </p:cNvSpPr>
              <p:nvPr/>
            </p:nvSpPr>
            <p:spPr bwMode="auto">
              <a:xfrm>
                <a:off x="3878" y="859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182329" name="Text Box 57"/>
              <p:cNvSpPr txBox="1">
                <a:spLocks noChangeArrowheads="1"/>
              </p:cNvSpPr>
              <p:nvPr/>
            </p:nvSpPr>
            <p:spPr bwMode="auto">
              <a:xfrm>
                <a:off x="2361" y="869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182327" name="Text Box 55"/>
              <p:cNvSpPr txBox="1">
                <a:spLocks noChangeArrowheads="1"/>
              </p:cNvSpPr>
              <p:nvPr/>
            </p:nvSpPr>
            <p:spPr bwMode="auto">
              <a:xfrm>
                <a:off x="1601" y="851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82325" name="Text Box 53"/>
              <p:cNvSpPr txBox="1">
                <a:spLocks noChangeArrowheads="1"/>
              </p:cNvSpPr>
              <p:nvPr/>
            </p:nvSpPr>
            <p:spPr bwMode="auto">
              <a:xfrm>
                <a:off x="854" y="850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182330" name="Oval 58"/>
              <p:cNvSpPr>
                <a:spLocks noChangeArrowheads="1"/>
              </p:cNvSpPr>
              <p:nvPr/>
            </p:nvSpPr>
            <p:spPr bwMode="auto">
              <a:xfrm>
                <a:off x="3091" y="893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31" name="Text Box 59"/>
              <p:cNvSpPr txBox="1">
                <a:spLocks noChangeArrowheads="1"/>
              </p:cNvSpPr>
              <p:nvPr/>
            </p:nvSpPr>
            <p:spPr bwMode="auto">
              <a:xfrm>
                <a:off x="3123" y="877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182336" name="Line 64"/>
              <p:cNvSpPr>
                <a:spLocks noChangeShapeType="1"/>
              </p:cNvSpPr>
              <p:nvPr/>
            </p:nvSpPr>
            <p:spPr bwMode="auto">
              <a:xfrm>
                <a:off x="1104" y="1028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337" name="Line 65"/>
              <p:cNvSpPr>
                <a:spLocks noChangeShapeType="1"/>
              </p:cNvSpPr>
              <p:nvPr/>
            </p:nvSpPr>
            <p:spPr bwMode="auto">
              <a:xfrm>
                <a:off x="1862" y="1028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338" name="Line 66"/>
              <p:cNvSpPr>
                <a:spLocks noChangeShapeType="1"/>
              </p:cNvSpPr>
              <p:nvPr/>
            </p:nvSpPr>
            <p:spPr bwMode="auto">
              <a:xfrm>
                <a:off x="2630" y="1027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339" name="Line 67"/>
              <p:cNvSpPr>
                <a:spLocks noChangeShapeType="1"/>
              </p:cNvSpPr>
              <p:nvPr/>
            </p:nvSpPr>
            <p:spPr bwMode="auto">
              <a:xfrm>
                <a:off x="3388" y="1027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340" name="Line 68"/>
              <p:cNvSpPr>
                <a:spLocks noChangeShapeType="1"/>
              </p:cNvSpPr>
              <p:nvPr/>
            </p:nvSpPr>
            <p:spPr bwMode="auto">
              <a:xfrm>
                <a:off x="4137" y="1027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2343" name="Text Box 71"/>
            <p:cNvSpPr txBox="1">
              <a:spLocks noChangeArrowheads="1"/>
            </p:cNvSpPr>
            <p:nvPr/>
          </p:nvSpPr>
          <p:spPr bwMode="auto">
            <a:xfrm>
              <a:off x="2016" y="1201"/>
              <a:ext cx="1594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charset="-122"/>
                </a:rPr>
                <a:t>线性结构</a:t>
              </a:r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889000" y="2303463"/>
            <a:ext cx="3106738" cy="3011487"/>
            <a:chOff x="560" y="1521"/>
            <a:chExt cx="1957" cy="1897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560" y="1521"/>
              <a:ext cx="1957" cy="1594"/>
              <a:chOff x="1164" y="1655"/>
              <a:chExt cx="1957" cy="1594"/>
            </a:xfrm>
          </p:grpSpPr>
          <p:sp>
            <p:nvSpPr>
              <p:cNvPr id="182296" name="Line 24"/>
              <p:cNvSpPr>
                <a:spLocks noChangeShapeType="1"/>
              </p:cNvSpPr>
              <p:nvPr/>
            </p:nvSpPr>
            <p:spPr bwMode="auto">
              <a:xfrm flipH="1">
                <a:off x="1735" y="1892"/>
                <a:ext cx="322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297" name="Line 25"/>
              <p:cNvSpPr>
                <a:spLocks noChangeShapeType="1"/>
              </p:cNvSpPr>
              <p:nvPr/>
            </p:nvSpPr>
            <p:spPr bwMode="auto">
              <a:xfrm>
                <a:off x="2292" y="1911"/>
                <a:ext cx="322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298" name="Line 26"/>
              <p:cNvSpPr>
                <a:spLocks noChangeShapeType="1"/>
              </p:cNvSpPr>
              <p:nvPr/>
            </p:nvSpPr>
            <p:spPr bwMode="auto">
              <a:xfrm flipH="1">
                <a:off x="1343" y="2466"/>
                <a:ext cx="215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00" name="Line 28"/>
              <p:cNvSpPr>
                <a:spLocks noChangeShapeType="1"/>
              </p:cNvSpPr>
              <p:nvPr/>
            </p:nvSpPr>
            <p:spPr bwMode="auto">
              <a:xfrm flipH="1">
                <a:off x="2424" y="2511"/>
                <a:ext cx="161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01" name="Line 29"/>
              <p:cNvSpPr>
                <a:spLocks noChangeShapeType="1"/>
              </p:cNvSpPr>
              <p:nvPr/>
            </p:nvSpPr>
            <p:spPr bwMode="auto">
              <a:xfrm>
                <a:off x="2766" y="2511"/>
                <a:ext cx="167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302" name="Oval 30"/>
              <p:cNvSpPr>
                <a:spLocks noChangeArrowheads="1"/>
              </p:cNvSpPr>
              <p:nvPr/>
            </p:nvSpPr>
            <p:spPr bwMode="auto">
              <a:xfrm>
                <a:off x="2035" y="1680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03" name="Text Box 31"/>
              <p:cNvSpPr txBox="1">
                <a:spLocks noChangeArrowheads="1"/>
              </p:cNvSpPr>
              <p:nvPr/>
            </p:nvSpPr>
            <p:spPr bwMode="auto">
              <a:xfrm>
                <a:off x="2067" y="1655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182304" name="Oval 32"/>
              <p:cNvSpPr>
                <a:spLocks noChangeArrowheads="1"/>
              </p:cNvSpPr>
              <p:nvPr/>
            </p:nvSpPr>
            <p:spPr bwMode="auto">
              <a:xfrm>
                <a:off x="1487" y="220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05" name="Text Box 33"/>
              <p:cNvSpPr txBox="1">
                <a:spLocks noChangeArrowheads="1"/>
              </p:cNvSpPr>
              <p:nvPr/>
            </p:nvSpPr>
            <p:spPr bwMode="auto">
              <a:xfrm>
                <a:off x="1519" y="2176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82306" name="Oval 34"/>
              <p:cNvSpPr>
                <a:spLocks noChangeArrowheads="1"/>
              </p:cNvSpPr>
              <p:nvPr/>
            </p:nvSpPr>
            <p:spPr bwMode="auto">
              <a:xfrm>
                <a:off x="2527" y="2239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07" name="Text Box 35"/>
              <p:cNvSpPr txBox="1">
                <a:spLocks noChangeArrowheads="1"/>
              </p:cNvSpPr>
              <p:nvPr/>
            </p:nvSpPr>
            <p:spPr bwMode="auto">
              <a:xfrm>
                <a:off x="2559" y="2214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182308" name="Oval 36"/>
              <p:cNvSpPr>
                <a:spLocks noChangeArrowheads="1"/>
              </p:cNvSpPr>
              <p:nvPr/>
            </p:nvSpPr>
            <p:spPr bwMode="auto">
              <a:xfrm>
                <a:off x="1164" y="281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09" name="Text Box 37"/>
              <p:cNvSpPr txBox="1">
                <a:spLocks noChangeArrowheads="1"/>
              </p:cNvSpPr>
              <p:nvPr/>
            </p:nvSpPr>
            <p:spPr bwMode="auto">
              <a:xfrm>
                <a:off x="1196" y="2798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182310" name="Oval 38"/>
              <p:cNvSpPr>
                <a:spLocks noChangeArrowheads="1"/>
              </p:cNvSpPr>
              <p:nvPr/>
            </p:nvSpPr>
            <p:spPr bwMode="auto">
              <a:xfrm>
                <a:off x="2278" y="286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11" name="Text Box 39"/>
              <p:cNvSpPr txBox="1">
                <a:spLocks noChangeArrowheads="1"/>
              </p:cNvSpPr>
              <p:nvPr/>
            </p:nvSpPr>
            <p:spPr bwMode="auto">
              <a:xfrm>
                <a:off x="2310" y="2836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182312" name="Oval 40"/>
              <p:cNvSpPr>
                <a:spLocks noChangeArrowheads="1"/>
              </p:cNvSpPr>
              <p:nvPr/>
            </p:nvSpPr>
            <p:spPr bwMode="auto">
              <a:xfrm>
                <a:off x="2826" y="2888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2313" name="Text Box 41"/>
              <p:cNvSpPr txBox="1">
                <a:spLocks noChangeArrowheads="1"/>
              </p:cNvSpPr>
              <p:nvPr/>
            </p:nvSpPr>
            <p:spPr bwMode="auto">
              <a:xfrm>
                <a:off x="2858" y="2863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F</a:t>
                </a:r>
              </a:p>
            </p:txBody>
          </p:sp>
        </p:grpSp>
        <p:sp>
          <p:nvSpPr>
            <p:cNvPr id="182344" name="Text Box 72"/>
            <p:cNvSpPr txBox="1">
              <a:spLocks noChangeArrowheads="1"/>
            </p:cNvSpPr>
            <p:nvPr/>
          </p:nvSpPr>
          <p:spPr bwMode="auto">
            <a:xfrm>
              <a:off x="768" y="3091"/>
              <a:ext cx="1594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charset="-122"/>
                </a:rPr>
                <a:t>树结构</a:t>
              </a:r>
            </a:p>
          </p:txBody>
        </p:sp>
      </p:grp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5530850" y="2470150"/>
            <a:ext cx="2555875" cy="2835275"/>
            <a:chOff x="3484" y="1556"/>
            <a:chExt cx="1610" cy="1786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484" y="1556"/>
              <a:ext cx="1610" cy="1423"/>
              <a:chOff x="3485" y="2574"/>
              <a:chExt cx="1610" cy="1423"/>
            </a:xfrm>
          </p:grpSpPr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3532" y="2574"/>
                <a:ext cx="1563" cy="377"/>
                <a:chOff x="220" y="942"/>
                <a:chExt cx="1563" cy="377"/>
              </a:xfrm>
            </p:grpSpPr>
            <p:sp>
              <p:nvSpPr>
                <p:cNvPr id="182278" name="Oval 6"/>
                <p:cNvSpPr>
                  <a:spLocks noChangeArrowheads="1"/>
                </p:cNvSpPr>
                <p:nvPr/>
              </p:nvSpPr>
              <p:spPr bwMode="auto">
                <a:xfrm>
                  <a:off x="220" y="975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27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2" y="944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1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2280" name="Line 8"/>
                <p:cNvSpPr>
                  <a:spLocks noChangeShapeType="1"/>
                </p:cNvSpPr>
                <p:nvPr/>
              </p:nvSpPr>
              <p:spPr bwMode="auto">
                <a:xfrm>
                  <a:off x="516" y="1104"/>
                  <a:ext cx="95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2281" name="Oval 9"/>
                <p:cNvSpPr>
                  <a:spLocks noChangeArrowheads="1"/>
                </p:cNvSpPr>
                <p:nvPr/>
              </p:nvSpPr>
              <p:spPr bwMode="auto">
                <a:xfrm>
                  <a:off x="1449" y="97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28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91" y="94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2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3485" y="2815"/>
                <a:ext cx="1610" cy="1182"/>
                <a:chOff x="173" y="1183"/>
                <a:chExt cx="1610" cy="1182"/>
              </a:xfrm>
            </p:grpSpPr>
            <p:sp>
              <p:nvSpPr>
                <p:cNvPr id="182284" name="Freeform 12"/>
                <p:cNvSpPr>
                  <a:spLocks/>
                </p:cNvSpPr>
                <p:nvPr/>
              </p:nvSpPr>
              <p:spPr bwMode="auto">
                <a:xfrm>
                  <a:off x="439" y="1766"/>
                  <a:ext cx="360" cy="355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0" y="300"/>
                    </a:cxn>
                  </a:cxnLst>
                  <a:rect l="0" t="0" r="r" b="b"/>
                  <a:pathLst>
                    <a:path w="300" h="30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2285" name="Line 13"/>
                <p:cNvSpPr>
                  <a:spLocks noChangeShapeType="1"/>
                </p:cNvSpPr>
                <p:nvPr/>
              </p:nvSpPr>
              <p:spPr bwMode="auto">
                <a:xfrm>
                  <a:off x="1611" y="1273"/>
                  <a:ext cx="0" cy="77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2286" name="Freeform 14"/>
                <p:cNvSpPr>
                  <a:spLocks/>
                </p:cNvSpPr>
                <p:nvPr/>
              </p:nvSpPr>
              <p:spPr bwMode="auto">
                <a:xfrm>
                  <a:off x="1068" y="1183"/>
                  <a:ext cx="416" cy="419"/>
                </a:xfrm>
                <a:custGeom>
                  <a:avLst/>
                  <a:gdLst/>
                  <a:ahLst/>
                  <a:cxnLst>
                    <a:cxn ang="0">
                      <a:pos x="375" y="0"/>
                    </a:cxn>
                    <a:cxn ang="0">
                      <a:pos x="0" y="375"/>
                    </a:cxn>
                  </a:cxnLst>
                  <a:rect l="0" t="0" r="r" b="b"/>
                  <a:pathLst>
                    <a:path w="375" h="375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2287" name="Line 15"/>
                <p:cNvSpPr>
                  <a:spLocks noChangeShapeType="1"/>
                </p:cNvSpPr>
                <p:nvPr/>
              </p:nvSpPr>
              <p:spPr bwMode="auto">
                <a:xfrm>
                  <a:off x="1094" y="1776"/>
                  <a:ext cx="405" cy="34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2288" name="Line 16"/>
                <p:cNvSpPr>
                  <a:spLocks noChangeShapeType="1"/>
                </p:cNvSpPr>
                <p:nvPr/>
              </p:nvSpPr>
              <p:spPr bwMode="auto">
                <a:xfrm>
                  <a:off x="310" y="1277"/>
                  <a:ext cx="0" cy="76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2289" name="Oval 17"/>
                <p:cNvSpPr>
                  <a:spLocks noChangeArrowheads="1"/>
                </p:cNvSpPr>
                <p:nvPr/>
              </p:nvSpPr>
              <p:spPr bwMode="auto">
                <a:xfrm>
                  <a:off x="800" y="155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2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2" y="152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3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2291" name="Oval 19"/>
                <p:cNvSpPr>
                  <a:spLocks noChangeArrowheads="1"/>
                </p:cNvSpPr>
                <p:nvPr/>
              </p:nvSpPr>
              <p:spPr bwMode="auto">
                <a:xfrm>
                  <a:off x="173" y="2021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2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5" y="1990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4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2293" name="Oval 21"/>
                <p:cNvSpPr>
                  <a:spLocks noChangeArrowheads="1"/>
                </p:cNvSpPr>
                <p:nvPr/>
              </p:nvSpPr>
              <p:spPr bwMode="auto">
                <a:xfrm>
                  <a:off x="1449" y="2019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29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491" y="1988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5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182345" name="Text Box 73"/>
            <p:cNvSpPr txBox="1">
              <a:spLocks noChangeArrowheads="1"/>
            </p:cNvSpPr>
            <p:nvPr/>
          </p:nvSpPr>
          <p:spPr bwMode="auto">
            <a:xfrm>
              <a:off x="3485" y="3015"/>
              <a:ext cx="1594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charset="-122"/>
                </a:rPr>
                <a:t>图结构</a:t>
              </a:r>
            </a:p>
          </p:txBody>
        </p:sp>
      </p:grpSp>
      <p:sp>
        <p:nvSpPr>
          <p:cNvPr id="182346" name="Text Box 74"/>
          <p:cNvSpPr txBox="1">
            <a:spLocks noChangeArrowheads="1"/>
          </p:cNvSpPr>
          <p:nvPr/>
        </p:nvSpPr>
        <p:spPr bwMode="auto">
          <a:xfrm>
            <a:off x="1619672" y="200834"/>
            <a:ext cx="6417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不同结构中逻辑关系的对比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07950" y="1052736"/>
            <a:ext cx="7058025" cy="2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340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这样转换后的二叉树的特点是</a:t>
            </a:r>
            <a:r>
              <a:rPr lang="zh-CN" altLang="en-US" b="1" dirty="0">
                <a:solidFill>
                  <a:srgbClr val="000000"/>
                </a:solidFill>
              </a:rPr>
              <a:t>：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◆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二叉树的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根结点没有右子树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，只有左子树；</a:t>
            </a:r>
          </a:p>
          <a:p>
            <a:pPr lvl="1"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◆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左子结点仍然是原来树中相应结点的左子结点，而所有沿右链往下的右子结点均是原来树中该结点的兄弟结点。</a:t>
            </a:r>
          </a:p>
        </p:txBody>
      </p:sp>
      <p:grpSp>
        <p:nvGrpSpPr>
          <p:cNvPr id="168963" name="Group 3"/>
          <p:cNvGrpSpPr>
            <a:grpSpLocks/>
          </p:cNvGrpSpPr>
          <p:nvPr/>
        </p:nvGrpSpPr>
        <p:grpSpPr bwMode="auto">
          <a:xfrm>
            <a:off x="827088" y="2127250"/>
            <a:ext cx="8115300" cy="4254500"/>
            <a:chOff x="521" y="1340"/>
            <a:chExt cx="5112" cy="2680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2109" y="3793"/>
              <a:ext cx="226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000000"/>
                  </a:solidFill>
                </a:rPr>
                <a:t>树向二叉树的转换过程</a:t>
              </a:r>
            </a:p>
          </p:txBody>
        </p:sp>
        <p:grpSp>
          <p:nvGrpSpPr>
            <p:cNvPr id="168965" name="Group 5"/>
            <p:cNvGrpSpPr>
              <a:grpSpLocks/>
            </p:cNvGrpSpPr>
            <p:nvPr/>
          </p:nvGrpSpPr>
          <p:grpSpPr bwMode="auto">
            <a:xfrm>
              <a:off x="521" y="2220"/>
              <a:ext cx="1441" cy="1392"/>
              <a:chOff x="521" y="2069"/>
              <a:chExt cx="1441" cy="1392"/>
            </a:xfrm>
          </p:grpSpPr>
          <p:sp>
            <p:nvSpPr>
              <p:cNvPr id="169002" name="Rectangle 6"/>
              <p:cNvSpPr>
                <a:spLocks noChangeArrowheads="1"/>
              </p:cNvSpPr>
              <p:nvPr/>
            </p:nvSpPr>
            <p:spPr bwMode="auto">
              <a:xfrm>
                <a:off x="713" y="3257"/>
                <a:ext cx="1033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(a)  </a:t>
                </a:r>
                <a:r>
                  <a:rPr lang="zh-CN" altLang="en-US" sz="2000" b="1">
                    <a:solidFill>
                      <a:srgbClr val="000000"/>
                    </a:solidFill>
                  </a:rPr>
                  <a:t>一般的树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 </a:t>
                </a:r>
              </a:p>
            </p:txBody>
          </p:sp>
          <p:grpSp>
            <p:nvGrpSpPr>
              <p:cNvPr id="169003" name="Group 7"/>
              <p:cNvGrpSpPr>
                <a:grpSpLocks/>
              </p:cNvGrpSpPr>
              <p:nvPr/>
            </p:nvGrpSpPr>
            <p:grpSpPr bwMode="auto">
              <a:xfrm>
                <a:off x="521" y="2069"/>
                <a:ext cx="1441" cy="1102"/>
                <a:chOff x="3869" y="113"/>
                <a:chExt cx="1441" cy="1102"/>
              </a:xfrm>
            </p:grpSpPr>
            <p:sp>
              <p:nvSpPr>
                <p:cNvPr id="169004" name="Oval 8"/>
                <p:cNvSpPr>
                  <a:spLocks noChangeArrowheads="1"/>
                </p:cNvSpPr>
                <p:nvPr/>
              </p:nvSpPr>
              <p:spPr bwMode="auto">
                <a:xfrm>
                  <a:off x="5078" y="970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  <p:sp>
              <p:nvSpPr>
                <p:cNvPr id="169005" name="Oval 9"/>
                <p:cNvSpPr>
                  <a:spLocks noChangeArrowheads="1"/>
                </p:cNvSpPr>
                <p:nvPr/>
              </p:nvSpPr>
              <p:spPr bwMode="auto">
                <a:xfrm>
                  <a:off x="4640" y="984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169006" name="Oval 10"/>
                <p:cNvSpPr>
                  <a:spLocks noChangeArrowheads="1"/>
                </p:cNvSpPr>
                <p:nvPr/>
              </p:nvSpPr>
              <p:spPr bwMode="auto">
                <a:xfrm>
                  <a:off x="4427" y="113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169007" name="Oval 11"/>
                <p:cNvSpPr>
                  <a:spLocks noChangeArrowheads="1"/>
                </p:cNvSpPr>
                <p:nvPr/>
              </p:nvSpPr>
              <p:spPr bwMode="auto">
                <a:xfrm>
                  <a:off x="4099" y="539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169008" name="Oval 12"/>
                <p:cNvSpPr>
                  <a:spLocks noChangeArrowheads="1"/>
                </p:cNvSpPr>
                <p:nvPr/>
              </p:nvSpPr>
              <p:spPr bwMode="auto">
                <a:xfrm>
                  <a:off x="4405" y="539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169009" name="Oval 13"/>
                <p:cNvSpPr>
                  <a:spLocks noChangeArrowheads="1"/>
                </p:cNvSpPr>
                <p:nvPr/>
              </p:nvSpPr>
              <p:spPr bwMode="auto">
                <a:xfrm>
                  <a:off x="4757" y="546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69010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233" y="290"/>
                  <a:ext cx="212" cy="2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11" name="Line 15"/>
                <p:cNvSpPr>
                  <a:spLocks noChangeShapeType="1"/>
                </p:cNvSpPr>
                <p:nvPr/>
              </p:nvSpPr>
              <p:spPr bwMode="auto">
                <a:xfrm>
                  <a:off x="4531" y="326"/>
                  <a:ext cx="0" cy="2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12" name="Line 16"/>
                <p:cNvSpPr>
                  <a:spLocks noChangeShapeType="1"/>
                </p:cNvSpPr>
                <p:nvPr/>
              </p:nvSpPr>
              <p:spPr bwMode="auto">
                <a:xfrm>
                  <a:off x="4628" y="312"/>
                  <a:ext cx="212" cy="2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13" name="Oval 17"/>
                <p:cNvSpPr>
                  <a:spLocks noChangeArrowheads="1"/>
                </p:cNvSpPr>
                <p:nvPr/>
              </p:nvSpPr>
              <p:spPr bwMode="auto">
                <a:xfrm>
                  <a:off x="3869" y="988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169014" name="Oval 18"/>
                <p:cNvSpPr>
                  <a:spLocks noChangeArrowheads="1"/>
                </p:cNvSpPr>
                <p:nvPr/>
              </p:nvSpPr>
              <p:spPr bwMode="auto">
                <a:xfrm>
                  <a:off x="4275" y="994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E</a:t>
                  </a:r>
                </a:p>
              </p:txBody>
            </p:sp>
            <p:sp>
              <p:nvSpPr>
                <p:cNvPr id="16901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998" y="739"/>
                  <a:ext cx="148" cy="2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16" name="Line 20"/>
                <p:cNvSpPr>
                  <a:spLocks noChangeShapeType="1"/>
                </p:cNvSpPr>
                <p:nvPr/>
              </p:nvSpPr>
              <p:spPr bwMode="auto">
                <a:xfrm>
                  <a:off x="4262" y="754"/>
                  <a:ext cx="11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17" name="Line 21"/>
                <p:cNvSpPr>
                  <a:spLocks noChangeShapeType="1"/>
                </p:cNvSpPr>
                <p:nvPr/>
              </p:nvSpPr>
              <p:spPr bwMode="auto">
                <a:xfrm>
                  <a:off x="4957" y="730"/>
                  <a:ext cx="211" cy="2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1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752" y="768"/>
                  <a:ext cx="96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8966" name="Group 23"/>
            <p:cNvGrpSpPr>
              <a:grpSpLocks/>
            </p:cNvGrpSpPr>
            <p:nvPr/>
          </p:nvGrpSpPr>
          <p:grpSpPr bwMode="auto">
            <a:xfrm>
              <a:off x="2329" y="2253"/>
              <a:ext cx="1685" cy="1404"/>
              <a:chOff x="2329" y="2115"/>
              <a:chExt cx="1685" cy="1404"/>
            </a:xfrm>
          </p:grpSpPr>
          <p:grpSp>
            <p:nvGrpSpPr>
              <p:cNvPr id="168985" name="Group 24"/>
              <p:cNvGrpSpPr>
                <a:grpSpLocks/>
              </p:cNvGrpSpPr>
              <p:nvPr/>
            </p:nvGrpSpPr>
            <p:grpSpPr bwMode="auto">
              <a:xfrm>
                <a:off x="2345" y="2115"/>
                <a:ext cx="1529" cy="1104"/>
                <a:chOff x="3765" y="1538"/>
                <a:chExt cx="1529" cy="1104"/>
              </a:xfrm>
            </p:grpSpPr>
            <p:sp>
              <p:nvSpPr>
                <p:cNvPr id="168987" name="Oval 25"/>
                <p:cNvSpPr>
                  <a:spLocks noChangeArrowheads="1"/>
                </p:cNvSpPr>
                <p:nvPr/>
              </p:nvSpPr>
              <p:spPr bwMode="auto">
                <a:xfrm>
                  <a:off x="5062" y="2387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  <p:sp>
              <p:nvSpPr>
                <p:cNvPr id="168988" name="Oval 26"/>
                <p:cNvSpPr>
                  <a:spLocks noChangeArrowheads="1"/>
                </p:cNvSpPr>
                <p:nvPr/>
              </p:nvSpPr>
              <p:spPr bwMode="auto">
                <a:xfrm>
                  <a:off x="4584" y="2409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168989" name="Oval 27"/>
                <p:cNvSpPr>
                  <a:spLocks noChangeArrowheads="1"/>
                </p:cNvSpPr>
                <p:nvPr/>
              </p:nvSpPr>
              <p:spPr bwMode="auto">
                <a:xfrm>
                  <a:off x="4371" y="1538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168990" name="Oval 28"/>
                <p:cNvSpPr>
                  <a:spLocks noChangeArrowheads="1"/>
                </p:cNvSpPr>
                <p:nvPr/>
              </p:nvSpPr>
              <p:spPr bwMode="auto">
                <a:xfrm>
                  <a:off x="4011" y="1972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168991" name="Oval 29"/>
                <p:cNvSpPr>
                  <a:spLocks noChangeArrowheads="1"/>
                </p:cNvSpPr>
                <p:nvPr/>
              </p:nvSpPr>
              <p:spPr bwMode="auto">
                <a:xfrm>
                  <a:off x="4373" y="1972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168992" name="Oval 30"/>
                <p:cNvSpPr>
                  <a:spLocks noChangeArrowheads="1"/>
                </p:cNvSpPr>
                <p:nvPr/>
              </p:nvSpPr>
              <p:spPr bwMode="auto">
                <a:xfrm>
                  <a:off x="4741" y="1963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68993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4160" y="1712"/>
                  <a:ext cx="227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94" name="Oval 32"/>
                <p:cNvSpPr>
                  <a:spLocks noChangeArrowheads="1"/>
                </p:cNvSpPr>
                <p:nvPr/>
              </p:nvSpPr>
              <p:spPr bwMode="auto">
                <a:xfrm>
                  <a:off x="3765" y="2421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168995" name="Oval 33"/>
                <p:cNvSpPr>
                  <a:spLocks noChangeArrowheads="1"/>
                </p:cNvSpPr>
                <p:nvPr/>
              </p:nvSpPr>
              <p:spPr bwMode="auto">
                <a:xfrm>
                  <a:off x="4187" y="2419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E</a:t>
                  </a:r>
                </a:p>
              </p:txBody>
            </p:sp>
            <p:sp>
              <p:nvSpPr>
                <p:cNvPr id="168996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3894" y="2172"/>
                  <a:ext cx="148" cy="2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97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704" y="2185"/>
                  <a:ext cx="136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98" name="Line 36"/>
                <p:cNvSpPr>
                  <a:spLocks noChangeShapeType="1"/>
                </p:cNvSpPr>
                <p:nvPr/>
              </p:nvSpPr>
              <p:spPr bwMode="auto">
                <a:xfrm>
                  <a:off x="4232" y="2096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99" name="Line 37"/>
                <p:cNvSpPr>
                  <a:spLocks noChangeShapeType="1"/>
                </p:cNvSpPr>
                <p:nvPr/>
              </p:nvSpPr>
              <p:spPr bwMode="auto">
                <a:xfrm>
                  <a:off x="4616" y="2096"/>
                  <a:ext cx="1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00" name="Line 38"/>
                <p:cNvSpPr>
                  <a:spLocks noChangeShapeType="1"/>
                </p:cNvSpPr>
                <p:nvPr/>
              </p:nvSpPr>
              <p:spPr bwMode="auto">
                <a:xfrm>
                  <a:off x="3992" y="2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9001" name="Line 39"/>
                <p:cNvSpPr>
                  <a:spLocks noChangeShapeType="1"/>
                </p:cNvSpPr>
                <p:nvPr/>
              </p:nvSpPr>
              <p:spPr bwMode="auto">
                <a:xfrm>
                  <a:off x="4816" y="2496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68986" name="Rectangle 40"/>
              <p:cNvSpPr>
                <a:spLocks noChangeArrowheads="1"/>
              </p:cNvSpPr>
              <p:nvPr/>
            </p:nvSpPr>
            <p:spPr bwMode="auto">
              <a:xfrm>
                <a:off x="2329" y="3315"/>
                <a:ext cx="1685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(b)  </a:t>
                </a:r>
                <a:r>
                  <a:rPr lang="zh-CN" altLang="en-US" sz="2000" b="1">
                    <a:solidFill>
                      <a:srgbClr val="000000"/>
                    </a:solidFill>
                  </a:rPr>
                  <a:t>加虚线</a:t>
                </a:r>
                <a:r>
                  <a:rPr lang="zh-CN" altLang="en-US" sz="24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，</a:t>
                </a:r>
                <a:r>
                  <a:rPr lang="zh-CN" altLang="en-US" sz="2000" b="1">
                    <a:solidFill>
                      <a:srgbClr val="000000"/>
                    </a:solidFill>
                  </a:rPr>
                  <a:t>去连线后</a:t>
                </a:r>
                <a:r>
                  <a:rPr lang="zh-CN" altLang="en-US" sz="2400"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  <p:grpSp>
          <p:nvGrpSpPr>
            <p:cNvPr id="168967" name="Group 41"/>
            <p:cNvGrpSpPr>
              <a:grpSpLocks/>
            </p:cNvGrpSpPr>
            <p:nvPr/>
          </p:nvGrpSpPr>
          <p:grpSpPr bwMode="auto">
            <a:xfrm>
              <a:off x="4105" y="1340"/>
              <a:ext cx="1528" cy="2408"/>
              <a:chOff x="4105" y="1340"/>
              <a:chExt cx="1528" cy="2408"/>
            </a:xfrm>
          </p:grpSpPr>
          <p:sp>
            <p:nvSpPr>
              <p:cNvPr id="168968" name="Rectangle 42"/>
              <p:cNvSpPr>
                <a:spLocks noChangeArrowheads="1"/>
              </p:cNvSpPr>
              <p:nvPr/>
            </p:nvSpPr>
            <p:spPr bwMode="auto">
              <a:xfrm>
                <a:off x="4105" y="3521"/>
                <a:ext cx="1528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</a:rPr>
                  <a:t>(C)   </a:t>
                </a:r>
                <a:r>
                  <a:rPr lang="zh-CN" altLang="en-US" sz="2000" b="1">
                    <a:solidFill>
                      <a:srgbClr val="000000"/>
                    </a:solidFill>
                  </a:rPr>
                  <a:t>转换后的二叉树</a:t>
                </a:r>
              </a:p>
            </p:txBody>
          </p:sp>
          <p:grpSp>
            <p:nvGrpSpPr>
              <p:cNvPr id="168969" name="Group 43"/>
              <p:cNvGrpSpPr>
                <a:grpSpLocks/>
              </p:cNvGrpSpPr>
              <p:nvPr/>
            </p:nvGrpSpPr>
            <p:grpSpPr bwMode="auto">
              <a:xfrm>
                <a:off x="4497" y="1340"/>
                <a:ext cx="1105" cy="2159"/>
                <a:chOff x="4288" y="1340"/>
                <a:chExt cx="1105" cy="2159"/>
              </a:xfrm>
            </p:grpSpPr>
            <p:sp>
              <p:nvSpPr>
                <p:cNvPr id="168970" name="Oval 44"/>
                <p:cNvSpPr>
                  <a:spLocks noChangeArrowheads="1"/>
                </p:cNvSpPr>
                <p:nvPr/>
              </p:nvSpPr>
              <p:spPr bwMode="auto">
                <a:xfrm>
                  <a:off x="5161" y="3278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F</a:t>
                  </a:r>
                </a:p>
              </p:txBody>
            </p:sp>
            <p:sp>
              <p:nvSpPr>
                <p:cNvPr id="168971" name="Oval 45"/>
                <p:cNvSpPr>
                  <a:spLocks noChangeArrowheads="1"/>
                </p:cNvSpPr>
                <p:nvPr/>
              </p:nvSpPr>
              <p:spPr bwMode="auto">
                <a:xfrm>
                  <a:off x="4913" y="2894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G</a:t>
                  </a:r>
                </a:p>
              </p:txBody>
            </p:sp>
            <p:sp>
              <p:nvSpPr>
                <p:cNvPr id="168972" name="Oval 46"/>
                <p:cNvSpPr>
                  <a:spLocks noChangeArrowheads="1"/>
                </p:cNvSpPr>
                <p:nvPr/>
              </p:nvSpPr>
              <p:spPr bwMode="auto">
                <a:xfrm>
                  <a:off x="4774" y="1340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R</a:t>
                  </a:r>
                </a:p>
              </p:txBody>
            </p:sp>
            <p:sp>
              <p:nvSpPr>
                <p:cNvPr id="168973" name="Oval 47"/>
                <p:cNvSpPr>
                  <a:spLocks noChangeArrowheads="1"/>
                </p:cNvSpPr>
                <p:nvPr/>
              </p:nvSpPr>
              <p:spPr bwMode="auto">
                <a:xfrm>
                  <a:off x="4518" y="1702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A</a:t>
                  </a:r>
                </a:p>
              </p:txBody>
            </p:sp>
            <p:sp>
              <p:nvSpPr>
                <p:cNvPr id="168974" name="Oval 48"/>
                <p:cNvSpPr>
                  <a:spLocks noChangeArrowheads="1"/>
                </p:cNvSpPr>
                <p:nvPr/>
              </p:nvSpPr>
              <p:spPr bwMode="auto">
                <a:xfrm>
                  <a:off x="5041" y="2456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C</a:t>
                  </a:r>
                </a:p>
              </p:txBody>
            </p:sp>
            <p:sp>
              <p:nvSpPr>
                <p:cNvPr id="168975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678" y="1533"/>
                  <a:ext cx="141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76" name="Oval 50"/>
                <p:cNvSpPr>
                  <a:spLocks noChangeArrowheads="1"/>
                </p:cNvSpPr>
                <p:nvPr/>
              </p:nvSpPr>
              <p:spPr bwMode="auto">
                <a:xfrm>
                  <a:off x="4288" y="2087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D</a:t>
                  </a:r>
                </a:p>
              </p:txBody>
            </p:sp>
            <p:sp>
              <p:nvSpPr>
                <p:cNvPr id="168977" name="Oval 51"/>
                <p:cNvSpPr>
                  <a:spLocks noChangeArrowheads="1"/>
                </p:cNvSpPr>
                <p:nvPr/>
              </p:nvSpPr>
              <p:spPr bwMode="auto">
                <a:xfrm>
                  <a:off x="4790" y="2075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B</a:t>
                  </a:r>
                </a:p>
              </p:txBody>
            </p:sp>
            <p:sp>
              <p:nvSpPr>
                <p:cNvPr id="168978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54" y="1910"/>
                  <a:ext cx="122" cy="1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7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5025" y="2672"/>
                  <a:ext cx="91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80" name="Oval 54"/>
                <p:cNvSpPr>
                  <a:spLocks noChangeArrowheads="1"/>
                </p:cNvSpPr>
                <p:nvPr/>
              </p:nvSpPr>
              <p:spPr bwMode="auto">
                <a:xfrm>
                  <a:off x="4529" y="2466"/>
                  <a:ext cx="232" cy="22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solidFill>
                        <a:srgbClr val="000000"/>
                      </a:solidFill>
                    </a:rPr>
                    <a:t>E</a:t>
                  </a:r>
                </a:p>
              </p:txBody>
            </p:sp>
            <p:sp>
              <p:nvSpPr>
                <p:cNvPr id="168981" name="Line 55"/>
                <p:cNvSpPr>
                  <a:spLocks noChangeShapeType="1"/>
                </p:cNvSpPr>
                <p:nvPr/>
              </p:nvSpPr>
              <p:spPr bwMode="auto">
                <a:xfrm>
                  <a:off x="4478" y="2283"/>
                  <a:ext cx="136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82" name="Line 56"/>
                <p:cNvSpPr>
                  <a:spLocks noChangeShapeType="1"/>
                </p:cNvSpPr>
                <p:nvPr/>
              </p:nvSpPr>
              <p:spPr bwMode="auto">
                <a:xfrm>
                  <a:off x="4694" y="1920"/>
                  <a:ext cx="136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83" name="Line 57"/>
                <p:cNvSpPr>
                  <a:spLocks noChangeShapeType="1"/>
                </p:cNvSpPr>
                <p:nvPr/>
              </p:nvSpPr>
              <p:spPr bwMode="auto">
                <a:xfrm>
                  <a:off x="4967" y="2280"/>
                  <a:ext cx="136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68984" name="Line 58"/>
                <p:cNvSpPr>
                  <a:spLocks noChangeShapeType="1"/>
                </p:cNvSpPr>
                <p:nvPr/>
              </p:nvSpPr>
              <p:spPr bwMode="auto">
                <a:xfrm>
                  <a:off x="5089" y="3105"/>
                  <a:ext cx="136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42236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53008" y="5286375"/>
            <a:ext cx="8223448" cy="13731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宋体" charset="-122"/>
                <a:ea typeface="宋体" charset="-122"/>
              </a:rPr>
              <a:t>在线性结构中，元素之间的关系为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前驱</a:t>
            </a:r>
            <a:r>
              <a:rPr lang="zh-CN" altLang="en-US" sz="2800" b="1" dirty="0">
                <a:latin typeface="宋体" charset="-122"/>
                <a:ea typeface="宋体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后继</a:t>
            </a:r>
            <a:r>
              <a:rPr lang="zh-CN" altLang="en-US" sz="2800" b="1" dirty="0">
                <a:latin typeface="宋体" charset="-122"/>
                <a:ea typeface="宋体" charset="-122"/>
              </a:rPr>
              <a:t>；</a:t>
            </a:r>
          </a:p>
          <a:p>
            <a:pPr algn="l"/>
            <a:r>
              <a:rPr lang="zh-CN" altLang="en-US" sz="2800" b="1" dirty="0">
                <a:latin typeface="宋体" charset="-122"/>
                <a:ea typeface="宋体" charset="-122"/>
              </a:rPr>
              <a:t>在树结构中，结点之间的关系为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双亲</a:t>
            </a:r>
            <a:r>
              <a:rPr lang="zh-CN" altLang="en-US" sz="2800" b="1" dirty="0">
                <a:latin typeface="宋体" charset="-122"/>
                <a:ea typeface="宋体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孩子</a:t>
            </a:r>
            <a:r>
              <a:rPr lang="zh-CN" altLang="en-US" sz="2800" b="1" dirty="0">
                <a:latin typeface="宋体" charset="-122"/>
                <a:ea typeface="宋体" charset="-122"/>
              </a:rPr>
              <a:t>；</a:t>
            </a:r>
          </a:p>
          <a:p>
            <a:pPr algn="l"/>
            <a:r>
              <a:rPr lang="zh-CN" altLang="en-US" sz="2800" b="1" dirty="0">
                <a:latin typeface="宋体" charset="-122"/>
                <a:ea typeface="宋体" charset="-122"/>
              </a:rPr>
              <a:t>在图结构中，顶点之间的关系为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邻接</a:t>
            </a:r>
            <a:r>
              <a:rPr lang="zh-CN" altLang="en-US" sz="2800" b="1" dirty="0">
                <a:latin typeface="宋体" charset="-122"/>
                <a:ea typeface="宋体" charset="-122"/>
              </a:rPr>
              <a:t>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04925" y="1270000"/>
            <a:ext cx="6488113" cy="1076325"/>
            <a:chOff x="822" y="850"/>
            <a:chExt cx="4087" cy="678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22" y="850"/>
              <a:ext cx="4087" cy="413"/>
              <a:chOff x="822" y="850"/>
              <a:chExt cx="4087" cy="413"/>
            </a:xfrm>
          </p:grpSpPr>
          <p:sp>
            <p:nvSpPr>
              <p:cNvPr id="183303" name="Oval 7"/>
              <p:cNvSpPr>
                <a:spLocks noChangeArrowheads="1"/>
              </p:cNvSpPr>
              <p:nvPr/>
            </p:nvSpPr>
            <p:spPr bwMode="auto">
              <a:xfrm>
                <a:off x="822" y="875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04" name="Oval 8"/>
              <p:cNvSpPr>
                <a:spLocks noChangeArrowheads="1"/>
              </p:cNvSpPr>
              <p:nvPr/>
            </p:nvSpPr>
            <p:spPr bwMode="auto">
              <a:xfrm>
                <a:off x="1569" y="876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05" name="Oval 9"/>
              <p:cNvSpPr>
                <a:spLocks noChangeArrowheads="1"/>
              </p:cNvSpPr>
              <p:nvPr/>
            </p:nvSpPr>
            <p:spPr bwMode="auto">
              <a:xfrm>
                <a:off x="2329" y="89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06" name="Oval 10"/>
              <p:cNvSpPr>
                <a:spLocks noChangeArrowheads="1"/>
              </p:cNvSpPr>
              <p:nvPr/>
            </p:nvSpPr>
            <p:spPr bwMode="auto">
              <a:xfrm>
                <a:off x="3846" y="88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07" name="Oval 11"/>
              <p:cNvSpPr>
                <a:spLocks noChangeArrowheads="1"/>
              </p:cNvSpPr>
              <p:nvPr/>
            </p:nvSpPr>
            <p:spPr bwMode="auto">
              <a:xfrm>
                <a:off x="4614" y="88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08" name="Text Box 12"/>
              <p:cNvSpPr txBox="1">
                <a:spLocks noChangeArrowheads="1"/>
              </p:cNvSpPr>
              <p:nvPr/>
            </p:nvSpPr>
            <p:spPr bwMode="auto">
              <a:xfrm>
                <a:off x="4646" y="856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183309" name="Text Box 13"/>
              <p:cNvSpPr txBox="1">
                <a:spLocks noChangeArrowheads="1"/>
              </p:cNvSpPr>
              <p:nvPr/>
            </p:nvSpPr>
            <p:spPr bwMode="auto">
              <a:xfrm>
                <a:off x="3878" y="859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183310" name="Text Box 14"/>
              <p:cNvSpPr txBox="1">
                <a:spLocks noChangeArrowheads="1"/>
              </p:cNvSpPr>
              <p:nvPr/>
            </p:nvSpPr>
            <p:spPr bwMode="auto">
              <a:xfrm>
                <a:off x="2361" y="869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183311" name="Text Box 15"/>
              <p:cNvSpPr txBox="1">
                <a:spLocks noChangeArrowheads="1"/>
              </p:cNvSpPr>
              <p:nvPr/>
            </p:nvSpPr>
            <p:spPr bwMode="auto">
              <a:xfrm>
                <a:off x="1601" y="851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83312" name="Text Box 16"/>
              <p:cNvSpPr txBox="1">
                <a:spLocks noChangeArrowheads="1"/>
              </p:cNvSpPr>
              <p:nvPr/>
            </p:nvSpPr>
            <p:spPr bwMode="auto">
              <a:xfrm>
                <a:off x="854" y="850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183313" name="Oval 17"/>
              <p:cNvSpPr>
                <a:spLocks noChangeArrowheads="1"/>
              </p:cNvSpPr>
              <p:nvPr/>
            </p:nvSpPr>
            <p:spPr bwMode="auto">
              <a:xfrm>
                <a:off x="3091" y="893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CC3399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14" name="Text Box 18"/>
              <p:cNvSpPr txBox="1">
                <a:spLocks noChangeArrowheads="1"/>
              </p:cNvSpPr>
              <p:nvPr/>
            </p:nvSpPr>
            <p:spPr bwMode="auto">
              <a:xfrm>
                <a:off x="3123" y="877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183315" name="Line 19"/>
              <p:cNvSpPr>
                <a:spLocks noChangeShapeType="1"/>
              </p:cNvSpPr>
              <p:nvPr/>
            </p:nvSpPr>
            <p:spPr bwMode="auto">
              <a:xfrm>
                <a:off x="1104" y="1028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16" name="Line 20"/>
              <p:cNvSpPr>
                <a:spLocks noChangeShapeType="1"/>
              </p:cNvSpPr>
              <p:nvPr/>
            </p:nvSpPr>
            <p:spPr bwMode="auto">
              <a:xfrm>
                <a:off x="1862" y="1028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17" name="Line 21"/>
              <p:cNvSpPr>
                <a:spLocks noChangeShapeType="1"/>
              </p:cNvSpPr>
              <p:nvPr/>
            </p:nvSpPr>
            <p:spPr bwMode="auto">
              <a:xfrm>
                <a:off x="2630" y="1027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18" name="Line 22"/>
              <p:cNvSpPr>
                <a:spLocks noChangeShapeType="1"/>
              </p:cNvSpPr>
              <p:nvPr/>
            </p:nvSpPr>
            <p:spPr bwMode="auto">
              <a:xfrm>
                <a:off x="3388" y="1027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319" name="Line 23"/>
              <p:cNvSpPr>
                <a:spLocks noChangeShapeType="1"/>
              </p:cNvSpPr>
              <p:nvPr/>
            </p:nvSpPr>
            <p:spPr bwMode="auto">
              <a:xfrm>
                <a:off x="4137" y="1027"/>
                <a:ext cx="47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3320" name="Text Box 24"/>
            <p:cNvSpPr txBox="1">
              <a:spLocks noChangeArrowheads="1"/>
            </p:cNvSpPr>
            <p:nvPr/>
          </p:nvSpPr>
          <p:spPr bwMode="auto">
            <a:xfrm>
              <a:off x="2016" y="1201"/>
              <a:ext cx="1594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charset="-122"/>
                </a:rPr>
                <a:t>线性结构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89000" y="2303463"/>
            <a:ext cx="3106738" cy="3011487"/>
            <a:chOff x="560" y="1521"/>
            <a:chExt cx="1957" cy="1897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560" y="1521"/>
              <a:ext cx="1957" cy="1594"/>
              <a:chOff x="1164" y="1655"/>
              <a:chExt cx="1957" cy="1594"/>
            </a:xfrm>
          </p:grpSpPr>
          <p:sp>
            <p:nvSpPr>
              <p:cNvPr id="183323" name="Line 27"/>
              <p:cNvSpPr>
                <a:spLocks noChangeShapeType="1"/>
              </p:cNvSpPr>
              <p:nvPr/>
            </p:nvSpPr>
            <p:spPr bwMode="auto">
              <a:xfrm flipH="1">
                <a:off x="1735" y="1892"/>
                <a:ext cx="322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24" name="Line 28"/>
              <p:cNvSpPr>
                <a:spLocks noChangeShapeType="1"/>
              </p:cNvSpPr>
              <p:nvPr/>
            </p:nvSpPr>
            <p:spPr bwMode="auto">
              <a:xfrm>
                <a:off x="2292" y="1911"/>
                <a:ext cx="322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25" name="Line 29"/>
              <p:cNvSpPr>
                <a:spLocks noChangeShapeType="1"/>
              </p:cNvSpPr>
              <p:nvPr/>
            </p:nvSpPr>
            <p:spPr bwMode="auto">
              <a:xfrm flipH="1">
                <a:off x="1343" y="2466"/>
                <a:ext cx="215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26" name="Line 30"/>
              <p:cNvSpPr>
                <a:spLocks noChangeShapeType="1"/>
              </p:cNvSpPr>
              <p:nvPr/>
            </p:nvSpPr>
            <p:spPr bwMode="auto">
              <a:xfrm flipH="1">
                <a:off x="2424" y="2511"/>
                <a:ext cx="161" cy="3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27" name="Line 31"/>
              <p:cNvSpPr>
                <a:spLocks noChangeShapeType="1"/>
              </p:cNvSpPr>
              <p:nvPr/>
            </p:nvSpPr>
            <p:spPr bwMode="auto">
              <a:xfrm>
                <a:off x="2766" y="2511"/>
                <a:ext cx="167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28" name="Oval 32"/>
              <p:cNvSpPr>
                <a:spLocks noChangeArrowheads="1"/>
              </p:cNvSpPr>
              <p:nvPr/>
            </p:nvSpPr>
            <p:spPr bwMode="auto">
              <a:xfrm>
                <a:off x="2035" y="1680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29" name="Text Box 33"/>
              <p:cNvSpPr txBox="1">
                <a:spLocks noChangeArrowheads="1"/>
              </p:cNvSpPr>
              <p:nvPr/>
            </p:nvSpPr>
            <p:spPr bwMode="auto">
              <a:xfrm>
                <a:off x="2067" y="1655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183330" name="Oval 34"/>
              <p:cNvSpPr>
                <a:spLocks noChangeArrowheads="1"/>
              </p:cNvSpPr>
              <p:nvPr/>
            </p:nvSpPr>
            <p:spPr bwMode="auto">
              <a:xfrm>
                <a:off x="1487" y="220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31" name="Text Box 35"/>
              <p:cNvSpPr txBox="1">
                <a:spLocks noChangeArrowheads="1"/>
              </p:cNvSpPr>
              <p:nvPr/>
            </p:nvSpPr>
            <p:spPr bwMode="auto">
              <a:xfrm>
                <a:off x="1519" y="2176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183332" name="Oval 36"/>
              <p:cNvSpPr>
                <a:spLocks noChangeArrowheads="1"/>
              </p:cNvSpPr>
              <p:nvPr/>
            </p:nvSpPr>
            <p:spPr bwMode="auto">
              <a:xfrm>
                <a:off x="2527" y="2239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33" name="Text Box 37"/>
              <p:cNvSpPr txBox="1">
                <a:spLocks noChangeArrowheads="1"/>
              </p:cNvSpPr>
              <p:nvPr/>
            </p:nvSpPr>
            <p:spPr bwMode="auto">
              <a:xfrm>
                <a:off x="2559" y="2214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183334" name="Oval 38"/>
              <p:cNvSpPr>
                <a:spLocks noChangeArrowheads="1"/>
              </p:cNvSpPr>
              <p:nvPr/>
            </p:nvSpPr>
            <p:spPr bwMode="auto">
              <a:xfrm>
                <a:off x="1164" y="2814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35" name="Text Box 39"/>
              <p:cNvSpPr txBox="1">
                <a:spLocks noChangeArrowheads="1"/>
              </p:cNvSpPr>
              <p:nvPr/>
            </p:nvSpPr>
            <p:spPr bwMode="auto">
              <a:xfrm>
                <a:off x="1196" y="2798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D</a:t>
                </a:r>
              </a:p>
            </p:txBody>
          </p:sp>
          <p:sp>
            <p:nvSpPr>
              <p:cNvPr id="183336" name="Oval 40"/>
              <p:cNvSpPr>
                <a:spLocks noChangeArrowheads="1"/>
              </p:cNvSpPr>
              <p:nvPr/>
            </p:nvSpPr>
            <p:spPr bwMode="auto">
              <a:xfrm>
                <a:off x="2278" y="2861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37" name="Text Box 41"/>
              <p:cNvSpPr txBox="1">
                <a:spLocks noChangeArrowheads="1"/>
              </p:cNvSpPr>
              <p:nvPr/>
            </p:nvSpPr>
            <p:spPr bwMode="auto">
              <a:xfrm>
                <a:off x="2310" y="2836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183338" name="Oval 42"/>
              <p:cNvSpPr>
                <a:spLocks noChangeArrowheads="1"/>
              </p:cNvSpPr>
              <p:nvPr/>
            </p:nvSpPr>
            <p:spPr bwMode="auto">
              <a:xfrm>
                <a:off x="2826" y="2888"/>
                <a:ext cx="295" cy="295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00B4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endParaRPr lang="zh-CN" altLang="en-US"/>
              </a:p>
            </p:txBody>
          </p:sp>
          <p:sp>
            <p:nvSpPr>
              <p:cNvPr id="183339" name="Text Box 43"/>
              <p:cNvSpPr txBox="1">
                <a:spLocks noChangeArrowheads="1"/>
              </p:cNvSpPr>
              <p:nvPr/>
            </p:nvSpPr>
            <p:spPr bwMode="auto">
              <a:xfrm>
                <a:off x="2858" y="2863"/>
                <a:ext cx="250" cy="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36000" rIns="0" bIns="0"/>
              <a:lstStyle/>
              <a:p>
                <a:pPr eaLnBrk="0" hangingPunct="0"/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F</a:t>
                </a:r>
              </a:p>
            </p:txBody>
          </p:sp>
        </p:grpSp>
        <p:sp>
          <p:nvSpPr>
            <p:cNvPr id="183340" name="Text Box 44"/>
            <p:cNvSpPr txBox="1">
              <a:spLocks noChangeArrowheads="1"/>
            </p:cNvSpPr>
            <p:nvPr/>
          </p:nvSpPr>
          <p:spPr bwMode="auto">
            <a:xfrm>
              <a:off x="768" y="3091"/>
              <a:ext cx="1594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charset="-122"/>
                </a:rPr>
                <a:t>树结构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5530850" y="2470150"/>
            <a:ext cx="2555875" cy="2835275"/>
            <a:chOff x="3484" y="1556"/>
            <a:chExt cx="1610" cy="1786"/>
          </a:xfrm>
        </p:grpSpPr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3484" y="1556"/>
              <a:ext cx="1610" cy="1423"/>
              <a:chOff x="3485" y="2574"/>
              <a:chExt cx="1610" cy="1423"/>
            </a:xfrm>
          </p:grpSpPr>
          <p:grpSp>
            <p:nvGrpSpPr>
              <p:cNvPr id="8" name="Group 47"/>
              <p:cNvGrpSpPr>
                <a:grpSpLocks/>
              </p:cNvGrpSpPr>
              <p:nvPr/>
            </p:nvGrpSpPr>
            <p:grpSpPr bwMode="auto">
              <a:xfrm>
                <a:off x="3532" y="2574"/>
                <a:ext cx="1563" cy="377"/>
                <a:chOff x="220" y="942"/>
                <a:chExt cx="1563" cy="377"/>
              </a:xfrm>
            </p:grpSpPr>
            <p:sp>
              <p:nvSpPr>
                <p:cNvPr id="183344" name="Oval 48"/>
                <p:cNvSpPr>
                  <a:spLocks noChangeArrowheads="1"/>
                </p:cNvSpPr>
                <p:nvPr/>
              </p:nvSpPr>
              <p:spPr bwMode="auto">
                <a:xfrm>
                  <a:off x="220" y="975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34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62" y="944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1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46" name="Line 50"/>
                <p:cNvSpPr>
                  <a:spLocks noChangeShapeType="1"/>
                </p:cNvSpPr>
                <p:nvPr/>
              </p:nvSpPr>
              <p:spPr bwMode="auto">
                <a:xfrm>
                  <a:off x="516" y="1104"/>
                  <a:ext cx="95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3347" name="Oval 51"/>
                <p:cNvSpPr>
                  <a:spLocks noChangeArrowheads="1"/>
                </p:cNvSpPr>
                <p:nvPr/>
              </p:nvSpPr>
              <p:spPr bwMode="auto">
                <a:xfrm>
                  <a:off x="1449" y="97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34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491" y="94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2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grpSp>
            <p:nvGrpSpPr>
              <p:cNvPr id="9" name="Group 53"/>
              <p:cNvGrpSpPr>
                <a:grpSpLocks/>
              </p:cNvGrpSpPr>
              <p:nvPr/>
            </p:nvGrpSpPr>
            <p:grpSpPr bwMode="auto">
              <a:xfrm>
                <a:off x="3485" y="2815"/>
                <a:ext cx="1610" cy="1182"/>
                <a:chOff x="173" y="1183"/>
                <a:chExt cx="1610" cy="1182"/>
              </a:xfrm>
            </p:grpSpPr>
            <p:sp>
              <p:nvSpPr>
                <p:cNvPr id="183350" name="Freeform 54"/>
                <p:cNvSpPr>
                  <a:spLocks/>
                </p:cNvSpPr>
                <p:nvPr/>
              </p:nvSpPr>
              <p:spPr bwMode="auto">
                <a:xfrm>
                  <a:off x="439" y="1766"/>
                  <a:ext cx="360" cy="355"/>
                </a:xfrm>
                <a:custGeom>
                  <a:avLst/>
                  <a:gdLst/>
                  <a:ahLst/>
                  <a:cxnLst>
                    <a:cxn ang="0">
                      <a:pos x="300" y="0"/>
                    </a:cxn>
                    <a:cxn ang="0">
                      <a:pos x="0" y="300"/>
                    </a:cxn>
                  </a:cxnLst>
                  <a:rect l="0" t="0" r="r" b="b"/>
                  <a:pathLst>
                    <a:path w="300" h="300">
                      <a:moveTo>
                        <a:pt x="30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3351" name="Line 55"/>
                <p:cNvSpPr>
                  <a:spLocks noChangeShapeType="1"/>
                </p:cNvSpPr>
                <p:nvPr/>
              </p:nvSpPr>
              <p:spPr bwMode="auto">
                <a:xfrm>
                  <a:off x="1611" y="1273"/>
                  <a:ext cx="0" cy="77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3352" name="Freeform 56"/>
                <p:cNvSpPr>
                  <a:spLocks/>
                </p:cNvSpPr>
                <p:nvPr/>
              </p:nvSpPr>
              <p:spPr bwMode="auto">
                <a:xfrm>
                  <a:off x="1068" y="1183"/>
                  <a:ext cx="416" cy="419"/>
                </a:xfrm>
                <a:custGeom>
                  <a:avLst/>
                  <a:gdLst/>
                  <a:ahLst/>
                  <a:cxnLst>
                    <a:cxn ang="0">
                      <a:pos x="375" y="0"/>
                    </a:cxn>
                    <a:cxn ang="0">
                      <a:pos x="0" y="375"/>
                    </a:cxn>
                  </a:cxnLst>
                  <a:rect l="0" t="0" r="r" b="b"/>
                  <a:pathLst>
                    <a:path w="375" h="375">
                      <a:moveTo>
                        <a:pt x="375" y="0"/>
                      </a:moveTo>
                      <a:lnTo>
                        <a:pt x="0" y="375"/>
                      </a:lnTo>
                    </a:path>
                  </a:pathLst>
                </a:custGeom>
                <a:noFill/>
                <a:ln w="38100" cmpd="sng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3353" name="Line 57"/>
                <p:cNvSpPr>
                  <a:spLocks noChangeShapeType="1"/>
                </p:cNvSpPr>
                <p:nvPr/>
              </p:nvSpPr>
              <p:spPr bwMode="auto">
                <a:xfrm>
                  <a:off x="1094" y="1776"/>
                  <a:ext cx="405" cy="34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3354" name="Line 58"/>
                <p:cNvSpPr>
                  <a:spLocks noChangeShapeType="1"/>
                </p:cNvSpPr>
                <p:nvPr/>
              </p:nvSpPr>
              <p:spPr bwMode="auto">
                <a:xfrm>
                  <a:off x="310" y="1277"/>
                  <a:ext cx="0" cy="76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/>
                </a:p>
              </p:txBody>
            </p:sp>
            <p:sp>
              <p:nvSpPr>
                <p:cNvPr id="183355" name="Oval 59"/>
                <p:cNvSpPr>
                  <a:spLocks noChangeArrowheads="1"/>
                </p:cNvSpPr>
                <p:nvPr/>
              </p:nvSpPr>
              <p:spPr bwMode="auto">
                <a:xfrm>
                  <a:off x="800" y="1553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35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842" y="152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3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57" name="Oval 61"/>
                <p:cNvSpPr>
                  <a:spLocks noChangeArrowheads="1"/>
                </p:cNvSpPr>
                <p:nvPr/>
              </p:nvSpPr>
              <p:spPr bwMode="auto">
                <a:xfrm>
                  <a:off x="173" y="2021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3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15" y="1990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4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183359" name="Oval 63"/>
                <p:cNvSpPr>
                  <a:spLocks noChangeArrowheads="1"/>
                </p:cNvSpPr>
                <p:nvPr/>
              </p:nvSpPr>
              <p:spPr bwMode="auto">
                <a:xfrm>
                  <a:off x="1449" y="2019"/>
                  <a:ext cx="317" cy="31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path path="rect">
                    <a:fillToRect r="100000" b="100000"/>
                  </a:path>
                </a:gradFill>
                <a:ln w="28575">
                  <a:noFill/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endParaRPr lang="zh-CN" altLang="en-US" b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36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491" y="1988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 eaLnBrk="0" hangingPunct="0"/>
                  <a:r>
                    <a:rPr lang="en-US" altLang="zh-CN" sz="2800" i="1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V</a:t>
                  </a:r>
                  <a:r>
                    <a:rPr lang="en-US" altLang="zh-CN" sz="2800" baseline="-25000">
                      <a:solidFill>
                        <a:schemeClr val="bg1"/>
                      </a:solidFill>
                      <a:latin typeface="Times New Roman" pitchFamily="18" charset="0"/>
                      <a:ea typeface="宋体" charset="-122"/>
                    </a:rPr>
                    <a:t>5</a:t>
                  </a:r>
                  <a:endParaRPr lang="en-US" altLang="zh-CN" sz="280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</p:grpSp>
        <p:sp>
          <p:nvSpPr>
            <p:cNvPr id="183361" name="Text Box 65"/>
            <p:cNvSpPr txBox="1">
              <a:spLocks noChangeArrowheads="1"/>
            </p:cNvSpPr>
            <p:nvPr/>
          </p:nvSpPr>
          <p:spPr bwMode="auto">
            <a:xfrm>
              <a:off x="3485" y="3015"/>
              <a:ext cx="1594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ea typeface="宋体" charset="-122"/>
                </a:rPr>
                <a:t>图结构</a:t>
              </a:r>
            </a:p>
          </p:txBody>
        </p:sp>
      </p:grpSp>
      <p:sp>
        <p:nvSpPr>
          <p:cNvPr id="183363" name="Oval 67"/>
          <p:cNvSpPr>
            <a:spLocks noChangeArrowheads="1"/>
          </p:cNvSpPr>
          <p:nvPr/>
        </p:nvSpPr>
        <p:spPr bwMode="auto">
          <a:xfrm>
            <a:off x="1071563" y="1189038"/>
            <a:ext cx="2224087" cy="73025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3364" name="Oval 68"/>
          <p:cNvSpPr>
            <a:spLocks noChangeArrowheads="1"/>
          </p:cNvSpPr>
          <p:nvPr/>
        </p:nvSpPr>
        <p:spPr bwMode="auto">
          <a:xfrm rot="-2663963">
            <a:off x="965200" y="2638425"/>
            <a:ext cx="2224088" cy="73025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3365" name="Oval 69"/>
          <p:cNvSpPr>
            <a:spLocks noChangeArrowheads="1"/>
          </p:cNvSpPr>
          <p:nvPr/>
        </p:nvSpPr>
        <p:spPr bwMode="auto">
          <a:xfrm>
            <a:off x="5326063" y="2330450"/>
            <a:ext cx="2986087" cy="88423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1619672" y="200834"/>
            <a:ext cx="6417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不同结构中逻辑关系的对比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63" grpId="0" animBg="1"/>
      <p:bldP spid="183364" grpId="0" animBg="1"/>
      <p:bldP spid="1833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顶点</a:t>
            </a:r>
            <a:r>
              <a:rPr lang="zh-CN" altLang="en-US" dirty="0"/>
              <a:t>的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</a:t>
            </a:r>
            <a:r>
              <a:rPr lang="zh-CN" altLang="en-US" dirty="0"/>
              <a:t>该顶点</a:t>
            </a:r>
            <a:r>
              <a:rPr lang="zh-CN" altLang="en-US" dirty="0">
                <a:solidFill>
                  <a:srgbClr val="FF0000"/>
                </a:solidFill>
              </a:rPr>
              <a:t>相关联的边的数目</a:t>
            </a:r>
            <a:r>
              <a:rPr lang="zh-CN" altLang="en-US" dirty="0"/>
              <a:t>，记为</a:t>
            </a:r>
            <a:r>
              <a:rPr lang="en-US" altLang="zh-CN" dirty="0"/>
              <a:t>TD(v)</a:t>
            </a:r>
          </a:p>
          <a:p>
            <a:pPr lvl="1"/>
            <a:r>
              <a:rPr lang="zh-CN" altLang="en-US" dirty="0"/>
              <a:t>在有向图中</a:t>
            </a:r>
            <a:r>
              <a:rPr lang="en-US" altLang="zh-CN" dirty="0"/>
              <a:t>, </a:t>
            </a:r>
            <a:r>
              <a:rPr lang="zh-CN" altLang="en-US" dirty="0"/>
              <a:t>顶点的度等于该顶点的</a:t>
            </a:r>
            <a:r>
              <a:rPr lang="zh-CN" altLang="en-US" dirty="0">
                <a:solidFill>
                  <a:srgbClr val="FF0000"/>
                </a:solidFill>
              </a:rPr>
              <a:t>入度与出度之和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顶点 </a:t>
            </a:r>
            <a:r>
              <a:rPr lang="en-US" altLang="zh-CN" dirty="0"/>
              <a:t>v </a:t>
            </a:r>
            <a:r>
              <a:rPr lang="zh-CN" altLang="en-US" dirty="0"/>
              <a:t>的入度是以 </a:t>
            </a:r>
            <a:r>
              <a:rPr lang="en-US" altLang="zh-CN" dirty="0"/>
              <a:t>v </a:t>
            </a:r>
            <a:r>
              <a:rPr lang="zh-CN" altLang="en-US" dirty="0"/>
              <a:t>为终点的有向边的条数</a:t>
            </a:r>
            <a:r>
              <a:rPr lang="en-US" altLang="zh-CN" dirty="0"/>
              <a:t>, </a:t>
            </a:r>
            <a:r>
              <a:rPr lang="zh-CN" altLang="en-US" dirty="0"/>
              <a:t>记作 </a:t>
            </a:r>
            <a:r>
              <a:rPr lang="en-US" altLang="zh-CN" dirty="0"/>
              <a:t>ID(v) </a:t>
            </a:r>
          </a:p>
          <a:p>
            <a:pPr lvl="2"/>
            <a:r>
              <a:rPr lang="zh-CN" altLang="en-US" dirty="0"/>
              <a:t>顶点 </a:t>
            </a:r>
            <a:r>
              <a:rPr lang="en-US" altLang="zh-CN" dirty="0"/>
              <a:t>v </a:t>
            </a:r>
            <a:r>
              <a:rPr lang="zh-CN" altLang="en-US" dirty="0"/>
              <a:t>的出度是以 </a:t>
            </a:r>
            <a:r>
              <a:rPr lang="en-US" altLang="zh-CN" dirty="0"/>
              <a:t>v </a:t>
            </a:r>
            <a:r>
              <a:rPr lang="zh-CN" altLang="en-US" dirty="0"/>
              <a:t>为始点的有向边的条数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OD(v)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65104"/>
            <a:ext cx="2376264" cy="221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979935" y="1628800"/>
            <a:ext cx="2232025" cy="1570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lang="en-US" altLang="zh-CN" sz="3200" dirty="0">
                <a:solidFill>
                  <a:srgbClr val="000066"/>
                </a:solidFill>
              </a:rPr>
              <a:t>TD(B) = 3</a:t>
            </a:r>
          </a:p>
          <a:p>
            <a:pPr eaLnBrk="1" hangingPunct="1"/>
            <a:r>
              <a:rPr lang="en-US" altLang="zh-CN" sz="3200" dirty="0">
                <a:solidFill>
                  <a:srgbClr val="000066"/>
                </a:solidFill>
              </a:rPr>
              <a:t>TD(A) = 2</a:t>
            </a:r>
            <a:endParaRPr lang="en-US" altLang="zh-CN" sz="3200" b="0" dirty="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43661" y="1700808"/>
            <a:ext cx="3452812" cy="2427288"/>
            <a:chOff x="3026" y="2112"/>
            <a:chExt cx="2397" cy="1920"/>
          </a:xfrm>
        </p:grpSpPr>
        <p:sp>
          <p:nvSpPr>
            <p:cNvPr id="11274" name="Oval 7"/>
            <p:cNvSpPr>
              <a:spLocks noChangeArrowheads="1"/>
            </p:cNvSpPr>
            <p:nvPr/>
          </p:nvSpPr>
          <p:spPr bwMode="auto">
            <a:xfrm>
              <a:off x="3026" y="2928"/>
              <a:ext cx="287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chemeClr val="tx2"/>
                  </a:solidFill>
                  <a:ea typeface="宋体" charset="-122"/>
                </a:rPr>
                <a:t>A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1275" name="Line 8"/>
            <p:cNvSpPr>
              <a:spLocks noChangeShapeType="1"/>
            </p:cNvSpPr>
            <p:nvPr/>
          </p:nvSpPr>
          <p:spPr bwMode="auto">
            <a:xfrm flipH="1">
              <a:off x="3169" y="2352"/>
              <a:ext cx="480" cy="57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76" name="Line 9"/>
            <p:cNvSpPr>
              <a:spLocks noChangeShapeType="1"/>
            </p:cNvSpPr>
            <p:nvPr/>
          </p:nvSpPr>
          <p:spPr bwMode="auto">
            <a:xfrm>
              <a:off x="3938" y="2304"/>
              <a:ext cx="863" cy="139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77" name="Line 10"/>
            <p:cNvSpPr>
              <a:spLocks noChangeShapeType="1"/>
            </p:cNvSpPr>
            <p:nvPr/>
          </p:nvSpPr>
          <p:spPr bwMode="auto">
            <a:xfrm>
              <a:off x="3314" y="3120"/>
              <a:ext cx="1487" cy="57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78" name="Line 11"/>
            <p:cNvSpPr>
              <a:spLocks noChangeShapeType="1"/>
            </p:cNvSpPr>
            <p:nvPr/>
          </p:nvSpPr>
          <p:spPr bwMode="auto">
            <a:xfrm flipH="1">
              <a:off x="3882" y="2352"/>
              <a:ext cx="775" cy="139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79" name="Line 12"/>
            <p:cNvSpPr>
              <a:spLocks noChangeShapeType="1"/>
            </p:cNvSpPr>
            <p:nvPr/>
          </p:nvSpPr>
          <p:spPr bwMode="auto">
            <a:xfrm>
              <a:off x="4945" y="2304"/>
              <a:ext cx="384" cy="6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80" name="Line 13"/>
            <p:cNvSpPr>
              <a:spLocks noChangeShapeType="1"/>
            </p:cNvSpPr>
            <p:nvPr/>
          </p:nvSpPr>
          <p:spPr bwMode="auto">
            <a:xfrm flipH="1">
              <a:off x="3930" y="3120"/>
              <a:ext cx="1255" cy="6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81" name="Line 14"/>
            <p:cNvSpPr>
              <a:spLocks noChangeShapeType="1"/>
            </p:cNvSpPr>
            <p:nvPr/>
          </p:nvSpPr>
          <p:spPr bwMode="auto">
            <a:xfrm flipH="1">
              <a:off x="3793" y="2481"/>
              <a:ext cx="1" cy="1215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282" name="Oval 15"/>
            <p:cNvSpPr>
              <a:spLocks noChangeArrowheads="1"/>
            </p:cNvSpPr>
            <p:nvPr/>
          </p:nvSpPr>
          <p:spPr bwMode="auto">
            <a:xfrm>
              <a:off x="4656" y="2112"/>
              <a:ext cx="287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 dirty="0">
                  <a:solidFill>
                    <a:schemeClr val="tx2"/>
                  </a:solidFill>
                  <a:ea typeface="宋体" charset="-122"/>
                </a:rPr>
                <a:t>C</a:t>
              </a:r>
              <a:endParaRPr lang="en-US" altLang="zh-CN" b="1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1283" name="Oval 16"/>
            <p:cNvSpPr>
              <a:spLocks noChangeArrowheads="1"/>
            </p:cNvSpPr>
            <p:nvPr/>
          </p:nvSpPr>
          <p:spPr bwMode="auto">
            <a:xfrm>
              <a:off x="5136" y="2880"/>
              <a:ext cx="287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chemeClr val="tx2"/>
                  </a:solidFill>
                  <a:ea typeface="宋体" charset="-122"/>
                </a:rPr>
                <a:t>D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1284" name="Oval 17"/>
            <p:cNvSpPr>
              <a:spLocks noChangeArrowheads="1"/>
            </p:cNvSpPr>
            <p:nvPr/>
          </p:nvSpPr>
          <p:spPr bwMode="auto">
            <a:xfrm>
              <a:off x="3648" y="3696"/>
              <a:ext cx="287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chemeClr val="tx2"/>
                  </a:solidFill>
                  <a:ea typeface="宋体" charset="-122"/>
                </a:rPr>
                <a:t>F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1285" name="Oval 18"/>
            <p:cNvSpPr>
              <a:spLocks noChangeArrowheads="1"/>
            </p:cNvSpPr>
            <p:nvPr/>
          </p:nvSpPr>
          <p:spPr bwMode="auto">
            <a:xfrm>
              <a:off x="4704" y="3648"/>
              <a:ext cx="287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chemeClr val="tx2"/>
                  </a:solidFill>
                  <a:ea typeface="宋体" charset="-122"/>
                </a:rPr>
                <a:t>E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1286" name="Oval 19"/>
            <p:cNvSpPr>
              <a:spLocks noChangeArrowheads="1"/>
            </p:cNvSpPr>
            <p:nvPr/>
          </p:nvSpPr>
          <p:spPr bwMode="auto">
            <a:xfrm>
              <a:off x="3648" y="2112"/>
              <a:ext cx="287" cy="336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 dirty="0">
                  <a:solidFill>
                    <a:schemeClr val="tx2"/>
                  </a:solidFill>
                  <a:ea typeface="宋体" charset="-122"/>
                </a:rPr>
                <a:t>B</a:t>
              </a:r>
              <a:endParaRPr lang="en-US" altLang="zh-CN" b="1" dirty="0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01079" name="Text Box 23"/>
          <p:cNvSpPr txBox="1">
            <a:spLocks noChangeArrowheads="1"/>
          </p:cNvSpPr>
          <p:nvPr/>
        </p:nvSpPr>
        <p:spPr bwMode="auto">
          <a:xfrm>
            <a:off x="451048" y="1073323"/>
            <a:ext cx="81534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0" lang="zh-CN" altLang="en-US" sz="2800" dirty="0" smtClean="0">
                <a:solidFill>
                  <a:schemeClr val="tx1"/>
                </a:solidFill>
                <a:ea typeface="宋体" charset="-122"/>
              </a:rPr>
              <a:t>在</a:t>
            </a:r>
            <a:r>
              <a:rPr kumimoji="0" lang="zh-CN" altLang="en-US" sz="2800" dirty="0">
                <a:solidFill>
                  <a:srgbClr val="FF0000"/>
                </a:solidFill>
                <a:ea typeface="宋体" charset="-122"/>
              </a:rPr>
              <a:t>无向图</a:t>
            </a:r>
            <a:r>
              <a:rPr kumimoji="0" lang="zh-CN" altLang="en-US" sz="2800" dirty="0">
                <a:solidFill>
                  <a:schemeClr val="tx1"/>
                </a:solidFill>
                <a:ea typeface="宋体" charset="-122"/>
              </a:rPr>
              <a:t>中，顶点</a:t>
            </a:r>
            <a:r>
              <a:rPr kumimoji="0" lang="en-US" altLang="zh-CN" sz="2800" dirty="0">
                <a:solidFill>
                  <a:schemeClr val="tx1"/>
                </a:solidFill>
                <a:ea typeface="宋体" charset="-122"/>
              </a:rPr>
              <a:t>v</a:t>
            </a:r>
            <a:r>
              <a:rPr kumimoji="0" lang="zh-CN" altLang="en-US" sz="2800" dirty="0">
                <a:solidFill>
                  <a:schemeClr val="tx1"/>
                </a:solidFill>
                <a:ea typeface="宋体" charset="-122"/>
              </a:rPr>
              <a:t>的</a:t>
            </a:r>
            <a:r>
              <a:rPr kumimoji="0" lang="zh-CN" altLang="en-US" sz="2800" dirty="0">
                <a:solidFill>
                  <a:srgbClr val="FF0000"/>
                </a:solidFill>
                <a:ea typeface="宋体" charset="-122"/>
              </a:rPr>
              <a:t>度</a:t>
            </a:r>
            <a:r>
              <a:rPr kumimoji="0" lang="zh-CN" altLang="en-US" sz="2800" dirty="0">
                <a:solidFill>
                  <a:schemeClr val="tx1"/>
                </a:solidFill>
                <a:ea typeface="宋体" charset="-122"/>
              </a:rPr>
              <a:t>是指与该顶点相关联的边</a:t>
            </a:r>
            <a:r>
              <a:rPr kumimoji="0" lang="zh-CN" altLang="en-US" sz="2800" dirty="0" smtClean="0">
                <a:solidFill>
                  <a:schemeClr val="tx1"/>
                </a:solidFill>
                <a:ea typeface="宋体" charset="-122"/>
              </a:rPr>
              <a:t>数</a:t>
            </a:r>
            <a:endParaRPr kumimoji="0" lang="zh-CN" altLang="en-US" sz="2800" dirty="0">
              <a:solidFill>
                <a:schemeClr val="tx1"/>
              </a:solidFill>
              <a:ea typeface="宋体" charset="-122"/>
            </a:endParaRPr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5048200" y="4077072"/>
            <a:ext cx="3628256" cy="2376264"/>
            <a:chOff x="336" y="624"/>
            <a:chExt cx="2208" cy="1488"/>
          </a:xfrm>
        </p:grpSpPr>
        <p:sp>
          <p:nvSpPr>
            <p:cNvPr id="25" name="Line 4"/>
            <p:cNvSpPr>
              <a:spLocks noChangeShapeType="1"/>
            </p:cNvSpPr>
            <p:nvPr/>
          </p:nvSpPr>
          <p:spPr bwMode="auto">
            <a:xfrm flipH="1">
              <a:off x="480" y="768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576" y="1488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152" y="1920"/>
              <a:ext cx="576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 flipH="1" flipV="1">
              <a:off x="1536" y="912"/>
              <a:ext cx="336" cy="86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1584" y="768"/>
              <a:ext cx="76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 flipV="1">
              <a:off x="624" y="1344"/>
              <a:ext cx="1104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1008" y="1344"/>
              <a:ext cx="124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1296" y="624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 dirty="0">
                  <a:solidFill>
                    <a:srgbClr val="000066"/>
                  </a:solidFill>
                  <a:ea typeface="宋体" charset="-122"/>
                </a:rPr>
                <a:t>A</a:t>
              </a:r>
              <a:endParaRPr lang="en-US" altLang="zh-CN" b="1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336" y="1200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rgbClr val="000066"/>
                  </a:solidFill>
                  <a:ea typeface="宋体" charset="-122"/>
                </a:rPr>
                <a:t>B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2256" y="1200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rgbClr val="000066"/>
                  </a:solidFill>
                  <a:ea typeface="宋体" charset="-122"/>
                </a:rPr>
                <a:t>E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864" y="1776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rgbClr val="000066"/>
                  </a:solidFill>
                  <a:ea typeface="宋体" charset="-122"/>
                </a:rPr>
                <a:t>C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36" name="Oval 15"/>
            <p:cNvSpPr>
              <a:spLocks noChangeArrowheads="1"/>
            </p:cNvSpPr>
            <p:nvPr/>
          </p:nvSpPr>
          <p:spPr bwMode="auto">
            <a:xfrm>
              <a:off x="1728" y="1776"/>
              <a:ext cx="288" cy="336"/>
            </a:xfrm>
            <a:prstGeom prst="ellipse">
              <a:avLst/>
            </a:prstGeom>
            <a:solidFill>
              <a:srgbClr val="A7E2FF">
                <a:alpha val="50195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altLang="zh-CN" sz="3600" b="1">
                  <a:solidFill>
                    <a:srgbClr val="000066"/>
                  </a:solidFill>
                  <a:ea typeface="宋体" charset="-122"/>
                </a:rPr>
                <a:t>F</a:t>
              </a:r>
              <a:endParaRPr lang="en-US" altLang="zh-CN" b="1">
                <a:solidFill>
                  <a:schemeClr val="tx1"/>
                </a:solidFill>
                <a:ea typeface="宋体" charset="-122"/>
              </a:endParaRPr>
            </a:p>
          </p:txBody>
        </p:sp>
      </p:grp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467544" y="3789040"/>
            <a:ext cx="3902075" cy="1311275"/>
          </a:xfrm>
          <a:prstGeom prst="rect">
            <a:avLst/>
          </a:prstGeom>
          <a:solidFill>
            <a:srgbClr val="FFFF99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b="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顶点的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度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TD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)=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出度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OD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zh-CN" altLang="en-US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入度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3200" dirty="0">
                <a:solidFill>
                  <a:srgbClr val="800000"/>
                </a:solidFill>
                <a:ea typeface="楷体_GB2312" pitchFamily="49" charset="-122"/>
              </a:rPr>
              <a:t>ID</a:t>
            </a:r>
            <a:r>
              <a:rPr lang="en-US" altLang="zh-CN" sz="32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0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987824" y="5013176"/>
            <a:ext cx="2195512" cy="1800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000066"/>
                </a:solidFill>
              </a:rPr>
              <a:t>OD(B) = 1</a:t>
            </a:r>
          </a:p>
          <a:p>
            <a:pPr eaLnBrk="1" hangingPunct="1"/>
            <a:r>
              <a:rPr lang="en-US" altLang="zh-CN" sz="2800" dirty="0">
                <a:solidFill>
                  <a:srgbClr val="000066"/>
                </a:solidFill>
              </a:rPr>
              <a:t>ID(B) = 2</a:t>
            </a:r>
          </a:p>
          <a:p>
            <a:pPr eaLnBrk="1" hangingPunct="1"/>
            <a:r>
              <a:rPr lang="en-US" altLang="zh-CN" sz="2800" dirty="0">
                <a:solidFill>
                  <a:srgbClr val="000066"/>
                </a:solidFill>
              </a:rPr>
              <a:t>TD(B) = 3</a:t>
            </a:r>
          </a:p>
        </p:txBody>
      </p:sp>
      <p:sp>
        <p:nvSpPr>
          <p:cNvPr id="39" name="矩形 38"/>
          <p:cNvSpPr/>
          <p:nvPr/>
        </p:nvSpPr>
        <p:spPr>
          <a:xfrm>
            <a:off x="467544" y="328498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a typeface="宋体" charset="-122"/>
              </a:rPr>
              <a:t>在</a:t>
            </a:r>
            <a:r>
              <a:rPr lang="zh-CN" altLang="en-US" sz="3200" dirty="0" smtClean="0">
                <a:solidFill>
                  <a:srgbClr val="FF0000"/>
                </a:solidFill>
                <a:ea typeface="宋体" charset="-122"/>
              </a:rPr>
              <a:t>有向图</a:t>
            </a:r>
            <a:r>
              <a:rPr lang="zh-CN" altLang="en-US" sz="3200" dirty="0" smtClean="0">
                <a:ea typeface="宋体" charset="-122"/>
              </a:rPr>
              <a:t>中</a:t>
            </a:r>
            <a:endParaRPr lang="zh-CN" altLang="en-US" sz="3200" dirty="0"/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7.1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图的定义和术语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utoUpdateAnimBg="0"/>
      <p:bldP spid="37" grpId="0" animBg="1" autoUpdateAnimBg="0"/>
      <p:bldP spid="38" grpId="0" autoUpdateAnimBg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435600" y="2924944"/>
            <a:ext cx="2555875" cy="2259012"/>
            <a:chOff x="884" y="1307"/>
            <a:chExt cx="1610" cy="1423"/>
          </a:xfrm>
        </p:grpSpPr>
        <p:sp>
          <p:nvSpPr>
            <p:cNvPr id="17433" name="Freeform 3"/>
            <p:cNvSpPr>
              <a:spLocks/>
            </p:cNvSpPr>
            <p:nvPr/>
          </p:nvSpPr>
          <p:spPr bwMode="auto">
            <a:xfrm>
              <a:off x="1779" y="1548"/>
              <a:ext cx="416" cy="419"/>
            </a:xfrm>
            <a:custGeom>
              <a:avLst/>
              <a:gdLst>
                <a:gd name="T0" fmla="*/ 511 w 375"/>
                <a:gd name="T1" fmla="*/ 0 h 375"/>
                <a:gd name="T2" fmla="*/ 0 w 375"/>
                <a:gd name="T3" fmla="*/ 523 h 3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17445" name="Oval 5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7446" name="Text Box 6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 dirty="0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 dirty="0">
                    <a:solidFill>
                      <a:srgbClr val="0000FF"/>
                    </a:solidFill>
                    <a:ea typeface="宋体" charset="-122"/>
                  </a:rPr>
                  <a:t>1</a:t>
                </a:r>
                <a:endParaRPr kumimoji="0" lang="en-US" altLang="zh-CN" sz="2800" b="1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sp>
            <p:nvSpPr>
              <p:cNvPr id="17447" name="Line 7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7448" name="Oval 8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7449" name="Text Box 9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2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17435" name="Freeform 10"/>
            <p:cNvSpPr>
              <a:spLocks/>
            </p:cNvSpPr>
            <p:nvPr/>
          </p:nvSpPr>
          <p:spPr bwMode="auto">
            <a:xfrm>
              <a:off x="1150" y="2131"/>
              <a:ext cx="360" cy="355"/>
            </a:xfrm>
            <a:custGeom>
              <a:avLst/>
              <a:gdLst>
                <a:gd name="T0" fmla="*/ 518 w 300"/>
                <a:gd name="T1" fmla="*/ 0 h 300"/>
                <a:gd name="T2" fmla="*/ 0 w 300"/>
                <a:gd name="T3" fmla="*/ 497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36" name="Line 11"/>
            <p:cNvSpPr>
              <a:spLocks noChangeShapeType="1"/>
            </p:cNvSpPr>
            <p:nvPr/>
          </p:nvSpPr>
          <p:spPr bwMode="auto">
            <a:xfrm>
              <a:off x="2322" y="1638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37" name="Line 12"/>
            <p:cNvSpPr>
              <a:spLocks noChangeShapeType="1"/>
            </p:cNvSpPr>
            <p:nvPr/>
          </p:nvSpPr>
          <p:spPr bwMode="auto">
            <a:xfrm>
              <a:off x="1805" y="2141"/>
              <a:ext cx="405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38" name="Line 13"/>
            <p:cNvSpPr>
              <a:spLocks noChangeShapeType="1"/>
            </p:cNvSpPr>
            <p:nvPr/>
          </p:nvSpPr>
          <p:spPr bwMode="auto">
            <a:xfrm>
              <a:off x="1021" y="1642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39" name="Oval 14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hangingPunct="1"/>
              <a:endParaRPr kumimoji="0" lang="zh-CN" altLang="zh-CN" sz="1800" b="1">
                <a:solidFill>
                  <a:srgbClr val="0000FF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40" name="Text Box 15"/>
            <p:cNvSpPr txBox="1">
              <a:spLocks noChangeArrowheads="1"/>
            </p:cNvSpPr>
            <p:nvPr/>
          </p:nvSpPr>
          <p:spPr bwMode="auto">
            <a:xfrm>
              <a:off x="1553" y="1887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/>
              <a:r>
                <a:rPr kumimoji="0" lang="en-US" altLang="zh-CN" sz="2800" b="1" i="1">
                  <a:solidFill>
                    <a:srgbClr val="0000FF"/>
                  </a:solidFill>
                  <a:ea typeface="宋体" charset="-122"/>
                </a:rPr>
                <a:t>V</a:t>
              </a:r>
              <a:r>
                <a:rPr kumimoji="0" lang="en-US" altLang="zh-CN" sz="2800" b="1" baseline="-25000">
                  <a:solidFill>
                    <a:srgbClr val="0000FF"/>
                  </a:solidFill>
                  <a:ea typeface="宋体" charset="-122"/>
                </a:rPr>
                <a:t>3</a:t>
              </a:r>
              <a:endParaRPr kumimoji="0" lang="en-US" altLang="zh-CN" sz="2800" b="1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17441" name="Oval 16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hangingPunct="1"/>
              <a:endParaRPr kumimoji="0" lang="zh-CN" altLang="zh-CN" sz="1800" b="1">
                <a:solidFill>
                  <a:srgbClr val="0000FF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42" name="Text Box 17"/>
            <p:cNvSpPr txBox="1">
              <a:spLocks noChangeArrowheads="1"/>
            </p:cNvSpPr>
            <p:nvPr/>
          </p:nvSpPr>
          <p:spPr bwMode="auto">
            <a:xfrm>
              <a:off x="926" y="2355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/>
              <a:r>
                <a:rPr kumimoji="0" lang="en-US" altLang="zh-CN" sz="2800" b="1" i="1">
                  <a:solidFill>
                    <a:srgbClr val="0000FF"/>
                  </a:solidFill>
                  <a:ea typeface="宋体" charset="-122"/>
                </a:rPr>
                <a:t>V</a:t>
              </a:r>
              <a:r>
                <a:rPr kumimoji="0" lang="en-US" altLang="zh-CN" sz="2800" b="1" baseline="-25000">
                  <a:solidFill>
                    <a:srgbClr val="0000FF"/>
                  </a:solidFill>
                  <a:ea typeface="宋体" charset="-122"/>
                </a:rPr>
                <a:t>4</a:t>
              </a:r>
              <a:endParaRPr kumimoji="0" lang="en-US" altLang="zh-CN" sz="2800" b="1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17443" name="Oval 18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hangingPunct="1"/>
              <a:endParaRPr kumimoji="0" lang="zh-CN" altLang="zh-CN" sz="1800" b="1">
                <a:solidFill>
                  <a:srgbClr val="0000FF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44" name="Text Box 19"/>
            <p:cNvSpPr txBox="1">
              <a:spLocks noChangeArrowheads="1"/>
            </p:cNvSpPr>
            <p:nvPr/>
          </p:nvSpPr>
          <p:spPr bwMode="auto">
            <a:xfrm>
              <a:off x="2202" y="2353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/>
              <a:r>
                <a:rPr kumimoji="0" lang="en-US" altLang="zh-CN" sz="2800" b="1" i="1">
                  <a:solidFill>
                    <a:srgbClr val="0000FF"/>
                  </a:solidFill>
                  <a:ea typeface="宋体" charset="-122"/>
                </a:rPr>
                <a:t>V</a:t>
              </a:r>
              <a:r>
                <a:rPr kumimoji="0" lang="en-US" altLang="zh-CN" sz="2800" b="1" baseline="-25000">
                  <a:solidFill>
                    <a:srgbClr val="0000FF"/>
                  </a:solidFill>
                  <a:ea typeface="宋体" charset="-122"/>
                </a:rPr>
                <a:t>5</a:t>
              </a:r>
              <a:endParaRPr kumimoji="0" lang="en-US" altLang="zh-CN" sz="2800" b="1">
                <a:solidFill>
                  <a:srgbClr val="0000FF"/>
                </a:solidFill>
                <a:ea typeface="宋体" charset="-122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3152" y="1258714"/>
            <a:ext cx="8215312" cy="946150"/>
            <a:chOff x="201" y="3070"/>
            <a:chExt cx="5175" cy="596"/>
          </a:xfrm>
        </p:grpSpPr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729" y="3070"/>
              <a:ext cx="4647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在具有</a:t>
              </a:r>
              <a:r>
                <a:rPr kumimoji="0" lang="en-US" altLang="zh-CN" sz="2800" i="1" dirty="0">
                  <a:solidFill>
                    <a:schemeClr val="tx1"/>
                  </a:solidFill>
                  <a:ea typeface="宋体" charset="-122"/>
                </a:rPr>
                <a:t>n</a:t>
              </a: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个顶点、</a:t>
              </a:r>
              <a:r>
                <a:rPr kumimoji="0" lang="en-US" altLang="zh-CN" sz="2800" i="1" dirty="0">
                  <a:solidFill>
                    <a:schemeClr val="tx1"/>
                  </a:solidFill>
                  <a:ea typeface="宋体" charset="-122"/>
                </a:rPr>
                <a:t>e</a:t>
              </a: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条边的无向图</a:t>
              </a:r>
              <a:r>
                <a:rPr kumimoji="0" lang="en-US" altLang="zh-CN" sz="2800" dirty="0">
                  <a:solidFill>
                    <a:schemeClr val="tx1"/>
                  </a:solidFill>
                  <a:ea typeface="宋体" charset="-122"/>
                </a:rPr>
                <a:t>G</a:t>
              </a: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中，各顶点的度之和与边数之和的关系？</a:t>
              </a:r>
              <a:endParaRPr kumimoji="0" lang="zh-CN" altLang="en-US" b="0" dirty="0">
                <a:solidFill>
                  <a:schemeClr val="tx1"/>
                </a:solidFill>
                <a:ea typeface="宋体" charset="-122"/>
              </a:endParaRPr>
            </a:p>
          </p:txBody>
        </p:sp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201" y="3082"/>
            <a:ext cx="384" cy="377"/>
          </p:xfrm>
          <a:graphic>
            <a:graphicData uri="http://schemas.openxmlformats.org/presentationml/2006/ole">
              <p:oleObj spid="_x0000_s124947" name="Clip" r:id="rId3" imgW="861365" imgH="844906" progId="">
                <p:embed/>
              </p:oleObj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55650" y="3356744"/>
            <a:ext cx="3530600" cy="1584325"/>
            <a:chOff x="553" y="1565"/>
            <a:chExt cx="2224" cy="998"/>
          </a:xfrm>
        </p:grpSpPr>
        <p:sp>
          <p:nvSpPr>
            <p:cNvPr id="17417" name="AutoShape 26"/>
            <p:cNvSpPr>
              <a:spLocks noChangeAspect="1" noChangeArrowheads="1" noTextEdit="1"/>
            </p:cNvSpPr>
            <p:nvPr/>
          </p:nvSpPr>
          <p:spPr bwMode="auto">
            <a:xfrm>
              <a:off x="553" y="1611"/>
              <a:ext cx="2224" cy="91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Rectangle 27"/>
            <p:cNvSpPr>
              <a:spLocks noChangeArrowheads="1"/>
            </p:cNvSpPr>
            <p:nvPr/>
          </p:nvSpPr>
          <p:spPr bwMode="auto">
            <a:xfrm>
              <a:off x="797" y="1771"/>
              <a:ext cx="320" cy="53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56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19" name="Rectangle 28"/>
            <p:cNvSpPr>
              <a:spLocks noChangeArrowheads="1"/>
            </p:cNvSpPr>
            <p:nvPr/>
          </p:nvSpPr>
          <p:spPr bwMode="auto">
            <a:xfrm>
              <a:off x="890" y="2275"/>
              <a:ext cx="123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0" name="Rectangle 29"/>
            <p:cNvSpPr>
              <a:spLocks noChangeArrowheads="1"/>
            </p:cNvSpPr>
            <p:nvPr/>
          </p:nvSpPr>
          <p:spPr bwMode="auto">
            <a:xfrm>
              <a:off x="2171" y="1855"/>
              <a:ext cx="163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1" name="Rectangle 30"/>
            <p:cNvSpPr>
              <a:spLocks noChangeArrowheads="1"/>
            </p:cNvSpPr>
            <p:nvPr/>
          </p:nvSpPr>
          <p:spPr bwMode="auto">
            <a:xfrm>
              <a:off x="916" y="1565"/>
              <a:ext cx="125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i="1" dirty="0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2" name="Rectangle 31"/>
            <p:cNvSpPr>
              <a:spLocks noChangeArrowheads="1"/>
            </p:cNvSpPr>
            <p:nvPr/>
          </p:nvSpPr>
          <p:spPr bwMode="auto">
            <a:xfrm>
              <a:off x="799" y="2294"/>
              <a:ext cx="62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i="1" dirty="0" err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3" name="Rectangle 32"/>
            <p:cNvSpPr>
              <a:spLocks noChangeArrowheads="1"/>
            </p:cNvSpPr>
            <p:nvPr/>
          </p:nvSpPr>
          <p:spPr bwMode="auto">
            <a:xfrm>
              <a:off x="1865" y="2082"/>
              <a:ext cx="49" cy="21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200" i="1" dirty="0" err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4" name="Rectangle 33"/>
            <p:cNvSpPr>
              <a:spLocks noChangeArrowheads="1"/>
            </p:cNvSpPr>
            <p:nvPr/>
          </p:nvSpPr>
          <p:spPr bwMode="auto">
            <a:xfrm>
              <a:off x="2585" y="1890"/>
              <a:ext cx="131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 i="1">
                  <a:solidFill>
                    <a:srgbClr val="000000"/>
                  </a:solidFill>
                  <a:ea typeface="华文行楷" pitchFamily="2" charset="-122"/>
                </a:rPr>
                <a:t>e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5" name="Rectangle 34"/>
            <p:cNvSpPr>
              <a:spLocks noChangeArrowheads="1"/>
            </p:cNvSpPr>
            <p:nvPr/>
          </p:nvSpPr>
          <p:spPr bwMode="auto">
            <a:xfrm>
              <a:off x="1707" y="1890"/>
              <a:ext cx="131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 i="1" dirty="0">
                  <a:solidFill>
                    <a:srgbClr val="000000"/>
                  </a:solidFill>
                  <a:ea typeface="华文行楷" pitchFamily="2" charset="-122"/>
                </a:rPr>
                <a:t>v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6" name="Rectangle 35"/>
            <p:cNvSpPr>
              <a:spLocks noChangeArrowheads="1"/>
            </p:cNvSpPr>
            <p:nvPr/>
          </p:nvSpPr>
          <p:spPr bwMode="auto">
            <a:xfrm>
              <a:off x="1140" y="1890"/>
              <a:ext cx="395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 i="1" dirty="0">
                  <a:solidFill>
                    <a:srgbClr val="000000"/>
                  </a:solidFill>
                  <a:ea typeface="华文行楷" pitchFamily="2" charset="-122"/>
                </a:rPr>
                <a:t>TD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7" name="Rectangle 36"/>
            <p:cNvSpPr>
              <a:spLocks noChangeArrowheads="1"/>
            </p:cNvSpPr>
            <p:nvPr/>
          </p:nvSpPr>
          <p:spPr bwMode="auto">
            <a:xfrm>
              <a:off x="1002" y="2293"/>
              <a:ext cx="112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dirty="0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8" name="Rectangle 37"/>
            <p:cNvSpPr>
              <a:spLocks noChangeArrowheads="1"/>
            </p:cNvSpPr>
            <p:nvPr/>
          </p:nvSpPr>
          <p:spPr bwMode="auto">
            <a:xfrm>
              <a:off x="2409" y="1890"/>
              <a:ext cx="148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29" name="Rectangle 38"/>
            <p:cNvSpPr>
              <a:spLocks noChangeArrowheads="1"/>
            </p:cNvSpPr>
            <p:nvPr/>
          </p:nvSpPr>
          <p:spPr bwMode="auto">
            <a:xfrm>
              <a:off x="1960" y="1890"/>
              <a:ext cx="99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 dirty="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7430" name="Rectangle 39"/>
            <p:cNvSpPr>
              <a:spLocks noChangeArrowheads="1"/>
            </p:cNvSpPr>
            <p:nvPr/>
          </p:nvSpPr>
          <p:spPr bwMode="auto">
            <a:xfrm>
              <a:off x="1582" y="1890"/>
              <a:ext cx="99" cy="35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7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38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24525" y="3182020"/>
            <a:ext cx="2471738" cy="2335212"/>
            <a:chOff x="3191" y="1300"/>
            <a:chExt cx="1557" cy="147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196" y="1300"/>
              <a:ext cx="1552" cy="383"/>
              <a:chOff x="229" y="2605"/>
              <a:chExt cx="1552" cy="383"/>
            </a:xfrm>
          </p:grpSpPr>
          <p:sp>
            <p:nvSpPr>
              <p:cNvPr id="18476" name="Freeform 4"/>
              <p:cNvSpPr>
                <a:spLocks/>
              </p:cNvSpPr>
              <p:nvPr/>
            </p:nvSpPr>
            <p:spPr bwMode="auto">
              <a:xfrm>
                <a:off x="543" y="2786"/>
                <a:ext cx="902" cy="1"/>
              </a:xfrm>
              <a:custGeom>
                <a:avLst/>
                <a:gdLst>
                  <a:gd name="T0" fmla="*/ 0 w 901"/>
                  <a:gd name="T1" fmla="*/ 0 h 7"/>
                  <a:gd name="T2" fmla="*/ 904 w 901"/>
                  <a:gd name="T3" fmla="*/ 0 h 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01" h="7">
                    <a:moveTo>
                      <a:pt x="0" y="7"/>
                    </a:moveTo>
                    <a:lnTo>
                      <a:pt x="901" y="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8477" name="Oval 5"/>
              <p:cNvSpPr>
                <a:spLocks noChangeArrowheads="1"/>
              </p:cNvSpPr>
              <p:nvPr/>
            </p:nvSpPr>
            <p:spPr bwMode="auto">
              <a:xfrm>
                <a:off x="229" y="2636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478" name="Text Box 6"/>
              <p:cNvSpPr txBox="1">
                <a:spLocks noChangeArrowheads="1"/>
              </p:cNvSpPr>
              <p:nvPr/>
            </p:nvSpPr>
            <p:spPr bwMode="auto">
              <a:xfrm>
                <a:off x="271" y="2605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1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sp>
            <p:nvSpPr>
              <p:cNvPr id="18479" name="Oval 7"/>
              <p:cNvSpPr>
                <a:spLocks noChangeArrowheads="1"/>
              </p:cNvSpPr>
              <p:nvPr/>
            </p:nvSpPr>
            <p:spPr bwMode="auto">
              <a:xfrm>
                <a:off x="1447" y="2644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480" name="Text Box 8"/>
              <p:cNvSpPr txBox="1">
                <a:spLocks noChangeArrowheads="1"/>
              </p:cNvSpPr>
              <p:nvPr/>
            </p:nvSpPr>
            <p:spPr bwMode="auto">
              <a:xfrm>
                <a:off x="1489" y="2613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2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191" y="1581"/>
              <a:ext cx="1548" cy="1190"/>
              <a:chOff x="224" y="2886"/>
              <a:chExt cx="1548" cy="1190"/>
            </a:xfrm>
          </p:grpSpPr>
          <p:sp>
            <p:nvSpPr>
              <p:cNvPr id="18469" name="Line 10"/>
              <p:cNvSpPr>
                <a:spLocks noChangeShapeType="1"/>
              </p:cNvSpPr>
              <p:nvPr/>
            </p:nvSpPr>
            <p:spPr bwMode="auto">
              <a:xfrm flipH="1">
                <a:off x="386" y="2951"/>
                <a:ext cx="0" cy="80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8470" name="Freeform 11"/>
              <p:cNvSpPr>
                <a:spLocks/>
              </p:cNvSpPr>
              <p:nvPr/>
            </p:nvSpPr>
            <p:spPr bwMode="auto">
              <a:xfrm>
                <a:off x="523" y="3901"/>
                <a:ext cx="929" cy="1"/>
              </a:xfrm>
              <a:custGeom>
                <a:avLst/>
                <a:gdLst>
                  <a:gd name="T0" fmla="*/ 0 w 901"/>
                  <a:gd name="T1" fmla="*/ 0 h 5"/>
                  <a:gd name="T2" fmla="*/ 988 w 901"/>
                  <a:gd name="T3" fmla="*/ 0 h 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01" h="5">
                    <a:moveTo>
                      <a:pt x="0" y="0"/>
                    </a:moveTo>
                    <a:lnTo>
                      <a:pt x="901" y="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8471" name="Line 12"/>
              <p:cNvSpPr>
                <a:spLocks noChangeShapeType="1"/>
              </p:cNvSpPr>
              <p:nvPr/>
            </p:nvSpPr>
            <p:spPr bwMode="auto">
              <a:xfrm flipH="1" flipV="1">
                <a:off x="504" y="2886"/>
                <a:ext cx="987" cy="8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8472" name="Oval 13"/>
              <p:cNvSpPr>
                <a:spLocks noChangeArrowheads="1"/>
              </p:cNvSpPr>
              <p:nvPr/>
            </p:nvSpPr>
            <p:spPr bwMode="auto">
              <a:xfrm>
                <a:off x="224" y="3732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473" name="Text Box 14"/>
              <p:cNvSpPr txBox="1">
                <a:spLocks noChangeArrowheads="1"/>
              </p:cNvSpPr>
              <p:nvPr/>
            </p:nvSpPr>
            <p:spPr bwMode="auto">
              <a:xfrm>
                <a:off x="266" y="3701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3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sp>
            <p:nvSpPr>
              <p:cNvPr id="18474" name="Oval 15"/>
              <p:cNvSpPr>
                <a:spLocks noChangeArrowheads="1"/>
              </p:cNvSpPr>
              <p:nvPr/>
            </p:nvSpPr>
            <p:spPr bwMode="auto">
              <a:xfrm>
                <a:off x="1438" y="3730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18475" name="Text Box 16"/>
              <p:cNvSpPr txBox="1">
                <a:spLocks noChangeArrowheads="1"/>
              </p:cNvSpPr>
              <p:nvPr/>
            </p:nvSpPr>
            <p:spPr bwMode="auto">
              <a:xfrm>
                <a:off x="1480" y="3699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4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5880" y="1268760"/>
            <a:ext cx="8356600" cy="1373187"/>
            <a:chOff x="132" y="2986"/>
            <a:chExt cx="5264" cy="865"/>
          </a:xfrm>
        </p:grpSpPr>
        <p:sp>
          <p:nvSpPr>
            <p:cNvPr id="18465" name="Text Box 20"/>
            <p:cNvSpPr txBox="1">
              <a:spLocks noChangeArrowheads="1"/>
            </p:cNvSpPr>
            <p:nvPr/>
          </p:nvSpPr>
          <p:spPr bwMode="auto">
            <a:xfrm>
              <a:off x="749" y="2986"/>
              <a:ext cx="4647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在具有</a:t>
              </a:r>
              <a:r>
                <a:rPr kumimoji="0" lang="en-US" altLang="zh-CN" sz="2800" i="1" dirty="0">
                  <a:solidFill>
                    <a:schemeClr val="tx1"/>
                  </a:solidFill>
                  <a:ea typeface="宋体" charset="-122"/>
                </a:rPr>
                <a:t>n</a:t>
              </a: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个顶点、</a:t>
              </a:r>
              <a:r>
                <a:rPr kumimoji="0" lang="en-US" altLang="zh-CN" sz="2800" i="1" dirty="0">
                  <a:solidFill>
                    <a:schemeClr val="tx1"/>
                  </a:solidFill>
                  <a:ea typeface="宋体" charset="-122"/>
                </a:rPr>
                <a:t>e</a:t>
              </a: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条边的有向图</a:t>
              </a:r>
              <a:r>
                <a:rPr kumimoji="0" lang="en-US" altLang="zh-CN" sz="2800" dirty="0">
                  <a:solidFill>
                    <a:schemeClr val="tx1"/>
                  </a:solidFill>
                  <a:ea typeface="宋体" charset="-122"/>
                </a:rPr>
                <a:t>G</a:t>
              </a:r>
              <a:r>
                <a:rPr kumimoji="0" lang="zh-CN" altLang="en-US" sz="2800" dirty="0">
                  <a:solidFill>
                    <a:schemeClr val="tx1"/>
                  </a:solidFill>
                  <a:ea typeface="宋体" charset="-122"/>
                </a:rPr>
                <a:t>中，各顶点的入度之和与各顶点的出度之和的关系？与边数之和的关系？</a:t>
              </a:r>
              <a:endParaRPr kumimoji="0" lang="zh-CN" altLang="en-US" b="0" dirty="0">
                <a:solidFill>
                  <a:schemeClr val="tx1"/>
                </a:solidFill>
                <a:ea typeface="宋体" charset="-122"/>
              </a:endParaRPr>
            </a:p>
          </p:txBody>
        </p:sp>
        <p:graphicFrame>
          <p:nvGraphicFramePr>
            <p:cNvPr id="18466" name="Object 21"/>
            <p:cNvGraphicFramePr>
              <a:graphicFrameLocks noChangeAspect="1"/>
            </p:cNvGraphicFramePr>
            <p:nvPr/>
          </p:nvGraphicFramePr>
          <p:xfrm>
            <a:off x="132" y="3084"/>
            <a:ext cx="501" cy="492"/>
          </p:xfrm>
          <a:graphic>
            <a:graphicData uri="http://schemas.openxmlformats.org/presentationml/2006/ole">
              <p:oleObj spid="_x0000_s125971" name="Clip" r:id="rId3" imgW="861365" imgH="844906" progId="">
                <p:embed/>
              </p:oleObj>
            </a:graphicData>
          </a:graphic>
        </p:graphicFrame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94668" y="3501008"/>
            <a:ext cx="4697412" cy="1439863"/>
            <a:chOff x="292" y="1678"/>
            <a:chExt cx="2959" cy="907"/>
          </a:xfrm>
        </p:grpSpPr>
        <p:sp>
          <p:nvSpPr>
            <p:cNvPr id="1844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92" y="1678"/>
              <a:ext cx="2959" cy="90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Rectangle 24"/>
            <p:cNvSpPr>
              <a:spLocks noChangeArrowheads="1"/>
            </p:cNvSpPr>
            <p:nvPr/>
          </p:nvSpPr>
          <p:spPr bwMode="auto">
            <a:xfrm>
              <a:off x="3076" y="1969"/>
              <a:ext cx="12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 i="1">
                  <a:solidFill>
                    <a:srgbClr val="000000"/>
                  </a:solidFill>
                  <a:ea typeface="华文行楷" pitchFamily="2" charset="-122"/>
                </a:rPr>
                <a:t>e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3" name="Rectangle 25"/>
            <p:cNvSpPr>
              <a:spLocks noChangeArrowheads="1"/>
            </p:cNvSpPr>
            <p:nvPr/>
          </p:nvSpPr>
          <p:spPr bwMode="auto">
            <a:xfrm>
              <a:off x="2510" y="1969"/>
              <a:ext cx="12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 i="1">
                  <a:solidFill>
                    <a:srgbClr val="000000"/>
                  </a:solidFill>
                  <a:ea typeface="华文行楷" pitchFamily="2" charset="-122"/>
                </a:rPr>
                <a:t>v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4" name="Rectangle 26"/>
            <p:cNvSpPr>
              <a:spLocks noChangeArrowheads="1"/>
            </p:cNvSpPr>
            <p:nvPr/>
          </p:nvSpPr>
          <p:spPr bwMode="auto">
            <a:xfrm>
              <a:off x="2015" y="1969"/>
              <a:ext cx="392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 i="1" dirty="0">
                  <a:solidFill>
                    <a:srgbClr val="000000"/>
                  </a:solidFill>
                  <a:ea typeface="华文行楷" pitchFamily="2" charset="-122"/>
                </a:rPr>
                <a:t>OD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5" name="Rectangle 27"/>
            <p:cNvSpPr>
              <a:spLocks noChangeArrowheads="1"/>
            </p:cNvSpPr>
            <p:nvPr/>
          </p:nvSpPr>
          <p:spPr bwMode="auto">
            <a:xfrm>
              <a:off x="1121" y="1969"/>
              <a:ext cx="12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 i="1">
                  <a:solidFill>
                    <a:srgbClr val="000000"/>
                  </a:solidFill>
                  <a:ea typeface="华文行楷" pitchFamily="2" charset="-122"/>
                </a:rPr>
                <a:t>v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6" name="Rectangle 28"/>
            <p:cNvSpPr>
              <a:spLocks noChangeArrowheads="1"/>
            </p:cNvSpPr>
            <p:nvPr/>
          </p:nvSpPr>
          <p:spPr bwMode="auto">
            <a:xfrm>
              <a:off x="724" y="1969"/>
              <a:ext cx="302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 i="1">
                  <a:solidFill>
                    <a:srgbClr val="000000"/>
                  </a:solidFill>
                  <a:ea typeface="华文行楷" pitchFamily="2" charset="-122"/>
                </a:rPr>
                <a:t>ID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7" name="Rectangle 29"/>
            <p:cNvSpPr>
              <a:spLocks noChangeArrowheads="1"/>
            </p:cNvSpPr>
            <p:nvPr/>
          </p:nvSpPr>
          <p:spPr bwMode="auto">
            <a:xfrm>
              <a:off x="1750" y="2316"/>
              <a:ext cx="62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i="1" dirty="0" err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8" name="Rectangle 30"/>
            <p:cNvSpPr>
              <a:spLocks noChangeArrowheads="1"/>
            </p:cNvSpPr>
            <p:nvPr/>
          </p:nvSpPr>
          <p:spPr bwMode="auto">
            <a:xfrm>
              <a:off x="2617" y="2140"/>
              <a:ext cx="44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000" i="1" dirty="0" err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49" name="Rectangle 31"/>
            <p:cNvSpPr>
              <a:spLocks noChangeArrowheads="1"/>
            </p:cNvSpPr>
            <p:nvPr/>
          </p:nvSpPr>
          <p:spPr bwMode="auto">
            <a:xfrm>
              <a:off x="400" y="2316"/>
              <a:ext cx="62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i="1" dirty="0" err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0" name="Rectangle 32"/>
            <p:cNvSpPr>
              <a:spLocks noChangeArrowheads="1"/>
            </p:cNvSpPr>
            <p:nvPr/>
          </p:nvSpPr>
          <p:spPr bwMode="auto">
            <a:xfrm>
              <a:off x="1257" y="2140"/>
              <a:ext cx="44" cy="19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000" i="1" dirty="0" err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0" lang="en-US" altLang="zh-CN" sz="1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1" name="Rectangle 33"/>
            <p:cNvSpPr>
              <a:spLocks noChangeArrowheads="1"/>
            </p:cNvSpPr>
            <p:nvPr/>
          </p:nvSpPr>
          <p:spPr bwMode="auto">
            <a:xfrm>
              <a:off x="2894" y="1937"/>
              <a:ext cx="149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2" name="Rectangle 34"/>
            <p:cNvSpPr>
              <a:spLocks noChangeArrowheads="1"/>
            </p:cNvSpPr>
            <p:nvPr/>
          </p:nvSpPr>
          <p:spPr bwMode="auto">
            <a:xfrm>
              <a:off x="1505" y="1937"/>
              <a:ext cx="149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3" name="Rectangle 35"/>
            <p:cNvSpPr>
              <a:spLocks noChangeArrowheads="1"/>
            </p:cNvSpPr>
            <p:nvPr/>
          </p:nvSpPr>
          <p:spPr bwMode="auto">
            <a:xfrm>
              <a:off x="1725" y="1872"/>
              <a:ext cx="297" cy="4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52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4" name="Rectangle 36"/>
            <p:cNvSpPr>
              <a:spLocks noChangeArrowheads="1"/>
            </p:cNvSpPr>
            <p:nvPr/>
          </p:nvSpPr>
          <p:spPr bwMode="auto">
            <a:xfrm>
              <a:off x="378" y="1873"/>
              <a:ext cx="297" cy="4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520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5" name="Rectangle 37"/>
            <p:cNvSpPr>
              <a:spLocks noChangeArrowheads="1"/>
            </p:cNvSpPr>
            <p:nvPr/>
          </p:nvSpPr>
          <p:spPr bwMode="auto">
            <a:xfrm>
              <a:off x="1816" y="2298"/>
              <a:ext cx="123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6" name="Rectangle 38"/>
            <p:cNvSpPr>
              <a:spLocks noChangeArrowheads="1"/>
            </p:cNvSpPr>
            <p:nvPr/>
          </p:nvSpPr>
          <p:spPr bwMode="auto">
            <a:xfrm>
              <a:off x="467" y="2298"/>
              <a:ext cx="123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0" lang="en-US" altLang="zh-CN" sz="2800" dirty="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7" name="Rectangle 39"/>
            <p:cNvSpPr>
              <a:spLocks noChangeArrowheads="1"/>
            </p:cNvSpPr>
            <p:nvPr/>
          </p:nvSpPr>
          <p:spPr bwMode="auto">
            <a:xfrm>
              <a:off x="1920" y="2315"/>
              <a:ext cx="112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0" lang="en-US" altLang="zh-CN" sz="2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8" name="Rectangle 40"/>
            <p:cNvSpPr>
              <a:spLocks noChangeArrowheads="1"/>
            </p:cNvSpPr>
            <p:nvPr/>
          </p:nvSpPr>
          <p:spPr bwMode="auto">
            <a:xfrm>
              <a:off x="560" y="2315"/>
              <a:ext cx="112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0" lang="en-US" altLang="zh-CN" sz="2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59" name="Rectangle 41"/>
            <p:cNvSpPr>
              <a:spLocks noChangeArrowheads="1"/>
            </p:cNvSpPr>
            <p:nvPr/>
          </p:nvSpPr>
          <p:spPr bwMode="auto">
            <a:xfrm>
              <a:off x="2709" y="1969"/>
              <a:ext cx="9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60" name="Rectangle 42"/>
            <p:cNvSpPr>
              <a:spLocks noChangeArrowheads="1"/>
            </p:cNvSpPr>
            <p:nvPr/>
          </p:nvSpPr>
          <p:spPr bwMode="auto">
            <a:xfrm>
              <a:off x="2415" y="1969"/>
              <a:ext cx="9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61" name="Rectangle 43"/>
            <p:cNvSpPr>
              <a:spLocks noChangeArrowheads="1"/>
            </p:cNvSpPr>
            <p:nvPr/>
          </p:nvSpPr>
          <p:spPr bwMode="auto">
            <a:xfrm>
              <a:off x="1320" y="1969"/>
              <a:ext cx="9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62" name="Rectangle 44"/>
            <p:cNvSpPr>
              <a:spLocks noChangeArrowheads="1"/>
            </p:cNvSpPr>
            <p:nvPr/>
          </p:nvSpPr>
          <p:spPr bwMode="auto">
            <a:xfrm>
              <a:off x="1025" y="1969"/>
              <a:ext cx="91" cy="326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3400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0" lang="en-US" altLang="zh-CN" sz="1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63" name="Rectangle 45"/>
            <p:cNvSpPr>
              <a:spLocks noChangeArrowheads="1"/>
            </p:cNvSpPr>
            <p:nvPr/>
          </p:nvSpPr>
          <p:spPr bwMode="auto">
            <a:xfrm>
              <a:off x="470" y="1695"/>
              <a:ext cx="125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0" lang="en-US" altLang="zh-CN" sz="2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464" name="Rectangle 46"/>
            <p:cNvSpPr>
              <a:spLocks noChangeArrowheads="1"/>
            </p:cNvSpPr>
            <p:nvPr/>
          </p:nvSpPr>
          <p:spPr bwMode="auto">
            <a:xfrm>
              <a:off x="1844" y="1686"/>
              <a:ext cx="125" cy="26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kumimoji="0" lang="en-US" altLang="zh-CN" sz="2800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0" lang="en-US" altLang="zh-CN" sz="2800">
                <a:solidFill>
                  <a:schemeClr val="accent2"/>
                </a:solidFill>
                <a:latin typeface="Arial" charset="0"/>
                <a:ea typeface="华文行楷" pitchFamily="2" charset="-122"/>
              </a:endParaRPr>
            </a:p>
          </p:txBody>
        </p:sp>
      </p:grpSp>
      <p:sp>
        <p:nvSpPr>
          <p:cNvPr id="47" name="标题 1"/>
          <p:cNvSpPr txBox="1">
            <a:spLocks/>
          </p:cNvSpPr>
          <p:nvPr/>
        </p:nvSpPr>
        <p:spPr bwMode="auto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标题 1"/>
          <p:cNvSpPr txBox="1">
            <a:spLocks/>
          </p:cNvSpPr>
          <p:nvPr/>
        </p:nvSpPr>
        <p:spPr bwMode="auto">
          <a:xfrm>
            <a:off x="692150" y="11655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Tx/>
              <a:tabLst/>
              <a:defRPr/>
            </a:pP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7.1 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图的定义和术语</a:t>
            </a:r>
            <a:endParaRPr lang="zh-CN" alt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在无向图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=(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中，从顶点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到顶点</a:t>
            </a:r>
            <a:r>
              <a:rPr lang="en-US" altLang="zh-CN" i="1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之间的路径是一个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顶点序列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</a:t>
            </a:r>
            <a:r>
              <a:rPr lang="en-US" altLang="zh-CN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</a:t>
            </a:r>
            <a:r>
              <a:rPr lang="en-US" altLang="zh-CN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</a:t>
            </a:r>
            <a:r>
              <a:rPr lang="en-US" altLang="zh-CN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, …, 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i,m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i="1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err="1" smtClean="0">
                <a:latin typeface="Times New Roman" pitchFamily="18" charset="0"/>
                <a:ea typeface="宋体" charset="-122"/>
                <a:cs typeface="Times New Roman" pitchFamily="18" charset="0"/>
              </a:rPr>
              <a:t>q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，其中，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i,j</a:t>
            </a:r>
            <a:r>
              <a:rPr lang="en-US" altLang="zh-CN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-1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i,j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)∈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 ≤ 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j 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≤ 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若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是有向图，则路径也是有方向的，顶点序列满足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&lt;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i,j</a:t>
            </a:r>
            <a:r>
              <a:rPr lang="en-US" altLang="zh-CN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-1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</a:t>
            </a:r>
            <a:r>
              <a:rPr lang="en-US" altLang="zh-CN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v</a:t>
            </a:r>
            <a:r>
              <a:rPr lang="en-US" altLang="zh-CN" i="1" baseline="-30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i,j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&gt;∈</a:t>
            </a:r>
            <a:r>
              <a:rPr lang="en-US" altLang="zh-CN" i="1" dirty="0">
                <a:latin typeface="Times New Roman" pitchFamily="18" charset="0"/>
                <a:ea typeface="宋体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宋体" charset="-122"/>
                <a:cs typeface="Times New Roman" pitchFamily="18" charset="0"/>
              </a:rPr>
              <a:t>。</a:t>
            </a:r>
          </a:p>
          <a:p>
            <a:pPr lvl="1"/>
            <a:r>
              <a:rPr lang="zh-CN" altLang="en-US" dirty="0"/>
              <a:t>一般情况下，图中的</a:t>
            </a:r>
            <a:r>
              <a:rPr lang="zh-CN" altLang="en-US" dirty="0">
                <a:solidFill>
                  <a:srgbClr val="FF0000"/>
                </a:solidFill>
              </a:rPr>
              <a:t>路径不惟一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88780"/>
            <a:ext cx="2382886" cy="20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827385" y="4640920"/>
            <a:ext cx="51847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到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的路径：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                           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2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3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                           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1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2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5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3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V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0" name="Text Box 24"/>
          <p:cNvSpPr txBox="1">
            <a:spLocks noChangeArrowheads="1"/>
          </p:cNvSpPr>
          <p:nvPr/>
        </p:nvSpPr>
        <p:spPr bwMode="auto">
          <a:xfrm>
            <a:off x="4355976" y="3633217"/>
            <a:ext cx="3962400" cy="13731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1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4</a:t>
            </a:r>
            <a:r>
              <a:rPr kumimoji="0" lang="zh-CN" altLang="en-US" sz="2800" b="1" dirty="0">
                <a:solidFill>
                  <a:srgbClr val="0000FF"/>
                </a:solidFill>
                <a:ea typeface="宋体" charset="-122"/>
              </a:rPr>
              <a:t>：长度为</a:t>
            </a:r>
            <a:r>
              <a:rPr kumimoji="0" lang="en-US" altLang="zh-CN" sz="2800" b="1" dirty="0">
                <a:solidFill>
                  <a:srgbClr val="0000FF"/>
                </a:solidFill>
                <a:ea typeface="宋体" charset="-122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1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2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3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4 </a:t>
            </a:r>
            <a:r>
              <a:rPr kumimoji="0" lang="zh-CN" altLang="en-US" sz="2800" b="1" dirty="0">
                <a:solidFill>
                  <a:srgbClr val="0000FF"/>
                </a:solidFill>
                <a:ea typeface="宋体" charset="-122"/>
              </a:rPr>
              <a:t>：长度为</a:t>
            </a:r>
            <a:r>
              <a:rPr kumimoji="0" lang="en-US" altLang="zh-CN" sz="2800" b="1" dirty="0">
                <a:solidFill>
                  <a:srgbClr val="0000FF"/>
                </a:solidFill>
                <a:ea typeface="宋体" charset="-122"/>
              </a:rPr>
              <a:t>3</a:t>
            </a:r>
            <a:endParaRPr kumimoji="0" lang="en-US" altLang="zh-CN" sz="2800" b="1" baseline="-25000" dirty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1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2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5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3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4 </a:t>
            </a:r>
            <a:r>
              <a:rPr kumimoji="0" lang="zh-CN" altLang="en-US" sz="2800" b="1" dirty="0">
                <a:solidFill>
                  <a:srgbClr val="0000FF"/>
                </a:solidFill>
                <a:ea typeface="宋体" charset="-122"/>
              </a:rPr>
              <a:t>：长度为</a:t>
            </a:r>
            <a:r>
              <a:rPr kumimoji="0" lang="en-US" altLang="zh-CN" sz="2800" b="1" dirty="0">
                <a:solidFill>
                  <a:srgbClr val="0000FF"/>
                </a:solidFill>
                <a:ea typeface="宋体" charset="-122"/>
              </a:rPr>
              <a:t>4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98587" y="3356992"/>
            <a:ext cx="2555875" cy="2259012"/>
            <a:chOff x="884" y="1307"/>
            <a:chExt cx="1610" cy="1423"/>
          </a:xfrm>
        </p:grpSpPr>
        <p:sp>
          <p:nvSpPr>
            <p:cNvPr id="20491" name="Freeform 29"/>
            <p:cNvSpPr>
              <a:spLocks/>
            </p:cNvSpPr>
            <p:nvPr/>
          </p:nvSpPr>
          <p:spPr bwMode="auto">
            <a:xfrm>
              <a:off x="1779" y="1548"/>
              <a:ext cx="416" cy="419"/>
            </a:xfrm>
            <a:custGeom>
              <a:avLst/>
              <a:gdLst>
                <a:gd name="T0" fmla="*/ 511 w 375"/>
                <a:gd name="T1" fmla="*/ 0 h 375"/>
                <a:gd name="T2" fmla="*/ 0 w 375"/>
                <a:gd name="T3" fmla="*/ 523 h 3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20503" name="Oval 31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20504" name="Text Box 32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1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sp>
            <p:nvSpPr>
              <p:cNvPr id="20505" name="Line 33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0506" name="Oval 34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20507" name="Text Box 35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 dirty="0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 dirty="0">
                    <a:solidFill>
                      <a:srgbClr val="0000FF"/>
                    </a:solidFill>
                    <a:ea typeface="宋体" charset="-122"/>
                  </a:rPr>
                  <a:t>2</a:t>
                </a:r>
                <a:endParaRPr kumimoji="0" lang="en-US" altLang="zh-CN" sz="2800" b="1" dirty="0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20493" name="Freeform 36"/>
            <p:cNvSpPr>
              <a:spLocks/>
            </p:cNvSpPr>
            <p:nvPr/>
          </p:nvSpPr>
          <p:spPr bwMode="auto">
            <a:xfrm>
              <a:off x="1150" y="2131"/>
              <a:ext cx="360" cy="355"/>
            </a:xfrm>
            <a:custGeom>
              <a:avLst/>
              <a:gdLst>
                <a:gd name="T0" fmla="*/ 518 w 300"/>
                <a:gd name="T1" fmla="*/ 0 h 300"/>
                <a:gd name="T2" fmla="*/ 0 w 300"/>
                <a:gd name="T3" fmla="*/ 497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494" name="Line 37"/>
            <p:cNvSpPr>
              <a:spLocks noChangeShapeType="1"/>
            </p:cNvSpPr>
            <p:nvPr/>
          </p:nvSpPr>
          <p:spPr bwMode="auto">
            <a:xfrm>
              <a:off x="2322" y="1638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495" name="Line 38"/>
            <p:cNvSpPr>
              <a:spLocks noChangeShapeType="1"/>
            </p:cNvSpPr>
            <p:nvPr/>
          </p:nvSpPr>
          <p:spPr bwMode="auto">
            <a:xfrm>
              <a:off x="1805" y="2141"/>
              <a:ext cx="405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496" name="Line 39"/>
            <p:cNvSpPr>
              <a:spLocks noChangeShapeType="1"/>
            </p:cNvSpPr>
            <p:nvPr/>
          </p:nvSpPr>
          <p:spPr bwMode="auto">
            <a:xfrm>
              <a:off x="1021" y="1642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0800" tIns="28800" rIns="0" bIns="10800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20497" name="Oval 40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hangingPunct="1"/>
              <a:endParaRPr kumimoji="0" lang="zh-CN" altLang="zh-CN" sz="1800" b="1">
                <a:solidFill>
                  <a:srgbClr val="0000FF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0498" name="Text Box 41"/>
            <p:cNvSpPr txBox="1">
              <a:spLocks noChangeArrowheads="1"/>
            </p:cNvSpPr>
            <p:nvPr/>
          </p:nvSpPr>
          <p:spPr bwMode="auto">
            <a:xfrm>
              <a:off x="1553" y="1887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/>
              <a:r>
                <a:rPr kumimoji="0" lang="en-US" altLang="zh-CN" sz="2800" b="1" i="1">
                  <a:solidFill>
                    <a:srgbClr val="0000FF"/>
                  </a:solidFill>
                  <a:ea typeface="宋体" charset="-122"/>
                </a:rPr>
                <a:t>V</a:t>
              </a:r>
              <a:r>
                <a:rPr kumimoji="0" lang="en-US" altLang="zh-CN" sz="2800" b="1" baseline="-25000">
                  <a:solidFill>
                    <a:srgbClr val="0000FF"/>
                  </a:solidFill>
                  <a:ea typeface="宋体" charset="-122"/>
                </a:rPr>
                <a:t>3</a:t>
              </a:r>
              <a:endParaRPr kumimoji="0" lang="en-US" altLang="zh-CN" sz="2800" b="1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20499" name="Oval 42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hangingPunct="1"/>
              <a:endParaRPr kumimoji="0" lang="zh-CN" altLang="zh-CN" sz="1800" b="1">
                <a:solidFill>
                  <a:srgbClr val="0000FF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0500" name="Text Box 43"/>
            <p:cNvSpPr txBox="1">
              <a:spLocks noChangeArrowheads="1"/>
            </p:cNvSpPr>
            <p:nvPr/>
          </p:nvSpPr>
          <p:spPr bwMode="auto">
            <a:xfrm>
              <a:off x="926" y="2355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/>
              <a:r>
                <a:rPr kumimoji="0" lang="en-US" altLang="zh-CN" sz="2800" b="1" i="1">
                  <a:solidFill>
                    <a:srgbClr val="0000FF"/>
                  </a:solidFill>
                  <a:ea typeface="宋体" charset="-122"/>
                </a:rPr>
                <a:t>V</a:t>
              </a:r>
              <a:r>
                <a:rPr kumimoji="0" lang="en-US" altLang="zh-CN" sz="2800" b="1" baseline="-25000">
                  <a:solidFill>
                    <a:srgbClr val="0000FF"/>
                  </a:solidFill>
                  <a:ea typeface="宋体" charset="-122"/>
                </a:rPr>
                <a:t>4</a:t>
              </a:r>
              <a:endParaRPr kumimoji="0" lang="en-US" altLang="zh-CN" sz="2800" b="1">
                <a:solidFill>
                  <a:srgbClr val="0000FF"/>
                </a:solidFill>
                <a:ea typeface="宋体" charset="-122"/>
              </a:endParaRPr>
            </a:p>
          </p:txBody>
        </p:sp>
        <p:sp>
          <p:nvSpPr>
            <p:cNvPr id="20501" name="Oval 44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ctr" eaLnBrk="1" hangingPunct="1"/>
              <a:endParaRPr kumimoji="0" lang="zh-CN" altLang="zh-CN" sz="1800" b="1">
                <a:solidFill>
                  <a:srgbClr val="0000FF"/>
                </a:solidFill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0502" name="Text Box 45"/>
            <p:cNvSpPr txBox="1">
              <a:spLocks noChangeArrowheads="1"/>
            </p:cNvSpPr>
            <p:nvPr/>
          </p:nvSpPr>
          <p:spPr bwMode="auto">
            <a:xfrm>
              <a:off x="2202" y="2353"/>
              <a:ext cx="292" cy="3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/>
              <a:r>
                <a:rPr kumimoji="0" lang="en-US" altLang="zh-CN" sz="2800" b="1" i="1">
                  <a:solidFill>
                    <a:srgbClr val="0000FF"/>
                  </a:solidFill>
                  <a:ea typeface="宋体" charset="-122"/>
                </a:rPr>
                <a:t>V</a:t>
              </a:r>
              <a:r>
                <a:rPr kumimoji="0" lang="en-US" altLang="zh-CN" sz="2800" b="1" baseline="-25000">
                  <a:solidFill>
                    <a:srgbClr val="0000FF"/>
                  </a:solidFill>
                  <a:ea typeface="宋体" charset="-122"/>
                </a:rPr>
                <a:t>5</a:t>
              </a:r>
              <a:endParaRPr kumimoji="0" lang="en-US" altLang="zh-CN" sz="2800" b="1">
                <a:solidFill>
                  <a:srgbClr val="0000FF"/>
                </a:solidFill>
                <a:ea typeface="宋体" charset="-122"/>
              </a:endParaRPr>
            </a:p>
          </p:txBody>
        </p:sp>
      </p:grp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16024" y="187452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路径长度：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2675974" y="1407602"/>
            <a:ext cx="5594801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非带权图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路径</a:t>
            </a:r>
            <a:r>
              <a:rPr lang="zh-CN" altLang="en-US" sz="2800" b="1" dirty="0" smtClean="0">
                <a:ea typeface="宋体" charset="-122"/>
              </a:rPr>
              <a:t>上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边或弧的数目</a:t>
            </a:r>
            <a:endParaRPr lang="zh-CN" altLang="en-US" sz="2800" b="1" dirty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带权图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路径上</a:t>
            </a: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各边的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权之和</a:t>
            </a:r>
            <a:endParaRPr lang="zh-CN" altLang="en-US" sz="28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2" name="AutoShape 7"/>
          <p:cNvSpPr>
            <a:spLocks/>
          </p:cNvSpPr>
          <p:nvPr/>
        </p:nvSpPr>
        <p:spPr bwMode="auto">
          <a:xfrm>
            <a:off x="2483271" y="1748096"/>
            <a:ext cx="242888" cy="777875"/>
          </a:xfrm>
          <a:prstGeom prst="leftBrace">
            <a:avLst>
              <a:gd name="adj1" fmla="val 266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30000"/>
              </a:spcBef>
            </a:pPr>
            <a:endParaRPr lang="zh-CN" altLang="en-US"/>
          </a:p>
        </p:txBody>
      </p:sp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4016" y="1807691"/>
            <a:ext cx="7772400" cy="579438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路径长度：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603966" y="1340768"/>
            <a:ext cx="5594801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非带权图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路径</a:t>
            </a:r>
            <a:r>
              <a:rPr lang="zh-CN" altLang="en-US" sz="2800" b="1" dirty="0" smtClean="0">
                <a:ea typeface="宋体" charset="-122"/>
              </a:rPr>
              <a:t>上</a:t>
            </a:r>
            <a:r>
              <a:rPr lang="zh-CN" altLang="en-US" sz="2800" b="1" dirty="0" smtClean="0">
                <a:solidFill>
                  <a:srgbClr val="FF0000"/>
                </a:solidFill>
                <a:ea typeface="宋体" charset="-122"/>
              </a:rPr>
              <a:t>边或弧的数目</a:t>
            </a:r>
            <a:endParaRPr lang="zh-CN" altLang="en-US" sz="2800" b="1" dirty="0">
              <a:solidFill>
                <a:srgbClr val="FF0000"/>
              </a:solidFill>
              <a:ea typeface="宋体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带权图</a:t>
            </a:r>
            <a:r>
              <a:rPr lang="en-US" altLang="zh-CN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ea typeface="宋体" charset="-122"/>
              </a:rPr>
              <a:t>路径上</a:t>
            </a:r>
            <a:r>
              <a:rPr lang="zh-CN" altLang="en-US" sz="2800" b="1" dirty="0">
                <a:solidFill>
                  <a:schemeClr val="tx2"/>
                </a:solidFill>
                <a:ea typeface="宋体" charset="-122"/>
              </a:rPr>
              <a:t>各边的</a:t>
            </a:r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权之和</a:t>
            </a:r>
            <a:endParaRPr lang="zh-CN" altLang="en-US" sz="2800" b="1" dirty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4400872" y="3484165"/>
            <a:ext cx="4419600" cy="138499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1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4</a:t>
            </a:r>
            <a:r>
              <a:rPr kumimoji="0" lang="zh-CN" altLang="en-US" sz="2800" b="1" dirty="0">
                <a:solidFill>
                  <a:srgbClr val="0000FF"/>
                </a:solidFill>
                <a:ea typeface="宋体" charset="-122"/>
              </a:rPr>
              <a:t>：长度为</a:t>
            </a:r>
            <a:r>
              <a:rPr kumimoji="0" lang="en-US" altLang="zh-CN" sz="2800" b="1" dirty="0">
                <a:solidFill>
                  <a:srgbClr val="0000FF"/>
                </a:solidFill>
                <a:ea typeface="宋体" charset="-122"/>
              </a:rPr>
              <a:t>8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1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2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3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4 </a:t>
            </a:r>
            <a:r>
              <a:rPr kumimoji="0" lang="zh-CN" altLang="en-US" sz="2800" b="1" dirty="0">
                <a:solidFill>
                  <a:srgbClr val="0000FF"/>
                </a:solidFill>
                <a:ea typeface="宋体" charset="-122"/>
              </a:rPr>
              <a:t>：长度为</a:t>
            </a:r>
            <a:r>
              <a:rPr kumimoji="0" lang="en-US" altLang="zh-CN" sz="2800" b="1" dirty="0">
                <a:solidFill>
                  <a:srgbClr val="0000FF"/>
                </a:solidFill>
                <a:ea typeface="宋体" charset="-122"/>
              </a:rPr>
              <a:t>7</a:t>
            </a:r>
            <a:endParaRPr kumimoji="0" lang="en-US" altLang="zh-CN" sz="2800" b="1" baseline="-25000" dirty="0">
              <a:solidFill>
                <a:srgbClr val="0000FF"/>
              </a:solidFill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1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2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5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3 </a:t>
            </a:r>
            <a:r>
              <a:rPr kumimoji="0" lang="en-US" altLang="zh-CN" sz="2800" b="1" i="1" dirty="0">
                <a:solidFill>
                  <a:srgbClr val="0000FF"/>
                </a:solidFill>
                <a:ea typeface="宋体" charset="-122"/>
              </a:rPr>
              <a:t>V</a:t>
            </a:r>
            <a:r>
              <a:rPr kumimoji="0" lang="en-US" altLang="zh-CN" sz="2800" b="1" baseline="-25000" dirty="0">
                <a:solidFill>
                  <a:srgbClr val="0000FF"/>
                </a:solidFill>
                <a:ea typeface="宋体" charset="-122"/>
              </a:rPr>
              <a:t>4 </a:t>
            </a:r>
            <a:r>
              <a:rPr kumimoji="0" lang="zh-CN" altLang="en-US" sz="2800" b="1" dirty="0">
                <a:solidFill>
                  <a:srgbClr val="0000FF"/>
                </a:solidFill>
                <a:ea typeface="宋体" charset="-122"/>
              </a:rPr>
              <a:t>：长度为</a:t>
            </a:r>
            <a:r>
              <a:rPr kumimoji="0" lang="en-US" altLang="zh-CN" sz="2800" b="1" dirty="0">
                <a:solidFill>
                  <a:srgbClr val="0000FF"/>
                </a:solidFill>
                <a:ea typeface="宋体" charset="-122"/>
              </a:rPr>
              <a:t>15</a:t>
            </a:r>
          </a:p>
        </p:txBody>
      </p:sp>
      <p:sp>
        <p:nvSpPr>
          <p:cNvPr id="21511" name="AutoShape 7"/>
          <p:cNvSpPr>
            <a:spLocks/>
          </p:cNvSpPr>
          <p:nvPr/>
        </p:nvSpPr>
        <p:spPr bwMode="auto">
          <a:xfrm>
            <a:off x="2411263" y="1681262"/>
            <a:ext cx="242888" cy="777875"/>
          </a:xfrm>
          <a:prstGeom prst="leftBrace">
            <a:avLst>
              <a:gd name="adj1" fmla="val 266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30000"/>
              </a:spcBef>
            </a:pPr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8972" y="2996952"/>
            <a:ext cx="3150940" cy="2808312"/>
            <a:chOff x="327" y="2090"/>
            <a:chExt cx="1804" cy="1557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24" y="2224"/>
              <a:ext cx="1610" cy="1423"/>
              <a:chOff x="884" y="1307"/>
              <a:chExt cx="1610" cy="1423"/>
            </a:xfrm>
          </p:grpSpPr>
          <p:sp>
            <p:nvSpPr>
              <p:cNvPr id="21521" name="Freeform 10"/>
              <p:cNvSpPr>
                <a:spLocks/>
              </p:cNvSpPr>
              <p:nvPr/>
            </p:nvSpPr>
            <p:spPr bwMode="auto">
              <a:xfrm>
                <a:off x="1779" y="1548"/>
                <a:ext cx="416" cy="419"/>
              </a:xfrm>
              <a:custGeom>
                <a:avLst/>
                <a:gdLst>
                  <a:gd name="T0" fmla="*/ 511 w 375"/>
                  <a:gd name="T1" fmla="*/ 0 h 375"/>
                  <a:gd name="T2" fmla="*/ 0 w 375"/>
                  <a:gd name="T3" fmla="*/ 523 h 37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375">
                    <a:moveTo>
                      <a:pt x="375" y="0"/>
                    </a:moveTo>
                    <a:lnTo>
                      <a:pt x="0" y="375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931" y="1307"/>
                <a:ext cx="1563" cy="377"/>
                <a:chOff x="220" y="942"/>
                <a:chExt cx="1563" cy="377"/>
              </a:xfrm>
            </p:grpSpPr>
            <p:sp>
              <p:nvSpPr>
                <p:cNvPr id="21533" name="Oval 12"/>
                <p:cNvSpPr>
                  <a:spLocks noChangeArrowheads="1"/>
                </p:cNvSpPr>
                <p:nvPr/>
              </p:nvSpPr>
              <p:spPr bwMode="auto">
                <a:xfrm>
                  <a:off x="220" y="975"/>
                  <a:ext cx="317" cy="317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ctr" eaLnBrk="1" hangingPunct="1"/>
                  <a:endParaRPr kumimoji="0" lang="zh-CN" altLang="zh-CN" sz="1800" b="1">
                    <a:solidFill>
                      <a:srgbClr val="0000FF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2153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2" y="944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/>
                  <a:r>
                    <a:rPr kumimoji="0" lang="en-US" altLang="zh-CN" sz="2800" b="1" i="1">
                      <a:solidFill>
                        <a:srgbClr val="0000FF"/>
                      </a:solidFill>
                      <a:ea typeface="宋体" charset="-122"/>
                    </a:rPr>
                    <a:t>V</a:t>
                  </a:r>
                  <a:r>
                    <a:rPr kumimoji="0" lang="en-US" altLang="zh-CN" sz="2800" b="1" baseline="-25000">
                      <a:solidFill>
                        <a:srgbClr val="0000FF"/>
                      </a:solidFill>
                      <a:ea typeface="宋体" charset="-122"/>
                    </a:rPr>
                    <a:t>1</a:t>
                  </a:r>
                  <a:endParaRPr kumimoji="0" lang="en-US" altLang="zh-CN" sz="2800" b="1">
                    <a:solidFill>
                      <a:srgbClr val="0000FF"/>
                    </a:solidFill>
                    <a:ea typeface="宋体" charset="-122"/>
                  </a:endParaRPr>
                </a:p>
              </p:txBody>
            </p:sp>
            <p:sp>
              <p:nvSpPr>
                <p:cNvPr id="21535" name="Line 14"/>
                <p:cNvSpPr>
                  <a:spLocks noChangeShapeType="1"/>
                </p:cNvSpPr>
                <p:nvPr/>
              </p:nvSpPr>
              <p:spPr bwMode="auto">
                <a:xfrm>
                  <a:off x="516" y="1104"/>
                  <a:ext cx="95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10800" tIns="28800" rIns="0" bIns="10800"/>
                <a:lstStyle/>
                <a:p>
                  <a:endParaRPr lang="zh-CN" altLang="en-US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1536" name="Oval 15"/>
                <p:cNvSpPr>
                  <a:spLocks noChangeArrowheads="1"/>
                </p:cNvSpPr>
                <p:nvPr/>
              </p:nvSpPr>
              <p:spPr bwMode="auto">
                <a:xfrm>
                  <a:off x="1449" y="973"/>
                  <a:ext cx="317" cy="317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ctr" eaLnBrk="1" hangingPunct="1"/>
                  <a:endParaRPr kumimoji="0" lang="zh-CN" altLang="zh-CN" sz="1800" b="1">
                    <a:solidFill>
                      <a:srgbClr val="0000FF"/>
                    </a:solidFill>
                    <a:latin typeface="Arial" charset="0"/>
                    <a:ea typeface="华文行楷" pitchFamily="2" charset="-122"/>
                  </a:endParaRPr>
                </a:p>
              </p:txBody>
            </p:sp>
            <p:sp>
              <p:nvSpPr>
                <p:cNvPr id="2153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91" y="942"/>
                  <a:ext cx="292" cy="375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lIns="10800" tIns="28800" rIns="0" bIns="10800"/>
                <a:lstStyle/>
                <a:p>
                  <a:pPr algn="just"/>
                  <a:r>
                    <a:rPr kumimoji="0" lang="en-US" altLang="zh-CN" sz="2800" b="1" i="1">
                      <a:solidFill>
                        <a:srgbClr val="0000FF"/>
                      </a:solidFill>
                      <a:ea typeface="宋体" charset="-122"/>
                    </a:rPr>
                    <a:t>V</a:t>
                  </a:r>
                  <a:r>
                    <a:rPr kumimoji="0" lang="en-US" altLang="zh-CN" sz="2800" b="1" baseline="-25000">
                      <a:solidFill>
                        <a:srgbClr val="0000FF"/>
                      </a:solidFill>
                      <a:ea typeface="宋体" charset="-122"/>
                    </a:rPr>
                    <a:t>2</a:t>
                  </a:r>
                  <a:endParaRPr kumimoji="0" lang="en-US" altLang="zh-CN" sz="2800" b="1">
                    <a:solidFill>
                      <a:srgbClr val="0000FF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21523" name="Freeform 17"/>
              <p:cNvSpPr>
                <a:spLocks/>
              </p:cNvSpPr>
              <p:nvPr/>
            </p:nvSpPr>
            <p:spPr bwMode="auto">
              <a:xfrm>
                <a:off x="1150" y="2131"/>
                <a:ext cx="360" cy="355"/>
              </a:xfrm>
              <a:custGeom>
                <a:avLst/>
                <a:gdLst>
                  <a:gd name="T0" fmla="*/ 518 w 300"/>
                  <a:gd name="T1" fmla="*/ 0 h 300"/>
                  <a:gd name="T2" fmla="*/ 0 w 300"/>
                  <a:gd name="T3" fmla="*/ 497 h 3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1524" name="Line 18"/>
              <p:cNvSpPr>
                <a:spLocks noChangeShapeType="1"/>
              </p:cNvSpPr>
              <p:nvPr/>
            </p:nvSpPr>
            <p:spPr bwMode="auto">
              <a:xfrm>
                <a:off x="2322" y="1638"/>
                <a:ext cx="0" cy="77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1525" name="Line 19"/>
              <p:cNvSpPr>
                <a:spLocks noChangeShapeType="1"/>
              </p:cNvSpPr>
              <p:nvPr/>
            </p:nvSpPr>
            <p:spPr bwMode="auto">
              <a:xfrm>
                <a:off x="1805" y="2141"/>
                <a:ext cx="405" cy="34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1526" name="Line 20"/>
              <p:cNvSpPr>
                <a:spLocks noChangeShapeType="1"/>
              </p:cNvSpPr>
              <p:nvPr/>
            </p:nvSpPr>
            <p:spPr bwMode="auto">
              <a:xfrm>
                <a:off x="1021" y="1642"/>
                <a:ext cx="0" cy="7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0800" tIns="28800" rIns="0" bIns="10800"/>
              <a:lstStyle/>
              <a:p>
                <a:endParaRPr lang="zh-CN" alt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1527" name="Oval 21"/>
              <p:cNvSpPr>
                <a:spLocks noChangeArrowheads="1"/>
              </p:cNvSpPr>
              <p:nvPr/>
            </p:nvSpPr>
            <p:spPr bwMode="auto">
              <a:xfrm>
                <a:off x="1511" y="1918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21528" name="Text Box 22"/>
              <p:cNvSpPr txBox="1">
                <a:spLocks noChangeArrowheads="1"/>
              </p:cNvSpPr>
              <p:nvPr/>
            </p:nvSpPr>
            <p:spPr bwMode="auto">
              <a:xfrm>
                <a:off x="1553" y="1887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3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sp>
            <p:nvSpPr>
              <p:cNvPr id="21529" name="Oval 23"/>
              <p:cNvSpPr>
                <a:spLocks noChangeArrowheads="1"/>
              </p:cNvSpPr>
              <p:nvPr/>
            </p:nvSpPr>
            <p:spPr bwMode="auto">
              <a:xfrm>
                <a:off x="884" y="2386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21530" name="Text Box 24"/>
              <p:cNvSpPr txBox="1">
                <a:spLocks noChangeArrowheads="1"/>
              </p:cNvSpPr>
              <p:nvPr/>
            </p:nvSpPr>
            <p:spPr bwMode="auto">
              <a:xfrm>
                <a:off x="926" y="2355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4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  <p:sp>
            <p:nvSpPr>
              <p:cNvPr id="21531" name="Oval 25"/>
              <p:cNvSpPr>
                <a:spLocks noChangeArrowheads="1"/>
              </p:cNvSpPr>
              <p:nvPr/>
            </p:nvSpPr>
            <p:spPr bwMode="auto">
              <a:xfrm>
                <a:off x="2160" y="2384"/>
                <a:ext cx="317" cy="31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ctr" eaLnBrk="1" hangingPunct="1"/>
                <a:endParaRPr kumimoji="0" lang="zh-CN" altLang="zh-CN" sz="1800" b="1">
                  <a:solidFill>
                    <a:srgbClr val="0000FF"/>
                  </a:solidFill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21532" name="Text Box 26"/>
              <p:cNvSpPr txBox="1">
                <a:spLocks noChangeArrowheads="1"/>
              </p:cNvSpPr>
              <p:nvPr/>
            </p:nvSpPr>
            <p:spPr bwMode="auto">
              <a:xfrm>
                <a:off x="2202" y="2353"/>
                <a:ext cx="292" cy="37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lIns="10800" tIns="28800" rIns="0" bIns="10800"/>
              <a:lstStyle/>
              <a:p>
                <a:pPr algn="just"/>
                <a:r>
                  <a:rPr kumimoji="0" lang="en-US" altLang="zh-CN" sz="2800" b="1" i="1">
                    <a:solidFill>
                      <a:srgbClr val="0000FF"/>
                    </a:solidFill>
                    <a:ea typeface="宋体" charset="-122"/>
                  </a:rPr>
                  <a:t>V</a:t>
                </a:r>
                <a:r>
                  <a:rPr kumimoji="0" lang="en-US" altLang="zh-CN" sz="2800" b="1" baseline="-25000">
                    <a:solidFill>
                      <a:srgbClr val="0000FF"/>
                    </a:solidFill>
                    <a:ea typeface="宋体" charset="-122"/>
                  </a:rPr>
                  <a:t>5</a:t>
                </a:r>
                <a:endParaRPr kumimoji="0" lang="en-US" altLang="zh-CN" sz="2800" b="1">
                  <a:solidFill>
                    <a:srgbClr val="0000FF"/>
                  </a:solidFill>
                  <a:ea typeface="宋体" charset="-122"/>
                </a:endParaRPr>
              </a:p>
            </p:txBody>
          </p:sp>
        </p:grpSp>
        <p:sp>
          <p:nvSpPr>
            <p:cNvPr id="21515" name="Text Box 27"/>
            <p:cNvSpPr txBox="1">
              <a:spLocks noChangeArrowheads="1"/>
            </p:cNvSpPr>
            <p:nvPr/>
          </p:nvSpPr>
          <p:spPr bwMode="auto">
            <a:xfrm>
              <a:off x="1085" y="2090"/>
              <a:ext cx="288" cy="29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 dirty="0">
                  <a:solidFill>
                    <a:srgbClr val="0000FF"/>
                  </a:solidFill>
                  <a:ea typeface="华文行楷" pitchFamily="2" charset="-122"/>
                </a:rPr>
                <a:t>2</a:t>
              </a:r>
            </a:p>
          </p:txBody>
        </p:sp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1843" y="2752"/>
              <a:ext cx="288" cy="29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0000FF"/>
                  </a:solidFill>
                  <a:ea typeface="华文行楷" pitchFamily="2" charset="-122"/>
                </a:rPr>
                <a:t>5</a:t>
              </a:r>
            </a:p>
          </p:txBody>
        </p:sp>
        <p:sp>
          <p:nvSpPr>
            <p:cNvPr id="21517" name="Text Box 29"/>
            <p:cNvSpPr txBox="1">
              <a:spLocks noChangeArrowheads="1"/>
            </p:cNvSpPr>
            <p:nvPr/>
          </p:nvSpPr>
          <p:spPr bwMode="auto">
            <a:xfrm>
              <a:off x="1469" y="2954"/>
              <a:ext cx="288" cy="29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0000FF"/>
                  </a:solidFill>
                  <a:ea typeface="华文行楷" pitchFamily="2" charset="-122"/>
                </a:rPr>
                <a:t>6</a:t>
              </a:r>
            </a:p>
          </p:txBody>
        </p:sp>
        <p:sp>
          <p:nvSpPr>
            <p:cNvPr id="21518" name="Text Box 30"/>
            <p:cNvSpPr txBox="1">
              <a:spLocks noChangeArrowheads="1"/>
            </p:cNvSpPr>
            <p:nvPr/>
          </p:nvSpPr>
          <p:spPr bwMode="auto">
            <a:xfrm>
              <a:off x="1258" y="2474"/>
              <a:ext cx="288" cy="29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0000FF"/>
                  </a:solidFill>
                  <a:ea typeface="华文行楷" pitchFamily="2" charset="-122"/>
                </a:rPr>
                <a:t>3</a:t>
              </a:r>
            </a:p>
          </p:txBody>
        </p:sp>
        <p:sp>
          <p:nvSpPr>
            <p:cNvPr id="21519" name="Text Box 31"/>
            <p:cNvSpPr txBox="1">
              <a:spLocks noChangeArrowheads="1"/>
            </p:cNvSpPr>
            <p:nvPr/>
          </p:nvSpPr>
          <p:spPr bwMode="auto">
            <a:xfrm>
              <a:off x="683" y="2945"/>
              <a:ext cx="288" cy="29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0000FF"/>
                  </a:solidFill>
                  <a:ea typeface="华文行楷" pitchFamily="2" charset="-122"/>
                </a:rPr>
                <a:t>2</a:t>
              </a:r>
            </a:p>
          </p:txBody>
        </p: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327" y="2782"/>
              <a:ext cx="288" cy="29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0" lang="en-US" altLang="zh-CN" sz="2800" b="1">
                  <a:solidFill>
                    <a:srgbClr val="0000FF"/>
                  </a:solidFill>
                  <a:ea typeface="华文行楷" pitchFamily="2" charset="-122"/>
                </a:rPr>
                <a:t>8</a:t>
              </a:r>
            </a:p>
          </p:txBody>
        </p:sp>
      </p:grp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163" y="1052736"/>
            <a:ext cx="8569325" cy="5399087"/>
          </a:xfrm>
        </p:spPr>
        <p:txBody>
          <a:bodyPr/>
          <a:lstStyle/>
          <a:p>
            <a:pPr>
              <a:spcBef>
                <a:spcPts val="1000"/>
              </a:spcBef>
            </a:pPr>
            <a:endParaRPr lang="en-US" altLang="zh-CN" dirty="0" smtClean="0"/>
          </a:p>
          <a:p>
            <a:pPr>
              <a:spcBef>
                <a:spcPts val="1000"/>
              </a:spcBef>
            </a:pPr>
            <a:endParaRPr lang="en-US" altLang="zh-CN" dirty="0" smtClean="0"/>
          </a:p>
          <a:p>
            <a:pPr>
              <a:spcBef>
                <a:spcPts val="4500"/>
              </a:spcBef>
            </a:pPr>
            <a:r>
              <a:rPr lang="zh-CN" altLang="en-US" dirty="0" smtClean="0"/>
              <a:t>回路</a:t>
            </a:r>
            <a:r>
              <a:rPr lang="en-US" altLang="zh-CN" dirty="0" smtClean="0"/>
              <a:t>(Cycle)</a:t>
            </a:r>
          </a:p>
          <a:p>
            <a:pPr lvl="1">
              <a:spcBef>
                <a:spcPts val="1000"/>
              </a:spcBef>
            </a:pPr>
            <a:r>
              <a:rPr lang="zh-CN" altLang="en-US" dirty="0" smtClean="0"/>
              <a:t>第一</a:t>
            </a:r>
            <a:r>
              <a:rPr lang="zh-CN" altLang="en-US" dirty="0"/>
              <a:t>个顶点和最后一个顶点相同的路径。</a:t>
            </a:r>
          </a:p>
          <a:p>
            <a:pPr>
              <a:spcBef>
                <a:spcPts val="1000"/>
              </a:spcBef>
            </a:pPr>
            <a:r>
              <a:rPr lang="zh-CN" altLang="en-US" dirty="0"/>
              <a:t>简单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>
              <a:spcBef>
                <a:spcPts val="1000"/>
              </a:spcBef>
            </a:pPr>
            <a:r>
              <a:rPr lang="zh-CN" altLang="en-US" dirty="0" smtClean="0"/>
              <a:t>序列中</a:t>
            </a:r>
            <a:r>
              <a:rPr lang="zh-CN" altLang="en-US" dirty="0" smtClean="0">
                <a:solidFill>
                  <a:srgbClr val="FF0000"/>
                </a:solidFill>
              </a:rPr>
              <a:t>顶点不重复出现</a:t>
            </a:r>
            <a:r>
              <a:rPr lang="zh-CN" altLang="en-US" dirty="0" smtClean="0"/>
              <a:t>的路径</a:t>
            </a:r>
            <a:r>
              <a:rPr lang="zh-CN" altLang="en-US" dirty="0"/>
              <a:t>。</a:t>
            </a:r>
          </a:p>
          <a:p>
            <a:pPr>
              <a:spcBef>
                <a:spcPts val="1000"/>
              </a:spcBef>
            </a:pPr>
            <a:r>
              <a:rPr lang="zh-CN" altLang="en-US" dirty="0"/>
              <a:t>简单回路</a:t>
            </a:r>
            <a:r>
              <a:rPr lang="en-US" altLang="zh-CN" dirty="0"/>
              <a:t>(</a:t>
            </a:r>
            <a:r>
              <a:rPr lang="zh-CN" altLang="en-US" dirty="0"/>
              <a:t>简单环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000"/>
              </a:spcBef>
            </a:pPr>
            <a:r>
              <a:rPr lang="zh-CN" altLang="en-US" dirty="0" smtClean="0"/>
              <a:t>除</a:t>
            </a:r>
            <a:r>
              <a:rPr lang="zh-CN" altLang="en-US" dirty="0"/>
              <a:t>路径起点和终点相同外，其余顶点均不相同的路径。</a:t>
            </a:r>
          </a:p>
          <a:p>
            <a:pPr>
              <a:spcBef>
                <a:spcPts val="1000"/>
              </a:spcBef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7" y="908720"/>
            <a:ext cx="620182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子图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ea typeface="宋体" charset="-122"/>
              </a:rPr>
              <a:t>若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图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（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），</a:t>
            </a:r>
            <a:r>
              <a:rPr lang="en-US" altLang="zh-CN" i="1" dirty="0" smtClean="0">
                <a:solidFill>
                  <a:schemeClr val="tx1"/>
                </a:solidFill>
                <a:ea typeface="宋体" charset="-122"/>
              </a:rPr>
              <a:t>G'  </a:t>
            </a:r>
            <a:r>
              <a:rPr lang="en-US" altLang="zh-CN" dirty="0" smtClean="0">
                <a:solidFill>
                  <a:schemeClr val="tx1"/>
                </a:solidFill>
                <a:ea typeface="宋体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（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V'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E'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），如果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V'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V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且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E'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  <a:sym typeface="Symbol" pitchFamily="18" charset="2"/>
              </a:rPr>
              <a:t>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E</a:t>
            </a:r>
            <a:r>
              <a:rPr lang="en-US" altLang="zh-CN" dirty="0">
                <a:solidFill>
                  <a:schemeClr val="tx1"/>
                </a:solidFill>
                <a:ea typeface="宋体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宋体" charset="-122"/>
              </a:rPr>
              <a:t>，则称图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G'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  <a:ea typeface="宋体" charset="-122"/>
              </a:rPr>
              <a:t>是</a:t>
            </a:r>
            <a:r>
              <a:rPr lang="en-US" altLang="zh-CN" i="1" dirty="0">
                <a:solidFill>
                  <a:schemeClr val="tx1"/>
                </a:solidFill>
                <a:ea typeface="宋体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宋体" charset="-122"/>
                <a:ea typeface="宋体" charset="-122"/>
              </a:rPr>
              <a:t>的子图</a:t>
            </a:r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例子</a:t>
            </a:r>
            <a:endParaRPr lang="en-US" altLang="zh-CN" dirty="0" smtClean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pPr lvl="2"/>
            <a:r>
              <a:rPr lang="en-US" altLang="zh-CN" dirty="0" smtClean="0">
                <a:latin typeface="宋体" charset="-122"/>
                <a:ea typeface="宋体" charset="-122"/>
              </a:rPr>
              <a:t>(</a:t>
            </a:r>
            <a:r>
              <a:rPr lang="en-US" altLang="zh-CN" dirty="0">
                <a:latin typeface="宋体" charset="-122"/>
                <a:ea typeface="宋体" charset="-122"/>
              </a:rPr>
              <a:t>b)</a:t>
            </a:r>
            <a:r>
              <a:rPr lang="zh-CN" altLang="en-US" dirty="0">
                <a:latin typeface="宋体" charset="-122"/>
                <a:ea typeface="宋体" charset="-122"/>
              </a:rPr>
              <a:t>、</a:t>
            </a:r>
            <a:r>
              <a:rPr lang="en-US" altLang="zh-CN" dirty="0">
                <a:latin typeface="宋体" charset="-122"/>
                <a:ea typeface="宋体" charset="-122"/>
              </a:rPr>
              <a:t>(c) </a:t>
            </a:r>
            <a:r>
              <a:rPr lang="zh-CN" altLang="en-US" dirty="0">
                <a:latin typeface="宋体" charset="-122"/>
                <a:ea typeface="宋体" charset="-122"/>
              </a:rPr>
              <a:t>是 </a:t>
            </a:r>
            <a:r>
              <a:rPr lang="en-US" altLang="zh-CN" dirty="0">
                <a:latin typeface="宋体" charset="-122"/>
                <a:ea typeface="宋体" charset="-122"/>
              </a:rPr>
              <a:t>(a) </a:t>
            </a:r>
            <a:r>
              <a:rPr lang="zh-CN" altLang="en-US" dirty="0">
                <a:latin typeface="宋体" charset="-122"/>
                <a:ea typeface="宋体" charset="-122"/>
              </a:rPr>
              <a:t>的子图</a:t>
            </a:r>
          </a:p>
          <a:p>
            <a:pPr lvl="2"/>
            <a:endParaRPr lang="zh-CN" altLang="en-US" dirty="0">
              <a:solidFill>
                <a:schemeClr val="tx1"/>
              </a:solidFill>
              <a:latin typeface="宋体" charset="-122"/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60884" y="5878513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宋体" charset="-122"/>
                <a:ea typeface="宋体" charset="-122"/>
              </a:rPr>
              <a:t>(a)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75484" y="5878513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宋体" charset="-122"/>
                <a:ea typeface="宋体" charset="-122"/>
              </a:rPr>
              <a:t>(b)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66284" y="5878513"/>
            <a:ext cx="1125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宋体" charset="-122"/>
                <a:ea typeface="宋体" charset="-122"/>
              </a:rPr>
              <a:t>(c)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646884" y="3897313"/>
            <a:ext cx="1790700" cy="1614487"/>
            <a:chOff x="2256" y="1968"/>
            <a:chExt cx="1128" cy="1017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571" y="2112"/>
              <a:ext cx="47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183" y="2286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2536" y="2597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898" y="2620"/>
              <a:ext cx="149" cy="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2258" y="1968"/>
              <a:ext cx="408" cy="297"/>
              <a:chOff x="432" y="1680"/>
              <a:chExt cx="408" cy="297"/>
            </a:xfrm>
          </p:grpSpPr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2976" y="2688"/>
              <a:ext cx="408" cy="297"/>
              <a:chOff x="432" y="1680"/>
              <a:chExt cx="408" cy="297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V4</a:t>
                </a:r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256" y="2688"/>
              <a:ext cx="408" cy="297"/>
              <a:chOff x="432" y="1680"/>
              <a:chExt cx="408" cy="297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2954" y="1968"/>
              <a:ext cx="408" cy="294"/>
              <a:chOff x="2928" y="3312"/>
              <a:chExt cx="408" cy="294"/>
            </a:xfrm>
          </p:grpSpPr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3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16" name="Group 24"/>
            <p:cNvGrpSpPr>
              <a:grpSpLocks/>
            </p:cNvGrpSpPr>
            <p:nvPr/>
          </p:nvGrpSpPr>
          <p:grpSpPr bwMode="auto">
            <a:xfrm>
              <a:off x="2592" y="2352"/>
              <a:ext cx="408" cy="294"/>
              <a:chOff x="1008" y="2304"/>
              <a:chExt cx="408" cy="294"/>
            </a:xfrm>
          </p:grpSpPr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ext Box 26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237684" y="3897313"/>
            <a:ext cx="1790700" cy="1614487"/>
            <a:chOff x="4176" y="1968"/>
            <a:chExt cx="1128" cy="1017"/>
          </a:xfrm>
        </p:grpSpPr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320" y="2286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5103" y="2286"/>
              <a:ext cx="0" cy="41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831" y="2251"/>
              <a:ext cx="171" cy="173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818" y="2620"/>
              <a:ext cx="149" cy="14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Group 32"/>
            <p:cNvGrpSpPr>
              <a:grpSpLocks/>
            </p:cNvGrpSpPr>
            <p:nvPr/>
          </p:nvGrpSpPr>
          <p:grpSpPr bwMode="auto">
            <a:xfrm>
              <a:off x="4178" y="1968"/>
              <a:ext cx="408" cy="297"/>
              <a:chOff x="432" y="1680"/>
              <a:chExt cx="408" cy="297"/>
            </a:xfrm>
          </p:grpSpPr>
          <p:sp>
            <p:nvSpPr>
              <p:cNvPr id="45" name="Oval 3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Text Box 3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4896" y="2688"/>
              <a:ext cx="408" cy="297"/>
              <a:chOff x="432" y="1680"/>
              <a:chExt cx="408" cy="297"/>
            </a:xfrm>
          </p:grpSpPr>
          <p:sp>
            <p:nvSpPr>
              <p:cNvPr id="43" name="Oval 36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V4</a:t>
                </a:r>
              </a:p>
            </p:txBody>
          </p:sp>
        </p:grpSp>
        <p:grpSp>
          <p:nvGrpSpPr>
            <p:cNvPr id="34" name="Group 38"/>
            <p:cNvGrpSpPr>
              <a:grpSpLocks/>
            </p:cNvGrpSpPr>
            <p:nvPr/>
          </p:nvGrpSpPr>
          <p:grpSpPr bwMode="auto">
            <a:xfrm>
              <a:off x="4176" y="2688"/>
              <a:ext cx="408" cy="297"/>
              <a:chOff x="432" y="1680"/>
              <a:chExt cx="408" cy="297"/>
            </a:xfrm>
          </p:grpSpPr>
          <p:sp>
            <p:nvSpPr>
              <p:cNvPr id="41" name="Oval 3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Text Box 4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4874" y="1968"/>
              <a:ext cx="408" cy="294"/>
              <a:chOff x="2928" y="3312"/>
              <a:chExt cx="408" cy="294"/>
            </a:xfrm>
          </p:grpSpPr>
          <p:sp>
            <p:nvSpPr>
              <p:cNvPr id="39" name="Oval 42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 Box 43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36" name="Group 44"/>
            <p:cNvGrpSpPr>
              <a:grpSpLocks/>
            </p:cNvGrpSpPr>
            <p:nvPr/>
          </p:nvGrpSpPr>
          <p:grpSpPr bwMode="auto">
            <a:xfrm>
              <a:off x="4512" y="2352"/>
              <a:ext cx="408" cy="294"/>
              <a:chOff x="1008" y="2304"/>
              <a:chExt cx="408" cy="294"/>
            </a:xfrm>
          </p:grpSpPr>
          <p:sp>
            <p:nvSpPr>
              <p:cNvPr id="37" name="Oval 45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46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</p:grpSp>
      <p:grpSp>
        <p:nvGrpSpPr>
          <p:cNvPr id="47" name="Group 47"/>
          <p:cNvGrpSpPr>
            <a:grpSpLocks/>
          </p:cNvGrpSpPr>
          <p:nvPr/>
        </p:nvGrpSpPr>
        <p:grpSpPr bwMode="auto">
          <a:xfrm>
            <a:off x="1208484" y="3897313"/>
            <a:ext cx="1790700" cy="1614487"/>
            <a:chOff x="672" y="1920"/>
            <a:chExt cx="1128" cy="1017"/>
          </a:xfrm>
        </p:grpSpPr>
        <p:grpSp>
          <p:nvGrpSpPr>
            <p:cNvPr id="48" name="Group 48"/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</p:grpSpPr>
          <p:sp>
            <p:nvSpPr>
              <p:cNvPr id="64" name="Line 49"/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50"/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" name="Group 55"/>
            <p:cNvGrpSpPr>
              <a:grpSpLocks/>
            </p:cNvGrpSpPr>
            <p:nvPr/>
          </p:nvGrpSpPr>
          <p:grpSpPr bwMode="auto">
            <a:xfrm>
              <a:off x="674" y="1920"/>
              <a:ext cx="408" cy="297"/>
              <a:chOff x="432" y="1680"/>
              <a:chExt cx="408" cy="297"/>
            </a:xfrm>
          </p:grpSpPr>
          <p:sp>
            <p:nvSpPr>
              <p:cNvPr id="62" name="Oval 56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Text Box 57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50" name="Group 58"/>
            <p:cNvGrpSpPr>
              <a:grpSpLocks/>
            </p:cNvGrpSpPr>
            <p:nvPr/>
          </p:nvGrpSpPr>
          <p:grpSpPr bwMode="auto">
            <a:xfrm>
              <a:off x="1392" y="2640"/>
              <a:ext cx="408" cy="297"/>
              <a:chOff x="432" y="1680"/>
              <a:chExt cx="408" cy="297"/>
            </a:xfrm>
          </p:grpSpPr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Text Box 6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V4</a:t>
                </a:r>
              </a:p>
            </p:txBody>
          </p:sp>
        </p:grpSp>
        <p:grpSp>
          <p:nvGrpSpPr>
            <p:cNvPr id="51" name="Group 61"/>
            <p:cNvGrpSpPr>
              <a:grpSpLocks/>
            </p:cNvGrpSpPr>
            <p:nvPr/>
          </p:nvGrpSpPr>
          <p:grpSpPr bwMode="auto">
            <a:xfrm>
              <a:off x="672" y="2640"/>
              <a:ext cx="408" cy="297"/>
              <a:chOff x="432" y="1680"/>
              <a:chExt cx="408" cy="297"/>
            </a:xfrm>
          </p:grpSpPr>
          <p:sp>
            <p:nvSpPr>
              <p:cNvPr id="58" name="Oval 62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 Box 63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  <p:grpSp>
          <p:nvGrpSpPr>
            <p:cNvPr id="52" name="Group 64"/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</p:grpSpPr>
          <p:sp>
            <p:nvSpPr>
              <p:cNvPr id="56" name="Oval 65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Text Box 66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53" name="Group 67"/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</p:grpSpPr>
          <p:sp>
            <p:nvSpPr>
              <p:cNvPr id="54" name="Oval 68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Text Box 69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7067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748712" cy="54721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smtClean="0"/>
              <a:t>将二叉树转换成树</a:t>
            </a:r>
          </a:p>
          <a:p>
            <a:pPr lvl="1">
              <a:spcBef>
                <a:spcPct val="0"/>
              </a:spcBef>
            </a:pPr>
            <a:r>
              <a:rPr lang="zh-CN" altLang="en-US" sz="2100" smtClean="0"/>
              <a:t>加线：若</a:t>
            </a:r>
            <a:r>
              <a:rPr lang="en-US" altLang="zh-CN" sz="2100" smtClean="0"/>
              <a:t>p</a:t>
            </a:r>
            <a:r>
              <a:rPr lang="zh-CN" altLang="en-US" sz="2100" smtClean="0"/>
              <a:t>结点是双亲结点的左孩子，则将</a:t>
            </a:r>
            <a:r>
              <a:rPr lang="en-US" altLang="zh-CN" sz="2100" smtClean="0"/>
              <a:t>p</a:t>
            </a:r>
            <a:r>
              <a:rPr lang="zh-CN" altLang="en-US" sz="2100" smtClean="0"/>
              <a:t>的右孩子，右孩子的右孩子，</a:t>
            </a:r>
            <a:r>
              <a:rPr lang="en-US" altLang="zh-CN" sz="2100" smtClean="0"/>
              <a:t>……</a:t>
            </a:r>
            <a:r>
              <a:rPr lang="zh-CN" altLang="en-US" sz="2100" smtClean="0"/>
              <a:t>沿分支找到的所有右孩子，都与</a:t>
            </a:r>
            <a:r>
              <a:rPr lang="en-US" altLang="zh-CN" sz="2100" smtClean="0"/>
              <a:t>p</a:t>
            </a:r>
            <a:r>
              <a:rPr lang="zh-CN" altLang="en-US" sz="2100" smtClean="0"/>
              <a:t>的双亲用线连起来</a:t>
            </a:r>
          </a:p>
          <a:p>
            <a:pPr lvl="1">
              <a:spcBef>
                <a:spcPct val="0"/>
              </a:spcBef>
            </a:pPr>
            <a:r>
              <a:rPr lang="zh-CN" altLang="en-US" sz="2100" smtClean="0"/>
              <a:t>抹线：抹掉原二叉树中双亲与右孩子之间的连线</a:t>
            </a:r>
          </a:p>
          <a:p>
            <a:pPr lvl="1">
              <a:spcBef>
                <a:spcPct val="0"/>
              </a:spcBef>
            </a:pPr>
            <a:r>
              <a:rPr lang="zh-CN" altLang="en-US" sz="2100" smtClean="0"/>
              <a:t>调整：将结点按层次排列，形成树结构</a:t>
            </a:r>
          </a:p>
          <a:p>
            <a:endParaRPr lang="zh-CN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4838" y="2782888"/>
            <a:ext cx="2260600" cy="2786062"/>
            <a:chOff x="2948" y="2565"/>
            <a:chExt cx="1424" cy="175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2722563" y="2781300"/>
            <a:ext cx="2260600" cy="2786063"/>
            <a:chOff x="1715" y="1598"/>
            <a:chExt cx="1424" cy="1755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381" y="1598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72174" name="Group 118"/>
            <p:cNvGrpSpPr>
              <a:grpSpLocks/>
            </p:cNvGrpSpPr>
            <p:nvPr/>
          </p:nvGrpSpPr>
          <p:grpSpPr bwMode="auto">
            <a:xfrm>
              <a:off x="1715" y="1755"/>
              <a:ext cx="1424" cy="1598"/>
              <a:chOff x="1715" y="1755"/>
              <a:chExt cx="1424" cy="1598"/>
            </a:xfrm>
          </p:grpSpPr>
          <p:sp>
            <p:nvSpPr>
              <p:cNvPr id="25" name="Oval 23"/>
              <p:cNvSpPr>
                <a:spLocks noChangeArrowheads="1"/>
              </p:cNvSpPr>
              <p:nvPr/>
            </p:nvSpPr>
            <p:spPr bwMode="auto">
              <a:xfrm>
                <a:off x="2023" y="1860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6" name="Oval 24"/>
              <p:cNvSpPr>
                <a:spLocks noChangeArrowheads="1"/>
              </p:cNvSpPr>
              <p:nvPr/>
            </p:nvSpPr>
            <p:spPr bwMode="auto">
              <a:xfrm>
                <a:off x="2347" y="2139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2670" y="2438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8" name="Oval 26"/>
              <p:cNvSpPr>
                <a:spLocks noChangeArrowheads="1"/>
              </p:cNvSpPr>
              <p:nvPr/>
            </p:nvSpPr>
            <p:spPr bwMode="auto">
              <a:xfrm>
                <a:off x="1715" y="2139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1990" y="2438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30" name="Oval 28"/>
              <p:cNvSpPr>
                <a:spLocks noChangeArrowheads="1"/>
              </p:cNvSpPr>
              <p:nvPr/>
            </p:nvSpPr>
            <p:spPr bwMode="auto">
              <a:xfrm>
                <a:off x="2219" y="2793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2572" y="2804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</a:t>
                </a: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auto">
              <a:xfrm>
                <a:off x="2917" y="3120"/>
                <a:ext cx="222" cy="233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1" lang="en-US" altLang="zh-CN" sz="2000" smtClean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2212" y="1755"/>
                <a:ext cx="167" cy="1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1901" y="2066"/>
                <a:ext cx="144" cy="145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1901" y="2333"/>
                <a:ext cx="133" cy="133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6" name="Line 34"/>
              <p:cNvSpPr>
                <a:spLocks noChangeShapeType="1"/>
              </p:cNvSpPr>
              <p:nvPr/>
            </p:nvSpPr>
            <p:spPr bwMode="auto">
              <a:xfrm>
                <a:off x="2167" y="2633"/>
                <a:ext cx="156" cy="155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7" name="Line 35"/>
              <p:cNvSpPr>
                <a:spLocks noChangeShapeType="1"/>
              </p:cNvSpPr>
              <p:nvPr/>
            </p:nvSpPr>
            <p:spPr bwMode="auto">
              <a:xfrm>
                <a:off x="2212" y="2055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8" name="Line 36"/>
              <p:cNvSpPr>
                <a:spLocks noChangeShapeType="1"/>
              </p:cNvSpPr>
              <p:nvPr/>
            </p:nvSpPr>
            <p:spPr bwMode="auto">
              <a:xfrm>
                <a:off x="2512" y="2366"/>
                <a:ext cx="167" cy="1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9" name="Line 37"/>
              <p:cNvSpPr>
                <a:spLocks noChangeShapeType="1"/>
              </p:cNvSpPr>
              <p:nvPr/>
            </p:nvSpPr>
            <p:spPr bwMode="auto">
              <a:xfrm flipH="1">
                <a:off x="2701" y="2666"/>
                <a:ext cx="67" cy="133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0" name="Line 38"/>
              <p:cNvSpPr>
                <a:spLocks noChangeShapeType="1"/>
              </p:cNvSpPr>
              <p:nvPr/>
            </p:nvSpPr>
            <p:spPr bwMode="auto">
              <a:xfrm>
                <a:off x="2756" y="2999"/>
                <a:ext cx="156" cy="156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endParaRPr kumimoji="1" lang="zh-CN" altLang="en-US" sz="2000" kern="0">
                  <a:solidFill>
                    <a:srgbClr val="660066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916363" y="3154363"/>
            <a:ext cx="0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057650" y="3084513"/>
            <a:ext cx="388938" cy="10223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3370263" y="3541713"/>
            <a:ext cx="0" cy="6000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3422650" y="3541713"/>
            <a:ext cx="333375" cy="1128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4533900" y="4406900"/>
            <a:ext cx="282575" cy="8112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" name="Group 121"/>
          <p:cNvGrpSpPr>
            <a:grpSpLocks/>
          </p:cNvGrpSpPr>
          <p:nvPr/>
        </p:nvGrpSpPr>
        <p:grpSpPr bwMode="auto">
          <a:xfrm>
            <a:off x="4991100" y="2846388"/>
            <a:ext cx="2260600" cy="2786062"/>
            <a:chOff x="3144" y="1639"/>
            <a:chExt cx="1424" cy="1755"/>
          </a:xfrm>
        </p:grpSpPr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3810" y="1639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3452" y="1901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3776" y="2180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4099" y="2479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auto">
            <a:xfrm>
              <a:off x="3144" y="2180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3419" y="2479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3648" y="2834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4001" y="2845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4346" y="3161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3641" y="1796"/>
              <a:ext cx="167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3330" y="2107"/>
              <a:ext cx="144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3330" y="2374"/>
              <a:ext cx="133" cy="133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3596" y="2674"/>
              <a:ext cx="156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641" y="2096"/>
              <a:ext cx="144" cy="144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3941" y="2407"/>
              <a:ext cx="167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4130" y="2707"/>
              <a:ext cx="67" cy="133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4185" y="3040"/>
              <a:ext cx="156" cy="1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3896" y="1874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3985" y="1830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3552" y="2118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3585" y="2118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285" y="2663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4" name="Group 67"/>
          <p:cNvGrpSpPr>
            <a:grpSpLocks/>
          </p:cNvGrpSpPr>
          <p:nvPr/>
        </p:nvGrpSpPr>
        <p:grpSpPr bwMode="auto">
          <a:xfrm>
            <a:off x="5854700" y="3621088"/>
            <a:ext cx="176213" cy="176212"/>
            <a:chOff x="1978" y="3911"/>
            <a:chExt cx="111" cy="111"/>
          </a:xfrm>
        </p:grpSpPr>
        <p:sp>
          <p:nvSpPr>
            <p:cNvPr id="172129" name="Line 68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130" name="Line 69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5232" name="Group 70"/>
          <p:cNvGrpSpPr>
            <a:grpSpLocks/>
          </p:cNvGrpSpPr>
          <p:nvPr/>
        </p:nvGrpSpPr>
        <p:grpSpPr bwMode="auto">
          <a:xfrm>
            <a:off x="6276975" y="4116388"/>
            <a:ext cx="176213" cy="176212"/>
            <a:chOff x="1978" y="3911"/>
            <a:chExt cx="111" cy="111"/>
          </a:xfrm>
        </p:grpSpPr>
        <p:sp>
          <p:nvSpPr>
            <p:cNvPr id="172127" name="Line 71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128" name="Line 72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5233" name="Group 73"/>
          <p:cNvGrpSpPr>
            <a:grpSpLocks/>
          </p:cNvGrpSpPr>
          <p:nvPr/>
        </p:nvGrpSpPr>
        <p:grpSpPr bwMode="auto">
          <a:xfrm>
            <a:off x="5307013" y="4046538"/>
            <a:ext cx="176212" cy="176212"/>
            <a:chOff x="1978" y="3911"/>
            <a:chExt cx="111" cy="111"/>
          </a:xfrm>
        </p:grpSpPr>
        <p:sp>
          <p:nvSpPr>
            <p:cNvPr id="172125" name="Line 74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126" name="Line 75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5236" name="Group 76"/>
          <p:cNvGrpSpPr>
            <a:grpSpLocks/>
          </p:cNvGrpSpPr>
          <p:nvPr/>
        </p:nvGrpSpPr>
        <p:grpSpPr bwMode="auto">
          <a:xfrm>
            <a:off x="5783263" y="4575175"/>
            <a:ext cx="176212" cy="176213"/>
            <a:chOff x="1978" y="3911"/>
            <a:chExt cx="111" cy="111"/>
          </a:xfrm>
        </p:grpSpPr>
        <p:sp>
          <p:nvSpPr>
            <p:cNvPr id="172123" name="Line 77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124" name="Line 78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5237" name="Group 79"/>
          <p:cNvGrpSpPr>
            <a:grpSpLocks/>
          </p:cNvGrpSpPr>
          <p:nvPr/>
        </p:nvGrpSpPr>
        <p:grpSpPr bwMode="auto">
          <a:xfrm>
            <a:off x="6665913" y="5122863"/>
            <a:ext cx="176212" cy="176212"/>
            <a:chOff x="1978" y="3911"/>
            <a:chExt cx="111" cy="111"/>
          </a:xfrm>
        </p:grpSpPr>
        <p:sp>
          <p:nvSpPr>
            <p:cNvPr id="172121" name="Line 80"/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2122" name="Line 81"/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5238" name="Group 82"/>
          <p:cNvGrpSpPr>
            <a:grpSpLocks/>
          </p:cNvGrpSpPr>
          <p:nvPr/>
        </p:nvGrpSpPr>
        <p:grpSpPr bwMode="auto">
          <a:xfrm>
            <a:off x="6883400" y="2846388"/>
            <a:ext cx="2260600" cy="2786062"/>
            <a:chOff x="4336" y="1728"/>
            <a:chExt cx="1424" cy="1755"/>
          </a:xfrm>
        </p:grpSpPr>
        <p:sp>
          <p:nvSpPr>
            <p:cNvPr id="85" name="Oval 83"/>
            <p:cNvSpPr>
              <a:spLocks noChangeArrowheads="1"/>
            </p:cNvSpPr>
            <p:nvPr/>
          </p:nvSpPr>
          <p:spPr bwMode="auto">
            <a:xfrm>
              <a:off x="5002" y="1728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auto">
            <a:xfrm>
              <a:off x="4644" y="1990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auto">
            <a:xfrm>
              <a:off x="4968" y="2269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auto">
            <a:xfrm>
              <a:off x="5291" y="2568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auto">
            <a:xfrm>
              <a:off x="4336" y="2269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auto">
            <a:xfrm>
              <a:off x="4611" y="2568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auto">
            <a:xfrm>
              <a:off x="4840" y="2923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auto">
            <a:xfrm>
              <a:off x="5193" y="2934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auto">
            <a:xfrm>
              <a:off x="5538" y="3250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H="1">
              <a:off x="4833" y="1885"/>
              <a:ext cx="167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 flipH="1">
              <a:off x="4522" y="2196"/>
              <a:ext cx="144" cy="1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 flipH="1">
              <a:off x="5322" y="2796"/>
              <a:ext cx="67" cy="133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5088" y="1963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8" name="Line 96"/>
            <p:cNvSpPr>
              <a:spLocks noChangeShapeType="1"/>
            </p:cNvSpPr>
            <p:nvPr/>
          </p:nvSpPr>
          <p:spPr bwMode="auto">
            <a:xfrm>
              <a:off x="5177" y="1919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4744" y="2207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>
              <a:off x="4777" y="2207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>
              <a:off x="5477" y="2752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95239" name="Group 100"/>
          <p:cNvGrpSpPr>
            <a:grpSpLocks/>
          </p:cNvGrpSpPr>
          <p:nvPr/>
        </p:nvGrpSpPr>
        <p:grpSpPr bwMode="auto">
          <a:xfrm>
            <a:off x="258763" y="5157788"/>
            <a:ext cx="2944812" cy="1614487"/>
            <a:chOff x="251" y="1978"/>
            <a:chExt cx="1855" cy="1017"/>
          </a:xfrm>
        </p:grpSpPr>
        <p:sp>
          <p:nvSpPr>
            <p:cNvPr id="103" name="Oval 101"/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sz="2000" smtClean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4" name="Line 112"/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5" name="Line 113"/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6" name="Line 114"/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7" name="Line 115"/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en-US" sz="2000" ker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21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4377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连通图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无向图中，如果从一个顶点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到另一个顶点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i≠j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有路径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，则称顶点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是连通的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图中任意两个顶点都是连通的，则称该图是连通图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57157" y="3459832"/>
            <a:ext cx="6111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9900"/>
                </a:solidFill>
                <a:latin typeface="宋体" charset="-122"/>
                <a:ea typeface="宋体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非连通图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157" y="3536032"/>
            <a:ext cx="6111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9900"/>
                </a:solidFill>
                <a:latin typeface="宋体" charset="-122"/>
                <a:ea typeface="宋体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连通图</a:t>
            </a:r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013669" y="3840832"/>
            <a:ext cx="1790700" cy="1614487"/>
            <a:chOff x="672" y="1920"/>
            <a:chExt cx="1128" cy="1017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816" y="2064"/>
              <a:ext cx="783" cy="658"/>
              <a:chOff x="794" y="2106"/>
              <a:chExt cx="783" cy="658"/>
            </a:xfrm>
          </p:grpSpPr>
          <p:sp>
            <p:nvSpPr>
              <p:cNvPr id="23" name="Line 27"/>
              <p:cNvSpPr>
                <a:spLocks noChangeShapeType="1"/>
              </p:cNvSpPr>
              <p:nvPr/>
            </p:nvSpPr>
            <p:spPr bwMode="auto">
              <a:xfrm>
                <a:off x="794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965" y="2106"/>
                <a:ext cx="47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1577" y="2280"/>
                <a:ext cx="0" cy="415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>
                <a:off x="930" y="2591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 flipH="1">
                <a:off x="1305" y="2245"/>
                <a:ext cx="171" cy="173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1292" y="2614"/>
                <a:ext cx="149" cy="14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674" y="1920"/>
              <a:ext cx="408" cy="297"/>
              <a:chOff x="432" y="1680"/>
              <a:chExt cx="408" cy="297"/>
            </a:xfrm>
          </p:grpSpPr>
          <p:sp>
            <p:nvSpPr>
              <p:cNvPr id="21" name="Oval 3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1392" y="2640"/>
              <a:ext cx="408" cy="297"/>
              <a:chOff x="432" y="1680"/>
              <a:chExt cx="408" cy="297"/>
            </a:xfrm>
          </p:grpSpPr>
          <p:sp>
            <p:nvSpPr>
              <p:cNvPr id="19" name="Oval 37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38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V4</a:t>
                </a:r>
              </a:p>
            </p:txBody>
          </p:sp>
        </p:grp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672" y="2640"/>
              <a:ext cx="408" cy="297"/>
              <a:chOff x="432" y="1680"/>
              <a:chExt cx="408" cy="297"/>
            </a:xfrm>
          </p:grpSpPr>
          <p:sp>
            <p:nvSpPr>
              <p:cNvPr id="17" name="Oval 40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ext Box 41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370" y="1920"/>
              <a:ext cx="408" cy="294"/>
              <a:chOff x="2928" y="3312"/>
              <a:chExt cx="408" cy="294"/>
            </a:xfrm>
          </p:grpSpPr>
          <p:sp>
            <p:nvSpPr>
              <p:cNvPr id="15" name="Oval 43"/>
              <p:cNvSpPr>
                <a:spLocks noChangeArrowheads="1"/>
              </p:cNvSpPr>
              <p:nvPr/>
            </p:nvSpPr>
            <p:spPr bwMode="auto">
              <a:xfrm>
                <a:off x="2976" y="3312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Text Box 44"/>
              <p:cNvSpPr txBox="1">
                <a:spLocks noChangeArrowheads="1"/>
              </p:cNvSpPr>
              <p:nvPr/>
            </p:nvSpPr>
            <p:spPr bwMode="auto">
              <a:xfrm>
                <a:off x="2928" y="3312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1008" y="2304"/>
              <a:ext cx="408" cy="294"/>
              <a:chOff x="1008" y="2304"/>
              <a:chExt cx="408" cy="294"/>
            </a:xfrm>
          </p:grpSpPr>
          <p:sp>
            <p:nvSpPr>
              <p:cNvPr id="13" name="Oval 46"/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Text Box 47"/>
              <p:cNvSpPr txBox="1">
                <a:spLocks noChangeArrowheads="1"/>
              </p:cNvSpPr>
              <p:nvPr/>
            </p:nvSpPr>
            <p:spPr bwMode="auto">
              <a:xfrm>
                <a:off x="1008" y="2304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</p:grpSp>
      <p:grpSp>
        <p:nvGrpSpPr>
          <p:cNvPr id="29" name="Group 66"/>
          <p:cNvGrpSpPr>
            <a:grpSpLocks/>
          </p:cNvGrpSpPr>
          <p:nvPr/>
        </p:nvGrpSpPr>
        <p:grpSpPr bwMode="auto">
          <a:xfrm>
            <a:off x="4299669" y="3993232"/>
            <a:ext cx="1755775" cy="1462087"/>
            <a:chOff x="1174" y="2688"/>
            <a:chExt cx="1106" cy="921"/>
          </a:xfrm>
        </p:grpSpPr>
        <p:grpSp>
          <p:nvGrpSpPr>
            <p:cNvPr id="30" name="Group 67"/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44" name="Line 68"/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rgbClr val="FF6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69"/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70"/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71"/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1174" y="2688"/>
              <a:ext cx="1106" cy="921"/>
              <a:chOff x="1174" y="2688"/>
              <a:chExt cx="1106" cy="921"/>
            </a:xfrm>
          </p:grpSpPr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42" name="Oval 74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V0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1872" y="3312"/>
                <a:ext cx="408" cy="297"/>
                <a:chOff x="432" y="1680"/>
                <a:chExt cx="408" cy="297"/>
              </a:xfrm>
            </p:grpSpPr>
            <p:sp>
              <p:nvSpPr>
                <p:cNvPr id="40" name="Oval 77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V2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38" name="Oval 80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V3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1872" y="2688"/>
                <a:ext cx="408" cy="294"/>
                <a:chOff x="2928" y="3312"/>
                <a:chExt cx="408" cy="294"/>
              </a:xfrm>
            </p:grpSpPr>
            <p:sp>
              <p:nvSpPr>
                <p:cNvPr id="36" name="Oval 83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V1</a:t>
                  </a:r>
                </a:p>
              </p:txBody>
            </p:sp>
          </p:grpSp>
        </p:grpSp>
      </p:grpSp>
      <p:grpSp>
        <p:nvGrpSpPr>
          <p:cNvPr id="48" name="Group 85"/>
          <p:cNvGrpSpPr>
            <a:grpSpLocks/>
          </p:cNvGrpSpPr>
          <p:nvPr/>
        </p:nvGrpSpPr>
        <p:grpSpPr bwMode="auto">
          <a:xfrm>
            <a:off x="5976069" y="3993232"/>
            <a:ext cx="685800" cy="1462087"/>
            <a:chOff x="3600" y="2736"/>
            <a:chExt cx="432" cy="921"/>
          </a:xfrm>
        </p:grpSpPr>
        <p:sp>
          <p:nvSpPr>
            <p:cNvPr id="49" name="Line 86"/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Group 87"/>
            <p:cNvGrpSpPr>
              <a:grpSpLocks/>
            </p:cNvGrpSpPr>
            <p:nvPr/>
          </p:nvGrpSpPr>
          <p:grpSpPr bwMode="auto">
            <a:xfrm>
              <a:off x="3600" y="3360"/>
              <a:ext cx="408" cy="297"/>
              <a:chOff x="432" y="1680"/>
              <a:chExt cx="408" cy="297"/>
            </a:xfrm>
          </p:grpSpPr>
          <p:sp>
            <p:nvSpPr>
              <p:cNvPr id="54" name="Oval 88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Text Box 89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V5</a:t>
                </a:r>
              </a:p>
            </p:txBody>
          </p:sp>
        </p:grpSp>
        <p:grpSp>
          <p:nvGrpSpPr>
            <p:cNvPr id="51" name="Group 90"/>
            <p:cNvGrpSpPr>
              <a:grpSpLocks/>
            </p:cNvGrpSpPr>
            <p:nvPr/>
          </p:nvGrpSpPr>
          <p:grpSpPr bwMode="auto">
            <a:xfrm>
              <a:off x="3624" y="2736"/>
              <a:ext cx="408" cy="297"/>
              <a:chOff x="432" y="1680"/>
              <a:chExt cx="408" cy="297"/>
            </a:xfrm>
          </p:grpSpPr>
          <p:sp>
            <p:nvSpPr>
              <p:cNvPr id="52" name="Oval 91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 Box 92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连通分量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无向图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中的极大连通子图称为连通分量。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极大连通子图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子图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是图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的连通子图，将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的任何不在该子图中的顶点加入，子图不再连通。</a:t>
            </a:r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3645024"/>
            <a:ext cx="6111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非连通图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851920" y="3822576"/>
            <a:ext cx="2632075" cy="1939925"/>
          </a:xfrm>
          <a:prstGeom prst="ellipse">
            <a:avLst/>
          </a:prstGeom>
          <a:noFill/>
          <a:ln w="12700" cap="rnd">
            <a:solidFill>
              <a:srgbClr val="FF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267845" y="3974976"/>
            <a:ext cx="1755775" cy="1462087"/>
            <a:chOff x="1174" y="2688"/>
            <a:chExt cx="1106" cy="921"/>
          </a:xfrm>
        </p:grpSpPr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rgbClr val="FF6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174" y="2688"/>
              <a:ext cx="1106" cy="921"/>
              <a:chOff x="1174" y="2688"/>
              <a:chExt cx="1106" cy="921"/>
            </a:xfrm>
          </p:grpSpPr>
          <p:grpSp>
            <p:nvGrpSpPr>
              <p:cNvPr id="9" name="Group 14"/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19" name="Oval 15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V0</a:t>
                  </a:r>
                </a:p>
              </p:txBody>
            </p:sp>
          </p:grpSp>
          <p:grpSp>
            <p:nvGrpSpPr>
              <p:cNvPr id="10" name="Group 17"/>
              <p:cNvGrpSpPr>
                <a:grpSpLocks/>
              </p:cNvGrpSpPr>
              <p:nvPr/>
            </p:nvGrpSpPr>
            <p:grpSpPr bwMode="auto">
              <a:xfrm>
                <a:off x="1872" y="3312"/>
                <a:ext cx="408" cy="297"/>
                <a:chOff x="432" y="1680"/>
                <a:chExt cx="408" cy="297"/>
              </a:xfrm>
            </p:grpSpPr>
            <p:sp>
              <p:nvSpPr>
                <p:cNvPr id="17" name="Oval 18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V2</a:t>
                  </a:r>
                </a:p>
              </p:txBody>
            </p:sp>
          </p:grpSp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15" name="Oval 21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V3</a:t>
                  </a:r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1872" y="2688"/>
                <a:ext cx="408" cy="294"/>
                <a:chOff x="2928" y="3312"/>
                <a:chExt cx="408" cy="294"/>
              </a:xfrm>
            </p:grpSpPr>
            <p:sp>
              <p:nvSpPr>
                <p:cNvPr id="13" name="Oval 24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V1</a:t>
                  </a:r>
                </a:p>
              </p:txBody>
            </p:sp>
          </p:grpSp>
        </p:grp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7966720" y="3822576"/>
            <a:ext cx="914400" cy="1939925"/>
            <a:chOff x="3504" y="2592"/>
            <a:chExt cx="576" cy="1222"/>
          </a:xfrm>
        </p:grpSpPr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3504" y="2592"/>
              <a:ext cx="576" cy="1222"/>
            </a:xfrm>
            <a:prstGeom prst="ellipse">
              <a:avLst/>
            </a:prstGeom>
            <a:noFill/>
            <a:ln w="12700" cap="rnd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" name="Group 28"/>
            <p:cNvGrpSpPr>
              <a:grpSpLocks/>
            </p:cNvGrpSpPr>
            <p:nvPr/>
          </p:nvGrpSpPr>
          <p:grpSpPr bwMode="auto">
            <a:xfrm>
              <a:off x="3600" y="2736"/>
              <a:ext cx="432" cy="921"/>
              <a:chOff x="3600" y="2736"/>
              <a:chExt cx="432" cy="921"/>
            </a:xfrm>
          </p:grpSpPr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>
                <a:off x="3806" y="2999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" name="Group 30"/>
              <p:cNvGrpSpPr>
                <a:grpSpLocks/>
              </p:cNvGrpSpPr>
              <p:nvPr/>
            </p:nvGrpSpPr>
            <p:grpSpPr bwMode="auto">
              <a:xfrm>
                <a:off x="3600" y="3360"/>
                <a:ext cx="408" cy="297"/>
                <a:chOff x="432" y="1680"/>
                <a:chExt cx="408" cy="297"/>
              </a:xfrm>
            </p:grpSpPr>
            <p:sp>
              <p:nvSpPr>
                <p:cNvPr id="33" name="Oval 31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V5</a:t>
                  </a:r>
                </a:p>
              </p:txBody>
            </p:sp>
          </p:grpSp>
          <p:grpSp>
            <p:nvGrpSpPr>
              <p:cNvPr id="30" name="Group 33"/>
              <p:cNvGrpSpPr>
                <a:grpSpLocks/>
              </p:cNvGrpSpPr>
              <p:nvPr/>
            </p:nvGrpSpPr>
            <p:grpSpPr bwMode="auto">
              <a:xfrm>
                <a:off x="3624" y="2736"/>
                <a:ext cx="408" cy="297"/>
                <a:chOff x="432" y="1680"/>
                <a:chExt cx="408" cy="297"/>
              </a:xfrm>
            </p:grpSpPr>
            <p:sp>
              <p:nvSpPr>
                <p:cNvPr id="31" name="Oval 34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V4</a:t>
                  </a:r>
                </a:p>
              </p:txBody>
            </p:sp>
          </p:grpSp>
        </p:grpSp>
      </p:grp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1287265" y="3645024"/>
            <a:ext cx="1755775" cy="1462087"/>
            <a:chOff x="1174" y="2688"/>
            <a:chExt cx="1106" cy="921"/>
          </a:xfrm>
        </p:grpSpPr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334" y="2823"/>
              <a:ext cx="735" cy="567"/>
              <a:chOff x="1334" y="2823"/>
              <a:chExt cx="735" cy="567"/>
            </a:xfrm>
          </p:grpSpPr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1488" y="2919"/>
                <a:ext cx="474" cy="471"/>
              </a:xfrm>
              <a:prstGeom prst="line">
                <a:avLst/>
              </a:prstGeom>
              <a:noFill/>
              <a:ln w="38100" cap="rnd">
                <a:solidFill>
                  <a:srgbClr val="FF64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>
                <a:off x="1334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1494" y="2823"/>
                <a:ext cx="44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2069" y="2976"/>
                <a:ext cx="0" cy="368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7" name="Group 43"/>
            <p:cNvGrpSpPr>
              <a:grpSpLocks/>
            </p:cNvGrpSpPr>
            <p:nvPr/>
          </p:nvGrpSpPr>
          <p:grpSpPr bwMode="auto">
            <a:xfrm>
              <a:off x="1174" y="2688"/>
              <a:ext cx="1106" cy="921"/>
              <a:chOff x="1174" y="2688"/>
              <a:chExt cx="1106" cy="921"/>
            </a:xfrm>
          </p:grpSpPr>
          <p:grpSp>
            <p:nvGrpSpPr>
              <p:cNvPr id="38" name="Group 44"/>
              <p:cNvGrpSpPr>
                <a:grpSpLocks/>
              </p:cNvGrpSpPr>
              <p:nvPr/>
            </p:nvGrpSpPr>
            <p:grpSpPr bwMode="auto">
              <a:xfrm>
                <a:off x="1176" y="2688"/>
                <a:ext cx="408" cy="297"/>
                <a:chOff x="432" y="1680"/>
                <a:chExt cx="408" cy="297"/>
              </a:xfrm>
            </p:grpSpPr>
            <p:sp>
              <p:nvSpPr>
                <p:cNvPr id="48" name="Oval 45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V0</a:t>
                  </a:r>
                </a:p>
              </p:txBody>
            </p:sp>
          </p:grpSp>
          <p:grpSp>
            <p:nvGrpSpPr>
              <p:cNvPr id="39" name="Group 47"/>
              <p:cNvGrpSpPr>
                <a:grpSpLocks/>
              </p:cNvGrpSpPr>
              <p:nvPr/>
            </p:nvGrpSpPr>
            <p:grpSpPr bwMode="auto">
              <a:xfrm>
                <a:off x="1872" y="3312"/>
                <a:ext cx="408" cy="297"/>
                <a:chOff x="432" y="1680"/>
                <a:chExt cx="408" cy="297"/>
              </a:xfrm>
            </p:grpSpPr>
            <p:sp>
              <p:nvSpPr>
                <p:cNvPr id="46" name="Oval 48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V2</a:t>
                  </a:r>
                </a:p>
              </p:txBody>
            </p:sp>
          </p:grpSp>
          <p:grpSp>
            <p:nvGrpSpPr>
              <p:cNvPr id="40" name="Group 50"/>
              <p:cNvGrpSpPr>
                <a:grpSpLocks/>
              </p:cNvGrpSpPr>
              <p:nvPr/>
            </p:nvGrpSpPr>
            <p:grpSpPr bwMode="auto">
              <a:xfrm>
                <a:off x="1174" y="3312"/>
                <a:ext cx="408" cy="297"/>
                <a:chOff x="432" y="1680"/>
                <a:chExt cx="408" cy="297"/>
              </a:xfrm>
            </p:grpSpPr>
            <p:sp>
              <p:nvSpPr>
                <p:cNvPr id="44" name="Oval 51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V3</a:t>
                  </a:r>
                </a:p>
              </p:txBody>
            </p:sp>
          </p:grpSp>
          <p:grpSp>
            <p:nvGrpSpPr>
              <p:cNvPr id="41" name="Group 53"/>
              <p:cNvGrpSpPr>
                <a:grpSpLocks/>
              </p:cNvGrpSpPr>
              <p:nvPr/>
            </p:nvGrpSpPr>
            <p:grpSpPr bwMode="auto">
              <a:xfrm>
                <a:off x="1872" y="2688"/>
                <a:ext cx="408" cy="294"/>
                <a:chOff x="2928" y="3312"/>
                <a:chExt cx="408" cy="294"/>
              </a:xfrm>
            </p:grpSpPr>
            <p:sp>
              <p:nvSpPr>
                <p:cNvPr id="42" name="Oval 54"/>
                <p:cNvSpPr>
                  <a:spLocks noChangeArrowheads="1"/>
                </p:cNvSpPr>
                <p:nvPr/>
              </p:nvSpPr>
              <p:spPr bwMode="auto">
                <a:xfrm>
                  <a:off x="2976" y="3312"/>
                  <a:ext cx="295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928" y="3312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V1</a:t>
                  </a:r>
                </a:p>
              </p:txBody>
            </p:sp>
          </p:grpSp>
        </p:grpSp>
      </p:grp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2963665" y="3645024"/>
            <a:ext cx="685800" cy="1462087"/>
            <a:chOff x="3600" y="2736"/>
            <a:chExt cx="432" cy="921"/>
          </a:xfrm>
        </p:grpSpPr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3806" y="2999"/>
              <a:ext cx="0" cy="36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6" name="Group 58"/>
            <p:cNvGrpSpPr>
              <a:grpSpLocks/>
            </p:cNvGrpSpPr>
            <p:nvPr/>
          </p:nvGrpSpPr>
          <p:grpSpPr bwMode="auto">
            <a:xfrm>
              <a:off x="3600" y="3360"/>
              <a:ext cx="408" cy="297"/>
              <a:chOff x="432" y="1680"/>
              <a:chExt cx="408" cy="297"/>
            </a:xfrm>
          </p:grpSpPr>
          <p:sp>
            <p:nvSpPr>
              <p:cNvPr id="60" name="Oval 59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Text Box 60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V5</a:t>
                </a:r>
              </a:p>
            </p:txBody>
          </p:sp>
        </p:grpSp>
        <p:grpSp>
          <p:nvGrpSpPr>
            <p:cNvPr id="57" name="Group 61"/>
            <p:cNvGrpSpPr>
              <a:grpSpLocks/>
            </p:cNvGrpSpPr>
            <p:nvPr/>
          </p:nvGrpSpPr>
          <p:grpSpPr bwMode="auto">
            <a:xfrm>
              <a:off x="3624" y="2736"/>
              <a:ext cx="408" cy="297"/>
              <a:chOff x="432" y="1680"/>
              <a:chExt cx="408" cy="297"/>
            </a:xfrm>
          </p:grpSpPr>
          <p:sp>
            <p:nvSpPr>
              <p:cNvPr id="58" name="Oval 62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 Box 63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V4</a:t>
                </a:r>
              </a:p>
            </p:txBody>
          </p:sp>
        </p:grpSp>
      </p:grpSp>
      <p:grpSp>
        <p:nvGrpSpPr>
          <p:cNvPr id="62" name="Group 64"/>
          <p:cNvGrpSpPr>
            <a:grpSpLocks/>
          </p:cNvGrpSpPr>
          <p:nvPr/>
        </p:nvGrpSpPr>
        <p:grpSpPr bwMode="auto">
          <a:xfrm>
            <a:off x="5452120" y="3212976"/>
            <a:ext cx="3048000" cy="609600"/>
            <a:chOff x="3456" y="2352"/>
            <a:chExt cx="1920" cy="384"/>
          </a:xfrm>
        </p:grpSpPr>
        <p:sp>
          <p:nvSpPr>
            <p:cNvPr id="63" name="Oval 65"/>
            <p:cNvSpPr>
              <a:spLocks noChangeArrowheads="1"/>
            </p:cNvSpPr>
            <p:nvPr/>
          </p:nvSpPr>
          <p:spPr bwMode="auto">
            <a:xfrm>
              <a:off x="3648" y="2352"/>
              <a:ext cx="15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连通分量</a:t>
              </a:r>
            </a:p>
          </p:txBody>
        </p:sp>
        <p:sp>
          <p:nvSpPr>
            <p:cNvPr id="64" name="Line 66"/>
            <p:cNvSpPr>
              <a:spLocks noChangeShapeType="1"/>
            </p:cNvSpPr>
            <p:nvPr/>
          </p:nvSpPr>
          <p:spPr bwMode="auto">
            <a:xfrm flipH="1">
              <a:off x="3456" y="2592"/>
              <a:ext cx="192" cy="144"/>
            </a:xfrm>
            <a:prstGeom prst="line">
              <a:avLst/>
            </a:prstGeom>
            <a:noFill/>
            <a:ln w="34925">
              <a:solidFill>
                <a:srgbClr val="3E4DB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5184" y="2592"/>
              <a:ext cx="192" cy="144"/>
            </a:xfrm>
            <a:prstGeom prst="line">
              <a:avLst/>
            </a:prstGeom>
            <a:noFill/>
            <a:ln w="34925">
              <a:solidFill>
                <a:srgbClr val="3E4DB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683569" y="5725705"/>
            <a:ext cx="7283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若无向图为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非连通图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，则图中各个极大连通子图称作此图的“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连通分量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有向图</a:t>
            </a:r>
            <a:r>
              <a:rPr lang="zh-CN" altLang="en-US" dirty="0"/>
              <a:t>中，对图中任意一对顶点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 (</a:t>
            </a:r>
            <a:r>
              <a:rPr lang="en-US" altLang="zh-CN" dirty="0" err="1"/>
              <a:t>i≠j</a:t>
            </a:r>
            <a:r>
              <a:rPr lang="en-US" altLang="zh-CN" dirty="0"/>
              <a:t>)</a:t>
            </a:r>
            <a:r>
              <a:rPr lang="zh-CN" altLang="en-US" dirty="0"/>
              <a:t>，若从顶点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到顶点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和从顶点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到顶点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均有路径，则称该有向图是强连通图。</a:t>
            </a:r>
          </a:p>
          <a:p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87276" y="3217168"/>
            <a:ext cx="6111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9900"/>
                </a:solidFill>
                <a:latin typeface="宋体" charset="-122"/>
                <a:ea typeface="宋体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强连通图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345188" y="3140968"/>
            <a:ext cx="6111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9900"/>
                </a:solidFill>
                <a:latin typeface="宋体" charset="-122"/>
                <a:ea typeface="宋体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非强连通图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830588" y="3445768"/>
            <a:ext cx="1866900" cy="1690687"/>
            <a:chOff x="432" y="1680"/>
            <a:chExt cx="1176" cy="1065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618" y="2019"/>
              <a:ext cx="0" cy="41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752" y="2602"/>
              <a:ext cx="50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752" y="1848"/>
              <a:ext cx="4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 flipV="1">
              <a:off x="672" y="1920"/>
              <a:ext cx="672" cy="62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432" y="1680"/>
              <a:ext cx="408" cy="297"/>
              <a:chOff x="432" y="1680"/>
              <a:chExt cx="408" cy="297"/>
            </a:xfrm>
          </p:grpSpPr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1200" y="1682"/>
              <a:ext cx="408" cy="297"/>
              <a:chOff x="432" y="1680"/>
              <a:chExt cx="408" cy="297"/>
            </a:xfrm>
          </p:grpSpPr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432" y="2448"/>
              <a:ext cx="408" cy="297"/>
              <a:chOff x="432" y="1680"/>
              <a:chExt cx="408" cy="297"/>
            </a:xfrm>
          </p:grpSpPr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200" y="2448"/>
              <a:ext cx="408" cy="297"/>
              <a:chOff x="432" y="1680"/>
              <a:chExt cx="408" cy="297"/>
            </a:xfrm>
          </p:grpSpPr>
          <p:sp>
            <p:nvSpPr>
              <p:cNvPr id="15" name="Oval 2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Text Box 2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</p:grpSp>
      <p:grpSp>
        <p:nvGrpSpPr>
          <p:cNvPr id="23" name="Group 48"/>
          <p:cNvGrpSpPr>
            <a:grpSpLocks/>
          </p:cNvGrpSpPr>
          <p:nvPr/>
        </p:nvGrpSpPr>
        <p:grpSpPr bwMode="auto">
          <a:xfrm>
            <a:off x="2163588" y="3369568"/>
            <a:ext cx="1866900" cy="1690687"/>
            <a:chOff x="1200" y="2736"/>
            <a:chExt cx="1176" cy="1065"/>
          </a:xfrm>
        </p:grpSpPr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1392" y="3024"/>
              <a:ext cx="0" cy="48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1520" y="3658"/>
              <a:ext cx="50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>
              <a:off x="1520" y="2904"/>
              <a:ext cx="4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52"/>
            <p:cNvSpPr>
              <a:spLocks noChangeShapeType="1"/>
            </p:cNvSpPr>
            <p:nvPr/>
          </p:nvSpPr>
          <p:spPr bwMode="auto">
            <a:xfrm flipH="1" flipV="1">
              <a:off x="1440" y="2976"/>
              <a:ext cx="672" cy="62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53"/>
            <p:cNvGrpSpPr>
              <a:grpSpLocks/>
            </p:cNvGrpSpPr>
            <p:nvPr/>
          </p:nvGrpSpPr>
          <p:grpSpPr bwMode="auto">
            <a:xfrm>
              <a:off x="1200" y="2736"/>
              <a:ext cx="408" cy="297"/>
              <a:chOff x="432" y="1680"/>
              <a:chExt cx="408" cy="297"/>
            </a:xfrm>
          </p:grpSpPr>
          <p:sp>
            <p:nvSpPr>
              <p:cNvPr id="39" name="Oval 5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 Box 5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29" name="Group 56"/>
            <p:cNvGrpSpPr>
              <a:grpSpLocks/>
            </p:cNvGrpSpPr>
            <p:nvPr/>
          </p:nvGrpSpPr>
          <p:grpSpPr bwMode="auto">
            <a:xfrm>
              <a:off x="1968" y="2738"/>
              <a:ext cx="408" cy="297"/>
              <a:chOff x="432" y="1680"/>
              <a:chExt cx="408" cy="297"/>
            </a:xfrm>
          </p:grpSpPr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Text Box 58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30" name="Group 59"/>
            <p:cNvGrpSpPr>
              <a:grpSpLocks/>
            </p:cNvGrpSpPr>
            <p:nvPr/>
          </p:nvGrpSpPr>
          <p:grpSpPr bwMode="auto">
            <a:xfrm>
              <a:off x="1200" y="3504"/>
              <a:ext cx="408" cy="297"/>
              <a:chOff x="432" y="1680"/>
              <a:chExt cx="408" cy="297"/>
            </a:xfrm>
          </p:grpSpPr>
          <p:sp>
            <p:nvSpPr>
              <p:cNvPr id="35" name="Oval 60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  <p:grpSp>
          <p:nvGrpSpPr>
            <p:cNvPr id="31" name="Group 62"/>
            <p:cNvGrpSpPr>
              <a:grpSpLocks/>
            </p:cNvGrpSpPr>
            <p:nvPr/>
          </p:nvGrpSpPr>
          <p:grpSpPr bwMode="auto">
            <a:xfrm>
              <a:off x="1968" y="3504"/>
              <a:ext cx="408" cy="297"/>
              <a:chOff x="432" y="1680"/>
              <a:chExt cx="408" cy="297"/>
            </a:xfrm>
          </p:grpSpPr>
          <p:sp>
            <p:nvSpPr>
              <p:cNvPr id="33" name="Oval 63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 Box 64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  <p:sp>
          <p:nvSpPr>
            <p:cNvPr id="32" name="Line 65"/>
            <p:cNvSpPr>
              <a:spLocks noChangeShapeType="1"/>
            </p:cNvSpPr>
            <p:nvPr/>
          </p:nvSpPr>
          <p:spPr bwMode="auto">
            <a:xfrm flipV="1">
              <a:off x="1488" y="3024"/>
              <a:ext cx="576" cy="528"/>
            </a:xfrm>
            <a:prstGeom prst="line">
              <a:avLst/>
            </a:prstGeom>
            <a:noFill/>
            <a:ln w="34925">
              <a:solidFill>
                <a:srgbClr val="FF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</a:t>
            </a:r>
            <a:r>
              <a:rPr lang="zh-CN" altLang="en-US" dirty="0" smtClean="0"/>
              <a:t>分量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有向图中的</a:t>
            </a:r>
            <a:r>
              <a:rPr lang="zh-CN" altLang="en-US" dirty="0"/>
              <a:t>极大强连通</a:t>
            </a:r>
            <a:r>
              <a:rPr lang="zh-CN" altLang="en-US" dirty="0" smtClean="0"/>
              <a:t>子图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极</a:t>
            </a:r>
            <a:r>
              <a:rPr lang="zh-CN" altLang="en-US" dirty="0"/>
              <a:t>大强连通</a:t>
            </a:r>
            <a:r>
              <a:rPr lang="zh-CN" altLang="en-US" dirty="0" smtClean="0"/>
              <a:t>子图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子图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的强连通子图，</a:t>
            </a:r>
            <a:r>
              <a:rPr lang="zh-CN" altLang="en-US" dirty="0" smtClean="0"/>
              <a:t>将</a:t>
            </a:r>
            <a:r>
              <a:rPr lang="en-US" altLang="zh-CN" dirty="0"/>
              <a:t>G</a:t>
            </a:r>
            <a:r>
              <a:rPr lang="zh-CN" altLang="en-US" dirty="0" smtClean="0"/>
              <a:t>的</a:t>
            </a:r>
            <a:r>
              <a:rPr lang="zh-CN" altLang="en-US" dirty="0"/>
              <a:t>任何不在该子图中的顶点加入，子图不再是强连通的。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4495800" y="3498304"/>
            <a:ext cx="3048000" cy="609600"/>
            <a:chOff x="3456" y="2352"/>
            <a:chExt cx="1920" cy="38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648" y="2352"/>
              <a:ext cx="1584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强连通分量</a:t>
              </a: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3456" y="2592"/>
              <a:ext cx="192" cy="144"/>
            </a:xfrm>
            <a:prstGeom prst="line">
              <a:avLst/>
            </a:prstGeom>
            <a:noFill/>
            <a:ln w="34925">
              <a:solidFill>
                <a:srgbClr val="3E4DB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184" y="2592"/>
              <a:ext cx="192" cy="144"/>
            </a:xfrm>
            <a:prstGeom prst="line">
              <a:avLst/>
            </a:prstGeom>
            <a:noFill/>
            <a:ln w="34925">
              <a:solidFill>
                <a:srgbClr val="3E4DB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914400" y="4260304"/>
            <a:ext cx="1866900" cy="1690688"/>
            <a:chOff x="432" y="1680"/>
            <a:chExt cx="1176" cy="1065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618" y="2019"/>
              <a:ext cx="0" cy="41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752" y="2602"/>
              <a:ext cx="50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752" y="1848"/>
              <a:ext cx="4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 flipV="1">
              <a:off x="672" y="1920"/>
              <a:ext cx="672" cy="624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432" y="1680"/>
              <a:ext cx="408" cy="297"/>
              <a:chOff x="432" y="1680"/>
              <a:chExt cx="408" cy="297"/>
            </a:xfrm>
          </p:grpSpPr>
          <p:sp>
            <p:nvSpPr>
              <p:cNvPr id="23" name="Oval 15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V0</a:t>
                </a:r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1200" y="1682"/>
              <a:ext cx="408" cy="297"/>
              <a:chOff x="432" y="1680"/>
              <a:chExt cx="408" cy="297"/>
            </a:xfrm>
          </p:grpSpPr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V1</a:t>
                </a:r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432" y="2448"/>
              <a:ext cx="408" cy="297"/>
              <a:chOff x="432" y="1680"/>
              <a:chExt cx="408" cy="297"/>
            </a:xfrm>
          </p:grpSpPr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2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V2</a:t>
                </a:r>
              </a:p>
            </p:txBody>
          </p:sp>
        </p:grpSp>
        <p:grpSp>
          <p:nvGrpSpPr>
            <p:cNvPr id="16" name="Group 23"/>
            <p:cNvGrpSpPr>
              <a:grpSpLocks/>
            </p:cNvGrpSpPr>
            <p:nvPr/>
          </p:nvGrpSpPr>
          <p:grpSpPr bwMode="auto">
            <a:xfrm>
              <a:off x="1200" y="2448"/>
              <a:ext cx="408" cy="297"/>
              <a:chOff x="432" y="1680"/>
              <a:chExt cx="408" cy="297"/>
            </a:xfrm>
          </p:grpSpPr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462" y="1683"/>
                <a:ext cx="289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432" y="168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rnd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itchFamily="2" charset="-122"/>
                    <a:ea typeface="黑体" pitchFamily="2" charset="-122"/>
                  </a:rPr>
                  <a:t>V3</a:t>
                </a:r>
              </a:p>
            </p:txBody>
          </p:sp>
        </p:grp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3352800" y="4107904"/>
            <a:ext cx="4800600" cy="2057400"/>
            <a:chOff x="2208" y="1584"/>
            <a:chExt cx="3024" cy="1296"/>
          </a:xfrm>
        </p:grpSpPr>
        <p:grpSp>
          <p:nvGrpSpPr>
            <p:cNvPr id="26" name="Group 27"/>
            <p:cNvGrpSpPr>
              <a:grpSpLocks/>
            </p:cNvGrpSpPr>
            <p:nvPr/>
          </p:nvGrpSpPr>
          <p:grpSpPr bwMode="auto">
            <a:xfrm>
              <a:off x="2496" y="1680"/>
              <a:ext cx="1176" cy="1065"/>
              <a:chOff x="2496" y="1680"/>
              <a:chExt cx="1176" cy="1065"/>
            </a:xfrm>
          </p:grpSpPr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2682" y="2019"/>
                <a:ext cx="0" cy="412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2816" y="2602"/>
                <a:ext cx="506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 flipH="1" flipV="1">
                <a:off x="2736" y="1920"/>
                <a:ext cx="672" cy="624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6" name="Group 31"/>
              <p:cNvGrpSpPr>
                <a:grpSpLocks/>
              </p:cNvGrpSpPr>
              <p:nvPr/>
            </p:nvGrpSpPr>
            <p:grpSpPr bwMode="auto">
              <a:xfrm>
                <a:off x="2496" y="1680"/>
                <a:ext cx="408" cy="297"/>
                <a:chOff x="432" y="1680"/>
                <a:chExt cx="408" cy="297"/>
              </a:xfrm>
            </p:grpSpPr>
            <p:sp>
              <p:nvSpPr>
                <p:cNvPr id="43" name="Oval 32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V0</a:t>
                  </a:r>
                </a:p>
              </p:txBody>
            </p:sp>
          </p:grpSp>
          <p:grpSp>
            <p:nvGrpSpPr>
              <p:cNvPr id="37" name="Group 34"/>
              <p:cNvGrpSpPr>
                <a:grpSpLocks/>
              </p:cNvGrpSpPr>
              <p:nvPr/>
            </p:nvGrpSpPr>
            <p:grpSpPr bwMode="auto">
              <a:xfrm>
                <a:off x="2496" y="2448"/>
                <a:ext cx="408" cy="297"/>
                <a:chOff x="432" y="1680"/>
                <a:chExt cx="408" cy="297"/>
              </a:xfrm>
            </p:grpSpPr>
            <p:sp>
              <p:nvSpPr>
                <p:cNvPr id="41" name="Oval 35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V2</a:t>
                  </a:r>
                </a:p>
              </p:txBody>
            </p:sp>
          </p:grpSp>
          <p:grpSp>
            <p:nvGrpSpPr>
              <p:cNvPr id="38" name="Group 37"/>
              <p:cNvGrpSpPr>
                <a:grpSpLocks/>
              </p:cNvGrpSpPr>
              <p:nvPr/>
            </p:nvGrpSpPr>
            <p:grpSpPr bwMode="auto">
              <a:xfrm>
                <a:off x="3264" y="2448"/>
                <a:ext cx="408" cy="297"/>
                <a:chOff x="432" y="1680"/>
                <a:chExt cx="408" cy="297"/>
              </a:xfrm>
            </p:grpSpPr>
            <p:sp>
              <p:nvSpPr>
                <p:cNvPr id="39" name="Oval 38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V3</a:t>
                  </a:r>
                </a:p>
              </p:txBody>
            </p:sp>
          </p:grpSp>
        </p:grpSp>
        <p:sp>
          <p:nvSpPr>
            <p:cNvPr id="27" name="Oval 40"/>
            <p:cNvSpPr>
              <a:spLocks noChangeArrowheads="1"/>
            </p:cNvSpPr>
            <p:nvPr/>
          </p:nvSpPr>
          <p:spPr bwMode="auto">
            <a:xfrm>
              <a:off x="2208" y="1584"/>
              <a:ext cx="1632" cy="1296"/>
            </a:xfrm>
            <a:prstGeom prst="ellips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4368" y="1680"/>
              <a:ext cx="864" cy="528"/>
              <a:chOff x="4368" y="1680"/>
              <a:chExt cx="864" cy="528"/>
            </a:xfrm>
          </p:grpSpPr>
          <p:grpSp>
            <p:nvGrpSpPr>
              <p:cNvPr id="29" name="Group 42"/>
              <p:cNvGrpSpPr>
                <a:grpSpLocks/>
              </p:cNvGrpSpPr>
              <p:nvPr/>
            </p:nvGrpSpPr>
            <p:grpSpPr bwMode="auto">
              <a:xfrm>
                <a:off x="4656" y="1776"/>
                <a:ext cx="408" cy="297"/>
                <a:chOff x="432" y="1680"/>
                <a:chExt cx="408" cy="297"/>
              </a:xfrm>
            </p:grpSpPr>
            <p:sp>
              <p:nvSpPr>
                <p:cNvPr id="31" name="Oval 43"/>
                <p:cNvSpPr>
                  <a:spLocks noChangeArrowheads="1"/>
                </p:cNvSpPr>
                <p:nvPr/>
              </p:nvSpPr>
              <p:spPr bwMode="auto">
                <a:xfrm>
                  <a:off x="462" y="1683"/>
                  <a:ext cx="289" cy="294"/>
                </a:xfrm>
                <a:prstGeom prst="ellipse">
                  <a:avLst/>
                </a:prstGeom>
                <a:solidFill>
                  <a:srgbClr val="FFFFCC"/>
                </a:solidFill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32" y="168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12700" cap="rnd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1pPr>
                  <a:lvl2pPr marL="742950" indent="-28575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2pPr>
                  <a:lvl3pPr marL="11430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3pPr>
                  <a:lvl4pPr marL="16002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4pPr>
                  <a:lvl5pPr marL="2057400" indent="-228600"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2800" b="1">
                      <a:solidFill>
                        <a:schemeClr val="tx1"/>
                      </a:solidFill>
                      <a:latin typeface="Times New Roman" pitchFamily="18" charset="0"/>
                      <a:ea typeface="仿宋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 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黑体" pitchFamily="2" charset="-122"/>
                      <a:ea typeface="黑体" pitchFamily="2" charset="-122"/>
                    </a:rPr>
                    <a:t>V1</a:t>
                  </a:r>
                </a:p>
              </p:txBody>
            </p:sp>
          </p:grpSp>
          <p:sp>
            <p:nvSpPr>
              <p:cNvPr id="30" name="Oval 45"/>
              <p:cNvSpPr>
                <a:spLocks noChangeArrowheads="1"/>
              </p:cNvSpPr>
              <p:nvPr/>
            </p:nvSpPr>
            <p:spPr bwMode="auto">
              <a:xfrm>
                <a:off x="4368" y="1680"/>
                <a:ext cx="864" cy="528"/>
              </a:xfrm>
              <a:prstGeom prst="ellipse">
                <a:avLst/>
              </a:pr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极小连通</a:t>
            </a:r>
            <a:r>
              <a:rPr lang="zh-CN" altLang="en-US" dirty="0" smtClean="0"/>
              <a:t>子图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子图</a:t>
            </a:r>
            <a:r>
              <a:rPr lang="zh-CN" altLang="en-US" dirty="0"/>
              <a:t>是</a:t>
            </a:r>
            <a:r>
              <a:rPr lang="en-US" altLang="zh-CN" dirty="0"/>
              <a:t>G </a:t>
            </a:r>
            <a:r>
              <a:rPr lang="zh-CN" altLang="en-US" dirty="0"/>
              <a:t>的连通子图，在该子图中删除任何一条边，子图不再连通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生成树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</a:t>
            </a:r>
            <a:r>
              <a:rPr lang="zh-CN" altLang="en-US" dirty="0"/>
              <a:t>无向图</a:t>
            </a:r>
            <a:r>
              <a:rPr lang="en-US" altLang="zh-CN" dirty="0"/>
              <a:t>G </a:t>
            </a:r>
            <a:r>
              <a:rPr lang="zh-CN" altLang="en-US" dirty="0">
                <a:solidFill>
                  <a:srgbClr val="FF0000"/>
                </a:solidFill>
              </a:rPr>
              <a:t>所有顶点</a:t>
            </a:r>
            <a:r>
              <a:rPr lang="zh-CN" altLang="en-US" dirty="0"/>
              <a:t>的极小连通子图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生成森林</a:t>
            </a:r>
            <a:endParaRPr lang="en-US" altLang="zh-CN" dirty="0" smtClean="0"/>
          </a:p>
          <a:p>
            <a:pPr lvl="1"/>
            <a:r>
              <a:rPr lang="zh-CN" altLang="en-US" dirty="0"/>
              <a:t>在非连通图中，由每个连通分量都可以得到一棵生成树，这些连通分量的生成树就组成了一个非连通图的生成森林。 </a:t>
            </a: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6877051" y="3868289"/>
            <a:ext cx="2798763" cy="1016000"/>
            <a:chOff x="3190" y="2123"/>
            <a:chExt cx="1763" cy="640"/>
          </a:xfrm>
        </p:grpSpPr>
        <p:sp>
          <p:nvSpPr>
            <p:cNvPr id="8" name="AutoShape 13"/>
            <p:cNvSpPr>
              <a:spLocks/>
            </p:cNvSpPr>
            <p:nvPr/>
          </p:nvSpPr>
          <p:spPr bwMode="auto">
            <a:xfrm>
              <a:off x="3190" y="2172"/>
              <a:ext cx="153" cy="451"/>
            </a:xfrm>
            <a:prstGeom prst="leftBrace">
              <a:avLst>
                <a:gd name="adj1" fmla="val 2456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30000"/>
                </a:spcBef>
              </a:pPr>
              <a:endParaRPr lang="zh-CN" altLang="en-US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326" y="2123"/>
              <a:ext cx="1627" cy="64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多</a:t>
              </a:r>
              <a:r>
                <a:rPr kumimoji="0" lang="en-US" altLang="zh-CN" sz="2400" b="1" dirty="0" smtClean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—</a:t>
              </a:r>
              <a:r>
                <a:rPr kumimoji="0" lang="zh-CN" altLang="en-US" sz="24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构成</a:t>
              </a:r>
              <a:r>
                <a:rPr kumimoji="0" lang="zh-CN" altLang="en-US" sz="2400" b="1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回路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少</a:t>
              </a:r>
              <a:r>
                <a:rPr kumimoji="0" lang="en-US" altLang="zh-CN" sz="2400" b="1" dirty="0" smtClean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—</a:t>
              </a:r>
              <a:r>
                <a:rPr kumimoji="0" lang="zh-CN" altLang="en-US" sz="2400" b="1" dirty="0" smtClean="0">
                  <a:solidFill>
                    <a:schemeClr val="tx1"/>
                  </a:solidFill>
                  <a:latin typeface="Arial" charset="0"/>
                  <a:ea typeface="宋体" charset="-122"/>
                </a:rPr>
                <a:t>不</a:t>
              </a:r>
              <a:r>
                <a:rPr kumimoji="0" lang="zh-CN" altLang="en-US" sz="2400" b="1" dirty="0">
                  <a:solidFill>
                    <a:schemeClr val="tx1"/>
                  </a:solidFill>
                  <a:latin typeface="Arial" charset="0"/>
                  <a:ea typeface="宋体" charset="-122"/>
                </a:rPr>
                <a:t>连通</a:t>
              </a:r>
            </a:p>
          </p:txBody>
        </p:sp>
      </p:grpSp>
      <p:grpSp>
        <p:nvGrpSpPr>
          <p:cNvPr id="10" name="Group 15"/>
          <p:cNvGrpSpPr>
            <a:grpSpLocks/>
          </p:cNvGrpSpPr>
          <p:nvPr/>
        </p:nvGrpSpPr>
        <p:grpSpPr bwMode="auto">
          <a:xfrm>
            <a:off x="5148263" y="3657158"/>
            <a:ext cx="2179638" cy="923927"/>
            <a:chOff x="2110" y="2019"/>
            <a:chExt cx="1373" cy="582"/>
          </a:xfrm>
        </p:grpSpPr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 rot="10800000">
              <a:off x="2283" y="2019"/>
              <a:ext cx="453" cy="3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1 h 21600"/>
                <a:gd name="T20" fmla="*/ 1850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110" y="2313"/>
              <a:ext cx="1373" cy="28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400" b="1" dirty="0" smtClean="0">
                  <a:solidFill>
                    <a:srgbClr val="0000FF"/>
                  </a:solidFill>
                  <a:ea typeface="宋体" charset="-122"/>
                </a:rPr>
                <a:t>仅有</a:t>
              </a:r>
              <a:r>
                <a:rPr kumimoji="0" lang="en-US" altLang="zh-CN" sz="2400" b="1" i="1" dirty="0">
                  <a:solidFill>
                    <a:srgbClr val="0000FF"/>
                  </a:solidFill>
                  <a:ea typeface="宋体" charset="-122"/>
                </a:rPr>
                <a:t>n</a:t>
              </a:r>
              <a:r>
                <a:rPr kumimoji="0" lang="en-US" altLang="zh-CN" sz="2400" b="1" dirty="0">
                  <a:solidFill>
                    <a:srgbClr val="0000FF"/>
                  </a:solidFill>
                  <a:ea typeface="宋体" charset="-122"/>
                </a:rPr>
                <a:t>-1</a:t>
              </a:r>
              <a:r>
                <a:rPr kumimoji="0" lang="zh-CN" altLang="en-US" sz="2400" b="1" dirty="0">
                  <a:solidFill>
                    <a:srgbClr val="0000FF"/>
                  </a:solidFill>
                  <a:ea typeface="宋体" charset="-122"/>
                </a:rPr>
                <a:t>条边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7886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</a:t>
            </a:r>
            <a:r>
              <a:rPr lang="zh-CN" altLang="en-US" dirty="0"/>
              <a:t>图的定义和术语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57213" y="4033838"/>
            <a:ext cx="2809875" cy="2501900"/>
            <a:chOff x="351" y="2455"/>
            <a:chExt cx="1770" cy="15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664" y="3855"/>
              <a:ext cx="11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388" y="2488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30" y="245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1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4" y="2617"/>
              <a:ext cx="11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787" y="2486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829" y="245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2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939" y="2805"/>
              <a:ext cx="0" cy="9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16" y="2800"/>
              <a:ext cx="0" cy="8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46" y="2835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788" y="280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3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351" y="3687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93" y="3656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4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777" y="3685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819" y="365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5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371" y="2835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413" y="280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6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045" y="3334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087" y="330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7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059" y="2991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905" y="3136"/>
              <a:ext cx="175" cy="2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310" y="3145"/>
              <a:ext cx="161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759325" y="4198938"/>
            <a:ext cx="503238" cy="503237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615113" y="4211638"/>
            <a:ext cx="503237" cy="503237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7419975" y="4214813"/>
            <a:ext cx="503238" cy="503237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4716463" y="5705475"/>
            <a:ext cx="503237" cy="50323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sp>
        <p:nvSpPr>
          <p:cNvPr id="30" name="Oval 36"/>
          <p:cNvSpPr>
            <a:spLocks noChangeArrowheads="1"/>
          </p:cNvSpPr>
          <p:nvPr/>
        </p:nvSpPr>
        <p:spPr bwMode="auto">
          <a:xfrm>
            <a:off x="6615113" y="5702300"/>
            <a:ext cx="503237" cy="50323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grpSp>
        <p:nvGrpSpPr>
          <p:cNvPr id="31" name="Group 86"/>
          <p:cNvGrpSpPr>
            <a:grpSpLocks/>
          </p:cNvGrpSpPr>
          <p:nvPr/>
        </p:nvGrpSpPr>
        <p:grpSpPr bwMode="auto">
          <a:xfrm>
            <a:off x="4783138" y="4149725"/>
            <a:ext cx="2362200" cy="2101850"/>
            <a:chOff x="3013" y="2614"/>
            <a:chExt cx="1488" cy="1324"/>
          </a:xfrm>
        </p:grpSpPr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3040" y="261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1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V="1">
              <a:off x="3304" y="2774"/>
              <a:ext cx="8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4209" y="2622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2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332" y="2976"/>
              <a:ext cx="13" cy="6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152" y="2976"/>
              <a:ext cx="0" cy="6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3013" y="356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4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209" y="3561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5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8412163" y="4214813"/>
            <a:ext cx="503237" cy="503237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sp>
        <p:nvSpPr>
          <p:cNvPr id="40" name="Oval 40"/>
          <p:cNvSpPr>
            <a:spLocks noChangeArrowheads="1"/>
          </p:cNvSpPr>
          <p:nvPr/>
        </p:nvSpPr>
        <p:spPr bwMode="auto">
          <a:xfrm>
            <a:off x="7894638" y="5006975"/>
            <a:ext cx="503237" cy="503238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华文行楷" pitchFamily="2" charset="-122"/>
            </a:endParaRPr>
          </a:p>
        </p:txBody>
      </p:sp>
      <p:grpSp>
        <p:nvGrpSpPr>
          <p:cNvPr id="41" name="Group 87"/>
          <p:cNvGrpSpPr>
            <a:grpSpLocks/>
          </p:cNvGrpSpPr>
          <p:nvPr/>
        </p:nvGrpSpPr>
        <p:grpSpPr bwMode="auto">
          <a:xfrm>
            <a:off x="7486650" y="4165600"/>
            <a:ext cx="1457325" cy="1387475"/>
            <a:chOff x="4716" y="2624"/>
            <a:chExt cx="918" cy="874"/>
          </a:xfrm>
        </p:grpSpPr>
        <p:sp>
          <p:nvSpPr>
            <p:cNvPr id="42" name="Text Box 33"/>
            <p:cNvSpPr txBox="1">
              <a:spLocks noChangeArrowheads="1"/>
            </p:cNvSpPr>
            <p:nvPr/>
          </p:nvSpPr>
          <p:spPr bwMode="auto">
            <a:xfrm>
              <a:off x="4716" y="262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3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5342" y="2624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6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5015" y="312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7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V="1">
              <a:off x="4987" y="2811"/>
              <a:ext cx="31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4833" y="2956"/>
              <a:ext cx="175" cy="25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4"/>
          <p:cNvGrpSpPr>
            <a:grpSpLocks/>
          </p:cNvGrpSpPr>
          <p:nvPr/>
        </p:nvGrpSpPr>
        <p:grpSpPr bwMode="auto">
          <a:xfrm>
            <a:off x="631825" y="1336675"/>
            <a:ext cx="2555875" cy="2259013"/>
            <a:chOff x="884" y="1307"/>
            <a:chExt cx="1610" cy="1423"/>
          </a:xfrm>
        </p:grpSpPr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779" y="1548"/>
              <a:ext cx="416" cy="419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" name="Group 46"/>
            <p:cNvGrpSpPr>
              <a:grpSpLocks/>
            </p:cNvGrpSpPr>
            <p:nvPr/>
          </p:nvGrpSpPr>
          <p:grpSpPr bwMode="auto">
            <a:xfrm>
              <a:off x="931" y="1307"/>
              <a:ext cx="1563" cy="377"/>
              <a:chOff x="220" y="942"/>
              <a:chExt cx="1563" cy="377"/>
            </a:xfrm>
          </p:grpSpPr>
          <p:sp>
            <p:nvSpPr>
              <p:cNvPr id="60" name="Oval 47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61" name="Text Box 48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just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V</a:t>
                </a:r>
                <a:r>
                  <a:rPr kumimoji="0" lang="en-US" altLang="zh-CN" sz="2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1</a:t>
                </a:r>
                <a:endPara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62" name="Line 49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Oval 50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64" name="Text Box 51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just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V</a:t>
                </a:r>
                <a:r>
                  <a:rPr kumimoji="0" lang="en-US" altLang="zh-CN" sz="2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2</a:t>
                </a:r>
                <a:endPara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1150" y="2131"/>
              <a:ext cx="360" cy="35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322" y="1638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1805" y="2141"/>
              <a:ext cx="405" cy="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1021" y="1642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val 56"/>
            <p:cNvSpPr>
              <a:spLocks noChangeArrowheads="1"/>
            </p:cNvSpPr>
            <p:nvPr/>
          </p:nvSpPr>
          <p:spPr bwMode="auto">
            <a:xfrm>
              <a:off x="1511" y="1918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1553" y="188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3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6" name="Oval 58"/>
            <p:cNvSpPr>
              <a:spLocks noChangeArrowheads="1"/>
            </p:cNvSpPr>
            <p:nvPr/>
          </p:nvSpPr>
          <p:spPr bwMode="auto">
            <a:xfrm>
              <a:off x="884" y="2386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926" y="2355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4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58" name="Oval 60"/>
            <p:cNvSpPr>
              <a:spLocks noChangeArrowheads="1"/>
            </p:cNvSpPr>
            <p:nvPr/>
          </p:nvSpPr>
          <p:spPr bwMode="auto">
            <a:xfrm>
              <a:off x="2160" y="2384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2202" y="2353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5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grpSp>
        <p:nvGrpSpPr>
          <p:cNvPr id="65" name="Group 62"/>
          <p:cNvGrpSpPr>
            <a:grpSpLocks/>
          </p:cNvGrpSpPr>
          <p:nvPr/>
        </p:nvGrpSpPr>
        <p:grpSpPr bwMode="auto">
          <a:xfrm>
            <a:off x="5310188" y="1412875"/>
            <a:ext cx="2555875" cy="2259013"/>
            <a:chOff x="3345" y="890"/>
            <a:chExt cx="1610" cy="1423"/>
          </a:xfrm>
        </p:grpSpPr>
        <p:sp>
          <p:nvSpPr>
            <p:cNvPr id="66" name="Freeform 63"/>
            <p:cNvSpPr>
              <a:spLocks/>
            </p:cNvSpPr>
            <p:nvPr/>
          </p:nvSpPr>
          <p:spPr bwMode="auto">
            <a:xfrm>
              <a:off x="4240" y="1131"/>
              <a:ext cx="416" cy="419"/>
            </a:xfrm>
            <a:custGeom>
              <a:avLst/>
              <a:gdLst>
                <a:gd name="T0" fmla="*/ 375 w 375"/>
                <a:gd name="T1" fmla="*/ 0 h 375"/>
                <a:gd name="T2" fmla="*/ 0 w 375"/>
                <a:gd name="T3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5" h="375">
                  <a:moveTo>
                    <a:pt x="375" y="0"/>
                  </a:moveTo>
                  <a:lnTo>
                    <a:pt x="0" y="37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7" name="Group 64"/>
            <p:cNvGrpSpPr>
              <a:grpSpLocks/>
            </p:cNvGrpSpPr>
            <p:nvPr/>
          </p:nvGrpSpPr>
          <p:grpSpPr bwMode="auto">
            <a:xfrm>
              <a:off x="3392" y="890"/>
              <a:ext cx="1563" cy="377"/>
              <a:chOff x="220" y="942"/>
              <a:chExt cx="1563" cy="377"/>
            </a:xfrm>
          </p:grpSpPr>
          <p:sp>
            <p:nvSpPr>
              <p:cNvPr id="76" name="Oval 65"/>
              <p:cNvSpPr>
                <a:spLocks noChangeArrowheads="1"/>
              </p:cNvSpPr>
              <p:nvPr/>
            </p:nvSpPr>
            <p:spPr bwMode="auto">
              <a:xfrm>
                <a:off x="220" y="975"/>
                <a:ext cx="317" cy="317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77" name="Text Box 66"/>
              <p:cNvSpPr txBox="1">
                <a:spLocks noChangeArrowheads="1"/>
              </p:cNvSpPr>
              <p:nvPr/>
            </p:nvSpPr>
            <p:spPr bwMode="auto">
              <a:xfrm>
                <a:off x="262" y="944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just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V</a:t>
                </a:r>
                <a:r>
                  <a:rPr kumimoji="0" lang="en-US" altLang="zh-CN" sz="2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1</a:t>
                </a:r>
                <a:endPara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>
                <a:off x="516" y="1104"/>
                <a:ext cx="95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Oval 68"/>
              <p:cNvSpPr>
                <a:spLocks noChangeArrowheads="1"/>
              </p:cNvSpPr>
              <p:nvPr/>
            </p:nvSpPr>
            <p:spPr bwMode="auto">
              <a:xfrm>
                <a:off x="1449" y="973"/>
                <a:ext cx="317" cy="317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华文行楷" pitchFamily="2" charset="-122"/>
                </a:endParaRPr>
              </a:p>
            </p:txBody>
          </p:sp>
          <p:sp>
            <p:nvSpPr>
              <p:cNvPr id="80" name="Text Box 69"/>
              <p:cNvSpPr txBox="1">
                <a:spLocks noChangeArrowheads="1"/>
              </p:cNvSpPr>
              <p:nvPr/>
            </p:nvSpPr>
            <p:spPr bwMode="auto">
              <a:xfrm>
                <a:off x="1491" y="942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just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V</a:t>
                </a:r>
                <a:r>
                  <a:rPr kumimoji="0" lang="en-US" altLang="zh-CN" sz="2800" b="0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宋体" charset="-122"/>
                  </a:rPr>
                  <a:t>2</a:t>
                </a:r>
                <a:endPara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endParaRPr>
              </a:p>
            </p:txBody>
          </p:sp>
        </p:grp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4783" y="1221"/>
              <a:ext cx="0" cy="77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3482" y="1225"/>
              <a:ext cx="0" cy="7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Oval 72"/>
            <p:cNvSpPr>
              <a:spLocks noChangeArrowheads="1"/>
            </p:cNvSpPr>
            <p:nvPr/>
          </p:nvSpPr>
          <p:spPr bwMode="auto">
            <a:xfrm>
              <a:off x="3972" y="1501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4014" y="147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3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2" name="Oval 74"/>
            <p:cNvSpPr>
              <a:spLocks noChangeArrowheads="1"/>
            </p:cNvSpPr>
            <p:nvPr/>
          </p:nvSpPr>
          <p:spPr bwMode="auto">
            <a:xfrm>
              <a:off x="3345" y="1969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73" name="Text Box 75"/>
            <p:cNvSpPr txBox="1">
              <a:spLocks noChangeArrowheads="1"/>
            </p:cNvSpPr>
            <p:nvPr/>
          </p:nvSpPr>
          <p:spPr bwMode="auto">
            <a:xfrm>
              <a:off x="3387" y="1938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4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  <p:sp>
          <p:nvSpPr>
            <p:cNvPr id="74" name="Oval 76"/>
            <p:cNvSpPr>
              <a:spLocks noChangeArrowheads="1"/>
            </p:cNvSpPr>
            <p:nvPr/>
          </p:nvSpPr>
          <p:spPr bwMode="auto">
            <a:xfrm>
              <a:off x="4621" y="1967"/>
              <a:ext cx="317" cy="31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华文行楷" pitchFamily="2" charset="-122"/>
              </a:endParaRPr>
            </a:p>
          </p:txBody>
        </p:sp>
        <p:sp>
          <p:nvSpPr>
            <p:cNvPr id="75" name="Text Box 77"/>
            <p:cNvSpPr txBox="1">
              <a:spLocks noChangeArrowheads="1"/>
            </p:cNvSpPr>
            <p:nvPr/>
          </p:nvSpPr>
          <p:spPr bwMode="auto">
            <a:xfrm>
              <a:off x="4663" y="1936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V</a:t>
              </a:r>
              <a:r>
                <a:rPr kumimoji="0" lang="en-US" altLang="zh-CN" sz="2800" b="0" i="0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宋体" charset="-122"/>
                </a:rPr>
                <a:t>5</a:t>
              </a:r>
              <a:endPara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宋体" charset="-122"/>
              </a:endParaRPr>
            </a:p>
          </p:txBody>
        </p:sp>
      </p:grpSp>
      <p:grpSp>
        <p:nvGrpSpPr>
          <p:cNvPr id="81" name="Group 78"/>
          <p:cNvGrpSpPr>
            <a:grpSpLocks/>
          </p:cNvGrpSpPr>
          <p:nvPr/>
        </p:nvGrpSpPr>
        <p:grpSpPr bwMode="auto">
          <a:xfrm>
            <a:off x="3521075" y="1935163"/>
            <a:ext cx="1265238" cy="930275"/>
            <a:chOff x="2218" y="1219"/>
            <a:chExt cx="797" cy="586"/>
          </a:xfrm>
        </p:grpSpPr>
        <p:sp>
          <p:nvSpPr>
            <p:cNvPr id="82" name="AutoShape 79"/>
            <p:cNvSpPr>
              <a:spLocks noChangeArrowheads="1"/>
            </p:cNvSpPr>
            <p:nvPr/>
          </p:nvSpPr>
          <p:spPr bwMode="auto">
            <a:xfrm>
              <a:off x="2246" y="1536"/>
              <a:ext cx="769" cy="269"/>
            </a:xfrm>
            <a:prstGeom prst="rightArrow">
              <a:avLst>
                <a:gd name="adj1" fmla="val 50000"/>
                <a:gd name="adj2" fmla="val 71468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 Box 80"/>
            <p:cNvSpPr txBox="1">
              <a:spLocks noChangeArrowheads="1"/>
            </p:cNvSpPr>
            <p:nvPr/>
          </p:nvSpPr>
          <p:spPr bwMode="auto">
            <a:xfrm>
              <a:off x="2218" y="1219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生成树</a:t>
              </a:r>
            </a:p>
          </p:txBody>
        </p:sp>
      </p:grpSp>
      <p:grpSp>
        <p:nvGrpSpPr>
          <p:cNvPr id="84" name="Group 81"/>
          <p:cNvGrpSpPr>
            <a:grpSpLocks/>
          </p:cNvGrpSpPr>
          <p:nvPr/>
        </p:nvGrpSpPr>
        <p:grpSpPr bwMode="auto">
          <a:xfrm>
            <a:off x="3216275" y="4756150"/>
            <a:ext cx="1554163" cy="884238"/>
            <a:chOff x="2064" y="2909"/>
            <a:chExt cx="979" cy="557"/>
          </a:xfrm>
        </p:grpSpPr>
        <p:sp>
          <p:nvSpPr>
            <p:cNvPr id="85" name="AutoShape 82"/>
            <p:cNvSpPr>
              <a:spLocks noChangeArrowheads="1"/>
            </p:cNvSpPr>
            <p:nvPr/>
          </p:nvSpPr>
          <p:spPr bwMode="auto">
            <a:xfrm>
              <a:off x="2294" y="3197"/>
              <a:ext cx="692" cy="269"/>
            </a:xfrm>
            <a:prstGeom prst="rightArrow">
              <a:avLst>
                <a:gd name="adj1" fmla="val 50000"/>
                <a:gd name="adj2" fmla="val 64312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Box 83"/>
            <p:cNvSpPr txBox="1">
              <a:spLocks noChangeArrowheads="1"/>
            </p:cNvSpPr>
            <p:nvPr/>
          </p:nvSpPr>
          <p:spPr bwMode="auto">
            <a:xfrm>
              <a:off x="2064" y="2909"/>
              <a:ext cx="9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生成森林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496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569325" cy="5544616"/>
          </a:xfrm>
        </p:spPr>
        <p:txBody>
          <a:bodyPr/>
          <a:lstStyle/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在</a:t>
            </a:r>
            <a:r>
              <a:rPr lang="zh-CN" altLang="en-US" dirty="0"/>
              <a:t>一个图中，所有顶点的度数之和等于图的边数的（   ）倍。</a:t>
            </a:r>
          </a:p>
          <a:p>
            <a:pPr marL="457200" lvl="1" indent="0">
              <a:buNone/>
            </a:pPr>
            <a:r>
              <a:rPr lang="en-US" altLang="zh-CN" dirty="0"/>
              <a:t> A</a:t>
            </a:r>
            <a:r>
              <a:rPr lang="zh-CN" altLang="zh-CN" dirty="0"/>
              <a:t>．</a:t>
            </a:r>
            <a:r>
              <a:rPr lang="en-US" altLang="zh-CN" dirty="0"/>
              <a:t>1/2            B</a:t>
            </a:r>
            <a:r>
              <a:rPr lang="zh-CN" altLang="zh-CN" dirty="0"/>
              <a:t>．</a:t>
            </a:r>
            <a:r>
              <a:rPr lang="en-US" altLang="zh-CN" dirty="0"/>
              <a:t>1             C</a:t>
            </a:r>
            <a:r>
              <a:rPr lang="zh-CN" altLang="zh-CN" dirty="0"/>
              <a:t>．</a:t>
            </a:r>
            <a:r>
              <a:rPr lang="en-US" altLang="zh-CN" dirty="0"/>
              <a:t>2             D</a:t>
            </a:r>
            <a:r>
              <a:rPr lang="zh-CN" altLang="zh-CN" dirty="0"/>
              <a:t>．</a:t>
            </a:r>
            <a:r>
              <a:rPr lang="en-US" altLang="zh-CN" dirty="0"/>
              <a:t>4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zh-CN" altLang="en-US" dirty="0"/>
              <a:t>一个有向图中，所有顶点的入度之和等于所有顶点的出度之和的（   ）倍。</a:t>
            </a:r>
          </a:p>
          <a:p>
            <a:pPr marL="457200" lvl="1" indent="0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1/2            B</a:t>
            </a:r>
            <a:r>
              <a:rPr lang="zh-CN" altLang="zh-CN" dirty="0"/>
              <a:t>．</a:t>
            </a:r>
            <a:r>
              <a:rPr lang="en-US" altLang="zh-CN" dirty="0"/>
              <a:t>1             C</a:t>
            </a:r>
            <a:r>
              <a:rPr lang="zh-CN" altLang="zh-CN" dirty="0"/>
              <a:t>．</a:t>
            </a:r>
            <a:r>
              <a:rPr lang="en-US" altLang="zh-CN" dirty="0"/>
              <a:t>2             D</a:t>
            </a:r>
            <a:r>
              <a:rPr lang="zh-CN" altLang="zh-CN" dirty="0"/>
              <a:t>．</a:t>
            </a:r>
            <a:r>
              <a:rPr lang="en-US" altLang="zh-CN" dirty="0"/>
              <a:t>4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zh-CN" dirty="0" smtClean="0"/>
              <a:t>具有</a:t>
            </a:r>
            <a:r>
              <a:rPr lang="en-US" altLang="zh-CN" dirty="0"/>
              <a:t>n</a:t>
            </a:r>
            <a:r>
              <a:rPr lang="zh-CN" altLang="zh-CN" dirty="0"/>
              <a:t>个顶点的有向图最多有（</a:t>
            </a:r>
            <a:r>
              <a:rPr lang="en-US" altLang="zh-CN" dirty="0"/>
              <a:t>   </a:t>
            </a:r>
            <a:r>
              <a:rPr lang="zh-CN" altLang="zh-CN" dirty="0"/>
              <a:t>）条边。</a:t>
            </a:r>
            <a:r>
              <a:rPr lang="en-US" altLang="zh-CN" dirty="0"/>
              <a:t>  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A</a:t>
            </a:r>
            <a:r>
              <a:rPr lang="zh-CN" altLang="zh-CN" dirty="0"/>
              <a:t>．</a:t>
            </a:r>
            <a:r>
              <a:rPr lang="en-US" altLang="zh-CN" dirty="0"/>
              <a:t>n    B</a:t>
            </a:r>
            <a:r>
              <a:rPr lang="zh-CN" altLang="zh-CN" dirty="0"/>
              <a:t>．</a:t>
            </a:r>
            <a:r>
              <a:rPr lang="en-US" altLang="zh-CN" dirty="0"/>
              <a:t>n(n-1)   C</a:t>
            </a:r>
            <a:r>
              <a:rPr lang="zh-CN" altLang="zh-CN" dirty="0"/>
              <a:t>．</a:t>
            </a:r>
            <a:r>
              <a:rPr lang="en-US" altLang="zh-CN" dirty="0"/>
              <a:t>n(n+1)    D</a:t>
            </a:r>
            <a:r>
              <a:rPr lang="zh-CN" altLang="zh-CN" dirty="0" smtClean="0"/>
              <a:t>．</a:t>
            </a: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</a:p>
          <a:p>
            <a:pPr lvl="1"/>
            <a:r>
              <a:rPr lang="en-US" altLang="zh-CN" dirty="0" smtClean="0"/>
              <a:t> 4. G</a:t>
            </a:r>
            <a:r>
              <a:rPr lang="zh-CN" altLang="zh-CN" dirty="0" smtClean="0"/>
              <a:t>是一个非连通无向图，共有</a:t>
            </a:r>
            <a:r>
              <a:rPr lang="en-US" altLang="zh-CN" dirty="0" smtClean="0"/>
              <a:t>28</a:t>
            </a:r>
            <a:r>
              <a:rPr lang="zh-CN" altLang="zh-CN" dirty="0" smtClean="0"/>
              <a:t>条边，则该图至少有（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）个顶点。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A</a:t>
            </a:r>
            <a:r>
              <a:rPr lang="zh-CN" altLang="zh-CN" dirty="0" smtClean="0"/>
              <a:t>．</a:t>
            </a:r>
            <a:r>
              <a:rPr lang="en-US" altLang="zh-CN" dirty="0" smtClean="0"/>
              <a:t>7              B</a:t>
            </a:r>
            <a:r>
              <a:rPr lang="zh-CN" altLang="zh-CN" dirty="0" smtClean="0"/>
              <a:t>．</a:t>
            </a:r>
            <a:r>
              <a:rPr lang="en-US" altLang="zh-CN" dirty="0" smtClean="0"/>
              <a:t>8             C</a:t>
            </a:r>
            <a:r>
              <a:rPr lang="zh-CN" altLang="zh-CN" dirty="0" smtClean="0"/>
              <a:t>．</a:t>
            </a:r>
            <a:r>
              <a:rPr lang="en-US" altLang="zh-CN" dirty="0" smtClean="0"/>
              <a:t>9             D</a:t>
            </a:r>
            <a:r>
              <a:rPr lang="zh-CN" altLang="zh-CN" dirty="0" smtClean="0"/>
              <a:t>．</a:t>
            </a:r>
            <a:r>
              <a:rPr lang="en-US" altLang="zh-CN" dirty="0" smtClean="0"/>
              <a:t>10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1548081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C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29882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B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2200" y="39963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B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5436513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C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1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228600" y="990600"/>
            <a:ext cx="8686800" cy="566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ADT Graph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是具有相同特性的数据元素的集合，称为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顶点集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R={VR}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VR=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v,w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&gt;|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v,w∈V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v,w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v,w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表示从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的弧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谓词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v,w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定义了弧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v,w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的意义或信息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CreatGraph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dirty="0" smtClean="0">
                <a:solidFill>
                  <a:srgbClr val="CC0000"/>
                </a:solidFill>
                <a:latin typeface="Times New Roman" pitchFamily="18" charset="0"/>
              </a:rPr>
              <a:t> &amp;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G,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,VR)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是图的顶点集，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VR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是图中弧的集合。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操作结果：按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VR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的定义构造图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</a:rPr>
              <a:t>InsertVex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400" dirty="0" smtClean="0">
                <a:solidFill>
                  <a:srgbClr val="CC0000"/>
                </a:solidFill>
                <a:latin typeface="Times New Roman" pitchFamily="18" charset="0"/>
              </a:rPr>
              <a:t> &amp;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G, </a:t>
            </a:r>
            <a:r>
              <a:rPr kumimoji="1" lang="en-US" altLang="zh-CN" sz="2400" dirty="0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初始条件：图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存在，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和图中顶点有相同特征。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操作结果：在图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中添加新顶点。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………………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（参见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P156-157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4991472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图的抽象数据类型定义</a:t>
            </a:r>
          </a:p>
        </p:txBody>
      </p:sp>
      <p:sp>
        <p:nvSpPr>
          <p:cNvPr id="20490" name="AutoShape 10"/>
          <p:cNvSpPr>
            <a:spLocks noChangeArrowheads="1"/>
          </p:cNvSpPr>
          <p:nvPr/>
        </p:nvSpPr>
        <p:spPr bwMode="auto">
          <a:xfrm>
            <a:off x="7162800" y="4267200"/>
            <a:ext cx="1730375" cy="1177925"/>
          </a:xfrm>
          <a:prstGeom prst="wedgeRoundRectCallout">
            <a:avLst>
              <a:gd name="adj1" fmla="val -88625"/>
              <a:gd name="adj2" fmla="val -175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en-US" altLang="zh-CN" sz="20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V </a:t>
            </a:r>
            <a:r>
              <a:rPr kumimoji="1" lang="zh-CN" altLang="en-US" sz="20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的大小写含义不同！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4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04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04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build="p" autoUpdateAnimBg="0"/>
      <p:bldP spid="20484" grpId="0" autoUpdateAnimBg="0"/>
      <p:bldP spid="2049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ext Box 2"/>
          <p:cNvSpPr txBox="1">
            <a:spLocks noChangeArrowheads="1"/>
          </p:cNvSpPr>
          <p:nvPr/>
        </p:nvSpPr>
        <p:spPr bwMode="auto">
          <a:xfrm>
            <a:off x="762000" y="1489075"/>
            <a:ext cx="3867150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结构的建立和销毁</a:t>
            </a:r>
            <a:endParaRPr kumimoji="1" lang="zh-CN" altLang="en-US" sz="3200" smtClean="0">
              <a:solidFill>
                <a:srgbClr val="00808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227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5800" y="3048000"/>
            <a:ext cx="3406775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插入或删除顶点</a:t>
            </a:r>
            <a:endParaRPr kumimoji="1" lang="zh-CN" altLang="en-US" sz="4000" b="1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228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84225" y="4572000"/>
            <a:ext cx="3406775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对邻接点的操作</a:t>
            </a:r>
            <a:endParaRPr kumimoji="1" lang="zh-CN" altLang="en-US" sz="4000" b="1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229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572000" y="2286000"/>
            <a:ext cx="3867150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对顶点的访问操作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8230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1104900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遍历</a:t>
            </a:r>
            <a:endParaRPr kumimoji="1" lang="zh-CN" altLang="en-US" sz="4000" b="1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231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0" y="3810000"/>
            <a:ext cx="2946400" cy="750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插入和删除弧</a:t>
            </a: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82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4800600" y="190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30823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4953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308234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3429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308235" name="AutoShape 11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696200" y="419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308236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867400" y="571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308237" name="Comment 13"/>
          <p:cNvSpPr>
            <a:spLocks noChangeArrowheads="1"/>
          </p:cNvSpPr>
          <p:nvPr/>
        </p:nvSpPr>
        <p:spPr bwMode="auto">
          <a:xfrm>
            <a:off x="3352800" y="292100"/>
            <a:ext cx="2498725" cy="774700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 smtClean="0">
                <a:solidFill>
                  <a:srgbClr val="800000"/>
                </a:solidFill>
                <a:ea typeface="隶书" pitchFamily="49" charset="-122"/>
              </a:rPr>
              <a:t>基本操作</a:t>
            </a:r>
            <a:endParaRPr kumimoji="1" lang="zh-CN" altLang="en-US" sz="1600" smtClean="0">
              <a:solidFill>
                <a:srgbClr val="000000"/>
              </a:solidFill>
            </a:endParaRPr>
          </a:p>
        </p:txBody>
      </p:sp>
      <p:sp>
        <p:nvSpPr>
          <p:cNvPr id="308238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667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66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eaVert"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utoUpdateAnimBg="0"/>
      <p:bldP spid="308227" grpId="0" autoUpdateAnimBg="0"/>
      <p:bldP spid="308228" grpId="0" autoUpdateAnimBg="0"/>
      <p:bldP spid="308229" grpId="0" autoUpdateAnimBg="0"/>
      <p:bldP spid="308230" grpId="0" autoUpdateAnimBg="0"/>
      <p:bldP spid="308231" grpId="0" autoUpdateAnimBg="0"/>
      <p:bldP spid="308232" grpId="0" animBg="1"/>
      <p:bldP spid="308233" grpId="0" animBg="1"/>
      <p:bldP spid="308234" grpId="0" animBg="1"/>
      <p:bldP spid="308235" grpId="0" animBg="1"/>
      <p:bldP spid="308236" grpId="0" animBg="1"/>
      <p:bldP spid="308237" grpId="0" animBg="1" autoUpdateAnimBg="0"/>
      <p:bldP spid="30823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Text Box 2"/>
          <p:cNvSpPr txBox="1">
            <a:spLocks noChangeArrowheads="1"/>
          </p:cNvSpPr>
          <p:nvPr/>
        </p:nvSpPr>
        <p:spPr bwMode="auto">
          <a:xfrm>
            <a:off x="538807" y="1685677"/>
            <a:ext cx="7921625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err="1" smtClean="0">
                <a:solidFill>
                  <a:srgbClr val="000099"/>
                </a:solidFill>
                <a:latin typeface="Times New Roman" pitchFamily="18" charset="0"/>
              </a:rPr>
              <a:t>CreatGraph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itchFamily="18" charset="0"/>
              </a:rPr>
              <a:t>(&amp;G, V, VR) 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</a:rPr>
              <a:t>// 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按定义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</a:rPr>
              <a:t>(V, VR) 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构造图</a:t>
            </a:r>
            <a:endParaRPr kumimoji="1" lang="zh-CN" altLang="en-US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539750" y="3644900"/>
            <a:ext cx="4464050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</a:rPr>
              <a:t>DestroyGraph(&amp;G)</a:t>
            </a:r>
            <a:endParaRPr kumimoji="1" lang="en-US" altLang="zh-CN" sz="3200" smtClean="0">
              <a:solidFill>
                <a:srgbClr val="000099"/>
              </a:solidFill>
              <a:latin typeface="Times New Roman" pitchFamily="18" charset="0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</a:rPr>
              <a:t>  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销毁图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2209800" y="393700"/>
            <a:ext cx="4260850" cy="823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结构的建立和销毁</a:t>
            </a:r>
            <a:endParaRPr kumimoji="1" lang="zh-CN" altLang="en-US" sz="4000" smtClean="0">
              <a:solidFill>
                <a:srgbClr val="00808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utoUpdateAnimBg="0"/>
      <p:bldP spid="309251" grpId="0" autoUpdateAnimBg="0"/>
      <p:bldP spid="3092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67544" y="1916832"/>
            <a:ext cx="59880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17347D"/>
                </a:solidFill>
              </a:rPr>
              <a:t> </a:t>
            </a:r>
            <a:r>
              <a:rPr lang="zh-CN" altLang="en-US" sz="4000" b="1" dirty="0" smtClean="0">
                <a:solidFill>
                  <a:srgbClr val="990033"/>
                </a:solidFill>
              </a:rPr>
              <a:t>森林和二叉树的对应关系</a:t>
            </a:r>
            <a:endParaRPr lang="zh-CN" altLang="en-US" sz="4000" dirty="0" smtClean="0">
              <a:solidFill>
                <a:srgbClr val="17347D"/>
              </a:solidFill>
            </a:endParaRP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595313" y="2636912"/>
            <a:ext cx="7201395" cy="223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3366CC"/>
                </a:solidFill>
              </a:rPr>
              <a:t>设</a:t>
            </a:r>
            <a:r>
              <a:rPr lang="zh-CN" altLang="en-US" sz="4000" b="1" dirty="0" smtClean="0">
                <a:solidFill>
                  <a:srgbClr val="990033"/>
                </a:solidFill>
              </a:rPr>
              <a:t>森林</a:t>
            </a:r>
            <a:endParaRPr lang="zh-CN" altLang="en-US" sz="4000" b="1" dirty="0" smtClean="0">
              <a:solidFill>
                <a:srgbClr val="17347D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3366CC"/>
                </a:solidFill>
              </a:rPr>
              <a:t>     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F = ( T</a:t>
            </a:r>
            <a:r>
              <a:rPr lang="en-US" altLang="zh-CN" sz="4000" b="1" baseline="-25000" dirty="0" smtClean="0">
                <a:solidFill>
                  <a:srgbClr val="3366CC"/>
                </a:solidFill>
              </a:rPr>
              <a:t>1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, T</a:t>
            </a:r>
            <a:r>
              <a:rPr lang="en-US" altLang="zh-CN" sz="4000" b="1" baseline="-25000" dirty="0" smtClean="0">
                <a:solidFill>
                  <a:srgbClr val="3366CC"/>
                </a:solidFill>
              </a:rPr>
              <a:t>2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, …, </a:t>
            </a:r>
            <a:r>
              <a:rPr lang="en-US" altLang="zh-CN" sz="4000" b="1" dirty="0" err="1" smtClean="0">
                <a:solidFill>
                  <a:srgbClr val="3366CC"/>
                </a:solidFill>
              </a:rPr>
              <a:t>T</a:t>
            </a:r>
            <a:r>
              <a:rPr lang="en-US" altLang="zh-CN" sz="4000" b="1" baseline="-25000" dirty="0" err="1" smtClean="0">
                <a:solidFill>
                  <a:srgbClr val="3366CC"/>
                </a:solidFill>
              </a:rPr>
              <a:t>n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 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3366CC"/>
                </a:solidFill>
              </a:rPr>
              <a:t>     T</a:t>
            </a:r>
            <a:r>
              <a:rPr lang="en-US" altLang="zh-CN" sz="4000" b="1" baseline="-25000" dirty="0" smtClean="0">
                <a:solidFill>
                  <a:srgbClr val="3366CC"/>
                </a:solidFill>
              </a:rPr>
              <a:t>1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 = ( root</a:t>
            </a:r>
            <a:r>
              <a:rPr lang="zh-CN" altLang="en-US" sz="4000" b="1" dirty="0" smtClean="0">
                <a:solidFill>
                  <a:srgbClr val="3366CC"/>
                </a:solidFill>
              </a:rPr>
              <a:t>，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t</a:t>
            </a:r>
            <a:r>
              <a:rPr lang="en-US" altLang="zh-CN" sz="4000" b="1" baseline="-25000" dirty="0" smtClean="0">
                <a:solidFill>
                  <a:srgbClr val="3366CC"/>
                </a:solidFill>
              </a:rPr>
              <a:t>11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, t</a:t>
            </a:r>
            <a:r>
              <a:rPr lang="en-US" altLang="zh-CN" sz="4000" b="1" baseline="-25000" dirty="0" smtClean="0">
                <a:solidFill>
                  <a:srgbClr val="3366CC"/>
                </a:solidFill>
              </a:rPr>
              <a:t>12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, …, t</a:t>
            </a:r>
            <a:r>
              <a:rPr lang="en-US" altLang="zh-CN" sz="4000" b="1" baseline="-25000" dirty="0" smtClean="0">
                <a:solidFill>
                  <a:srgbClr val="3366CC"/>
                </a:solidFill>
              </a:rPr>
              <a:t>1m 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)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642938" y="4885021"/>
            <a:ext cx="7379777" cy="149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990033"/>
                </a:solidFill>
              </a:rPr>
              <a:t>二叉树</a:t>
            </a:r>
            <a:r>
              <a:rPr lang="zh-CN" altLang="en-US" sz="4000" b="1" dirty="0" smtClean="0">
                <a:solidFill>
                  <a:srgbClr val="17347D"/>
                </a:solidFill>
              </a:rPr>
              <a:t>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17347D"/>
                </a:solidFill>
              </a:rPr>
              <a:t>    </a:t>
            </a:r>
            <a:r>
              <a:rPr lang="en-US" altLang="zh-CN" sz="4000" b="1" dirty="0" smtClean="0">
                <a:solidFill>
                  <a:srgbClr val="3366CC"/>
                </a:solidFill>
              </a:rPr>
              <a:t>B =( LBT, Node(root), RBT )</a:t>
            </a:r>
            <a:endParaRPr lang="en-US" altLang="zh-CN" sz="4000" dirty="0" smtClean="0">
              <a:solidFill>
                <a:srgbClr val="17347D"/>
              </a:solidFill>
              <a:latin typeface="楷体_GB2312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24744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kern="0" dirty="0" smtClean="0">
                <a:solidFill>
                  <a:srgbClr val="0000FF"/>
                </a:solidFill>
              </a:rPr>
              <a:t>森林与二叉树的转换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084814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utoUpdateAnimBg="0"/>
      <p:bldP spid="12800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2241550" y="411163"/>
            <a:ext cx="4260850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对顶点的访问操作</a:t>
            </a: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409575" y="1219200"/>
            <a:ext cx="8555038" cy="1844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LocateVex(G, u);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中存在顶点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，则返回该顶点在图中</a:t>
            </a:r>
            <a:r>
              <a:rPr kumimoji="1" lang="zh-CN" altLang="en-US" sz="3200" b="1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位置</a:t>
            </a:r>
            <a:r>
              <a:rPr kumimoji="1" lang="en-US" altLang="zh-CN" sz="3200" b="1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否则返回其它信息。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468313" y="3573463"/>
            <a:ext cx="6097587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GetVex(G, v);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    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返回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的值。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395288" y="4797425"/>
            <a:ext cx="8007350" cy="676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PutVex(&amp;G, v, value);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 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对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赋值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value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utoUpdateAnimBg="0"/>
      <p:bldP spid="310275" grpId="0" autoUpdateAnimBg="0"/>
      <p:bldP spid="310277" grpId="0" autoUpdateAnimBg="0"/>
      <p:bldP spid="31027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2500313" y="279400"/>
            <a:ext cx="3751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对邻接点的操作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458200" cy="1844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FirstAdjVex(G, v);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返回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的“</a:t>
            </a:r>
            <a:r>
              <a:rPr kumimoji="1" lang="zh-CN" altLang="en-US" sz="3200" b="1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第一个邻接点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” 。若该顶点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中没有邻接点，则返回“空”。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57200" y="3505200"/>
            <a:ext cx="8147050" cy="2428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NextAdjVex(G, v, w);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返回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相对于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w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)“</a:t>
            </a:r>
            <a:r>
              <a:rPr kumimoji="1" lang="zh-CN" altLang="en-US" sz="3200" b="1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下一个邻</a:t>
            </a:r>
            <a:r>
              <a:rPr kumimoji="1" lang="zh-CN" altLang="en-US" sz="3200" b="1" smtClean="0">
                <a:solidFill>
                  <a:srgbClr val="800000"/>
                </a:solidFill>
                <a:latin typeface="Times New Roman" pitchFamily="18" charset="0"/>
              </a:rPr>
              <a:t>接点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</a:rPr>
              <a:t>”。</a:t>
            </a:r>
            <a:endParaRPr kumimoji="1" lang="zh-CN" altLang="en-US" sz="3200" b="1" smtClean="0">
              <a:solidFill>
                <a:srgbClr val="8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若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w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的最后一个邻接点，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则返回“空”。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utoUpdateAnimBg="0"/>
      <p:bldP spid="311299" grpId="0" autoUpdateAnimBg="0"/>
      <p:bldP spid="31130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2500313" y="660400"/>
            <a:ext cx="3751262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插入或删除顶点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893763" y="1816100"/>
            <a:ext cx="4564062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InsertVex(&amp;G, v);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在图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中增添新顶点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868363" y="3840163"/>
            <a:ext cx="5986462" cy="1311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DeleteVex(&amp;G, v);</a:t>
            </a:r>
            <a:endParaRPr kumimoji="1" lang="en-US" altLang="zh-CN" sz="3200" smtClean="0">
              <a:solidFill>
                <a:srgbClr val="000099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中顶点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及其相关的弧。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2" grpId="0" autoUpdateAnimBg="0"/>
      <p:bldP spid="312323" grpId="0" autoUpdateAnimBg="0"/>
      <p:bldP spid="31232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Text Box 2"/>
          <p:cNvSpPr txBox="1">
            <a:spLocks noChangeArrowheads="1"/>
          </p:cNvSpPr>
          <p:nvPr/>
        </p:nvSpPr>
        <p:spPr bwMode="auto">
          <a:xfrm>
            <a:off x="2819400" y="512763"/>
            <a:ext cx="324167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插入和删除弧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457200" y="1589088"/>
            <a:ext cx="7138988" cy="1844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err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InsertArc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(&amp;G, v, w);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// 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中增添弧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3200" dirty="0" err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v,w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，若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是无向的，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则还增添对称弧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w,v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381000" y="3962400"/>
            <a:ext cx="7143750" cy="1844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err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DeleteArc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(&amp;G, v, w);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//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中删除弧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3200" dirty="0" err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v,w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，若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是无向的，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则还删除对称弧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32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w,v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zh-CN" altLang="en-US" sz="3200" dirty="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utoUpdateAnimBg="0"/>
      <p:bldP spid="313347" grpId="0" autoUpdateAnimBg="0"/>
      <p:bldP spid="31334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/>
          <p:cNvSpPr txBox="1">
            <a:spLocks noChangeArrowheads="1"/>
          </p:cNvSpPr>
          <p:nvPr/>
        </p:nvSpPr>
        <p:spPr bwMode="auto">
          <a:xfrm>
            <a:off x="3635375" y="454025"/>
            <a:ext cx="1584325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遍   历</a:t>
            </a: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679450" y="1447800"/>
            <a:ext cx="7008813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DFSTraverse(G, v, Visit());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从顶点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起</a:t>
            </a:r>
            <a:r>
              <a:rPr kumimoji="1" lang="zh-CN" altLang="en-US" sz="3200" b="1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深度优先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遍历图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，并对每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个顶点调用函数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Visit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一次且仅一次。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679450" y="3873500"/>
            <a:ext cx="7008813" cy="1920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BFSTraverse(G, v, Visit());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从顶点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起</a:t>
            </a:r>
            <a:r>
              <a:rPr kumimoji="1" lang="zh-CN" altLang="en-US" sz="3200" b="1" smtClean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广度优先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遍历图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，并对每</a:t>
            </a:r>
          </a:p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个顶点调用函数</a:t>
            </a:r>
            <a:r>
              <a:rPr kumimoji="1" lang="en-US" altLang="zh-CN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Visit</a:t>
            </a:r>
            <a:r>
              <a:rPr kumimoji="1" lang="zh-CN" altLang="en-US" sz="3200" smtClean="0">
                <a:solidFill>
                  <a:srgbClr val="000099"/>
                </a:solidFill>
                <a:latin typeface="Times New Roman" pitchFamily="18" charset="0"/>
                <a:ea typeface="楷体_GB2312" pitchFamily="49" charset="-122"/>
              </a:rPr>
              <a:t>一次且仅一次。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utoUpdateAnimBg="0"/>
      <p:bldP spid="314371" grpId="0" autoUpdateAnimBg="0"/>
      <p:bldP spid="31437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296" y="1125538"/>
            <a:ext cx="8353176" cy="53990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邻接矩阵</a:t>
            </a:r>
            <a:r>
              <a:rPr lang="zh-CN" altLang="en-US" dirty="0"/>
              <a:t>表示法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邻接</a:t>
            </a:r>
            <a:r>
              <a:rPr lang="zh-CN" altLang="en-US" dirty="0"/>
              <a:t>表表示法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十字链表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邻接多重表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54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67544" y="1196752"/>
            <a:ext cx="8229600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E9134B"/>
                </a:solidFill>
                <a:latin typeface="宋体" panose="02010600030101010101" pitchFamily="2" charset="-122"/>
              </a:rPr>
              <a:t>图的邻接矩阵表示法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/>
              <a:t>Adjacency Matrix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168E27"/>
                </a:solidFill>
                <a:latin typeface="宋体" panose="02010600030101010101" pitchFamily="2" charset="-122"/>
              </a:rPr>
              <a:t>也称作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</a:t>
            </a:r>
            <a:r>
              <a:rPr lang="zh-CN" altLang="en-US" sz="2800" b="1" dirty="0">
                <a:solidFill>
                  <a:srgbClr val="168E27"/>
                </a:solidFill>
                <a:latin typeface="宋体" panose="02010600030101010101" pitchFamily="2" charset="-122"/>
              </a:rPr>
              <a:t>表示法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它采用</a:t>
            </a:r>
            <a:r>
              <a:rPr lang="zh-CN" altLang="en-US" sz="2800" b="1" dirty="0">
                <a:solidFill>
                  <a:srgbClr val="168E27"/>
                </a:solidFill>
                <a:latin typeface="宋体" panose="02010600030101010101" pitchFamily="2" charset="-122"/>
              </a:rPr>
              <a:t>两个数组</a:t>
            </a:r>
            <a:r>
              <a:rPr lang="zh-CN" altLang="en-US" sz="2800" b="1" dirty="0">
                <a:latin typeface="宋体" panose="02010600030101010101" pitchFamily="2" charset="-122"/>
              </a:rPr>
              <a:t>来表示图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latin typeface="宋体" panose="02010600030101010101" pitchFamily="2" charset="-122"/>
              </a:rPr>
              <a:t>个是用于</a:t>
            </a:r>
            <a:r>
              <a:rPr lang="zh-CN" altLang="en-US" sz="2800" b="1" dirty="0">
                <a:solidFill>
                  <a:srgbClr val="168E27"/>
                </a:solidFill>
                <a:latin typeface="宋体" panose="02010600030101010101" pitchFamily="2" charset="-122"/>
              </a:rPr>
              <a:t>存储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顶点信息</a:t>
            </a:r>
            <a:r>
              <a:rPr lang="zh-CN" altLang="en-US" sz="2800" b="1" dirty="0">
                <a:latin typeface="宋体" panose="02010600030101010101" pitchFamily="2" charset="-122"/>
              </a:rPr>
              <a:t>的一维数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组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另</a:t>
            </a:r>
            <a:r>
              <a:rPr lang="zh-CN" altLang="en-US" sz="2800" b="1" dirty="0">
                <a:latin typeface="宋体" panose="02010600030101010101" pitchFamily="2" charset="-122"/>
              </a:rPr>
              <a:t>一个是用于</a:t>
            </a:r>
            <a:r>
              <a:rPr lang="zh-CN" altLang="en-US" sz="2800" b="1" dirty="0">
                <a:solidFill>
                  <a:srgbClr val="168E27"/>
                </a:solidFill>
                <a:latin typeface="宋体" panose="02010600030101010101" pitchFamily="2" charset="-122"/>
              </a:rPr>
              <a:t>存储图中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顶点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之间邻接关系</a:t>
            </a:r>
            <a:r>
              <a:rPr lang="zh-CN" altLang="en-US" sz="2800" b="1" dirty="0">
                <a:latin typeface="宋体" panose="02010600030101010101" pitchFamily="2" charset="-122"/>
              </a:rPr>
              <a:t>的二维数组，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这个</a:t>
            </a:r>
            <a:r>
              <a:rPr lang="zh-CN" altLang="en-US" sz="2800" b="1" dirty="0" smtClean="0">
                <a:solidFill>
                  <a:srgbClr val="168E27"/>
                </a:solidFill>
                <a:latin typeface="宋体" panose="02010600030101010101" pitchFamily="2" charset="-122"/>
              </a:rPr>
              <a:t>关系</a:t>
            </a:r>
            <a:r>
              <a:rPr lang="zh-CN" altLang="en-US" sz="2800" b="1" dirty="0">
                <a:solidFill>
                  <a:srgbClr val="168E27"/>
                </a:solidFill>
                <a:latin typeface="宋体" panose="02010600030101010101" pitchFamily="2" charset="-122"/>
              </a:rPr>
              <a:t>数组</a:t>
            </a:r>
            <a:r>
              <a:rPr lang="zh-CN" altLang="en-US" sz="2800" b="1" dirty="0">
                <a:latin typeface="宋体" panose="02010600030101010101" pitchFamily="2" charset="-122"/>
              </a:rPr>
              <a:t>被称为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邻接矩阵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sz="2800" b="1" dirty="0"/>
              <a:t>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7.2  </a:t>
            </a:r>
            <a:r>
              <a:rPr lang="zh-CN" altLang="en-US" kern="0" smtClean="0"/>
              <a:t>图的存储结构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6055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邻接矩阵表示法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设</a:t>
            </a:r>
            <a:r>
              <a:rPr lang="zh-CN" altLang="en-US" dirty="0"/>
              <a:t>图 </a:t>
            </a:r>
            <a:r>
              <a:rPr lang="en-US" altLang="zh-CN" dirty="0" smtClean="0"/>
              <a:t>G = </a:t>
            </a:r>
            <a:r>
              <a:rPr lang="en-US" altLang="zh-CN" dirty="0"/>
              <a:t>(V, E) </a:t>
            </a:r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个顶点，则图的邻接矩阵是一个二维数组 </a:t>
            </a:r>
            <a:r>
              <a:rPr lang="en-US" altLang="zh-CN" dirty="0" err="1" smtClean="0"/>
              <a:t>G.Edge</a:t>
            </a:r>
            <a:r>
              <a:rPr lang="en-US" altLang="zh-CN" dirty="0" smtClean="0"/>
              <a:t>[n</a:t>
            </a:r>
            <a:r>
              <a:rPr lang="en-US" altLang="zh-CN" dirty="0"/>
              <a:t>][n]</a:t>
            </a:r>
            <a:r>
              <a:rPr lang="zh-CN" altLang="en-US" dirty="0"/>
              <a:t>，定义为：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7694914"/>
              </p:ext>
            </p:extLst>
          </p:nvPr>
        </p:nvGraphicFramePr>
        <p:xfrm>
          <a:off x="539552" y="3429000"/>
          <a:ext cx="8388424" cy="1316191"/>
        </p:xfrm>
        <a:graphic>
          <a:graphicData uri="http://schemas.openxmlformats.org/presentationml/2006/ole">
            <p:oleObj spid="_x0000_s2387" name="Equation" r:id="rId3" imgW="2806700" imgH="4572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2248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无向图的邻接矩阵表示法</a:t>
            </a:r>
          </a:p>
          <a:p>
            <a:endParaRPr lang="zh-CN" alt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3755504" y="2881536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邻接矩阵：</a:t>
            </a:r>
          </a:p>
        </p:txBody>
      </p:sp>
      <p:sp>
        <p:nvSpPr>
          <p:cNvPr id="5" name="AutoShape 23"/>
          <p:cNvSpPr>
            <a:spLocks/>
          </p:cNvSpPr>
          <p:nvPr/>
        </p:nvSpPr>
        <p:spPr bwMode="auto">
          <a:xfrm>
            <a:off x="6228184" y="3048744"/>
            <a:ext cx="152400" cy="1600200"/>
          </a:xfrm>
          <a:prstGeom prst="leftBracket">
            <a:avLst>
              <a:gd name="adj" fmla="val 87500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AutoShape 24"/>
          <p:cNvSpPr>
            <a:spLocks/>
          </p:cNvSpPr>
          <p:nvPr/>
        </p:nvSpPr>
        <p:spPr bwMode="auto">
          <a:xfrm>
            <a:off x="8180462" y="3048744"/>
            <a:ext cx="207962" cy="1600200"/>
          </a:xfrm>
          <a:prstGeom prst="rightBracket">
            <a:avLst>
              <a:gd name="adj" fmla="val 64122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4167684" y="3429744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0000FF"/>
                </a:solidFill>
                <a:ea typeface="黑体" pitchFamily="2" charset="-122"/>
              </a:rPr>
              <a:t>G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Edge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 =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5868144" y="2636912"/>
            <a:ext cx="2590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rgbClr val="FF3300"/>
                </a:solidFill>
                <a:ea typeface="黑体" pitchFamily="2" charset="-122"/>
              </a:rPr>
              <a:t>（ </a:t>
            </a: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v1 v2</a:t>
            </a:r>
            <a:r>
              <a:rPr lang="en-US" altLang="zh-CN" sz="2400" baseline="-6000" dirty="0">
                <a:solidFill>
                  <a:srgbClr val="FF3300"/>
                </a:solidFill>
                <a:ea typeface="黑体" pitchFamily="2" charset="-122"/>
              </a:rPr>
              <a:t>  </a:t>
            </a: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v3 v4 v5 </a:t>
            </a:r>
            <a:r>
              <a:rPr lang="zh-CN" altLang="en-US" sz="2400" dirty="0" smtClean="0">
                <a:solidFill>
                  <a:srgbClr val="FF3300"/>
                </a:solidFill>
                <a:ea typeface="黑体" pitchFamily="2" charset="-122"/>
              </a:rPr>
              <a:t>）</a:t>
            </a:r>
            <a:endParaRPr lang="zh-CN" altLang="en-US" sz="2400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5652120" y="2996952"/>
            <a:ext cx="457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v3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v5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6304805" y="3096370"/>
            <a:ext cx="15795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lang="en-US" altLang="zh-CN" sz="2400" b="1" kern="0" dirty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0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1   1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0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lang="en-US" altLang="zh-CN" sz="2400" b="1" kern="0" dirty="0">
                <a:solidFill>
                  <a:srgbClr val="FF0000"/>
                </a:solidFill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1   1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lang="en-US" altLang="zh-CN" sz="2400" b="1" kern="0" dirty="0">
                <a:solidFill>
                  <a:srgbClr val="FF0000"/>
                </a:solidFill>
                <a:ea typeface="黑体" pitchFamily="2" charset="-122"/>
              </a:rPr>
              <a:t>0</a:t>
            </a: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3707904" y="184482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顶点表：</a:t>
            </a:r>
          </a:p>
        </p:txBody>
      </p: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827583" y="1853430"/>
            <a:ext cx="2471687" cy="1647577"/>
            <a:chOff x="40" y="413"/>
            <a:chExt cx="1352" cy="816"/>
          </a:xfrm>
        </p:grpSpPr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40" y="441"/>
              <a:ext cx="312" cy="197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ea typeface="黑体" pitchFamily="2" charset="-122"/>
                </a:rPr>
                <a:t>v1</a:t>
              </a:r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976" y="413"/>
              <a:ext cx="312" cy="197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ea typeface="黑体" pitchFamily="2" charset="-122"/>
                </a:rPr>
                <a:t>v2</a:t>
              </a:r>
            </a:p>
          </p:txBody>
        </p:sp>
        <p:sp>
          <p:nvSpPr>
            <p:cNvPr id="17" name="Oval 39"/>
            <p:cNvSpPr>
              <a:spLocks noChangeArrowheads="1"/>
            </p:cNvSpPr>
            <p:nvPr/>
          </p:nvSpPr>
          <p:spPr bwMode="auto">
            <a:xfrm>
              <a:off x="508" y="723"/>
              <a:ext cx="312" cy="196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ea typeface="黑体" pitchFamily="2" charset="-122"/>
                </a:rPr>
                <a:t>v3</a:t>
              </a:r>
            </a:p>
          </p:txBody>
        </p:sp>
        <p:sp>
          <p:nvSpPr>
            <p:cNvPr id="18" name="Oval 40"/>
            <p:cNvSpPr>
              <a:spLocks noChangeArrowheads="1"/>
            </p:cNvSpPr>
            <p:nvPr/>
          </p:nvSpPr>
          <p:spPr bwMode="auto">
            <a:xfrm>
              <a:off x="1080" y="1032"/>
              <a:ext cx="312" cy="197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ea typeface="黑体" pitchFamily="2" charset="-122"/>
                </a:rPr>
                <a:t>v5</a:t>
              </a: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>
              <a:off x="352" y="526"/>
              <a:ext cx="624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42"/>
            <p:cNvSpPr>
              <a:spLocks noChangeShapeType="1"/>
            </p:cNvSpPr>
            <p:nvPr/>
          </p:nvSpPr>
          <p:spPr bwMode="auto">
            <a:xfrm flipH="1">
              <a:off x="196" y="638"/>
              <a:ext cx="0" cy="36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43"/>
            <p:cNvSpPr>
              <a:spLocks noChangeShapeType="1"/>
            </p:cNvSpPr>
            <p:nvPr/>
          </p:nvSpPr>
          <p:spPr bwMode="auto">
            <a:xfrm>
              <a:off x="352" y="1145"/>
              <a:ext cx="72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44"/>
            <p:cNvSpPr>
              <a:spLocks noChangeShapeType="1"/>
            </p:cNvSpPr>
            <p:nvPr/>
          </p:nvSpPr>
          <p:spPr bwMode="auto">
            <a:xfrm>
              <a:off x="820" y="891"/>
              <a:ext cx="364" cy="16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111147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DE5F3"/>
                  </a:solidFill>
                  <a:effectLst/>
                  <a:uLnTx/>
                  <a:uFillTx/>
                  <a:ea typeface="黑体" pitchFamily="2" charset="-122"/>
                </a:rPr>
                <a:t>v4</a:t>
              </a:r>
            </a:p>
          </p:txBody>
        </p:sp>
        <p:sp>
          <p:nvSpPr>
            <p:cNvPr id="24" name="Line 46"/>
            <p:cNvSpPr>
              <a:spLocks noChangeShapeType="1"/>
            </p:cNvSpPr>
            <p:nvPr/>
          </p:nvSpPr>
          <p:spPr bwMode="auto">
            <a:xfrm flipH="1">
              <a:off x="300" y="891"/>
              <a:ext cx="260" cy="141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47"/>
            <p:cNvSpPr>
              <a:spLocks noChangeShapeType="1"/>
            </p:cNvSpPr>
            <p:nvPr/>
          </p:nvSpPr>
          <p:spPr bwMode="auto">
            <a:xfrm flipH="1">
              <a:off x="768" y="582"/>
              <a:ext cx="260" cy="16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48"/>
            <p:cNvSpPr>
              <a:spLocks noChangeShapeType="1"/>
            </p:cNvSpPr>
            <p:nvPr/>
          </p:nvSpPr>
          <p:spPr bwMode="auto">
            <a:xfrm>
              <a:off x="1184" y="610"/>
              <a:ext cx="0" cy="42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val 49"/>
            <p:cNvSpPr>
              <a:spLocks noChangeArrowheads="1"/>
            </p:cNvSpPr>
            <p:nvPr/>
          </p:nvSpPr>
          <p:spPr bwMode="auto">
            <a:xfrm>
              <a:off x="40" y="1004"/>
              <a:ext cx="312" cy="197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BADE7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ea typeface="黑体" pitchFamily="2" charset="-122"/>
                </a:rPr>
                <a:t>v4</a:t>
              </a:r>
            </a:p>
          </p:txBody>
        </p:sp>
      </p:grp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506468" y="4924325"/>
            <a:ext cx="86423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无向图的邻接矩阵主对角线为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并且是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分析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顶点</a:t>
            </a:r>
            <a:r>
              <a:rPr kumimoji="0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度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＝第 </a:t>
            </a:r>
            <a:r>
              <a:rPr kumimoji="0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行 (列)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的个数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特别：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完全图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的邻接矩阵中，对角元素为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，其余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Tahoma" pitchFamily="34" charset="0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5004048" y="1793255"/>
            <a:ext cx="4057650" cy="555625"/>
            <a:chOff x="2882" y="998"/>
            <a:chExt cx="2554" cy="350"/>
          </a:xfrm>
        </p:grpSpPr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737" y="998"/>
              <a:ext cx="1699" cy="33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   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   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  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V</a:t>
              </a:r>
              <a:r>
                <a:rPr kumimoji="0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4093" y="998"/>
              <a:ext cx="0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4449" y="998"/>
              <a:ext cx="0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795" y="998"/>
              <a:ext cx="0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2882" y="1021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行楷" panose="02010800040101010101" pitchFamily="2" charset="-122"/>
                </a:rPr>
                <a:t>vertex=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12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12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有向图的邻接矩阵表示法</a:t>
            </a:r>
          </a:p>
          <a:p>
            <a:endParaRPr lang="zh-CN" altLang="en-US" dirty="0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88913" y="1835175"/>
            <a:ext cx="511175" cy="37782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ea typeface="黑体" pitchFamily="2" charset="-122"/>
              </a:rPr>
              <a:t>v1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122438" y="1781200"/>
            <a:ext cx="511175" cy="37782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ea typeface="黑体" pitchFamily="2" charset="-122"/>
              </a:rPr>
              <a:t>v2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504776" y="2698775"/>
            <a:ext cx="511175" cy="37782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ea typeface="黑体" pitchFamily="2" charset="-122"/>
              </a:rPr>
              <a:t>v3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122438" y="2698775"/>
            <a:ext cx="511175" cy="37782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ea typeface="黑体" pitchFamily="2" charset="-122"/>
              </a:rPr>
              <a:t>v4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100088" y="1997100"/>
            <a:ext cx="102235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>
            <a:off x="1844501" y="2213000"/>
            <a:ext cx="0" cy="48577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015951" y="2914675"/>
            <a:ext cx="1106487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015951" y="2159025"/>
            <a:ext cx="1192212" cy="5937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61813" y="2184425"/>
            <a:ext cx="4222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</a:rPr>
              <a:t>A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243213" y="2009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邻接矩阵：</a:t>
            </a:r>
          </a:p>
        </p:txBody>
      </p:sp>
      <p:sp>
        <p:nvSpPr>
          <p:cNvPr id="14" name="AutoShape 17"/>
          <p:cNvSpPr>
            <a:spLocks/>
          </p:cNvSpPr>
          <p:nvPr/>
        </p:nvSpPr>
        <p:spPr bwMode="auto">
          <a:xfrm>
            <a:off x="6168851" y="2086000"/>
            <a:ext cx="152400" cy="1219200"/>
          </a:xfrm>
          <a:prstGeom prst="leftBracket">
            <a:avLst>
              <a:gd name="adj" fmla="val 66667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>
            <a:off x="7748414" y="2086000"/>
            <a:ext cx="207962" cy="1219200"/>
          </a:xfrm>
          <a:prstGeom prst="rightBracket">
            <a:avLst>
              <a:gd name="adj" fmla="val 48855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4471813" y="2314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A.</a:t>
            </a:r>
            <a:r>
              <a:rPr kumimoji="1" lang="en-US" altLang="zh-CN" sz="28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Edge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 =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072013" y="1701825"/>
            <a:ext cx="188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rgbClr val="FF3300"/>
                </a:solidFill>
                <a:ea typeface="黑体" pitchFamily="2" charset="-122"/>
              </a:rPr>
              <a:t>( v1 v2</a:t>
            </a:r>
            <a:r>
              <a:rPr lang="en-US" altLang="zh-CN" sz="2400" b="1" baseline="-6000" dirty="0">
                <a:solidFill>
                  <a:srgbClr val="FF3300"/>
                </a:solidFill>
                <a:ea typeface="黑体" pitchFamily="2" charset="-122"/>
              </a:rPr>
              <a:t>  </a:t>
            </a:r>
            <a:r>
              <a:rPr lang="en-US" altLang="zh-CN" sz="2400" b="1" dirty="0">
                <a:solidFill>
                  <a:srgbClr val="FF3300"/>
                </a:solidFill>
                <a:ea typeface="黑体" pitchFamily="2" charset="-122"/>
              </a:rPr>
              <a:t>v3 v4 )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4283968" y="16288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顶点表：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300192" y="1981200"/>
            <a:ext cx="1295400" cy="14478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0   0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0   0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ea typeface="黑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-6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0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0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0   0   0  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72839" y="4941168"/>
            <a:ext cx="8175625" cy="2095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有向图的邻接矩阵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可能是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不对称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的。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分析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顶点的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出度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行元素之和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顶点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入度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列元素之和</a:t>
            </a:r>
            <a:endParaRPr kumimoji="0" lang="zh-CN" altLang="en-US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顶点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行元素之和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列元素之和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    </a:t>
            </a:r>
            <a:endParaRPr kumimoji="0" lang="zh-CN" altLang="en-US" sz="24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61392" y="3501008"/>
            <a:ext cx="6934200" cy="135421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注：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在有向图的邻接矩阵中，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400" i="1" dirty="0" err="1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行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含义：以结点</a:t>
            </a:r>
            <a:r>
              <a:rPr lang="en-US" altLang="zh-CN" sz="2400" i="1" dirty="0"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400" i="1" baseline="-25000" dirty="0"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为尾的弧</a:t>
            </a:r>
            <a:r>
              <a:rPr lang="en-US" altLang="zh-CN" sz="24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即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出度边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）；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   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第</a:t>
            </a:r>
            <a:r>
              <a:rPr lang="en-US" altLang="zh-CN" sz="2400" i="1" dirty="0" err="1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  <a:cs typeface="Times New Roman" pitchFamily="18" charset="0"/>
              </a:rPr>
              <a:t>列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含义：以结点</a:t>
            </a:r>
            <a:r>
              <a:rPr lang="en-US" altLang="zh-CN" sz="2400" i="1" dirty="0"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2400" i="1" baseline="-25000" dirty="0">
                <a:ea typeface="楷体_GB2312" pitchFamily="49" charset="-122"/>
                <a:cs typeface="Times New Roman" pitchFamily="18" charset="0"/>
              </a:rPr>
              <a:t>i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为头的弧</a:t>
            </a:r>
            <a:r>
              <a:rPr lang="en-US" altLang="zh-CN" sz="2400" dirty="0">
                <a:ea typeface="楷体_GB2312" pitchFamily="49" charset="-122"/>
                <a:cs typeface="Times New Roman" pitchFamily="18" charset="0"/>
              </a:rPr>
              <a:t>(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即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入度边</a:t>
            </a:r>
            <a:r>
              <a:rPr lang="zh-CN" altLang="en-US" sz="2400" dirty="0">
                <a:ea typeface="楷体_GB2312" pitchFamily="49" charset="-122"/>
                <a:cs typeface="Times New Roman" pitchFamily="18" charset="0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512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utoUpdateAnimBg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341313" y="1052513"/>
            <a:ext cx="85836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smtClean="0">
                <a:solidFill>
                  <a:srgbClr val="0000FF"/>
                </a:solidFill>
              </a:rPr>
              <a:t>由森林转换成二叉树</a:t>
            </a:r>
            <a:r>
              <a:rPr lang="zh-CN" altLang="en-US" sz="4000" smtClean="0">
                <a:solidFill>
                  <a:srgbClr val="17347D"/>
                </a:solidFill>
              </a:rPr>
              <a:t>的</a:t>
            </a:r>
            <a:r>
              <a:rPr lang="zh-CN" altLang="en-US" sz="4000" smtClean="0">
                <a:solidFill>
                  <a:srgbClr val="17347D"/>
                </a:solidFill>
                <a:latin typeface="楷体_GB2312" pitchFamily="49" charset="-122"/>
              </a:rPr>
              <a:t>转换规则为</a:t>
            </a:r>
            <a:r>
              <a:rPr lang="en-US" altLang="zh-CN" sz="4400" smtClean="0">
                <a:solidFill>
                  <a:srgbClr val="17347D"/>
                </a:solidFill>
                <a:latin typeface="楷体_GB2312" pitchFamily="49" charset="-122"/>
              </a:rPr>
              <a:t>:</a:t>
            </a:r>
            <a:endParaRPr lang="en-US" altLang="zh-CN" sz="4400" smtClean="0">
              <a:solidFill>
                <a:srgbClr val="17347D"/>
              </a:solidFill>
            </a:endParaRP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508000" y="1844675"/>
            <a:ext cx="4862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3366CC"/>
                </a:solidFill>
              </a:rPr>
              <a:t>若 </a:t>
            </a:r>
            <a:r>
              <a:rPr lang="en-US" altLang="zh-CN" sz="4000" b="1" smtClean="0">
                <a:solidFill>
                  <a:srgbClr val="3366CC"/>
                </a:solidFill>
              </a:rPr>
              <a:t>F = Φ</a:t>
            </a:r>
            <a:r>
              <a:rPr lang="zh-CN" altLang="en-US" sz="4000" smtClean="0">
                <a:solidFill>
                  <a:srgbClr val="3366CC"/>
                </a:solidFill>
              </a:rPr>
              <a:t>，则 </a:t>
            </a:r>
            <a:r>
              <a:rPr lang="en-US" altLang="zh-CN" sz="4000" b="1" smtClean="0">
                <a:solidFill>
                  <a:srgbClr val="3366CC"/>
                </a:solidFill>
              </a:rPr>
              <a:t>B = Φ</a:t>
            </a:r>
            <a:r>
              <a:rPr lang="en-US" altLang="zh-CN" sz="4000" smtClean="0">
                <a:solidFill>
                  <a:srgbClr val="3366CC"/>
                </a:solidFill>
              </a:rPr>
              <a:t>;</a:t>
            </a:r>
            <a:endParaRPr lang="en-US" altLang="zh-CN" sz="4000" smtClean="0">
              <a:solidFill>
                <a:srgbClr val="17347D"/>
              </a:solidFill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23850" y="3573463"/>
            <a:ext cx="86868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smtClean="0">
                <a:solidFill>
                  <a:srgbClr val="3366CC"/>
                </a:solidFill>
              </a:rPr>
              <a:t>   </a:t>
            </a:r>
            <a:r>
              <a:rPr lang="zh-CN" altLang="en-US" sz="4000" smtClean="0">
                <a:solidFill>
                  <a:srgbClr val="3366CC"/>
                </a:solidFill>
              </a:rPr>
              <a:t>由 </a:t>
            </a:r>
            <a:r>
              <a:rPr lang="en-US" altLang="zh-CN" sz="4000" b="1" smtClean="0">
                <a:solidFill>
                  <a:srgbClr val="3366CC"/>
                </a:solidFill>
              </a:rPr>
              <a:t>ROOT( 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1</a:t>
            </a:r>
            <a:r>
              <a:rPr lang="en-US" altLang="zh-CN" sz="4000" b="1" smtClean="0">
                <a:solidFill>
                  <a:srgbClr val="3366CC"/>
                </a:solidFill>
              </a:rPr>
              <a:t> )</a:t>
            </a:r>
            <a:r>
              <a:rPr lang="en-US" altLang="zh-CN" sz="4000" smtClean="0">
                <a:solidFill>
                  <a:srgbClr val="3366CC"/>
                </a:solidFill>
              </a:rPr>
              <a:t> </a:t>
            </a:r>
            <a:r>
              <a:rPr lang="zh-CN" altLang="en-US" sz="4000" smtClean="0">
                <a:solidFill>
                  <a:srgbClr val="3366CC"/>
                </a:solidFill>
              </a:rPr>
              <a:t>对应得到</a:t>
            </a:r>
            <a:r>
              <a:rPr lang="en-US" altLang="zh-CN" sz="4000" b="1" smtClean="0">
                <a:solidFill>
                  <a:srgbClr val="3366CC"/>
                </a:solidFill>
              </a:rPr>
              <a:t>Node(root)</a:t>
            </a:r>
            <a:r>
              <a:rPr lang="en-US" altLang="zh-CN" sz="4000" smtClean="0">
                <a:solidFill>
                  <a:srgbClr val="3366CC"/>
                </a:solidFill>
              </a:rPr>
              <a:t>;</a:t>
            </a:r>
            <a:endParaRPr lang="en-US" altLang="zh-CN" sz="4000" b="1" smtClean="0">
              <a:solidFill>
                <a:srgbClr val="3366CC"/>
              </a:solidFill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560388" y="2781300"/>
            <a:ext cx="170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3366CC"/>
                </a:solidFill>
              </a:rPr>
              <a:t>否则，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776288" y="4548188"/>
            <a:ext cx="8153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3366CC"/>
                </a:solidFill>
              </a:rPr>
              <a:t>由 </a:t>
            </a:r>
            <a:r>
              <a:rPr lang="en-US" altLang="zh-CN" sz="4000" b="1" smtClean="0">
                <a:solidFill>
                  <a:srgbClr val="3366CC"/>
                </a:solidFill>
              </a:rPr>
              <a:t>(t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11</a:t>
            </a:r>
            <a:r>
              <a:rPr lang="en-US" altLang="zh-CN" sz="4000" b="1" smtClean="0">
                <a:solidFill>
                  <a:srgbClr val="3366CC"/>
                </a:solidFill>
              </a:rPr>
              <a:t>, 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12</a:t>
            </a:r>
            <a:r>
              <a:rPr lang="en-US" altLang="zh-CN" sz="4000" b="1" smtClean="0">
                <a:solidFill>
                  <a:srgbClr val="3366CC"/>
                </a:solidFill>
              </a:rPr>
              <a:t>, …, 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1m</a:t>
            </a:r>
            <a:r>
              <a:rPr lang="en-US" altLang="zh-CN" sz="4000" b="1" smtClean="0">
                <a:solidFill>
                  <a:srgbClr val="3366CC"/>
                </a:solidFill>
              </a:rPr>
              <a:t> )</a:t>
            </a:r>
            <a:r>
              <a:rPr lang="en-US" altLang="zh-CN" sz="4000" smtClean="0">
                <a:solidFill>
                  <a:srgbClr val="3366CC"/>
                </a:solidFill>
              </a:rPr>
              <a:t> </a:t>
            </a:r>
            <a:r>
              <a:rPr lang="zh-CN" altLang="en-US" sz="4000" smtClean="0">
                <a:solidFill>
                  <a:srgbClr val="3366CC"/>
                </a:solidFill>
              </a:rPr>
              <a:t>对应得到 </a:t>
            </a:r>
            <a:r>
              <a:rPr lang="en-US" altLang="zh-CN" sz="4000" b="1" smtClean="0">
                <a:solidFill>
                  <a:srgbClr val="3366CC"/>
                </a:solidFill>
              </a:rPr>
              <a:t>LBT</a:t>
            </a:r>
            <a:r>
              <a:rPr lang="en-US" altLang="zh-CN" sz="4000" smtClean="0">
                <a:solidFill>
                  <a:srgbClr val="3366CC"/>
                </a:solidFill>
              </a:rPr>
              <a:t>;</a:t>
            </a:r>
            <a:endParaRPr lang="en-US" altLang="zh-CN" sz="4000" b="1" smtClean="0">
              <a:solidFill>
                <a:srgbClr val="3366CC"/>
              </a:solidFill>
            </a:endParaRP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776288" y="5691188"/>
            <a:ext cx="77739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3366CC"/>
                </a:solidFill>
              </a:rPr>
              <a:t>由 </a:t>
            </a:r>
            <a:r>
              <a:rPr lang="en-US" altLang="zh-CN" sz="4000" b="1" smtClean="0">
                <a:solidFill>
                  <a:srgbClr val="3366CC"/>
                </a:solidFill>
              </a:rPr>
              <a:t>(T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2</a:t>
            </a:r>
            <a:r>
              <a:rPr lang="en-US" altLang="zh-CN" sz="4000" b="1" smtClean="0">
                <a:solidFill>
                  <a:srgbClr val="3366CC"/>
                </a:solidFill>
              </a:rPr>
              <a:t>, 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3</a:t>
            </a:r>
            <a:r>
              <a:rPr lang="en-US" altLang="zh-CN" sz="4000" b="1" smtClean="0">
                <a:solidFill>
                  <a:srgbClr val="3366CC"/>
                </a:solidFill>
              </a:rPr>
              <a:t>,…, T</a:t>
            </a:r>
            <a:r>
              <a:rPr lang="en-US" altLang="zh-CN" sz="4000" b="1" baseline="-25000" smtClean="0">
                <a:solidFill>
                  <a:srgbClr val="3366CC"/>
                </a:solidFill>
              </a:rPr>
              <a:t>n </a:t>
            </a:r>
            <a:r>
              <a:rPr lang="en-US" altLang="zh-CN" sz="4000" b="1" smtClean="0">
                <a:solidFill>
                  <a:srgbClr val="3366CC"/>
                </a:solidFill>
              </a:rPr>
              <a:t>)</a:t>
            </a:r>
            <a:r>
              <a:rPr lang="en-US" altLang="zh-CN" sz="4000" smtClean="0">
                <a:solidFill>
                  <a:srgbClr val="3366CC"/>
                </a:solidFill>
              </a:rPr>
              <a:t> </a:t>
            </a:r>
            <a:r>
              <a:rPr lang="zh-CN" altLang="en-US" sz="4000" smtClean="0">
                <a:solidFill>
                  <a:srgbClr val="3366CC"/>
                </a:solidFill>
              </a:rPr>
              <a:t>对应得到 </a:t>
            </a:r>
            <a:r>
              <a:rPr lang="en-US" altLang="zh-CN" sz="4000" b="1" smtClean="0">
                <a:solidFill>
                  <a:srgbClr val="3366CC"/>
                </a:solidFill>
              </a:rPr>
              <a:t>RBT</a:t>
            </a:r>
            <a:r>
              <a:rPr lang="zh-CN" altLang="en-US" sz="4000" b="1" smtClean="0">
                <a:solidFill>
                  <a:srgbClr val="3366CC"/>
                </a:solidFill>
              </a:rPr>
              <a:t>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2149268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8" grpId="0" autoUpdateAnimBg="0"/>
      <p:bldP spid="129029" grpId="0" autoUpdateAnimBg="0"/>
      <p:bldP spid="129030" grpId="0" autoUpdateAnimBg="0"/>
      <p:bldP spid="129031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</a:t>
            </a:r>
            <a:r>
              <a:rPr lang="zh-CN" altLang="en-US" dirty="0" smtClean="0"/>
              <a:t>的</a:t>
            </a:r>
            <a:r>
              <a:rPr lang="zh-CN" altLang="en-US" dirty="0"/>
              <a:t>邻接矩阵表示法</a:t>
            </a:r>
          </a:p>
          <a:p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87363" y="185963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ea typeface="黑体" pitchFamily="2" charset="-122"/>
              </a:rPr>
              <a:t>定义为：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858963" y="1631032"/>
            <a:ext cx="7010400" cy="904875"/>
            <a:chOff x="1104" y="480"/>
            <a:chExt cx="4416" cy="570"/>
          </a:xfrm>
        </p:grpSpPr>
        <p:sp>
          <p:nvSpPr>
            <p:cNvPr id="6" name="AutoShape 8"/>
            <p:cNvSpPr>
              <a:spLocks/>
            </p:cNvSpPr>
            <p:nvPr/>
          </p:nvSpPr>
          <p:spPr bwMode="auto">
            <a:xfrm>
              <a:off x="2584" y="528"/>
              <a:ext cx="104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104" y="624"/>
              <a:ext cx="14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itchFamily="2" charset="-122"/>
                </a:rPr>
                <a:t>G.</a:t>
              </a: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itchFamily="2" charset="-122"/>
                </a:rPr>
                <a:t>Edge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[ </a:t>
              </a: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 ][ j ]=</a:t>
              </a: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688" y="480"/>
              <a:ext cx="28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itchFamily="2" charset="-122"/>
                </a:rPr>
                <a:t>W</a:t>
              </a:r>
              <a:r>
                <a:rPr kumimoji="0" lang="en-US" altLang="zh-CN" sz="2400" b="1" i="0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itchFamily="2" charset="-122"/>
                </a:rPr>
                <a:t>ij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itchFamily="2" charset="-122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   &lt;v</a:t>
              </a:r>
              <a:r>
                <a:rPr kumimoji="0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, </a:t>
              </a: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j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&gt;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或（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i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, </a:t>
              </a:r>
              <a:r>
                <a:rPr kumimoji="0" lang="en-US" altLang="zh-CN" sz="2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v</a:t>
              </a:r>
              <a:r>
                <a:rPr kumimoji="0" lang="en-US" altLang="zh-CN" sz="2400" b="1" i="0" u="none" strike="noStrike" kern="0" cap="none" spc="0" normalizeH="0" baseline="-25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j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）∈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VR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2736" y="720"/>
              <a:ext cx="16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itchFamily="2" charset="-122"/>
                </a:rPr>
                <a:t>∞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      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黑体" pitchFamily="2" charset="-122"/>
                </a:rPr>
                <a:t>无边（弧）</a:t>
              </a:r>
            </a:p>
          </p:txBody>
        </p:sp>
      </p:grp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1025203" y="3006130"/>
            <a:ext cx="473075" cy="319087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黑体" pitchFamily="2" charset="-122"/>
              </a:rPr>
              <a:t>v1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154041" y="3006130"/>
            <a:ext cx="473075" cy="319087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黑体" pitchFamily="2" charset="-122"/>
              </a:rPr>
              <a:t>v2</a:t>
            </a: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3706491" y="3645892"/>
            <a:ext cx="473075" cy="32067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黑体" pitchFamily="2" charset="-122"/>
              </a:rPr>
              <a:t>v3</a:t>
            </a:r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838128" y="4469805"/>
            <a:ext cx="473075" cy="32067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黑体" pitchFamily="2" charset="-122"/>
              </a:rPr>
              <a:t>v4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1452241" y="3142655"/>
            <a:ext cx="16557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820416" y="3325217"/>
            <a:ext cx="395287" cy="4587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1452241" y="4653955"/>
            <a:ext cx="1339850" cy="1365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1452241" y="3280767"/>
            <a:ext cx="2208212" cy="5492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3528" y="30521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3300"/>
                </a:solidFill>
                <a:ea typeface="黑体" pitchFamily="2" charset="-122"/>
              </a:rPr>
              <a:t>N</a:t>
            </a:r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1102991" y="4561880"/>
            <a:ext cx="473075" cy="32067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黑体" pitchFamily="2" charset="-122"/>
              </a:rPr>
              <a:t>v5</a:t>
            </a: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552128" y="3784005"/>
            <a:ext cx="473075" cy="320675"/>
          </a:xfrm>
          <a:prstGeom prst="ellipse">
            <a:avLst/>
          </a:prstGeom>
          <a:solidFill>
            <a:srgbClr val="3333CC"/>
          </a:solidFill>
          <a:ln w="38100">
            <a:solidFill>
              <a:srgbClr val="BADE7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黑体" pitchFamily="2" charset="-122"/>
              </a:rPr>
              <a:t>v6</a:t>
            </a: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3265166" y="3966567"/>
            <a:ext cx="552450" cy="59531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979166" y="3920530"/>
            <a:ext cx="2760662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979166" y="4058642"/>
            <a:ext cx="18923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1372866" y="3325217"/>
            <a:ext cx="1577975" cy="1144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742628" y="4104680"/>
            <a:ext cx="3937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503291" y="3325217"/>
            <a:ext cx="314325" cy="3206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925316" y="2868017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660453" y="3188692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4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555553" y="3233142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8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2477766" y="364430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9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1688778" y="3404592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7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503291" y="4195167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004691" y="4699992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5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1688778" y="400943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6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552128" y="4195167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83878" y="337125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a typeface="黑体" pitchFamily="2" charset="-122"/>
              </a:rPr>
              <a:t>3</a:t>
            </a: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139952" y="3155032"/>
            <a:ext cx="179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</a:rPr>
              <a:t>邻接矩阵：</a:t>
            </a:r>
          </a:p>
        </p:txBody>
      </p:sp>
      <p:sp>
        <p:nvSpPr>
          <p:cNvPr id="38" name="AutoShape 42"/>
          <p:cNvSpPr>
            <a:spLocks/>
          </p:cNvSpPr>
          <p:nvPr/>
        </p:nvSpPr>
        <p:spPr bwMode="auto">
          <a:xfrm>
            <a:off x="5938590" y="3231232"/>
            <a:ext cx="76200" cy="2103438"/>
          </a:xfrm>
          <a:prstGeom prst="leftBracket">
            <a:avLst>
              <a:gd name="adj" fmla="val 230035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AutoShape 43"/>
          <p:cNvSpPr>
            <a:spLocks/>
          </p:cNvSpPr>
          <p:nvPr/>
        </p:nvSpPr>
        <p:spPr bwMode="auto">
          <a:xfrm>
            <a:off x="8884096" y="3231232"/>
            <a:ext cx="152400" cy="2209800"/>
          </a:xfrm>
          <a:prstGeom prst="rightBracket">
            <a:avLst>
              <a:gd name="adj" fmla="val 120833"/>
            </a:avLst>
          </a:prstGeom>
          <a:noFill/>
          <a:ln w="38100">
            <a:solidFill>
              <a:srgbClr val="BADE7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6090990" y="3307432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-6000" noProof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-6000" noProof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-6000" noProof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ea typeface="黑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-6000" noProof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ea typeface="黑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-6000" noProof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-6000" noProof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</p:txBody>
      </p: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4414590" y="3612232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黑体" pitchFamily="2" charset="-122"/>
              </a:rPr>
              <a:t>N</a:t>
            </a:r>
            <a:r>
              <a:rPr lang="en-US" altLang="zh-CN" i="1">
                <a:ea typeface="黑体" pitchFamily="2" charset="-122"/>
              </a:rPr>
              <a:t>.Edge =</a:t>
            </a: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938590" y="2774032"/>
            <a:ext cx="2667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r>
              <a:rPr lang="en-US" altLang="zh-CN" sz="2000" b="1">
                <a:solidFill>
                  <a:srgbClr val="FF3300"/>
                </a:solidFill>
                <a:ea typeface="黑体" pitchFamily="2" charset="-122"/>
              </a:rPr>
              <a:t>(   v1  v2</a:t>
            </a:r>
            <a:r>
              <a:rPr lang="en-US" altLang="zh-CN" sz="2000" b="1" baseline="-6000">
                <a:solidFill>
                  <a:srgbClr val="FF3300"/>
                </a:solidFill>
                <a:ea typeface="黑体" pitchFamily="2" charset="-122"/>
              </a:rPr>
              <a:t>    </a:t>
            </a:r>
            <a:r>
              <a:rPr lang="en-US" altLang="zh-CN" sz="2000" b="1">
                <a:solidFill>
                  <a:srgbClr val="FF3300"/>
                </a:solidFill>
                <a:ea typeface="黑体" pitchFamily="2" charset="-122"/>
              </a:rPr>
              <a:t>v3  v4  v5  v6</a:t>
            </a:r>
            <a:r>
              <a:rPr lang="en-US" altLang="zh-CN" sz="2000" b="1">
                <a:solidFill>
                  <a:srgbClr val="99FF33"/>
                </a:solidFill>
                <a:ea typeface="黑体" pitchFamily="2" charset="-122"/>
              </a:rPr>
              <a:t> </a:t>
            </a:r>
            <a:r>
              <a:rPr lang="en-US" altLang="zh-CN" sz="2000" b="1">
                <a:ea typeface="黑体" pitchFamily="2" charset="-122"/>
              </a:rPr>
              <a:t> </a:t>
            </a:r>
            <a:r>
              <a:rPr lang="en-US" altLang="zh-CN" sz="2000" b="1">
                <a:solidFill>
                  <a:srgbClr val="FF3300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4164186" y="270892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顶点表：</a:t>
            </a:r>
          </a:p>
        </p:txBody>
      </p:sp>
      <p:sp>
        <p:nvSpPr>
          <p:cNvPr id="44" name="Rectangle 51"/>
          <p:cNvSpPr>
            <a:spLocks noChangeArrowheads="1"/>
          </p:cNvSpPr>
          <p:nvPr/>
        </p:nvSpPr>
        <p:spPr bwMode="auto">
          <a:xfrm>
            <a:off x="6014790" y="3307432"/>
            <a:ext cx="2819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5</a:t>
            </a:r>
            <a:r>
              <a:rPr kumimoji="0" lang="en-US" altLang="zh-CN" sz="2000" b="1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7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4</a:t>
            </a:r>
            <a:r>
              <a:rPr kumimoji="0" lang="en-US" altLang="zh-CN" sz="2000" b="1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8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5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5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3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</a:p>
        </p:txBody>
      </p:sp>
      <p:sp>
        <p:nvSpPr>
          <p:cNvPr id="45" name="Rectangle 52"/>
          <p:cNvSpPr>
            <a:spLocks noChangeArrowheads="1"/>
          </p:cNvSpPr>
          <p:nvPr/>
        </p:nvSpPr>
        <p:spPr bwMode="auto">
          <a:xfrm>
            <a:off x="6042098" y="3315816"/>
            <a:ext cx="2765797" cy="2049016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5</a:t>
            </a:r>
            <a:r>
              <a:rPr kumimoji="0" lang="en-US" altLang="zh-CN" sz="2800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7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4</a:t>
            </a:r>
            <a:r>
              <a:rPr kumimoji="0" lang="en-US" altLang="zh-CN" sz="2800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8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 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 5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5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3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  <a:r>
              <a:rPr kumimoji="0" lang="en-US" altLang="zh-CN" sz="2800" i="0" u="none" strike="noStrike" kern="0" cap="none" spc="0" normalizeH="0" baseline="-6000" noProof="0" dirty="0" smtClean="0">
                <a:ln>
                  <a:noFill/>
                </a:ln>
                <a:solidFill>
                  <a:srgbClr val="C64BD3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  ∞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ea typeface="黑体" pitchFamily="2" charset="-122"/>
              </a:rPr>
              <a:t>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黑体" pitchFamily="2" charset="-122"/>
              </a:rPr>
              <a:t>1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CDE5F3"/>
                </a:solidFill>
                <a:effectLst/>
                <a:uLnTx/>
                <a:uFillTx/>
                <a:ea typeface="黑体" pitchFamily="2" charset="-122"/>
                <a:sym typeface="Symbol" pitchFamily="18" charset="2"/>
              </a:rPr>
              <a:t>    </a:t>
            </a: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xmlns="" val="512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7" grpId="0" autoUpdateAnimBg="0"/>
      <p:bldP spid="38" grpId="0" animBg="1"/>
      <p:bldP spid="39" grpId="0" animBg="1"/>
      <p:bldP spid="40" grpId="0" autoUpdateAnimBg="0"/>
      <p:bldP spid="41" grpId="0" autoUpdateAnimBg="0"/>
      <p:bldP spid="42" grpId="0" autoUpdateAnimBg="0"/>
      <p:bldP spid="43" grpId="0" autoUpdateAnimBg="0"/>
      <p:bldP spid="44" grpId="0" build="p" autoUpdateAnimBg="0"/>
      <p:bldP spid="45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1440" y="1076151"/>
            <a:ext cx="8001000" cy="544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4000"/>
              </a:lnSpc>
              <a:spcBef>
                <a:spcPts val="78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邻接矩阵的特点如下：</a:t>
            </a:r>
          </a:p>
          <a:p>
            <a:pPr algn="just" eaLnBrk="1" hangingPunct="1">
              <a:lnSpc>
                <a:spcPct val="114000"/>
              </a:lnSpc>
              <a:spcBef>
                <a:spcPts val="78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邻接矩阵表示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是唯一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14000"/>
              </a:lnSpc>
              <a:spcBef>
                <a:spcPts val="7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无向图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的邻接矩阵一定是一个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对称矩阵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。因此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按照压缩存储的思想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在具体存放邻接矩阵时只需存放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或下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三角形矩阵的元素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</a:p>
          <a:p>
            <a:pPr algn="just" eaLnBrk="1" hangingPunct="1">
              <a:lnSpc>
                <a:spcPct val="114000"/>
              </a:lnSpc>
              <a:spcBef>
                <a:spcPts val="7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不带权的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有向图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的邻接矩阵一般来说是一个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因此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当图的顶点较多时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可以采用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三元组表的方法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存储邻接矩阵。</a:t>
            </a:r>
          </a:p>
          <a:p>
            <a:pPr algn="just" eaLnBrk="1" hangingPunct="1">
              <a:lnSpc>
                <a:spcPct val="114000"/>
              </a:lnSpc>
              <a:spcBef>
                <a:spcPts val="7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对于无向图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邻接矩阵的第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或第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非零元素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或非∞元素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正好是第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个顶点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度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7.2  </a:t>
            </a:r>
            <a:r>
              <a:rPr lang="zh-CN" altLang="en-US" kern="0" smtClean="0"/>
              <a:t>图的存储结构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019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10480" y="1124744"/>
            <a:ext cx="8382000" cy="5121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88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邻接矩阵的特点如下：</a:t>
            </a:r>
          </a:p>
          <a:p>
            <a:pPr algn="just" eaLnBrk="1" hangingPunct="1">
              <a:lnSpc>
                <a:spcPct val="120000"/>
              </a:lnSpc>
              <a:spcBef>
                <a:spcPts val="880"/>
              </a:spcBef>
            </a:pPr>
            <a:r>
              <a:rPr kumimoji="1" lang="en-US" altLang="zh-CN" sz="2400" b="1" dirty="0" smtClean="0">
                <a:solidFill>
                  <a:srgbClr val="0A0A0E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有向图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邻接矩阵的第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或第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非零元素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或非∞元素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正好是第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个顶点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或入度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ts val="88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(6)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用邻接矩阵方法存储图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很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容易确定图中任意两个顶点之间是否有边相连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88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但是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要确定图中有多少条边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则必须按行、按列对每个元素进行检测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所花费的时间代价很大。这是用邻接矩阵存储图的局限性。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7.2  </a:t>
            </a:r>
            <a:r>
              <a:rPr lang="zh-CN" altLang="en-US" kern="0" smtClean="0"/>
              <a:t>图的存储结构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3728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邻接矩阵表示法</a:t>
            </a:r>
            <a:r>
              <a:rPr lang="zh-CN" altLang="en-US" dirty="0" smtClean="0"/>
              <a:t>的优缺点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优点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2"/>
            <a:r>
              <a:rPr lang="zh-CN" altLang="en-US" sz="2600" dirty="0" smtClean="0"/>
              <a:t>容易</a:t>
            </a:r>
            <a:r>
              <a:rPr lang="zh-CN" altLang="en-US" sz="2600" dirty="0"/>
              <a:t>实现图的</a:t>
            </a:r>
            <a:r>
              <a:rPr lang="zh-CN" altLang="en-US" sz="2600" dirty="0" smtClean="0"/>
              <a:t>操作</a:t>
            </a:r>
            <a:endParaRPr lang="en-US" altLang="zh-CN" sz="2600" dirty="0" smtClean="0"/>
          </a:p>
          <a:p>
            <a:pPr lvl="3"/>
            <a:r>
              <a:rPr lang="zh-CN" altLang="en-US" sz="2400" dirty="0" smtClean="0"/>
              <a:t>如</a:t>
            </a:r>
            <a:r>
              <a:rPr lang="zh-CN" altLang="en-US" sz="2400" dirty="0"/>
              <a:t>：求某顶点的度、判断顶点之间是否有边、找顶点的邻接点等等。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对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稀疏图而言尤其浪费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空间</a:t>
            </a:r>
            <a:endParaRPr lang="en-US" altLang="zh-CN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3"/>
            <a:r>
              <a:rPr lang="en-US" altLang="zh-CN" sz="2400" i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个顶点需要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n*n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个单元存储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边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空间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效率为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O(n</a:t>
            </a:r>
            <a:r>
              <a:rPr lang="en-US" altLang="zh-CN" sz="24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zh-CN" altLang="en-US" sz="24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523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邻接矩阵的存储表示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2246" y="1435131"/>
            <a:ext cx="5708650" cy="452431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#define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Max_vertex_num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20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2400" b="1" dirty="0">
              <a:latin typeface="Cambria" pitchFamily="18" charset="0"/>
              <a:ea typeface="华文楷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char  </a:t>
            </a:r>
            <a:r>
              <a:rPr lang="en-US" altLang="zh-CN" sz="2400" b="1" dirty="0" err="1">
                <a:solidFill>
                  <a:srgbClr val="0070C0"/>
                </a:solidFill>
                <a:latin typeface="Cambria" pitchFamily="18" charset="0"/>
                <a:ea typeface="华文楷体" pitchFamily="2" charset="-122"/>
                <a:cs typeface="Times New Roman" pitchFamily="18" charset="0"/>
              </a:rPr>
              <a:t>VertexData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ArcNode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{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AdjType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adj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OtherInfo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info;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en-US" altLang="zh-CN" sz="2400" b="1" dirty="0" err="1">
                <a:solidFill>
                  <a:srgbClr val="FF0000"/>
                </a:solidFill>
                <a:latin typeface="Cambria" pitchFamily="18" charset="0"/>
                <a:ea typeface="华文楷体" pitchFamily="2" charset="-122"/>
                <a:cs typeface="Times New Roman" pitchFamily="18" charset="0"/>
              </a:rPr>
              <a:t>ArcNode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92834" y="3622260"/>
            <a:ext cx="6443662" cy="313932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typedef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struct</a:t>
            </a:r>
            <a:endParaRPr lang="en-US" altLang="zh-CN" sz="24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{    </a:t>
            </a:r>
            <a:r>
              <a:rPr lang="en-US" altLang="zh-CN" sz="2400" b="1" dirty="0" err="1">
                <a:solidFill>
                  <a:srgbClr val="0070C0"/>
                </a:solidFill>
                <a:latin typeface="Cambria" pitchFamily="18" charset="0"/>
                <a:ea typeface="华文楷体" pitchFamily="2" charset="-122"/>
                <a:cs typeface="Times New Roman" pitchFamily="18" charset="0"/>
              </a:rPr>
              <a:t>VertexData</a:t>
            </a: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vertex[</a:t>
            </a:r>
            <a:r>
              <a:rPr lang="en-US" altLang="zh-CN" sz="20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Max_vertex_num</a:t>
            </a: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];</a:t>
            </a:r>
            <a:endParaRPr lang="en-US" altLang="zh-CN" sz="20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en-US" altLang="zh-CN" sz="2000" b="1" dirty="0" err="1">
                <a:solidFill>
                  <a:srgbClr val="FF0000"/>
                </a:solidFill>
                <a:latin typeface="Cambria" pitchFamily="18" charset="0"/>
                <a:ea typeface="华文楷体" pitchFamily="2" charset="-122"/>
                <a:cs typeface="Times New Roman" pitchFamily="18" charset="0"/>
              </a:rPr>
              <a:t>ArcNode</a:t>
            </a:r>
            <a:r>
              <a:rPr lang="en-US" altLang="zh-CN" sz="2000" b="1" dirty="0">
                <a:solidFill>
                  <a:srgbClr val="FF0000"/>
                </a:solidFill>
                <a:latin typeface="Cambria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 arcs[</a:t>
            </a:r>
            <a:r>
              <a:rPr lang="en-US" altLang="zh-CN" sz="20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Max_vertex_num</a:t>
            </a: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][</a:t>
            </a:r>
            <a:r>
              <a:rPr lang="en-US" altLang="zh-CN" sz="20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Max_vertex_num</a:t>
            </a:r>
            <a:r>
              <a:rPr lang="en-US" altLang="zh-CN" sz="20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];</a:t>
            </a:r>
            <a:endParaRPr lang="en-US" altLang="zh-CN" sz="2000" b="1" dirty="0">
              <a:ea typeface="华文楷体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2000" b="1" dirty="0">
              <a:latin typeface="Cambria" pitchFamily="18" charset="0"/>
              <a:ea typeface="华文楷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endParaRPr lang="en-US" altLang="zh-CN" sz="2000" b="1" dirty="0">
              <a:latin typeface="Cambria" pitchFamily="18" charset="0"/>
              <a:ea typeface="华文楷体" pitchFamily="2" charset="-122"/>
              <a:cs typeface="Times New Roman" pitchFamily="18" charset="0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}  </a:t>
            </a:r>
            <a:r>
              <a:rPr lang="en-US" altLang="zh-CN" sz="2400" b="1" dirty="0" err="1">
                <a:latin typeface="Cambria" pitchFamily="18" charset="0"/>
                <a:ea typeface="华文楷体" pitchFamily="2" charset="-122"/>
                <a:cs typeface="Times New Roman" pitchFamily="18" charset="0"/>
              </a:rPr>
              <a:t>AdjMatrix</a:t>
            </a:r>
            <a:r>
              <a:rPr lang="en-US" altLang="zh-CN" sz="2400" b="1" dirty="0">
                <a:latin typeface="Cambria" pitchFamily="18" charset="0"/>
                <a:ea typeface="华文楷体" pitchFamily="2" charset="-122"/>
                <a:cs typeface="Times New Roman" pitchFamily="18" charset="0"/>
              </a:rPr>
              <a:t>;</a:t>
            </a:r>
            <a:endParaRPr lang="en-US" altLang="zh-CN" sz="2400" b="1" dirty="0">
              <a:latin typeface="Franklin Gothic Book" pitchFamily="34" charset="0"/>
              <a:ea typeface="华文楷体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2246" y="2132856"/>
            <a:ext cx="8244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{DG,DN,UDG,UDN}    </a:t>
            </a:r>
            <a:r>
              <a:rPr lang="en-US" altLang="zh-CN" sz="2400" b="1" dirty="0" err="1">
                <a:solidFill>
                  <a:srgbClr val="7030A0"/>
                </a:solidFill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GraphKind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80171" y="5692775"/>
            <a:ext cx="3311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7030A0"/>
                </a:solidFill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GraphKind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kind;</a:t>
            </a:r>
            <a:endParaRPr lang="zh-CN" altLang="en-US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880171" y="5238750"/>
            <a:ext cx="3671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vexnum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400" b="1" dirty="0" err="1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arcnum</a:t>
            </a:r>
            <a:r>
              <a:rPr lang="en-US" altLang="zh-CN" sz="2400" b="1" dirty="0">
                <a:latin typeface="Cambria" panose="020405030504060302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;</a:t>
            </a:r>
            <a:endParaRPr lang="zh-CN" altLang="en-US" sz="2400" b="1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xmlns="" val="367999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基于邻接矩阵表示法创建</a:t>
            </a:r>
            <a:r>
              <a:rPr lang="zh-CN" altLang="en-US" dirty="0"/>
              <a:t>无向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pPr lvl="1"/>
            <a:r>
              <a:rPr lang="zh-CN" altLang="en-US" dirty="0"/>
              <a:t>算法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marL="0" lvl="0" indent="0">
              <a:buClrTx/>
              <a:buNone/>
            </a:pPr>
            <a:r>
              <a:rPr lang="en-US" altLang="zh-CN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图的顶点个数和边的个数；</a:t>
            </a:r>
          </a:p>
          <a:p>
            <a:pPr marL="0" lvl="0" indent="0">
              <a:buClrTx/>
              <a:buNone/>
            </a:pP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顶点信息存储在一维数组</a:t>
            </a:r>
            <a:r>
              <a:rPr lang="en-US" altLang="zh-CN" sz="2800" kern="1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vexs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800" kern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ClrTx/>
              <a:buNone/>
            </a:pP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初始化邻接矩阵，使每个权值初始化为极大值；</a:t>
            </a:r>
            <a:endParaRPr lang="zh-CN" altLang="en-US" sz="2800" kern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buClrTx/>
              <a:buNone/>
            </a:pP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依次</a:t>
            </a:r>
            <a:r>
              <a:rPr lang="zh-CN" altLang="en-US" sz="2800" kern="1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每条边存储在邻接矩阵</a:t>
            </a:r>
            <a:r>
              <a:rPr lang="en-US" altLang="zh-CN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arcs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中：</a:t>
            </a:r>
            <a:endParaRPr lang="zh-CN" altLang="en-US" sz="2800" kern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>
              <a:buClrTx/>
              <a:buNone/>
            </a:pP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 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输入边依附的两个顶点的信息</a:t>
            </a:r>
            <a:r>
              <a:rPr lang="en-US" altLang="zh-CN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v1,v2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权值</a:t>
            </a:r>
            <a:r>
              <a:rPr lang="en-US" altLang="zh-CN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    </a:t>
            </a:r>
            <a:endParaRPr lang="zh-CN" altLang="en-US" sz="2800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buClrTx/>
              <a:buNone/>
            </a:pP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4.2 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确定两个顶点在矩阵中的位置</a:t>
            </a:r>
            <a:r>
              <a:rPr lang="en-US" altLang="zh-CN" sz="28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, j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；</a:t>
            </a:r>
            <a:endParaRPr lang="zh-CN" altLang="en-US" sz="2800" kern="1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>
              <a:buClrTx/>
              <a:buNone/>
            </a:pP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4.3 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将邻接矩阵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kern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列的权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值设置为</a:t>
            </a:r>
            <a:r>
              <a:rPr lang="en-US" altLang="zh-CN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lvl="0" indent="0" algn="just">
              <a:buClrTx/>
              <a:buNone/>
            </a:pP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4.4 </a:t>
            </a:r>
            <a:r>
              <a:rPr lang="zh-CN" altLang="en-US" sz="2800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将邻接矩阵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的对称位置也置为</a:t>
            </a:r>
            <a:r>
              <a:rPr lang="en-US" altLang="zh-CN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914400" lvl="2" indent="0">
              <a:buNone/>
            </a:pPr>
            <a:endParaRPr lang="zh-CN" altLang="en-US" dirty="0" smtClean="0"/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25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</a:rPr>
              <a:t>算法</a:t>
            </a:r>
            <a:r>
              <a:rPr lang="zh-CN" altLang="en-US" dirty="0" smtClean="0">
                <a:ea typeface="楷体_GB2312" pitchFamily="49" charset="-122"/>
              </a:rPr>
              <a:t>描述</a:t>
            </a:r>
            <a:endParaRPr lang="en-US" altLang="zh-CN" dirty="0" smtClean="0"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Rectangle 80"/>
          <p:cNvSpPr>
            <a:spLocks noChangeArrowheads="1"/>
          </p:cNvSpPr>
          <p:nvPr/>
        </p:nvSpPr>
        <p:spPr bwMode="auto">
          <a:xfrm>
            <a:off x="539552" y="1700808"/>
            <a:ext cx="87630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Status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CreateUDN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AMGraph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&amp;G){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采用邻接矩阵表示法，创建无向网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G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cin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&gt;&gt;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G.vexnum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&gt;&gt;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G.arcnum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; 	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输入总顶点数，总边数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for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= 0;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&lt;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G.vexnum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; ++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)    </a:t>
            </a:r>
          </a:p>
          <a:p>
            <a:pPr lvl="0"/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cin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&gt;&gt;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G.vexs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[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];                        	//</a:t>
            </a:r>
            <a:r>
              <a:rPr lang="zh-CN" altLang="en-US" kern="0" dirty="0">
                <a:solidFill>
                  <a:srgbClr val="0000FF"/>
                </a:solidFill>
                <a:sym typeface="Symbol" pitchFamily="18" charset="2"/>
              </a:rPr>
              <a:t>依次输入顶点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的信息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for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= 0;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&lt;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G.vexnum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;++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)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初始化邻接矩阵，边的权值均置为极大值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for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(j = 0; j&lt;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G.vexnum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;++j)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           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G.arcs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[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][j] = </a:t>
            </a:r>
            <a:r>
              <a:rPr kumimoji="0" lang="en-US" altLang="zh-CN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MaxInt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for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(k = 0; k&lt;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G.arcnum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;++k){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构造邻接矩阵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cin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&gt;&gt;v1&gt;&gt;v2&gt;&gt;w;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输入一条边依附的顶点及权值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=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LocateVex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(G, v1);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sym typeface="Symbol" pitchFamily="18" charset="2"/>
              </a:rPr>
              <a:t> </a:t>
            </a:r>
            <a:r>
              <a:rPr lang="en-US" altLang="zh-CN" kern="0" dirty="0" smtClean="0">
                <a:solidFill>
                  <a:sysClr val="windowText" lastClr="000000"/>
                </a:solidFill>
                <a:sym typeface="Symbol" pitchFamily="18" charset="2"/>
              </a:rPr>
              <a:t> 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j =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LocateVex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(G, v2); 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确定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v1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和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v2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在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G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中的位置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    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G.arcs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[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][j] = w;  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边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&lt;v1, v2&gt;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的权值置为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w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 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G.arcs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[j][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] = 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G.arcs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[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][j];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置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&lt;v1, v2&gt;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的对称边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&lt;v2, v1&gt;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的权值为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sym typeface="Symbol" pitchFamily="18" charset="2"/>
              </a:rPr>
              <a:t>w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 }//for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return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OK;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}//</a:t>
            </a:r>
            <a:r>
              <a:rPr kumimoji="0" lang="en-US" altLang="zh-CN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CreateUDN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1925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图的顶点定位操作实际上是确定一个顶点在</a:t>
            </a:r>
            <a:r>
              <a:rPr lang="en-US" altLang="zh-CN" sz="2400" dirty="0" err="1">
                <a:solidFill>
                  <a:srgbClr val="000000"/>
                </a:solidFill>
              </a:rPr>
              <a:t>vexs</a:t>
            </a:r>
            <a:r>
              <a:rPr lang="zh-CN" altLang="en-US" sz="2400" dirty="0">
                <a:solidFill>
                  <a:srgbClr val="000000"/>
                </a:solidFill>
              </a:rPr>
              <a:t>数组中的</a:t>
            </a:r>
            <a:r>
              <a:rPr lang="zh-CN" altLang="en-US" sz="2400" dirty="0">
                <a:solidFill>
                  <a:srgbClr val="FF0000"/>
                </a:solidFill>
              </a:rPr>
              <a:t>位置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下标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</a:rPr>
              <a:t>，其过程完全等同于在顺序存储的线性表中查找一个数据元素。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6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dirty="0" smtClean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LocateVex</a:t>
            </a:r>
            <a:r>
              <a:rPr lang="en-US" altLang="zh-CN" sz="2600" dirty="0">
                <a:solidFill>
                  <a:srgbClr val="000000"/>
                </a:solidFill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</a:rPr>
              <a:t>MGraph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G,VertexType</a:t>
            </a:r>
            <a:r>
              <a:rPr lang="en-US" altLang="zh-CN" sz="2600" dirty="0">
                <a:solidFill>
                  <a:srgbClr val="000000"/>
                </a:solidFill>
              </a:rPr>
              <a:t>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{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dirty="0" smtClean="0"/>
              <a:t>   </a:t>
            </a:r>
            <a:r>
              <a:rPr lang="en-US" altLang="zh-CN" sz="2000" dirty="0" smtClean="0">
                <a:solidFill>
                  <a:srgbClr val="000000"/>
                </a:solidFill>
              </a:rPr>
              <a:t>/*</a:t>
            </a:r>
            <a:r>
              <a:rPr lang="zh-CN" altLang="en-US" sz="2000" dirty="0" smtClean="0">
                <a:solidFill>
                  <a:srgbClr val="000000"/>
                </a:solidFill>
              </a:rPr>
              <a:t>初始条件</a:t>
            </a:r>
            <a:r>
              <a:rPr lang="en-US" altLang="zh-CN" sz="2000" dirty="0">
                <a:solidFill>
                  <a:srgbClr val="000000"/>
                </a:solidFill>
              </a:rPr>
              <a:t>:</a:t>
            </a:r>
            <a:r>
              <a:rPr lang="zh-CN" altLang="en-US" sz="2000" dirty="0">
                <a:solidFill>
                  <a:srgbClr val="000000"/>
                </a:solidFill>
              </a:rPr>
              <a:t>图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存在</a:t>
            </a:r>
            <a:r>
              <a:rPr lang="en-US" altLang="zh-CN" sz="2000" dirty="0">
                <a:solidFill>
                  <a:srgbClr val="000000"/>
                </a:solidFill>
              </a:rPr>
              <a:t>,u</a:t>
            </a:r>
            <a:r>
              <a:rPr lang="zh-CN" altLang="en-US" sz="2000" dirty="0">
                <a:solidFill>
                  <a:srgbClr val="000000"/>
                </a:solidFill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中顶点有相同特征 *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   </a:t>
            </a:r>
            <a:r>
              <a:rPr lang="en-US" altLang="zh-CN" sz="2000" dirty="0" smtClean="0">
                <a:solidFill>
                  <a:srgbClr val="000000"/>
                </a:solidFill>
              </a:rPr>
              <a:t> /*</a:t>
            </a:r>
            <a:r>
              <a:rPr lang="zh-CN" altLang="en-US" sz="2000" dirty="0" smtClean="0">
                <a:solidFill>
                  <a:srgbClr val="000000"/>
                </a:solidFill>
              </a:rPr>
              <a:t>操作</a:t>
            </a:r>
            <a:r>
              <a:rPr lang="zh-CN" altLang="en-US" sz="2000" dirty="0">
                <a:solidFill>
                  <a:srgbClr val="000000"/>
                </a:solidFill>
              </a:rPr>
              <a:t>结果</a:t>
            </a:r>
            <a:r>
              <a:rPr lang="en-US" altLang="zh-CN" sz="2000" dirty="0">
                <a:solidFill>
                  <a:srgbClr val="000000"/>
                </a:solidFill>
              </a:rPr>
              <a:t>:</a:t>
            </a:r>
            <a:r>
              <a:rPr lang="zh-CN" altLang="en-US" sz="2000" dirty="0">
                <a:solidFill>
                  <a:srgbClr val="000000"/>
                </a:solidFill>
              </a:rPr>
              <a:t>若</a:t>
            </a:r>
            <a:r>
              <a:rPr lang="en-US" altLang="zh-CN" sz="2000" dirty="0">
                <a:solidFill>
                  <a:srgbClr val="000000"/>
                </a:solidFill>
              </a:rPr>
              <a:t>G</a:t>
            </a:r>
            <a:r>
              <a:rPr lang="zh-CN" altLang="en-US" sz="2000" dirty="0">
                <a:solidFill>
                  <a:srgbClr val="000000"/>
                </a:solidFill>
              </a:rPr>
              <a:t>中存在顶点</a:t>
            </a:r>
            <a:r>
              <a:rPr lang="en-US" altLang="zh-CN" sz="2000" dirty="0">
                <a:solidFill>
                  <a:srgbClr val="000000"/>
                </a:solidFill>
              </a:rPr>
              <a:t>u,</a:t>
            </a:r>
            <a:r>
              <a:rPr lang="zh-CN" altLang="en-US" sz="2000" dirty="0">
                <a:solidFill>
                  <a:srgbClr val="000000"/>
                </a:solidFill>
              </a:rPr>
              <a:t>则返回该顶点在图中位置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r>
              <a:rPr lang="zh-CN" altLang="en-US" sz="2000" dirty="0">
                <a:solidFill>
                  <a:srgbClr val="000000"/>
                </a:solidFill>
              </a:rPr>
              <a:t>否则返回</a:t>
            </a:r>
            <a:r>
              <a:rPr lang="en-US" altLang="zh-CN" sz="2000" dirty="0">
                <a:solidFill>
                  <a:srgbClr val="000000"/>
                </a:solidFill>
              </a:rPr>
              <a:t>-1 */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 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i</a:t>
            </a:r>
            <a:r>
              <a:rPr lang="en-US" altLang="zh-CN" sz="2600" dirty="0">
                <a:solidFill>
                  <a:srgbClr val="000000"/>
                </a:solidFill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</a:t>
            </a:r>
            <a:r>
              <a:rPr lang="en-US" altLang="zh-CN" sz="2600" dirty="0"/>
              <a:t>for(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=0;i&lt;</a:t>
            </a:r>
            <a:r>
              <a:rPr lang="en-US" altLang="zh-CN" sz="2600" dirty="0" err="1"/>
              <a:t>G.vexnum</a:t>
            </a:r>
            <a:r>
              <a:rPr lang="en-US" altLang="zh-CN" sz="2600" dirty="0"/>
              <a:t>;++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600" dirty="0"/>
              <a:t>     if(u==</a:t>
            </a:r>
            <a:r>
              <a:rPr lang="en-US" altLang="zh-CN" sz="2600" dirty="0" err="1"/>
              <a:t>G.vexs</a:t>
            </a:r>
            <a:r>
              <a:rPr lang="en-US" altLang="zh-CN" sz="2600" dirty="0"/>
              <a:t>[</a:t>
            </a:r>
            <a:r>
              <a:rPr lang="en-US" altLang="zh-CN" sz="2600" dirty="0" err="1"/>
              <a:t>i</a:t>
            </a:r>
            <a:r>
              <a:rPr lang="en-US" altLang="zh-CN" sz="2600" dirty="0"/>
              <a:t>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600" dirty="0"/>
              <a:t>       return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600" dirty="0">
                <a:solidFill>
                  <a:srgbClr val="000000"/>
                </a:solidFill>
              </a:rPr>
              <a:t>   return -1;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25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352425" y="2349500"/>
            <a:ext cx="8610600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法一</a:t>
            </a:r>
            <a:r>
              <a:rPr lang="en-US" altLang="zh-CN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参见教材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P138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800" b="1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6.17 )</a:t>
            </a: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若 </a:t>
            </a:r>
            <a:r>
              <a:rPr lang="en-US" altLang="zh-CN" b="1" smtClean="0">
                <a:solidFill>
                  <a:srgbClr val="000000"/>
                </a:solidFill>
              </a:rPr>
              <a:t>F = </a:t>
            </a:r>
            <a:r>
              <a:rPr lang="el-GR" altLang="zh-CN" b="1" smtClean="0">
                <a:solidFill>
                  <a:srgbClr val="000000"/>
                </a:solidFill>
              </a:rPr>
              <a:t>Φ</a:t>
            </a:r>
            <a:r>
              <a:rPr lang="zh-CN" altLang="el-GR" b="1" smtClean="0">
                <a:solidFill>
                  <a:srgbClr val="000000"/>
                </a:solidFill>
              </a:rPr>
              <a:t>，</a:t>
            </a:r>
            <a:r>
              <a:rPr lang="zh-CN" altLang="en-US" b="1" smtClean="0">
                <a:solidFill>
                  <a:srgbClr val="000000"/>
                </a:solidFill>
              </a:rPr>
              <a:t>则 </a:t>
            </a:r>
            <a:r>
              <a:rPr lang="en-US" altLang="zh-CN" b="1" smtClean="0">
                <a:solidFill>
                  <a:srgbClr val="000000"/>
                </a:solidFill>
              </a:rPr>
              <a:t>B = </a:t>
            </a:r>
            <a:r>
              <a:rPr lang="el-GR" altLang="zh-CN" b="1" smtClean="0">
                <a:solidFill>
                  <a:srgbClr val="000000"/>
                </a:solidFill>
              </a:rPr>
              <a:t>Φ;</a:t>
            </a:r>
            <a:r>
              <a:rPr lang="en-US" altLang="zh-CN" b="1" smtClean="0">
                <a:solidFill>
                  <a:srgbClr val="000000"/>
                </a:solidFill>
              </a:rPr>
              <a:t> </a:t>
            </a:r>
            <a:r>
              <a:rPr lang="zh-CN" altLang="en-US" b="1" smtClean="0">
                <a:solidFill>
                  <a:srgbClr val="000000"/>
                </a:solidFill>
              </a:rPr>
              <a:t>否则，</a:t>
            </a:r>
            <a:endParaRPr lang="en-US" altLang="zh-CN" b="1" smtClean="0">
              <a:solidFill>
                <a:srgbClr val="000000"/>
              </a:solidFill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①  将</a:t>
            </a:r>
            <a:r>
              <a:rPr lang="en-US" altLang="zh-CN" b="1" smtClean="0">
                <a:solidFill>
                  <a:srgbClr val="000000"/>
                </a:solidFill>
              </a:rPr>
              <a:t>F={T</a:t>
            </a:r>
            <a:r>
              <a:rPr lang="en-US" altLang="zh-CN" b="1" baseline="-18000" smtClean="0">
                <a:solidFill>
                  <a:srgbClr val="000000"/>
                </a:solidFill>
              </a:rPr>
              <a:t>1</a:t>
            </a:r>
            <a:r>
              <a:rPr lang="en-US" altLang="zh-CN" b="1" smtClean="0">
                <a:solidFill>
                  <a:srgbClr val="000000"/>
                </a:solidFill>
              </a:rPr>
              <a:t>, T</a:t>
            </a:r>
            <a:r>
              <a:rPr lang="en-US" altLang="zh-CN" b="1" baseline="-18000" smtClean="0">
                <a:solidFill>
                  <a:srgbClr val="000000"/>
                </a:solidFill>
              </a:rPr>
              <a:t>2</a:t>
            </a:r>
            <a:r>
              <a:rPr lang="en-US" altLang="zh-CN" b="1" smtClean="0">
                <a:solidFill>
                  <a:srgbClr val="000000"/>
                </a:solidFill>
              </a:rPr>
              <a:t>,</a:t>
            </a:r>
            <a:r>
              <a:rPr lang="en-US" altLang="zh-CN" b="1" smtClean="0">
                <a:solidFill>
                  <a:srgbClr val="000000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⋯,T</a:t>
            </a:r>
            <a:r>
              <a:rPr lang="en-US" altLang="zh-CN" b="1" baseline="-18000" smtClean="0">
                <a:solidFill>
                  <a:srgbClr val="000000"/>
                </a:solidFill>
              </a:rPr>
              <a:t>n</a:t>
            </a:r>
            <a:r>
              <a:rPr lang="en-US" altLang="zh-CN" b="1" smtClean="0">
                <a:solidFill>
                  <a:srgbClr val="000000"/>
                </a:solidFill>
              </a:rPr>
              <a:t>} </a:t>
            </a:r>
            <a:r>
              <a:rPr lang="zh-CN" altLang="en-US" b="1" smtClean="0">
                <a:solidFill>
                  <a:srgbClr val="000000"/>
                </a:solidFill>
              </a:rPr>
              <a:t>中的每棵树转换成二叉树</a:t>
            </a:r>
            <a:r>
              <a:rPr lang="zh-CN" altLang="en-US" b="1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b="1" smtClean="0">
              <a:solidFill>
                <a:srgbClr val="000000"/>
              </a:solidFill>
            </a:endParaRPr>
          </a:p>
          <a:p>
            <a:pPr lvl="1" fontAlgn="base">
              <a:lnSpc>
                <a:spcPct val="110000"/>
              </a:lnSpc>
              <a:spcAft>
                <a:spcPct val="0"/>
              </a:spcAft>
              <a:buClr>
                <a:srgbClr val="0000CC"/>
              </a:buClr>
              <a:buSzPct val="80000"/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</a:rPr>
              <a:t>②  按给出的森林中树的次序，从最后一棵二叉树开始，每棵二叉树作为前一棵二叉树的根结点的右子树，依次类推，则第一棵树的根结点就是转换后生成的二叉树的根结点。</a:t>
            </a:r>
            <a:endParaRPr lang="zh-CN" altLang="en-US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300038" y="331788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森林转换为二叉树</a:t>
            </a:r>
          </a:p>
        </p:txBody>
      </p:sp>
      <p:grpSp>
        <p:nvGrpSpPr>
          <p:cNvPr id="178180" name="Group 7"/>
          <p:cNvGrpSpPr>
            <a:grpSpLocks/>
          </p:cNvGrpSpPr>
          <p:nvPr/>
        </p:nvGrpSpPr>
        <p:grpSpPr bwMode="auto">
          <a:xfrm>
            <a:off x="381000" y="1066800"/>
            <a:ext cx="8305800" cy="609600"/>
            <a:chOff x="240" y="672"/>
            <a:chExt cx="5232" cy="384"/>
          </a:xfrm>
        </p:grpSpPr>
        <p:sp>
          <p:nvSpPr>
            <p:cNvPr id="178183" name="Rectangle 8"/>
            <p:cNvSpPr>
              <a:spLocks noChangeArrowheads="1"/>
            </p:cNvSpPr>
            <p:nvPr/>
          </p:nvSpPr>
          <p:spPr bwMode="auto">
            <a:xfrm>
              <a:off x="240" y="672"/>
              <a:ext cx="52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即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F={T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T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…,T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}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B={root, LBT, RBT}</a:t>
              </a:r>
            </a:p>
          </p:txBody>
        </p:sp>
        <p:sp>
          <p:nvSpPr>
            <p:cNvPr id="178184" name="AutoShape 9"/>
            <p:cNvSpPr>
              <a:spLocks noChangeArrowheads="1"/>
            </p:cNvSpPr>
            <p:nvPr/>
          </p:nvSpPr>
          <p:spPr bwMode="auto">
            <a:xfrm>
              <a:off x="2592" y="720"/>
              <a:ext cx="528" cy="336"/>
            </a:xfrm>
            <a:prstGeom prst="rightArrow">
              <a:avLst>
                <a:gd name="adj1" fmla="val 50000"/>
                <a:gd name="adj2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755650" y="1646238"/>
            <a:ext cx="6119813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3200" b="1" kern="0" baseline="-2500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 = ( root</a:t>
            </a:r>
            <a:r>
              <a:rPr kumimoji="1" lang="zh-CN" altLang="en-US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3200" b="1" kern="0" baseline="-2500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en-US" altLang="zh-CN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, t</a:t>
            </a:r>
            <a:r>
              <a:rPr kumimoji="1" lang="en-US" altLang="zh-CN" sz="3200" b="1" kern="0" baseline="-2500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kumimoji="1" lang="en-US" altLang="zh-CN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, …, t</a:t>
            </a:r>
            <a:r>
              <a:rPr kumimoji="1" lang="en-US" altLang="zh-CN" sz="3200" b="1" kern="0" baseline="-2500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1m </a:t>
            </a:r>
            <a:r>
              <a:rPr kumimoji="1" lang="en-US" altLang="zh-CN" sz="3200" b="1" kern="0" dirty="0">
                <a:solidFill>
                  <a:srgbClr val="004C2B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zh-CN" altLang="en-US" sz="3200" kern="0" dirty="0">
              <a:solidFill>
                <a:sysClr val="windowText" lastClr="000000"/>
              </a:solidFill>
              <a:ea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19100" y="594995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法二：</a:t>
            </a:r>
            <a:r>
              <a:rPr kumimoji="1" lang="zh-CN" altLang="en-US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森林直接变兄弟，再转为二叉树</a:t>
            </a:r>
          </a:p>
        </p:txBody>
      </p:sp>
    </p:spTree>
    <p:extLst>
      <p:ext uri="{BB962C8B-B14F-4D97-AF65-F5344CB8AC3E}">
        <p14:creationId xmlns:p14="http://schemas.microsoft.com/office/powerpoint/2010/main" xmlns="" val="17362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build="p" autoUpdateAnimBg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3213" y="381000"/>
            <a:ext cx="87645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smtClean="0">
                <a:solidFill>
                  <a:srgbClr val="0000FF"/>
                </a:solidFill>
              </a:rPr>
              <a:t>由二叉树转换为森林</a:t>
            </a:r>
            <a:r>
              <a:rPr lang="zh-CN" altLang="en-US" sz="4400" smtClean="0">
                <a:solidFill>
                  <a:srgbClr val="000000"/>
                </a:solidFill>
              </a:rPr>
              <a:t>的转换规则为</a:t>
            </a:r>
            <a:r>
              <a:rPr lang="en-US" altLang="zh-CN" sz="4400" smtClean="0">
                <a:solidFill>
                  <a:srgbClr val="000000"/>
                </a:solidFill>
              </a:rPr>
              <a:t>: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609600" y="4191000"/>
            <a:ext cx="778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000000"/>
                </a:solidFill>
              </a:rPr>
              <a:t>由</a:t>
            </a:r>
            <a:r>
              <a:rPr lang="en-US" altLang="zh-CN" sz="4000" b="1" smtClean="0">
                <a:solidFill>
                  <a:srgbClr val="000000"/>
                </a:solidFill>
              </a:rPr>
              <a:t>LBT</a:t>
            </a:r>
            <a:r>
              <a:rPr lang="en-US" altLang="zh-CN" sz="4000" smtClean="0">
                <a:solidFill>
                  <a:srgbClr val="000000"/>
                </a:solidFill>
              </a:rPr>
              <a:t> </a:t>
            </a:r>
            <a:r>
              <a:rPr lang="zh-CN" altLang="en-US" sz="4000" smtClean="0">
                <a:solidFill>
                  <a:srgbClr val="000000"/>
                </a:solidFill>
              </a:rPr>
              <a:t>对应得到 </a:t>
            </a:r>
            <a:r>
              <a:rPr lang="en-US" altLang="zh-CN" sz="4000" b="1" smtClean="0">
                <a:solidFill>
                  <a:srgbClr val="000000"/>
                </a:solidFill>
              </a:rPr>
              <a:t>( 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11</a:t>
            </a:r>
            <a:r>
              <a:rPr lang="en-US" altLang="zh-CN" sz="4000" b="1" smtClean="0">
                <a:solidFill>
                  <a:srgbClr val="000000"/>
                </a:solidFill>
              </a:rPr>
              <a:t>, 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12</a:t>
            </a:r>
            <a:r>
              <a:rPr lang="en-US" altLang="zh-CN" sz="4000" b="1" smtClean="0">
                <a:solidFill>
                  <a:srgbClr val="000000"/>
                </a:solidFill>
              </a:rPr>
              <a:t>, …</a:t>
            </a:r>
            <a:r>
              <a:rPr lang="zh-CN" altLang="en-US" sz="4000" b="1" smtClean="0">
                <a:solidFill>
                  <a:srgbClr val="000000"/>
                </a:solidFill>
              </a:rPr>
              <a:t>，</a:t>
            </a:r>
            <a:r>
              <a:rPr lang="en-US" altLang="zh-CN" sz="4000" b="1" smtClean="0">
                <a:solidFill>
                  <a:srgbClr val="000000"/>
                </a:solidFill>
              </a:rPr>
              <a:t>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1m</a:t>
            </a:r>
            <a:r>
              <a:rPr lang="en-US" altLang="zh-CN" sz="4000" b="1" smtClean="0">
                <a:solidFill>
                  <a:srgbClr val="000000"/>
                </a:solidFill>
              </a:rPr>
              <a:t>)</a:t>
            </a:r>
            <a:r>
              <a:rPr lang="en-US" altLang="zh-CN" sz="4000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609600" y="1219200"/>
            <a:ext cx="4608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000000"/>
                </a:solidFill>
              </a:rPr>
              <a:t>若 </a:t>
            </a:r>
            <a:r>
              <a:rPr lang="en-US" altLang="zh-CN" sz="4000" b="1" smtClean="0">
                <a:solidFill>
                  <a:srgbClr val="000000"/>
                </a:solidFill>
              </a:rPr>
              <a:t>B = Φ</a:t>
            </a:r>
            <a:r>
              <a:rPr lang="en-US" altLang="zh-CN" sz="4000" smtClean="0">
                <a:solidFill>
                  <a:srgbClr val="000000"/>
                </a:solidFill>
              </a:rPr>
              <a:t>, </a:t>
            </a:r>
            <a:r>
              <a:rPr lang="zh-CN" altLang="en-US" sz="4000" smtClean="0">
                <a:solidFill>
                  <a:srgbClr val="000000"/>
                </a:solidFill>
              </a:rPr>
              <a:t>则 </a:t>
            </a:r>
            <a:r>
              <a:rPr lang="en-US" altLang="zh-CN" sz="4000" b="1" smtClean="0">
                <a:solidFill>
                  <a:srgbClr val="000000"/>
                </a:solidFill>
              </a:rPr>
              <a:t>F = Φ</a:t>
            </a:r>
            <a:r>
              <a:rPr lang="en-US" altLang="zh-CN" sz="4000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609600" y="2362200"/>
            <a:ext cx="170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000000"/>
                </a:solidFill>
              </a:rPr>
              <a:t>否则，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573088" y="3336925"/>
            <a:ext cx="8175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000000"/>
                </a:solidFill>
              </a:rPr>
              <a:t>由 </a:t>
            </a:r>
            <a:r>
              <a:rPr lang="en-US" altLang="zh-CN" sz="4000" b="1" smtClean="0">
                <a:solidFill>
                  <a:srgbClr val="000000"/>
                </a:solidFill>
              </a:rPr>
              <a:t>Node(root)</a:t>
            </a:r>
            <a:r>
              <a:rPr lang="en-US" altLang="zh-CN" sz="4000" smtClean="0">
                <a:solidFill>
                  <a:srgbClr val="000000"/>
                </a:solidFill>
              </a:rPr>
              <a:t> </a:t>
            </a:r>
            <a:r>
              <a:rPr lang="zh-CN" altLang="en-US" sz="4000" smtClean="0">
                <a:solidFill>
                  <a:srgbClr val="000000"/>
                </a:solidFill>
              </a:rPr>
              <a:t>对应得到 </a:t>
            </a:r>
            <a:r>
              <a:rPr lang="en-US" altLang="zh-CN" sz="4000" b="1" smtClean="0">
                <a:solidFill>
                  <a:srgbClr val="000000"/>
                </a:solidFill>
              </a:rPr>
              <a:t>ROOT( 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4000" baseline="-25000" smtClean="0">
                <a:solidFill>
                  <a:srgbClr val="000000"/>
                </a:solidFill>
              </a:rPr>
              <a:t> </a:t>
            </a:r>
            <a:r>
              <a:rPr lang="en-US" altLang="zh-CN" sz="4000" b="1" smtClean="0">
                <a:solidFill>
                  <a:srgbClr val="000000"/>
                </a:solidFill>
              </a:rPr>
              <a:t>)</a:t>
            </a:r>
            <a:r>
              <a:rPr lang="en-US" altLang="zh-CN" sz="4000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609600" y="5257800"/>
            <a:ext cx="7691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000" smtClean="0">
                <a:solidFill>
                  <a:srgbClr val="000000"/>
                </a:solidFill>
              </a:rPr>
              <a:t>由</a:t>
            </a:r>
            <a:r>
              <a:rPr lang="en-US" altLang="zh-CN" sz="4000" b="1" smtClean="0">
                <a:solidFill>
                  <a:srgbClr val="000000"/>
                </a:solidFill>
              </a:rPr>
              <a:t>RBT</a:t>
            </a:r>
            <a:r>
              <a:rPr lang="en-US" altLang="zh-CN" sz="4000" smtClean="0">
                <a:solidFill>
                  <a:srgbClr val="000000"/>
                </a:solidFill>
              </a:rPr>
              <a:t> </a:t>
            </a:r>
            <a:r>
              <a:rPr lang="zh-CN" altLang="en-US" sz="4000" smtClean="0">
                <a:solidFill>
                  <a:srgbClr val="000000"/>
                </a:solidFill>
              </a:rPr>
              <a:t>对应得到 </a:t>
            </a:r>
            <a:r>
              <a:rPr lang="en-US" altLang="zh-CN" sz="4000" b="1" smtClean="0">
                <a:solidFill>
                  <a:srgbClr val="000000"/>
                </a:solidFill>
              </a:rPr>
              <a:t>(T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4000" b="1" smtClean="0">
                <a:solidFill>
                  <a:srgbClr val="000000"/>
                </a:solidFill>
              </a:rPr>
              <a:t>, 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4000" b="1" smtClean="0">
                <a:solidFill>
                  <a:srgbClr val="000000"/>
                </a:solidFill>
              </a:rPr>
              <a:t>, …, T</a:t>
            </a:r>
            <a:r>
              <a:rPr lang="en-US" altLang="zh-CN" sz="4000" b="1" baseline="-25000" smtClean="0">
                <a:solidFill>
                  <a:srgbClr val="000000"/>
                </a:solidFill>
              </a:rPr>
              <a:t>n</a:t>
            </a:r>
            <a:r>
              <a:rPr lang="en-US" altLang="zh-CN" sz="4000" b="1" smtClean="0">
                <a:solidFill>
                  <a:srgbClr val="000000"/>
                </a:solidFill>
              </a:rPr>
              <a:t>)</a:t>
            </a:r>
            <a:r>
              <a:rPr lang="zh-CN" altLang="en-US" sz="4000" b="1" smtClean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7907020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  <p:bldP spid="130053" grpId="0" autoUpdateAnimBg="0"/>
      <p:bldP spid="130054" grpId="0" autoUpdateAnimBg="0"/>
      <p:bldP spid="130055" grpId="0" autoUpdateAnimBg="0"/>
      <p:bldP spid="13005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0988"/>
            <a:ext cx="67056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二叉树如何还原为森林？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36513" y="1409700"/>
            <a:ext cx="892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要点：</a:t>
            </a:r>
            <a:r>
              <a:rPr lang="zh-CN" altLang="en-US" sz="28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把最右边的子树变为森林，其余右子树变为兄弟</a:t>
            </a:r>
            <a:r>
              <a:rPr kumimoji="1" lang="zh-CN" altLang="en-US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388" y="2173288"/>
            <a:ext cx="2743200" cy="3581400"/>
            <a:chOff x="2936" y="1064"/>
            <a:chExt cx="1288" cy="1896"/>
          </a:xfrm>
        </p:grpSpPr>
        <p:sp>
          <p:nvSpPr>
            <p:cNvPr id="181306" name="Oval 5"/>
            <p:cNvSpPr>
              <a:spLocks noChangeArrowheads="1"/>
            </p:cNvSpPr>
            <p:nvPr/>
          </p:nvSpPr>
          <p:spPr bwMode="auto">
            <a:xfrm>
              <a:off x="3280" y="106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1307" name="Oval 6"/>
            <p:cNvSpPr>
              <a:spLocks noChangeArrowheads="1"/>
            </p:cNvSpPr>
            <p:nvPr/>
          </p:nvSpPr>
          <p:spPr bwMode="auto">
            <a:xfrm>
              <a:off x="2936" y="146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1308" name="Oval 7"/>
            <p:cNvSpPr>
              <a:spLocks noChangeArrowheads="1"/>
            </p:cNvSpPr>
            <p:nvPr/>
          </p:nvSpPr>
          <p:spPr bwMode="auto">
            <a:xfrm>
              <a:off x="3208" y="1800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1309" name="Oval 8"/>
            <p:cNvSpPr>
              <a:spLocks noChangeArrowheads="1"/>
            </p:cNvSpPr>
            <p:nvPr/>
          </p:nvSpPr>
          <p:spPr bwMode="auto">
            <a:xfrm>
              <a:off x="3512" y="214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1310" name="Line 9"/>
            <p:cNvSpPr>
              <a:spLocks noChangeShapeType="1"/>
            </p:cNvSpPr>
            <p:nvPr/>
          </p:nvSpPr>
          <p:spPr bwMode="auto">
            <a:xfrm flipH="1">
              <a:off x="3112" y="1240"/>
              <a:ext cx="20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11" name="Oval 10"/>
            <p:cNvSpPr>
              <a:spLocks noChangeArrowheads="1"/>
            </p:cNvSpPr>
            <p:nvPr/>
          </p:nvSpPr>
          <p:spPr bwMode="auto">
            <a:xfrm>
              <a:off x="3696" y="1488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1312" name="Oval 11"/>
            <p:cNvSpPr>
              <a:spLocks noChangeArrowheads="1"/>
            </p:cNvSpPr>
            <p:nvPr/>
          </p:nvSpPr>
          <p:spPr bwMode="auto">
            <a:xfrm>
              <a:off x="3544" y="1816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1313" name="Line 12"/>
            <p:cNvSpPr>
              <a:spLocks noChangeShapeType="1"/>
            </p:cNvSpPr>
            <p:nvPr/>
          </p:nvSpPr>
          <p:spPr bwMode="auto">
            <a:xfrm flipH="1">
              <a:off x="3720" y="1704"/>
              <a:ext cx="5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14" name="Oval 13"/>
            <p:cNvSpPr>
              <a:spLocks noChangeArrowheads="1"/>
            </p:cNvSpPr>
            <p:nvPr/>
          </p:nvSpPr>
          <p:spPr bwMode="auto">
            <a:xfrm>
              <a:off x="3976" y="1840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81315" name="Oval 14"/>
            <p:cNvSpPr>
              <a:spLocks noChangeArrowheads="1"/>
            </p:cNvSpPr>
            <p:nvPr/>
          </p:nvSpPr>
          <p:spPr bwMode="auto">
            <a:xfrm>
              <a:off x="3792" y="2160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1316" name="Oval 15"/>
            <p:cNvSpPr>
              <a:spLocks noChangeArrowheads="1"/>
            </p:cNvSpPr>
            <p:nvPr/>
          </p:nvSpPr>
          <p:spPr bwMode="auto">
            <a:xfrm>
              <a:off x="3888" y="2752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81317" name="Oval 16"/>
            <p:cNvSpPr>
              <a:spLocks noChangeArrowheads="1"/>
            </p:cNvSpPr>
            <p:nvPr/>
          </p:nvSpPr>
          <p:spPr bwMode="auto">
            <a:xfrm>
              <a:off x="4016" y="2424"/>
              <a:ext cx="208" cy="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1318" name="Line 17"/>
            <p:cNvSpPr>
              <a:spLocks noChangeShapeType="1"/>
            </p:cNvSpPr>
            <p:nvPr/>
          </p:nvSpPr>
          <p:spPr bwMode="auto">
            <a:xfrm flipH="1">
              <a:off x="4040" y="2632"/>
              <a:ext cx="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19" name="Line 18"/>
            <p:cNvSpPr>
              <a:spLocks noChangeShapeType="1"/>
            </p:cNvSpPr>
            <p:nvPr/>
          </p:nvSpPr>
          <p:spPr bwMode="auto">
            <a:xfrm flipH="1">
              <a:off x="3928" y="2016"/>
              <a:ext cx="8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20" name="Line 19"/>
            <p:cNvSpPr>
              <a:spLocks noChangeShapeType="1"/>
            </p:cNvSpPr>
            <p:nvPr/>
          </p:nvSpPr>
          <p:spPr bwMode="auto">
            <a:xfrm>
              <a:off x="3480" y="1232"/>
              <a:ext cx="240" cy="28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21" name="Line 20"/>
            <p:cNvSpPr>
              <a:spLocks noChangeShapeType="1"/>
            </p:cNvSpPr>
            <p:nvPr/>
          </p:nvSpPr>
          <p:spPr bwMode="auto">
            <a:xfrm>
              <a:off x="3840" y="1680"/>
              <a:ext cx="152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22" name="Line 21"/>
            <p:cNvSpPr>
              <a:spLocks noChangeShapeType="1"/>
            </p:cNvSpPr>
            <p:nvPr/>
          </p:nvSpPr>
          <p:spPr bwMode="auto">
            <a:xfrm>
              <a:off x="3120" y="1656"/>
              <a:ext cx="136" cy="16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23" name="Line 22"/>
            <p:cNvSpPr>
              <a:spLocks noChangeShapeType="1"/>
            </p:cNvSpPr>
            <p:nvPr/>
          </p:nvSpPr>
          <p:spPr bwMode="auto">
            <a:xfrm>
              <a:off x="3392" y="1976"/>
              <a:ext cx="152" cy="18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24" name="Line 23"/>
            <p:cNvSpPr>
              <a:spLocks noChangeShapeType="1"/>
            </p:cNvSpPr>
            <p:nvPr/>
          </p:nvSpPr>
          <p:spPr bwMode="auto">
            <a:xfrm>
              <a:off x="3976" y="2344"/>
              <a:ext cx="72" cy="10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10296" name="AutoShape 24"/>
          <p:cNvSpPr>
            <a:spLocks noChangeArrowheads="1"/>
          </p:cNvSpPr>
          <p:nvPr/>
        </p:nvSpPr>
        <p:spPr bwMode="auto">
          <a:xfrm>
            <a:off x="3430588" y="3163888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344988" y="4535488"/>
            <a:ext cx="1676400" cy="1290637"/>
            <a:chOff x="536" y="2184"/>
            <a:chExt cx="880" cy="624"/>
          </a:xfrm>
        </p:grpSpPr>
        <p:sp>
          <p:nvSpPr>
            <p:cNvPr id="181299" name="Oval 26"/>
            <p:cNvSpPr>
              <a:spLocks noChangeArrowheads="1"/>
            </p:cNvSpPr>
            <p:nvPr/>
          </p:nvSpPr>
          <p:spPr bwMode="auto">
            <a:xfrm>
              <a:off x="880" y="21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1300" name="Oval 27"/>
            <p:cNvSpPr>
              <a:spLocks noChangeArrowheads="1"/>
            </p:cNvSpPr>
            <p:nvPr/>
          </p:nvSpPr>
          <p:spPr bwMode="auto">
            <a:xfrm>
              <a:off x="536" y="25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1301" name="Oval 28"/>
            <p:cNvSpPr>
              <a:spLocks noChangeArrowheads="1"/>
            </p:cNvSpPr>
            <p:nvPr/>
          </p:nvSpPr>
          <p:spPr bwMode="auto">
            <a:xfrm>
              <a:off x="880" y="2592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1302" name="Oval 29"/>
            <p:cNvSpPr>
              <a:spLocks noChangeArrowheads="1"/>
            </p:cNvSpPr>
            <p:nvPr/>
          </p:nvSpPr>
          <p:spPr bwMode="auto">
            <a:xfrm>
              <a:off x="1208" y="2600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1303" name="Line 30"/>
            <p:cNvSpPr>
              <a:spLocks noChangeShapeType="1"/>
            </p:cNvSpPr>
            <p:nvPr/>
          </p:nvSpPr>
          <p:spPr bwMode="auto">
            <a:xfrm>
              <a:off x="984" y="2392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04" name="Line 31"/>
            <p:cNvSpPr>
              <a:spLocks noChangeShapeType="1"/>
            </p:cNvSpPr>
            <p:nvPr/>
          </p:nvSpPr>
          <p:spPr bwMode="auto">
            <a:xfrm flipH="1">
              <a:off x="712" y="2360"/>
              <a:ext cx="20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305" name="Line 32"/>
            <p:cNvSpPr>
              <a:spLocks noChangeShapeType="1"/>
            </p:cNvSpPr>
            <p:nvPr/>
          </p:nvSpPr>
          <p:spPr bwMode="auto">
            <a:xfrm>
              <a:off x="1064" y="2352"/>
              <a:ext cx="20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386513" y="4568825"/>
            <a:ext cx="396875" cy="1273175"/>
            <a:chOff x="1528" y="2200"/>
            <a:chExt cx="208" cy="616"/>
          </a:xfrm>
        </p:grpSpPr>
        <p:sp>
          <p:nvSpPr>
            <p:cNvPr id="181296" name="Oval 34"/>
            <p:cNvSpPr>
              <a:spLocks noChangeArrowheads="1"/>
            </p:cNvSpPr>
            <p:nvPr/>
          </p:nvSpPr>
          <p:spPr bwMode="auto">
            <a:xfrm>
              <a:off x="1528" y="2200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1297" name="Oval 35"/>
            <p:cNvSpPr>
              <a:spLocks noChangeArrowheads="1"/>
            </p:cNvSpPr>
            <p:nvPr/>
          </p:nvSpPr>
          <p:spPr bwMode="auto">
            <a:xfrm>
              <a:off x="1528" y="2608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1298" name="Line 36"/>
            <p:cNvSpPr>
              <a:spLocks noChangeShapeType="1"/>
            </p:cNvSpPr>
            <p:nvPr/>
          </p:nvSpPr>
          <p:spPr bwMode="auto">
            <a:xfrm>
              <a:off x="1632" y="2408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7148513" y="4535488"/>
            <a:ext cx="1311275" cy="2133600"/>
            <a:chOff x="1848" y="2184"/>
            <a:chExt cx="688" cy="1032"/>
          </a:xfrm>
        </p:grpSpPr>
        <p:sp>
          <p:nvSpPr>
            <p:cNvPr id="181289" name="Oval 38"/>
            <p:cNvSpPr>
              <a:spLocks noChangeArrowheads="1"/>
            </p:cNvSpPr>
            <p:nvPr/>
          </p:nvSpPr>
          <p:spPr bwMode="auto">
            <a:xfrm>
              <a:off x="2088" y="21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81290" name="Oval 39"/>
            <p:cNvSpPr>
              <a:spLocks noChangeArrowheads="1"/>
            </p:cNvSpPr>
            <p:nvPr/>
          </p:nvSpPr>
          <p:spPr bwMode="auto">
            <a:xfrm>
              <a:off x="1848" y="2584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1291" name="Oval 40"/>
            <p:cNvSpPr>
              <a:spLocks noChangeArrowheads="1"/>
            </p:cNvSpPr>
            <p:nvPr/>
          </p:nvSpPr>
          <p:spPr bwMode="auto">
            <a:xfrm>
              <a:off x="2328" y="3008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81292" name="Oval 41"/>
            <p:cNvSpPr>
              <a:spLocks noChangeArrowheads="1"/>
            </p:cNvSpPr>
            <p:nvPr/>
          </p:nvSpPr>
          <p:spPr bwMode="auto">
            <a:xfrm>
              <a:off x="2320" y="2600"/>
              <a:ext cx="208" cy="2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1293" name="Line 42"/>
            <p:cNvSpPr>
              <a:spLocks noChangeShapeType="1"/>
            </p:cNvSpPr>
            <p:nvPr/>
          </p:nvSpPr>
          <p:spPr bwMode="auto">
            <a:xfrm>
              <a:off x="2432" y="2808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94" name="Line 43"/>
            <p:cNvSpPr>
              <a:spLocks noChangeShapeType="1"/>
            </p:cNvSpPr>
            <p:nvPr/>
          </p:nvSpPr>
          <p:spPr bwMode="auto">
            <a:xfrm flipH="1">
              <a:off x="1992" y="2360"/>
              <a:ext cx="128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95" name="Line 44"/>
            <p:cNvSpPr>
              <a:spLocks noChangeShapeType="1"/>
            </p:cNvSpPr>
            <p:nvPr/>
          </p:nvSpPr>
          <p:spPr bwMode="auto">
            <a:xfrm>
              <a:off x="2272" y="2352"/>
              <a:ext cx="128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092825" y="2173288"/>
            <a:ext cx="766763" cy="1011237"/>
            <a:chOff x="4032" y="1465"/>
            <a:chExt cx="483" cy="637"/>
          </a:xfrm>
        </p:grpSpPr>
        <p:sp>
          <p:nvSpPr>
            <p:cNvPr id="181286" name="Oval 46"/>
            <p:cNvSpPr>
              <a:spLocks noChangeArrowheads="1"/>
            </p:cNvSpPr>
            <p:nvPr/>
          </p:nvSpPr>
          <p:spPr bwMode="auto">
            <a:xfrm>
              <a:off x="4236" y="1465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1287" name="Oval 47"/>
            <p:cNvSpPr>
              <a:spLocks noChangeArrowheads="1"/>
            </p:cNvSpPr>
            <p:nvPr/>
          </p:nvSpPr>
          <p:spPr bwMode="auto">
            <a:xfrm>
              <a:off x="4032" y="1855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81288" name="Line 48"/>
            <p:cNvSpPr>
              <a:spLocks noChangeShapeType="1"/>
            </p:cNvSpPr>
            <p:nvPr/>
          </p:nvSpPr>
          <p:spPr bwMode="auto">
            <a:xfrm flipH="1">
              <a:off x="4268" y="1722"/>
              <a:ext cx="7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649788" y="2173288"/>
            <a:ext cx="1143000" cy="1905000"/>
            <a:chOff x="3216" y="960"/>
            <a:chExt cx="1052" cy="1533"/>
          </a:xfrm>
        </p:grpSpPr>
        <p:sp>
          <p:nvSpPr>
            <p:cNvPr id="181279" name="Oval 50"/>
            <p:cNvSpPr>
              <a:spLocks noChangeArrowheads="1"/>
            </p:cNvSpPr>
            <p:nvPr/>
          </p:nvSpPr>
          <p:spPr bwMode="auto">
            <a:xfrm>
              <a:off x="3678" y="960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81280" name="Oval 51"/>
            <p:cNvSpPr>
              <a:spLocks noChangeArrowheads="1"/>
            </p:cNvSpPr>
            <p:nvPr/>
          </p:nvSpPr>
          <p:spPr bwMode="auto">
            <a:xfrm>
              <a:off x="3216" y="1436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1281" name="Oval 52"/>
            <p:cNvSpPr>
              <a:spLocks noChangeArrowheads="1"/>
            </p:cNvSpPr>
            <p:nvPr/>
          </p:nvSpPr>
          <p:spPr bwMode="auto">
            <a:xfrm>
              <a:off x="3581" y="1836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1282" name="Oval 53"/>
            <p:cNvSpPr>
              <a:spLocks noChangeArrowheads="1"/>
            </p:cNvSpPr>
            <p:nvPr/>
          </p:nvSpPr>
          <p:spPr bwMode="auto">
            <a:xfrm>
              <a:off x="3989" y="2245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81283" name="Line 54"/>
            <p:cNvSpPr>
              <a:spLocks noChangeShapeType="1"/>
            </p:cNvSpPr>
            <p:nvPr/>
          </p:nvSpPr>
          <p:spPr bwMode="auto">
            <a:xfrm flipH="1">
              <a:off x="3452" y="1169"/>
              <a:ext cx="268" cy="2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84" name="Line 55"/>
            <p:cNvSpPr>
              <a:spLocks noChangeShapeType="1"/>
            </p:cNvSpPr>
            <p:nvPr/>
          </p:nvSpPr>
          <p:spPr bwMode="auto">
            <a:xfrm>
              <a:off x="3463" y="1664"/>
              <a:ext cx="182" cy="191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85" name="Line 56"/>
            <p:cNvSpPr>
              <a:spLocks noChangeShapeType="1"/>
            </p:cNvSpPr>
            <p:nvPr/>
          </p:nvSpPr>
          <p:spPr bwMode="auto">
            <a:xfrm>
              <a:off x="3828" y="2045"/>
              <a:ext cx="204" cy="219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7310438" y="2114550"/>
            <a:ext cx="920750" cy="2116138"/>
            <a:chOff x="4364" y="1883"/>
            <a:chExt cx="580" cy="1333"/>
          </a:xfrm>
        </p:grpSpPr>
        <p:sp>
          <p:nvSpPr>
            <p:cNvPr id="181272" name="Oval 58"/>
            <p:cNvSpPr>
              <a:spLocks noChangeArrowheads="1"/>
            </p:cNvSpPr>
            <p:nvPr/>
          </p:nvSpPr>
          <p:spPr bwMode="auto">
            <a:xfrm>
              <a:off x="4611" y="1883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81273" name="Oval 59"/>
            <p:cNvSpPr>
              <a:spLocks noChangeArrowheads="1"/>
            </p:cNvSpPr>
            <p:nvPr/>
          </p:nvSpPr>
          <p:spPr bwMode="auto">
            <a:xfrm>
              <a:off x="4364" y="2264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1274" name="Oval 60"/>
            <p:cNvSpPr>
              <a:spLocks noChangeArrowheads="1"/>
            </p:cNvSpPr>
            <p:nvPr/>
          </p:nvSpPr>
          <p:spPr bwMode="auto">
            <a:xfrm>
              <a:off x="4493" y="2969"/>
              <a:ext cx="279" cy="24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81275" name="Oval 61"/>
            <p:cNvSpPr>
              <a:spLocks noChangeArrowheads="1"/>
            </p:cNvSpPr>
            <p:nvPr/>
          </p:nvSpPr>
          <p:spPr bwMode="auto">
            <a:xfrm>
              <a:off x="4665" y="2578"/>
              <a:ext cx="279" cy="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1276" name="Line 62"/>
            <p:cNvSpPr>
              <a:spLocks noChangeShapeType="1"/>
            </p:cNvSpPr>
            <p:nvPr/>
          </p:nvSpPr>
          <p:spPr bwMode="auto">
            <a:xfrm flipH="1">
              <a:off x="4697" y="2826"/>
              <a:ext cx="54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77" name="Line 63"/>
            <p:cNvSpPr>
              <a:spLocks noChangeShapeType="1"/>
            </p:cNvSpPr>
            <p:nvPr/>
          </p:nvSpPr>
          <p:spPr bwMode="auto">
            <a:xfrm flipH="1">
              <a:off x="4547" y="2093"/>
              <a:ext cx="107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78" name="Line 64"/>
            <p:cNvSpPr>
              <a:spLocks noChangeShapeType="1"/>
            </p:cNvSpPr>
            <p:nvPr/>
          </p:nvSpPr>
          <p:spPr bwMode="auto">
            <a:xfrm>
              <a:off x="4611" y="2483"/>
              <a:ext cx="97" cy="12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2287588" y="3392488"/>
            <a:ext cx="381000" cy="304800"/>
            <a:chOff x="528" y="3744"/>
            <a:chExt cx="240" cy="192"/>
          </a:xfrm>
        </p:grpSpPr>
        <p:sp>
          <p:nvSpPr>
            <p:cNvPr id="181270" name="Line 67"/>
            <p:cNvSpPr>
              <a:spLocks noChangeShapeType="1"/>
            </p:cNvSpPr>
            <p:nvPr/>
          </p:nvSpPr>
          <p:spPr bwMode="auto">
            <a:xfrm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71" name="Line 68"/>
            <p:cNvSpPr>
              <a:spLocks noChangeShapeType="1"/>
            </p:cNvSpPr>
            <p:nvPr/>
          </p:nvSpPr>
          <p:spPr bwMode="auto">
            <a:xfrm flipH="1"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1525588" y="2630488"/>
            <a:ext cx="381000" cy="304800"/>
            <a:chOff x="528" y="3744"/>
            <a:chExt cx="240" cy="192"/>
          </a:xfrm>
        </p:grpSpPr>
        <p:sp>
          <p:nvSpPr>
            <p:cNvPr id="181268" name="Line 70"/>
            <p:cNvSpPr>
              <a:spLocks noChangeShapeType="1"/>
            </p:cNvSpPr>
            <p:nvPr/>
          </p:nvSpPr>
          <p:spPr bwMode="auto">
            <a:xfrm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181269" name="Line 71"/>
            <p:cNvSpPr>
              <a:spLocks noChangeShapeType="1"/>
            </p:cNvSpPr>
            <p:nvPr/>
          </p:nvSpPr>
          <p:spPr bwMode="auto">
            <a:xfrm flipH="1">
              <a:off x="528" y="3744"/>
              <a:ext cx="24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310344" name="AutoShape 72"/>
          <p:cNvSpPr>
            <a:spLocks noChangeArrowheads="1"/>
          </p:cNvSpPr>
          <p:nvPr/>
        </p:nvSpPr>
        <p:spPr bwMode="auto">
          <a:xfrm>
            <a:off x="5106988" y="4078288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345" name="AutoShape 73"/>
          <p:cNvSpPr>
            <a:spLocks noChangeArrowheads="1"/>
          </p:cNvSpPr>
          <p:nvPr/>
        </p:nvSpPr>
        <p:spPr bwMode="auto">
          <a:xfrm>
            <a:off x="6478588" y="4078288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346" name="AutoShape 74"/>
          <p:cNvSpPr>
            <a:spLocks noChangeArrowheads="1"/>
          </p:cNvSpPr>
          <p:nvPr/>
        </p:nvSpPr>
        <p:spPr bwMode="auto">
          <a:xfrm>
            <a:off x="8002588" y="4078288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1265" name="Group 75"/>
          <p:cNvGrpSpPr>
            <a:grpSpLocks/>
          </p:cNvGrpSpPr>
          <p:nvPr/>
        </p:nvGrpSpPr>
        <p:grpSpPr bwMode="auto">
          <a:xfrm>
            <a:off x="76200" y="844550"/>
            <a:ext cx="8888413" cy="1077913"/>
            <a:chOff x="48" y="403"/>
            <a:chExt cx="5184" cy="679"/>
          </a:xfrm>
        </p:grpSpPr>
        <p:sp>
          <p:nvSpPr>
            <p:cNvPr id="181266" name="Rectangle 76"/>
            <p:cNvSpPr>
              <a:spLocks noChangeArrowheads="1"/>
            </p:cNvSpPr>
            <p:nvPr/>
          </p:nvSpPr>
          <p:spPr bwMode="auto">
            <a:xfrm>
              <a:off x="48" y="403"/>
              <a:ext cx="5184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即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B={root, LBT, RBT}     F={T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 T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,T</a:t>
              </a:r>
              <a:r>
                <a:rPr kumimoji="1" lang="en-US" altLang="zh-CN" b="1" baseline="-2500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</a:p>
          </p:txBody>
        </p:sp>
        <p:sp>
          <p:nvSpPr>
            <p:cNvPr id="181267" name="AutoShape 77"/>
            <p:cNvSpPr>
              <a:spLocks noChangeArrowheads="1"/>
            </p:cNvSpPr>
            <p:nvPr/>
          </p:nvSpPr>
          <p:spPr bwMode="auto">
            <a:xfrm>
              <a:off x="2574" y="432"/>
              <a:ext cx="432" cy="288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5365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1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/>
      <p:bldP spid="310296" grpId="0" animBg="1"/>
      <p:bldP spid="310344" grpId="0" animBg="1"/>
      <p:bldP spid="310345" grpId="0" animBg="1"/>
      <p:bldP spid="310346" grpId="0" animBg="1"/>
    </p:bld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0000CC"/>
      </a:hlink>
      <a:folHlink>
        <a:srgbClr val="0000C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66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0000B9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CC0000"/>
      </a:hlink>
      <a:folHlink>
        <a:srgbClr val="3333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CC0000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CC0000"/>
      </a:hlink>
      <a:folHlink>
        <a:srgbClr val="3333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CC0000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5347</Words>
  <Application>Microsoft Office PowerPoint</Application>
  <PresentationFormat>全屏显示(4:3)</PresentationFormat>
  <Paragraphs>926</Paragraphs>
  <Slides>67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商务型PPT模板</vt:lpstr>
      <vt:lpstr>2_商务型PPT模板</vt:lpstr>
      <vt:lpstr>11_默认设计模板</vt:lpstr>
      <vt:lpstr>12_默认设计模板</vt:lpstr>
      <vt:lpstr>3_商务型PPT模板</vt:lpstr>
      <vt:lpstr>13_默认设计模板</vt:lpstr>
      <vt:lpstr>1_商务型PPT模板</vt:lpstr>
      <vt:lpstr>默认设计模板</vt:lpstr>
      <vt:lpstr>1_默认设计模板</vt:lpstr>
      <vt:lpstr>VISIO</vt:lpstr>
      <vt:lpstr>Clip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二叉树如何还原为森林？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赫夫曼编码的译码过程</vt:lpstr>
      <vt:lpstr>第7章  图</vt:lpstr>
      <vt:lpstr>教学内容</vt:lpstr>
      <vt:lpstr>教学目标</vt:lpstr>
      <vt:lpstr>7.1 图的定义和术语</vt:lpstr>
      <vt:lpstr>7.1 图的定义和术语</vt:lpstr>
      <vt:lpstr>幻灯片 25</vt:lpstr>
      <vt:lpstr>7.1 图的定义和术语</vt:lpstr>
      <vt:lpstr>7.1 图的定义和术语</vt:lpstr>
      <vt:lpstr>7.1 图的定义和术语</vt:lpstr>
      <vt:lpstr>幻灯片 29</vt:lpstr>
      <vt:lpstr>幻灯片 30</vt:lpstr>
      <vt:lpstr>7.1 图的定义和术语</vt:lpstr>
      <vt:lpstr>幻灯片 32</vt:lpstr>
      <vt:lpstr>7.1 图的定义和术语</vt:lpstr>
      <vt:lpstr>幻灯片 34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7.1 图的定义和术语</vt:lpstr>
      <vt:lpstr>练习</vt:lpstr>
      <vt:lpstr>图的抽象数据类型定义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7.2  图的存储结构</vt:lpstr>
      <vt:lpstr>幻灯片 56</vt:lpstr>
      <vt:lpstr>7.2  图的存储结构</vt:lpstr>
      <vt:lpstr>7.2  图的存储结构</vt:lpstr>
      <vt:lpstr>7.2  图的存储结构</vt:lpstr>
      <vt:lpstr>7.2  图的存储结构</vt:lpstr>
      <vt:lpstr>幻灯片 61</vt:lpstr>
      <vt:lpstr>幻灯片 62</vt:lpstr>
      <vt:lpstr>7.2  图的存储结构</vt:lpstr>
      <vt:lpstr>7.2  图的存储结构</vt:lpstr>
      <vt:lpstr>7.2  图的存储结构</vt:lpstr>
      <vt:lpstr>7.2  图的存储结构</vt:lpstr>
      <vt:lpstr>7.2  图的存储结构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hp</cp:lastModifiedBy>
  <cp:revision>380</cp:revision>
  <dcterms:created xsi:type="dcterms:W3CDTF">2013-05-07T08:04:29Z</dcterms:created>
  <dcterms:modified xsi:type="dcterms:W3CDTF">2016-11-11T09:50:56Z</dcterms:modified>
</cp:coreProperties>
</file>