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Default Extension="wav" ContentType="audio/wav"/>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77" r:id="rId3"/>
    <p:sldMasterId id="2147483689" r:id="rId4"/>
    <p:sldMasterId id="2147483702" r:id="rId5"/>
    <p:sldMasterId id="2147483715" r:id="rId6"/>
    <p:sldMasterId id="2147483728" r:id="rId7"/>
    <p:sldMasterId id="2147483753" r:id="rId8"/>
  </p:sldMasterIdLst>
  <p:notesMasterIdLst>
    <p:notesMasterId r:id="rId70"/>
  </p:notesMasterIdLst>
  <p:sldIdLst>
    <p:sldId id="257" r:id="rId9"/>
    <p:sldId id="435" r:id="rId10"/>
    <p:sldId id="436" r:id="rId11"/>
    <p:sldId id="437" r:id="rId12"/>
    <p:sldId id="439" r:id="rId13"/>
    <p:sldId id="440" r:id="rId14"/>
    <p:sldId id="441" r:id="rId15"/>
    <p:sldId id="442" r:id="rId16"/>
    <p:sldId id="443" r:id="rId17"/>
    <p:sldId id="258" r:id="rId18"/>
    <p:sldId id="424" r:id="rId19"/>
    <p:sldId id="425" r:id="rId20"/>
    <p:sldId id="426" r:id="rId21"/>
    <p:sldId id="427" r:id="rId22"/>
    <p:sldId id="428" r:id="rId23"/>
    <p:sldId id="429" r:id="rId24"/>
    <p:sldId id="430" r:id="rId25"/>
    <p:sldId id="431" r:id="rId26"/>
    <p:sldId id="432" r:id="rId27"/>
    <p:sldId id="433" r:id="rId28"/>
    <p:sldId id="434" r:id="rId29"/>
    <p:sldId id="444" r:id="rId30"/>
    <p:sldId id="445" r:id="rId31"/>
    <p:sldId id="449" r:id="rId32"/>
    <p:sldId id="447" r:id="rId33"/>
    <p:sldId id="450" r:id="rId34"/>
    <p:sldId id="451" r:id="rId35"/>
    <p:sldId id="448" r:id="rId36"/>
    <p:sldId id="306" r:id="rId37"/>
    <p:sldId id="308" r:id="rId38"/>
    <p:sldId id="309" r:id="rId39"/>
    <p:sldId id="468" r:id="rId40"/>
    <p:sldId id="313" r:id="rId41"/>
    <p:sldId id="452" r:id="rId42"/>
    <p:sldId id="453" r:id="rId43"/>
    <p:sldId id="454" r:id="rId44"/>
    <p:sldId id="455" r:id="rId45"/>
    <p:sldId id="456" r:id="rId46"/>
    <p:sldId id="311" r:id="rId47"/>
    <p:sldId id="457" r:id="rId48"/>
    <p:sldId id="322" r:id="rId49"/>
    <p:sldId id="312" r:id="rId50"/>
    <p:sldId id="314" r:id="rId51"/>
    <p:sldId id="315" r:id="rId52"/>
    <p:sldId id="316" r:id="rId53"/>
    <p:sldId id="317" r:id="rId54"/>
    <p:sldId id="318" r:id="rId55"/>
    <p:sldId id="458" r:id="rId56"/>
    <p:sldId id="466" r:id="rId57"/>
    <p:sldId id="459" r:id="rId58"/>
    <p:sldId id="460" r:id="rId59"/>
    <p:sldId id="461" r:id="rId60"/>
    <p:sldId id="462" r:id="rId61"/>
    <p:sldId id="463" r:id="rId62"/>
    <p:sldId id="319" r:id="rId63"/>
    <p:sldId id="464" r:id="rId64"/>
    <p:sldId id="465" r:id="rId65"/>
    <p:sldId id="420" r:id="rId66"/>
    <p:sldId id="421" r:id="rId67"/>
    <p:sldId id="422" r:id="rId68"/>
    <p:sldId id="423"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43" autoAdjust="0"/>
    <p:restoredTop sz="85672" autoAdjust="0"/>
  </p:normalViewPr>
  <p:slideViewPr>
    <p:cSldViewPr>
      <p:cViewPr varScale="1">
        <p:scale>
          <a:sx n="61" d="100"/>
          <a:sy n="61" d="100"/>
        </p:scale>
        <p:origin x="-85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5F296-9867-4A75-AB82-7AFAF9FA3056}" type="datetimeFigureOut">
              <a:rPr lang="zh-CN" altLang="en-US" smtClean="0"/>
              <a:pPr/>
              <a:t>2016-11-17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A5DDE-4E9C-4733-9F1B-15101EC3294F}" type="slidenum">
              <a:rPr lang="zh-CN" altLang="en-US" smtClean="0"/>
              <a:pPr/>
              <a:t>‹#›</a:t>
            </a:fld>
            <a:endParaRPr lang="zh-CN" altLang="en-US"/>
          </a:p>
        </p:txBody>
      </p:sp>
    </p:spTree>
    <p:extLst>
      <p:ext uri="{BB962C8B-B14F-4D97-AF65-F5344CB8AC3E}">
        <p14:creationId xmlns:p14="http://schemas.microsoft.com/office/powerpoint/2010/main" xmlns="" val="2204674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smtClean="0">
              <a:ea typeface="宋体" charset="-122"/>
            </a:endParaRPr>
          </a:p>
        </p:txBody>
      </p:sp>
      <p:sp>
        <p:nvSpPr>
          <p:cNvPr id="29700" name="灯片编号占位符 3"/>
          <p:cNvSpPr>
            <a:spLocks noGrp="1"/>
          </p:cNvSpPr>
          <p:nvPr>
            <p:ph type="sldNum" sz="quarter" idx="5"/>
          </p:nvPr>
        </p:nvSpPr>
        <p:spPr>
          <a:noFill/>
          <a:ln>
            <a:miter lim="800000"/>
            <a:headEnd/>
            <a:tailEnd/>
          </a:ln>
        </p:spPr>
        <p:txBody>
          <a:bodyPr/>
          <a:lstStyle/>
          <a:p>
            <a:fld id="{EFD86F24-F507-4B16-A691-876420E732EB}" type="slidenum">
              <a:rPr lang="en-US" altLang="zh-CN"/>
              <a:pPr/>
              <a:t>22</a:t>
            </a:fld>
            <a:endParaRPr lang="en-US" altLang="zh-CN"/>
          </a:p>
        </p:txBody>
      </p:sp>
    </p:spTree>
    <p:extLst>
      <p:ext uri="{BB962C8B-B14F-4D97-AF65-F5344CB8AC3E}">
        <p14:creationId xmlns:p14="http://schemas.microsoft.com/office/powerpoint/2010/main" xmlns="" val="404970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p:spPr>
        <p:txBody>
          <a:bodyPr/>
          <a:lstStyle/>
          <a:p>
            <a:r>
              <a:rPr lang="zh-CN" altLang="en-US" smtClean="0">
                <a:ea typeface="宋体" charset="-122"/>
              </a:rPr>
              <a:t>省略了权值域</a:t>
            </a:r>
          </a:p>
          <a:p>
            <a:endParaRPr lang="zh-CN" altLang="en-US" smtClean="0">
              <a:ea typeface="宋体" charset="-122"/>
            </a:endParaRPr>
          </a:p>
        </p:txBody>
      </p:sp>
      <p:sp>
        <p:nvSpPr>
          <p:cNvPr id="35844" name="灯片编号占位符 3"/>
          <p:cNvSpPr>
            <a:spLocks noGrp="1"/>
          </p:cNvSpPr>
          <p:nvPr>
            <p:ph type="sldNum" sz="quarter" idx="5"/>
          </p:nvPr>
        </p:nvSpPr>
        <p:spPr>
          <a:noFill/>
          <a:ln>
            <a:miter lim="800000"/>
            <a:headEnd/>
            <a:tailEnd/>
          </a:ln>
        </p:spPr>
        <p:txBody>
          <a:bodyPr/>
          <a:lstStyle/>
          <a:p>
            <a:fld id="{EAE85086-D1C0-49F7-B705-258D8D6969EA}" type="slidenum">
              <a:rPr lang="en-US" altLang="zh-CN"/>
              <a:pPr/>
              <a:t>28</a:t>
            </a:fld>
            <a:endParaRPr lang="en-US" altLang="zh-CN"/>
          </a:p>
        </p:txBody>
      </p:sp>
    </p:spTree>
    <p:extLst>
      <p:ext uri="{BB962C8B-B14F-4D97-AF65-F5344CB8AC3E}">
        <p14:creationId xmlns:p14="http://schemas.microsoft.com/office/powerpoint/2010/main" xmlns="" val="3618496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ADA5DDE-4E9C-4733-9F1B-15101EC3294F}" type="slidenum">
              <a:rPr lang="zh-CN" altLang="en-US" smtClean="0"/>
              <a:pPr/>
              <a:t>31</a:t>
            </a:fld>
            <a:endParaRPr lang="zh-CN" altLang="en-US"/>
          </a:p>
        </p:txBody>
      </p:sp>
    </p:spTree>
    <p:extLst>
      <p:ext uri="{BB962C8B-B14F-4D97-AF65-F5344CB8AC3E}">
        <p14:creationId xmlns:p14="http://schemas.microsoft.com/office/powerpoint/2010/main" xmlns="" val="7924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gray">
          <a:xfrm>
            <a:off x="0" y="71438"/>
            <a:ext cx="2209800" cy="22050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3" name="Rectangle 3"/>
          <p:cNvSpPr>
            <a:spLocks noChangeArrowheads="1"/>
          </p:cNvSpPr>
          <p:nvPr/>
        </p:nvSpPr>
        <p:spPr bwMode="gray">
          <a:xfrm>
            <a:off x="0" y="2420938"/>
            <a:ext cx="9144000" cy="10810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r>
              <a:rPr lang="zh-CN" altLang="en-US" sz="6600" b="1" dirty="0" smtClean="0">
                <a:solidFill>
                  <a:srgbClr val="EAEAEA"/>
                </a:solidFill>
                <a:latin typeface="华文楷体" pitchFamily="2" charset="-122"/>
                <a:ea typeface="华文楷体" pitchFamily="2" charset="-122"/>
              </a:rPr>
              <a:t>第</a:t>
            </a:r>
            <a:r>
              <a:rPr lang="en-US" altLang="zh-CN" sz="6600" b="1" dirty="0" smtClean="0">
                <a:solidFill>
                  <a:srgbClr val="EAEAEA"/>
                </a:solidFill>
                <a:latin typeface="华文楷体" pitchFamily="2" charset="-122"/>
                <a:ea typeface="华文楷体" pitchFamily="2" charset="-122"/>
              </a:rPr>
              <a:t>7</a:t>
            </a:r>
            <a:r>
              <a:rPr lang="zh-CN" altLang="en-US" sz="6600" b="1" dirty="0" smtClean="0">
                <a:solidFill>
                  <a:srgbClr val="EAEAEA"/>
                </a:solidFill>
                <a:latin typeface="华文楷体" pitchFamily="2" charset="-122"/>
                <a:ea typeface="华文楷体" pitchFamily="2" charset="-122"/>
              </a:rPr>
              <a:t>章  图</a:t>
            </a:r>
          </a:p>
        </p:txBody>
      </p:sp>
      <p:pic>
        <p:nvPicPr>
          <p:cNvPr id="4" name="Picture 9" descr="fen_03"/>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145" t="6494" r="27020" b="74020"/>
          <a:stretch>
            <a:fillRect/>
          </a:stretch>
        </p:blipFill>
        <p:spPr bwMode="auto">
          <a:xfrm>
            <a:off x="6931025" y="44450"/>
            <a:ext cx="2212975"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无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t="1183" r="2983"/>
          <a:stretch>
            <a:fillRect/>
          </a:stretch>
        </p:blipFill>
        <p:spPr bwMode="auto">
          <a:xfrm>
            <a:off x="2195513" y="22225"/>
            <a:ext cx="2447925"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无标题-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3438" y="0"/>
            <a:ext cx="2303462"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2"/>
          <p:cNvSpPr>
            <a:spLocks noChangeArrowheads="1"/>
          </p:cNvSpPr>
          <p:nvPr/>
        </p:nvSpPr>
        <p:spPr bwMode="gray">
          <a:xfrm>
            <a:off x="0" y="2205038"/>
            <a:ext cx="9144000" cy="1524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Tree>
    <p:extLst>
      <p:ext uri="{BB962C8B-B14F-4D97-AF65-F5344CB8AC3E}">
        <p14:creationId xmlns:p14="http://schemas.microsoft.com/office/powerpoint/2010/main" xmlns="" val="30034312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5B89C372-D1F2-4E9E-8588-E0608E0F2C7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6414C61-706A-4FD0-88B5-37AB55A55C0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99206AA-3670-42B5-B2C0-E4300532A89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B63EC1E-86E3-4FFF-8AFA-6DBA32CFE18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7731EDC-BA14-4F6D-BE46-639DB045737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3597765A-152B-4492-B6A2-10AC75432E0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6147" name="Rectangle 3"/>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endParaRPr lang="zh-CN" altLang="zh-CN"/>
          </a:p>
        </p:txBody>
      </p:sp>
      <p:sp>
        <p:nvSpPr>
          <p:cNvPr id="614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zh-CN" altLang="en-US"/>
              <a:t>单击此处编辑母版副标题样式</a:t>
            </a:r>
          </a:p>
        </p:txBody>
      </p:sp>
      <p:sp>
        <p:nvSpPr>
          <p:cNvPr id="6149"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6150" name="Rectangle 6"/>
          <p:cNvSpPr>
            <a:spLocks noGrp="1" noChangeArrowheads="1"/>
          </p:cNvSpPr>
          <p:nvPr>
            <p:ph type="ftr" sz="quarter" idx="3"/>
          </p:nvPr>
        </p:nvSpPr>
        <p:spPr/>
        <p:txBody>
          <a:bodyPr/>
          <a:lstStyle>
            <a:lvl1pPr>
              <a:defRPr>
                <a:solidFill>
                  <a:srgbClr val="578963"/>
                </a:solidFill>
              </a:defRPr>
            </a:lvl1pPr>
          </a:lstStyle>
          <a:p>
            <a:endParaRPr lang="en-US" altLang="zh-CN"/>
          </a:p>
        </p:txBody>
      </p:sp>
      <p:sp>
        <p:nvSpPr>
          <p:cNvPr id="6151" name="Rectangle 7"/>
          <p:cNvSpPr>
            <a:spLocks noGrp="1" noChangeArrowheads="1"/>
          </p:cNvSpPr>
          <p:nvPr>
            <p:ph type="sldNum" sz="quarter" idx="4"/>
          </p:nvPr>
        </p:nvSpPr>
        <p:spPr/>
        <p:txBody>
          <a:bodyPr/>
          <a:lstStyle>
            <a:lvl1pPr>
              <a:defRPr>
                <a:solidFill>
                  <a:srgbClr val="578963"/>
                </a:solidFill>
              </a:defRPr>
            </a:lvl1pPr>
          </a:lstStyle>
          <a:p>
            <a:fld id="{529A233C-14FF-4744-9D8A-83B8EAAF3EDF}" type="slidenum">
              <a:rPr lang="en-US" altLang="zh-CN"/>
              <a:pPr/>
              <a:t>‹#›</a:t>
            </a:fld>
            <a:endParaRPr lang="en-US" altLang="zh-CN"/>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D886943F-97C0-4865-902B-4AF56AE0D574}"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2DC28D59-48D3-45BB-8B1D-A07602237BC7}"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57896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78963"/>
              </a:solidFill>
            </a:endParaRPr>
          </a:p>
        </p:txBody>
      </p:sp>
      <p:sp>
        <p:nvSpPr>
          <p:cNvPr id="7" name="灯片编号占位符 6"/>
          <p:cNvSpPr>
            <a:spLocks noGrp="1"/>
          </p:cNvSpPr>
          <p:nvPr>
            <p:ph type="sldNum" sz="quarter" idx="12"/>
          </p:nvPr>
        </p:nvSpPr>
        <p:spPr/>
        <p:txBody>
          <a:bodyPr/>
          <a:lstStyle>
            <a:lvl1pPr>
              <a:defRPr/>
            </a:lvl1pPr>
          </a:lstStyle>
          <a:p>
            <a:fld id="{5E1639E7-51F9-49FB-804B-213C85AE1C82}"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4pPr>
              <a:defRPr>
                <a:solidFill>
                  <a:srgbClr val="00206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5" name="Rectangle 9"/>
          <p:cNvSpPr>
            <a:spLocks noGrp="1" noChangeArrowheads="1"/>
          </p:cNvSpPr>
          <p:nvPr>
            <p:ph type="sldNum" sz="quarter" idx="11"/>
          </p:nvPr>
        </p:nvSpPr>
        <p:spPr>
          <a:ln/>
        </p:spPr>
        <p:txBody>
          <a:bodyPr/>
          <a:lstStyle>
            <a:lvl1pPr>
              <a:defRPr/>
            </a:lvl1pPr>
          </a:lstStyle>
          <a:p>
            <a:pPr>
              <a:defRPr/>
            </a:pPr>
            <a:fld id="{ED0F60EE-A73A-4FEF-81F1-DC0F2C239719}"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22280474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578963"/>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578963"/>
              </a:solidFill>
            </a:endParaRPr>
          </a:p>
        </p:txBody>
      </p:sp>
      <p:sp>
        <p:nvSpPr>
          <p:cNvPr id="9" name="灯片编号占位符 8"/>
          <p:cNvSpPr>
            <a:spLocks noGrp="1"/>
          </p:cNvSpPr>
          <p:nvPr>
            <p:ph type="sldNum" sz="quarter" idx="12"/>
          </p:nvPr>
        </p:nvSpPr>
        <p:spPr/>
        <p:txBody>
          <a:bodyPr/>
          <a:lstStyle>
            <a:lvl1pPr>
              <a:defRPr/>
            </a:lvl1pPr>
          </a:lstStyle>
          <a:p>
            <a:fld id="{40E84640-8CEC-43EF-8626-0B3DBFFFC1E4}"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578963"/>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578963"/>
              </a:solidFill>
            </a:endParaRPr>
          </a:p>
        </p:txBody>
      </p:sp>
      <p:sp>
        <p:nvSpPr>
          <p:cNvPr id="5" name="灯片编号占位符 4"/>
          <p:cNvSpPr>
            <a:spLocks noGrp="1"/>
          </p:cNvSpPr>
          <p:nvPr>
            <p:ph type="sldNum" sz="quarter" idx="12"/>
          </p:nvPr>
        </p:nvSpPr>
        <p:spPr/>
        <p:txBody>
          <a:bodyPr/>
          <a:lstStyle>
            <a:lvl1pPr>
              <a:defRPr/>
            </a:lvl1pPr>
          </a:lstStyle>
          <a:p>
            <a:fld id="{B9D810DC-946B-4944-8AB8-2C52F9B0084D}"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578963"/>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578963"/>
              </a:solidFill>
            </a:endParaRPr>
          </a:p>
        </p:txBody>
      </p:sp>
      <p:sp>
        <p:nvSpPr>
          <p:cNvPr id="4" name="灯片编号占位符 3"/>
          <p:cNvSpPr>
            <a:spLocks noGrp="1"/>
          </p:cNvSpPr>
          <p:nvPr>
            <p:ph type="sldNum" sz="quarter" idx="12"/>
          </p:nvPr>
        </p:nvSpPr>
        <p:spPr/>
        <p:txBody>
          <a:bodyPr/>
          <a:lstStyle>
            <a:lvl1pPr>
              <a:defRPr/>
            </a:lvl1pPr>
          </a:lstStyle>
          <a:p>
            <a:fld id="{0461E896-D806-4D74-955A-8D16AD9692B2}"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57896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78963"/>
              </a:solidFill>
            </a:endParaRPr>
          </a:p>
        </p:txBody>
      </p:sp>
      <p:sp>
        <p:nvSpPr>
          <p:cNvPr id="7" name="灯片编号占位符 6"/>
          <p:cNvSpPr>
            <a:spLocks noGrp="1"/>
          </p:cNvSpPr>
          <p:nvPr>
            <p:ph type="sldNum" sz="quarter" idx="12"/>
          </p:nvPr>
        </p:nvSpPr>
        <p:spPr/>
        <p:txBody>
          <a:bodyPr/>
          <a:lstStyle>
            <a:lvl1pPr>
              <a:defRPr/>
            </a:lvl1pPr>
          </a:lstStyle>
          <a:p>
            <a:fld id="{5C6C8EFC-9F62-4C6A-AAF7-A91F0DDBD638}"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57896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78963"/>
              </a:solidFill>
            </a:endParaRPr>
          </a:p>
        </p:txBody>
      </p:sp>
      <p:sp>
        <p:nvSpPr>
          <p:cNvPr id="7" name="灯片编号占位符 6"/>
          <p:cNvSpPr>
            <a:spLocks noGrp="1"/>
          </p:cNvSpPr>
          <p:nvPr>
            <p:ph type="sldNum" sz="quarter" idx="12"/>
          </p:nvPr>
        </p:nvSpPr>
        <p:spPr/>
        <p:txBody>
          <a:bodyPr/>
          <a:lstStyle>
            <a:lvl1pPr>
              <a:defRPr/>
            </a:lvl1pPr>
          </a:lstStyle>
          <a:p>
            <a:fld id="{7B965555-4D58-4529-B15C-62743254C658}"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2FBD11B4-C4D9-4CE4-91DC-EB5546E51759}"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24BEC2C2-A266-4051-848B-B9C9029F87AF}" type="slidenum">
              <a:rPr lang="en-US" altLang="zh-CN">
                <a:solidFill>
                  <a:srgbClr val="578963"/>
                </a:solidFill>
              </a:rPr>
              <a:pPr/>
              <a:t>‹#›</a:t>
            </a:fld>
            <a:endParaRPr lang="en-US" altLang="zh-CN">
              <a:solidFill>
                <a:srgbClr val="578963"/>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A5A6319-56D9-4096-BC60-D0725490BBEE}"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A8AA80E-12C9-4775-9A7C-A20EBF5EEAD8}"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02DCAA0-79CD-4117-AA26-BD9F7628D50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3" name="Rectangle 9"/>
          <p:cNvSpPr>
            <a:spLocks noGrp="1" noChangeArrowheads="1"/>
          </p:cNvSpPr>
          <p:nvPr>
            <p:ph type="sldNum" sz="quarter" idx="11"/>
          </p:nvPr>
        </p:nvSpPr>
        <p:spPr>
          <a:ln/>
        </p:spPr>
        <p:txBody>
          <a:bodyPr/>
          <a:lstStyle>
            <a:lvl1pPr>
              <a:defRPr/>
            </a:lvl1pPr>
          </a:lstStyle>
          <a:p>
            <a:pPr>
              <a:defRPr/>
            </a:pPr>
            <a:fld id="{8A161D16-875A-40D5-8D22-5387CA590A27}"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39580946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D38398C9-B47B-489C-8585-E6D2D156BA3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E4E2E870-6BB2-4F1C-BABA-D32C5DE5AE3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378A0C3B-15EA-45B2-B659-C0406991246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5B89C372-D1F2-4E9E-8588-E0608E0F2C7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6414C61-706A-4FD0-88B5-37AB55A55C0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899206AA-3670-42B5-B2C0-E4300532A89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B63EC1E-86E3-4FFF-8AFA-6DBA32CFE18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7731EDC-BA14-4F6D-BE46-639DB045737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3597765A-152B-4492-B6A2-10AC75432E02}"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24C6CF0-96FA-4EA4-9176-851F2C08952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A5A6319-56D9-4096-BC60-D0725490BBEE}"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773BA84-2D52-4BA2-905E-1B3E8866AA6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2C1A494-672E-480F-A261-D5A1BF5201D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C28F2A0-8C39-42FB-8E81-257166BD1CDE}"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D2A5FF8B-5F1F-4CCD-9F26-864C4BE72BD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F53FA3D8-388A-4CD0-9820-3826A0A4914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D2913DC-1A83-45C9-B11B-BBD4B947D92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724A8AD-DC0B-41CC-8DF1-6F40FF7530CB}"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4113D97-EE5B-426B-96BA-456E3B7DBE09}"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D20AE62-387B-4088-AECD-4AD8BBCA6CF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99E2030-331F-45FD-9203-6AE4C369948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A8AA80E-12C9-4775-9A7C-A20EBF5EEAD8}"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40242D97-2A55-4DA7-8353-51FF947426A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24C6CF0-96FA-4EA4-9176-851F2C08952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773BA84-2D52-4BA2-905E-1B3E8866AA6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2C1A494-672E-480F-A261-D5A1BF5201D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C28F2A0-8C39-42FB-8E81-257166BD1CDE}"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D2A5FF8B-5F1F-4CCD-9F26-864C4BE72BD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F53FA3D8-388A-4CD0-9820-3826A0A4914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D2913DC-1A83-45C9-B11B-BBD4B947D92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724A8AD-DC0B-41CC-8DF1-6F40FF7530CB}"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4113D97-EE5B-426B-96BA-456E3B7DBE09}"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02DCAA0-79CD-4117-AA26-BD9F7628D50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D20AE62-387B-4088-AECD-4AD8BBCA6CF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99E2030-331F-45FD-9203-6AE4C369948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40242D97-2A55-4DA7-8353-51FF947426A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24C6CF0-96FA-4EA4-9176-851F2C08952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773BA84-2D52-4BA2-905E-1B3E8866AA6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2C1A494-672E-480F-A261-D5A1BF5201D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C28F2A0-8C39-42FB-8E81-257166BD1CDE}"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D2A5FF8B-5F1F-4CCD-9F26-864C4BE72BD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F53FA3D8-388A-4CD0-9820-3826A0A4914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D2913DC-1A83-45C9-B11B-BBD4B947D92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D38398C9-B47B-489C-8585-E6D2D156BA3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724A8AD-DC0B-41CC-8DF1-6F40FF7530CB}"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4113D97-EE5B-426B-96BA-456E3B7DBE09}"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D20AE62-387B-4088-AECD-4AD8BBCA6CFD}"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99E2030-331F-45FD-9203-6AE4C3699481}"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40242D97-2A55-4DA7-8353-51FF947426A6}"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Freeform 2"/>
          <p:cNvSpPr>
            <a:spLocks/>
          </p:cNvSpPr>
          <p:nvPr/>
        </p:nvSpPr>
        <p:spPr bwMode="gray">
          <a:xfrm>
            <a:off x="690563" y="3340100"/>
            <a:ext cx="7653337"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6147" name="Rectangle 3"/>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endParaRPr lang="zh-CN" altLang="zh-CN" noProof="0" smtClean="0"/>
          </a:p>
        </p:txBody>
      </p:sp>
      <p:sp>
        <p:nvSpPr>
          <p:cNvPr id="6148"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zh-CN" altLang="en-US" noProof="0" smtClean="0"/>
              <a:t>单击此处编辑母版副标题样式</a:t>
            </a:r>
          </a:p>
        </p:txBody>
      </p:sp>
      <p:sp>
        <p:nvSpPr>
          <p:cNvPr id="6149" name="Rectangle 5"/>
          <p:cNvSpPr>
            <a:spLocks noGrp="1" noChangeArrowheads="1"/>
          </p:cNvSpPr>
          <p:nvPr>
            <p:ph type="dt" sz="half" idx="2"/>
          </p:nvPr>
        </p:nvSpPr>
        <p:spPr/>
        <p:txBody>
          <a:bodyPr/>
          <a:lstStyle>
            <a:lvl1pPr>
              <a:defRPr>
                <a:solidFill>
                  <a:srgbClr val="578963"/>
                </a:solidFill>
              </a:defRPr>
            </a:lvl1pPr>
          </a:lstStyle>
          <a:p>
            <a:endParaRPr lang="en-US" altLang="zh-CN"/>
          </a:p>
        </p:txBody>
      </p:sp>
      <p:sp>
        <p:nvSpPr>
          <p:cNvPr id="6150" name="Rectangle 6"/>
          <p:cNvSpPr>
            <a:spLocks noGrp="1" noChangeArrowheads="1"/>
          </p:cNvSpPr>
          <p:nvPr>
            <p:ph type="ftr" sz="quarter" idx="3"/>
          </p:nvPr>
        </p:nvSpPr>
        <p:spPr/>
        <p:txBody>
          <a:bodyPr/>
          <a:lstStyle>
            <a:lvl1pPr>
              <a:defRPr>
                <a:solidFill>
                  <a:srgbClr val="578963"/>
                </a:solidFill>
              </a:defRPr>
            </a:lvl1pPr>
          </a:lstStyle>
          <a:p>
            <a:endParaRPr lang="en-US" altLang="zh-CN"/>
          </a:p>
        </p:txBody>
      </p:sp>
      <p:sp>
        <p:nvSpPr>
          <p:cNvPr id="6151" name="Rectangle 7"/>
          <p:cNvSpPr>
            <a:spLocks noGrp="1" noChangeArrowheads="1"/>
          </p:cNvSpPr>
          <p:nvPr>
            <p:ph type="sldNum" sz="quarter" idx="4"/>
          </p:nvPr>
        </p:nvSpPr>
        <p:spPr/>
        <p:txBody>
          <a:bodyPr/>
          <a:lstStyle>
            <a:lvl1pPr>
              <a:defRPr>
                <a:solidFill>
                  <a:srgbClr val="578963"/>
                </a:solidFill>
              </a:defRPr>
            </a:lvl1pPr>
          </a:lstStyle>
          <a:p>
            <a:fld id="{372B86C6-0260-4543-9C9E-265CE44DF098}" type="slidenum">
              <a:rPr lang="en-US" altLang="zh-CN"/>
              <a:pPr/>
              <a:t>‹#›</a:t>
            </a:fld>
            <a:endParaRPr lang="en-US" altLang="zh-CN"/>
          </a:p>
        </p:txBody>
      </p:sp>
    </p:spTree>
    <p:extLst>
      <p:ext uri="{BB962C8B-B14F-4D97-AF65-F5344CB8AC3E}">
        <p14:creationId xmlns:p14="http://schemas.microsoft.com/office/powerpoint/2010/main" xmlns="" val="1038704441"/>
      </p:ext>
    </p:extLst>
  </p:cSld>
  <p:clrMapOvr>
    <a:masterClrMapping/>
  </p:clrMapOvr>
  <p:transition>
    <p:pull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1C25E8CC-CBEA-4990-9FE4-CC67FB9C5534}"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3033939218"/>
      </p:ext>
    </p:extLst>
  </p:cSld>
  <p:clrMapOvr>
    <a:masterClrMapping/>
  </p:clrMapOvr>
  <p:transition>
    <p:pull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D541E630-FF6F-4846-9D7B-1DBF3A277AF6}"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1851562590"/>
      </p:ext>
    </p:extLst>
  </p:cSld>
  <p:clrMapOvr>
    <a:masterClrMapping/>
  </p:clrMapOvr>
  <p:transition>
    <p:pull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57896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78963"/>
              </a:solidFill>
            </a:endParaRPr>
          </a:p>
        </p:txBody>
      </p:sp>
      <p:sp>
        <p:nvSpPr>
          <p:cNvPr id="7" name="灯片编号占位符 6"/>
          <p:cNvSpPr>
            <a:spLocks noGrp="1"/>
          </p:cNvSpPr>
          <p:nvPr>
            <p:ph type="sldNum" sz="quarter" idx="12"/>
          </p:nvPr>
        </p:nvSpPr>
        <p:spPr/>
        <p:txBody>
          <a:bodyPr/>
          <a:lstStyle>
            <a:lvl1pPr>
              <a:defRPr/>
            </a:lvl1pPr>
          </a:lstStyle>
          <a:p>
            <a:fld id="{03B170C7-0C07-4A38-B880-9AF02E0D2448}"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1804114057"/>
      </p:ext>
    </p:extLst>
  </p:cSld>
  <p:clrMapOvr>
    <a:masterClrMapping/>
  </p:clrMapOvr>
  <p:transition>
    <p:pull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578963"/>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578963"/>
              </a:solidFill>
            </a:endParaRPr>
          </a:p>
        </p:txBody>
      </p:sp>
      <p:sp>
        <p:nvSpPr>
          <p:cNvPr id="9" name="灯片编号占位符 8"/>
          <p:cNvSpPr>
            <a:spLocks noGrp="1"/>
          </p:cNvSpPr>
          <p:nvPr>
            <p:ph type="sldNum" sz="quarter" idx="12"/>
          </p:nvPr>
        </p:nvSpPr>
        <p:spPr/>
        <p:txBody>
          <a:bodyPr/>
          <a:lstStyle>
            <a:lvl1pPr>
              <a:defRPr/>
            </a:lvl1pPr>
          </a:lstStyle>
          <a:p>
            <a:fld id="{DFC69976-068C-4E00-86FA-EEAA492A944E}"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3983984277"/>
      </p:ext>
    </p:extLst>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E4E2E870-6BB2-4F1C-BABA-D32C5DE5AE3A}"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578963"/>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578963"/>
              </a:solidFill>
            </a:endParaRPr>
          </a:p>
        </p:txBody>
      </p:sp>
      <p:sp>
        <p:nvSpPr>
          <p:cNvPr id="5" name="灯片编号占位符 4"/>
          <p:cNvSpPr>
            <a:spLocks noGrp="1"/>
          </p:cNvSpPr>
          <p:nvPr>
            <p:ph type="sldNum" sz="quarter" idx="12"/>
          </p:nvPr>
        </p:nvSpPr>
        <p:spPr/>
        <p:txBody>
          <a:bodyPr/>
          <a:lstStyle>
            <a:lvl1pPr>
              <a:defRPr/>
            </a:lvl1pPr>
          </a:lstStyle>
          <a:p>
            <a:fld id="{20BFDAEB-8358-4946-8930-BE341B16AEFB}"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640543169"/>
      </p:ext>
    </p:extLst>
  </p:cSld>
  <p:clrMapOvr>
    <a:masterClrMapping/>
  </p:clrMapOvr>
  <p:transition>
    <p:pull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578963"/>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578963"/>
              </a:solidFill>
            </a:endParaRPr>
          </a:p>
        </p:txBody>
      </p:sp>
      <p:sp>
        <p:nvSpPr>
          <p:cNvPr id="4" name="灯片编号占位符 3"/>
          <p:cNvSpPr>
            <a:spLocks noGrp="1"/>
          </p:cNvSpPr>
          <p:nvPr>
            <p:ph type="sldNum" sz="quarter" idx="12"/>
          </p:nvPr>
        </p:nvSpPr>
        <p:spPr/>
        <p:txBody>
          <a:bodyPr/>
          <a:lstStyle>
            <a:lvl1pPr>
              <a:defRPr/>
            </a:lvl1pPr>
          </a:lstStyle>
          <a:p>
            <a:fld id="{77C60C9C-8F8B-47B6-B9A2-71E0EA5C1B22}"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3687633556"/>
      </p:ext>
    </p:extLst>
  </p:cSld>
  <p:clrMapOvr>
    <a:masterClrMapping/>
  </p:clrMapOvr>
  <p:transition>
    <p:pull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57896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78963"/>
              </a:solidFill>
            </a:endParaRPr>
          </a:p>
        </p:txBody>
      </p:sp>
      <p:sp>
        <p:nvSpPr>
          <p:cNvPr id="7" name="灯片编号占位符 6"/>
          <p:cNvSpPr>
            <a:spLocks noGrp="1"/>
          </p:cNvSpPr>
          <p:nvPr>
            <p:ph type="sldNum" sz="quarter" idx="12"/>
          </p:nvPr>
        </p:nvSpPr>
        <p:spPr/>
        <p:txBody>
          <a:bodyPr/>
          <a:lstStyle>
            <a:lvl1pPr>
              <a:defRPr/>
            </a:lvl1pPr>
          </a:lstStyle>
          <a:p>
            <a:fld id="{8085E6C1-D88E-4D05-8399-1F96C2AEC313}"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1582361769"/>
      </p:ext>
    </p:extLst>
  </p:cSld>
  <p:clrMapOvr>
    <a:masterClrMapping/>
  </p:clrMapOvr>
  <p:transition>
    <p:pull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578963"/>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578963"/>
              </a:solidFill>
            </a:endParaRPr>
          </a:p>
        </p:txBody>
      </p:sp>
      <p:sp>
        <p:nvSpPr>
          <p:cNvPr id="7" name="灯片编号占位符 6"/>
          <p:cNvSpPr>
            <a:spLocks noGrp="1"/>
          </p:cNvSpPr>
          <p:nvPr>
            <p:ph type="sldNum" sz="quarter" idx="12"/>
          </p:nvPr>
        </p:nvSpPr>
        <p:spPr/>
        <p:txBody>
          <a:bodyPr/>
          <a:lstStyle>
            <a:lvl1pPr>
              <a:defRPr/>
            </a:lvl1pPr>
          </a:lstStyle>
          <a:p>
            <a:fld id="{ECEE4DED-BCFD-4EDC-8483-C34CDBF8DEBC}"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3452357982"/>
      </p:ext>
    </p:extLst>
  </p:cSld>
  <p:clrMapOvr>
    <a:masterClrMapping/>
  </p:clrMapOvr>
  <p:transition>
    <p:pull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164B5632-4C6F-4752-A141-BCAE5A5231E0}"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1112983641"/>
      </p:ext>
    </p:extLst>
  </p:cSld>
  <p:clrMapOvr>
    <a:masterClrMapping/>
  </p:clrMapOvr>
  <p:transition>
    <p:pull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578963"/>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578963"/>
              </a:solidFill>
            </a:endParaRPr>
          </a:p>
        </p:txBody>
      </p:sp>
      <p:sp>
        <p:nvSpPr>
          <p:cNvPr id="6" name="灯片编号占位符 5"/>
          <p:cNvSpPr>
            <a:spLocks noGrp="1"/>
          </p:cNvSpPr>
          <p:nvPr>
            <p:ph type="sldNum" sz="quarter" idx="12"/>
          </p:nvPr>
        </p:nvSpPr>
        <p:spPr/>
        <p:txBody>
          <a:bodyPr/>
          <a:lstStyle>
            <a:lvl1pPr>
              <a:defRPr/>
            </a:lvl1pPr>
          </a:lstStyle>
          <a:p>
            <a:fld id="{1B910C6C-A3B4-42F8-BEBA-983853E9B8F1}" type="slidenum">
              <a:rPr lang="en-US" altLang="zh-CN">
                <a:solidFill>
                  <a:srgbClr val="578963"/>
                </a:solidFill>
              </a:rPr>
              <a:pPr/>
              <a:t>‹#›</a:t>
            </a:fld>
            <a:endParaRPr lang="en-US" altLang="zh-CN">
              <a:solidFill>
                <a:srgbClr val="578963"/>
              </a:solidFill>
            </a:endParaRPr>
          </a:p>
        </p:txBody>
      </p:sp>
    </p:spTree>
    <p:extLst>
      <p:ext uri="{BB962C8B-B14F-4D97-AF65-F5344CB8AC3E}">
        <p14:creationId xmlns:p14="http://schemas.microsoft.com/office/powerpoint/2010/main" xmlns="" val="1997355060"/>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378A0C3B-15EA-45B2-B659-C0406991246C}" type="slidenum">
              <a:rPr lang="en-US" altLang="zh-CN">
                <a:solidFill>
                  <a:srgbClr val="000000"/>
                </a:solidFill>
              </a:rPr>
              <a:pPr/>
              <a:t>‹#›</a:t>
            </a:fld>
            <a:endParaRPr lang="en-US" altLang="zh-CN">
              <a:solidFill>
                <a:srgbClr val="000000"/>
              </a:solidFill>
            </a:endParaRPr>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heme" Target="../theme/theme6.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theme" Target="../theme/theme7.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theme" Target="../theme/theme8.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DDF2FF"/>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34925" y="981075"/>
            <a:ext cx="9144000" cy="69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7" name="Rectangle 3"/>
          <p:cNvSpPr>
            <a:spLocks noChangeArrowheads="1"/>
          </p:cNvSpPr>
          <p:nvPr/>
        </p:nvSpPr>
        <p:spPr bwMode="gray">
          <a:xfrm>
            <a:off x="323850" y="6597650"/>
            <a:ext cx="8820150" cy="2603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28" name="Rectangle 4"/>
          <p:cNvSpPr>
            <a:spLocks noChangeArrowheads="1"/>
          </p:cNvSpPr>
          <p:nvPr/>
        </p:nvSpPr>
        <p:spPr bwMode="gray">
          <a:xfrm>
            <a:off x="0" y="-26988"/>
            <a:ext cx="9144000" cy="21590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9" name="Rectangle 5"/>
          <p:cNvSpPr>
            <a:spLocks noChangeArrowheads="1"/>
          </p:cNvSpPr>
          <p:nvPr/>
        </p:nvSpPr>
        <p:spPr bwMode="gray">
          <a:xfrm>
            <a:off x="395288" y="46038"/>
            <a:ext cx="8748712" cy="9350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30" name="Rectangle 6"/>
          <p:cNvSpPr>
            <a:spLocks noGrp="1" noChangeArrowheads="1"/>
          </p:cNvSpPr>
          <p:nvPr>
            <p:ph type="body" idx="1"/>
          </p:nvPr>
        </p:nvSpPr>
        <p:spPr bwMode="auto">
          <a:xfrm>
            <a:off x="395288" y="1125538"/>
            <a:ext cx="8569325" cy="539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44" name="Rectangle 8"/>
          <p:cNvSpPr>
            <a:spLocks noGrp="1" noChangeArrowheads="1"/>
          </p:cNvSpPr>
          <p:nvPr>
            <p:ph type="ftr" sz="quarter" idx="3"/>
          </p:nvPr>
        </p:nvSpPr>
        <p:spPr bwMode="auto">
          <a:xfrm>
            <a:off x="5867400" y="6477000"/>
            <a:ext cx="2895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effectLst>
                  <a:outerShdw blurRad="38100" dist="38100" dir="2700000" algn="tl">
                    <a:srgbClr val="000000"/>
                  </a:outerShdw>
                </a:effectLst>
                <a:latin typeface="+mj-lt"/>
              </a:defRPr>
            </a:lvl1pPr>
          </a:lstStyle>
          <a:p>
            <a:pPr fontAlgn="base">
              <a:spcBef>
                <a:spcPct val="0"/>
              </a:spcBef>
              <a:spcAft>
                <a:spcPct val="0"/>
              </a:spcAft>
              <a:defRPr/>
            </a:pPr>
            <a:endParaRPr lang="zh-CN" altLang="en-US">
              <a:solidFill>
                <a:srgbClr val="17347D"/>
              </a:solidFill>
              <a:ea typeface="宋体" pitchFamily="2" charset="-122"/>
            </a:endParaRPr>
          </a:p>
        </p:txBody>
      </p:sp>
      <p:sp>
        <p:nvSpPr>
          <p:cNvPr id="65545" name="Rectangle 9"/>
          <p:cNvSpPr>
            <a:spLocks noGrp="1" noChangeArrowheads="1"/>
          </p:cNvSpPr>
          <p:nvPr>
            <p:ph type="sldNum" sz="quarter" idx="4"/>
          </p:nvPr>
        </p:nvSpPr>
        <p:spPr bwMode="auto">
          <a:xfrm>
            <a:off x="3124200" y="64770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000000"/>
                  </a:outerShdw>
                </a:effectLst>
                <a:latin typeface="+mj-lt"/>
              </a:defRPr>
            </a:lvl1pPr>
          </a:lstStyle>
          <a:p>
            <a:pPr fontAlgn="base">
              <a:spcBef>
                <a:spcPct val="0"/>
              </a:spcBef>
              <a:spcAft>
                <a:spcPct val="0"/>
              </a:spcAft>
              <a:defRPr/>
            </a:pPr>
            <a:fld id="{4B7F253E-4829-4F4F-B63E-CF7840200644}" type="slidenum">
              <a:rPr lang="zh-CN" altLang="en-US">
                <a:solidFill>
                  <a:srgbClr val="17347D"/>
                </a:solidFill>
                <a:ea typeface="宋体" pitchFamily="2" charset="-122"/>
              </a:rPr>
              <a:pPr fontAlgn="base">
                <a:spcBef>
                  <a:spcPct val="0"/>
                </a:spcBef>
                <a:spcAft>
                  <a:spcPct val="0"/>
                </a:spcAft>
                <a:defRPr/>
              </a:pPr>
              <a:t>‹#›</a:t>
            </a:fld>
            <a:endParaRPr lang="en-US" altLang="zh-CN">
              <a:solidFill>
                <a:srgbClr val="17347D"/>
              </a:solidFill>
              <a:ea typeface="宋体" pitchFamily="2" charset="-122"/>
            </a:endParaRPr>
          </a:p>
        </p:txBody>
      </p:sp>
      <p:sp>
        <p:nvSpPr>
          <p:cNvPr id="1033" name="Rectangle 10"/>
          <p:cNvSpPr>
            <a:spLocks noGrp="1" noChangeArrowheads="1"/>
          </p:cNvSpPr>
          <p:nvPr>
            <p:ph type="title"/>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ChangeArrowheads="1"/>
          </p:cNvSpPr>
          <p:nvPr/>
        </p:nvSpPr>
        <p:spPr bwMode="gray">
          <a:xfrm>
            <a:off x="0" y="0"/>
            <a:ext cx="395288" cy="685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17347D"/>
              </a:solidFill>
              <a:ea typeface="宋体" pitchFamily="2" charset="-122"/>
            </a:endParaRPr>
          </a:p>
        </p:txBody>
      </p:sp>
    </p:spTree>
    <p:extLst>
      <p:ext uri="{BB962C8B-B14F-4D97-AF65-F5344CB8AC3E}">
        <p14:creationId xmlns:p14="http://schemas.microsoft.com/office/powerpoint/2010/main" xmlns="" val="4255316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rgbClr val="CC0000"/>
        </a:buClr>
        <a:buFont typeface="Wingdings" pitchFamily="2" charset="2"/>
        <a:buChar char="Ø"/>
        <a:defRPr sz="2800" b="1">
          <a:solidFill>
            <a:srgbClr val="00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l"/>
        <a:defRPr sz="2400" b="1">
          <a:solidFill>
            <a:schemeClr val="tx1"/>
          </a:solidFill>
          <a:latin typeface="+mn-lt"/>
          <a:ea typeface="+mn-ea"/>
        </a:defRPr>
      </a:lvl3pPr>
      <a:lvl4pPr marL="1600200" indent="-228600" algn="l" rtl="0" eaLnBrk="0" fontAlgn="base" hangingPunct="0">
        <a:spcBef>
          <a:spcPct val="20000"/>
        </a:spcBef>
        <a:spcAft>
          <a:spcPct val="0"/>
        </a:spcAft>
        <a:buClr>
          <a:srgbClr val="000000"/>
        </a:buClr>
        <a:buSzPct val="50000"/>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kumimoji="0" sz="1400" b="0">
                <a:solidFill>
                  <a:schemeClr val="tx1"/>
                </a:solidFill>
                <a:latin typeface="+mn-lt"/>
                <a:ea typeface="+mn-ea"/>
              </a:defRPr>
            </a:lvl1pPr>
          </a:lstStyle>
          <a:p>
            <a:pPr fontAlgn="base">
              <a:spcAft>
                <a:spcPct val="0"/>
              </a:spcAft>
              <a:defRPr/>
            </a:pPr>
            <a:endParaRPr lang="en-US" altLang="zh-CN">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400" b="0">
                <a:solidFill>
                  <a:schemeClr val="tx1"/>
                </a:solidFill>
                <a:latin typeface="+mn-lt"/>
                <a:ea typeface="+mn-ea"/>
              </a:defRPr>
            </a:lvl1pPr>
          </a:lstStyle>
          <a:p>
            <a:pPr fontAlgn="base">
              <a:spcAft>
                <a:spcPct val="0"/>
              </a:spcAft>
              <a:defRPr/>
            </a:pPr>
            <a:endParaRPr lang="en-US" altLang="zh-CN">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b="0">
                <a:solidFill>
                  <a:schemeClr val="tx1"/>
                </a:solidFill>
                <a:latin typeface="Arial" charset="0"/>
                <a:ea typeface="宋体" charset="-122"/>
              </a:defRPr>
            </a:lvl1pPr>
          </a:lstStyle>
          <a:p>
            <a:pPr fontAlgn="base">
              <a:spcBef>
                <a:spcPct val="0"/>
              </a:spcBef>
              <a:spcAft>
                <a:spcPct val="0"/>
              </a:spcAft>
            </a:pPr>
            <a:fld id="{94F1F873-8F21-46B6-9594-31C8A470F847}" type="slidenum">
              <a:rPr lang="en-US" altLang="zh-CN" smtClean="0">
                <a:solidFill>
                  <a:srgbClr val="000000"/>
                </a:solidFill>
              </a:rPr>
              <a:pPr fontAlgn="base">
                <a:spcBef>
                  <a:spcPct val="0"/>
                </a:spcBef>
                <a:spcAft>
                  <a:spcPct val="0"/>
                </a:spcAft>
              </a:p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ransition>
    <p:blinds dir="vert"/>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BEBFF"/>
            </a:gs>
            <a:gs pos="100000">
              <a:srgbClr val="959AFD"/>
            </a:gs>
          </a:gsLst>
          <a:lin ang="27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defRPr>
            </a:lvl1pPr>
          </a:lstStyle>
          <a:p>
            <a:pPr fontAlgn="base">
              <a:spcAft>
                <a:spcPct val="0"/>
              </a:spcAft>
            </a:pPr>
            <a:endParaRPr kumimoji="1" lang="en-US" altLang="zh-CN" smtClean="0">
              <a:solidFill>
                <a:srgbClr val="578963"/>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chemeClr val="bg2"/>
                </a:solidFill>
              </a:defRPr>
            </a:lvl1pPr>
          </a:lstStyle>
          <a:p>
            <a:pPr fontAlgn="base">
              <a:spcAft>
                <a:spcPct val="0"/>
              </a:spcAft>
            </a:pPr>
            <a:endParaRPr kumimoji="1" lang="en-US" altLang="zh-CN" smtClean="0">
              <a:solidFill>
                <a:srgbClr val="578963"/>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defRPr>
            </a:lvl1pPr>
          </a:lstStyle>
          <a:p>
            <a:pPr fontAlgn="base">
              <a:spcAft>
                <a:spcPct val="0"/>
              </a:spcAft>
            </a:pPr>
            <a:fld id="{805A9A6F-1E3A-4DD5-AF4C-DE230F3F3C2A}" type="slidenum">
              <a:rPr kumimoji="1" lang="en-US" altLang="zh-CN" smtClean="0">
                <a:solidFill>
                  <a:srgbClr val="578963"/>
                </a:solidFill>
              </a:rPr>
              <a:pPr fontAlgn="base">
                <a:spcAft>
                  <a:spcPct val="0"/>
                </a:spcAft>
              </a:pPr>
              <a:t>‹#›</a:t>
            </a:fld>
            <a:endParaRPr kumimoji="1" lang="en-US" altLang="zh-CN" smtClean="0">
              <a:solidFill>
                <a:srgbClr val="578963"/>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p:pull dir="r"/>
  </p:transition>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宋体" charset="-122"/>
        </a:defRPr>
      </a:lvl2pPr>
      <a:lvl3pPr algn="l" rtl="0" fontAlgn="base">
        <a:spcBef>
          <a:spcPct val="0"/>
        </a:spcBef>
        <a:spcAft>
          <a:spcPct val="0"/>
        </a:spcAft>
        <a:defRPr kumimoji="1" sz="4400">
          <a:solidFill>
            <a:schemeClr val="tx2"/>
          </a:solidFill>
          <a:latin typeface="Times New Roman" pitchFamily="18" charset="0"/>
          <a:ea typeface="宋体" charset="-122"/>
        </a:defRPr>
      </a:lvl3pPr>
      <a:lvl4pPr algn="l" rtl="0" fontAlgn="base">
        <a:spcBef>
          <a:spcPct val="0"/>
        </a:spcBef>
        <a:spcAft>
          <a:spcPct val="0"/>
        </a:spcAft>
        <a:defRPr kumimoji="1" sz="4400">
          <a:solidFill>
            <a:schemeClr val="tx2"/>
          </a:solidFill>
          <a:latin typeface="Times New Roman" pitchFamily="18" charset="0"/>
          <a:ea typeface="宋体" charset="-122"/>
        </a:defRPr>
      </a:lvl4pPr>
      <a:lvl5pPr algn="l" rtl="0" fontAlgn="base">
        <a:spcBef>
          <a:spcPct val="0"/>
        </a:spcBef>
        <a:spcAft>
          <a:spcPct val="0"/>
        </a:spcAft>
        <a:defRPr kumimoji="1" sz="4400">
          <a:solidFill>
            <a:schemeClr val="tx2"/>
          </a:solidFill>
          <a:latin typeface="Times New Roman" pitchFamily="18" charset="0"/>
          <a:ea typeface="宋体" charset="-122"/>
        </a:defRPr>
      </a:lvl5pPr>
      <a:lvl6pPr marL="457200" algn="l" rtl="0" fontAlgn="base">
        <a:spcBef>
          <a:spcPct val="0"/>
        </a:spcBef>
        <a:spcAft>
          <a:spcPct val="0"/>
        </a:spcAft>
        <a:defRPr kumimoji="1" sz="4400">
          <a:solidFill>
            <a:schemeClr val="tx2"/>
          </a:solidFill>
          <a:latin typeface="Times New Roman" pitchFamily="18" charset="0"/>
          <a:ea typeface="宋体" charset="-122"/>
        </a:defRPr>
      </a:lvl6pPr>
      <a:lvl7pPr marL="914400" algn="l" rtl="0" fontAlgn="base">
        <a:spcBef>
          <a:spcPct val="0"/>
        </a:spcBef>
        <a:spcAft>
          <a:spcPct val="0"/>
        </a:spcAft>
        <a:defRPr kumimoji="1" sz="4400">
          <a:solidFill>
            <a:schemeClr val="tx2"/>
          </a:solidFill>
          <a:latin typeface="Times New Roman" pitchFamily="18" charset="0"/>
          <a:ea typeface="宋体" charset="-122"/>
        </a:defRPr>
      </a:lvl7pPr>
      <a:lvl8pPr marL="1371600" algn="l" rtl="0" fontAlgn="base">
        <a:spcBef>
          <a:spcPct val="0"/>
        </a:spcBef>
        <a:spcAft>
          <a:spcPct val="0"/>
        </a:spcAft>
        <a:defRPr kumimoji="1" sz="4400">
          <a:solidFill>
            <a:schemeClr val="tx2"/>
          </a:solidFill>
          <a:latin typeface="Times New Roman" pitchFamily="18" charset="0"/>
          <a:ea typeface="宋体" charset="-122"/>
        </a:defRPr>
      </a:lvl8pPr>
      <a:lvl9pPr marL="1828800" algn="l"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fontAlgn="base">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fontAlgn="base">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kumimoji="0" sz="1400" b="0">
                <a:solidFill>
                  <a:schemeClr val="tx1"/>
                </a:solidFill>
                <a:latin typeface="+mn-lt"/>
                <a:ea typeface="+mn-ea"/>
              </a:defRPr>
            </a:lvl1pPr>
          </a:lstStyle>
          <a:p>
            <a:pPr fontAlgn="base">
              <a:spcAft>
                <a:spcPct val="0"/>
              </a:spcAft>
              <a:defRPr/>
            </a:pPr>
            <a:endParaRPr lang="en-US" altLang="zh-CN">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kumimoji="0" sz="1400" b="0">
                <a:solidFill>
                  <a:schemeClr val="tx1"/>
                </a:solidFill>
                <a:latin typeface="+mn-lt"/>
                <a:ea typeface="+mn-ea"/>
              </a:defRPr>
            </a:lvl1pPr>
          </a:lstStyle>
          <a:p>
            <a:pPr fontAlgn="base">
              <a:spcAft>
                <a:spcPct val="0"/>
              </a:spcAft>
              <a:defRPr/>
            </a:pPr>
            <a:endParaRPr lang="en-US" altLang="zh-CN">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b="0">
                <a:solidFill>
                  <a:schemeClr val="tx1"/>
                </a:solidFill>
                <a:latin typeface="Arial" charset="0"/>
                <a:ea typeface="宋体" charset="-122"/>
              </a:defRPr>
            </a:lvl1pPr>
          </a:lstStyle>
          <a:p>
            <a:pPr fontAlgn="base">
              <a:spcBef>
                <a:spcPct val="0"/>
              </a:spcBef>
              <a:spcAft>
                <a:spcPct val="0"/>
              </a:spcAft>
            </a:pPr>
            <a:fld id="{94F1F873-8F21-46B6-9594-31C8A470F847}" type="slidenum">
              <a:rPr lang="en-US" altLang="zh-CN" smtClean="0">
                <a:solidFill>
                  <a:srgbClr val="000000"/>
                </a:solidFill>
              </a:rPr>
              <a:pPr fontAlgn="base">
                <a:spcBef>
                  <a:spcPct val="0"/>
                </a:spcBef>
                <a:spcAft>
                  <a:spcPct val="0"/>
                </a:spcAft>
              </a:p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p:blinds dir="vert"/>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865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mn-lt"/>
                <a:ea typeface="+mn-ea"/>
              </a:defRPr>
            </a:lvl1pPr>
          </a:lstStyle>
          <a:p>
            <a:pPr fontAlgn="base">
              <a:spcAft>
                <a:spcPct val="0"/>
              </a:spcAft>
            </a:pPr>
            <a:fld id="{6B050AA9-A30E-4FC5-8AA5-5402811B7E59}" type="slidenum">
              <a:rPr lang="en-US" altLang="zh-CN" smtClean="0">
                <a:solidFill>
                  <a:srgbClr val="000000"/>
                </a:solidFill>
              </a:rPr>
              <a:pPr fontAlgn="base">
                <a:spcAft>
                  <a:spcPct val="0"/>
                </a:spcAft>
              </a:p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p:blinds dir="vert"/>
  </p:transition>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865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mn-lt"/>
                <a:ea typeface="+mn-ea"/>
              </a:defRPr>
            </a:lvl1pPr>
          </a:lstStyle>
          <a:p>
            <a:pPr fontAlgn="base">
              <a:spcAft>
                <a:spcPct val="0"/>
              </a:spcAft>
            </a:pPr>
            <a:fld id="{6B050AA9-A30E-4FC5-8AA5-5402811B7E59}" type="slidenum">
              <a:rPr lang="en-US" altLang="zh-CN" smtClean="0">
                <a:solidFill>
                  <a:srgbClr val="000000"/>
                </a:solidFill>
              </a:rPr>
              <a:pPr fontAlgn="base">
                <a:spcAft>
                  <a:spcPct val="0"/>
                </a:spcAft>
              </a:p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transition>
    <p:blinds dir="vert"/>
  </p:transition>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9865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86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kumimoji="0" sz="1400" b="0">
                <a:solidFill>
                  <a:schemeClr val="tx1"/>
                </a:solidFill>
                <a:latin typeface="+mn-lt"/>
                <a:ea typeface="+mn-ea"/>
              </a:defRPr>
            </a:lvl1pPr>
          </a:lstStyle>
          <a:p>
            <a:pPr fontAlgn="base">
              <a:spcAft>
                <a:spcPct val="0"/>
              </a:spcAft>
            </a:pPr>
            <a:endParaRPr lang="en-US" altLang="zh-CN" smtClean="0">
              <a:solidFill>
                <a:srgbClr val="000000"/>
              </a:solidFill>
            </a:endParaRPr>
          </a:p>
        </p:txBody>
      </p:sp>
      <p:sp>
        <p:nvSpPr>
          <p:cNvPr id="1986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400" b="0">
                <a:solidFill>
                  <a:schemeClr val="tx1"/>
                </a:solidFill>
                <a:latin typeface="+mn-lt"/>
                <a:ea typeface="+mn-ea"/>
              </a:defRPr>
            </a:lvl1pPr>
          </a:lstStyle>
          <a:p>
            <a:pPr fontAlgn="base">
              <a:spcAft>
                <a:spcPct val="0"/>
              </a:spcAft>
            </a:pPr>
            <a:fld id="{6B050AA9-A30E-4FC5-8AA5-5402811B7E59}" type="slidenum">
              <a:rPr lang="en-US" altLang="zh-CN" smtClean="0">
                <a:solidFill>
                  <a:srgbClr val="000000"/>
                </a:solidFill>
              </a:rPr>
              <a:pPr fontAlgn="base">
                <a:spcAft>
                  <a:spcPct val="0"/>
                </a:spcAft>
              </a:pPr>
              <a:t>‹#›</a:t>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ransition>
    <p:blinds dir="vert"/>
  </p:transition>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BEBFF"/>
            </a:gs>
            <a:gs pos="100000">
              <a:srgbClr val="959AFD"/>
            </a:gs>
          </a:gsLst>
          <a:lin ang="27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457200"/>
            <a:ext cx="7772400"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defRPr>
            </a:lvl1pPr>
          </a:lstStyle>
          <a:p>
            <a:pPr fontAlgn="base">
              <a:spcAft>
                <a:spcPct val="0"/>
              </a:spcAft>
            </a:pPr>
            <a:endParaRPr kumimoji="1" lang="en-US" altLang="zh-CN" smtClean="0">
              <a:solidFill>
                <a:srgbClr val="578963"/>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solidFill>
                  <a:schemeClr val="bg2"/>
                </a:solidFill>
              </a:defRPr>
            </a:lvl1pPr>
          </a:lstStyle>
          <a:p>
            <a:pPr fontAlgn="base">
              <a:spcAft>
                <a:spcPct val="0"/>
              </a:spcAft>
            </a:pPr>
            <a:endParaRPr kumimoji="1" lang="en-US" altLang="zh-CN" smtClean="0">
              <a:solidFill>
                <a:srgbClr val="578963"/>
              </a:solidFill>
            </a:endParaRPr>
          </a:p>
        </p:txBody>
      </p:sp>
      <p:sp>
        <p:nvSpPr>
          <p:cNvPr id="5126"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defRPr>
            </a:lvl1pPr>
          </a:lstStyle>
          <a:p>
            <a:pPr fontAlgn="base">
              <a:spcAft>
                <a:spcPct val="0"/>
              </a:spcAft>
            </a:pPr>
            <a:fld id="{9AACF079-F5C2-454E-B3C3-541ED9D924C2}" type="slidenum">
              <a:rPr kumimoji="1" lang="en-US" altLang="zh-CN" smtClean="0">
                <a:solidFill>
                  <a:srgbClr val="578963"/>
                </a:solidFill>
              </a:rPr>
              <a:pPr fontAlgn="base">
                <a:spcAft>
                  <a:spcPct val="0"/>
                </a:spcAft>
              </a:pPr>
              <a:t>‹#›</a:t>
            </a:fld>
            <a:endParaRPr kumimoji="1" lang="en-US" altLang="zh-CN" smtClean="0">
              <a:solidFill>
                <a:srgbClr val="578963"/>
              </a:solidFill>
            </a:endParaRPr>
          </a:p>
        </p:txBody>
      </p:sp>
    </p:spTree>
    <p:extLst>
      <p:ext uri="{BB962C8B-B14F-4D97-AF65-F5344CB8AC3E}">
        <p14:creationId xmlns:p14="http://schemas.microsoft.com/office/powerpoint/2010/main" xmlns="" val="426449295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pull dir="r"/>
  </p:transition>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bg2"/>
        </a:buClr>
        <a:buFont typeface="Monotype Sorts" pitchFamily="2" charset="2"/>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bg2"/>
        </a:buClr>
        <a:buSzPct val="50000"/>
        <a:buFont typeface="Monotype Sorts" pitchFamily="2" charset="2"/>
        <a:buChar char="l"/>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23.xml"/><Relationship Id="rId7" Type="http://schemas.openxmlformats.org/officeDocument/2006/relationships/slide" Target="slide49.xml"/><Relationship Id="rId2" Type="http://schemas.openxmlformats.org/officeDocument/2006/relationships/slide" Target="slide9.xml"/><Relationship Id="rId1" Type="http://schemas.openxmlformats.org/officeDocument/2006/relationships/slideLayout" Target="../slideLayouts/slideLayout3.xml"/><Relationship Id="rId6" Type="http://schemas.openxmlformats.org/officeDocument/2006/relationships/slide" Target="slide22.xml"/><Relationship Id="rId5" Type="http://schemas.openxmlformats.org/officeDocument/2006/relationships/slide" Target="slide57.xml"/><Relationship Id="rId4" Type="http://schemas.openxmlformats.org/officeDocument/2006/relationships/slide" Target="slide54.xml"/><Relationship Id="rId9" Type="http://schemas.openxmlformats.org/officeDocument/2006/relationships/slide" Target="slide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3.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8.xml"/><Relationship Id="rId1" Type="http://schemas.openxmlformats.org/officeDocument/2006/relationships/vmlDrawing" Target="../drawings/vmlDrawing4.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8.xml"/><Relationship Id="rId1" Type="http://schemas.openxmlformats.org/officeDocument/2006/relationships/vmlDrawing" Target="../drawings/vmlDrawing5.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8.xml"/><Relationship Id="rId1" Type="http://schemas.openxmlformats.org/officeDocument/2006/relationships/vmlDrawing" Target="../drawings/vmlDrawing6.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8.xml"/><Relationship Id="rId1" Type="http://schemas.openxmlformats.org/officeDocument/2006/relationships/vmlDrawing" Target="../drawings/vmlDrawing7.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slide" Target="slide35.xml"/><Relationship Id="rId7" Type="http://schemas.openxmlformats.org/officeDocument/2006/relationships/slide" Target="slide50.xml"/><Relationship Id="rId2" Type="http://schemas.openxmlformats.org/officeDocument/2006/relationships/slide" Target="slide34.xml"/><Relationship Id="rId1" Type="http://schemas.openxmlformats.org/officeDocument/2006/relationships/slideLayout" Target="../slideLayouts/slideLayout3.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7.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0.xml"/><Relationship Id="rId1" Type="http://schemas.openxmlformats.org/officeDocument/2006/relationships/vmlDrawing" Target="../drawings/vmlDrawing8.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0.xml"/><Relationship Id="rId1" Type="http://schemas.openxmlformats.org/officeDocument/2006/relationships/vmlDrawing" Target="../drawings/vmlDrawing9.v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0.xml"/><Relationship Id="rId1" Type="http://schemas.openxmlformats.org/officeDocument/2006/relationships/vmlDrawing" Target="../drawings/vmlDrawing10.v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0.xml"/><Relationship Id="rId1" Type="http://schemas.openxmlformats.org/officeDocument/2006/relationships/vmlDrawing" Target="../drawings/vmlDrawing11.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0.xml"/><Relationship Id="rId1" Type="http://schemas.openxmlformats.org/officeDocument/2006/relationships/vmlDrawing" Target="../drawings/vmlDrawing12.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0.xml"/><Relationship Id="rId1" Type="http://schemas.openxmlformats.org/officeDocument/2006/relationships/vmlDrawing" Target="../drawings/vmlDrawing13.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0.jpeg"/></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54636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smtClean="0"/>
              <a:t>教学内容</a:t>
            </a:r>
          </a:p>
        </p:txBody>
      </p:sp>
      <p:sp>
        <p:nvSpPr>
          <p:cNvPr id="16387" name="内容占位符 2"/>
          <p:cNvSpPr>
            <a:spLocks noGrp="1"/>
          </p:cNvSpPr>
          <p:nvPr>
            <p:ph idx="1"/>
          </p:nvPr>
        </p:nvSpPr>
        <p:spPr/>
        <p:txBody>
          <a:bodyPr/>
          <a:lstStyle/>
          <a:p>
            <a:r>
              <a:rPr lang="en-US" altLang="zh-CN" dirty="0">
                <a:solidFill>
                  <a:schemeClr val="bg1">
                    <a:lumMod val="65000"/>
                  </a:schemeClr>
                </a:solidFill>
              </a:rPr>
              <a:t>7.1 </a:t>
            </a:r>
            <a:r>
              <a:rPr lang="zh-CN" altLang="en-US" dirty="0">
                <a:solidFill>
                  <a:schemeClr val="bg1">
                    <a:lumMod val="65000"/>
                  </a:schemeClr>
                </a:solidFill>
              </a:rPr>
              <a:t>图的定义和术语</a:t>
            </a:r>
          </a:p>
          <a:p>
            <a:r>
              <a:rPr lang="en-US" altLang="zh-CN" dirty="0"/>
              <a:t>7.2 </a:t>
            </a:r>
            <a:r>
              <a:rPr lang="zh-CN" altLang="en-US" dirty="0"/>
              <a:t>图的存储结构</a:t>
            </a:r>
          </a:p>
          <a:p>
            <a:r>
              <a:rPr lang="en-US" altLang="zh-CN" dirty="0"/>
              <a:t>7.3 </a:t>
            </a:r>
            <a:r>
              <a:rPr lang="zh-CN" altLang="en-US" dirty="0"/>
              <a:t>图的</a:t>
            </a:r>
            <a:r>
              <a:rPr lang="zh-CN" altLang="en-US" dirty="0" smtClean="0"/>
              <a:t>遍历</a:t>
            </a:r>
            <a:endParaRPr lang="en-US" altLang="zh-CN" dirty="0" smtClean="0"/>
          </a:p>
          <a:p>
            <a:r>
              <a:rPr lang="en-US" altLang="zh-CN" dirty="0">
                <a:solidFill>
                  <a:schemeClr val="bg1">
                    <a:lumMod val="65000"/>
                  </a:schemeClr>
                </a:solidFill>
              </a:rPr>
              <a:t>7.4 </a:t>
            </a:r>
            <a:r>
              <a:rPr lang="zh-CN" altLang="en-US" dirty="0">
                <a:solidFill>
                  <a:schemeClr val="bg1">
                    <a:lumMod val="65000"/>
                  </a:schemeClr>
                </a:solidFill>
              </a:rPr>
              <a:t>图的连通性问题</a:t>
            </a:r>
          </a:p>
          <a:p>
            <a:r>
              <a:rPr lang="en-US" altLang="zh-CN" dirty="0">
                <a:solidFill>
                  <a:schemeClr val="bg1">
                    <a:lumMod val="65000"/>
                  </a:schemeClr>
                </a:solidFill>
              </a:rPr>
              <a:t>7.5 </a:t>
            </a:r>
            <a:r>
              <a:rPr lang="zh-CN" altLang="en-US" dirty="0">
                <a:solidFill>
                  <a:schemeClr val="bg1">
                    <a:lumMod val="65000"/>
                  </a:schemeClr>
                </a:solidFill>
              </a:rPr>
              <a:t>有向无环图及其应用</a:t>
            </a:r>
          </a:p>
          <a:p>
            <a:r>
              <a:rPr lang="en-US" altLang="zh-CN" dirty="0">
                <a:solidFill>
                  <a:schemeClr val="bg1">
                    <a:lumMod val="65000"/>
                  </a:schemeClr>
                </a:solidFill>
              </a:rPr>
              <a:t>7.6 </a:t>
            </a:r>
            <a:r>
              <a:rPr lang="zh-CN" altLang="en-US" dirty="0">
                <a:solidFill>
                  <a:schemeClr val="bg1">
                    <a:lumMod val="65000"/>
                  </a:schemeClr>
                </a:solidFill>
              </a:rPr>
              <a:t>最短路径</a:t>
            </a:r>
          </a:p>
          <a:p>
            <a:endParaRPr lang="zh-CN" altLang="en-US" dirty="0"/>
          </a:p>
        </p:txBody>
      </p:sp>
    </p:spTree>
    <p:extLst>
      <p:ext uri="{BB962C8B-B14F-4D97-AF65-F5344CB8AC3E}">
        <p14:creationId xmlns:p14="http://schemas.microsoft.com/office/powerpoint/2010/main" xmlns="" val="332885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533400" y="1188041"/>
            <a:ext cx="83820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smtClean="0">
                <a:solidFill>
                  <a:srgbClr val="E9134B"/>
                </a:solidFill>
              </a:rPr>
              <a:t>邻接</a:t>
            </a:r>
            <a:r>
              <a:rPr lang="zh-CN" altLang="en-US" sz="3200" b="1" dirty="0">
                <a:solidFill>
                  <a:srgbClr val="E9134B"/>
                </a:solidFill>
              </a:rPr>
              <a:t>表表示</a:t>
            </a:r>
            <a:r>
              <a:rPr lang="zh-CN" altLang="en-US" sz="3200" b="1" dirty="0" smtClean="0">
                <a:solidFill>
                  <a:srgbClr val="E9134B"/>
                </a:solidFill>
              </a:rPr>
              <a:t>法：</a:t>
            </a:r>
            <a:r>
              <a:rPr lang="zh-CN" altLang="en-US" sz="2800" b="1" dirty="0">
                <a:latin typeface="宋体" panose="02010600030101010101" pitchFamily="2" charset="-122"/>
              </a:rPr>
              <a:t>图的一种</a:t>
            </a:r>
            <a:r>
              <a:rPr lang="zh-CN" altLang="en-US" sz="2800" b="1" dirty="0">
                <a:solidFill>
                  <a:srgbClr val="FF0000"/>
                </a:solidFill>
                <a:latin typeface="宋体" panose="02010600030101010101" pitchFamily="2" charset="-122"/>
              </a:rPr>
              <a:t>链式</a:t>
            </a:r>
            <a:r>
              <a:rPr lang="zh-CN" altLang="en-US" sz="2800" b="1" dirty="0">
                <a:latin typeface="宋体" panose="02010600030101010101" pitchFamily="2" charset="-122"/>
              </a:rPr>
              <a:t>存储结构</a:t>
            </a:r>
            <a:endParaRPr lang="zh-CN" altLang="en-US" sz="2800" b="1" dirty="0">
              <a:solidFill>
                <a:srgbClr val="E9134B"/>
              </a:solidFill>
            </a:endParaRPr>
          </a:p>
        </p:txBody>
      </p:sp>
      <p:sp>
        <p:nvSpPr>
          <p:cNvPr id="55299" name="Text Box 3"/>
          <p:cNvSpPr txBox="1">
            <a:spLocks noChangeArrowheads="1"/>
          </p:cNvSpPr>
          <p:nvPr/>
        </p:nvSpPr>
        <p:spPr bwMode="auto">
          <a:xfrm>
            <a:off x="609600" y="1899989"/>
            <a:ext cx="8305800" cy="2349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780"/>
              </a:spcBef>
            </a:pPr>
            <a:r>
              <a:rPr lang="zh-CN" altLang="en-US" sz="2800" b="1" dirty="0" smtClean="0">
                <a:solidFill>
                  <a:srgbClr val="FF0000"/>
                </a:solidFill>
              </a:rPr>
              <a:t>基本</a:t>
            </a:r>
            <a:r>
              <a:rPr lang="zh-CN" altLang="en-US" sz="2800" b="1" dirty="0">
                <a:solidFill>
                  <a:srgbClr val="FF0000"/>
                </a:solidFill>
              </a:rPr>
              <a:t>思想</a:t>
            </a:r>
            <a:r>
              <a:rPr lang="zh-CN" altLang="en-US" sz="2800" b="1" dirty="0" smtClean="0">
                <a:solidFill>
                  <a:srgbClr val="FF0000"/>
                </a:solidFill>
              </a:rPr>
              <a:t>：</a:t>
            </a:r>
            <a:r>
              <a:rPr lang="zh-CN" altLang="en-US" sz="2800" b="1" dirty="0" smtClean="0"/>
              <a:t>对于</a:t>
            </a:r>
            <a:r>
              <a:rPr lang="zh-CN" altLang="en-US" sz="2800" b="1" dirty="0"/>
              <a:t>图的每个顶点</a:t>
            </a:r>
            <a:r>
              <a:rPr lang="en-US" altLang="zh-CN" sz="2800" b="1" i="1" dirty="0"/>
              <a:t>v</a:t>
            </a:r>
            <a:r>
              <a:rPr lang="en-US" altLang="zh-CN" sz="2800" b="1" i="1" baseline="-30000" dirty="0"/>
              <a:t>i</a:t>
            </a:r>
            <a:r>
              <a:rPr lang="en-US" altLang="zh-CN" sz="2800" b="1" dirty="0"/>
              <a:t>，</a:t>
            </a:r>
            <a:r>
              <a:rPr lang="zh-CN" altLang="en-US" sz="2800" b="1" dirty="0"/>
              <a:t>将所有邻接于</a:t>
            </a:r>
            <a:r>
              <a:rPr lang="en-US" altLang="zh-CN" sz="2800" b="1" i="1" dirty="0"/>
              <a:t>v</a:t>
            </a:r>
            <a:r>
              <a:rPr lang="en-US" altLang="zh-CN" sz="2800" b="1" i="1" baseline="-30000" dirty="0"/>
              <a:t>i</a:t>
            </a:r>
            <a:r>
              <a:rPr lang="zh-CN" altLang="en-US" sz="2800" b="1" dirty="0"/>
              <a:t>的顶点链成一个单链表，称为顶点</a:t>
            </a:r>
            <a:r>
              <a:rPr lang="en-US" altLang="zh-CN" sz="2800" b="1" i="1" dirty="0"/>
              <a:t>v</a:t>
            </a:r>
            <a:r>
              <a:rPr lang="en-US" altLang="zh-CN" sz="2800" b="1" i="1" baseline="-30000" dirty="0"/>
              <a:t>i</a:t>
            </a:r>
            <a:r>
              <a:rPr lang="zh-CN" altLang="en-US" sz="2800" b="1" dirty="0"/>
              <a:t>的</a:t>
            </a:r>
            <a:r>
              <a:rPr lang="zh-CN" altLang="en-US" sz="2800" b="1" dirty="0">
                <a:solidFill>
                  <a:srgbClr val="FF0000"/>
                </a:solidFill>
              </a:rPr>
              <a:t>边表</a:t>
            </a:r>
            <a:r>
              <a:rPr lang="zh-CN" altLang="en-US" sz="2800" b="1" dirty="0"/>
              <a:t>（对于</a:t>
            </a:r>
            <a:r>
              <a:rPr lang="zh-CN" altLang="en-US" sz="2800" b="1" dirty="0">
                <a:solidFill>
                  <a:srgbClr val="FF0000"/>
                </a:solidFill>
              </a:rPr>
              <a:t>有向图</a:t>
            </a:r>
            <a:r>
              <a:rPr lang="zh-CN" altLang="en-US" sz="2800" b="1" dirty="0"/>
              <a:t>则称为</a:t>
            </a:r>
            <a:r>
              <a:rPr lang="zh-CN" altLang="en-US" sz="2800" b="1" dirty="0">
                <a:solidFill>
                  <a:srgbClr val="FF0000"/>
                </a:solidFill>
              </a:rPr>
              <a:t>出边表</a:t>
            </a:r>
            <a:r>
              <a:rPr lang="zh-CN" altLang="en-US" sz="2800" b="1" dirty="0"/>
              <a:t>），所有边表的头指针和存储顶点信息的一维</a:t>
            </a:r>
            <a:r>
              <a:rPr lang="zh-CN" altLang="en-US" sz="2800" b="1" dirty="0">
                <a:latin typeface="宋体" panose="02010600030101010101" pitchFamily="2" charset="-122"/>
              </a:rPr>
              <a:t>数组构成</a:t>
            </a:r>
            <a:r>
              <a:rPr lang="zh-CN" altLang="en-US" sz="2800" b="1" dirty="0" smtClean="0">
                <a:latin typeface="宋体" panose="02010600030101010101" pitchFamily="2" charset="-122"/>
              </a:rPr>
              <a:t>了</a:t>
            </a:r>
            <a:r>
              <a:rPr lang="zh-CN" altLang="en-US" sz="2800" b="1" dirty="0" smtClean="0">
                <a:solidFill>
                  <a:srgbClr val="FF0000"/>
                </a:solidFill>
                <a:latin typeface="宋体" panose="02010600030101010101" pitchFamily="2" charset="-122"/>
              </a:rPr>
              <a:t>表头结点表</a:t>
            </a:r>
            <a:r>
              <a:rPr lang="zh-CN" altLang="en-US" sz="2800" b="1" dirty="0">
                <a:latin typeface="宋体" panose="02010600030101010101" pitchFamily="2" charset="-122"/>
              </a:rPr>
              <a:t>。</a:t>
            </a:r>
            <a:r>
              <a:rPr lang="zh-CN" altLang="en-US" sz="2800" b="1" dirty="0"/>
              <a:t> </a:t>
            </a:r>
          </a:p>
          <a:p>
            <a:pPr eaLnBrk="1" hangingPunct="1">
              <a:spcBef>
                <a:spcPts val="780"/>
              </a:spcBef>
            </a:pPr>
            <a:endParaRPr lang="zh-CN" altLang="en-US" sz="2800" b="1" dirty="0" smtClean="0"/>
          </a:p>
        </p:txBody>
      </p:sp>
      <p:sp>
        <p:nvSpPr>
          <p:cNvPr id="55300" name="Text Box 4"/>
          <p:cNvSpPr txBox="1">
            <a:spLocks noChangeArrowheads="1"/>
          </p:cNvSpPr>
          <p:nvPr/>
        </p:nvSpPr>
        <p:spPr bwMode="auto">
          <a:xfrm>
            <a:off x="690307" y="3933056"/>
            <a:ext cx="82296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dirty="0" smtClean="0"/>
              <a:t>一</a:t>
            </a:r>
            <a:r>
              <a:rPr lang="zh-CN" altLang="en-US" sz="2800" b="1" dirty="0"/>
              <a:t>个</a:t>
            </a:r>
            <a:r>
              <a:rPr lang="en-US" altLang="zh-CN" sz="2800" b="1" dirty="0"/>
              <a:t>n</a:t>
            </a:r>
            <a:r>
              <a:rPr lang="zh-CN" altLang="en-US" sz="2800" b="1" dirty="0"/>
              <a:t>个顶点的图的邻接表表示由</a:t>
            </a:r>
            <a:r>
              <a:rPr lang="zh-CN" altLang="en-US" sz="2800" b="1" dirty="0">
                <a:solidFill>
                  <a:srgbClr val="FF0000"/>
                </a:solidFill>
              </a:rPr>
              <a:t>表头结点表与边表</a:t>
            </a:r>
            <a:r>
              <a:rPr lang="zh-CN" altLang="en-US" sz="2800" b="1" dirty="0"/>
              <a:t>两部分构成。</a:t>
            </a:r>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en-US" altLang="zh-CN" kern="0" smtClean="0"/>
              <a:t>7.2  </a:t>
            </a:r>
            <a:r>
              <a:rPr lang="zh-CN" altLang="en-US" kern="0" smtClean="0"/>
              <a:t>图的存储结构</a:t>
            </a:r>
            <a:endParaRPr lang="zh-CN" altLang="en-US" kern="0" dirty="0"/>
          </a:p>
        </p:txBody>
      </p:sp>
    </p:spTree>
    <p:extLst>
      <p:ext uri="{BB962C8B-B14F-4D97-AF65-F5344CB8AC3E}">
        <p14:creationId xmlns:p14="http://schemas.microsoft.com/office/powerpoint/2010/main" xmlns="" val="1614928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r>
              <a:rPr lang="zh-CN" altLang="en-US" dirty="0"/>
              <a:t>邻接</a:t>
            </a:r>
            <a:r>
              <a:rPr lang="zh-CN" altLang="en-US" dirty="0" smtClean="0"/>
              <a:t>表表示</a:t>
            </a:r>
            <a:r>
              <a:rPr lang="zh-CN" altLang="en-US" dirty="0"/>
              <a:t>法</a:t>
            </a:r>
          </a:p>
          <a:p>
            <a:pPr lvl="1"/>
            <a:r>
              <a:rPr lang="zh-CN" altLang="en-US" dirty="0"/>
              <a:t>为图中每个顶点建立一个单链表，第</a:t>
            </a:r>
            <a:r>
              <a:rPr lang="en-US" altLang="zh-CN" i="1" dirty="0" err="1">
                <a:latin typeface="Times New Roman" pitchFamily="18" charset="0"/>
                <a:cs typeface="Times New Roman" pitchFamily="18" charset="0"/>
              </a:rPr>
              <a:t>i</a:t>
            </a:r>
            <a:r>
              <a:rPr lang="zh-CN" altLang="en-US" dirty="0"/>
              <a:t>个单链表中的结点表示依附于顶点</a:t>
            </a:r>
            <a:r>
              <a:rPr lang="en-US" altLang="zh-CN" i="1" dirty="0">
                <a:latin typeface="Times New Roman" pitchFamily="18" charset="0"/>
                <a:cs typeface="Times New Roman" pitchFamily="18" charset="0"/>
              </a:rPr>
              <a:t>V</a:t>
            </a:r>
            <a:r>
              <a:rPr lang="en-US" altLang="zh-CN" i="1" baseline="-25000" dirty="0">
                <a:latin typeface="Times New Roman" pitchFamily="18" charset="0"/>
                <a:cs typeface="Times New Roman" pitchFamily="18" charset="0"/>
              </a:rPr>
              <a:t>i</a:t>
            </a:r>
            <a:r>
              <a:rPr lang="zh-CN" altLang="en-US" dirty="0"/>
              <a:t>的</a:t>
            </a:r>
            <a:r>
              <a:rPr lang="zh-CN" altLang="en-US" dirty="0" smtClean="0"/>
              <a:t>边。（有向图</a:t>
            </a:r>
            <a:r>
              <a:rPr lang="zh-CN" altLang="en-US" dirty="0"/>
              <a:t>中指以</a:t>
            </a:r>
            <a:r>
              <a:rPr lang="en-US" altLang="zh-CN" i="1" dirty="0">
                <a:latin typeface="Times New Roman" pitchFamily="18" charset="0"/>
                <a:cs typeface="Times New Roman" pitchFamily="18" charset="0"/>
              </a:rPr>
              <a:t>V</a:t>
            </a:r>
            <a:r>
              <a:rPr lang="en-US" altLang="zh-CN" i="1" baseline="-25000" dirty="0">
                <a:latin typeface="Times New Roman" pitchFamily="18" charset="0"/>
                <a:cs typeface="Times New Roman" pitchFamily="18" charset="0"/>
              </a:rPr>
              <a:t>i</a:t>
            </a:r>
            <a:r>
              <a:rPr lang="zh-CN" altLang="en-US" dirty="0"/>
              <a:t>为尾的</a:t>
            </a:r>
            <a:r>
              <a:rPr lang="zh-CN" altLang="en-US" dirty="0" smtClean="0"/>
              <a:t>弧）</a:t>
            </a:r>
            <a:endParaRPr lang="en-US" altLang="zh-CN" dirty="0" smtClean="0"/>
          </a:p>
          <a:p>
            <a:pPr lvl="2"/>
            <a:r>
              <a:rPr lang="zh-CN" altLang="en-US" dirty="0" smtClean="0"/>
              <a:t>链表中</a:t>
            </a:r>
            <a:r>
              <a:rPr lang="zh-CN" altLang="en-US" dirty="0"/>
              <a:t>每个结点都设为</a:t>
            </a:r>
            <a:r>
              <a:rPr lang="en-US" altLang="zh-CN" dirty="0"/>
              <a:t>3</a:t>
            </a:r>
            <a:r>
              <a:rPr lang="zh-CN" altLang="en-US" dirty="0"/>
              <a:t>个域</a:t>
            </a:r>
          </a:p>
        </p:txBody>
      </p:sp>
      <p:graphicFrame>
        <p:nvGraphicFramePr>
          <p:cNvPr id="4" name="Group 50"/>
          <p:cNvGraphicFramePr>
            <a:graphicFrameLocks noGrp="1"/>
          </p:cNvGraphicFramePr>
          <p:nvPr>
            <p:extLst>
              <p:ext uri="{D42A27DB-BD31-4B8C-83A1-F6EECF244321}">
                <p14:modId xmlns:p14="http://schemas.microsoft.com/office/powerpoint/2010/main" xmlns="" val="1055905083"/>
              </p:ext>
            </p:extLst>
          </p:nvPr>
        </p:nvGraphicFramePr>
        <p:xfrm>
          <a:off x="4631754" y="4220145"/>
          <a:ext cx="3810000" cy="518160"/>
        </p:xfrm>
        <a:graphic>
          <a:graphicData uri="http://schemas.openxmlformats.org/drawingml/2006/table">
            <a:tbl>
              <a:tblPr/>
              <a:tblGrid>
                <a:gridCol w="1270000"/>
                <a:gridCol w="1406525"/>
                <a:gridCol w="1133475"/>
              </a:tblGrid>
              <a:tr h="50800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adjvex</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nextarc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info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Group 52"/>
          <p:cNvGraphicFramePr>
            <a:graphicFrameLocks noGrp="1"/>
          </p:cNvGraphicFramePr>
          <p:nvPr>
            <p:extLst>
              <p:ext uri="{D42A27DB-BD31-4B8C-83A1-F6EECF244321}">
                <p14:modId xmlns:p14="http://schemas.microsoft.com/office/powerpoint/2010/main" xmlns="" val="3166110320"/>
              </p:ext>
            </p:extLst>
          </p:nvPr>
        </p:nvGraphicFramePr>
        <p:xfrm>
          <a:off x="528066" y="4148708"/>
          <a:ext cx="2540000" cy="518160"/>
        </p:xfrm>
        <a:graphic>
          <a:graphicData uri="http://schemas.openxmlformats.org/drawingml/2006/table">
            <a:tbl>
              <a:tblPr/>
              <a:tblGrid>
                <a:gridCol w="1270000"/>
                <a:gridCol w="1270000"/>
              </a:tblGrid>
              <a:tr h="434975">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data</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firstarc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Rectangle 32"/>
          <p:cNvSpPr>
            <a:spLocks noChangeArrowheads="1"/>
          </p:cNvSpPr>
          <p:nvPr/>
        </p:nvSpPr>
        <p:spPr bwMode="auto">
          <a:xfrm>
            <a:off x="5436096" y="3717032"/>
            <a:ext cx="214840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表结点</a:t>
            </a:r>
            <a:r>
              <a:rPr kumimoji="0" lang="en-US" altLang="zh-CN" sz="24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a:t>
            </a:r>
            <a:r>
              <a:rPr kumimoji="0" lang="zh-CN" altLang="en-US" sz="24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边表</a:t>
            </a:r>
            <a:r>
              <a:rPr kumimoji="0" lang="en-US" altLang="zh-CN" sz="24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a:t>
            </a:r>
            <a:endParaRPr kumimoji="0" lang="zh-CN" altLang="en-US" sz="24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endParaRPr>
          </a:p>
        </p:txBody>
      </p:sp>
      <p:sp>
        <p:nvSpPr>
          <p:cNvPr id="7" name="Rectangle 33"/>
          <p:cNvSpPr>
            <a:spLocks noChangeArrowheads="1"/>
          </p:cNvSpPr>
          <p:nvPr/>
        </p:nvSpPr>
        <p:spPr bwMode="auto">
          <a:xfrm>
            <a:off x="883411" y="3645024"/>
            <a:ext cx="180393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CC"/>
                </a:solidFill>
                <a:effectLst>
                  <a:outerShdw blurRad="38100" dist="38100" dir="2700000" algn="tl">
                    <a:srgbClr val="C0C0C0"/>
                  </a:outerShdw>
                </a:effectLst>
                <a:uLnTx/>
                <a:uFillTx/>
                <a:ea typeface="宋体" pitchFamily="2" charset="-122"/>
              </a:rPr>
              <a:t>头结点</a:t>
            </a:r>
          </a:p>
        </p:txBody>
      </p:sp>
      <p:sp>
        <p:nvSpPr>
          <p:cNvPr id="8" name="AutoShape 34"/>
          <p:cNvSpPr>
            <a:spLocks noChangeArrowheads="1"/>
          </p:cNvSpPr>
          <p:nvPr/>
        </p:nvSpPr>
        <p:spPr bwMode="auto">
          <a:xfrm>
            <a:off x="3912616" y="5301233"/>
            <a:ext cx="1752600" cy="990600"/>
          </a:xfrm>
          <a:prstGeom prst="wedgeRectCallout">
            <a:avLst>
              <a:gd name="adj1" fmla="val 9602"/>
              <a:gd name="adj2" fmla="val -102884"/>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00CC"/>
                </a:solidFill>
                <a:effectLst/>
                <a:uLnTx/>
                <a:uFillTx/>
              </a:rPr>
              <a:t>邻接点域，</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表示</a:t>
            </a:r>
            <a:r>
              <a:rPr kumimoji="0" lang="en-US" altLang="zh-CN"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v</a:t>
            </a:r>
            <a:r>
              <a:rPr kumimoji="0" lang="en-US" altLang="zh-CN" sz="2000" b="1" i="0" u="none" strike="noStrike" kern="0" cap="none" spc="0" normalizeH="0" baseline="-25000" noProof="0" dirty="0" smtClean="0">
                <a:ln>
                  <a:noFill/>
                </a:ln>
                <a:solidFill>
                  <a:srgbClr val="0000CC"/>
                </a:solidFill>
                <a:effectLst/>
                <a:uLnTx/>
                <a:uFillTx/>
                <a:latin typeface="楷体_GB2312" pitchFamily="49" charset="-122"/>
                <a:ea typeface="楷体_GB2312" pitchFamily="49" charset="-122"/>
              </a:rPr>
              <a:t>i</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一个邻接点的位置</a:t>
            </a:r>
          </a:p>
        </p:txBody>
      </p:sp>
      <p:sp>
        <p:nvSpPr>
          <p:cNvPr id="9" name="AutoShape 35"/>
          <p:cNvSpPr>
            <a:spLocks noChangeArrowheads="1"/>
          </p:cNvSpPr>
          <p:nvPr/>
        </p:nvSpPr>
        <p:spPr bwMode="auto">
          <a:xfrm>
            <a:off x="5855716" y="5301233"/>
            <a:ext cx="1524000" cy="990600"/>
          </a:xfrm>
          <a:prstGeom prst="wedgeRectCallout">
            <a:avLst>
              <a:gd name="adj1" fmla="val -2810"/>
              <a:gd name="adj2" fmla="val -95194"/>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smtClean="0">
                <a:ln>
                  <a:noFill/>
                </a:ln>
                <a:solidFill>
                  <a:srgbClr val="0000CC"/>
                </a:solidFill>
                <a:effectLst/>
                <a:uLnTx/>
                <a:uFillTx/>
              </a:rPr>
              <a:t>链域，</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指向</a:t>
            </a:r>
            <a:r>
              <a:rPr kumimoji="0" lang="en-US" altLang="zh-CN"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v</a:t>
            </a:r>
            <a:r>
              <a:rPr kumimoji="0" lang="en-US" altLang="zh-CN" sz="2000" b="1" i="0" u="none" strike="noStrike" kern="0" cap="none" spc="0" normalizeH="0" baseline="-25000" noProof="0" dirty="0" smtClean="0">
                <a:ln>
                  <a:noFill/>
                </a:ln>
                <a:solidFill>
                  <a:srgbClr val="0000CC"/>
                </a:solidFill>
                <a:effectLst/>
                <a:uLnTx/>
                <a:uFillTx/>
                <a:latin typeface="楷体_GB2312" pitchFamily="49" charset="-122"/>
                <a:ea typeface="楷体_GB2312" pitchFamily="49" charset="-122"/>
              </a:rPr>
              <a:t>i</a:t>
            </a:r>
            <a:r>
              <a:rPr kumimoji="0" lang="zh-CN" altLang="en-US" sz="20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下一个边或弧的结点</a:t>
            </a:r>
          </a:p>
        </p:txBody>
      </p:sp>
      <p:sp>
        <p:nvSpPr>
          <p:cNvPr id="10" name="AutoShape 36"/>
          <p:cNvSpPr>
            <a:spLocks noChangeArrowheads="1"/>
          </p:cNvSpPr>
          <p:nvPr/>
        </p:nvSpPr>
        <p:spPr bwMode="auto">
          <a:xfrm>
            <a:off x="7584504" y="5301233"/>
            <a:ext cx="1524000" cy="990600"/>
          </a:xfrm>
          <a:prstGeom prst="wedgeRectCallout">
            <a:avLst>
              <a:gd name="adj1" fmla="val -22602"/>
              <a:gd name="adj2" fmla="val -104648"/>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CC"/>
                </a:solidFill>
                <a:effectLst/>
                <a:uLnTx/>
                <a:uFillTx/>
              </a:rPr>
              <a:t>数据域，</a:t>
            </a:r>
            <a:r>
              <a:rPr kumimoji="0" lang="zh-CN" altLang="en-US" sz="2000" b="1" i="0" u="none" strike="noStrike" kern="0" cap="none" spc="0" normalizeH="0" baseline="0" noProof="0" smtClean="0">
                <a:ln>
                  <a:noFill/>
                </a:ln>
                <a:solidFill>
                  <a:srgbClr val="0000CC"/>
                </a:solidFill>
                <a:effectLst/>
                <a:uLnTx/>
                <a:uFillTx/>
                <a:latin typeface="楷体_GB2312" pitchFamily="49" charset="-122"/>
                <a:ea typeface="楷体_GB2312" pitchFamily="49" charset="-122"/>
              </a:rPr>
              <a:t>与边有关信息（如权值）</a:t>
            </a:r>
          </a:p>
        </p:txBody>
      </p:sp>
      <p:sp>
        <p:nvSpPr>
          <p:cNvPr id="11" name="AutoShape 37"/>
          <p:cNvSpPr>
            <a:spLocks noChangeArrowheads="1"/>
          </p:cNvSpPr>
          <p:nvPr/>
        </p:nvSpPr>
        <p:spPr bwMode="auto">
          <a:xfrm>
            <a:off x="383604" y="5156770"/>
            <a:ext cx="1524000" cy="990600"/>
          </a:xfrm>
          <a:prstGeom prst="wedgeRectCallout">
            <a:avLst>
              <a:gd name="adj1" fmla="val 18542"/>
              <a:gd name="adj2" fmla="val -95194"/>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CC"/>
                </a:solidFill>
                <a:effectLst/>
                <a:uLnTx/>
                <a:uFillTx/>
              </a:rPr>
              <a:t>数据域，存储顶点</a:t>
            </a:r>
            <a:r>
              <a:rPr kumimoji="0" lang="en-US" altLang="zh-CN" sz="2000" b="1" i="0" u="none" strike="noStrike" kern="0" cap="none" spc="0" normalizeH="0" baseline="0" noProof="0" smtClean="0">
                <a:ln>
                  <a:noFill/>
                </a:ln>
                <a:solidFill>
                  <a:srgbClr val="0000CC"/>
                </a:solidFill>
                <a:effectLst/>
                <a:uLnTx/>
                <a:uFillTx/>
              </a:rPr>
              <a:t>v</a:t>
            </a:r>
            <a:r>
              <a:rPr kumimoji="0" lang="en-US" altLang="zh-CN" sz="2000" b="1" i="0" u="none" strike="noStrike" kern="0" cap="none" spc="0" normalizeH="0" baseline="-25000" noProof="0" smtClean="0">
                <a:ln>
                  <a:noFill/>
                </a:ln>
                <a:solidFill>
                  <a:srgbClr val="0000CC"/>
                </a:solidFill>
                <a:effectLst/>
                <a:uLnTx/>
                <a:uFillTx/>
              </a:rPr>
              <a:t>i</a:t>
            </a:r>
            <a:r>
              <a:rPr kumimoji="0" lang="en-US" altLang="zh-CN" sz="2000" b="1" i="0" u="none" strike="noStrike" kern="0" cap="none" spc="0" normalizeH="0" baseline="0" noProof="0" smtClean="0">
                <a:ln>
                  <a:noFill/>
                </a:ln>
                <a:solidFill>
                  <a:srgbClr val="0000CC"/>
                </a:solidFill>
                <a:effectLst/>
                <a:uLnTx/>
                <a:uFillTx/>
              </a:rPr>
              <a:t> </a:t>
            </a:r>
            <a:r>
              <a:rPr kumimoji="0" lang="zh-CN" altLang="en-US" sz="2000" b="1" i="0" u="none" strike="noStrike" kern="0" cap="none" spc="0" normalizeH="0" baseline="0" noProof="0" smtClean="0">
                <a:ln>
                  <a:noFill/>
                </a:ln>
                <a:solidFill>
                  <a:srgbClr val="0000CC"/>
                </a:solidFill>
                <a:effectLst/>
                <a:uLnTx/>
                <a:uFillTx/>
              </a:rPr>
              <a:t>信息</a:t>
            </a:r>
          </a:p>
        </p:txBody>
      </p:sp>
      <p:sp>
        <p:nvSpPr>
          <p:cNvPr id="12" name="AutoShape 38"/>
          <p:cNvSpPr>
            <a:spLocks noChangeArrowheads="1"/>
          </p:cNvSpPr>
          <p:nvPr/>
        </p:nvSpPr>
        <p:spPr bwMode="auto">
          <a:xfrm>
            <a:off x="2112391" y="5156770"/>
            <a:ext cx="1524000" cy="990600"/>
          </a:xfrm>
          <a:prstGeom prst="wedgeRectCallout">
            <a:avLst>
              <a:gd name="adj1" fmla="val -25935"/>
              <a:gd name="adj2" fmla="val -106088"/>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smtClean="0">
                <a:ln>
                  <a:noFill/>
                </a:ln>
                <a:solidFill>
                  <a:srgbClr val="0000CC"/>
                </a:solidFill>
                <a:effectLst/>
                <a:uLnTx/>
                <a:uFillTx/>
              </a:rPr>
              <a:t>链域，</a:t>
            </a:r>
            <a:r>
              <a:rPr kumimoji="0" lang="zh-CN" altLang="en-US" sz="2000" b="1" i="0" u="none" strike="noStrike" kern="0" cap="none" spc="0" normalizeH="0" baseline="0" noProof="0" smtClean="0">
                <a:ln>
                  <a:noFill/>
                </a:ln>
                <a:solidFill>
                  <a:srgbClr val="0000CC"/>
                </a:solidFill>
                <a:effectLst/>
                <a:uLnTx/>
                <a:uFillTx/>
                <a:latin typeface="楷体_GB2312" pitchFamily="49" charset="-122"/>
                <a:ea typeface="楷体_GB2312" pitchFamily="49" charset="-122"/>
              </a:rPr>
              <a:t>指向单链表的第一个结点</a:t>
            </a:r>
          </a:p>
        </p:txBody>
      </p:sp>
      <p:sp>
        <p:nvSpPr>
          <p:cNvPr id="13" name="Line 39"/>
          <p:cNvSpPr>
            <a:spLocks noChangeShapeType="1"/>
          </p:cNvSpPr>
          <p:nvPr/>
        </p:nvSpPr>
        <p:spPr bwMode="auto">
          <a:xfrm>
            <a:off x="3047429" y="4436045"/>
            <a:ext cx="1524000" cy="0"/>
          </a:xfrm>
          <a:prstGeom prst="line">
            <a:avLst/>
          </a:prstGeom>
          <a:noFill/>
          <a:ln w="22225">
            <a:solidFill>
              <a:srgbClr val="0000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Tree>
    <p:extLst>
      <p:ext uri="{BB962C8B-B14F-4D97-AF65-F5344CB8AC3E}">
        <p14:creationId xmlns:p14="http://schemas.microsoft.com/office/powerpoint/2010/main" xmlns="" val="22409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nimBg="1" autoUpdateAnimBg="0"/>
      <p:bldP spid="9" grpId="0" animBg="1" autoUpdateAnimBg="0"/>
      <p:bldP spid="10" grpId="0" animBg="1" autoUpdateAnimBg="0"/>
      <p:bldP spid="11" grpId="0" animBg="1" autoUpdateAnimBg="0"/>
      <p:bldP spid="12" grpId="0" animBg="1" autoUpdateAnimBg="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a:xfrm>
            <a:off x="395536" y="980728"/>
            <a:ext cx="8569325" cy="5399087"/>
          </a:xfrm>
        </p:spPr>
        <p:txBody>
          <a:bodyPr/>
          <a:lstStyle/>
          <a:p>
            <a:r>
              <a:rPr lang="zh-CN" altLang="en-US" dirty="0"/>
              <a:t>邻接表的存储表示</a:t>
            </a:r>
          </a:p>
          <a:p>
            <a:endParaRPr lang="zh-CN" altLang="en-US" dirty="0"/>
          </a:p>
        </p:txBody>
      </p:sp>
      <p:sp>
        <p:nvSpPr>
          <p:cNvPr id="4" name="Text Box 3"/>
          <p:cNvSpPr txBox="1">
            <a:spLocks noChangeArrowheads="1"/>
          </p:cNvSpPr>
          <p:nvPr/>
        </p:nvSpPr>
        <p:spPr bwMode="auto">
          <a:xfrm>
            <a:off x="539552" y="1484784"/>
            <a:ext cx="6205499" cy="1698927"/>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typedef</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struct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CC"/>
                </a:solidFill>
                <a:effectLst/>
                <a:uLnTx/>
                <a:uFillTx/>
                <a:ea typeface="黑体" pitchFamily="49" charset="-122"/>
              </a:rPr>
              <a:t>ArcNode</a:t>
            </a:r>
            <a:r>
              <a:rPr kumimoji="0" lang="en-US" altLang="zh-CN" sz="1800" b="1" i="0" u="none" strike="noStrike" kern="0" cap="none" spc="0" normalizeH="0" baseline="0" noProof="0" dirty="0" smtClean="0">
                <a:ln>
                  <a:noFill/>
                </a:ln>
                <a:solidFill>
                  <a:srgbClr val="0000CC"/>
                </a:solidFill>
                <a:effectLst/>
                <a:uLnTx/>
                <a:uFillTx/>
                <a:ea typeface="黑体" pitchFamily="49" charset="-122"/>
              </a:rPr>
              <a:t> </a:t>
            </a:r>
            <a:r>
              <a:rPr kumimoji="0" lang="en-US" altLang="zh-CN" sz="1800" b="1" i="0" u="none" strike="noStrike" kern="0" cap="none" spc="0" normalizeH="0" baseline="0" noProof="0" dirty="0" smtClean="0">
                <a:ln>
                  <a:noFill/>
                </a:ln>
                <a:solidFill>
                  <a:srgbClr val="0000FF"/>
                </a:solidFill>
                <a:effectLst/>
                <a:uLnTx/>
                <a:uFillTx/>
                <a:ea typeface="黑体" pitchFamily="49" charset="-122"/>
              </a:rPr>
              <a: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smtClean="0">
                <a:ln>
                  <a:noFill/>
                </a:ln>
                <a:solidFill>
                  <a:srgbClr val="000000"/>
                </a:solidFill>
                <a:effectLst/>
                <a:uLnTx/>
                <a:uFillTx/>
                <a:ea typeface="楷体_GB2312" pitchFamily="49" charset="-122"/>
              </a:rPr>
              <a:t>//</a:t>
            </a:r>
            <a:r>
              <a:rPr kumimoji="0" lang="zh-CN" altLang="en-US" sz="1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边结构</a:t>
            </a: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int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adjvex</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smtClean="0">
                <a:ln>
                  <a:noFill/>
                </a:ln>
                <a:solidFill>
                  <a:srgbClr val="000000"/>
                </a:solidFill>
                <a:effectLst/>
                <a:uLnTx/>
                <a:uFillTx/>
                <a:ea typeface="楷体_GB2312" pitchFamily="49" charset="-122"/>
                <a:sym typeface="Symbol" pitchFamily="18" charset="2"/>
              </a:rPr>
              <a:t>//</a:t>
            </a:r>
            <a:r>
              <a:rPr kumimoji="0" lang="zh-CN" altLang="en-US" sz="1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itchFamily="18" charset="2"/>
              </a:rPr>
              <a:t>该弧所指向的顶点位置</a:t>
            </a:r>
            <a:endParaRPr kumimoji="0" lang="zh-CN" altLang="en-US" sz="1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endParaRP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struct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ArcNode</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nextarcs</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smtClean="0">
                <a:ln>
                  <a:noFill/>
                </a:ln>
                <a:solidFill>
                  <a:srgbClr val="000000"/>
                </a:solidFill>
                <a:effectLst/>
                <a:uLnTx/>
                <a:uFillTx/>
                <a:ea typeface="楷体_GB2312" pitchFamily="49" charset="-122"/>
                <a:sym typeface="Symbol" pitchFamily="18" charset="2"/>
              </a:rPr>
              <a:t>//</a:t>
            </a:r>
            <a:r>
              <a:rPr kumimoji="0" lang="zh-CN" altLang="en-US" sz="1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itchFamily="18" charset="2"/>
              </a:rPr>
              <a:t>指向下一条弧的指针</a:t>
            </a:r>
            <a:endParaRPr kumimoji="0" lang="zh-CN" altLang="en-US" sz="1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endParaRP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InfoArc</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*info;                     </a:t>
            </a:r>
            <a:r>
              <a:rPr kumimoji="0" lang="en-US" altLang="zh-CN" sz="1800" b="1" i="0" u="none" strike="noStrike" kern="0" cap="none" spc="0" normalizeH="0" baseline="0" noProof="0" dirty="0" smtClean="0">
                <a:ln>
                  <a:noFill/>
                </a:ln>
                <a:solidFill>
                  <a:srgbClr val="000000"/>
                </a:solidFill>
                <a:effectLst/>
                <a:uLnTx/>
                <a:uFillTx/>
                <a:ea typeface="楷体_GB2312" pitchFamily="49" charset="-122"/>
                <a:sym typeface="Symbol" pitchFamily="18" charset="2"/>
              </a:rPr>
              <a:t>//</a:t>
            </a:r>
            <a:r>
              <a:rPr kumimoji="0" lang="zh-CN" altLang="en-US" sz="1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itchFamily="18" charset="2"/>
              </a:rPr>
              <a:t>该弧相关信息的指针</a:t>
            </a:r>
            <a:endParaRPr kumimoji="0" lang="zh-CN" altLang="en-US" sz="18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endParaRPr>
          </a:p>
          <a:p>
            <a:pPr marL="0" marR="0" lvl="0" indent="0" defTabSz="914400" eaLnBrk="1" fontAlgn="auto" latinLnBrk="0" hangingPunct="1">
              <a:lnSpc>
                <a:spcPct val="120000"/>
              </a:lnSpc>
              <a:spcBef>
                <a:spcPct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CC"/>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CC"/>
                </a:solidFill>
                <a:effectLst/>
                <a:uLnTx/>
                <a:uFillTx/>
                <a:ea typeface="黑体" pitchFamily="49" charset="-122"/>
              </a:rPr>
              <a:t>ArcNode</a:t>
            </a:r>
            <a:r>
              <a:rPr kumimoji="0" lang="zh-CN" altLang="en-US" sz="1800" b="0" i="0" u="none" strike="noStrike" kern="0" cap="none" spc="0" normalizeH="0" baseline="0" noProof="0" dirty="0" smtClean="0">
                <a:ln>
                  <a:noFill/>
                </a:ln>
                <a:solidFill>
                  <a:srgbClr val="000000"/>
                </a:solidFill>
                <a:effectLst/>
                <a:uLnTx/>
                <a:uFillTx/>
                <a:ea typeface="黑体" pitchFamily="49" charset="-122"/>
              </a:rPr>
              <a:t>；</a:t>
            </a:r>
          </a:p>
        </p:txBody>
      </p:sp>
      <p:sp>
        <p:nvSpPr>
          <p:cNvPr id="5" name="Text Box 5"/>
          <p:cNvSpPr txBox="1">
            <a:spLocks noChangeArrowheads="1"/>
          </p:cNvSpPr>
          <p:nvPr/>
        </p:nvSpPr>
        <p:spPr bwMode="auto">
          <a:xfrm>
            <a:off x="539552" y="3140968"/>
            <a:ext cx="6885372" cy="1754326"/>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lvl="0">
              <a:lnSpc>
                <a:spcPct val="120000"/>
              </a:lnSpc>
              <a:spcBef>
                <a:spcPct val="0"/>
              </a:spcBef>
            </a:pPr>
            <a:r>
              <a:rPr kumimoji="0" lang="en-US" altLang="zh-CN" sz="1800" b="1" u="none" strike="noStrike" kern="0" cap="none" spc="0" normalizeH="0" baseline="0" noProof="0" dirty="0" smtClean="0">
                <a:ln>
                  <a:noFill/>
                </a:ln>
                <a:solidFill>
                  <a:srgbClr val="000000"/>
                </a:solidFill>
                <a:effectLst/>
                <a:uLnTx/>
                <a:uFillTx/>
                <a:ea typeface="黑体" pitchFamily="49" charset="-122"/>
              </a:rPr>
              <a:t>#define </a:t>
            </a:r>
            <a:r>
              <a:rPr lang="en-US" altLang="zh-CN" b="1" kern="0" dirty="0" smtClean="0">
                <a:solidFill>
                  <a:srgbClr val="0000CC"/>
                </a:solidFill>
                <a:ea typeface="黑体" pitchFamily="49" charset="-122"/>
                <a:sym typeface="Symbol" pitchFamily="18" charset="2"/>
              </a:rPr>
              <a:t>MAX_VERTEX_NUM 20</a:t>
            </a:r>
            <a:endParaRPr kumimoji="0" lang="en-US" altLang="zh-CN" sz="1800" b="1" u="none" strike="noStrike" kern="0" cap="none" spc="0" normalizeH="0" baseline="0" noProof="0" dirty="0" smtClean="0">
              <a:ln>
                <a:noFill/>
              </a:ln>
              <a:solidFill>
                <a:srgbClr val="000000"/>
              </a:solidFill>
              <a:effectLst/>
              <a:uLnTx/>
              <a:uFillTx/>
              <a:ea typeface="黑体" pitchFamily="49" charset="-122"/>
            </a:endParaRPr>
          </a:p>
          <a:p>
            <a:pPr marL="0" marR="0" lvl="0" indent="0" defTabSz="914400" eaLnBrk="1" fontAlgn="auto" latinLnBrk="0" hangingPunct="1">
              <a:lnSpc>
                <a:spcPct val="120000"/>
              </a:lnSpc>
              <a:spcBef>
                <a:spcPct val="0"/>
              </a:spcBef>
              <a:spcAft>
                <a:spcPts val="0"/>
              </a:spcAft>
              <a:buClrTx/>
              <a:buSzTx/>
              <a:buFontTx/>
              <a:buNone/>
              <a:tabLst/>
              <a:defRPr/>
            </a:pPr>
            <a:r>
              <a:rPr kumimoji="0" lang="en-US" altLang="zh-CN" sz="1800" b="1" u="none" strike="noStrike" kern="0" cap="none" spc="0" normalizeH="0" baseline="0" noProof="0" dirty="0" err="1" smtClean="0">
                <a:ln>
                  <a:noFill/>
                </a:ln>
                <a:solidFill>
                  <a:srgbClr val="000000"/>
                </a:solidFill>
                <a:effectLst/>
                <a:uLnTx/>
                <a:uFillTx/>
                <a:ea typeface="黑体" pitchFamily="49" charset="-122"/>
              </a:rPr>
              <a:t>typedef</a:t>
            </a:r>
            <a:r>
              <a:rPr kumimoji="0" lang="en-US" altLang="zh-CN" sz="1800" b="1"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u="none" strike="noStrike" kern="0" cap="none" spc="0" normalizeH="0" baseline="0" noProof="0" dirty="0" err="1" smtClean="0">
                <a:ln>
                  <a:noFill/>
                </a:ln>
                <a:solidFill>
                  <a:srgbClr val="000000"/>
                </a:solidFill>
                <a:effectLst/>
                <a:uLnTx/>
                <a:uFillTx/>
                <a:ea typeface="黑体" pitchFamily="49" charset="-122"/>
              </a:rPr>
              <a:t>struct</a:t>
            </a:r>
            <a:r>
              <a:rPr kumimoji="0" lang="en-US" altLang="zh-CN" sz="1800" b="1"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u="none" strike="noStrike" kern="0" cap="none" spc="0" normalizeH="0" baseline="0" noProof="0" dirty="0" err="1" smtClean="0">
                <a:ln>
                  <a:noFill/>
                </a:ln>
                <a:solidFill>
                  <a:srgbClr val="0000CC"/>
                </a:solidFill>
                <a:effectLst/>
                <a:uLnTx/>
                <a:uFillTx/>
                <a:ea typeface="黑体" pitchFamily="49" charset="-122"/>
              </a:rPr>
              <a:t>VNode</a:t>
            </a:r>
            <a:r>
              <a:rPr kumimoji="0" lang="en-US" altLang="zh-CN" sz="1800" b="1" u="none" strike="noStrike" kern="0" cap="none" spc="0" normalizeH="0" baseline="0" noProof="0" dirty="0" smtClean="0">
                <a:ln>
                  <a:noFill/>
                </a:ln>
                <a:solidFill>
                  <a:srgbClr val="0000CC"/>
                </a:solidFill>
                <a:effectLst/>
                <a:uLnTx/>
                <a:uFillTx/>
                <a:ea typeface="黑体" pitchFamily="49" charset="-122"/>
              </a:rPr>
              <a:t>{ </a:t>
            </a:r>
            <a:r>
              <a:rPr kumimoji="0" lang="en-US" altLang="zh-CN" sz="1800" b="1" u="none" strike="noStrike" kern="0" cap="none" spc="0" normalizeH="0" baseline="0" noProof="0" dirty="0" smtClean="0">
                <a:ln>
                  <a:noFill/>
                </a:ln>
                <a:solidFill>
                  <a:srgbClr val="000000"/>
                </a:solidFill>
                <a:effectLst/>
                <a:uLnTx/>
                <a:uFillTx/>
                <a:ea typeface="楷体_GB2312" pitchFamily="49" charset="-122"/>
              </a:rPr>
              <a:t>//</a:t>
            </a:r>
            <a:r>
              <a:rPr kumimoji="0" lang="zh-CN" altLang="en-US" sz="1800" b="1"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顶点结构</a:t>
            </a: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u="none" strike="noStrike" kern="0" cap="none" spc="0" normalizeH="0" baseline="0" noProof="0" dirty="0" err="1" smtClean="0">
                <a:ln>
                  <a:noFill/>
                </a:ln>
                <a:solidFill>
                  <a:srgbClr val="000000"/>
                </a:solidFill>
                <a:effectLst/>
                <a:uLnTx/>
                <a:uFillTx/>
                <a:ea typeface="黑体" pitchFamily="49" charset="-122"/>
              </a:rPr>
              <a:t>VertexType</a:t>
            </a:r>
            <a:r>
              <a:rPr kumimoji="0" lang="en-US" altLang="zh-CN" sz="1800" b="1" u="none" strike="noStrike" kern="0" cap="none" spc="0" normalizeH="0" baseline="0" noProof="0" dirty="0" smtClean="0">
                <a:ln>
                  <a:noFill/>
                </a:ln>
                <a:solidFill>
                  <a:srgbClr val="000000"/>
                </a:solidFill>
                <a:effectLst/>
                <a:uLnTx/>
                <a:uFillTx/>
                <a:ea typeface="黑体" pitchFamily="49" charset="-122"/>
              </a:rPr>
              <a:t>   data;              </a:t>
            </a:r>
            <a:r>
              <a:rPr kumimoji="0" lang="en-US" altLang="zh-CN" sz="1800" b="1" u="none" strike="noStrike" kern="0" cap="none" spc="0" normalizeH="0" baseline="0" noProof="0" dirty="0" smtClean="0">
                <a:ln>
                  <a:noFill/>
                </a:ln>
                <a:solidFill>
                  <a:srgbClr val="008000"/>
                </a:solidFill>
                <a:effectLst/>
                <a:uLnTx/>
                <a:uFillTx/>
                <a:ea typeface="楷体_GB2312" pitchFamily="49" charset="-122"/>
              </a:rPr>
              <a:t>//</a:t>
            </a:r>
            <a:r>
              <a:rPr kumimoji="0" lang="zh-CN" altLang="en-US" sz="1800" b="1" u="none" strike="noStrike" kern="0" cap="none" spc="0" normalizeH="0" baseline="0" noProof="0" dirty="0" smtClean="0">
                <a:ln>
                  <a:noFill/>
                </a:ln>
                <a:solidFill>
                  <a:srgbClr val="008000"/>
                </a:solidFill>
                <a:effectLst/>
                <a:uLnTx/>
                <a:uFillTx/>
                <a:latin typeface="楷体_GB2312" pitchFamily="49" charset="-122"/>
                <a:ea typeface="楷体_GB2312" pitchFamily="49" charset="-122"/>
              </a:rPr>
              <a:t>顶点信息</a:t>
            </a: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u="none" strike="noStrike" kern="0" cap="none" spc="0" normalizeH="0" baseline="0" noProof="0" dirty="0" err="1" smtClean="0">
                <a:ln>
                  <a:noFill/>
                </a:ln>
                <a:solidFill>
                  <a:srgbClr val="000000"/>
                </a:solidFill>
                <a:effectLst/>
                <a:uLnTx/>
                <a:uFillTx/>
                <a:ea typeface="黑体" pitchFamily="49" charset="-122"/>
              </a:rPr>
              <a:t>ArcNode</a:t>
            </a:r>
            <a:r>
              <a:rPr kumimoji="0" lang="en-US" altLang="zh-CN" sz="1800" b="1" u="none" strike="noStrike" kern="0" cap="none" spc="0" normalizeH="0" baseline="0" noProof="0" dirty="0" smtClean="0">
                <a:ln>
                  <a:noFill/>
                </a:ln>
                <a:solidFill>
                  <a:srgbClr val="000000"/>
                </a:solidFill>
                <a:effectLst/>
                <a:uLnTx/>
                <a:uFillTx/>
                <a:ea typeface="黑体" pitchFamily="49" charset="-122"/>
              </a:rPr>
              <a:t>   * </a:t>
            </a:r>
            <a:r>
              <a:rPr kumimoji="0" lang="en-US" altLang="zh-CN" sz="1800" b="1" u="none" strike="noStrike" kern="0" cap="none" spc="0" normalizeH="0" baseline="0" noProof="0" dirty="0" err="1" smtClean="0">
                <a:ln>
                  <a:noFill/>
                </a:ln>
                <a:solidFill>
                  <a:srgbClr val="000000"/>
                </a:solidFill>
                <a:effectLst/>
                <a:uLnTx/>
                <a:uFillTx/>
                <a:ea typeface="黑体" pitchFamily="49" charset="-122"/>
              </a:rPr>
              <a:t>firstarc</a:t>
            </a:r>
            <a:r>
              <a:rPr kumimoji="0" lang="en-US" altLang="zh-CN" sz="1800" b="1"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u="none" strike="noStrike" kern="0" cap="none" spc="0" normalizeH="0" baseline="0" noProof="0" dirty="0" smtClean="0">
                <a:ln>
                  <a:noFill/>
                </a:ln>
                <a:solidFill>
                  <a:srgbClr val="008000"/>
                </a:solidFill>
                <a:effectLst/>
                <a:uLnTx/>
                <a:uFillTx/>
                <a:ea typeface="楷体_GB2312" pitchFamily="49" charset="-122"/>
              </a:rPr>
              <a:t>//</a:t>
            </a:r>
            <a:r>
              <a:rPr kumimoji="0" lang="zh-CN" altLang="en-US" sz="1800" b="1" u="none" strike="noStrike" kern="0" cap="none" spc="0" normalizeH="0" baseline="0" noProof="0" dirty="0" smtClean="0">
                <a:ln>
                  <a:noFill/>
                </a:ln>
                <a:solidFill>
                  <a:srgbClr val="008000"/>
                </a:solidFill>
                <a:effectLst/>
                <a:uLnTx/>
                <a:uFillTx/>
                <a:latin typeface="楷体_GB2312" pitchFamily="49" charset="-122"/>
                <a:ea typeface="楷体_GB2312" pitchFamily="49" charset="-122"/>
              </a:rPr>
              <a:t>指向依附该顶点的第一条弧的指针</a:t>
            </a:r>
          </a:p>
          <a:p>
            <a:pPr marL="0" marR="0" lvl="0" indent="0" defTabSz="914400" eaLnBrk="1" fontAlgn="auto" latinLnBrk="0" hangingPunct="1">
              <a:lnSpc>
                <a:spcPct val="120000"/>
              </a:lnSpc>
              <a:spcBef>
                <a:spcPct val="0"/>
              </a:spcBef>
              <a:spcAft>
                <a:spcPts val="0"/>
              </a:spcAft>
              <a:buClrTx/>
              <a:buSzTx/>
              <a:buFontTx/>
              <a:buNone/>
              <a:tabLst/>
              <a:defRPr/>
            </a:pPr>
            <a:r>
              <a:rPr kumimoji="0" lang="en-US" altLang="zh-CN" sz="1800" b="1" u="none" strike="noStrike" kern="0" cap="none" spc="0" normalizeH="0" baseline="0" noProof="0" dirty="0" smtClean="0">
                <a:ln>
                  <a:noFill/>
                </a:ln>
                <a:solidFill>
                  <a:srgbClr val="0000CC"/>
                </a:solidFill>
                <a:effectLst/>
                <a:uLnTx/>
                <a:uFillTx/>
                <a:ea typeface="黑体" pitchFamily="49" charset="-122"/>
              </a:rPr>
              <a:t>} </a:t>
            </a:r>
            <a:r>
              <a:rPr kumimoji="0" lang="en-US" altLang="zh-CN" sz="1800" b="1" u="none" strike="noStrike" kern="0" cap="none" spc="0" normalizeH="0" baseline="0" noProof="0" dirty="0" err="1" smtClean="0">
                <a:ln>
                  <a:noFill/>
                </a:ln>
                <a:solidFill>
                  <a:srgbClr val="0000CC"/>
                </a:solidFill>
                <a:effectLst/>
                <a:uLnTx/>
                <a:uFillTx/>
                <a:ea typeface="黑体" pitchFamily="49" charset="-122"/>
              </a:rPr>
              <a:t>VNode</a:t>
            </a:r>
            <a:r>
              <a:rPr kumimoji="0" lang="en-US" altLang="zh-CN" sz="1800" b="1" u="none" strike="noStrike" kern="0" cap="none" spc="0" normalizeH="0" baseline="0" noProof="0" dirty="0" smtClean="0">
                <a:ln>
                  <a:noFill/>
                </a:ln>
                <a:solidFill>
                  <a:srgbClr val="0000CC"/>
                </a:solidFill>
                <a:effectLst/>
                <a:uLnTx/>
                <a:uFillTx/>
                <a:ea typeface="黑体" pitchFamily="49" charset="-122"/>
              </a:rPr>
              <a:t>, </a:t>
            </a:r>
            <a:r>
              <a:rPr kumimoji="0" lang="en-US" altLang="zh-CN" sz="1800" b="1" u="none" strike="noStrike" kern="0" cap="none" spc="0" normalizeH="0" baseline="0" noProof="0" dirty="0" err="1" smtClean="0">
                <a:ln>
                  <a:noFill/>
                </a:ln>
                <a:solidFill>
                  <a:srgbClr val="0000CC"/>
                </a:solidFill>
                <a:effectLst/>
                <a:uLnTx/>
                <a:uFillTx/>
                <a:ea typeface="黑体" pitchFamily="49" charset="-122"/>
              </a:rPr>
              <a:t>AdjList</a:t>
            </a:r>
            <a:r>
              <a:rPr kumimoji="0" lang="en-US" altLang="zh-CN" sz="1800" b="1" u="none" strike="noStrike" kern="0" cap="none" spc="0" normalizeH="0" baseline="0" noProof="0" dirty="0" smtClean="0">
                <a:ln>
                  <a:noFill/>
                </a:ln>
                <a:solidFill>
                  <a:srgbClr val="0000CC"/>
                </a:solidFill>
                <a:effectLst/>
                <a:uLnTx/>
                <a:uFillTx/>
                <a:ea typeface="黑体" pitchFamily="49" charset="-122"/>
              </a:rPr>
              <a:t>[</a:t>
            </a:r>
            <a:r>
              <a:rPr kumimoji="0" lang="en-US" altLang="zh-CN" sz="1800" b="1" u="none" strike="noStrike" kern="0" cap="none" spc="0" normalizeH="0" baseline="0" noProof="0" dirty="0" smtClean="0">
                <a:ln>
                  <a:noFill/>
                </a:ln>
                <a:solidFill>
                  <a:srgbClr val="0000CC"/>
                </a:solidFill>
                <a:effectLst/>
                <a:uLnTx/>
                <a:uFillTx/>
                <a:ea typeface="黑体" pitchFamily="49" charset="-122"/>
                <a:sym typeface="Symbol" pitchFamily="18" charset="2"/>
              </a:rPr>
              <a:t>MAX_VERTEX_NUM</a:t>
            </a:r>
            <a:r>
              <a:rPr kumimoji="0" lang="en-US" altLang="zh-CN" sz="1800" b="1" u="none" strike="noStrike" kern="0" cap="none" spc="0" normalizeH="0" baseline="0" noProof="0" dirty="0" smtClean="0">
                <a:ln>
                  <a:noFill/>
                </a:ln>
                <a:solidFill>
                  <a:srgbClr val="0000CC"/>
                </a:solidFill>
                <a:effectLst/>
                <a:uLnTx/>
                <a:uFillTx/>
                <a:ea typeface="黑体" pitchFamily="49" charset="-122"/>
              </a:rPr>
              <a:t>];</a:t>
            </a:r>
            <a:r>
              <a:rPr kumimoji="0" lang="en-US" altLang="zh-CN" sz="1800" b="1" u="none" strike="noStrike" kern="0" cap="none" spc="0" normalizeH="0" baseline="0" noProof="0" dirty="0" smtClean="0">
                <a:ln>
                  <a:noFill/>
                </a:ln>
                <a:solidFill>
                  <a:srgbClr val="000000"/>
                </a:solidFill>
                <a:effectLst/>
                <a:uLnTx/>
                <a:uFillTx/>
                <a:ea typeface="黑体" pitchFamily="49" charset="-122"/>
              </a:rPr>
              <a:t>  </a:t>
            </a:r>
            <a:endParaRPr kumimoji="0" lang="en-US" altLang="zh-CN" sz="1800" b="1" u="none" strike="noStrike" kern="0" cap="none" spc="0" normalizeH="0" baseline="0" noProof="0" dirty="0" smtClean="0">
              <a:ln>
                <a:noFill/>
              </a:ln>
              <a:solidFill>
                <a:srgbClr val="008000"/>
              </a:solidFill>
              <a:effectLst/>
              <a:uLnTx/>
              <a:uFillTx/>
              <a:latin typeface="楷体_GB2312" pitchFamily="49" charset="-122"/>
              <a:ea typeface="楷体_GB2312" pitchFamily="49" charset="-122"/>
            </a:endParaRPr>
          </a:p>
        </p:txBody>
      </p:sp>
      <p:sp>
        <p:nvSpPr>
          <p:cNvPr id="6" name="Text Box 3"/>
          <p:cNvSpPr txBox="1">
            <a:spLocks noChangeArrowheads="1"/>
          </p:cNvSpPr>
          <p:nvPr/>
        </p:nvSpPr>
        <p:spPr bwMode="auto">
          <a:xfrm>
            <a:off x="539552" y="4869160"/>
            <a:ext cx="7924800" cy="1754326"/>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marL="0" marR="0" lvl="0" indent="0" defTabSz="914400" eaLnBrk="1" fontAlgn="auto" latinLnBrk="0" hangingPunct="1">
              <a:lnSpc>
                <a:spcPct val="120000"/>
              </a:lnSpc>
              <a:spcBef>
                <a:spcPct val="0"/>
              </a:spcBef>
              <a:spcAft>
                <a:spcPts val="0"/>
              </a:spcAft>
              <a:buClrTx/>
              <a:buSzTx/>
              <a:buFontTx/>
              <a:buNone/>
              <a:tabLst/>
              <a:defRPr/>
            </a:pP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typedef</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struct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                 </a:t>
            </a:r>
            <a:r>
              <a:rPr kumimoji="0" lang="en-US" altLang="zh-CN" sz="1800" b="1" i="0" u="none" strike="noStrike" kern="0" cap="none" spc="0" normalizeH="0" baseline="0" noProof="0" dirty="0" smtClean="0">
                <a:ln>
                  <a:noFill/>
                </a:ln>
                <a:solidFill>
                  <a:srgbClr val="FF0000"/>
                </a:solidFill>
                <a:effectLst/>
                <a:uLnTx/>
                <a:uFillTx/>
                <a:ea typeface="楷体_GB2312" pitchFamily="49" charset="-122"/>
              </a:rPr>
              <a:t>//</a:t>
            </a:r>
            <a:r>
              <a:rPr kumimoji="0" lang="zh-CN" altLang="en-US" sz="18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rPr>
              <a:t>图结构</a:t>
            </a: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AdjList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vertics</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           </a:t>
            </a:r>
            <a:r>
              <a:rPr kumimoji="0" lang="en-US" altLang="zh-CN" sz="1800" b="1" i="0" u="none" strike="noStrike" kern="0" cap="none" spc="0" normalizeH="0" baseline="0" noProof="0" dirty="0" smtClean="0">
                <a:ln>
                  <a:noFill/>
                </a:ln>
                <a:solidFill>
                  <a:srgbClr val="008000"/>
                </a:solidFill>
                <a:effectLst/>
                <a:uLnTx/>
                <a:uFillTx/>
                <a:ea typeface="楷体_GB2312" pitchFamily="49" charset="-122"/>
              </a:rPr>
              <a:t>//</a:t>
            </a:r>
            <a:r>
              <a:rPr kumimoji="0" lang="zh-CN" altLang="en-US" sz="1800" b="1" i="0" u="none" strike="noStrike" kern="0" cap="none" spc="0" normalizeH="0" baseline="0" noProof="0" dirty="0" smtClean="0">
                <a:ln>
                  <a:noFill/>
                </a:ln>
                <a:solidFill>
                  <a:srgbClr val="008000"/>
                </a:solidFill>
                <a:effectLst/>
                <a:uLnTx/>
                <a:uFillTx/>
                <a:latin typeface="楷体_GB2312" pitchFamily="49" charset="-122"/>
                <a:ea typeface="楷体_GB2312" pitchFamily="49" charset="-122"/>
              </a:rPr>
              <a:t>邻接表</a:t>
            </a: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int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vexnum</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arcnum</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smtClean="0">
                <a:ln>
                  <a:noFill/>
                </a:ln>
                <a:solidFill>
                  <a:srgbClr val="008000"/>
                </a:solidFill>
                <a:effectLst/>
                <a:uLnTx/>
                <a:uFillTx/>
                <a:ea typeface="楷体_GB2312" pitchFamily="49" charset="-122"/>
              </a:rPr>
              <a:t>//</a:t>
            </a:r>
            <a:r>
              <a:rPr kumimoji="0" lang="zh-CN" altLang="en-US" sz="1800" b="1" i="0" u="none" strike="noStrike" kern="0" cap="none" spc="0" normalizeH="0" baseline="0" noProof="0" dirty="0" smtClean="0">
                <a:ln>
                  <a:noFill/>
                </a:ln>
                <a:solidFill>
                  <a:srgbClr val="008000"/>
                </a:solidFill>
                <a:effectLst/>
                <a:uLnTx/>
                <a:uFillTx/>
                <a:latin typeface="楷体_GB2312" pitchFamily="49" charset="-122"/>
                <a:ea typeface="楷体_GB2312" pitchFamily="49" charset="-122"/>
              </a:rPr>
              <a:t>顶点数和弧数</a:t>
            </a:r>
          </a:p>
          <a:p>
            <a:pPr marL="0" marR="0" lvl="0" indent="0" defTabSz="914400" eaLnBrk="1" fontAlgn="auto" latinLnBrk="0" hangingPunct="1">
              <a:lnSpc>
                <a:spcPct val="120000"/>
              </a:lnSpc>
              <a:spcBef>
                <a:spcPct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00"/>
                </a:solidFill>
                <a:effectLst/>
                <a:uLnTx/>
                <a:uFillTx/>
                <a:ea typeface="黑体" pitchFamily="49" charset="-122"/>
              </a:rPr>
              <a:t>int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kind;                       </a:t>
            </a:r>
            <a:r>
              <a:rPr kumimoji="0" lang="en-US" altLang="zh-CN" sz="1800" b="1" i="0" u="none" strike="noStrike" kern="0" cap="none" spc="0" normalizeH="0" baseline="0" noProof="0" dirty="0" smtClean="0">
                <a:ln>
                  <a:noFill/>
                </a:ln>
                <a:solidFill>
                  <a:srgbClr val="008000"/>
                </a:solidFill>
                <a:effectLst/>
                <a:uLnTx/>
                <a:uFillTx/>
                <a:ea typeface="楷体_GB2312" pitchFamily="49" charset="-122"/>
              </a:rPr>
              <a:t>//</a:t>
            </a:r>
            <a:r>
              <a:rPr kumimoji="0" lang="zh-CN" altLang="en-US" sz="1800" b="1" i="0" u="none" strike="noStrike" kern="0" cap="none" spc="0" normalizeH="0" baseline="0" noProof="0" dirty="0" smtClean="0">
                <a:ln>
                  <a:noFill/>
                </a:ln>
                <a:solidFill>
                  <a:srgbClr val="008000"/>
                </a:solidFill>
                <a:effectLst/>
                <a:uLnTx/>
                <a:uFillTx/>
                <a:latin typeface="楷体_GB2312" pitchFamily="49" charset="-122"/>
                <a:ea typeface="楷体_GB2312" pitchFamily="49" charset="-122"/>
              </a:rPr>
              <a:t>图的种类</a:t>
            </a:r>
            <a:endParaRPr kumimoji="0" lang="en-US" altLang="zh-CN" sz="1800" b="1" i="0" u="none" strike="noStrike" kern="0" cap="none" spc="0" normalizeH="0" baseline="0" noProof="0" dirty="0" smtClean="0">
              <a:ln>
                <a:noFill/>
              </a:ln>
              <a:solidFill>
                <a:srgbClr val="008000"/>
              </a:solidFill>
              <a:effectLst/>
              <a:uLnTx/>
              <a:uFillTx/>
              <a:latin typeface="楷体_GB2312" pitchFamily="49" charset="-122"/>
              <a:ea typeface="楷体_GB2312" pitchFamily="49" charset="-122"/>
            </a:endParaRPr>
          </a:p>
          <a:p>
            <a:pPr marL="0" marR="0" lvl="0" indent="0" defTabSz="914400" eaLnBrk="1" fontAlgn="auto" latinLnBrk="0" hangingPunct="1">
              <a:lnSpc>
                <a:spcPct val="120000"/>
              </a:lnSpc>
              <a:spcBef>
                <a:spcPct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err="1" smtClean="0">
                <a:ln>
                  <a:noFill/>
                </a:ln>
                <a:solidFill>
                  <a:srgbClr val="0000CC"/>
                </a:solidFill>
                <a:effectLst/>
                <a:uLnTx/>
                <a:uFillTx/>
                <a:ea typeface="黑体" pitchFamily="49" charset="-122"/>
              </a:rPr>
              <a:t>ALGraph</a:t>
            </a:r>
            <a:r>
              <a:rPr kumimoji="0" lang="en-US" altLang="zh-CN" sz="1800" b="1" i="0" u="none" strike="noStrike" kern="0" cap="none" spc="0" normalizeH="0" baseline="0" noProof="0" dirty="0" smtClean="0">
                <a:ln>
                  <a:noFill/>
                </a:ln>
                <a:solidFill>
                  <a:srgbClr val="0000CC"/>
                </a:solidFill>
                <a:effectLst/>
                <a:uLnTx/>
                <a:uFillTx/>
                <a:ea typeface="黑体" pitchFamily="49" charset="-122"/>
              </a:rPr>
              <a:t>;</a:t>
            </a:r>
            <a:r>
              <a:rPr kumimoji="0" lang="en-US" altLang="zh-CN" sz="1800" b="1" i="0" u="none" strike="noStrike" kern="0" cap="none" spc="0" normalizeH="0" baseline="0" noProof="0" dirty="0" smtClean="0">
                <a:ln>
                  <a:noFill/>
                </a:ln>
                <a:solidFill>
                  <a:srgbClr val="000000"/>
                </a:solidFill>
                <a:effectLst/>
                <a:uLnTx/>
                <a:uFillTx/>
                <a:ea typeface="黑体" pitchFamily="49" charset="-122"/>
              </a:rPr>
              <a:t>            </a:t>
            </a:r>
            <a:r>
              <a:rPr kumimoji="0" lang="en-US" altLang="zh-CN" sz="1800" b="1" i="0" u="none" strike="noStrike" kern="0" cap="none" spc="0" normalizeH="0" baseline="0" noProof="0" dirty="0" smtClean="0">
                <a:ln>
                  <a:noFill/>
                </a:ln>
                <a:solidFill>
                  <a:srgbClr val="008000"/>
                </a:solidFill>
                <a:effectLst/>
                <a:uLnTx/>
                <a:uFillTx/>
                <a:ea typeface="楷体_GB2312" pitchFamily="49" charset="-122"/>
              </a:rPr>
              <a:t> </a:t>
            </a:r>
            <a:endParaRPr kumimoji="0" lang="en-US" altLang="zh-CN" sz="1800" b="1" i="0" u="none" strike="noStrike" kern="0" cap="none" spc="0" normalizeH="0" baseline="0" noProof="0" dirty="0" smtClean="0">
              <a:ln>
                <a:noFill/>
              </a:ln>
              <a:solidFill>
                <a:srgbClr val="008000"/>
              </a:solidFill>
              <a:effectLst/>
              <a:uLnTx/>
              <a:uFillTx/>
              <a:latin typeface="楷体_GB2312" pitchFamily="49" charset="-122"/>
              <a:ea typeface="楷体_GB2312" pitchFamily="49" charset="-122"/>
            </a:endParaRPr>
          </a:p>
        </p:txBody>
      </p:sp>
    </p:spTree>
    <p:extLst>
      <p:ext uri="{BB962C8B-B14F-4D97-AF65-F5344CB8AC3E}">
        <p14:creationId xmlns:p14="http://schemas.microsoft.com/office/powerpoint/2010/main" xmlns="" val="241339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p:bldP spid="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r>
              <a:rPr lang="zh-CN" altLang="en-US" dirty="0"/>
              <a:t>无向图的邻接表表示</a:t>
            </a:r>
          </a:p>
          <a:p>
            <a:endParaRPr lang="zh-CN" altLang="en-US" dirty="0"/>
          </a:p>
        </p:txBody>
      </p:sp>
      <p:sp>
        <p:nvSpPr>
          <p:cNvPr id="4" name="Rectangle 30"/>
          <p:cNvSpPr>
            <a:spLocks noChangeArrowheads="1"/>
          </p:cNvSpPr>
          <p:nvPr/>
        </p:nvSpPr>
        <p:spPr bwMode="auto">
          <a:xfrm>
            <a:off x="4753992" y="3638376"/>
            <a:ext cx="508000" cy="455613"/>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smtClean="0">
              <a:ln>
                <a:noFill/>
              </a:ln>
              <a:solidFill>
                <a:sysClr val="windowText" lastClr="000000"/>
              </a:solidFill>
              <a:effectLst/>
              <a:uLnTx/>
              <a:uFillTx/>
            </a:endParaRPr>
          </a:p>
        </p:txBody>
      </p:sp>
      <p:sp>
        <p:nvSpPr>
          <p:cNvPr id="5" name="Rectangle 31"/>
          <p:cNvSpPr>
            <a:spLocks noChangeArrowheads="1"/>
          </p:cNvSpPr>
          <p:nvPr/>
        </p:nvSpPr>
        <p:spPr bwMode="auto">
          <a:xfrm>
            <a:off x="4271392" y="3638376"/>
            <a:ext cx="482600" cy="455613"/>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25000" noProof="0" smtClean="0">
              <a:ln>
                <a:noFill/>
              </a:ln>
              <a:solidFill>
                <a:srgbClr val="0000FF"/>
              </a:solidFill>
              <a:effectLst/>
              <a:uLnTx/>
              <a:uFillTx/>
            </a:endParaRPr>
          </a:p>
        </p:txBody>
      </p:sp>
      <p:sp>
        <p:nvSpPr>
          <p:cNvPr id="6" name="Rectangle 32"/>
          <p:cNvSpPr>
            <a:spLocks noChangeArrowheads="1"/>
          </p:cNvSpPr>
          <p:nvPr/>
        </p:nvSpPr>
        <p:spPr bwMode="auto">
          <a:xfrm>
            <a:off x="4753992" y="3182764"/>
            <a:ext cx="508000" cy="455612"/>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smtClean="0">
              <a:ln>
                <a:noFill/>
              </a:ln>
              <a:solidFill>
                <a:sysClr val="windowText" lastClr="000000"/>
              </a:solidFill>
              <a:effectLst/>
              <a:uLnTx/>
              <a:uFillTx/>
            </a:endParaRPr>
          </a:p>
        </p:txBody>
      </p:sp>
      <p:sp>
        <p:nvSpPr>
          <p:cNvPr id="7" name="Rectangle 33"/>
          <p:cNvSpPr>
            <a:spLocks noChangeArrowheads="1"/>
          </p:cNvSpPr>
          <p:nvPr/>
        </p:nvSpPr>
        <p:spPr bwMode="auto">
          <a:xfrm>
            <a:off x="4271392" y="3182764"/>
            <a:ext cx="482600" cy="455612"/>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25000" noProof="0" smtClean="0">
              <a:ln>
                <a:noFill/>
              </a:ln>
              <a:solidFill>
                <a:srgbClr val="0000FF"/>
              </a:solidFill>
              <a:effectLst/>
              <a:uLnTx/>
              <a:uFillTx/>
            </a:endParaRPr>
          </a:p>
        </p:txBody>
      </p:sp>
      <p:sp>
        <p:nvSpPr>
          <p:cNvPr id="8" name="Rectangle 34"/>
          <p:cNvSpPr>
            <a:spLocks noChangeArrowheads="1"/>
          </p:cNvSpPr>
          <p:nvPr/>
        </p:nvSpPr>
        <p:spPr bwMode="auto">
          <a:xfrm>
            <a:off x="4753992" y="2727151"/>
            <a:ext cx="508000" cy="455613"/>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smtClean="0">
              <a:ln>
                <a:noFill/>
              </a:ln>
              <a:solidFill>
                <a:sysClr val="windowText" lastClr="000000"/>
              </a:solidFill>
              <a:effectLst/>
              <a:uLnTx/>
              <a:uFillTx/>
            </a:endParaRPr>
          </a:p>
        </p:txBody>
      </p:sp>
      <p:sp>
        <p:nvSpPr>
          <p:cNvPr id="9" name="Rectangle 35"/>
          <p:cNvSpPr>
            <a:spLocks noChangeArrowheads="1"/>
          </p:cNvSpPr>
          <p:nvPr/>
        </p:nvSpPr>
        <p:spPr bwMode="auto">
          <a:xfrm>
            <a:off x="4271392" y="2727151"/>
            <a:ext cx="482600" cy="455613"/>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25000" noProof="0" smtClean="0">
              <a:ln>
                <a:noFill/>
              </a:ln>
              <a:solidFill>
                <a:srgbClr val="0000FF"/>
              </a:solidFill>
              <a:effectLst/>
              <a:uLnTx/>
              <a:uFillTx/>
            </a:endParaRPr>
          </a:p>
        </p:txBody>
      </p:sp>
      <p:sp>
        <p:nvSpPr>
          <p:cNvPr id="10" name="Rectangle 36"/>
          <p:cNvSpPr>
            <a:spLocks noChangeArrowheads="1"/>
          </p:cNvSpPr>
          <p:nvPr/>
        </p:nvSpPr>
        <p:spPr bwMode="auto">
          <a:xfrm>
            <a:off x="4753992" y="2271539"/>
            <a:ext cx="508000" cy="455612"/>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smtClean="0">
              <a:ln>
                <a:noFill/>
              </a:ln>
              <a:solidFill>
                <a:sysClr val="windowText" lastClr="000000"/>
              </a:solidFill>
              <a:effectLst/>
              <a:uLnTx/>
              <a:uFillTx/>
            </a:endParaRPr>
          </a:p>
        </p:txBody>
      </p:sp>
      <p:sp>
        <p:nvSpPr>
          <p:cNvPr id="11" name="Rectangle 37"/>
          <p:cNvSpPr>
            <a:spLocks noChangeArrowheads="1"/>
          </p:cNvSpPr>
          <p:nvPr/>
        </p:nvSpPr>
        <p:spPr bwMode="auto">
          <a:xfrm>
            <a:off x="4271392" y="2271539"/>
            <a:ext cx="482600" cy="455612"/>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25000" noProof="0" smtClean="0">
              <a:ln>
                <a:noFill/>
              </a:ln>
              <a:solidFill>
                <a:srgbClr val="0000FF"/>
              </a:solidFill>
              <a:effectLst/>
              <a:uLnTx/>
              <a:uFillTx/>
            </a:endParaRPr>
          </a:p>
        </p:txBody>
      </p:sp>
      <p:sp>
        <p:nvSpPr>
          <p:cNvPr id="12" name="Rectangle 38"/>
          <p:cNvSpPr>
            <a:spLocks noChangeArrowheads="1"/>
          </p:cNvSpPr>
          <p:nvPr/>
        </p:nvSpPr>
        <p:spPr bwMode="auto">
          <a:xfrm>
            <a:off x="4753992" y="1815926"/>
            <a:ext cx="508000" cy="455613"/>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smtClean="0">
              <a:ln>
                <a:noFill/>
              </a:ln>
              <a:solidFill>
                <a:sysClr val="windowText" lastClr="000000"/>
              </a:solidFill>
              <a:effectLst/>
              <a:uLnTx/>
              <a:uFillTx/>
            </a:endParaRPr>
          </a:p>
        </p:txBody>
      </p:sp>
      <p:sp>
        <p:nvSpPr>
          <p:cNvPr id="13" name="Rectangle 39"/>
          <p:cNvSpPr>
            <a:spLocks noChangeArrowheads="1"/>
          </p:cNvSpPr>
          <p:nvPr/>
        </p:nvSpPr>
        <p:spPr bwMode="auto">
          <a:xfrm>
            <a:off x="4271392" y="1815926"/>
            <a:ext cx="482600" cy="455613"/>
          </a:xfrm>
          <a:prstGeom prst="rect">
            <a:avLst/>
          </a:prstGeom>
          <a:solidFill>
            <a:srgbClr val="CC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400" b="0" i="0" u="none" strike="noStrike" kern="0" cap="none" spc="0" normalizeH="0" baseline="-25000" noProof="0" smtClean="0">
              <a:ln>
                <a:noFill/>
              </a:ln>
              <a:solidFill>
                <a:srgbClr val="0000FF"/>
              </a:solidFill>
              <a:effectLst/>
              <a:uLnTx/>
              <a:uFillTx/>
            </a:endParaRPr>
          </a:p>
        </p:txBody>
      </p:sp>
      <p:sp>
        <p:nvSpPr>
          <p:cNvPr id="14" name="Line 40"/>
          <p:cNvSpPr>
            <a:spLocks noChangeShapeType="1"/>
          </p:cNvSpPr>
          <p:nvPr/>
        </p:nvSpPr>
        <p:spPr bwMode="auto">
          <a:xfrm>
            <a:off x="4271392" y="1815926"/>
            <a:ext cx="0" cy="22780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Line 41"/>
          <p:cNvSpPr>
            <a:spLocks noChangeShapeType="1"/>
          </p:cNvSpPr>
          <p:nvPr/>
        </p:nvSpPr>
        <p:spPr bwMode="auto">
          <a:xfrm>
            <a:off x="4753992" y="1815926"/>
            <a:ext cx="0" cy="22780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Line 42"/>
          <p:cNvSpPr>
            <a:spLocks noChangeShapeType="1"/>
          </p:cNvSpPr>
          <p:nvPr/>
        </p:nvSpPr>
        <p:spPr bwMode="auto">
          <a:xfrm>
            <a:off x="5261992" y="1815926"/>
            <a:ext cx="0" cy="2278063"/>
          </a:xfrm>
          <a:prstGeom prst="line">
            <a:avLst/>
          </a:prstGeom>
          <a:noFill/>
          <a:ln w="12700"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43"/>
          <p:cNvSpPr>
            <a:spLocks noChangeShapeType="1"/>
          </p:cNvSpPr>
          <p:nvPr/>
        </p:nvSpPr>
        <p:spPr bwMode="auto">
          <a:xfrm>
            <a:off x="4271392" y="1815926"/>
            <a:ext cx="990600" cy="0"/>
          </a:xfrm>
          <a:prstGeom prst="line">
            <a:avLst/>
          </a:prstGeom>
          <a:noFill/>
          <a:ln w="12700"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44"/>
          <p:cNvSpPr>
            <a:spLocks noChangeShapeType="1"/>
          </p:cNvSpPr>
          <p:nvPr/>
        </p:nvSpPr>
        <p:spPr bwMode="auto">
          <a:xfrm>
            <a:off x="4271392" y="2271539"/>
            <a:ext cx="9906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45"/>
          <p:cNvSpPr>
            <a:spLocks noChangeShapeType="1"/>
          </p:cNvSpPr>
          <p:nvPr/>
        </p:nvSpPr>
        <p:spPr bwMode="auto">
          <a:xfrm>
            <a:off x="4271392" y="2727151"/>
            <a:ext cx="9906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46"/>
          <p:cNvSpPr>
            <a:spLocks noChangeShapeType="1"/>
          </p:cNvSpPr>
          <p:nvPr/>
        </p:nvSpPr>
        <p:spPr bwMode="auto">
          <a:xfrm>
            <a:off x="4271392" y="3182764"/>
            <a:ext cx="9906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47"/>
          <p:cNvSpPr>
            <a:spLocks noChangeShapeType="1"/>
          </p:cNvSpPr>
          <p:nvPr/>
        </p:nvSpPr>
        <p:spPr bwMode="auto">
          <a:xfrm>
            <a:off x="4271392" y="3638376"/>
            <a:ext cx="99060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48"/>
          <p:cNvSpPr>
            <a:spLocks noChangeShapeType="1"/>
          </p:cNvSpPr>
          <p:nvPr/>
        </p:nvSpPr>
        <p:spPr bwMode="auto">
          <a:xfrm>
            <a:off x="4271392" y="4093989"/>
            <a:ext cx="990600" cy="0"/>
          </a:xfrm>
          <a:prstGeom prst="line">
            <a:avLst/>
          </a:prstGeom>
          <a:noFill/>
          <a:ln w="12700"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aphicFrame>
        <p:nvGraphicFramePr>
          <p:cNvPr id="23" name="Group 49"/>
          <p:cNvGraphicFramePr>
            <a:graphicFrameLocks noGrp="1"/>
          </p:cNvGraphicFramePr>
          <p:nvPr>
            <p:extLst>
              <p:ext uri="{D42A27DB-BD31-4B8C-83A1-F6EECF244321}">
                <p14:modId xmlns:p14="http://schemas.microsoft.com/office/powerpoint/2010/main" xmlns="" val="707605623"/>
              </p:ext>
            </p:extLst>
          </p:nvPr>
        </p:nvGraphicFramePr>
        <p:xfrm>
          <a:off x="3737992" y="1833389"/>
          <a:ext cx="533400" cy="2286000"/>
        </p:xfrm>
        <a:graphic>
          <a:graphicData uri="http://schemas.openxmlformats.org/drawingml/2006/table">
            <a:tbl>
              <a:tblPr/>
              <a:tblGrid>
                <a:gridCol w="533400"/>
              </a:tblGrid>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仿宋_GB2312" pitchFamily="49" charset="-122"/>
                        </a:rPr>
                        <a:t>0</a:t>
                      </a:r>
                    </a:p>
                  </a:txBody>
                  <a:tcPr horzOverflow="overflow">
                    <a:lnL>
                      <a:noFill/>
                    </a:lnL>
                    <a:lnR>
                      <a:noFill/>
                    </a:lnR>
                    <a:ln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仿宋_GB2312" pitchFamily="49" charset="-122"/>
                        </a:rPr>
                        <a:t>1</a:t>
                      </a:r>
                    </a:p>
                  </a:txBody>
                  <a:tcPr horzOverflow="overflow">
                    <a:lnL>
                      <a:noFill/>
                    </a:lnL>
                    <a:lnR>
                      <a:noFill/>
                    </a:lnR>
                    <a:ln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仿宋_GB2312" pitchFamily="49" charset="-122"/>
                        </a:rPr>
                        <a:t>2</a:t>
                      </a:r>
                    </a:p>
                  </a:txBody>
                  <a:tcPr horzOverflow="overflow">
                    <a:lnL>
                      <a:noFill/>
                    </a:lnL>
                    <a:lnR>
                      <a:noFill/>
                    </a:lnR>
                    <a:ln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仿宋_GB2312" pitchFamily="49" charset="-122"/>
                        </a:rPr>
                        <a:t>3</a:t>
                      </a:r>
                    </a:p>
                  </a:txBody>
                  <a:tcPr horzOverflow="overflow">
                    <a:lnL>
                      <a:noFill/>
                    </a:lnL>
                    <a:lnR>
                      <a:noFill/>
                    </a:lnR>
                    <a:ln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仿宋_GB2312" pitchFamily="49" charset="-122"/>
                        </a:rPr>
                        <a:t>4</a:t>
                      </a:r>
                    </a:p>
                  </a:txBody>
                  <a:tcPr horzOverflow="overflow">
                    <a:lnL>
                      <a:noFill/>
                    </a:lnL>
                    <a:lnR>
                      <a:noFill/>
                    </a:lnR>
                    <a:lnT>
                      <a:noFill/>
                    </a:lnT>
                    <a:lnB>
                      <a:noFill/>
                    </a:lnB>
                    <a:lnTlToBr>
                      <a:noFill/>
                    </a:lnTlToBr>
                    <a:lnBlToTr>
                      <a:noFill/>
                    </a:lnBlToTr>
                    <a:noFill/>
                  </a:tcPr>
                </a:tc>
              </a:tr>
            </a:tbl>
          </a:graphicData>
        </a:graphic>
      </p:graphicFrame>
      <p:sp>
        <p:nvSpPr>
          <p:cNvPr id="24" name="Line 67"/>
          <p:cNvSpPr>
            <a:spLocks noChangeShapeType="1"/>
          </p:cNvSpPr>
          <p:nvPr/>
        </p:nvSpPr>
        <p:spPr bwMode="auto">
          <a:xfrm>
            <a:off x="5109592" y="2054051"/>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68"/>
          <p:cNvSpPr>
            <a:spLocks noChangeShapeType="1"/>
          </p:cNvSpPr>
          <p:nvPr/>
        </p:nvSpPr>
        <p:spPr bwMode="auto">
          <a:xfrm>
            <a:off x="5109592" y="3425651"/>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69"/>
          <p:cNvSpPr>
            <a:spLocks noChangeShapeType="1"/>
          </p:cNvSpPr>
          <p:nvPr/>
        </p:nvSpPr>
        <p:spPr bwMode="auto">
          <a:xfrm>
            <a:off x="5109592" y="3882851"/>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70"/>
          <p:cNvSpPr>
            <a:spLocks noChangeShapeType="1"/>
          </p:cNvSpPr>
          <p:nvPr/>
        </p:nvSpPr>
        <p:spPr bwMode="auto">
          <a:xfrm>
            <a:off x="5109592" y="2511251"/>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71"/>
          <p:cNvSpPr>
            <a:spLocks noChangeShapeType="1"/>
          </p:cNvSpPr>
          <p:nvPr/>
        </p:nvSpPr>
        <p:spPr bwMode="auto">
          <a:xfrm>
            <a:off x="5109592" y="2968451"/>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29" name="Group 72"/>
          <p:cNvGrpSpPr>
            <a:grpSpLocks/>
          </p:cNvGrpSpPr>
          <p:nvPr/>
        </p:nvGrpSpPr>
        <p:grpSpPr bwMode="auto">
          <a:xfrm>
            <a:off x="5642992" y="1887364"/>
            <a:ext cx="2133600" cy="395287"/>
            <a:chOff x="3168" y="816"/>
            <a:chExt cx="1344" cy="249"/>
          </a:xfrm>
        </p:grpSpPr>
        <p:sp>
          <p:nvSpPr>
            <p:cNvPr id="30" name="Rectangle 73"/>
            <p:cNvSpPr>
              <a:spLocks noChangeArrowheads="1"/>
            </p:cNvSpPr>
            <p:nvPr/>
          </p:nvSpPr>
          <p:spPr bwMode="auto">
            <a:xfrm>
              <a:off x="4224" y="816"/>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31" name="Rectangle 74"/>
            <p:cNvSpPr>
              <a:spLocks noChangeArrowheads="1"/>
            </p:cNvSpPr>
            <p:nvPr/>
          </p:nvSpPr>
          <p:spPr bwMode="auto">
            <a:xfrm>
              <a:off x="3936" y="816"/>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1</a:t>
              </a:r>
            </a:p>
          </p:txBody>
        </p:sp>
        <p:sp>
          <p:nvSpPr>
            <p:cNvPr id="32" name="Line 75"/>
            <p:cNvSpPr>
              <a:spLocks noChangeShapeType="1"/>
            </p:cNvSpPr>
            <p:nvPr/>
          </p:nvSpPr>
          <p:spPr bwMode="auto">
            <a:xfrm>
              <a:off x="3936" y="816"/>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76"/>
            <p:cNvSpPr>
              <a:spLocks noChangeShapeType="1"/>
            </p:cNvSpPr>
            <p:nvPr/>
          </p:nvSpPr>
          <p:spPr bwMode="auto">
            <a:xfrm>
              <a:off x="3936" y="1065"/>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77"/>
            <p:cNvSpPr>
              <a:spLocks noChangeShapeType="1"/>
            </p:cNvSpPr>
            <p:nvPr/>
          </p:nvSpPr>
          <p:spPr bwMode="auto">
            <a:xfrm>
              <a:off x="3936" y="816"/>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78"/>
            <p:cNvSpPr>
              <a:spLocks noChangeShapeType="1"/>
            </p:cNvSpPr>
            <p:nvPr/>
          </p:nvSpPr>
          <p:spPr bwMode="auto">
            <a:xfrm>
              <a:off x="4224" y="816"/>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79"/>
            <p:cNvSpPr>
              <a:spLocks noChangeShapeType="1"/>
            </p:cNvSpPr>
            <p:nvPr/>
          </p:nvSpPr>
          <p:spPr bwMode="auto">
            <a:xfrm>
              <a:off x="4512" y="816"/>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Rectangle 80"/>
            <p:cNvSpPr>
              <a:spLocks noChangeArrowheads="1"/>
            </p:cNvSpPr>
            <p:nvPr/>
          </p:nvSpPr>
          <p:spPr bwMode="auto">
            <a:xfrm>
              <a:off x="3456" y="816"/>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38" name="Rectangle 81"/>
            <p:cNvSpPr>
              <a:spLocks noChangeArrowheads="1"/>
            </p:cNvSpPr>
            <p:nvPr/>
          </p:nvSpPr>
          <p:spPr bwMode="auto">
            <a:xfrm>
              <a:off x="3168" y="816"/>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3</a:t>
              </a:r>
            </a:p>
          </p:txBody>
        </p:sp>
        <p:sp>
          <p:nvSpPr>
            <p:cNvPr id="39" name="Line 82"/>
            <p:cNvSpPr>
              <a:spLocks noChangeShapeType="1"/>
            </p:cNvSpPr>
            <p:nvPr/>
          </p:nvSpPr>
          <p:spPr bwMode="auto">
            <a:xfrm>
              <a:off x="3168" y="816"/>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83"/>
            <p:cNvSpPr>
              <a:spLocks noChangeShapeType="1"/>
            </p:cNvSpPr>
            <p:nvPr/>
          </p:nvSpPr>
          <p:spPr bwMode="auto">
            <a:xfrm>
              <a:off x="3168" y="1065"/>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84"/>
            <p:cNvSpPr>
              <a:spLocks noChangeShapeType="1"/>
            </p:cNvSpPr>
            <p:nvPr/>
          </p:nvSpPr>
          <p:spPr bwMode="auto">
            <a:xfrm>
              <a:off x="3168" y="816"/>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85"/>
            <p:cNvSpPr>
              <a:spLocks noChangeShapeType="1"/>
            </p:cNvSpPr>
            <p:nvPr/>
          </p:nvSpPr>
          <p:spPr bwMode="auto">
            <a:xfrm>
              <a:off x="3456" y="816"/>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86"/>
            <p:cNvSpPr>
              <a:spLocks noChangeShapeType="1"/>
            </p:cNvSpPr>
            <p:nvPr/>
          </p:nvSpPr>
          <p:spPr bwMode="auto">
            <a:xfrm>
              <a:off x="3744" y="816"/>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87"/>
            <p:cNvSpPr>
              <a:spLocks noChangeShapeType="1"/>
            </p:cNvSpPr>
            <p:nvPr/>
          </p:nvSpPr>
          <p:spPr bwMode="auto">
            <a:xfrm>
              <a:off x="3600" y="960"/>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5" name="Group 88"/>
          <p:cNvGrpSpPr>
            <a:grpSpLocks/>
          </p:cNvGrpSpPr>
          <p:nvPr/>
        </p:nvGrpSpPr>
        <p:grpSpPr bwMode="auto">
          <a:xfrm>
            <a:off x="5642992" y="2801764"/>
            <a:ext cx="3352800" cy="395287"/>
            <a:chOff x="3168" y="1488"/>
            <a:chExt cx="2112" cy="249"/>
          </a:xfrm>
        </p:grpSpPr>
        <p:sp>
          <p:nvSpPr>
            <p:cNvPr id="46" name="Rectangle 89"/>
            <p:cNvSpPr>
              <a:spLocks noChangeArrowheads="1"/>
            </p:cNvSpPr>
            <p:nvPr/>
          </p:nvSpPr>
          <p:spPr bwMode="auto">
            <a:xfrm>
              <a:off x="4224"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47" name="Rectangle 90"/>
            <p:cNvSpPr>
              <a:spLocks noChangeArrowheads="1"/>
            </p:cNvSpPr>
            <p:nvPr/>
          </p:nvSpPr>
          <p:spPr bwMode="auto">
            <a:xfrm>
              <a:off x="3936"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3</a:t>
              </a:r>
            </a:p>
          </p:txBody>
        </p:sp>
        <p:sp>
          <p:nvSpPr>
            <p:cNvPr id="48" name="Line 91"/>
            <p:cNvSpPr>
              <a:spLocks noChangeShapeType="1"/>
            </p:cNvSpPr>
            <p:nvPr/>
          </p:nvSpPr>
          <p:spPr bwMode="auto">
            <a:xfrm>
              <a:off x="3936" y="1737"/>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92"/>
            <p:cNvSpPr>
              <a:spLocks noChangeShapeType="1"/>
            </p:cNvSpPr>
            <p:nvPr/>
          </p:nvSpPr>
          <p:spPr bwMode="auto">
            <a:xfrm>
              <a:off x="3936"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93"/>
            <p:cNvSpPr>
              <a:spLocks noChangeShapeType="1"/>
            </p:cNvSpPr>
            <p:nvPr/>
          </p:nvSpPr>
          <p:spPr bwMode="auto">
            <a:xfrm>
              <a:off x="4224" y="1488"/>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94"/>
            <p:cNvSpPr>
              <a:spLocks noChangeShapeType="1"/>
            </p:cNvSpPr>
            <p:nvPr/>
          </p:nvSpPr>
          <p:spPr bwMode="auto">
            <a:xfrm>
              <a:off x="4512"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Rectangle 95"/>
            <p:cNvSpPr>
              <a:spLocks noChangeArrowheads="1"/>
            </p:cNvSpPr>
            <p:nvPr/>
          </p:nvSpPr>
          <p:spPr bwMode="auto">
            <a:xfrm>
              <a:off x="3456"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53" name="Rectangle 96"/>
            <p:cNvSpPr>
              <a:spLocks noChangeArrowheads="1"/>
            </p:cNvSpPr>
            <p:nvPr/>
          </p:nvSpPr>
          <p:spPr bwMode="auto">
            <a:xfrm>
              <a:off x="3168"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4</a:t>
              </a:r>
            </a:p>
          </p:txBody>
        </p:sp>
        <p:sp>
          <p:nvSpPr>
            <p:cNvPr id="54" name="Line 97"/>
            <p:cNvSpPr>
              <a:spLocks noChangeShapeType="1"/>
            </p:cNvSpPr>
            <p:nvPr/>
          </p:nvSpPr>
          <p:spPr bwMode="auto">
            <a:xfrm>
              <a:off x="3168" y="1488"/>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Line 98"/>
            <p:cNvSpPr>
              <a:spLocks noChangeShapeType="1"/>
            </p:cNvSpPr>
            <p:nvPr/>
          </p:nvSpPr>
          <p:spPr bwMode="auto">
            <a:xfrm>
              <a:off x="3168" y="1737"/>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99"/>
            <p:cNvSpPr>
              <a:spLocks noChangeShapeType="1"/>
            </p:cNvSpPr>
            <p:nvPr/>
          </p:nvSpPr>
          <p:spPr bwMode="auto">
            <a:xfrm>
              <a:off x="3168"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Line 100"/>
            <p:cNvSpPr>
              <a:spLocks noChangeShapeType="1"/>
            </p:cNvSpPr>
            <p:nvPr/>
          </p:nvSpPr>
          <p:spPr bwMode="auto">
            <a:xfrm>
              <a:off x="3456" y="1488"/>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Line 101"/>
            <p:cNvSpPr>
              <a:spLocks noChangeShapeType="1"/>
            </p:cNvSpPr>
            <p:nvPr/>
          </p:nvSpPr>
          <p:spPr bwMode="auto">
            <a:xfrm>
              <a:off x="3744"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Rectangle 102"/>
            <p:cNvSpPr>
              <a:spLocks noChangeArrowheads="1"/>
            </p:cNvSpPr>
            <p:nvPr/>
          </p:nvSpPr>
          <p:spPr bwMode="auto">
            <a:xfrm>
              <a:off x="4992"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60" name="Rectangle 103"/>
            <p:cNvSpPr>
              <a:spLocks noChangeArrowheads="1"/>
            </p:cNvSpPr>
            <p:nvPr/>
          </p:nvSpPr>
          <p:spPr bwMode="auto">
            <a:xfrm>
              <a:off x="4704"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1</a:t>
              </a:r>
            </a:p>
          </p:txBody>
        </p:sp>
        <p:sp>
          <p:nvSpPr>
            <p:cNvPr id="61" name="Line 104"/>
            <p:cNvSpPr>
              <a:spLocks noChangeShapeType="1"/>
            </p:cNvSpPr>
            <p:nvPr/>
          </p:nvSpPr>
          <p:spPr bwMode="auto">
            <a:xfrm>
              <a:off x="4704" y="1488"/>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 name="Line 105"/>
            <p:cNvSpPr>
              <a:spLocks noChangeShapeType="1"/>
            </p:cNvSpPr>
            <p:nvPr/>
          </p:nvSpPr>
          <p:spPr bwMode="auto">
            <a:xfrm>
              <a:off x="4704" y="1737"/>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Line 106"/>
            <p:cNvSpPr>
              <a:spLocks noChangeShapeType="1"/>
            </p:cNvSpPr>
            <p:nvPr/>
          </p:nvSpPr>
          <p:spPr bwMode="auto">
            <a:xfrm>
              <a:off x="4704"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4" name="Line 107"/>
            <p:cNvSpPr>
              <a:spLocks noChangeShapeType="1"/>
            </p:cNvSpPr>
            <p:nvPr/>
          </p:nvSpPr>
          <p:spPr bwMode="auto">
            <a:xfrm>
              <a:off x="4992" y="1488"/>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Line 108"/>
            <p:cNvSpPr>
              <a:spLocks noChangeShapeType="1"/>
            </p:cNvSpPr>
            <p:nvPr/>
          </p:nvSpPr>
          <p:spPr bwMode="auto">
            <a:xfrm>
              <a:off x="5280"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Line 109"/>
            <p:cNvSpPr>
              <a:spLocks noChangeShapeType="1"/>
            </p:cNvSpPr>
            <p:nvPr/>
          </p:nvSpPr>
          <p:spPr bwMode="auto">
            <a:xfrm>
              <a:off x="3600" y="163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Line 110"/>
            <p:cNvSpPr>
              <a:spLocks noChangeShapeType="1"/>
            </p:cNvSpPr>
            <p:nvPr/>
          </p:nvSpPr>
          <p:spPr bwMode="auto">
            <a:xfrm>
              <a:off x="4368" y="163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Line 111"/>
            <p:cNvSpPr>
              <a:spLocks noChangeShapeType="1"/>
            </p:cNvSpPr>
            <p:nvPr/>
          </p:nvSpPr>
          <p:spPr bwMode="auto">
            <a:xfrm>
              <a:off x="3936" y="1488"/>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9" name="Group 112"/>
          <p:cNvGrpSpPr>
            <a:grpSpLocks/>
          </p:cNvGrpSpPr>
          <p:nvPr/>
        </p:nvGrpSpPr>
        <p:grpSpPr bwMode="auto">
          <a:xfrm>
            <a:off x="5642992" y="2344564"/>
            <a:ext cx="3352800" cy="395287"/>
            <a:chOff x="3168" y="1152"/>
            <a:chExt cx="2112" cy="249"/>
          </a:xfrm>
        </p:grpSpPr>
        <p:sp>
          <p:nvSpPr>
            <p:cNvPr id="70" name="Line 113"/>
            <p:cNvSpPr>
              <a:spLocks noChangeShapeType="1"/>
            </p:cNvSpPr>
            <p:nvPr/>
          </p:nvSpPr>
          <p:spPr bwMode="auto">
            <a:xfrm>
              <a:off x="3936" y="139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Rectangle 114"/>
            <p:cNvSpPr>
              <a:spLocks noChangeArrowheads="1"/>
            </p:cNvSpPr>
            <p:nvPr/>
          </p:nvSpPr>
          <p:spPr bwMode="auto">
            <a:xfrm>
              <a:off x="3456"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72" name="Rectangle 115"/>
            <p:cNvSpPr>
              <a:spLocks noChangeArrowheads="1"/>
            </p:cNvSpPr>
            <p:nvPr/>
          </p:nvSpPr>
          <p:spPr bwMode="auto">
            <a:xfrm>
              <a:off x="3168"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4</a:t>
              </a:r>
            </a:p>
          </p:txBody>
        </p:sp>
        <p:sp>
          <p:nvSpPr>
            <p:cNvPr id="73" name="Line 116"/>
            <p:cNvSpPr>
              <a:spLocks noChangeShapeType="1"/>
            </p:cNvSpPr>
            <p:nvPr/>
          </p:nvSpPr>
          <p:spPr bwMode="auto">
            <a:xfrm>
              <a:off x="3936" y="115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117"/>
            <p:cNvSpPr>
              <a:spLocks noChangeShapeType="1"/>
            </p:cNvSpPr>
            <p:nvPr/>
          </p:nvSpPr>
          <p:spPr bwMode="auto">
            <a:xfrm>
              <a:off x="3168" y="1401"/>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Line 118"/>
            <p:cNvSpPr>
              <a:spLocks noChangeShapeType="1"/>
            </p:cNvSpPr>
            <p:nvPr/>
          </p:nvSpPr>
          <p:spPr bwMode="auto">
            <a:xfrm>
              <a:off x="3168"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Line 119"/>
            <p:cNvSpPr>
              <a:spLocks noChangeShapeType="1"/>
            </p:cNvSpPr>
            <p:nvPr/>
          </p:nvSpPr>
          <p:spPr bwMode="auto">
            <a:xfrm>
              <a:off x="3456" y="1152"/>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Line 120"/>
            <p:cNvSpPr>
              <a:spLocks noChangeShapeType="1"/>
            </p:cNvSpPr>
            <p:nvPr/>
          </p:nvSpPr>
          <p:spPr bwMode="auto">
            <a:xfrm>
              <a:off x="3744"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8" name="Rectangle 121"/>
            <p:cNvSpPr>
              <a:spLocks noChangeArrowheads="1"/>
            </p:cNvSpPr>
            <p:nvPr/>
          </p:nvSpPr>
          <p:spPr bwMode="auto">
            <a:xfrm>
              <a:off x="4224"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79" name="Rectangle 122"/>
            <p:cNvSpPr>
              <a:spLocks noChangeArrowheads="1"/>
            </p:cNvSpPr>
            <p:nvPr/>
          </p:nvSpPr>
          <p:spPr bwMode="auto">
            <a:xfrm>
              <a:off x="3936"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2</a:t>
              </a:r>
            </a:p>
          </p:txBody>
        </p:sp>
        <p:sp>
          <p:nvSpPr>
            <p:cNvPr id="80" name="Line 123"/>
            <p:cNvSpPr>
              <a:spLocks noChangeShapeType="1"/>
            </p:cNvSpPr>
            <p:nvPr/>
          </p:nvSpPr>
          <p:spPr bwMode="auto">
            <a:xfrm>
              <a:off x="3168" y="115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124"/>
            <p:cNvSpPr>
              <a:spLocks noChangeShapeType="1"/>
            </p:cNvSpPr>
            <p:nvPr/>
          </p:nvSpPr>
          <p:spPr bwMode="auto">
            <a:xfrm>
              <a:off x="3936" y="139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125"/>
            <p:cNvSpPr>
              <a:spLocks noChangeShapeType="1"/>
            </p:cNvSpPr>
            <p:nvPr/>
          </p:nvSpPr>
          <p:spPr bwMode="auto">
            <a:xfrm>
              <a:off x="3936"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126"/>
            <p:cNvSpPr>
              <a:spLocks noChangeShapeType="1"/>
            </p:cNvSpPr>
            <p:nvPr/>
          </p:nvSpPr>
          <p:spPr bwMode="auto">
            <a:xfrm>
              <a:off x="4224" y="1152"/>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127"/>
            <p:cNvSpPr>
              <a:spLocks noChangeShapeType="1"/>
            </p:cNvSpPr>
            <p:nvPr/>
          </p:nvSpPr>
          <p:spPr bwMode="auto">
            <a:xfrm>
              <a:off x="4512"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5" name="Rectangle 128"/>
            <p:cNvSpPr>
              <a:spLocks noChangeArrowheads="1"/>
            </p:cNvSpPr>
            <p:nvPr/>
          </p:nvSpPr>
          <p:spPr bwMode="auto">
            <a:xfrm>
              <a:off x="4992"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86" name="Rectangle 129"/>
            <p:cNvSpPr>
              <a:spLocks noChangeArrowheads="1"/>
            </p:cNvSpPr>
            <p:nvPr/>
          </p:nvSpPr>
          <p:spPr bwMode="auto">
            <a:xfrm>
              <a:off x="4704"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0</a:t>
              </a:r>
            </a:p>
          </p:txBody>
        </p:sp>
        <p:sp>
          <p:nvSpPr>
            <p:cNvPr id="87" name="Line 130"/>
            <p:cNvSpPr>
              <a:spLocks noChangeShapeType="1"/>
            </p:cNvSpPr>
            <p:nvPr/>
          </p:nvSpPr>
          <p:spPr bwMode="auto">
            <a:xfrm>
              <a:off x="4704" y="115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131"/>
            <p:cNvSpPr>
              <a:spLocks noChangeShapeType="1"/>
            </p:cNvSpPr>
            <p:nvPr/>
          </p:nvSpPr>
          <p:spPr bwMode="auto">
            <a:xfrm>
              <a:off x="4704" y="1401"/>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132"/>
            <p:cNvSpPr>
              <a:spLocks noChangeShapeType="1"/>
            </p:cNvSpPr>
            <p:nvPr/>
          </p:nvSpPr>
          <p:spPr bwMode="auto">
            <a:xfrm>
              <a:off x="4704"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0" name="Line 133"/>
            <p:cNvSpPr>
              <a:spLocks noChangeShapeType="1"/>
            </p:cNvSpPr>
            <p:nvPr/>
          </p:nvSpPr>
          <p:spPr bwMode="auto">
            <a:xfrm>
              <a:off x="4992" y="1152"/>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1" name="Line 134"/>
            <p:cNvSpPr>
              <a:spLocks noChangeShapeType="1"/>
            </p:cNvSpPr>
            <p:nvPr/>
          </p:nvSpPr>
          <p:spPr bwMode="auto">
            <a:xfrm>
              <a:off x="5280"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2" name="Line 135"/>
            <p:cNvSpPr>
              <a:spLocks noChangeShapeType="1"/>
            </p:cNvSpPr>
            <p:nvPr/>
          </p:nvSpPr>
          <p:spPr bwMode="auto">
            <a:xfrm>
              <a:off x="3600" y="1296"/>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3" name="Line 136"/>
            <p:cNvSpPr>
              <a:spLocks noChangeShapeType="1"/>
            </p:cNvSpPr>
            <p:nvPr/>
          </p:nvSpPr>
          <p:spPr bwMode="auto">
            <a:xfrm>
              <a:off x="4368" y="1296"/>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94" name="Rectangle 249"/>
          <p:cNvSpPr>
            <a:spLocks noChangeArrowheads="1"/>
          </p:cNvSpPr>
          <p:nvPr/>
        </p:nvSpPr>
        <p:spPr bwMode="auto">
          <a:xfrm>
            <a:off x="509016" y="4245654"/>
            <a:ext cx="84867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FF"/>
                </a:solidFill>
                <a:effectLst/>
                <a:uLnTx/>
                <a:uFillTx/>
                <a:ea typeface="楷体_GB2312" pitchFamily="49" charset="-122"/>
              </a:rPr>
              <a:t>注：</a:t>
            </a:r>
            <a:r>
              <a:rPr kumimoji="0" lang="zh-CN" altLang="en-US" sz="2400" b="1" i="0" u="none" strike="noStrike" kern="0" cap="none" spc="0" normalizeH="0" baseline="0" noProof="0" dirty="0" smtClean="0">
                <a:ln>
                  <a:noFill/>
                </a:ln>
                <a:solidFill>
                  <a:srgbClr val="FF0000"/>
                </a:solidFill>
                <a:effectLst/>
                <a:uLnTx/>
                <a:uFillTx/>
                <a:ea typeface="楷体_GB2312" pitchFamily="49" charset="-122"/>
              </a:rPr>
              <a:t>邻接表不唯一</a:t>
            </a:r>
            <a:r>
              <a:rPr kumimoji="0" lang="zh-CN" altLang="en-US" sz="2400" b="1" i="0" u="none" strike="noStrike" kern="0" cap="none" spc="0" normalizeH="0" baseline="0" noProof="0" dirty="0" smtClean="0">
                <a:ln>
                  <a:noFill/>
                </a:ln>
                <a:solidFill>
                  <a:sysClr val="windowText" lastClr="000000"/>
                </a:solidFill>
                <a:effectLst/>
                <a:uLnTx/>
                <a:uFillTx/>
                <a:ea typeface="楷体_GB2312" pitchFamily="49" charset="-122"/>
              </a:rPr>
              <a:t>，因各个边结点的链入顺序是任意的</a:t>
            </a:r>
          </a:p>
        </p:txBody>
      </p:sp>
      <p:graphicFrame>
        <p:nvGraphicFramePr>
          <p:cNvPr id="95" name="Group 250"/>
          <p:cNvGraphicFramePr>
            <a:graphicFrameLocks noGrp="1"/>
          </p:cNvGraphicFramePr>
          <p:nvPr>
            <p:extLst>
              <p:ext uri="{D42A27DB-BD31-4B8C-83A1-F6EECF244321}">
                <p14:modId xmlns:p14="http://schemas.microsoft.com/office/powerpoint/2010/main" xmlns="" val="4105027270"/>
              </p:ext>
            </p:extLst>
          </p:nvPr>
        </p:nvGraphicFramePr>
        <p:xfrm>
          <a:off x="4245992" y="1833389"/>
          <a:ext cx="482600" cy="2286000"/>
        </p:xfrm>
        <a:graphic>
          <a:graphicData uri="http://schemas.openxmlformats.org/drawingml/2006/table">
            <a:tbl>
              <a:tblPr/>
              <a:tblGrid>
                <a:gridCol w="482600"/>
              </a:tblGrid>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Times New Roman" pitchFamily="18" charset="0"/>
                          <a:ea typeface="仿宋_GB2312" pitchFamily="49" charset="-122"/>
                        </a:rPr>
                        <a:t>v</a:t>
                      </a:r>
                      <a:r>
                        <a:rPr kumimoji="1" lang="en-US" altLang="zh-CN" sz="2400" b="1" i="0" u="none" strike="noStrike" cap="none" normalizeH="0" baseline="-25000" smtClean="0">
                          <a:ln>
                            <a:noFill/>
                          </a:ln>
                          <a:solidFill>
                            <a:srgbClr val="0000FF"/>
                          </a:solidFill>
                          <a:effectLst/>
                          <a:latin typeface="Times New Roman" pitchFamily="18" charset="0"/>
                          <a:ea typeface="仿宋_GB2312" pitchFamily="49" charset="-122"/>
                        </a:rPr>
                        <a:t>1</a:t>
                      </a:r>
                    </a:p>
                  </a:txBody>
                  <a:tcPr horzOverflow="overflow">
                    <a:lnL cap="flat">
                      <a:noFill/>
                    </a:lnL>
                    <a:lnR cap="flat">
                      <a:noFill/>
                    </a:lnR>
                    <a:lnT cap="fla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Times New Roman" pitchFamily="18" charset="0"/>
                          <a:ea typeface="仿宋_GB2312" pitchFamily="49" charset="-122"/>
                        </a:rPr>
                        <a:t>v</a:t>
                      </a:r>
                      <a:r>
                        <a:rPr kumimoji="1" lang="en-US" altLang="zh-CN" sz="2400" b="1" i="0" u="none" strike="noStrike" cap="none" normalizeH="0" baseline="-25000" smtClean="0">
                          <a:ln>
                            <a:noFill/>
                          </a:ln>
                          <a:solidFill>
                            <a:srgbClr val="0000FF"/>
                          </a:solidFill>
                          <a:effectLst/>
                          <a:latin typeface="Times New Roman" pitchFamily="18" charset="0"/>
                          <a:ea typeface="仿宋_GB2312" pitchFamily="49" charset="-122"/>
                        </a:rPr>
                        <a:t>2</a:t>
                      </a:r>
                    </a:p>
                  </a:txBody>
                  <a:tcPr horzOverflow="overflow">
                    <a:lnL cap="flat">
                      <a:noFill/>
                    </a:lnL>
                    <a:lnR cap="flat">
                      <a:noFill/>
                    </a:lnR>
                    <a:ln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Times New Roman" pitchFamily="18" charset="0"/>
                          <a:ea typeface="仿宋_GB2312" pitchFamily="49" charset="-122"/>
                        </a:rPr>
                        <a:t>v</a:t>
                      </a:r>
                      <a:r>
                        <a:rPr kumimoji="1" lang="en-US" altLang="zh-CN" sz="2400" b="1" i="0" u="none" strike="noStrike" cap="none" normalizeH="0" baseline="-25000" smtClean="0">
                          <a:ln>
                            <a:noFill/>
                          </a:ln>
                          <a:solidFill>
                            <a:srgbClr val="0000FF"/>
                          </a:solidFill>
                          <a:effectLst/>
                          <a:latin typeface="Times New Roman" pitchFamily="18" charset="0"/>
                          <a:ea typeface="仿宋_GB2312" pitchFamily="49" charset="-122"/>
                        </a:rPr>
                        <a:t>3</a:t>
                      </a:r>
                    </a:p>
                  </a:txBody>
                  <a:tcPr horzOverflow="overflow">
                    <a:lnL cap="flat">
                      <a:noFill/>
                    </a:lnL>
                    <a:lnR cap="flat">
                      <a:noFill/>
                    </a:lnR>
                    <a:ln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Times New Roman" pitchFamily="18" charset="0"/>
                          <a:ea typeface="仿宋_GB2312" pitchFamily="49" charset="-122"/>
                        </a:rPr>
                        <a:t>v</a:t>
                      </a:r>
                      <a:r>
                        <a:rPr kumimoji="1" lang="en-US" altLang="zh-CN" sz="2400" b="1" i="0" u="none" strike="noStrike" cap="none" normalizeH="0" baseline="-25000" smtClean="0">
                          <a:ln>
                            <a:noFill/>
                          </a:ln>
                          <a:solidFill>
                            <a:srgbClr val="0000FF"/>
                          </a:solidFill>
                          <a:effectLst/>
                          <a:latin typeface="Times New Roman" pitchFamily="18" charset="0"/>
                          <a:ea typeface="仿宋_GB2312" pitchFamily="49" charset="-122"/>
                        </a:rPr>
                        <a:t>4</a:t>
                      </a:r>
                    </a:p>
                  </a:txBody>
                  <a:tcPr horzOverflow="overflow">
                    <a:lnL cap="flat">
                      <a:noFill/>
                    </a:lnL>
                    <a:lnR cap="flat">
                      <a:noFill/>
                    </a:lnR>
                    <a:lnT>
                      <a:noFill/>
                    </a:lnT>
                    <a:lnB>
                      <a:noFill/>
                    </a:lnB>
                    <a:lnTlToBr>
                      <a:noFill/>
                    </a:lnTlToBr>
                    <a:lnBlToTr>
                      <a:noFill/>
                    </a:lnBlToTr>
                    <a:noFill/>
                  </a:tcPr>
                </a:tc>
              </a:tr>
              <a:tr h="455613">
                <a:tc>
                  <a:txBody>
                    <a:bodyPr/>
                    <a:lstStyle>
                      <a:lvl1pPr marL="0" algn="l" defTabSz="914400" rtl="0" eaLnBrk="1" latinLnBrk="0" hangingPunct="1">
                        <a:defRPr sz="1800" kern="1200">
                          <a:solidFill>
                            <a:schemeClr val="tx1"/>
                          </a:solidFill>
                          <a:latin typeface="Times New Roman"/>
                          <a:ea typeface="仿宋_GB2312"/>
                        </a:defRPr>
                      </a:lvl1pPr>
                      <a:lvl2pPr marL="457200" algn="l" defTabSz="914400" rtl="0" eaLnBrk="1" latinLnBrk="0" hangingPunct="1">
                        <a:defRPr sz="1800" kern="1200">
                          <a:solidFill>
                            <a:schemeClr val="tx1"/>
                          </a:solidFill>
                          <a:latin typeface="Times New Roman"/>
                          <a:ea typeface="仿宋_GB2312"/>
                        </a:defRPr>
                      </a:lvl2pPr>
                      <a:lvl3pPr marL="914400" algn="l" defTabSz="914400" rtl="0" eaLnBrk="1" latinLnBrk="0" hangingPunct="1">
                        <a:defRPr sz="1800" kern="1200">
                          <a:solidFill>
                            <a:schemeClr val="tx1"/>
                          </a:solidFill>
                          <a:latin typeface="Times New Roman"/>
                          <a:ea typeface="仿宋_GB2312"/>
                        </a:defRPr>
                      </a:lvl3pPr>
                      <a:lvl4pPr marL="1371600" algn="l" defTabSz="914400" rtl="0" eaLnBrk="1" latinLnBrk="0" hangingPunct="1">
                        <a:defRPr sz="1800" kern="1200">
                          <a:solidFill>
                            <a:schemeClr val="tx1"/>
                          </a:solidFill>
                          <a:latin typeface="Times New Roman"/>
                          <a:ea typeface="仿宋_GB2312"/>
                        </a:defRPr>
                      </a:lvl4pPr>
                      <a:lvl5pPr marL="1828800" algn="l" defTabSz="914400" rtl="0" eaLnBrk="1" latinLnBrk="0" hangingPunct="1">
                        <a:defRPr sz="1800" kern="1200">
                          <a:solidFill>
                            <a:schemeClr val="tx1"/>
                          </a:solidFill>
                          <a:latin typeface="Times New Roman"/>
                          <a:ea typeface="仿宋_GB2312"/>
                        </a:defRPr>
                      </a:lvl5pPr>
                      <a:lvl6pPr marL="2286000" algn="l" defTabSz="914400" rtl="0" eaLnBrk="1" latinLnBrk="0" hangingPunct="1">
                        <a:defRPr sz="1800" kern="1200">
                          <a:solidFill>
                            <a:schemeClr val="tx1"/>
                          </a:solidFill>
                          <a:latin typeface="Times New Roman"/>
                          <a:ea typeface="仿宋_GB2312"/>
                        </a:defRPr>
                      </a:lvl6pPr>
                      <a:lvl7pPr marL="2743200" algn="l" defTabSz="914400" rtl="0" eaLnBrk="1" latinLnBrk="0" hangingPunct="1">
                        <a:defRPr sz="1800" kern="1200">
                          <a:solidFill>
                            <a:schemeClr val="tx1"/>
                          </a:solidFill>
                          <a:latin typeface="Times New Roman"/>
                          <a:ea typeface="仿宋_GB2312"/>
                        </a:defRPr>
                      </a:lvl7pPr>
                      <a:lvl8pPr marL="3200400" algn="l" defTabSz="914400" rtl="0" eaLnBrk="1" latinLnBrk="0" hangingPunct="1">
                        <a:defRPr sz="1800" kern="1200">
                          <a:solidFill>
                            <a:schemeClr val="tx1"/>
                          </a:solidFill>
                          <a:latin typeface="Times New Roman"/>
                          <a:ea typeface="仿宋_GB2312"/>
                        </a:defRPr>
                      </a:lvl8pPr>
                      <a:lvl9pPr marL="3657600" algn="l" defTabSz="914400" rtl="0" eaLnBrk="1" latinLnBrk="0" hangingPunct="1">
                        <a:defRPr sz="1800" kern="1200">
                          <a:solidFill>
                            <a:schemeClr val="tx1"/>
                          </a:solidFill>
                          <a:latin typeface="Times New Roman"/>
                          <a:ea typeface="仿宋_GB231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0000FF"/>
                          </a:solidFill>
                          <a:effectLst/>
                          <a:latin typeface="Times New Roman" pitchFamily="18" charset="0"/>
                          <a:ea typeface="仿宋_GB2312" pitchFamily="49" charset="-122"/>
                        </a:rPr>
                        <a:t>v</a:t>
                      </a:r>
                      <a:r>
                        <a:rPr kumimoji="1" lang="en-US" altLang="zh-CN" sz="2400" b="1" i="0" u="none" strike="noStrike" cap="none" normalizeH="0" baseline="-25000" smtClean="0">
                          <a:ln>
                            <a:noFill/>
                          </a:ln>
                          <a:solidFill>
                            <a:srgbClr val="0000FF"/>
                          </a:solidFill>
                          <a:effectLst/>
                          <a:latin typeface="Times New Roman" pitchFamily="18" charset="0"/>
                          <a:ea typeface="仿宋_GB2312" pitchFamily="49" charset="-122"/>
                        </a:rPr>
                        <a:t>5</a:t>
                      </a:r>
                    </a:p>
                  </a:txBody>
                  <a:tcPr horzOverflow="overflow">
                    <a:lnL cap="flat">
                      <a:noFill/>
                    </a:lnL>
                    <a:lnR cap="flat">
                      <a:noFill/>
                    </a:lnR>
                    <a:lnT>
                      <a:noFill/>
                    </a:lnT>
                    <a:lnB cap="flat">
                      <a:noFill/>
                    </a:lnB>
                    <a:lnTlToBr>
                      <a:noFill/>
                    </a:lnTlToBr>
                    <a:lnBlToTr>
                      <a:noFill/>
                    </a:lnBlToTr>
                    <a:noFill/>
                  </a:tcPr>
                </a:tc>
              </a:tr>
            </a:tbl>
          </a:graphicData>
        </a:graphic>
      </p:graphicFrame>
      <p:grpSp>
        <p:nvGrpSpPr>
          <p:cNvPr id="96" name="Group 268"/>
          <p:cNvGrpSpPr>
            <a:grpSpLocks/>
          </p:cNvGrpSpPr>
          <p:nvPr/>
        </p:nvGrpSpPr>
        <p:grpSpPr bwMode="auto">
          <a:xfrm>
            <a:off x="5642992" y="3792364"/>
            <a:ext cx="3352800" cy="395287"/>
            <a:chOff x="3168" y="1488"/>
            <a:chExt cx="2112" cy="249"/>
          </a:xfrm>
        </p:grpSpPr>
        <p:sp>
          <p:nvSpPr>
            <p:cNvPr id="97" name="Rectangle 269"/>
            <p:cNvSpPr>
              <a:spLocks noChangeArrowheads="1"/>
            </p:cNvSpPr>
            <p:nvPr/>
          </p:nvSpPr>
          <p:spPr bwMode="auto">
            <a:xfrm>
              <a:off x="4224"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98" name="Rectangle 270"/>
            <p:cNvSpPr>
              <a:spLocks noChangeArrowheads="1"/>
            </p:cNvSpPr>
            <p:nvPr/>
          </p:nvSpPr>
          <p:spPr bwMode="auto">
            <a:xfrm>
              <a:off x="3936"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2</a:t>
              </a:r>
            </a:p>
          </p:txBody>
        </p:sp>
        <p:sp>
          <p:nvSpPr>
            <p:cNvPr id="99" name="Line 271"/>
            <p:cNvSpPr>
              <a:spLocks noChangeShapeType="1"/>
            </p:cNvSpPr>
            <p:nvPr/>
          </p:nvSpPr>
          <p:spPr bwMode="auto">
            <a:xfrm>
              <a:off x="3936" y="1737"/>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0" name="Line 272"/>
            <p:cNvSpPr>
              <a:spLocks noChangeShapeType="1"/>
            </p:cNvSpPr>
            <p:nvPr/>
          </p:nvSpPr>
          <p:spPr bwMode="auto">
            <a:xfrm>
              <a:off x="3936"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1" name="Line 273"/>
            <p:cNvSpPr>
              <a:spLocks noChangeShapeType="1"/>
            </p:cNvSpPr>
            <p:nvPr/>
          </p:nvSpPr>
          <p:spPr bwMode="auto">
            <a:xfrm>
              <a:off x="4224" y="1488"/>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2" name="Line 274"/>
            <p:cNvSpPr>
              <a:spLocks noChangeShapeType="1"/>
            </p:cNvSpPr>
            <p:nvPr/>
          </p:nvSpPr>
          <p:spPr bwMode="auto">
            <a:xfrm>
              <a:off x="4512"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3" name="Rectangle 275"/>
            <p:cNvSpPr>
              <a:spLocks noChangeArrowheads="1"/>
            </p:cNvSpPr>
            <p:nvPr/>
          </p:nvSpPr>
          <p:spPr bwMode="auto">
            <a:xfrm>
              <a:off x="3456"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104" name="Rectangle 276"/>
            <p:cNvSpPr>
              <a:spLocks noChangeArrowheads="1"/>
            </p:cNvSpPr>
            <p:nvPr/>
          </p:nvSpPr>
          <p:spPr bwMode="auto">
            <a:xfrm>
              <a:off x="3168"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3</a:t>
              </a:r>
            </a:p>
          </p:txBody>
        </p:sp>
        <p:sp>
          <p:nvSpPr>
            <p:cNvPr id="105" name="Line 277"/>
            <p:cNvSpPr>
              <a:spLocks noChangeShapeType="1"/>
            </p:cNvSpPr>
            <p:nvPr/>
          </p:nvSpPr>
          <p:spPr bwMode="auto">
            <a:xfrm>
              <a:off x="3168" y="1488"/>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6" name="Line 278"/>
            <p:cNvSpPr>
              <a:spLocks noChangeShapeType="1"/>
            </p:cNvSpPr>
            <p:nvPr/>
          </p:nvSpPr>
          <p:spPr bwMode="auto">
            <a:xfrm>
              <a:off x="3168" y="1737"/>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7" name="Line 279"/>
            <p:cNvSpPr>
              <a:spLocks noChangeShapeType="1"/>
            </p:cNvSpPr>
            <p:nvPr/>
          </p:nvSpPr>
          <p:spPr bwMode="auto">
            <a:xfrm>
              <a:off x="3168"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8" name="Line 280"/>
            <p:cNvSpPr>
              <a:spLocks noChangeShapeType="1"/>
            </p:cNvSpPr>
            <p:nvPr/>
          </p:nvSpPr>
          <p:spPr bwMode="auto">
            <a:xfrm>
              <a:off x="3456" y="1488"/>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9" name="Line 281"/>
            <p:cNvSpPr>
              <a:spLocks noChangeShapeType="1"/>
            </p:cNvSpPr>
            <p:nvPr/>
          </p:nvSpPr>
          <p:spPr bwMode="auto">
            <a:xfrm>
              <a:off x="3744"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0" name="Rectangle 282"/>
            <p:cNvSpPr>
              <a:spLocks noChangeArrowheads="1"/>
            </p:cNvSpPr>
            <p:nvPr/>
          </p:nvSpPr>
          <p:spPr bwMode="auto">
            <a:xfrm>
              <a:off x="4992"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111" name="Rectangle 283"/>
            <p:cNvSpPr>
              <a:spLocks noChangeArrowheads="1"/>
            </p:cNvSpPr>
            <p:nvPr/>
          </p:nvSpPr>
          <p:spPr bwMode="auto">
            <a:xfrm>
              <a:off x="4704" y="1488"/>
              <a:ext cx="288" cy="249"/>
            </a:xfrm>
            <a:prstGeom prst="rect">
              <a:avLst/>
            </a:prstGeom>
            <a:solidFill>
              <a:srgbClr val="FFFF99"/>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1</a:t>
              </a:r>
            </a:p>
          </p:txBody>
        </p:sp>
        <p:sp>
          <p:nvSpPr>
            <p:cNvPr id="112" name="Line 284"/>
            <p:cNvSpPr>
              <a:spLocks noChangeShapeType="1"/>
            </p:cNvSpPr>
            <p:nvPr/>
          </p:nvSpPr>
          <p:spPr bwMode="auto">
            <a:xfrm>
              <a:off x="4704" y="1488"/>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3" name="Line 285"/>
            <p:cNvSpPr>
              <a:spLocks noChangeShapeType="1"/>
            </p:cNvSpPr>
            <p:nvPr/>
          </p:nvSpPr>
          <p:spPr bwMode="auto">
            <a:xfrm>
              <a:off x="4704" y="1737"/>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4" name="Line 286"/>
            <p:cNvSpPr>
              <a:spLocks noChangeShapeType="1"/>
            </p:cNvSpPr>
            <p:nvPr/>
          </p:nvSpPr>
          <p:spPr bwMode="auto">
            <a:xfrm>
              <a:off x="4704"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5" name="Line 287"/>
            <p:cNvSpPr>
              <a:spLocks noChangeShapeType="1"/>
            </p:cNvSpPr>
            <p:nvPr/>
          </p:nvSpPr>
          <p:spPr bwMode="auto">
            <a:xfrm>
              <a:off x="4992" y="1488"/>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6" name="Line 288"/>
            <p:cNvSpPr>
              <a:spLocks noChangeShapeType="1"/>
            </p:cNvSpPr>
            <p:nvPr/>
          </p:nvSpPr>
          <p:spPr bwMode="auto">
            <a:xfrm>
              <a:off x="5280" y="1488"/>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7" name="Line 289"/>
            <p:cNvSpPr>
              <a:spLocks noChangeShapeType="1"/>
            </p:cNvSpPr>
            <p:nvPr/>
          </p:nvSpPr>
          <p:spPr bwMode="auto">
            <a:xfrm>
              <a:off x="3600" y="163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8" name="Line 290"/>
            <p:cNvSpPr>
              <a:spLocks noChangeShapeType="1"/>
            </p:cNvSpPr>
            <p:nvPr/>
          </p:nvSpPr>
          <p:spPr bwMode="auto">
            <a:xfrm>
              <a:off x="4368" y="163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9" name="Line 291"/>
            <p:cNvSpPr>
              <a:spLocks noChangeShapeType="1"/>
            </p:cNvSpPr>
            <p:nvPr/>
          </p:nvSpPr>
          <p:spPr bwMode="auto">
            <a:xfrm>
              <a:off x="3936" y="1488"/>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20" name="Group 292"/>
          <p:cNvGrpSpPr>
            <a:grpSpLocks/>
          </p:cNvGrpSpPr>
          <p:nvPr/>
        </p:nvGrpSpPr>
        <p:grpSpPr bwMode="auto">
          <a:xfrm>
            <a:off x="5642992" y="3273251"/>
            <a:ext cx="3352800" cy="395288"/>
            <a:chOff x="3168" y="1152"/>
            <a:chExt cx="2112" cy="249"/>
          </a:xfrm>
        </p:grpSpPr>
        <p:sp>
          <p:nvSpPr>
            <p:cNvPr id="121" name="Line 293"/>
            <p:cNvSpPr>
              <a:spLocks noChangeShapeType="1"/>
            </p:cNvSpPr>
            <p:nvPr/>
          </p:nvSpPr>
          <p:spPr bwMode="auto">
            <a:xfrm>
              <a:off x="3936" y="139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2" name="Rectangle 294"/>
            <p:cNvSpPr>
              <a:spLocks noChangeArrowheads="1"/>
            </p:cNvSpPr>
            <p:nvPr/>
          </p:nvSpPr>
          <p:spPr bwMode="auto">
            <a:xfrm>
              <a:off x="3456"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123" name="Rectangle 295"/>
            <p:cNvSpPr>
              <a:spLocks noChangeArrowheads="1"/>
            </p:cNvSpPr>
            <p:nvPr/>
          </p:nvSpPr>
          <p:spPr bwMode="auto">
            <a:xfrm>
              <a:off x="3168"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4</a:t>
              </a:r>
            </a:p>
          </p:txBody>
        </p:sp>
        <p:sp>
          <p:nvSpPr>
            <p:cNvPr id="124" name="Line 296"/>
            <p:cNvSpPr>
              <a:spLocks noChangeShapeType="1"/>
            </p:cNvSpPr>
            <p:nvPr/>
          </p:nvSpPr>
          <p:spPr bwMode="auto">
            <a:xfrm>
              <a:off x="3936" y="115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5" name="Line 297"/>
            <p:cNvSpPr>
              <a:spLocks noChangeShapeType="1"/>
            </p:cNvSpPr>
            <p:nvPr/>
          </p:nvSpPr>
          <p:spPr bwMode="auto">
            <a:xfrm>
              <a:off x="3168" y="1401"/>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6" name="Line 298"/>
            <p:cNvSpPr>
              <a:spLocks noChangeShapeType="1"/>
            </p:cNvSpPr>
            <p:nvPr/>
          </p:nvSpPr>
          <p:spPr bwMode="auto">
            <a:xfrm>
              <a:off x="3168"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7" name="Line 299"/>
            <p:cNvSpPr>
              <a:spLocks noChangeShapeType="1"/>
            </p:cNvSpPr>
            <p:nvPr/>
          </p:nvSpPr>
          <p:spPr bwMode="auto">
            <a:xfrm>
              <a:off x="3456" y="1152"/>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8" name="Line 300"/>
            <p:cNvSpPr>
              <a:spLocks noChangeShapeType="1"/>
            </p:cNvSpPr>
            <p:nvPr/>
          </p:nvSpPr>
          <p:spPr bwMode="auto">
            <a:xfrm>
              <a:off x="3744"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9" name="Rectangle 301"/>
            <p:cNvSpPr>
              <a:spLocks noChangeArrowheads="1"/>
            </p:cNvSpPr>
            <p:nvPr/>
          </p:nvSpPr>
          <p:spPr bwMode="auto">
            <a:xfrm>
              <a:off x="4224"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130" name="Rectangle 302"/>
            <p:cNvSpPr>
              <a:spLocks noChangeArrowheads="1"/>
            </p:cNvSpPr>
            <p:nvPr/>
          </p:nvSpPr>
          <p:spPr bwMode="auto">
            <a:xfrm>
              <a:off x="3936"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2</a:t>
              </a:r>
            </a:p>
          </p:txBody>
        </p:sp>
        <p:sp>
          <p:nvSpPr>
            <p:cNvPr id="131" name="Line 303"/>
            <p:cNvSpPr>
              <a:spLocks noChangeShapeType="1"/>
            </p:cNvSpPr>
            <p:nvPr/>
          </p:nvSpPr>
          <p:spPr bwMode="auto">
            <a:xfrm>
              <a:off x="3168" y="115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2" name="Line 304"/>
            <p:cNvSpPr>
              <a:spLocks noChangeShapeType="1"/>
            </p:cNvSpPr>
            <p:nvPr/>
          </p:nvSpPr>
          <p:spPr bwMode="auto">
            <a:xfrm>
              <a:off x="3936" y="139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3" name="Line 305"/>
            <p:cNvSpPr>
              <a:spLocks noChangeShapeType="1"/>
            </p:cNvSpPr>
            <p:nvPr/>
          </p:nvSpPr>
          <p:spPr bwMode="auto">
            <a:xfrm>
              <a:off x="3936"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4" name="Line 306"/>
            <p:cNvSpPr>
              <a:spLocks noChangeShapeType="1"/>
            </p:cNvSpPr>
            <p:nvPr/>
          </p:nvSpPr>
          <p:spPr bwMode="auto">
            <a:xfrm>
              <a:off x="4224" y="1152"/>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5" name="Line 307"/>
            <p:cNvSpPr>
              <a:spLocks noChangeShapeType="1"/>
            </p:cNvSpPr>
            <p:nvPr/>
          </p:nvSpPr>
          <p:spPr bwMode="auto">
            <a:xfrm>
              <a:off x="4512"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6" name="Rectangle 308"/>
            <p:cNvSpPr>
              <a:spLocks noChangeArrowheads="1"/>
            </p:cNvSpPr>
            <p:nvPr/>
          </p:nvSpPr>
          <p:spPr bwMode="auto">
            <a:xfrm>
              <a:off x="4992"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137" name="Rectangle 309"/>
            <p:cNvSpPr>
              <a:spLocks noChangeArrowheads="1"/>
            </p:cNvSpPr>
            <p:nvPr/>
          </p:nvSpPr>
          <p:spPr bwMode="auto">
            <a:xfrm>
              <a:off x="4704" y="1152"/>
              <a:ext cx="288" cy="249"/>
            </a:xfrm>
            <a:prstGeom prst="rect">
              <a:avLst/>
            </a:prstGeom>
            <a:solidFill>
              <a:srgbClr val="CCFFCC"/>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0</a:t>
              </a:r>
            </a:p>
          </p:txBody>
        </p:sp>
        <p:sp>
          <p:nvSpPr>
            <p:cNvPr id="138" name="Line 310"/>
            <p:cNvSpPr>
              <a:spLocks noChangeShapeType="1"/>
            </p:cNvSpPr>
            <p:nvPr/>
          </p:nvSpPr>
          <p:spPr bwMode="auto">
            <a:xfrm>
              <a:off x="4704" y="1152"/>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9" name="Line 311"/>
            <p:cNvSpPr>
              <a:spLocks noChangeShapeType="1"/>
            </p:cNvSpPr>
            <p:nvPr/>
          </p:nvSpPr>
          <p:spPr bwMode="auto">
            <a:xfrm>
              <a:off x="4704" y="1401"/>
              <a:ext cx="576"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0" name="Line 312"/>
            <p:cNvSpPr>
              <a:spLocks noChangeShapeType="1"/>
            </p:cNvSpPr>
            <p:nvPr/>
          </p:nvSpPr>
          <p:spPr bwMode="auto">
            <a:xfrm>
              <a:off x="4704"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1" name="Line 313"/>
            <p:cNvSpPr>
              <a:spLocks noChangeShapeType="1"/>
            </p:cNvSpPr>
            <p:nvPr/>
          </p:nvSpPr>
          <p:spPr bwMode="auto">
            <a:xfrm>
              <a:off x="4992" y="1152"/>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2" name="Line 314"/>
            <p:cNvSpPr>
              <a:spLocks noChangeShapeType="1"/>
            </p:cNvSpPr>
            <p:nvPr/>
          </p:nvSpPr>
          <p:spPr bwMode="auto">
            <a:xfrm>
              <a:off x="5280" y="115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3" name="Line 315"/>
            <p:cNvSpPr>
              <a:spLocks noChangeShapeType="1"/>
            </p:cNvSpPr>
            <p:nvPr/>
          </p:nvSpPr>
          <p:spPr bwMode="auto">
            <a:xfrm>
              <a:off x="3600" y="1296"/>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4" name="Line 316"/>
            <p:cNvSpPr>
              <a:spLocks noChangeShapeType="1"/>
            </p:cNvSpPr>
            <p:nvPr/>
          </p:nvSpPr>
          <p:spPr bwMode="auto">
            <a:xfrm>
              <a:off x="4368" y="1296"/>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45" name="Rectangle 320"/>
          <p:cNvSpPr>
            <a:spLocks noChangeArrowheads="1"/>
          </p:cNvSpPr>
          <p:nvPr/>
        </p:nvSpPr>
        <p:spPr bwMode="auto">
          <a:xfrm>
            <a:off x="611560" y="4788201"/>
            <a:ext cx="7344816" cy="830997"/>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空间效率为</a:t>
            </a:r>
            <a:r>
              <a:rPr kumimoji="0" lang="en-US" altLang="zh-CN" sz="24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cs typeface="Times New Roman" pitchFamily="18" charset="0"/>
              </a:rPr>
              <a:t>O(n+2e)</a:t>
            </a:r>
            <a:r>
              <a:rPr kumimoji="0"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若是稀疏图</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(e&lt;&lt;n</a:t>
            </a:r>
            <a:r>
              <a:rPr kumimoji="0" lang="en-US" altLang="zh-CN" sz="2400" b="1" i="0" u="none" strike="noStrike" kern="0" cap="none" spc="0" normalizeH="0" baseline="30000" noProof="0" dirty="0" smtClean="0">
                <a:ln>
                  <a:noFill/>
                </a:ln>
                <a:solidFill>
                  <a:srgbClr val="000000"/>
                </a:solidFill>
                <a:effectLst/>
                <a:uLnTx/>
                <a:uFillTx/>
                <a:latin typeface="Times New Roman" pitchFamily="18" charset="0"/>
                <a:ea typeface="楷体_GB2312" pitchFamily="49" charset="-122"/>
                <a:cs typeface="Times New Roman" pitchFamily="18" charset="0"/>
              </a:rPr>
              <a:t>2</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a:t>
            </a:r>
            <a:r>
              <a:rPr kumimoji="0" lang="zh-CN" altLang="en-US" sz="24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，比邻接矩阵表示法</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O(n</a:t>
            </a:r>
            <a:r>
              <a:rPr kumimoji="0" lang="en-US" altLang="zh-CN" sz="2400" b="1" i="0" u="none" strike="noStrike" kern="0" cap="none" spc="0" normalizeH="0" baseline="30000" noProof="0" dirty="0" smtClean="0">
                <a:ln>
                  <a:noFill/>
                </a:ln>
                <a:solidFill>
                  <a:srgbClr val="000000"/>
                </a:solidFill>
                <a:effectLst/>
                <a:uLnTx/>
                <a:uFillTx/>
                <a:latin typeface="Times New Roman" pitchFamily="18" charset="0"/>
                <a:ea typeface="楷体_GB2312" pitchFamily="49" charset="-122"/>
                <a:cs typeface="Times New Roman" pitchFamily="18" charset="0"/>
              </a:rPr>
              <a:t>2</a:t>
            </a: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a:t>
            </a:r>
            <a:r>
              <a:rPr kumimoji="0" lang="zh-CN" altLang="en-US" sz="2400" b="1" i="0" u="none" strike="noStrike" kern="0" cap="none" spc="0" normalizeH="0" baseline="0" noProof="0" dirty="0" smtClean="0">
                <a:ln>
                  <a:noFill/>
                </a:ln>
                <a:solidFill>
                  <a:srgbClr val="000000"/>
                </a:solidFill>
                <a:effectLst/>
                <a:uLnTx/>
                <a:uFillTx/>
                <a:latin typeface="Times New Roman" pitchFamily="18" charset="0"/>
                <a:ea typeface="楷体_GB2312" pitchFamily="49" charset="-122"/>
                <a:cs typeface="Times New Roman" pitchFamily="18" charset="0"/>
              </a:rPr>
              <a:t>省空间。</a:t>
            </a:r>
          </a:p>
        </p:txBody>
      </p:sp>
      <p:sp>
        <p:nvSpPr>
          <p:cNvPr id="146" name="Rectangle 321"/>
          <p:cNvSpPr>
            <a:spLocks noChangeArrowheads="1"/>
          </p:cNvSpPr>
          <p:nvPr/>
        </p:nvSpPr>
        <p:spPr bwMode="auto">
          <a:xfrm>
            <a:off x="611560" y="5786344"/>
            <a:ext cx="4647426" cy="46166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spcBef>
                <a:spcPct val="50000"/>
              </a:spcBef>
            </a:pPr>
            <a:r>
              <a:rPr lang="en-US" altLang="zh-CN" sz="2400" b="1" dirty="0">
                <a:solidFill>
                  <a:srgbClr val="FF0000"/>
                </a:solidFill>
                <a:latin typeface="楷体_GB2312" pitchFamily="49" charset="-122"/>
                <a:ea typeface="楷体_GB2312" pitchFamily="49" charset="-122"/>
              </a:rPr>
              <a:t>TD(Vi)=</a:t>
            </a:r>
            <a:r>
              <a:rPr lang="zh-CN" altLang="en-US" sz="2400" b="1" dirty="0">
                <a:solidFill>
                  <a:srgbClr val="FF0000"/>
                </a:solidFill>
                <a:latin typeface="楷体_GB2312" pitchFamily="49" charset="-122"/>
                <a:ea typeface="楷体_GB2312" pitchFamily="49" charset="-122"/>
              </a:rPr>
              <a:t>单链表中链接的结点个数</a:t>
            </a:r>
          </a:p>
        </p:txBody>
      </p:sp>
      <p:grpSp>
        <p:nvGrpSpPr>
          <p:cNvPr id="147" name="Group 322"/>
          <p:cNvGrpSpPr>
            <a:grpSpLocks/>
          </p:cNvGrpSpPr>
          <p:nvPr/>
        </p:nvGrpSpPr>
        <p:grpSpPr bwMode="auto">
          <a:xfrm>
            <a:off x="823342" y="1977851"/>
            <a:ext cx="2406650" cy="1676400"/>
            <a:chOff x="40" y="413"/>
            <a:chExt cx="1352" cy="816"/>
          </a:xfrm>
        </p:grpSpPr>
        <p:sp>
          <p:nvSpPr>
            <p:cNvPr id="148" name="Oval 323"/>
            <p:cNvSpPr>
              <a:spLocks noChangeArrowheads="1"/>
            </p:cNvSpPr>
            <p:nvPr/>
          </p:nvSpPr>
          <p:spPr bwMode="auto">
            <a:xfrm>
              <a:off x="40" y="441"/>
              <a:ext cx="312" cy="197"/>
            </a:xfrm>
            <a:prstGeom prst="ellipse">
              <a:avLst/>
            </a:prstGeom>
            <a:solidFill>
              <a:srgbClr val="3333CC"/>
            </a:solidFill>
            <a:ln w="38100">
              <a:solidFill>
                <a:srgbClr val="BADE78"/>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FEFFFF"/>
                  </a:solidFill>
                  <a:effectLst/>
                  <a:uLnTx/>
                  <a:uFillTx/>
                  <a:ea typeface="黑体" pitchFamily="49" charset="-122"/>
                </a:rPr>
                <a:t>v1</a:t>
              </a:r>
            </a:p>
          </p:txBody>
        </p:sp>
        <p:sp>
          <p:nvSpPr>
            <p:cNvPr id="149" name="Oval 324"/>
            <p:cNvSpPr>
              <a:spLocks noChangeArrowheads="1"/>
            </p:cNvSpPr>
            <p:nvPr/>
          </p:nvSpPr>
          <p:spPr bwMode="auto">
            <a:xfrm>
              <a:off x="976" y="413"/>
              <a:ext cx="312" cy="197"/>
            </a:xfrm>
            <a:prstGeom prst="ellipse">
              <a:avLst/>
            </a:prstGeom>
            <a:solidFill>
              <a:srgbClr val="3333CC"/>
            </a:solidFill>
            <a:ln w="38100">
              <a:solidFill>
                <a:srgbClr val="BADE78"/>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FEFFFF"/>
                  </a:solidFill>
                  <a:effectLst/>
                  <a:uLnTx/>
                  <a:uFillTx/>
                  <a:ea typeface="黑体" pitchFamily="49" charset="-122"/>
                </a:rPr>
                <a:t>v2</a:t>
              </a:r>
            </a:p>
          </p:txBody>
        </p:sp>
        <p:sp>
          <p:nvSpPr>
            <p:cNvPr id="150" name="Oval 325"/>
            <p:cNvSpPr>
              <a:spLocks noChangeArrowheads="1"/>
            </p:cNvSpPr>
            <p:nvPr/>
          </p:nvSpPr>
          <p:spPr bwMode="auto">
            <a:xfrm>
              <a:off x="508" y="723"/>
              <a:ext cx="312" cy="196"/>
            </a:xfrm>
            <a:prstGeom prst="ellipse">
              <a:avLst/>
            </a:prstGeom>
            <a:solidFill>
              <a:srgbClr val="3333CC"/>
            </a:solidFill>
            <a:ln w="38100">
              <a:solidFill>
                <a:srgbClr val="BADE78"/>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FEFFFF"/>
                  </a:solidFill>
                  <a:effectLst/>
                  <a:uLnTx/>
                  <a:uFillTx/>
                  <a:ea typeface="黑体" pitchFamily="49" charset="-122"/>
                </a:rPr>
                <a:t>v3</a:t>
              </a:r>
            </a:p>
          </p:txBody>
        </p:sp>
        <p:sp>
          <p:nvSpPr>
            <p:cNvPr id="151" name="Oval 326"/>
            <p:cNvSpPr>
              <a:spLocks noChangeArrowheads="1"/>
            </p:cNvSpPr>
            <p:nvPr/>
          </p:nvSpPr>
          <p:spPr bwMode="auto">
            <a:xfrm>
              <a:off x="1080" y="1032"/>
              <a:ext cx="312" cy="197"/>
            </a:xfrm>
            <a:prstGeom prst="ellipse">
              <a:avLst/>
            </a:prstGeom>
            <a:solidFill>
              <a:srgbClr val="3333CC"/>
            </a:solidFill>
            <a:ln w="38100">
              <a:solidFill>
                <a:srgbClr val="BADE78"/>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FEFFFF"/>
                  </a:solidFill>
                  <a:effectLst/>
                  <a:uLnTx/>
                  <a:uFillTx/>
                  <a:ea typeface="黑体" pitchFamily="49" charset="-122"/>
                </a:rPr>
                <a:t>v5</a:t>
              </a:r>
            </a:p>
          </p:txBody>
        </p:sp>
        <p:sp>
          <p:nvSpPr>
            <p:cNvPr id="152" name="Line 327"/>
            <p:cNvSpPr>
              <a:spLocks noChangeShapeType="1"/>
            </p:cNvSpPr>
            <p:nvPr/>
          </p:nvSpPr>
          <p:spPr bwMode="auto">
            <a:xfrm>
              <a:off x="352" y="526"/>
              <a:ext cx="624" cy="0"/>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3" name="Line 328"/>
            <p:cNvSpPr>
              <a:spLocks noChangeShapeType="1"/>
            </p:cNvSpPr>
            <p:nvPr/>
          </p:nvSpPr>
          <p:spPr bwMode="auto">
            <a:xfrm flipH="1">
              <a:off x="196" y="638"/>
              <a:ext cx="0" cy="366"/>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4" name="Line 329"/>
            <p:cNvSpPr>
              <a:spLocks noChangeShapeType="1"/>
            </p:cNvSpPr>
            <p:nvPr/>
          </p:nvSpPr>
          <p:spPr bwMode="auto">
            <a:xfrm>
              <a:off x="352" y="1145"/>
              <a:ext cx="728" cy="0"/>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5" name="Line 330"/>
            <p:cNvSpPr>
              <a:spLocks noChangeShapeType="1"/>
            </p:cNvSpPr>
            <p:nvPr/>
          </p:nvSpPr>
          <p:spPr bwMode="auto">
            <a:xfrm>
              <a:off x="820" y="891"/>
              <a:ext cx="364" cy="169"/>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6" name="Oval 331"/>
            <p:cNvSpPr>
              <a:spLocks noChangeArrowheads="1"/>
            </p:cNvSpPr>
            <p:nvPr/>
          </p:nvSpPr>
          <p:spPr bwMode="auto">
            <a:xfrm>
              <a:off x="40" y="1004"/>
              <a:ext cx="312" cy="197"/>
            </a:xfrm>
            <a:prstGeom prst="ellipse">
              <a:avLst/>
            </a:prstGeom>
            <a:solidFill>
              <a:srgbClr val="111147"/>
            </a:solidFill>
            <a:ln w="38100">
              <a:solidFill>
                <a:srgbClr val="BADE78"/>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CDE5F3"/>
                  </a:solidFill>
                  <a:effectLst/>
                  <a:uLnTx/>
                  <a:uFillTx/>
                  <a:ea typeface="黑体" pitchFamily="49" charset="-122"/>
                </a:rPr>
                <a:t>v4</a:t>
              </a:r>
            </a:p>
          </p:txBody>
        </p:sp>
        <p:sp>
          <p:nvSpPr>
            <p:cNvPr id="157" name="Line 332"/>
            <p:cNvSpPr>
              <a:spLocks noChangeShapeType="1"/>
            </p:cNvSpPr>
            <p:nvPr/>
          </p:nvSpPr>
          <p:spPr bwMode="auto">
            <a:xfrm flipH="1">
              <a:off x="300" y="891"/>
              <a:ext cx="260" cy="141"/>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8" name="Line 333"/>
            <p:cNvSpPr>
              <a:spLocks noChangeShapeType="1"/>
            </p:cNvSpPr>
            <p:nvPr/>
          </p:nvSpPr>
          <p:spPr bwMode="auto">
            <a:xfrm flipH="1">
              <a:off x="768" y="582"/>
              <a:ext cx="260" cy="169"/>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9" name="Line 334"/>
            <p:cNvSpPr>
              <a:spLocks noChangeShapeType="1"/>
            </p:cNvSpPr>
            <p:nvPr/>
          </p:nvSpPr>
          <p:spPr bwMode="auto">
            <a:xfrm>
              <a:off x="1184" y="610"/>
              <a:ext cx="0" cy="422"/>
            </a:xfrm>
            <a:prstGeom prst="line">
              <a:avLst/>
            </a:prstGeom>
            <a:noFill/>
            <a:ln w="76200">
              <a:solidFill>
                <a:srgbClr val="FF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60" name="Oval 335"/>
            <p:cNvSpPr>
              <a:spLocks noChangeArrowheads="1"/>
            </p:cNvSpPr>
            <p:nvPr/>
          </p:nvSpPr>
          <p:spPr bwMode="auto">
            <a:xfrm>
              <a:off x="40" y="1004"/>
              <a:ext cx="312" cy="197"/>
            </a:xfrm>
            <a:prstGeom prst="ellipse">
              <a:avLst/>
            </a:prstGeom>
            <a:solidFill>
              <a:srgbClr val="3333CC"/>
            </a:solidFill>
            <a:ln w="38100">
              <a:solidFill>
                <a:srgbClr val="BADE78"/>
              </a:solidFill>
              <a:round/>
              <a:headEnd/>
              <a:tailEnd/>
            </a:ln>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2400" b="1" i="0" u="none" strike="noStrike" kern="0" cap="none" spc="0" normalizeH="0" baseline="0" noProof="0" smtClean="0">
                  <a:ln>
                    <a:noFill/>
                  </a:ln>
                  <a:solidFill>
                    <a:srgbClr val="FEFFFF"/>
                  </a:solidFill>
                  <a:effectLst/>
                  <a:uLnTx/>
                  <a:uFillTx/>
                  <a:ea typeface="黑体" pitchFamily="49" charset="-122"/>
                </a:rPr>
                <a:t>v4</a:t>
              </a:r>
            </a:p>
          </p:txBody>
        </p:sp>
      </p:grpSp>
    </p:spTree>
    <p:extLst>
      <p:ext uri="{BB962C8B-B14F-4D97-AF65-F5344CB8AC3E}">
        <p14:creationId xmlns:p14="http://schemas.microsoft.com/office/powerpoint/2010/main" xmlns="" val="22409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up)">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wipe(left)">
                                      <p:cBhvr>
                                        <p:cTn id="52" dur="500"/>
                                        <p:tgtEl>
                                          <p:spTgt spid="1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left)">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wipe(left)">
                                      <p:cBhvr>
                                        <p:cTn id="62" dur="500"/>
                                        <p:tgtEl>
                                          <p:spTgt spid="96"/>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p:cTn id="67" dur="500" fill="hold"/>
                                        <p:tgtEl>
                                          <p:spTgt spid="94"/>
                                        </p:tgtEl>
                                        <p:attrNameLst>
                                          <p:attrName>ppt_w</p:attrName>
                                        </p:attrNameLst>
                                      </p:cBhvr>
                                      <p:tavLst>
                                        <p:tav tm="0">
                                          <p:val>
                                            <p:fltVal val="0"/>
                                          </p:val>
                                        </p:tav>
                                        <p:tav tm="100000">
                                          <p:val>
                                            <p:strVal val="#ppt_w"/>
                                          </p:val>
                                        </p:tav>
                                      </p:tavLst>
                                    </p:anim>
                                    <p:anim calcmode="lin" valueType="num">
                                      <p:cBhvr>
                                        <p:cTn id="68" dur="500" fill="hold"/>
                                        <p:tgtEl>
                                          <p:spTgt spid="94"/>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5"/>
                                        </p:tgtEl>
                                        <p:attrNameLst>
                                          <p:attrName>style.visibility</p:attrName>
                                        </p:attrNameLst>
                                      </p:cBhvr>
                                      <p:to>
                                        <p:strVal val="visible"/>
                                      </p:to>
                                    </p:set>
                                    <p:anim calcmode="lin" valueType="num">
                                      <p:cBhvr additive="base">
                                        <p:cTn id="73" dur="500" fill="hold"/>
                                        <p:tgtEl>
                                          <p:spTgt spid="145"/>
                                        </p:tgtEl>
                                        <p:attrNameLst>
                                          <p:attrName>ppt_x</p:attrName>
                                        </p:attrNameLst>
                                      </p:cBhvr>
                                      <p:tavLst>
                                        <p:tav tm="0">
                                          <p:val>
                                            <p:strVal val="#ppt_x"/>
                                          </p:val>
                                        </p:tav>
                                        <p:tav tm="100000">
                                          <p:val>
                                            <p:strVal val="#ppt_x"/>
                                          </p:val>
                                        </p:tav>
                                      </p:tavLst>
                                    </p:anim>
                                    <p:anim calcmode="lin" valueType="num">
                                      <p:cBhvr additive="base">
                                        <p:cTn id="74"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iterate type="lt">
                                    <p:tmAbs val="75"/>
                                  </p:iterate>
                                  <p:childTnLst>
                                    <p:set>
                                      <p:cBhvr>
                                        <p:cTn id="78" dur="1" fill="hold">
                                          <p:stCondLst>
                                            <p:cond delay="74"/>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94" grpId="0" autoUpdateAnimBg="0"/>
      <p:bldP spid="145" grpId="0" animBg="1"/>
      <p:bldP spid="14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r>
              <a:rPr lang="zh-CN" altLang="en-US" dirty="0"/>
              <a:t>有向图的邻接表</a:t>
            </a:r>
            <a:r>
              <a:rPr lang="zh-CN" altLang="en-US" dirty="0" smtClean="0"/>
              <a:t>表示</a:t>
            </a:r>
            <a:endParaRPr lang="en-US" altLang="zh-CN" dirty="0" smtClean="0"/>
          </a:p>
          <a:p>
            <a:endParaRPr lang="en-US" altLang="zh-CN" dirty="0"/>
          </a:p>
          <a:p>
            <a:endParaRPr lang="en-US" altLang="zh-CN" dirty="0" smtClean="0"/>
          </a:p>
          <a:p>
            <a:endParaRPr lang="en-US" altLang="zh-CN" dirty="0"/>
          </a:p>
          <a:p>
            <a:pPr eaLnBrk="1" hangingPunct="1"/>
            <a:r>
              <a:rPr lang="zh-CN" altLang="en-US" dirty="0"/>
              <a:t>出度</a:t>
            </a:r>
            <a:endParaRPr lang="en-US" altLang="zh-CN" dirty="0"/>
          </a:p>
          <a:p>
            <a:pPr lvl="1" eaLnBrk="1" hangingPunct="1"/>
            <a:r>
              <a:rPr lang="en-US" altLang="zh-CN" dirty="0" smtClean="0">
                <a:latin typeface="楷体_GB2312" pitchFamily="49" charset="-122"/>
                <a:ea typeface="楷体_GB2312" pitchFamily="49" charset="-122"/>
              </a:rPr>
              <a:t>OD(Vi</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＝单链</a:t>
            </a:r>
            <a:r>
              <a:rPr lang="zh-CN" altLang="en-US" dirty="0">
                <a:solidFill>
                  <a:srgbClr val="FF0000"/>
                </a:solidFill>
                <a:latin typeface="楷体_GB2312" pitchFamily="49" charset="-122"/>
                <a:ea typeface="楷体_GB2312" pitchFamily="49" charset="-122"/>
              </a:rPr>
              <a:t>出边表</a:t>
            </a:r>
            <a:r>
              <a:rPr lang="zh-CN" altLang="en-US" dirty="0">
                <a:latin typeface="楷体_GB2312" pitchFamily="49" charset="-122"/>
                <a:ea typeface="楷体_GB2312" pitchFamily="49" charset="-122"/>
              </a:rPr>
              <a:t>中链接的</a:t>
            </a:r>
            <a:r>
              <a:rPr lang="zh-CN" altLang="en-US" dirty="0">
                <a:solidFill>
                  <a:srgbClr val="FF0000"/>
                </a:solidFill>
                <a:latin typeface="楷体_GB2312" pitchFamily="49" charset="-122"/>
                <a:ea typeface="楷体_GB2312" pitchFamily="49" charset="-122"/>
              </a:rPr>
              <a:t>结点数</a:t>
            </a:r>
          </a:p>
          <a:p>
            <a:pPr lvl="0" eaLnBrk="1" hangingPunct="1"/>
            <a:r>
              <a:rPr lang="zh-CN" altLang="en-US" dirty="0"/>
              <a:t>入度</a:t>
            </a:r>
            <a:endParaRPr lang="en-US" altLang="zh-CN" dirty="0"/>
          </a:p>
          <a:p>
            <a:pPr lvl="1" eaLnBrk="1" hangingPunct="1"/>
            <a:r>
              <a:rPr lang="en-US" altLang="zh-CN" dirty="0">
                <a:latin typeface="楷体_GB2312" pitchFamily="49" charset="-122"/>
                <a:ea typeface="楷体_GB2312" pitchFamily="49" charset="-122"/>
              </a:rPr>
              <a:t>ID(Vi)</a:t>
            </a:r>
            <a:r>
              <a:rPr lang="zh-CN" altLang="en-US" dirty="0">
                <a:latin typeface="楷体_GB2312" pitchFamily="49" charset="-122"/>
                <a:ea typeface="楷体_GB2312" pitchFamily="49" charset="-122"/>
              </a:rPr>
              <a:t>＝邻接点域为</a:t>
            </a:r>
            <a:r>
              <a:rPr lang="en-US" altLang="zh-CN" dirty="0">
                <a:latin typeface="楷体_GB2312" pitchFamily="49" charset="-122"/>
                <a:ea typeface="楷体_GB2312" pitchFamily="49" charset="-122"/>
              </a:rPr>
              <a:t>Vi</a:t>
            </a:r>
            <a:r>
              <a:rPr lang="zh-CN" altLang="en-US" dirty="0">
                <a:latin typeface="楷体_GB2312" pitchFamily="49" charset="-122"/>
                <a:ea typeface="楷体_GB2312" pitchFamily="49" charset="-122"/>
              </a:rPr>
              <a:t>的弧</a:t>
            </a:r>
            <a:r>
              <a:rPr lang="zh-CN" altLang="en-US" dirty="0" smtClean="0">
                <a:latin typeface="楷体_GB2312" pitchFamily="49" charset="-122"/>
                <a:ea typeface="楷体_GB2312" pitchFamily="49" charset="-122"/>
              </a:rPr>
              <a:t>个数</a:t>
            </a:r>
            <a:endParaRPr lang="zh-CN" altLang="en-US" dirty="0"/>
          </a:p>
        </p:txBody>
      </p:sp>
      <p:sp>
        <p:nvSpPr>
          <p:cNvPr id="4" name="Oval 130"/>
          <p:cNvSpPr>
            <a:spLocks noChangeArrowheads="1"/>
          </p:cNvSpPr>
          <p:nvPr/>
        </p:nvSpPr>
        <p:spPr bwMode="auto">
          <a:xfrm>
            <a:off x="550167" y="2114823"/>
            <a:ext cx="511175" cy="377825"/>
          </a:xfrm>
          <a:prstGeom prst="ellipse">
            <a:avLst/>
          </a:prstGeom>
          <a:solidFill>
            <a:srgbClr val="CCFFFF"/>
          </a:solidFill>
          <a:ln w="38100">
            <a:solidFill>
              <a:srgbClr val="BADE78"/>
            </a:solidFill>
            <a:round/>
            <a:headEnd/>
            <a:tailEnd/>
          </a:ln>
        </p:spPr>
        <p:txBody>
          <a:bodyPr wrap="none" anchor="ctr"/>
          <a:lstStyle/>
          <a:p>
            <a:pPr algn="ctr" eaLnBrk="1" hangingPunct="1">
              <a:spcBef>
                <a:spcPct val="0"/>
              </a:spcBef>
            </a:pPr>
            <a:r>
              <a:rPr lang="en-US" altLang="zh-CN" sz="2400">
                <a:solidFill>
                  <a:srgbClr val="0000FF"/>
                </a:solidFill>
                <a:ea typeface="黑体" pitchFamily="49" charset="-122"/>
              </a:rPr>
              <a:t>v1</a:t>
            </a:r>
          </a:p>
        </p:txBody>
      </p:sp>
      <p:sp>
        <p:nvSpPr>
          <p:cNvPr id="5" name="Oval 131"/>
          <p:cNvSpPr>
            <a:spLocks noChangeArrowheads="1"/>
          </p:cNvSpPr>
          <p:nvPr/>
        </p:nvSpPr>
        <p:spPr bwMode="auto">
          <a:xfrm>
            <a:off x="2083692" y="2060848"/>
            <a:ext cx="511175" cy="377825"/>
          </a:xfrm>
          <a:prstGeom prst="ellipse">
            <a:avLst/>
          </a:prstGeom>
          <a:solidFill>
            <a:srgbClr val="CCFFFF"/>
          </a:solidFill>
          <a:ln w="38100">
            <a:solidFill>
              <a:srgbClr val="BADE78"/>
            </a:solidFill>
            <a:round/>
            <a:headEnd/>
            <a:tailEnd/>
          </a:ln>
        </p:spPr>
        <p:txBody>
          <a:bodyPr wrap="none" anchor="ctr"/>
          <a:lstStyle/>
          <a:p>
            <a:pPr algn="ctr" eaLnBrk="1" hangingPunct="1">
              <a:spcBef>
                <a:spcPct val="0"/>
              </a:spcBef>
            </a:pPr>
            <a:r>
              <a:rPr lang="en-US" altLang="zh-CN" sz="2400">
                <a:solidFill>
                  <a:srgbClr val="0000FF"/>
                </a:solidFill>
                <a:ea typeface="黑体" pitchFamily="49" charset="-122"/>
              </a:rPr>
              <a:t>v2</a:t>
            </a:r>
          </a:p>
        </p:txBody>
      </p:sp>
      <p:sp>
        <p:nvSpPr>
          <p:cNvPr id="6" name="Oval 132"/>
          <p:cNvSpPr>
            <a:spLocks noChangeArrowheads="1"/>
          </p:cNvSpPr>
          <p:nvPr/>
        </p:nvSpPr>
        <p:spPr bwMode="auto">
          <a:xfrm>
            <a:off x="466030" y="2978423"/>
            <a:ext cx="511175" cy="377825"/>
          </a:xfrm>
          <a:prstGeom prst="ellipse">
            <a:avLst/>
          </a:prstGeom>
          <a:solidFill>
            <a:srgbClr val="CCFFFF"/>
          </a:solidFill>
          <a:ln w="38100">
            <a:solidFill>
              <a:srgbClr val="BADE78"/>
            </a:solidFill>
            <a:round/>
            <a:headEnd/>
            <a:tailEnd/>
          </a:ln>
        </p:spPr>
        <p:txBody>
          <a:bodyPr wrap="none" anchor="ctr"/>
          <a:lstStyle/>
          <a:p>
            <a:pPr algn="ctr" eaLnBrk="1" hangingPunct="1">
              <a:spcBef>
                <a:spcPct val="0"/>
              </a:spcBef>
            </a:pPr>
            <a:r>
              <a:rPr lang="en-US" altLang="zh-CN" sz="2400">
                <a:solidFill>
                  <a:srgbClr val="0000FF"/>
                </a:solidFill>
                <a:ea typeface="黑体" pitchFamily="49" charset="-122"/>
              </a:rPr>
              <a:t>v3</a:t>
            </a:r>
          </a:p>
        </p:txBody>
      </p:sp>
      <p:sp>
        <p:nvSpPr>
          <p:cNvPr id="7" name="Oval 133"/>
          <p:cNvSpPr>
            <a:spLocks noChangeArrowheads="1"/>
          </p:cNvSpPr>
          <p:nvPr/>
        </p:nvSpPr>
        <p:spPr bwMode="auto">
          <a:xfrm>
            <a:off x="2083692" y="2978423"/>
            <a:ext cx="511175" cy="377825"/>
          </a:xfrm>
          <a:prstGeom prst="ellipse">
            <a:avLst/>
          </a:prstGeom>
          <a:solidFill>
            <a:srgbClr val="CCFFFF"/>
          </a:solidFill>
          <a:ln w="38100">
            <a:solidFill>
              <a:srgbClr val="BADE78"/>
            </a:solidFill>
            <a:round/>
            <a:headEnd/>
            <a:tailEnd/>
          </a:ln>
        </p:spPr>
        <p:txBody>
          <a:bodyPr wrap="none" anchor="ctr"/>
          <a:lstStyle/>
          <a:p>
            <a:pPr algn="ctr" eaLnBrk="1" hangingPunct="1">
              <a:spcBef>
                <a:spcPct val="0"/>
              </a:spcBef>
            </a:pPr>
            <a:r>
              <a:rPr lang="en-US" altLang="zh-CN" sz="2400" dirty="0">
                <a:solidFill>
                  <a:srgbClr val="0000FF"/>
                </a:solidFill>
                <a:ea typeface="黑体" pitchFamily="49" charset="-122"/>
              </a:rPr>
              <a:t>v4</a:t>
            </a:r>
          </a:p>
        </p:txBody>
      </p:sp>
      <p:sp>
        <p:nvSpPr>
          <p:cNvPr id="8" name="Line 134"/>
          <p:cNvSpPr>
            <a:spLocks noChangeShapeType="1"/>
          </p:cNvSpPr>
          <p:nvPr/>
        </p:nvSpPr>
        <p:spPr bwMode="auto">
          <a:xfrm>
            <a:off x="1061342" y="2276748"/>
            <a:ext cx="1022350" cy="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135"/>
          <p:cNvSpPr>
            <a:spLocks noChangeShapeType="1"/>
          </p:cNvSpPr>
          <p:nvPr/>
        </p:nvSpPr>
        <p:spPr bwMode="auto">
          <a:xfrm flipH="1">
            <a:off x="805755" y="2492648"/>
            <a:ext cx="0" cy="485775"/>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136"/>
          <p:cNvSpPr>
            <a:spLocks noChangeShapeType="1"/>
          </p:cNvSpPr>
          <p:nvPr/>
        </p:nvSpPr>
        <p:spPr bwMode="auto">
          <a:xfrm>
            <a:off x="977205" y="3194323"/>
            <a:ext cx="1106487" cy="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137"/>
          <p:cNvSpPr>
            <a:spLocks noChangeShapeType="1"/>
          </p:cNvSpPr>
          <p:nvPr/>
        </p:nvSpPr>
        <p:spPr bwMode="auto">
          <a:xfrm>
            <a:off x="977205" y="2438673"/>
            <a:ext cx="1192212" cy="593725"/>
          </a:xfrm>
          <a:prstGeom prst="line">
            <a:avLst/>
          </a:prstGeom>
          <a:noFill/>
          <a:ln w="76200">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2" name="Group 138"/>
          <p:cNvGrpSpPr>
            <a:grpSpLocks/>
          </p:cNvGrpSpPr>
          <p:nvPr/>
        </p:nvGrpSpPr>
        <p:grpSpPr bwMode="auto">
          <a:xfrm>
            <a:off x="3056830" y="2199952"/>
            <a:ext cx="3124200" cy="1589088"/>
            <a:chOff x="1776" y="2839"/>
            <a:chExt cx="1968" cy="1001"/>
          </a:xfrm>
        </p:grpSpPr>
        <p:sp>
          <p:nvSpPr>
            <p:cNvPr id="13" name="Rectangle 139"/>
            <p:cNvSpPr>
              <a:spLocks noChangeArrowheads="1"/>
            </p:cNvSpPr>
            <p:nvPr/>
          </p:nvSpPr>
          <p:spPr bwMode="auto">
            <a:xfrm>
              <a:off x="2099" y="3586"/>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14" name="Rectangle 140"/>
            <p:cNvSpPr>
              <a:spLocks noChangeArrowheads="1"/>
            </p:cNvSpPr>
            <p:nvPr/>
          </p:nvSpPr>
          <p:spPr bwMode="auto">
            <a:xfrm>
              <a:off x="1776" y="3586"/>
              <a:ext cx="323"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V</a:t>
              </a:r>
              <a:r>
                <a:rPr kumimoji="0" lang="en-US" altLang="zh-CN" sz="2000" b="0" i="0" u="none" strike="noStrike" kern="0" cap="none" spc="0" normalizeH="0" baseline="-25000" noProof="0" smtClean="0">
                  <a:ln>
                    <a:noFill/>
                  </a:ln>
                  <a:solidFill>
                    <a:srgbClr val="0000FF"/>
                  </a:solidFill>
                  <a:effectLst/>
                  <a:uLnTx/>
                  <a:uFillTx/>
                </a:rPr>
                <a:t>4</a:t>
              </a:r>
            </a:p>
          </p:txBody>
        </p:sp>
        <p:sp>
          <p:nvSpPr>
            <p:cNvPr id="15" name="Rectangle 141"/>
            <p:cNvSpPr>
              <a:spLocks noChangeArrowheads="1"/>
            </p:cNvSpPr>
            <p:nvPr/>
          </p:nvSpPr>
          <p:spPr bwMode="auto">
            <a:xfrm>
              <a:off x="2099" y="3337"/>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16" name="Rectangle 142"/>
            <p:cNvSpPr>
              <a:spLocks noChangeArrowheads="1"/>
            </p:cNvSpPr>
            <p:nvPr/>
          </p:nvSpPr>
          <p:spPr bwMode="auto">
            <a:xfrm>
              <a:off x="1776" y="3337"/>
              <a:ext cx="323"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V</a:t>
              </a:r>
              <a:r>
                <a:rPr kumimoji="0" lang="en-US" altLang="zh-CN" sz="2000" b="0" i="0" u="none" strike="noStrike" kern="0" cap="none" spc="0" normalizeH="0" baseline="-25000" noProof="0" smtClean="0">
                  <a:ln>
                    <a:noFill/>
                  </a:ln>
                  <a:solidFill>
                    <a:srgbClr val="0000FF"/>
                  </a:solidFill>
                  <a:effectLst/>
                  <a:uLnTx/>
                  <a:uFillTx/>
                </a:rPr>
                <a:t>3</a:t>
              </a:r>
            </a:p>
          </p:txBody>
        </p:sp>
        <p:sp>
          <p:nvSpPr>
            <p:cNvPr id="17" name="Rectangle 143"/>
            <p:cNvSpPr>
              <a:spLocks noChangeArrowheads="1"/>
            </p:cNvSpPr>
            <p:nvPr/>
          </p:nvSpPr>
          <p:spPr bwMode="auto">
            <a:xfrm>
              <a:off x="2099" y="3088"/>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18" name="Rectangle 144"/>
            <p:cNvSpPr>
              <a:spLocks noChangeArrowheads="1"/>
            </p:cNvSpPr>
            <p:nvPr/>
          </p:nvSpPr>
          <p:spPr bwMode="auto">
            <a:xfrm>
              <a:off x="1776" y="3088"/>
              <a:ext cx="323"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V</a:t>
              </a:r>
              <a:r>
                <a:rPr kumimoji="0" lang="en-US" altLang="zh-CN" sz="2000" b="0" i="0" u="none" strike="noStrike" kern="0" cap="none" spc="0" normalizeH="0" baseline="-25000" noProof="0" smtClean="0">
                  <a:ln>
                    <a:noFill/>
                  </a:ln>
                  <a:solidFill>
                    <a:srgbClr val="0000FF"/>
                  </a:solidFill>
                  <a:effectLst/>
                  <a:uLnTx/>
                  <a:uFillTx/>
                </a:rPr>
                <a:t>2</a:t>
              </a:r>
            </a:p>
          </p:txBody>
        </p:sp>
        <p:sp>
          <p:nvSpPr>
            <p:cNvPr id="19" name="Rectangle 145"/>
            <p:cNvSpPr>
              <a:spLocks noChangeArrowheads="1"/>
            </p:cNvSpPr>
            <p:nvPr/>
          </p:nvSpPr>
          <p:spPr bwMode="auto">
            <a:xfrm>
              <a:off x="2099" y="2839"/>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20" name="Rectangle 146"/>
            <p:cNvSpPr>
              <a:spLocks noChangeArrowheads="1"/>
            </p:cNvSpPr>
            <p:nvPr/>
          </p:nvSpPr>
          <p:spPr bwMode="auto">
            <a:xfrm>
              <a:off x="1776" y="2839"/>
              <a:ext cx="323"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V</a:t>
              </a:r>
              <a:r>
                <a:rPr kumimoji="0" lang="en-US" altLang="zh-CN" sz="2000" b="0" i="0" u="none" strike="noStrike" kern="0" cap="none" spc="0" normalizeH="0" baseline="-25000" noProof="0" smtClean="0">
                  <a:ln>
                    <a:noFill/>
                  </a:ln>
                  <a:solidFill>
                    <a:srgbClr val="0000FF"/>
                  </a:solidFill>
                  <a:effectLst/>
                  <a:uLnTx/>
                  <a:uFillTx/>
                </a:rPr>
                <a:t>1</a:t>
              </a:r>
            </a:p>
          </p:txBody>
        </p:sp>
        <p:sp>
          <p:nvSpPr>
            <p:cNvPr id="21" name="Line 147"/>
            <p:cNvSpPr>
              <a:spLocks noChangeShapeType="1"/>
            </p:cNvSpPr>
            <p:nvPr/>
          </p:nvSpPr>
          <p:spPr bwMode="auto">
            <a:xfrm>
              <a:off x="1776" y="2839"/>
              <a:ext cx="719"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48"/>
            <p:cNvSpPr>
              <a:spLocks noChangeShapeType="1"/>
            </p:cNvSpPr>
            <p:nvPr/>
          </p:nvSpPr>
          <p:spPr bwMode="auto">
            <a:xfrm>
              <a:off x="1776" y="3088"/>
              <a:ext cx="719"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149"/>
            <p:cNvSpPr>
              <a:spLocks noChangeShapeType="1"/>
            </p:cNvSpPr>
            <p:nvPr/>
          </p:nvSpPr>
          <p:spPr bwMode="auto">
            <a:xfrm>
              <a:off x="1776" y="3337"/>
              <a:ext cx="719"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150"/>
            <p:cNvSpPr>
              <a:spLocks noChangeShapeType="1"/>
            </p:cNvSpPr>
            <p:nvPr/>
          </p:nvSpPr>
          <p:spPr bwMode="auto">
            <a:xfrm>
              <a:off x="1776" y="3586"/>
              <a:ext cx="719"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151"/>
            <p:cNvSpPr>
              <a:spLocks noChangeShapeType="1"/>
            </p:cNvSpPr>
            <p:nvPr/>
          </p:nvSpPr>
          <p:spPr bwMode="auto">
            <a:xfrm>
              <a:off x="1776" y="3835"/>
              <a:ext cx="719"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152"/>
            <p:cNvSpPr>
              <a:spLocks noChangeShapeType="1"/>
            </p:cNvSpPr>
            <p:nvPr/>
          </p:nvSpPr>
          <p:spPr bwMode="auto">
            <a:xfrm>
              <a:off x="1776" y="2839"/>
              <a:ext cx="0" cy="996"/>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153"/>
            <p:cNvSpPr>
              <a:spLocks noChangeShapeType="1"/>
            </p:cNvSpPr>
            <p:nvPr/>
          </p:nvSpPr>
          <p:spPr bwMode="auto">
            <a:xfrm>
              <a:off x="2099" y="2839"/>
              <a:ext cx="0" cy="99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154"/>
            <p:cNvSpPr>
              <a:spLocks noChangeShapeType="1"/>
            </p:cNvSpPr>
            <p:nvPr/>
          </p:nvSpPr>
          <p:spPr bwMode="auto">
            <a:xfrm>
              <a:off x="2495" y="2839"/>
              <a:ext cx="0" cy="996"/>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155"/>
            <p:cNvSpPr>
              <a:spLocks noChangeShapeType="1"/>
            </p:cNvSpPr>
            <p:nvPr/>
          </p:nvSpPr>
          <p:spPr bwMode="auto">
            <a:xfrm>
              <a:off x="2419" y="2967"/>
              <a:ext cx="265"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156"/>
            <p:cNvSpPr>
              <a:spLocks noChangeShapeType="1"/>
            </p:cNvSpPr>
            <p:nvPr/>
          </p:nvSpPr>
          <p:spPr bwMode="auto">
            <a:xfrm>
              <a:off x="2419" y="3456"/>
              <a:ext cx="265"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157"/>
            <p:cNvSpPr>
              <a:spLocks noChangeShapeType="1"/>
            </p:cNvSpPr>
            <p:nvPr/>
          </p:nvSpPr>
          <p:spPr bwMode="auto">
            <a:xfrm>
              <a:off x="2419" y="3696"/>
              <a:ext cx="265"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Rectangle 158"/>
            <p:cNvSpPr>
              <a:spLocks noChangeArrowheads="1"/>
            </p:cNvSpPr>
            <p:nvPr/>
          </p:nvSpPr>
          <p:spPr bwMode="auto">
            <a:xfrm>
              <a:off x="2911" y="2871"/>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0000FF"/>
                </a:solidFill>
                <a:effectLst/>
                <a:uLnTx/>
                <a:uFillTx/>
              </a:endParaRPr>
            </a:p>
          </p:txBody>
        </p:sp>
        <p:sp>
          <p:nvSpPr>
            <p:cNvPr id="33" name="Rectangle 159"/>
            <p:cNvSpPr>
              <a:spLocks noChangeArrowheads="1"/>
            </p:cNvSpPr>
            <p:nvPr/>
          </p:nvSpPr>
          <p:spPr bwMode="auto">
            <a:xfrm>
              <a:off x="2684" y="2871"/>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2</a:t>
              </a:r>
            </a:p>
          </p:txBody>
        </p:sp>
        <p:sp>
          <p:nvSpPr>
            <p:cNvPr id="34" name="Line 160"/>
            <p:cNvSpPr>
              <a:spLocks noChangeShapeType="1"/>
            </p:cNvSpPr>
            <p:nvPr/>
          </p:nvSpPr>
          <p:spPr bwMode="auto">
            <a:xfrm>
              <a:off x="2684" y="2871"/>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161"/>
            <p:cNvSpPr>
              <a:spLocks noChangeShapeType="1"/>
            </p:cNvSpPr>
            <p:nvPr/>
          </p:nvSpPr>
          <p:spPr bwMode="auto">
            <a:xfrm>
              <a:off x="2684" y="3120"/>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162"/>
            <p:cNvSpPr>
              <a:spLocks noChangeShapeType="1"/>
            </p:cNvSpPr>
            <p:nvPr/>
          </p:nvSpPr>
          <p:spPr bwMode="auto">
            <a:xfrm>
              <a:off x="2684" y="287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163"/>
            <p:cNvSpPr>
              <a:spLocks noChangeShapeType="1"/>
            </p:cNvSpPr>
            <p:nvPr/>
          </p:nvSpPr>
          <p:spPr bwMode="auto">
            <a:xfrm>
              <a:off x="2911" y="2871"/>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Line 164"/>
            <p:cNvSpPr>
              <a:spLocks noChangeShapeType="1"/>
            </p:cNvSpPr>
            <p:nvPr/>
          </p:nvSpPr>
          <p:spPr bwMode="auto">
            <a:xfrm>
              <a:off x="3138" y="287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Line 165"/>
            <p:cNvSpPr>
              <a:spLocks noChangeShapeType="1"/>
            </p:cNvSpPr>
            <p:nvPr/>
          </p:nvSpPr>
          <p:spPr bwMode="auto">
            <a:xfrm>
              <a:off x="3025" y="2976"/>
              <a:ext cx="265"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Rectangle 166"/>
            <p:cNvSpPr>
              <a:spLocks noChangeArrowheads="1"/>
            </p:cNvSpPr>
            <p:nvPr/>
          </p:nvSpPr>
          <p:spPr bwMode="auto">
            <a:xfrm>
              <a:off x="2911" y="3303"/>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41" name="Rectangle 167"/>
            <p:cNvSpPr>
              <a:spLocks noChangeArrowheads="1"/>
            </p:cNvSpPr>
            <p:nvPr/>
          </p:nvSpPr>
          <p:spPr bwMode="auto">
            <a:xfrm>
              <a:off x="2684" y="3303"/>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3</a:t>
              </a:r>
            </a:p>
          </p:txBody>
        </p:sp>
        <p:sp>
          <p:nvSpPr>
            <p:cNvPr id="42" name="Line 168"/>
            <p:cNvSpPr>
              <a:spLocks noChangeShapeType="1"/>
            </p:cNvSpPr>
            <p:nvPr/>
          </p:nvSpPr>
          <p:spPr bwMode="auto">
            <a:xfrm>
              <a:off x="2684" y="3303"/>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169"/>
            <p:cNvSpPr>
              <a:spLocks noChangeShapeType="1"/>
            </p:cNvSpPr>
            <p:nvPr/>
          </p:nvSpPr>
          <p:spPr bwMode="auto">
            <a:xfrm>
              <a:off x="2684" y="3552"/>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170"/>
            <p:cNvSpPr>
              <a:spLocks noChangeShapeType="1"/>
            </p:cNvSpPr>
            <p:nvPr/>
          </p:nvSpPr>
          <p:spPr bwMode="auto">
            <a:xfrm>
              <a:off x="2684" y="3303"/>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171"/>
            <p:cNvSpPr>
              <a:spLocks noChangeShapeType="1"/>
            </p:cNvSpPr>
            <p:nvPr/>
          </p:nvSpPr>
          <p:spPr bwMode="auto">
            <a:xfrm>
              <a:off x="2911" y="3303"/>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172"/>
            <p:cNvSpPr>
              <a:spLocks noChangeShapeType="1"/>
            </p:cNvSpPr>
            <p:nvPr/>
          </p:nvSpPr>
          <p:spPr bwMode="auto">
            <a:xfrm>
              <a:off x="3138" y="3303"/>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Rectangle 173"/>
            <p:cNvSpPr>
              <a:spLocks noChangeArrowheads="1"/>
            </p:cNvSpPr>
            <p:nvPr/>
          </p:nvSpPr>
          <p:spPr bwMode="auto">
            <a:xfrm>
              <a:off x="2911" y="3591"/>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48" name="Rectangle 174"/>
            <p:cNvSpPr>
              <a:spLocks noChangeArrowheads="1"/>
            </p:cNvSpPr>
            <p:nvPr/>
          </p:nvSpPr>
          <p:spPr bwMode="auto">
            <a:xfrm>
              <a:off x="2684" y="3591"/>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0</a:t>
              </a:r>
            </a:p>
          </p:txBody>
        </p:sp>
        <p:sp>
          <p:nvSpPr>
            <p:cNvPr id="49" name="Line 175"/>
            <p:cNvSpPr>
              <a:spLocks noChangeShapeType="1"/>
            </p:cNvSpPr>
            <p:nvPr/>
          </p:nvSpPr>
          <p:spPr bwMode="auto">
            <a:xfrm>
              <a:off x="2684" y="3591"/>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176"/>
            <p:cNvSpPr>
              <a:spLocks noChangeShapeType="1"/>
            </p:cNvSpPr>
            <p:nvPr/>
          </p:nvSpPr>
          <p:spPr bwMode="auto">
            <a:xfrm>
              <a:off x="2684" y="3840"/>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177"/>
            <p:cNvSpPr>
              <a:spLocks noChangeShapeType="1"/>
            </p:cNvSpPr>
            <p:nvPr/>
          </p:nvSpPr>
          <p:spPr bwMode="auto">
            <a:xfrm>
              <a:off x="2684" y="359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178"/>
            <p:cNvSpPr>
              <a:spLocks noChangeShapeType="1"/>
            </p:cNvSpPr>
            <p:nvPr/>
          </p:nvSpPr>
          <p:spPr bwMode="auto">
            <a:xfrm>
              <a:off x="2911" y="3591"/>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Line 179"/>
            <p:cNvSpPr>
              <a:spLocks noChangeShapeType="1"/>
            </p:cNvSpPr>
            <p:nvPr/>
          </p:nvSpPr>
          <p:spPr bwMode="auto">
            <a:xfrm>
              <a:off x="3138" y="359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Rectangle 180"/>
            <p:cNvSpPr>
              <a:spLocks noChangeArrowheads="1"/>
            </p:cNvSpPr>
            <p:nvPr/>
          </p:nvSpPr>
          <p:spPr bwMode="auto">
            <a:xfrm>
              <a:off x="3517" y="2871"/>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a:t>
              </a:r>
            </a:p>
          </p:txBody>
        </p:sp>
        <p:sp>
          <p:nvSpPr>
            <p:cNvPr id="55" name="Rectangle 181"/>
            <p:cNvSpPr>
              <a:spLocks noChangeArrowheads="1"/>
            </p:cNvSpPr>
            <p:nvPr/>
          </p:nvSpPr>
          <p:spPr bwMode="auto">
            <a:xfrm>
              <a:off x="3290" y="2871"/>
              <a:ext cx="227"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FF"/>
                  </a:solidFill>
                  <a:effectLst/>
                  <a:uLnTx/>
                  <a:uFillTx/>
                </a:rPr>
                <a:t>1</a:t>
              </a:r>
            </a:p>
          </p:txBody>
        </p:sp>
        <p:sp>
          <p:nvSpPr>
            <p:cNvPr id="56" name="Line 182"/>
            <p:cNvSpPr>
              <a:spLocks noChangeShapeType="1"/>
            </p:cNvSpPr>
            <p:nvPr/>
          </p:nvSpPr>
          <p:spPr bwMode="auto">
            <a:xfrm>
              <a:off x="3290" y="2871"/>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Line 183"/>
            <p:cNvSpPr>
              <a:spLocks noChangeShapeType="1"/>
            </p:cNvSpPr>
            <p:nvPr/>
          </p:nvSpPr>
          <p:spPr bwMode="auto">
            <a:xfrm>
              <a:off x="3290" y="3120"/>
              <a:ext cx="454"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Line 184"/>
            <p:cNvSpPr>
              <a:spLocks noChangeShapeType="1"/>
            </p:cNvSpPr>
            <p:nvPr/>
          </p:nvSpPr>
          <p:spPr bwMode="auto">
            <a:xfrm>
              <a:off x="3290" y="287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185"/>
            <p:cNvSpPr>
              <a:spLocks noChangeShapeType="1"/>
            </p:cNvSpPr>
            <p:nvPr/>
          </p:nvSpPr>
          <p:spPr bwMode="auto">
            <a:xfrm>
              <a:off x="3517" y="2871"/>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Line 186"/>
            <p:cNvSpPr>
              <a:spLocks noChangeShapeType="1"/>
            </p:cNvSpPr>
            <p:nvPr/>
          </p:nvSpPr>
          <p:spPr bwMode="auto">
            <a:xfrm>
              <a:off x="3744" y="287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1" name="Text Box 187"/>
          <p:cNvSpPr txBox="1">
            <a:spLocks noChangeArrowheads="1"/>
          </p:cNvSpPr>
          <p:nvPr/>
        </p:nvSpPr>
        <p:spPr bwMode="auto">
          <a:xfrm>
            <a:off x="3514030" y="1645915"/>
            <a:ext cx="20240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a:spAutoFit/>
          </a:bodyPr>
          <a:lstStyle>
            <a:lvl1pPr>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邻接表</a:t>
            </a:r>
            <a:r>
              <a:rPr kumimoji="1" lang="en-US" altLang="zh-CN" sz="24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a:t>
            </a:r>
            <a:r>
              <a:rPr kumimoji="1"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rPr>
              <a:t>出边</a:t>
            </a:r>
            <a:r>
              <a:rPr kumimoji="1" lang="en-US" altLang="zh-CN" sz="24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a:t>
            </a:r>
          </a:p>
        </p:txBody>
      </p:sp>
      <p:grpSp>
        <p:nvGrpSpPr>
          <p:cNvPr id="62" name="Group 314"/>
          <p:cNvGrpSpPr>
            <a:grpSpLocks/>
          </p:cNvGrpSpPr>
          <p:nvPr/>
        </p:nvGrpSpPr>
        <p:grpSpPr bwMode="auto">
          <a:xfrm>
            <a:off x="6562030" y="1645915"/>
            <a:ext cx="2330450" cy="2117725"/>
            <a:chOff x="3971" y="513"/>
            <a:chExt cx="1468" cy="1334"/>
          </a:xfrm>
        </p:grpSpPr>
        <p:grpSp>
          <p:nvGrpSpPr>
            <p:cNvPr id="63" name="Group 188"/>
            <p:cNvGrpSpPr>
              <a:grpSpLocks/>
            </p:cNvGrpSpPr>
            <p:nvPr/>
          </p:nvGrpSpPr>
          <p:grpSpPr bwMode="auto">
            <a:xfrm>
              <a:off x="3971" y="814"/>
              <a:ext cx="1344" cy="1033"/>
              <a:chOff x="4112" y="2448"/>
              <a:chExt cx="1344" cy="1033"/>
            </a:xfrm>
          </p:grpSpPr>
          <p:sp>
            <p:nvSpPr>
              <p:cNvPr id="65" name="Rectangle 189"/>
              <p:cNvSpPr>
                <a:spLocks noChangeArrowheads="1"/>
              </p:cNvSpPr>
              <p:nvPr/>
            </p:nvSpPr>
            <p:spPr bwMode="auto">
              <a:xfrm>
                <a:off x="4436" y="3220"/>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FEFFFF"/>
                  </a:solidFill>
                  <a:effectLst/>
                  <a:uLnTx/>
                  <a:uFillTx/>
                </a:endParaRPr>
              </a:p>
            </p:txBody>
          </p:sp>
          <p:sp>
            <p:nvSpPr>
              <p:cNvPr id="66" name="Rectangle 190"/>
              <p:cNvSpPr>
                <a:spLocks noChangeArrowheads="1"/>
              </p:cNvSpPr>
              <p:nvPr/>
            </p:nvSpPr>
            <p:spPr bwMode="auto">
              <a:xfrm>
                <a:off x="4112" y="3220"/>
                <a:ext cx="324"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V4</a:t>
                </a:r>
              </a:p>
            </p:txBody>
          </p:sp>
          <p:sp>
            <p:nvSpPr>
              <p:cNvPr id="67" name="Rectangle 191"/>
              <p:cNvSpPr>
                <a:spLocks noChangeArrowheads="1"/>
              </p:cNvSpPr>
              <p:nvPr/>
            </p:nvSpPr>
            <p:spPr bwMode="auto">
              <a:xfrm>
                <a:off x="4436" y="2971"/>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FEFFFF"/>
                  </a:solidFill>
                  <a:effectLst/>
                  <a:uLnTx/>
                  <a:uFillTx/>
                </a:endParaRPr>
              </a:p>
            </p:txBody>
          </p:sp>
          <p:sp>
            <p:nvSpPr>
              <p:cNvPr id="68" name="Rectangle 192"/>
              <p:cNvSpPr>
                <a:spLocks noChangeArrowheads="1"/>
              </p:cNvSpPr>
              <p:nvPr/>
            </p:nvSpPr>
            <p:spPr bwMode="auto">
              <a:xfrm>
                <a:off x="4112" y="2971"/>
                <a:ext cx="324"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V3</a:t>
                </a:r>
              </a:p>
            </p:txBody>
          </p:sp>
          <p:sp>
            <p:nvSpPr>
              <p:cNvPr id="69" name="Rectangle 193"/>
              <p:cNvSpPr>
                <a:spLocks noChangeArrowheads="1"/>
              </p:cNvSpPr>
              <p:nvPr/>
            </p:nvSpPr>
            <p:spPr bwMode="auto">
              <a:xfrm>
                <a:off x="4436" y="2722"/>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FEFFFF"/>
                  </a:solidFill>
                  <a:effectLst/>
                  <a:uLnTx/>
                  <a:uFillTx/>
                </a:endParaRPr>
              </a:p>
            </p:txBody>
          </p:sp>
          <p:sp>
            <p:nvSpPr>
              <p:cNvPr id="70" name="Rectangle 194"/>
              <p:cNvSpPr>
                <a:spLocks noChangeArrowheads="1"/>
              </p:cNvSpPr>
              <p:nvPr/>
            </p:nvSpPr>
            <p:spPr bwMode="auto">
              <a:xfrm>
                <a:off x="4112" y="2722"/>
                <a:ext cx="324"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V2</a:t>
                </a:r>
              </a:p>
            </p:txBody>
          </p:sp>
          <p:sp>
            <p:nvSpPr>
              <p:cNvPr id="71" name="Rectangle 195"/>
              <p:cNvSpPr>
                <a:spLocks noChangeArrowheads="1"/>
              </p:cNvSpPr>
              <p:nvPr/>
            </p:nvSpPr>
            <p:spPr bwMode="auto">
              <a:xfrm>
                <a:off x="4436" y="2473"/>
                <a:ext cx="396"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smtClean="0">
                  <a:ln>
                    <a:noFill/>
                  </a:ln>
                  <a:solidFill>
                    <a:srgbClr val="FEFFFF"/>
                  </a:solidFill>
                  <a:effectLst/>
                  <a:uLnTx/>
                  <a:uFillTx/>
                </a:endParaRPr>
              </a:p>
            </p:txBody>
          </p:sp>
          <p:sp>
            <p:nvSpPr>
              <p:cNvPr id="72" name="Rectangle 196"/>
              <p:cNvSpPr>
                <a:spLocks noChangeArrowheads="1"/>
              </p:cNvSpPr>
              <p:nvPr/>
            </p:nvSpPr>
            <p:spPr bwMode="auto">
              <a:xfrm>
                <a:off x="4112" y="2473"/>
                <a:ext cx="324" cy="249"/>
              </a:xfrm>
              <a:prstGeom prst="rect">
                <a:avLst/>
              </a:prstGeom>
              <a:solidFill>
                <a:srgbClr val="CDE5F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V</a:t>
                </a:r>
                <a:r>
                  <a:rPr kumimoji="0" lang="en-US" altLang="zh-CN" sz="2000" b="0" i="0" u="none" strike="noStrike" kern="0" cap="none" spc="0" normalizeH="0" baseline="-25000" noProof="0" smtClean="0">
                    <a:ln>
                      <a:noFill/>
                    </a:ln>
                    <a:solidFill>
                      <a:srgbClr val="FF3300"/>
                    </a:solidFill>
                    <a:effectLst/>
                    <a:uLnTx/>
                    <a:uFillTx/>
                  </a:rPr>
                  <a:t>1</a:t>
                </a:r>
              </a:p>
            </p:txBody>
          </p:sp>
          <p:sp>
            <p:nvSpPr>
              <p:cNvPr id="73" name="Line 197"/>
              <p:cNvSpPr>
                <a:spLocks noChangeShapeType="1"/>
              </p:cNvSpPr>
              <p:nvPr/>
            </p:nvSpPr>
            <p:spPr bwMode="auto">
              <a:xfrm>
                <a:off x="4112" y="2473"/>
                <a:ext cx="720"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198"/>
              <p:cNvSpPr>
                <a:spLocks noChangeShapeType="1"/>
              </p:cNvSpPr>
              <p:nvPr/>
            </p:nvSpPr>
            <p:spPr bwMode="auto">
              <a:xfrm>
                <a:off x="4112" y="2722"/>
                <a:ext cx="72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Line 199"/>
              <p:cNvSpPr>
                <a:spLocks noChangeShapeType="1"/>
              </p:cNvSpPr>
              <p:nvPr/>
            </p:nvSpPr>
            <p:spPr bwMode="auto">
              <a:xfrm>
                <a:off x="4112" y="2971"/>
                <a:ext cx="72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Line 200"/>
              <p:cNvSpPr>
                <a:spLocks noChangeShapeType="1"/>
              </p:cNvSpPr>
              <p:nvPr/>
            </p:nvSpPr>
            <p:spPr bwMode="auto">
              <a:xfrm>
                <a:off x="4112" y="3220"/>
                <a:ext cx="72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Line 201"/>
              <p:cNvSpPr>
                <a:spLocks noChangeShapeType="1"/>
              </p:cNvSpPr>
              <p:nvPr/>
            </p:nvSpPr>
            <p:spPr bwMode="auto">
              <a:xfrm>
                <a:off x="4112" y="3469"/>
                <a:ext cx="720"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8" name="Line 202"/>
              <p:cNvSpPr>
                <a:spLocks noChangeShapeType="1"/>
              </p:cNvSpPr>
              <p:nvPr/>
            </p:nvSpPr>
            <p:spPr bwMode="auto">
              <a:xfrm>
                <a:off x="4112" y="2473"/>
                <a:ext cx="0" cy="996"/>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9" name="Line 203"/>
              <p:cNvSpPr>
                <a:spLocks noChangeShapeType="1"/>
              </p:cNvSpPr>
              <p:nvPr/>
            </p:nvSpPr>
            <p:spPr bwMode="auto">
              <a:xfrm>
                <a:off x="4436" y="2473"/>
                <a:ext cx="1" cy="996"/>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0" name="Line 204"/>
              <p:cNvSpPr>
                <a:spLocks noChangeShapeType="1"/>
              </p:cNvSpPr>
              <p:nvPr/>
            </p:nvSpPr>
            <p:spPr bwMode="auto">
              <a:xfrm>
                <a:off x="4832" y="2473"/>
                <a:ext cx="1" cy="996"/>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205"/>
              <p:cNvSpPr>
                <a:spLocks noChangeShapeType="1"/>
              </p:cNvSpPr>
              <p:nvPr/>
            </p:nvSpPr>
            <p:spPr bwMode="auto">
              <a:xfrm>
                <a:off x="4747" y="2601"/>
                <a:ext cx="261"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206"/>
              <p:cNvSpPr>
                <a:spLocks noChangeShapeType="1"/>
              </p:cNvSpPr>
              <p:nvPr/>
            </p:nvSpPr>
            <p:spPr bwMode="auto">
              <a:xfrm>
                <a:off x="4747" y="3136"/>
                <a:ext cx="261"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207"/>
              <p:cNvSpPr>
                <a:spLocks noChangeShapeType="1"/>
              </p:cNvSpPr>
              <p:nvPr/>
            </p:nvSpPr>
            <p:spPr bwMode="auto">
              <a:xfrm>
                <a:off x="4747" y="3385"/>
                <a:ext cx="261"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208"/>
              <p:cNvSpPr>
                <a:spLocks noChangeShapeType="1"/>
              </p:cNvSpPr>
              <p:nvPr/>
            </p:nvSpPr>
            <p:spPr bwMode="auto">
              <a:xfrm>
                <a:off x="4747" y="2857"/>
                <a:ext cx="261"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85" name="Group 209"/>
              <p:cNvGrpSpPr>
                <a:grpSpLocks/>
              </p:cNvGrpSpPr>
              <p:nvPr/>
            </p:nvGrpSpPr>
            <p:grpSpPr bwMode="auto">
              <a:xfrm>
                <a:off x="5008" y="2448"/>
                <a:ext cx="448" cy="1033"/>
                <a:chOff x="4832" y="2736"/>
                <a:chExt cx="448" cy="1033"/>
              </a:xfrm>
            </p:grpSpPr>
            <p:sp>
              <p:nvSpPr>
                <p:cNvPr id="86" name="Rectangle 210"/>
                <p:cNvSpPr>
                  <a:spLocks noChangeArrowheads="1"/>
                </p:cNvSpPr>
                <p:nvPr/>
              </p:nvSpPr>
              <p:spPr bwMode="auto">
                <a:xfrm>
                  <a:off x="5056" y="2736"/>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a:t>
                  </a:r>
                </a:p>
              </p:txBody>
            </p:sp>
            <p:sp>
              <p:nvSpPr>
                <p:cNvPr id="87" name="Rectangle 211"/>
                <p:cNvSpPr>
                  <a:spLocks noChangeArrowheads="1"/>
                </p:cNvSpPr>
                <p:nvPr/>
              </p:nvSpPr>
              <p:spPr bwMode="auto">
                <a:xfrm>
                  <a:off x="4832" y="2736"/>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3</a:t>
                  </a:r>
                </a:p>
              </p:txBody>
            </p:sp>
            <p:sp>
              <p:nvSpPr>
                <p:cNvPr id="88" name="Line 212"/>
                <p:cNvSpPr>
                  <a:spLocks noChangeShapeType="1"/>
                </p:cNvSpPr>
                <p:nvPr/>
              </p:nvSpPr>
              <p:spPr bwMode="auto">
                <a:xfrm>
                  <a:off x="4832" y="2736"/>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213"/>
                <p:cNvSpPr>
                  <a:spLocks noChangeShapeType="1"/>
                </p:cNvSpPr>
                <p:nvPr/>
              </p:nvSpPr>
              <p:spPr bwMode="auto">
                <a:xfrm>
                  <a:off x="4832" y="2985"/>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0" name="Line 214"/>
                <p:cNvSpPr>
                  <a:spLocks noChangeShapeType="1"/>
                </p:cNvSpPr>
                <p:nvPr/>
              </p:nvSpPr>
              <p:spPr bwMode="auto">
                <a:xfrm>
                  <a:off x="4832" y="2736"/>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1" name="Line 215"/>
                <p:cNvSpPr>
                  <a:spLocks noChangeShapeType="1"/>
                </p:cNvSpPr>
                <p:nvPr/>
              </p:nvSpPr>
              <p:spPr bwMode="auto">
                <a:xfrm>
                  <a:off x="5056" y="2736"/>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2" name="Line 216"/>
                <p:cNvSpPr>
                  <a:spLocks noChangeShapeType="1"/>
                </p:cNvSpPr>
                <p:nvPr/>
              </p:nvSpPr>
              <p:spPr bwMode="auto">
                <a:xfrm>
                  <a:off x="5280" y="2736"/>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3" name="Rectangle 217"/>
                <p:cNvSpPr>
                  <a:spLocks noChangeArrowheads="1"/>
                </p:cNvSpPr>
                <p:nvPr/>
              </p:nvSpPr>
              <p:spPr bwMode="auto">
                <a:xfrm>
                  <a:off x="5056" y="3271"/>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a:t>
                  </a:r>
                </a:p>
              </p:txBody>
            </p:sp>
            <p:sp>
              <p:nvSpPr>
                <p:cNvPr id="94" name="Rectangle 218"/>
                <p:cNvSpPr>
                  <a:spLocks noChangeArrowheads="1"/>
                </p:cNvSpPr>
                <p:nvPr/>
              </p:nvSpPr>
              <p:spPr bwMode="auto">
                <a:xfrm>
                  <a:off x="4832" y="3271"/>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0</a:t>
                  </a:r>
                </a:p>
              </p:txBody>
            </p:sp>
            <p:sp>
              <p:nvSpPr>
                <p:cNvPr id="95" name="Line 219"/>
                <p:cNvSpPr>
                  <a:spLocks noChangeShapeType="1"/>
                </p:cNvSpPr>
                <p:nvPr/>
              </p:nvSpPr>
              <p:spPr bwMode="auto">
                <a:xfrm>
                  <a:off x="4832" y="3271"/>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6" name="Line 220"/>
                <p:cNvSpPr>
                  <a:spLocks noChangeShapeType="1"/>
                </p:cNvSpPr>
                <p:nvPr/>
              </p:nvSpPr>
              <p:spPr bwMode="auto">
                <a:xfrm>
                  <a:off x="4832" y="3520"/>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7" name="Line 221"/>
                <p:cNvSpPr>
                  <a:spLocks noChangeShapeType="1"/>
                </p:cNvSpPr>
                <p:nvPr/>
              </p:nvSpPr>
              <p:spPr bwMode="auto">
                <a:xfrm>
                  <a:off x="4832" y="327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8" name="Line 222"/>
                <p:cNvSpPr>
                  <a:spLocks noChangeShapeType="1"/>
                </p:cNvSpPr>
                <p:nvPr/>
              </p:nvSpPr>
              <p:spPr bwMode="auto">
                <a:xfrm>
                  <a:off x="5056" y="3271"/>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9" name="Line 223"/>
                <p:cNvSpPr>
                  <a:spLocks noChangeShapeType="1"/>
                </p:cNvSpPr>
                <p:nvPr/>
              </p:nvSpPr>
              <p:spPr bwMode="auto">
                <a:xfrm>
                  <a:off x="5280" y="3271"/>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0" name="Rectangle 224"/>
                <p:cNvSpPr>
                  <a:spLocks noChangeArrowheads="1"/>
                </p:cNvSpPr>
                <p:nvPr/>
              </p:nvSpPr>
              <p:spPr bwMode="auto">
                <a:xfrm>
                  <a:off x="5056" y="3520"/>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a:t>
                  </a:r>
                </a:p>
              </p:txBody>
            </p:sp>
            <p:sp>
              <p:nvSpPr>
                <p:cNvPr id="101" name="Rectangle 225"/>
                <p:cNvSpPr>
                  <a:spLocks noChangeArrowheads="1"/>
                </p:cNvSpPr>
                <p:nvPr/>
              </p:nvSpPr>
              <p:spPr bwMode="auto">
                <a:xfrm>
                  <a:off x="4832" y="3520"/>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2</a:t>
                  </a:r>
                </a:p>
              </p:txBody>
            </p:sp>
            <p:sp>
              <p:nvSpPr>
                <p:cNvPr id="102" name="Line 226"/>
                <p:cNvSpPr>
                  <a:spLocks noChangeShapeType="1"/>
                </p:cNvSpPr>
                <p:nvPr/>
              </p:nvSpPr>
              <p:spPr bwMode="auto">
                <a:xfrm>
                  <a:off x="4832" y="3520"/>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3" name="Line 227"/>
                <p:cNvSpPr>
                  <a:spLocks noChangeShapeType="1"/>
                </p:cNvSpPr>
                <p:nvPr/>
              </p:nvSpPr>
              <p:spPr bwMode="auto">
                <a:xfrm>
                  <a:off x="4832" y="3769"/>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4" name="Line 228"/>
                <p:cNvSpPr>
                  <a:spLocks noChangeShapeType="1"/>
                </p:cNvSpPr>
                <p:nvPr/>
              </p:nvSpPr>
              <p:spPr bwMode="auto">
                <a:xfrm>
                  <a:off x="4832" y="3520"/>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5" name="Line 229"/>
                <p:cNvSpPr>
                  <a:spLocks noChangeShapeType="1"/>
                </p:cNvSpPr>
                <p:nvPr/>
              </p:nvSpPr>
              <p:spPr bwMode="auto">
                <a:xfrm>
                  <a:off x="5056" y="3520"/>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6" name="Line 230"/>
                <p:cNvSpPr>
                  <a:spLocks noChangeShapeType="1"/>
                </p:cNvSpPr>
                <p:nvPr/>
              </p:nvSpPr>
              <p:spPr bwMode="auto">
                <a:xfrm>
                  <a:off x="5280" y="3520"/>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7" name="Rectangle 231"/>
                <p:cNvSpPr>
                  <a:spLocks noChangeArrowheads="1"/>
                </p:cNvSpPr>
                <p:nvPr/>
              </p:nvSpPr>
              <p:spPr bwMode="auto">
                <a:xfrm>
                  <a:off x="5056" y="2992"/>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a:t>
                  </a:r>
                </a:p>
              </p:txBody>
            </p:sp>
            <p:sp>
              <p:nvSpPr>
                <p:cNvPr id="108" name="Rectangle 232"/>
                <p:cNvSpPr>
                  <a:spLocks noChangeArrowheads="1"/>
                </p:cNvSpPr>
                <p:nvPr/>
              </p:nvSpPr>
              <p:spPr bwMode="auto">
                <a:xfrm>
                  <a:off x="4832" y="2992"/>
                  <a:ext cx="224" cy="249"/>
                </a:xfrm>
                <a:prstGeom prst="rect">
                  <a:avLst/>
                </a:prstGeom>
                <a:solidFill>
                  <a:srgbClr val="CEDD83"/>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FF3300"/>
                      </a:solidFill>
                      <a:effectLst/>
                      <a:uLnTx/>
                      <a:uFillTx/>
                    </a:rPr>
                    <a:t>0</a:t>
                  </a:r>
                </a:p>
              </p:txBody>
            </p:sp>
            <p:sp>
              <p:nvSpPr>
                <p:cNvPr id="109" name="Line 233"/>
                <p:cNvSpPr>
                  <a:spLocks noChangeShapeType="1"/>
                </p:cNvSpPr>
                <p:nvPr/>
              </p:nvSpPr>
              <p:spPr bwMode="auto">
                <a:xfrm>
                  <a:off x="4832" y="2992"/>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0" name="Line 234"/>
                <p:cNvSpPr>
                  <a:spLocks noChangeShapeType="1"/>
                </p:cNvSpPr>
                <p:nvPr/>
              </p:nvSpPr>
              <p:spPr bwMode="auto">
                <a:xfrm>
                  <a:off x="4832" y="3241"/>
                  <a:ext cx="448" cy="0"/>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1" name="Line 235"/>
                <p:cNvSpPr>
                  <a:spLocks noChangeShapeType="1"/>
                </p:cNvSpPr>
                <p:nvPr/>
              </p:nvSpPr>
              <p:spPr bwMode="auto">
                <a:xfrm>
                  <a:off x="4832" y="299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2" name="Line 236"/>
                <p:cNvSpPr>
                  <a:spLocks noChangeShapeType="1"/>
                </p:cNvSpPr>
                <p:nvPr/>
              </p:nvSpPr>
              <p:spPr bwMode="auto">
                <a:xfrm>
                  <a:off x="5056" y="2992"/>
                  <a:ext cx="0" cy="249"/>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3" name="Line 237"/>
                <p:cNvSpPr>
                  <a:spLocks noChangeShapeType="1"/>
                </p:cNvSpPr>
                <p:nvPr/>
              </p:nvSpPr>
              <p:spPr bwMode="auto">
                <a:xfrm>
                  <a:off x="5280" y="2992"/>
                  <a:ext cx="0" cy="249"/>
                </a:xfrm>
                <a:prstGeom prst="line">
                  <a:avLst/>
                </a:prstGeom>
                <a:noFill/>
                <a:ln w="28575" cap="sq">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sp>
          <p:nvSpPr>
            <p:cNvPr id="64" name="Text Box 238"/>
            <p:cNvSpPr txBox="1">
              <a:spLocks noChangeArrowheads="1"/>
            </p:cNvSpPr>
            <p:nvPr/>
          </p:nvSpPr>
          <p:spPr bwMode="auto">
            <a:xfrm>
              <a:off x="3971" y="513"/>
              <a:ext cx="146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wrap="none">
              <a:spAutoFit/>
            </a:bodyPr>
            <a:lstStyle>
              <a:lvl1pPr>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逆邻接表</a:t>
              </a:r>
              <a:r>
                <a:rPr kumimoji="1" lang="en-US" altLang="zh-CN" sz="24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a:t>
              </a:r>
              <a:r>
                <a:rPr kumimoji="1" lang="zh-CN" altLang="en-US" sz="2400" b="1" i="0" u="none" strike="noStrike" kern="0" cap="none" spc="0" normalizeH="0" baseline="0" noProof="0" dirty="0" smtClean="0">
                  <a:ln>
                    <a:noFill/>
                  </a:ln>
                  <a:solidFill>
                    <a:srgbClr val="FF0000"/>
                  </a:solidFill>
                  <a:effectLst/>
                  <a:uLnTx/>
                  <a:uFillTx/>
                  <a:latin typeface="楷体_GB2312" pitchFamily="49" charset="-122"/>
                  <a:ea typeface="楷体_GB2312" pitchFamily="49" charset="-122"/>
                </a:rPr>
                <a:t>入边</a:t>
              </a:r>
              <a:r>
                <a:rPr kumimoji="1" lang="en-US" altLang="zh-CN" sz="2400" b="1" i="0" u="none" strike="noStrike" kern="0" cap="none" spc="0" normalizeH="0" baseline="0" noProof="0" dirty="0" smtClean="0">
                  <a:ln>
                    <a:noFill/>
                  </a:ln>
                  <a:solidFill>
                    <a:srgbClr val="0000FF"/>
                  </a:solidFill>
                  <a:effectLst/>
                  <a:uLnTx/>
                  <a:uFillTx/>
                  <a:latin typeface="楷体_GB2312" pitchFamily="49" charset="-122"/>
                  <a:ea typeface="楷体_GB2312" pitchFamily="49" charset="-122"/>
                </a:rPr>
                <a:t>)</a:t>
              </a:r>
            </a:p>
          </p:txBody>
        </p:sp>
      </p:grpSp>
      <p:sp>
        <p:nvSpPr>
          <p:cNvPr id="114" name="Rectangle 309"/>
          <p:cNvSpPr>
            <a:spLocks noChangeArrowheads="1"/>
          </p:cNvSpPr>
          <p:nvPr/>
        </p:nvSpPr>
        <p:spPr bwMode="auto">
          <a:xfrm>
            <a:off x="5487292" y="1114857"/>
            <a:ext cx="3208338" cy="51911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marL="0" marR="0" lvl="0" indent="0" defTabSz="914400" eaLnBrk="1" fontAlgn="auto" latinLnBrk="0" hangingPunct="1">
              <a:lnSpc>
                <a:spcPct val="100000"/>
              </a:lnSpc>
              <a:spcBef>
                <a:spcPct val="0"/>
              </a:spcBef>
              <a:spcAft>
                <a:spcPts val="0"/>
              </a:spcAft>
              <a:buClrTx/>
              <a:buSzTx/>
              <a:buFontTx/>
              <a:buNone/>
              <a:tabLst>
                <a:tab pos="666750" algn="l"/>
              </a:tabLst>
              <a:defRPr/>
            </a:pPr>
            <a:r>
              <a:rPr kumimoji="0" lang="zh-CN" altLang="en-US" sz="2800" b="1" i="0" u="none" strike="noStrike" kern="0" cap="none" spc="0" normalizeH="0" baseline="0" noProof="0" dirty="0" smtClean="0">
                <a:ln>
                  <a:noFill/>
                </a:ln>
                <a:solidFill>
                  <a:sysClr val="windowText" lastClr="000000"/>
                </a:solidFill>
                <a:effectLst/>
                <a:uLnTx/>
                <a:uFillTx/>
                <a:latin typeface="Times New Roman" pitchFamily="18" charset="0"/>
                <a:ea typeface="楷体_GB2312" pitchFamily="49" charset="-122"/>
                <a:cs typeface="Times New Roman" pitchFamily="18" charset="0"/>
              </a:rPr>
              <a:t>空间效率为</a:t>
            </a: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cs typeface="Times New Roman" pitchFamily="18" charset="0"/>
              </a:rPr>
              <a:t>O(</a:t>
            </a:r>
            <a:r>
              <a:rPr kumimoji="0" lang="en-US" altLang="zh-CN" sz="2800" b="1" i="0" u="none" strike="noStrike" kern="0" cap="none" spc="0" normalizeH="0" baseline="0" noProof="0" dirty="0" err="1" smtClean="0">
                <a:ln>
                  <a:noFill/>
                </a:ln>
                <a:solidFill>
                  <a:srgbClr val="0000FF"/>
                </a:solidFill>
                <a:effectLst/>
                <a:uLnTx/>
                <a:uFillTx/>
                <a:latin typeface="Times New Roman" pitchFamily="18" charset="0"/>
                <a:ea typeface="楷体_GB2312" pitchFamily="49" charset="-122"/>
                <a:cs typeface="Times New Roman" pitchFamily="18" charset="0"/>
              </a:rPr>
              <a:t>n+e</a:t>
            </a: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楷体_GB2312" pitchFamily="49" charset="-122"/>
                <a:cs typeface="Times New Roman" pitchFamily="18" charset="0"/>
              </a:rPr>
              <a:t>)</a:t>
            </a:r>
          </a:p>
        </p:txBody>
      </p:sp>
      <p:sp>
        <p:nvSpPr>
          <p:cNvPr id="117" name="Rectangle 313"/>
          <p:cNvSpPr>
            <a:spLocks noChangeArrowheads="1"/>
          </p:cNvSpPr>
          <p:nvPr/>
        </p:nvSpPr>
        <p:spPr bwMode="auto">
          <a:xfrm>
            <a:off x="5730415" y="6453336"/>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spcBef>
                <a:spcPct val="0"/>
              </a:spcBef>
            </a:pPr>
            <a:endParaRPr lang="en-US" altLang="zh-CN" dirty="0">
              <a:solidFill>
                <a:srgbClr val="FF3300"/>
              </a:solidFill>
              <a:ea typeface="楷体_GB2312" pitchFamily="49" charset="-122"/>
            </a:endParaRPr>
          </a:p>
        </p:txBody>
      </p:sp>
      <p:sp>
        <p:nvSpPr>
          <p:cNvPr id="116" name="AutoShape 14"/>
          <p:cNvSpPr>
            <a:spLocks noChangeArrowheads="1"/>
          </p:cNvSpPr>
          <p:nvPr/>
        </p:nvSpPr>
        <p:spPr bwMode="auto">
          <a:xfrm>
            <a:off x="5342830" y="5910410"/>
            <a:ext cx="2227263" cy="487126"/>
          </a:xfrm>
          <a:prstGeom prst="wedgeRoundRectCallout">
            <a:avLst>
              <a:gd name="adj1" fmla="val -65056"/>
              <a:gd name="adj2" fmla="val -120731"/>
              <a:gd name="adj3" fmla="val 16667"/>
            </a:avLst>
          </a:prstGeom>
          <a:solidFill>
            <a:srgbClr val="0000CC"/>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rPr>
              <a:t>需遍历全表</a:t>
            </a:r>
          </a:p>
        </p:txBody>
      </p:sp>
    </p:spTree>
    <p:extLst>
      <p:ext uri="{BB962C8B-B14F-4D97-AF65-F5344CB8AC3E}">
        <p14:creationId xmlns:p14="http://schemas.microsoft.com/office/powerpoint/2010/main" xmlns="" val="22409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grpId="0" nodeType="clickEffect">
                                  <p:stCondLst>
                                    <p:cond delay="0"/>
                                  </p:stCondLst>
                                  <p:iterate type="lt">
                                    <p:tmPct val="100000"/>
                                  </p:iterate>
                                  <p:childTnLst>
                                    <p:set>
                                      <p:cBhvr>
                                        <p:cTn id="15" dur="1" fill="hold">
                                          <p:stCondLst>
                                            <p:cond delay="0"/>
                                          </p:stCondLst>
                                        </p:cTn>
                                        <p:tgtEl>
                                          <p:spTgt spid="114"/>
                                        </p:tgtEl>
                                        <p:attrNameLst>
                                          <p:attrName>style.visibility</p:attrName>
                                        </p:attrNameLst>
                                      </p:cBhvr>
                                      <p:to>
                                        <p:strVal val="visible"/>
                                      </p:to>
                                    </p:set>
                                    <p:animEffect transition="in" filter="strips(downRight)">
                                      <p:cBhvr>
                                        <p:cTn id="16" dur="75"/>
                                        <p:tgtEl>
                                          <p:spTgt spid="1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nodePh="1">
                                  <p:stCondLst>
                                    <p:cond delay="0"/>
                                  </p:stCondLst>
                                  <p:endCondLst>
                                    <p:cond evt="begin" delay="0">
                                      <p:tn val="19"/>
                                    </p:cond>
                                  </p:endCondLst>
                                  <p:iterate type="lt">
                                    <p:tmAbs val="75"/>
                                  </p:iterate>
                                  <p:childTnLst>
                                    <p:set>
                                      <p:cBhvr>
                                        <p:cTn id="20" dur="1" fill="hold">
                                          <p:stCondLst>
                                            <p:cond delay="74"/>
                                          </p:stCondLst>
                                        </p:cTn>
                                        <p:tgtEl>
                                          <p:spTgt spid="1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strips(downRight)">
                                      <p:cBhvr>
                                        <p:cTn id="39" dur="500"/>
                                        <p:tgtEl>
                                          <p:spTgt spid="11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 calcmode="lin" valueType="num">
                                      <p:cBhvr additive="base">
                                        <p:cTn id="44" dur="500" fill="hold"/>
                                        <p:tgtEl>
                                          <p:spTgt spid="62"/>
                                        </p:tgtEl>
                                        <p:attrNameLst>
                                          <p:attrName>ppt_x</p:attrName>
                                        </p:attrNameLst>
                                      </p:cBhvr>
                                      <p:tavLst>
                                        <p:tav tm="0">
                                          <p:val>
                                            <p:strVal val="1+#ppt_w/2"/>
                                          </p:val>
                                        </p:tav>
                                        <p:tav tm="100000">
                                          <p:val>
                                            <p:strVal val="#ppt_x"/>
                                          </p:val>
                                        </p:tav>
                                      </p:tavLst>
                                    </p:anim>
                                    <p:anim calcmode="lin" valueType="num">
                                      <p:cBhvr additive="base">
                                        <p:cTn id="45"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utoUpdateAnimBg="0"/>
      <p:bldP spid="114" grpId="0" animBg="1" autoUpdateAnimBg="0"/>
      <p:bldP spid="117" grpId="0" autoUpdateAnimBg="0"/>
      <p:bldP spid="11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r>
              <a:rPr lang="zh-CN" altLang="en-US" dirty="0" smtClean="0"/>
              <a:t>例：</a:t>
            </a:r>
            <a:r>
              <a:rPr lang="zh-CN" altLang="en-US" dirty="0"/>
              <a:t>已知某网的邻接（出边）表，请画出该网络。</a:t>
            </a:r>
          </a:p>
        </p:txBody>
      </p:sp>
      <p:graphicFrame>
        <p:nvGraphicFramePr>
          <p:cNvPr id="4" name="Object 5"/>
          <p:cNvGraphicFramePr>
            <a:graphicFrameLocks noChangeAspect="1"/>
          </p:cNvGraphicFramePr>
          <p:nvPr>
            <p:extLst>
              <p:ext uri="{D42A27DB-BD31-4B8C-83A1-F6EECF244321}">
                <p14:modId xmlns:p14="http://schemas.microsoft.com/office/powerpoint/2010/main" xmlns="" val="972700705"/>
              </p:ext>
            </p:extLst>
          </p:nvPr>
        </p:nvGraphicFramePr>
        <p:xfrm>
          <a:off x="467544" y="4078560"/>
          <a:ext cx="6781800" cy="2590800"/>
        </p:xfrm>
        <a:graphic>
          <a:graphicData uri="http://schemas.openxmlformats.org/presentationml/2006/ole">
            <p:oleObj spid="_x0000_s235534" name="Image" r:id="rId3" imgW="1923455" imgH="1298561" progId="">
              <p:embed/>
            </p:oleObj>
          </a:graphicData>
        </a:graphic>
      </p:graphicFrame>
      <p:sp>
        <p:nvSpPr>
          <p:cNvPr id="5" name="Oval 8"/>
          <p:cNvSpPr>
            <a:spLocks noChangeArrowheads="1"/>
          </p:cNvSpPr>
          <p:nvPr/>
        </p:nvSpPr>
        <p:spPr bwMode="auto">
          <a:xfrm>
            <a:off x="3044056" y="4232547"/>
            <a:ext cx="609600" cy="304800"/>
          </a:xfrm>
          <a:prstGeom prst="ellipse">
            <a:avLst/>
          </a:prstGeom>
          <a:noFill/>
          <a:ln w="381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FF"/>
              </a:solidFill>
            </a:endParaRPr>
          </a:p>
        </p:txBody>
      </p:sp>
      <p:sp>
        <p:nvSpPr>
          <p:cNvPr id="6" name="Oval 9"/>
          <p:cNvSpPr>
            <a:spLocks noChangeArrowheads="1"/>
          </p:cNvSpPr>
          <p:nvPr/>
        </p:nvSpPr>
        <p:spPr bwMode="auto">
          <a:xfrm>
            <a:off x="5558656" y="4765947"/>
            <a:ext cx="609600" cy="304800"/>
          </a:xfrm>
          <a:prstGeom prst="ellipse">
            <a:avLst/>
          </a:prstGeom>
          <a:noFill/>
          <a:ln w="381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FF"/>
              </a:solidFill>
            </a:endParaRPr>
          </a:p>
        </p:txBody>
      </p:sp>
      <p:sp>
        <p:nvSpPr>
          <p:cNvPr id="7" name="Oval 10"/>
          <p:cNvSpPr>
            <a:spLocks noChangeArrowheads="1"/>
          </p:cNvSpPr>
          <p:nvPr/>
        </p:nvSpPr>
        <p:spPr bwMode="auto">
          <a:xfrm>
            <a:off x="1748656" y="4918347"/>
            <a:ext cx="609600" cy="304800"/>
          </a:xfrm>
          <a:prstGeom prst="ellipse">
            <a:avLst/>
          </a:prstGeom>
          <a:noFill/>
          <a:ln w="381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FF"/>
              </a:solidFill>
            </a:endParaRPr>
          </a:p>
        </p:txBody>
      </p:sp>
      <p:sp>
        <p:nvSpPr>
          <p:cNvPr id="8" name="Arc 11"/>
          <p:cNvSpPr>
            <a:spLocks/>
          </p:cNvSpPr>
          <p:nvPr/>
        </p:nvSpPr>
        <p:spPr bwMode="auto">
          <a:xfrm>
            <a:off x="3501256" y="4384947"/>
            <a:ext cx="2133600" cy="457200"/>
          </a:xfrm>
          <a:custGeom>
            <a:avLst/>
            <a:gdLst>
              <a:gd name="T0" fmla="*/ 148068 w 21600"/>
              <a:gd name="T1" fmla="*/ 0 h 25594"/>
              <a:gd name="T2" fmla="*/ 2095867 w 21600"/>
              <a:gd name="T3" fmla="*/ 457200 h 25594"/>
              <a:gd name="T4" fmla="*/ 0 w 21600"/>
              <a:gd name="T5" fmla="*/ 384924 h 25594"/>
              <a:gd name="T6" fmla="*/ 0 60000 65536"/>
              <a:gd name="T7" fmla="*/ 0 60000 65536"/>
              <a:gd name="T8" fmla="*/ 0 60000 65536"/>
              <a:gd name="T9" fmla="*/ 0 w 21600"/>
              <a:gd name="T10" fmla="*/ 0 h 25594"/>
              <a:gd name="T11" fmla="*/ 21600 w 21600"/>
              <a:gd name="T12" fmla="*/ 25594 h 25594"/>
            </a:gdLst>
            <a:ahLst/>
            <a:cxnLst>
              <a:cxn ang="T6">
                <a:pos x="T0" y="T1"/>
              </a:cxn>
              <a:cxn ang="T7">
                <a:pos x="T2" y="T3"/>
              </a:cxn>
              <a:cxn ang="T8">
                <a:pos x="T4" y="T5"/>
              </a:cxn>
            </a:cxnLst>
            <a:rect l="T9" t="T10" r="T11" b="T12"/>
            <a:pathLst>
              <a:path w="21600" h="25594" fill="none" extrusionOk="0">
                <a:moveTo>
                  <a:pt x="1498" y="0"/>
                </a:moveTo>
                <a:cubicBezTo>
                  <a:pt x="12819" y="787"/>
                  <a:pt x="21600" y="10200"/>
                  <a:pt x="21600" y="21548"/>
                </a:cubicBezTo>
                <a:cubicBezTo>
                  <a:pt x="21600" y="22905"/>
                  <a:pt x="21471" y="24260"/>
                  <a:pt x="21217" y="25593"/>
                </a:cubicBezTo>
              </a:path>
              <a:path w="21600" h="25594" stroke="0" extrusionOk="0">
                <a:moveTo>
                  <a:pt x="1498" y="0"/>
                </a:moveTo>
                <a:cubicBezTo>
                  <a:pt x="12819" y="787"/>
                  <a:pt x="21600" y="10200"/>
                  <a:pt x="21600" y="21548"/>
                </a:cubicBezTo>
                <a:cubicBezTo>
                  <a:pt x="21600" y="22905"/>
                  <a:pt x="21471" y="24260"/>
                  <a:pt x="21217" y="25593"/>
                </a:cubicBezTo>
                <a:lnTo>
                  <a:pt x="0" y="21548"/>
                </a:lnTo>
                <a:close/>
              </a:path>
            </a:pathLst>
          </a:custGeom>
          <a:noFill/>
          <a:ln w="38100">
            <a:solidFill>
              <a:srgbClr val="0000FF"/>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FF"/>
              </a:solidFill>
            </a:endParaRPr>
          </a:p>
        </p:txBody>
      </p:sp>
      <p:sp>
        <p:nvSpPr>
          <p:cNvPr id="9" name="Text Box 12"/>
          <p:cNvSpPr txBox="1">
            <a:spLocks noChangeArrowheads="1"/>
          </p:cNvSpPr>
          <p:nvPr/>
        </p:nvSpPr>
        <p:spPr bwMode="auto">
          <a:xfrm>
            <a:off x="4491856" y="4080147"/>
            <a:ext cx="609600" cy="45720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eaLnBrk="1" hangingPunct="1">
              <a:spcBef>
                <a:spcPct val="50000"/>
              </a:spcBef>
            </a:pPr>
            <a:r>
              <a:rPr lang="en-US" altLang="zh-CN" sz="2400">
                <a:solidFill>
                  <a:srgbClr val="0000FF"/>
                </a:solidFill>
                <a:ea typeface="宋体" pitchFamily="2" charset="-122"/>
              </a:rPr>
              <a:t>80</a:t>
            </a:r>
          </a:p>
        </p:txBody>
      </p:sp>
      <p:sp>
        <p:nvSpPr>
          <p:cNvPr id="10" name="Arc 13"/>
          <p:cNvSpPr>
            <a:spLocks/>
          </p:cNvSpPr>
          <p:nvPr/>
        </p:nvSpPr>
        <p:spPr bwMode="auto">
          <a:xfrm rot="18459959" flipH="1" flipV="1">
            <a:off x="2318569" y="4532585"/>
            <a:ext cx="984250" cy="476250"/>
          </a:xfrm>
          <a:custGeom>
            <a:avLst/>
            <a:gdLst>
              <a:gd name="T0" fmla="*/ 0 w 23618"/>
              <a:gd name="T1" fmla="*/ 2095 h 21600"/>
              <a:gd name="T2" fmla="*/ 984250 w 23618"/>
              <a:gd name="T3" fmla="*/ 476250 h 21600"/>
              <a:gd name="T4" fmla="*/ 84098 w 23618"/>
              <a:gd name="T5" fmla="*/ 476250 h 21600"/>
              <a:gd name="T6" fmla="*/ 0 60000 65536"/>
              <a:gd name="T7" fmla="*/ 0 60000 65536"/>
              <a:gd name="T8" fmla="*/ 0 60000 65536"/>
              <a:gd name="T9" fmla="*/ 0 w 23618"/>
              <a:gd name="T10" fmla="*/ 0 h 21600"/>
              <a:gd name="T11" fmla="*/ 23618 w 23618"/>
              <a:gd name="T12" fmla="*/ 21600 h 21600"/>
            </a:gdLst>
            <a:ahLst/>
            <a:cxnLst>
              <a:cxn ang="T6">
                <a:pos x="T0" y="T1"/>
              </a:cxn>
              <a:cxn ang="T7">
                <a:pos x="T2" y="T3"/>
              </a:cxn>
              <a:cxn ang="T8">
                <a:pos x="T4" y="T5"/>
              </a:cxn>
            </a:cxnLst>
            <a:rect l="T9" t="T10" r="T11" b="T12"/>
            <a:pathLst>
              <a:path w="23618" h="21600" fill="none" extrusionOk="0">
                <a:moveTo>
                  <a:pt x="-1" y="94"/>
                </a:moveTo>
                <a:cubicBezTo>
                  <a:pt x="670" y="31"/>
                  <a:pt x="1344" y="-1"/>
                  <a:pt x="2018" y="0"/>
                </a:cubicBezTo>
                <a:cubicBezTo>
                  <a:pt x="13947" y="0"/>
                  <a:pt x="23618" y="9670"/>
                  <a:pt x="23618" y="21600"/>
                </a:cubicBezTo>
              </a:path>
              <a:path w="23618" h="21600" stroke="0" extrusionOk="0">
                <a:moveTo>
                  <a:pt x="-1" y="94"/>
                </a:moveTo>
                <a:cubicBezTo>
                  <a:pt x="670" y="31"/>
                  <a:pt x="1344" y="-1"/>
                  <a:pt x="2018" y="0"/>
                </a:cubicBezTo>
                <a:cubicBezTo>
                  <a:pt x="13947" y="0"/>
                  <a:pt x="23618" y="9670"/>
                  <a:pt x="23618" y="21600"/>
                </a:cubicBezTo>
                <a:lnTo>
                  <a:pt x="2018" y="21600"/>
                </a:lnTo>
                <a:close/>
              </a:path>
            </a:pathLst>
          </a:custGeom>
          <a:noFill/>
          <a:ln w="38100">
            <a:solidFill>
              <a:srgbClr val="0000FF"/>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00FF"/>
              </a:solidFill>
            </a:endParaRPr>
          </a:p>
        </p:txBody>
      </p:sp>
      <p:sp>
        <p:nvSpPr>
          <p:cNvPr id="11" name="Text Box 14"/>
          <p:cNvSpPr txBox="1">
            <a:spLocks noChangeArrowheads="1"/>
          </p:cNvSpPr>
          <p:nvPr/>
        </p:nvSpPr>
        <p:spPr bwMode="auto">
          <a:xfrm>
            <a:off x="2586856" y="4461147"/>
            <a:ext cx="609600" cy="45720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eaLnBrk="1" hangingPunct="1">
              <a:spcBef>
                <a:spcPct val="50000"/>
              </a:spcBef>
            </a:pPr>
            <a:r>
              <a:rPr lang="en-US" altLang="zh-CN" sz="2400">
                <a:solidFill>
                  <a:srgbClr val="0000FF"/>
                </a:solidFill>
                <a:ea typeface="宋体" pitchFamily="2" charset="-122"/>
              </a:rPr>
              <a:t>64</a:t>
            </a:r>
          </a:p>
        </p:txBody>
      </p:sp>
      <p:sp>
        <p:nvSpPr>
          <p:cNvPr id="12" name="Text Box 15"/>
          <p:cNvSpPr txBox="1">
            <a:spLocks noChangeArrowheads="1"/>
          </p:cNvSpPr>
          <p:nvPr/>
        </p:nvSpPr>
        <p:spPr bwMode="auto">
          <a:xfrm>
            <a:off x="3196456" y="4156347"/>
            <a:ext cx="381000" cy="45720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eaLnBrk="1" hangingPunct="1">
              <a:spcBef>
                <a:spcPct val="50000"/>
              </a:spcBef>
            </a:pPr>
            <a:r>
              <a:rPr lang="en-US" altLang="zh-CN" sz="2400" dirty="0">
                <a:solidFill>
                  <a:srgbClr val="0000FF"/>
                </a:solidFill>
                <a:ea typeface="宋体" pitchFamily="2" charset="-122"/>
              </a:rPr>
              <a:t>1</a:t>
            </a:r>
          </a:p>
        </p:txBody>
      </p:sp>
      <p:sp>
        <p:nvSpPr>
          <p:cNvPr id="13" name="Text Box 16"/>
          <p:cNvSpPr txBox="1">
            <a:spLocks noChangeArrowheads="1"/>
          </p:cNvSpPr>
          <p:nvPr/>
        </p:nvSpPr>
        <p:spPr bwMode="auto">
          <a:xfrm>
            <a:off x="5634856" y="4689747"/>
            <a:ext cx="381000" cy="45720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eaLnBrk="1" hangingPunct="1">
              <a:spcBef>
                <a:spcPct val="50000"/>
              </a:spcBef>
            </a:pPr>
            <a:r>
              <a:rPr lang="en-US" altLang="zh-CN" sz="2400">
                <a:solidFill>
                  <a:srgbClr val="0000FF"/>
                </a:solidFill>
                <a:ea typeface="宋体" pitchFamily="2" charset="-122"/>
              </a:rPr>
              <a:t>2</a:t>
            </a:r>
          </a:p>
        </p:txBody>
      </p:sp>
      <p:sp>
        <p:nvSpPr>
          <p:cNvPr id="14" name="Text Box 17"/>
          <p:cNvSpPr txBox="1">
            <a:spLocks noChangeArrowheads="1"/>
          </p:cNvSpPr>
          <p:nvPr/>
        </p:nvSpPr>
        <p:spPr bwMode="auto">
          <a:xfrm>
            <a:off x="1901056" y="4842147"/>
            <a:ext cx="381000" cy="45720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eaLnBrk="1" hangingPunct="1">
              <a:spcBef>
                <a:spcPct val="50000"/>
              </a:spcBef>
            </a:pPr>
            <a:r>
              <a:rPr lang="en-US" altLang="zh-CN" sz="2400">
                <a:solidFill>
                  <a:srgbClr val="0000FF"/>
                </a:solidFill>
                <a:ea typeface="宋体" pitchFamily="2" charset="-122"/>
              </a:rPr>
              <a:t>5</a:t>
            </a:r>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1346" y="1773009"/>
            <a:ext cx="5193419" cy="23087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16" name="AutoShape 18"/>
          <p:cNvSpPr>
            <a:spLocks noChangeArrowheads="1"/>
          </p:cNvSpPr>
          <p:nvPr/>
        </p:nvSpPr>
        <p:spPr bwMode="auto">
          <a:xfrm>
            <a:off x="6597612" y="2882100"/>
            <a:ext cx="2546388" cy="1731447"/>
          </a:xfrm>
          <a:prstGeom prst="cloudCallout">
            <a:avLst>
              <a:gd name="adj1" fmla="val -53621"/>
              <a:gd name="adj2" fmla="val 111620"/>
            </a:avLst>
          </a:prstGeom>
          <a:solidFill>
            <a:srgbClr val="0000CC"/>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200" b="0" i="0" u="none" strike="noStrike" kern="0" cap="none" spc="0" normalizeH="0" baseline="0" noProof="0" dirty="0" smtClean="0">
                <a:ln>
                  <a:noFill/>
                </a:ln>
                <a:solidFill>
                  <a:srgbClr val="FFFFFF"/>
                </a:solidFill>
                <a:effectLst/>
                <a:uLnTx/>
                <a:uFillTx/>
                <a:ea typeface="楷体_GB2312" pitchFamily="49" charset="-122"/>
              </a:rPr>
              <a:t>当邻接表的存储结构形成后，图便唯一确定！</a:t>
            </a:r>
          </a:p>
        </p:txBody>
      </p:sp>
    </p:spTree>
    <p:extLst>
      <p:ext uri="{BB962C8B-B14F-4D97-AF65-F5344CB8AC3E}">
        <p14:creationId xmlns:p14="http://schemas.microsoft.com/office/powerpoint/2010/main" xmlns="" val="22409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499"/>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utoUpdateAnimBg="0"/>
      <p:bldP spid="10" grpId="0" animBg="1"/>
      <p:bldP spid="11" grpId="0" autoUpdateAnimBg="0"/>
      <p:bldP spid="12" grpId="0" autoUpdateAnimBg="0"/>
      <p:bldP spid="13" grpId="0" autoUpdateAnimBg="0"/>
      <p:bldP spid="14" grpId="0" autoUpdateAnimBg="0"/>
      <p:bldP spid="1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pPr>
              <a:lnSpc>
                <a:spcPct val="120000"/>
              </a:lnSpc>
            </a:pPr>
            <a:r>
              <a:rPr lang="zh-CN" altLang="en-US" dirty="0"/>
              <a:t>采用邻接表表示法创建</a:t>
            </a:r>
            <a:r>
              <a:rPr lang="zh-CN" altLang="en-US" dirty="0" smtClean="0"/>
              <a:t>无向图</a:t>
            </a:r>
            <a:endParaRPr lang="zh-CN" altLang="en-US" dirty="0"/>
          </a:p>
          <a:p>
            <a:pPr lvl="1">
              <a:lnSpc>
                <a:spcPct val="120000"/>
              </a:lnSpc>
            </a:pPr>
            <a:r>
              <a:rPr lang="zh-CN" altLang="en-US" dirty="0"/>
              <a:t>算法</a:t>
            </a:r>
            <a:r>
              <a:rPr lang="zh-CN" altLang="en-US" dirty="0" smtClean="0"/>
              <a:t>思想</a:t>
            </a:r>
            <a:endParaRPr lang="en-US" altLang="zh-CN" dirty="0" smtClean="0"/>
          </a:p>
          <a:p>
            <a:pPr lvl="2">
              <a:lnSpc>
                <a:spcPct val="120000"/>
              </a:lnSpc>
            </a:pPr>
            <a:r>
              <a:rPr lang="zh-CN" altLang="en-US" dirty="0"/>
              <a:t>输入总顶点数和总边数。</a:t>
            </a:r>
          </a:p>
          <a:p>
            <a:pPr lvl="2">
              <a:lnSpc>
                <a:spcPct val="120000"/>
              </a:lnSpc>
            </a:pPr>
            <a:r>
              <a:rPr lang="zh-CN" altLang="en-US" dirty="0" smtClean="0"/>
              <a:t>依次</a:t>
            </a:r>
            <a:r>
              <a:rPr lang="zh-CN" altLang="en-US" dirty="0"/>
              <a:t>输入点的信息存入顶点表中，使每个表头结点的指针域初始化为</a:t>
            </a:r>
            <a:r>
              <a:rPr lang="en-US" altLang="zh-CN" dirty="0"/>
              <a:t>NULL</a:t>
            </a:r>
            <a:r>
              <a:rPr lang="zh-CN" altLang="en-US" dirty="0"/>
              <a:t>。</a:t>
            </a:r>
          </a:p>
          <a:p>
            <a:pPr lvl="2">
              <a:lnSpc>
                <a:spcPct val="120000"/>
              </a:lnSpc>
            </a:pPr>
            <a:r>
              <a:rPr lang="zh-CN" altLang="en-US" dirty="0" smtClean="0"/>
              <a:t>创建</a:t>
            </a:r>
            <a:r>
              <a:rPr lang="zh-CN" altLang="en-US" dirty="0"/>
              <a:t>邻接表。 </a:t>
            </a:r>
          </a:p>
          <a:p>
            <a:pPr lvl="2">
              <a:lnSpc>
                <a:spcPct val="120000"/>
              </a:lnSpc>
            </a:pPr>
            <a:endParaRPr lang="zh-CN" altLang="en-US" dirty="0"/>
          </a:p>
        </p:txBody>
      </p:sp>
    </p:spTree>
    <p:extLst>
      <p:ext uri="{BB962C8B-B14F-4D97-AF65-F5344CB8AC3E}">
        <p14:creationId xmlns:p14="http://schemas.microsoft.com/office/powerpoint/2010/main" xmlns="" val="2240914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r>
              <a:rPr lang="zh-CN" altLang="en-US" dirty="0"/>
              <a:t>算法描述</a:t>
            </a:r>
          </a:p>
        </p:txBody>
      </p:sp>
      <p:sp>
        <p:nvSpPr>
          <p:cNvPr id="4" name="Rectangle 4"/>
          <p:cNvSpPr>
            <a:spLocks noChangeArrowheads="1"/>
          </p:cNvSpPr>
          <p:nvPr/>
        </p:nvSpPr>
        <p:spPr bwMode="auto">
          <a:xfrm>
            <a:off x="539552" y="1626609"/>
            <a:ext cx="8064896" cy="5016758"/>
          </a:xfrm>
          <a:prstGeom prst="rect">
            <a:avLst/>
          </a:prstGeom>
          <a:solidFill>
            <a:srgbClr val="FE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kumimoji="0" lang="en-US" altLang="zh-CN" b="1" i="0" u="none" strike="noStrike" kern="0" cap="none" spc="0" normalizeH="0" baseline="0" noProof="0" dirty="0" smtClean="0">
                <a:ln>
                  <a:noFill/>
                </a:ln>
                <a:solidFill>
                  <a:sysClr val="windowText" lastClr="000000"/>
                </a:solidFill>
                <a:effectLst/>
                <a:uLnTx/>
                <a:uFillTx/>
                <a:sym typeface="Symbol" pitchFamily="18" charset="2"/>
              </a:rPr>
              <a:t>Status </a:t>
            </a:r>
            <a:r>
              <a:rPr kumimoji="0" lang="en-US" altLang="zh-CN" b="1" i="0" u="none" strike="noStrike" kern="0" cap="none" spc="0" normalizeH="0" baseline="0" noProof="0" dirty="0" err="1" smtClean="0">
                <a:ln>
                  <a:noFill/>
                </a:ln>
                <a:solidFill>
                  <a:sysClr val="windowText" lastClr="000000"/>
                </a:solidFill>
                <a:effectLst/>
                <a:uLnTx/>
                <a:uFillTx/>
                <a:sym typeface="Symbol" pitchFamily="18" charset="2"/>
              </a:rPr>
              <a:t>CreateUDG</a:t>
            </a:r>
            <a:r>
              <a:rPr kumimoji="0" lang="en-US" altLang="zh-CN" b="1" i="0" u="none" strike="noStrike" kern="0" cap="none" spc="0" normalizeH="0" baseline="0" noProof="0" dirty="0" smtClean="0">
                <a:ln>
                  <a:noFill/>
                </a:ln>
                <a:solidFill>
                  <a:sysClr val="windowText" lastClr="000000"/>
                </a:solidFill>
                <a:effectLst/>
                <a:uLnTx/>
                <a:uFillTx/>
                <a:sym typeface="Symbol" pitchFamily="18" charset="2"/>
              </a:rPr>
              <a:t>(</a:t>
            </a:r>
            <a:r>
              <a:rPr kumimoji="0" lang="en-US" altLang="zh-CN" b="1" i="0" u="none" strike="noStrike" kern="0" cap="none" spc="0" normalizeH="0" baseline="0" noProof="0" dirty="0" err="1" smtClean="0">
                <a:ln>
                  <a:noFill/>
                </a:ln>
                <a:solidFill>
                  <a:sysClr val="windowText" lastClr="000000"/>
                </a:solidFill>
                <a:effectLst/>
                <a:uLnTx/>
                <a:uFillTx/>
                <a:sym typeface="Symbol" pitchFamily="18" charset="2"/>
              </a:rPr>
              <a:t>ALGraph</a:t>
            </a:r>
            <a:r>
              <a:rPr kumimoji="0" lang="en-US" altLang="zh-CN" b="1" i="0" u="none" strike="noStrike" kern="0" cap="none" spc="0" normalizeH="0" baseline="0" noProof="0" dirty="0" smtClean="0">
                <a:ln>
                  <a:noFill/>
                </a:ln>
                <a:solidFill>
                  <a:sysClr val="windowText" lastClr="000000"/>
                </a:solidFill>
                <a:effectLst/>
                <a:uLnTx/>
                <a:uFillTx/>
                <a:sym typeface="Symbol" pitchFamily="18" charset="2"/>
              </a:rPr>
              <a:t> &amp;</a:t>
            </a:r>
            <a:r>
              <a:rPr lang="en-US" altLang="zh-CN" b="1" kern="0" dirty="0">
                <a:solidFill>
                  <a:sysClr val="windowText" lastClr="000000"/>
                </a:solidFill>
                <a:sym typeface="Symbol" pitchFamily="18" charset="2"/>
              </a:rPr>
              <a:t>G){//</a:t>
            </a:r>
            <a:r>
              <a:rPr lang="zh-CN" altLang="en-US" sz="1600" kern="0" dirty="0">
                <a:solidFill>
                  <a:sysClr val="windowText" lastClr="000000"/>
                </a:solidFill>
                <a:sym typeface="Symbol" pitchFamily="18" charset="2"/>
              </a:rPr>
              <a:t>采用邻接表表示法，创建无向图</a:t>
            </a:r>
            <a:r>
              <a:rPr lang="en-US" altLang="zh-CN" sz="1600" kern="0" dirty="0">
                <a:solidFill>
                  <a:sysClr val="windowText" lastClr="000000"/>
                </a:solidFill>
                <a:sym typeface="Symbol" pitchFamily="18" charset="2"/>
              </a:rPr>
              <a:t>G </a:t>
            </a:r>
            <a:endPar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cin</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&gt;&gt;</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G.vexnum</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&gt;&gt;</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G.arcnum</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输入总顶点数，总边数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1" i="0" u="none" strike="noStrike" kern="0" cap="none" spc="0" normalizeH="0" baseline="0" noProof="0" dirty="0" smtClean="0">
                <a:ln>
                  <a:noFill/>
                </a:ln>
                <a:solidFill>
                  <a:schemeClr val="tx2"/>
                </a:solidFill>
                <a:effectLst/>
                <a:uLnTx/>
                <a:uFillTx/>
                <a:sym typeface="Symbol" pitchFamily="18" charset="2"/>
              </a:rPr>
              <a:t>for(</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i</a:t>
            </a:r>
            <a:r>
              <a:rPr kumimoji="0" lang="en-US" altLang="zh-CN" sz="1600" b="1" i="0" u="none" strike="noStrike" kern="0" cap="none" spc="0" normalizeH="0" baseline="0" noProof="0" dirty="0" smtClean="0">
                <a:ln>
                  <a:noFill/>
                </a:ln>
                <a:solidFill>
                  <a:schemeClr val="tx2"/>
                </a:solidFill>
                <a:effectLst/>
                <a:uLnTx/>
                <a:uFillTx/>
                <a:sym typeface="Symbol" pitchFamily="18" charset="2"/>
              </a:rPr>
              <a:t> = 0; </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i</a:t>
            </a:r>
            <a:r>
              <a:rPr kumimoji="0" lang="en-US" altLang="zh-CN" sz="1600" b="1" i="0" u="none" strike="noStrike" kern="0" cap="none" spc="0" normalizeH="0" baseline="0" noProof="0" dirty="0" smtClean="0">
                <a:ln>
                  <a:noFill/>
                </a:ln>
                <a:solidFill>
                  <a:schemeClr val="tx2"/>
                </a:solidFill>
                <a:effectLst/>
                <a:uLnTx/>
                <a:uFillTx/>
                <a:sym typeface="Symbol" pitchFamily="18" charset="2"/>
              </a:rPr>
              <a:t>&lt;</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G.vexnum</a:t>
            </a:r>
            <a:r>
              <a:rPr kumimoji="0" lang="en-US" altLang="zh-CN" sz="1600" b="1" i="0" u="none" strike="noStrike" kern="0" cap="none" spc="0" normalizeH="0" baseline="0" noProof="0" dirty="0" smtClean="0">
                <a:ln>
                  <a:noFill/>
                </a:ln>
                <a:solidFill>
                  <a:schemeClr val="tx2"/>
                </a:solidFill>
                <a:effectLst/>
                <a:uLnTx/>
                <a:uFillTx/>
                <a:sym typeface="Symbol" pitchFamily="18" charset="2"/>
              </a:rPr>
              <a:t>; ++</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i</a:t>
            </a:r>
            <a:r>
              <a:rPr kumimoji="0" lang="en-US" altLang="zh-CN" sz="1600" b="1" i="0" u="none" strike="noStrike" kern="0" cap="none" spc="0" normalizeH="0" baseline="0" noProof="0" dirty="0" smtClean="0">
                <a:ln>
                  <a:noFill/>
                </a:ln>
                <a:solidFill>
                  <a:schemeClr val="tx2"/>
                </a:solidFill>
                <a:effectLst/>
                <a:uLnTx/>
                <a:uFillTx/>
                <a:sym typeface="Symbol" pitchFamily="18" charset="2"/>
              </a:rPr>
              <a:t>){	//</a:t>
            </a:r>
            <a:r>
              <a:rPr kumimoji="0" lang="zh-CN" altLang="en-US" sz="1600" b="1" i="0" u="none" strike="noStrike" kern="0" cap="none" spc="0" normalizeH="0" baseline="0" noProof="0" dirty="0" smtClean="0">
                <a:ln>
                  <a:noFill/>
                </a:ln>
                <a:solidFill>
                  <a:schemeClr val="tx2"/>
                </a:solidFill>
                <a:effectLst/>
                <a:uLnTx/>
                <a:uFillTx/>
                <a:sym typeface="Symbol" pitchFamily="18" charset="2"/>
              </a:rPr>
              <a:t>输入各点，</a:t>
            </a:r>
            <a:r>
              <a:rPr kumimoji="0" lang="zh-CN" altLang="en-US" sz="1600" b="1" i="0" u="none" strike="noStrike" kern="0" cap="none" spc="0" normalizeH="0" baseline="0" noProof="0" dirty="0" smtClean="0">
                <a:ln>
                  <a:noFill/>
                </a:ln>
                <a:solidFill>
                  <a:srgbClr val="FF0000"/>
                </a:solidFill>
                <a:effectLst/>
                <a:uLnTx/>
                <a:uFillTx/>
                <a:sym typeface="Symbol" pitchFamily="18" charset="2"/>
              </a:rPr>
              <a:t>构造头结点表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chemeClr val="tx2"/>
                </a:solidFill>
                <a:effectLst/>
                <a:uLnTx/>
                <a:uFillTx/>
                <a:sym typeface="Symbol" pitchFamily="18" charset="2"/>
              </a:rPr>
              <a:t>       </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cin</a:t>
            </a:r>
            <a:r>
              <a:rPr kumimoji="0" lang="en-US" altLang="zh-CN" sz="1600" b="1" i="0" u="none" strike="noStrike" kern="0" cap="none" spc="0" normalizeH="0" baseline="0" noProof="0" dirty="0" smtClean="0">
                <a:ln>
                  <a:noFill/>
                </a:ln>
                <a:solidFill>
                  <a:schemeClr val="tx2"/>
                </a:solidFill>
                <a:effectLst/>
                <a:uLnTx/>
                <a:uFillTx/>
                <a:sym typeface="Symbol" pitchFamily="18" charset="2"/>
              </a:rPr>
              <a:t>&gt;&gt; </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G.vertices</a:t>
            </a:r>
            <a:r>
              <a:rPr kumimoji="0" lang="en-US" altLang="zh-CN" sz="1600" b="1" i="0" u="none" strike="noStrike" kern="0" cap="none" spc="0" normalizeH="0" baseline="0" noProof="0" dirty="0" smtClean="0">
                <a:ln>
                  <a:noFill/>
                </a:ln>
                <a:solidFill>
                  <a:schemeClr val="tx2"/>
                </a:solidFill>
                <a:effectLst/>
                <a:uLnTx/>
                <a:uFillTx/>
                <a:sym typeface="Symbol" pitchFamily="18" charset="2"/>
              </a:rPr>
              <a:t>[</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i</a:t>
            </a:r>
            <a:r>
              <a:rPr kumimoji="0" lang="en-US" altLang="zh-CN" sz="1600" b="1" i="0" u="none" strike="noStrike" kern="0" cap="none" spc="0" normalizeH="0" baseline="0" noProof="0" dirty="0" smtClean="0">
                <a:ln>
                  <a:noFill/>
                </a:ln>
                <a:solidFill>
                  <a:schemeClr val="tx2"/>
                </a:solidFill>
                <a:effectLst/>
                <a:uLnTx/>
                <a:uFillTx/>
                <a:sym typeface="Symbol" pitchFamily="18" charset="2"/>
              </a:rPr>
              <a:t>].data; 	//</a:t>
            </a:r>
            <a:r>
              <a:rPr kumimoji="0" lang="zh-CN" altLang="en-US" sz="1600" b="1" i="0" u="none" strike="noStrike" kern="0" cap="none" spc="0" normalizeH="0" baseline="0" noProof="0" dirty="0" smtClean="0">
                <a:ln>
                  <a:noFill/>
                </a:ln>
                <a:solidFill>
                  <a:schemeClr val="tx2"/>
                </a:solidFill>
                <a:effectLst/>
                <a:uLnTx/>
                <a:uFillTx/>
                <a:sym typeface="Symbol" pitchFamily="18" charset="2"/>
              </a:rPr>
              <a:t>输入顶点值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smtClean="0">
                <a:ln>
                  <a:noFill/>
                </a:ln>
                <a:solidFill>
                  <a:schemeClr val="tx2"/>
                </a:solidFill>
                <a:effectLst/>
                <a:uLnTx/>
                <a:uFillTx/>
                <a:sym typeface="Symbol" pitchFamily="18" charset="2"/>
              </a:rPr>
              <a:t>       </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G.vertices</a:t>
            </a:r>
            <a:r>
              <a:rPr kumimoji="0" lang="en-US" altLang="zh-CN" sz="1600" b="1" i="0" u="none" strike="noStrike" kern="0" cap="none" spc="0" normalizeH="0" baseline="0" noProof="0" dirty="0" smtClean="0">
                <a:ln>
                  <a:noFill/>
                </a:ln>
                <a:solidFill>
                  <a:schemeClr val="tx2"/>
                </a:solidFill>
                <a:effectLst/>
                <a:uLnTx/>
                <a:uFillTx/>
                <a:sym typeface="Symbol" pitchFamily="18" charset="2"/>
              </a:rPr>
              <a:t>[</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i</a:t>
            </a:r>
            <a:r>
              <a:rPr kumimoji="0" lang="en-US" altLang="zh-CN" sz="1600" b="1" i="0" u="none" strike="noStrike" kern="0" cap="none" spc="0" normalizeH="0" baseline="0" noProof="0" dirty="0" smtClean="0">
                <a:ln>
                  <a:noFill/>
                </a:ln>
                <a:solidFill>
                  <a:schemeClr val="tx2"/>
                </a:solidFill>
                <a:effectLst/>
                <a:uLnTx/>
                <a:uFillTx/>
                <a:sym typeface="Symbol" pitchFamily="18" charset="2"/>
              </a:rPr>
              <a:t>].</a:t>
            </a:r>
            <a:r>
              <a:rPr kumimoji="0" lang="en-US" altLang="zh-CN" sz="1600" b="1" i="0" u="none" strike="noStrike" kern="0" cap="none" spc="0" normalizeH="0" baseline="0" noProof="0" dirty="0" err="1" smtClean="0">
                <a:ln>
                  <a:noFill/>
                </a:ln>
                <a:solidFill>
                  <a:schemeClr val="tx2"/>
                </a:solidFill>
                <a:effectLst/>
                <a:uLnTx/>
                <a:uFillTx/>
                <a:sym typeface="Symbol" pitchFamily="18" charset="2"/>
              </a:rPr>
              <a:t>firstarc</a:t>
            </a:r>
            <a:r>
              <a:rPr kumimoji="0" lang="en-US" altLang="zh-CN" sz="1600" b="1" i="0" u="none" strike="noStrike" kern="0" cap="none" spc="0" normalizeH="0" baseline="0" noProof="0" dirty="0" smtClean="0">
                <a:ln>
                  <a:noFill/>
                </a:ln>
                <a:solidFill>
                  <a:schemeClr val="tx2"/>
                </a:solidFill>
                <a:effectLst/>
                <a:uLnTx/>
                <a:uFillTx/>
                <a:sym typeface="Symbol" pitchFamily="18" charset="2"/>
              </a:rPr>
              <a:t>=NULL; //</a:t>
            </a:r>
            <a:r>
              <a:rPr kumimoji="0" lang="zh-CN" altLang="en-US" sz="1600" b="1" i="0" u="none" strike="noStrike" kern="0" cap="none" spc="0" normalizeH="0" baseline="0" noProof="0" dirty="0" smtClean="0">
                <a:ln>
                  <a:noFill/>
                </a:ln>
                <a:solidFill>
                  <a:schemeClr val="tx2"/>
                </a:solidFill>
                <a:effectLst/>
                <a:uLnTx/>
                <a:uFillTx/>
                <a:sym typeface="Symbol" pitchFamily="18" charset="2"/>
              </a:rPr>
              <a:t>初始化表头结点的指针域为</a:t>
            </a:r>
            <a:r>
              <a:rPr kumimoji="0" lang="en-US" altLang="zh-CN" sz="1600" b="1" i="0" u="none" strike="noStrike" kern="0" cap="none" spc="0" normalizeH="0" baseline="0" noProof="0" dirty="0" smtClean="0">
                <a:ln>
                  <a:noFill/>
                </a:ln>
                <a:solidFill>
                  <a:schemeClr val="tx2"/>
                </a:solidFill>
                <a:effectLst/>
                <a:uLnTx/>
                <a:uFillTx/>
                <a:sym typeface="Symbol" pitchFamily="18" charset="2"/>
              </a:rPr>
              <a:t>NULL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chemeClr val="tx2"/>
                </a:solidFill>
                <a:effectLst/>
                <a:uLnTx/>
                <a:uFillTx/>
                <a:sym typeface="Symbol" pitchFamily="18" charset="2"/>
              </a:rPr>
              <a:t>    }//for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for(k = 0; k&lt;</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G.arcnum</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;++k){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输入各边，</a:t>
            </a:r>
            <a:r>
              <a:rPr kumimoji="0" lang="zh-CN" altLang="en-US" sz="1600" b="1" i="0" u="none" strike="noStrike" kern="0" cap="none" spc="0" normalizeH="0" baseline="0" noProof="0" dirty="0" smtClean="0">
                <a:ln>
                  <a:noFill/>
                </a:ln>
                <a:solidFill>
                  <a:srgbClr val="FF0000"/>
                </a:solidFill>
                <a:effectLst/>
                <a:uLnTx/>
                <a:uFillTx/>
                <a:sym typeface="Symbol" pitchFamily="18" charset="2"/>
              </a:rPr>
              <a:t>构造邻接表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cin</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&gt;&gt;v1&gt;&gt;v2;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输入一条边依附的两个顶点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i</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 </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LocateVex</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(G, v1);     j = </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LocateVex</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(G, v2);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p1=new </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ArcNode</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生成一个新的边结点*</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p1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p1-&gt;</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adjvex</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=j; 	//</a:t>
            </a:r>
            <a:r>
              <a:rPr kumimoji="0" lang="zh-CN" altLang="en-US" sz="1600" b="0" i="0" u="none" strike="noStrike" kern="0" cap="none" spc="0" normalizeH="0" baseline="0" noProof="0" dirty="0" smtClean="0">
                <a:ln>
                  <a:noFill/>
                </a:ln>
                <a:solidFill>
                  <a:srgbClr val="FF0000"/>
                </a:solidFill>
                <a:effectLst/>
                <a:uLnTx/>
                <a:uFillTx/>
                <a:sym typeface="Symbol" pitchFamily="18" charset="2"/>
              </a:rPr>
              <a:t>邻接点序号为</a:t>
            </a:r>
            <a:r>
              <a:rPr kumimoji="0" lang="en-US" altLang="zh-CN" sz="1600" b="0" i="0" u="none" strike="noStrike" kern="0" cap="none" spc="0" normalizeH="0" baseline="0" noProof="0" dirty="0" smtClean="0">
                <a:ln>
                  <a:noFill/>
                </a:ln>
                <a:solidFill>
                  <a:srgbClr val="FF0000"/>
                </a:solidFill>
                <a:effectLst/>
                <a:uLnTx/>
                <a:uFillTx/>
                <a:sym typeface="Symbol" pitchFamily="18" charset="2"/>
              </a:rPr>
              <a:t>j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p1-&gt;</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nextarc</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 </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G.vertices</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i</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firstarc</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      </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G.vertices</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i</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firstarc</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=p1;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将新结点*</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p1</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插入顶点</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vi</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的边表头部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p2=new </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ArcNode</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生成另一个对称的新的边结点*</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p2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0" i="0" u="none" strike="noStrike" kern="0" cap="none" spc="0" normalizeH="0" noProof="0" dirty="0" smtClean="0">
                <a:ln>
                  <a:noFill/>
                </a:ln>
                <a:solidFill>
                  <a:sysClr val="windowText" lastClr="000000"/>
                </a:solidFill>
                <a:effectLst/>
                <a:uLnTx/>
                <a:uFillTx/>
                <a:sym typeface="Symbol" pitchFamily="18" charset="2"/>
              </a:rPr>
              <a:t>    </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p2-&gt;</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adjvex</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i</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邻接点序号为</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i</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1" i="0" u="none" strike="noStrike" kern="0" cap="none" spc="0" normalizeH="0" baseline="0" noProof="0" dirty="0" smtClean="0">
                <a:ln>
                  <a:noFill/>
                </a:ln>
                <a:solidFill>
                  <a:srgbClr val="FF0000"/>
                </a:solidFill>
                <a:effectLst/>
                <a:uLnTx/>
                <a:uFillTx/>
                <a:sym typeface="Symbol" pitchFamily="18" charset="2"/>
              </a:rPr>
              <a:t>    </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p2-&gt;</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nextarc</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 </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G.vertices</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[j].</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firstarc</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      </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G.vertices</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[j].</a:t>
            </a:r>
            <a:r>
              <a:rPr kumimoji="0" lang="en-US" altLang="zh-CN" sz="1600" b="1" i="0" u="none" strike="noStrike" kern="0" cap="none" spc="0" normalizeH="0" baseline="0" noProof="0" dirty="0" err="1" smtClean="0">
                <a:ln>
                  <a:noFill/>
                </a:ln>
                <a:solidFill>
                  <a:srgbClr val="FF0000"/>
                </a:solidFill>
                <a:effectLst/>
                <a:uLnTx/>
                <a:uFillTx/>
                <a:sym typeface="Symbol" pitchFamily="18" charset="2"/>
              </a:rPr>
              <a:t>firstarc</a:t>
            </a:r>
            <a:r>
              <a:rPr kumimoji="0" lang="en-US" altLang="zh-CN" sz="1600" b="1" i="0" u="none" strike="noStrike" kern="0" cap="none" spc="0" normalizeH="0" baseline="0" noProof="0" dirty="0" smtClean="0">
                <a:ln>
                  <a:noFill/>
                </a:ln>
                <a:solidFill>
                  <a:srgbClr val="FF0000"/>
                </a:solidFill>
                <a:effectLst/>
                <a:uLnTx/>
                <a:uFillTx/>
                <a:sym typeface="Symbol" pitchFamily="18" charset="2"/>
              </a:rPr>
              <a:t>=p2;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将新结点*</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p2</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插入顶点</a:t>
            </a:r>
            <a:r>
              <a:rPr kumimoji="0" lang="en-US" altLang="zh-CN" sz="1600" b="0" i="0" u="none" strike="noStrike" kern="0" cap="none" spc="0" normalizeH="0" baseline="0" noProof="0" dirty="0" err="1" smtClean="0">
                <a:ln>
                  <a:noFill/>
                </a:ln>
                <a:solidFill>
                  <a:sysClr val="windowText" lastClr="000000"/>
                </a:solidFill>
                <a:effectLst/>
                <a:uLnTx/>
                <a:uFillTx/>
                <a:sym typeface="Symbol" pitchFamily="18" charset="2"/>
              </a:rPr>
              <a:t>vj</a:t>
            </a: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的边表头部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sysClr val="windowText" lastClr="000000"/>
                </a:solidFill>
                <a:effectLst/>
                <a:uLnTx/>
                <a:uFillTx/>
                <a:sym typeface="Symbol" pitchFamily="18" charset="2"/>
              </a:rPr>
              <a:t>    </a:t>
            </a: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}//for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sysClr val="windowText" lastClr="000000"/>
                </a:solidFill>
                <a:effectLst/>
                <a:uLnTx/>
                <a:uFillTx/>
                <a:sym typeface="Symbol" pitchFamily="18" charset="2"/>
              </a:rPr>
              <a:t>    return OK;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smtClean="0">
                <a:ln>
                  <a:noFill/>
                </a:ln>
                <a:solidFill>
                  <a:sysClr val="windowText" lastClr="000000"/>
                </a:solidFill>
                <a:effectLst/>
                <a:uLnTx/>
                <a:uFillTx/>
                <a:sym typeface="Symbol" pitchFamily="18" charset="2"/>
              </a:rPr>
              <a:t>}//</a:t>
            </a:r>
            <a:r>
              <a:rPr kumimoji="0" lang="en-US" altLang="zh-CN" sz="1600" b="1" i="0" u="none" strike="noStrike" kern="0" cap="none" spc="0" normalizeH="0" baseline="0" noProof="0" dirty="0" err="1" smtClean="0">
                <a:ln>
                  <a:noFill/>
                </a:ln>
                <a:solidFill>
                  <a:sysClr val="windowText" lastClr="000000"/>
                </a:solidFill>
                <a:effectLst/>
                <a:uLnTx/>
                <a:uFillTx/>
                <a:sym typeface="Symbol" pitchFamily="18" charset="2"/>
              </a:rPr>
              <a:t>CreateUDG</a:t>
            </a:r>
            <a:r>
              <a:rPr kumimoji="0" lang="en-US" altLang="zh-CN" sz="1600" b="1" i="0" u="none" strike="noStrike" kern="0" cap="none" spc="0" normalizeH="0" baseline="0" noProof="0" dirty="0" smtClean="0">
                <a:ln>
                  <a:noFill/>
                </a:ln>
                <a:solidFill>
                  <a:sysClr val="windowText" lastClr="000000"/>
                </a:solidFill>
                <a:effectLst/>
                <a:uLnTx/>
                <a:uFillTx/>
                <a:sym typeface="Symbol" pitchFamily="18" charset="2"/>
              </a:rPr>
              <a:t> </a:t>
            </a:r>
          </a:p>
        </p:txBody>
      </p:sp>
    </p:spTree>
    <p:extLst>
      <p:ext uri="{BB962C8B-B14F-4D97-AF65-F5344CB8AC3E}">
        <p14:creationId xmlns:p14="http://schemas.microsoft.com/office/powerpoint/2010/main" xmlns="" val="22409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up)">
                                      <p:cBhvr>
                                        <p:cTn id="11" dur="500"/>
                                        <p:tgtEl>
                                          <p:spTgt spid="4">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up)">
                                      <p:cBhvr>
                                        <p:cTn id="15" dur="500"/>
                                        <p:tgtEl>
                                          <p:spTgt spid="4">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up)">
                                      <p:cBhvr>
                                        <p:cTn id="19" dur="500"/>
                                        <p:tgtEl>
                                          <p:spTgt spid="4">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up)">
                                      <p:cBhvr>
                                        <p:cTn id="23" dur="500"/>
                                        <p:tgtEl>
                                          <p:spTgt spid="4">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up)">
                                      <p:cBhvr>
                                        <p:cTn id="27" dur="500"/>
                                        <p:tgtEl>
                                          <p:spTgt spid="4">
                                            <p:txEl>
                                              <p:pRg st="5" end="5"/>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up)">
                                      <p:cBhvr>
                                        <p:cTn id="31" dur="500"/>
                                        <p:tgtEl>
                                          <p:spTgt spid="4">
                                            <p:txEl>
                                              <p:pRg st="6" end="6"/>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up)">
                                      <p:cBhvr>
                                        <p:cTn id="35" dur="500"/>
                                        <p:tgtEl>
                                          <p:spTgt spid="4">
                                            <p:txEl>
                                              <p:pRg st="7" end="7"/>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wipe(up)">
                                      <p:cBhvr>
                                        <p:cTn id="39" dur="500"/>
                                        <p:tgtEl>
                                          <p:spTgt spid="4">
                                            <p:txEl>
                                              <p:pRg st="8" end="8"/>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up)">
                                      <p:cBhvr>
                                        <p:cTn id="43" dur="500"/>
                                        <p:tgtEl>
                                          <p:spTgt spid="4">
                                            <p:txEl>
                                              <p:pRg st="9" end="9"/>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up)">
                                      <p:cBhvr>
                                        <p:cTn id="47" dur="500"/>
                                        <p:tgtEl>
                                          <p:spTgt spid="4">
                                            <p:txEl>
                                              <p:pRg st="10" end="1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up)">
                                      <p:cBhvr>
                                        <p:cTn id="51" dur="500"/>
                                        <p:tgtEl>
                                          <p:spTgt spid="4">
                                            <p:txEl>
                                              <p:pRg st="11" end="11"/>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Effect transition="in" filter="wipe(up)">
                                      <p:cBhvr>
                                        <p:cTn id="55" dur="500"/>
                                        <p:tgtEl>
                                          <p:spTgt spid="4">
                                            <p:txEl>
                                              <p:pRg st="12" end="12"/>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animEffect transition="in" filter="wipe(up)">
                                      <p:cBhvr>
                                        <p:cTn id="59" dur="500"/>
                                        <p:tgtEl>
                                          <p:spTgt spid="4">
                                            <p:txEl>
                                              <p:pRg st="13" end="13"/>
                                            </p:txEl>
                                          </p:spTgt>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animEffect transition="in" filter="wipe(up)">
                                      <p:cBhvr>
                                        <p:cTn id="63" dur="500"/>
                                        <p:tgtEl>
                                          <p:spTgt spid="4">
                                            <p:txEl>
                                              <p:pRg st="14" end="14"/>
                                            </p:txEl>
                                          </p:spTgt>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Effect transition="in" filter="wipe(up)">
                                      <p:cBhvr>
                                        <p:cTn id="67" dur="500"/>
                                        <p:tgtEl>
                                          <p:spTgt spid="4">
                                            <p:txEl>
                                              <p:pRg st="15" end="15"/>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animEffect transition="in" filter="wipe(up)">
                                      <p:cBhvr>
                                        <p:cTn id="71" dur="500"/>
                                        <p:tgtEl>
                                          <p:spTgt spid="4">
                                            <p:txEl>
                                              <p:pRg st="16" end="16"/>
                                            </p:txEl>
                                          </p:spTgt>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animEffect transition="in" filter="wipe(up)">
                                      <p:cBhvr>
                                        <p:cTn id="75" dur="500"/>
                                        <p:tgtEl>
                                          <p:spTgt spid="4">
                                            <p:txEl>
                                              <p:pRg st="17" end="17"/>
                                            </p:txEl>
                                          </p:spTgt>
                                        </p:tgtEl>
                                      </p:cBhvr>
                                    </p:animEffect>
                                  </p:childTnLst>
                                </p:cTn>
                              </p:par>
                            </p:childTnLst>
                          </p:cTn>
                        </p:par>
                        <p:par>
                          <p:cTn id="76" fill="hold">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animEffect transition="in" filter="wipe(up)">
                                      <p:cBhvr>
                                        <p:cTn id="79" dur="500"/>
                                        <p:tgtEl>
                                          <p:spTgt spid="4">
                                            <p:txEl>
                                              <p:pRg st="18" end="18"/>
                                            </p:txEl>
                                          </p:spTgt>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4">
                                            <p:txEl>
                                              <p:pRg st="19" end="19"/>
                                            </p:txEl>
                                          </p:spTgt>
                                        </p:tgtEl>
                                        <p:attrNameLst>
                                          <p:attrName>style.visibility</p:attrName>
                                        </p:attrNameLst>
                                      </p:cBhvr>
                                      <p:to>
                                        <p:strVal val="visible"/>
                                      </p:to>
                                    </p:set>
                                    <p:animEffect transition="in" filter="wipe(up)">
                                      <p:cBhvr>
                                        <p:cTn id="83"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5896" y="1068020"/>
            <a:ext cx="8610600" cy="5734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spcBef>
                <a:spcPts val="780"/>
              </a:spcBef>
            </a:pPr>
            <a:r>
              <a:rPr kumimoji="1" lang="zh-CN" altLang="en-US" sz="3200" b="1" dirty="0">
                <a:solidFill>
                  <a:srgbClr val="FF3300"/>
                </a:solidFill>
                <a:latin typeface="Times New Roman" panose="02020603050405020304" pitchFamily="18" charset="0"/>
                <a:ea typeface="楷体_GB2312" pitchFamily="49" charset="-122"/>
              </a:rPr>
              <a:t>邻接表的特点如下：</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(1) </a:t>
            </a:r>
            <a:r>
              <a:rPr kumimoji="1" lang="zh-CN" altLang="en-US" sz="2800" b="1" dirty="0">
                <a:solidFill>
                  <a:srgbClr val="FF0000"/>
                </a:solidFill>
                <a:latin typeface="Times New Roman" panose="02020603050405020304" pitchFamily="18" charset="0"/>
                <a:ea typeface="楷体_GB2312" pitchFamily="49" charset="-122"/>
              </a:rPr>
              <a:t>邻接表表示不惟一</a:t>
            </a:r>
            <a:r>
              <a:rPr kumimoji="1" lang="zh-CN" altLang="en-US" sz="2800" b="1" dirty="0" smtClean="0">
                <a:solidFill>
                  <a:srgbClr val="000000"/>
                </a:solidFill>
                <a:latin typeface="Times New Roman" panose="02020603050405020304" pitchFamily="18" charset="0"/>
                <a:ea typeface="楷体_GB2312" pitchFamily="49" charset="-122"/>
              </a:rPr>
              <a:t>。在</a:t>
            </a:r>
            <a:r>
              <a:rPr kumimoji="1" lang="zh-CN" altLang="en-US" sz="2800" b="1" dirty="0">
                <a:solidFill>
                  <a:srgbClr val="000000"/>
                </a:solidFill>
                <a:latin typeface="Times New Roman" panose="02020603050405020304" pitchFamily="18" charset="0"/>
                <a:ea typeface="楷体_GB2312" pitchFamily="49" charset="-122"/>
              </a:rPr>
              <a:t>每个顶点对应的单链表中</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各边结点的链接次序可以是任意的</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取决于建立邻接表的算法以及边的输入次序。</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(2) </a:t>
            </a:r>
            <a:r>
              <a:rPr kumimoji="1" lang="zh-CN" altLang="en-US" sz="2800" b="1" dirty="0">
                <a:solidFill>
                  <a:srgbClr val="000000"/>
                </a:solidFill>
                <a:latin typeface="Times New Roman" panose="02020603050405020304" pitchFamily="18" charset="0"/>
                <a:ea typeface="楷体_GB2312" pitchFamily="49" charset="-122"/>
              </a:rPr>
              <a:t>对于有</a:t>
            </a:r>
            <a:r>
              <a:rPr kumimoji="1" lang="en-US" altLang="zh-CN" sz="2800" b="1" dirty="0">
                <a:solidFill>
                  <a:srgbClr val="000000"/>
                </a:solidFill>
                <a:latin typeface="Times New Roman" panose="02020603050405020304" pitchFamily="18" charset="0"/>
                <a:ea typeface="楷体_GB2312" pitchFamily="49" charset="-122"/>
              </a:rPr>
              <a:t>n</a:t>
            </a:r>
            <a:r>
              <a:rPr kumimoji="1" lang="zh-CN" altLang="en-US" sz="2800" b="1" dirty="0">
                <a:solidFill>
                  <a:srgbClr val="000000"/>
                </a:solidFill>
                <a:latin typeface="Times New Roman" panose="02020603050405020304" pitchFamily="18" charset="0"/>
                <a:ea typeface="楷体_GB2312" pitchFamily="49" charset="-122"/>
              </a:rPr>
              <a:t>个顶点和</a:t>
            </a:r>
            <a:r>
              <a:rPr kumimoji="1" lang="en-US" altLang="zh-CN" sz="2800" b="1" dirty="0">
                <a:solidFill>
                  <a:srgbClr val="000000"/>
                </a:solidFill>
                <a:latin typeface="Times New Roman" panose="02020603050405020304" pitchFamily="18" charset="0"/>
                <a:ea typeface="楷体_GB2312" pitchFamily="49" charset="-122"/>
              </a:rPr>
              <a:t>e</a:t>
            </a:r>
            <a:r>
              <a:rPr kumimoji="1" lang="zh-CN" altLang="en-US" sz="2800" b="1" dirty="0">
                <a:solidFill>
                  <a:srgbClr val="000000"/>
                </a:solidFill>
                <a:latin typeface="Times New Roman" panose="02020603050405020304" pitchFamily="18" charset="0"/>
                <a:ea typeface="楷体_GB2312" pitchFamily="49" charset="-122"/>
              </a:rPr>
              <a:t>条边的</a:t>
            </a:r>
            <a:r>
              <a:rPr kumimoji="1" lang="zh-CN" altLang="en-US" sz="2800" b="1" dirty="0">
                <a:solidFill>
                  <a:srgbClr val="FF0000"/>
                </a:solidFill>
                <a:latin typeface="Times New Roman" panose="02020603050405020304" pitchFamily="18" charset="0"/>
                <a:ea typeface="楷体_GB2312" pitchFamily="49" charset="-122"/>
              </a:rPr>
              <a:t>无向图</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其邻接表有</a:t>
            </a:r>
            <a:r>
              <a:rPr kumimoji="1" lang="en-US" altLang="zh-CN" sz="2800" b="1" dirty="0">
                <a:solidFill>
                  <a:srgbClr val="000000"/>
                </a:solidFill>
                <a:latin typeface="Times New Roman" panose="02020603050405020304" pitchFamily="18" charset="0"/>
                <a:ea typeface="楷体_GB2312" pitchFamily="49" charset="-122"/>
              </a:rPr>
              <a:t>n</a:t>
            </a:r>
            <a:r>
              <a:rPr kumimoji="1" lang="zh-CN" altLang="en-US" sz="2800" b="1" dirty="0">
                <a:solidFill>
                  <a:srgbClr val="000000"/>
                </a:solidFill>
                <a:latin typeface="Times New Roman" panose="02020603050405020304" pitchFamily="18" charset="0"/>
                <a:ea typeface="楷体_GB2312" pitchFamily="49" charset="-122"/>
              </a:rPr>
              <a:t>个顶点结点和</a:t>
            </a:r>
            <a:r>
              <a:rPr kumimoji="1" lang="en-US" altLang="zh-CN" sz="2800" b="1" dirty="0">
                <a:solidFill>
                  <a:srgbClr val="000000"/>
                </a:solidFill>
                <a:latin typeface="Times New Roman" panose="02020603050405020304" pitchFamily="18" charset="0"/>
                <a:ea typeface="楷体_GB2312" pitchFamily="49" charset="-122"/>
              </a:rPr>
              <a:t>2e</a:t>
            </a:r>
            <a:r>
              <a:rPr kumimoji="1" lang="zh-CN" altLang="en-US" sz="2800" b="1" dirty="0">
                <a:solidFill>
                  <a:srgbClr val="000000"/>
                </a:solidFill>
                <a:latin typeface="Times New Roman" panose="02020603050405020304" pitchFamily="18" charset="0"/>
                <a:ea typeface="楷体_GB2312" pitchFamily="49" charset="-122"/>
              </a:rPr>
              <a:t>个边结点。显然</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在总的边数小于</a:t>
            </a:r>
            <a:r>
              <a:rPr kumimoji="1" lang="en-US" altLang="zh-CN" sz="2800" b="1" dirty="0">
                <a:solidFill>
                  <a:srgbClr val="000000"/>
                </a:solidFill>
                <a:latin typeface="Times New Roman" panose="02020603050405020304" pitchFamily="18" charset="0"/>
                <a:ea typeface="楷体_GB2312" pitchFamily="49" charset="-122"/>
              </a:rPr>
              <a:t>n(n-1)/2</a:t>
            </a:r>
            <a:r>
              <a:rPr kumimoji="1" lang="zh-CN" altLang="en-US" sz="2800" b="1" dirty="0">
                <a:solidFill>
                  <a:srgbClr val="000000"/>
                </a:solidFill>
                <a:latin typeface="Times New Roman" panose="02020603050405020304" pitchFamily="18" charset="0"/>
                <a:ea typeface="楷体_GB2312" pitchFamily="49" charset="-122"/>
              </a:rPr>
              <a:t>的情况下</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邻接表比邻接矩阵要节省空间。</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(3) </a:t>
            </a:r>
            <a:r>
              <a:rPr kumimoji="1" lang="zh-CN" altLang="en-US" sz="2800" b="1" dirty="0">
                <a:solidFill>
                  <a:srgbClr val="000000"/>
                </a:solidFill>
                <a:latin typeface="Times New Roman" panose="02020603050405020304" pitchFamily="18" charset="0"/>
                <a:ea typeface="楷体_GB2312" pitchFamily="49" charset="-122"/>
              </a:rPr>
              <a:t>对于</a:t>
            </a:r>
            <a:r>
              <a:rPr kumimoji="1" lang="zh-CN" altLang="en-US" sz="2800" b="1" dirty="0">
                <a:solidFill>
                  <a:srgbClr val="FF0000"/>
                </a:solidFill>
                <a:latin typeface="Times New Roman" panose="02020603050405020304" pitchFamily="18" charset="0"/>
                <a:ea typeface="楷体_GB2312" pitchFamily="49" charset="-122"/>
              </a:rPr>
              <a:t>无向图</a:t>
            </a:r>
            <a:r>
              <a:rPr kumimoji="1" lang="en-US" altLang="zh-CN" sz="2800" b="1" dirty="0">
                <a:solidFill>
                  <a:srgbClr val="FF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邻接表的顶点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对应的第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个链表的</a:t>
            </a:r>
            <a:r>
              <a:rPr kumimoji="1" lang="zh-CN" altLang="en-US" sz="2800" b="1" dirty="0">
                <a:solidFill>
                  <a:srgbClr val="FF0000"/>
                </a:solidFill>
                <a:latin typeface="Times New Roman" panose="02020603050405020304" pitchFamily="18" charset="0"/>
                <a:ea typeface="楷体_GB2312" pitchFamily="49" charset="-122"/>
              </a:rPr>
              <a:t>边结点数目</a:t>
            </a:r>
            <a:r>
              <a:rPr kumimoji="1" lang="zh-CN" altLang="en-US" sz="2800" b="1" dirty="0">
                <a:solidFill>
                  <a:srgbClr val="000000"/>
                </a:solidFill>
                <a:latin typeface="Times New Roman" panose="02020603050405020304" pitchFamily="18" charset="0"/>
                <a:ea typeface="楷体_GB2312" pitchFamily="49" charset="-122"/>
              </a:rPr>
              <a:t>正好是顶点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度</a:t>
            </a:r>
            <a:r>
              <a:rPr kumimoji="1" lang="zh-CN" altLang="en-US" sz="2800" b="1" dirty="0">
                <a:solidFill>
                  <a:srgbClr val="000000"/>
                </a:solidFill>
                <a:latin typeface="Times New Roman" panose="02020603050405020304" pitchFamily="18" charset="0"/>
                <a:ea typeface="楷体_GB2312" pitchFamily="49" charset="-122"/>
              </a:rPr>
              <a:t>。</a:t>
            </a:r>
          </a:p>
          <a:p>
            <a:pPr algn="just" eaLnBrk="1" hangingPunct="1">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(4) </a:t>
            </a:r>
            <a:r>
              <a:rPr kumimoji="1" lang="zh-CN" altLang="en-US" sz="2800" b="1" dirty="0">
                <a:solidFill>
                  <a:srgbClr val="000000"/>
                </a:solidFill>
                <a:latin typeface="Times New Roman" panose="02020603050405020304" pitchFamily="18" charset="0"/>
                <a:ea typeface="楷体_GB2312" pitchFamily="49" charset="-122"/>
              </a:rPr>
              <a:t>对于</a:t>
            </a:r>
            <a:r>
              <a:rPr kumimoji="1" lang="zh-CN" altLang="en-US" sz="2800" b="1" dirty="0">
                <a:solidFill>
                  <a:srgbClr val="FF0000"/>
                </a:solidFill>
                <a:latin typeface="Times New Roman" panose="02020603050405020304" pitchFamily="18" charset="0"/>
                <a:ea typeface="楷体_GB2312" pitchFamily="49" charset="-122"/>
              </a:rPr>
              <a:t>有向图</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邻接表的顶点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对应的第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个链表的</a:t>
            </a:r>
            <a:r>
              <a:rPr kumimoji="1" lang="zh-CN" altLang="en-US" sz="2800" b="1" dirty="0">
                <a:solidFill>
                  <a:srgbClr val="FF0000"/>
                </a:solidFill>
                <a:latin typeface="Times New Roman" panose="02020603050405020304" pitchFamily="18" charset="0"/>
                <a:ea typeface="楷体_GB2312" pitchFamily="49" charset="-122"/>
              </a:rPr>
              <a:t>边结点数目</a:t>
            </a:r>
            <a:r>
              <a:rPr kumimoji="1" lang="zh-CN" altLang="en-US" sz="2800" b="1" dirty="0">
                <a:solidFill>
                  <a:srgbClr val="000000"/>
                </a:solidFill>
                <a:latin typeface="Times New Roman" panose="02020603050405020304" pitchFamily="18" charset="0"/>
                <a:ea typeface="楷体_GB2312" pitchFamily="49" charset="-122"/>
              </a:rPr>
              <a:t>仅仅是</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出度</a:t>
            </a:r>
            <a:r>
              <a:rPr kumimoji="1" lang="zh-CN" altLang="en-US" sz="2800" b="1" dirty="0">
                <a:solidFill>
                  <a:srgbClr val="000000"/>
                </a:solidFill>
                <a:latin typeface="Times New Roman" panose="02020603050405020304" pitchFamily="18" charset="0"/>
                <a:ea typeface="楷体_GB2312" pitchFamily="49" charset="-122"/>
              </a:rPr>
              <a:t>。其入度为邻接表中所有</a:t>
            </a:r>
            <a:r>
              <a:rPr kumimoji="1" lang="en-US" altLang="zh-CN" sz="2800" b="1" dirty="0" err="1">
                <a:solidFill>
                  <a:srgbClr val="000000"/>
                </a:solidFill>
                <a:latin typeface="Times New Roman" panose="02020603050405020304" pitchFamily="18" charset="0"/>
                <a:ea typeface="楷体_GB2312" pitchFamily="49" charset="-122"/>
              </a:rPr>
              <a:t>adjvex</a:t>
            </a:r>
            <a:r>
              <a:rPr kumimoji="1" lang="zh-CN" altLang="en-US" sz="2800" b="1" dirty="0">
                <a:solidFill>
                  <a:srgbClr val="000000"/>
                </a:solidFill>
                <a:latin typeface="Times New Roman" panose="02020603050405020304" pitchFamily="18" charset="0"/>
                <a:ea typeface="楷体_GB2312" pitchFamily="49" charset="-122"/>
              </a:rPr>
              <a:t>域值为</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的边结点数目。</a:t>
            </a:r>
          </a:p>
        </p:txBody>
      </p:sp>
      <p:sp>
        <p:nvSpPr>
          <p:cNvPr id="3"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en-US" altLang="zh-CN" kern="0" dirty="0" smtClean="0"/>
              <a:t>7.2  </a:t>
            </a:r>
            <a:r>
              <a:rPr lang="zh-CN" altLang="en-US" kern="0" dirty="0" smtClean="0"/>
              <a:t>图的存储结构</a:t>
            </a:r>
            <a:endParaRPr lang="zh-CN" altLang="en-US" kern="0" dirty="0"/>
          </a:p>
        </p:txBody>
      </p:sp>
    </p:spTree>
    <p:extLst>
      <p:ext uri="{BB962C8B-B14F-4D97-AF65-F5344CB8AC3E}">
        <p14:creationId xmlns:p14="http://schemas.microsoft.com/office/powerpoint/2010/main" xmlns="" val="87599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393450" y="1091654"/>
            <a:ext cx="3170437" cy="584775"/>
          </a:xfrm>
          <a:prstGeom prst="rect">
            <a:avLst/>
          </a:prstGeom>
          <a:noFill/>
          <a:ln w="9525">
            <a:noFill/>
            <a:miter lim="800000"/>
            <a:headEnd/>
            <a:tailEnd/>
          </a:ln>
          <a:effectLst>
            <a:outerShdw dist="28398" dir="1593903" algn="ctr" rotWithShape="0">
              <a:schemeClr val="bg2"/>
            </a:outerShdw>
          </a:effectLst>
        </p:spPr>
        <p:txBody>
          <a:bodyPr wrap="square">
            <a:spAutoFit/>
          </a:bodyPr>
          <a:lstStyle/>
          <a:p>
            <a:pPr marL="342900" indent="-342900" eaLnBrk="0" fontAlgn="base" hangingPunct="0">
              <a:spcBef>
                <a:spcPct val="20000"/>
              </a:spcBef>
              <a:spcAft>
                <a:spcPct val="0"/>
              </a:spcAft>
              <a:buClr>
                <a:srgbClr val="0000FF"/>
              </a:buClr>
              <a:buFont typeface="Wingdings" pitchFamily="2" charset="2"/>
              <a:buChar char="n"/>
            </a:pPr>
            <a:r>
              <a:rPr lang="zh-CN" altLang="en-US" sz="3200" b="1" dirty="0">
                <a:solidFill>
                  <a:srgbClr val="0000FF"/>
                </a:solidFill>
              </a:rPr>
              <a:t>图的定义</a:t>
            </a:r>
          </a:p>
        </p:txBody>
      </p:sp>
      <p:sp>
        <p:nvSpPr>
          <p:cNvPr id="279556" name="Text Box 4"/>
          <p:cNvSpPr txBox="1">
            <a:spLocks noChangeArrowheads="1"/>
          </p:cNvSpPr>
          <p:nvPr/>
        </p:nvSpPr>
        <p:spPr bwMode="auto">
          <a:xfrm>
            <a:off x="609351" y="1812379"/>
            <a:ext cx="8139113" cy="2655888"/>
          </a:xfrm>
          <a:prstGeom prst="rect">
            <a:avLst/>
          </a:prstGeom>
          <a:noFill/>
          <a:ln w="9525">
            <a:noFill/>
            <a:miter lim="800000"/>
            <a:headEnd/>
            <a:tailEnd/>
          </a:ln>
          <a:effectLst/>
        </p:spPr>
        <p:txBody>
          <a:bodyPr>
            <a:spAutoFit/>
          </a:bodyPr>
          <a:lstStyle/>
          <a:p>
            <a:pPr eaLnBrk="0" hangingPunct="0">
              <a:spcBef>
                <a:spcPct val="50000"/>
              </a:spcBef>
            </a:pPr>
            <a:r>
              <a:rPr kumimoji="0" lang="zh-CN" altLang="en-US" sz="2800" b="1" dirty="0">
                <a:solidFill>
                  <a:schemeClr val="tx1"/>
                </a:solidFill>
                <a:ea typeface="宋体" charset="-122"/>
              </a:rPr>
              <a:t>图是由</a:t>
            </a:r>
            <a:r>
              <a:rPr kumimoji="0" lang="zh-CN" altLang="en-US" sz="2800" b="1" dirty="0">
                <a:solidFill>
                  <a:srgbClr val="0000FF"/>
                </a:solidFill>
                <a:ea typeface="宋体" charset="-122"/>
              </a:rPr>
              <a:t>顶点</a:t>
            </a:r>
            <a:r>
              <a:rPr kumimoji="0" lang="zh-CN" altLang="en-US" sz="2800" b="1" dirty="0">
                <a:solidFill>
                  <a:schemeClr val="tx1"/>
                </a:solidFill>
                <a:ea typeface="宋体" charset="-122"/>
              </a:rPr>
              <a:t>的</a:t>
            </a:r>
            <a:r>
              <a:rPr kumimoji="0" lang="zh-CN" altLang="en-US" sz="2800" b="1" dirty="0">
                <a:solidFill>
                  <a:srgbClr val="FF0000"/>
                </a:solidFill>
                <a:ea typeface="宋体" charset="-122"/>
              </a:rPr>
              <a:t>有穷非空</a:t>
            </a:r>
            <a:r>
              <a:rPr kumimoji="0" lang="zh-CN" altLang="en-US" sz="2800" b="1" dirty="0">
                <a:solidFill>
                  <a:schemeClr val="tx1"/>
                </a:solidFill>
                <a:ea typeface="宋体" charset="-122"/>
              </a:rPr>
              <a:t>集合和顶点之间</a:t>
            </a:r>
            <a:r>
              <a:rPr kumimoji="0" lang="zh-CN" altLang="en-US" sz="2800" b="1" dirty="0">
                <a:solidFill>
                  <a:srgbClr val="0000FF"/>
                </a:solidFill>
                <a:ea typeface="宋体" charset="-122"/>
              </a:rPr>
              <a:t>边</a:t>
            </a:r>
            <a:r>
              <a:rPr kumimoji="0" lang="zh-CN" altLang="en-US" sz="2800" b="1" dirty="0">
                <a:solidFill>
                  <a:schemeClr val="tx1"/>
                </a:solidFill>
                <a:ea typeface="宋体" charset="-122"/>
              </a:rPr>
              <a:t>的集合组成，通常表示为：</a:t>
            </a:r>
          </a:p>
          <a:p>
            <a:pPr eaLnBrk="0" hangingPunct="0">
              <a:spcBef>
                <a:spcPct val="50000"/>
              </a:spcBef>
            </a:pPr>
            <a:r>
              <a:rPr kumimoji="0" lang="zh-CN" altLang="en-US" sz="2800" b="1" i="1" dirty="0">
                <a:solidFill>
                  <a:schemeClr val="tx1"/>
                </a:solidFill>
                <a:ea typeface="宋体" charset="-122"/>
              </a:rPr>
              <a:t>                           </a:t>
            </a:r>
            <a:r>
              <a:rPr kumimoji="0" lang="en-US" altLang="zh-CN" sz="2800" b="1" i="1" dirty="0">
                <a:solidFill>
                  <a:schemeClr val="tx1"/>
                </a:solidFill>
                <a:ea typeface="宋体" charset="-122"/>
              </a:rPr>
              <a:t>G</a:t>
            </a:r>
            <a:r>
              <a:rPr kumimoji="0" lang="en-US" altLang="zh-CN" sz="2800" b="1" dirty="0">
                <a:solidFill>
                  <a:schemeClr val="tx1"/>
                </a:solidFill>
                <a:ea typeface="宋体" charset="-122"/>
              </a:rPr>
              <a:t>=(</a:t>
            </a:r>
            <a:r>
              <a:rPr kumimoji="0" lang="en-US" altLang="zh-CN" sz="2800" b="1" i="1" dirty="0">
                <a:solidFill>
                  <a:schemeClr val="tx1"/>
                </a:solidFill>
                <a:ea typeface="宋体" charset="-122"/>
              </a:rPr>
              <a:t>V</a:t>
            </a:r>
            <a:r>
              <a:rPr kumimoji="0" lang="zh-CN" altLang="en-US" sz="2800" b="1" dirty="0">
                <a:solidFill>
                  <a:schemeClr val="tx1"/>
                </a:solidFill>
                <a:ea typeface="宋体" charset="-122"/>
              </a:rPr>
              <a:t>，</a:t>
            </a:r>
            <a:r>
              <a:rPr kumimoji="0" lang="en-US" altLang="zh-CN" sz="2800" b="1" i="1" dirty="0">
                <a:solidFill>
                  <a:schemeClr val="tx1"/>
                </a:solidFill>
                <a:ea typeface="宋体" charset="-122"/>
              </a:rPr>
              <a:t>E</a:t>
            </a:r>
            <a:r>
              <a:rPr kumimoji="0" lang="en-US" altLang="zh-CN" sz="2800" b="1" dirty="0">
                <a:solidFill>
                  <a:schemeClr val="tx1"/>
                </a:solidFill>
                <a:ea typeface="宋体" charset="-122"/>
              </a:rPr>
              <a:t>)</a:t>
            </a:r>
          </a:p>
          <a:p>
            <a:pPr eaLnBrk="0" hangingPunct="0">
              <a:spcBef>
                <a:spcPct val="50000"/>
              </a:spcBef>
            </a:pPr>
            <a:r>
              <a:rPr kumimoji="0" lang="zh-CN" altLang="en-US" sz="2800" b="1" dirty="0">
                <a:solidFill>
                  <a:schemeClr val="tx1"/>
                </a:solidFill>
                <a:ea typeface="宋体" charset="-122"/>
              </a:rPr>
              <a:t>其中：</a:t>
            </a:r>
            <a:r>
              <a:rPr kumimoji="0" lang="en-US" altLang="zh-CN" sz="2800" b="1" i="1" dirty="0">
                <a:solidFill>
                  <a:schemeClr val="tx1"/>
                </a:solidFill>
                <a:ea typeface="宋体" charset="-122"/>
              </a:rPr>
              <a:t>G</a:t>
            </a:r>
            <a:r>
              <a:rPr kumimoji="0" lang="zh-CN" altLang="en-US" sz="2800" b="1" dirty="0">
                <a:solidFill>
                  <a:schemeClr val="tx1"/>
                </a:solidFill>
                <a:ea typeface="宋体" charset="-122"/>
              </a:rPr>
              <a:t>表示一个图，</a:t>
            </a:r>
            <a:r>
              <a:rPr kumimoji="0" lang="en-US" altLang="zh-CN" sz="2800" b="1" i="1" dirty="0">
                <a:solidFill>
                  <a:schemeClr val="tx1"/>
                </a:solidFill>
                <a:ea typeface="宋体" charset="-122"/>
              </a:rPr>
              <a:t>V</a:t>
            </a:r>
            <a:r>
              <a:rPr kumimoji="0" lang="zh-CN" altLang="en-US" sz="2800" b="1" dirty="0">
                <a:solidFill>
                  <a:schemeClr val="tx1"/>
                </a:solidFill>
                <a:ea typeface="宋体" charset="-122"/>
              </a:rPr>
              <a:t>是图</a:t>
            </a:r>
            <a:r>
              <a:rPr kumimoji="0" lang="en-US" altLang="zh-CN" sz="2800" b="1" i="1" dirty="0">
                <a:solidFill>
                  <a:schemeClr val="tx1"/>
                </a:solidFill>
                <a:ea typeface="宋体" charset="-122"/>
              </a:rPr>
              <a:t>G</a:t>
            </a:r>
            <a:r>
              <a:rPr kumimoji="0" lang="zh-CN" altLang="en-US" sz="2800" b="1" dirty="0">
                <a:solidFill>
                  <a:schemeClr val="tx1"/>
                </a:solidFill>
                <a:ea typeface="宋体" charset="-122"/>
              </a:rPr>
              <a:t>中顶点的集合，</a:t>
            </a:r>
            <a:r>
              <a:rPr kumimoji="0" lang="en-US" altLang="zh-CN" sz="2800" b="1" i="1" dirty="0">
                <a:solidFill>
                  <a:schemeClr val="tx1"/>
                </a:solidFill>
                <a:ea typeface="宋体" charset="-122"/>
              </a:rPr>
              <a:t>E</a:t>
            </a:r>
            <a:r>
              <a:rPr kumimoji="0" lang="zh-CN" altLang="en-US" sz="2800" b="1" dirty="0">
                <a:solidFill>
                  <a:schemeClr val="tx1"/>
                </a:solidFill>
                <a:ea typeface="宋体" charset="-122"/>
              </a:rPr>
              <a:t>是图</a:t>
            </a:r>
            <a:r>
              <a:rPr kumimoji="0" lang="en-US" altLang="zh-CN" sz="2800" b="1" i="1" dirty="0">
                <a:solidFill>
                  <a:schemeClr val="tx1"/>
                </a:solidFill>
                <a:ea typeface="宋体" charset="-122"/>
              </a:rPr>
              <a:t>G</a:t>
            </a:r>
            <a:r>
              <a:rPr kumimoji="0" lang="zh-CN" altLang="en-US" sz="2800" b="1" dirty="0">
                <a:solidFill>
                  <a:schemeClr val="tx1"/>
                </a:solidFill>
                <a:ea typeface="宋体" charset="-122"/>
              </a:rPr>
              <a:t>中顶点之间边的集合。 </a:t>
            </a:r>
          </a:p>
        </p:txBody>
      </p:sp>
      <p:sp>
        <p:nvSpPr>
          <p:cNvPr id="279557" name="Line 5"/>
          <p:cNvSpPr>
            <a:spLocks noChangeShapeType="1"/>
          </p:cNvSpPr>
          <p:nvPr/>
        </p:nvSpPr>
        <p:spPr bwMode="auto">
          <a:xfrm>
            <a:off x="3221856" y="3427412"/>
            <a:ext cx="1854200" cy="1588"/>
          </a:xfrm>
          <a:prstGeom prst="line">
            <a:avLst/>
          </a:prstGeom>
          <a:noFill/>
          <a:ln w="38100">
            <a:solidFill>
              <a:srgbClr val="FF3300"/>
            </a:solidFill>
            <a:round/>
            <a:headEnd/>
            <a:tailEnd/>
          </a:ln>
          <a:effectLst/>
        </p:spPr>
        <p:txBody>
          <a:bodyPr/>
          <a:lstStyle/>
          <a:p>
            <a:endParaRPr lang="zh-CN" altLang="en-US"/>
          </a:p>
        </p:txBody>
      </p:sp>
      <p:sp>
        <p:nvSpPr>
          <p:cNvPr id="279560" name="Text Box 8"/>
          <p:cNvSpPr txBox="1">
            <a:spLocks noChangeArrowheads="1"/>
          </p:cNvSpPr>
          <p:nvPr/>
        </p:nvSpPr>
        <p:spPr bwMode="auto">
          <a:xfrm>
            <a:off x="609351" y="4653136"/>
            <a:ext cx="7561263" cy="1544637"/>
          </a:xfrm>
          <a:prstGeom prst="rect">
            <a:avLst/>
          </a:prstGeom>
          <a:solidFill>
            <a:schemeClr val="bg1"/>
          </a:solidFill>
          <a:ln w="6350">
            <a:noFill/>
            <a:miter lim="800000"/>
            <a:headEnd/>
            <a:tailEnd/>
          </a:ln>
          <a:effectLst/>
        </p:spPr>
        <p:txBody>
          <a:bodyPr>
            <a:spAutoFit/>
          </a:bodyPr>
          <a:lstStyle/>
          <a:p>
            <a:pPr>
              <a:spcBef>
                <a:spcPct val="20000"/>
              </a:spcBef>
            </a:pPr>
            <a:r>
              <a:rPr kumimoji="0" lang="zh-CN" altLang="en-US" sz="2800" b="1" dirty="0">
                <a:solidFill>
                  <a:srgbClr val="0000FF"/>
                </a:solidFill>
                <a:latin typeface="Arial" charset="0"/>
                <a:ea typeface="宋体" charset="-122"/>
              </a:rPr>
              <a:t>在线性表中，</a:t>
            </a:r>
            <a:r>
              <a:rPr kumimoji="0" lang="zh-CN" altLang="en-US" sz="2800" b="1" dirty="0">
                <a:solidFill>
                  <a:schemeClr val="tx1"/>
                </a:solidFill>
                <a:latin typeface="Arial" charset="0"/>
                <a:ea typeface="宋体" charset="-122"/>
              </a:rPr>
              <a:t>元素个数可以为零，称为</a:t>
            </a:r>
            <a:r>
              <a:rPr kumimoji="0" lang="zh-CN" altLang="en-US" sz="2800" b="1" dirty="0">
                <a:solidFill>
                  <a:srgbClr val="0000FF"/>
                </a:solidFill>
                <a:latin typeface="Arial" charset="0"/>
                <a:ea typeface="宋体" charset="-122"/>
              </a:rPr>
              <a:t>空表</a:t>
            </a:r>
            <a:r>
              <a:rPr kumimoji="0" lang="zh-CN" altLang="en-US" sz="2800" b="1" dirty="0">
                <a:solidFill>
                  <a:schemeClr val="tx1"/>
                </a:solidFill>
                <a:latin typeface="Arial" charset="0"/>
                <a:ea typeface="宋体" charset="-122"/>
              </a:rPr>
              <a:t>；</a:t>
            </a:r>
          </a:p>
          <a:p>
            <a:pPr>
              <a:spcBef>
                <a:spcPct val="20000"/>
              </a:spcBef>
            </a:pPr>
            <a:r>
              <a:rPr lang="zh-CN" altLang="en-US" sz="2800" b="1" dirty="0">
                <a:solidFill>
                  <a:srgbClr val="0000FF"/>
                </a:solidFill>
                <a:latin typeface="Arial" charset="0"/>
                <a:ea typeface="宋体" charset="-122"/>
              </a:rPr>
              <a:t>在树中，</a:t>
            </a:r>
            <a:r>
              <a:rPr kumimoji="0" lang="zh-CN" altLang="en-US" sz="2800" b="1" dirty="0">
                <a:solidFill>
                  <a:schemeClr val="tx1"/>
                </a:solidFill>
                <a:latin typeface="Arial" charset="0"/>
                <a:ea typeface="宋体" charset="-122"/>
              </a:rPr>
              <a:t>结点个数可以为零，称为</a:t>
            </a:r>
            <a:r>
              <a:rPr kumimoji="0" lang="zh-CN" altLang="en-US" sz="2800" b="1" dirty="0">
                <a:solidFill>
                  <a:srgbClr val="0000FF"/>
                </a:solidFill>
                <a:latin typeface="Arial" charset="0"/>
                <a:ea typeface="宋体" charset="-122"/>
              </a:rPr>
              <a:t>空树</a:t>
            </a:r>
            <a:r>
              <a:rPr kumimoji="0" lang="zh-CN" altLang="en-US" sz="2800" b="1" dirty="0">
                <a:solidFill>
                  <a:schemeClr val="tx1"/>
                </a:solidFill>
                <a:latin typeface="Arial" charset="0"/>
                <a:ea typeface="宋体" charset="-122"/>
              </a:rPr>
              <a:t>；</a:t>
            </a:r>
          </a:p>
          <a:p>
            <a:pPr>
              <a:spcBef>
                <a:spcPct val="20000"/>
              </a:spcBef>
            </a:pPr>
            <a:r>
              <a:rPr lang="zh-CN" altLang="en-US" sz="2800" b="1" dirty="0">
                <a:solidFill>
                  <a:srgbClr val="0000FF"/>
                </a:solidFill>
                <a:latin typeface="Arial" charset="0"/>
                <a:ea typeface="宋体" charset="-122"/>
              </a:rPr>
              <a:t>在图中，</a:t>
            </a:r>
            <a:r>
              <a:rPr kumimoji="0" lang="zh-CN" altLang="en-US" sz="2800" b="1" dirty="0">
                <a:solidFill>
                  <a:srgbClr val="FF0000"/>
                </a:solidFill>
                <a:latin typeface="Arial" charset="0"/>
                <a:ea typeface="宋体" charset="-122"/>
              </a:rPr>
              <a:t>顶点个数不能为零</a:t>
            </a:r>
            <a:r>
              <a:rPr kumimoji="0" lang="zh-CN" altLang="en-US" sz="2800" b="1" dirty="0">
                <a:solidFill>
                  <a:schemeClr val="tx1"/>
                </a:solidFill>
                <a:latin typeface="Arial" charset="0"/>
                <a:ea typeface="宋体" charset="-122"/>
              </a:rPr>
              <a:t>，但可以没有边。</a:t>
            </a:r>
          </a:p>
        </p:txBody>
      </p:sp>
      <p:sp>
        <p:nvSpPr>
          <p:cNvPr id="8"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79557"/>
                                        </p:tgtEl>
                                        <p:attrNameLst>
                                          <p:attrName>style.visibility</p:attrName>
                                        </p:attrNameLst>
                                      </p:cBhvr>
                                      <p:to>
                                        <p:strVal val="visible"/>
                                      </p:to>
                                    </p:set>
                                    <p:anim calcmode="lin" valueType="num">
                                      <p:cBhvr>
                                        <p:cTn id="7" dur="500" fill="hold"/>
                                        <p:tgtEl>
                                          <p:spTgt spid="279557"/>
                                        </p:tgtEl>
                                        <p:attrNameLst>
                                          <p:attrName>ppt_x</p:attrName>
                                        </p:attrNameLst>
                                      </p:cBhvr>
                                      <p:tavLst>
                                        <p:tav tm="0">
                                          <p:val>
                                            <p:strVal val="#ppt_x-#ppt_w/2"/>
                                          </p:val>
                                        </p:tav>
                                        <p:tav tm="100000">
                                          <p:val>
                                            <p:strVal val="#ppt_x"/>
                                          </p:val>
                                        </p:tav>
                                      </p:tavLst>
                                    </p:anim>
                                    <p:anim calcmode="lin" valueType="num">
                                      <p:cBhvr>
                                        <p:cTn id="8" dur="500" fill="hold"/>
                                        <p:tgtEl>
                                          <p:spTgt spid="279557"/>
                                        </p:tgtEl>
                                        <p:attrNameLst>
                                          <p:attrName>ppt_y</p:attrName>
                                        </p:attrNameLst>
                                      </p:cBhvr>
                                      <p:tavLst>
                                        <p:tav tm="0">
                                          <p:val>
                                            <p:strVal val="#ppt_y"/>
                                          </p:val>
                                        </p:tav>
                                        <p:tav tm="100000">
                                          <p:val>
                                            <p:strVal val="#ppt_y"/>
                                          </p:val>
                                        </p:tav>
                                      </p:tavLst>
                                    </p:anim>
                                    <p:anim calcmode="lin" valueType="num">
                                      <p:cBhvr>
                                        <p:cTn id="9" dur="500" fill="hold"/>
                                        <p:tgtEl>
                                          <p:spTgt spid="279557"/>
                                        </p:tgtEl>
                                        <p:attrNameLst>
                                          <p:attrName>ppt_w</p:attrName>
                                        </p:attrNameLst>
                                      </p:cBhvr>
                                      <p:tavLst>
                                        <p:tav tm="0">
                                          <p:val>
                                            <p:fltVal val="0"/>
                                          </p:val>
                                        </p:tav>
                                        <p:tav tm="100000">
                                          <p:val>
                                            <p:strVal val="#ppt_w"/>
                                          </p:val>
                                        </p:tav>
                                      </p:tavLst>
                                    </p:anim>
                                    <p:anim calcmode="lin" valueType="num">
                                      <p:cBhvr>
                                        <p:cTn id="10" dur="500" fill="hold"/>
                                        <p:tgtEl>
                                          <p:spTgt spid="27955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79560"/>
                                        </p:tgtEl>
                                        <p:attrNameLst>
                                          <p:attrName>style.visibility</p:attrName>
                                        </p:attrNameLst>
                                      </p:cBhvr>
                                      <p:to>
                                        <p:strVal val="visible"/>
                                      </p:to>
                                    </p:set>
                                    <p:animEffect transition="in" filter="box(out)">
                                      <p:cBhvr>
                                        <p:cTn id="15" dur="500"/>
                                        <p:tgtEl>
                                          <p:spTgt spid="279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7" grpId="0" animBg="1"/>
      <p:bldP spid="2795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pPr>
              <a:lnSpc>
                <a:spcPct val="114000"/>
              </a:lnSpc>
            </a:pPr>
            <a:r>
              <a:rPr lang="zh-CN" altLang="en-US" dirty="0"/>
              <a:t>邻接表表示法</a:t>
            </a:r>
            <a:r>
              <a:rPr lang="zh-CN" altLang="en-US" dirty="0" smtClean="0"/>
              <a:t>的优缺点</a:t>
            </a:r>
            <a:endParaRPr lang="zh-CN" altLang="en-US" dirty="0"/>
          </a:p>
          <a:p>
            <a:pPr lvl="1">
              <a:lnSpc>
                <a:spcPct val="114000"/>
              </a:lnSpc>
            </a:pPr>
            <a:r>
              <a:rPr lang="zh-CN" altLang="en-US" dirty="0" smtClean="0"/>
              <a:t>优点</a:t>
            </a:r>
            <a:endParaRPr lang="en-US" altLang="zh-CN" dirty="0" smtClean="0"/>
          </a:p>
          <a:p>
            <a:pPr lvl="2">
              <a:lnSpc>
                <a:spcPct val="114000"/>
              </a:lnSpc>
            </a:pPr>
            <a:r>
              <a:rPr lang="zh-CN" altLang="en-US" sz="2600" dirty="0" smtClean="0"/>
              <a:t>空间</a:t>
            </a:r>
            <a:r>
              <a:rPr lang="zh-CN" altLang="en-US" sz="2600" dirty="0"/>
              <a:t>效率高，容易寻找顶点的邻接点</a:t>
            </a:r>
            <a:r>
              <a:rPr lang="zh-CN" altLang="en-US" sz="2600" dirty="0" smtClean="0"/>
              <a:t>；</a:t>
            </a:r>
            <a:endParaRPr lang="en-US" altLang="zh-CN" sz="2600" dirty="0" smtClean="0"/>
          </a:p>
          <a:p>
            <a:pPr lvl="3">
              <a:lnSpc>
                <a:spcPct val="114000"/>
              </a:lnSpc>
            </a:pPr>
            <a:r>
              <a:rPr lang="zh-CN" altLang="en-US" sz="2300" dirty="0"/>
              <a:t>对于</a:t>
            </a:r>
            <a:r>
              <a:rPr lang="en-US" altLang="zh-CN" sz="2300" dirty="0"/>
              <a:t>n</a:t>
            </a:r>
            <a:r>
              <a:rPr lang="zh-CN" altLang="en-US" sz="2300" dirty="0"/>
              <a:t>个顶点</a:t>
            </a:r>
            <a:r>
              <a:rPr lang="en-US" altLang="zh-CN" sz="2300" dirty="0"/>
              <a:t>e</a:t>
            </a:r>
            <a:r>
              <a:rPr lang="zh-CN" altLang="en-US" sz="2300" dirty="0"/>
              <a:t>条边的无向图，邻接表中除了</a:t>
            </a:r>
            <a:r>
              <a:rPr lang="en-US" altLang="zh-CN" sz="2300" dirty="0"/>
              <a:t>n</a:t>
            </a:r>
            <a:r>
              <a:rPr lang="zh-CN" altLang="en-US" sz="2300" dirty="0"/>
              <a:t>个头结点</a:t>
            </a:r>
            <a:r>
              <a:rPr lang="zh-CN" altLang="en-US" sz="2300" dirty="0" smtClean="0"/>
              <a:t>外</a:t>
            </a:r>
            <a:r>
              <a:rPr lang="zh-CN" altLang="en-US" sz="2300" dirty="0"/>
              <a:t>，</a:t>
            </a:r>
            <a:r>
              <a:rPr lang="zh-CN" altLang="en-US" sz="2300" dirty="0" smtClean="0"/>
              <a:t>只有</a:t>
            </a:r>
            <a:r>
              <a:rPr lang="en-US" altLang="zh-CN" sz="2300" dirty="0"/>
              <a:t>2e</a:t>
            </a:r>
            <a:r>
              <a:rPr lang="zh-CN" altLang="en-US" sz="2300" dirty="0"/>
              <a:t>个表</a:t>
            </a:r>
            <a:r>
              <a:rPr lang="zh-CN" altLang="en-US" sz="2300" dirty="0" smtClean="0"/>
              <a:t>结点，空间</a:t>
            </a:r>
            <a:r>
              <a:rPr lang="zh-CN" altLang="en-US" sz="2300" dirty="0"/>
              <a:t>效率为</a:t>
            </a:r>
            <a:r>
              <a:rPr lang="en-US" altLang="zh-CN" sz="2300" dirty="0"/>
              <a:t>O(n+2e)</a:t>
            </a:r>
            <a:r>
              <a:rPr lang="zh-CN" altLang="en-US" sz="2300" dirty="0" smtClean="0"/>
              <a:t>。</a:t>
            </a:r>
            <a:endParaRPr lang="en-US" altLang="zh-CN" sz="2300" dirty="0" smtClean="0"/>
          </a:p>
          <a:p>
            <a:pPr lvl="1">
              <a:lnSpc>
                <a:spcPct val="114000"/>
              </a:lnSpc>
            </a:pPr>
            <a:r>
              <a:rPr lang="zh-CN" altLang="en-US" dirty="0" smtClean="0"/>
              <a:t>缺点</a:t>
            </a:r>
            <a:endParaRPr lang="en-US" altLang="zh-CN" dirty="0" smtClean="0"/>
          </a:p>
          <a:p>
            <a:pPr lvl="2">
              <a:lnSpc>
                <a:spcPct val="114000"/>
              </a:lnSpc>
            </a:pPr>
            <a:r>
              <a:rPr lang="zh-CN" altLang="en-US" sz="2600" dirty="0" smtClean="0"/>
              <a:t>判断</a:t>
            </a:r>
            <a:r>
              <a:rPr lang="zh-CN" altLang="en-US" sz="2600" dirty="0"/>
              <a:t>两顶点间是否有边或弧，需搜索两结点对应的单链表，没有邻接矩阵方便。</a:t>
            </a:r>
          </a:p>
          <a:p>
            <a:pPr lvl="1">
              <a:lnSpc>
                <a:spcPct val="114000"/>
              </a:lnSpc>
            </a:pPr>
            <a:endParaRPr lang="zh-CN" altLang="en-US" dirty="0"/>
          </a:p>
        </p:txBody>
      </p:sp>
    </p:spTree>
    <p:extLst>
      <p:ext uri="{BB962C8B-B14F-4D97-AF65-F5344CB8AC3E}">
        <p14:creationId xmlns:p14="http://schemas.microsoft.com/office/powerpoint/2010/main" xmlns="" val="1650022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图的存储结构</a:t>
            </a:r>
          </a:p>
        </p:txBody>
      </p:sp>
      <p:sp>
        <p:nvSpPr>
          <p:cNvPr id="3" name="内容占位符 2"/>
          <p:cNvSpPr>
            <a:spLocks noGrp="1"/>
          </p:cNvSpPr>
          <p:nvPr>
            <p:ph idx="1"/>
          </p:nvPr>
        </p:nvSpPr>
        <p:spPr/>
        <p:txBody>
          <a:bodyPr/>
          <a:lstStyle/>
          <a:p>
            <a:r>
              <a:rPr lang="zh-CN" altLang="en-US" dirty="0"/>
              <a:t>讨论：邻接表与邻接矩阵有什么异同之处</a:t>
            </a:r>
            <a:r>
              <a:rPr lang="zh-CN" altLang="en-US" dirty="0" smtClean="0"/>
              <a:t>？</a:t>
            </a:r>
            <a:endParaRPr lang="en-US" altLang="zh-CN" dirty="0" smtClean="0"/>
          </a:p>
          <a:p>
            <a:pPr lvl="1"/>
            <a:r>
              <a:rPr lang="zh-CN" altLang="en-US" dirty="0" smtClean="0"/>
              <a:t>联系</a:t>
            </a:r>
            <a:endParaRPr lang="en-US" altLang="zh-CN" dirty="0" smtClean="0"/>
          </a:p>
          <a:p>
            <a:pPr lvl="2"/>
            <a:r>
              <a:rPr lang="zh-CN" altLang="en-US" dirty="0" smtClean="0"/>
              <a:t>邻接</a:t>
            </a:r>
            <a:r>
              <a:rPr lang="zh-CN" altLang="en-US" dirty="0"/>
              <a:t>表中每个链表对应于邻接矩阵中的一行，链表中结点个数等于一行中非零元素的个数。</a:t>
            </a:r>
          </a:p>
          <a:p>
            <a:pPr lvl="1"/>
            <a:r>
              <a:rPr lang="zh-CN" altLang="en-US" dirty="0" smtClean="0"/>
              <a:t>区别</a:t>
            </a:r>
            <a:endParaRPr lang="zh-CN" altLang="en-US" dirty="0"/>
          </a:p>
          <a:p>
            <a:pPr lvl="2"/>
            <a:r>
              <a:rPr lang="zh-CN" altLang="en-US" dirty="0" smtClean="0"/>
              <a:t>对于</a:t>
            </a:r>
            <a:r>
              <a:rPr lang="zh-CN" altLang="en-US" dirty="0"/>
              <a:t>任一确定的无向图，邻接矩阵是</a:t>
            </a:r>
            <a:r>
              <a:rPr lang="zh-CN" altLang="en-US" dirty="0">
                <a:solidFill>
                  <a:srgbClr val="0000FF"/>
                </a:solidFill>
              </a:rPr>
              <a:t>唯一</a:t>
            </a:r>
            <a:r>
              <a:rPr lang="zh-CN" altLang="en-US" dirty="0"/>
              <a:t>的（行列号与顶点编号一致），但邻接表</a:t>
            </a:r>
            <a:r>
              <a:rPr lang="zh-CN" altLang="en-US" dirty="0">
                <a:solidFill>
                  <a:srgbClr val="0000FF"/>
                </a:solidFill>
              </a:rPr>
              <a:t>不唯一</a:t>
            </a:r>
            <a:r>
              <a:rPr lang="zh-CN" altLang="en-US" dirty="0"/>
              <a:t>（链接次序与顶点编号无关）。</a:t>
            </a:r>
          </a:p>
          <a:p>
            <a:pPr lvl="2"/>
            <a:r>
              <a:rPr lang="zh-CN" altLang="en-US" dirty="0" smtClean="0"/>
              <a:t>邻接矩阵</a:t>
            </a:r>
            <a:r>
              <a:rPr lang="zh-CN" altLang="en-US" dirty="0"/>
              <a:t>的空间复杂度为</a:t>
            </a:r>
            <a:r>
              <a:rPr lang="en-US" altLang="zh-CN" dirty="0"/>
              <a:t>O(n</a:t>
            </a:r>
            <a:r>
              <a:rPr lang="en-US" altLang="zh-CN" baseline="30000" dirty="0"/>
              <a:t>2</a:t>
            </a:r>
            <a:r>
              <a:rPr lang="en-US" altLang="zh-CN" dirty="0"/>
              <a:t>),</a:t>
            </a:r>
            <a:r>
              <a:rPr lang="zh-CN" altLang="en-US" dirty="0"/>
              <a:t>而邻接表的空间复杂度为</a:t>
            </a:r>
            <a:r>
              <a:rPr lang="en-US" altLang="zh-CN" dirty="0"/>
              <a:t>O(</a:t>
            </a:r>
            <a:r>
              <a:rPr lang="en-US" altLang="zh-CN" dirty="0" err="1"/>
              <a:t>n+e</a:t>
            </a:r>
            <a:r>
              <a:rPr lang="en-US" altLang="zh-CN" dirty="0"/>
              <a:t>)</a:t>
            </a:r>
            <a:r>
              <a:rPr lang="zh-CN" altLang="en-US" dirty="0" smtClean="0"/>
              <a:t>。</a:t>
            </a:r>
            <a:endParaRPr lang="en-US" altLang="zh-CN" dirty="0" smtClean="0"/>
          </a:p>
          <a:p>
            <a:pPr lvl="1"/>
            <a:r>
              <a:rPr lang="zh-CN" altLang="en-US" dirty="0" smtClean="0"/>
              <a:t>用途</a:t>
            </a:r>
            <a:endParaRPr lang="en-US" altLang="zh-CN" dirty="0" smtClean="0"/>
          </a:p>
          <a:p>
            <a:pPr lvl="2"/>
            <a:r>
              <a:rPr lang="zh-CN" altLang="en-US" dirty="0" smtClean="0">
                <a:solidFill>
                  <a:srgbClr val="0000FF"/>
                </a:solidFill>
              </a:rPr>
              <a:t>邻接矩阵</a:t>
            </a:r>
            <a:r>
              <a:rPr lang="zh-CN" altLang="en-US" dirty="0"/>
              <a:t>多用于</a:t>
            </a:r>
            <a:r>
              <a:rPr lang="zh-CN" altLang="en-US" dirty="0">
                <a:solidFill>
                  <a:srgbClr val="FF0000"/>
                </a:solidFill>
              </a:rPr>
              <a:t>稠密</a:t>
            </a:r>
            <a:r>
              <a:rPr lang="zh-CN" altLang="en-US" dirty="0" smtClean="0">
                <a:solidFill>
                  <a:srgbClr val="FF0000"/>
                </a:solidFill>
              </a:rPr>
              <a:t>图</a:t>
            </a:r>
            <a:r>
              <a:rPr lang="zh-CN" altLang="en-US" dirty="0" smtClean="0"/>
              <a:t>，而</a:t>
            </a:r>
            <a:r>
              <a:rPr lang="zh-CN" altLang="en-US" dirty="0">
                <a:solidFill>
                  <a:srgbClr val="0000FF"/>
                </a:solidFill>
              </a:rPr>
              <a:t>邻接表</a:t>
            </a:r>
            <a:r>
              <a:rPr lang="zh-CN" altLang="en-US" dirty="0"/>
              <a:t>多用于</a:t>
            </a:r>
            <a:r>
              <a:rPr lang="zh-CN" altLang="en-US" dirty="0">
                <a:solidFill>
                  <a:srgbClr val="FF0000"/>
                </a:solidFill>
              </a:rPr>
              <a:t>稀疏</a:t>
            </a:r>
            <a:r>
              <a:rPr lang="zh-CN" altLang="en-US" dirty="0" smtClean="0">
                <a:solidFill>
                  <a:srgbClr val="FF0000"/>
                </a:solidFill>
              </a:rPr>
              <a:t>图</a:t>
            </a:r>
            <a:r>
              <a:rPr lang="zh-CN" altLang="en-US" dirty="0" smtClean="0"/>
              <a:t>。</a:t>
            </a:r>
            <a:endParaRPr lang="zh-CN" altLang="en-US" dirty="0"/>
          </a:p>
        </p:txBody>
      </p:sp>
    </p:spTree>
    <p:extLst>
      <p:ext uri="{BB962C8B-B14F-4D97-AF65-F5344CB8AC3E}">
        <p14:creationId xmlns:p14="http://schemas.microsoft.com/office/powerpoint/2010/main" xmlns="" val="347305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23850" y="980728"/>
            <a:ext cx="8610600" cy="1717393"/>
          </a:xfrm>
          <a:prstGeom prst="rect">
            <a:avLst/>
          </a:prstGeom>
          <a:noFill/>
          <a:ln w="38100">
            <a:noFill/>
            <a:miter lim="800000"/>
            <a:headEnd/>
            <a:tailEnd/>
          </a:ln>
          <a:effectLst/>
        </p:spPr>
        <p:txBody>
          <a:bodyPr>
            <a:spAutoFit/>
          </a:bodyPr>
          <a:lstStyle/>
          <a:p>
            <a:pPr fontAlgn="base">
              <a:lnSpc>
                <a:spcPct val="110000"/>
              </a:lnSpc>
              <a:spcBef>
                <a:spcPct val="0"/>
              </a:spcBef>
              <a:spcAft>
                <a:spcPct val="0"/>
              </a:spcAft>
            </a:pPr>
            <a:r>
              <a:rPr kumimoji="1" lang="en-US" altLang="zh-CN" sz="2400" dirty="0" smtClean="0">
                <a:solidFill>
                  <a:srgbClr val="CDE5F3"/>
                </a:solidFill>
                <a:latin typeface="Times New Roman" pitchFamily="18" charset="0"/>
                <a:ea typeface="黑体" pitchFamily="2" charset="-122"/>
              </a:rPr>
              <a:t>      </a:t>
            </a:r>
            <a:r>
              <a:rPr kumimoji="1" lang="zh-CN" altLang="en-US" sz="2400" b="1" dirty="0" smtClean="0">
                <a:solidFill>
                  <a:srgbClr val="000000"/>
                </a:solidFill>
                <a:latin typeface="楷体_GB2312" pitchFamily="49" charset="-122"/>
                <a:ea typeface="楷体_GB2312" pitchFamily="49" charset="-122"/>
              </a:rPr>
              <a:t>它是</a:t>
            </a:r>
            <a:r>
              <a:rPr kumimoji="1" lang="zh-CN" altLang="en-US" sz="2400" b="1" dirty="0" smtClean="0">
                <a:solidFill>
                  <a:srgbClr val="0000CC"/>
                </a:solidFill>
                <a:latin typeface="楷体_GB2312" pitchFamily="49" charset="-122"/>
                <a:ea typeface="楷体_GB2312" pitchFamily="49" charset="-122"/>
              </a:rPr>
              <a:t>有向图</a:t>
            </a:r>
            <a:r>
              <a:rPr kumimoji="1" lang="zh-CN" altLang="en-US" sz="2400" b="1" dirty="0" smtClean="0">
                <a:solidFill>
                  <a:srgbClr val="000000"/>
                </a:solidFill>
                <a:latin typeface="楷体_GB2312" pitchFamily="49" charset="-122"/>
                <a:ea typeface="楷体_GB2312" pitchFamily="49" charset="-122"/>
              </a:rPr>
              <a:t>的另一种链式结构。</a:t>
            </a:r>
            <a:r>
              <a:rPr kumimoji="1" lang="zh-CN" altLang="en-US" sz="2400" dirty="0" smtClean="0">
                <a:solidFill>
                  <a:srgbClr val="CDE5F3"/>
                </a:solidFill>
                <a:latin typeface="楷体_GB2312" pitchFamily="49" charset="-122"/>
                <a:ea typeface="楷体_GB2312" pitchFamily="49" charset="-122"/>
              </a:rPr>
              <a:t> </a:t>
            </a:r>
          </a:p>
          <a:p>
            <a:pPr fontAlgn="base">
              <a:lnSpc>
                <a:spcPct val="110000"/>
              </a:lnSpc>
              <a:spcBef>
                <a:spcPct val="0"/>
              </a:spcBef>
              <a:spcAft>
                <a:spcPct val="0"/>
              </a:spcAft>
            </a:pPr>
            <a:r>
              <a:rPr kumimoji="1" lang="zh-CN" altLang="en-US" sz="2400" b="1" dirty="0" smtClean="0">
                <a:solidFill>
                  <a:srgbClr val="FF0000"/>
                </a:solidFill>
                <a:latin typeface="楷体_GB2312" pitchFamily="49" charset="-122"/>
                <a:ea typeface="楷体_GB2312" pitchFamily="49" charset="-122"/>
              </a:rPr>
              <a:t>思路：</a:t>
            </a:r>
            <a:r>
              <a:rPr kumimoji="1" lang="zh-CN" altLang="en-US" sz="2400" b="1" dirty="0" smtClean="0">
                <a:solidFill>
                  <a:srgbClr val="000000"/>
                </a:solidFill>
                <a:latin typeface="楷体_GB2312" pitchFamily="49" charset="-122"/>
                <a:ea typeface="楷体_GB2312" pitchFamily="49" charset="-122"/>
              </a:rPr>
              <a:t>将邻接矩阵用链表存储，是</a:t>
            </a:r>
            <a:r>
              <a:rPr kumimoji="1" lang="zh-CN" altLang="en-US" sz="2400" b="1" dirty="0" smtClean="0">
                <a:solidFill>
                  <a:srgbClr val="FF0000"/>
                </a:solidFill>
                <a:latin typeface="楷体_GB2312" pitchFamily="49" charset="-122"/>
                <a:ea typeface="楷体_GB2312" pitchFamily="49" charset="-122"/>
              </a:rPr>
              <a:t>邻接表、逆邻接表的结合</a:t>
            </a:r>
            <a:r>
              <a:rPr kumimoji="1" lang="zh-CN" altLang="en-US" sz="2400" b="1" dirty="0" smtClean="0">
                <a:solidFill>
                  <a:srgbClr val="000000"/>
                </a:solidFill>
                <a:latin typeface="楷体_GB2312" pitchFamily="49" charset="-122"/>
                <a:ea typeface="楷体_GB2312" pitchFamily="49" charset="-122"/>
              </a:rPr>
              <a:t>。</a:t>
            </a:r>
          </a:p>
          <a:p>
            <a:pPr fontAlgn="base">
              <a:lnSpc>
                <a:spcPct val="110000"/>
              </a:lnSpc>
              <a:spcBef>
                <a:spcPct val="0"/>
              </a:spcBef>
              <a:spcAft>
                <a:spcPct val="0"/>
              </a:spcAft>
            </a:pPr>
            <a:r>
              <a:rPr kumimoji="1" lang="en-US" altLang="zh-CN" sz="2400" b="1" dirty="0" smtClean="0">
                <a:solidFill>
                  <a:srgbClr val="0000CC"/>
                </a:solidFill>
                <a:latin typeface="楷体_GB2312" pitchFamily="49" charset="-122"/>
                <a:ea typeface="楷体_GB2312" pitchFamily="49" charset="-122"/>
              </a:rPr>
              <a:t>1</a:t>
            </a:r>
            <a:r>
              <a:rPr kumimoji="1" lang="zh-CN" altLang="en-US" sz="2400" b="1" dirty="0" smtClean="0">
                <a:solidFill>
                  <a:srgbClr val="0000CC"/>
                </a:solidFill>
                <a:latin typeface="楷体_GB2312" pitchFamily="49" charset="-122"/>
                <a:ea typeface="楷体_GB2312" pitchFamily="49" charset="-122"/>
              </a:rPr>
              <a:t>、每条弧对应一个结点</a:t>
            </a:r>
            <a:r>
              <a:rPr kumimoji="1" lang="en-US" altLang="zh-CN" sz="2400" b="1" dirty="0" smtClean="0">
                <a:solidFill>
                  <a:srgbClr val="0000CC"/>
                </a:solidFill>
                <a:latin typeface="楷体_GB2312" pitchFamily="49" charset="-122"/>
                <a:ea typeface="楷体_GB2312" pitchFamily="49" charset="-122"/>
              </a:rPr>
              <a:t>(</a:t>
            </a:r>
            <a:r>
              <a:rPr kumimoji="1" lang="zh-CN" altLang="en-US" sz="2400" b="1" dirty="0" smtClean="0">
                <a:solidFill>
                  <a:srgbClr val="0000CC"/>
                </a:solidFill>
                <a:latin typeface="楷体_GB2312" pitchFamily="49" charset="-122"/>
                <a:ea typeface="楷体_GB2312" pitchFamily="49" charset="-122"/>
              </a:rPr>
              <a:t>称为弧结点，设</a:t>
            </a:r>
            <a:r>
              <a:rPr kumimoji="1" lang="en-US" altLang="zh-CN" sz="2400" b="1" dirty="0" smtClean="0">
                <a:solidFill>
                  <a:srgbClr val="0000CC"/>
                </a:solidFill>
                <a:latin typeface="楷体_GB2312" pitchFamily="49" charset="-122"/>
                <a:ea typeface="楷体_GB2312" pitchFamily="49" charset="-122"/>
              </a:rPr>
              <a:t>5</a:t>
            </a:r>
            <a:r>
              <a:rPr kumimoji="1" lang="zh-CN" altLang="en-US" sz="2400" b="1" dirty="0" smtClean="0">
                <a:solidFill>
                  <a:srgbClr val="0000CC"/>
                </a:solidFill>
                <a:latin typeface="楷体_GB2312" pitchFamily="49" charset="-122"/>
                <a:ea typeface="楷体_GB2312" pitchFamily="49" charset="-122"/>
              </a:rPr>
              <a:t>个域）</a:t>
            </a:r>
          </a:p>
          <a:p>
            <a:pPr fontAlgn="base">
              <a:lnSpc>
                <a:spcPct val="110000"/>
              </a:lnSpc>
              <a:spcBef>
                <a:spcPct val="0"/>
              </a:spcBef>
              <a:spcAft>
                <a:spcPct val="0"/>
              </a:spcAft>
            </a:pPr>
            <a:r>
              <a:rPr kumimoji="1" lang="en-US" altLang="zh-CN" sz="2400" b="1" dirty="0" smtClean="0">
                <a:solidFill>
                  <a:srgbClr val="0000CC"/>
                </a:solidFill>
                <a:latin typeface="楷体_GB2312" pitchFamily="49" charset="-122"/>
                <a:ea typeface="楷体_GB2312" pitchFamily="49" charset="-122"/>
              </a:rPr>
              <a:t>2</a:t>
            </a:r>
            <a:r>
              <a:rPr kumimoji="1" lang="zh-CN" altLang="en-US" sz="2400" b="1" dirty="0" smtClean="0">
                <a:solidFill>
                  <a:srgbClr val="0000CC"/>
                </a:solidFill>
                <a:latin typeface="楷体_GB2312" pitchFamily="49" charset="-122"/>
                <a:ea typeface="楷体_GB2312" pitchFamily="49" charset="-122"/>
              </a:rPr>
              <a:t>、每个顶点也对应一个结点（称为顶点结点，设</a:t>
            </a:r>
            <a:r>
              <a:rPr kumimoji="1" lang="en-US" altLang="zh-CN" sz="2400" b="1" dirty="0" smtClean="0">
                <a:solidFill>
                  <a:srgbClr val="0000CC"/>
                </a:solidFill>
                <a:latin typeface="楷体_GB2312" pitchFamily="49" charset="-122"/>
                <a:ea typeface="楷体_GB2312" pitchFamily="49" charset="-122"/>
              </a:rPr>
              <a:t>3</a:t>
            </a:r>
            <a:r>
              <a:rPr kumimoji="1" lang="zh-CN" altLang="en-US" sz="2400" b="1" dirty="0" smtClean="0">
                <a:solidFill>
                  <a:srgbClr val="0000CC"/>
                </a:solidFill>
                <a:latin typeface="楷体_GB2312" pitchFamily="49" charset="-122"/>
                <a:ea typeface="楷体_GB2312" pitchFamily="49" charset="-122"/>
              </a:rPr>
              <a:t>个域）</a:t>
            </a:r>
            <a:endParaRPr kumimoji="1" lang="zh-CN" altLang="en-US" sz="2400" dirty="0" smtClean="0">
              <a:solidFill>
                <a:srgbClr val="000000"/>
              </a:solidFill>
              <a:latin typeface="楷体_GB2312" pitchFamily="49" charset="-122"/>
              <a:ea typeface="楷体_GB2312" pitchFamily="49" charset="-122"/>
            </a:endParaRPr>
          </a:p>
        </p:txBody>
      </p:sp>
      <p:graphicFrame>
        <p:nvGraphicFramePr>
          <p:cNvPr id="72785" name="Group 81"/>
          <p:cNvGraphicFramePr>
            <a:graphicFrameLocks noGrp="1"/>
          </p:cNvGraphicFramePr>
          <p:nvPr/>
        </p:nvGraphicFramePr>
        <p:xfrm>
          <a:off x="3924300" y="3284538"/>
          <a:ext cx="4953000" cy="365326"/>
        </p:xfrm>
        <a:graphic>
          <a:graphicData uri="http://schemas.openxmlformats.org/drawingml/2006/table">
            <a:tbl>
              <a:tblPr/>
              <a:tblGrid>
                <a:gridCol w="1066800"/>
                <a:gridCol w="1119188"/>
                <a:gridCol w="1014412"/>
                <a:gridCol w="914400"/>
                <a:gridCol w="838200"/>
              </a:tblGrid>
              <a:tr h="3651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tailvex</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headvex</a:t>
                      </a: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hlink</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tlink</a:t>
                      </a: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info</a:t>
                      </a:r>
                    </a:p>
                  </a:txBody>
                  <a:tcPr marT="45503" marB="4550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2732" name="Rectangle 28"/>
          <p:cNvSpPr>
            <a:spLocks noChangeArrowheads="1"/>
          </p:cNvSpPr>
          <p:nvPr/>
        </p:nvSpPr>
        <p:spPr bwMode="auto">
          <a:xfrm>
            <a:off x="900113" y="2636838"/>
            <a:ext cx="2095500"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dirty="0" smtClean="0">
                <a:solidFill>
                  <a:srgbClr val="000000"/>
                </a:solidFill>
                <a:latin typeface="Times New Roman" pitchFamily="18" charset="0"/>
                <a:ea typeface="楷体_GB2312" pitchFamily="49" charset="-122"/>
              </a:rPr>
              <a:t>顶点结点</a:t>
            </a:r>
          </a:p>
        </p:txBody>
      </p:sp>
      <p:sp>
        <p:nvSpPr>
          <p:cNvPr id="72733" name="Rectangle 29"/>
          <p:cNvSpPr>
            <a:spLocks noChangeArrowheads="1"/>
          </p:cNvSpPr>
          <p:nvPr/>
        </p:nvSpPr>
        <p:spPr bwMode="auto">
          <a:xfrm>
            <a:off x="5795963" y="2708275"/>
            <a:ext cx="1420812"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smtClean="0">
                <a:solidFill>
                  <a:srgbClr val="000000"/>
                </a:solidFill>
                <a:latin typeface="Times New Roman" pitchFamily="18" charset="0"/>
                <a:ea typeface="楷体_GB2312" pitchFamily="49" charset="-122"/>
              </a:rPr>
              <a:t>弧结点</a:t>
            </a:r>
          </a:p>
        </p:txBody>
      </p:sp>
      <p:sp>
        <p:nvSpPr>
          <p:cNvPr id="28692" name="Rectangle 30"/>
          <p:cNvSpPr>
            <a:spLocks noGrp="1" noChangeArrowheads="1"/>
          </p:cNvSpPr>
          <p:nvPr>
            <p:ph type="title"/>
          </p:nvPr>
        </p:nvSpPr>
        <p:spPr>
          <a:xfrm>
            <a:off x="363934" y="404664"/>
            <a:ext cx="3055938" cy="533400"/>
          </a:xfrm>
        </p:spPr>
        <p:txBody>
          <a:bodyPr/>
          <a:lstStyle/>
          <a:p>
            <a:pPr algn="l" eaLnBrk="1" hangingPunct="1"/>
            <a:r>
              <a:rPr lang="zh-CN" altLang="en-US" sz="3200" b="1" dirty="0" smtClean="0">
                <a:solidFill>
                  <a:srgbClr val="FF0000"/>
                </a:solidFill>
              </a:rPr>
              <a:t>十字链表</a:t>
            </a:r>
          </a:p>
        </p:txBody>
      </p:sp>
      <p:sp>
        <p:nvSpPr>
          <p:cNvPr id="72744" name="Rectangle 40"/>
          <p:cNvSpPr>
            <a:spLocks noChangeArrowheads="1"/>
          </p:cNvSpPr>
          <p:nvPr/>
        </p:nvSpPr>
        <p:spPr bwMode="auto">
          <a:xfrm>
            <a:off x="4968875" y="4437063"/>
            <a:ext cx="4175125" cy="1785104"/>
          </a:xfrm>
          <a:prstGeom prst="rect">
            <a:avLst/>
          </a:prstGeom>
          <a:noFill/>
          <a:ln w="9525">
            <a:solidFill>
              <a:schemeClr val="tx2"/>
            </a:solidFill>
            <a:miter lim="800000"/>
            <a:headEnd/>
            <a:tailEnd/>
          </a:ln>
          <a:effectLst/>
        </p:spPr>
        <p:txBody>
          <a:bodyPr wrap="square">
            <a:spAutoFit/>
          </a:bodyPr>
          <a:lstStyle/>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tailvex</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弧尾顶点位置 </a:t>
            </a:r>
          </a:p>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headvex</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弧头顶点位置</a:t>
            </a:r>
          </a:p>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hlink</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弧头相同的下一弧位置</a:t>
            </a:r>
          </a:p>
          <a:p>
            <a:pPr fontAlgn="base">
              <a:spcBef>
                <a:spcPct val="0"/>
              </a:spcBef>
              <a:spcAft>
                <a:spcPct val="0"/>
              </a:spcAft>
            </a:pPr>
            <a:r>
              <a:rPr kumimoji="1" lang="en-US" altLang="zh-CN" sz="2200" b="1" dirty="0" err="1" smtClean="0">
                <a:solidFill>
                  <a:srgbClr val="000000"/>
                </a:solidFill>
                <a:latin typeface="Times New Roman" pitchFamily="18" charset="0"/>
                <a:ea typeface="黑体" pitchFamily="2" charset="-122"/>
              </a:rPr>
              <a:t>tlink</a:t>
            </a:r>
            <a:r>
              <a:rPr kumimoji="1" lang="en-US" altLang="zh-CN" sz="2200" b="1" dirty="0" smtClean="0">
                <a:solidFill>
                  <a:srgbClr val="000000"/>
                </a:solidFill>
                <a:latin typeface="Times New Roman" pitchFamily="18" charset="0"/>
                <a:ea typeface="黑体" pitchFamily="2" charset="-122"/>
              </a:rPr>
              <a:t>:</a:t>
            </a:r>
            <a:r>
              <a:rPr kumimoji="1" lang="en-US" altLang="zh-CN" sz="2200" dirty="0" smtClean="0">
                <a:solidFill>
                  <a:srgbClr val="000000"/>
                </a:solidFill>
                <a:latin typeface="黑体" pitchFamily="2" charset="-122"/>
                <a:ea typeface="黑体" pitchFamily="2" charset="-122"/>
              </a:rPr>
              <a:t>   </a:t>
            </a:r>
            <a:r>
              <a:rPr kumimoji="1" lang="zh-CN" altLang="en-US" sz="2200" b="1" dirty="0" smtClean="0">
                <a:solidFill>
                  <a:srgbClr val="000000"/>
                </a:solidFill>
                <a:latin typeface="楷体_GB2312" pitchFamily="49" charset="-122"/>
                <a:ea typeface="楷体_GB2312" pitchFamily="49" charset="-122"/>
              </a:rPr>
              <a:t>弧尾相同的下一弧位置</a:t>
            </a:r>
          </a:p>
          <a:p>
            <a:pPr fontAlgn="base">
              <a:spcBef>
                <a:spcPct val="0"/>
              </a:spcBef>
              <a:spcAft>
                <a:spcPct val="0"/>
              </a:spcAft>
            </a:pPr>
            <a:r>
              <a:rPr kumimoji="1" lang="en-US" altLang="zh-CN" sz="2200" b="1" dirty="0" smtClean="0">
                <a:solidFill>
                  <a:srgbClr val="0000CC"/>
                </a:solidFill>
                <a:latin typeface="Times New Roman" pitchFamily="18" charset="0"/>
                <a:ea typeface="黑体" pitchFamily="2" charset="-122"/>
              </a:rPr>
              <a:t>info:</a:t>
            </a:r>
            <a:r>
              <a:rPr kumimoji="1" lang="en-US" altLang="zh-CN" sz="2200" dirty="0" smtClean="0">
                <a:solidFill>
                  <a:srgbClr val="0000CC"/>
                </a:solidFill>
                <a:latin typeface="黑体" pitchFamily="2" charset="-122"/>
                <a:ea typeface="黑体" pitchFamily="2" charset="-122"/>
              </a:rPr>
              <a:t>    </a:t>
            </a:r>
            <a:r>
              <a:rPr kumimoji="1" lang="zh-CN" altLang="en-US" sz="2200" b="1" dirty="0" smtClean="0">
                <a:solidFill>
                  <a:srgbClr val="0000CC"/>
                </a:solidFill>
                <a:latin typeface="楷体_GB2312" pitchFamily="49" charset="-122"/>
                <a:ea typeface="楷体_GB2312" pitchFamily="49" charset="-122"/>
              </a:rPr>
              <a:t>弧信息</a:t>
            </a:r>
          </a:p>
        </p:txBody>
      </p:sp>
      <p:sp>
        <p:nvSpPr>
          <p:cNvPr id="72745" name="Rectangle 41"/>
          <p:cNvSpPr>
            <a:spLocks noChangeArrowheads="1"/>
          </p:cNvSpPr>
          <p:nvPr/>
        </p:nvSpPr>
        <p:spPr bwMode="auto">
          <a:xfrm>
            <a:off x="179388" y="5805264"/>
            <a:ext cx="4262437"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dirty="0" smtClean="0">
                <a:solidFill>
                  <a:srgbClr val="0000CC"/>
                </a:solidFill>
                <a:latin typeface="Times New Roman" pitchFamily="18" charset="0"/>
                <a:ea typeface="黑体" pitchFamily="2" charset="-122"/>
              </a:rPr>
              <a:t> </a:t>
            </a:r>
            <a:r>
              <a:rPr kumimoji="1" lang="en-US" altLang="zh-CN" sz="2400" b="1" dirty="0" smtClean="0">
                <a:solidFill>
                  <a:srgbClr val="0000CC"/>
                </a:solidFill>
                <a:latin typeface="楷体_GB2312" pitchFamily="49" charset="-122"/>
                <a:ea typeface="楷体_GB2312" pitchFamily="49" charset="-122"/>
              </a:rPr>
              <a:t>n</a:t>
            </a:r>
            <a:r>
              <a:rPr kumimoji="1" lang="zh-CN" altLang="en-US" sz="2400" b="1" dirty="0" smtClean="0">
                <a:solidFill>
                  <a:srgbClr val="0000CC"/>
                </a:solidFill>
                <a:latin typeface="楷体_GB2312" pitchFamily="49" charset="-122"/>
                <a:ea typeface="楷体_GB2312" pitchFamily="49" charset="-122"/>
              </a:rPr>
              <a:t>个顶点</a:t>
            </a:r>
            <a:r>
              <a:rPr kumimoji="1" lang="en-US" altLang="zh-CN" sz="2400" b="1" dirty="0" smtClean="0">
                <a:solidFill>
                  <a:srgbClr val="0000CC"/>
                </a:solidFill>
                <a:latin typeface="Times New Roman" pitchFamily="18" charset="0"/>
                <a:ea typeface="楷体_GB2312" pitchFamily="49" charset="-122"/>
              </a:rPr>
              <a:t>—</a:t>
            </a:r>
            <a:r>
              <a:rPr kumimoji="1" lang="zh-CN" altLang="en-US" sz="2400" b="1" dirty="0" smtClean="0">
                <a:solidFill>
                  <a:srgbClr val="0000CC"/>
                </a:solidFill>
                <a:latin typeface="楷体_GB2312" pitchFamily="49" charset="-122"/>
                <a:ea typeface="楷体_GB2312" pitchFamily="49" charset="-122"/>
              </a:rPr>
              <a:t>用顺序存储结构</a:t>
            </a:r>
          </a:p>
        </p:txBody>
      </p:sp>
      <p:sp>
        <p:nvSpPr>
          <p:cNvPr id="72753" name="AutoShape 49"/>
          <p:cNvSpPr>
            <a:spLocks noChangeArrowheads="1"/>
          </p:cNvSpPr>
          <p:nvPr/>
        </p:nvSpPr>
        <p:spPr bwMode="auto">
          <a:xfrm>
            <a:off x="6227763" y="3789363"/>
            <a:ext cx="485775" cy="609600"/>
          </a:xfrm>
          <a:prstGeom prst="downArrow">
            <a:avLst>
              <a:gd name="adj1" fmla="val 50000"/>
              <a:gd name="adj2" fmla="val 31373"/>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72759" name="Text Box 55"/>
          <p:cNvSpPr txBox="1">
            <a:spLocks noChangeArrowheads="1"/>
          </p:cNvSpPr>
          <p:nvPr/>
        </p:nvSpPr>
        <p:spPr bwMode="auto">
          <a:xfrm>
            <a:off x="35496" y="4437063"/>
            <a:ext cx="4860032" cy="1061829"/>
          </a:xfrm>
          <a:prstGeom prst="rect">
            <a:avLst/>
          </a:prstGeom>
          <a:noFill/>
          <a:ln w="9525">
            <a:solidFill>
              <a:schemeClr val="tx2"/>
            </a:solidFill>
            <a:miter lim="800000"/>
            <a:headEnd/>
            <a:tailEnd/>
          </a:ln>
          <a:effectLst/>
        </p:spPr>
        <p:txBody>
          <a:bodyPr wrap="square">
            <a:spAutoFit/>
          </a:bodyPr>
          <a:lstStyle/>
          <a:p>
            <a:pPr marL="1238250" indent="-1238250" fontAlgn="base">
              <a:spcBef>
                <a:spcPct val="0"/>
              </a:spcBef>
              <a:spcAft>
                <a:spcPct val="0"/>
              </a:spcAft>
            </a:pPr>
            <a:r>
              <a:rPr kumimoji="1" lang="en-US" altLang="zh-CN" sz="2100" b="1" dirty="0" smtClean="0">
                <a:solidFill>
                  <a:srgbClr val="000000"/>
                </a:solidFill>
                <a:latin typeface="Times New Roman" pitchFamily="18" charset="0"/>
                <a:ea typeface="黑体" pitchFamily="2" charset="-122"/>
              </a:rPr>
              <a:t>data   :  </a:t>
            </a:r>
            <a:r>
              <a:rPr kumimoji="1" lang="zh-CN" altLang="en-US" sz="2100" b="1" dirty="0" smtClean="0">
                <a:solidFill>
                  <a:srgbClr val="000000"/>
                </a:solidFill>
                <a:latin typeface="Times New Roman" pitchFamily="18" charset="0"/>
                <a:ea typeface="楷体_GB2312" pitchFamily="49" charset="-122"/>
              </a:rPr>
              <a:t>存储顶点信息。</a:t>
            </a:r>
          </a:p>
          <a:p>
            <a:pPr marL="1238250" indent="-1238250" fontAlgn="base">
              <a:spcBef>
                <a:spcPct val="0"/>
              </a:spcBef>
              <a:spcAft>
                <a:spcPct val="0"/>
              </a:spcAft>
            </a:pPr>
            <a:r>
              <a:rPr kumimoji="1" lang="en-US" altLang="zh-CN" sz="2100" b="1" dirty="0" err="1" smtClean="0">
                <a:solidFill>
                  <a:srgbClr val="000000"/>
                </a:solidFill>
                <a:latin typeface="Times New Roman" pitchFamily="18" charset="0"/>
                <a:ea typeface="黑体" pitchFamily="2" charset="-122"/>
              </a:rPr>
              <a:t>firstin</a:t>
            </a:r>
            <a:r>
              <a:rPr kumimoji="1" lang="en-US" altLang="zh-CN" sz="2100" b="1" dirty="0" smtClean="0">
                <a:solidFill>
                  <a:srgbClr val="000000"/>
                </a:solidFill>
                <a:latin typeface="Times New Roman" pitchFamily="18" charset="0"/>
                <a:ea typeface="黑体" pitchFamily="2" charset="-122"/>
              </a:rPr>
              <a:t>  :</a:t>
            </a:r>
            <a:r>
              <a:rPr kumimoji="1" lang="en-US" altLang="zh-CN" sz="2100" dirty="0" smtClean="0">
                <a:solidFill>
                  <a:srgbClr val="000000"/>
                </a:solidFill>
                <a:latin typeface="Times New Roman" pitchFamily="18" charset="0"/>
                <a:ea typeface="黑体" pitchFamily="2" charset="-122"/>
              </a:rPr>
              <a:t>  </a:t>
            </a:r>
            <a:r>
              <a:rPr kumimoji="1" lang="zh-CN" altLang="en-US" sz="2100" b="1" dirty="0" smtClean="0">
                <a:solidFill>
                  <a:srgbClr val="000000"/>
                </a:solidFill>
                <a:latin typeface="Times New Roman" pitchFamily="18" charset="0"/>
                <a:ea typeface="楷体_GB2312" pitchFamily="49" charset="-122"/>
              </a:rPr>
              <a:t>以顶点为弧头的第一条弧结点。</a:t>
            </a:r>
          </a:p>
          <a:p>
            <a:pPr marL="1238250" indent="-1238250" fontAlgn="base">
              <a:spcBef>
                <a:spcPct val="0"/>
              </a:spcBef>
              <a:spcAft>
                <a:spcPct val="0"/>
              </a:spcAft>
            </a:pPr>
            <a:r>
              <a:rPr kumimoji="1" lang="en-US" altLang="zh-CN" sz="2100" b="1" dirty="0" err="1" smtClean="0">
                <a:solidFill>
                  <a:srgbClr val="000000"/>
                </a:solidFill>
                <a:latin typeface="Times New Roman" pitchFamily="18" charset="0"/>
                <a:ea typeface="黑体" pitchFamily="2" charset="-122"/>
              </a:rPr>
              <a:t>firstout</a:t>
            </a:r>
            <a:r>
              <a:rPr kumimoji="1" lang="en-US" altLang="zh-CN" sz="2100" b="1" dirty="0" smtClean="0">
                <a:solidFill>
                  <a:srgbClr val="000000"/>
                </a:solidFill>
                <a:latin typeface="Times New Roman" pitchFamily="18" charset="0"/>
                <a:ea typeface="黑体" pitchFamily="2" charset="-122"/>
              </a:rPr>
              <a:t>:</a:t>
            </a:r>
            <a:r>
              <a:rPr kumimoji="1" lang="en-US" altLang="zh-CN" sz="2100" dirty="0" smtClean="0">
                <a:solidFill>
                  <a:srgbClr val="000000"/>
                </a:solidFill>
                <a:latin typeface="Times New Roman" pitchFamily="18" charset="0"/>
                <a:ea typeface="黑体" pitchFamily="2" charset="-122"/>
              </a:rPr>
              <a:t>  </a:t>
            </a:r>
            <a:r>
              <a:rPr kumimoji="1" lang="zh-CN" altLang="en-US" sz="2100" b="1" dirty="0" smtClean="0">
                <a:solidFill>
                  <a:srgbClr val="000000"/>
                </a:solidFill>
                <a:latin typeface="Times New Roman" pitchFamily="18" charset="0"/>
                <a:ea typeface="楷体_GB2312" pitchFamily="49" charset="-122"/>
              </a:rPr>
              <a:t>以顶点为弧尾的第一条弧结点。</a:t>
            </a:r>
          </a:p>
        </p:txBody>
      </p:sp>
      <p:graphicFrame>
        <p:nvGraphicFramePr>
          <p:cNvPr id="72783" name="Group 79"/>
          <p:cNvGraphicFramePr>
            <a:graphicFrameLocks noGrp="1"/>
          </p:cNvGraphicFramePr>
          <p:nvPr/>
        </p:nvGraphicFramePr>
        <p:xfrm>
          <a:off x="395288" y="3213100"/>
          <a:ext cx="3048000" cy="396875"/>
        </p:xfrm>
        <a:graphic>
          <a:graphicData uri="http://schemas.openxmlformats.org/drawingml/2006/table">
            <a:tbl>
              <a:tblPr/>
              <a:tblGrid>
                <a:gridCol w="762000"/>
                <a:gridCol w="1066800"/>
                <a:gridCol w="1219200"/>
              </a:tblGrid>
              <a:tr h="396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data</a:t>
                      </a: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firstin</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firstout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2770" name="AutoShape 66"/>
          <p:cNvSpPr>
            <a:spLocks noChangeArrowheads="1"/>
          </p:cNvSpPr>
          <p:nvPr/>
        </p:nvSpPr>
        <p:spPr bwMode="auto">
          <a:xfrm>
            <a:off x="1547813" y="3716338"/>
            <a:ext cx="485775" cy="685800"/>
          </a:xfrm>
          <a:prstGeom prst="downArrow">
            <a:avLst>
              <a:gd name="adj1" fmla="val 50000"/>
              <a:gd name="adj2" fmla="val 35294"/>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28708" name="Rectangle 67"/>
          <p:cNvSpPr>
            <a:spLocks noChangeArrowheads="1"/>
          </p:cNvSpPr>
          <p:nvPr/>
        </p:nvSpPr>
        <p:spPr bwMode="auto">
          <a:xfrm>
            <a:off x="2267744" y="451520"/>
            <a:ext cx="2938462"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Times New Roman" pitchFamily="18" charset="0"/>
                <a:ea typeface="楷体_GB2312" pitchFamily="49" charset="-122"/>
              </a:rPr>
              <a:t>适用于</a:t>
            </a:r>
            <a:r>
              <a:rPr kumimoji="1" lang="zh-CN" altLang="en-US" sz="2400" b="1" dirty="0" smtClean="0">
                <a:solidFill>
                  <a:srgbClr val="FF0000"/>
                </a:solidFill>
                <a:latin typeface="Times New Roman" pitchFamily="18" charset="0"/>
                <a:ea typeface="楷体_GB2312" pitchFamily="49" charset="-122"/>
              </a:rPr>
              <a:t>有向图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wipe(left)">
                                      <p:cBhvr>
                                        <p:cTn id="7" dur="500"/>
                                        <p:tgtEl>
                                          <p:spTgt spid="727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6">
                                            <p:txEl>
                                              <p:pRg st="1" end="1"/>
                                            </p:txEl>
                                          </p:spTgt>
                                        </p:tgtEl>
                                        <p:attrNameLst>
                                          <p:attrName>style.visibility</p:attrName>
                                        </p:attrNameLst>
                                      </p:cBhvr>
                                      <p:to>
                                        <p:strVal val="visible"/>
                                      </p:to>
                                    </p:set>
                                    <p:animEffect transition="in" filter="wipe(left)">
                                      <p:cBhvr>
                                        <p:cTn id="12" dur="500"/>
                                        <p:tgtEl>
                                          <p:spTgt spid="727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6">
                                            <p:txEl>
                                              <p:pRg st="2" end="2"/>
                                            </p:txEl>
                                          </p:spTgt>
                                        </p:tgtEl>
                                        <p:attrNameLst>
                                          <p:attrName>style.visibility</p:attrName>
                                        </p:attrNameLst>
                                      </p:cBhvr>
                                      <p:to>
                                        <p:strVal val="visible"/>
                                      </p:to>
                                    </p:set>
                                    <p:animEffect transition="in" filter="wipe(left)">
                                      <p:cBhvr>
                                        <p:cTn id="17" dur="500"/>
                                        <p:tgtEl>
                                          <p:spTgt spid="727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06">
                                            <p:txEl>
                                              <p:pRg st="3" end="3"/>
                                            </p:txEl>
                                          </p:spTgt>
                                        </p:tgtEl>
                                        <p:attrNameLst>
                                          <p:attrName>style.visibility</p:attrName>
                                        </p:attrNameLst>
                                      </p:cBhvr>
                                      <p:to>
                                        <p:strVal val="visible"/>
                                      </p:to>
                                    </p:set>
                                    <p:animEffect transition="in" filter="wipe(left)">
                                      <p:cBhvr>
                                        <p:cTn id="22" dur="500"/>
                                        <p:tgtEl>
                                          <p:spTgt spid="727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2733"/>
                                        </p:tgtEl>
                                        <p:attrNameLst>
                                          <p:attrName>style.visibility</p:attrName>
                                        </p:attrNameLst>
                                      </p:cBhvr>
                                      <p:to>
                                        <p:strVal val="visible"/>
                                      </p:to>
                                    </p:set>
                                    <p:animEffect transition="in" filter="wipe(up)">
                                      <p:cBhvr>
                                        <p:cTn id="27" dur="500"/>
                                        <p:tgtEl>
                                          <p:spTgt spid="72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72785"/>
                                        </p:tgtEl>
                                        <p:attrNameLst>
                                          <p:attrName>style.visibility</p:attrName>
                                        </p:attrNameLst>
                                      </p:cBhvr>
                                      <p:to>
                                        <p:strVal val="visible"/>
                                      </p:to>
                                    </p:set>
                                    <p:animEffect transition="in" filter="wipe(up)">
                                      <p:cBhvr>
                                        <p:cTn id="32" dur="500"/>
                                        <p:tgtEl>
                                          <p:spTgt spid="727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2753"/>
                                        </p:tgtEl>
                                        <p:attrNameLst>
                                          <p:attrName>style.visibility</p:attrName>
                                        </p:attrNameLst>
                                      </p:cBhvr>
                                      <p:to>
                                        <p:strVal val="visible"/>
                                      </p:to>
                                    </p:set>
                                    <p:animEffect transition="in" filter="wipe(up)">
                                      <p:cBhvr>
                                        <p:cTn id="37" dur="500"/>
                                        <p:tgtEl>
                                          <p:spTgt spid="727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2744"/>
                                        </p:tgtEl>
                                        <p:attrNameLst>
                                          <p:attrName>style.visibility</p:attrName>
                                        </p:attrNameLst>
                                      </p:cBhvr>
                                      <p:to>
                                        <p:strVal val="visible"/>
                                      </p:to>
                                    </p:set>
                                    <p:animEffect transition="in" filter="wipe(up)">
                                      <p:cBhvr>
                                        <p:cTn id="42" dur="500"/>
                                        <p:tgtEl>
                                          <p:spTgt spid="727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2732"/>
                                        </p:tgtEl>
                                        <p:attrNameLst>
                                          <p:attrName>style.visibility</p:attrName>
                                        </p:attrNameLst>
                                      </p:cBhvr>
                                      <p:to>
                                        <p:strVal val="visible"/>
                                      </p:to>
                                    </p:set>
                                    <p:animEffect transition="in" filter="wipe(up)">
                                      <p:cBhvr>
                                        <p:cTn id="47" dur="500"/>
                                        <p:tgtEl>
                                          <p:spTgt spid="727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72783"/>
                                        </p:tgtEl>
                                        <p:attrNameLst>
                                          <p:attrName>style.visibility</p:attrName>
                                        </p:attrNameLst>
                                      </p:cBhvr>
                                      <p:to>
                                        <p:strVal val="visible"/>
                                      </p:to>
                                    </p:set>
                                    <p:animEffect transition="in" filter="wipe(up)">
                                      <p:cBhvr>
                                        <p:cTn id="52" dur="500"/>
                                        <p:tgtEl>
                                          <p:spTgt spid="727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2770"/>
                                        </p:tgtEl>
                                        <p:attrNameLst>
                                          <p:attrName>style.visibility</p:attrName>
                                        </p:attrNameLst>
                                      </p:cBhvr>
                                      <p:to>
                                        <p:strVal val="visible"/>
                                      </p:to>
                                    </p:set>
                                    <p:animEffect transition="in" filter="wipe(up)">
                                      <p:cBhvr>
                                        <p:cTn id="57" dur="500"/>
                                        <p:tgtEl>
                                          <p:spTgt spid="727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2759"/>
                                        </p:tgtEl>
                                        <p:attrNameLst>
                                          <p:attrName>style.visibility</p:attrName>
                                        </p:attrNameLst>
                                      </p:cBhvr>
                                      <p:to>
                                        <p:strVal val="visible"/>
                                      </p:to>
                                    </p:set>
                                    <p:animEffect transition="in" filter="wipe(up)">
                                      <p:cBhvr>
                                        <p:cTn id="62" dur="500"/>
                                        <p:tgtEl>
                                          <p:spTgt spid="727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72745"/>
                                        </p:tgtEl>
                                        <p:attrNameLst>
                                          <p:attrName>style.visibility</p:attrName>
                                        </p:attrNameLst>
                                      </p:cBhvr>
                                      <p:to>
                                        <p:strVal val="visible"/>
                                      </p:to>
                                    </p:set>
                                    <p:animEffect transition="in" filter="wipe(up)">
                                      <p:cBhvr>
                                        <p:cTn id="67" dur="500"/>
                                        <p:tgtEl>
                                          <p:spTgt spid="7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p:bldP spid="72732" grpId="0" autoUpdateAnimBg="0"/>
      <p:bldP spid="72733" grpId="0" autoUpdateAnimBg="0"/>
      <p:bldP spid="72744" grpId="0" animBg="1" autoUpdateAnimBg="0"/>
      <p:bldP spid="72745" grpId="0" autoUpdateAnimBg="0"/>
      <p:bldP spid="72753" grpId="0" animBg="1"/>
      <p:bldP spid="72759" grpId="0" animBg="1" autoUpdateAnimBg="0"/>
      <p:bldP spid="7277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81000" y="838200"/>
            <a:ext cx="7010400" cy="5273675"/>
          </a:xfrm>
          <a:prstGeom prst="rect">
            <a:avLst/>
          </a:prstGeom>
          <a:noFill/>
          <a:ln w="38100">
            <a:noFill/>
            <a:miter lim="800000"/>
            <a:headEnd/>
            <a:tailEnd/>
          </a:ln>
          <a:effectLst/>
        </p:spPr>
        <p:txBody>
          <a:bodyPr>
            <a:spAutoFit/>
          </a:bodyPr>
          <a:lstStyle/>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#define MAX_VERTEX_NUM 20</a:t>
            </a:r>
          </a:p>
          <a:p>
            <a:pPr fontAlgn="base">
              <a:spcBef>
                <a:spcPct val="0"/>
              </a:spcBef>
              <a:spcAft>
                <a:spcPct val="0"/>
              </a:spcAft>
            </a:pPr>
            <a:endParaRPr kumimoji="1" lang="en-US" altLang="zh-CN" sz="2000" b="1" smtClean="0">
              <a:solidFill>
                <a:srgbClr val="000000"/>
              </a:solidFill>
              <a:latin typeface="Times New Roman" pitchFamily="18" charset="0"/>
              <a:ea typeface="黑体" pitchFamily="2" charset="-122"/>
            </a:endParaRP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Typedef  struct  ArcBox {               </a:t>
            </a:r>
            <a:r>
              <a:rPr kumimoji="1" lang="en-US" altLang="zh-CN" sz="2000" b="1" smtClean="0">
                <a:solidFill>
                  <a:srgbClr val="008000"/>
                </a:solidFill>
                <a:latin typeface="楷体_GB2312" pitchFamily="49" charset="-122"/>
                <a:ea typeface="楷体_GB2312" pitchFamily="49" charset="-122"/>
              </a:rPr>
              <a:t>//</a:t>
            </a:r>
            <a:r>
              <a:rPr kumimoji="1" lang="zh-CN" altLang="en-US" sz="2000" b="1" smtClean="0">
                <a:solidFill>
                  <a:srgbClr val="008000"/>
                </a:solidFill>
                <a:latin typeface="楷体_GB2312" pitchFamily="49" charset="-122"/>
                <a:ea typeface="楷体_GB2312" pitchFamily="49" charset="-122"/>
              </a:rPr>
              <a:t>弧结点结构</a:t>
            </a:r>
            <a:endParaRPr kumimoji="1" lang="zh-CN" altLang="en-US" sz="2000" b="1" smtClean="0">
              <a:solidFill>
                <a:srgbClr val="008000"/>
              </a:solidFill>
              <a:latin typeface="Times New Roman" pitchFamily="18" charset="0"/>
              <a:ea typeface="黑体" pitchFamily="2" charset="-122"/>
            </a:endParaRPr>
          </a:p>
          <a:p>
            <a:pPr fontAlgn="base">
              <a:spcBef>
                <a:spcPct val="0"/>
              </a:spcBef>
              <a:spcAft>
                <a:spcPct val="0"/>
              </a:spcAft>
            </a:pPr>
            <a:r>
              <a:rPr kumimoji="1" lang="zh-CN" altLang="en-US" sz="2000" b="1" smtClean="0">
                <a:solidFill>
                  <a:srgbClr val="000000"/>
                </a:solidFill>
                <a:latin typeface="Times New Roman" pitchFamily="18" charset="0"/>
                <a:ea typeface="黑体" pitchFamily="2" charset="-122"/>
              </a:rPr>
              <a:t>   </a:t>
            </a:r>
            <a:r>
              <a:rPr kumimoji="1" lang="en-US" altLang="zh-CN" sz="2000" b="1" smtClean="0">
                <a:solidFill>
                  <a:srgbClr val="000000"/>
                </a:solidFill>
                <a:latin typeface="Times New Roman" pitchFamily="18" charset="0"/>
                <a:ea typeface="黑体" pitchFamily="2" charset="-122"/>
              </a:rPr>
              <a:t>int  tailvex , headvex ;</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   struct  ArcBox * hlink , tlink;</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   InfoType    *info;</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a:t>
            </a:r>
            <a:r>
              <a:rPr kumimoji="1" lang="en-US" altLang="zh-CN" sz="2000" b="1" smtClean="0">
                <a:solidFill>
                  <a:srgbClr val="FF0000"/>
                </a:solidFill>
                <a:latin typeface="Times New Roman" pitchFamily="18" charset="0"/>
                <a:ea typeface="黑体" pitchFamily="2" charset="-122"/>
              </a:rPr>
              <a:t> ArcBox</a:t>
            </a:r>
            <a:r>
              <a:rPr kumimoji="1" lang="zh-CN" altLang="en-US" sz="2000" b="1" smtClean="0">
                <a:solidFill>
                  <a:srgbClr val="000000"/>
                </a:solidFill>
                <a:latin typeface="Times New Roman" pitchFamily="18" charset="0"/>
                <a:ea typeface="黑体" pitchFamily="2" charset="-122"/>
              </a:rPr>
              <a:t>；</a:t>
            </a:r>
          </a:p>
          <a:p>
            <a:pPr fontAlgn="base">
              <a:spcBef>
                <a:spcPct val="0"/>
              </a:spcBef>
              <a:spcAft>
                <a:spcPct val="0"/>
              </a:spcAft>
            </a:pPr>
            <a:endParaRPr kumimoji="1" lang="zh-CN" altLang="en-US" sz="2000" b="1" smtClean="0">
              <a:solidFill>
                <a:srgbClr val="000000"/>
              </a:solidFill>
              <a:latin typeface="Times New Roman" pitchFamily="18" charset="0"/>
              <a:ea typeface="黑体" pitchFamily="2" charset="-122"/>
            </a:endParaRP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Typedef   struct  VexNode{  </a:t>
            </a:r>
            <a:r>
              <a:rPr kumimoji="1" lang="en-US" altLang="zh-CN" sz="2000" b="1" smtClean="0">
                <a:solidFill>
                  <a:srgbClr val="008000"/>
                </a:solidFill>
                <a:latin typeface="楷体_GB2312" pitchFamily="49" charset="-122"/>
                <a:ea typeface="楷体_GB2312" pitchFamily="49" charset="-122"/>
              </a:rPr>
              <a:t>//</a:t>
            </a:r>
            <a:r>
              <a:rPr kumimoji="1" lang="zh-CN" altLang="en-US" sz="2000" b="1" smtClean="0">
                <a:solidFill>
                  <a:srgbClr val="008000"/>
                </a:solidFill>
                <a:latin typeface="楷体_GB2312" pitchFamily="49" charset="-122"/>
                <a:ea typeface="楷体_GB2312" pitchFamily="49" charset="-122"/>
              </a:rPr>
              <a:t>顶点结构</a:t>
            </a:r>
          </a:p>
          <a:p>
            <a:pPr fontAlgn="base">
              <a:spcBef>
                <a:spcPct val="0"/>
              </a:spcBef>
              <a:spcAft>
                <a:spcPct val="0"/>
              </a:spcAft>
            </a:pPr>
            <a:r>
              <a:rPr kumimoji="1" lang="zh-CN" altLang="en-US" sz="2000" b="1" smtClean="0">
                <a:solidFill>
                  <a:srgbClr val="000000"/>
                </a:solidFill>
                <a:latin typeface="Times New Roman" pitchFamily="18" charset="0"/>
                <a:ea typeface="黑体" pitchFamily="2" charset="-122"/>
              </a:rPr>
              <a:t>    </a:t>
            </a:r>
            <a:r>
              <a:rPr kumimoji="1" lang="en-US" altLang="zh-CN" sz="2000" b="1" smtClean="0">
                <a:solidFill>
                  <a:srgbClr val="000000"/>
                </a:solidFill>
                <a:latin typeface="Times New Roman" pitchFamily="18" charset="0"/>
                <a:ea typeface="黑体" pitchFamily="2" charset="-122"/>
              </a:rPr>
              <a:t>VertexType   data;</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     ArcBox   * firstin,*firstout;</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a:t>
            </a:r>
            <a:r>
              <a:rPr kumimoji="1" lang="en-US" altLang="zh-CN" sz="2000" b="1" smtClean="0">
                <a:solidFill>
                  <a:srgbClr val="FF0000"/>
                </a:solidFill>
                <a:latin typeface="Times New Roman" pitchFamily="18" charset="0"/>
                <a:ea typeface="黑体" pitchFamily="2" charset="-122"/>
              </a:rPr>
              <a:t>VexNode</a:t>
            </a:r>
            <a:r>
              <a:rPr kumimoji="1" lang="en-US" altLang="zh-CN" sz="2000" b="1" smtClean="0">
                <a:solidFill>
                  <a:srgbClr val="000000"/>
                </a:solidFill>
                <a:latin typeface="Times New Roman" pitchFamily="18" charset="0"/>
                <a:ea typeface="黑体" pitchFamily="2" charset="-122"/>
              </a:rPr>
              <a:t>;  </a:t>
            </a:r>
          </a:p>
          <a:p>
            <a:pPr fontAlgn="base">
              <a:spcBef>
                <a:spcPct val="0"/>
              </a:spcBef>
              <a:spcAft>
                <a:spcPct val="0"/>
              </a:spcAft>
            </a:pPr>
            <a:endParaRPr kumimoji="1" lang="en-US" altLang="zh-CN" sz="2000" b="1" smtClean="0">
              <a:solidFill>
                <a:srgbClr val="000000"/>
              </a:solidFill>
              <a:latin typeface="Times New Roman" pitchFamily="18" charset="0"/>
              <a:ea typeface="黑体" pitchFamily="2" charset="-122"/>
            </a:endParaRP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Typedef   struct { </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      VexNode xlist[  </a:t>
            </a:r>
            <a:r>
              <a:rPr kumimoji="1" lang="en-US" altLang="zh-CN" sz="2000" b="1" smtClean="0">
                <a:solidFill>
                  <a:srgbClr val="000000"/>
                </a:solidFill>
                <a:latin typeface="Times New Roman" pitchFamily="18" charset="0"/>
                <a:ea typeface="黑体" pitchFamily="2" charset="-122"/>
                <a:sym typeface="Symbol" pitchFamily="18" charset="2"/>
              </a:rPr>
              <a:t>MAX_VERTEX_NUM</a:t>
            </a:r>
            <a:r>
              <a:rPr kumimoji="1" lang="en-US" altLang="zh-CN" sz="2000" b="1" smtClean="0">
                <a:solidFill>
                  <a:srgbClr val="000000"/>
                </a:solidFill>
                <a:latin typeface="Times New Roman" pitchFamily="18" charset="0"/>
                <a:ea typeface="黑体" pitchFamily="2" charset="-122"/>
              </a:rPr>
              <a:t> ];   </a:t>
            </a:r>
            <a:r>
              <a:rPr kumimoji="1" lang="en-US" altLang="zh-CN" sz="2000" b="1" smtClean="0">
                <a:solidFill>
                  <a:srgbClr val="008000"/>
                </a:solidFill>
                <a:latin typeface="楷体_GB2312" pitchFamily="49" charset="-122"/>
                <a:ea typeface="楷体_GB2312" pitchFamily="49" charset="-122"/>
              </a:rPr>
              <a:t>//</a:t>
            </a:r>
            <a:r>
              <a:rPr kumimoji="1" lang="zh-CN" altLang="en-US" sz="2000" b="1" smtClean="0">
                <a:solidFill>
                  <a:srgbClr val="008000"/>
                </a:solidFill>
                <a:latin typeface="楷体_GB2312" pitchFamily="49" charset="-122"/>
                <a:ea typeface="楷体_GB2312" pitchFamily="49" charset="-122"/>
              </a:rPr>
              <a:t>表头向量</a:t>
            </a:r>
          </a:p>
          <a:p>
            <a:pPr fontAlgn="base">
              <a:spcBef>
                <a:spcPct val="0"/>
              </a:spcBef>
              <a:spcAft>
                <a:spcPct val="0"/>
              </a:spcAft>
            </a:pPr>
            <a:r>
              <a:rPr kumimoji="1" lang="zh-CN" altLang="en-US" sz="2000" b="1" smtClean="0">
                <a:solidFill>
                  <a:srgbClr val="000000"/>
                </a:solidFill>
                <a:latin typeface="Times New Roman" pitchFamily="18" charset="0"/>
                <a:ea typeface="黑体" pitchFamily="2" charset="-122"/>
              </a:rPr>
              <a:t>      </a:t>
            </a:r>
            <a:r>
              <a:rPr kumimoji="1" lang="en-US" altLang="zh-CN" sz="2000" b="1" smtClean="0">
                <a:solidFill>
                  <a:srgbClr val="000000"/>
                </a:solidFill>
                <a:latin typeface="Times New Roman" pitchFamily="18" charset="0"/>
                <a:ea typeface="黑体" pitchFamily="2" charset="-122"/>
              </a:rPr>
              <a:t>int  vexnum, arcnum;</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a:t>
            </a:r>
            <a:r>
              <a:rPr kumimoji="1" lang="en-US" altLang="zh-CN" sz="2000" b="1" smtClean="0">
                <a:solidFill>
                  <a:srgbClr val="FF0000"/>
                </a:solidFill>
                <a:latin typeface="Times New Roman" pitchFamily="18" charset="0"/>
                <a:ea typeface="黑体" pitchFamily="2" charset="-122"/>
              </a:rPr>
              <a:t>OLGraph</a:t>
            </a:r>
            <a:r>
              <a:rPr kumimoji="1" lang="en-US" altLang="zh-CN" sz="2000" b="1" smtClean="0">
                <a:solidFill>
                  <a:srgbClr val="000000"/>
                </a:solidFill>
                <a:latin typeface="Times New Roman" pitchFamily="18" charset="0"/>
                <a:ea typeface="黑体" pitchFamily="2" charset="-122"/>
              </a:rPr>
              <a:t>;    </a:t>
            </a:r>
            <a:r>
              <a:rPr kumimoji="1" lang="en-US" altLang="zh-CN" sz="2000" b="1" smtClean="0">
                <a:solidFill>
                  <a:srgbClr val="008000"/>
                </a:solidFill>
                <a:latin typeface="楷体_GB2312" pitchFamily="49" charset="-122"/>
                <a:ea typeface="楷体_GB2312" pitchFamily="49" charset="-122"/>
              </a:rPr>
              <a:t>//</a:t>
            </a:r>
            <a:r>
              <a:rPr kumimoji="1" lang="zh-CN" altLang="en-US" sz="2000" b="1" smtClean="0">
                <a:solidFill>
                  <a:srgbClr val="008000"/>
                </a:solidFill>
                <a:latin typeface="楷体_GB2312" pitchFamily="49" charset="-122"/>
                <a:ea typeface="楷体_GB2312" pitchFamily="49" charset="-122"/>
              </a:rPr>
              <a:t>图结构</a:t>
            </a:r>
          </a:p>
        </p:txBody>
      </p:sp>
      <p:sp>
        <p:nvSpPr>
          <p:cNvPr id="73732" name="Rectangle 4"/>
          <p:cNvSpPr>
            <a:spLocks noGrp="1" noChangeArrowheads="1"/>
          </p:cNvSpPr>
          <p:nvPr>
            <p:ph type="title"/>
          </p:nvPr>
        </p:nvSpPr>
        <p:spPr>
          <a:xfrm>
            <a:off x="460375" y="274638"/>
            <a:ext cx="3963988" cy="458787"/>
          </a:xfrm>
        </p:spPr>
        <p:txBody>
          <a:bodyPr/>
          <a:lstStyle/>
          <a:p>
            <a:pPr algn="l" eaLnBrk="1" hangingPunct="1"/>
            <a:r>
              <a:rPr lang="zh-CN" altLang="en-US" sz="2800" b="1" smtClean="0">
                <a:solidFill>
                  <a:schemeClr val="accent2"/>
                </a:solidFill>
                <a:ea typeface="楷体_GB2312" pitchFamily="49" charset="-122"/>
              </a:rPr>
              <a:t>十字链表存储结构描述：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73732"/>
                                        </p:tgtEl>
                                        <p:attrNameLst>
                                          <p:attrName>style.visibility</p:attrName>
                                        </p:attrNameLst>
                                      </p:cBhvr>
                                      <p:to>
                                        <p:strVal val="visible"/>
                                      </p:to>
                                    </p:set>
                                  </p:childTnLst>
                                </p:cTn>
                              </p:par>
                            </p:childTnLst>
                          </p:cTn>
                        </p:par>
                        <p:par>
                          <p:cTn id="7" fill="hold" nodeType="afterGroup">
                            <p:stCondLst>
                              <p:cond delay="825"/>
                            </p:stCondLst>
                            <p:childTnLst>
                              <p:par>
                                <p:cTn id="8" presetID="22" presetClass="entr" presetSubtype="1" fill="hold" grpId="0" nodeType="afterEffect">
                                  <p:stCondLst>
                                    <p:cond delay="0"/>
                                  </p:stCondLst>
                                  <p:childTnLst>
                                    <p:set>
                                      <p:cBhvr>
                                        <p:cTn id="9" dur="1" fill="hold">
                                          <p:stCondLst>
                                            <p:cond delay="0"/>
                                          </p:stCondLst>
                                        </p:cTn>
                                        <p:tgtEl>
                                          <p:spTgt spid="73730"/>
                                        </p:tgtEl>
                                        <p:attrNameLst>
                                          <p:attrName>style.visibility</p:attrName>
                                        </p:attrNameLst>
                                      </p:cBhvr>
                                      <p:to>
                                        <p:strVal val="visible"/>
                                      </p:to>
                                    </p:set>
                                    <p:animEffect transition="in" filter="wipe(up)">
                                      <p:cBhvr>
                                        <p:cTn id="10" dur="500"/>
                                        <p:tgtEl>
                                          <p:spTgt spid="7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373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1623913" y="5054376"/>
            <a:ext cx="2879725" cy="396875"/>
            <a:chOff x="904" y="3561"/>
            <a:chExt cx="1814" cy="250"/>
          </a:xfrm>
        </p:grpSpPr>
        <p:sp>
          <p:nvSpPr>
            <p:cNvPr id="121917" name="Text Box 61"/>
            <p:cNvSpPr txBox="1">
              <a:spLocks noChangeArrowheads="1"/>
            </p:cNvSpPr>
            <p:nvPr/>
          </p:nvSpPr>
          <p:spPr bwMode="auto">
            <a:xfrm>
              <a:off x="1151" y="3562"/>
              <a:ext cx="693" cy="249"/>
            </a:xfrm>
            <a:prstGeom prst="rect">
              <a:avLst/>
            </a:prstGeom>
            <a:solidFill>
              <a:srgbClr val="FFFF99"/>
            </a:solidFill>
            <a:ln w="28575">
              <a:solidFill>
                <a:srgbClr val="000000"/>
              </a:solidFill>
              <a:miter lim="800000"/>
              <a:headEnd/>
              <a:tailEnd/>
            </a:ln>
            <a:effectLst/>
          </p:spPr>
          <p:txBody>
            <a:bodyPr lIns="36000" tIns="0" rIns="0" bIns="0"/>
            <a:lstStyle/>
            <a:p>
              <a:pPr algn="just" eaLnBrk="0" hangingPunct="0"/>
              <a:r>
                <a:rPr lang="zh-CN" altLang="en-US" sz="2400">
                  <a:solidFill>
                    <a:schemeClr val="tx1"/>
                  </a:solidFill>
                  <a:latin typeface="Times New Roman" pitchFamily="18" charset="0"/>
                  <a:ea typeface="宋体" charset="-122"/>
                </a:rPr>
                <a:t>3  0</a:t>
              </a:r>
              <a:endParaRPr lang="zh-CN" altLang="en-US" sz="2000">
                <a:solidFill>
                  <a:schemeClr val="tx1"/>
                </a:solidFill>
                <a:latin typeface="Times New Roman" pitchFamily="18" charset="0"/>
                <a:ea typeface="宋体" charset="-122"/>
              </a:endParaRPr>
            </a:p>
          </p:txBody>
        </p:sp>
        <p:sp>
          <p:nvSpPr>
            <p:cNvPr id="121918" name="Line 62"/>
            <p:cNvSpPr>
              <a:spLocks noChangeShapeType="1"/>
            </p:cNvSpPr>
            <p:nvPr/>
          </p:nvSpPr>
          <p:spPr bwMode="auto">
            <a:xfrm>
              <a:off x="1326" y="3562"/>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19" name="Line 63"/>
            <p:cNvSpPr>
              <a:spLocks noChangeShapeType="1"/>
            </p:cNvSpPr>
            <p:nvPr/>
          </p:nvSpPr>
          <p:spPr bwMode="auto">
            <a:xfrm>
              <a:off x="1498" y="3562"/>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20" name="Line 64"/>
            <p:cNvSpPr>
              <a:spLocks noChangeShapeType="1"/>
            </p:cNvSpPr>
            <p:nvPr/>
          </p:nvSpPr>
          <p:spPr bwMode="auto">
            <a:xfrm>
              <a:off x="1673" y="3562"/>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80" name="Freeform 124"/>
            <p:cNvSpPr>
              <a:spLocks/>
            </p:cNvSpPr>
            <p:nvPr/>
          </p:nvSpPr>
          <p:spPr bwMode="auto">
            <a:xfrm>
              <a:off x="904" y="3693"/>
              <a:ext cx="238" cy="0"/>
            </a:xfrm>
            <a:custGeom>
              <a:avLst/>
              <a:gdLst/>
              <a:ahLst/>
              <a:cxnLst>
                <a:cxn ang="0">
                  <a:pos x="0" y="0"/>
                </a:cxn>
                <a:cxn ang="0">
                  <a:pos x="567" y="5"/>
                </a:cxn>
              </a:cxnLst>
              <a:rect l="0" t="0" r="r" b="b"/>
              <a:pathLst>
                <a:path w="567" h="5">
                  <a:moveTo>
                    <a:pt x="0" y="0"/>
                  </a:moveTo>
                  <a:lnTo>
                    <a:pt x="567" y="5"/>
                  </a:lnTo>
                </a:path>
              </a:pathLst>
            </a:custGeom>
            <a:noFill/>
            <a:ln w="38100" cmpd="sng">
              <a:solidFill>
                <a:srgbClr val="800000"/>
              </a:solidFill>
              <a:round/>
              <a:headEnd/>
              <a:tailEnd type="stealth" w="lg" len="lg"/>
            </a:ln>
          </p:spPr>
          <p:txBody>
            <a:bodyPr/>
            <a:lstStyle/>
            <a:p>
              <a:endParaRPr lang="zh-CN" altLang="en-US"/>
            </a:p>
          </p:txBody>
        </p:sp>
        <p:sp>
          <p:nvSpPr>
            <p:cNvPr id="121993" name="Text Box 137"/>
            <p:cNvSpPr txBox="1">
              <a:spLocks noChangeArrowheads="1"/>
            </p:cNvSpPr>
            <p:nvPr/>
          </p:nvSpPr>
          <p:spPr bwMode="auto">
            <a:xfrm>
              <a:off x="2025" y="3561"/>
              <a:ext cx="693" cy="249"/>
            </a:xfrm>
            <a:prstGeom prst="rect">
              <a:avLst/>
            </a:prstGeom>
            <a:solidFill>
              <a:srgbClr val="FFFF99"/>
            </a:solidFill>
            <a:ln w="28575">
              <a:solidFill>
                <a:srgbClr val="000000"/>
              </a:solidFill>
              <a:miter lim="800000"/>
              <a:headEnd/>
              <a:tailEnd/>
            </a:ln>
            <a:effectLst/>
          </p:spPr>
          <p:txBody>
            <a:bodyPr lIns="36000" tIns="0" rIns="0" bIns="0"/>
            <a:lstStyle/>
            <a:p>
              <a:pPr algn="just" eaLnBrk="0" hangingPunct="0"/>
              <a:r>
                <a:rPr lang="zh-CN" altLang="en-US" sz="2400">
                  <a:solidFill>
                    <a:schemeClr val="tx1"/>
                  </a:solidFill>
                  <a:latin typeface="Times New Roman" pitchFamily="18" charset="0"/>
                  <a:ea typeface="宋体" charset="-122"/>
                </a:rPr>
                <a:t>3  </a:t>
              </a:r>
              <a:r>
                <a:rPr lang="en-US" altLang="zh-CN" sz="2400">
                  <a:solidFill>
                    <a:schemeClr val="tx1"/>
                  </a:solidFill>
                  <a:latin typeface="Times New Roman" pitchFamily="18" charset="0"/>
                  <a:ea typeface="宋体" charset="-122"/>
                </a:rPr>
                <a:t>1    </a:t>
              </a:r>
              <a:r>
                <a:rPr lang="en-US" altLang="zh-CN" sz="2000">
                  <a:solidFill>
                    <a:schemeClr val="tx1"/>
                  </a:solidFill>
                  <a:latin typeface="Times New Roman" pitchFamily="18" charset="0"/>
                  <a:ea typeface="宋体" charset="-122"/>
                </a:rPr>
                <a:t>∧</a:t>
              </a:r>
            </a:p>
          </p:txBody>
        </p:sp>
        <p:sp>
          <p:nvSpPr>
            <p:cNvPr id="121994" name="Line 138"/>
            <p:cNvSpPr>
              <a:spLocks noChangeShapeType="1"/>
            </p:cNvSpPr>
            <p:nvPr/>
          </p:nvSpPr>
          <p:spPr bwMode="auto">
            <a:xfrm>
              <a:off x="2200" y="3561"/>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95" name="Line 139"/>
            <p:cNvSpPr>
              <a:spLocks noChangeShapeType="1"/>
            </p:cNvSpPr>
            <p:nvPr/>
          </p:nvSpPr>
          <p:spPr bwMode="auto">
            <a:xfrm>
              <a:off x="2372" y="3561"/>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96" name="Line 140"/>
            <p:cNvSpPr>
              <a:spLocks noChangeShapeType="1"/>
            </p:cNvSpPr>
            <p:nvPr/>
          </p:nvSpPr>
          <p:spPr bwMode="auto">
            <a:xfrm>
              <a:off x="2547" y="3561"/>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97" name="Freeform 141"/>
            <p:cNvSpPr>
              <a:spLocks/>
            </p:cNvSpPr>
            <p:nvPr/>
          </p:nvSpPr>
          <p:spPr bwMode="auto">
            <a:xfrm>
              <a:off x="1769" y="3693"/>
              <a:ext cx="238" cy="0"/>
            </a:xfrm>
            <a:custGeom>
              <a:avLst/>
              <a:gdLst/>
              <a:ahLst/>
              <a:cxnLst>
                <a:cxn ang="0">
                  <a:pos x="0" y="0"/>
                </a:cxn>
                <a:cxn ang="0">
                  <a:pos x="567" y="5"/>
                </a:cxn>
              </a:cxnLst>
              <a:rect l="0" t="0" r="r" b="b"/>
              <a:pathLst>
                <a:path w="567" h="5">
                  <a:moveTo>
                    <a:pt x="0" y="0"/>
                  </a:moveTo>
                  <a:lnTo>
                    <a:pt x="567" y="5"/>
                  </a:lnTo>
                </a:path>
              </a:pathLst>
            </a:custGeom>
            <a:noFill/>
            <a:ln w="38100" cmpd="sng">
              <a:solidFill>
                <a:srgbClr val="800000"/>
              </a:solidFill>
              <a:round/>
              <a:headEnd/>
              <a:tailEnd type="stealth" w="lg" len="lg"/>
            </a:ln>
          </p:spPr>
          <p:txBody>
            <a:bodyPr/>
            <a:lstStyle/>
            <a:p>
              <a:endParaRPr lang="zh-CN" altLang="en-US"/>
            </a:p>
          </p:txBody>
        </p:sp>
      </p:grpSp>
      <p:grpSp>
        <p:nvGrpSpPr>
          <p:cNvPr id="3" name="Group 126"/>
          <p:cNvGrpSpPr>
            <a:grpSpLocks/>
          </p:cNvGrpSpPr>
          <p:nvPr/>
        </p:nvGrpSpPr>
        <p:grpSpPr bwMode="auto">
          <a:xfrm>
            <a:off x="574576" y="2727101"/>
            <a:ext cx="1166812" cy="2744788"/>
            <a:chOff x="243" y="2095"/>
            <a:chExt cx="735" cy="1729"/>
          </a:xfrm>
        </p:grpSpPr>
        <p:sp>
          <p:nvSpPr>
            <p:cNvPr id="121872" name="Text Box 16"/>
            <p:cNvSpPr txBox="1">
              <a:spLocks noChangeArrowheads="1"/>
            </p:cNvSpPr>
            <p:nvPr/>
          </p:nvSpPr>
          <p:spPr bwMode="auto">
            <a:xfrm rot="-10691944" flipH="1" flipV="1">
              <a:off x="248" y="3584"/>
              <a:ext cx="134" cy="240"/>
            </a:xfrm>
            <a:prstGeom prst="rect">
              <a:avLst/>
            </a:prstGeom>
            <a:noFill/>
            <a:ln w="9525">
              <a:solidFill>
                <a:srgbClr val="FFFFFF"/>
              </a:solidFill>
              <a:miter lim="800000"/>
              <a:headEnd/>
              <a:tailEnd/>
            </a:ln>
          </p:spPr>
          <p:txBody>
            <a:bodyPr lIns="0" tIns="0" rIns="0" bIns="0"/>
            <a:lstStyle/>
            <a:p>
              <a:pPr algn="just" eaLnBrk="0" hangingPunct="0"/>
              <a:r>
                <a:rPr lang="zh-CN" altLang="en-US" sz="2400">
                  <a:solidFill>
                    <a:schemeClr val="tx1"/>
                  </a:solidFill>
                  <a:latin typeface="Times New Roman" pitchFamily="18" charset="0"/>
                  <a:ea typeface="宋体" charset="-122"/>
                </a:rPr>
                <a:t>3</a:t>
              </a:r>
            </a:p>
          </p:txBody>
        </p:sp>
        <p:sp>
          <p:nvSpPr>
            <p:cNvPr id="121873" name="Text Box 17"/>
            <p:cNvSpPr txBox="1">
              <a:spLocks noChangeArrowheads="1"/>
            </p:cNvSpPr>
            <p:nvPr/>
          </p:nvSpPr>
          <p:spPr bwMode="auto">
            <a:xfrm rot="-10691944" flipH="1" flipV="1">
              <a:off x="243" y="3071"/>
              <a:ext cx="134" cy="241"/>
            </a:xfrm>
            <a:prstGeom prst="rect">
              <a:avLst/>
            </a:prstGeom>
            <a:noFill/>
            <a:ln w="9525">
              <a:solidFill>
                <a:srgbClr val="FFFFFF"/>
              </a:solidFill>
              <a:miter lim="800000"/>
              <a:headEnd/>
              <a:tailEnd/>
            </a:ln>
          </p:spPr>
          <p:txBody>
            <a:bodyPr lIns="0" tIns="0" rIns="0" bIns="0"/>
            <a:lstStyle/>
            <a:p>
              <a:pPr algn="just" eaLnBrk="0" hangingPunct="0"/>
              <a:r>
                <a:rPr lang="zh-CN" altLang="en-US" sz="2400">
                  <a:solidFill>
                    <a:schemeClr val="tx1"/>
                  </a:solidFill>
                  <a:latin typeface="Times New Roman" pitchFamily="18" charset="0"/>
                  <a:ea typeface="宋体" charset="-122"/>
                </a:rPr>
                <a:t>2</a:t>
              </a:r>
            </a:p>
          </p:txBody>
        </p:sp>
        <p:sp>
          <p:nvSpPr>
            <p:cNvPr id="121874" name="Text Box 18"/>
            <p:cNvSpPr txBox="1">
              <a:spLocks noChangeArrowheads="1"/>
            </p:cNvSpPr>
            <p:nvPr/>
          </p:nvSpPr>
          <p:spPr bwMode="auto">
            <a:xfrm rot="-10710894" flipH="1" flipV="1">
              <a:off x="258" y="2597"/>
              <a:ext cx="132" cy="241"/>
            </a:xfrm>
            <a:prstGeom prst="rect">
              <a:avLst/>
            </a:prstGeom>
            <a:noFill/>
            <a:ln w="9525">
              <a:solidFill>
                <a:srgbClr val="FFFFFF"/>
              </a:solidFill>
              <a:miter lim="800000"/>
              <a:headEnd/>
              <a:tailEnd/>
            </a:ln>
          </p:spPr>
          <p:txBody>
            <a:bodyPr lIns="0" tIns="0" rIns="0" bIns="0"/>
            <a:lstStyle/>
            <a:p>
              <a:pPr algn="just" eaLnBrk="0" hangingPunct="0"/>
              <a:r>
                <a:rPr lang="zh-CN" altLang="en-US" sz="2400">
                  <a:solidFill>
                    <a:schemeClr val="tx1"/>
                  </a:solidFill>
                  <a:latin typeface="Times New Roman" pitchFamily="18" charset="0"/>
                  <a:ea typeface="宋体" charset="-122"/>
                </a:rPr>
                <a:t>1</a:t>
              </a:r>
            </a:p>
          </p:txBody>
        </p:sp>
        <p:sp>
          <p:nvSpPr>
            <p:cNvPr id="121875" name="Text Box 19"/>
            <p:cNvSpPr txBox="1">
              <a:spLocks noChangeArrowheads="1"/>
            </p:cNvSpPr>
            <p:nvPr/>
          </p:nvSpPr>
          <p:spPr bwMode="auto">
            <a:xfrm rot="-10710894" flipH="1" flipV="1">
              <a:off x="258" y="2098"/>
              <a:ext cx="132" cy="241"/>
            </a:xfrm>
            <a:prstGeom prst="rect">
              <a:avLst/>
            </a:prstGeom>
            <a:noFill/>
            <a:ln w="9525">
              <a:noFill/>
              <a:miter lim="800000"/>
              <a:headEnd/>
              <a:tailEnd/>
            </a:ln>
          </p:spPr>
          <p:txBody>
            <a:bodyPr lIns="0" tIns="0" rIns="0" bIns="0"/>
            <a:lstStyle/>
            <a:p>
              <a:pPr algn="just" eaLnBrk="0" hangingPunct="0"/>
              <a:r>
                <a:rPr lang="zh-CN" altLang="en-US" sz="2400" dirty="0">
                  <a:solidFill>
                    <a:schemeClr val="tx1"/>
                  </a:solidFill>
                  <a:latin typeface="Times New Roman" pitchFamily="18" charset="0"/>
                  <a:ea typeface="宋体" charset="-122"/>
                </a:rPr>
                <a:t>0</a:t>
              </a:r>
            </a:p>
          </p:txBody>
        </p:sp>
        <p:sp>
          <p:nvSpPr>
            <p:cNvPr id="121884" name="Text Box 28"/>
            <p:cNvSpPr txBox="1">
              <a:spLocks noChangeArrowheads="1"/>
            </p:cNvSpPr>
            <p:nvPr/>
          </p:nvSpPr>
          <p:spPr bwMode="auto">
            <a:xfrm>
              <a:off x="421" y="2095"/>
              <a:ext cx="555" cy="249"/>
            </a:xfrm>
            <a:prstGeom prst="rect">
              <a:avLst/>
            </a:prstGeom>
            <a:solidFill>
              <a:srgbClr val="FFFF99"/>
            </a:solidFill>
            <a:ln w="28575">
              <a:solidFill>
                <a:srgbClr val="000000"/>
              </a:solidFill>
              <a:miter lim="800000"/>
              <a:headEnd/>
              <a:tailEnd/>
            </a:ln>
            <a:effectLst/>
          </p:spPr>
          <p:txBody>
            <a:bodyPr lIns="0" tIns="0" rIns="0" bIns="0"/>
            <a:lstStyle/>
            <a:p>
              <a:pPr algn="just" eaLnBrk="0" hangingPunct="0">
                <a:lnSpc>
                  <a:spcPct val="90000"/>
                </a:lnSpc>
              </a:pPr>
              <a:r>
                <a:rPr lang="en-US" altLang="zh-CN" sz="2400" i="1">
                  <a:solidFill>
                    <a:schemeClr val="tx1"/>
                  </a:solidFill>
                  <a:latin typeface="Times New Roman" pitchFamily="18" charset="0"/>
                  <a:ea typeface="宋体" charset="-122"/>
                </a:rPr>
                <a:t>V</a:t>
              </a:r>
              <a:r>
                <a:rPr lang="en-US" altLang="zh-CN" sz="2400" baseline="-25000">
                  <a:solidFill>
                    <a:schemeClr val="tx1"/>
                  </a:solidFill>
                  <a:latin typeface="Times New Roman" pitchFamily="18" charset="0"/>
                  <a:ea typeface="宋体" charset="-122"/>
                </a:rPr>
                <a:t>1</a:t>
              </a:r>
              <a:endParaRPr lang="en-US" altLang="zh-CN" sz="2400">
                <a:solidFill>
                  <a:schemeClr val="tx1"/>
                </a:solidFill>
                <a:latin typeface="Times New Roman" pitchFamily="18" charset="0"/>
                <a:ea typeface="宋体" charset="-122"/>
              </a:endParaRPr>
            </a:p>
          </p:txBody>
        </p:sp>
        <p:sp>
          <p:nvSpPr>
            <p:cNvPr id="121885" name="Line 29"/>
            <p:cNvSpPr>
              <a:spLocks noChangeShapeType="1"/>
            </p:cNvSpPr>
            <p:nvPr/>
          </p:nvSpPr>
          <p:spPr bwMode="auto">
            <a:xfrm>
              <a:off x="630" y="2095"/>
              <a:ext cx="0" cy="249"/>
            </a:xfrm>
            <a:prstGeom prst="line">
              <a:avLst/>
            </a:prstGeom>
            <a:noFill/>
            <a:ln w="28575">
              <a:solidFill>
                <a:srgbClr val="000000"/>
              </a:solidFill>
              <a:round/>
              <a:headEnd/>
              <a:tailEnd/>
            </a:ln>
            <a:effectLst/>
          </p:spPr>
          <p:txBody>
            <a:bodyPr lIns="0" tIns="0" rIns="0" bIns="0"/>
            <a:lstStyle/>
            <a:p>
              <a:endParaRPr lang="zh-CN" altLang="en-US"/>
            </a:p>
          </p:txBody>
        </p:sp>
        <p:sp>
          <p:nvSpPr>
            <p:cNvPr id="121886" name="Line 30"/>
            <p:cNvSpPr>
              <a:spLocks noChangeShapeType="1"/>
            </p:cNvSpPr>
            <p:nvPr/>
          </p:nvSpPr>
          <p:spPr bwMode="auto">
            <a:xfrm>
              <a:off x="803" y="2095"/>
              <a:ext cx="0" cy="249"/>
            </a:xfrm>
            <a:prstGeom prst="line">
              <a:avLst/>
            </a:prstGeom>
            <a:noFill/>
            <a:ln w="28575">
              <a:solidFill>
                <a:srgbClr val="000000"/>
              </a:solidFill>
              <a:round/>
              <a:headEnd/>
              <a:tailEnd/>
            </a:ln>
            <a:effectLst/>
          </p:spPr>
          <p:txBody>
            <a:bodyPr lIns="0" tIns="0" rIns="0" bIns="0"/>
            <a:lstStyle/>
            <a:p>
              <a:endParaRPr lang="zh-CN" altLang="en-US"/>
            </a:p>
          </p:txBody>
        </p:sp>
        <p:sp>
          <p:nvSpPr>
            <p:cNvPr id="121889" name="Text Box 33"/>
            <p:cNvSpPr txBox="1">
              <a:spLocks noChangeArrowheads="1"/>
            </p:cNvSpPr>
            <p:nvPr/>
          </p:nvSpPr>
          <p:spPr bwMode="auto">
            <a:xfrm>
              <a:off x="421" y="2570"/>
              <a:ext cx="555" cy="249"/>
            </a:xfrm>
            <a:prstGeom prst="rect">
              <a:avLst/>
            </a:prstGeom>
            <a:solidFill>
              <a:srgbClr val="FFFF99"/>
            </a:solidFill>
            <a:ln w="28575">
              <a:solidFill>
                <a:srgbClr val="000000"/>
              </a:solidFill>
              <a:miter lim="800000"/>
              <a:headEnd/>
              <a:tailEnd/>
            </a:ln>
            <a:effectLst/>
          </p:spPr>
          <p:txBody>
            <a:bodyPr lIns="0" tIns="0" rIns="0" bIns="0"/>
            <a:lstStyle/>
            <a:p>
              <a:pPr algn="just" eaLnBrk="0" hangingPunct="0">
                <a:lnSpc>
                  <a:spcPct val="90000"/>
                </a:lnSpc>
              </a:pPr>
              <a:r>
                <a:rPr lang="en-US" altLang="zh-CN" sz="2400" i="1">
                  <a:solidFill>
                    <a:schemeClr val="tx1"/>
                  </a:solidFill>
                  <a:latin typeface="Times New Roman" pitchFamily="18" charset="0"/>
                  <a:ea typeface="宋体" charset="-122"/>
                </a:rPr>
                <a:t>V</a:t>
              </a:r>
              <a:r>
                <a:rPr lang="en-US" altLang="zh-CN" sz="2400" baseline="-25000">
                  <a:solidFill>
                    <a:schemeClr val="tx1"/>
                  </a:solidFill>
                  <a:latin typeface="Times New Roman" pitchFamily="18" charset="0"/>
                  <a:ea typeface="宋体" charset="-122"/>
                </a:rPr>
                <a:t>2</a:t>
              </a:r>
              <a:endParaRPr lang="en-US" altLang="zh-CN" sz="2000">
                <a:solidFill>
                  <a:schemeClr val="tx1"/>
                </a:solidFill>
                <a:latin typeface="Times New Roman" pitchFamily="18" charset="0"/>
                <a:ea typeface="宋体" charset="-122"/>
              </a:endParaRPr>
            </a:p>
          </p:txBody>
        </p:sp>
        <p:sp>
          <p:nvSpPr>
            <p:cNvPr id="121890" name="Line 34"/>
            <p:cNvSpPr>
              <a:spLocks noChangeShapeType="1"/>
            </p:cNvSpPr>
            <p:nvPr/>
          </p:nvSpPr>
          <p:spPr bwMode="auto">
            <a:xfrm>
              <a:off x="630" y="2570"/>
              <a:ext cx="0" cy="249"/>
            </a:xfrm>
            <a:prstGeom prst="line">
              <a:avLst/>
            </a:prstGeom>
            <a:noFill/>
            <a:ln w="28575">
              <a:solidFill>
                <a:srgbClr val="000000"/>
              </a:solidFill>
              <a:round/>
              <a:headEnd/>
              <a:tailEnd/>
            </a:ln>
            <a:effectLst/>
          </p:spPr>
          <p:txBody>
            <a:bodyPr lIns="0" tIns="0" rIns="0" bIns="0"/>
            <a:lstStyle/>
            <a:p>
              <a:endParaRPr lang="zh-CN" altLang="en-US"/>
            </a:p>
          </p:txBody>
        </p:sp>
        <p:sp>
          <p:nvSpPr>
            <p:cNvPr id="121891" name="Line 35"/>
            <p:cNvSpPr>
              <a:spLocks noChangeShapeType="1"/>
            </p:cNvSpPr>
            <p:nvPr/>
          </p:nvSpPr>
          <p:spPr bwMode="auto">
            <a:xfrm>
              <a:off x="803" y="2570"/>
              <a:ext cx="0" cy="249"/>
            </a:xfrm>
            <a:prstGeom prst="line">
              <a:avLst/>
            </a:prstGeom>
            <a:noFill/>
            <a:ln w="28575">
              <a:solidFill>
                <a:srgbClr val="000000"/>
              </a:solidFill>
              <a:round/>
              <a:headEnd/>
              <a:tailEnd/>
            </a:ln>
            <a:effectLst/>
          </p:spPr>
          <p:txBody>
            <a:bodyPr lIns="0" tIns="0" rIns="0" bIns="0"/>
            <a:lstStyle/>
            <a:p>
              <a:endParaRPr lang="zh-CN" altLang="en-US"/>
            </a:p>
          </p:txBody>
        </p:sp>
        <p:sp>
          <p:nvSpPr>
            <p:cNvPr id="121893" name="Text Box 37"/>
            <p:cNvSpPr txBox="1">
              <a:spLocks noChangeArrowheads="1"/>
            </p:cNvSpPr>
            <p:nvPr/>
          </p:nvSpPr>
          <p:spPr bwMode="auto">
            <a:xfrm>
              <a:off x="423" y="3065"/>
              <a:ext cx="555" cy="249"/>
            </a:xfrm>
            <a:prstGeom prst="rect">
              <a:avLst/>
            </a:prstGeom>
            <a:solidFill>
              <a:srgbClr val="FFFF99"/>
            </a:solidFill>
            <a:ln w="28575">
              <a:solidFill>
                <a:srgbClr val="000000"/>
              </a:solidFill>
              <a:miter lim="800000"/>
              <a:headEnd/>
              <a:tailEnd/>
            </a:ln>
            <a:effectLst/>
          </p:spPr>
          <p:txBody>
            <a:bodyPr lIns="0" tIns="0" rIns="0" bIns="0"/>
            <a:lstStyle/>
            <a:p>
              <a:pPr algn="just" eaLnBrk="0" hangingPunct="0">
                <a:lnSpc>
                  <a:spcPct val="90000"/>
                </a:lnSpc>
              </a:pPr>
              <a:r>
                <a:rPr lang="en-US" altLang="zh-CN" sz="2400" i="1">
                  <a:solidFill>
                    <a:schemeClr val="tx1"/>
                  </a:solidFill>
                  <a:latin typeface="Times New Roman" pitchFamily="18" charset="0"/>
                  <a:ea typeface="宋体" charset="-122"/>
                </a:rPr>
                <a:t>V</a:t>
              </a:r>
              <a:r>
                <a:rPr lang="en-US" altLang="zh-CN" sz="2400" baseline="-25000">
                  <a:solidFill>
                    <a:schemeClr val="tx1"/>
                  </a:solidFill>
                  <a:latin typeface="Times New Roman" pitchFamily="18" charset="0"/>
                  <a:ea typeface="宋体" charset="-122"/>
                </a:rPr>
                <a:t>3</a:t>
              </a:r>
              <a:endParaRPr lang="en-US" altLang="zh-CN" sz="2400">
                <a:solidFill>
                  <a:schemeClr val="tx1"/>
                </a:solidFill>
                <a:latin typeface="Times New Roman" pitchFamily="18" charset="0"/>
                <a:ea typeface="宋体" charset="-122"/>
              </a:endParaRPr>
            </a:p>
          </p:txBody>
        </p:sp>
        <p:sp>
          <p:nvSpPr>
            <p:cNvPr id="121894" name="Line 38"/>
            <p:cNvSpPr>
              <a:spLocks noChangeShapeType="1"/>
            </p:cNvSpPr>
            <p:nvPr/>
          </p:nvSpPr>
          <p:spPr bwMode="auto">
            <a:xfrm>
              <a:off x="631" y="3065"/>
              <a:ext cx="0" cy="249"/>
            </a:xfrm>
            <a:prstGeom prst="line">
              <a:avLst/>
            </a:prstGeom>
            <a:noFill/>
            <a:ln w="28575">
              <a:solidFill>
                <a:srgbClr val="000000"/>
              </a:solidFill>
              <a:round/>
              <a:headEnd/>
              <a:tailEnd/>
            </a:ln>
            <a:effectLst/>
          </p:spPr>
          <p:txBody>
            <a:bodyPr lIns="0" tIns="0" rIns="0" bIns="0"/>
            <a:lstStyle/>
            <a:p>
              <a:endParaRPr lang="zh-CN" altLang="en-US"/>
            </a:p>
          </p:txBody>
        </p:sp>
        <p:sp>
          <p:nvSpPr>
            <p:cNvPr id="121895" name="Line 39"/>
            <p:cNvSpPr>
              <a:spLocks noChangeShapeType="1"/>
            </p:cNvSpPr>
            <p:nvPr/>
          </p:nvSpPr>
          <p:spPr bwMode="auto">
            <a:xfrm>
              <a:off x="805" y="3065"/>
              <a:ext cx="0" cy="249"/>
            </a:xfrm>
            <a:prstGeom prst="line">
              <a:avLst/>
            </a:prstGeom>
            <a:noFill/>
            <a:ln w="28575">
              <a:solidFill>
                <a:srgbClr val="000000"/>
              </a:solidFill>
              <a:round/>
              <a:headEnd/>
              <a:tailEnd/>
            </a:ln>
            <a:effectLst/>
          </p:spPr>
          <p:txBody>
            <a:bodyPr lIns="0" tIns="0" rIns="0" bIns="0"/>
            <a:lstStyle/>
            <a:p>
              <a:endParaRPr lang="zh-CN" altLang="en-US"/>
            </a:p>
          </p:txBody>
        </p:sp>
        <p:sp>
          <p:nvSpPr>
            <p:cNvPr id="121897" name="Text Box 41"/>
            <p:cNvSpPr txBox="1">
              <a:spLocks noChangeArrowheads="1"/>
            </p:cNvSpPr>
            <p:nvPr/>
          </p:nvSpPr>
          <p:spPr bwMode="auto">
            <a:xfrm>
              <a:off x="421" y="3559"/>
              <a:ext cx="555" cy="249"/>
            </a:xfrm>
            <a:prstGeom prst="rect">
              <a:avLst/>
            </a:prstGeom>
            <a:solidFill>
              <a:srgbClr val="FFFF99"/>
            </a:solidFill>
            <a:ln w="28575">
              <a:solidFill>
                <a:srgbClr val="000000"/>
              </a:solidFill>
              <a:miter lim="800000"/>
              <a:headEnd/>
              <a:tailEnd/>
            </a:ln>
            <a:effectLst/>
          </p:spPr>
          <p:txBody>
            <a:bodyPr lIns="0" tIns="0" rIns="0" bIns="0"/>
            <a:lstStyle/>
            <a:p>
              <a:pPr algn="just" eaLnBrk="0" hangingPunct="0">
                <a:lnSpc>
                  <a:spcPct val="90000"/>
                </a:lnSpc>
              </a:pPr>
              <a:r>
                <a:rPr lang="en-US" altLang="zh-CN" sz="2400" i="1">
                  <a:solidFill>
                    <a:schemeClr val="tx1"/>
                  </a:solidFill>
                  <a:latin typeface="Times New Roman" pitchFamily="18" charset="0"/>
                  <a:ea typeface="宋体" charset="-122"/>
                </a:rPr>
                <a:t>V</a:t>
              </a:r>
              <a:r>
                <a:rPr lang="en-US" altLang="zh-CN" sz="2400" baseline="-25000">
                  <a:solidFill>
                    <a:schemeClr val="tx1"/>
                  </a:solidFill>
                  <a:latin typeface="Times New Roman" pitchFamily="18" charset="0"/>
                  <a:ea typeface="宋体" charset="-122"/>
                </a:rPr>
                <a:t>4</a:t>
              </a:r>
              <a:endParaRPr lang="en-US" altLang="zh-CN" sz="2400">
                <a:solidFill>
                  <a:schemeClr val="tx1"/>
                </a:solidFill>
                <a:latin typeface="Times New Roman" pitchFamily="18" charset="0"/>
                <a:ea typeface="宋体" charset="-122"/>
              </a:endParaRPr>
            </a:p>
          </p:txBody>
        </p:sp>
        <p:sp>
          <p:nvSpPr>
            <p:cNvPr id="121898" name="Line 42"/>
            <p:cNvSpPr>
              <a:spLocks noChangeShapeType="1"/>
            </p:cNvSpPr>
            <p:nvPr/>
          </p:nvSpPr>
          <p:spPr bwMode="auto">
            <a:xfrm>
              <a:off x="630" y="3559"/>
              <a:ext cx="0" cy="249"/>
            </a:xfrm>
            <a:prstGeom prst="line">
              <a:avLst/>
            </a:prstGeom>
            <a:noFill/>
            <a:ln w="28575">
              <a:solidFill>
                <a:srgbClr val="000000"/>
              </a:solidFill>
              <a:round/>
              <a:headEnd/>
              <a:tailEnd/>
            </a:ln>
            <a:effectLst/>
          </p:spPr>
          <p:txBody>
            <a:bodyPr lIns="0" tIns="0" rIns="0" bIns="0"/>
            <a:lstStyle/>
            <a:p>
              <a:endParaRPr lang="zh-CN" altLang="en-US"/>
            </a:p>
          </p:txBody>
        </p:sp>
        <p:sp>
          <p:nvSpPr>
            <p:cNvPr id="121899" name="Line 43"/>
            <p:cNvSpPr>
              <a:spLocks noChangeShapeType="1"/>
            </p:cNvSpPr>
            <p:nvPr/>
          </p:nvSpPr>
          <p:spPr bwMode="auto">
            <a:xfrm>
              <a:off x="803" y="3559"/>
              <a:ext cx="0" cy="249"/>
            </a:xfrm>
            <a:prstGeom prst="line">
              <a:avLst/>
            </a:prstGeom>
            <a:noFill/>
            <a:ln w="28575">
              <a:solidFill>
                <a:srgbClr val="000000"/>
              </a:solidFill>
              <a:round/>
              <a:headEnd/>
              <a:tailEnd/>
            </a:ln>
            <a:effectLst/>
          </p:spPr>
          <p:txBody>
            <a:bodyPr lIns="0" tIns="0" rIns="0" bIns="0"/>
            <a:lstStyle/>
            <a:p>
              <a:endParaRPr lang="zh-CN" altLang="en-US"/>
            </a:p>
          </p:txBody>
        </p:sp>
      </p:grpSp>
      <p:grpSp>
        <p:nvGrpSpPr>
          <p:cNvPr id="4" name="Group 128"/>
          <p:cNvGrpSpPr>
            <a:grpSpLocks/>
          </p:cNvGrpSpPr>
          <p:nvPr/>
        </p:nvGrpSpPr>
        <p:grpSpPr bwMode="auto">
          <a:xfrm>
            <a:off x="1636613" y="4298726"/>
            <a:ext cx="5527675" cy="395288"/>
            <a:chOff x="912" y="3085"/>
            <a:chExt cx="3482" cy="249"/>
          </a:xfrm>
        </p:grpSpPr>
        <p:sp>
          <p:nvSpPr>
            <p:cNvPr id="121930" name="Text Box 74"/>
            <p:cNvSpPr txBox="1">
              <a:spLocks noChangeArrowheads="1"/>
            </p:cNvSpPr>
            <p:nvPr/>
          </p:nvSpPr>
          <p:spPr bwMode="auto">
            <a:xfrm>
              <a:off x="3700" y="3085"/>
              <a:ext cx="694" cy="249"/>
            </a:xfrm>
            <a:prstGeom prst="rect">
              <a:avLst/>
            </a:prstGeom>
            <a:solidFill>
              <a:srgbClr val="FFFF99"/>
            </a:solidFill>
            <a:ln w="28575">
              <a:solidFill>
                <a:srgbClr val="000000"/>
              </a:solidFill>
              <a:miter lim="800000"/>
              <a:headEnd/>
              <a:tailEnd/>
            </a:ln>
            <a:effectLst/>
          </p:spPr>
          <p:txBody>
            <a:bodyPr lIns="36000" tIns="0" rIns="0" bIns="10800"/>
            <a:lstStyle/>
            <a:p>
              <a:pPr algn="just" eaLnBrk="0" hangingPunct="0"/>
              <a:r>
                <a:rPr lang="zh-CN" altLang="en-US" sz="2400">
                  <a:solidFill>
                    <a:schemeClr val="tx1"/>
                  </a:solidFill>
                  <a:latin typeface="Times New Roman" pitchFamily="18" charset="0"/>
                  <a:ea typeface="宋体" charset="-122"/>
                </a:rPr>
                <a:t>2  3</a:t>
              </a:r>
              <a:r>
                <a:rPr lang="zh-CN" altLang="en-US">
                  <a:solidFill>
                    <a:schemeClr val="tx1"/>
                  </a:solidFill>
                  <a:latin typeface="Times New Roman" pitchFamily="18" charset="0"/>
                  <a:ea typeface="宋体" charset="-122"/>
                </a:rPr>
                <a:t>     </a:t>
              </a:r>
              <a:r>
                <a:rPr lang="zh-CN" altLang="en-US" sz="2000">
                  <a:solidFill>
                    <a:schemeClr val="tx1"/>
                  </a:solidFill>
                  <a:latin typeface="Times New Roman" pitchFamily="18" charset="0"/>
                  <a:ea typeface="宋体" charset="-122"/>
                </a:rPr>
                <a:t>∧</a:t>
              </a:r>
            </a:p>
          </p:txBody>
        </p:sp>
        <p:sp>
          <p:nvSpPr>
            <p:cNvPr id="121931" name="Line 75"/>
            <p:cNvSpPr>
              <a:spLocks noChangeShapeType="1"/>
            </p:cNvSpPr>
            <p:nvPr/>
          </p:nvSpPr>
          <p:spPr bwMode="auto">
            <a:xfrm>
              <a:off x="3874" y="3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32" name="Line 76"/>
            <p:cNvSpPr>
              <a:spLocks noChangeShapeType="1"/>
            </p:cNvSpPr>
            <p:nvPr/>
          </p:nvSpPr>
          <p:spPr bwMode="auto">
            <a:xfrm>
              <a:off x="4047" y="3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33" name="Line 77"/>
            <p:cNvSpPr>
              <a:spLocks noChangeShapeType="1"/>
            </p:cNvSpPr>
            <p:nvPr/>
          </p:nvSpPr>
          <p:spPr bwMode="auto">
            <a:xfrm>
              <a:off x="4221" y="3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15" name="Freeform 59"/>
            <p:cNvSpPr>
              <a:spLocks/>
            </p:cNvSpPr>
            <p:nvPr/>
          </p:nvSpPr>
          <p:spPr bwMode="auto">
            <a:xfrm flipV="1">
              <a:off x="912" y="3213"/>
              <a:ext cx="2788" cy="1"/>
            </a:xfrm>
            <a:custGeom>
              <a:avLst/>
              <a:gdLst/>
              <a:ahLst/>
              <a:cxnLst>
                <a:cxn ang="0">
                  <a:pos x="0" y="0"/>
                </a:cxn>
                <a:cxn ang="0">
                  <a:pos x="330" y="0"/>
                </a:cxn>
              </a:cxnLst>
              <a:rect l="0" t="0" r="r" b="b"/>
              <a:pathLst>
                <a:path w="330" h="1">
                  <a:moveTo>
                    <a:pt x="0" y="0"/>
                  </a:moveTo>
                  <a:lnTo>
                    <a:pt x="330" y="0"/>
                  </a:lnTo>
                </a:path>
              </a:pathLst>
            </a:custGeom>
            <a:noFill/>
            <a:ln w="38100" cmpd="sng">
              <a:solidFill>
                <a:srgbClr val="800000"/>
              </a:solidFill>
              <a:round/>
              <a:headEnd/>
              <a:tailEnd type="stealth" w="lg" len="lg"/>
            </a:ln>
          </p:spPr>
          <p:txBody>
            <a:bodyPr/>
            <a:lstStyle/>
            <a:p>
              <a:endParaRPr lang="zh-CN" altLang="en-US"/>
            </a:p>
          </p:txBody>
        </p:sp>
      </p:grpSp>
      <p:grpSp>
        <p:nvGrpSpPr>
          <p:cNvPr id="5" name="Group 127"/>
          <p:cNvGrpSpPr>
            <a:grpSpLocks/>
          </p:cNvGrpSpPr>
          <p:nvPr/>
        </p:nvGrpSpPr>
        <p:grpSpPr bwMode="auto">
          <a:xfrm>
            <a:off x="1600101" y="2711226"/>
            <a:ext cx="4491037" cy="395288"/>
            <a:chOff x="889" y="2085"/>
            <a:chExt cx="2829" cy="249"/>
          </a:xfrm>
        </p:grpSpPr>
        <p:sp>
          <p:nvSpPr>
            <p:cNvPr id="121900" name="Text Box 44"/>
            <p:cNvSpPr txBox="1">
              <a:spLocks noChangeArrowheads="1"/>
            </p:cNvSpPr>
            <p:nvPr/>
          </p:nvSpPr>
          <p:spPr bwMode="auto">
            <a:xfrm>
              <a:off x="2044" y="2085"/>
              <a:ext cx="693" cy="249"/>
            </a:xfrm>
            <a:prstGeom prst="rect">
              <a:avLst/>
            </a:prstGeom>
            <a:solidFill>
              <a:srgbClr val="FFFF99"/>
            </a:solidFill>
            <a:ln w="28575">
              <a:solidFill>
                <a:srgbClr val="000000"/>
              </a:solidFill>
              <a:miter lim="800000"/>
              <a:headEnd/>
              <a:tailEnd/>
            </a:ln>
            <a:effectLst/>
          </p:spPr>
          <p:txBody>
            <a:bodyPr lIns="36000" tIns="0" rIns="0" bIns="10800"/>
            <a:lstStyle/>
            <a:p>
              <a:pPr algn="just" eaLnBrk="0" hangingPunct="0"/>
              <a:r>
                <a:rPr lang="zh-CN" altLang="en-US" sz="2400">
                  <a:solidFill>
                    <a:schemeClr val="tx1"/>
                  </a:solidFill>
                  <a:latin typeface="Times New Roman" pitchFamily="18" charset="0"/>
                  <a:ea typeface="宋体" charset="-122"/>
                </a:rPr>
                <a:t>0  1</a:t>
              </a:r>
            </a:p>
          </p:txBody>
        </p:sp>
        <p:sp>
          <p:nvSpPr>
            <p:cNvPr id="121901" name="Line 45"/>
            <p:cNvSpPr>
              <a:spLocks noChangeShapeType="1"/>
            </p:cNvSpPr>
            <p:nvPr/>
          </p:nvSpPr>
          <p:spPr bwMode="auto">
            <a:xfrm>
              <a:off x="2219" y="2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02" name="Line 46"/>
            <p:cNvSpPr>
              <a:spLocks noChangeShapeType="1"/>
            </p:cNvSpPr>
            <p:nvPr/>
          </p:nvSpPr>
          <p:spPr bwMode="auto">
            <a:xfrm>
              <a:off x="2390" y="2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03" name="Line 47"/>
            <p:cNvSpPr>
              <a:spLocks noChangeShapeType="1"/>
            </p:cNvSpPr>
            <p:nvPr/>
          </p:nvSpPr>
          <p:spPr bwMode="auto">
            <a:xfrm>
              <a:off x="2565" y="2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888" name="Line 32"/>
            <p:cNvSpPr>
              <a:spLocks noChangeShapeType="1"/>
            </p:cNvSpPr>
            <p:nvPr/>
          </p:nvSpPr>
          <p:spPr bwMode="auto">
            <a:xfrm flipV="1">
              <a:off x="889" y="2201"/>
              <a:ext cx="1158" cy="2"/>
            </a:xfrm>
            <a:prstGeom prst="line">
              <a:avLst/>
            </a:prstGeom>
            <a:noFill/>
            <a:ln w="38100">
              <a:solidFill>
                <a:srgbClr val="800000"/>
              </a:solidFill>
              <a:round/>
              <a:headEnd/>
              <a:tailEnd type="stealth" w="lg" len="lg"/>
            </a:ln>
          </p:spPr>
          <p:txBody>
            <a:bodyPr/>
            <a:lstStyle/>
            <a:p>
              <a:endParaRPr lang="zh-CN" altLang="en-US"/>
            </a:p>
          </p:txBody>
        </p:sp>
        <p:sp>
          <p:nvSpPr>
            <p:cNvPr id="121905" name="Text Box 49"/>
            <p:cNvSpPr txBox="1">
              <a:spLocks noChangeArrowheads="1"/>
            </p:cNvSpPr>
            <p:nvPr/>
          </p:nvSpPr>
          <p:spPr bwMode="auto">
            <a:xfrm>
              <a:off x="3025" y="2085"/>
              <a:ext cx="693" cy="249"/>
            </a:xfrm>
            <a:prstGeom prst="rect">
              <a:avLst/>
            </a:prstGeom>
            <a:solidFill>
              <a:srgbClr val="FFFF99"/>
            </a:solidFill>
            <a:ln w="28575">
              <a:solidFill>
                <a:srgbClr val="000000"/>
              </a:solidFill>
              <a:miter lim="800000"/>
              <a:headEnd/>
              <a:tailEnd/>
            </a:ln>
            <a:effectLst/>
          </p:spPr>
          <p:txBody>
            <a:bodyPr lIns="36000" tIns="0" rIns="0" bIns="10800"/>
            <a:lstStyle/>
            <a:p>
              <a:pPr algn="just" eaLnBrk="0" hangingPunct="0"/>
              <a:r>
                <a:rPr lang="zh-CN" altLang="en-US" sz="2400">
                  <a:solidFill>
                    <a:schemeClr val="tx1"/>
                  </a:solidFill>
                  <a:latin typeface="Times New Roman" pitchFamily="18" charset="0"/>
                  <a:ea typeface="宋体" charset="-122"/>
                </a:rPr>
                <a:t>0  2    </a:t>
              </a:r>
              <a:r>
                <a:rPr lang="zh-CN" altLang="en-US" sz="2000">
                  <a:solidFill>
                    <a:schemeClr val="tx1"/>
                  </a:solidFill>
                  <a:latin typeface="Times New Roman" pitchFamily="18" charset="0"/>
                  <a:ea typeface="宋体" charset="-122"/>
                </a:rPr>
                <a:t>∧</a:t>
              </a:r>
            </a:p>
          </p:txBody>
        </p:sp>
        <p:sp>
          <p:nvSpPr>
            <p:cNvPr id="121906" name="Line 50"/>
            <p:cNvSpPr>
              <a:spLocks noChangeShapeType="1"/>
            </p:cNvSpPr>
            <p:nvPr/>
          </p:nvSpPr>
          <p:spPr bwMode="auto">
            <a:xfrm>
              <a:off x="3198" y="2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07" name="Line 51"/>
            <p:cNvSpPr>
              <a:spLocks noChangeShapeType="1"/>
            </p:cNvSpPr>
            <p:nvPr/>
          </p:nvSpPr>
          <p:spPr bwMode="auto">
            <a:xfrm>
              <a:off x="3372" y="2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08" name="Line 52"/>
            <p:cNvSpPr>
              <a:spLocks noChangeShapeType="1"/>
            </p:cNvSpPr>
            <p:nvPr/>
          </p:nvSpPr>
          <p:spPr bwMode="auto">
            <a:xfrm>
              <a:off x="3537" y="2085"/>
              <a:ext cx="0" cy="249"/>
            </a:xfrm>
            <a:prstGeom prst="line">
              <a:avLst/>
            </a:prstGeom>
            <a:noFill/>
            <a:ln w="28575">
              <a:solidFill>
                <a:srgbClr val="000000"/>
              </a:solidFill>
              <a:round/>
              <a:headEnd/>
              <a:tailEnd/>
            </a:ln>
            <a:effectLst/>
          </p:spPr>
          <p:txBody>
            <a:bodyPr lIns="36000" tIns="0" rIns="0" bIns="10800"/>
            <a:lstStyle/>
            <a:p>
              <a:endParaRPr lang="zh-CN" altLang="en-US"/>
            </a:p>
          </p:txBody>
        </p:sp>
        <p:sp>
          <p:nvSpPr>
            <p:cNvPr id="121904" name="Freeform 48"/>
            <p:cNvSpPr>
              <a:spLocks/>
            </p:cNvSpPr>
            <p:nvPr/>
          </p:nvSpPr>
          <p:spPr bwMode="auto">
            <a:xfrm>
              <a:off x="2658" y="2200"/>
              <a:ext cx="375" cy="0"/>
            </a:xfrm>
            <a:custGeom>
              <a:avLst/>
              <a:gdLst/>
              <a:ahLst/>
              <a:cxnLst>
                <a:cxn ang="0">
                  <a:pos x="0" y="0"/>
                </a:cxn>
                <a:cxn ang="0">
                  <a:pos x="567" y="5"/>
                </a:cxn>
              </a:cxnLst>
              <a:rect l="0" t="0" r="r" b="b"/>
              <a:pathLst>
                <a:path w="567" h="5">
                  <a:moveTo>
                    <a:pt x="0" y="0"/>
                  </a:moveTo>
                  <a:lnTo>
                    <a:pt x="567" y="5"/>
                  </a:lnTo>
                </a:path>
              </a:pathLst>
            </a:custGeom>
            <a:noFill/>
            <a:ln w="38100" cmpd="sng">
              <a:solidFill>
                <a:srgbClr val="800000"/>
              </a:solidFill>
              <a:round/>
              <a:headEnd/>
              <a:tailEnd type="stealth" w="lg" len="lg"/>
            </a:ln>
          </p:spPr>
          <p:txBody>
            <a:bodyPr/>
            <a:lstStyle/>
            <a:p>
              <a:endParaRPr lang="zh-CN" altLang="en-US"/>
            </a:p>
          </p:txBody>
        </p:sp>
      </p:grpSp>
      <p:grpSp>
        <p:nvGrpSpPr>
          <p:cNvPr id="6" name="Group 143"/>
          <p:cNvGrpSpPr>
            <a:grpSpLocks/>
          </p:cNvGrpSpPr>
          <p:nvPr/>
        </p:nvGrpSpPr>
        <p:grpSpPr bwMode="auto">
          <a:xfrm>
            <a:off x="1306413" y="3123976"/>
            <a:ext cx="2578100" cy="958850"/>
            <a:chOff x="704" y="2345"/>
            <a:chExt cx="1624" cy="604"/>
          </a:xfrm>
        </p:grpSpPr>
        <p:sp>
          <p:nvSpPr>
            <p:cNvPr id="121880" name="Freeform 24"/>
            <p:cNvSpPr>
              <a:spLocks/>
            </p:cNvSpPr>
            <p:nvPr/>
          </p:nvSpPr>
          <p:spPr bwMode="auto">
            <a:xfrm>
              <a:off x="704" y="2947"/>
              <a:ext cx="1624" cy="2"/>
            </a:xfrm>
            <a:custGeom>
              <a:avLst/>
              <a:gdLst/>
              <a:ahLst/>
              <a:cxnLst>
                <a:cxn ang="0">
                  <a:pos x="0" y="0"/>
                </a:cxn>
                <a:cxn ang="0">
                  <a:pos x="2457" y="0"/>
                </a:cxn>
              </a:cxnLst>
              <a:rect l="0" t="0" r="r" b="b"/>
              <a:pathLst>
                <a:path w="2457" h="1">
                  <a:moveTo>
                    <a:pt x="0" y="0"/>
                  </a:moveTo>
                  <a:lnTo>
                    <a:pt x="2457" y="0"/>
                  </a:lnTo>
                </a:path>
              </a:pathLst>
            </a:custGeom>
            <a:noFill/>
            <a:ln w="28575" cmpd="sng">
              <a:solidFill>
                <a:srgbClr val="006600"/>
              </a:solidFill>
              <a:round/>
              <a:headEnd/>
              <a:tailEnd/>
            </a:ln>
          </p:spPr>
          <p:txBody>
            <a:bodyPr/>
            <a:lstStyle/>
            <a:p>
              <a:endParaRPr lang="zh-CN" altLang="en-US"/>
            </a:p>
          </p:txBody>
        </p:sp>
        <p:sp>
          <p:nvSpPr>
            <p:cNvPr id="121881" name="Line 25"/>
            <p:cNvSpPr>
              <a:spLocks noChangeShapeType="1"/>
            </p:cNvSpPr>
            <p:nvPr/>
          </p:nvSpPr>
          <p:spPr bwMode="auto">
            <a:xfrm flipH="1" flipV="1">
              <a:off x="2321" y="2345"/>
              <a:ext cx="2" cy="602"/>
            </a:xfrm>
            <a:prstGeom prst="line">
              <a:avLst/>
            </a:prstGeom>
            <a:noFill/>
            <a:ln w="28575">
              <a:solidFill>
                <a:srgbClr val="006600"/>
              </a:solidFill>
              <a:round/>
              <a:headEnd/>
              <a:tailEnd type="stealth" w="lg" len="lg"/>
            </a:ln>
          </p:spPr>
          <p:txBody>
            <a:bodyPr/>
            <a:lstStyle/>
            <a:p>
              <a:endParaRPr lang="zh-CN" altLang="en-US"/>
            </a:p>
          </p:txBody>
        </p:sp>
        <p:sp>
          <p:nvSpPr>
            <p:cNvPr id="121892" name="Line 36"/>
            <p:cNvSpPr>
              <a:spLocks noChangeShapeType="1"/>
            </p:cNvSpPr>
            <p:nvPr/>
          </p:nvSpPr>
          <p:spPr bwMode="auto">
            <a:xfrm>
              <a:off x="709" y="2743"/>
              <a:ext cx="0" cy="198"/>
            </a:xfrm>
            <a:prstGeom prst="line">
              <a:avLst/>
            </a:prstGeom>
            <a:noFill/>
            <a:ln w="28575">
              <a:solidFill>
                <a:srgbClr val="006600"/>
              </a:solidFill>
              <a:round/>
              <a:headEnd/>
              <a:tailEnd/>
            </a:ln>
          </p:spPr>
          <p:txBody>
            <a:bodyPr/>
            <a:lstStyle/>
            <a:p>
              <a:endParaRPr lang="zh-CN" altLang="en-US"/>
            </a:p>
          </p:txBody>
        </p:sp>
      </p:grpSp>
      <p:sp>
        <p:nvSpPr>
          <p:cNvPr id="121979" name="Text Box 123"/>
          <p:cNvSpPr txBox="1">
            <a:spLocks noChangeArrowheads="1"/>
          </p:cNvSpPr>
          <p:nvPr/>
        </p:nvSpPr>
        <p:spPr bwMode="auto">
          <a:xfrm>
            <a:off x="498475" y="1193378"/>
            <a:ext cx="4073525" cy="579438"/>
          </a:xfrm>
          <a:prstGeom prst="rect">
            <a:avLst/>
          </a:prstGeom>
          <a:noFill/>
          <a:ln w="9525">
            <a:noFill/>
            <a:miter lim="800000"/>
            <a:headEnd/>
            <a:tailEnd/>
          </a:ln>
          <a:effectLst>
            <a:outerShdw dist="28398" dir="1593903" algn="ctr" rotWithShape="0">
              <a:schemeClr val="bg2"/>
            </a:outerShdw>
          </a:effectLst>
        </p:spPr>
        <p:txBody>
          <a:bodyPr>
            <a:spAutoFit/>
          </a:bodyPr>
          <a:lstStyle/>
          <a:p>
            <a:pPr algn="l" eaLnBrk="0" hangingPunct="0">
              <a:spcBef>
                <a:spcPct val="50000"/>
              </a:spcBef>
            </a:pPr>
            <a:r>
              <a:rPr lang="zh-CN" altLang="en-US" sz="3200" b="1" dirty="0">
                <a:solidFill>
                  <a:srgbClr val="3333FF"/>
                </a:solidFill>
                <a:latin typeface="Times New Roman" pitchFamily="18" charset="0"/>
                <a:ea typeface="宋体" charset="-122"/>
              </a:rPr>
              <a:t>十字链表存储有向图 </a:t>
            </a:r>
          </a:p>
        </p:txBody>
      </p:sp>
      <p:sp>
        <p:nvSpPr>
          <p:cNvPr id="121981" name="Text Box 125"/>
          <p:cNvSpPr txBox="1">
            <a:spLocks noChangeArrowheads="1"/>
          </p:cNvSpPr>
          <p:nvPr/>
        </p:nvSpPr>
        <p:spPr bwMode="auto">
          <a:xfrm>
            <a:off x="1376263" y="3474814"/>
            <a:ext cx="292100" cy="396875"/>
          </a:xfrm>
          <a:prstGeom prst="rect">
            <a:avLst/>
          </a:prstGeom>
          <a:noFill/>
          <a:ln w="6350">
            <a:noFill/>
            <a:miter lim="800000"/>
            <a:headEnd/>
            <a:tailEnd/>
          </a:ln>
          <a:effectLst/>
        </p:spPr>
        <p:txBody>
          <a:bodyPr>
            <a:spAutoFit/>
          </a:bodyPr>
          <a:lstStyle/>
          <a:p>
            <a:pPr>
              <a:spcBef>
                <a:spcPct val="50000"/>
              </a:spcBef>
            </a:pPr>
            <a:r>
              <a:rPr lang="zh-CN" altLang="en-US" sz="2000">
                <a:solidFill>
                  <a:schemeClr val="tx1"/>
                </a:solidFill>
                <a:latin typeface="Times New Roman" pitchFamily="18" charset="0"/>
                <a:ea typeface="宋体" charset="-122"/>
              </a:rPr>
              <a:t>∧</a:t>
            </a:r>
          </a:p>
        </p:txBody>
      </p:sp>
      <p:grpSp>
        <p:nvGrpSpPr>
          <p:cNvPr id="7" name="Group 134"/>
          <p:cNvGrpSpPr>
            <a:grpSpLocks/>
          </p:cNvGrpSpPr>
          <p:nvPr/>
        </p:nvGrpSpPr>
        <p:grpSpPr bwMode="auto">
          <a:xfrm>
            <a:off x="1331813" y="3012851"/>
            <a:ext cx="1430338" cy="2444750"/>
            <a:chOff x="720" y="2275"/>
            <a:chExt cx="901" cy="1540"/>
          </a:xfrm>
        </p:grpSpPr>
        <p:sp>
          <p:nvSpPr>
            <p:cNvPr id="121986" name="Line 130"/>
            <p:cNvSpPr>
              <a:spLocks noChangeShapeType="1"/>
            </p:cNvSpPr>
            <p:nvPr/>
          </p:nvSpPr>
          <p:spPr bwMode="auto">
            <a:xfrm>
              <a:off x="720" y="2275"/>
              <a:ext cx="0" cy="183"/>
            </a:xfrm>
            <a:prstGeom prst="line">
              <a:avLst/>
            </a:prstGeom>
            <a:noFill/>
            <a:ln w="28575">
              <a:solidFill>
                <a:srgbClr val="006600"/>
              </a:solidFill>
              <a:round/>
              <a:headEnd/>
              <a:tailEnd/>
            </a:ln>
            <a:effectLst/>
          </p:spPr>
          <p:txBody>
            <a:bodyPr anchor="ctr">
              <a:spAutoFit/>
            </a:bodyPr>
            <a:lstStyle/>
            <a:p>
              <a:endParaRPr lang="zh-CN" altLang="en-US"/>
            </a:p>
          </p:txBody>
        </p:sp>
        <p:sp>
          <p:nvSpPr>
            <p:cNvPr id="121987" name="Line 131"/>
            <p:cNvSpPr>
              <a:spLocks noChangeShapeType="1"/>
            </p:cNvSpPr>
            <p:nvPr/>
          </p:nvSpPr>
          <p:spPr bwMode="auto">
            <a:xfrm>
              <a:off x="720" y="2458"/>
              <a:ext cx="844" cy="0"/>
            </a:xfrm>
            <a:prstGeom prst="line">
              <a:avLst/>
            </a:prstGeom>
            <a:noFill/>
            <a:ln w="28575">
              <a:solidFill>
                <a:srgbClr val="006600"/>
              </a:solidFill>
              <a:round/>
              <a:headEnd/>
              <a:tailEnd/>
            </a:ln>
            <a:effectLst/>
          </p:spPr>
          <p:txBody>
            <a:bodyPr anchor="ctr">
              <a:spAutoFit/>
            </a:bodyPr>
            <a:lstStyle/>
            <a:p>
              <a:endParaRPr lang="zh-CN" altLang="en-US"/>
            </a:p>
          </p:txBody>
        </p:sp>
        <p:sp>
          <p:nvSpPr>
            <p:cNvPr id="121988" name="Line 132"/>
            <p:cNvSpPr>
              <a:spLocks noChangeShapeType="1"/>
            </p:cNvSpPr>
            <p:nvPr/>
          </p:nvSpPr>
          <p:spPr bwMode="auto">
            <a:xfrm>
              <a:off x="1562" y="2467"/>
              <a:ext cx="0" cy="1066"/>
            </a:xfrm>
            <a:prstGeom prst="line">
              <a:avLst/>
            </a:prstGeom>
            <a:noFill/>
            <a:ln w="28575">
              <a:solidFill>
                <a:srgbClr val="006600"/>
              </a:solidFill>
              <a:round/>
              <a:headEnd type="none" w="lg" len="lg"/>
              <a:tailEnd type="stealth" w="lg" len="lg"/>
            </a:ln>
            <a:effectLst/>
          </p:spPr>
          <p:txBody>
            <a:bodyPr anchor="ctr">
              <a:spAutoFit/>
            </a:bodyPr>
            <a:lstStyle/>
            <a:p>
              <a:endParaRPr lang="zh-CN" altLang="en-US"/>
            </a:p>
          </p:txBody>
        </p:sp>
        <p:sp>
          <p:nvSpPr>
            <p:cNvPr id="121989" name="Text Box 133"/>
            <p:cNvSpPr txBox="1">
              <a:spLocks noChangeArrowheads="1"/>
            </p:cNvSpPr>
            <p:nvPr/>
          </p:nvSpPr>
          <p:spPr bwMode="auto">
            <a:xfrm>
              <a:off x="1437" y="3565"/>
              <a:ext cx="184" cy="250"/>
            </a:xfrm>
            <a:prstGeom prst="rect">
              <a:avLst/>
            </a:prstGeom>
            <a:noFill/>
            <a:ln w="6350">
              <a:noFill/>
              <a:miter lim="800000"/>
              <a:headEnd/>
              <a:tailEnd/>
            </a:ln>
            <a:effectLst/>
          </p:spPr>
          <p:txBody>
            <a:bodyPr>
              <a:spAutoFit/>
            </a:bodyPr>
            <a:lstStyle/>
            <a:p>
              <a:pPr>
                <a:spcBef>
                  <a:spcPct val="50000"/>
                </a:spcBef>
              </a:pPr>
              <a:r>
                <a:rPr lang="zh-CN" altLang="en-US" sz="2000">
                  <a:solidFill>
                    <a:schemeClr val="tx1"/>
                  </a:solidFill>
                  <a:latin typeface="Times New Roman" pitchFamily="18" charset="0"/>
                  <a:ea typeface="宋体" charset="-122"/>
                </a:rPr>
                <a:t>∧</a:t>
              </a:r>
            </a:p>
          </p:txBody>
        </p:sp>
      </p:grpSp>
      <p:grpSp>
        <p:nvGrpSpPr>
          <p:cNvPr id="8" name="Group 136"/>
          <p:cNvGrpSpPr>
            <a:grpSpLocks/>
          </p:cNvGrpSpPr>
          <p:nvPr/>
        </p:nvGrpSpPr>
        <p:grpSpPr bwMode="auto">
          <a:xfrm>
            <a:off x="6300192" y="1124744"/>
            <a:ext cx="2471738" cy="2335213"/>
            <a:chOff x="3980" y="792"/>
            <a:chExt cx="1557" cy="1471"/>
          </a:xfrm>
        </p:grpSpPr>
        <p:sp>
          <p:nvSpPr>
            <p:cNvPr id="121966" name="Freeform 110"/>
            <p:cNvSpPr>
              <a:spLocks/>
            </p:cNvSpPr>
            <p:nvPr/>
          </p:nvSpPr>
          <p:spPr bwMode="auto">
            <a:xfrm>
              <a:off x="4299" y="973"/>
              <a:ext cx="902" cy="1"/>
            </a:xfrm>
            <a:custGeom>
              <a:avLst/>
              <a:gdLst/>
              <a:ahLst/>
              <a:cxnLst>
                <a:cxn ang="0">
                  <a:pos x="0" y="7"/>
                </a:cxn>
                <a:cxn ang="0">
                  <a:pos x="901" y="0"/>
                </a:cxn>
              </a:cxnLst>
              <a:rect l="0" t="0" r="r" b="b"/>
              <a:pathLst>
                <a:path w="901" h="7">
                  <a:moveTo>
                    <a:pt x="0" y="7"/>
                  </a:moveTo>
                  <a:lnTo>
                    <a:pt x="901" y="0"/>
                  </a:lnTo>
                </a:path>
              </a:pathLst>
            </a:custGeom>
            <a:noFill/>
            <a:ln w="38100" cmpd="sng">
              <a:solidFill>
                <a:srgbClr val="000000"/>
              </a:solidFill>
              <a:round/>
              <a:headEnd/>
              <a:tailEnd type="stealth" w="lg" len="lg"/>
            </a:ln>
          </p:spPr>
          <p:txBody>
            <a:bodyPr lIns="10800" tIns="28800" rIns="0" bIns="10800"/>
            <a:lstStyle/>
            <a:p>
              <a:endParaRPr lang="zh-CN" altLang="en-US" b="1"/>
            </a:p>
          </p:txBody>
        </p:sp>
        <p:sp>
          <p:nvSpPr>
            <p:cNvPr id="121967" name="Oval 111"/>
            <p:cNvSpPr>
              <a:spLocks noChangeArrowheads="1"/>
            </p:cNvSpPr>
            <p:nvPr/>
          </p:nvSpPr>
          <p:spPr bwMode="auto">
            <a:xfrm>
              <a:off x="3985" y="823"/>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endParaRPr lang="zh-CN" altLang="en-US" b="1">
                <a:solidFill>
                  <a:schemeClr val="bg1"/>
                </a:solidFill>
              </a:endParaRPr>
            </a:p>
          </p:txBody>
        </p:sp>
        <p:sp>
          <p:nvSpPr>
            <p:cNvPr id="121968" name="Text Box 112"/>
            <p:cNvSpPr txBox="1">
              <a:spLocks noChangeArrowheads="1"/>
            </p:cNvSpPr>
            <p:nvPr/>
          </p:nvSpPr>
          <p:spPr bwMode="auto">
            <a:xfrm>
              <a:off x="4027" y="792"/>
              <a:ext cx="292" cy="375"/>
            </a:xfrm>
            <a:prstGeom prst="rect">
              <a:avLst/>
            </a:prstGeom>
            <a:noFill/>
            <a:ln w="28575">
              <a:noFill/>
              <a:miter lim="800000"/>
              <a:headEnd/>
              <a:tailEnd/>
            </a:ln>
            <a:effectLst/>
          </p:spPr>
          <p:txBody>
            <a:bodyPr lIns="10800" tIns="28800" rIns="0" bIns="10800"/>
            <a:lstStyle/>
            <a:p>
              <a:pPr algn="just" eaLnBrk="0" hangingPunct="0"/>
              <a:r>
                <a:rPr lang="en-US" altLang="zh-CN" sz="2800" b="1" i="1" dirty="0">
                  <a:solidFill>
                    <a:schemeClr val="bg1"/>
                  </a:solidFill>
                  <a:latin typeface="Times New Roman" pitchFamily="18" charset="0"/>
                  <a:ea typeface="宋体" charset="-122"/>
                </a:rPr>
                <a:t>V</a:t>
              </a:r>
              <a:r>
                <a:rPr lang="en-US" altLang="zh-CN" sz="2800" b="1" baseline="-25000" dirty="0">
                  <a:solidFill>
                    <a:schemeClr val="bg1"/>
                  </a:solidFill>
                  <a:latin typeface="Times New Roman" pitchFamily="18" charset="0"/>
                  <a:ea typeface="宋体" charset="-122"/>
                </a:rPr>
                <a:t>1</a:t>
              </a:r>
              <a:endParaRPr lang="en-US" altLang="zh-CN" sz="2800" b="1" dirty="0">
                <a:solidFill>
                  <a:schemeClr val="bg1"/>
                </a:solidFill>
                <a:latin typeface="Times New Roman" pitchFamily="18" charset="0"/>
                <a:ea typeface="宋体" charset="-122"/>
              </a:endParaRPr>
            </a:p>
          </p:txBody>
        </p:sp>
        <p:sp>
          <p:nvSpPr>
            <p:cNvPr id="121969" name="Oval 113"/>
            <p:cNvSpPr>
              <a:spLocks noChangeArrowheads="1"/>
            </p:cNvSpPr>
            <p:nvPr/>
          </p:nvSpPr>
          <p:spPr bwMode="auto">
            <a:xfrm>
              <a:off x="5203" y="831"/>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endParaRPr lang="zh-CN" altLang="en-US" b="1">
                <a:solidFill>
                  <a:schemeClr val="bg1"/>
                </a:solidFill>
              </a:endParaRPr>
            </a:p>
          </p:txBody>
        </p:sp>
        <p:sp>
          <p:nvSpPr>
            <p:cNvPr id="121970" name="Text Box 114"/>
            <p:cNvSpPr txBox="1">
              <a:spLocks noChangeArrowheads="1"/>
            </p:cNvSpPr>
            <p:nvPr/>
          </p:nvSpPr>
          <p:spPr bwMode="auto">
            <a:xfrm>
              <a:off x="5245" y="800"/>
              <a:ext cx="292" cy="375"/>
            </a:xfrm>
            <a:prstGeom prst="rect">
              <a:avLst/>
            </a:prstGeom>
            <a:noFill/>
            <a:ln w="28575">
              <a:noFill/>
              <a:miter lim="800000"/>
              <a:headEnd/>
              <a:tailEnd/>
            </a:ln>
            <a:effectLst/>
          </p:spPr>
          <p:txBody>
            <a:bodyPr lIns="10800" tIns="28800" rIns="0" bIns="10800"/>
            <a:lstStyle/>
            <a:p>
              <a:pPr algn="just" eaLnBrk="0" hangingPunct="0"/>
              <a:r>
                <a:rPr lang="en-US" altLang="zh-CN" sz="2800" b="1" i="1">
                  <a:solidFill>
                    <a:schemeClr val="bg1"/>
                  </a:solidFill>
                  <a:latin typeface="Times New Roman" pitchFamily="18" charset="0"/>
                  <a:ea typeface="宋体" charset="-122"/>
                </a:rPr>
                <a:t>V</a:t>
              </a:r>
              <a:r>
                <a:rPr lang="en-US" altLang="zh-CN" sz="2800" b="1" baseline="-25000">
                  <a:solidFill>
                    <a:schemeClr val="bg1"/>
                  </a:solidFill>
                  <a:latin typeface="Times New Roman" pitchFamily="18" charset="0"/>
                  <a:ea typeface="宋体" charset="-122"/>
                </a:rPr>
                <a:t>2</a:t>
              </a:r>
              <a:endParaRPr lang="en-US" altLang="zh-CN" sz="2800" b="1">
                <a:solidFill>
                  <a:schemeClr val="bg1"/>
                </a:solidFill>
                <a:latin typeface="Times New Roman" pitchFamily="18" charset="0"/>
                <a:ea typeface="宋体" charset="-122"/>
              </a:endParaRPr>
            </a:p>
          </p:txBody>
        </p:sp>
        <p:sp>
          <p:nvSpPr>
            <p:cNvPr id="121972" name="Line 116"/>
            <p:cNvSpPr>
              <a:spLocks noChangeShapeType="1"/>
            </p:cNvSpPr>
            <p:nvPr/>
          </p:nvSpPr>
          <p:spPr bwMode="auto">
            <a:xfrm flipH="1">
              <a:off x="4142" y="1138"/>
              <a:ext cx="0" cy="802"/>
            </a:xfrm>
            <a:prstGeom prst="line">
              <a:avLst/>
            </a:prstGeom>
            <a:noFill/>
            <a:ln w="38100">
              <a:solidFill>
                <a:srgbClr val="000000"/>
              </a:solidFill>
              <a:round/>
              <a:headEnd/>
              <a:tailEnd type="stealth" w="lg" len="lg"/>
            </a:ln>
          </p:spPr>
          <p:txBody>
            <a:bodyPr lIns="10800" tIns="28800" rIns="0" bIns="10800"/>
            <a:lstStyle/>
            <a:p>
              <a:endParaRPr lang="zh-CN" altLang="en-US" b="1"/>
            </a:p>
          </p:txBody>
        </p:sp>
        <p:sp>
          <p:nvSpPr>
            <p:cNvPr id="121973" name="Freeform 117"/>
            <p:cNvSpPr>
              <a:spLocks/>
            </p:cNvSpPr>
            <p:nvPr/>
          </p:nvSpPr>
          <p:spPr bwMode="auto">
            <a:xfrm>
              <a:off x="4279" y="2088"/>
              <a:ext cx="929" cy="1"/>
            </a:xfrm>
            <a:custGeom>
              <a:avLst/>
              <a:gdLst/>
              <a:ahLst/>
              <a:cxnLst>
                <a:cxn ang="0">
                  <a:pos x="0" y="0"/>
                </a:cxn>
                <a:cxn ang="0">
                  <a:pos x="901" y="5"/>
                </a:cxn>
              </a:cxnLst>
              <a:rect l="0" t="0" r="r" b="b"/>
              <a:pathLst>
                <a:path w="901" h="5">
                  <a:moveTo>
                    <a:pt x="0" y="0"/>
                  </a:moveTo>
                  <a:lnTo>
                    <a:pt x="901" y="5"/>
                  </a:lnTo>
                </a:path>
              </a:pathLst>
            </a:custGeom>
            <a:noFill/>
            <a:ln w="38100" cmpd="sng">
              <a:solidFill>
                <a:srgbClr val="000000"/>
              </a:solidFill>
              <a:round/>
              <a:headEnd/>
              <a:tailEnd type="stealth" w="lg" len="lg"/>
            </a:ln>
          </p:spPr>
          <p:txBody>
            <a:bodyPr lIns="10800" tIns="28800" rIns="0" bIns="10800"/>
            <a:lstStyle/>
            <a:p>
              <a:endParaRPr lang="zh-CN" altLang="en-US" b="1"/>
            </a:p>
          </p:txBody>
        </p:sp>
        <p:sp>
          <p:nvSpPr>
            <p:cNvPr id="121974" name="Line 118"/>
            <p:cNvSpPr>
              <a:spLocks noChangeShapeType="1"/>
            </p:cNvSpPr>
            <p:nvPr/>
          </p:nvSpPr>
          <p:spPr bwMode="auto">
            <a:xfrm flipH="1" flipV="1">
              <a:off x="4260" y="1073"/>
              <a:ext cx="987" cy="878"/>
            </a:xfrm>
            <a:prstGeom prst="line">
              <a:avLst/>
            </a:prstGeom>
            <a:noFill/>
            <a:ln w="38100">
              <a:solidFill>
                <a:srgbClr val="000000"/>
              </a:solidFill>
              <a:round/>
              <a:headEnd/>
              <a:tailEnd type="stealth" w="lg" len="lg"/>
            </a:ln>
          </p:spPr>
          <p:txBody>
            <a:bodyPr lIns="10800" tIns="28800" rIns="0" bIns="10800"/>
            <a:lstStyle/>
            <a:p>
              <a:endParaRPr lang="zh-CN" altLang="en-US" b="1"/>
            </a:p>
          </p:txBody>
        </p:sp>
        <p:sp>
          <p:nvSpPr>
            <p:cNvPr id="121975" name="Oval 119"/>
            <p:cNvSpPr>
              <a:spLocks noChangeArrowheads="1"/>
            </p:cNvSpPr>
            <p:nvPr/>
          </p:nvSpPr>
          <p:spPr bwMode="auto">
            <a:xfrm>
              <a:off x="3980" y="1919"/>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endParaRPr lang="zh-CN" altLang="en-US" b="1">
                <a:solidFill>
                  <a:schemeClr val="bg1"/>
                </a:solidFill>
              </a:endParaRPr>
            </a:p>
          </p:txBody>
        </p:sp>
        <p:sp>
          <p:nvSpPr>
            <p:cNvPr id="121976" name="Text Box 120"/>
            <p:cNvSpPr txBox="1">
              <a:spLocks noChangeArrowheads="1"/>
            </p:cNvSpPr>
            <p:nvPr/>
          </p:nvSpPr>
          <p:spPr bwMode="auto">
            <a:xfrm>
              <a:off x="4022" y="1888"/>
              <a:ext cx="292" cy="375"/>
            </a:xfrm>
            <a:prstGeom prst="rect">
              <a:avLst/>
            </a:prstGeom>
            <a:noFill/>
            <a:ln w="28575">
              <a:noFill/>
              <a:miter lim="800000"/>
              <a:headEnd/>
              <a:tailEnd/>
            </a:ln>
            <a:effectLst/>
          </p:spPr>
          <p:txBody>
            <a:bodyPr lIns="10800" tIns="28800" rIns="0" bIns="10800"/>
            <a:lstStyle/>
            <a:p>
              <a:pPr algn="just" eaLnBrk="0" hangingPunct="0"/>
              <a:r>
                <a:rPr lang="en-US" altLang="zh-CN" sz="2800" b="1" i="1">
                  <a:solidFill>
                    <a:schemeClr val="bg1"/>
                  </a:solidFill>
                  <a:latin typeface="Times New Roman" pitchFamily="18" charset="0"/>
                  <a:ea typeface="宋体" charset="-122"/>
                </a:rPr>
                <a:t>V</a:t>
              </a:r>
              <a:r>
                <a:rPr lang="en-US" altLang="zh-CN" sz="2800" b="1" baseline="-25000">
                  <a:solidFill>
                    <a:schemeClr val="bg1"/>
                  </a:solidFill>
                  <a:latin typeface="Times New Roman" pitchFamily="18" charset="0"/>
                  <a:ea typeface="宋体" charset="-122"/>
                </a:rPr>
                <a:t>3</a:t>
              </a:r>
              <a:endParaRPr lang="en-US" altLang="zh-CN" sz="2800" b="1">
                <a:solidFill>
                  <a:schemeClr val="bg1"/>
                </a:solidFill>
                <a:latin typeface="Times New Roman" pitchFamily="18" charset="0"/>
                <a:ea typeface="宋体" charset="-122"/>
              </a:endParaRPr>
            </a:p>
          </p:txBody>
        </p:sp>
        <p:sp>
          <p:nvSpPr>
            <p:cNvPr id="121977" name="Oval 121"/>
            <p:cNvSpPr>
              <a:spLocks noChangeArrowheads="1"/>
            </p:cNvSpPr>
            <p:nvPr/>
          </p:nvSpPr>
          <p:spPr bwMode="auto">
            <a:xfrm>
              <a:off x="5194" y="1917"/>
              <a:ext cx="317" cy="317"/>
            </a:xfrm>
            <a:prstGeom prst="ellipse">
              <a:avLst/>
            </a:prstGeom>
            <a:gradFill rotWithShape="1">
              <a:gsLst>
                <a:gs pos="0">
                  <a:schemeClr val="accent1"/>
                </a:gs>
                <a:gs pos="100000">
                  <a:schemeClr val="accent1">
                    <a:gamma/>
                    <a:shade val="46275"/>
                    <a:invGamma/>
                  </a:schemeClr>
                </a:gs>
              </a:gsLst>
              <a:path path="rect">
                <a:fillToRect r="100000" b="100000"/>
              </a:path>
            </a:gradFill>
            <a:ln w="28575">
              <a:noFill/>
              <a:round/>
              <a:headEnd/>
              <a:tailEnd/>
            </a:ln>
            <a:effectLst/>
          </p:spPr>
          <p:txBody>
            <a:bodyPr lIns="10800" tIns="28800" rIns="0" bIns="10800"/>
            <a:lstStyle/>
            <a:p>
              <a:endParaRPr lang="zh-CN" altLang="en-US" b="1">
                <a:solidFill>
                  <a:schemeClr val="bg1"/>
                </a:solidFill>
              </a:endParaRPr>
            </a:p>
          </p:txBody>
        </p:sp>
        <p:sp>
          <p:nvSpPr>
            <p:cNvPr id="121978" name="Text Box 122"/>
            <p:cNvSpPr txBox="1">
              <a:spLocks noChangeArrowheads="1"/>
            </p:cNvSpPr>
            <p:nvPr/>
          </p:nvSpPr>
          <p:spPr bwMode="auto">
            <a:xfrm>
              <a:off x="5236" y="1886"/>
              <a:ext cx="292" cy="375"/>
            </a:xfrm>
            <a:prstGeom prst="rect">
              <a:avLst/>
            </a:prstGeom>
            <a:noFill/>
            <a:ln w="28575">
              <a:noFill/>
              <a:miter lim="800000"/>
              <a:headEnd/>
              <a:tailEnd/>
            </a:ln>
            <a:effectLst/>
          </p:spPr>
          <p:txBody>
            <a:bodyPr lIns="10800" tIns="28800" rIns="0" bIns="10800"/>
            <a:lstStyle/>
            <a:p>
              <a:pPr algn="just" eaLnBrk="0" hangingPunct="0"/>
              <a:r>
                <a:rPr lang="en-US" altLang="zh-CN" sz="2800" b="1" i="1">
                  <a:solidFill>
                    <a:schemeClr val="bg1"/>
                  </a:solidFill>
                  <a:latin typeface="Times New Roman" pitchFamily="18" charset="0"/>
                  <a:ea typeface="宋体" charset="-122"/>
                </a:rPr>
                <a:t>V</a:t>
              </a:r>
              <a:r>
                <a:rPr lang="en-US" altLang="zh-CN" sz="2800" b="1" baseline="-25000">
                  <a:solidFill>
                    <a:schemeClr val="bg1"/>
                  </a:solidFill>
                  <a:latin typeface="Times New Roman" pitchFamily="18" charset="0"/>
                  <a:ea typeface="宋体" charset="-122"/>
                </a:rPr>
                <a:t>4</a:t>
              </a:r>
              <a:endParaRPr lang="en-US" altLang="zh-CN" sz="2800" b="1">
                <a:solidFill>
                  <a:schemeClr val="bg1"/>
                </a:solidFill>
                <a:latin typeface="Times New Roman" pitchFamily="18" charset="0"/>
                <a:ea typeface="宋体" charset="-122"/>
              </a:endParaRPr>
            </a:p>
          </p:txBody>
        </p:sp>
        <p:sp>
          <p:nvSpPr>
            <p:cNvPr id="121991" name="Line 135"/>
            <p:cNvSpPr>
              <a:spLocks noChangeShapeType="1"/>
            </p:cNvSpPr>
            <p:nvPr/>
          </p:nvSpPr>
          <p:spPr bwMode="auto">
            <a:xfrm flipH="1">
              <a:off x="5371" y="1138"/>
              <a:ext cx="0" cy="802"/>
            </a:xfrm>
            <a:prstGeom prst="line">
              <a:avLst/>
            </a:prstGeom>
            <a:noFill/>
            <a:ln w="38100">
              <a:solidFill>
                <a:srgbClr val="000000"/>
              </a:solidFill>
              <a:round/>
              <a:headEnd type="stealth" w="lg" len="lg"/>
              <a:tailEnd type="none" w="lg" len="lg"/>
            </a:ln>
          </p:spPr>
          <p:txBody>
            <a:bodyPr lIns="10800" tIns="28800" rIns="0" bIns="10800"/>
            <a:lstStyle/>
            <a:p>
              <a:endParaRPr lang="zh-CN" altLang="en-US" b="1"/>
            </a:p>
          </p:txBody>
        </p:sp>
      </p:grpSp>
      <p:grpSp>
        <p:nvGrpSpPr>
          <p:cNvPr id="9" name="Group 145"/>
          <p:cNvGrpSpPr>
            <a:grpSpLocks/>
          </p:cNvGrpSpPr>
          <p:nvPr/>
        </p:nvGrpSpPr>
        <p:grpSpPr bwMode="auto">
          <a:xfrm>
            <a:off x="3874988" y="2990626"/>
            <a:ext cx="292100" cy="2465388"/>
            <a:chOff x="2322" y="2261"/>
            <a:chExt cx="184" cy="1553"/>
          </a:xfrm>
        </p:grpSpPr>
        <p:sp>
          <p:nvSpPr>
            <p:cNvPr id="121909" name="Freeform 53"/>
            <p:cNvSpPr>
              <a:spLocks/>
            </p:cNvSpPr>
            <p:nvPr/>
          </p:nvSpPr>
          <p:spPr bwMode="auto">
            <a:xfrm flipH="1">
              <a:off x="2468" y="2261"/>
              <a:ext cx="1" cy="1270"/>
            </a:xfrm>
            <a:custGeom>
              <a:avLst/>
              <a:gdLst/>
              <a:ahLst/>
              <a:cxnLst>
                <a:cxn ang="0">
                  <a:pos x="0" y="0"/>
                </a:cxn>
                <a:cxn ang="0">
                  <a:pos x="1" y="1749"/>
                </a:cxn>
              </a:cxnLst>
              <a:rect l="0" t="0" r="r" b="b"/>
              <a:pathLst>
                <a:path w="1" h="1749">
                  <a:moveTo>
                    <a:pt x="0" y="0"/>
                  </a:moveTo>
                  <a:lnTo>
                    <a:pt x="1" y="1749"/>
                  </a:lnTo>
                </a:path>
              </a:pathLst>
            </a:custGeom>
            <a:noFill/>
            <a:ln w="28575" cmpd="sng">
              <a:solidFill>
                <a:srgbClr val="006600"/>
              </a:solidFill>
              <a:round/>
              <a:headEnd/>
              <a:tailEnd type="stealth" w="lg" len="lg"/>
            </a:ln>
          </p:spPr>
          <p:txBody>
            <a:bodyPr/>
            <a:lstStyle/>
            <a:p>
              <a:endParaRPr lang="zh-CN" altLang="en-US"/>
            </a:p>
          </p:txBody>
        </p:sp>
        <p:sp>
          <p:nvSpPr>
            <p:cNvPr id="122000" name="Text Box 144"/>
            <p:cNvSpPr txBox="1">
              <a:spLocks noChangeArrowheads="1"/>
            </p:cNvSpPr>
            <p:nvPr/>
          </p:nvSpPr>
          <p:spPr bwMode="auto">
            <a:xfrm>
              <a:off x="2322" y="3564"/>
              <a:ext cx="184" cy="250"/>
            </a:xfrm>
            <a:prstGeom prst="rect">
              <a:avLst/>
            </a:prstGeom>
            <a:noFill/>
            <a:ln w="6350">
              <a:noFill/>
              <a:miter lim="800000"/>
              <a:headEnd/>
              <a:tailEnd/>
            </a:ln>
            <a:effectLst/>
          </p:spPr>
          <p:txBody>
            <a:bodyPr>
              <a:spAutoFit/>
            </a:bodyPr>
            <a:lstStyle/>
            <a:p>
              <a:pPr>
                <a:spcBef>
                  <a:spcPct val="50000"/>
                </a:spcBef>
              </a:pPr>
              <a:r>
                <a:rPr lang="zh-CN" altLang="en-US" sz="2000">
                  <a:solidFill>
                    <a:schemeClr val="tx1"/>
                  </a:solidFill>
                  <a:latin typeface="Times New Roman" pitchFamily="18" charset="0"/>
                  <a:ea typeface="宋体" charset="-122"/>
                </a:rPr>
                <a:t>∧</a:t>
              </a:r>
            </a:p>
          </p:txBody>
        </p:sp>
      </p:grpSp>
      <p:grpSp>
        <p:nvGrpSpPr>
          <p:cNvPr id="10" name="Group 150"/>
          <p:cNvGrpSpPr>
            <a:grpSpLocks/>
          </p:cNvGrpSpPr>
          <p:nvPr/>
        </p:nvGrpSpPr>
        <p:grpSpPr bwMode="auto">
          <a:xfrm>
            <a:off x="1341338" y="2712814"/>
            <a:ext cx="4392613" cy="2095500"/>
            <a:chOff x="726" y="2086"/>
            <a:chExt cx="2767" cy="1320"/>
          </a:xfrm>
        </p:grpSpPr>
        <p:sp>
          <p:nvSpPr>
            <p:cNvPr id="121896" name="Line 40"/>
            <p:cNvSpPr>
              <a:spLocks noChangeShapeType="1"/>
            </p:cNvSpPr>
            <p:nvPr/>
          </p:nvSpPr>
          <p:spPr bwMode="auto">
            <a:xfrm flipH="1">
              <a:off x="729" y="3261"/>
              <a:ext cx="0" cy="136"/>
            </a:xfrm>
            <a:prstGeom prst="line">
              <a:avLst/>
            </a:prstGeom>
            <a:noFill/>
            <a:ln w="28575">
              <a:solidFill>
                <a:srgbClr val="006600"/>
              </a:solidFill>
              <a:round/>
              <a:headEnd/>
              <a:tailEnd/>
            </a:ln>
          </p:spPr>
          <p:txBody>
            <a:bodyPr/>
            <a:lstStyle/>
            <a:p>
              <a:endParaRPr lang="zh-CN" altLang="en-US"/>
            </a:p>
          </p:txBody>
        </p:sp>
        <p:grpSp>
          <p:nvGrpSpPr>
            <p:cNvPr id="11" name="Group 147"/>
            <p:cNvGrpSpPr>
              <a:grpSpLocks/>
            </p:cNvGrpSpPr>
            <p:nvPr/>
          </p:nvGrpSpPr>
          <p:grpSpPr bwMode="auto">
            <a:xfrm>
              <a:off x="726" y="2086"/>
              <a:ext cx="2767" cy="1320"/>
              <a:chOff x="726" y="2086"/>
              <a:chExt cx="2767" cy="1320"/>
            </a:xfrm>
          </p:grpSpPr>
          <p:sp>
            <p:nvSpPr>
              <p:cNvPr id="121877" name="Freeform 21"/>
              <p:cNvSpPr>
                <a:spLocks/>
              </p:cNvSpPr>
              <p:nvPr/>
            </p:nvSpPr>
            <p:spPr bwMode="auto">
              <a:xfrm flipV="1">
                <a:off x="726" y="3397"/>
                <a:ext cx="2626" cy="1"/>
              </a:xfrm>
              <a:custGeom>
                <a:avLst/>
                <a:gdLst/>
                <a:ahLst/>
                <a:cxnLst>
                  <a:cxn ang="0">
                    <a:pos x="3915" y="0"/>
                  </a:cxn>
                  <a:cxn ang="0">
                    <a:pos x="0" y="10"/>
                  </a:cxn>
                </a:cxnLst>
                <a:rect l="0" t="0" r="r" b="b"/>
                <a:pathLst>
                  <a:path w="3915" h="10">
                    <a:moveTo>
                      <a:pt x="3915" y="0"/>
                    </a:moveTo>
                    <a:lnTo>
                      <a:pt x="0" y="10"/>
                    </a:lnTo>
                  </a:path>
                </a:pathLst>
              </a:custGeom>
              <a:noFill/>
              <a:ln w="28575" cmpd="sng">
                <a:solidFill>
                  <a:srgbClr val="006600"/>
                </a:solidFill>
                <a:round/>
                <a:headEnd/>
                <a:tailEnd/>
              </a:ln>
            </p:spPr>
            <p:txBody>
              <a:bodyPr/>
              <a:lstStyle/>
              <a:p>
                <a:endParaRPr lang="zh-CN" altLang="en-US"/>
              </a:p>
            </p:txBody>
          </p:sp>
          <p:sp>
            <p:nvSpPr>
              <p:cNvPr id="121882" name="Freeform 26"/>
              <p:cNvSpPr>
                <a:spLocks/>
              </p:cNvSpPr>
              <p:nvPr/>
            </p:nvSpPr>
            <p:spPr bwMode="auto">
              <a:xfrm>
                <a:off x="3350" y="2345"/>
                <a:ext cx="1" cy="1061"/>
              </a:xfrm>
              <a:custGeom>
                <a:avLst/>
                <a:gdLst/>
                <a:ahLst/>
                <a:cxnLst>
                  <a:cxn ang="0">
                    <a:pos x="0" y="1439"/>
                  </a:cxn>
                  <a:cxn ang="0">
                    <a:pos x="3" y="0"/>
                  </a:cxn>
                </a:cxnLst>
                <a:rect l="0" t="0" r="r" b="b"/>
                <a:pathLst>
                  <a:path w="3" h="1439">
                    <a:moveTo>
                      <a:pt x="0" y="1439"/>
                    </a:moveTo>
                    <a:lnTo>
                      <a:pt x="3" y="0"/>
                    </a:lnTo>
                  </a:path>
                </a:pathLst>
              </a:custGeom>
              <a:noFill/>
              <a:ln w="28575" cmpd="sng">
                <a:solidFill>
                  <a:srgbClr val="006600"/>
                </a:solidFill>
                <a:round/>
                <a:headEnd/>
                <a:tailEnd type="stealth" w="lg" len="lg"/>
              </a:ln>
              <a:effectLst/>
            </p:spPr>
            <p:txBody>
              <a:bodyPr lIns="0" tIns="10800" rIns="0" bIns="10800"/>
              <a:lstStyle/>
              <a:p>
                <a:endParaRPr lang="zh-CN" altLang="en-US"/>
              </a:p>
            </p:txBody>
          </p:sp>
          <p:sp>
            <p:nvSpPr>
              <p:cNvPr id="122002" name="Text Box 146"/>
              <p:cNvSpPr txBox="1">
                <a:spLocks noChangeArrowheads="1"/>
              </p:cNvSpPr>
              <p:nvPr/>
            </p:nvSpPr>
            <p:spPr bwMode="auto">
              <a:xfrm>
                <a:off x="3309" y="2086"/>
                <a:ext cx="184" cy="250"/>
              </a:xfrm>
              <a:prstGeom prst="rect">
                <a:avLst/>
              </a:prstGeom>
              <a:noFill/>
              <a:ln w="6350">
                <a:noFill/>
                <a:miter lim="800000"/>
                <a:headEnd/>
                <a:tailEnd/>
              </a:ln>
              <a:effectLst/>
            </p:spPr>
            <p:txBody>
              <a:bodyPr>
                <a:spAutoFit/>
              </a:bodyPr>
              <a:lstStyle/>
              <a:p>
                <a:pPr>
                  <a:spcBef>
                    <a:spcPct val="50000"/>
                  </a:spcBef>
                </a:pPr>
                <a:r>
                  <a:rPr lang="zh-CN" altLang="en-US" sz="2000">
                    <a:solidFill>
                      <a:schemeClr val="tx1"/>
                    </a:solidFill>
                    <a:latin typeface="Times New Roman" pitchFamily="18" charset="0"/>
                    <a:ea typeface="宋体" charset="-122"/>
                  </a:rPr>
                  <a:t>∧</a:t>
                </a:r>
              </a:p>
            </p:txBody>
          </p:sp>
        </p:grpSp>
      </p:grpSp>
      <p:grpSp>
        <p:nvGrpSpPr>
          <p:cNvPr id="12" name="Group 149"/>
          <p:cNvGrpSpPr>
            <a:grpSpLocks/>
          </p:cNvGrpSpPr>
          <p:nvPr/>
        </p:nvGrpSpPr>
        <p:grpSpPr bwMode="auto">
          <a:xfrm>
            <a:off x="1312763" y="4297139"/>
            <a:ext cx="5519738" cy="1504950"/>
            <a:chOff x="708" y="3084"/>
            <a:chExt cx="3477" cy="948"/>
          </a:xfrm>
        </p:grpSpPr>
        <p:sp>
          <p:nvSpPr>
            <p:cNvPr id="121876" name="Freeform 20"/>
            <p:cNvSpPr>
              <a:spLocks/>
            </p:cNvSpPr>
            <p:nvPr/>
          </p:nvSpPr>
          <p:spPr bwMode="auto">
            <a:xfrm flipV="1">
              <a:off x="708" y="4029"/>
              <a:ext cx="3379" cy="1"/>
            </a:xfrm>
            <a:custGeom>
              <a:avLst/>
              <a:gdLst/>
              <a:ahLst/>
              <a:cxnLst>
                <a:cxn ang="0">
                  <a:pos x="5260" y="0"/>
                </a:cxn>
                <a:cxn ang="0">
                  <a:pos x="0" y="1"/>
                </a:cxn>
              </a:cxnLst>
              <a:rect l="0" t="0" r="r" b="b"/>
              <a:pathLst>
                <a:path w="5260" h="1">
                  <a:moveTo>
                    <a:pt x="5260" y="0"/>
                  </a:moveTo>
                  <a:lnTo>
                    <a:pt x="0" y="1"/>
                  </a:lnTo>
                </a:path>
              </a:pathLst>
            </a:custGeom>
            <a:noFill/>
            <a:ln w="28575" cmpd="sng">
              <a:solidFill>
                <a:srgbClr val="006600"/>
              </a:solidFill>
              <a:round/>
              <a:headEnd/>
              <a:tailEnd/>
            </a:ln>
          </p:spPr>
          <p:txBody>
            <a:bodyPr/>
            <a:lstStyle/>
            <a:p>
              <a:endParaRPr lang="zh-CN" altLang="en-US"/>
            </a:p>
          </p:txBody>
        </p:sp>
        <p:sp>
          <p:nvSpPr>
            <p:cNvPr id="121883" name="Freeform 27"/>
            <p:cNvSpPr>
              <a:spLocks/>
            </p:cNvSpPr>
            <p:nvPr/>
          </p:nvSpPr>
          <p:spPr bwMode="auto">
            <a:xfrm>
              <a:off x="4073" y="3335"/>
              <a:ext cx="1" cy="697"/>
            </a:xfrm>
            <a:custGeom>
              <a:avLst/>
              <a:gdLst/>
              <a:ahLst/>
              <a:cxnLst>
                <a:cxn ang="0">
                  <a:pos x="0" y="898"/>
                </a:cxn>
                <a:cxn ang="0">
                  <a:pos x="7" y="0"/>
                </a:cxn>
              </a:cxnLst>
              <a:rect l="0" t="0" r="r" b="b"/>
              <a:pathLst>
                <a:path w="7" h="898">
                  <a:moveTo>
                    <a:pt x="0" y="898"/>
                  </a:moveTo>
                  <a:lnTo>
                    <a:pt x="7" y="0"/>
                  </a:lnTo>
                </a:path>
              </a:pathLst>
            </a:custGeom>
            <a:noFill/>
            <a:ln w="28575" cap="flat" cmpd="sng">
              <a:solidFill>
                <a:srgbClr val="006600"/>
              </a:solidFill>
              <a:prstDash val="solid"/>
              <a:round/>
              <a:headEnd type="none" w="med" len="med"/>
              <a:tailEnd type="stealth" w="lg" len="lg"/>
            </a:ln>
            <a:effectLst/>
          </p:spPr>
          <p:txBody>
            <a:bodyPr lIns="0" tIns="10800" rIns="0" bIns="10800"/>
            <a:lstStyle/>
            <a:p>
              <a:endParaRPr lang="zh-CN" altLang="en-US"/>
            </a:p>
          </p:txBody>
        </p:sp>
        <p:sp>
          <p:nvSpPr>
            <p:cNvPr id="121934" name="Freeform 78"/>
            <p:cNvSpPr>
              <a:spLocks/>
            </p:cNvSpPr>
            <p:nvPr/>
          </p:nvSpPr>
          <p:spPr bwMode="auto">
            <a:xfrm>
              <a:off x="718" y="3747"/>
              <a:ext cx="0" cy="272"/>
            </a:xfrm>
            <a:custGeom>
              <a:avLst/>
              <a:gdLst/>
              <a:ahLst/>
              <a:cxnLst>
                <a:cxn ang="0">
                  <a:pos x="0" y="387"/>
                </a:cxn>
                <a:cxn ang="0">
                  <a:pos x="0" y="0"/>
                </a:cxn>
              </a:cxnLst>
              <a:rect l="0" t="0" r="r" b="b"/>
              <a:pathLst>
                <a:path w="1" h="387">
                  <a:moveTo>
                    <a:pt x="0" y="387"/>
                  </a:moveTo>
                  <a:lnTo>
                    <a:pt x="0" y="0"/>
                  </a:lnTo>
                </a:path>
              </a:pathLst>
            </a:custGeom>
            <a:noFill/>
            <a:ln w="28575" cmpd="sng">
              <a:solidFill>
                <a:srgbClr val="006600"/>
              </a:solidFill>
              <a:round/>
              <a:headEnd/>
              <a:tailEnd/>
            </a:ln>
          </p:spPr>
          <p:txBody>
            <a:bodyPr/>
            <a:lstStyle/>
            <a:p>
              <a:endParaRPr lang="zh-CN" altLang="en-US"/>
            </a:p>
          </p:txBody>
        </p:sp>
        <p:sp>
          <p:nvSpPr>
            <p:cNvPr id="122004" name="Text Box 148"/>
            <p:cNvSpPr txBox="1">
              <a:spLocks noChangeArrowheads="1"/>
            </p:cNvSpPr>
            <p:nvPr/>
          </p:nvSpPr>
          <p:spPr bwMode="auto">
            <a:xfrm>
              <a:off x="4001" y="3084"/>
              <a:ext cx="184" cy="250"/>
            </a:xfrm>
            <a:prstGeom prst="rect">
              <a:avLst/>
            </a:prstGeom>
            <a:noFill/>
            <a:ln w="6350">
              <a:noFill/>
              <a:miter lim="800000"/>
              <a:headEnd/>
              <a:tailEnd/>
            </a:ln>
            <a:effectLst/>
          </p:spPr>
          <p:txBody>
            <a:bodyPr>
              <a:spAutoFit/>
            </a:bodyPr>
            <a:lstStyle/>
            <a:p>
              <a:pPr>
                <a:spcBef>
                  <a:spcPct val="50000"/>
                </a:spcBef>
              </a:pPr>
              <a:r>
                <a:rPr lang="zh-CN" altLang="en-US" sz="2000">
                  <a:solidFill>
                    <a:schemeClr val="tx1"/>
                  </a:solidFill>
                  <a:latin typeface="Times New Roman" pitchFamily="18" charset="0"/>
                  <a:ea typeface="宋体" charset="-122"/>
                </a:rPr>
                <a:t>∧</a:t>
              </a:r>
            </a:p>
          </p:txBody>
        </p:sp>
      </p:grpSp>
      <p:grpSp>
        <p:nvGrpSpPr>
          <p:cNvPr id="13" name="Group 152"/>
          <p:cNvGrpSpPr>
            <a:grpSpLocks/>
          </p:cNvGrpSpPr>
          <p:nvPr/>
        </p:nvGrpSpPr>
        <p:grpSpPr bwMode="auto">
          <a:xfrm>
            <a:off x="2279551" y="2257201"/>
            <a:ext cx="4732337" cy="3548063"/>
            <a:chOff x="1317" y="1799"/>
            <a:chExt cx="2981" cy="2235"/>
          </a:xfrm>
        </p:grpSpPr>
        <p:sp>
          <p:nvSpPr>
            <p:cNvPr id="121946" name="Text Box 90"/>
            <p:cNvSpPr txBox="1">
              <a:spLocks noChangeArrowheads="1"/>
            </p:cNvSpPr>
            <p:nvPr/>
          </p:nvSpPr>
          <p:spPr bwMode="auto">
            <a:xfrm>
              <a:off x="3818" y="2807"/>
              <a:ext cx="480" cy="288"/>
            </a:xfrm>
            <a:prstGeom prst="rect">
              <a:avLst/>
            </a:prstGeom>
            <a:noFill/>
            <a:ln w="9525">
              <a:noFill/>
              <a:miter lim="800000"/>
              <a:headEnd/>
              <a:tailEnd/>
            </a:ln>
            <a:effectLst/>
          </p:spPr>
          <p:txBody>
            <a:bodyPr>
              <a:spAutoFit/>
            </a:bodyPr>
            <a:lstStyle/>
            <a:p>
              <a:pPr algn="l" eaLnBrk="0" hangingPunct="0">
                <a:spcBef>
                  <a:spcPct val="50000"/>
                </a:spcBef>
              </a:pP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3</a:t>
              </a: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4</a:t>
              </a:r>
            </a:p>
          </p:txBody>
        </p:sp>
        <p:sp>
          <p:nvSpPr>
            <p:cNvPr id="121947" name="Text Box 91"/>
            <p:cNvSpPr txBox="1">
              <a:spLocks noChangeArrowheads="1"/>
            </p:cNvSpPr>
            <p:nvPr/>
          </p:nvSpPr>
          <p:spPr bwMode="auto">
            <a:xfrm>
              <a:off x="1317" y="3726"/>
              <a:ext cx="480" cy="288"/>
            </a:xfrm>
            <a:prstGeom prst="rect">
              <a:avLst/>
            </a:prstGeom>
            <a:noFill/>
            <a:ln w="9525">
              <a:noFill/>
              <a:miter lim="800000"/>
              <a:headEnd/>
              <a:tailEnd/>
            </a:ln>
            <a:effectLst/>
          </p:spPr>
          <p:txBody>
            <a:bodyPr>
              <a:spAutoFit/>
            </a:bodyPr>
            <a:lstStyle/>
            <a:p>
              <a:pPr algn="l" eaLnBrk="0" hangingPunct="0">
                <a:spcBef>
                  <a:spcPct val="50000"/>
                </a:spcBef>
              </a:pP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4</a:t>
              </a: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1</a:t>
              </a:r>
            </a:p>
          </p:txBody>
        </p:sp>
        <p:sp>
          <p:nvSpPr>
            <p:cNvPr id="121943" name="Text Box 87"/>
            <p:cNvSpPr txBox="1">
              <a:spLocks noChangeArrowheads="1"/>
            </p:cNvSpPr>
            <p:nvPr/>
          </p:nvSpPr>
          <p:spPr bwMode="auto">
            <a:xfrm>
              <a:off x="2186" y="1799"/>
              <a:ext cx="480" cy="288"/>
            </a:xfrm>
            <a:prstGeom prst="rect">
              <a:avLst/>
            </a:prstGeom>
            <a:noFill/>
            <a:ln w="9525">
              <a:noFill/>
              <a:miter lim="800000"/>
              <a:headEnd/>
              <a:tailEnd/>
            </a:ln>
            <a:effectLst/>
          </p:spPr>
          <p:txBody>
            <a:bodyPr>
              <a:spAutoFit/>
            </a:bodyPr>
            <a:lstStyle/>
            <a:p>
              <a:pPr algn="l" eaLnBrk="0" hangingPunct="0">
                <a:spcBef>
                  <a:spcPct val="50000"/>
                </a:spcBef>
              </a:pP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1</a:t>
              </a: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2</a:t>
              </a:r>
            </a:p>
          </p:txBody>
        </p:sp>
        <p:sp>
          <p:nvSpPr>
            <p:cNvPr id="121944" name="Text Box 88"/>
            <p:cNvSpPr txBox="1">
              <a:spLocks noChangeArrowheads="1"/>
            </p:cNvSpPr>
            <p:nvPr/>
          </p:nvSpPr>
          <p:spPr bwMode="auto">
            <a:xfrm>
              <a:off x="3146" y="1799"/>
              <a:ext cx="480" cy="288"/>
            </a:xfrm>
            <a:prstGeom prst="rect">
              <a:avLst/>
            </a:prstGeom>
            <a:noFill/>
            <a:ln w="9525">
              <a:noFill/>
              <a:miter lim="800000"/>
              <a:headEnd/>
              <a:tailEnd/>
            </a:ln>
            <a:effectLst/>
          </p:spPr>
          <p:txBody>
            <a:bodyPr>
              <a:spAutoFit/>
            </a:bodyPr>
            <a:lstStyle/>
            <a:p>
              <a:pPr algn="l" eaLnBrk="0" hangingPunct="0">
                <a:spcBef>
                  <a:spcPct val="50000"/>
                </a:spcBef>
              </a:pP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1</a:t>
              </a: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3</a:t>
              </a:r>
            </a:p>
          </p:txBody>
        </p:sp>
        <p:sp>
          <p:nvSpPr>
            <p:cNvPr id="122007" name="Text Box 151"/>
            <p:cNvSpPr txBox="1">
              <a:spLocks noChangeArrowheads="1"/>
            </p:cNvSpPr>
            <p:nvPr/>
          </p:nvSpPr>
          <p:spPr bwMode="auto">
            <a:xfrm>
              <a:off x="2209" y="3746"/>
              <a:ext cx="480" cy="288"/>
            </a:xfrm>
            <a:prstGeom prst="rect">
              <a:avLst/>
            </a:prstGeom>
            <a:noFill/>
            <a:ln w="9525">
              <a:noFill/>
              <a:miter lim="800000"/>
              <a:headEnd/>
              <a:tailEnd/>
            </a:ln>
            <a:effectLst/>
          </p:spPr>
          <p:txBody>
            <a:bodyPr>
              <a:spAutoFit/>
            </a:bodyPr>
            <a:lstStyle/>
            <a:p>
              <a:pPr algn="l" eaLnBrk="0" hangingPunct="0">
                <a:spcBef>
                  <a:spcPct val="50000"/>
                </a:spcBef>
              </a:pP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4</a:t>
              </a:r>
              <a:r>
                <a:rPr lang="en-US" altLang="zh-CN" sz="2400" b="0" i="1">
                  <a:solidFill>
                    <a:schemeClr val="tx1"/>
                  </a:solidFill>
                  <a:latin typeface="Times New Roman" pitchFamily="18" charset="0"/>
                  <a:ea typeface="宋体" charset="-122"/>
                </a:rPr>
                <a:t>v</a:t>
              </a:r>
              <a:r>
                <a:rPr lang="en-US" altLang="zh-CN" sz="2400" b="0" baseline="-25000">
                  <a:solidFill>
                    <a:schemeClr val="tx1"/>
                  </a:solidFill>
                  <a:latin typeface="Times New Roman" pitchFamily="18" charset="0"/>
                  <a:ea typeface="宋体" charset="-122"/>
                </a:rPr>
                <a:t>2</a:t>
              </a:r>
            </a:p>
          </p:txBody>
        </p:sp>
      </p:grpSp>
      <p:sp>
        <p:nvSpPr>
          <p:cNvPr id="94"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en-US" altLang="zh-CN" kern="0" dirty="0" smtClean="0"/>
              <a:t>7.2  </a:t>
            </a:r>
            <a:r>
              <a:rPr lang="zh-CN" altLang="en-US" kern="0" dirty="0" smtClean="0"/>
              <a:t>图的存储结构</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198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8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250825" y="940321"/>
            <a:ext cx="8686800" cy="1552575"/>
          </a:xfrm>
          <a:prstGeom prst="rect">
            <a:avLst/>
          </a:prstGeom>
          <a:noFill/>
          <a:ln w="38100">
            <a:noFill/>
            <a:miter lim="800000"/>
            <a:headEnd/>
            <a:tailEnd/>
          </a:ln>
          <a:effectLst/>
        </p:spPr>
        <p:txBody>
          <a:bodyPr>
            <a:spAutoFit/>
          </a:bodyPr>
          <a:lstStyle/>
          <a:p>
            <a:pPr fontAlgn="base">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这是</a:t>
            </a:r>
            <a:r>
              <a:rPr kumimoji="1" lang="zh-CN" altLang="en-US" sz="2400" b="1" dirty="0" smtClean="0">
                <a:solidFill>
                  <a:srgbClr val="0000CC"/>
                </a:solidFill>
                <a:latin typeface="楷体_GB2312" pitchFamily="49" charset="-122"/>
                <a:ea typeface="楷体_GB2312" pitchFamily="49" charset="-122"/>
              </a:rPr>
              <a:t>无向图</a:t>
            </a:r>
            <a:r>
              <a:rPr kumimoji="1" lang="zh-CN" altLang="en-US" sz="2400" b="1" dirty="0" smtClean="0">
                <a:solidFill>
                  <a:srgbClr val="000000"/>
                </a:solidFill>
                <a:latin typeface="楷体_GB2312" pitchFamily="49" charset="-122"/>
                <a:ea typeface="楷体_GB2312" pitchFamily="49" charset="-122"/>
              </a:rPr>
              <a:t>的另一种存储结构，当对边操作时，无向图应采用此种结构存储。</a:t>
            </a:r>
          </a:p>
          <a:p>
            <a:pPr fontAlgn="base">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 </a:t>
            </a:r>
            <a:r>
              <a:rPr kumimoji="1" lang="en-US" altLang="zh-CN" sz="2400" b="1" dirty="0" smtClean="0">
                <a:solidFill>
                  <a:srgbClr val="000000"/>
                </a:solidFill>
                <a:latin typeface="Times New Roman" pitchFamily="18" charset="0"/>
                <a:ea typeface="楷体_GB2312" pitchFamily="49" charset="-122"/>
              </a:rPr>
              <a:t>1</a:t>
            </a:r>
            <a:r>
              <a:rPr kumimoji="1" lang="zh-CN" altLang="en-US"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楷体_GB2312" pitchFamily="49" charset="-122"/>
                <a:ea typeface="楷体_GB2312" pitchFamily="49" charset="-122"/>
              </a:rPr>
              <a:t>每条边只对应一个结点（称为</a:t>
            </a:r>
            <a:r>
              <a:rPr kumimoji="1" lang="zh-CN" altLang="en-US" sz="2400" b="1" dirty="0" smtClean="0">
                <a:solidFill>
                  <a:srgbClr val="0000CC"/>
                </a:solidFill>
                <a:latin typeface="楷体_GB2312" pitchFamily="49" charset="-122"/>
                <a:ea typeface="楷体_GB2312" pitchFamily="49" charset="-122"/>
              </a:rPr>
              <a:t>边结点</a:t>
            </a:r>
            <a:r>
              <a:rPr kumimoji="1" lang="zh-CN" altLang="en-US" sz="2400" b="1" dirty="0" smtClean="0">
                <a:solidFill>
                  <a:srgbClr val="000000"/>
                </a:solidFill>
                <a:latin typeface="楷体_GB2312" pitchFamily="49" charset="-122"/>
                <a:ea typeface="楷体_GB2312" pitchFamily="49" charset="-122"/>
              </a:rPr>
              <a:t>），设立</a:t>
            </a:r>
            <a:r>
              <a:rPr kumimoji="1" lang="en-US" altLang="zh-CN" sz="2400" b="1" dirty="0" smtClean="0">
                <a:solidFill>
                  <a:srgbClr val="0000CC"/>
                </a:solidFill>
                <a:latin typeface="楷体_GB2312" pitchFamily="49" charset="-122"/>
                <a:ea typeface="楷体_GB2312" pitchFamily="49" charset="-122"/>
              </a:rPr>
              <a:t>6</a:t>
            </a:r>
            <a:r>
              <a:rPr kumimoji="1" lang="zh-CN" altLang="en-US" sz="2400" b="1" dirty="0" smtClean="0">
                <a:solidFill>
                  <a:srgbClr val="0000CC"/>
                </a:solidFill>
                <a:latin typeface="楷体_GB2312" pitchFamily="49" charset="-122"/>
                <a:ea typeface="楷体_GB2312" pitchFamily="49" charset="-122"/>
              </a:rPr>
              <a:t>个域</a:t>
            </a:r>
            <a:r>
              <a:rPr kumimoji="1" lang="zh-CN" altLang="en-US" sz="2400" b="1" dirty="0" smtClean="0">
                <a:solidFill>
                  <a:srgbClr val="000000"/>
                </a:solidFill>
                <a:latin typeface="楷体_GB2312" pitchFamily="49" charset="-122"/>
                <a:ea typeface="楷体_GB2312" pitchFamily="49" charset="-122"/>
              </a:rPr>
              <a:t>；</a:t>
            </a:r>
          </a:p>
          <a:p>
            <a:pPr fontAlgn="base">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 </a:t>
            </a:r>
            <a:r>
              <a:rPr kumimoji="1" lang="en-US" altLang="zh-CN" sz="2400" b="1" dirty="0" smtClean="0">
                <a:solidFill>
                  <a:srgbClr val="000000"/>
                </a:solidFill>
                <a:latin typeface="Times New Roman" pitchFamily="18" charset="0"/>
                <a:ea typeface="楷体_GB2312" pitchFamily="49" charset="-122"/>
              </a:rPr>
              <a:t>2</a:t>
            </a:r>
            <a:r>
              <a:rPr kumimoji="1" lang="zh-CN" altLang="en-US"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楷体_GB2312" pitchFamily="49" charset="-122"/>
                <a:ea typeface="楷体_GB2312" pitchFamily="49" charset="-122"/>
              </a:rPr>
              <a:t>每个顶点也对应一个结点（</a:t>
            </a:r>
            <a:r>
              <a:rPr kumimoji="1" lang="zh-CN" altLang="en-US" sz="2400" b="1" dirty="0" smtClean="0">
                <a:solidFill>
                  <a:srgbClr val="0000CC"/>
                </a:solidFill>
                <a:latin typeface="楷体_GB2312" pitchFamily="49" charset="-122"/>
                <a:ea typeface="楷体_GB2312" pitchFamily="49" charset="-122"/>
              </a:rPr>
              <a:t>顶点结点</a:t>
            </a:r>
            <a:r>
              <a:rPr kumimoji="1" lang="zh-CN" altLang="en-US" sz="2400" b="1" dirty="0" smtClean="0">
                <a:solidFill>
                  <a:srgbClr val="000000"/>
                </a:solidFill>
                <a:latin typeface="楷体_GB2312" pitchFamily="49" charset="-122"/>
                <a:ea typeface="楷体_GB2312" pitchFamily="49" charset="-122"/>
              </a:rPr>
              <a:t>），设立</a:t>
            </a:r>
            <a:r>
              <a:rPr kumimoji="1" lang="en-US" altLang="zh-CN" sz="2400" b="1" dirty="0" smtClean="0">
                <a:solidFill>
                  <a:srgbClr val="000000"/>
                </a:solidFill>
                <a:latin typeface="楷体_GB2312" pitchFamily="49" charset="-122"/>
                <a:ea typeface="楷体_GB2312" pitchFamily="49" charset="-122"/>
              </a:rPr>
              <a:t>2</a:t>
            </a:r>
            <a:r>
              <a:rPr kumimoji="1" lang="zh-CN" altLang="en-US" sz="2400" b="1" dirty="0" smtClean="0">
                <a:solidFill>
                  <a:srgbClr val="000000"/>
                </a:solidFill>
                <a:latin typeface="楷体_GB2312" pitchFamily="49" charset="-122"/>
                <a:ea typeface="楷体_GB2312" pitchFamily="49" charset="-122"/>
              </a:rPr>
              <a:t>个域；</a:t>
            </a:r>
            <a:endParaRPr kumimoji="1" lang="zh-CN" altLang="en-US" sz="2400" dirty="0" smtClean="0">
              <a:solidFill>
                <a:srgbClr val="000000"/>
              </a:solidFill>
              <a:latin typeface="楷体_GB2312" pitchFamily="49" charset="-122"/>
              <a:ea typeface="楷体_GB2312" pitchFamily="49" charset="-122"/>
            </a:endParaRPr>
          </a:p>
        </p:txBody>
      </p:sp>
      <p:graphicFrame>
        <p:nvGraphicFramePr>
          <p:cNvPr id="75832" name="Group 56"/>
          <p:cNvGraphicFramePr>
            <a:graphicFrameLocks noGrp="1"/>
          </p:cNvGraphicFramePr>
          <p:nvPr/>
        </p:nvGraphicFramePr>
        <p:xfrm>
          <a:off x="4211638" y="3141663"/>
          <a:ext cx="4495800" cy="406400"/>
        </p:xfrm>
        <a:graphic>
          <a:graphicData uri="http://schemas.openxmlformats.org/drawingml/2006/table">
            <a:tbl>
              <a:tblPr/>
              <a:tblGrid>
                <a:gridCol w="809625"/>
                <a:gridCol w="688975"/>
                <a:gridCol w="749300"/>
                <a:gridCol w="749300"/>
                <a:gridCol w="749300"/>
                <a:gridCol w="749300"/>
              </a:tblGrid>
              <a:tr h="406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mark</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ivex</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ilink</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jvex</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jlink</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info</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5796" name="Rectangle 20"/>
          <p:cNvSpPr>
            <a:spLocks noChangeArrowheads="1"/>
          </p:cNvSpPr>
          <p:nvPr/>
        </p:nvSpPr>
        <p:spPr bwMode="auto">
          <a:xfrm>
            <a:off x="5580063" y="2636838"/>
            <a:ext cx="1338262"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dirty="0" smtClean="0">
                <a:solidFill>
                  <a:srgbClr val="FF0000"/>
                </a:solidFill>
                <a:latin typeface="Times New Roman" pitchFamily="18" charset="0"/>
                <a:ea typeface="楷体_GB2312" pitchFamily="49" charset="-122"/>
              </a:rPr>
              <a:t>边结点</a:t>
            </a:r>
          </a:p>
        </p:txBody>
      </p:sp>
      <p:sp>
        <p:nvSpPr>
          <p:cNvPr id="75808" name="Rectangle 32"/>
          <p:cNvSpPr>
            <a:spLocks noGrp="1" noChangeArrowheads="1"/>
          </p:cNvSpPr>
          <p:nvPr>
            <p:ph type="title"/>
          </p:nvPr>
        </p:nvSpPr>
        <p:spPr>
          <a:xfrm>
            <a:off x="250825" y="260350"/>
            <a:ext cx="3240088" cy="549275"/>
          </a:xfrm>
        </p:spPr>
        <p:txBody>
          <a:bodyPr/>
          <a:lstStyle/>
          <a:p>
            <a:pPr algn="l" eaLnBrk="1" hangingPunct="1"/>
            <a:r>
              <a:rPr lang="zh-CN" altLang="en-US" sz="3200" b="1" dirty="0" smtClean="0">
                <a:solidFill>
                  <a:srgbClr val="FF0000"/>
                </a:solidFill>
              </a:rPr>
              <a:t>邻接多重表</a:t>
            </a:r>
          </a:p>
        </p:txBody>
      </p:sp>
      <p:sp>
        <p:nvSpPr>
          <p:cNvPr id="75810" name="Rectangle 34"/>
          <p:cNvSpPr>
            <a:spLocks noChangeArrowheads="1"/>
          </p:cNvSpPr>
          <p:nvPr/>
        </p:nvSpPr>
        <p:spPr bwMode="auto">
          <a:xfrm>
            <a:off x="3635375" y="4292600"/>
            <a:ext cx="5256213" cy="1625600"/>
          </a:xfrm>
          <a:prstGeom prst="rect">
            <a:avLst/>
          </a:prstGeom>
          <a:noFill/>
          <a:ln w="9525">
            <a:solidFill>
              <a:schemeClr val="accent2"/>
            </a:solidFill>
            <a:miter lim="800000"/>
            <a:headEnd/>
            <a:tailEnd/>
          </a:ln>
          <a:effectLst/>
        </p:spPr>
        <p:txBody>
          <a:bodyPr>
            <a:spAutoFit/>
          </a:bodyPr>
          <a:lstStyle/>
          <a:p>
            <a:pPr fontAlgn="base">
              <a:spcBef>
                <a:spcPct val="0"/>
              </a:spcBef>
              <a:spcAft>
                <a:spcPct val="0"/>
              </a:spcAft>
            </a:pPr>
            <a:r>
              <a:rPr kumimoji="1" lang="en-US" altLang="zh-CN" sz="2000" b="1" smtClean="0">
                <a:solidFill>
                  <a:srgbClr val="0000CC"/>
                </a:solidFill>
                <a:latin typeface="Times New Roman" pitchFamily="18" charset="0"/>
                <a:ea typeface="黑体" pitchFamily="2" charset="-122"/>
              </a:rPr>
              <a:t>mark</a:t>
            </a:r>
            <a:r>
              <a:rPr kumimoji="1" lang="zh-CN" altLang="en-US" sz="2000" b="1" smtClean="0">
                <a:solidFill>
                  <a:srgbClr val="0000CC"/>
                </a:solidFill>
                <a:latin typeface="Times New Roman" pitchFamily="18" charset="0"/>
                <a:ea typeface="黑体" pitchFamily="2" charset="-122"/>
              </a:rPr>
              <a:t>：</a:t>
            </a:r>
            <a:r>
              <a:rPr kumimoji="1" lang="zh-CN" altLang="en-US" sz="2000" b="1" smtClean="0">
                <a:solidFill>
                  <a:srgbClr val="0000CC"/>
                </a:solidFill>
                <a:latin typeface="Times New Roman" pitchFamily="18" charset="0"/>
                <a:ea typeface="楷体_GB2312" pitchFamily="49" charset="-122"/>
              </a:rPr>
              <a:t>标志域，如处理过或搜索过。</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ivex, jvex :  </a:t>
            </a:r>
            <a:r>
              <a:rPr kumimoji="1" lang="zh-CN" altLang="en-US" sz="2000" b="1" smtClean="0">
                <a:solidFill>
                  <a:srgbClr val="000000"/>
                </a:solidFill>
                <a:latin typeface="Times New Roman" pitchFamily="18" charset="0"/>
                <a:ea typeface="楷体_GB2312" pitchFamily="49" charset="-122"/>
              </a:rPr>
              <a:t>顶点域，边依附的两个顶点位置。</a:t>
            </a:r>
            <a:r>
              <a:rPr kumimoji="1" lang="zh-CN" altLang="en-US" b="1" smtClean="0">
                <a:solidFill>
                  <a:srgbClr val="000000"/>
                </a:solidFill>
                <a:latin typeface="Times New Roman" pitchFamily="18" charset="0"/>
                <a:ea typeface="黑体" pitchFamily="2" charset="-122"/>
              </a:rPr>
              <a:t> </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ilink:  </a:t>
            </a:r>
            <a:r>
              <a:rPr kumimoji="1" lang="zh-CN" altLang="en-US" sz="2000" b="1" smtClean="0">
                <a:solidFill>
                  <a:srgbClr val="000000"/>
                </a:solidFill>
                <a:latin typeface="楷体_GB2312" pitchFamily="49" charset="-122"/>
                <a:ea typeface="楷体_GB2312" pitchFamily="49" charset="-122"/>
              </a:rPr>
              <a:t>指向下一条依附顶点 </a:t>
            </a:r>
            <a:r>
              <a:rPr kumimoji="1" lang="en-US" altLang="zh-CN" sz="2000" b="1" smtClean="0">
                <a:solidFill>
                  <a:srgbClr val="000000"/>
                </a:solidFill>
                <a:latin typeface="楷体_GB2312" pitchFamily="49" charset="-122"/>
                <a:ea typeface="楷体_GB2312" pitchFamily="49" charset="-122"/>
              </a:rPr>
              <a:t>i </a:t>
            </a:r>
            <a:r>
              <a:rPr kumimoji="1" lang="zh-CN" altLang="en-US" sz="2000" b="1" smtClean="0">
                <a:solidFill>
                  <a:srgbClr val="000000"/>
                </a:solidFill>
                <a:latin typeface="楷体_GB2312" pitchFamily="49" charset="-122"/>
                <a:ea typeface="楷体_GB2312" pitchFamily="49" charset="-122"/>
              </a:rPr>
              <a:t>的边结点位置。</a:t>
            </a:r>
          </a:p>
          <a:p>
            <a:pP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jlink:  </a:t>
            </a:r>
            <a:r>
              <a:rPr kumimoji="1" lang="zh-CN" altLang="en-US" sz="2000" b="1" smtClean="0">
                <a:solidFill>
                  <a:srgbClr val="000000"/>
                </a:solidFill>
                <a:latin typeface="楷体_GB2312" pitchFamily="49" charset="-122"/>
                <a:ea typeface="楷体_GB2312" pitchFamily="49" charset="-122"/>
              </a:rPr>
              <a:t>指向下一条依附顶点 </a:t>
            </a:r>
            <a:r>
              <a:rPr kumimoji="1" lang="en-US" altLang="zh-CN" sz="2000" b="1" smtClean="0">
                <a:solidFill>
                  <a:srgbClr val="000000"/>
                </a:solidFill>
                <a:latin typeface="楷体_GB2312" pitchFamily="49" charset="-122"/>
                <a:ea typeface="楷体_GB2312" pitchFamily="49" charset="-122"/>
              </a:rPr>
              <a:t>j </a:t>
            </a:r>
            <a:r>
              <a:rPr kumimoji="1" lang="zh-CN" altLang="en-US" sz="2000" b="1" smtClean="0">
                <a:solidFill>
                  <a:srgbClr val="000000"/>
                </a:solidFill>
                <a:latin typeface="楷体_GB2312" pitchFamily="49" charset="-122"/>
                <a:ea typeface="楷体_GB2312" pitchFamily="49" charset="-122"/>
              </a:rPr>
              <a:t>的边结点位置。</a:t>
            </a:r>
          </a:p>
          <a:p>
            <a:pPr fontAlgn="base">
              <a:spcBef>
                <a:spcPct val="0"/>
              </a:spcBef>
              <a:spcAft>
                <a:spcPct val="0"/>
              </a:spcAft>
            </a:pPr>
            <a:r>
              <a:rPr kumimoji="1" lang="en-US" altLang="zh-CN" sz="2000" b="1" smtClean="0">
                <a:solidFill>
                  <a:srgbClr val="0000CC"/>
                </a:solidFill>
                <a:latin typeface="Times New Roman" pitchFamily="18" charset="0"/>
                <a:ea typeface="黑体" pitchFamily="2" charset="-122"/>
              </a:rPr>
              <a:t>info:  </a:t>
            </a:r>
            <a:r>
              <a:rPr kumimoji="1" lang="zh-CN" altLang="en-US" sz="2000" b="1" smtClean="0">
                <a:solidFill>
                  <a:srgbClr val="0000CC"/>
                </a:solidFill>
                <a:latin typeface="Times New Roman" pitchFamily="18" charset="0"/>
                <a:ea typeface="楷体_GB2312" pitchFamily="49" charset="-122"/>
              </a:rPr>
              <a:t>边信息，如权值等。</a:t>
            </a:r>
          </a:p>
        </p:txBody>
      </p:sp>
      <p:sp>
        <p:nvSpPr>
          <p:cNvPr id="75813" name="Rectangle 37"/>
          <p:cNvSpPr>
            <a:spLocks noChangeArrowheads="1"/>
          </p:cNvSpPr>
          <p:nvPr/>
        </p:nvSpPr>
        <p:spPr bwMode="auto">
          <a:xfrm>
            <a:off x="250825" y="6021388"/>
            <a:ext cx="4087813"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smtClean="0">
                <a:solidFill>
                  <a:srgbClr val="0000CC"/>
                </a:solidFill>
                <a:latin typeface="楷体_GB2312" pitchFamily="49" charset="-122"/>
                <a:ea typeface="楷体_GB2312" pitchFamily="49" charset="-122"/>
              </a:rPr>
              <a:t>n</a:t>
            </a:r>
            <a:r>
              <a:rPr kumimoji="1" lang="zh-CN" altLang="en-US" sz="2400" b="1" smtClean="0">
                <a:solidFill>
                  <a:srgbClr val="0000CC"/>
                </a:solidFill>
                <a:latin typeface="楷体_GB2312" pitchFamily="49" charset="-122"/>
                <a:ea typeface="楷体_GB2312" pitchFamily="49" charset="-122"/>
              </a:rPr>
              <a:t>个顶点</a:t>
            </a:r>
            <a:r>
              <a:rPr kumimoji="1" lang="en-US" altLang="zh-CN" sz="2400" b="1" smtClean="0">
                <a:solidFill>
                  <a:srgbClr val="0000CC"/>
                </a:solidFill>
                <a:latin typeface="Times New Roman" pitchFamily="18" charset="0"/>
                <a:ea typeface="楷体_GB2312" pitchFamily="49" charset="-122"/>
              </a:rPr>
              <a:t>——</a:t>
            </a:r>
            <a:r>
              <a:rPr kumimoji="1" lang="zh-CN" altLang="en-US" sz="2400" b="1" smtClean="0">
                <a:solidFill>
                  <a:srgbClr val="0000CC"/>
                </a:solidFill>
                <a:latin typeface="楷体_GB2312" pitchFamily="49" charset="-122"/>
                <a:ea typeface="楷体_GB2312" pitchFamily="49" charset="-122"/>
              </a:rPr>
              <a:t>用顺序存储结构</a:t>
            </a:r>
          </a:p>
        </p:txBody>
      </p:sp>
      <p:sp>
        <p:nvSpPr>
          <p:cNvPr id="75814" name="AutoShape 38"/>
          <p:cNvSpPr>
            <a:spLocks noChangeArrowheads="1"/>
          </p:cNvSpPr>
          <p:nvPr/>
        </p:nvSpPr>
        <p:spPr bwMode="auto">
          <a:xfrm>
            <a:off x="5940425" y="3573463"/>
            <a:ext cx="485775" cy="685800"/>
          </a:xfrm>
          <a:prstGeom prst="downArrow">
            <a:avLst>
              <a:gd name="adj1" fmla="val 50000"/>
              <a:gd name="adj2" fmla="val 35294"/>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75818" name="Text Box 42"/>
          <p:cNvSpPr txBox="1">
            <a:spLocks noChangeArrowheads="1"/>
          </p:cNvSpPr>
          <p:nvPr/>
        </p:nvSpPr>
        <p:spPr bwMode="auto">
          <a:xfrm>
            <a:off x="0" y="4292600"/>
            <a:ext cx="3505200" cy="1016000"/>
          </a:xfrm>
          <a:prstGeom prst="rect">
            <a:avLst/>
          </a:prstGeom>
          <a:noFill/>
          <a:ln w="9525">
            <a:solidFill>
              <a:schemeClr val="accent2"/>
            </a:solidFill>
            <a:miter lim="800000"/>
            <a:headEnd/>
            <a:tailEnd/>
          </a:ln>
          <a:effectLst/>
        </p:spPr>
        <p:txBody>
          <a:bodyPr>
            <a:spAutoFit/>
          </a:bodyPr>
          <a:lstStyle/>
          <a:p>
            <a:pPr marL="1047750" indent="-1047750" fontAlgn="base">
              <a:spcBef>
                <a:spcPct val="0"/>
              </a:spcBef>
              <a:spcAft>
                <a:spcPct val="0"/>
              </a:spcAft>
            </a:pPr>
            <a:r>
              <a:rPr kumimoji="1" lang="en-US" altLang="zh-CN" sz="2000" b="1" dirty="0">
                <a:solidFill>
                  <a:srgbClr val="000000"/>
                </a:solidFill>
                <a:latin typeface="Times New Roman" pitchFamily="18" charset="0"/>
                <a:ea typeface="黑体" pitchFamily="2" charset="-122"/>
              </a:rPr>
              <a:t> </a:t>
            </a:r>
            <a:r>
              <a:rPr kumimoji="1" lang="en-US" altLang="zh-CN" sz="2000" b="1" dirty="0" smtClean="0">
                <a:solidFill>
                  <a:srgbClr val="000000"/>
                </a:solidFill>
                <a:latin typeface="Times New Roman" pitchFamily="18" charset="0"/>
                <a:ea typeface="黑体" pitchFamily="2" charset="-122"/>
              </a:rPr>
              <a:t>data  :  </a:t>
            </a:r>
            <a:r>
              <a:rPr kumimoji="1" lang="zh-CN" altLang="en-US" sz="2000" b="1" dirty="0" smtClean="0">
                <a:solidFill>
                  <a:srgbClr val="000000"/>
                </a:solidFill>
                <a:latin typeface="Times New Roman" pitchFamily="18" charset="0"/>
                <a:ea typeface="楷体_GB2312" pitchFamily="49" charset="-122"/>
              </a:rPr>
              <a:t>存储顶点信息。</a:t>
            </a:r>
          </a:p>
          <a:p>
            <a:pPr marL="1047750" indent="-1047750" fontAlgn="base">
              <a:spcBef>
                <a:spcPct val="0"/>
              </a:spcBef>
              <a:spcAft>
                <a:spcPct val="0"/>
              </a:spcAft>
            </a:pPr>
            <a:r>
              <a:rPr kumimoji="1" lang="en-US" altLang="zh-CN" sz="2000" b="1" dirty="0" err="1" smtClean="0">
                <a:solidFill>
                  <a:srgbClr val="000000"/>
                </a:solidFill>
                <a:latin typeface="Times New Roman" pitchFamily="18" charset="0"/>
                <a:ea typeface="黑体" pitchFamily="2" charset="-122"/>
              </a:rPr>
              <a:t>firstedge</a:t>
            </a:r>
            <a:r>
              <a:rPr kumimoji="1" lang="en-US" altLang="zh-CN" sz="2000" b="1" dirty="0" smtClean="0">
                <a:solidFill>
                  <a:srgbClr val="000000"/>
                </a:solidFill>
                <a:latin typeface="Times New Roman" pitchFamily="18" charset="0"/>
                <a:ea typeface="黑体" pitchFamily="2" charset="-122"/>
              </a:rPr>
              <a:t> :   </a:t>
            </a:r>
            <a:r>
              <a:rPr kumimoji="1" lang="zh-CN" altLang="en-US" sz="2000" b="1" dirty="0" smtClean="0">
                <a:solidFill>
                  <a:srgbClr val="000000"/>
                </a:solidFill>
                <a:ea typeface="楷体_GB2312" pitchFamily="49" charset="-122"/>
              </a:rPr>
              <a:t>依附顶点的第一</a:t>
            </a:r>
            <a:endParaRPr kumimoji="1" lang="en-US" altLang="zh-CN" sz="2000" b="1" dirty="0" smtClean="0">
              <a:solidFill>
                <a:srgbClr val="000000"/>
              </a:solidFill>
              <a:ea typeface="楷体_GB2312" pitchFamily="49" charset="-122"/>
            </a:endParaRPr>
          </a:p>
          <a:p>
            <a:pPr marL="1047750" indent="-1047750" fontAlgn="base">
              <a:spcBef>
                <a:spcPct val="0"/>
              </a:spcBef>
              <a:spcAft>
                <a:spcPct val="0"/>
              </a:spcAft>
            </a:pPr>
            <a:r>
              <a:rPr kumimoji="1" lang="en-US" altLang="zh-CN" sz="2000" b="1" dirty="0" smtClean="0">
                <a:solidFill>
                  <a:srgbClr val="000000"/>
                </a:solidFill>
                <a:ea typeface="楷体_GB2312" pitchFamily="49" charset="-122"/>
              </a:rPr>
              <a:t>                  </a:t>
            </a:r>
            <a:r>
              <a:rPr kumimoji="1" lang="zh-CN" altLang="en-US" sz="2000" b="1" dirty="0" smtClean="0">
                <a:solidFill>
                  <a:srgbClr val="000000"/>
                </a:solidFill>
                <a:ea typeface="楷体_GB2312" pitchFamily="49" charset="-122"/>
              </a:rPr>
              <a:t>条边结点</a:t>
            </a:r>
            <a:r>
              <a:rPr kumimoji="1" lang="zh-CN" altLang="en-US" sz="2000" b="1" dirty="0" smtClean="0">
                <a:solidFill>
                  <a:srgbClr val="000000"/>
                </a:solidFill>
                <a:latin typeface="Times New Roman" pitchFamily="18" charset="0"/>
                <a:ea typeface="楷体_GB2312" pitchFamily="49" charset="-122"/>
              </a:rPr>
              <a:t>。</a:t>
            </a:r>
          </a:p>
        </p:txBody>
      </p:sp>
      <p:graphicFrame>
        <p:nvGraphicFramePr>
          <p:cNvPr id="75834" name="Group 58"/>
          <p:cNvGraphicFramePr>
            <a:graphicFrameLocks noGrp="1"/>
          </p:cNvGraphicFramePr>
          <p:nvPr/>
        </p:nvGraphicFramePr>
        <p:xfrm>
          <a:off x="539750" y="3141663"/>
          <a:ext cx="2378075" cy="396875"/>
        </p:xfrm>
        <a:graphic>
          <a:graphicData uri="http://schemas.openxmlformats.org/drawingml/2006/table">
            <a:tbl>
              <a:tblPr/>
              <a:tblGrid>
                <a:gridCol w="973138"/>
                <a:gridCol w="1404937"/>
              </a:tblGrid>
              <a:tr h="3968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data</a:t>
                      </a: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firstedge</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T="45793" marB="45793"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75827" name="Rectangle 51"/>
          <p:cNvSpPr>
            <a:spLocks noChangeArrowheads="1"/>
          </p:cNvSpPr>
          <p:nvPr/>
        </p:nvSpPr>
        <p:spPr bwMode="auto">
          <a:xfrm>
            <a:off x="971550" y="2636838"/>
            <a:ext cx="1493838" cy="457200"/>
          </a:xfrm>
          <a:prstGeom prst="rect">
            <a:avLst/>
          </a:prstGeom>
          <a:noFill/>
          <a:ln w="38100">
            <a:noFill/>
            <a:miter lim="800000"/>
            <a:headEnd/>
            <a:tailEnd/>
          </a:ln>
          <a:effectLst/>
        </p:spPr>
        <p:txBody>
          <a:bodyPr>
            <a:spAutoFit/>
          </a:bodyPr>
          <a:lstStyle/>
          <a:p>
            <a:pPr algn="ctr" fontAlgn="base">
              <a:spcBef>
                <a:spcPct val="0"/>
              </a:spcBef>
              <a:spcAft>
                <a:spcPct val="0"/>
              </a:spcAft>
            </a:pPr>
            <a:r>
              <a:rPr kumimoji="1" lang="zh-CN" altLang="en-US" sz="2400" b="1" smtClean="0">
                <a:solidFill>
                  <a:srgbClr val="FF0000"/>
                </a:solidFill>
                <a:latin typeface="Times New Roman" pitchFamily="18" charset="0"/>
                <a:ea typeface="楷体_GB2312" pitchFamily="49" charset="-122"/>
              </a:rPr>
              <a:t>顶点结点</a:t>
            </a:r>
          </a:p>
        </p:txBody>
      </p:sp>
      <p:sp>
        <p:nvSpPr>
          <p:cNvPr id="75828" name="AutoShape 52"/>
          <p:cNvSpPr>
            <a:spLocks noChangeArrowheads="1"/>
          </p:cNvSpPr>
          <p:nvPr/>
        </p:nvSpPr>
        <p:spPr bwMode="auto">
          <a:xfrm>
            <a:off x="1403350" y="3573463"/>
            <a:ext cx="485775" cy="685800"/>
          </a:xfrm>
          <a:prstGeom prst="downArrow">
            <a:avLst>
              <a:gd name="adj1" fmla="val 50000"/>
              <a:gd name="adj2" fmla="val 35294"/>
            </a:avLst>
          </a:prstGeom>
          <a:solidFill>
            <a:schemeClr val="accent1"/>
          </a:solidFill>
          <a:ln w="9525">
            <a:solidFill>
              <a:schemeClr val="tx1"/>
            </a:solidFill>
            <a:miter lim="800000"/>
            <a:headEnd/>
            <a:tailEnd/>
          </a:ln>
          <a:effectLst/>
        </p:spPr>
        <p:txBody>
          <a:bodyPr vert="eaVert" wrap="none" anchor="ct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3828" name="Rectangle 53"/>
          <p:cNvSpPr>
            <a:spLocks noChangeArrowheads="1"/>
          </p:cNvSpPr>
          <p:nvPr/>
        </p:nvSpPr>
        <p:spPr bwMode="auto">
          <a:xfrm>
            <a:off x="2627784" y="332656"/>
            <a:ext cx="3082925" cy="457200"/>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dirty="0" smtClean="0">
                <a:solidFill>
                  <a:srgbClr val="000000"/>
                </a:solidFill>
                <a:latin typeface="Times New Roman" pitchFamily="18" charset="0"/>
                <a:ea typeface="楷体_GB2312" pitchFamily="49" charset="-122"/>
              </a:rPr>
              <a:t>——</a:t>
            </a:r>
            <a:r>
              <a:rPr kumimoji="1" lang="zh-CN" altLang="en-US" sz="2400" b="1" dirty="0" smtClean="0">
                <a:solidFill>
                  <a:srgbClr val="000000"/>
                </a:solidFill>
                <a:latin typeface="Times New Roman" pitchFamily="18" charset="0"/>
                <a:ea typeface="楷体_GB2312" pitchFamily="49" charset="-122"/>
              </a:rPr>
              <a:t>适用于</a:t>
            </a:r>
            <a:r>
              <a:rPr kumimoji="1" lang="zh-CN" altLang="en-US" sz="2400" b="1" dirty="0" smtClean="0">
                <a:solidFill>
                  <a:srgbClr val="FF0000"/>
                </a:solidFill>
                <a:latin typeface="Times New Roman" pitchFamily="18" charset="0"/>
                <a:ea typeface="楷体_GB2312" pitchFamily="49" charset="-122"/>
              </a:rPr>
              <a:t>无向图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75832"/>
                                        </p:tgtEl>
                                        <p:attrNameLst>
                                          <p:attrName>style.visibility</p:attrName>
                                        </p:attrNameLst>
                                      </p:cBhvr>
                                      <p:to>
                                        <p:strVal val="visible"/>
                                      </p:to>
                                    </p:set>
                                    <p:anim calcmode="lin" valueType="num">
                                      <p:cBhvr>
                                        <p:cTn id="23" dur="500" fill="hold"/>
                                        <p:tgtEl>
                                          <p:spTgt spid="75832"/>
                                        </p:tgtEl>
                                        <p:attrNameLst>
                                          <p:attrName>ppt_x</p:attrName>
                                        </p:attrNameLst>
                                      </p:cBhvr>
                                      <p:tavLst>
                                        <p:tav tm="0">
                                          <p:val>
                                            <p:strVal val="#ppt_x-#ppt_w/2"/>
                                          </p:val>
                                        </p:tav>
                                        <p:tav tm="100000">
                                          <p:val>
                                            <p:strVal val="#ppt_x"/>
                                          </p:val>
                                        </p:tav>
                                      </p:tavLst>
                                    </p:anim>
                                    <p:anim calcmode="lin" valueType="num">
                                      <p:cBhvr>
                                        <p:cTn id="24" dur="500" fill="hold"/>
                                        <p:tgtEl>
                                          <p:spTgt spid="75832"/>
                                        </p:tgtEl>
                                        <p:attrNameLst>
                                          <p:attrName>ppt_y</p:attrName>
                                        </p:attrNameLst>
                                      </p:cBhvr>
                                      <p:tavLst>
                                        <p:tav tm="0">
                                          <p:val>
                                            <p:strVal val="#ppt_y"/>
                                          </p:val>
                                        </p:tav>
                                        <p:tav tm="100000">
                                          <p:val>
                                            <p:strVal val="#ppt_y"/>
                                          </p:val>
                                        </p:tav>
                                      </p:tavLst>
                                    </p:anim>
                                    <p:anim calcmode="lin" valueType="num">
                                      <p:cBhvr>
                                        <p:cTn id="25" dur="500" fill="hold"/>
                                        <p:tgtEl>
                                          <p:spTgt spid="75832"/>
                                        </p:tgtEl>
                                        <p:attrNameLst>
                                          <p:attrName>ppt_w</p:attrName>
                                        </p:attrNameLst>
                                      </p:cBhvr>
                                      <p:tavLst>
                                        <p:tav tm="0">
                                          <p:val>
                                            <p:fltVal val="0"/>
                                          </p:val>
                                        </p:tav>
                                        <p:tav tm="100000">
                                          <p:val>
                                            <p:strVal val="#ppt_w"/>
                                          </p:val>
                                        </p:tav>
                                      </p:tavLst>
                                    </p:anim>
                                    <p:anim calcmode="lin" valueType="num">
                                      <p:cBhvr>
                                        <p:cTn id="26" dur="500" fill="hold"/>
                                        <p:tgtEl>
                                          <p:spTgt spid="75832"/>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5814"/>
                                        </p:tgtEl>
                                        <p:attrNameLst>
                                          <p:attrName>style.visibility</p:attrName>
                                        </p:attrNameLst>
                                      </p:cBhvr>
                                      <p:to>
                                        <p:strVal val="visible"/>
                                      </p:to>
                                    </p:set>
                                    <p:animEffect transition="in" filter="wipe(up)">
                                      <p:cBhvr>
                                        <p:cTn id="31" dur="500"/>
                                        <p:tgtEl>
                                          <p:spTgt spid="758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5810">
                                            <p:bg/>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75810">
                                            <p:txEl>
                                              <p:pRg st="0" end="0"/>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5810">
                                            <p:txEl>
                                              <p:pRg st="1" end="1"/>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5810">
                                            <p:txEl>
                                              <p:pRg st="2" end="2"/>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5810">
                                            <p:txEl>
                                              <p:pRg st="3" end="3"/>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5810">
                                            <p:txEl>
                                              <p:pRg st="4" end="4"/>
                                            </p:txEl>
                                          </p:spTgt>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582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8" fill="hold" nodeType="clickEffect">
                                  <p:stCondLst>
                                    <p:cond delay="0"/>
                                  </p:stCondLst>
                                  <p:childTnLst>
                                    <p:set>
                                      <p:cBhvr>
                                        <p:cTn id="63" dur="1" fill="hold">
                                          <p:stCondLst>
                                            <p:cond delay="0"/>
                                          </p:stCondLst>
                                        </p:cTn>
                                        <p:tgtEl>
                                          <p:spTgt spid="75834"/>
                                        </p:tgtEl>
                                        <p:attrNameLst>
                                          <p:attrName>style.visibility</p:attrName>
                                        </p:attrNameLst>
                                      </p:cBhvr>
                                      <p:to>
                                        <p:strVal val="visible"/>
                                      </p:to>
                                    </p:set>
                                    <p:anim calcmode="lin" valueType="num">
                                      <p:cBhvr>
                                        <p:cTn id="64" dur="500" fill="hold"/>
                                        <p:tgtEl>
                                          <p:spTgt spid="75834"/>
                                        </p:tgtEl>
                                        <p:attrNameLst>
                                          <p:attrName>ppt_x</p:attrName>
                                        </p:attrNameLst>
                                      </p:cBhvr>
                                      <p:tavLst>
                                        <p:tav tm="0">
                                          <p:val>
                                            <p:strVal val="#ppt_x-#ppt_w/2"/>
                                          </p:val>
                                        </p:tav>
                                        <p:tav tm="100000">
                                          <p:val>
                                            <p:strVal val="#ppt_x"/>
                                          </p:val>
                                        </p:tav>
                                      </p:tavLst>
                                    </p:anim>
                                    <p:anim calcmode="lin" valueType="num">
                                      <p:cBhvr>
                                        <p:cTn id="65" dur="500" fill="hold"/>
                                        <p:tgtEl>
                                          <p:spTgt spid="75834"/>
                                        </p:tgtEl>
                                        <p:attrNameLst>
                                          <p:attrName>ppt_y</p:attrName>
                                        </p:attrNameLst>
                                      </p:cBhvr>
                                      <p:tavLst>
                                        <p:tav tm="0">
                                          <p:val>
                                            <p:strVal val="#ppt_y"/>
                                          </p:val>
                                        </p:tav>
                                        <p:tav tm="100000">
                                          <p:val>
                                            <p:strVal val="#ppt_y"/>
                                          </p:val>
                                        </p:tav>
                                      </p:tavLst>
                                    </p:anim>
                                    <p:anim calcmode="lin" valueType="num">
                                      <p:cBhvr>
                                        <p:cTn id="66" dur="500" fill="hold"/>
                                        <p:tgtEl>
                                          <p:spTgt spid="75834"/>
                                        </p:tgtEl>
                                        <p:attrNameLst>
                                          <p:attrName>ppt_w</p:attrName>
                                        </p:attrNameLst>
                                      </p:cBhvr>
                                      <p:tavLst>
                                        <p:tav tm="0">
                                          <p:val>
                                            <p:fltVal val="0"/>
                                          </p:val>
                                        </p:tav>
                                        <p:tav tm="100000">
                                          <p:val>
                                            <p:strVal val="#ppt_w"/>
                                          </p:val>
                                        </p:tav>
                                      </p:tavLst>
                                    </p:anim>
                                    <p:anim calcmode="lin" valueType="num">
                                      <p:cBhvr>
                                        <p:cTn id="67" dur="500" fill="hold"/>
                                        <p:tgtEl>
                                          <p:spTgt spid="75834"/>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5828"/>
                                        </p:tgtEl>
                                        <p:attrNameLst>
                                          <p:attrName>style.visibility</p:attrName>
                                        </p:attrNameLst>
                                      </p:cBhvr>
                                      <p:to>
                                        <p:strVal val="visible"/>
                                      </p:to>
                                    </p:set>
                                    <p:animEffect transition="in" filter="wipe(up)">
                                      <p:cBhvr>
                                        <p:cTn id="72" dur="500"/>
                                        <p:tgtEl>
                                          <p:spTgt spid="7582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75818">
                                            <p:bg/>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75818">
                                            <p:txEl>
                                              <p:pRg st="0" end="0"/>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75818">
                                            <p:txEl>
                                              <p:pRg st="1" end="1"/>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75818">
                                            <p:txEl>
                                              <p:pRg st="2" end="2"/>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75813"/>
                                        </p:tgtEl>
                                        <p:attrNameLst>
                                          <p:attrName>style.visibility</p:attrName>
                                        </p:attrNameLst>
                                      </p:cBhvr>
                                      <p:to>
                                        <p:strVal val="visible"/>
                                      </p:to>
                                    </p:set>
                                    <p:anim calcmode="lin" valueType="num">
                                      <p:cBhvr>
                                        <p:cTn id="91" dur="500" fill="hold"/>
                                        <p:tgtEl>
                                          <p:spTgt spid="75813"/>
                                        </p:tgtEl>
                                        <p:attrNameLst>
                                          <p:attrName>ppt_w</p:attrName>
                                        </p:attrNameLst>
                                      </p:cBhvr>
                                      <p:tavLst>
                                        <p:tav tm="0">
                                          <p:val>
                                            <p:fltVal val="0"/>
                                          </p:val>
                                        </p:tav>
                                        <p:tav tm="100000">
                                          <p:val>
                                            <p:strVal val="#ppt_w"/>
                                          </p:val>
                                        </p:tav>
                                      </p:tavLst>
                                    </p:anim>
                                    <p:anim calcmode="lin" valueType="num">
                                      <p:cBhvr>
                                        <p:cTn id="92" dur="500" fill="hold"/>
                                        <p:tgtEl>
                                          <p:spTgt spid="758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75796" grpId="0" autoUpdateAnimBg="0"/>
      <p:bldP spid="75810" grpId="0" build="p" animBg="1" autoUpdateAnimBg="0"/>
      <p:bldP spid="75813" grpId="0" autoUpdateAnimBg="0"/>
      <p:bldP spid="75814" grpId="0" animBg="1"/>
      <p:bldP spid="75818" grpId="0" build="p" animBg="1" autoUpdateAnimBg="0"/>
      <p:bldP spid="75827" grpId="0" autoUpdateAnimBg="0"/>
      <p:bldP spid="758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ChangeArrowheads="1"/>
          </p:cNvSpPr>
          <p:nvPr/>
        </p:nvSpPr>
        <p:spPr bwMode="auto">
          <a:xfrm>
            <a:off x="304800" y="1420813"/>
            <a:ext cx="8534400" cy="4903787"/>
          </a:xfrm>
          <a:prstGeom prst="rect">
            <a:avLst/>
          </a:prstGeom>
          <a:noFill/>
          <a:ln w="12700" cap="sq">
            <a:noFill/>
            <a:miter lim="800000"/>
            <a:headEnd type="none" w="sm" len="sm"/>
            <a:tailEnd type="none" w="sm" len="sm"/>
          </a:ln>
          <a:effectLst/>
        </p:spPr>
        <p:txBody>
          <a:bodyPr>
            <a:spAutoFit/>
          </a:bodyPr>
          <a:lstStyle/>
          <a:p>
            <a:pPr fontAlgn="base">
              <a:lnSpc>
                <a:spcPct val="125000"/>
              </a:lnSpc>
              <a:spcBef>
                <a:spcPct val="0"/>
              </a:spcBef>
              <a:spcAft>
                <a:spcPct val="0"/>
              </a:spcAft>
            </a:pPr>
            <a:r>
              <a:rPr kumimoji="1" lang="en-US" altLang="zh-CN" sz="3600" b="1" smtClean="0">
                <a:solidFill>
                  <a:srgbClr val="000099"/>
                </a:solidFill>
                <a:ea typeface="楷体_GB2312" pitchFamily="49" charset="-122"/>
              </a:rPr>
              <a:t>typedef struct</a:t>
            </a:r>
            <a:r>
              <a:rPr kumimoji="1" lang="en-US" altLang="zh-CN" sz="3600" smtClean="0">
                <a:solidFill>
                  <a:srgbClr val="000099"/>
                </a:solidFill>
                <a:ea typeface="楷体_GB2312" pitchFamily="49" charset="-122"/>
              </a:rPr>
              <a:t> Ebox </a:t>
            </a:r>
            <a:r>
              <a:rPr kumimoji="1" lang="en-US" altLang="zh-CN" sz="3600" b="1" smtClean="0">
                <a:solidFill>
                  <a:srgbClr val="000099"/>
                </a:solidFill>
                <a:ea typeface="楷体_GB2312" pitchFamily="49" charset="-122"/>
              </a:rPr>
              <a:t>{</a:t>
            </a:r>
            <a:endParaRPr kumimoji="1" lang="en-US" altLang="zh-CN" sz="3600" smtClean="0">
              <a:solidFill>
                <a:srgbClr val="000099"/>
              </a:solidFill>
              <a:ea typeface="楷体_GB2312" pitchFamily="49" charset="-122"/>
            </a:endParaRPr>
          </a:p>
          <a:p>
            <a:pPr fontAlgn="base">
              <a:lnSpc>
                <a:spcPct val="125000"/>
              </a:lnSpc>
              <a:spcBef>
                <a:spcPct val="0"/>
              </a:spcBef>
              <a:spcAft>
                <a:spcPct val="0"/>
              </a:spcAft>
            </a:pPr>
            <a:r>
              <a:rPr kumimoji="1" lang="en-US" altLang="zh-CN" sz="3600" smtClean="0">
                <a:solidFill>
                  <a:srgbClr val="000099"/>
                </a:solidFill>
                <a:ea typeface="楷体_GB2312" pitchFamily="49" charset="-122"/>
              </a:rPr>
              <a:t>     VisitIf       mark;      // </a:t>
            </a:r>
            <a:r>
              <a:rPr kumimoji="1" lang="zh-CN" altLang="en-US" sz="3600" smtClean="0">
                <a:solidFill>
                  <a:srgbClr val="000099"/>
                </a:solidFill>
                <a:ea typeface="楷体_GB2312" pitchFamily="49" charset="-122"/>
              </a:rPr>
              <a:t>访问标记</a:t>
            </a:r>
          </a:p>
          <a:p>
            <a:pPr fontAlgn="base">
              <a:lnSpc>
                <a:spcPct val="125000"/>
              </a:lnSpc>
              <a:spcBef>
                <a:spcPct val="0"/>
              </a:spcBef>
              <a:spcAft>
                <a:spcPct val="0"/>
              </a:spcAft>
            </a:pPr>
            <a:r>
              <a:rPr kumimoji="1" lang="zh-CN" altLang="en-US" sz="3600" smtClean="0">
                <a:solidFill>
                  <a:srgbClr val="000099"/>
                </a:solidFill>
                <a:ea typeface="楷体_GB2312" pitchFamily="49" charset="-122"/>
              </a:rPr>
              <a:t>    </a:t>
            </a:r>
            <a:r>
              <a:rPr kumimoji="1" lang="zh-CN" altLang="en-US" sz="3600" b="1" smtClean="0">
                <a:solidFill>
                  <a:srgbClr val="000099"/>
                </a:solidFill>
                <a:ea typeface="楷体_GB2312" pitchFamily="49" charset="-122"/>
              </a:rPr>
              <a:t> </a:t>
            </a:r>
            <a:r>
              <a:rPr kumimoji="1" lang="en-US" altLang="zh-CN" sz="3600" b="1" smtClean="0">
                <a:solidFill>
                  <a:srgbClr val="000099"/>
                </a:solidFill>
                <a:ea typeface="楷体_GB2312" pitchFamily="49" charset="-122"/>
              </a:rPr>
              <a:t>int</a:t>
            </a:r>
            <a:r>
              <a:rPr kumimoji="1" lang="en-US" altLang="zh-CN" sz="3600" smtClean="0">
                <a:solidFill>
                  <a:srgbClr val="000099"/>
                </a:solidFill>
                <a:ea typeface="楷体_GB2312" pitchFamily="49" charset="-122"/>
              </a:rPr>
              <a:t>      ivex, jvex;</a:t>
            </a:r>
          </a:p>
          <a:p>
            <a:pPr fontAlgn="base">
              <a:lnSpc>
                <a:spcPct val="125000"/>
              </a:lnSpc>
              <a:spcBef>
                <a:spcPct val="0"/>
              </a:spcBef>
              <a:spcAft>
                <a:spcPct val="0"/>
              </a:spcAft>
            </a:pPr>
            <a:r>
              <a:rPr kumimoji="1" lang="en-US" altLang="zh-CN" sz="3600" smtClean="0">
                <a:solidFill>
                  <a:srgbClr val="000099"/>
                </a:solidFill>
                <a:ea typeface="楷体_GB2312" pitchFamily="49" charset="-122"/>
              </a:rPr>
              <a:t>                    //</a:t>
            </a:r>
            <a:r>
              <a:rPr kumimoji="1" lang="zh-CN" altLang="en-US" sz="3600" smtClean="0">
                <a:solidFill>
                  <a:srgbClr val="000099"/>
                </a:solidFill>
                <a:ea typeface="楷体_GB2312" pitchFamily="49" charset="-122"/>
              </a:rPr>
              <a:t>该边依附的两个顶点的位置</a:t>
            </a:r>
          </a:p>
          <a:p>
            <a:pPr fontAlgn="base">
              <a:lnSpc>
                <a:spcPct val="125000"/>
              </a:lnSpc>
              <a:spcBef>
                <a:spcPct val="0"/>
              </a:spcBef>
              <a:spcAft>
                <a:spcPct val="0"/>
              </a:spcAft>
            </a:pPr>
            <a:r>
              <a:rPr kumimoji="1" lang="zh-CN" altLang="en-US" sz="3600" smtClean="0">
                <a:solidFill>
                  <a:srgbClr val="000099"/>
                </a:solidFill>
                <a:ea typeface="楷体_GB2312" pitchFamily="49" charset="-122"/>
              </a:rPr>
              <a:t>     </a:t>
            </a:r>
            <a:r>
              <a:rPr kumimoji="1" lang="en-US" altLang="zh-CN" sz="3600" b="1" smtClean="0">
                <a:solidFill>
                  <a:srgbClr val="000099"/>
                </a:solidFill>
                <a:ea typeface="楷体_GB2312" pitchFamily="49" charset="-122"/>
              </a:rPr>
              <a:t>struct</a:t>
            </a:r>
            <a:r>
              <a:rPr kumimoji="1" lang="en-US" altLang="zh-CN" sz="3600" smtClean="0">
                <a:solidFill>
                  <a:srgbClr val="000099"/>
                </a:solidFill>
                <a:ea typeface="楷体_GB2312" pitchFamily="49" charset="-122"/>
              </a:rPr>
              <a:t> EBox  </a:t>
            </a:r>
            <a:r>
              <a:rPr kumimoji="1" lang="en-US" altLang="zh-CN" sz="3600" b="1" smtClean="0">
                <a:solidFill>
                  <a:srgbClr val="000099"/>
                </a:solidFill>
                <a:ea typeface="楷体_GB2312" pitchFamily="49" charset="-122"/>
              </a:rPr>
              <a:t>*</a:t>
            </a:r>
            <a:r>
              <a:rPr kumimoji="1" lang="en-US" altLang="zh-CN" sz="3600" smtClean="0">
                <a:solidFill>
                  <a:srgbClr val="000099"/>
                </a:solidFill>
                <a:ea typeface="楷体_GB2312" pitchFamily="49" charset="-122"/>
              </a:rPr>
              <a:t>ilink, </a:t>
            </a:r>
            <a:r>
              <a:rPr kumimoji="1" lang="en-US" altLang="zh-CN" sz="3600" b="1" smtClean="0">
                <a:solidFill>
                  <a:srgbClr val="000099"/>
                </a:solidFill>
                <a:ea typeface="楷体_GB2312" pitchFamily="49" charset="-122"/>
              </a:rPr>
              <a:t>*</a:t>
            </a:r>
            <a:r>
              <a:rPr kumimoji="1" lang="en-US" altLang="zh-CN" sz="3600" smtClean="0">
                <a:solidFill>
                  <a:srgbClr val="000099"/>
                </a:solidFill>
                <a:ea typeface="楷体_GB2312" pitchFamily="49" charset="-122"/>
              </a:rPr>
              <a:t>jlink; </a:t>
            </a:r>
          </a:p>
          <a:p>
            <a:pPr fontAlgn="base">
              <a:lnSpc>
                <a:spcPct val="125000"/>
              </a:lnSpc>
              <a:spcBef>
                <a:spcPct val="0"/>
              </a:spcBef>
              <a:spcAft>
                <a:spcPct val="0"/>
              </a:spcAft>
            </a:pPr>
            <a:r>
              <a:rPr kumimoji="1" lang="en-US" altLang="zh-CN" sz="3600" smtClean="0">
                <a:solidFill>
                  <a:srgbClr val="000099"/>
                </a:solidFill>
                <a:ea typeface="楷体_GB2312" pitchFamily="49" charset="-122"/>
              </a:rPr>
              <a:t>     InfoType     </a:t>
            </a:r>
            <a:r>
              <a:rPr kumimoji="1" lang="en-US" altLang="zh-CN" sz="3600" b="1" smtClean="0">
                <a:solidFill>
                  <a:srgbClr val="000099"/>
                </a:solidFill>
                <a:ea typeface="楷体_GB2312" pitchFamily="49" charset="-122"/>
              </a:rPr>
              <a:t>*</a:t>
            </a:r>
            <a:r>
              <a:rPr kumimoji="1" lang="en-US" altLang="zh-CN" sz="3600" smtClean="0">
                <a:solidFill>
                  <a:srgbClr val="000099"/>
                </a:solidFill>
                <a:ea typeface="楷体_GB2312" pitchFamily="49" charset="-122"/>
              </a:rPr>
              <a:t>info;          // </a:t>
            </a:r>
            <a:r>
              <a:rPr kumimoji="1" lang="zh-CN" altLang="en-US" sz="3600" smtClean="0">
                <a:solidFill>
                  <a:srgbClr val="000099"/>
                </a:solidFill>
                <a:ea typeface="楷体_GB2312" pitchFamily="49" charset="-122"/>
              </a:rPr>
              <a:t>该边信息指针</a:t>
            </a:r>
          </a:p>
          <a:p>
            <a:pPr fontAlgn="base">
              <a:lnSpc>
                <a:spcPct val="125000"/>
              </a:lnSpc>
              <a:spcBef>
                <a:spcPct val="0"/>
              </a:spcBef>
              <a:spcAft>
                <a:spcPct val="0"/>
              </a:spcAft>
            </a:pPr>
            <a:r>
              <a:rPr kumimoji="1" lang="en-US" altLang="zh-CN" sz="3600" b="1" smtClean="0">
                <a:solidFill>
                  <a:srgbClr val="000099"/>
                </a:solidFill>
                <a:ea typeface="楷体_GB2312" pitchFamily="49" charset="-122"/>
              </a:rPr>
              <a:t>}</a:t>
            </a:r>
            <a:r>
              <a:rPr kumimoji="1" lang="en-US" altLang="zh-CN" sz="3600" smtClean="0">
                <a:solidFill>
                  <a:srgbClr val="000099"/>
                </a:solidFill>
                <a:ea typeface="楷体_GB2312" pitchFamily="49" charset="-122"/>
              </a:rPr>
              <a:t> EBox;</a:t>
            </a:r>
          </a:p>
        </p:txBody>
      </p:sp>
      <p:sp>
        <p:nvSpPr>
          <p:cNvPr id="98308" name="Rectangle 4"/>
          <p:cNvSpPr>
            <a:spLocks noChangeArrowheads="1"/>
          </p:cNvSpPr>
          <p:nvPr/>
        </p:nvSpPr>
        <p:spPr bwMode="auto">
          <a:xfrm>
            <a:off x="3124200" y="381000"/>
            <a:ext cx="2962275" cy="666750"/>
          </a:xfrm>
          <a:prstGeom prst="rect">
            <a:avLst/>
          </a:prstGeom>
          <a:solidFill>
            <a:srgbClr val="FFFF99">
              <a:alpha val="50000"/>
            </a:srgbClr>
          </a:solidFill>
          <a:ln w="25400" cap="sq">
            <a:solidFill>
              <a:srgbClr val="FFCC99"/>
            </a:solidFill>
            <a:miter lim="800000"/>
            <a:headEnd type="none" w="sm" len="sm"/>
            <a:tailEnd type="none" w="sm" len="sm"/>
          </a:ln>
          <a:effectLst/>
        </p:spPr>
        <p:txBody>
          <a:bodyPr wrap="none">
            <a:spAutoFit/>
          </a:bodyPr>
          <a:lstStyle/>
          <a:p>
            <a:pPr fontAlgn="base">
              <a:spcBef>
                <a:spcPct val="0"/>
              </a:spcBef>
              <a:spcAft>
                <a:spcPct val="0"/>
              </a:spcAft>
            </a:pPr>
            <a:r>
              <a:rPr kumimoji="1" lang="zh-CN" altLang="en-US" sz="3600" b="1" smtClean="0">
                <a:solidFill>
                  <a:srgbClr val="800000"/>
                </a:solidFill>
                <a:ea typeface="楷体_GB2312" pitchFamily="49" charset="-122"/>
              </a:rPr>
              <a:t>边的结构表示</a:t>
            </a:r>
            <a:endParaRPr kumimoji="1" lang="zh-CN" altLang="en-US" sz="3600" b="1" smtClean="0">
              <a:solidFill>
                <a:srgbClr val="000099"/>
              </a:solidFill>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Effect transition="in" filter="wipe(up)">
                                      <p:cBhvr>
                                        <p:cTn id="7" dur="500"/>
                                        <p:tgtEl>
                                          <p:spTgt spid="9830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98307"/>
                                        </p:tgtEl>
                                        <p:attrNameLst>
                                          <p:attrName>style.visibility</p:attrName>
                                        </p:attrNameLst>
                                      </p:cBhvr>
                                      <p:to>
                                        <p:strVal val="visible"/>
                                      </p:to>
                                    </p:set>
                                    <p:animEffect transition="in" filter="strips(upLeft)">
                                      <p:cBhvr>
                                        <p:cTn id="12" dur="500"/>
                                        <p:tgtEl>
                                          <p:spTgt spid="98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09600" y="4191000"/>
            <a:ext cx="7951788" cy="2428875"/>
          </a:xfrm>
          <a:prstGeom prst="rect">
            <a:avLst/>
          </a:prstGeom>
          <a:noFill/>
          <a:ln w="12700" cap="sq">
            <a:noFill/>
            <a:miter lim="800000"/>
            <a:headEnd type="none" w="sm" len="sm"/>
            <a:tailEnd type="none" w="sm" len="sm"/>
          </a:ln>
          <a:effectLst/>
        </p:spPr>
        <p:txBody>
          <a:bodyPr wrap="none">
            <a:spAutoFit/>
          </a:bodyPr>
          <a:lstStyle/>
          <a:p>
            <a:pPr fontAlgn="base">
              <a:lnSpc>
                <a:spcPct val="120000"/>
              </a:lnSpc>
              <a:spcBef>
                <a:spcPct val="0"/>
              </a:spcBef>
              <a:spcAft>
                <a:spcPct val="0"/>
              </a:spcAft>
            </a:pPr>
            <a:r>
              <a:rPr kumimoji="1" lang="en-US" altLang="zh-CN" sz="3200" b="1" smtClean="0">
                <a:solidFill>
                  <a:srgbClr val="000099"/>
                </a:solidFill>
                <a:ea typeface="楷体_GB2312" pitchFamily="49" charset="-122"/>
              </a:rPr>
              <a:t>typedef struct {  // </a:t>
            </a:r>
            <a:r>
              <a:rPr kumimoji="1" lang="zh-CN" altLang="en-US" sz="3200" b="1" smtClean="0">
                <a:solidFill>
                  <a:srgbClr val="000099"/>
                </a:solidFill>
                <a:ea typeface="楷体_GB2312" pitchFamily="49" charset="-122"/>
              </a:rPr>
              <a:t>邻接多重表</a:t>
            </a:r>
          </a:p>
          <a:p>
            <a:pPr fontAlgn="base">
              <a:lnSpc>
                <a:spcPct val="120000"/>
              </a:lnSpc>
              <a:spcBef>
                <a:spcPct val="0"/>
              </a:spcBef>
              <a:spcAft>
                <a:spcPct val="0"/>
              </a:spcAft>
            </a:pPr>
            <a:r>
              <a:rPr kumimoji="1" lang="zh-CN" altLang="en-US" sz="3200" b="1" smtClean="0">
                <a:solidFill>
                  <a:srgbClr val="000099"/>
                </a:solidFill>
                <a:ea typeface="楷体_GB2312" pitchFamily="49" charset="-122"/>
              </a:rPr>
              <a:t>    </a:t>
            </a:r>
            <a:r>
              <a:rPr kumimoji="1" lang="en-US" altLang="zh-CN" sz="3200" smtClean="0">
                <a:solidFill>
                  <a:srgbClr val="000099"/>
                </a:solidFill>
                <a:ea typeface="楷体_GB2312" pitchFamily="49" charset="-122"/>
              </a:rPr>
              <a:t>VexBox  adjmulist[MAX_VERTEX_NUM];</a:t>
            </a:r>
          </a:p>
          <a:p>
            <a:pPr fontAlgn="base">
              <a:lnSpc>
                <a:spcPct val="120000"/>
              </a:lnSpc>
              <a:spcBef>
                <a:spcPct val="0"/>
              </a:spcBef>
              <a:spcAft>
                <a:spcPct val="0"/>
              </a:spcAft>
            </a:pPr>
            <a:r>
              <a:rPr kumimoji="1" lang="en-US" altLang="zh-CN" sz="3200" smtClean="0">
                <a:solidFill>
                  <a:srgbClr val="000099"/>
                </a:solidFill>
                <a:ea typeface="楷体_GB2312" pitchFamily="49" charset="-122"/>
              </a:rPr>
              <a:t>    </a:t>
            </a:r>
            <a:r>
              <a:rPr kumimoji="1" lang="en-US" altLang="zh-CN" sz="3200" b="1" smtClean="0">
                <a:solidFill>
                  <a:srgbClr val="000099"/>
                </a:solidFill>
                <a:ea typeface="楷体_GB2312" pitchFamily="49" charset="-122"/>
              </a:rPr>
              <a:t> int</a:t>
            </a:r>
            <a:r>
              <a:rPr kumimoji="1" lang="en-US" altLang="zh-CN" sz="3200" smtClean="0">
                <a:solidFill>
                  <a:srgbClr val="000099"/>
                </a:solidFill>
                <a:ea typeface="楷体_GB2312" pitchFamily="49" charset="-122"/>
              </a:rPr>
              <a:t>   vexnum, edgenum;    </a:t>
            </a:r>
          </a:p>
          <a:p>
            <a:pPr fontAlgn="base">
              <a:lnSpc>
                <a:spcPct val="120000"/>
              </a:lnSpc>
              <a:spcBef>
                <a:spcPct val="0"/>
              </a:spcBef>
              <a:spcAft>
                <a:spcPct val="0"/>
              </a:spcAft>
            </a:pPr>
            <a:r>
              <a:rPr kumimoji="1" lang="en-US" altLang="zh-CN" sz="3200" smtClean="0">
                <a:solidFill>
                  <a:srgbClr val="000099"/>
                </a:solidFill>
                <a:ea typeface="楷体_GB2312" pitchFamily="49" charset="-122"/>
              </a:rPr>
              <a:t>  </a:t>
            </a:r>
            <a:r>
              <a:rPr kumimoji="1" lang="en-US" altLang="zh-CN" sz="3200" b="1" smtClean="0">
                <a:solidFill>
                  <a:srgbClr val="000099"/>
                </a:solidFill>
                <a:ea typeface="楷体_GB2312" pitchFamily="49" charset="-122"/>
              </a:rPr>
              <a:t>}</a:t>
            </a:r>
            <a:r>
              <a:rPr kumimoji="1" lang="en-US" altLang="zh-CN" sz="3200" smtClean="0">
                <a:solidFill>
                  <a:srgbClr val="000099"/>
                </a:solidFill>
                <a:ea typeface="楷体_GB2312" pitchFamily="49" charset="-122"/>
              </a:rPr>
              <a:t> AMLGraph;</a:t>
            </a:r>
          </a:p>
        </p:txBody>
      </p:sp>
      <p:sp>
        <p:nvSpPr>
          <p:cNvPr id="19461" name="Rectangle 5"/>
          <p:cNvSpPr>
            <a:spLocks noChangeArrowheads="1"/>
          </p:cNvSpPr>
          <p:nvPr/>
        </p:nvSpPr>
        <p:spPr bwMode="auto">
          <a:xfrm>
            <a:off x="2892425" y="152400"/>
            <a:ext cx="3432175" cy="666750"/>
          </a:xfrm>
          <a:prstGeom prst="rect">
            <a:avLst/>
          </a:prstGeom>
          <a:solidFill>
            <a:srgbClr val="FFFF99">
              <a:alpha val="50000"/>
            </a:srgbClr>
          </a:solidFill>
          <a:ln w="25400" cap="sq">
            <a:solidFill>
              <a:srgbClr val="FFCC99"/>
            </a:solidFill>
            <a:miter lim="800000"/>
            <a:headEnd type="none" w="sm" len="sm"/>
            <a:tailEnd type="none" w="sm" len="sm"/>
          </a:ln>
          <a:effectLst/>
        </p:spPr>
        <p:txBody>
          <a:bodyPr wrap="none">
            <a:spAutoFit/>
          </a:bodyPr>
          <a:lstStyle/>
          <a:p>
            <a:pPr fontAlgn="base">
              <a:spcBef>
                <a:spcPct val="0"/>
              </a:spcBef>
              <a:spcAft>
                <a:spcPct val="0"/>
              </a:spcAft>
            </a:pPr>
            <a:r>
              <a:rPr kumimoji="1" lang="zh-CN" altLang="en-US" sz="3600" b="1" smtClean="0">
                <a:solidFill>
                  <a:srgbClr val="800000"/>
                </a:solidFill>
                <a:ea typeface="楷体_GB2312" pitchFamily="49" charset="-122"/>
              </a:rPr>
              <a:t>顶点的结构表示</a:t>
            </a:r>
            <a:endParaRPr kumimoji="1" lang="zh-CN" altLang="en-US" sz="3200" b="1" smtClean="0">
              <a:solidFill>
                <a:srgbClr val="000099"/>
              </a:solidFill>
              <a:ea typeface="楷体_GB2312" pitchFamily="49" charset="-122"/>
            </a:endParaRPr>
          </a:p>
        </p:txBody>
      </p:sp>
      <p:sp>
        <p:nvSpPr>
          <p:cNvPr id="19462" name="Rectangle 6"/>
          <p:cNvSpPr>
            <a:spLocks noChangeArrowheads="1"/>
          </p:cNvSpPr>
          <p:nvPr/>
        </p:nvSpPr>
        <p:spPr bwMode="auto">
          <a:xfrm>
            <a:off x="254000" y="838200"/>
            <a:ext cx="8661400" cy="2428875"/>
          </a:xfrm>
          <a:prstGeom prst="rect">
            <a:avLst/>
          </a:prstGeom>
          <a:noFill/>
          <a:ln w="12700" cap="sq">
            <a:noFill/>
            <a:miter lim="800000"/>
            <a:headEnd type="none" w="sm" len="sm"/>
            <a:tailEnd type="none" w="sm" len="sm"/>
          </a:ln>
          <a:effectLst/>
        </p:spPr>
        <p:txBody>
          <a:bodyPr wrap="none">
            <a:spAutoFit/>
          </a:bodyPr>
          <a:lstStyle/>
          <a:p>
            <a:pPr fontAlgn="base">
              <a:lnSpc>
                <a:spcPct val="120000"/>
              </a:lnSpc>
              <a:spcBef>
                <a:spcPct val="0"/>
              </a:spcBef>
              <a:spcAft>
                <a:spcPct val="0"/>
              </a:spcAft>
            </a:pPr>
            <a:r>
              <a:rPr kumimoji="1" lang="en-US" altLang="zh-CN" sz="3200" b="1" smtClean="0">
                <a:solidFill>
                  <a:srgbClr val="000099"/>
                </a:solidFill>
                <a:ea typeface="楷体_GB2312" pitchFamily="49" charset="-122"/>
              </a:rPr>
              <a:t>typedef struct</a:t>
            </a:r>
            <a:r>
              <a:rPr kumimoji="1" lang="en-US" altLang="zh-CN" sz="3200" smtClean="0">
                <a:solidFill>
                  <a:srgbClr val="000099"/>
                </a:solidFill>
                <a:ea typeface="楷体_GB2312" pitchFamily="49" charset="-122"/>
              </a:rPr>
              <a:t> VexBox </a:t>
            </a:r>
            <a:r>
              <a:rPr kumimoji="1" lang="en-US" altLang="zh-CN" sz="3200" b="1" smtClean="0">
                <a:solidFill>
                  <a:srgbClr val="000099"/>
                </a:solidFill>
                <a:ea typeface="楷体_GB2312" pitchFamily="49" charset="-122"/>
              </a:rPr>
              <a:t>{</a:t>
            </a:r>
            <a:endParaRPr kumimoji="1" lang="en-US" altLang="zh-CN" sz="3200" smtClean="0">
              <a:solidFill>
                <a:srgbClr val="000099"/>
              </a:solidFill>
              <a:ea typeface="楷体_GB2312" pitchFamily="49" charset="-122"/>
            </a:endParaRPr>
          </a:p>
          <a:p>
            <a:pPr fontAlgn="base">
              <a:lnSpc>
                <a:spcPct val="120000"/>
              </a:lnSpc>
              <a:spcBef>
                <a:spcPct val="0"/>
              </a:spcBef>
              <a:spcAft>
                <a:spcPct val="0"/>
              </a:spcAft>
            </a:pPr>
            <a:r>
              <a:rPr kumimoji="1" lang="en-US" altLang="zh-CN" sz="3200" smtClean="0">
                <a:solidFill>
                  <a:srgbClr val="000099"/>
                </a:solidFill>
                <a:ea typeface="楷体_GB2312" pitchFamily="49" charset="-122"/>
              </a:rPr>
              <a:t>   VertexType  data;</a:t>
            </a:r>
          </a:p>
          <a:p>
            <a:pPr fontAlgn="base">
              <a:lnSpc>
                <a:spcPct val="120000"/>
              </a:lnSpc>
              <a:spcBef>
                <a:spcPct val="0"/>
              </a:spcBef>
              <a:spcAft>
                <a:spcPct val="0"/>
              </a:spcAft>
            </a:pPr>
            <a:r>
              <a:rPr kumimoji="1" lang="en-US" altLang="zh-CN" sz="3200" smtClean="0">
                <a:solidFill>
                  <a:srgbClr val="000099"/>
                </a:solidFill>
                <a:ea typeface="楷体_GB2312" pitchFamily="49" charset="-122"/>
              </a:rPr>
              <a:t>   EBox  </a:t>
            </a:r>
            <a:r>
              <a:rPr kumimoji="1" lang="en-US" altLang="zh-CN" sz="3200" b="1" smtClean="0">
                <a:solidFill>
                  <a:srgbClr val="000099"/>
                </a:solidFill>
                <a:ea typeface="楷体_GB2312" pitchFamily="49" charset="-122"/>
              </a:rPr>
              <a:t>*</a:t>
            </a:r>
            <a:r>
              <a:rPr kumimoji="1" lang="en-US" altLang="zh-CN" sz="3200" smtClean="0">
                <a:solidFill>
                  <a:srgbClr val="000099"/>
                </a:solidFill>
                <a:ea typeface="楷体_GB2312" pitchFamily="49" charset="-122"/>
              </a:rPr>
              <a:t>firstedge; // </a:t>
            </a:r>
            <a:r>
              <a:rPr kumimoji="1" lang="zh-CN" altLang="en-US" sz="3200" smtClean="0">
                <a:solidFill>
                  <a:srgbClr val="000099"/>
                </a:solidFill>
                <a:ea typeface="楷体_GB2312" pitchFamily="49" charset="-122"/>
              </a:rPr>
              <a:t>指向第一条依附该顶点的边</a:t>
            </a:r>
          </a:p>
          <a:p>
            <a:pPr fontAlgn="base">
              <a:lnSpc>
                <a:spcPct val="120000"/>
              </a:lnSpc>
              <a:spcBef>
                <a:spcPct val="0"/>
              </a:spcBef>
              <a:spcAft>
                <a:spcPct val="0"/>
              </a:spcAft>
            </a:pPr>
            <a:r>
              <a:rPr kumimoji="1" lang="en-US" altLang="zh-CN" sz="3200" b="1" smtClean="0">
                <a:solidFill>
                  <a:srgbClr val="000099"/>
                </a:solidFill>
                <a:ea typeface="楷体_GB2312" pitchFamily="49" charset="-122"/>
              </a:rPr>
              <a:t>}</a:t>
            </a:r>
            <a:r>
              <a:rPr kumimoji="1" lang="en-US" altLang="zh-CN" sz="3200" smtClean="0">
                <a:solidFill>
                  <a:srgbClr val="000099"/>
                </a:solidFill>
                <a:ea typeface="楷体_GB2312" pitchFamily="49" charset="-122"/>
              </a:rPr>
              <a:t> VexBox;</a:t>
            </a:r>
          </a:p>
        </p:txBody>
      </p:sp>
      <p:sp>
        <p:nvSpPr>
          <p:cNvPr id="19463" name="Rectangle 7"/>
          <p:cNvSpPr>
            <a:spLocks noChangeArrowheads="1"/>
          </p:cNvSpPr>
          <p:nvPr/>
        </p:nvSpPr>
        <p:spPr bwMode="auto">
          <a:xfrm>
            <a:off x="2660650" y="3352800"/>
            <a:ext cx="3892550" cy="776288"/>
          </a:xfrm>
          <a:prstGeom prst="rect">
            <a:avLst/>
          </a:prstGeom>
          <a:solidFill>
            <a:srgbClr val="FFFF99">
              <a:alpha val="50000"/>
            </a:srgbClr>
          </a:solidFill>
          <a:ln w="25400" cap="sq">
            <a:solidFill>
              <a:srgbClr val="FFCC99"/>
            </a:solidFill>
            <a:miter lim="800000"/>
            <a:headEnd type="none" w="sm" len="sm"/>
            <a:tailEnd type="none" w="sm" len="sm"/>
          </a:ln>
          <a:effectLst/>
        </p:spPr>
        <p:txBody>
          <a:bodyPr wrap="none">
            <a:spAutoFit/>
          </a:bodyPr>
          <a:lstStyle/>
          <a:p>
            <a:pPr fontAlgn="base">
              <a:lnSpc>
                <a:spcPct val="120000"/>
              </a:lnSpc>
              <a:spcBef>
                <a:spcPct val="0"/>
              </a:spcBef>
              <a:spcAft>
                <a:spcPct val="0"/>
              </a:spcAft>
            </a:pPr>
            <a:r>
              <a:rPr kumimoji="1" lang="zh-CN" altLang="en-US" sz="3600" b="1" smtClean="0">
                <a:solidFill>
                  <a:srgbClr val="800000"/>
                </a:solidFill>
                <a:ea typeface="楷体_GB2312" pitchFamily="49" charset="-122"/>
              </a:rPr>
              <a:t>无向图的结构表示</a:t>
            </a:r>
            <a:endParaRPr kumimoji="1" lang="zh-CN" altLang="en-US" sz="3600" b="1" smtClean="0">
              <a:solidFill>
                <a:srgbClr val="000099"/>
              </a:solidFill>
              <a:ea typeface="楷体_GB2312"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strips(downRight)">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ipe(up)">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458"/>
                                        </p:tgtEl>
                                        <p:attrNameLst>
                                          <p:attrName>style.visibility</p:attrName>
                                        </p:attrNameLst>
                                      </p:cBhvr>
                                      <p:to>
                                        <p:strVal val="visible"/>
                                      </p:to>
                                    </p:set>
                                    <p:animEffect transition="in" filter="strips(downRight)">
                                      <p:cBhvr>
                                        <p:cTn id="22" dur="500"/>
                                        <p:tgtEl>
                                          <p:spTgt spid="1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61" grpId="0" animBg="1" autoUpdateAnimBg="0"/>
      <p:bldP spid="19462" grpId="0" autoUpdateAnimBg="0"/>
      <p:bldP spid="1946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16"/>
          <p:cNvGrpSpPr>
            <a:grpSpLocks/>
          </p:cNvGrpSpPr>
          <p:nvPr/>
        </p:nvGrpSpPr>
        <p:grpSpPr bwMode="auto">
          <a:xfrm>
            <a:off x="152400" y="3103240"/>
            <a:ext cx="1447800" cy="3048000"/>
            <a:chOff x="96" y="1728"/>
            <a:chExt cx="912" cy="1920"/>
          </a:xfrm>
        </p:grpSpPr>
        <p:sp>
          <p:nvSpPr>
            <p:cNvPr id="34968" name="Rectangle 4"/>
            <p:cNvSpPr>
              <a:spLocks noChangeArrowheads="1"/>
            </p:cNvSpPr>
            <p:nvPr/>
          </p:nvSpPr>
          <p:spPr bwMode="auto">
            <a:xfrm>
              <a:off x="96" y="1728"/>
              <a:ext cx="310" cy="264"/>
            </a:xfrm>
            <a:prstGeom prst="rect">
              <a:avLst/>
            </a:prstGeom>
            <a:no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0</a:t>
              </a:r>
            </a:p>
          </p:txBody>
        </p:sp>
        <p:sp>
          <p:nvSpPr>
            <p:cNvPr id="34969" name="Rectangle 5"/>
            <p:cNvSpPr>
              <a:spLocks noChangeArrowheads="1"/>
            </p:cNvSpPr>
            <p:nvPr/>
          </p:nvSpPr>
          <p:spPr bwMode="auto">
            <a:xfrm>
              <a:off x="715" y="1728"/>
              <a:ext cx="293"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70" name="Rectangle 6"/>
            <p:cNvSpPr>
              <a:spLocks noChangeArrowheads="1"/>
            </p:cNvSpPr>
            <p:nvPr/>
          </p:nvSpPr>
          <p:spPr bwMode="auto">
            <a:xfrm>
              <a:off x="406" y="1728"/>
              <a:ext cx="309"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v1</a:t>
              </a:r>
            </a:p>
          </p:txBody>
        </p:sp>
        <p:sp>
          <p:nvSpPr>
            <p:cNvPr id="34971" name="Line 7"/>
            <p:cNvSpPr>
              <a:spLocks noChangeShapeType="1"/>
            </p:cNvSpPr>
            <p:nvPr/>
          </p:nvSpPr>
          <p:spPr bwMode="auto">
            <a:xfrm>
              <a:off x="406" y="1728"/>
              <a:ext cx="602"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72" name="Line 8"/>
            <p:cNvSpPr>
              <a:spLocks noChangeShapeType="1"/>
            </p:cNvSpPr>
            <p:nvPr/>
          </p:nvSpPr>
          <p:spPr bwMode="auto">
            <a:xfrm>
              <a:off x="406" y="1992"/>
              <a:ext cx="602"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73" name="Line 10"/>
            <p:cNvSpPr>
              <a:spLocks noChangeShapeType="1"/>
            </p:cNvSpPr>
            <p:nvPr/>
          </p:nvSpPr>
          <p:spPr bwMode="auto">
            <a:xfrm>
              <a:off x="1008" y="1728"/>
              <a:ext cx="0" cy="264"/>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74" name="Line 11"/>
            <p:cNvSpPr>
              <a:spLocks noChangeShapeType="1"/>
            </p:cNvSpPr>
            <p:nvPr/>
          </p:nvSpPr>
          <p:spPr bwMode="auto">
            <a:xfrm>
              <a:off x="715" y="1728"/>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75" name="Line 12"/>
            <p:cNvSpPr>
              <a:spLocks noChangeShapeType="1"/>
            </p:cNvSpPr>
            <p:nvPr/>
          </p:nvSpPr>
          <p:spPr bwMode="auto">
            <a:xfrm>
              <a:off x="406" y="1728"/>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76" name="Rectangle 28"/>
            <p:cNvSpPr>
              <a:spLocks noChangeArrowheads="1"/>
            </p:cNvSpPr>
            <p:nvPr/>
          </p:nvSpPr>
          <p:spPr bwMode="auto">
            <a:xfrm>
              <a:off x="96" y="2184"/>
              <a:ext cx="310" cy="264"/>
            </a:xfrm>
            <a:prstGeom prst="rect">
              <a:avLst/>
            </a:prstGeom>
            <a:no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1</a:t>
              </a:r>
            </a:p>
          </p:txBody>
        </p:sp>
        <p:sp>
          <p:nvSpPr>
            <p:cNvPr id="34977" name="Rectangle 29"/>
            <p:cNvSpPr>
              <a:spLocks noChangeArrowheads="1"/>
            </p:cNvSpPr>
            <p:nvPr/>
          </p:nvSpPr>
          <p:spPr bwMode="auto">
            <a:xfrm>
              <a:off x="720" y="2184"/>
              <a:ext cx="288"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78" name="Rectangle 30"/>
            <p:cNvSpPr>
              <a:spLocks noChangeArrowheads="1"/>
            </p:cNvSpPr>
            <p:nvPr/>
          </p:nvSpPr>
          <p:spPr bwMode="auto">
            <a:xfrm>
              <a:off x="406" y="2184"/>
              <a:ext cx="314"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v2</a:t>
              </a:r>
            </a:p>
          </p:txBody>
        </p:sp>
        <p:sp>
          <p:nvSpPr>
            <p:cNvPr id="34979" name="Line 31"/>
            <p:cNvSpPr>
              <a:spLocks noChangeShapeType="1"/>
            </p:cNvSpPr>
            <p:nvPr/>
          </p:nvSpPr>
          <p:spPr bwMode="auto">
            <a:xfrm>
              <a:off x="414" y="2184"/>
              <a:ext cx="594"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80" name="Line 32"/>
            <p:cNvSpPr>
              <a:spLocks noChangeShapeType="1"/>
            </p:cNvSpPr>
            <p:nvPr/>
          </p:nvSpPr>
          <p:spPr bwMode="auto">
            <a:xfrm>
              <a:off x="406" y="2448"/>
              <a:ext cx="602"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81" name="Line 34"/>
            <p:cNvSpPr>
              <a:spLocks noChangeShapeType="1"/>
            </p:cNvSpPr>
            <p:nvPr/>
          </p:nvSpPr>
          <p:spPr bwMode="auto">
            <a:xfrm>
              <a:off x="1008" y="2184"/>
              <a:ext cx="0" cy="264"/>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82" name="Line 35"/>
            <p:cNvSpPr>
              <a:spLocks noChangeShapeType="1"/>
            </p:cNvSpPr>
            <p:nvPr/>
          </p:nvSpPr>
          <p:spPr bwMode="auto">
            <a:xfrm>
              <a:off x="720" y="2184"/>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83" name="Line 36"/>
            <p:cNvSpPr>
              <a:spLocks noChangeShapeType="1"/>
            </p:cNvSpPr>
            <p:nvPr/>
          </p:nvSpPr>
          <p:spPr bwMode="auto">
            <a:xfrm>
              <a:off x="406" y="2184"/>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84" name="Rectangle 38"/>
            <p:cNvSpPr>
              <a:spLocks noChangeArrowheads="1"/>
            </p:cNvSpPr>
            <p:nvPr/>
          </p:nvSpPr>
          <p:spPr bwMode="auto">
            <a:xfrm>
              <a:off x="96" y="2568"/>
              <a:ext cx="310" cy="264"/>
            </a:xfrm>
            <a:prstGeom prst="rect">
              <a:avLst/>
            </a:prstGeom>
            <a:no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2</a:t>
              </a:r>
            </a:p>
          </p:txBody>
        </p:sp>
        <p:sp>
          <p:nvSpPr>
            <p:cNvPr id="34985" name="Rectangle 39"/>
            <p:cNvSpPr>
              <a:spLocks noChangeArrowheads="1"/>
            </p:cNvSpPr>
            <p:nvPr/>
          </p:nvSpPr>
          <p:spPr bwMode="auto">
            <a:xfrm>
              <a:off x="715" y="2568"/>
              <a:ext cx="293"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86" name="Rectangle 40"/>
            <p:cNvSpPr>
              <a:spLocks noChangeArrowheads="1"/>
            </p:cNvSpPr>
            <p:nvPr/>
          </p:nvSpPr>
          <p:spPr bwMode="auto">
            <a:xfrm>
              <a:off x="406" y="2568"/>
              <a:ext cx="309"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v3</a:t>
              </a:r>
            </a:p>
          </p:txBody>
        </p:sp>
        <p:sp>
          <p:nvSpPr>
            <p:cNvPr id="34987" name="Line 41"/>
            <p:cNvSpPr>
              <a:spLocks noChangeShapeType="1"/>
            </p:cNvSpPr>
            <p:nvPr/>
          </p:nvSpPr>
          <p:spPr bwMode="auto">
            <a:xfrm>
              <a:off x="406" y="2568"/>
              <a:ext cx="602"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88" name="Line 42"/>
            <p:cNvSpPr>
              <a:spLocks noChangeShapeType="1"/>
            </p:cNvSpPr>
            <p:nvPr/>
          </p:nvSpPr>
          <p:spPr bwMode="auto">
            <a:xfrm>
              <a:off x="414" y="2832"/>
              <a:ext cx="594"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89" name="Line 44"/>
            <p:cNvSpPr>
              <a:spLocks noChangeShapeType="1"/>
            </p:cNvSpPr>
            <p:nvPr/>
          </p:nvSpPr>
          <p:spPr bwMode="auto">
            <a:xfrm>
              <a:off x="1008" y="2568"/>
              <a:ext cx="0" cy="264"/>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90" name="Line 45"/>
            <p:cNvSpPr>
              <a:spLocks noChangeShapeType="1"/>
            </p:cNvSpPr>
            <p:nvPr/>
          </p:nvSpPr>
          <p:spPr bwMode="auto">
            <a:xfrm>
              <a:off x="715" y="2568"/>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91" name="Line 46"/>
            <p:cNvSpPr>
              <a:spLocks noChangeShapeType="1"/>
            </p:cNvSpPr>
            <p:nvPr/>
          </p:nvSpPr>
          <p:spPr bwMode="auto">
            <a:xfrm>
              <a:off x="406" y="2568"/>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92" name="Rectangle 48"/>
            <p:cNvSpPr>
              <a:spLocks noChangeArrowheads="1"/>
            </p:cNvSpPr>
            <p:nvPr/>
          </p:nvSpPr>
          <p:spPr bwMode="auto">
            <a:xfrm>
              <a:off x="96" y="3000"/>
              <a:ext cx="310" cy="264"/>
            </a:xfrm>
            <a:prstGeom prst="rect">
              <a:avLst/>
            </a:prstGeom>
            <a:no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3</a:t>
              </a:r>
            </a:p>
          </p:txBody>
        </p:sp>
        <p:sp>
          <p:nvSpPr>
            <p:cNvPr id="34993" name="Rectangle 49"/>
            <p:cNvSpPr>
              <a:spLocks noChangeArrowheads="1"/>
            </p:cNvSpPr>
            <p:nvPr/>
          </p:nvSpPr>
          <p:spPr bwMode="auto">
            <a:xfrm>
              <a:off x="715" y="3000"/>
              <a:ext cx="293"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94" name="Rectangle 50"/>
            <p:cNvSpPr>
              <a:spLocks noChangeArrowheads="1"/>
            </p:cNvSpPr>
            <p:nvPr/>
          </p:nvSpPr>
          <p:spPr bwMode="auto">
            <a:xfrm>
              <a:off x="406" y="3000"/>
              <a:ext cx="309"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v4</a:t>
              </a:r>
            </a:p>
          </p:txBody>
        </p:sp>
        <p:sp>
          <p:nvSpPr>
            <p:cNvPr id="34995" name="Line 51"/>
            <p:cNvSpPr>
              <a:spLocks noChangeShapeType="1"/>
            </p:cNvSpPr>
            <p:nvPr/>
          </p:nvSpPr>
          <p:spPr bwMode="auto">
            <a:xfrm>
              <a:off x="406" y="3000"/>
              <a:ext cx="602"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96" name="Line 52"/>
            <p:cNvSpPr>
              <a:spLocks noChangeShapeType="1"/>
            </p:cNvSpPr>
            <p:nvPr/>
          </p:nvSpPr>
          <p:spPr bwMode="auto">
            <a:xfrm>
              <a:off x="406" y="3264"/>
              <a:ext cx="602"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97" name="Line 54"/>
            <p:cNvSpPr>
              <a:spLocks noChangeShapeType="1"/>
            </p:cNvSpPr>
            <p:nvPr/>
          </p:nvSpPr>
          <p:spPr bwMode="auto">
            <a:xfrm>
              <a:off x="1008" y="3000"/>
              <a:ext cx="0" cy="264"/>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98" name="Line 55"/>
            <p:cNvSpPr>
              <a:spLocks noChangeShapeType="1"/>
            </p:cNvSpPr>
            <p:nvPr/>
          </p:nvSpPr>
          <p:spPr bwMode="auto">
            <a:xfrm>
              <a:off x="715" y="3000"/>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99" name="Line 56"/>
            <p:cNvSpPr>
              <a:spLocks noChangeShapeType="1"/>
            </p:cNvSpPr>
            <p:nvPr/>
          </p:nvSpPr>
          <p:spPr bwMode="auto">
            <a:xfrm>
              <a:off x="406" y="3000"/>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5000" name="Rectangle 58"/>
            <p:cNvSpPr>
              <a:spLocks noChangeArrowheads="1"/>
            </p:cNvSpPr>
            <p:nvPr/>
          </p:nvSpPr>
          <p:spPr bwMode="auto">
            <a:xfrm>
              <a:off x="96" y="3384"/>
              <a:ext cx="310" cy="264"/>
            </a:xfrm>
            <a:prstGeom prst="rect">
              <a:avLst/>
            </a:prstGeom>
            <a:no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4</a:t>
              </a:r>
            </a:p>
          </p:txBody>
        </p:sp>
        <p:sp>
          <p:nvSpPr>
            <p:cNvPr id="35001" name="Rectangle 59"/>
            <p:cNvSpPr>
              <a:spLocks noChangeArrowheads="1"/>
            </p:cNvSpPr>
            <p:nvPr/>
          </p:nvSpPr>
          <p:spPr bwMode="auto">
            <a:xfrm>
              <a:off x="715" y="3384"/>
              <a:ext cx="293"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5002" name="Rectangle 60"/>
            <p:cNvSpPr>
              <a:spLocks noChangeArrowheads="1"/>
            </p:cNvSpPr>
            <p:nvPr/>
          </p:nvSpPr>
          <p:spPr bwMode="auto">
            <a:xfrm>
              <a:off x="406" y="3384"/>
              <a:ext cx="309" cy="264"/>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v5</a:t>
              </a:r>
            </a:p>
          </p:txBody>
        </p:sp>
        <p:sp>
          <p:nvSpPr>
            <p:cNvPr id="35003" name="Line 61"/>
            <p:cNvSpPr>
              <a:spLocks noChangeShapeType="1"/>
            </p:cNvSpPr>
            <p:nvPr/>
          </p:nvSpPr>
          <p:spPr bwMode="auto">
            <a:xfrm>
              <a:off x="414" y="3384"/>
              <a:ext cx="594"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5004" name="Line 62"/>
            <p:cNvSpPr>
              <a:spLocks noChangeShapeType="1"/>
            </p:cNvSpPr>
            <p:nvPr/>
          </p:nvSpPr>
          <p:spPr bwMode="auto">
            <a:xfrm>
              <a:off x="406" y="3648"/>
              <a:ext cx="602"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5005" name="Line 64"/>
            <p:cNvSpPr>
              <a:spLocks noChangeShapeType="1"/>
            </p:cNvSpPr>
            <p:nvPr/>
          </p:nvSpPr>
          <p:spPr bwMode="auto">
            <a:xfrm>
              <a:off x="1008" y="3384"/>
              <a:ext cx="0" cy="264"/>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5006" name="Line 65"/>
            <p:cNvSpPr>
              <a:spLocks noChangeShapeType="1"/>
            </p:cNvSpPr>
            <p:nvPr/>
          </p:nvSpPr>
          <p:spPr bwMode="auto">
            <a:xfrm>
              <a:off x="715" y="3384"/>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5007" name="Line 66"/>
            <p:cNvSpPr>
              <a:spLocks noChangeShapeType="1"/>
            </p:cNvSpPr>
            <p:nvPr/>
          </p:nvSpPr>
          <p:spPr bwMode="auto">
            <a:xfrm>
              <a:off x="406" y="3384"/>
              <a:ext cx="0" cy="264"/>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grpSp>
        <p:nvGrpSpPr>
          <p:cNvPr id="3" name="Group 219"/>
          <p:cNvGrpSpPr>
            <a:grpSpLocks/>
          </p:cNvGrpSpPr>
          <p:nvPr/>
        </p:nvGrpSpPr>
        <p:grpSpPr bwMode="auto">
          <a:xfrm>
            <a:off x="1187450" y="2636515"/>
            <a:ext cx="5414963" cy="838200"/>
            <a:chOff x="768" y="1440"/>
            <a:chExt cx="3411" cy="528"/>
          </a:xfrm>
        </p:grpSpPr>
        <p:sp>
          <p:nvSpPr>
            <p:cNvPr id="34936" name="Rectangle 14"/>
            <p:cNvSpPr>
              <a:spLocks noChangeArrowheads="1"/>
            </p:cNvSpPr>
            <p:nvPr/>
          </p:nvSpPr>
          <p:spPr bwMode="auto">
            <a:xfrm>
              <a:off x="1759" y="1680"/>
              <a:ext cx="115" cy="288"/>
            </a:xfrm>
            <a:prstGeom prst="rect">
              <a:avLst/>
            </a:prstGeom>
            <a:solidFill>
              <a:srgbClr val="CCFFFF"/>
            </a:solidFill>
            <a:ln w="38100">
              <a:noFill/>
              <a:miter lim="800000"/>
              <a:headEnd/>
              <a:tailEnd/>
            </a:ln>
            <a:effectLst/>
          </p:spPr>
          <p:txBody>
            <a:bodyPr/>
            <a:lstStyle/>
            <a:p>
              <a:pPr algn="ctr" fontAlgn="base">
                <a:spcBef>
                  <a:spcPct val="20000"/>
                </a:spcBef>
                <a:spcAft>
                  <a:spcPct val="0"/>
                </a:spcAft>
              </a:pPr>
              <a:endParaRPr lang="zh-CN" altLang="zh-CN" sz="2000" b="1" smtClean="0">
                <a:solidFill>
                  <a:srgbClr val="000000"/>
                </a:solidFill>
              </a:endParaRPr>
            </a:p>
          </p:txBody>
        </p:sp>
        <p:sp>
          <p:nvSpPr>
            <p:cNvPr id="34937" name="Rectangle 15"/>
            <p:cNvSpPr>
              <a:spLocks noChangeArrowheads="1"/>
            </p:cNvSpPr>
            <p:nvPr/>
          </p:nvSpPr>
          <p:spPr bwMode="auto">
            <a:xfrm>
              <a:off x="2017" y="1680"/>
              <a:ext cx="145"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38" name="Rectangle 16"/>
            <p:cNvSpPr>
              <a:spLocks noChangeArrowheads="1"/>
            </p:cNvSpPr>
            <p:nvPr/>
          </p:nvSpPr>
          <p:spPr bwMode="auto">
            <a:xfrm>
              <a:off x="1874" y="1680"/>
              <a:ext cx="143" cy="288"/>
            </a:xfrm>
            <a:prstGeom prst="rect">
              <a:avLst/>
            </a:prstGeom>
            <a:solidFill>
              <a:srgbClr val="FFFF00"/>
            </a:solid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0</a:t>
              </a:r>
            </a:p>
          </p:txBody>
        </p:sp>
        <p:sp>
          <p:nvSpPr>
            <p:cNvPr id="34939" name="Rectangle 17"/>
            <p:cNvSpPr>
              <a:spLocks noChangeArrowheads="1"/>
            </p:cNvSpPr>
            <p:nvPr/>
          </p:nvSpPr>
          <p:spPr bwMode="auto">
            <a:xfrm>
              <a:off x="2306" y="1680"/>
              <a:ext cx="142"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40" name="Rectangle 18"/>
            <p:cNvSpPr>
              <a:spLocks noChangeArrowheads="1"/>
            </p:cNvSpPr>
            <p:nvPr/>
          </p:nvSpPr>
          <p:spPr bwMode="auto">
            <a:xfrm>
              <a:off x="2162" y="1680"/>
              <a:ext cx="144" cy="288"/>
            </a:xfrm>
            <a:prstGeom prst="rect">
              <a:avLst/>
            </a:prstGeom>
            <a:solidFill>
              <a:srgbClr val="FFFF00"/>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1</a:t>
              </a:r>
            </a:p>
          </p:txBody>
        </p:sp>
        <p:sp>
          <p:nvSpPr>
            <p:cNvPr id="34941" name="Line 19"/>
            <p:cNvSpPr>
              <a:spLocks noChangeShapeType="1"/>
            </p:cNvSpPr>
            <p:nvPr/>
          </p:nvSpPr>
          <p:spPr bwMode="auto">
            <a:xfrm>
              <a:off x="1759" y="1680"/>
              <a:ext cx="68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2" name="Line 20"/>
            <p:cNvSpPr>
              <a:spLocks noChangeShapeType="1"/>
            </p:cNvSpPr>
            <p:nvPr/>
          </p:nvSpPr>
          <p:spPr bwMode="auto">
            <a:xfrm>
              <a:off x="1759" y="1968"/>
              <a:ext cx="68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3" name="Line 21"/>
            <p:cNvSpPr>
              <a:spLocks noChangeShapeType="1"/>
            </p:cNvSpPr>
            <p:nvPr/>
          </p:nvSpPr>
          <p:spPr bwMode="auto">
            <a:xfrm>
              <a:off x="1759" y="168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4" name="Line 22"/>
            <p:cNvSpPr>
              <a:spLocks noChangeShapeType="1"/>
            </p:cNvSpPr>
            <p:nvPr/>
          </p:nvSpPr>
          <p:spPr bwMode="auto">
            <a:xfrm>
              <a:off x="2448" y="168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5" name="Line 23"/>
            <p:cNvSpPr>
              <a:spLocks noChangeShapeType="1"/>
            </p:cNvSpPr>
            <p:nvPr/>
          </p:nvSpPr>
          <p:spPr bwMode="auto">
            <a:xfrm>
              <a:off x="2306"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6" name="Line 24"/>
            <p:cNvSpPr>
              <a:spLocks noChangeShapeType="1"/>
            </p:cNvSpPr>
            <p:nvPr/>
          </p:nvSpPr>
          <p:spPr bwMode="auto">
            <a:xfrm>
              <a:off x="2017"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7" name="Line 25"/>
            <p:cNvSpPr>
              <a:spLocks noChangeShapeType="1"/>
            </p:cNvSpPr>
            <p:nvPr/>
          </p:nvSpPr>
          <p:spPr bwMode="auto">
            <a:xfrm>
              <a:off x="2162"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8" name="Line 26"/>
            <p:cNvSpPr>
              <a:spLocks noChangeShapeType="1"/>
            </p:cNvSpPr>
            <p:nvPr/>
          </p:nvSpPr>
          <p:spPr bwMode="auto">
            <a:xfrm>
              <a:off x="1874"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49" name="Line 68"/>
            <p:cNvSpPr>
              <a:spLocks noChangeShapeType="1"/>
            </p:cNvSpPr>
            <p:nvPr/>
          </p:nvSpPr>
          <p:spPr bwMode="auto">
            <a:xfrm flipV="1">
              <a:off x="768" y="1488"/>
              <a:ext cx="0" cy="288"/>
            </a:xfrm>
            <a:prstGeom prst="line">
              <a:avLst/>
            </a:prstGeom>
            <a:noFill/>
            <a:ln w="38100">
              <a:solidFill>
                <a:srgbClr val="BADE78"/>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50" name="Line 69"/>
            <p:cNvSpPr>
              <a:spLocks noChangeShapeType="1"/>
            </p:cNvSpPr>
            <p:nvPr/>
          </p:nvSpPr>
          <p:spPr bwMode="auto">
            <a:xfrm>
              <a:off x="768" y="1488"/>
              <a:ext cx="1200" cy="0"/>
            </a:xfrm>
            <a:prstGeom prst="line">
              <a:avLst/>
            </a:prstGeom>
            <a:noFill/>
            <a:ln w="381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51" name="Line 70"/>
            <p:cNvSpPr>
              <a:spLocks noChangeShapeType="1"/>
            </p:cNvSpPr>
            <p:nvPr/>
          </p:nvSpPr>
          <p:spPr bwMode="auto">
            <a:xfrm>
              <a:off x="1968" y="1488"/>
              <a:ext cx="0" cy="192"/>
            </a:xfrm>
            <a:prstGeom prst="line">
              <a:avLst/>
            </a:prstGeom>
            <a:noFill/>
            <a:ln w="38100">
              <a:solidFill>
                <a:srgbClr val="BADE78"/>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52" name="Rectangle 72"/>
            <p:cNvSpPr>
              <a:spLocks noChangeArrowheads="1"/>
            </p:cNvSpPr>
            <p:nvPr/>
          </p:nvSpPr>
          <p:spPr bwMode="auto">
            <a:xfrm>
              <a:off x="3456" y="1680"/>
              <a:ext cx="145" cy="288"/>
            </a:xfrm>
            <a:prstGeom prst="rect">
              <a:avLst/>
            </a:prstGeom>
            <a:solidFill>
              <a:srgbClr val="CCFFFF"/>
            </a:solidFill>
            <a:ln w="38100">
              <a:noFill/>
              <a:miter lim="800000"/>
              <a:headEnd/>
              <a:tailEnd/>
            </a:ln>
            <a:effectLst/>
          </p:spPr>
          <p:txBody>
            <a:bodyPr/>
            <a:lstStyle/>
            <a:p>
              <a:pPr algn="ctr" fontAlgn="base">
                <a:spcBef>
                  <a:spcPct val="20000"/>
                </a:spcBef>
                <a:spcAft>
                  <a:spcPct val="0"/>
                </a:spcAft>
              </a:pPr>
              <a:endParaRPr lang="zh-CN" altLang="zh-CN" sz="2000" b="1" smtClean="0">
                <a:solidFill>
                  <a:srgbClr val="000000"/>
                </a:solidFill>
              </a:endParaRPr>
            </a:p>
          </p:txBody>
        </p:sp>
        <p:sp>
          <p:nvSpPr>
            <p:cNvPr id="34953" name="Rectangle 73"/>
            <p:cNvSpPr>
              <a:spLocks noChangeArrowheads="1"/>
            </p:cNvSpPr>
            <p:nvPr/>
          </p:nvSpPr>
          <p:spPr bwMode="auto">
            <a:xfrm>
              <a:off x="3745" y="1680"/>
              <a:ext cx="191"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a:t>
              </a:r>
              <a:endParaRPr lang="en-US" altLang="zh-CN" sz="2000" b="1" smtClean="0">
                <a:solidFill>
                  <a:srgbClr val="CDE5F3"/>
                </a:solidFill>
                <a:ea typeface="黑体" pitchFamily="2" charset="-122"/>
              </a:endParaRPr>
            </a:p>
          </p:txBody>
        </p:sp>
        <p:sp>
          <p:nvSpPr>
            <p:cNvPr id="34954" name="Rectangle 74"/>
            <p:cNvSpPr>
              <a:spLocks noChangeArrowheads="1"/>
            </p:cNvSpPr>
            <p:nvPr/>
          </p:nvSpPr>
          <p:spPr bwMode="auto">
            <a:xfrm>
              <a:off x="3601" y="1680"/>
              <a:ext cx="144" cy="288"/>
            </a:xfrm>
            <a:prstGeom prst="rect">
              <a:avLst/>
            </a:prstGeom>
            <a:solidFill>
              <a:srgbClr val="FFFF00"/>
            </a:solid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0</a:t>
              </a:r>
            </a:p>
          </p:txBody>
        </p:sp>
        <p:sp>
          <p:nvSpPr>
            <p:cNvPr id="34955" name="Rectangle 75"/>
            <p:cNvSpPr>
              <a:spLocks noChangeArrowheads="1"/>
            </p:cNvSpPr>
            <p:nvPr/>
          </p:nvSpPr>
          <p:spPr bwMode="auto">
            <a:xfrm>
              <a:off x="4064" y="1680"/>
              <a:ext cx="115"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56" name="Rectangle 76"/>
            <p:cNvSpPr>
              <a:spLocks noChangeArrowheads="1"/>
            </p:cNvSpPr>
            <p:nvPr/>
          </p:nvSpPr>
          <p:spPr bwMode="auto">
            <a:xfrm>
              <a:off x="3936" y="1680"/>
              <a:ext cx="128" cy="288"/>
            </a:xfrm>
            <a:prstGeom prst="rect">
              <a:avLst/>
            </a:prstGeom>
            <a:solidFill>
              <a:srgbClr val="FFFF00"/>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3</a:t>
              </a:r>
            </a:p>
          </p:txBody>
        </p:sp>
        <p:sp>
          <p:nvSpPr>
            <p:cNvPr id="34957" name="Line 77"/>
            <p:cNvSpPr>
              <a:spLocks noChangeShapeType="1"/>
            </p:cNvSpPr>
            <p:nvPr/>
          </p:nvSpPr>
          <p:spPr bwMode="auto">
            <a:xfrm>
              <a:off x="3456" y="1680"/>
              <a:ext cx="723"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58" name="Line 78"/>
            <p:cNvSpPr>
              <a:spLocks noChangeShapeType="1"/>
            </p:cNvSpPr>
            <p:nvPr/>
          </p:nvSpPr>
          <p:spPr bwMode="auto">
            <a:xfrm>
              <a:off x="3456" y="1968"/>
              <a:ext cx="723"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59" name="Line 79"/>
            <p:cNvSpPr>
              <a:spLocks noChangeShapeType="1"/>
            </p:cNvSpPr>
            <p:nvPr/>
          </p:nvSpPr>
          <p:spPr bwMode="auto">
            <a:xfrm>
              <a:off x="3456" y="168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0" name="Line 80"/>
            <p:cNvSpPr>
              <a:spLocks noChangeShapeType="1"/>
            </p:cNvSpPr>
            <p:nvPr/>
          </p:nvSpPr>
          <p:spPr bwMode="auto">
            <a:xfrm>
              <a:off x="4179" y="168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1" name="Line 81"/>
            <p:cNvSpPr>
              <a:spLocks noChangeShapeType="1"/>
            </p:cNvSpPr>
            <p:nvPr/>
          </p:nvSpPr>
          <p:spPr bwMode="auto">
            <a:xfrm>
              <a:off x="4064"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2" name="Line 82"/>
            <p:cNvSpPr>
              <a:spLocks noChangeShapeType="1"/>
            </p:cNvSpPr>
            <p:nvPr/>
          </p:nvSpPr>
          <p:spPr bwMode="auto">
            <a:xfrm>
              <a:off x="3745"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3" name="Line 83"/>
            <p:cNvSpPr>
              <a:spLocks noChangeShapeType="1"/>
            </p:cNvSpPr>
            <p:nvPr/>
          </p:nvSpPr>
          <p:spPr bwMode="auto">
            <a:xfrm>
              <a:off x="3936"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4" name="Line 84"/>
            <p:cNvSpPr>
              <a:spLocks noChangeShapeType="1"/>
            </p:cNvSpPr>
            <p:nvPr/>
          </p:nvSpPr>
          <p:spPr bwMode="auto">
            <a:xfrm>
              <a:off x="3601" y="168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5" name="Line 114"/>
            <p:cNvSpPr>
              <a:spLocks noChangeShapeType="1"/>
            </p:cNvSpPr>
            <p:nvPr/>
          </p:nvSpPr>
          <p:spPr bwMode="auto">
            <a:xfrm>
              <a:off x="2112" y="1440"/>
              <a:ext cx="1728" cy="0"/>
            </a:xfrm>
            <a:prstGeom prst="line">
              <a:avLst/>
            </a:prstGeom>
            <a:noFill/>
            <a:ln w="381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6" name="Line 115"/>
            <p:cNvSpPr>
              <a:spLocks noChangeShapeType="1"/>
            </p:cNvSpPr>
            <p:nvPr/>
          </p:nvSpPr>
          <p:spPr bwMode="auto">
            <a:xfrm>
              <a:off x="2112" y="1440"/>
              <a:ext cx="0" cy="288"/>
            </a:xfrm>
            <a:prstGeom prst="line">
              <a:avLst/>
            </a:prstGeom>
            <a:noFill/>
            <a:ln w="38100">
              <a:solidFill>
                <a:srgbClr val="BADE78"/>
              </a:solidFill>
              <a:round/>
              <a:headEnd type="triangle" w="med" len="me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67" name="Line 116"/>
            <p:cNvSpPr>
              <a:spLocks noChangeShapeType="1"/>
            </p:cNvSpPr>
            <p:nvPr/>
          </p:nvSpPr>
          <p:spPr bwMode="auto">
            <a:xfrm>
              <a:off x="3840" y="1440"/>
              <a:ext cx="0" cy="230"/>
            </a:xfrm>
            <a:prstGeom prst="line">
              <a:avLst/>
            </a:prstGeom>
            <a:noFill/>
            <a:ln w="38100">
              <a:solidFill>
                <a:srgbClr val="BADE78"/>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grpSp>
        <p:nvGrpSpPr>
          <p:cNvPr id="4" name="Group 224"/>
          <p:cNvGrpSpPr>
            <a:grpSpLocks/>
          </p:cNvGrpSpPr>
          <p:nvPr/>
        </p:nvGrpSpPr>
        <p:grpSpPr bwMode="auto">
          <a:xfrm>
            <a:off x="1295400" y="2188840"/>
            <a:ext cx="7697788" cy="2057400"/>
            <a:chOff x="816" y="1152"/>
            <a:chExt cx="4849" cy="1296"/>
          </a:xfrm>
        </p:grpSpPr>
        <p:sp>
          <p:nvSpPr>
            <p:cNvPr id="34902" name="Rectangle 86"/>
            <p:cNvSpPr>
              <a:spLocks noChangeArrowheads="1"/>
            </p:cNvSpPr>
            <p:nvPr/>
          </p:nvSpPr>
          <p:spPr bwMode="auto">
            <a:xfrm>
              <a:off x="2544" y="2160"/>
              <a:ext cx="115" cy="288"/>
            </a:xfrm>
            <a:prstGeom prst="rect">
              <a:avLst/>
            </a:prstGeom>
            <a:solidFill>
              <a:srgbClr val="CCFFFF"/>
            </a:solidFill>
            <a:ln w="38100">
              <a:noFill/>
              <a:miter lim="800000"/>
              <a:headEnd/>
              <a:tailEnd/>
            </a:ln>
            <a:effectLst/>
          </p:spPr>
          <p:txBody>
            <a:bodyPr/>
            <a:lstStyle/>
            <a:p>
              <a:pPr algn="ctr" fontAlgn="base">
                <a:spcBef>
                  <a:spcPct val="20000"/>
                </a:spcBef>
                <a:spcAft>
                  <a:spcPct val="0"/>
                </a:spcAft>
              </a:pPr>
              <a:endParaRPr lang="zh-CN" altLang="zh-CN" sz="2000" b="1" smtClean="0">
                <a:solidFill>
                  <a:srgbClr val="000000"/>
                </a:solidFill>
              </a:endParaRPr>
            </a:p>
          </p:txBody>
        </p:sp>
        <p:sp>
          <p:nvSpPr>
            <p:cNvPr id="34903" name="Rectangle 87"/>
            <p:cNvSpPr>
              <a:spLocks noChangeArrowheads="1"/>
            </p:cNvSpPr>
            <p:nvPr/>
          </p:nvSpPr>
          <p:spPr bwMode="auto">
            <a:xfrm>
              <a:off x="2832" y="2160"/>
              <a:ext cx="187"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04" name="Rectangle 88"/>
            <p:cNvSpPr>
              <a:spLocks noChangeArrowheads="1"/>
            </p:cNvSpPr>
            <p:nvPr/>
          </p:nvSpPr>
          <p:spPr bwMode="auto">
            <a:xfrm>
              <a:off x="2659" y="2160"/>
              <a:ext cx="173" cy="288"/>
            </a:xfrm>
            <a:prstGeom prst="rect">
              <a:avLst/>
            </a:prstGeom>
            <a:solidFill>
              <a:srgbClr val="FFFF00"/>
            </a:solid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1</a:t>
              </a:r>
            </a:p>
          </p:txBody>
        </p:sp>
        <p:sp>
          <p:nvSpPr>
            <p:cNvPr id="34905" name="Rectangle 89"/>
            <p:cNvSpPr>
              <a:spLocks noChangeArrowheads="1"/>
            </p:cNvSpPr>
            <p:nvPr/>
          </p:nvSpPr>
          <p:spPr bwMode="auto">
            <a:xfrm>
              <a:off x="3209" y="2160"/>
              <a:ext cx="115"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06" name="Rectangle 90"/>
            <p:cNvSpPr>
              <a:spLocks noChangeArrowheads="1"/>
            </p:cNvSpPr>
            <p:nvPr/>
          </p:nvSpPr>
          <p:spPr bwMode="auto">
            <a:xfrm>
              <a:off x="3019" y="2160"/>
              <a:ext cx="190" cy="288"/>
            </a:xfrm>
            <a:prstGeom prst="rect">
              <a:avLst/>
            </a:prstGeom>
            <a:solidFill>
              <a:srgbClr val="FFFF00"/>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2</a:t>
              </a:r>
            </a:p>
          </p:txBody>
        </p:sp>
        <p:sp>
          <p:nvSpPr>
            <p:cNvPr id="34907" name="Line 91"/>
            <p:cNvSpPr>
              <a:spLocks noChangeShapeType="1"/>
            </p:cNvSpPr>
            <p:nvPr/>
          </p:nvSpPr>
          <p:spPr bwMode="auto">
            <a:xfrm>
              <a:off x="2544" y="2160"/>
              <a:ext cx="780"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08" name="Line 92"/>
            <p:cNvSpPr>
              <a:spLocks noChangeShapeType="1"/>
            </p:cNvSpPr>
            <p:nvPr/>
          </p:nvSpPr>
          <p:spPr bwMode="auto">
            <a:xfrm>
              <a:off x="2544" y="2448"/>
              <a:ext cx="780"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09" name="Line 93"/>
            <p:cNvSpPr>
              <a:spLocks noChangeShapeType="1"/>
            </p:cNvSpPr>
            <p:nvPr/>
          </p:nvSpPr>
          <p:spPr bwMode="auto">
            <a:xfrm>
              <a:off x="2544" y="216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10" name="Line 94"/>
            <p:cNvSpPr>
              <a:spLocks noChangeShapeType="1"/>
            </p:cNvSpPr>
            <p:nvPr/>
          </p:nvSpPr>
          <p:spPr bwMode="auto">
            <a:xfrm>
              <a:off x="3324" y="216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11" name="Line 95"/>
            <p:cNvSpPr>
              <a:spLocks noChangeShapeType="1"/>
            </p:cNvSpPr>
            <p:nvPr/>
          </p:nvSpPr>
          <p:spPr bwMode="auto">
            <a:xfrm>
              <a:off x="3209"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12" name="Line 96"/>
            <p:cNvSpPr>
              <a:spLocks noChangeShapeType="1"/>
            </p:cNvSpPr>
            <p:nvPr/>
          </p:nvSpPr>
          <p:spPr bwMode="auto">
            <a:xfrm>
              <a:off x="2832"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13" name="Line 97"/>
            <p:cNvSpPr>
              <a:spLocks noChangeShapeType="1"/>
            </p:cNvSpPr>
            <p:nvPr/>
          </p:nvSpPr>
          <p:spPr bwMode="auto">
            <a:xfrm>
              <a:off x="3019"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14" name="Line 98"/>
            <p:cNvSpPr>
              <a:spLocks noChangeShapeType="1"/>
            </p:cNvSpPr>
            <p:nvPr/>
          </p:nvSpPr>
          <p:spPr bwMode="auto">
            <a:xfrm>
              <a:off x="2659"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15" name="Rectangle 100"/>
            <p:cNvSpPr>
              <a:spLocks noChangeArrowheads="1"/>
            </p:cNvSpPr>
            <p:nvPr/>
          </p:nvSpPr>
          <p:spPr bwMode="auto">
            <a:xfrm>
              <a:off x="4937" y="2160"/>
              <a:ext cx="115" cy="288"/>
            </a:xfrm>
            <a:prstGeom prst="rect">
              <a:avLst/>
            </a:prstGeom>
            <a:solidFill>
              <a:srgbClr val="CCFFFF"/>
            </a:solidFill>
            <a:ln w="38100">
              <a:noFill/>
              <a:miter lim="800000"/>
              <a:headEnd/>
              <a:tailEnd/>
            </a:ln>
            <a:effectLst/>
          </p:spPr>
          <p:txBody>
            <a:bodyPr/>
            <a:lstStyle/>
            <a:p>
              <a:pPr algn="ctr" fontAlgn="base">
                <a:spcBef>
                  <a:spcPct val="20000"/>
                </a:spcBef>
                <a:spcAft>
                  <a:spcPct val="0"/>
                </a:spcAft>
              </a:pPr>
              <a:endParaRPr lang="zh-CN" altLang="zh-CN" sz="2000" b="1" smtClean="0">
                <a:solidFill>
                  <a:srgbClr val="000000"/>
                </a:solidFill>
              </a:endParaRPr>
            </a:p>
          </p:txBody>
        </p:sp>
        <p:sp>
          <p:nvSpPr>
            <p:cNvPr id="34916" name="Rectangle 101"/>
            <p:cNvSpPr>
              <a:spLocks noChangeArrowheads="1"/>
            </p:cNvSpPr>
            <p:nvPr/>
          </p:nvSpPr>
          <p:spPr bwMode="auto">
            <a:xfrm>
              <a:off x="5193" y="2160"/>
              <a:ext cx="190"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a:t>
              </a:r>
            </a:p>
          </p:txBody>
        </p:sp>
        <p:sp>
          <p:nvSpPr>
            <p:cNvPr id="34917" name="Rectangle 102"/>
            <p:cNvSpPr>
              <a:spLocks noChangeArrowheads="1"/>
            </p:cNvSpPr>
            <p:nvPr/>
          </p:nvSpPr>
          <p:spPr bwMode="auto">
            <a:xfrm>
              <a:off x="5052" y="2160"/>
              <a:ext cx="141" cy="288"/>
            </a:xfrm>
            <a:prstGeom prst="rect">
              <a:avLst/>
            </a:prstGeom>
            <a:solidFill>
              <a:srgbClr val="FFFF00"/>
            </a:solid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1</a:t>
              </a:r>
            </a:p>
          </p:txBody>
        </p:sp>
        <p:sp>
          <p:nvSpPr>
            <p:cNvPr id="34918" name="Rectangle 103"/>
            <p:cNvSpPr>
              <a:spLocks noChangeArrowheads="1"/>
            </p:cNvSpPr>
            <p:nvPr/>
          </p:nvSpPr>
          <p:spPr bwMode="auto">
            <a:xfrm>
              <a:off x="5550" y="2160"/>
              <a:ext cx="115"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919" name="Rectangle 104"/>
            <p:cNvSpPr>
              <a:spLocks noChangeArrowheads="1"/>
            </p:cNvSpPr>
            <p:nvPr/>
          </p:nvSpPr>
          <p:spPr bwMode="auto">
            <a:xfrm>
              <a:off x="5383" y="2160"/>
              <a:ext cx="167" cy="288"/>
            </a:xfrm>
            <a:prstGeom prst="rect">
              <a:avLst/>
            </a:prstGeom>
            <a:solidFill>
              <a:srgbClr val="FFFF00"/>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4</a:t>
              </a:r>
            </a:p>
          </p:txBody>
        </p:sp>
        <p:sp>
          <p:nvSpPr>
            <p:cNvPr id="34920" name="Line 105"/>
            <p:cNvSpPr>
              <a:spLocks noChangeShapeType="1"/>
            </p:cNvSpPr>
            <p:nvPr/>
          </p:nvSpPr>
          <p:spPr bwMode="auto">
            <a:xfrm>
              <a:off x="4937" y="2160"/>
              <a:ext cx="728"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1" name="Line 106"/>
            <p:cNvSpPr>
              <a:spLocks noChangeShapeType="1"/>
            </p:cNvSpPr>
            <p:nvPr/>
          </p:nvSpPr>
          <p:spPr bwMode="auto">
            <a:xfrm>
              <a:off x="4937" y="2448"/>
              <a:ext cx="728"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2" name="Line 107"/>
            <p:cNvSpPr>
              <a:spLocks noChangeShapeType="1"/>
            </p:cNvSpPr>
            <p:nvPr/>
          </p:nvSpPr>
          <p:spPr bwMode="auto">
            <a:xfrm>
              <a:off x="4937" y="216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3" name="Line 108"/>
            <p:cNvSpPr>
              <a:spLocks noChangeShapeType="1"/>
            </p:cNvSpPr>
            <p:nvPr/>
          </p:nvSpPr>
          <p:spPr bwMode="auto">
            <a:xfrm>
              <a:off x="5665" y="216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4" name="Line 109"/>
            <p:cNvSpPr>
              <a:spLocks noChangeShapeType="1"/>
            </p:cNvSpPr>
            <p:nvPr/>
          </p:nvSpPr>
          <p:spPr bwMode="auto">
            <a:xfrm>
              <a:off x="5550"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5" name="Line 110"/>
            <p:cNvSpPr>
              <a:spLocks noChangeShapeType="1"/>
            </p:cNvSpPr>
            <p:nvPr/>
          </p:nvSpPr>
          <p:spPr bwMode="auto">
            <a:xfrm>
              <a:off x="5193"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6" name="Line 111"/>
            <p:cNvSpPr>
              <a:spLocks noChangeShapeType="1"/>
            </p:cNvSpPr>
            <p:nvPr/>
          </p:nvSpPr>
          <p:spPr bwMode="auto">
            <a:xfrm>
              <a:off x="5383"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7" name="Line 112"/>
            <p:cNvSpPr>
              <a:spLocks noChangeShapeType="1"/>
            </p:cNvSpPr>
            <p:nvPr/>
          </p:nvSpPr>
          <p:spPr bwMode="auto">
            <a:xfrm>
              <a:off x="5052" y="216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8" name="Line 118"/>
            <p:cNvSpPr>
              <a:spLocks noChangeShapeType="1"/>
            </p:cNvSpPr>
            <p:nvPr/>
          </p:nvSpPr>
          <p:spPr bwMode="auto">
            <a:xfrm>
              <a:off x="2976" y="1992"/>
              <a:ext cx="2352" cy="0"/>
            </a:xfrm>
            <a:prstGeom prst="line">
              <a:avLst/>
            </a:prstGeom>
            <a:noFill/>
            <a:ln w="38100">
              <a:solidFill>
                <a:srgbClr val="00FFFF"/>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29" name="Line 119"/>
            <p:cNvSpPr>
              <a:spLocks noChangeShapeType="1"/>
            </p:cNvSpPr>
            <p:nvPr/>
          </p:nvSpPr>
          <p:spPr bwMode="auto">
            <a:xfrm>
              <a:off x="2976" y="1968"/>
              <a:ext cx="0" cy="240"/>
            </a:xfrm>
            <a:prstGeom prst="line">
              <a:avLst/>
            </a:prstGeom>
            <a:noFill/>
            <a:ln w="38100">
              <a:solidFill>
                <a:srgbClr val="00FFFF"/>
              </a:solidFill>
              <a:round/>
              <a:headEnd type="triangle" w="med" len="me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30" name="Line 120"/>
            <p:cNvSpPr>
              <a:spLocks noChangeShapeType="1"/>
            </p:cNvSpPr>
            <p:nvPr/>
          </p:nvSpPr>
          <p:spPr bwMode="auto">
            <a:xfrm>
              <a:off x="5317" y="1992"/>
              <a:ext cx="11" cy="168"/>
            </a:xfrm>
            <a:prstGeom prst="line">
              <a:avLst/>
            </a:prstGeom>
            <a:noFill/>
            <a:ln w="38100">
              <a:solidFill>
                <a:srgbClr val="00FFFF"/>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31" name="Line 172"/>
            <p:cNvSpPr>
              <a:spLocks noChangeShapeType="1"/>
            </p:cNvSpPr>
            <p:nvPr/>
          </p:nvSpPr>
          <p:spPr bwMode="auto">
            <a:xfrm flipH="1" flipV="1">
              <a:off x="2304" y="1152"/>
              <a:ext cx="0" cy="528"/>
            </a:xfrm>
            <a:prstGeom prst="line">
              <a:avLst/>
            </a:prstGeom>
            <a:noFill/>
            <a:ln w="38100">
              <a:solidFill>
                <a:srgbClr val="00FFFF"/>
              </a:solidFill>
              <a:round/>
              <a:headEnd type="triangle" w="med" len="me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32" name="Line 173"/>
            <p:cNvSpPr>
              <a:spLocks noChangeShapeType="1"/>
            </p:cNvSpPr>
            <p:nvPr/>
          </p:nvSpPr>
          <p:spPr bwMode="auto">
            <a:xfrm>
              <a:off x="816" y="1152"/>
              <a:ext cx="1488" cy="0"/>
            </a:xfrm>
            <a:prstGeom prst="line">
              <a:avLst/>
            </a:prstGeom>
            <a:noFill/>
            <a:ln w="38100">
              <a:solidFill>
                <a:srgbClr val="00FFFF"/>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33" name="Line 174"/>
            <p:cNvSpPr>
              <a:spLocks noChangeShapeType="1"/>
            </p:cNvSpPr>
            <p:nvPr/>
          </p:nvSpPr>
          <p:spPr bwMode="auto">
            <a:xfrm flipH="1" flipV="1">
              <a:off x="816" y="1152"/>
              <a:ext cx="0" cy="1056"/>
            </a:xfrm>
            <a:prstGeom prst="line">
              <a:avLst/>
            </a:prstGeom>
            <a:noFill/>
            <a:ln w="38100">
              <a:solidFill>
                <a:srgbClr val="00FFFF"/>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34" name="Line 176"/>
            <p:cNvSpPr>
              <a:spLocks noChangeShapeType="1"/>
            </p:cNvSpPr>
            <p:nvPr/>
          </p:nvSpPr>
          <p:spPr bwMode="auto">
            <a:xfrm>
              <a:off x="2400" y="1824"/>
              <a:ext cx="384" cy="0"/>
            </a:xfrm>
            <a:prstGeom prst="line">
              <a:avLst/>
            </a:prstGeom>
            <a:noFill/>
            <a:ln w="38100">
              <a:solidFill>
                <a:srgbClr val="00FFFF"/>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35" name="Line 177"/>
            <p:cNvSpPr>
              <a:spLocks noChangeShapeType="1"/>
            </p:cNvSpPr>
            <p:nvPr/>
          </p:nvSpPr>
          <p:spPr bwMode="auto">
            <a:xfrm>
              <a:off x="2784" y="1824"/>
              <a:ext cx="0" cy="336"/>
            </a:xfrm>
            <a:prstGeom prst="line">
              <a:avLst/>
            </a:prstGeom>
            <a:noFill/>
            <a:ln w="38100">
              <a:solidFill>
                <a:srgbClr val="00FFFF"/>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grpSp>
        <p:nvGrpSpPr>
          <p:cNvPr id="5" name="Group 225"/>
          <p:cNvGrpSpPr>
            <a:grpSpLocks/>
          </p:cNvGrpSpPr>
          <p:nvPr/>
        </p:nvGrpSpPr>
        <p:grpSpPr bwMode="auto">
          <a:xfrm>
            <a:off x="1371600" y="2341240"/>
            <a:ext cx="7620000" cy="2667000"/>
            <a:chOff x="864" y="1248"/>
            <a:chExt cx="4800" cy="1680"/>
          </a:xfrm>
        </p:grpSpPr>
        <p:sp>
          <p:nvSpPr>
            <p:cNvPr id="34868" name="Rectangle 122"/>
            <p:cNvSpPr>
              <a:spLocks noChangeArrowheads="1"/>
            </p:cNvSpPr>
            <p:nvPr/>
          </p:nvSpPr>
          <p:spPr bwMode="auto">
            <a:xfrm>
              <a:off x="3456" y="2640"/>
              <a:ext cx="115" cy="288"/>
            </a:xfrm>
            <a:prstGeom prst="rect">
              <a:avLst/>
            </a:prstGeom>
            <a:solidFill>
              <a:srgbClr val="CCFFFF"/>
            </a:solidFill>
            <a:ln w="38100">
              <a:noFill/>
              <a:miter lim="800000"/>
              <a:headEnd/>
              <a:tailEnd/>
            </a:ln>
            <a:effectLst/>
          </p:spPr>
          <p:txBody>
            <a:bodyPr/>
            <a:lstStyle/>
            <a:p>
              <a:pPr algn="ctr" fontAlgn="base">
                <a:spcBef>
                  <a:spcPct val="20000"/>
                </a:spcBef>
                <a:spcAft>
                  <a:spcPct val="0"/>
                </a:spcAft>
              </a:pPr>
              <a:endParaRPr lang="zh-CN" altLang="zh-CN" sz="2000" b="1" smtClean="0">
                <a:solidFill>
                  <a:srgbClr val="000000"/>
                </a:solidFill>
              </a:endParaRPr>
            </a:p>
          </p:txBody>
        </p:sp>
        <p:sp>
          <p:nvSpPr>
            <p:cNvPr id="34869" name="Rectangle 123"/>
            <p:cNvSpPr>
              <a:spLocks noChangeArrowheads="1"/>
            </p:cNvSpPr>
            <p:nvPr/>
          </p:nvSpPr>
          <p:spPr bwMode="auto">
            <a:xfrm>
              <a:off x="3744" y="2640"/>
              <a:ext cx="187"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870" name="Rectangle 124"/>
            <p:cNvSpPr>
              <a:spLocks noChangeArrowheads="1"/>
            </p:cNvSpPr>
            <p:nvPr/>
          </p:nvSpPr>
          <p:spPr bwMode="auto">
            <a:xfrm>
              <a:off x="3571" y="2640"/>
              <a:ext cx="173" cy="288"/>
            </a:xfrm>
            <a:prstGeom prst="rect">
              <a:avLst/>
            </a:prstGeom>
            <a:solidFill>
              <a:srgbClr val="FFFF00"/>
            </a:solid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2</a:t>
              </a:r>
            </a:p>
          </p:txBody>
        </p:sp>
        <p:sp>
          <p:nvSpPr>
            <p:cNvPr id="34871" name="Rectangle 125"/>
            <p:cNvSpPr>
              <a:spLocks noChangeArrowheads="1"/>
            </p:cNvSpPr>
            <p:nvPr/>
          </p:nvSpPr>
          <p:spPr bwMode="auto">
            <a:xfrm>
              <a:off x="4120" y="2640"/>
              <a:ext cx="115"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872" name="Rectangle 126"/>
            <p:cNvSpPr>
              <a:spLocks noChangeArrowheads="1"/>
            </p:cNvSpPr>
            <p:nvPr/>
          </p:nvSpPr>
          <p:spPr bwMode="auto">
            <a:xfrm>
              <a:off x="3931" y="2640"/>
              <a:ext cx="189" cy="288"/>
            </a:xfrm>
            <a:prstGeom prst="rect">
              <a:avLst/>
            </a:prstGeom>
            <a:solidFill>
              <a:srgbClr val="FFFF00"/>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3</a:t>
              </a:r>
            </a:p>
          </p:txBody>
        </p:sp>
        <p:sp>
          <p:nvSpPr>
            <p:cNvPr id="34873" name="Line 127"/>
            <p:cNvSpPr>
              <a:spLocks noChangeShapeType="1"/>
            </p:cNvSpPr>
            <p:nvPr/>
          </p:nvSpPr>
          <p:spPr bwMode="auto">
            <a:xfrm>
              <a:off x="3456" y="2640"/>
              <a:ext cx="77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74" name="Line 128"/>
            <p:cNvSpPr>
              <a:spLocks noChangeShapeType="1"/>
            </p:cNvSpPr>
            <p:nvPr/>
          </p:nvSpPr>
          <p:spPr bwMode="auto">
            <a:xfrm>
              <a:off x="3456" y="2928"/>
              <a:ext cx="77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75" name="Line 129"/>
            <p:cNvSpPr>
              <a:spLocks noChangeShapeType="1"/>
            </p:cNvSpPr>
            <p:nvPr/>
          </p:nvSpPr>
          <p:spPr bwMode="auto">
            <a:xfrm>
              <a:off x="3456" y="264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76" name="Line 130"/>
            <p:cNvSpPr>
              <a:spLocks noChangeShapeType="1"/>
            </p:cNvSpPr>
            <p:nvPr/>
          </p:nvSpPr>
          <p:spPr bwMode="auto">
            <a:xfrm>
              <a:off x="4235" y="264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77" name="Line 131"/>
            <p:cNvSpPr>
              <a:spLocks noChangeShapeType="1"/>
            </p:cNvSpPr>
            <p:nvPr/>
          </p:nvSpPr>
          <p:spPr bwMode="auto">
            <a:xfrm>
              <a:off x="4120"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78" name="Line 132"/>
            <p:cNvSpPr>
              <a:spLocks noChangeShapeType="1"/>
            </p:cNvSpPr>
            <p:nvPr/>
          </p:nvSpPr>
          <p:spPr bwMode="auto">
            <a:xfrm>
              <a:off x="3744"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79" name="Line 133"/>
            <p:cNvSpPr>
              <a:spLocks noChangeShapeType="1"/>
            </p:cNvSpPr>
            <p:nvPr/>
          </p:nvSpPr>
          <p:spPr bwMode="auto">
            <a:xfrm>
              <a:off x="3931"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80" name="Line 134"/>
            <p:cNvSpPr>
              <a:spLocks noChangeShapeType="1"/>
            </p:cNvSpPr>
            <p:nvPr/>
          </p:nvSpPr>
          <p:spPr bwMode="auto">
            <a:xfrm>
              <a:off x="3571"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81" name="Rectangle 136"/>
            <p:cNvSpPr>
              <a:spLocks noChangeArrowheads="1"/>
            </p:cNvSpPr>
            <p:nvPr/>
          </p:nvSpPr>
          <p:spPr bwMode="auto">
            <a:xfrm>
              <a:off x="4885" y="2640"/>
              <a:ext cx="115" cy="288"/>
            </a:xfrm>
            <a:prstGeom prst="rect">
              <a:avLst/>
            </a:prstGeom>
            <a:solidFill>
              <a:srgbClr val="CCFFFF"/>
            </a:solidFill>
            <a:ln w="38100">
              <a:noFill/>
              <a:miter lim="800000"/>
              <a:headEnd/>
              <a:tailEnd/>
            </a:ln>
            <a:effectLst/>
          </p:spPr>
          <p:txBody>
            <a:bodyPr/>
            <a:lstStyle/>
            <a:p>
              <a:pPr algn="ctr" fontAlgn="base">
                <a:spcBef>
                  <a:spcPct val="20000"/>
                </a:spcBef>
                <a:spcAft>
                  <a:spcPct val="0"/>
                </a:spcAft>
              </a:pPr>
              <a:endParaRPr lang="zh-CN" altLang="zh-CN" sz="2000" b="1" smtClean="0">
                <a:solidFill>
                  <a:srgbClr val="000000"/>
                </a:solidFill>
              </a:endParaRPr>
            </a:p>
          </p:txBody>
        </p:sp>
        <p:sp>
          <p:nvSpPr>
            <p:cNvPr id="34882" name="Rectangle 137"/>
            <p:cNvSpPr>
              <a:spLocks noChangeArrowheads="1"/>
            </p:cNvSpPr>
            <p:nvPr/>
          </p:nvSpPr>
          <p:spPr bwMode="auto">
            <a:xfrm>
              <a:off x="5173" y="2640"/>
              <a:ext cx="187"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a:t>
              </a:r>
            </a:p>
          </p:txBody>
        </p:sp>
        <p:sp>
          <p:nvSpPr>
            <p:cNvPr id="34883" name="Rectangle 138"/>
            <p:cNvSpPr>
              <a:spLocks noChangeArrowheads="1"/>
            </p:cNvSpPr>
            <p:nvPr/>
          </p:nvSpPr>
          <p:spPr bwMode="auto">
            <a:xfrm>
              <a:off x="5000" y="2640"/>
              <a:ext cx="173" cy="288"/>
            </a:xfrm>
            <a:prstGeom prst="rect">
              <a:avLst/>
            </a:prstGeom>
            <a:solidFill>
              <a:srgbClr val="FFFF00"/>
            </a:solid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2</a:t>
              </a:r>
            </a:p>
          </p:txBody>
        </p:sp>
        <p:sp>
          <p:nvSpPr>
            <p:cNvPr id="34884" name="Rectangle 139"/>
            <p:cNvSpPr>
              <a:spLocks noChangeArrowheads="1"/>
            </p:cNvSpPr>
            <p:nvPr/>
          </p:nvSpPr>
          <p:spPr bwMode="auto">
            <a:xfrm>
              <a:off x="5549" y="2640"/>
              <a:ext cx="115"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endParaRPr lang="zh-CN" altLang="zh-CN" sz="2000" b="1" smtClean="0">
                <a:solidFill>
                  <a:srgbClr val="CDE5F3"/>
                </a:solidFill>
                <a:ea typeface="黑体" pitchFamily="2" charset="-122"/>
              </a:endParaRPr>
            </a:p>
          </p:txBody>
        </p:sp>
        <p:sp>
          <p:nvSpPr>
            <p:cNvPr id="34885" name="Rectangle 140"/>
            <p:cNvSpPr>
              <a:spLocks noChangeArrowheads="1"/>
            </p:cNvSpPr>
            <p:nvPr/>
          </p:nvSpPr>
          <p:spPr bwMode="auto">
            <a:xfrm>
              <a:off x="5360" y="2640"/>
              <a:ext cx="189" cy="288"/>
            </a:xfrm>
            <a:prstGeom prst="rect">
              <a:avLst/>
            </a:prstGeom>
            <a:solidFill>
              <a:srgbClr val="FFFF00"/>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4</a:t>
              </a:r>
            </a:p>
          </p:txBody>
        </p:sp>
        <p:sp>
          <p:nvSpPr>
            <p:cNvPr id="34886" name="Line 141"/>
            <p:cNvSpPr>
              <a:spLocks noChangeShapeType="1"/>
            </p:cNvSpPr>
            <p:nvPr/>
          </p:nvSpPr>
          <p:spPr bwMode="auto">
            <a:xfrm>
              <a:off x="4885" y="2640"/>
              <a:ext cx="77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87" name="Line 142"/>
            <p:cNvSpPr>
              <a:spLocks noChangeShapeType="1"/>
            </p:cNvSpPr>
            <p:nvPr/>
          </p:nvSpPr>
          <p:spPr bwMode="auto">
            <a:xfrm>
              <a:off x="4885" y="2928"/>
              <a:ext cx="77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88" name="Line 143"/>
            <p:cNvSpPr>
              <a:spLocks noChangeShapeType="1"/>
            </p:cNvSpPr>
            <p:nvPr/>
          </p:nvSpPr>
          <p:spPr bwMode="auto">
            <a:xfrm>
              <a:off x="4885" y="264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89" name="Line 144"/>
            <p:cNvSpPr>
              <a:spLocks noChangeShapeType="1"/>
            </p:cNvSpPr>
            <p:nvPr/>
          </p:nvSpPr>
          <p:spPr bwMode="auto">
            <a:xfrm>
              <a:off x="5664" y="2640"/>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0" name="Line 145"/>
            <p:cNvSpPr>
              <a:spLocks noChangeShapeType="1"/>
            </p:cNvSpPr>
            <p:nvPr/>
          </p:nvSpPr>
          <p:spPr bwMode="auto">
            <a:xfrm>
              <a:off x="5549"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1" name="Line 146"/>
            <p:cNvSpPr>
              <a:spLocks noChangeShapeType="1"/>
            </p:cNvSpPr>
            <p:nvPr/>
          </p:nvSpPr>
          <p:spPr bwMode="auto">
            <a:xfrm>
              <a:off x="5173"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2" name="Line 147"/>
            <p:cNvSpPr>
              <a:spLocks noChangeShapeType="1"/>
            </p:cNvSpPr>
            <p:nvPr/>
          </p:nvSpPr>
          <p:spPr bwMode="auto">
            <a:xfrm>
              <a:off x="5360"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3" name="Line 148"/>
            <p:cNvSpPr>
              <a:spLocks noChangeShapeType="1"/>
            </p:cNvSpPr>
            <p:nvPr/>
          </p:nvSpPr>
          <p:spPr bwMode="auto">
            <a:xfrm>
              <a:off x="5000" y="2640"/>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4" name="Line 164"/>
            <p:cNvSpPr>
              <a:spLocks noChangeShapeType="1"/>
            </p:cNvSpPr>
            <p:nvPr/>
          </p:nvSpPr>
          <p:spPr bwMode="auto">
            <a:xfrm>
              <a:off x="864" y="1248"/>
              <a:ext cx="2016" cy="0"/>
            </a:xfrm>
            <a:prstGeom prst="line">
              <a:avLst/>
            </a:prstGeom>
            <a:noFill/>
            <a:ln w="38100">
              <a:solidFill>
                <a:srgbClr val="DE285C"/>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5" name="Line 165"/>
            <p:cNvSpPr>
              <a:spLocks noChangeShapeType="1"/>
            </p:cNvSpPr>
            <p:nvPr/>
          </p:nvSpPr>
          <p:spPr bwMode="auto">
            <a:xfrm>
              <a:off x="864" y="1248"/>
              <a:ext cx="0" cy="1296"/>
            </a:xfrm>
            <a:prstGeom prst="line">
              <a:avLst/>
            </a:prstGeom>
            <a:noFill/>
            <a:ln w="38100">
              <a:solidFill>
                <a:srgbClr val="DE285C"/>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6" name="Line 166"/>
            <p:cNvSpPr>
              <a:spLocks noChangeShapeType="1"/>
            </p:cNvSpPr>
            <p:nvPr/>
          </p:nvSpPr>
          <p:spPr bwMode="auto">
            <a:xfrm>
              <a:off x="2880" y="1248"/>
              <a:ext cx="0" cy="912"/>
            </a:xfrm>
            <a:prstGeom prst="line">
              <a:avLst/>
            </a:prstGeom>
            <a:noFill/>
            <a:ln w="38100">
              <a:solidFill>
                <a:srgbClr val="DE285C"/>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7" name="Line 168"/>
            <p:cNvSpPr>
              <a:spLocks noChangeShapeType="1"/>
            </p:cNvSpPr>
            <p:nvPr/>
          </p:nvSpPr>
          <p:spPr bwMode="auto">
            <a:xfrm>
              <a:off x="3792" y="2496"/>
              <a:ext cx="1488" cy="0"/>
            </a:xfrm>
            <a:prstGeom prst="line">
              <a:avLst/>
            </a:prstGeom>
            <a:noFill/>
            <a:ln w="38100">
              <a:solidFill>
                <a:srgbClr val="DE285C"/>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8" name="Line 169"/>
            <p:cNvSpPr>
              <a:spLocks noChangeShapeType="1"/>
            </p:cNvSpPr>
            <p:nvPr/>
          </p:nvSpPr>
          <p:spPr bwMode="auto">
            <a:xfrm>
              <a:off x="3792" y="2496"/>
              <a:ext cx="0" cy="192"/>
            </a:xfrm>
            <a:prstGeom prst="line">
              <a:avLst/>
            </a:prstGeom>
            <a:noFill/>
            <a:ln w="38100">
              <a:solidFill>
                <a:srgbClr val="DE285C"/>
              </a:solidFill>
              <a:round/>
              <a:headEnd type="triangle" w="med" len="me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99" name="Line 170"/>
            <p:cNvSpPr>
              <a:spLocks noChangeShapeType="1"/>
            </p:cNvSpPr>
            <p:nvPr/>
          </p:nvSpPr>
          <p:spPr bwMode="auto">
            <a:xfrm>
              <a:off x="5280" y="2496"/>
              <a:ext cx="0" cy="154"/>
            </a:xfrm>
            <a:prstGeom prst="line">
              <a:avLst/>
            </a:prstGeom>
            <a:noFill/>
            <a:ln w="38100">
              <a:solidFill>
                <a:srgbClr val="DE285C"/>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00" name="Line 179"/>
            <p:cNvSpPr>
              <a:spLocks noChangeShapeType="1"/>
            </p:cNvSpPr>
            <p:nvPr/>
          </p:nvSpPr>
          <p:spPr bwMode="auto">
            <a:xfrm>
              <a:off x="3264" y="2256"/>
              <a:ext cx="384" cy="0"/>
            </a:xfrm>
            <a:prstGeom prst="line">
              <a:avLst/>
            </a:prstGeom>
            <a:noFill/>
            <a:ln w="38100">
              <a:solidFill>
                <a:srgbClr val="DE285C"/>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901" name="Line 180"/>
            <p:cNvSpPr>
              <a:spLocks noChangeShapeType="1"/>
            </p:cNvSpPr>
            <p:nvPr/>
          </p:nvSpPr>
          <p:spPr bwMode="auto">
            <a:xfrm>
              <a:off x="3648" y="2256"/>
              <a:ext cx="0" cy="384"/>
            </a:xfrm>
            <a:prstGeom prst="line">
              <a:avLst/>
            </a:prstGeom>
            <a:noFill/>
            <a:ln w="38100">
              <a:solidFill>
                <a:srgbClr val="DE285C"/>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grpSp>
        <p:nvGrpSpPr>
          <p:cNvPr id="6" name="Group 228"/>
          <p:cNvGrpSpPr>
            <a:grpSpLocks/>
          </p:cNvGrpSpPr>
          <p:nvPr/>
        </p:nvGrpSpPr>
        <p:grpSpPr bwMode="auto">
          <a:xfrm>
            <a:off x="1447800" y="2036440"/>
            <a:ext cx="7543800" cy="4267200"/>
            <a:chOff x="912" y="1056"/>
            <a:chExt cx="4752" cy="2688"/>
          </a:xfrm>
        </p:grpSpPr>
        <p:sp>
          <p:nvSpPr>
            <p:cNvPr id="34847" name="Line 185"/>
            <p:cNvSpPr>
              <a:spLocks noChangeShapeType="1"/>
            </p:cNvSpPr>
            <p:nvPr/>
          </p:nvSpPr>
          <p:spPr bwMode="auto">
            <a:xfrm>
              <a:off x="4128" y="1872"/>
              <a:ext cx="0" cy="768"/>
            </a:xfrm>
            <a:prstGeom prst="line">
              <a:avLst/>
            </a:prstGeom>
            <a:noFill/>
            <a:ln w="38100">
              <a:solidFill>
                <a:srgbClr val="CC99FF"/>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nvGrpSpPr>
            <p:cNvPr id="7" name="Group 226"/>
            <p:cNvGrpSpPr>
              <a:grpSpLocks/>
            </p:cNvGrpSpPr>
            <p:nvPr/>
          </p:nvGrpSpPr>
          <p:grpSpPr bwMode="auto">
            <a:xfrm>
              <a:off x="912" y="1056"/>
              <a:ext cx="4752" cy="2688"/>
              <a:chOff x="912" y="1056"/>
              <a:chExt cx="4752" cy="2688"/>
            </a:xfrm>
          </p:grpSpPr>
          <p:sp>
            <p:nvSpPr>
              <p:cNvPr id="34849" name="Rectangle 150"/>
              <p:cNvSpPr>
                <a:spLocks noChangeArrowheads="1"/>
              </p:cNvSpPr>
              <p:nvPr/>
            </p:nvSpPr>
            <p:spPr bwMode="auto">
              <a:xfrm>
                <a:off x="4885" y="3072"/>
                <a:ext cx="115" cy="288"/>
              </a:xfrm>
              <a:prstGeom prst="rect">
                <a:avLst/>
              </a:prstGeom>
              <a:solidFill>
                <a:srgbClr val="CCFFFF"/>
              </a:solidFill>
              <a:ln w="38100">
                <a:noFill/>
                <a:miter lim="800000"/>
                <a:headEnd/>
                <a:tailEnd/>
              </a:ln>
              <a:effectLst/>
            </p:spPr>
            <p:txBody>
              <a:bodyPr/>
              <a:lstStyle/>
              <a:p>
                <a:pPr algn="ctr" fontAlgn="base">
                  <a:spcBef>
                    <a:spcPct val="20000"/>
                  </a:spcBef>
                  <a:spcAft>
                    <a:spcPct val="0"/>
                  </a:spcAft>
                </a:pPr>
                <a:endParaRPr lang="zh-CN" altLang="zh-CN" sz="2000" b="1" smtClean="0">
                  <a:solidFill>
                    <a:srgbClr val="000000"/>
                  </a:solidFill>
                </a:endParaRPr>
              </a:p>
            </p:txBody>
          </p:sp>
          <p:sp>
            <p:nvSpPr>
              <p:cNvPr id="34850" name="Rectangle 151"/>
              <p:cNvSpPr>
                <a:spLocks noChangeArrowheads="1"/>
              </p:cNvSpPr>
              <p:nvPr/>
            </p:nvSpPr>
            <p:spPr bwMode="auto">
              <a:xfrm>
                <a:off x="5173" y="3072"/>
                <a:ext cx="187"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a:t>
                </a:r>
              </a:p>
            </p:txBody>
          </p:sp>
          <p:sp>
            <p:nvSpPr>
              <p:cNvPr id="34851" name="Rectangle 152"/>
              <p:cNvSpPr>
                <a:spLocks noChangeArrowheads="1"/>
              </p:cNvSpPr>
              <p:nvPr/>
            </p:nvSpPr>
            <p:spPr bwMode="auto">
              <a:xfrm>
                <a:off x="5000" y="3072"/>
                <a:ext cx="173" cy="288"/>
              </a:xfrm>
              <a:prstGeom prst="rect">
                <a:avLst/>
              </a:prstGeom>
              <a:solidFill>
                <a:srgbClr val="FFFF00"/>
              </a:solidFill>
              <a:ln w="38100">
                <a:noFill/>
                <a:miter lim="800000"/>
                <a:headEnd/>
                <a:tailEnd/>
              </a:ln>
              <a:effectLst/>
            </p:spPr>
            <p:txBody>
              <a:bodyPr/>
              <a:lstStyle/>
              <a:p>
                <a:pPr algn="ctr" fontAlgn="base">
                  <a:spcBef>
                    <a:spcPct val="20000"/>
                  </a:spcBef>
                  <a:spcAft>
                    <a:spcPct val="0"/>
                  </a:spcAft>
                </a:pPr>
                <a:r>
                  <a:rPr lang="en-US" altLang="zh-CN" sz="2000" b="1" smtClean="0">
                    <a:solidFill>
                      <a:srgbClr val="000000"/>
                    </a:solidFill>
                  </a:rPr>
                  <a:t>3</a:t>
                </a:r>
              </a:p>
            </p:txBody>
          </p:sp>
          <p:sp>
            <p:nvSpPr>
              <p:cNvPr id="34852" name="Rectangle 153"/>
              <p:cNvSpPr>
                <a:spLocks noChangeArrowheads="1"/>
              </p:cNvSpPr>
              <p:nvPr/>
            </p:nvSpPr>
            <p:spPr bwMode="auto">
              <a:xfrm>
                <a:off x="5520" y="3072"/>
                <a:ext cx="144" cy="288"/>
              </a:xfrm>
              <a:prstGeom prst="rect">
                <a:avLst/>
              </a:prstGeom>
              <a:solidFill>
                <a:srgbClr val="CCFFFF"/>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a:t>
                </a:r>
              </a:p>
            </p:txBody>
          </p:sp>
          <p:sp>
            <p:nvSpPr>
              <p:cNvPr id="34853" name="Rectangle 154"/>
              <p:cNvSpPr>
                <a:spLocks noChangeArrowheads="1"/>
              </p:cNvSpPr>
              <p:nvPr/>
            </p:nvSpPr>
            <p:spPr bwMode="auto">
              <a:xfrm>
                <a:off x="5360" y="3072"/>
                <a:ext cx="160" cy="288"/>
              </a:xfrm>
              <a:prstGeom prst="rect">
                <a:avLst/>
              </a:prstGeom>
              <a:solidFill>
                <a:srgbClr val="FFFF00"/>
              </a:solidFill>
              <a:ln w="38100">
                <a:noFill/>
                <a:miter lim="800000"/>
                <a:headEnd/>
                <a:tailEnd/>
              </a:ln>
              <a:effectLst/>
            </p:spPr>
            <p:txBody>
              <a:bodyPr/>
              <a:lstStyle/>
              <a:p>
                <a:pPr fontAlgn="base">
                  <a:spcBef>
                    <a:spcPct val="20000"/>
                  </a:spcBef>
                  <a:spcAft>
                    <a:spcPct val="0"/>
                  </a:spcAft>
                </a:pPr>
                <a:r>
                  <a:rPr lang="en-US" altLang="zh-CN" sz="2000" b="1" smtClean="0">
                    <a:solidFill>
                      <a:srgbClr val="000000"/>
                    </a:solidFill>
                    <a:ea typeface="黑体" pitchFamily="2" charset="-122"/>
                  </a:rPr>
                  <a:t>4</a:t>
                </a:r>
              </a:p>
            </p:txBody>
          </p:sp>
          <p:sp>
            <p:nvSpPr>
              <p:cNvPr id="34854" name="Line 155"/>
              <p:cNvSpPr>
                <a:spLocks noChangeShapeType="1"/>
              </p:cNvSpPr>
              <p:nvPr/>
            </p:nvSpPr>
            <p:spPr bwMode="auto">
              <a:xfrm>
                <a:off x="4885" y="3072"/>
                <a:ext cx="77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55" name="Line 156"/>
              <p:cNvSpPr>
                <a:spLocks noChangeShapeType="1"/>
              </p:cNvSpPr>
              <p:nvPr/>
            </p:nvSpPr>
            <p:spPr bwMode="auto">
              <a:xfrm>
                <a:off x="4885" y="3360"/>
                <a:ext cx="779" cy="0"/>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56" name="Line 157"/>
              <p:cNvSpPr>
                <a:spLocks noChangeShapeType="1"/>
              </p:cNvSpPr>
              <p:nvPr/>
            </p:nvSpPr>
            <p:spPr bwMode="auto">
              <a:xfrm>
                <a:off x="4885" y="3072"/>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57" name="Line 158"/>
              <p:cNvSpPr>
                <a:spLocks noChangeShapeType="1"/>
              </p:cNvSpPr>
              <p:nvPr/>
            </p:nvSpPr>
            <p:spPr bwMode="auto">
              <a:xfrm>
                <a:off x="5664" y="3072"/>
                <a:ext cx="0" cy="288"/>
              </a:xfrm>
              <a:prstGeom prst="line">
                <a:avLst/>
              </a:prstGeom>
              <a:noFill/>
              <a:ln w="12700" cap="sq">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58" name="Line 159"/>
              <p:cNvSpPr>
                <a:spLocks noChangeShapeType="1"/>
              </p:cNvSpPr>
              <p:nvPr/>
            </p:nvSpPr>
            <p:spPr bwMode="auto">
              <a:xfrm>
                <a:off x="5520" y="3072"/>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59" name="Line 160"/>
              <p:cNvSpPr>
                <a:spLocks noChangeShapeType="1"/>
              </p:cNvSpPr>
              <p:nvPr/>
            </p:nvSpPr>
            <p:spPr bwMode="auto">
              <a:xfrm>
                <a:off x="5173" y="3072"/>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0" name="Line 161"/>
              <p:cNvSpPr>
                <a:spLocks noChangeShapeType="1"/>
              </p:cNvSpPr>
              <p:nvPr/>
            </p:nvSpPr>
            <p:spPr bwMode="auto">
              <a:xfrm>
                <a:off x="5360" y="3072"/>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1" name="Line 162"/>
              <p:cNvSpPr>
                <a:spLocks noChangeShapeType="1"/>
              </p:cNvSpPr>
              <p:nvPr/>
            </p:nvSpPr>
            <p:spPr bwMode="auto">
              <a:xfrm>
                <a:off x="5000" y="3072"/>
                <a:ext cx="0" cy="288"/>
              </a:xfrm>
              <a:prstGeom prst="line">
                <a:avLst/>
              </a:prstGeom>
              <a:noFill/>
              <a:ln w="12700">
                <a:solidFill>
                  <a:srgbClr val="BADE78"/>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2" name="Line 182"/>
              <p:cNvSpPr>
                <a:spLocks noChangeShapeType="1"/>
              </p:cNvSpPr>
              <p:nvPr/>
            </p:nvSpPr>
            <p:spPr bwMode="auto">
              <a:xfrm>
                <a:off x="912" y="1056"/>
                <a:ext cx="0" cy="2064"/>
              </a:xfrm>
              <a:prstGeom prst="line">
                <a:avLst/>
              </a:prstGeom>
              <a:noFill/>
              <a:ln w="38100">
                <a:solidFill>
                  <a:srgbClr val="CC99FF"/>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3" name="Line 183"/>
              <p:cNvSpPr>
                <a:spLocks noChangeShapeType="1"/>
              </p:cNvSpPr>
              <p:nvPr/>
            </p:nvSpPr>
            <p:spPr bwMode="auto">
              <a:xfrm>
                <a:off x="912" y="1056"/>
                <a:ext cx="3216" cy="0"/>
              </a:xfrm>
              <a:prstGeom prst="line">
                <a:avLst/>
              </a:prstGeom>
              <a:noFill/>
              <a:ln w="38100">
                <a:solidFill>
                  <a:srgbClr val="CC99FF"/>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4" name="Line 184"/>
              <p:cNvSpPr>
                <a:spLocks noChangeShapeType="1"/>
              </p:cNvSpPr>
              <p:nvPr/>
            </p:nvSpPr>
            <p:spPr bwMode="auto">
              <a:xfrm>
                <a:off x="4128" y="1056"/>
                <a:ext cx="0" cy="576"/>
              </a:xfrm>
              <a:prstGeom prst="line">
                <a:avLst/>
              </a:prstGeom>
              <a:noFill/>
              <a:ln w="38100">
                <a:solidFill>
                  <a:srgbClr val="CC99FF"/>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5" name="Line 187"/>
              <p:cNvSpPr>
                <a:spLocks noChangeShapeType="1"/>
              </p:cNvSpPr>
              <p:nvPr/>
            </p:nvSpPr>
            <p:spPr bwMode="auto">
              <a:xfrm>
                <a:off x="5280" y="3408"/>
                <a:ext cx="0" cy="336"/>
              </a:xfrm>
              <a:prstGeom prst="line">
                <a:avLst/>
              </a:prstGeom>
              <a:noFill/>
              <a:ln w="38100">
                <a:solidFill>
                  <a:srgbClr val="CC99FF"/>
                </a:solidFill>
                <a:round/>
                <a:headEnd type="triangle" w="med" len="me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6" name="Line 188"/>
              <p:cNvSpPr>
                <a:spLocks noChangeShapeType="1"/>
              </p:cNvSpPr>
              <p:nvPr/>
            </p:nvSpPr>
            <p:spPr bwMode="auto">
              <a:xfrm flipV="1">
                <a:off x="4176" y="3744"/>
                <a:ext cx="1104" cy="0"/>
              </a:xfrm>
              <a:prstGeom prst="line">
                <a:avLst/>
              </a:prstGeom>
              <a:noFill/>
              <a:ln w="38100">
                <a:solidFill>
                  <a:srgbClr val="CC99FF"/>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67" name="Line 189"/>
              <p:cNvSpPr>
                <a:spLocks noChangeShapeType="1"/>
              </p:cNvSpPr>
              <p:nvPr/>
            </p:nvSpPr>
            <p:spPr bwMode="auto">
              <a:xfrm>
                <a:off x="4176" y="2880"/>
                <a:ext cx="0" cy="864"/>
              </a:xfrm>
              <a:prstGeom prst="line">
                <a:avLst/>
              </a:prstGeom>
              <a:noFill/>
              <a:ln w="38100">
                <a:solidFill>
                  <a:srgbClr val="CC99FF"/>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grpSp>
      <p:grpSp>
        <p:nvGrpSpPr>
          <p:cNvPr id="8" name="Group 227"/>
          <p:cNvGrpSpPr>
            <a:grpSpLocks/>
          </p:cNvGrpSpPr>
          <p:nvPr/>
        </p:nvGrpSpPr>
        <p:grpSpPr bwMode="auto">
          <a:xfrm>
            <a:off x="1524000" y="1807840"/>
            <a:ext cx="7391400" cy="4038600"/>
            <a:chOff x="960" y="912"/>
            <a:chExt cx="4656" cy="2544"/>
          </a:xfrm>
        </p:grpSpPr>
        <p:sp>
          <p:nvSpPr>
            <p:cNvPr id="34841" name="Line 190"/>
            <p:cNvSpPr>
              <a:spLocks noChangeShapeType="1"/>
            </p:cNvSpPr>
            <p:nvPr/>
          </p:nvSpPr>
          <p:spPr bwMode="auto">
            <a:xfrm>
              <a:off x="5616" y="2304"/>
              <a:ext cx="0" cy="336"/>
            </a:xfrm>
            <a:prstGeom prst="line">
              <a:avLst/>
            </a:prstGeom>
            <a:noFill/>
            <a:ln w="38100">
              <a:solidFill>
                <a:schemeClr val="accent2"/>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42" name="Line 191"/>
            <p:cNvSpPr>
              <a:spLocks noChangeShapeType="1"/>
            </p:cNvSpPr>
            <p:nvPr/>
          </p:nvSpPr>
          <p:spPr bwMode="auto">
            <a:xfrm>
              <a:off x="5616" y="2736"/>
              <a:ext cx="0" cy="336"/>
            </a:xfrm>
            <a:prstGeom prst="line">
              <a:avLst/>
            </a:prstGeom>
            <a:noFill/>
            <a:ln w="38100">
              <a:solidFill>
                <a:schemeClr val="accent2"/>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nvGrpSpPr>
            <p:cNvPr id="9" name="Group 215"/>
            <p:cNvGrpSpPr>
              <a:grpSpLocks/>
            </p:cNvGrpSpPr>
            <p:nvPr/>
          </p:nvGrpSpPr>
          <p:grpSpPr bwMode="auto">
            <a:xfrm>
              <a:off x="960" y="912"/>
              <a:ext cx="4416" cy="2544"/>
              <a:chOff x="960" y="912"/>
              <a:chExt cx="4416" cy="2544"/>
            </a:xfrm>
          </p:grpSpPr>
          <p:sp>
            <p:nvSpPr>
              <p:cNvPr id="34844" name="Line 193"/>
              <p:cNvSpPr>
                <a:spLocks noChangeShapeType="1"/>
              </p:cNvSpPr>
              <p:nvPr/>
            </p:nvSpPr>
            <p:spPr bwMode="auto">
              <a:xfrm>
                <a:off x="960" y="912"/>
                <a:ext cx="0" cy="2544"/>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45" name="Line 194"/>
              <p:cNvSpPr>
                <a:spLocks noChangeShapeType="1"/>
              </p:cNvSpPr>
              <p:nvPr/>
            </p:nvSpPr>
            <p:spPr bwMode="auto">
              <a:xfrm>
                <a:off x="960" y="912"/>
                <a:ext cx="4416" cy="0"/>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46" name="Line 195"/>
              <p:cNvSpPr>
                <a:spLocks noChangeShapeType="1"/>
              </p:cNvSpPr>
              <p:nvPr/>
            </p:nvSpPr>
            <p:spPr bwMode="auto">
              <a:xfrm>
                <a:off x="5376" y="912"/>
                <a:ext cx="0" cy="1200"/>
              </a:xfrm>
              <a:prstGeom prst="line">
                <a:avLst/>
              </a:prstGeom>
              <a:noFill/>
              <a:ln w="38100">
                <a:solidFill>
                  <a:schemeClr val="accent2"/>
                </a:solidFill>
                <a:round/>
                <a:headEnd/>
                <a:tailEnd type="triangle" w="med" len="me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grpSp>
      <p:sp>
        <p:nvSpPr>
          <p:cNvPr id="77011" name="Rectangle 211"/>
          <p:cNvSpPr>
            <a:spLocks noGrp="1" noChangeArrowheads="1"/>
          </p:cNvSpPr>
          <p:nvPr>
            <p:ph type="title"/>
          </p:nvPr>
        </p:nvSpPr>
        <p:spPr>
          <a:xfrm>
            <a:off x="3995738" y="335365"/>
            <a:ext cx="4343400" cy="457200"/>
          </a:xfrm>
        </p:spPr>
        <p:txBody>
          <a:bodyPr/>
          <a:lstStyle/>
          <a:p>
            <a:pPr algn="l" eaLnBrk="1" hangingPunct="1"/>
            <a:r>
              <a:rPr lang="zh-CN" altLang="en-US" sz="2400" b="1" dirty="0" smtClean="0">
                <a:solidFill>
                  <a:srgbClr val="FF0000"/>
                </a:solidFill>
                <a:ea typeface="楷体_GB2312" pitchFamily="49" charset="-122"/>
              </a:rPr>
              <a:t>例：</a:t>
            </a:r>
            <a:r>
              <a:rPr lang="zh-CN" altLang="en-US" sz="2400" b="1" dirty="0" smtClean="0">
                <a:ea typeface="楷体_GB2312" pitchFamily="49" charset="-122"/>
              </a:rPr>
              <a:t>画出无向图的邻接多重表</a:t>
            </a:r>
            <a:endParaRPr lang="zh-CN" altLang="en-US" dirty="0" smtClean="0">
              <a:ea typeface="楷体_GB2312" pitchFamily="49" charset="-122"/>
            </a:endParaRPr>
          </a:p>
        </p:txBody>
      </p:sp>
      <p:grpSp>
        <p:nvGrpSpPr>
          <p:cNvPr id="10" name="Group 244"/>
          <p:cNvGrpSpPr>
            <a:grpSpLocks/>
          </p:cNvGrpSpPr>
          <p:nvPr/>
        </p:nvGrpSpPr>
        <p:grpSpPr bwMode="auto">
          <a:xfrm>
            <a:off x="1285852" y="419087"/>
            <a:ext cx="1789112" cy="1223963"/>
            <a:chOff x="1118" y="0"/>
            <a:chExt cx="1400" cy="1088"/>
          </a:xfrm>
        </p:grpSpPr>
        <p:sp>
          <p:nvSpPr>
            <p:cNvPr id="34829" name="Oval 231"/>
            <p:cNvSpPr>
              <a:spLocks noChangeArrowheads="1"/>
            </p:cNvSpPr>
            <p:nvPr/>
          </p:nvSpPr>
          <p:spPr bwMode="auto">
            <a:xfrm>
              <a:off x="1118" y="37"/>
              <a:ext cx="323" cy="263"/>
            </a:xfrm>
            <a:prstGeom prst="ellipse">
              <a:avLst/>
            </a:prstGeom>
            <a:noFill/>
            <a:ln w="38100">
              <a:solidFill>
                <a:schemeClr val="accent2"/>
              </a:solidFill>
              <a:round/>
              <a:headEnd/>
              <a:tailEnd/>
            </a:ln>
            <a:effectLst/>
          </p:spPr>
          <p:txBody>
            <a:bodyPr wrap="none" anchor="ctr"/>
            <a:lstStyle/>
            <a:p>
              <a:pPr algn="ctr" fontAlgn="base">
                <a:spcBef>
                  <a:spcPct val="0"/>
                </a:spcBef>
                <a:spcAft>
                  <a:spcPct val="0"/>
                </a:spcAft>
              </a:pPr>
              <a:r>
                <a:rPr kumimoji="1" lang="en-US" altLang="zh-CN" sz="2400" b="1" dirty="0" smtClean="0">
                  <a:solidFill>
                    <a:srgbClr val="0000CC"/>
                  </a:solidFill>
                  <a:latin typeface="Times New Roman" pitchFamily="18" charset="0"/>
                  <a:ea typeface="黑体" pitchFamily="2" charset="-122"/>
                </a:rPr>
                <a:t>v1</a:t>
              </a:r>
            </a:p>
          </p:txBody>
        </p:sp>
        <p:sp>
          <p:nvSpPr>
            <p:cNvPr id="34830" name="Oval 232"/>
            <p:cNvSpPr>
              <a:spLocks noChangeArrowheads="1"/>
            </p:cNvSpPr>
            <p:nvPr/>
          </p:nvSpPr>
          <p:spPr bwMode="auto">
            <a:xfrm>
              <a:off x="2087" y="0"/>
              <a:ext cx="323" cy="263"/>
            </a:xfrm>
            <a:prstGeom prst="ellipse">
              <a:avLst/>
            </a:prstGeom>
            <a:noFill/>
            <a:ln w="38100">
              <a:solidFill>
                <a:schemeClr val="accent2"/>
              </a:solidFill>
              <a:round/>
              <a:headEnd/>
              <a:tailEnd/>
            </a:ln>
            <a:effectLst/>
          </p:spPr>
          <p:txBody>
            <a:bodyPr wrap="none" anchor="ctr"/>
            <a:lstStyle/>
            <a:p>
              <a:pPr algn="ctr" fontAlgn="base">
                <a:spcBef>
                  <a:spcPct val="0"/>
                </a:spcBef>
                <a:spcAft>
                  <a:spcPct val="0"/>
                </a:spcAft>
              </a:pPr>
              <a:r>
                <a:rPr kumimoji="1" lang="en-US" altLang="zh-CN" sz="2400" b="1" dirty="0" smtClean="0">
                  <a:solidFill>
                    <a:srgbClr val="0000CC"/>
                  </a:solidFill>
                  <a:latin typeface="Times New Roman" pitchFamily="18" charset="0"/>
                  <a:ea typeface="黑体" pitchFamily="2" charset="-122"/>
                </a:rPr>
                <a:t>v2</a:t>
              </a:r>
            </a:p>
          </p:txBody>
        </p:sp>
        <p:sp>
          <p:nvSpPr>
            <p:cNvPr id="34831" name="Oval 233"/>
            <p:cNvSpPr>
              <a:spLocks noChangeArrowheads="1"/>
            </p:cNvSpPr>
            <p:nvPr/>
          </p:nvSpPr>
          <p:spPr bwMode="auto">
            <a:xfrm>
              <a:off x="1603" y="413"/>
              <a:ext cx="323" cy="262"/>
            </a:xfrm>
            <a:prstGeom prst="ellipse">
              <a:avLst/>
            </a:prstGeom>
            <a:noFill/>
            <a:ln w="38100">
              <a:solidFill>
                <a:schemeClr val="accent2"/>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v3</a:t>
              </a:r>
            </a:p>
          </p:txBody>
        </p:sp>
        <p:sp>
          <p:nvSpPr>
            <p:cNvPr id="34832" name="Oval 234"/>
            <p:cNvSpPr>
              <a:spLocks noChangeArrowheads="1"/>
            </p:cNvSpPr>
            <p:nvPr/>
          </p:nvSpPr>
          <p:spPr bwMode="auto">
            <a:xfrm>
              <a:off x="2195" y="825"/>
              <a:ext cx="323" cy="263"/>
            </a:xfrm>
            <a:prstGeom prst="ellipse">
              <a:avLst/>
            </a:prstGeom>
            <a:noFill/>
            <a:ln w="38100">
              <a:solidFill>
                <a:schemeClr val="accent2"/>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v5</a:t>
              </a:r>
            </a:p>
          </p:txBody>
        </p:sp>
        <p:sp>
          <p:nvSpPr>
            <p:cNvPr id="34833" name="Line 235"/>
            <p:cNvSpPr>
              <a:spLocks noChangeShapeType="1"/>
            </p:cNvSpPr>
            <p:nvPr/>
          </p:nvSpPr>
          <p:spPr bwMode="auto">
            <a:xfrm>
              <a:off x="1441" y="151"/>
              <a:ext cx="646" cy="0"/>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34" name="Line 236"/>
            <p:cNvSpPr>
              <a:spLocks noChangeShapeType="1"/>
            </p:cNvSpPr>
            <p:nvPr/>
          </p:nvSpPr>
          <p:spPr bwMode="auto">
            <a:xfrm flipH="1">
              <a:off x="1280" y="300"/>
              <a:ext cx="0" cy="488"/>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35" name="Line 237"/>
            <p:cNvSpPr>
              <a:spLocks noChangeShapeType="1"/>
            </p:cNvSpPr>
            <p:nvPr/>
          </p:nvSpPr>
          <p:spPr bwMode="auto">
            <a:xfrm>
              <a:off x="1441" y="976"/>
              <a:ext cx="754" cy="0"/>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36" name="Line 238"/>
            <p:cNvSpPr>
              <a:spLocks noChangeShapeType="1"/>
            </p:cNvSpPr>
            <p:nvPr/>
          </p:nvSpPr>
          <p:spPr bwMode="auto">
            <a:xfrm>
              <a:off x="1872" y="640"/>
              <a:ext cx="431" cy="223"/>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37" name="Oval 239"/>
            <p:cNvSpPr>
              <a:spLocks noChangeArrowheads="1"/>
            </p:cNvSpPr>
            <p:nvPr/>
          </p:nvSpPr>
          <p:spPr bwMode="auto">
            <a:xfrm>
              <a:off x="1118" y="788"/>
              <a:ext cx="323" cy="263"/>
            </a:xfrm>
            <a:prstGeom prst="ellipse">
              <a:avLst/>
            </a:prstGeom>
            <a:noFill/>
            <a:ln w="38100">
              <a:solidFill>
                <a:schemeClr val="accent2"/>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v4</a:t>
              </a:r>
            </a:p>
          </p:txBody>
        </p:sp>
        <p:sp>
          <p:nvSpPr>
            <p:cNvPr id="34838" name="Line 240"/>
            <p:cNvSpPr>
              <a:spLocks noChangeShapeType="1"/>
            </p:cNvSpPr>
            <p:nvPr/>
          </p:nvSpPr>
          <p:spPr bwMode="auto">
            <a:xfrm flipH="1">
              <a:off x="1387" y="637"/>
              <a:ext cx="270" cy="188"/>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39" name="Line 241"/>
            <p:cNvSpPr>
              <a:spLocks noChangeShapeType="1"/>
            </p:cNvSpPr>
            <p:nvPr/>
          </p:nvSpPr>
          <p:spPr bwMode="auto">
            <a:xfrm flipH="1">
              <a:off x="1872" y="225"/>
              <a:ext cx="269" cy="226"/>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sp>
          <p:nvSpPr>
            <p:cNvPr id="34840" name="Line 242"/>
            <p:cNvSpPr>
              <a:spLocks noChangeShapeType="1"/>
            </p:cNvSpPr>
            <p:nvPr/>
          </p:nvSpPr>
          <p:spPr bwMode="auto">
            <a:xfrm>
              <a:off x="2303" y="263"/>
              <a:ext cx="0" cy="562"/>
            </a:xfrm>
            <a:prstGeom prst="line">
              <a:avLst/>
            </a:prstGeom>
            <a:noFill/>
            <a:ln w="38100">
              <a:solidFill>
                <a:schemeClr val="accent2"/>
              </a:solidFill>
              <a:round/>
              <a:headEnd/>
              <a:tailEnd/>
            </a:ln>
            <a:effectLst/>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ndParaRPr>
            </a:p>
          </p:txBody>
        </p:sp>
      </p:grpSp>
      <p:graphicFrame>
        <p:nvGraphicFramePr>
          <p:cNvPr id="190" name="Group 56"/>
          <p:cNvGraphicFramePr>
            <a:graphicFrameLocks noGrp="1"/>
          </p:cNvGraphicFramePr>
          <p:nvPr>
            <p:extLst>
              <p:ext uri="{D42A27DB-BD31-4B8C-83A1-F6EECF244321}">
                <p14:modId xmlns:p14="http://schemas.microsoft.com/office/powerpoint/2010/main" xmlns="" val="2783986008"/>
              </p:ext>
            </p:extLst>
          </p:nvPr>
        </p:nvGraphicFramePr>
        <p:xfrm>
          <a:off x="4211638" y="721053"/>
          <a:ext cx="4495800" cy="406400"/>
        </p:xfrm>
        <a:graphic>
          <a:graphicData uri="http://schemas.openxmlformats.org/drawingml/2006/table">
            <a:tbl>
              <a:tblPr/>
              <a:tblGrid>
                <a:gridCol w="809625"/>
                <a:gridCol w="688975"/>
                <a:gridCol w="749300"/>
                <a:gridCol w="749300"/>
                <a:gridCol w="749300"/>
                <a:gridCol w="749300"/>
              </a:tblGrid>
              <a:tr h="4064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mark</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ivex</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ilink</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jvex</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err="1" smtClean="0">
                          <a:ln>
                            <a:noFill/>
                          </a:ln>
                          <a:solidFill>
                            <a:schemeClr val="tx1"/>
                          </a:solidFill>
                          <a:effectLst/>
                          <a:latin typeface="Arial" panose="020B0604020202020204" pitchFamily="34" charset="0"/>
                          <a:ea typeface="黑体" panose="02010609060101010101" pitchFamily="49" charset="-122"/>
                        </a:rPr>
                        <a:t>jlink</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info</a:t>
                      </a:r>
                    </a:p>
                  </a:txBody>
                  <a:tcPr horzOverflow="overflow">
                    <a:lnL w="12700" cap="flat" cmpd="sng" algn="ctr">
                      <a:solidFill>
                        <a:srgbClr val="BADE78"/>
                      </a:solidFill>
                      <a:prstDash val="solid"/>
                      <a:round/>
                      <a:headEnd type="none" w="med" len="med"/>
                      <a:tailEnd type="none" w="med" len="med"/>
                    </a:lnL>
                    <a:lnR w="12700" cap="flat" cmpd="sng" algn="ctr">
                      <a:solidFill>
                        <a:srgbClr val="BADE78"/>
                      </a:solidFill>
                      <a:prstDash val="solid"/>
                      <a:round/>
                      <a:headEnd type="none" w="med" len="med"/>
                      <a:tailEnd type="none" w="med" len="med"/>
                    </a:lnR>
                    <a:lnT w="12700" cap="flat" cmpd="sng" algn="ctr">
                      <a:solidFill>
                        <a:srgbClr val="BADE78"/>
                      </a:solidFill>
                      <a:prstDash val="solid"/>
                      <a:round/>
                      <a:headEnd type="none" w="med" len="med"/>
                      <a:tailEnd type="none" w="med" len="med"/>
                    </a:lnT>
                    <a:lnB w="12700" cap="flat" cmpd="sng" algn="ctr">
                      <a:solidFill>
                        <a:srgbClr val="BADE78"/>
                      </a:solidFill>
                      <a:prstDash val="solid"/>
                      <a:round/>
                      <a:headEnd type="none" w="med" len="med"/>
                      <a:tailEnd type="none" w="med" len="med"/>
                    </a:lnB>
                    <a:lnTlToBr>
                      <a:noFill/>
                    </a:lnTlToBr>
                    <a:lnBlToTr>
                      <a:noFill/>
                    </a:lnBlToTr>
                    <a:noFill/>
                  </a:tcPr>
                </a:tc>
              </a:tr>
            </a:tbl>
          </a:graphicData>
        </a:graphic>
      </p:graphicFrame>
      <p:sp>
        <p:nvSpPr>
          <p:cNvPr id="191" name="Rectangle 34"/>
          <p:cNvSpPr>
            <a:spLocks noChangeArrowheads="1"/>
          </p:cNvSpPr>
          <p:nvPr/>
        </p:nvSpPr>
        <p:spPr bwMode="auto">
          <a:xfrm>
            <a:off x="3852291" y="1127453"/>
            <a:ext cx="5256213" cy="1015663"/>
          </a:xfrm>
          <a:prstGeom prst="rect">
            <a:avLst/>
          </a:prstGeom>
          <a:noFill/>
          <a:ln w="9525">
            <a:solidFill>
              <a:schemeClr val="accent2"/>
            </a:solidFill>
            <a:miter lim="800000"/>
            <a:headEnd/>
            <a:tailEnd/>
          </a:ln>
          <a:effectLst/>
        </p:spPr>
        <p:txBody>
          <a:bodyPr>
            <a:spAutoFit/>
          </a:bodyPr>
          <a:lstStyle/>
          <a:p>
            <a:pPr fontAlgn="base">
              <a:spcBef>
                <a:spcPct val="0"/>
              </a:spcBef>
              <a:spcAft>
                <a:spcPct val="0"/>
              </a:spcAft>
            </a:pPr>
            <a:r>
              <a:rPr kumimoji="1" lang="en-US" altLang="zh-CN" sz="2000" b="1" dirty="0" err="1" smtClean="0">
                <a:solidFill>
                  <a:srgbClr val="000000"/>
                </a:solidFill>
                <a:latin typeface="Times New Roman" pitchFamily="18" charset="0"/>
                <a:ea typeface="黑体" pitchFamily="2" charset="-122"/>
              </a:rPr>
              <a:t>ivex</a:t>
            </a:r>
            <a:r>
              <a:rPr kumimoji="1" lang="en-US" altLang="zh-CN" sz="2000" b="1" dirty="0" smtClean="0">
                <a:solidFill>
                  <a:srgbClr val="000000"/>
                </a:solidFill>
                <a:latin typeface="Times New Roman" pitchFamily="18" charset="0"/>
                <a:ea typeface="黑体" pitchFamily="2" charset="-122"/>
              </a:rPr>
              <a:t>, </a:t>
            </a:r>
            <a:r>
              <a:rPr kumimoji="1" lang="en-US" altLang="zh-CN" sz="2000" b="1" dirty="0" err="1" smtClean="0">
                <a:solidFill>
                  <a:srgbClr val="000000"/>
                </a:solidFill>
                <a:latin typeface="Times New Roman" pitchFamily="18" charset="0"/>
                <a:ea typeface="黑体" pitchFamily="2" charset="-122"/>
              </a:rPr>
              <a:t>jvex</a:t>
            </a:r>
            <a:r>
              <a:rPr kumimoji="1" lang="en-US" altLang="zh-CN" sz="2000" b="1" dirty="0" smtClean="0">
                <a:solidFill>
                  <a:srgbClr val="000000"/>
                </a:solidFill>
                <a:latin typeface="Times New Roman" pitchFamily="18" charset="0"/>
                <a:ea typeface="黑体" pitchFamily="2" charset="-122"/>
              </a:rPr>
              <a:t> :  </a:t>
            </a:r>
            <a:r>
              <a:rPr kumimoji="1" lang="zh-CN" altLang="en-US" sz="2000" b="1" dirty="0" smtClean="0">
                <a:solidFill>
                  <a:srgbClr val="000000"/>
                </a:solidFill>
                <a:latin typeface="Times New Roman" pitchFamily="18" charset="0"/>
                <a:ea typeface="楷体_GB2312" pitchFamily="49" charset="-122"/>
              </a:rPr>
              <a:t>顶点域，边依附的两个顶点位置。</a:t>
            </a:r>
            <a:r>
              <a:rPr kumimoji="1" lang="zh-CN" altLang="en-US" b="1" dirty="0" smtClean="0">
                <a:solidFill>
                  <a:srgbClr val="000000"/>
                </a:solidFill>
                <a:latin typeface="Times New Roman" pitchFamily="18" charset="0"/>
                <a:ea typeface="黑体" pitchFamily="2" charset="-122"/>
              </a:rPr>
              <a:t> </a:t>
            </a:r>
          </a:p>
          <a:p>
            <a:pPr fontAlgn="base">
              <a:spcBef>
                <a:spcPct val="0"/>
              </a:spcBef>
              <a:spcAft>
                <a:spcPct val="0"/>
              </a:spcAft>
            </a:pPr>
            <a:r>
              <a:rPr kumimoji="1" lang="en-US" altLang="zh-CN" sz="2000" b="1" dirty="0" err="1" smtClean="0">
                <a:solidFill>
                  <a:srgbClr val="000000"/>
                </a:solidFill>
                <a:latin typeface="Times New Roman" pitchFamily="18" charset="0"/>
                <a:ea typeface="黑体" pitchFamily="2" charset="-122"/>
              </a:rPr>
              <a:t>ilink</a:t>
            </a:r>
            <a:r>
              <a:rPr kumimoji="1" lang="en-US" altLang="zh-CN" sz="2000" b="1" dirty="0" smtClean="0">
                <a:solidFill>
                  <a:srgbClr val="000000"/>
                </a:solidFill>
                <a:latin typeface="Times New Roman" pitchFamily="18" charset="0"/>
                <a:ea typeface="黑体" pitchFamily="2" charset="-122"/>
              </a:rPr>
              <a:t>:  </a:t>
            </a:r>
            <a:r>
              <a:rPr kumimoji="1" lang="zh-CN" altLang="en-US" sz="2000" b="1" dirty="0" smtClean="0">
                <a:solidFill>
                  <a:srgbClr val="000000"/>
                </a:solidFill>
                <a:latin typeface="楷体_GB2312" pitchFamily="49" charset="-122"/>
                <a:ea typeface="楷体_GB2312" pitchFamily="49" charset="-122"/>
              </a:rPr>
              <a:t>指向下一条依附顶点 </a:t>
            </a:r>
            <a:r>
              <a:rPr kumimoji="1" lang="en-US" altLang="zh-CN" sz="2000" b="1" dirty="0" err="1" smtClean="0">
                <a:solidFill>
                  <a:srgbClr val="000000"/>
                </a:solidFill>
                <a:latin typeface="楷体_GB2312" pitchFamily="49" charset="-122"/>
                <a:ea typeface="楷体_GB2312" pitchFamily="49" charset="-122"/>
              </a:rPr>
              <a:t>i</a:t>
            </a:r>
            <a:r>
              <a:rPr kumimoji="1" lang="en-US" altLang="zh-CN" sz="2000" b="1" dirty="0" smtClean="0">
                <a:solidFill>
                  <a:srgbClr val="000000"/>
                </a:solidFill>
                <a:latin typeface="楷体_GB2312" pitchFamily="49" charset="-122"/>
                <a:ea typeface="楷体_GB2312" pitchFamily="49" charset="-122"/>
              </a:rPr>
              <a:t> </a:t>
            </a:r>
            <a:r>
              <a:rPr kumimoji="1" lang="zh-CN" altLang="en-US" sz="2000" b="1" dirty="0" smtClean="0">
                <a:solidFill>
                  <a:srgbClr val="000000"/>
                </a:solidFill>
                <a:latin typeface="楷体_GB2312" pitchFamily="49" charset="-122"/>
                <a:ea typeface="楷体_GB2312" pitchFamily="49" charset="-122"/>
              </a:rPr>
              <a:t>的边结点位置。</a:t>
            </a:r>
          </a:p>
          <a:p>
            <a:pPr fontAlgn="base">
              <a:spcBef>
                <a:spcPct val="0"/>
              </a:spcBef>
              <a:spcAft>
                <a:spcPct val="0"/>
              </a:spcAft>
            </a:pPr>
            <a:r>
              <a:rPr kumimoji="1" lang="en-US" altLang="zh-CN" sz="2000" b="1" dirty="0" err="1" smtClean="0">
                <a:solidFill>
                  <a:srgbClr val="000000"/>
                </a:solidFill>
                <a:latin typeface="Times New Roman" pitchFamily="18" charset="0"/>
                <a:ea typeface="黑体" pitchFamily="2" charset="-122"/>
              </a:rPr>
              <a:t>jlink</a:t>
            </a:r>
            <a:r>
              <a:rPr kumimoji="1" lang="en-US" altLang="zh-CN" sz="2000" b="1" dirty="0" smtClean="0">
                <a:solidFill>
                  <a:srgbClr val="000000"/>
                </a:solidFill>
                <a:latin typeface="Times New Roman" pitchFamily="18" charset="0"/>
                <a:ea typeface="黑体" pitchFamily="2" charset="-122"/>
              </a:rPr>
              <a:t>:  </a:t>
            </a:r>
            <a:r>
              <a:rPr kumimoji="1" lang="zh-CN" altLang="en-US" sz="2000" b="1" dirty="0" smtClean="0">
                <a:solidFill>
                  <a:srgbClr val="000000"/>
                </a:solidFill>
                <a:latin typeface="楷体_GB2312" pitchFamily="49" charset="-122"/>
                <a:ea typeface="楷体_GB2312" pitchFamily="49" charset="-122"/>
              </a:rPr>
              <a:t>指向下一条依附顶点 </a:t>
            </a:r>
            <a:r>
              <a:rPr kumimoji="1" lang="en-US" altLang="zh-CN" sz="2000" b="1" dirty="0" smtClean="0">
                <a:solidFill>
                  <a:srgbClr val="000000"/>
                </a:solidFill>
                <a:latin typeface="楷体_GB2312" pitchFamily="49" charset="-122"/>
                <a:ea typeface="楷体_GB2312" pitchFamily="49" charset="-122"/>
              </a:rPr>
              <a:t>j </a:t>
            </a:r>
            <a:r>
              <a:rPr kumimoji="1" lang="zh-CN" altLang="en-US" sz="2000" b="1" dirty="0" smtClean="0">
                <a:solidFill>
                  <a:srgbClr val="000000"/>
                </a:solidFill>
                <a:latin typeface="楷体_GB2312" pitchFamily="49" charset="-122"/>
                <a:ea typeface="楷体_GB2312" pitchFamily="49" charset="-122"/>
              </a:rPr>
              <a:t>的边结点位置。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p:cTn id="7" dur="500" fill="hold"/>
                                        <p:tgtEl>
                                          <p:spTgt spid="190"/>
                                        </p:tgtEl>
                                        <p:attrNameLst>
                                          <p:attrName>ppt_x</p:attrName>
                                        </p:attrNameLst>
                                      </p:cBhvr>
                                      <p:tavLst>
                                        <p:tav tm="0">
                                          <p:val>
                                            <p:strVal val="#ppt_x-#ppt_w/2"/>
                                          </p:val>
                                        </p:tav>
                                        <p:tav tm="100000">
                                          <p:val>
                                            <p:strVal val="#ppt_x"/>
                                          </p:val>
                                        </p:tav>
                                      </p:tavLst>
                                    </p:anim>
                                    <p:anim calcmode="lin" valueType="num">
                                      <p:cBhvr>
                                        <p:cTn id="8" dur="500" fill="hold"/>
                                        <p:tgtEl>
                                          <p:spTgt spid="190"/>
                                        </p:tgtEl>
                                        <p:attrNameLst>
                                          <p:attrName>ppt_y</p:attrName>
                                        </p:attrNameLst>
                                      </p:cBhvr>
                                      <p:tavLst>
                                        <p:tav tm="0">
                                          <p:val>
                                            <p:strVal val="#ppt_y"/>
                                          </p:val>
                                        </p:tav>
                                        <p:tav tm="100000">
                                          <p:val>
                                            <p:strVal val="#ppt_y"/>
                                          </p:val>
                                        </p:tav>
                                      </p:tavLst>
                                    </p:anim>
                                    <p:anim calcmode="lin" valueType="num">
                                      <p:cBhvr>
                                        <p:cTn id="9" dur="500" fill="hold"/>
                                        <p:tgtEl>
                                          <p:spTgt spid="190"/>
                                        </p:tgtEl>
                                        <p:attrNameLst>
                                          <p:attrName>ppt_w</p:attrName>
                                        </p:attrNameLst>
                                      </p:cBhvr>
                                      <p:tavLst>
                                        <p:tav tm="0">
                                          <p:val>
                                            <p:fltVal val="0"/>
                                          </p:val>
                                        </p:tav>
                                        <p:tav tm="100000">
                                          <p:val>
                                            <p:strVal val="#ppt_w"/>
                                          </p:val>
                                        </p:tav>
                                      </p:tavLst>
                                    </p:anim>
                                    <p:anim calcmode="lin" valueType="num">
                                      <p:cBhvr>
                                        <p:cTn id="10" dur="500" fill="hold"/>
                                        <p:tgtEl>
                                          <p:spTgt spid="19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a:t>遍历</a:t>
            </a:r>
            <a:r>
              <a:rPr lang="zh-CN" altLang="en-US" dirty="0" smtClean="0"/>
              <a:t>定义</a:t>
            </a:r>
            <a:endParaRPr lang="en-US" altLang="zh-CN" dirty="0" smtClean="0"/>
          </a:p>
          <a:p>
            <a:pPr lvl="1"/>
            <a:r>
              <a:rPr lang="zh-CN" altLang="en-US" dirty="0" smtClean="0"/>
              <a:t>从</a:t>
            </a:r>
            <a:r>
              <a:rPr lang="zh-CN" altLang="en-US" dirty="0"/>
              <a:t>图中某顶点出发访遍图</a:t>
            </a:r>
            <a:r>
              <a:rPr lang="zh-CN" altLang="en-US" dirty="0" smtClean="0"/>
              <a:t>中所有顶点</a:t>
            </a:r>
            <a:r>
              <a:rPr lang="zh-CN" altLang="en-US" dirty="0"/>
              <a:t>，且每个顶点</a:t>
            </a:r>
            <a:r>
              <a:rPr lang="zh-CN" altLang="en-US" dirty="0" smtClean="0"/>
              <a:t>仅被访问</a:t>
            </a:r>
            <a:r>
              <a:rPr lang="zh-CN" altLang="en-US" dirty="0"/>
              <a:t>一次，此过程称为</a:t>
            </a:r>
            <a:r>
              <a:rPr lang="zh-CN" altLang="en-US" dirty="0">
                <a:solidFill>
                  <a:srgbClr val="0000FF"/>
                </a:solidFill>
              </a:rPr>
              <a:t>图的</a:t>
            </a:r>
            <a:r>
              <a:rPr lang="zh-CN" altLang="en-US" dirty="0" smtClean="0">
                <a:solidFill>
                  <a:srgbClr val="0000FF"/>
                </a:solidFill>
              </a:rPr>
              <a:t>遍历</a:t>
            </a:r>
            <a:r>
              <a:rPr lang="zh-CN" altLang="en-US" dirty="0" smtClean="0"/>
              <a:t>。</a:t>
            </a:r>
            <a:endParaRPr lang="en-US" altLang="zh-CN" dirty="0" smtClean="0"/>
          </a:p>
          <a:p>
            <a:pPr lvl="2"/>
            <a:r>
              <a:rPr lang="zh-CN" altLang="en-US" dirty="0" smtClean="0"/>
              <a:t>图的遍历算法是求解图的连通性问题、拓扑排序和求关键路径等算法的基础。</a:t>
            </a:r>
            <a:endParaRPr lang="en-US" altLang="zh-CN" dirty="0" smtClean="0"/>
          </a:p>
          <a:p>
            <a:r>
              <a:rPr lang="zh-CN" altLang="en-US" dirty="0"/>
              <a:t>遍历</a:t>
            </a:r>
            <a:r>
              <a:rPr lang="zh-CN" altLang="en-US" dirty="0" smtClean="0"/>
              <a:t>实质</a:t>
            </a:r>
            <a:endParaRPr lang="en-US" altLang="zh-CN" dirty="0" smtClean="0"/>
          </a:p>
          <a:p>
            <a:pPr lvl="1"/>
            <a:r>
              <a:rPr lang="zh-CN" altLang="en-US" dirty="0" smtClean="0"/>
              <a:t>找</a:t>
            </a:r>
            <a:r>
              <a:rPr lang="zh-CN" altLang="en-US" dirty="0"/>
              <a:t>每个顶点的邻接点的过程。</a:t>
            </a:r>
          </a:p>
          <a:p>
            <a:r>
              <a:rPr lang="zh-CN" altLang="en-US" dirty="0"/>
              <a:t>图的</a:t>
            </a:r>
            <a:r>
              <a:rPr lang="zh-CN" altLang="en-US" dirty="0" smtClean="0"/>
              <a:t>特点</a:t>
            </a:r>
            <a:endParaRPr lang="en-US" altLang="zh-CN" dirty="0" smtClean="0"/>
          </a:p>
          <a:p>
            <a:pPr lvl="1"/>
            <a:r>
              <a:rPr lang="zh-CN" altLang="en-US" dirty="0" smtClean="0"/>
              <a:t>图</a:t>
            </a:r>
            <a:r>
              <a:rPr lang="zh-CN" altLang="en-US" dirty="0"/>
              <a:t>中可能存在回路，且图的任一顶点都可能与其它顶点相通，在访问完某个顶点之后可能会沿着某些边又回到了曾经访问过的顶点。</a:t>
            </a:r>
          </a:p>
          <a:p>
            <a:endParaRPr lang="zh-CN" altLang="en-US" dirty="0"/>
          </a:p>
          <a:p>
            <a:endParaRPr lang="zh-CN" altLang="en-US" dirty="0"/>
          </a:p>
        </p:txBody>
      </p:sp>
    </p:spTree>
    <p:extLst>
      <p:ext uri="{BB962C8B-B14F-4D97-AF65-F5344CB8AC3E}">
        <p14:creationId xmlns:p14="http://schemas.microsoft.com/office/powerpoint/2010/main" xmlns="" val="347305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Text Box 3"/>
          <p:cNvSpPr txBox="1">
            <a:spLocks noChangeArrowheads="1"/>
          </p:cNvSpPr>
          <p:nvPr/>
        </p:nvSpPr>
        <p:spPr bwMode="auto">
          <a:xfrm>
            <a:off x="591666" y="1052513"/>
            <a:ext cx="3246437" cy="641350"/>
          </a:xfrm>
          <a:prstGeom prst="rect">
            <a:avLst/>
          </a:prstGeom>
          <a:noFill/>
          <a:ln w="12700" cap="sq">
            <a:noFill/>
            <a:miter lim="800000"/>
            <a:headEnd type="none" w="sm" len="sm"/>
            <a:tailEnd type="none" w="sm" len="sm"/>
          </a:ln>
          <a:effectLst/>
        </p:spPr>
        <p:txBody>
          <a:bodyPr>
            <a:spAutoFit/>
          </a:bodyPr>
          <a:lstStyle/>
          <a:p>
            <a:pPr>
              <a:spcBef>
                <a:spcPct val="0"/>
              </a:spcBef>
            </a:pPr>
            <a:r>
              <a:rPr lang="zh-CN" altLang="en-US" sz="3200" dirty="0">
                <a:solidFill>
                  <a:srgbClr val="000066"/>
                </a:solidFill>
                <a:ea typeface="楷体_GB2312" pitchFamily="49" charset="-122"/>
              </a:rPr>
              <a:t>无向图、有向图</a:t>
            </a:r>
            <a:r>
              <a:rPr lang="zh-CN" altLang="en-US" sz="3600" b="0" dirty="0">
                <a:solidFill>
                  <a:schemeClr val="tx1"/>
                </a:solidFill>
                <a:ea typeface="楷体_GB2312" pitchFamily="49" charset="-122"/>
              </a:rPr>
              <a:t>  </a:t>
            </a:r>
            <a:r>
              <a:rPr lang="zh-CN" altLang="en-US" b="0" dirty="0">
                <a:solidFill>
                  <a:schemeClr val="tx1"/>
                </a:solidFill>
                <a:ea typeface="宋体" charset="-122"/>
              </a:rPr>
              <a:t>  </a:t>
            </a:r>
          </a:p>
        </p:txBody>
      </p:sp>
      <p:sp>
        <p:nvSpPr>
          <p:cNvPr id="307204" name="AutoShape 4">
            <a:hlinkClick r:id="rId2" action="ppaction://hlinksldjump" highlightClick="1"/>
          </p:cNvPr>
          <p:cNvSpPr>
            <a:spLocks noChangeArrowheads="1"/>
          </p:cNvSpPr>
          <p:nvPr/>
        </p:nvSpPr>
        <p:spPr bwMode="auto">
          <a:xfrm>
            <a:off x="3831753" y="1196975"/>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307205" name="Text Box 5"/>
          <p:cNvSpPr txBox="1">
            <a:spLocks noChangeArrowheads="1"/>
          </p:cNvSpPr>
          <p:nvPr/>
        </p:nvSpPr>
        <p:spPr bwMode="auto">
          <a:xfrm>
            <a:off x="793278" y="2174875"/>
            <a:ext cx="336550" cy="457200"/>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b="0">
                <a:solidFill>
                  <a:schemeClr val="tx1"/>
                </a:solidFill>
                <a:ea typeface="宋体" charset="-122"/>
              </a:rPr>
              <a:t>  </a:t>
            </a:r>
          </a:p>
        </p:txBody>
      </p:sp>
      <p:sp>
        <p:nvSpPr>
          <p:cNvPr id="307206" name="AutoShape 6">
            <a:hlinkClick r:id="rId3" action="ppaction://hlinksldjump" highlightClick="1"/>
          </p:cNvPr>
          <p:cNvSpPr>
            <a:spLocks noChangeArrowheads="1"/>
          </p:cNvSpPr>
          <p:nvPr/>
        </p:nvSpPr>
        <p:spPr bwMode="auto">
          <a:xfrm>
            <a:off x="2247428" y="1916113"/>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307207" name="Text Box 7"/>
          <p:cNvSpPr txBox="1">
            <a:spLocks noChangeArrowheads="1"/>
          </p:cNvSpPr>
          <p:nvPr/>
        </p:nvSpPr>
        <p:spPr bwMode="auto">
          <a:xfrm>
            <a:off x="591666" y="1773238"/>
            <a:ext cx="1408112"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简单图</a:t>
            </a:r>
            <a:endParaRPr lang="zh-CN" altLang="en-US" sz="3200">
              <a:solidFill>
                <a:schemeClr val="tx1"/>
              </a:solidFill>
              <a:ea typeface="宋体" charset="-122"/>
            </a:endParaRPr>
          </a:p>
        </p:txBody>
      </p:sp>
      <p:sp>
        <p:nvSpPr>
          <p:cNvPr id="307208" name="Text Box 8"/>
          <p:cNvSpPr txBox="1">
            <a:spLocks noChangeArrowheads="1"/>
          </p:cNvSpPr>
          <p:nvPr/>
        </p:nvSpPr>
        <p:spPr bwMode="auto">
          <a:xfrm>
            <a:off x="591666" y="2420938"/>
            <a:ext cx="3448050"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邻接点、关联、度</a:t>
            </a:r>
            <a:endParaRPr lang="zh-CN" altLang="en-US" sz="3200">
              <a:solidFill>
                <a:schemeClr val="tx1"/>
              </a:solidFill>
              <a:ea typeface="宋体" charset="-122"/>
            </a:endParaRPr>
          </a:p>
        </p:txBody>
      </p:sp>
      <p:sp>
        <p:nvSpPr>
          <p:cNvPr id="307209" name="Text Box 9"/>
          <p:cNvSpPr txBox="1">
            <a:spLocks noChangeArrowheads="1"/>
          </p:cNvSpPr>
          <p:nvPr/>
        </p:nvSpPr>
        <p:spPr bwMode="auto">
          <a:xfrm>
            <a:off x="591666" y="4437063"/>
            <a:ext cx="4672012"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稀疏图、稠密图、权</a:t>
            </a:r>
            <a:r>
              <a:rPr lang="zh-CN" altLang="en-US" sz="3200">
                <a:solidFill>
                  <a:srgbClr val="000066"/>
                </a:solidFill>
                <a:ea typeface="宋体" charset="-122"/>
              </a:rPr>
              <a:t>、</a:t>
            </a:r>
            <a:r>
              <a:rPr lang="zh-CN" altLang="en-US" sz="3200">
                <a:solidFill>
                  <a:srgbClr val="000066"/>
                </a:solidFill>
                <a:ea typeface="楷体_GB2312" pitchFamily="49" charset="-122"/>
              </a:rPr>
              <a:t>网</a:t>
            </a:r>
            <a:endParaRPr lang="zh-CN" altLang="en-US" sz="3200">
              <a:solidFill>
                <a:schemeClr val="tx1"/>
              </a:solidFill>
              <a:ea typeface="宋体" charset="-122"/>
            </a:endParaRPr>
          </a:p>
        </p:txBody>
      </p:sp>
      <p:sp>
        <p:nvSpPr>
          <p:cNvPr id="307210" name="AutoShape 10">
            <a:hlinkClick r:id="rId4" action="ppaction://hlinksldjump" highlightClick="1"/>
          </p:cNvPr>
          <p:cNvSpPr>
            <a:spLocks noChangeArrowheads="1"/>
          </p:cNvSpPr>
          <p:nvPr/>
        </p:nvSpPr>
        <p:spPr bwMode="auto">
          <a:xfrm>
            <a:off x="4334991" y="2565400"/>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307211" name="AutoShape 11">
            <a:hlinkClick r:id="rId5" action="ppaction://hlinksldjump" highlightClick="1"/>
          </p:cNvPr>
          <p:cNvSpPr>
            <a:spLocks noChangeArrowheads="1"/>
          </p:cNvSpPr>
          <p:nvPr/>
        </p:nvSpPr>
        <p:spPr bwMode="auto">
          <a:xfrm>
            <a:off x="3111028" y="3213100"/>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307212" name="AutoShape 12">
            <a:hlinkClick r:id="rId6" action="ppaction://hlinksldjump" highlightClick="1"/>
          </p:cNvPr>
          <p:cNvSpPr>
            <a:spLocks noChangeArrowheads="1"/>
          </p:cNvSpPr>
          <p:nvPr/>
        </p:nvSpPr>
        <p:spPr bwMode="auto">
          <a:xfrm>
            <a:off x="5416078" y="3933825"/>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307213" name="AutoShape 13">
            <a:hlinkClick r:id="rId7" action="ppaction://hlinksldjump" highlightClick="1"/>
          </p:cNvPr>
          <p:cNvSpPr>
            <a:spLocks noChangeArrowheads="1"/>
          </p:cNvSpPr>
          <p:nvPr/>
        </p:nvSpPr>
        <p:spPr bwMode="auto">
          <a:xfrm>
            <a:off x="5416078" y="4581525"/>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307214" name="Rectangle 14"/>
          <p:cNvSpPr>
            <a:spLocks noChangeArrowheads="1"/>
          </p:cNvSpPr>
          <p:nvPr/>
        </p:nvSpPr>
        <p:spPr bwMode="auto">
          <a:xfrm>
            <a:off x="591666" y="3068638"/>
            <a:ext cx="2224087" cy="579437"/>
          </a:xfrm>
          <a:prstGeom prst="rect">
            <a:avLst/>
          </a:prstGeom>
          <a:noFill/>
          <a:ln w="9525" algn="ctr">
            <a:noFill/>
            <a:miter lim="800000"/>
            <a:headEnd/>
            <a:tailEnd/>
          </a:ln>
          <a:effectLst/>
        </p:spPr>
        <p:txBody>
          <a:bodyPr wrap="none">
            <a:spAutoFit/>
          </a:bodyPr>
          <a:lstStyle/>
          <a:p>
            <a:r>
              <a:rPr lang="zh-CN" altLang="en-US" sz="3200">
                <a:solidFill>
                  <a:srgbClr val="000066"/>
                </a:solidFill>
                <a:ea typeface="楷体_GB2312" pitchFamily="49" charset="-122"/>
              </a:rPr>
              <a:t>入度、出度</a:t>
            </a:r>
          </a:p>
        </p:txBody>
      </p:sp>
      <p:sp>
        <p:nvSpPr>
          <p:cNvPr id="307215" name="Rectangle 15"/>
          <p:cNvSpPr>
            <a:spLocks noChangeArrowheads="1"/>
          </p:cNvSpPr>
          <p:nvPr/>
        </p:nvSpPr>
        <p:spPr bwMode="auto">
          <a:xfrm>
            <a:off x="591666" y="3789363"/>
            <a:ext cx="4679950" cy="579437"/>
          </a:xfrm>
          <a:prstGeom prst="rect">
            <a:avLst/>
          </a:prstGeom>
          <a:noFill/>
          <a:ln w="9525" algn="ctr">
            <a:noFill/>
            <a:miter lim="800000"/>
            <a:headEnd/>
            <a:tailEnd/>
          </a:ln>
          <a:effectLst/>
        </p:spPr>
        <p:txBody>
          <a:bodyPr>
            <a:spAutoFit/>
          </a:bodyPr>
          <a:lstStyle/>
          <a:p>
            <a:r>
              <a:rPr lang="zh-CN" altLang="en-US" sz="3200">
                <a:solidFill>
                  <a:srgbClr val="000066"/>
                </a:solidFill>
                <a:ea typeface="楷体_GB2312" pitchFamily="49" charset="-122"/>
              </a:rPr>
              <a:t>无向完全图、有向完全图</a:t>
            </a:r>
          </a:p>
        </p:txBody>
      </p:sp>
      <p:sp>
        <p:nvSpPr>
          <p:cNvPr id="307216" name="Text Box 16"/>
          <p:cNvSpPr txBox="1">
            <a:spLocks noChangeArrowheads="1"/>
          </p:cNvSpPr>
          <p:nvPr/>
        </p:nvSpPr>
        <p:spPr bwMode="auto">
          <a:xfrm>
            <a:off x="591666" y="5157788"/>
            <a:ext cx="5487987"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无向图：顶点的度和边的关系</a:t>
            </a:r>
            <a:endParaRPr lang="zh-CN" altLang="en-US" sz="3200">
              <a:solidFill>
                <a:schemeClr val="tx1"/>
              </a:solidFill>
              <a:ea typeface="宋体" charset="-122"/>
            </a:endParaRPr>
          </a:p>
        </p:txBody>
      </p:sp>
      <p:sp>
        <p:nvSpPr>
          <p:cNvPr id="307217" name="Text Box 17"/>
          <p:cNvSpPr txBox="1">
            <a:spLocks noChangeArrowheads="1"/>
          </p:cNvSpPr>
          <p:nvPr/>
        </p:nvSpPr>
        <p:spPr bwMode="auto">
          <a:xfrm>
            <a:off x="591666" y="5876925"/>
            <a:ext cx="5487987" cy="579438"/>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有向图：顶点的度和边的关系</a:t>
            </a:r>
            <a:endParaRPr lang="zh-CN" altLang="en-US" sz="3200">
              <a:solidFill>
                <a:schemeClr val="tx1"/>
              </a:solidFill>
              <a:ea typeface="宋体" charset="-122"/>
            </a:endParaRPr>
          </a:p>
        </p:txBody>
      </p:sp>
      <p:sp>
        <p:nvSpPr>
          <p:cNvPr id="307218" name="AutoShape 18">
            <a:hlinkClick r:id="rId8" action="ppaction://hlinksldjump" highlightClick="1"/>
          </p:cNvPr>
          <p:cNvSpPr>
            <a:spLocks noChangeArrowheads="1"/>
          </p:cNvSpPr>
          <p:nvPr/>
        </p:nvSpPr>
        <p:spPr bwMode="auto">
          <a:xfrm>
            <a:off x="6135216" y="5300663"/>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307219" name="AutoShape 19">
            <a:hlinkClick r:id="rId9" action="ppaction://hlinksldjump" highlightClick="1"/>
          </p:cNvPr>
          <p:cNvSpPr>
            <a:spLocks noChangeArrowheads="1"/>
          </p:cNvSpPr>
          <p:nvPr/>
        </p:nvSpPr>
        <p:spPr bwMode="auto">
          <a:xfrm>
            <a:off x="6135216" y="6021388"/>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21"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slide(fromTop)">
                                      <p:cBhvr>
                                        <p:cTn id="7" dur="500"/>
                                        <p:tgtEl>
                                          <p:spTgt spid="307203"/>
                                        </p:tgtEl>
                                      </p:cBhvr>
                                    </p:animEffect>
                                  </p:childTnLst>
                                </p:cTn>
                              </p:par>
                            </p:childTnLst>
                          </p:cTn>
                        </p:par>
                        <p:par>
                          <p:cTn id="8" fill="hold">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307204"/>
                                        </p:tgtEl>
                                        <p:attrNameLst>
                                          <p:attrName>style.visibility</p:attrName>
                                        </p:attrNameLst>
                                      </p:cBhvr>
                                      <p:to>
                                        <p:strVal val="visible"/>
                                      </p:to>
                                    </p:set>
                                    <p:anim calcmode="lin" valueType="num">
                                      <p:cBhvr>
                                        <p:cTn id="11" dur="500" fill="hold"/>
                                        <p:tgtEl>
                                          <p:spTgt spid="307204"/>
                                        </p:tgtEl>
                                        <p:attrNameLst>
                                          <p:attrName>ppt_x</p:attrName>
                                        </p:attrNameLst>
                                      </p:cBhvr>
                                      <p:tavLst>
                                        <p:tav tm="0">
                                          <p:val>
                                            <p:strVal val="#ppt_x-#ppt_w/2"/>
                                          </p:val>
                                        </p:tav>
                                        <p:tav tm="100000">
                                          <p:val>
                                            <p:strVal val="#ppt_x"/>
                                          </p:val>
                                        </p:tav>
                                      </p:tavLst>
                                    </p:anim>
                                    <p:anim calcmode="lin" valueType="num">
                                      <p:cBhvr>
                                        <p:cTn id="12" dur="500" fill="hold"/>
                                        <p:tgtEl>
                                          <p:spTgt spid="307204"/>
                                        </p:tgtEl>
                                        <p:attrNameLst>
                                          <p:attrName>ppt_y</p:attrName>
                                        </p:attrNameLst>
                                      </p:cBhvr>
                                      <p:tavLst>
                                        <p:tav tm="0">
                                          <p:val>
                                            <p:strVal val="#ppt_y"/>
                                          </p:val>
                                        </p:tav>
                                        <p:tav tm="100000">
                                          <p:val>
                                            <p:strVal val="#ppt_y"/>
                                          </p:val>
                                        </p:tav>
                                      </p:tavLst>
                                    </p:anim>
                                    <p:anim calcmode="lin" valueType="num">
                                      <p:cBhvr>
                                        <p:cTn id="13" dur="500" fill="hold"/>
                                        <p:tgtEl>
                                          <p:spTgt spid="307204"/>
                                        </p:tgtEl>
                                        <p:attrNameLst>
                                          <p:attrName>ppt_w</p:attrName>
                                        </p:attrNameLst>
                                      </p:cBhvr>
                                      <p:tavLst>
                                        <p:tav tm="0">
                                          <p:val>
                                            <p:fltVal val="0"/>
                                          </p:val>
                                        </p:tav>
                                        <p:tav tm="100000">
                                          <p:val>
                                            <p:strVal val="#ppt_w"/>
                                          </p:val>
                                        </p:tav>
                                      </p:tavLst>
                                    </p:anim>
                                    <p:anim calcmode="lin" valueType="num">
                                      <p:cBhvr>
                                        <p:cTn id="14" dur="500" fill="hold"/>
                                        <p:tgtEl>
                                          <p:spTgt spid="30720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307207"/>
                                        </p:tgtEl>
                                        <p:attrNameLst>
                                          <p:attrName>style.visibility</p:attrName>
                                        </p:attrNameLst>
                                      </p:cBhvr>
                                      <p:to>
                                        <p:strVal val="visible"/>
                                      </p:to>
                                    </p:set>
                                    <p:animEffect transition="in" filter="slide(fromTop)">
                                      <p:cBhvr>
                                        <p:cTn id="19" dur="500"/>
                                        <p:tgtEl>
                                          <p:spTgt spid="307207"/>
                                        </p:tgtEl>
                                      </p:cBhvr>
                                    </p:animEffect>
                                  </p:childTnLst>
                                </p:cTn>
                              </p:par>
                            </p:childTnLst>
                          </p:cTn>
                        </p:par>
                        <p:par>
                          <p:cTn id="20" fill="hold">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307206"/>
                                        </p:tgtEl>
                                        <p:attrNameLst>
                                          <p:attrName>style.visibility</p:attrName>
                                        </p:attrNameLst>
                                      </p:cBhvr>
                                      <p:to>
                                        <p:strVal val="visible"/>
                                      </p:to>
                                    </p:set>
                                    <p:anim calcmode="lin" valueType="num">
                                      <p:cBhvr>
                                        <p:cTn id="23" dur="500" fill="hold"/>
                                        <p:tgtEl>
                                          <p:spTgt spid="307206"/>
                                        </p:tgtEl>
                                        <p:attrNameLst>
                                          <p:attrName>ppt_x</p:attrName>
                                        </p:attrNameLst>
                                      </p:cBhvr>
                                      <p:tavLst>
                                        <p:tav tm="0">
                                          <p:val>
                                            <p:strVal val="#ppt_x-#ppt_w/2"/>
                                          </p:val>
                                        </p:tav>
                                        <p:tav tm="100000">
                                          <p:val>
                                            <p:strVal val="#ppt_x"/>
                                          </p:val>
                                        </p:tav>
                                      </p:tavLst>
                                    </p:anim>
                                    <p:anim calcmode="lin" valueType="num">
                                      <p:cBhvr>
                                        <p:cTn id="24" dur="500" fill="hold"/>
                                        <p:tgtEl>
                                          <p:spTgt spid="307206"/>
                                        </p:tgtEl>
                                        <p:attrNameLst>
                                          <p:attrName>ppt_y</p:attrName>
                                        </p:attrNameLst>
                                      </p:cBhvr>
                                      <p:tavLst>
                                        <p:tav tm="0">
                                          <p:val>
                                            <p:strVal val="#ppt_y"/>
                                          </p:val>
                                        </p:tav>
                                        <p:tav tm="100000">
                                          <p:val>
                                            <p:strVal val="#ppt_y"/>
                                          </p:val>
                                        </p:tav>
                                      </p:tavLst>
                                    </p:anim>
                                    <p:anim calcmode="lin" valueType="num">
                                      <p:cBhvr>
                                        <p:cTn id="25" dur="500" fill="hold"/>
                                        <p:tgtEl>
                                          <p:spTgt spid="307206"/>
                                        </p:tgtEl>
                                        <p:attrNameLst>
                                          <p:attrName>ppt_w</p:attrName>
                                        </p:attrNameLst>
                                      </p:cBhvr>
                                      <p:tavLst>
                                        <p:tav tm="0">
                                          <p:val>
                                            <p:fltVal val="0"/>
                                          </p:val>
                                        </p:tav>
                                        <p:tav tm="100000">
                                          <p:val>
                                            <p:strVal val="#ppt_w"/>
                                          </p:val>
                                        </p:tav>
                                      </p:tavLst>
                                    </p:anim>
                                    <p:anim calcmode="lin" valueType="num">
                                      <p:cBhvr>
                                        <p:cTn id="26" dur="500" fill="hold"/>
                                        <p:tgtEl>
                                          <p:spTgt spid="30720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307208"/>
                                        </p:tgtEl>
                                        <p:attrNameLst>
                                          <p:attrName>style.visibility</p:attrName>
                                        </p:attrNameLst>
                                      </p:cBhvr>
                                      <p:to>
                                        <p:strVal val="visible"/>
                                      </p:to>
                                    </p:set>
                                    <p:animEffect transition="in" filter="slide(fromTop)">
                                      <p:cBhvr>
                                        <p:cTn id="31" dur="500"/>
                                        <p:tgtEl>
                                          <p:spTgt spid="307208"/>
                                        </p:tgtEl>
                                      </p:cBhvr>
                                    </p:animEffect>
                                  </p:childTnLst>
                                </p:cTn>
                              </p:par>
                            </p:childTnLst>
                          </p:cTn>
                        </p:par>
                        <p:par>
                          <p:cTn id="32" fill="hold">
                            <p:stCondLst>
                              <p:cond delay="500"/>
                            </p:stCondLst>
                            <p:childTnLst>
                              <p:par>
                                <p:cTn id="33" presetID="17" presetClass="entr" presetSubtype="8" fill="hold" grpId="0" nodeType="afterEffect">
                                  <p:stCondLst>
                                    <p:cond delay="0"/>
                                  </p:stCondLst>
                                  <p:childTnLst>
                                    <p:set>
                                      <p:cBhvr>
                                        <p:cTn id="34" dur="1" fill="hold">
                                          <p:stCondLst>
                                            <p:cond delay="0"/>
                                          </p:stCondLst>
                                        </p:cTn>
                                        <p:tgtEl>
                                          <p:spTgt spid="307210"/>
                                        </p:tgtEl>
                                        <p:attrNameLst>
                                          <p:attrName>style.visibility</p:attrName>
                                        </p:attrNameLst>
                                      </p:cBhvr>
                                      <p:to>
                                        <p:strVal val="visible"/>
                                      </p:to>
                                    </p:set>
                                    <p:anim calcmode="lin" valueType="num">
                                      <p:cBhvr>
                                        <p:cTn id="35" dur="500" fill="hold"/>
                                        <p:tgtEl>
                                          <p:spTgt spid="307210"/>
                                        </p:tgtEl>
                                        <p:attrNameLst>
                                          <p:attrName>ppt_x</p:attrName>
                                        </p:attrNameLst>
                                      </p:cBhvr>
                                      <p:tavLst>
                                        <p:tav tm="0">
                                          <p:val>
                                            <p:strVal val="#ppt_x-#ppt_w/2"/>
                                          </p:val>
                                        </p:tav>
                                        <p:tav tm="100000">
                                          <p:val>
                                            <p:strVal val="#ppt_x"/>
                                          </p:val>
                                        </p:tav>
                                      </p:tavLst>
                                    </p:anim>
                                    <p:anim calcmode="lin" valueType="num">
                                      <p:cBhvr>
                                        <p:cTn id="36" dur="500" fill="hold"/>
                                        <p:tgtEl>
                                          <p:spTgt spid="307210"/>
                                        </p:tgtEl>
                                        <p:attrNameLst>
                                          <p:attrName>ppt_y</p:attrName>
                                        </p:attrNameLst>
                                      </p:cBhvr>
                                      <p:tavLst>
                                        <p:tav tm="0">
                                          <p:val>
                                            <p:strVal val="#ppt_y"/>
                                          </p:val>
                                        </p:tav>
                                        <p:tav tm="100000">
                                          <p:val>
                                            <p:strVal val="#ppt_y"/>
                                          </p:val>
                                        </p:tav>
                                      </p:tavLst>
                                    </p:anim>
                                    <p:anim calcmode="lin" valueType="num">
                                      <p:cBhvr>
                                        <p:cTn id="37" dur="500" fill="hold"/>
                                        <p:tgtEl>
                                          <p:spTgt spid="307210"/>
                                        </p:tgtEl>
                                        <p:attrNameLst>
                                          <p:attrName>ppt_w</p:attrName>
                                        </p:attrNameLst>
                                      </p:cBhvr>
                                      <p:tavLst>
                                        <p:tav tm="0">
                                          <p:val>
                                            <p:fltVal val="0"/>
                                          </p:val>
                                        </p:tav>
                                        <p:tav tm="100000">
                                          <p:val>
                                            <p:strVal val="#ppt_w"/>
                                          </p:val>
                                        </p:tav>
                                      </p:tavLst>
                                    </p:anim>
                                    <p:anim calcmode="lin" valueType="num">
                                      <p:cBhvr>
                                        <p:cTn id="38" dur="500" fill="hold"/>
                                        <p:tgtEl>
                                          <p:spTgt spid="307210"/>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214"/>
                                        </p:tgtEl>
                                        <p:attrNameLst>
                                          <p:attrName>style.visibility</p:attrName>
                                        </p:attrNameLst>
                                      </p:cBhvr>
                                      <p:to>
                                        <p:strVal val="visible"/>
                                      </p:to>
                                    </p:set>
                                    <p:anim calcmode="lin" valueType="num">
                                      <p:cBhvr additive="base">
                                        <p:cTn id="43" dur="500" fill="hold"/>
                                        <p:tgtEl>
                                          <p:spTgt spid="307214"/>
                                        </p:tgtEl>
                                        <p:attrNameLst>
                                          <p:attrName>ppt_x</p:attrName>
                                        </p:attrNameLst>
                                      </p:cBhvr>
                                      <p:tavLst>
                                        <p:tav tm="0">
                                          <p:val>
                                            <p:strVal val="#ppt_x"/>
                                          </p:val>
                                        </p:tav>
                                        <p:tav tm="100000">
                                          <p:val>
                                            <p:strVal val="#ppt_x"/>
                                          </p:val>
                                        </p:tav>
                                      </p:tavLst>
                                    </p:anim>
                                    <p:anim calcmode="lin" valueType="num">
                                      <p:cBhvr additive="base">
                                        <p:cTn id="44" dur="500" fill="hold"/>
                                        <p:tgtEl>
                                          <p:spTgt spid="307214"/>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307211"/>
                                        </p:tgtEl>
                                        <p:attrNameLst>
                                          <p:attrName>style.visibility</p:attrName>
                                        </p:attrNameLst>
                                      </p:cBhvr>
                                      <p:to>
                                        <p:strVal val="visible"/>
                                      </p:to>
                                    </p:set>
                                    <p:anim calcmode="lin" valueType="num">
                                      <p:cBhvr additive="base">
                                        <p:cTn id="48" dur="500" fill="hold"/>
                                        <p:tgtEl>
                                          <p:spTgt spid="307211"/>
                                        </p:tgtEl>
                                        <p:attrNameLst>
                                          <p:attrName>ppt_x</p:attrName>
                                        </p:attrNameLst>
                                      </p:cBhvr>
                                      <p:tavLst>
                                        <p:tav tm="0">
                                          <p:val>
                                            <p:strVal val="#ppt_x"/>
                                          </p:val>
                                        </p:tav>
                                        <p:tav tm="100000">
                                          <p:val>
                                            <p:strVal val="#ppt_x"/>
                                          </p:val>
                                        </p:tav>
                                      </p:tavLst>
                                    </p:anim>
                                    <p:anim calcmode="lin" valueType="num">
                                      <p:cBhvr additive="base">
                                        <p:cTn id="49" dur="500" fill="hold"/>
                                        <p:tgtEl>
                                          <p:spTgt spid="3072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07215"/>
                                        </p:tgtEl>
                                        <p:attrNameLst>
                                          <p:attrName>style.visibility</p:attrName>
                                        </p:attrNameLst>
                                      </p:cBhvr>
                                      <p:to>
                                        <p:strVal val="visible"/>
                                      </p:to>
                                    </p:set>
                                    <p:anim calcmode="lin" valueType="num">
                                      <p:cBhvr additive="base">
                                        <p:cTn id="54" dur="500" fill="hold"/>
                                        <p:tgtEl>
                                          <p:spTgt spid="307215"/>
                                        </p:tgtEl>
                                        <p:attrNameLst>
                                          <p:attrName>ppt_x</p:attrName>
                                        </p:attrNameLst>
                                      </p:cBhvr>
                                      <p:tavLst>
                                        <p:tav tm="0">
                                          <p:val>
                                            <p:strVal val="#ppt_x"/>
                                          </p:val>
                                        </p:tav>
                                        <p:tav tm="100000">
                                          <p:val>
                                            <p:strVal val="#ppt_x"/>
                                          </p:val>
                                        </p:tav>
                                      </p:tavLst>
                                    </p:anim>
                                    <p:anim calcmode="lin" valueType="num">
                                      <p:cBhvr additive="base">
                                        <p:cTn id="55" dur="500" fill="hold"/>
                                        <p:tgtEl>
                                          <p:spTgt spid="307215"/>
                                        </p:tgtEl>
                                        <p:attrNameLst>
                                          <p:attrName>ppt_y</p:attrName>
                                        </p:attrNameLst>
                                      </p:cBhvr>
                                      <p:tavLst>
                                        <p:tav tm="0">
                                          <p:val>
                                            <p:strVal val="1+#ppt_h/2"/>
                                          </p:val>
                                        </p:tav>
                                        <p:tav tm="100000">
                                          <p:val>
                                            <p:strVal val="#ppt_y"/>
                                          </p:val>
                                        </p:tav>
                                      </p:tavLst>
                                    </p:anim>
                                  </p:childTnLst>
                                </p:cTn>
                              </p:par>
                            </p:childTnLst>
                          </p:cTn>
                        </p:par>
                        <p:par>
                          <p:cTn id="56" fill="hold">
                            <p:stCondLst>
                              <p:cond delay="1000"/>
                            </p:stCondLst>
                            <p:childTnLst>
                              <p:par>
                                <p:cTn id="57" presetID="17" presetClass="entr" presetSubtype="8" fill="hold" grpId="0" nodeType="afterEffect">
                                  <p:stCondLst>
                                    <p:cond delay="0"/>
                                  </p:stCondLst>
                                  <p:childTnLst>
                                    <p:set>
                                      <p:cBhvr>
                                        <p:cTn id="58" dur="1" fill="hold">
                                          <p:stCondLst>
                                            <p:cond delay="0"/>
                                          </p:stCondLst>
                                        </p:cTn>
                                        <p:tgtEl>
                                          <p:spTgt spid="307212"/>
                                        </p:tgtEl>
                                        <p:attrNameLst>
                                          <p:attrName>style.visibility</p:attrName>
                                        </p:attrNameLst>
                                      </p:cBhvr>
                                      <p:to>
                                        <p:strVal val="visible"/>
                                      </p:to>
                                    </p:set>
                                    <p:anim calcmode="lin" valueType="num">
                                      <p:cBhvr>
                                        <p:cTn id="59" dur="500" fill="hold"/>
                                        <p:tgtEl>
                                          <p:spTgt spid="307212"/>
                                        </p:tgtEl>
                                        <p:attrNameLst>
                                          <p:attrName>ppt_x</p:attrName>
                                        </p:attrNameLst>
                                      </p:cBhvr>
                                      <p:tavLst>
                                        <p:tav tm="0">
                                          <p:val>
                                            <p:strVal val="#ppt_x-#ppt_w/2"/>
                                          </p:val>
                                        </p:tav>
                                        <p:tav tm="100000">
                                          <p:val>
                                            <p:strVal val="#ppt_x"/>
                                          </p:val>
                                        </p:tav>
                                      </p:tavLst>
                                    </p:anim>
                                    <p:anim calcmode="lin" valueType="num">
                                      <p:cBhvr>
                                        <p:cTn id="60" dur="500" fill="hold"/>
                                        <p:tgtEl>
                                          <p:spTgt spid="307212"/>
                                        </p:tgtEl>
                                        <p:attrNameLst>
                                          <p:attrName>ppt_y</p:attrName>
                                        </p:attrNameLst>
                                      </p:cBhvr>
                                      <p:tavLst>
                                        <p:tav tm="0">
                                          <p:val>
                                            <p:strVal val="#ppt_y"/>
                                          </p:val>
                                        </p:tav>
                                        <p:tav tm="100000">
                                          <p:val>
                                            <p:strVal val="#ppt_y"/>
                                          </p:val>
                                        </p:tav>
                                      </p:tavLst>
                                    </p:anim>
                                    <p:anim calcmode="lin" valueType="num">
                                      <p:cBhvr>
                                        <p:cTn id="61" dur="500" fill="hold"/>
                                        <p:tgtEl>
                                          <p:spTgt spid="307212"/>
                                        </p:tgtEl>
                                        <p:attrNameLst>
                                          <p:attrName>ppt_w</p:attrName>
                                        </p:attrNameLst>
                                      </p:cBhvr>
                                      <p:tavLst>
                                        <p:tav tm="0">
                                          <p:val>
                                            <p:fltVal val="0"/>
                                          </p:val>
                                        </p:tav>
                                        <p:tav tm="100000">
                                          <p:val>
                                            <p:strVal val="#ppt_w"/>
                                          </p:val>
                                        </p:tav>
                                      </p:tavLst>
                                    </p:anim>
                                    <p:anim calcmode="lin" valueType="num">
                                      <p:cBhvr>
                                        <p:cTn id="62" dur="500" fill="hold"/>
                                        <p:tgtEl>
                                          <p:spTgt spid="30721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307209"/>
                                        </p:tgtEl>
                                        <p:attrNameLst>
                                          <p:attrName>style.visibility</p:attrName>
                                        </p:attrNameLst>
                                      </p:cBhvr>
                                      <p:to>
                                        <p:strVal val="visible"/>
                                      </p:to>
                                    </p:set>
                                    <p:animEffect transition="in" filter="slide(fromTop)">
                                      <p:cBhvr>
                                        <p:cTn id="67" dur="500"/>
                                        <p:tgtEl>
                                          <p:spTgt spid="307209"/>
                                        </p:tgtEl>
                                      </p:cBhvr>
                                    </p:animEffect>
                                  </p:childTnLst>
                                </p:cTn>
                              </p:par>
                            </p:childTnLst>
                          </p:cTn>
                        </p:par>
                        <p:par>
                          <p:cTn id="68" fill="hold">
                            <p:stCondLst>
                              <p:cond delay="500"/>
                            </p:stCondLst>
                            <p:childTnLst>
                              <p:par>
                                <p:cTn id="69" presetID="17" presetClass="entr" presetSubtype="8" fill="hold" grpId="0" nodeType="afterEffect">
                                  <p:stCondLst>
                                    <p:cond delay="0"/>
                                  </p:stCondLst>
                                  <p:childTnLst>
                                    <p:set>
                                      <p:cBhvr>
                                        <p:cTn id="70" dur="1" fill="hold">
                                          <p:stCondLst>
                                            <p:cond delay="0"/>
                                          </p:stCondLst>
                                        </p:cTn>
                                        <p:tgtEl>
                                          <p:spTgt spid="307213"/>
                                        </p:tgtEl>
                                        <p:attrNameLst>
                                          <p:attrName>style.visibility</p:attrName>
                                        </p:attrNameLst>
                                      </p:cBhvr>
                                      <p:to>
                                        <p:strVal val="visible"/>
                                      </p:to>
                                    </p:set>
                                    <p:anim calcmode="lin" valueType="num">
                                      <p:cBhvr>
                                        <p:cTn id="71" dur="500" fill="hold"/>
                                        <p:tgtEl>
                                          <p:spTgt spid="307213"/>
                                        </p:tgtEl>
                                        <p:attrNameLst>
                                          <p:attrName>ppt_x</p:attrName>
                                        </p:attrNameLst>
                                      </p:cBhvr>
                                      <p:tavLst>
                                        <p:tav tm="0">
                                          <p:val>
                                            <p:strVal val="#ppt_x-#ppt_w/2"/>
                                          </p:val>
                                        </p:tav>
                                        <p:tav tm="100000">
                                          <p:val>
                                            <p:strVal val="#ppt_x"/>
                                          </p:val>
                                        </p:tav>
                                      </p:tavLst>
                                    </p:anim>
                                    <p:anim calcmode="lin" valueType="num">
                                      <p:cBhvr>
                                        <p:cTn id="72" dur="500" fill="hold"/>
                                        <p:tgtEl>
                                          <p:spTgt spid="307213"/>
                                        </p:tgtEl>
                                        <p:attrNameLst>
                                          <p:attrName>ppt_y</p:attrName>
                                        </p:attrNameLst>
                                      </p:cBhvr>
                                      <p:tavLst>
                                        <p:tav tm="0">
                                          <p:val>
                                            <p:strVal val="#ppt_y"/>
                                          </p:val>
                                        </p:tav>
                                        <p:tav tm="100000">
                                          <p:val>
                                            <p:strVal val="#ppt_y"/>
                                          </p:val>
                                        </p:tav>
                                      </p:tavLst>
                                    </p:anim>
                                    <p:anim calcmode="lin" valueType="num">
                                      <p:cBhvr>
                                        <p:cTn id="73" dur="500" fill="hold"/>
                                        <p:tgtEl>
                                          <p:spTgt spid="307213"/>
                                        </p:tgtEl>
                                        <p:attrNameLst>
                                          <p:attrName>ppt_w</p:attrName>
                                        </p:attrNameLst>
                                      </p:cBhvr>
                                      <p:tavLst>
                                        <p:tav tm="0">
                                          <p:val>
                                            <p:fltVal val="0"/>
                                          </p:val>
                                        </p:tav>
                                        <p:tav tm="100000">
                                          <p:val>
                                            <p:strVal val="#ppt_w"/>
                                          </p:val>
                                        </p:tav>
                                      </p:tavLst>
                                    </p:anim>
                                    <p:anim calcmode="lin" valueType="num">
                                      <p:cBhvr>
                                        <p:cTn id="74" dur="500" fill="hold"/>
                                        <p:tgtEl>
                                          <p:spTgt spid="307213"/>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2" presetClass="entr" presetSubtype="1" fill="hold" grpId="0" nodeType="clickEffect">
                                  <p:stCondLst>
                                    <p:cond delay="0"/>
                                  </p:stCondLst>
                                  <p:childTnLst>
                                    <p:set>
                                      <p:cBhvr>
                                        <p:cTn id="78" dur="1" fill="hold">
                                          <p:stCondLst>
                                            <p:cond delay="0"/>
                                          </p:stCondLst>
                                        </p:cTn>
                                        <p:tgtEl>
                                          <p:spTgt spid="307216"/>
                                        </p:tgtEl>
                                        <p:attrNameLst>
                                          <p:attrName>style.visibility</p:attrName>
                                        </p:attrNameLst>
                                      </p:cBhvr>
                                      <p:to>
                                        <p:strVal val="visible"/>
                                      </p:to>
                                    </p:set>
                                    <p:animEffect transition="in" filter="slide(fromTop)">
                                      <p:cBhvr>
                                        <p:cTn id="79" dur="500"/>
                                        <p:tgtEl>
                                          <p:spTgt spid="307216"/>
                                        </p:tgtEl>
                                      </p:cBhvr>
                                    </p:animEffect>
                                  </p:childTnLst>
                                </p:cTn>
                              </p:par>
                            </p:childTnLst>
                          </p:cTn>
                        </p:par>
                        <p:par>
                          <p:cTn id="80" fill="hold">
                            <p:stCondLst>
                              <p:cond delay="500"/>
                            </p:stCondLst>
                            <p:childTnLst>
                              <p:par>
                                <p:cTn id="81" presetID="2" presetClass="entr" presetSubtype="4" fill="hold" grpId="0" nodeType="afterEffect">
                                  <p:stCondLst>
                                    <p:cond delay="0"/>
                                  </p:stCondLst>
                                  <p:childTnLst>
                                    <p:set>
                                      <p:cBhvr>
                                        <p:cTn id="82" dur="1" fill="hold">
                                          <p:stCondLst>
                                            <p:cond delay="0"/>
                                          </p:stCondLst>
                                        </p:cTn>
                                        <p:tgtEl>
                                          <p:spTgt spid="307218"/>
                                        </p:tgtEl>
                                        <p:attrNameLst>
                                          <p:attrName>style.visibility</p:attrName>
                                        </p:attrNameLst>
                                      </p:cBhvr>
                                      <p:to>
                                        <p:strVal val="visible"/>
                                      </p:to>
                                    </p:set>
                                    <p:anim calcmode="lin" valueType="num">
                                      <p:cBhvr additive="base">
                                        <p:cTn id="83" dur="500" fill="hold"/>
                                        <p:tgtEl>
                                          <p:spTgt spid="307218"/>
                                        </p:tgtEl>
                                        <p:attrNameLst>
                                          <p:attrName>ppt_x</p:attrName>
                                        </p:attrNameLst>
                                      </p:cBhvr>
                                      <p:tavLst>
                                        <p:tav tm="0">
                                          <p:val>
                                            <p:strVal val="#ppt_x"/>
                                          </p:val>
                                        </p:tav>
                                        <p:tav tm="100000">
                                          <p:val>
                                            <p:strVal val="#ppt_x"/>
                                          </p:val>
                                        </p:tav>
                                      </p:tavLst>
                                    </p:anim>
                                    <p:anim calcmode="lin" valueType="num">
                                      <p:cBhvr additive="base">
                                        <p:cTn id="84" dur="500" fill="hold"/>
                                        <p:tgtEl>
                                          <p:spTgt spid="30721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07217"/>
                                        </p:tgtEl>
                                        <p:attrNameLst>
                                          <p:attrName>style.visibility</p:attrName>
                                        </p:attrNameLst>
                                      </p:cBhvr>
                                      <p:to>
                                        <p:strVal val="visible"/>
                                      </p:to>
                                    </p:set>
                                    <p:anim calcmode="lin" valueType="num">
                                      <p:cBhvr additive="base">
                                        <p:cTn id="89" dur="500" fill="hold"/>
                                        <p:tgtEl>
                                          <p:spTgt spid="307217"/>
                                        </p:tgtEl>
                                        <p:attrNameLst>
                                          <p:attrName>ppt_x</p:attrName>
                                        </p:attrNameLst>
                                      </p:cBhvr>
                                      <p:tavLst>
                                        <p:tav tm="0">
                                          <p:val>
                                            <p:strVal val="#ppt_x"/>
                                          </p:val>
                                        </p:tav>
                                        <p:tav tm="100000">
                                          <p:val>
                                            <p:strVal val="#ppt_x"/>
                                          </p:val>
                                        </p:tav>
                                      </p:tavLst>
                                    </p:anim>
                                    <p:anim calcmode="lin" valueType="num">
                                      <p:cBhvr additive="base">
                                        <p:cTn id="90" dur="500" fill="hold"/>
                                        <p:tgtEl>
                                          <p:spTgt spid="307217"/>
                                        </p:tgtEl>
                                        <p:attrNameLst>
                                          <p:attrName>ppt_y</p:attrName>
                                        </p:attrNameLst>
                                      </p:cBhvr>
                                      <p:tavLst>
                                        <p:tav tm="0">
                                          <p:val>
                                            <p:strVal val="1+#ppt_h/2"/>
                                          </p:val>
                                        </p:tav>
                                        <p:tav tm="100000">
                                          <p:val>
                                            <p:strVal val="#ppt_y"/>
                                          </p:val>
                                        </p:tav>
                                      </p:tavLst>
                                    </p:anim>
                                  </p:childTnLst>
                                </p:cTn>
                              </p:par>
                            </p:childTnLst>
                          </p:cTn>
                        </p:par>
                        <p:par>
                          <p:cTn id="91" fill="hold">
                            <p:stCondLst>
                              <p:cond delay="500"/>
                            </p:stCondLst>
                            <p:childTnLst>
                              <p:par>
                                <p:cTn id="92" presetID="17" presetClass="entr" presetSubtype="8" fill="hold" grpId="0" nodeType="afterEffect">
                                  <p:stCondLst>
                                    <p:cond delay="0"/>
                                  </p:stCondLst>
                                  <p:childTnLst>
                                    <p:set>
                                      <p:cBhvr>
                                        <p:cTn id="93" dur="1" fill="hold">
                                          <p:stCondLst>
                                            <p:cond delay="0"/>
                                          </p:stCondLst>
                                        </p:cTn>
                                        <p:tgtEl>
                                          <p:spTgt spid="307219"/>
                                        </p:tgtEl>
                                        <p:attrNameLst>
                                          <p:attrName>style.visibility</p:attrName>
                                        </p:attrNameLst>
                                      </p:cBhvr>
                                      <p:to>
                                        <p:strVal val="visible"/>
                                      </p:to>
                                    </p:set>
                                    <p:anim calcmode="lin" valueType="num">
                                      <p:cBhvr>
                                        <p:cTn id="94" dur="500" fill="hold"/>
                                        <p:tgtEl>
                                          <p:spTgt spid="307219"/>
                                        </p:tgtEl>
                                        <p:attrNameLst>
                                          <p:attrName>ppt_x</p:attrName>
                                        </p:attrNameLst>
                                      </p:cBhvr>
                                      <p:tavLst>
                                        <p:tav tm="0">
                                          <p:val>
                                            <p:strVal val="#ppt_x-#ppt_w/2"/>
                                          </p:val>
                                        </p:tav>
                                        <p:tav tm="100000">
                                          <p:val>
                                            <p:strVal val="#ppt_x"/>
                                          </p:val>
                                        </p:tav>
                                      </p:tavLst>
                                    </p:anim>
                                    <p:anim calcmode="lin" valueType="num">
                                      <p:cBhvr>
                                        <p:cTn id="95" dur="500" fill="hold"/>
                                        <p:tgtEl>
                                          <p:spTgt spid="307219"/>
                                        </p:tgtEl>
                                        <p:attrNameLst>
                                          <p:attrName>ppt_y</p:attrName>
                                        </p:attrNameLst>
                                      </p:cBhvr>
                                      <p:tavLst>
                                        <p:tav tm="0">
                                          <p:val>
                                            <p:strVal val="#ppt_y"/>
                                          </p:val>
                                        </p:tav>
                                        <p:tav tm="100000">
                                          <p:val>
                                            <p:strVal val="#ppt_y"/>
                                          </p:val>
                                        </p:tav>
                                      </p:tavLst>
                                    </p:anim>
                                    <p:anim calcmode="lin" valueType="num">
                                      <p:cBhvr>
                                        <p:cTn id="96" dur="500" fill="hold"/>
                                        <p:tgtEl>
                                          <p:spTgt spid="307219"/>
                                        </p:tgtEl>
                                        <p:attrNameLst>
                                          <p:attrName>ppt_w</p:attrName>
                                        </p:attrNameLst>
                                      </p:cBhvr>
                                      <p:tavLst>
                                        <p:tav tm="0">
                                          <p:val>
                                            <p:fltVal val="0"/>
                                          </p:val>
                                        </p:tav>
                                        <p:tav tm="100000">
                                          <p:val>
                                            <p:strVal val="#ppt_w"/>
                                          </p:val>
                                        </p:tav>
                                      </p:tavLst>
                                    </p:anim>
                                    <p:anim calcmode="lin" valueType="num">
                                      <p:cBhvr>
                                        <p:cTn id="97" dur="500" fill="hold"/>
                                        <p:tgtEl>
                                          <p:spTgt spid="3072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utoUpdateAnimBg="0"/>
      <p:bldP spid="307204" grpId="0" animBg="1"/>
      <p:bldP spid="307206" grpId="0" animBg="1"/>
      <p:bldP spid="307207" grpId="0" autoUpdateAnimBg="0"/>
      <p:bldP spid="307208" grpId="0" autoUpdateAnimBg="0"/>
      <p:bldP spid="307209" grpId="0" autoUpdateAnimBg="0"/>
      <p:bldP spid="307210" grpId="0" animBg="1"/>
      <p:bldP spid="307211" grpId="0" animBg="1"/>
      <p:bldP spid="307212" grpId="0" animBg="1"/>
      <p:bldP spid="307213" grpId="0" animBg="1"/>
      <p:bldP spid="307214" grpId="0"/>
      <p:bldP spid="307215" grpId="0"/>
      <p:bldP spid="307216" grpId="0" autoUpdateAnimBg="0"/>
      <p:bldP spid="307217" grpId="0" autoUpdateAnimBg="0"/>
      <p:bldP spid="307218" grpId="0" animBg="1"/>
      <p:bldP spid="3072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a:t>怎样避免重复访问？</a:t>
            </a:r>
          </a:p>
          <a:p>
            <a:pPr lvl="1"/>
            <a:r>
              <a:rPr lang="zh-CN" altLang="en-US" dirty="0" smtClean="0"/>
              <a:t>设置</a:t>
            </a:r>
            <a:r>
              <a:rPr lang="zh-CN" altLang="en-US" dirty="0"/>
              <a:t>辅助数组 </a:t>
            </a:r>
            <a:r>
              <a:rPr lang="en-US" altLang="zh-CN" dirty="0">
                <a:solidFill>
                  <a:srgbClr val="FF0000"/>
                </a:solidFill>
              </a:rPr>
              <a:t>visited[n]</a:t>
            </a:r>
            <a:r>
              <a:rPr lang="zh-CN" altLang="en-US" dirty="0"/>
              <a:t>，用来标记每个被访问过的</a:t>
            </a:r>
            <a:r>
              <a:rPr lang="zh-CN" altLang="en-US" dirty="0" smtClean="0"/>
              <a:t>顶点</a:t>
            </a:r>
            <a:endParaRPr lang="en-US" altLang="zh-CN" dirty="0"/>
          </a:p>
          <a:p>
            <a:pPr lvl="2"/>
            <a:r>
              <a:rPr lang="zh-CN" altLang="en-US" dirty="0"/>
              <a:t>初始状态为 </a:t>
            </a:r>
            <a:r>
              <a:rPr lang="en-US" altLang="zh-CN" dirty="0"/>
              <a:t>0</a:t>
            </a:r>
          </a:p>
          <a:p>
            <a:pPr lvl="2"/>
            <a:r>
              <a:rPr lang="en-US" altLang="zh-CN" dirty="0" err="1"/>
              <a:t>i</a:t>
            </a:r>
            <a:r>
              <a:rPr lang="en-US" altLang="zh-CN" dirty="0"/>
              <a:t> </a:t>
            </a:r>
            <a:r>
              <a:rPr lang="zh-CN" altLang="en-US" dirty="0"/>
              <a:t>被访问，改 </a:t>
            </a:r>
            <a:r>
              <a:rPr lang="en-US" altLang="zh-CN" dirty="0"/>
              <a:t>visited[</a:t>
            </a:r>
            <a:r>
              <a:rPr lang="en-US" altLang="zh-CN" dirty="0" err="1"/>
              <a:t>i</a:t>
            </a:r>
            <a:r>
              <a:rPr lang="en-US" altLang="zh-CN" dirty="0"/>
              <a:t>]</a:t>
            </a:r>
            <a:r>
              <a:rPr lang="zh-CN" altLang="en-US" dirty="0"/>
              <a:t>为</a:t>
            </a:r>
            <a:r>
              <a:rPr lang="en-US" altLang="zh-CN" dirty="0"/>
              <a:t>1</a:t>
            </a:r>
            <a:r>
              <a:rPr lang="zh-CN" altLang="en-US" dirty="0"/>
              <a:t>，防止被多次访问</a:t>
            </a:r>
          </a:p>
          <a:p>
            <a:r>
              <a:rPr lang="zh-CN" altLang="en-US" dirty="0"/>
              <a:t>图常用的</a:t>
            </a:r>
            <a:r>
              <a:rPr lang="zh-CN" altLang="en-US" dirty="0" smtClean="0"/>
              <a:t>遍历</a:t>
            </a:r>
            <a:endParaRPr lang="zh-CN" altLang="en-US" dirty="0"/>
          </a:p>
          <a:p>
            <a:pPr lvl="1"/>
            <a:r>
              <a:rPr lang="zh-CN" altLang="en-US" dirty="0"/>
              <a:t>深度优先搜索</a:t>
            </a:r>
          </a:p>
          <a:p>
            <a:pPr lvl="1"/>
            <a:r>
              <a:rPr lang="zh-CN" altLang="en-US" dirty="0"/>
              <a:t>广度优先搜索</a:t>
            </a:r>
          </a:p>
          <a:p>
            <a:pPr lvl="1"/>
            <a:endParaRPr lang="zh-CN" altLang="en-US" dirty="0"/>
          </a:p>
        </p:txBody>
      </p:sp>
    </p:spTree>
    <p:extLst>
      <p:ext uri="{BB962C8B-B14F-4D97-AF65-F5344CB8AC3E}">
        <p14:creationId xmlns:p14="http://schemas.microsoft.com/office/powerpoint/2010/main" xmlns="" val="26483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a:xfrm>
            <a:off x="395288" y="1054249"/>
            <a:ext cx="8569325" cy="5399087"/>
          </a:xfrm>
        </p:spPr>
        <p:txBody>
          <a:bodyPr/>
          <a:lstStyle/>
          <a:p>
            <a:pPr>
              <a:spcBef>
                <a:spcPts val="568"/>
              </a:spcBef>
            </a:pPr>
            <a:r>
              <a:rPr lang="zh-CN" altLang="en-US" dirty="0"/>
              <a:t>深度优先搜索</a:t>
            </a:r>
          </a:p>
          <a:p>
            <a:pPr lvl="1">
              <a:spcBef>
                <a:spcPts val="568"/>
              </a:spcBef>
            </a:pPr>
            <a:r>
              <a:rPr lang="zh-CN" altLang="en-US" dirty="0"/>
              <a:t>基本思想 </a:t>
            </a:r>
            <a:endParaRPr lang="en-US" altLang="zh-CN" dirty="0" smtClean="0"/>
          </a:p>
          <a:p>
            <a:pPr lvl="2">
              <a:spcBef>
                <a:spcPts val="568"/>
              </a:spcBef>
            </a:pPr>
            <a:r>
              <a:rPr lang="zh-CN" altLang="en-US" dirty="0" smtClean="0"/>
              <a:t>从</a:t>
            </a:r>
            <a:r>
              <a:rPr lang="zh-CN" altLang="en-US" dirty="0"/>
              <a:t>图的某一</a:t>
            </a:r>
            <a:r>
              <a:rPr lang="zh-CN" altLang="en-US" dirty="0" smtClean="0"/>
              <a:t>顶点</a:t>
            </a:r>
            <a:r>
              <a:rPr lang="en-US" altLang="zh-CN" dirty="0" smtClean="0"/>
              <a:t>v</a:t>
            </a:r>
            <a:r>
              <a:rPr lang="zh-CN" altLang="en-US" dirty="0" smtClean="0"/>
              <a:t>出发</a:t>
            </a:r>
            <a:r>
              <a:rPr lang="zh-CN" altLang="en-US" dirty="0"/>
              <a:t>，访问此顶点</a:t>
            </a:r>
            <a:r>
              <a:rPr lang="zh-CN" altLang="en-US" dirty="0" smtClean="0"/>
              <a:t>；</a:t>
            </a:r>
            <a:endParaRPr lang="en-US" altLang="zh-CN" dirty="0" smtClean="0"/>
          </a:p>
          <a:p>
            <a:pPr lvl="2">
              <a:spcBef>
                <a:spcPts val="568"/>
              </a:spcBef>
            </a:pPr>
            <a:r>
              <a:rPr lang="zh-CN" altLang="en-US" dirty="0" smtClean="0"/>
              <a:t>然后</a:t>
            </a:r>
            <a:r>
              <a:rPr lang="zh-CN" altLang="en-US" dirty="0"/>
              <a:t>依次</a:t>
            </a:r>
            <a:r>
              <a:rPr lang="zh-CN" altLang="en-US" dirty="0" smtClean="0"/>
              <a:t>从</a:t>
            </a:r>
            <a:r>
              <a:rPr lang="en-US" altLang="zh-CN" dirty="0" smtClean="0"/>
              <a:t>v</a:t>
            </a:r>
            <a:r>
              <a:rPr lang="zh-CN" altLang="en-US" dirty="0" smtClean="0"/>
              <a:t>的</a:t>
            </a:r>
            <a:r>
              <a:rPr lang="zh-CN" altLang="en-US" dirty="0">
                <a:solidFill>
                  <a:srgbClr val="FF0000"/>
                </a:solidFill>
              </a:rPr>
              <a:t>未被访问</a:t>
            </a:r>
            <a:r>
              <a:rPr lang="zh-CN" altLang="en-US" dirty="0"/>
              <a:t>的邻接</a:t>
            </a:r>
            <a:r>
              <a:rPr lang="zh-CN" altLang="en-US" dirty="0" smtClean="0"/>
              <a:t>点</a:t>
            </a:r>
            <a:r>
              <a:rPr lang="zh-CN" altLang="en-US" dirty="0" smtClean="0">
                <a:ea typeface="宋体" charset="-122"/>
              </a:rPr>
              <a:t>中</a:t>
            </a:r>
            <a:r>
              <a:rPr lang="zh-CN" altLang="en-US" dirty="0" smtClean="0"/>
              <a:t>选取一个顶点</a:t>
            </a:r>
            <a:r>
              <a:rPr lang="en-US" altLang="zh-CN" dirty="0" smtClean="0"/>
              <a:t>w</a:t>
            </a:r>
            <a:r>
              <a:rPr lang="zh-CN" altLang="en-US" dirty="0" smtClean="0"/>
              <a:t>，从</a:t>
            </a:r>
            <a:r>
              <a:rPr lang="en-US" altLang="zh-CN" dirty="0" smtClean="0"/>
              <a:t>w</a:t>
            </a:r>
            <a:r>
              <a:rPr lang="zh-CN" altLang="en-US" dirty="0" smtClean="0"/>
              <a:t>出发</a:t>
            </a:r>
            <a:r>
              <a:rPr lang="zh-CN" altLang="en-US" dirty="0" smtClean="0">
                <a:solidFill>
                  <a:srgbClr val="FF0000"/>
                </a:solidFill>
              </a:rPr>
              <a:t>进行深度</a:t>
            </a:r>
            <a:r>
              <a:rPr lang="zh-CN" altLang="en-US" dirty="0">
                <a:solidFill>
                  <a:srgbClr val="FF0000"/>
                </a:solidFill>
              </a:rPr>
              <a:t>优先</a:t>
            </a:r>
            <a:r>
              <a:rPr lang="zh-CN" altLang="en-US" dirty="0" smtClean="0">
                <a:solidFill>
                  <a:srgbClr val="FF0000"/>
                </a:solidFill>
              </a:rPr>
              <a:t>遍历</a:t>
            </a:r>
            <a:r>
              <a:rPr lang="zh-CN" altLang="en-US" dirty="0" smtClean="0"/>
              <a:t>，</a:t>
            </a:r>
            <a:r>
              <a:rPr lang="zh-CN" altLang="en-US" dirty="0"/>
              <a:t>直至图中所有</a:t>
            </a:r>
            <a:r>
              <a:rPr lang="zh-CN" altLang="en-US" dirty="0" smtClean="0"/>
              <a:t>和</a:t>
            </a:r>
            <a:r>
              <a:rPr lang="en-US" altLang="zh-CN" dirty="0" smtClean="0"/>
              <a:t>v</a:t>
            </a:r>
            <a:r>
              <a:rPr lang="zh-CN" altLang="en-US" dirty="0" smtClean="0"/>
              <a:t>相通</a:t>
            </a:r>
            <a:r>
              <a:rPr lang="zh-CN" altLang="en-US" dirty="0"/>
              <a:t>的顶点都被访问到</a:t>
            </a:r>
            <a:r>
              <a:rPr lang="zh-CN" altLang="en-US" dirty="0" smtClean="0"/>
              <a:t>；</a:t>
            </a:r>
            <a:endParaRPr lang="en-US" altLang="zh-CN" dirty="0" smtClean="0"/>
          </a:p>
          <a:p>
            <a:pPr lvl="2">
              <a:spcBef>
                <a:spcPts val="568"/>
              </a:spcBef>
            </a:pPr>
            <a:r>
              <a:rPr lang="zh-CN" altLang="en-US" dirty="0" smtClean="0"/>
              <a:t>若图</a:t>
            </a:r>
            <a:r>
              <a:rPr lang="zh-CN" altLang="en-US" dirty="0"/>
              <a:t>中尚有顶点未被访问，则另选图中一个未被访问的顶点作起点，重复上述过程，直至图中所有顶点都被访问</a:t>
            </a:r>
            <a:r>
              <a:rPr lang="zh-CN" altLang="en-US" dirty="0" smtClean="0"/>
              <a:t>为止。</a:t>
            </a:r>
            <a:endParaRPr lang="zh-CN" altLang="en-US" dirty="0"/>
          </a:p>
          <a:p>
            <a:pPr lvl="1">
              <a:spcBef>
                <a:spcPts val="568"/>
              </a:spcBef>
            </a:pPr>
            <a:endParaRPr lang="zh-CN" altLang="en-US" dirty="0"/>
          </a:p>
        </p:txBody>
      </p:sp>
      <p:grpSp>
        <p:nvGrpSpPr>
          <p:cNvPr id="5" name="Group 4"/>
          <p:cNvGrpSpPr>
            <a:grpSpLocks/>
          </p:cNvGrpSpPr>
          <p:nvPr/>
        </p:nvGrpSpPr>
        <p:grpSpPr bwMode="auto">
          <a:xfrm>
            <a:off x="441226" y="4653136"/>
            <a:ext cx="2114550" cy="2036762"/>
            <a:chOff x="926" y="2644"/>
            <a:chExt cx="1332" cy="1283"/>
          </a:xfrm>
        </p:grpSpPr>
        <p:sp>
          <p:nvSpPr>
            <p:cNvPr id="7" name="Oval 5"/>
            <p:cNvSpPr>
              <a:spLocks noChangeArrowheads="1"/>
            </p:cNvSpPr>
            <p:nvPr/>
          </p:nvSpPr>
          <p:spPr bwMode="auto">
            <a:xfrm>
              <a:off x="1456" y="2644"/>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rPr>
                <a:t>V</a:t>
              </a:r>
              <a:r>
                <a:rPr kumimoji="0" lang="en-US" altLang="zh-CN" sz="1400" b="1" i="0" u="none" strike="noStrike" kern="0" cap="none" spc="0" normalizeH="0" baseline="0" noProof="0" dirty="0" smtClean="0">
                  <a:ln>
                    <a:noFill/>
                  </a:ln>
                  <a:solidFill>
                    <a:sysClr val="windowText" lastClr="000000"/>
                  </a:solidFill>
                  <a:effectLst/>
                  <a:uLnTx/>
                  <a:uFillTx/>
                </a:rPr>
                <a:t>1</a:t>
              </a:r>
              <a:endParaRPr kumimoji="0" lang="en-US" altLang="zh-CN" sz="1800" b="1" i="0" u="none" strike="noStrike" kern="0" cap="none" spc="0" normalizeH="0" baseline="0" noProof="0" dirty="0" smtClean="0">
                <a:ln>
                  <a:noFill/>
                </a:ln>
                <a:solidFill>
                  <a:sysClr val="windowText" lastClr="000000"/>
                </a:solidFill>
                <a:effectLst/>
                <a:uLnTx/>
                <a:uFillTx/>
              </a:endParaRPr>
            </a:p>
          </p:txBody>
        </p:sp>
        <p:sp>
          <p:nvSpPr>
            <p:cNvPr id="8" name="Oval 6"/>
            <p:cNvSpPr>
              <a:spLocks noChangeArrowheads="1"/>
            </p:cNvSpPr>
            <p:nvPr/>
          </p:nvSpPr>
          <p:spPr bwMode="auto">
            <a:xfrm>
              <a:off x="1097"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V</a:t>
              </a:r>
              <a:r>
                <a:rPr kumimoji="0" lang="en-US" altLang="zh-CN" sz="1400" b="1" i="0" u="none" strike="noStrike" kern="0" cap="none" spc="0" normalizeH="0" baseline="0" noProof="0" smtClean="0">
                  <a:ln>
                    <a:noFill/>
                  </a:ln>
                  <a:solidFill>
                    <a:sysClr val="windowText" lastClr="000000"/>
                  </a:solidFill>
                  <a:effectLst/>
                  <a:uLnTx/>
                  <a:uFillTx/>
                </a:rPr>
                <a:t>2</a:t>
              </a:r>
              <a:endParaRPr kumimoji="0" lang="en-US" altLang="zh-CN" sz="1800" b="1" i="0" u="none" strike="noStrike" kern="0" cap="none" spc="0" normalizeH="0" baseline="0" noProof="0" smtClean="0">
                <a:ln>
                  <a:noFill/>
                </a:ln>
                <a:solidFill>
                  <a:sysClr val="windowText" lastClr="000000"/>
                </a:solidFill>
                <a:effectLst/>
                <a:uLnTx/>
                <a:uFillTx/>
              </a:endParaRPr>
            </a:p>
          </p:txBody>
        </p:sp>
        <p:sp>
          <p:nvSpPr>
            <p:cNvPr id="9" name="Oval 7"/>
            <p:cNvSpPr>
              <a:spLocks noChangeArrowheads="1"/>
            </p:cNvSpPr>
            <p:nvPr/>
          </p:nvSpPr>
          <p:spPr bwMode="auto">
            <a:xfrm>
              <a:off x="926"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V</a:t>
              </a:r>
              <a:r>
                <a:rPr kumimoji="0" lang="en-US" altLang="zh-CN" sz="1400" b="1" i="0" u="none" strike="noStrike" kern="0" cap="none" spc="0" normalizeH="0" baseline="0" noProof="0" smtClean="0">
                  <a:ln>
                    <a:noFill/>
                  </a:ln>
                  <a:solidFill>
                    <a:sysClr val="windowText" lastClr="000000"/>
                  </a:solidFill>
                  <a:effectLst/>
                  <a:uLnTx/>
                  <a:uFillTx/>
                </a:rPr>
                <a:t>4</a:t>
              </a:r>
              <a:endParaRPr kumimoji="0" lang="en-US" altLang="zh-CN" sz="1800" b="1" i="0" u="none" strike="noStrike" kern="0" cap="none" spc="0" normalizeH="0" baseline="0" noProof="0" smtClean="0">
                <a:ln>
                  <a:noFill/>
                </a:ln>
                <a:solidFill>
                  <a:sysClr val="windowText" lastClr="000000"/>
                </a:solidFill>
                <a:effectLst/>
                <a:uLnTx/>
                <a:uFillTx/>
              </a:endParaRPr>
            </a:p>
          </p:txBody>
        </p:sp>
        <p:sp>
          <p:nvSpPr>
            <p:cNvPr id="10" name="Oval 8"/>
            <p:cNvSpPr>
              <a:spLocks noChangeArrowheads="1"/>
            </p:cNvSpPr>
            <p:nvPr/>
          </p:nvSpPr>
          <p:spPr bwMode="auto">
            <a:xfrm>
              <a:off x="1288"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V</a:t>
              </a:r>
              <a:r>
                <a:rPr kumimoji="0" lang="en-US" altLang="zh-CN" sz="1400" b="1" i="0" u="none" strike="noStrike" kern="0" cap="none" spc="0" normalizeH="0" baseline="0" noProof="0" smtClean="0">
                  <a:ln>
                    <a:noFill/>
                  </a:ln>
                  <a:solidFill>
                    <a:sysClr val="windowText" lastClr="000000"/>
                  </a:solidFill>
                  <a:effectLst/>
                  <a:uLnTx/>
                  <a:uFillTx/>
                </a:rPr>
                <a:t>5</a:t>
              </a:r>
              <a:endParaRPr kumimoji="0" lang="en-US" altLang="zh-CN" sz="1800" b="1" i="0" u="none" strike="noStrike" kern="0" cap="none" spc="0" normalizeH="0" baseline="0" noProof="0" smtClean="0">
                <a:ln>
                  <a:noFill/>
                </a:ln>
                <a:solidFill>
                  <a:sysClr val="windowText" lastClr="000000"/>
                </a:solidFill>
                <a:effectLst/>
                <a:uLnTx/>
                <a:uFillTx/>
              </a:endParaRPr>
            </a:p>
          </p:txBody>
        </p:sp>
        <p:sp>
          <p:nvSpPr>
            <p:cNvPr id="11" name="Oval 9"/>
            <p:cNvSpPr>
              <a:spLocks noChangeArrowheads="1"/>
            </p:cNvSpPr>
            <p:nvPr/>
          </p:nvSpPr>
          <p:spPr bwMode="auto">
            <a:xfrm>
              <a:off x="1851"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V</a:t>
              </a:r>
              <a:r>
                <a:rPr kumimoji="0" lang="en-US" altLang="zh-CN" sz="1400" b="1" i="0" u="none" strike="noStrike" kern="0" cap="none" spc="0" normalizeH="0" baseline="0" noProof="0" smtClean="0">
                  <a:ln>
                    <a:noFill/>
                  </a:ln>
                  <a:solidFill>
                    <a:sysClr val="windowText" lastClr="000000"/>
                  </a:solidFill>
                  <a:effectLst/>
                  <a:uLnTx/>
                  <a:uFillTx/>
                </a:rPr>
                <a:t>3</a:t>
              </a:r>
              <a:endParaRPr kumimoji="0" lang="en-US" altLang="zh-CN" sz="1800" b="1" i="0" u="none" strike="noStrike" kern="0" cap="none" spc="0" normalizeH="0" baseline="0" noProof="0" smtClean="0">
                <a:ln>
                  <a:noFill/>
                </a:ln>
                <a:solidFill>
                  <a:sysClr val="windowText" lastClr="000000"/>
                </a:solidFill>
                <a:effectLst/>
                <a:uLnTx/>
                <a:uFillTx/>
              </a:endParaRPr>
            </a:p>
          </p:txBody>
        </p:sp>
        <p:sp>
          <p:nvSpPr>
            <p:cNvPr id="12" name="Oval 10"/>
            <p:cNvSpPr>
              <a:spLocks noChangeArrowheads="1"/>
            </p:cNvSpPr>
            <p:nvPr/>
          </p:nvSpPr>
          <p:spPr bwMode="auto">
            <a:xfrm>
              <a:off x="2047"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V</a:t>
              </a:r>
              <a:r>
                <a:rPr kumimoji="0" lang="en-US" altLang="zh-CN" sz="1400" b="1" i="0" u="none" strike="noStrike" kern="0" cap="none" spc="0" normalizeH="0" baseline="0" noProof="0" smtClean="0">
                  <a:ln>
                    <a:noFill/>
                  </a:ln>
                  <a:solidFill>
                    <a:sysClr val="windowText" lastClr="000000"/>
                  </a:solidFill>
                  <a:effectLst/>
                  <a:uLnTx/>
                  <a:uFillTx/>
                </a:rPr>
                <a:t>7</a:t>
              </a:r>
              <a:endParaRPr kumimoji="0" lang="en-US" altLang="zh-CN" sz="1800" b="1" i="0" u="none" strike="noStrike" kern="0" cap="none" spc="0" normalizeH="0" baseline="0" noProof="0" smtClean="0">
                <a:ln>
                  <a:noFill/>
                </a:ln>
                <a:solidFill>
                  <a:sysClr val="windowText" lastClr="000000"/>
                </a:solidFill>
                <a:effectLst/>
                <a:uLnTx/>
                <a:uFillTx/>
              </a:endParaRPr>
            </a:p>
          </p:txBody>
        </p:sp>
        <p:sp>
          <p:nvSpPr>
            <p:cNvPr id="13" name="Oval 11"/>
            <p:cNvSpPr>
              <a:spLocks noChangeArrowheads="1"/>
            </p:cNvSpPr>
            <p:nvPr/>
          </p:nvSpPr>
          <p:spPr bwMode="auto">
            <a:xfrm>
              <a:off x="1654"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rPr>
                <a:t>V</a:t>
              </a:r>
              <a:r>
                <a:rPr kumimoji="0" lang="en-US" altLang="zh-CN" sz="1400" b="1" i="0" u="none" strike="noStrike" kern="0" cap="none" spc="0" normalizeH="0" baseline="0" noProof="0" dirty="0" smtClean="0">
                  <a:ln>
                    <a:noFill/>
                  </a:ln>
                  <a:solidFill>
                    <a:sysClr val="windowText" lastClr="000000"/>
                  </a:solidFill>
                  <a:effectLst/>
                  <a:uLnTx/>
                  <a:uFillTx/>
                </a:rPr>
                <a:t>6</a:t>
              </a:r>
              <a:endParaRPr kumimoji="0" lang="en-US" altLang="zh-CN" sz="1800" b="1" i="0" u="none" strike="noStrike" kern="0" cap="none" spc="0" normalizeH="0" baseline="0" noProof="0" dirty="0" smtClean="0">
                <a:ln>
                  <a:noFill/>
                </a:ln>
                <a:solidFill>
                  <a:sysClr val="windowText" lastClr="000000"/>
                </a:solidFill>
                <a:effectLst/>
                <a:uLnTx/>
                <a:uFillTx/>
              </a:endParaRPr>
            </a:p>
          </p:txBody>
        </p:sp>
        <p:sp>
          <p:nvSpPr>
            <p:cNvPr id="14" name="Oval 12"/>
            <p:cNvSpPr>
              <a:spLocks noChangeArrowheads="1"/>
            </p:cNvSpPr>
            <p:nvPr/>
          </p:nvSpPr>
          <p:spPr bwMode="auto">
            <a:xfrm>
              <a:off x="1127" y="3716"/>
              <a:ext cx="211" cy="211"/>
            </a:xfrm>
            <a:prstGeom prst="ellips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V</a:t>
              </a:r>
              <a:r>
                <a:rPr kumimoji="0" lang="en-US" altLang="zh-CN" sz="1400" b="1" i="0" u="none" strike="noStrike" kern="0" cap="none" spc="0" normalizeH="0" baseline="0" noProof="0" smtClean="0">
                  <a:ln>
                    <a:noFill/>
                  </a:ln>
                  <a:solidFill>
                    <a:sysClr val="windowText" lastClr="000000"/>
                  </a:solidFill>
                  <a:effectLst/>
                  <a:uLnTx/>
                  <a:uFillTx/>
                </a:rPr>
                <a:t>8</a:t>
              </a:r>
              <a:endParaRPr kumimoji="0" lang="en-US" altLang="zh-CN" sz="1800" b="1" i="0" u="none" strike="noStrike" kern="0" cap="none" spc="0" normalizeH="0" baseline="0" noProof="0" smtClean="0">
                <a:ln>
                  <a:noFill/>
                </a:ln>
                <a:solidFill>
                  <a:sysClr val="windowText" lastClr="000000"/>
                </a:solidFill>
                <a:effectLst/>
                <a:uLnTx/>
                <a:uFillTx/>
              </a:endParaRPr>
            </a:p>
          </p:txBody>
        </p:sp>
        <p:sp>
          <p:nvSpPr>
            <p:cNvPr id="15" name="Line 13"/>
            <p:cNvSpPr>
              <a:spLocks noChangeShapeType="1"/>
            </p:cNvSpPr>
            <p:nvPr/>
          </p:nvSpPr>
          <p:spPr bwMode="auto">
            <a:xfrm flipH="1">
              <a:off x="1311" y="2833"/>
              <a:ext cx="178" cy="178"/>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6" name="Line 14"/>
            <p:cNvSpPr>
              <a:spLocks noChangeShapeType="1"/>
            </p:cNvSpPr>
            <p:nvPr/>
          </p:nvSpPr>
          <p:spPr bwMode="auto">
            <a:xfrm>
              <a:off x="1645" y="2822"/>
              <a:ext cx="211" cy="211"/>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7" name="Line 15"/>
            <p:cNvSpPr>
              <a:spLocks noChangeShapeType="1"/>
            </p:cNvSpPr>
            <p:nvPr/>
          </p:nvSpPr>
          <p:spPr bwMode="auto">
            <a:xfrm flipH="1">
              <a:off x="1067" y="3166"/>
              <a:ext cx="100" cy="178"/>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8" name="Line 16"/>
            <p:cNvSpPr>
              <a:spLocks noChangeShapeType="1"/>
            </p:cNvSpPr>
            <p:nvPr/>
          </p:nvSpPr>
          <p:spPr bwMode="auto">
            <a:xfrm>
              <a:off x="1256" y="3144"/>
              <a:ext cx="111" cy="222"/>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9" name="Line 17"/>
            <p:cNvSpPr>
              <a:spLocks noChangeShapeType="1"/>
            </p:cNvSpPr>
            <p:nvPr/>
          </p:nvSpPr>
          <p:spPr bwMode="auto">
            <a:xfrm>
              <a:off x="1056" y="3533"/>
              <a:ext cx="89" cy="211"/>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0" name="Line 18"/>
            <p:cNvSpPr>
              <a:spLocks noChangeShapeType="1"/>
            </p:cNvSpPr>
            <p:nvPr/>
          </p:nvSpPr>
          <p:spPr bwMode="auto">
            <a:xfrm flipH="1">
              <a:off x="1289" y="3555"/>
              <a:ext cx="89" cy="178"/>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1" name="Line 19"/>
            <p:cNvSpPr>
              <a:spLocks noChangeShapeType="1"/>
            </p:cNvSpPr>
            <p:nvPr/>
          </p:nvSpPr>
          <p:spPr bwMode="auto">
            <a:xfrm flipH="1">
              <a:off x="1800" y="3155"/>
              <a:ext cx="111" cy="211"/>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2" name="Line 20"/>
            <p:cNvSpPr>
              <a:spLocks noChangeShapeType="1"/>
            </p:cNvSpPr>
            <p:nvPr/>
          </p:nvSpPr>
          <p:spPr bwMode="auto">
            <a:xfrm flipV="1">
              <a:off x="1867" y="3487"/>
              <a:ext cx="178" cy="2"/>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3" name="Line 21"/>
            <p:cNvSpPr>
              <a:spLocks noChangeShapeType="1"/>
            </p:cNvSpPr>
            <p:nvPr/>
          </p:nvSpPr>
          <p:spPr bwMode="auto">
            <a:xfrm>
              <a:off x="2045" y="3155"/>
              <a:ext cx="122" cy="200"/>
            </a:xfrm>
            <a:prstGeom prst="line">
              <a:avLst/>
            </a:prstGeom>
            <a:ln>
              <a:headEnd/>
              <a:tailEnd/>
            </a:ln>
            <a:extLst>
              <a:ext uri="{53640926-AAD7-44D8-BBD7-CCE9431645EC}">
                <a14:shadowObscured xmlns:a14="http://schemas.microsoft.com/office/drawing/2010/main" xmlns="" val="1"/>
              </a:ext>
            </a:extLst>
          </p:spPr>
          <p:style>
            <a:lnRef idx="2">
              <a:schemeClr val="accent6"/>
            </a:lnRef>
            <a:fillRef idx="1">
              <a:schemeClr val="lt1"/>
            </a:fillRef>
            <a:effectRef idx="0">
              <a:schemeClr val="accent6"/>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grpSp>
      <p:sp>
        <p:nvSpPr>
          <p:cNvPr id="25" name="Text Box 24"/>
          <p:cNvSpPr txBox="1">
            <a:spLocks noChangeArrowheads="1"/>
          </p:cNvSpPr>
          <p:nvPr/>
        </p:nvSpPr>
        <p:spPr bwMode="auto">
          <a:xfrm>
            <a:off x="1595139" y="6165304"/>
            <a:ext cx="7548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深度遍历：</a:t>
            </a:r>
            <a:r>
              <a:rPr kumimoji="0" lang="en-US" altLang="zh-CN" sz="2400" b="1" i="0" u="none" strike="noStrike" kern="0" cap="none" spc="0" normalizeH="0" baseline="0" noProof="0" dirty="0" smtClean="0">
                <a:ln>
                  <a:noFill/>
                </a:ln>
                <a:solidFill>
                  <a:sysClr val="windowText" lastClr="000000"/>
                </a:solidFill>
                <a:effectLst/>
                <a:uLnTx/>
                <a:uFillTx/>
              </a:rPr>
              <a:t>V1</a:t>
            </a:r>
            <a:r>
              <a:rPr kumimoji="0" lang="en-US" altLang="zh-CN" sz="2400" b="1" i="0" u="none" strike="noStrike" kern="0" cap="none" spc="0" normalizeH="0" baseline="0" noProof="0" dirty="0" smtClean="0">
                <a:ln>
                  <a:noFill/>
                </a:ln>
                <a:solidFill>
                  <a:sysClr val="windowText" lastClr="000000"/>
                </a:solidFill>
                <a:effectLst/>
                <a:uLnTx/>
                <a:uFillTx/>
                <a:sym typeface="Symbol" pitchFamily="18" charset="2"/>
              </a:rPr>
              <a:t> V2 V4  V8 V5 V3 V6 V7</a:t>
            </a:r>
          </a:p>
        </p:txBody>
      </p:sp>
    </p:spTree>
    <p:extLst>
      <p:ext uri="{BB962C8B-B14F-4D97-AF65-F5344CB8AC3E}">
        <p14:creationId xmlns:p14="http://schemas.microsoft.com/office/powerpoint/2010/main" xmlns="" val="26483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box(out)">
                                      <p:cBhvr>
                                        <p:cTn id="12" dur="500"/>
                                        <p:tgtEl>
                                          <p:spTgt spid="2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89" name="Group 89"/>
          <p:cNvGrpSpPr>
            <a:grpSpLocks/>
          </p:cNvGrpSpPr>
          <p:nvPr/>
        </p:nvGrpSpPr>
        <p:grpSpPr bwMode="auto">
          <a:xfrm>
            <a:off x="609600" y="685800"/>
            <a:ext cx="5181600" cy="3048000"/>
            <a:chOff x="1152" y="432"/>
            <a:chExt cx="3264" cy="1920"/>
          </a:xfrm>
        </p:grpSpPr>
        <p:grpSp>
          <p:nvGrpSpPr>
            <p:cNvPr id="102487" name="Group 87"/>
            <p:cNvGrpSpPr>
              <a:grpSpLocks/>
            </p:cNvGrpSpPr>
            <p:nvPr/>
          </p:nvGrpSpPr>
          <p:grpSpPr bwMode="auto">
            <a:xfrm>
              <a:off x="1248" y="672"/>
              <a:ext cx="3168" cy="1680"/>
              <a:chOff x="1248" y="672"/>
              <a:chExt cx="3168" cy="1680"/>
            </a:xfrm>
          </p:grpSpPr>
          <p:sp>
            <p:nvSpPr>
              <p:cNvPr id="102402" name="Oval 2"/>
              <p:cNvSpPr>
                <a:spLocks noChangeArrowheads="1"/>
              </p:cNvSpPr>
              <p:nvPr/>
            </p:nvSpPr>
            <p:spPr bwMode="auto">
              <a:xfrm>
                <a:off x="2400"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a</a:t>
                </a:r>
                <a:endParaRPr kumimoji="1" lang="en-US" altLang="zh-CN" sz="2400" smtClean="0">
                  <a:solidFill>
                    <a:srgbClr val="333333"/>
                  </a:solidFill>
                </a:endParaRPr>
              </a:p>
            </p:txBody>
          </p:sp>
          <p:sp>
            <p:nvSpPr>
              <p:cNvPr id="102403" name="Oval 3"/>
              <p:cNvSpPr>
                <a:spLocks noChangeArrowheads="1"/>
              </p:cNvSpPr>
              <p:nvPr/>
            </p:nvSpPr>
            <p:spPr bwMode="auto">
              <a:xfrm>
                <a:off x="3264" y="67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b</a:t>
                </a:r>
                <a:endParaRPr kumimoji="1" lang="en-US" altLang="zh-CN" sz="2400" smtClean="0">
                  <a:solidFill>
                    <a:srgbClr val="333333"/>
                  </a:solidFill>
                </a:endParaRPr>
              </a:p>
            </p:txBody>
          </p:sp>
          <p:sp>
            <p:nvSpPr>
              <p:cNvPr id="102404" name="Oval 4"/>
              <p:cNvSpPr>
                <a:spLocks noChangeArrowheads="1"/>
              </p:cNvSpPr>
              <p:nvPr/>
            </p:nvSpPr>
            <p:spPr bwMode="auto">
              <a:xfrm>
                <a:off x="1248"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c</a:t>
                </a:r>
                <a:endParaRPr kumimoji="1" lang="en-US" altLang="zh-CN" sz="2400" smtClean="0">
                  <a:solidFill>
                    <a:srgbClr val="333333"/>
                  </a:solidFill>
                </a:endParaRPr>
              </a:p>
            </p:txBody>
          </p:sp>
          <p:sp>
            <p:nvSpPr>
              <p:cNvPr id="102405" name="Oval 5"/>
              <p:cNvSpPr>
                <a:spLocks noChangeArrowheads="1"/>
              </p:cNvSpPr>
              <p:nvPr/>
            </p:nvSpPr>
            <p:spPr bwMode="auto">
              <a:xfrm>
                <a:off x="1728" y="20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h</a:t>
                </a:r>
                <a:endParaRPr kumimoji="1" lang="en-US" altLang="zh-CN" sz="2400" smtClean="0">
                  <a:solidFill>
                    <a:srgbClr val="333333"/>
                  </a:solidFill>
                </a:endParaRPr>
              </a:p>
            </p:txBody>
          </p:sp>
          <p:sp>
            <p:nvSpPr>
              <p:cNvPr id="102406" name="Oval 6"/>
              <p:cNvSpPr>
                <a:spLocks noChangeArrowheads="1"/>
              </p:cNvSpPr>
              <p:nvPr/>
            </p:nvSpPr>
            <p:spPr bwMode="auto">
              <a:xfrm>
                <a:off x="201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d</a:t>
                </a:r>
                <a:endParaRPr kumimoji="1" lang="en-US" altLang="zh-CN" sz="2400" smtClean="0">
                  <a:solidFill>
                    <a:srgbClr val="333333"/>
                  </a:solidFill>
                </a:endParaRPr>
              </a:p>
            </p:txBody>
          </p:sp>
          <p:sp>
            <p:nvSpPr>
              <p:cNvPr id="102407" name="Oval 7"/>
              <p:cNvSpPr>
                <a:spLocks noChangeArrowheads="1"/>
              </p:cNvSpPr>
              <p:nvPr/>
            </p:nvSpPr>
            <p:spPr bwMode="auto">
              <a:xfrm>
                <a:off x="2736"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e</a:t>
                </a:r>
                <a:endParaRPr kumimoji="1" lang="en-US" altLang="zh-CN" sz="2400" smtClean="0">
                  <a:solidFill>
                    <a:srgbClr val="333333"/>
                  </a:solidFill>
                </a:endParaRPr>
              </a:p>
            </p:txBody>
          </p:sp>
          <p:sp>
            <p:nvSpPr>
              <p:cNvPr id="102408" name="Oval 8"/>
              <p:cNvSpPr>
                <a:spLocks noChangeArrowheads="1"/>
              </p:cNvSpPr>
              <p:nvPr/>
            </p:nvSpPr>
            <p:spPr bwMode="auto">
              <a:xfrm>
                <a:off x="2976" y="20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k</a:t>
                </a:r>
                <a:endParaRPr kumimoji="1" lang="en-US" altLang="zh-CN" sz="2400" smtClean="0">
                  <a:solidFill>
                    <a:srgbClr val="333333"/>
                  </a:solidFill>
                </a:endParaRPr>
              </a:p>
            </p:txBody>
          </p:sp>
          <p:sp>
            <p:nvSpPr>
              <p:cNvPr id="102409" name="Oval 9"/>
              <p:cNvSpPr>
                <a:spLocks noChangeArrowheads="1"/>
              </p:cNvSpPr>
              <p:nvPr/>
            </p:nvSpPr>
            <p:spPr bwMode="auto">
              <a:xfrm>
                <a:off x="3504" y="1392"/>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f</a:t>
                </a:r>
                <a:endParaRPr kumimoji="1" lang="en-US" altLang="zh-CN" sz="2400" smtClean="0">
                  <a:solidFill>
                    <a:srgbClr val="333333"/>
                  </a:solidFill>
                </a:endParaRPr>
              </a:p>
            </p:txBody>
          </p:sp>
          <p:sp>
            <p:nvSpPr>
              <p:cNvPr id="102410" name="Oval 10"/>
              <p:cNvSpPr>
                <a:spLocks noChangeArrowheads="1"/>
              </p:cNvSpPr>
              <p:nvPr/>
            </p:nvSpPr>
            <p:spPr bwMode="auto">
              <a:xfrm>
                <a:off x="4080" y="864"/>
                <a:ext cx="336" cy="288"/>
              </a:xfrm>
              <a:prstGeom prst="ellipse">
                <a:avLst/>
              </a:prstGeom>
              <a:solidFill>
                <a:srgbClr val="FFFF99">
                  <a:alpha val="50000"/>
                </a:srgbClr>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g</a:t>
                </a:r>
                <a:endParaRPr kumimoji="1" lang="en-US" altLang="zh-CN" sz="2400" smtClean="0">
                  <a:solidFill>
                    <a:srgbClr val="333333"/>
                  </a:solidFill>
                </a:endParaRPr>
              </a:p>
            </p:txBody>
          </p:sp>
          <p:sp>
            <p:nvSpPr>
              <p:cNvPr id="102411" name="Line 11"/>
              <p:cNvSpPr>
                <a:spLocks noChangeShapeType="1"/>
              </p:cNvSpPr>
              <p:nvPr/>
            </p:nvSpPr>
            <p:spPr bwMode="auto">
              <a:xfrm flipH="1">
                <a:off x="1392" y="816"/>
                <a:ext cx="1008" cy="576"/>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12" name="Line 12"/>
              <p:cNvSpPr>
                <a:spLocks noChangeShapeType="1"/>
              </p:cNvSpPr>
              <p:nvPr/>
            </p:nvSpPr>
            <p:spPr bwMode="auto">
              <a:xfrm>
                <a:off x="1392" y="1680"/>
                <a:ext cx="384"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13" name="Line 13"/>
              <p:cNvSpPr>
                <a:spLocks noChangeShapeType="1"/>
              </p:cNvSpPr>
              <p:nvPr/>
            </p:nvSpPr>
            <p:spPr bwMode="auto">
              <a:xfrm>
                <a:off x="2064" y="2208"/>
                <a:ext cx="912" cy="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14" name="Line 14"/>
              <p:cNvSpPr>
                <a:spLocks noChangeShapeType="1"/>
              </p:cNvSpPr>
              <p:nvPr/>
            </p:nvSpPr>
            <p:spPr bwMode="auto">
              <a:xfrm flipH="1">
                <a:off x="2208" y="912"/>
                <a:ext cx="240"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15" name="Line 15"/>
              <p:cNvSpPr>
                <a:spLocks noChangeShapeType="1"/>
              </p:cNvSpPr>
              <p:nvPr/>
            </p:nvSpPr>
            <p:spPr bwMode="auto">
              <a:xfrm flipH="1">
                <a:off x="1872" y="1632"/>
                <a:ext cx="240" cy="432"/>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16" name="Line 16"/>
              <p:cNvSpPr>
                <a:spLocks noChangeShapeType="1"/>
              </p:cNvSpPr>
              <p:nvPr/>
            </p:nvSpPr>
            <p:spPr bwMode="auto">
              <a:xfrm>
                <a:off x="3024" y="1680"/>
                <a:ext cx="96" cy="38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17" name="Line 17"/>
              <p:cNvSpPr>
                <a:spLocks noChangeShapeType="1"/>
              </p:cNvSpPr>
              <p:nvPr/>
            </p:nvSpPr>
            <p:spPr bwMode="auto">
              <a:xfrm>
                <a:off x="2688" y="912"/>
                <a:ext cx="192"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19" name="Line 19"/>
              <p:cNvSpPr>
                <a:spLocks noChangeShapeType="1"/>
              </p:cNvSpPr>
              <p:nvPr/>
            </p:nvSpPr>
            <p:spPr bwMode="auto">
              <a:xfrm>
                <a:off x="2736" y="816"/>
                <a:ext cx="912" cy="576"/>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0" name="Line 20"/>
              <p:cNvSpPr>
                <a:spLocks noChangeShapeType="1"/>
              </p:cNvSpPr>
              <p:nvPr/>
            </p:nvSpPr>
            <p:spPr bwMode="auto">
              <a:xfrm flipH="1">
                <a:off x="3312" y="1680"/>
                <a:ext cx="384" cy="480"/>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1" name="Line 21"/>
              <p:cNvSpPr>
                <a:spLocks noChangeShapeType="1"/>
              </p:cNvSpPr>
              <p:nvPr/>
            </p:nvSpPr>
            <p:spPr bwMode="auto">
              <a:xfrm>
                <a:off x="3600" y="816"/>
                <a:ext cx="480" cy="144"/>
              </a:xfrm>
              <a:prstGeom prst="line">
                <a:avLst/>
              </a:prstGeom>
              <a:noFill/>
              <a:ln w="28575"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73" name="Line 73"/>
              <p:cNvSpPr>
                <a:spLocks noChangeShapeType="1"/>
              </p:cNvSpPr>
              <p:nvPr/>
            </p:nvSpPr>
            <p:spPr bwMode="auto">
              <a:xfrm flipV="1">
                <a:off x="2016" y="1632"/>
                <a:ext cx="1536" cy="480"/>
              </a:xfrm>
              <a:prstGeom prst="line">
                <a:avLst/>
              </a:prstGeom>
              <a:noFill/>
              <a:ln w="1905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grpSp>
        <p:sp>
          <p:nvSpPr>
            <p:cNvPr id="102474" name="Text Box 74"/>
            <p:cNvSpPr txBox="1">
              <a:spLocks noChangeArrowheads="1"/>
            </p:cNvSpPr>
            <p:nvPr/>
          </p:nvSpPr>
          <p:spPr bwMode="auto">
            <a:xfrm>
              <a:off x="3120" y="1824"/>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8</a:t>
              </a:r>
              <a:endParaRPr kumimoji="1" lang="en-US" altLang="zh-CN" sz="3200" smtClean="0">
                <a:solidFill>
                  <a:srgbClr val="333333"/>
                </a:solidFill>
              </a:endParaRPr>
            </a:p>
          </p:txBody>
        </p:sp>
        <p:sp>
          <p:nvSpPr>
            <p:cNvPr id="102475" name="Text Box 75"/>
            <p:cNvSpPr txBox="1">
              <a:spLocks noChangeArrowheads="1"/>
            </p:cNvSpPr>
            <p:nvPr/>
          </p:nvSpPr>
          <p:spPr bwMode="auto">
            <a:xfrm>
              <a:off x="3264" y="432"/>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1</a:t>
              </a:r>
              <a:endParaRPr kumimoji="1" lang="en-US" altLang="zh-CN" sz="3200" smtClean="0">
                <a:solidFill>
                  <a:srgbClr val="333333"/>
                </a:solidFill>
              </a:endParaRPr>
            </a:p>
          </p:txBody>
        </p:sp>
        <p:sp>
          <p:nvSpPr>
            <p:cNvPr id="102476" name="Text Box 76"/>
            <p:cNvSpPr txBox="1">
              <a:spLocks noChangeArrowheads="1"/>
            </p:cNvSpPr>
            <p:nvPr/>
          </p:nvSpPr>
          <p:spPr bwMode="auto">
            <a:xfrm>
              <a:off x="1152" y="1200"/>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2</a:t>
              </a:r>
              <a:endParaRPr kumimoji="1" lang="en-US" altLang="zh-CN" sz="3200" smtClean="0">
                <a:solidFill>
                  <a:srgbClr val="333333"/>
                </a:solidFill>
              </a:endParaRPr>
            </a:p>
          </p:txBody>
        </p:sp>
        <p:sp>
          <p:nvSpPr>
            <p:cNvPr id="102477" name="Text Box 77"/>
            <p:cNvSpPr txBox="1">
              <a:spLocks noChangeArrowheads="1"/>
            </p:cNvSpPr>
            <p:nvPr/>
          </p:nvSpPr>
          <p:spPr bwMode="auto">
            <a:xfrm>
              <a:off x="2016" y="1152"/>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3</a:t>
              </a:r>
              <a:endParaRPr kumimoji="1" lang="en-US" altLang="zh-CN" sz="3200" smtClean="0">
                <a:solidFill>
                  <a:srgbClr val="333333"/>
                </a:solidFill>
              </a:endParaRPr>
            </a:p>
          </p:txBody>
        </p:sp>
        <p:sp>
          <p:nvSpPr>
            <p:cNvPr id="102478" name="Text Box 78"/>
            <p:cNvSpPr txBox="1">
              <a:spLocks noChangeArrowheads="1"/>
            </p:cNvSpPr>
            <p:nvPr/>
          </p:nvSpPr>
          <p:spPr bwMode="auto">
            <a:xfrm>
              <a:off x="2832" y="1152"/>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4</a:t>
              </a:r>
              <a:endParaRPr kumimoji="1" lang="en-US" altLang="zh-CN" sz="3200" smtClean="0">
                <a:solidFill>
                  <a:srgbClr val="333333"/>
                </a:solidFill>
              </a:endParaRPr>
            </a:p>
          </p:txBody>
        </p:sp>
        <p:sp>
          <p:nvSpPr>
            <p:cNvPr id="102479" name="Text Box 79"/>
            <p:cNvSpPr txBox="1">
              <a:spLocks noChangeArrowheads="1"/>
            </p:cNvSpPr>
            <p:nvPr/>
          </p:nvSpPr>
          <p:spPr bwMode="auto">
            <a:xfrm>
              <a:off x="3600" y="1152"/>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5</a:t>
              </a:r>
              <a:endParaRPr kumimoji="1" lang="en-US" altLang="zh-CN" sz="3200" smtClean="0">
                <a:solidFill>
                  <a:srgbClr val="333333"/>
                </a:solidFill>
              </a:endParaRPr>
            </a:p>
          </p:txBody>
        </p:sp>
        <p:sp>
          <p:nvSpPr>
            <p:cNvPr id="102480" name="Text Box 80"/>
            <p:cNvSpPr txBox="1">
              <a:spLocks noChangeArrowheads="1"/>
            </p:cNvSpPr>
            <p:nvPr/>
          </p:nvSpPr>
          <p:spPr bwMode="auto">
            <a:xfrm>
              <a:off x="4176" y="624"/>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6</a:t>
              </a:r>
              <a:endParaRPr kumimoji="1" lang="en-US" altLang="zh-CN" sz="3200" smtClean="0">
                <a:solidFill>
                  <a:srgbClr val="333333"/>
                </a:solidFill>
              </a:endParaRPr>
            </a:p>
          </p:txBody>
        </p:sp>
        <p:sp>
          <p:nvSpPr>
            <p:cNvPr id="102481" name="Text Box 81"/>
            <p:cNvSpPr txBox="1">
              <a:spLocks noChangeArrowheads="1"/>
            </p:cNvSpPr>
            <p:nvPr/>
          </p:nvSpPr>
          <p:spPr bwMode="auto">
            <a:xfrm>
              <a:off x="1680" y="1824"/>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7</a:t>
              </a:r>
              <a:endParaRPr kumimoji="1" lang="en-US" altLang="zh-CN" sz="3200" smtClean="0">
                <a:solidFill>
                  <a:srgbClr val="333333"/>
                </a:solidFill>
              </a:endParaRPr>
            </a:p>
          </p:txBody>
        </p:sp>
        <p:sp>
          <p:nvSpPr>
            <p:cNvPr id="102482" name="Text Box 82"/>
            <p:cNvSpPr txBox="1">
              <a:spLocks noChangeArrowheads="1"/>
            </p:cNvSpPr>
            <p:nvPr/>
          </p:nvSpPr>
          <p:spPr bwMode="auto">
            <a:xfrm>
              <a:off x="2352" y="432"/>
              <a:ext cx="24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smtClean="0">
                  <a:solidFill>
                    <a:srgbClr val="580094"/>
                  </a:solidFill>
                </a:rPr>
                <a:t>0</a:t>
              </a:r>
              <a:endParaRPr kumimoji="1" lang="en-US" altLang="zh-CN" sz="3200" smtClean="0">
                <a:solidFill>
                  <a:srgbClr val="333333"/>
                </a:solidFill>
              </a:endParaRPr>
            </a:p>
          </p:txBody>
        </p:sp>
      </p:grpSp>
      <p:grpSp>
        <p:nvGrpSpPr>
          <p:cNvPr id="102488" name="Group 88"/>
          <p:cNvGrpSpPr>
            <a:grpSpLocks/>
          </p:cNvGrpSpPr>
          <p:nvPr/>
        </p:nvGrpSpPr>
        <p:grpSpPr bwMode="auto">
          <a:xfrm>
            <a:off x="2667000" y="4114800"/>
            <a:ext cx="5540375" cy="1143000"/>
            <a:chOff x="1680" y="2592"/>
            <a:chExt cx="3490" cy="720"/>
          </a:xfrm>
        </p:grpSpPr>
        <p:sp>
          <p:nvSpPr>
            <p:cNvPr id="102422" name="Text Box 22"/>
            <p:cNvSpPr txBox="1">
              <a:spLocks noChangeArrowheads="1"/>
            </p:cNvSpPr>
            <p:nvPr/>
          </p:nvSpPr>
          <p:spPr bwMode="auto">
            <a:xfrm>
              <a:off x="1680" y="2875"/>
              <a:ext cx="3490" cy="412"/>
            </a:xfrm>
            <a:prstGeom prst="rect">
              <a:avLst/>
            </a:prstGeom>
            <a:solidFill>
              <a:srgbClr val="EBEBFF"/>
            </a:solidFill>
            <a:ln w="12700" cap="sq">
              <a:solidFill>
                <a:srgbClr val="000099"/>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600" b="1" smtClean="0">
                  <a:solidFill>
                    <a:srgbClr val="000099"/>
                  </a:solidFill>
                </a:rPr>
                <a:t>F   F   F   F   F   F   F   F   F</a:t>
              </a:r>
              <a:endParaRPr kumimoji="1" lang="en-US" altLang="zh-CN" sz="2400" smtClean="0">
                <a:solidFill>
                  <a:srgbClr val="333333"/>
                </a:solidFill>
              </a:endParaRPr>
            </a:p>
          </p:txBody>
        </p:sp>
        <p:sp>
          <p:nvSpPr>
            <p:cNvPr id="102423" name="Line 23"/>
            <p:cNvSpPr>
              <a:spLocks noChangeShapeType="1"/>
            </p:cNvSpPr>
            <p:nvPr/>
          </p:nvSpPr>
          <p:spPr bwMode="auto">
            <a:xfrm>
              <a:off x="2050"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4" name="Line 24"/>
            <p:cNvSpPr>
              <a:spLocks noChangeShapeType="1"/>
            </p:cNvSpPr>
            <p:nvPr/>
          </p:nvSpPr>
          <p:spPr bwMode="auto">
            <a:xfrm>
              <a:off x="2434"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5" name="Line 25"/>
            <p:cNvSpPr>
              <a:spLocks noChangeShapeType="1"/>
            </p:cNvSpPr>
            <p:nvPr/>
          </p:nvSpPr>
          <p:spPr bwMode="auto">
            <a:xfrm>
              <a:off x="2818"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6" name="Line 26"/>
            <p:cNvSpPr>
              <a:spLocks noChangeShapeType="1"/>
            </p:cNvSpPr>
            <p:nvPr/>
          </p:nvSpPr>
          <p:spPr bwMode="auto">
            <a:xfrm>
              <a:off x="3202"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7" name="Line 27"/>
            <p:cNvSpPr>
              <a:spLocks noChangeShapeType="1"/>
            </p:cNvSpPr>
            <p:nvPr/>
          </p:nvSpPr>
          <p:spPr bwMode="auto">
            <a:xfrm>
              <a:off x="3586"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8" name="Line 28"/>
            <p:cNvSpPr>
              <a:spLocks noChangeShapeType="1"/>
            </p:cNvSpPr>
            <p:nvPr/>
          </p:nvSpPr>
          <p:spPr bwMode="auto">
            <a:xfrm>
              <a:off x="3970"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29" name="Line 29"/>
            <p:cNvSpPr>
              <a:spLocks noChangeShapeType="1"/>
            </p:cNvSpPr>
            <p:nvPr/>
          </p:nvSpPr>
          <p:spPr bwMode="auto">
            <a:xfrm>
              <a:off x="4354"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30" name="Line 30"/>
            <p:cNvSpPr>
              <a:spLocks noChangeShapeType="1"/>
            </p:cNvSpPr>
            <p:nvPr/>
          </p:nvSpPr>
          <p:spPr bwMode="auto">
            <a:xfrm>
              <a:off x="4738" y="2880"/>
              <a:ext cx="0" cy="432"/>
            </a:xfrm>
            <a:prstGeom prst="line">
              <a:avLst/>
            </a:prstGeom>
            <a:noFill/>
            <a:ln w="12700" cap="sq">
              <a:solidFill>
                <a:srgbClr val="000099"/>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72" name="Text Box 72"/>
            <p:cNvSpPr txBox="1">
              <a:spLocks noChangeArrowheads="1"/>
            </p:cNvSpPr>
            <p:nvPr/>
          </p:nvSpPr>
          <p:spPr bwMode="auto">
            <a:xfrm>
              <a:off x="1742" y="2592"/>
              <a:ext cx="339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smtClean="0">
                  <a:solidFill>
                    <a:srgbClr val="3333FF"/>
                  </a:solidFill>
                </a:rPr>
                <a:t>0      1      2      3      4      5      6      7      8</a:t>
              </a:r>
              <a:endParaRPr kumimoji="1" lang="en-US" altLang="zh-CN" sz="2400" smtClean="0">
                <a:solidFill>
                  <a:srgbClr val="333333"/>
                </a:solidFill>
              </a:endParaRPr>
            </a:p>
          </p:txBody>
        </p:sp>
      </p:grpSp>
      <p:sp>
        <p:nvSpPr>
          <p:cNvPr id="102431" name="Rectangle 31"/>
          <p:cNvSpPr>
            <a:spLocks noChangeArrowheads="1"/>
          </p:cNvSpPr>
          <p:nvPr/>
        </p:nvSpPr>
        <p:spPr bwMode="auto">
          <a:xfrm>
            <a:off x="27432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2" name="Rectangle 32"/>
          <p:cNvSpPr>
            <a:spLocks noChangeArrowheads="1"/>
          </p:cNvSpPr>
          <p:nvPr/>
        </p:nvSpPr>
        <p:spPr bwMode="auto">
          <a:xfrm>
            <a:off x="33528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3" name="Rectangle 33"/>
          <p:cNvSpPr>
            <a:spLocks noChangeArrowheads="1"/>
          </p:cNvSpPr>
          <p:nvPr/>
        </p:nvSpPr>
        <p:spPr bwMode="auto">
          <a:xfrm>
            <a:off x="39624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4" name="Rectangle 34"/>
          <p:cNvSpPr>
            <a:spLocks noChangeArrowheads="1"/>
          </p:cNvSpPr>
          <p:nvPr/>
        </p:nvSpPr>
        <p:spPr bwMode="auto">
          <a:xfrm>
            <a:off x="45720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5" name="Rectangle 35"/>
          <p:cNvSpPr>
            <a:spLocks noChangeArrowheads="1"/>
          </p:cNvSpPr>
          <p:nvPr/>
        </p:nvSpPr>
        <p:spPr bwMode="auto">
          <a:xfrm>
            <a:off x="51816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6" name="Rectangle 36"/>
          <p:cNvSpPr>
            <a:spLocks noChangeArrowheads="1"/>
          </p:cNvSpPr>
          <p:nvPr/>
        </p:nvSpPr>
        <p:spPr bwMode="auto">
          <a:xfrm>
            <a:off x="57912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7" name="Rectangle 37"/>
          <p:cNvSpPr>
            <a:spLocks noChangeArrowheads="1"/>
          </p:cNvSpPr>
          <p:nvPr/>
        </p:nvSpPr>
        <p:spPr bwMode="auto">
          <a:xfrm>
            <a:off x="644525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8" name="Rectangle 38"/>
          <p:cNvSpPr>
            <a:spLocks noChangeArrowheads="1"/>
          </p:cNvSpPr>
          <p:nvPr/>
        </p:nvSpPr>
        <p:spPr bwMode="auto">
          <a:xfrm>
            <a:off x="70104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39" name="Rectangle 39"/>
          <p:cNvSpPr>
            <a:spLocks noChangeArrowheads="1"/>
          </p:cNvSpPr>
          <p:nvPr/>
        </p:nvSpPr>
        <p:spPr bwMode="auto">
          <a:xfrm>
            <a:off x="7620000" y="4572000"/>
            <a:ext cx="488950" cy="641350"/>
          </a:xfrm>
          <a:prstGeom prst="rect">
            <a:avLst/>
          </a:prstGeom>
          <a:solidFill>
            <a:srgbClr val="FFCC99"/>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600" b="1" smtClean="0">
                <a:solidFill>
                  <a:srgbClr val="800000"/>
                </a:solidFill>
              </a:rPr>
              <a:t>T</a:t>
            </a:r>
            <a:endParaRPr kumimoji="1" lang="en-US" altLang="zh-CN" sz="3600" b="1" smtClean="0">
              <a:solidFill>
                <a:srgbClr val="000099"/>
              </a:solidFill>
            </a:endParaRPr>
          </a:p>
        </p:txBody>
      </p:sp>
      <p:sp>
        <p:nvSpPr>
          <p:cNvPr id="102441" name="Rectangle 41"/>
          <p:cNvSpPr>
            <a:spLocks noChangeArrowheads="1"/>
          </p:cNvSpPr>
          <p:nvPr/>
        </p:nvSpPr>
        <p:spPr bwMode="auto">
          <a:xfrm>
            <a:off x="2667000" y="5607050"/>
            <a:ext cx="60960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a</a:t>
            </a:r>
            <a:endParaRPr kumimoji="1" lang="en-US" altLang="zh-CN" sz="3600" b="1" smtClean="0">
              <a:solidFill>
                <a:srgbClr val="000099"/>
              </a:solidFill>
            </a:endParaRPr>
          </a:p>
        </p:txBody>
      </p:sp>
      <p:sp>
        <p:nvSpPr>
          <p:cNvPr id="102442" name="Rectangle 42"/>
          <p:cNvSpPr>
            <a:spLocks noChangeArrowheads="1"/>
          </p:cNvSpPr>
          <p:nvPr/>
        </p:nvSpPr>
        <p:spPr bwMode="auto">
          <a:xfrm>
            <a:off x="3276600" y="5607050"/>
            <a:ext cx="60960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c</a:t>
            </a:r>
            <a:endParaRPr kumimoji="1" lang="en-US" altLang="zh-CN" sz="3600" b="1" smtClean="0">
              <a:solidFill>
                <a:srgbClr val="000099"/>
              </a:solidFill>
            </a:endParaRPr>
          </a:p>
        </p:txBody>
      </p:sp>
      <p:sp>
        <p:nvSpPr>
          <p:cNvPr id="102443" name="Rectangle 43"/>
          <p:cNvSpPr>
            <a:spLocks noChangeArrowheads="1"/>
          </p:cNvSpPr>
          <p:nvPr/>
        </p:nvSpPr>
        <p:spPr bwMode="auto">
          <a:xfrm>
            <a:off x="3886200" y="5607050"/>
            <a:ext cx="60960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h</a:t>
            </a:r>
            <a:endParaRPr kumimoji="1" lang="en-US" altLang="zh-CN" sz="3600" b="1" smtClean="0">
              <a:solidFill>
                <a:srgbClr val="000099"/>
              </a:solidFill>
            </a:endParaRPr>
          </a:p>
        </p:txBody>
      </p:sp>
      <p:sp>
        <p:nvSpPr>
          <p:cNvPr id="102444" name="Rectangle 44"/>
          <p:cNvSpPr>
            <a:spLocks noChangeArrowheads="1"/>
          </p:cNvSpPr>
          <p:nvPr/>
        </p:nvSpPr>
        <p:spPr bwMode="auto">
          <a:xfrm>
            <a:off x="4495800" y="5607050"/>
            <a:ext cx="60960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d</a:t>
            </a:r>
            <a:endParaRPr kumimoji="1" lang="en-US" altLang="zh-CN" sz="3600" b="1" smtClean="0">
              <a:solidFill>
                <a:srgbClr val="000099"/>
              </a:solidFill>
            </a:endParaRPr>
          </a:p>
        </p:txBody>
      </p:sp>
      <p:sp>
        <p:nvSpPr>
          <p:cNvPr id="102445" name="Rectangle 45"/>
          <p:cNvSpPr>
            <a:spLocks noChangeArrowheads="1"/>
          </p:cNvSpPr>
          <p:nvPr/>
        </p:nvSpPr>
        <p:spPr bwMode="auto">
          <a:xfrm>
            <a:off x="5105400" y="5607050"/>
            <a:ext cx="55245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k</a:t>
            </a:r>
            <a:endParaRPr kumimoji="1" lang="en-US" altLang="zh-CN" sz="3600" b="1" smtClean="0">
              <a:solidFill>
                <a:srgbClr val="000099"/>
              </a:solidFill>
            </a:endParaRPr>
          </a:p>
        </p:txBody>
      </p:sp>
      <p:sp>
        <p:nvSpPr>
          <p:cNvPr id="102446" name="Rectangle 46"/>
          <p:cNvSpPr>
            <a:spLocks noChangeArrowheads="1"/>
          </p:cNvSpPr>
          <p:nvPr/>
        </p:nvSpPr>
        <p:spPr bwMode="auto">
          <a:xfrm>
            <a:off x="5715000" y="5607050"/>
            <a:ext cx="60960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f</a:t>
            </a:r>
            <a:endParaRPr kumimoji="1" lang="en-US" altLang="zh-CN" sz="3600" b="1" smtClean="0">
              <a:solidFill>
                <a:srgbClr val="000099"/>
              </a:solidFill>
            </a:endParaRPr>
          </a:p>
        </p:txBody>
      </p:sp>
      <p:sp>
        <p:nvSpPr>
          <p:cNvPr id="102447" name="Rectangle 47"/>
          <p:cNvSpPr>
            <a:spLocks noChangeArrowheads="1"/>
          </p:cNvSpPr>
          <p:nvPr/>
        </p:nvSpPr>
        <p:spPr bwMode="auto">
          <a:xfrm>
            <a:off x="6324600" y="5607050"/>
            <a:ext cx="60960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e </a:t>
            </a:r>
            <a:endParaRPr kumimoji="1" lang="en-US" altLang="zh-CN" sz="3600" b="1" smtClean="0">
              <a:solidFill>
                <a:srgbClr val="000099"/>
              </a:solidFill>
            </a:endParaRPr>
          </a:p>
        </p:txBody>
      </p:sp>
      <p:sp>
        <p:nvSpPr>
          <p:cNvPr id="102448" name="Rectangle 48"/>
          <p:cNvSpPr>
            <a:spLocks noChangeArrowheads="1"/>
          </p:cNvSpPr>
          <p:nvPr/>
        </p:nvSpPr>
        <p:spPr bwMode="auto">
          <a:xfrm>
            <a:off x="6991350" y="5607050"/>
            <a:ext cx="55245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b</a:t>
            </a:r>
            <a:endParaRPr kumimoji="1" lang="en-US" altLang="zh-CN" sz="3600" b="1" smtClean="0">
              <a:solidFill>
                <a:srgbClr val="000099"/>
              </a:solidFill>
            </a:endParaRPr>
          </a:p>
        </p:txBody>
      </p:sp>
      <p:sp>
        <p:nvSpPr>
          <p:cNvPr id="102449" name="Rectangle 49"/>
          <p:cNvSpPr>
            <a:spLocks noChangeArrowheads="1"/>
          </p:cNvSpPr>
          <p:nvPr/>
        </p:nvSpPr>
        <p:spPr bwMode="auto">
          <a:xfrm>
            <a:off x="7543800" y="5607050"/>
            <a:ext cx="685800" cy="641350"/>
          </a:xfrm>
          <a:prstGeom prst="rect">
            <a:avLst/>
          </a:prstGeom>
          <a:solidFill>
            <a:srgbClr val="959AFD">
              <a:alpha val="50000"/>
            </a:srgbClr>
          </a:solidFill>
          <a:ln>
            <a:noFill/>
          </a:ln>
          <a:effectLst/>
          <a:extLs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3600" b="1" smtClean="0">
                <a:solidFill>
                  <a:srgbClr val="800000"/>
                </a:solidFill>
              </a:rPr>
              <a:t>g</a:t>
            </a:r>
            <a:endParaRPr kumimoji="1" lang="en-US" altLang="zh-CN" sz="3600" b="1" smtClean="0">
              <a:solidFill>
                <a:srgbClr val="000099"/>
              </a:solidFill>
            </a:endParaRPr>
          </a:p>
        </p:txBody>
      </p:sp>
      <p:sp>
        <p:nvSpPr>
          <p:cNvPr id="102450" name="Oval 50"/>
          <p:cNvSpPr>
            <a:spLocks noChangeArrowheads="1"/>
          </p:cNvSpPr>
          <p:nvPr/>
        </p:nvSpPr>
        <p:spPr bwMode="auto">
          <a:xfrm>
            <a:off x="25908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a</a:t>
            </a:r>
            <a:endParaRPr kumimoji="1" lang="en-US" altLang="zh-CN" sz="2400" smtClean="0">
              <a:solidFill>
                <a:srgbClr val="333333"/>
              </a:solidFill>
            </a:endParaRPr>
          </a:p>
        </p:txBody>
      </p:sp>
      <p:sp>
        <p:nvSpPr>
          <p:cNvPr id="102451" name="Line 51"/>
          <p:cNvSpPr>
            <a:spLocks noChangeShapeType="1"/>
          </p:cNvSpPr>
          <p:nvPr/>
        </p:nvSpPr>
        <p:spPr bwMode="auto">
          <a:xfrm flipH="1">
            <a:off x="990600" y="1295400"/>
            <a:ext cx="1600200" cy="9144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52" name="Oval 52"/>
          <p:cNvSpPr>
            <a:spLocks noChangeArrowheads="1"/>
          </p:cNvSpPr>
          <p:nvPr/>
        </p:nvSpPr>
        <p:spPr bwMode="auto">
          <a:xfrm>
            <a:off x="7620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c</a:t>
            </a:r>
            <a:endParaRPr kumimoji="1" lang="en-US" altLang="zh-CN" sz="2400" smtClean="0">
              <a:solidFill>
                <a:srgbClr val="333333"/>
              </a:solidFill>
            </a:endParaRPr>
          </a:p>
        </p:txBody>
      </p:sp>
      <p:sp>
        <p:nvSpPr>
          <p:cNvPr id="102453" name="Line 53"/>
          <p:cNvSpPr>
            <a:spLocks noChangeShapeType="1"/>
          </p:cNvSpPr>
          <p:nvPr/>
        </p:nvSpPr>
        <p:spPr bwMode="auto">
          <a:xfrm>
            <a:off x="990600" y="2667000"/>
            <a:ext cx="6096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54" name="Oval 54"/>
          <p:cNvSpPr>
            <a:spLocks noChangeArrowheads="1"/>
          </p:cNvSpPr>
          <p:nvPr/>
        </p:nvSpPr>
        <p:spPr bwMode="auto">
          <a:xfrm>
            <a:off x="15240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h</a:t>
            </a:r>
            <a:endParaRPr kumimoji="1" lang="en-US" altLang="zh-CN" sz="2400" smtClean="0">
              <a:solidFill>
                <a:srgbClr val="333333"/>
              </a:solidFill>
            </a:endParaRPr>
          </a:p>
        </p:txBody>
      </p:sp>
      <p:sp>
        <p:nvSpPr>
          <p:cNvPr id="102455" name="Line 55"/>
          <p:cNvSpPr>
            <a:spLocks noChangeShapeType="1"/>
          </p:cNvSpPr>
          <p:nvPr/>
        </p:nvSpPr>
        <p:spPr bwMode="auto">
          <a:xfrm flipH="1">
            <a:off x="1752600" y="2590800"/>
            <a:ext cx="381000" cy="6858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56" name="Line 56"/>
          <p:cNvSpPr>
            <a:spLocks noChangeShapeType="1"/>
          </p:cNvSpPr>
          <p:nvPr/>
        </p:nvSpPr>
        <p:spPr bwMode="auto">
          <a:xfrm>
            <a:off x="2057400" y="3505200"/>
            <a:ext cx="1447800" cy="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57" name="Oval 57"/>
          <p:cNvSpPr>
            <a:spLocks noChangeArrowheads="1"/>
          </p:cNvSpPr>
          <p:nvPr/>
        </p:nvSpPr>
        <p:spPr bwMode="auto">
          <a:xfrm>
            <a:off x="3505200" y="3276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k</a:t>
            </a:r>
            <a:endParaRPr kumimoji="1" lang="en-US" altLang="zh-CN" sz="2400" smtClean="0">
              <a:solidFill>
                <a:srgbClr val="333333"/>
              </a:solidFill>
            </a:endParaRPr>
          </a:p>
        </p:txBody>
      </p:sp>
      <p:sp>
        <p:nvSpPr>
          <p:cNvPr id="102458" name="Line 58"/>
          <p:cNvSpPr>
            <a:spLocks noChangeShapeType="1"/>
          </p:cNvSpPr>
          <p:nvPr/>
        </p:nvSpPr>
        <p:spPr bwMode="auto">
          <a:xfrm flipH="1">
            <a:off x="4038600" y="2667000"/>
            <a:ext cx="609600" cy="7620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59" name="Oval 59"/>
          <p:cNvSpPr>
            <a:spLocks noChangeArrowheads="1"/>
          </p:cNvSpPr>
          <p:nvPr/>
        </p:nvSpPr>
        <p:spPr bwMode="auto">
          <a:xfrm>
            <a:off x="43434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f</a:t>
            </a:r>
            <a:endParaRPr kumimoji="1" lang="en-US" altLang="zh-CN" sz="2400" smtClean="0">
              <a:solidFill>
                <a:srgbClr val="333333"/>
              </a:solidFill>
            </a:endParaRPr>
          </a:p>
        </p:txBody>
      </p:sp>
      <p:sp>
        <p:nvSpPr>
          <p:cNvPr id="102460" name="Line 60"/>
          <p:cNvSpPr>
            <a:spLocks noChangeShapeType="1"/>
          </p:cNvSpPr>
          <p:nvPr/>
        </p:nvSpPr>
        <p:spPr bwMode="auto">
          <a:xfrm>
            <a:off x="3581400" y="2667000"/>
            <a:ext cx="152400" cy="609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61" name="Oval 61"/>
          <p:cNvSpPr>
            <a:spLocks noChangeArrowheads="1"/>
          </p:cNvSpPr>
          <p:nvPr/>
        </p:nvSpPr>
        <p:spPr bwMode="auto">
          <a:xfrm>
            <a:off x="3124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e</a:t>
            </a:r>
            <a:endParaRPr kumimoji="1" lang="en-US" altLang="zh-CN" sz="2400" smtClean="0">
              <a:solidFill>
                <a:srgbClr val="333333"/>
              </a:solidFill>
            </a:endParaRPr>
          </a:p>
        </p:txBody>
      </p:sp>
      <p:sp>
        <p:nvSpPr>
          <p:cNvPr id="102462" name="Oval 62"/>
          <p:cNvSpPr>
            <a:spLocks noChangeArrowheads="1"/>
          </p:cNvSpPr>
          <p:nvPr/>
        </p:nvSpPr>
        <p:spPr bwMode="auto">
          <a:xfrm>
            <a:off x="1981200" y="2209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d</a:t>
            </a:r>
            <a:endParaRPr kumimoji="1" lang="en-US" altLang="zh-CN" sz="2400" smtClean="0">
              <a:solidFill>
                <a:srgbClr val="333333"/>
              </a:solidFill>
            </a:endParaRPr>
          </a:p>
        </p:txBody>
      </p:sp>
      <p:sp>
        <p:nvSpPr>
          <p:cNvPr id="102463" name="Oval 63"/>
          <p:cNvSpPr>
            <a:spLocks noChangeArrowheads="1"/>
          </p:cNvSpPr>
          <p:nvPr/>
        </p:nvSpPr>
        <p:spPr bwMode="auto">
          <a:xfrm>
            <a:off x="3962400" y="10668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b</a:t>
            </a:r>
            <a:endParaRPr kumimoji="1" lang="en-US" altLang="zh-CN" sz="2400" smtClean="0">
              <a:solidFill>
                <a:srgbClr val="333333"/>
              </a:solidFill>
            </a:endParaRPr>
          </a:p>
        </p:txBody>
      </p:sp>
      <p:sp>
        <p:nvSpPr>
          <p:cNvPr id="102464" name="Line 64"/>
          <p:cNvSpPr>
            <a:spLocks noChangeShapeType="1"/>
          </p:cNvSpPr>
          <p:nvPr/>
        </p:nvSpPr>
        <p:spPr bwMode="auto">
          <a:xfrm>
            <a:off x="4495800" y="1295400"/>
            <a:ext cx="762000" cy="228600"/>
          </a:xfrm>
          <a:prstGeom prst="line">
            <a:avLst/>
          </a:prstGeom>
          <a:noFill/>
          <a:ln w="57150" cap="sq">
            <a:solidFill>
              <a:srgbClr val="00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65" name="Oval 65"/>
          <p:cNvSpPr>
            <a:spLocks noChangeArrowheads="1"/>
          </p:cNvSpPr>
          <p:nvPr/>
        </p:nvSpPr>
        <p:spPr bwMode="auto">
          <a:xfrm>
            <a:off x="5257800" y="1371600"/>
            <a:ext cx="533400" cy="457200"/>
          </a:xfrm>
          <a:prstGeom prst="ellipse">
            <a:avLst/>
          </a:prstGeom>
          <a:solidFill>
            <a:srgbClr val="FF00FF"/>
          </a:solidFill>
          <a:ln w="28575" cap="sq">
            <a:solidFill>
              <a:srgbClr val="9933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g</a:t>
            </a:r>
            <a:endParaRPr kumimoji="1" lang="en-US" altLang="zh-CN" sz="2400" smtClean="0">
              <a:solidFill>
                <a:srgbClr val="333333"/>
              </a:solidFill>
            </a:endParaRPr>
          </a:p>
        </p:txBody>
      </p:sp>
      <p:sp>
        <p:nvSpPr>
          <p:cNvPr id="102466" name="Text Box 66"/>
          <p:cNvSpPr txBox="1">
            <a:spLocks noChangeArrowheads="1"/>
          </p:cNvSpPr>
          <p:nvPr/>
        </p:nvSpPr>
        <p:spPr bwMode="auto">
          <a:xfrm>
            <a:off x="288925" y="4495800"/>
            <a:ext cx="22574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000099"/>
                </a:solidFill>
                <a:latin typeface="隶书" panose="02010509060101010101" pitchFamily="49" charset="-122"/>
                <a:ea typeface="隶书" panose="02010509060101010101" pitchFamily="49" charset="-122"/>
              </a:rPr>
              <a:t>访问标志</a:t>
            </a:r>
            <a:r>
              <a:rPr kumimoji="1" lang="en-US" altLang="zh-CN" sz="3600" b="1" smtClean="0">
                <a:solidFill>
                  <a:srgbClr val="000099"/>
                </a:solidFill>
                <a:latin typeface="隶书" panose="02010509060101010101" pitchFamily="49" charset="-122"/>
                <a:ea typeface="隶书" panose="02010509060101010101" pitchFamily="49" charset="-122"/>
              </a:rPr>
              <a:t>:</a:t>
            </a:r>
            <a:endParaRPr kumimoji="1" lang="en-US" altLang="zh-CN" sz="2400" smtClean="0">
              <a:solidFill>
                <a:srgbClr val="333333"/>
              </a:solidFill>
            </a:endParaRPr>
          </a:p>
        </p:txBody>
      </p:sp>
      <p:sp>
        <p:nvSpPr>
          <p:cNvPr id="102467" name="Text Box 67"/>
          <p:cNvSpPr txBox="1">
            <a:spLocks noChangeArrowheads="1"/>
          </p:cNvSpPr>
          <p:nvPr/>
        </p:nvSpPr>
        <p:spPr bwMode="auto">
          <a:xfrm>
            <a:off x="228600" y="5638800"/>
            <a:ext cx="22447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800000"/>
                </a:solidFill>
                <a:latin typeface="隶书" panose="02010509060101010101" pitchFamily="49" charset="-122"/>
                <a:ea typeface="隶书" panose="02010509060101010101" pitchFamily="49" charset="-122"/>
              </a:rPr>
              <a:t>访问次序</a:t>
            </a:r>
            <a:r>
              <a:rPr kumimoji="1" lang="en-US" altLang="zh-CN" sz="3600" b="1" smtClean="0">
                <a:solidFill>
                  <a:srgbClr val="800000"/>
                </a:solidFill>
                <a:latin typeface="隶书" panose="02010509060101010101" pitchFamily="49" charset="-122"/>
                <a:ea typeface="隶书" panose="02010509060101010101" pitchFamily="49" charset="-122"/>
              </a:rPr>
              <a:t>:</a:t>
            </a:r>
            <a:endParaRPr kumimoji="1" lang="en-US" altLang="zh-CN" sz="2400" smtClean="0">
              <a:solidFill>
                <a:srgbClr val="333333"/>
              </a:solidFill>
            </a:endParaRPr>
          </a:p>
        </p:txBody>
      </p:sp>
      <p:sp>
        <p:nvSpPr>
          <p:cNvPr id="102471" name="Text Box 71"/>
          <p:cNvSpPr txBox="1">
            <a:spLocks noChangeArrowheads="1"/>
          </p:cNvSpPr>
          <p:nvPr/>
        </p:nvSpPr>
        <p:spPr bwMode="auto">
          <a:xfrm>
            <a:off x="228600" y="228600"/>
            <a:ext cx="12541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000099"/>
                </a:solidFill>
              </a:rPr>
              <a:t>例如</a:t>
            </a:r>
            <a:r>
              <a:rPr kumimoji="1" lang="en-US" altLang="zh-CN" sz="3600" b="1" smtClean="0">
                <a:solidFill>
                  <a:srgbClr val="000099"/>
                </a:solidFill>
              </a:rPr>
              <a:t>:</a:t>
            </a:r>
            <a:endParaRPr kumimoji="1" lang="en-US" altLang="zh-CN" sz="2400" smtClean="0">
              <a:solidFill>
                <a:srgbClr val="333333"/>
              </a:solidFill>
            </a:endParaRPr>
          </a:p>
        </p:txBody>
      </p:sp>
      <p:sp>
        <p:nvSpPr>
          <p:cNvPr id="102483" name="Line 83"/>
          <p:cNvSpPr>
            <a:spLocks noChangeShapeType="1"/>
          </p:cNvSpPr>
          <p:nvPr/>
        </p:nvSpPr>
        <p:spPr bwMode="auto">
          <a:xfrm flipH="1">
            <a:off x="2286000" y="1447800"/>
            <a:ext cx="3810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84" name="Line 84"/>
          <p:cNvSpPr>
            <a:spLocks noChangeShapeType="1"/>
          </p:cNvSpPr>
          <p:nvPr/>
        </p:nvSpPr>
        <p:spPr bwMode="auto">
          <a:xfrm>
            <a:off x="3048000" y="1447800"/>
            <a:ext cx="3048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85" name="Line 85"/>
          <p:cNvSpPr>
            <a:spLocks noChangeShapeType="1"/>
          </p:cNvSpPr>
          <p:nvPr/>
        </p:nvSpPr>
        <p:spPr bwMode="auto">
          <a:xfrm>
            <a:off x="3124200" y="1295400"/>
            <a:ext cx="1447800" cy="9144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86" name="Line 86"/>
          <p:cNvSpPr>
            <a:spLocks noChangeShapeType="1"/>
          </p:cNvSpPr>
          <p:nvPr/>
        </p:nvSpPr>
        <p:spPr bwMode="auto">
          <a:xfrm flipV="1">
            <a:off x="1981200" y="2590800"/>
            <a:ext cx="2438400" cy="762000"/>
          </a:xfrm>
          <a:prstGeom prst="line">
            <a:avLst/>
          </a:prstGeom>
          <a:noFill/>
          <a:ln w="19050" cap="sq">
            <a:solidFill>
              <a:srgbClr val="9999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3600" smtClean="0">
              <a:solidFill>
                <a:srgbClr val="333333"/>
              </a:solidFill>
            </a:endParaRPr>
          </a:p>
        </p:txBody>
      </p:sp>
      <p:sp>
        <p:nvSpPr>
          <p:cNvPr id="102490" name="Oval 90"/>
          <p:cNvSpPr>
            <a:spLocks noChangeArrowheads="1"/>
          </p:cNvSpPr>
          <p:nvPr/>
        </p:nvSpPr>
        <p:spPr bwMode="auto">
          <a:xfrm>
            <a:off x="7086600" y="228600"/>
            <a:ext cx="533400" cy="457200"/>
          </a:xfrm>
          <a:prstGeom prst="ellipse">
            <a:avLst/>
          </a:prstGeom>
          <a:solidFill>
            <a:schemeClr val="hlink"/>
          </a:solidFill>
          <a:ln w="28575" cap="sq">
            <a:solidFill>
              <a:srgbClr val="0000CC"/>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a</a:t>
            </a:r>
            <a:endParaRPr kumimoji="1" lang="en-US" altLang="zh-CN" sz="2400" smtClean="0">
              <a:solidFill>
                <a:srgbClr val="333333"/>
              </a:solidFill>
            </a:endParaRPr>
          </a:p>
        </p:txBody>
      </p:sp>
      <p:sp>
        <p:nvSpPr>
          <p:cNvPr id="102491" name="Line 91"/>
          <p:cNvSpPr>
            <a:spLocks noChangeShapeType="1"/>
          </p:cNvSpPr>
          <p:nvPr/>
        </p:nvSpPr>
        <p:spPr bwMode="auto">
          <a:xfrm>
            <a:off x="7391400" y="685800"/>
            <a:ext cx="0" cy="304800"/>
          </a:xfrm>
          <a:prstGeom prst="line">
            <a:avLst/>
          </a:prstGeom>
          <a:noFill/>
          <a:ln w="57150" cap="sq">
            <a:solidFill>
              <a:srgbClr val="0000CC"/>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3600" smtClean="0">
              <a:solidFill>
                <a:srgbClr val="333333"/>
              </a:solidFill>
            </a:endParaRPr>
          </a:p>
        </p:txBody>
      </p:sp>
      <p:sp>
        <p:nvSpPr>
          <p:cNvPr id="102492" name="Oval 92"/>
          <p:cNvSpPr>
            <a:spLocks noChangeArrowheads="1"/>
          </p:cNvSpPr>
          <p:nvPr/>
        </p:nvSpPr>
        <p:spPr bwMode="auto">
          <a:xfrm>
            <a:off x="7086600" y="990600"/>
            <a:ext cx="533400" cy="457200"/>
          </a:xfrm>
          <a:prstGeom prst="ellipse">
            <a:avLst/>
          </a:prstGeom>
          <a:solidFill>
            <a:schemeClr val="hlink"/>
          </a:solidFill>
          <a:ln w="28575" cap="sq">
            <a:solidFill>
              <a:srgbClr val="0000CC"/>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c</a:t>
            </a:r>
            <a:endParaRPr kumimoji="1" lang="en-US" altLang="zh-CN" sz="2400" smtClean="0">
              <a:solidFill>
                <a:srgbClr val="333333"/>
              </a:solidFill>
            </a:endParaRPr>
          </a:p>
        </p:txBody>
      </p:sp>
      <p:sp>
        <p:nvSpPr>
          <p:cNvPr id="102493" name="Oval 93"/>
          <p:cNvSpPr>
            <a:spLocks noChangeArrowheads="1"/>
          </p:cNvSpPr>
          <p:nvPr/>
        </p:nvSpPr>
        <p:spPr bwMode="auto">
          <a:xfrm>
            <a:off x="7086600" y="1752600"/>
            <a:ext cx="533400" cy="457200"/>
          </a:xfrm>
          <a:prstGeom prst="ellipse">
            <a:avLst/>
          </a:prstGeom>
          <a:solidFill>
            <a:schemeClr val="hlink"/>
          </a:solidFill>
          <a:ln w="28575" cap="sq">
            <a:solidFill>
              <a:srgbClr val="0000CC"/>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h</a:t>
            </a:r>
            <a:endParaRPr kumimoji="1" lang="en-US" altLang="zh-CN" sz="2400" smtClean="0">
              <a:solidFill>
                <a:srgbClr val="333333"/>
              </a:solidFill>
            </a:endParaRPr>
          </a:p>
        </p:txBody>
      </p:sp>
      <p:sp>
        <p:nvSpPr>
          <p:cNvPr id="102494" name="Line 94"/>
          <p:cNvSpPr>
            <a:spLocks noChangeShapeType="1"/>
          </p:cNvSpPr>
          <p:nvPr/>
        </p:nvSpPr>
        <p:spPr bwMode="auto">
          <a:xfrm>
            <a:off x="7391400" y="1447800"/>
            <a:ext cx="0" cy="304800"/>
          </a:xfrm>
          <a:prstGeom prst="line">
            <a:avLst/>
          </a:prstGeom>
          <a:noFill/>
          <a:ln w="57150" cap="sq">
            <a:solidFill>
              <a:srgbClr val="0000CC"/>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3600" smtClean="0">
              <a:solidFill>
                <a:srgbClr val="333333"/>
              </a:solidFill>
            </a:endParaRPr>
          </a:p>
        </p:txBody>
      </p:sp>
      <p:sp>
        <p:nvSpPr>
          <p:cNvPr id="102495" name="Oval 95"/>
          <p:cNvSpPr>
            <a:spLocks noChangeArrowheads="1"/>
          </p:cNvSpPr>
          <p:nvPr/>
        </p:nvSpPr>
        <p:spPr bwMode="auto">
          <a:xfrm>
            <a:off x="6553200" y="2514600"/>
            <a:ext cx="533400" cy="457200"/>
          </a:xfrm>
          <a:prstGeom prst="ellipse">
            <a:avLst/>
          </a:prstGeom>
          <a:solidFill>
            <a:schemeClr val="hlink"/>
          </a:solidFill>
          <a:ln w="28575" cap="sq">
            <a:solidFill>
              <a:srgbClr val="0000CC"/>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d</a:t>
            </a:r>
            <a:endParaRPr kumimoji="1" lang="en-US" altLang="zh-CN" sz="2400" smtClean="0">
              <a:solidFill>
                <a:srgbClr val="333333"/>
              </a:solidFill>
            </a:endParaRPr>
          </a:p>
        </p:txBody>
      </p:sp>
      <p:sp>
        <p:nvSpPr>
          <p:cNvPr id="102496" name="Oval 96"/>
          <p:cNvSpPr>
            <a:spLocks noChangeArrowheads="1"/>
          </p:cNvSpPr>
          <p:nvPr/>
        </p:nvSpPr>
        <p:spPr bwMode="auto">
          <a:xfrm>
            <a:off x="7620000" y="2514600"/>
            <a:ext cx="533400" cy="457200"/>
          </a:xfrm>
          <a:prstGeom prst="ellipse">
            <a:avLst/>
          </a:prstGeom>
          <a:solidFill>
            <a:schemeClr val="hlink"/>
          </a:solidFill>
          <a:ln w="28575" cap="sq">
            <a:solidFill>
              <a:srgbClr val="0000CC"/>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k</a:t>
            </a:r>
            <a:endParaRPr kumimoji="1" lang="en-US" altLang="zh-CN" sz="2400" smtClean="0">
              <a:solidFill>
                <a:srgbClr val="333333"/>
              </a:solidFill>
            </a:endParaRPr>
          </a:p>
        </p:txBody>
      </p:sp>
      <p:sp>
        <p:nvSpPr>
          <p:cNvPr id="102497" name="Oval 97"/>
          <p:cNvSpPr>
            <a:spLocks noChangeArrowheads="1"/>
          </p:cNvSpPr>
          <p:nvPr/>
        </p:nvSpPr>
        <p:spPr bwMode="auto">
          <a:xfrm>
            <a:off x="7086600" y="3276600"/>
            <a:ext cx="533400" cy="457200"/>
          </a:xfrm>
          <a:prstGeom prst="ellipse">
            <a:avLst/>
          </a:prstGeom>
          <a:solidFill>
            <a:schemeClr val="hlink"/>
          </a:solidFill>
          <a:ln w="28575" cap="sq">
            <a:solidFill>
              <a:srgbClr val="0000CC"/>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f</a:t>
            </a:r>
            <a:endParaRPr kumimoji="1" lang="en-US" altLang="zh-CN" sz="2400" smtClean="0">
              <a:solidFill>
                <a:srgbClr val="333333"/>
              </a:solidFill>
            </a:endParaRPr>
          </a:p>
        </p:txBody>
      </p:sp>
      <p:sp>
        <p:nvSpPr>
          <p:cNvPr id="102498" name="Oval 98"/>
          <p:cNvSpPr>
            <a:spLocks noChangeArrowheads="1"/>
          </p:cNvSpPr>
          <p:nvPr/>
        </p:nvSpPr>
        <p:spPr bwMode="auto">
          <a:xfrm>
            <a:off x="8153400" y="3276600"/>
            <a:ext cx="533400" cy="457200"/>
          </a:xfrm>
          <a:prstGeom prst="ellipse">
            <a:avLst/>
          </a:prstGeom>
          <a:solidFill>
            <a:schemeClr val="hlink"/>
          </a:solidFill>
          <a:ln w="28575" cap="sq">
            <a:solidFill>
              <a:srgbClr val="0000CC"/>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800000"/>
                </a:solidFill>
              </a:rPr>
              <a:t>e</a:t>
            </a:r>
            <a:endParaRPr kumimoji="1" lang="en-US" altLang="zh-CN" sz="2400" smtClean="0">
              <a:solidFill>
                <a:srgbClr val="333333"/>
              </a:solidFill>
            </a:endParaRPr>
          </a:p>
        </p:txBody>
      </p:sp>
      <p:sp>
        <p:nvSpPr>
          <p:cNvPr id="102499" name="Line 99"/>
          <p:cNvSpPr>
            <a:spLocks noChangeShapeType="1"/>
          </p:cNvSpPr>
          <p:nvPr/>
        </p:nvSpPr>
        <p:spPr bwMode="auto">
          <a:xfrm flipH="1">
            <a:off x="6858000" y="2057400"/>
            <a:ext cx="228600" cy="457200"/>
          </a:xfrm>
          <a:prstGeom prst="line">
            <a:avLst/>
          </a:prstGeom>
          <a:noFill/>
          <a:ln w="57150" cap="sq">
            <a:solidFill>
              <a:srgbClr val="0000CC"/>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3600" smtClean="0">
              <a:solidFill>
                <a:srgbClr val="333333"/>
              </a:solidFill>
            </a:endParaRPr>
          </a:p>
        </p:txBody>
      </p:sp>
      <p:sp>
        <p:nvSpPr>
          <p:cNvPr id="102500" name="Line 100"/>
          <p:cNvSpPr>
            <a:spLocks noChangeShapeType="1"/>
          </p:cNvSpPr>
          <p:nvPr/>
        </p:nvSpPr>
        <p:spPr bwMode="auto">
          <a:xfrm>
            <a:off x="7620000" y="2057400"/>
            <a:ext cx="228600" cy="457200"/>
          </a:xfrm>
          <a:prstGeom prst="line">
            <a:avLst/>
          </a:prstGeom>
          <a:noFill/>
          <a:ln w="57150" cap="sq">
            <a:solidFill>
              <a:srgbClr val="0000CC"/>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3600" smtClean="0">
              <a:solidFill>
                <a:srgbClr val="333333"/>
              </a:solidFill>
            </a:endParaRPr>
          </a:p>
        </p:txBody>
      </p:sp>
      <p:sp>
        <p:nvSpPr>
          <p:cNvPr id="102501" name="Line 101"/>
          <p:cNvSpPr>
            <a:spLocks noChangeShapeType="1"/>
          </p:cNvSpPr>
          <p:nvPr/>
        </p:nvSpPr>
        <p:spPr bwMode="auto">
          <a:xfrm flipH="1">
            <a:off x="7391400" y="2819400"/>
            <a:ext cx="228600" cy="457200"/>
          </a:xfrm>
          <a:prstGeom prst="line">
            <a:avLst/>
          </a:prstGeom>
          <a:noFill/>
          <a:ln w="57150" cap="sq">
            <a:solidFill>
              <a:srgbClr val="0000CC"/>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3600" smtClean="0">
              <a:solidFill>
                <a:srgbClr val="333333"/>
              </a:solidFill>
            </a:endParaRPr>
          </a:p>
        </p:txBody>
      </p:sp>
      <p:sp>
        <p:nvSpPr>
          <p:cNvPr id="102502" name="Line 102"/>
          <p:cNvSpPr>
            <a:spLocks noChangeShapeType="1"/>
          </p:cNvSpPr>
          <p:nvPr/>
        </p:nvSpPr>
        <p:spPr bwMode="auto">
          <a:xfrm>
            <a:off x="8153400" y="2819400"/>
            <a:ext cx="228600" cy="457200"/>
          </a:xfrm>
          <a:prstGeom prst="line">
            <a:avLst/>
          </a:prstGeom>
          <a:noFill/>
          <a:ln w="57150" cap="sq">
            <a:solidFill>
              <a:srgbClr val="0000CC"/>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3600" smtClean="0">
              <a:solidFill>
                <a:srgbClr val="333333"/>
              </a:solidFill>
            </a:endParaRPr>
          </a:p>
        </p:txBody>
      </p:sp>
    </p:spTree>
    <p:extLst>
      <p:ext uri="{BB962C8B-B14F-4D97-AF65-F5344CB8AC3E}">
        <p14:creationId xmlns:p14="http://schemas.microsoft.com/office/powerpoint/2010/main" xmlns="" val="610236786"/>
      </p:ext>
    </p:extLst>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471"/>
                                        </p:tgtEl>
                                        <p:attrNameLst>
                                          <p:attrName>style.visibility</p:attrName>
                                        </p:attrNameLst>
                                      </p:cBhvr>
                                      <p:to>
                                        <p:strVal val="visible"/>
                                      </p:to>
                                    </p:set>
                                    <p:animEffect transition="in" filter="slide(fromLeft)">
                                      <p:cBhvr>
                                        <p:cTn id="7" dur="500"/>
                                        <p:tgtEl>
                                          <p:spTgt spid="102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2489"/>
                                        </p:tgtEl>
                                        <p:attrNameLst>
                                          <p:attrName>style.visibility</p:attrName>
                                        </p:attrNameLst>
                                      </p:cBhvr>
                                      <p:to>
                                        <p:strVal val="visible"/>
                                      </p:to>
                                    </p:set>
                                    <p:animEffect transition="in" filter="wipe(up)">
                                      <p:cBhvr>
                                        <p:cTn id="12" dur="500"/>
                                        <p:tgtEl>
                                          <p:spTgt spid="102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66"/>
                                        </p:tgtEl>
                                        <p:attrNameLst>
                                          <p:attrName>style.visibility</p:attrName>
                                        </p:attrNameLst>
                                      </p:cBhvr>
                                      <p:to>
                                        <p:strVal val="visible"/>
                                      </p:to>
                                    </p:set>
                                    <p:animEffect transition="in" filter="wipe(left)">
                                      <p:cBhvr>
                                        <p:cTn id="17" dur="500"/>
                                        <p:tgtEl>
                                          <p:spTgt spid="10246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102488"/>
                                        </p:tgtEl>
                                        <p:attrNameLst>
                                          <p:attrName>style.visibility</p:attrName>
                                        </p:attrNameLst>
                                      </p:cBhvr>
                                      <p:to>
                                        <p:strVal val="visible"/>
                                      </p:to>
                                    </p:set>
                                    <p:animEffect transition="in" filter="wipe(left)">
                                      <p:cBhvr>
                                        <p:cTn id="21" dur="500"/>
                                        <p:tgtEl>
                                          <p:spTgt spid="1024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2467"/>
                                        </p:tgtEl>
                                        <p:attrNameLst>
                                          <p:attrName>style.visibility</p:attrName>
                                        </p:attrNameLst>
                                      </p:cBhvr>
                                      <p:to>
                                        <p:strVal val="visible"/>
                                      </p:to>
                                    </p:set>
                                    <p:animEffect transition="in" filter="wipe(left)">
                                      <p:cBhvr>
                                        <p:cTn id="26" dur="500"/>
                                        <p:tgtEl>
                                          <p:spTgt spid="1024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02450"/>
                                        </p:tgtEl>
                                        <p:attrNameLst>
                                          <p:attrName>style.visibility</p:attrName>
                                        </p:attrNameLst>
                                      </p:cBhvr>
                                      <p:to>
                                        <p:strVal val="visible"/>
                                      </p:to>
                                    </p:set>
                                    <p:animEffect transition="in" filter="wipe(up)">
                                      <p:cBhvr>
                                        <p:cTn id="31" dur="500"/>
                                        <p:tgtEl>
                                          <p:spTgt spid="1024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2431"/>
                                        </p:tgtEl>
                                        <p:attrNameLst>
                                          <p:attrName>style.visibility</p:attrName>
                                        </p:attrNameLst>
                                      </p:cBhvr>
                                      <p:to>
                                        <p:strVal val="visible"/>
                                      </p:to>
                                    </p:set>
                                    <p:animEffect transition="in" filter="wipe(left)">
                                      <p:cBhvr>
                                        <p:cTn id="36" dur="500"/>
                                        <p:tgtEl>
                                          <p:spTgt spid="1024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441"/>
                                        </p:tgtEl>
                                        <p:attrNameLst>
                                          <p:attrName>style.visibility</p:attrName>
                                        </p:attrNameLst>
                                      </p:cBhvr>
                                      <p:to>
                                        <p:strVal val="visible"/>
                                      </p:to>
                                    </p:set>
                                    <p:animEffect transition="in" filter="wipe(left)">
                                      <p:cBhvr>
                                        <p:cTn id="41" dur="500"/>
                                        <p:tgtEl>
                                          <p:spTgt spid="10244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02451"/>
                                        </p:tgtEl>
                                        <p:attrNameLst>
                                          <p:attrName>style.visibility</p:attrName>
                                        </p:attrNameLst>
                                      </p:cBhvr>
                                      <p:to>
                                        <p:strVal val="visible"/>
                                      </p:to>
                                    </p:set>
                                    <p:animEffect transition="in" filter="wipe(up)">
                                      <p:cBhvr>
                                        <p:cTn id="46" dur="500"/>
                                        <p:tgtEl>
                                          <p:spTgt spid="10245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02452"/>
                                        </p:tgtEl>
                                        <p:attrNameLst>
                                          <p:attrName>style.visibility</p:attrName>
                                        </p:attrNameLst>
                                      </p:cBhvr>
                                      <p:to>
                                        <p:strVal val="visible"/>
                                      </p:to>
                                    </p:set>
                                    <p:animEffect transition="in" filter="wipe(up)">
                                      <p:cBhvr>
                                        <p:cTn id="51" dur="500"/>
                                        <p:tgtEl>
                                          <p:spTgt spid="1024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2433"/>
                                        </p:tgtEl>
                                        <p:attrNameLst>
                                          <p:attrName>style.visibility</p:attrName>
                                        </p:attrNameLst>
                                      </p:cBhvr>
                                      <p:to>
                                        <p:strVal val="visible"/>
                                      </p:to>
                                    </p:set>
                                    <p:animEffect transition="in" filter="wipe(left)">
                                      <p:cBhvr>
                                        <p:cTn id="56" dur="500"/>
                                        <p:tgtEl>
                                          <p:spTgt spid="10243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2442"/>
                                        </p:tgtEl>
                                        <p:attrNameLst>
                                          <p:attrName>style.visibility</p:attrName>
                                        </p:attrNameLst>
                                      </p:cBhvr>
                                      <p:to>
                                        <p:strVal val="visible"/>
                                      </p:to>
                                    </p:set>
                                    <p:animEffect transition="in" filter="wipe(left)">
                                      <p:cBhvr>
                                        <p:cTn id="61" dur="500"/>
                                        <p:tgtEl>
                                          <p:spTgt spid="1024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02453"/>
                                        </p:tgtEl>
                                        <p:attrNameLst>
                                          <p:attrName>style.visibility</p:attrName>
                                        </p:attrNameLst>
                                      </p:cBhvr>
                                      <p:to>
                                        <p:strVal val="visible"/>
                                      </p:to>
                                    </p:set>
                                    <p:animEffect transition="in" filter="wipe(up)">
                                      <p:cBhvr>
                                        <p:cTn id="66" dur="500"/>
                                        <p:tgtEl>
                                          <p:spTgt spid="10245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02454"/>
                                        </p:tgtEl>
                                        <p:attrNameLst>
                                          <p:attrName>style.visibility</p:attrName>
                                        </p:attrNameLst>
                                      </p:cBhvr>
                                      <p:to>
                                        <p:strVal val="visible"/>
                                      </p:to>
                                    </p:set>
                                    <p:animEffect transition="in" filter="wipe(left)">
                                      <p:cBhvr>
                                        <p:cTn id="71" dur="500"/>
                                        <p:tgtEl>
                                          <p:spTgt spid="10245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02438"/>
                                        </p:tgtEl>
                                        <p:attrNameLst>
                                          <p:attrName>style.visibility</p:attrName>
                                        </p:attrNameLst>
                                      </p:cBhvr>
                                      <p:to>
                                        <p:strVal val="visible"/>
                                      </p:to>
                                    </p:set>
                                    <p:animEffect transition="in" filter="wipe(left)">
                                      <p:cBhvr>
                                        <p:cTn id="76" dur="500"/>
                                        <p:tgtEl>
                                          <p:spTgt spid="10243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02443"/>
                                        </p:tgtEl>
                                        <p:attrNameLst>
                                          <p:attrName>style.visibility</p:attrName>
                                        </p:attrNameLst>
                                      </p:cBhvr>
                                      <p:to>
                                        <p:strVal val="visible"/>
                                      </p:to>
                                    </p:set>
                                    <p:animEffect transition="in" filter="wipe(left)">
                                      <p:cBhvr>
                                        <p:cTn id="81" dur="500"/>
                                        <p:tgtEl>
                                          <p:spTgt spid="10244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02455"/>
                                        </p:tgtEl>
                                        <p:attrNameLst>
                                          <p:attrName>style.visibility</p:attrName>
                                        </p:attrNameLst>
                                      </p:cBhvr>
                                      <p:to>
                                        <p:strVal val="visible"/>
                                      </p:to>
                                    </p:set>
                                    <p:animEffect transition="in" filter="wipe(down)">
                                      <p:cBhvr>
                                        <p:cTn id="86" dur="500"/>
                                        <p:tgtEl>
                                          <p:spTgt spid="10245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02462"/>
                                        </p:tgtEl>
                                        <p:attrNameLst>
                                          <p:attrName>style.visibility</p:attrName>
                                        </p:attrNameLst>
                                      </p:cBhvr>
                                      <p:to>
                                        <p:strVal val="visible"/>
                                      </p:to>
                                    </p:set>
                                    <p:animEffect transition="in" filter="wipe(down)">
                                      <p:cBhvr>
                                        <p:cTn id="91" dur="500"/>
                                        <p:tgtEl>
                                          <p:spTgt spid="102462"/>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02434"/>
                                        </p:tgtEl>
                                        <p:attrNameLst>
                                          <p:attrName>style.visibility</p:attrName>
                                        </p:attrNameLst>
                                      </p:cBhvr>
                                      <p:to>
                                        <p:strVal val="visible"/>
                                      </p:to>
                                    </p:set>
                                    <p:animEffect transition="in" filter="wipe(left)">
                                      <p:cBhvr>
                                        <p:cTn id="96" dur="500"/>
                                        <p:tgtEl>
                                          <p:spTgt spid="10243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02444"/>
                                        </p:tgtEl>
                                        <p:attrNameLst>
                                          <p:attrName>style.visibility</p:attrName>
                                        </p:attrNameLst>
                                      </p:cBhvr>
                                      <p:to>
                                        <p:strVal val="visible"/>
                                      </p:to>
                                    </p:set>
                                    <p:animEffect transition="in" filter="wipe(left)">
                                      <p:cBhvr>
                                        <p:cTn id="101" dur="500"/>
                                        <p:tgtEl>
                                          <p:spTgt spid="10244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02483"/>
                                        </p:tgtEl>
                                        <p:attrNameLst>
                                          <p:attrName>style.visibility</p:attrName>
                                        </p:attrNameLst>
                                      </p:cBhvr>
                                      <p:to>
                                        <p:strVal val="visible"/>
                                      </p:to>
                                    </p:set>
                                    <p:animEffect transition="in" filter="wipe(down)">
                                      <p:cBhvr>
                                        <p:cTn id="106" dur="500"/>
                                        <p:tgtEl>
                                          <p:spTgt spid="10248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02456"/>
                                        </p:tgtEl>
                                        <p:attrNameLst>
                                          <p:attrName>style.visibility</p:attrName>
                                        </p:attrNameLst>
                                      </p:cBhvr>
                                      <p:to>
                                        <p:strVal val="visible"/>
                                      </p:to>
                                    </p:set>
                                    <p:animEffect transition="in" filter="wipe(left)">
                                      <p:cBhvr>
                                        <p:cTn id="111" dur="500"/>
                                        <p:tgtEl>
                                          <p:spTgt spid="10245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02457"/>
                                        </p:tgtEl>
                                        <p:attrNameLst>
                                          <p:attrName>style.visibility</p:attrName>
                                        </p:attrNameLst>
                                      </p:cBhvr>
                                      <p:to>
                                        <p:strVal val="visible"/>
                                      </p:to>
                                    </p:set>
                                    <p:animEffect transition="in" filter="wipe(left)">
                                      <p:cBhvr>
                                        <p:cTn id="116" dur="500"/>
                                        <p:tgtEl>
                                          <p:spTgt spid="10245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02439"/>
                                        </p:tgtEl>
                                        <p:attrNameLst>
                                          <p:attrName>style.visibility</p:attrName>
                                        </p:attrNameLst>
                                      </p:cBhvr>
                                      <p:to>
                                        <p:strVal val="visible"/>
                                      </p:to>
                                    </p:set>
                                    <p:animEffect transition="in" filter="wipe(left)">
                                      <p:cBhvr>
                                        <p:cTn id="121" dur="500"/>
                                        <p:tgtEl>
                                          <p:spTgt spid="10243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02445"/>
                                        </p:tgtEl>
                                        <p:attrNameLst>
                                          <p:attrName>style.visibility</p:attrName>
                                        </p:attrNameLst>
                                      </p:cBhvr>
                                      <p:to>
                                        <p:strVal val="visible"/>
                                      </p:to>
                                    </p:set>
                                    <p:animEffect transition="in" filter="wipe(left)">
                                      <p:cBhvr>
                                        <p:cTn id="126" dur="500"/>
                                        <p:tgtEl>
                                          <p:spTgt spid="10244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102458"/>
                                        </p:tgtEl>
                                        <p:attrNameLst>
                                          <p:attrName>style.visibility</p:attrName>
                                        </p:attrNameLst>
                                      </p:cBhvr>
                                      <p:to>
                                        <p:strVal val="visible"/>
                                      </p:to>
                                    </p:set>
                                    <p:animEffect transition="in" filter="wipe(down)">
                                      <p:cBhvr>
                                        <p:cTn id="131" dur="500"/>
                                        <p:tgtEl>
                                          <p:spTgt spid="10245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102459"/>
                                        </p:tgtEl>
                                        <p:attrNameLst>
                                          <p:attrName>style.visibility</p:attrName>
                                        </p:attrNameLst>
                                      </p:cBhvr>
                                      <p:to>
                                        <p:strVal val="visible"/>
                                      </p:to>
                                    </p:set>
                                    <p:animEffect transition="in" filter="wipe(down)">
                                      <p:cBhvr>
                                        <p:cTn id="136" dur="500"/>
                                        <p:tgtEl>
                                          <p:spTgt spid="10245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02436"/>
                                        </p:tgtEl>
                                        <p:attrNameLst>
                                          <p:attrName>style.visibility</p:attrName>
                                        </p:attrNameLst>
                                      </p:cBhvr>
                                      <p:to>
                                        <p:strVal val="visible"/>
                                      </p:to>
                                    </p:set>
                                    <p:animEffect transition="in" filter="wipe(left)">
                                      <p:cBhvr>
                                        <p:cTn id="141" dur="500"/>
                                        <p:tgtEl>
                                          <p:spTgt spid="102436"/>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02446"/>
                                        </p:tgtEl>
                                        <p:attrNameLst>
                                          <p:attrName>style.visibility</p:attrName>
                                        </p:attrNameLst>
                                      </p:cBhvr>
                                      <p:to>
                                        <p:strVal val="visible"/>
                                      </p:to>
                                    </p:set>
                                    <p:animEffect transition="in" filter="wipe(left)">
                                      <p:cBhvr>
                                        <p:cTn id="146" dur="500"/>
                                        <p:tgtEl>
                                          <p:spTgt spid="102446"/>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02485"/>
                                        </p:tgtEl>
                                        <p:attrNameLst>
                                          <p:attrName>style.visibility</p:attrName>
                                        </p:attrNameLst>
                                      </p:cBhvr>
                                      <p:to>
                                        <p:strVal val="visible"/>
                                      </p:to>
                                    </p:set>
                                    <p:animEffect transition="in" filter="wipe(down)">
                                      <p:cBhvr>
                                        <p:cTn id="151" dur="500"/>
                                        <p:tgtEl>
                                          <p:spTgt spid="102485"/>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2" fill="hold" grpId="0" nodeType="clickEffect">
                                  <p:stCondLst>
                                    <p:cond delay="0"/>
                                  </p:stCondLst>
                                  <p:childTnLst>
                                    <p:set>
                                      <p:cBhvr>
                                        <p:cTn id="155" dur="1" fill="hold">
                                          <p:stCondLst>
                                            <p:cond delay="0"/>
                                          </p:stCondLst>
                                        </p:cTn>
                                        <p:tgtEl>
                                          <p:spTgt spid="102486"/>
                                        </p:tgtEl>
                                        <p:attrNameLst>
                                          <p:attrName>style.visibility</p:attrName>
                                        </p:attrNameLst>
                                      </p:cBhvr>
                                      <p:to>
                                        <p:strVal val="visible"/>
                                      </p:to>
                                    </p:set>
                                    <p:animEffect transition="in" filter="wipe(right)">
                                      <p:cBhvr>
                                        <p:cTn id="156" dur="500"/>
                                        <p:tgtEl>
                                          <p:spTgt spid="102486"/>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102460"/>
                                        </p:tgtEl>
                                        <p:attrNameLst>
                                          <p:attrName>style.visibility</p:attrName>
                                        </p:attrNameLst>
                                      </p:cBhvr>
                                      <p:to>
                                        <p:strVal val="visible"/>
                                      </p:to>
                                    </p:set>
                                    <p:animEffect transition="in" filter="wipe(down)">
                                      <p:cBhvr>
                                        <p:cTn id="161" dur="500"/>
                                        <p:tgtEl>
                                          <p:spTgt spid="102460"/>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102461"/>
                                        </p:tgtEl>
                                        <p:attrNameLst>
                                          <p:attrName>style.visibility</p:attrName>
                                        </p:attrNameLst>
                                      </p:cBhvr>
                                      <p:to>
                                        <p:strVal val="visible"/>
                                      </p:to>
                                    </p:set>
                                    <p:animEffect transition="in" filter="wipe(down)">
                                      <p:cBhvr>
                                        <p:cTn id="166" dur="500"/>
                                        <p:tgtEl>
                                          <p:spTgt spid="102461"/>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02435"/>
                                        </p:tgtEl>
                                        <p:attrNameLst>
                                          <p:attrName>style.visibility</p:attrName>
                                        </p:attrNameLst>
                                      </p:cBhvr>
                                      <p:to>
                                        <p:strVal val="visible"/>
                                      </p:to>
                                    </p:set>
                                    <p:animEffect transition="in" filter="wipe(left)">
                                      <p:cBhvr>
                                        <p:cTn id="171" dur="500"/>
                                        <p:tgtEl>
                                          <p:spTgt spid="102435"/>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102447"/>
                                        </p:tgtEl>
                                        <p:attrNameLst>
                                          <p:attrName>style.visibility</p:attrName>
                                        </p:attrNameLst>
                                      </p:cBhvr>
                                      <p:to>
                                        <p:strVal val="visible"/>
                                      </p:to>
                                    </p:set>
                                    <p:animEffect transition="in" filter="wipe(left)">
                                      <p:cBhvr>
                                        <p:cTn id="176" dur="500"/>
                                        <p:tgtEl>
                                          <p:spTgt spid="102447"/>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102484"/>
                                        </p:tgtEl>
                                        <p:attrNameLst>
                                          <p:attrName>style.visibility</p:attrName>
                                        </p:attrNameLst>
                                      </p:cBhvr>
                                      <p:to>
                                        <p:strVal val="visible"/>
                                      </p:to>
                                    </p:set>
                                    <p:animEffect transition="in" filter="wipe(down)">
                                      <p:cBhvr>
                                        <p:cTn id="181" dur="500"/>
                                        <p:tgtEl>
                                          <p:spTgt spid="102484"/>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grpId="0" nodeType="clickEffect">
                                  <p:stCondLst>
                                    <p:cond delay="0"/>
                                  </p:stCondLst>
                                  <p:childTnLst>
                                    <p:set>
                                      <p:cBhvr>
                                        <p:cTn id="185" dur="1" fill="hold">
                                          <p:stCondLst>
                                            <p:cond delay="0"/>
                                          </p:stCondLst>
                                        </p:cTn>
                                        <p:tgtEl>
                                          <p:spTgt spid="102463"/>
                                        </p:tgtEl>
                                        <p:attrNameLst>
                                          <p:attrName>style.visibility</p:attrName>
                                        </p:attrNameLst>
                                      </p:cBhvr>
                                      <p:to>
                                        <p:strVal val="visible"/>
                                      </p:to>
                                    </p:set>
                                    <p:animEffect transition="in" filter="wipe(up)">
                                      <p:cBhvr>
                                        <p:cTn id="186" dur="500"/>
                                        <p:tgtEl>
                                          <p:spTgt spid="102463"/>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02432"/>
                                        </p:tgtEl>
                                        <p:attrNameLst>
                                          <p:attrName>style.visibility</p:attrName>
                                        </p:attrNameLst>
                                      </p:cBhvr>
                                      <p:to>
                                        <p:strVal val="visible"/>
                                      </p:to>
                                    </p:set>
                                    <p:animEffect transition="in" filter="wipe(left)">
                                      <p:cBhvr>
                                        <p:cTn id="191" dur="500"/>
                                        <p:tgtEl>
                                          <p:spTgt spid="102432"/>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102448"/>
                                        </p:tgtEl>
                                        <p:attrNameLst>
                                          <p:attrName>style.visibility</p:attrName>
                                        </p:attrNameLst>
                                      </p:cBhvr>
                                      <p:to>
                                        <p:strVal val="visible"/>
                                      </p:to>
                                    </p:set>
                                    <p:animEffect transition="in" filter="wipe(left)">
                                      <p:cBhvr>
                                        <p:cTn id="196" dur="500"/>
                                        <p:tgtEl>
                                          <p:spTgt spid="102448"/>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2" presetClass="entr" presetSubtype="1" fill="hold" grpId="0" nodeType="clickEffect">
                                  <p:stCondLst>
                                    <p:cond delay="0"/>
                                  </p:stCondLst>
                                  <p:childTnLst>
                                    <p:set>
                                      <p:cBhvr>
                                        <p:cTn id="200" dur="1" fill="hold">
                                          <p:stCondLst>
                                            <p:cond delay="0"/>
                                          </p:stCondLst>
                                        </p:cTn>
                                        <p:tgtEl>
                                          <p:spTgt spid="102464"/>
                                        </p:tgtEl>
                                        <p:attrNameLst>
                                          <p:attrName>style.visibility</p:attrName>
                                        </p:attrNameLst>
                                      </p:cBhvr>
                                      <p:to>
                                        <p:strVal val="visible"/>
                                      </p:to>
                                    </p:set>
                                    <p:animEffect transition="in" filter="wipe(up)">
                                      <p:cBhvr>
                                        <p:cTn id="201" dur="500"/>
                                        <p:tgtEl>
                                          <p:spTgt spid="102464"/>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102465"/>
                                        </p:tgtEl>
                                        <p:attrNameLst>
                                          <p:attrName>style.visibility</p:attrName>
                                        </p:attrNameLst>
                                      </p:cBhvr>
                                      <p:to>
                                        <p:strVal val="visible"/>
                                      </p:to>
                                    </p:set>
                                    <p:animEffect transition="in" filter="wipe(left)">
                                      <p:cBhvr>
                                        <p:cTn id="206" dur="500"/>
                                        <p:tgtEl>
                                          <p:spTgt spid="102465"/>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102437"/>
                                        </p:tgtEl>
                                        <p:attrNameLst>
                                          <p:attrName>style.visibility</p:attrName>
                                        </p:attrNameLst>
                                      </p:cBhvr>
                                      <p:to>
                                        <p:strVal val="visible"/>
                                      </p:to>
                                    </p:set>
                                    <p:animEffect transition="in" filter="wipe(left)">
                                      <p:cBhvr>
                                        <p:cTn id="211" dur="500"/>
                                        <p:tgtEl>
                                          <p:spTgt spid="102437"/>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102449"/>
                                        </p:tgtEl>
                                        <p:attrNameLst>
                                          <p:attrName>style.visibility</p:attrName>
                                        </p:attrNameLst>
                                      </p:cBhvr>
                                      <p:to>
                                        <p:strVal val="visible"/>
                                      </p:to>
                                    </p:set>
                                    <p:animEffect transition="in" filter="wipe(left)">
                                      <p:cBhvr>
                                        <p:cTn id="216" dur="500"/>
                                        <p:tgtEl>
                                          <p:spTgt spid="102449"/>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2" presetClass="entr" presetSubtype="1" fill="hold" grpId="0" nodeType="clickEffect">
                                  <p:stCondLst>
                                    <p:cond delay="0"/>
                                  </p:stCondLst>
                                  <p:childTnLst>
                                    <p:set>
                                      <p:cBhvr>
                                        <p:cTn id="220" dur="1" fill="hold">
                                          <p:stCondLst>
                                            <p:cond delay="0"/>
                                          </p:stCondLst>
                                        </p:cTn>
                                        <p:tgtEl>
                                          <p:spTgt spid="102490"/>
                                        </p:tgtEl>
                                        <p:attrNameLst>
                                          <p:attrName>style.visibility</p:attrName>
                                        </p:attrNameLst>
                                      </p:cBhvr>
                                      <p:to>
                                        <p:strVal val="visible"/>
                                      </p:to>
                                    </p:set>
                                    <p:animEffect transition="in" filter="wipe(up)">
                                      <p:cBhvr>
                                        <p:cTn id="221" dur="500"/>
                                        <p:tgtEl>
                                          <p:spTgt spid="102490"/>
                                        </p:tgtEl>
                                      </p:cBhvr>
                                    </p:animEffec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22" presetClass="entr" presetSubtype="1" fill="hold" grpId="0" nodeType="clickEffect">
                                  <p:stCondLst>
                                    <p:cond delay="0"/>
                                  </p:stCondLst>
                                  <p:childTnLst>
                                    <p:set>
                                      <p:cBhvr>
                                        <p:cTn id="225" dur="1" fill="hold">
                                          <p:stCondLst>
                                            <p:cond delay="0"/>
                                          </p:stCondLst>
                                        </p:cTn>
                                        <p:tgtEl>
                                          <p:spTgt spid="102491"/>
                                        </p:tgtEl>
                                        <p:attrNameLst>
                                          <p:attrName>style.visibility</p:attrName>
                                        </p:attrNameLst>
                                      </p:cBhvr>
                                      <p:to>
                                        <p:strVal val="visible"/>
                                      </p:to>
                                    </p:set>
                                    <p:animEffect transition="in" filter="wipe(up)">
                                      <p:cBhvr>
                                        <p:cTn id="226" dur="500"/>
                                        <p:tgtEl>
                                          <p:spTgt spid="102491"/>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22" presetClass="entr" presetSubtype="1" fill="hold" grpId="0" nodeType="clickEffect">
                                  <p:stCondLst>
                                    <p:cond delay="0"/>
                                  </p:stCondLst>
                                  <p:childTnLst>
                                    <p:set>
                                      <p:cBhvr>
                                        <p:cTn id="230" dur="1" fill="hold">
                                          <p:stCondLst>
                                            <p:cond delay="0"/>
                                          </p:stCondLst>
                                        </p:cTn>
                                        <p:tgtEl>
                                          <p:spTgt spid="102492"/>
                                        </p:tgtEl>
                                        <p:attrNameLst>
                                          <p:attrName>style.visibility</p:attrName>
                                        </p:attrNameLst>
                                      </p:cBhvr>
                                      <p:to>
                                        <p:strVal val="visible"/>
                                      </p:to>
                                    </p:set>
                                    <p:animEffect transition="in" filter="wipe(up)">
                                      <p:cBhvr>
                                        <p:cTn id="231" dur="500"/>
                                        <p:tgtEl>
                                          <p:spTgt spid="102492"/>
                                        </p:tgtEl>
                                      </p:cBhvr>
                                    </p:animEffect>
                                  </p:childTnLst>
                                </p:cTn>
                              </p:par>
                            </p:childTnLst>
                          </p:cTn>
                        </p:par>
                      </p:childTnLst>
                    </p:cTn>
                  </p:par>
                  <p:par>
                    <p:cTn id="232" fill="hold" nodeType="clickPar">
                      <p:stCondLst>
                        <p:cond delay="indefinite"/>
                      </p:stCondLst>
                      <p:childTnLst>
                        <p:par>
                          <p:cTn id="233" fill="hold" nodeType="withGroup">
                            <p:stCondLst>
                              <p:cond delay="0"/>
                            </p:stCondLst>
                            <p:childTnLst>
                              <p:par>
                                <p:cTn id="234" presetID="22" presetClass="entr" presetSubtype="1" fill="hold" grpId="0" nodeType="clickEffect">
                                  <p:stCondLst>
                                    <p:cond delay="0"/>
                                  </p:stCondLst>
                                  <p:childTnLst>
                                    <p:set>
                                      <p:cBhvr>
                                        <p:cTn id="235" dur="1" fill="hold">
                                          <p:stCondLst>
                                            <p:cond delay="0"/>
                                          </p:stCondLst>
                                        </p:cTn>
                                        <p:tgtEl>
                                          <p:spTgt spid="102494"/>
                                        </p:tgtEl>
                                        <p:attrNameLst>
                                          <p:attrName>style.visibility</p:attrName>
                                        </p:attrNameLst>
                                      </p:cBhvr>
                                      <p:to>
                                        <p:strVal val="visible"/>
                                      </p:to>
                                    </p:set>
                                    <p:animEffect transition="in" filter="wipe(up)">
                                      <p:cBhvr>
                                        <p:cTn id="236" dur="500"/>
                                        <p:tgtEl>
                                          <p:spTgt spid="102494"/>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1" fill="hold" grpId="0" nodeType="clickEffect">
                                  <p:stCondLst>
                                    <p:cond delay="0"/>
                                  </p:stCondLst>
                                  <p:childTnLst>
                                    <p:set>
                                      <p:cBhvr>
                                        <p:cTn id="240" dur="1" fill="hold">
                                          <p:stCondLst>
                                            <p:cond delay="0"/>
                                          </p:stCondLst>
                                        </p:cTn>
                                        <p:tgtEl>
                                          <p:spTgt spid="102493"/>
                                        </p:tgtEl>
                                        <p:attrNameLst>
                                          <p:attrName>style.visibility</p:attrName>
                                        </p:attrNameLst>
                                      </p:cBhvr>
                                      <p:to>
                                        <p:strVal val="visible"/>
                                      </p:to>
                                    </p:set>
                                    <p:animEffect transition="in" filter="wipe(up)">
                                      <p:cBhvr>
                                        <p:cTn id="241" dur="500"/>
                                        <p:tgtEl>
                                          <p:spTgt spid="102493"/>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1" fill="hold" grpId="0" nodeType="clickEffect">
                                  <p:stCondLst>
                                    <p:cond delay="0"/>
                                  </p:stCondLst>
                                  <p:childTnLst>
                                    <p:set>
                                      <p:cBhvr>
                                        <p:cTn id="245" dur="1" fill="hold">
                                          <p:stCondLst>
                                            <p:cond delay="0"/>
                                          </p:stCondLst>
                                        </p:cTn>
                                        <p:tgtEl>
                                          <p:spTgt spid="102499"/>
                                        </p:tgtEl>
                                        <p:attrNameLst>
                                          <p:attrName>style.visibility</p:attrName>
                                        </p:attrNameLst>
                                      </p:cBhvr>
                                      <p:to>
                                        <p:strVal val="visible"/>
                                      </p:to>
                                    </p:set>
                                    <p:animEffect transition="in" filter="wipe(up)">
                                      <p:cBhvr>
                                        <p:cTn id="246" dur="500"/>
                                        <p:tgtEl>
                                          <p:spTgt spid="102499"/>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1" fill="hold" grpId="0" nodeType="clickEffect">
                                  <p:stCondLst>
                                    <p:cond delay="0"/>
                                  </p:stCondLst>
                                  <p:childTnLst>
                                    <p:set>
                                      <p:cBhvr>
                                        <p:cTn id="250" dur="1" fill="hold">
                                          <p:stCondLst>
                                            <p:cond delay="0"/>
                                          </p:stCondLst>
                                        </p:cTn>
                                        <p:tgtEl>
                                          <p:spTgt spid="102495"/>
                                        </p:tgtEl>
                                        <p:attrNameLst>
                                          <p:attrName>style.visibility</p:attrName>
                                        </p:attrNameLst>
                                      </p:cBhvr>
                                      <p:to>
                                        <p:strVal val="visible"/>
                                      </p:to>
                                    </p:set>
                                    <p:animEffect transition="in" filter="wipe(up)">
                                      <p:cBhvr>
                                        <p:cTn id="251" dur="500"/>
                                        <p:tgtEl>
                                          <p:spTgt spid="102495"/>
                                        </p:tgtEl>
                                      </p:cBhvr>
                                    </p:animEffect>
                                  </p:childTnLst>
                                </p:cTn>
                              </p:par>
                            </p:childTnLst>
                          </p:cTn>
                        </p:par>
                      </p:childTnLst>
                    </p:cTn>
                  </p:par>
                  <p:par>
                    <p:cTn id="252" fill="hold" nodeType="clickPar">
                      <p:stCondLst>
                        <p:cond delay="indefinite"/>
                      </p:stCondLst>
                      <p:childTnLst>
                        <p:par>
                          <p:cTn id="253" fill="hold" nodeType="withGroup">
                            <p:stCondLst>
                              <p:cond delay="0"/>
                            </p:stCondLst>
                            <p:childTnLst>
                              <p:par>
                                <p:cTn id="254" presetID="22" presetClass="entr" presetSubtype="1" fill="hold" grpId="0" nodeType="clickEffect">
                                  <p:stCondLst>
                                    <p:cond delay="0"/>
                                  </p:stCondLst>
                                  <p:childTnLst>
                                    <p:set>
                                      <p:cBhvr>
                                        <p:cTn id="255" dur="1" fill="hold">
                                          <p:stCondLst>
                                            <p:cond delay="0"/>
                                          </p:stCondLst>
                                        </p:cTn>
                                        <p:tgtEl>
                                          <p:spTgt spid="102500"/>
                                        </p:tgtEl>
                                        <p:attrNameLst>
                                          <p:attrName>style.visibility</p:attrName>
                                        </p:attrNameLst>
                                      </p:cBhvr>
                                      <p:to>
                                        <p:strVal val="visible"/>
                                      </p:to>
                                    </p:set>
                                    <p:animEffect transition="in" filter="wipe(up)">
                                      <p:cBhvr>
                                        <p:cTn id="256" dur="500"/>
                                        <p:tgtEl>
                                          <p:spTgt spid="102500"/>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1" fill="hold" grpId="0" nodeType="clickEffect">
                                  <p:stCondLst>
                                    <p:cond delay="0"/>
                                  </p:stCondLst>
                                  <p:childTnLst>
                                    <p:set>
                                      <p:cBhvr>
                                        <p:cTn id="260" dur="1" fill="hold">
                                          <p:stCondLst>
                                            <p:cond delay="0"/>
                                          </p:stCondLst>
                                        </p:cTn>
                                        <p:tgtEl>
                                          <p:spTgt spid="102496"/>
                                        </p:tgtEl>
                                        <p:attrNameLst>
                                          <p:attrName>style.visibility</p:attrName>
                                        </p:attrNameLst>
                                      </p:cBhvr>
                                      <p:to>
                                        <p:strVal val="visible"/>
                                      </p:to>
                                    </p:set>
                                    <p:animEffect transition="in" filter="wipe(up)">
                                      <p:cBhvr>
                                        <p:cTn id="261" dur="500"/>
                                        <p:tgtEl>
                                          <p:spTgt spid="102496"/>
                                        </p:tgtEl>
                                      </p:cBhvr>
                                    </p:animEffect>
                                  </p:childTnLst>
                                </p:cTn>
                              </p:par>
                            </p:childTnLst>
                          </p:cTn>
                        </p:par>
                      </p:childTnLst>
                    </p:cTn>
                  </p:par>
                  <p:par>
                    <p:cTn id="262" fill="hold" nodeType="clickPar">
                      <p:stCondLst>
                        <p:cond delay="indefinite"/>
                      </p:stCondLst>
                      <p:childTnLst>
                        <p:par>
                          <p:cTn id="263" fill="hold" nodeType="withGroup">
                            <p:stCondLst>
                              <p:cond delay="0"/>
                            </p:stCondLst>
                            <p:childTnLst>
                              <p:par>
                                <p:cTn id="264" presetID="22" presetClass="entr" presetSubtype="1" fill="hold" grpId="0" nodeType="clickEffect">
                                  <p:stCondLst>
                                    <p:cond delay="0"/>
                                  </p:stCondLst>
                                  <p:childTnLst>
                                    <p:set>
                                      <p:cBhvr>
                                        <p:cTn id="265" dur="1" fill="hold">
                                          <p:stCondLst>
                                            <p:cond delay="0"/>
                                          </p:stCondLst>
                                        </p:cTn>
                                        <p:tgtEl>
                                          <p:spTgt spid="102501"/>
                                        </p:tgtEl>
                                        <p:attrNameLst>
                                          <p:attrName>style.visibility</p:attrName>
                                        </p:attrNameLst>
                                      </p:cBhvr>
                                      <p:to>
                                        <p:strVal val="visible"/>
                                      </p:to>
                                    </p:set>
                                    <p:animEffect transition="in" filter="wipe(up)">
                                      <p:cBhvr>
                                        <p:cTn id="266" dur="500"/>
                                        <p:tgtEl>
                                          <p:spTgt spid="102501"/>
                                        </p:tgtEl>
                                      </p:cBhvr>
                                    </p:animEffect>
                                  </p:childTnLst>
                                </p:cTn>
                              </p:par>
                            </p:childTnLst>
                          </p:cTn>
                        </p:par>
                      </p:childTnLst>
                    </p:cTn>
                  </p:par>
                  <p:par>
                    <p:cTn id="267" fill="hold" nodeType="clickPar">
                      <p:stCondLst>
                        <p:cond delay="indefinite"/>
                      </p:stCondLst>
                      <p:childTnLst>
                        <p:par>
                          <p:cTn id="268" fill="hold" nodeType="withGroup">
                            <p:stCondLst>
                              <p:cond delay="0"/>
                            </p:stCondLst>
                            <p:childTnLst>
                              <p:par>
                                <p:cTn id="269" presetID="22" presetClass="entr" presetSubtype="1" fill="hold" grpId="0" nodeType="clickEffect">
                                  <p:stCondLst>
                                    <p:cond delay="0"/>
                                  </p:stCondLst>
                                  <p:childTnLst>
                                    <p:set>
                                      <p:cBhvr>
                                        <p:cTn id="270" dur="1" fill="hold">
                                          <p:stCondLst>
                                            <p:cond delay="0"/>
                                          </p:stCondLst>
                                        </p:cTn>
                                        <p:tgtEl>
                                          <p:spTgt spid="102497"/>
                                        </p:tgtEl>
                                        <p:attrNameLst>
                                          <p:attrName>style.visibility</p:attrName>
                                        </p:attrNameLst>
                                      </p:cBhvr>
                                      <p:to>
                                        <p:strVal val="visible"/>
                                      </p:to>
                                    </p:set>
                                    <p:animEffect transition="in" filter="wipe(up)">
                                      <p:cBhvr>
                                        <p:cTn id="271" dur="500"/>
                                        <p:tgtEl>
                                          <p:spTgt spid="102497"/>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1" fill="hold" grpId="0" nodeType="clickEffect">
                                  <p:stCondLst>
                                    <p:cond delay="0"/>
                                  </p:stCondLst>
                                  <p:childTnLst>
                                    <p:set>
                                      <p:cBhvr>
                                        <p:cTn id="275" dur="1" fill="hold">
                                          <p:stCondLst>
                                            <p:cond delay="0"/>
                                          </p:stCondLst>
                                        </p:cTn>
                                        <p:tgtEl>
                                          <p:spTgt spid="102502"/>
                                        </p:tgtEl>
                                        <p:attrNameLst>
                                          <p:attrName>style.visibility</p:attrName>
                                        </p:attrNameLst>
                                      </p:cBhvr>
                                      <p:to>
                                        <p:strVal val="visible"/>
                                      </p:to>
                                    </p:set>
                                    <p:animEffect transition="in" filter="wipe(up)">
                                      <p:cBhvr>
                                        <p:cTn id="276" dur="500"/>
                                        <p:tgtEl>
                                          <p:spTgt spid="102502"/>
                                        </p:tgtEl>
                                      </p:cBhvr>
                                    </p:animEffect>
                                  </p:childTnLst>
                                </p:cTn>
                              </p:par>
                            </p:childTnLst>
                          </p:cTn>
                        </p:par>
                      </p:childTnLst>
                    </p:cTn>
                  </p:par>
                  <p:par>
                    <p:cTn id="277" fill="hold" nodeType="clickPar">
                      <p:stCondLst>
                        <p:cond delay="indefinite"/>
                      </p:stCondLst>
                      <p:childTnLst>
                        <p:par>
                          <p:cTn id="278" fill="hold" nodeType="withGroup">
                            <p:stCondLst>
                              <p:cond delay="0"/>
                            </p:stCondLst>
                            <p:childTnLst>
                              <p:par>
                                <p:cTn id="279" presetID="22" presetClass="entr" presetSubtype="1" fill="hold" grpId="0" nodeType="clickEffect">
                                  <p:stCondLst>
                                    <p:cond delay="0"/>
                                  </p:stCondLst>
                                  <p:childTnLst>
                                    <p:set>
                                      <p:cBhvr>
                                        <p:cTn id="280" dur="1" fill="hold">
                                          <p:stCondLst>
                                            <p:cond delay="0"/>
                                          </p:stCondLst>
                                        </p:cTn>
                                        <p:tgtEl>
                                          <p:spTgt spid="102498"/>
                                        </p:tgtEl>
                                        <p:attrNameLst>
                                          <p:attrName>style.visibility</p:attrName>
                                        </p:attrNameLst>
                                      </p:cBhvr>
                                      <p:to>
                                        <p:strVal val="visible"/>
                                      </p:to>
                                    </p:set>
                                    <p:animEffect transition="in" filter="wipe(up)">
                                      <p:cBhvr>
                                        <p:cTn id="281" dur="500"/>
                                        <p:tgtEl>
                                          <p:spTgt spid="102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1" grpId="0" animBg="1" autoUpdateAnimBg="0"/>
      <p:bldP spid="102432" grpId="0" animBg="1" autoUpdateAnimBg="0"/>
      <p:bldP spid="102433" grpId="0" animBg="1" autoUpdateAnimBg="0"/>
      <p:bldP spid="102434" grpId="0" animBg="1" autoUpdateAnimBg="0"/>
      <p:bldP spid="102435" grpId="0" animBg="1" autoUpdateAnimBg="0"/>
      <p:bldP spid="102436" grpId="0" animBg="1" autoUpdateAnimBg="0"/>
      <p:bldP spid="102437" grpId="0" animBg="1" autoUpdateAnimBg="0"/>
      <p:bldP spid="102438" grpId="0" animBg="1" autoUpdateAnimBg="0"/>
      <p:bldP spid="102439" grpId="0" animBg="1" autoUpdateAnimBg="0"/>
      <p:bldP spid="102441" grpId="0" animBg="1" autoUpdateAnimBg="0"/>
      <p:bldP spid="102442" grpId="0" animBg="1" autoUpdateAnimBg="0"/>
      <p:bldP spid="102443" grpId="0" animBg="1" autoUpdateAnimBg="0"/>
      <p:bldP spid="102444" grpId="0" animBg="1" autoUpdateAnimBg="0"/>
      <p:bldP spid="102445" grpId="0" animBg="1" autoUpdateAnimBg="0"/>
      <p:bldP spid="102446" grpId="0" animBg="1" autoUpdateAnimBg="0"/>
      <p:bldP spid="102447" grpId="0" animBg="1" autoUpdateAnimBg="0"/>
      <p:bldP spid="102448" grpId="0" animBg="1" autoUpdateAnimBg="0"/>
      <p:bldP spid="102449" grpId="0" animBg="1" autoUpdateAnimBg="0"/>
      <p:bldP spid="102450" grpId="0" animBg="1" autoUpdateAnimBg="0"/>
      <p:bldP spid="102451" grpId="0" animBg="1"/>
      <p:bldP spid="102452" grpId="0" animBg="1" autoUpdateAnimBg="0"/>
      <p:bldP spid="102453" grpId="0" animBg="1"/>
      <p:bldP spid="102454" grpId="0" animBg="1" autoUpdateAnimBg="0"/>
      <p:bldP spid="102455" grpId="0" animBg="1"/>
      <p:bldP spid="102456" grpId="0" animBg="1"/>
      <p:bldP spid="102457" grpId="0" animBg="1" autoUpdateAnimBg="0"/>
      <p:bldP spid="102458" grpId="0" animBg="1"/>
      <p:bldP spid="102459" grpId="0" animBg="1" autoUpdateAnimBg="0"/>
      <p:bldP spid="102460" grpId="0" animBg="1"/>
      <p:bldP spid="102461" grpId="0" animBg="1" autoUpdateAnimBg="0"/>
      <p:bldP spid="102462" grpId="0" animBg="1" autoUpdateAnimBg="0"/>
      <p:bldP spid="102463" grpId="0" animBg="1" autoUpdateAnimBg="0"/>
      <p:bldP spid="102464" grpId="0" animBg="1"/>
      <p:bldP spid="102465" grpId="0" animBg="1" autoUpdateAnimBg="0"/>
      <p:bldP spid="102466" grpId="0" autoUpdateAnimBg="0"/>
      <p:bldP spid="102467" grpId="0" autoUpdateAnimBg="0"/>
      <p:bldP spid="102471" grpId="0" autoUpdateAnimBg="0"/>
      <p:bldP spid="102483" grpId="0" animBg="1"/>
      <p:bldP spid="102484" grpId="0" animBg="1"/>
      <p:bldP spid="102485" grpId="0" animBg="1"/>
      <p:bldP spid="102486" grpId="0" animBg="1"/>
      <p:bldP spid="102490" grpId="0" animBg="1" autoUpdateAnimBg="0"/>
      <p:bldP spid="102491" grpId="0" animBg="1"/>
      <p:bldP spid="102492" grpId="0" animBg="1" autoUpdateAnimBg="0"/>
      <p:bldP spid="102493" grpId="0" animBg="1" autoUpdateAnimBg="0"/>
      <p:bldP spid="102494" grpId="0" animBg="1"/>
      <p:bldP spid="102495" grpId="0" animBg="1" autoUpdateAnimBg="0"/>
      <p:bldP spid="102496" grpId="0" animBg="1" autoUpdateAnimBg="0"/>
      <p:bldP spid="102497" grpId="0" animBg="1" autoUpdateAnimBg="0"/>
      <p:bldP spid="102498" grpId="0" animBg="1" autoUpdateAnimBg="0"/>
      <p:bldP spid="102499" grpId="0" animBg="1"/>
      <p:bldP spid="102500" grpId="0" animBg="1"/>
      <p:bldP spid="102501" grpId="0" animBg="1"/>
      <p:bldP spid="10250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图的遍历</a:t>
            </a:r>
          </a:p>
        </p:txBody>
      </p:sp>
      <p:sp>
        <p:nvSpPr>
          <p:cNvPr id="3" name="内容占位符 2"/>
          <p:cNvSpPr>
            <a:spLocks noGrp="1"/>
          </p:cNvSpPr>
          <p:nvPr>
            <p:ph idx="1"/>
          </p:nvPr>
        </p:nvSpPr>
        <p:spPr>
          <a:xfrm>
            <a:off x="395288" y="1052736"/>
            <a:ext cx="8569325" cy="5399087"/>
          </a:xfrm>
        </p:spPr>
        <p:txBody>
          <a:bodyPr/>
          <a:lstStyle/>
          <a:p>
            <a:r>
              <a:rPr lang="zh-CN" altLang="en-US" dirty="0"/>
              <a:t>深度优先搜索的示例</a:t>
            </a:r>
          </a:p>
          <a:p>
            <a:endParaRPr lang="zh-CN" alt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97668" y="1628800"/>
            <a:ext cx="8610600" cy="253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矩形 4"/>
          <p:cNvSpPr/>
          <p:nvPr/>
        </p:nvSpPr>
        <p:spPr>
          <a:xfrm>
            <a:off x="683568" y="5013176"/>
            <a:ext cx="7992888" cy="1688860"/>
          </a:xfrm>
          <a:prstGeom prst="rect">
            <a:avLst/>
          </a:prstGeom>
        </p:spPr>
        <p:txBody>
          <a:bodyPr wrap="square">
            <a:spAutoFit/>
          </a:bodyPr>
          <a:lstStyle/>
          <a:p>
            <a:pPr lvl="0" algn="just" fontAlgn="base">
              <a:lnSpc>
                <a:spcPct val="110000"/>
              </a:lnSpc>
              <a:spcBef>
                <a:spcPts val="840"/>
              </a:spcBef>
              <a:spcAft>
                <a:spcPct val="0"/>
              </a:spcAft>
            </a:pP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为了</a:t>
            </a:r>
            <a:r>
              <a:rPr lang="zh-CN" altLang="en-US" sz="2400" b="1" dirty="0">
                <a:solidFill>
                  <a:srgbClr val="0000FF"/>
                </a:solidFill>
                <a:effectLst>
                  <a:outerShdw blurRad="38100" dist="38100" dir="2700000" algn="tl">
                    <a:srgbClr val="C0C0C0"/>
                  </a:outerShdw>
                </a:effectLst>
                <a:latin typeface="Times New Roman" pitchFamily="18" charset="0"/>
                <a:ea typeface="楷体_GB2312" pitchFamily="49" charset="-122"/>
              </a:rPr>
              <a:t>避免重复访问</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，可设置一个标志顶点是否被访问过的辅助数组 </a:t>
            </a:r>
            <a:r>
              <a:rPr lang="en-US" altLang="zh-CN" sz="2400" b="1" i="1" dirty="0" smtClean="0">
                <a:solidFill>
                  <a:srgbClr val="000000"/>
                </a:solidFill>
                <a:effectLst>
                  <a:outerShdw blurRad="38100" dist="38100" dir="2700000" algn="tl">
                    <a:srgbClr val="C0C0C0"/>
                  </a:outerShdw>
                </a:effectLst>
                <a:latin typeface="Times New Roman" pitchFamily="18" charset="0"/>
                <a:ea typeface="楷体_GB2312" pitchFamily="49" charset="-122"/>
              </a:rPr>
              <a:t>visited</a:t>
            </a:r>
            <a:r>
              <a:rPr lang="en-US" altLang="zh-CN"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它的初始状态</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为0</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，在图的遍历过程中，一旦某一个</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顶点</a:t>
            </a:r>
            <a:r>
              <a:rPr lang="en-US" altLang="zh-CN" sz="2400" b="1" i="1" dirty="0" err="1" smtClean="0">
                <a:solidFill>
                  <a:srgbClr val="000000"/>
                </a:solidFill>
                <a:effectLst>
                  <a:outerShdw blurRad="38100" dist="38100" dir="2700000" algn="tl">
                    <a:srgbClr val="C0C0C0"/>
                  </a:outerShdw>
                </a:effectLst>
                <a:latin typeface="Times New Roman" pitchFamily="18" charset="0"/>
                <a:ea typeface="楷体_GB2312" pitchFamily="49" charset="-122"/>
              </a:rPr>
              <a:t>i</a:t>
            </a:r>
            <a:r>
              <a:rPr lang="en-US" altLang="zh-CN" sz="2400" b="1" i="1" baseline="-25000" dirty="0" smtClean="0">
                <a:solidFill>
                  <a:srgbClr val="000000"/>
                </a:solidFill>
                <a:effectLst>
                  <a:outerShdw blurRad="38100" dist="38100" dir="2700000" algn="tl">
                    <a:srgbClr val="C0C0C0"/>
                  </a:outerShdw>
                </a:effectLst>
                <a:latin typeface="Times New Roman" pitchFamily="18" charset="0"/>
                <a:ea typeface="楷体_GB2312" pitchFamily="49" charset="-122"/>
              </a:rPr>
              <a:t> </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被访问，就立即</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让</a:t>
            </a:r>
            <a:r>
              <a:rPr lang="en-US" altLang="zh-CN" sz="2400" b="1" i="1" dirty="0" smtClean="0">
                <a:solidFill>
                  <a:srgbClr val="000000"/>
                </a:solidFill>
                <a:effectLst>
                  <a:outerShdw blurRad="38100" dist="38100" dir="2700000" algn="tl">
                    <a:srgbClr val="C0C0C0"/>
                  </a:outerShdw>
                </a:effectLst>
                <a:latin typeface="Times New Roman" pitchFamily="18" charset="0"/>
                <a:ea typeface="楷体_GB2312" pitchFamily="49" charset="-122"/>
              </a:rPr>
              <a:t>visited</a:t>
            </a:r>
            <a:r>
              <a:rPr lang="en-US" altLang="zh-CN"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a:t>
            </a:r>
            <a:r>
              <a:rPr lang="en-US" altLang="zh-CN" sz="2400" b="1" i="1" dirty="0" err="1" smtClean="0">
                <a:solidFill>
                  <a:srgbClr val="000000"/>
                </a:solidFill>
                <a:effectLst>
                  <a:outerShdw blurRad="38100" dist="38100" dir="2700000" algn="tl">
                    <a:srgbClr val="C0C0C0"/>
                  </a:outerShdw>
                </a:effectLst>
                <a:latin typeface="Times New Roman" pitchFamily="18" charset="0"/>
                <a:ea typeface="楷体_GB2312" pitchFamily="49" charset="-122"/>
              </a:rPr>
              <a:t>i</a:t>
            </a:r>
            <a:r>
              <a:rPr lang="en-US" altLang="zh-CN"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a:t>
            </a:r>
            <a:r>
              <a:rPr lang="zh-CN" altLang="en-US" sz="2400" b="1" dirty="0" smtClean="0">
                <a:solidFill>
                  <a:srgbClr val="000000"/>
                </a:solidFill>
                <a:effectLst>
                  <a:outerShdw blurRad="38100" dist="38100" dir="2700000" algn="tl">
                    <a:srgbClr val="C0C0C0"/>
                  </a:outerShdw>
                </a:effectLst>
                <a:latin typeface="Times New Roman" pitchFamily="18" charset="0"/>
                <a:ea typeface="楷体_GB2312" pitchFamily="49" charset="-122"/>
              </a:rPr>
              <a:t>为1</a:t>
            </a:r>
            <a:r>
              <a:rPr lang="zh-CN" altLang="en-US" sz="2400" b="1" dirty="0">
                <a:solidFill>
                  <a:srgbClr val="000000"/>
                </a:solidFill>
                <a:effectLst>
                  <a:outerShdw blurRad="38100" dist="38100" dir="2700000" algn="tl">
                    <a:srgbClr val="C0C0C0"/>
                  </a:outerShdw>
                </a:effectLst>
                <a:latin typeface="Times New Roman" pitchFamily="18" charset="0"/>
                <a:ea typeface="楷体_GB2312" pitchFamily="49" charset="-122"/>
              </a:rPr>
              <a:t>，防止它被多次访问。</a:t>
            </a:r>
          </a:p>
        </p:txBody>
      </p:sp>
      <p:sp>
        <p:nvSpPr>
          <p:cNvPr id="6" name="矩形 5"/>
          <p:cNvSpPr/>
          <p:nvPr/>
        </p:nvSpPr>
        <p:spPr>
          <a:xfrm>
            <a:off x="683568" y="4149080"/>
            <a:ext cx="8136904" cy="830997"/>
          </a:xfrm>
          <a:prstGeom prst="rect">
            <a:avLst/>
          </a:prstGeom>
        </p:spPr>
        <p:txBody>
          <a:bodyPr wrap="square">
            <a:spAutoFit/>
          </a:bodyPr>
          <a:lstStyle/>
          <a:p>
            <a:r>
              <a:rPr lang="zh-CN" altLang="en-US" sz="2400" b="1" dirty="0" smtClean="0">
                <a:solidFill>
                  <a:srgbClr val="FF0000"/>
                </a:solidFill>
              </a:rPr>
              <a:t>只要顶点间有路径相通，一直访问直到终端，然后再回溯直到所有顶点访问完。</a:t>
            </a:r>
            <a:endParaRPr lang="zh-CN" altLang="en-US" sz="2400" dirty="0"/>
          </a:p>
        </p:txBody>
      </p:sp>
    </p:spTree>
    <p:extLst>
      <p:ext uri="{BB962C8B-B14F-4D97-AF65-F5344CB8AC3E}">
        <p14:creationId xmlns:p14="http://schemas.microsoft.com/office/powerpoint/2010/main" xmlns="" val="316101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Freeform 5"/>
          <p:cNvSpPr>
            <a:spLocks/>
          </p:cNvSpPr>
          <p:nvPr/>
        </p:nvSpPr>
        <p:spPr bwMode="auto">
          <a:xfrm>
            <a:off x="519113" y="3468688"/>
            <a:ext cx="1122362" cy="1587"/>
          </a:xfrm>
          <a:custGeom>
            <a:avLst/>
            <a:gdLst>
              <a:gd name="T0" fmla="*/ 0 w 765"/>
              <a:gd name="T1" fmla="*/ 0 h 1"/>
              <a:gd name="T2" fmla="*/ 2147483646 w 765"/>
              <a:gd name="T3" fmla="*/ 0 h 1"/>
              <a:gd name="T4" fmla="*/ 0 60000 65536"/>
              <a:gd name="T5" fmla="*/ 0 60000 65536"/>
            </a:gdLst>
            <a:ahLst/>
            <a:cxnLst>
              <a:cxn ang="T4">
                <a:pos x="T0" y="T1"/>
              </a:cxn>
              <a:cxn ang="T5">
                <a:pos x="T2" y="T3"/>
              </a:cxn>
            </a:cxnLst>
            <a:rect l="0" t="0" r="r" b="b"/>
            <a:pathLst>
              <a:path w="765" h="1">
                <a:moveTo>
                  <a:pt x="0" y="0"/>
                </a:moveTo>
                <a:lnTo>
                  <a:pt x="765" y="0"/>
                </a:lnTo>
              </a:path>
            </a:pathLst>
          </a:custGeom>
          <a:noFill/>
          <a:ln w="38100" cmpd="sng">
            <a:solidFill>
              <a:srgbClr val="000099"/>
            </a:solidFill>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1988" name="Freeform 6"/>
          <p:cNvSpPr>
            <a:spLocks/>
          </p:cNvSpPr>
          <p:nvPr/>
        </p:nvSpPr>
        <p:spPr bwMode="auto">
          <a:xfrm>
            <a:off x="511175" y="4275138"/>
            <a:ext cx="1057275" cy="1587"/>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1989" name="Text Box 7"/>
          <p:cNvSpPr txBox="1">
            <a:spLocks noChangeArrowheads="1"/>
          </p:cNvSpPr>
          <p:nvPr/>
        </p:nvSpPr>
        <p:spPr bwMode="auto">
          <a:xfrm>
            <a:off x="352425" y="2989263"/>
            <a:ext cx="1600200" cy="490537"/>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深一层递归</a:t>
            </a:r>
          </a:p>
        </p:txBody>
      </p:sp>
      <p:sp>
        <p:nvSpPr>
          <p:cNvPr id="41990" name="Text Box 8"/>
          <p:cNvSpPr txBox="1">
            <a:spLocks noChangeArrowheads="1"/>
          </p:cNvSpPr>
          <p:nvPr/>
        </p:nvSpPr>
        <p:spPr bwMode="auto">
          <a:xfrm>
            <a:off x="428625" y="3698875"/>
            <a:ext cx="1524000" cy="488950"/>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递归返回</a:t>
            </a:r>
          </a:p>
        </p:txBody>
      </p:sp>
      <p:grpSp>
        <p:nvGrpSpPr>
          <p:cNvPr id="2" name="Group 9"/>
          <p:cNvGrpSpPr>
            <a:grpSpLocks/>
          </p:cNvGrpSpPr>
          <p:nvPr/>
        </p:nvGrpSpPr>
        <p:grpSpPr bwMode="auto">
          <a:xfrm>
            <a:off x="900113" y="981075"/>
            <a:ext cx="7377112" cy="617538"/>
            <a:chOff x="547" y="883"/>
            <a:chExt cx="4647" cy="389"/>
          </a:xfrm>
        </p:grpSpPr>
        <p:graphicFrame>
          <p:nvGraphicFramePr>
            <p:cNvPr id="42045" name="Object 10"/>
            <p:cNvGraphicFramePr>
              <a:graphicFrameLocks noChangeAspect="1"/>
            </p:cNvGraphicFramePr>
            <p:nvPr/>
          </p:nvGraphicFramePr>
          <p:xfrm>
            <a:off x="547" y="883"/>
            <a:ext cx="406" cy="389"/>
          </p:xfrm>
          <a:graphic>
            <a:graphicData uri="http://schemas.openxmlformats.org/presentationml/2006/ole">
              <p:oleObj spid="_x0000_s243726" name="Clip" r:id="rId3" imgW="861365" imgH="844906" progId="">
                <p:embed/>
              </p:oleObj>
            </a:graphicData>
          </a:graphic>
        </p:graphicFrame>
        <p:sp>
          <p:nvSpPr>
            <p:cNvPr id="42046" name="Text Box 11"/>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深度优先遍历序列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入栈序列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出栈序列</a:t>
              </a:r>
              <a:r>
                <a:rPr lang="en-US" altLang="zh-CN" sz="2800" b="1" smtClean="0">
                  <a:solidFill>
                    <a:srgbClr val="000000"/>
                  </a:solidFill>
                  <a:latin typeface="Times New Roman" pitchFamily="18" charset="0"/>
                </a:rPr>
                <a:t>?</a:t>
              </a:r>
              <a:endParaRPr lang="en-US" altLang="zh-CN" sz="2800" b="1" smtClean="0">
                <a:solidFill>
                  <a:srgbClr val="FF0000"/>
                </a:solidFill>
                <a:latin typeface="Times New Roman" pitchFamily="18" charset="0"/>
                <a:ea typeface="隶书" pitchFamily="49" charset="-122"/>
              </a:endParaRPr>
            </a:p>
          </p:txBody>
        </p:sp>
      </p:grpSp>
      <p:sp>
        <p:nvSpPr>
          <p:cNvPr id="41992" name="Rectangle 41"/>
          <p:cNvSpPr>
            <a:spLocks noChangeArrowheads="1"/>
          </p:cNvSpPr>
          <p:nvPr/>
        </p:nvSpPr>
        <p:spPr bwMode="auto">
          <a:xfrm>
            <a:off x="7115175" y="2538413"/>
            <a:ext cx="1355725" cy="2620962"/>
          </a:xfrm>
          <a:prstGeom prst="rect">
            <a:avLst/>
          </a:prstGeom>
          <a:solidFill>
            <a:srgbClr val="DDDDDD"/>
          </a:solidFill>
          <a:ln w="9525">
            <a:noFill/>
            <a:miter lim="800000"/>
            <a:headEnd/>
            <a:tailEnd/>
          </a:ln>
          <a:effec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6394" name="Text Box 42"/>
          <p:cNvSpPr txBox="1">
            <a:spLocks noChangeArrowheads="1"/>
          </p:cNvSpPr>
          <p:nvPr/>
        </p:nvSpPr>
        <p:spPr bwMode="auto">
          <a:xfrm>
            <a:off x="7131050" y="4637088"/>
            <a:ext cx="1309688" cy="528637"/>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1</a:t>
            </a:r>
          </a:p>
        </p:txBody>
      </p:sp>
      <p:sp>
        <p:nvSpPr>
          <p:cNvPr id="41994" name="Line 43"/>
          <p:cNvSpPr>
            <a:spLocks noChangeShapeType="1"/>
          </p:cNvSpPr>
          <p:nvPr/>
        </p:nvSpPr>
        <p:spPr bwMode="auto">
          <a:xfrm>
            <a:off x="7132638" y="2544763"/>
            <a:ext cx="0" cy="2620962"/>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1995" name="Line 44"/>
          <p:cNvSpPr>
            <a:spLocks noChangeShapeType="1"/>
          </p:cNvSpPr>
          <p:nvPr/>
        </p:nvSpPr>
        <p:spPr bwMode="auto">
          <a:xfrm>
            <a:off x="8442325" y="2559050"/>
            <a:ext cx="0" cy="2620963"/>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1996" name="Line 45"/>
          <p:cNvSpPr>
            <a:spLocks noChangeShapeType="1"/>
          </p:cNvSpPr>
          <p:nvPr/>
        </p:nvSpPr>
        <p:spPr bwMode="auto">
          <a:xfrm>
            <a:off x="7116763" y="5168900"/>
            <a:ext cx="1325562" cy="0"/>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6398" name="Line 46"/>
          <p:cNvSpPr>
            <a:spLocks noChangeShapeType="1"/>
          </p:cNvSpPr>
          <p:nvPr/>
        </p:nvSpPr>
        <p:spPr bwMode="auto">
          <a:xfrm>
            <a:off x="4024313"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1998" name="Text Box 47"/>
          <p:cNvSpPr txBox="1">
            <a:spLocks noChangeArrowheads="1"/>
          </p:cNvSpPr>
          <p:nvPr/>
        </p:nvSpPr>
        <p:spPr bwMode="auto">
          <a:xfrm>
            <a:off x="3915171" y="5661248"/>
            <a:ext cx="2179638" cy="519112"/>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dirty="0" smtClean="0">
                <a:solidFill>
                  <a:srgbClr val="000000"/>
                </a:solidFill>
              </a:rPr>
              <a:t>遍历序列：</a:t>
            </a:r>
          </a:p>
        </p:txBody>
      </p:sp>
      <p:sp>
        <p:nvSpPr>
          <p:cNvPr id="356400" name="Text Box 48"/>
          <p:cNvSpPr txBox="1">
            <a:spLocks noChangeArrowheads="1"/>
          </p:cNvSpPr>
          <p:nvPr/>
        </p:nvSpPr>
        <p:spPr bwMode="auto">
          <a:xfrm>
            <a:off x="5804296" y="571522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356401" name="Line 49"/>
          <p:cNvSpPr>
            <a:spLocks noChangeShapeType="1"/>
          </p:cNvSpPr>
          <p:nvPr/>
        </p:nvSpPr>
        <p:spPr bwMode="auto">
          <a:xfrm flipH="1">
            <a:off x="3398838" y="2462213"/>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6402" name="Text Box 50"/>
          <p:cNvSpPr txBox="1">
            <a:spLocks noChangeArrowheads="1"/>
          </p:cNvSpPr>
          <p:nvPr/>
        </p:nvSpPr>
        <p:spPr bwMode="auto">
          <a:xfrm>
            <a:off x="6383734" y="573109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356403" name="Text Box 51"/>
          <p:cNvSpPr txBox="1">
            <a:spLocks noChangeArrowheads="1"/>
          </p:cNvSpPr>
          <p:nvPr/>
        </p:nvSpPr>
        <p:spPr bwMode="auto">
          <a:xfrm>
            <a:off x="7131050" y="4119563"/>
            <a:ext cx="1309688" cy="528637"/>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2</a:t>
            </a:r>
          </a:p>
        </p:txBody>
      </p:sp>
      <p:sp>
        <p:nvSpPr>
          <p:cNvPr id="356404" name="Line 52"/>
          <p:cNvSpPr>
            <a:spLocks noChangeShapeType="1"/>
          </p:cNvSpPr>
          <p:nvPr/>
        </p:nvSpPr>
        <p:spPr bwMode="auto">
          <a:xfrm flipH="1">
            <a:off x="2560638" y="3635375"/>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6405" name="Text Box 53"/>
          <p:cNvSpPr txBox="1">
            <a:spLocks noChangeArrowheads="1"/>
          </p:cNvSpPr>
          <p:nvPr/>
        </p:nvSpPr>
        <p:spPr bwMode="auto">
          <a:xfrm>
            <a:off x="6947296" y="574697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4</a:t>
            </a:r>
          </a:p>
        </p:txBody>
      </p:sp>
      <p:sp>
        <p:nvSpPr>
          <p:cNvPr id="356406" name="Text Box 54"/>
          <p:cNvSpPr txBox="1">
            <a:spLocks noChangeArrowheads="1"/>
          </p:cNvSpPr>
          <p:nvPr/>
        </p:nvSpPr>
        <p:spPr bwMode="auto">
          <a:xfrm>
            <a:off x="7131050" y="3584575"/>
            <a:ext cx="1309688"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4</a:t>
            </a:r>
          </a:p>
        </p:txBody>
      </p:sp>
      <p:sp>
        <p:nvSpPr>
          <p:cNvPr id="356407" name="Line 55"/>
          <p:cNvSpPr>
            <a:spLocks noChangeShapeType="1"/>
          </p:cNvSpPr>
          <p:nvPr/>
        </p:nvSpPr>
        <p:spPr bwMode="auto">
          <a:xfrm>
            <a:off x="2833688" y="4854575"/>
            <a:ext cx="701675" cy="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6408" name="Text Box 56"/>
          <p:cNvSpPr txBox="1">
            <a:spLocks noChangeArrowheads="1"/>
          </p:cNvSpPr>
          <p:nvPr/>
        </p:nvSpPr>
        <p:spPr bwMode="auto">
          <a:xfrm>
            <a:off x="7464821" y="573109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5</a:t>
            </a:r>
          </a:p>
        </p:txBody>
      </p:sp>
      <p:sp>
        <p:nvSpPr>
          <p:cNvPr id="356409" name="Text Box 57"/>
          <p:cNvSpPr txBox="1">
            <a:spLocks noChangeArrowheads="1"/>
          </p:cNvSpPr>
          <p:nvPr/>
        </p:nvSpPr>
        <p:spPr bwMode="auto">
          <a:xfrm>
            <a:off x="7131050" y="3052763"/>
            <a:ext cx="1309688" cy="528637"/>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5</a:t>
            </a:r>
          </a:p>
        </p:txBody>
      </p:sp>
      <p:sp>
        <p:nvSpPr>
          <p:cNvPr id="356410" name="Freeform 58"/>
          <p:cNvSpPr>
            <a:spLocks/>
          </p:cNvSpPr>
          <p:nvPr/>
        </p:nvSpPr>
        <p:spPr bwMode="auto">
          <a:xfrm flipH="1" flipV="1">
            <a:off x="2832100" y="4354513"/>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10" name="Rectangle 59"/>
          <p:cNvSpPr>
            <a:spLocks noGrp="1" noChangeArrowheads="1"/>
          </p:cNvSpPr>
          <p:nvPr>
            <p:ph type="title"/>
          </p:nvPr>
        </p:nvSpPr>
        <p:spPr>
          <a:xfrm>
            <a:off x="2195513" y="260350"/>
            <a:ext cx="4191000" cy="533400"/>
          </a:xfrm>
          <a:noFill/>
        </p:spPr>
        <p:txBody>
          <a:bodyPr/>
          <a:lstStyle/>
          <a:p>
            <a:pPr eaLnBrk="1" hangingPunct="1"/>
            <a:r>
              <a:rPr lang="en-US" altLang="zh-CN" sz="3600" b="1" smtClean="0">
                <a:solidFill>
                  <a:schemeClr val="accent2"/>
                </a:solidFill>
                <a:latin typeface="Times New Roman" pitchFamily="18" charset="0"/>
                <a:ea typeface="楷体_GB2312" pitchFamily="49" charset="-122"/>
              </a:rPr>
              <a:t>7.3</a:t>
            </a:r>
            <a:r>
              <a:rPr lang="en-US" altLang="zh-CN" sz="3600" b="1" smtClean="0">
                <a:solidFill>
                  <a:schemeClr val="accent2"/>
                </a:solidFill>
              </a:rPr>
              <a:t>    </a:t>
            </a:r>
            <a:r>
              <a:rPr lang="zh-CN" altLang="en-US" sz="3600" b="1" smtClean="0">
                <a:solidFill>
                  <a:schemeClr val="accent2"/>
                </a:solidFill>
              </a:rPr>
              <a:t>图的遍历</a:t>
            </a:r>
          </a:p>
        </p:txBody>
      </p:sp>
      <p:grpSp>
        <p:nvGrpSpPr>
          <p:cNvPr id="3" name="Group 62"/>
          <p:cNvGrpSpPr>
            <a:grpSpLocks/>
          </p:cNvGrpSpPr>
          <p:nvPr/>
        </p:nvGrpSpPr>
        <p:grpSpPr bwMode="auto">
          <a:xfrm>
            <a:off x="2317750" y="2128838"/>
            <a:ext cx="3652838" cy="4070350"/>
            <a:chOff x="1460" y="1341"/>
            <a:chExt cx="2301" cy="2564"/>
          </a:xfrm>
        </p:grpSpPr>
        <p:sp>
          <p:nvSpPr>
            <p:cNvPr id="42012" name="Line 2"/>
            <p:cNvSpPr>
              <a:spLocks noChangeShapeType="1"/>
            </p:cNvSpPr>
            <p:nvPr/>
          </p:nvSpPr>
          <p:spPr bwMode="auto">
            <a:xfrm flipH="1" flipV="1">
              <a:off x="1782" y="2980"/>
              <a:ext cx="481"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13" name="Line 3"/>
            <p:cNvSpPr>
              <a:spLocks noChangeShapeType="1"/>
            </p:cNvSpPr>
            <p:nvPr/>
          </p:nvSpPr>
          <p:spPr bwMode="auto">
            <a:xfrm>
              <a:off x="2733" y="1646"/>
              <a:ext cx="328" cy="46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14" name="Line 4"/>
            <p:cNvSpPr>
              <a:spLocks noChangeShapeType="1"/>
            </p:cNvSpPr>
            <p:nvPr/>
          </p:nvSpPr>
          <p:spPr bwMode="auto">
            <a:xfrm flipH="1">
              <a:off x="1657" y="2296"/>
              <a:ext cx="361" cy="521"/>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nvGrpSpPr>
            <p:cNvPr id="4" name="Group 13"/>
            <p:cNvGrpSpPr>
              <a:grpSpLocks/>
            </p:cNvGrpSpPr>
            <p:nvPr/>
          </p:nvGrpSpPr>
          <p:grpSpPr bwMode="auto">
            <a:xfrm>
              <a:off x="2477" y="1341"/>
              <a:ext cx="334" cy="375"/>
              <a:chOff x="3721" y="3017"/>
              <a:chExt cx="334" cy="375"/>
            </a:xfrm>
          </p:grpSpPr>
          <p:sp>
            <p:nvSpPr>
              <p:cNvPr id="42043" name="Oval 1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44" name="Text Box 1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16"/>
            <p:cNvGrpSpPr>
              <a:grpSpLocks/>
            </p:cNvGrpSpPr>
            <p:nvPr/>
          </p:nvGrpSpPr>
          <p:grpSpPr bwMode="auto">
            <a:xfrm>
              <a:off x="3015" y="2051"/>
              <a:ext cx="334" cy="375"/>
              <a:chOff x="3721" y="3017"/>
              <a:chExt cx="334" cy="375"/>
            </a:xfrm>
          </p:grpSpPr>
          <p:sp>
            <p:nvSpPr>
              <p:cNvPr id="42041" name="Oval 17"/>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42" name="Text Box 18"/>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19"/>
            <p:cNvGrpSpPr>
              <a:grpSpLocks/>
            </p:cNvGrpSpPr>
            <p:nvPr/>
          </p:nvGrpSpPr>
          <p:grpSpPr bwMode="auto">
            <a:xfrm>
              <a:off x="1942" y="1994"/>
              <a:ext cx="334" cy="375"/>
              <a:chOff x="3721" y="3017"/>
              <a:chExt cx="334" cy="375"/>
            </a:xfrm>
          </p:grpSpPr>
          <p:sp>
            <p:nvSpPr>
              <p:cNvPr id="42039" name="Oval 20"/>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40" name="Text Box 21"/>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22"/>
            <p:cNvGrpSpPr>
              <a:grpSpLocks/>
            </p:cNvGrpSpPr>
            <p:nvPr/>
          </p:nvGrpSpPr>
          <p:grpSpPr bwMode="auto">
            <a:xfrm>
              <a:off x="1460" y="2771"/>
              <a:ext cx="334" cy="375"/>
              <a:chOff x="3721" y="3017"/>
              <a:chExt cx="334" cy="375"/>
            </a:xfrm>
          </p:grpSpPr>
          <p:sp>
            <p:nvSpPr>
              <p:cNvPr id="42037" name="Oval 2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38" name="Text Box 2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25"/>
            <p:cNvGrpSpPr>
              <a:grpSpLocks/>
            </p:cNvGrpSpPr>
            <p:nvPr/>
          </p:nvGrpSpPr>
          <p:grpSpPr bwMode="auto">
            <a:xfrm>
              <a:off x="2257" y="2771"/>
              <a:ext cx="334" cy="375"/>
              <a:chOff x="3721" y="3017"/>
              <a:chExt cx="334" cy="375"/>
            </a:xfrm>
          </p:grpSpPr>
          <p:sp>
            <p:nvSpPr>
              <p:cNvPr id="42035" name="Oval 2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36" name="Text Box 2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28"/>
            <p:cNvGrpSpPr>
              <a:grpSpLocks/>
            </p:cNvGrpSpPr>
            <p:nvPr/>
          </p:nvGrpSpPr>
          <p:grpSpPr bwMode="auto">
            <a:xfrm>
              <a:off x="2634" y="2790"/>
              <a:ext cx="334" cy="375"/>
              <a:chOff x="3721" y="3017"/>
              <a:chExt cx="334" cy="375"/>
            </a:xfrm>
          </p:grpSpPr>
          <p:sp>
            <p:nvSpPr>
              <p:cNvPr id="42033" name="Oval 2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34" name="Text Box 3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31"/>
            <p:cNvGrpSpPr>
              <a:grpSpLocks/>
            </p:cNvGrpSpPr>
            <p:nvPr/>
          </p:nvGrpSpPr>
          <p:grpSpPr bwMode="auto">
            <a:xfrm>
              <a:off x="3427" y="2801"/>
              <a:ext cx="334" cy="375"/>
              <a:chOff x="3721" y="3017"/>
              <a:chExt cx="334" cy="375"/>
            </a:xfrm>
          </p:grpSpPr>
          <p:sp>
            <p:nvSpPr>
              <p:cNvPr id="42031" name="Oval 32"/>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32" name="Text Box 33"/>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34"/>
            <p:cNvGrpSpPr>
              <a:grpSpLocks/>
            </p:cNvGrpSpPr>
            <p:nvPr/>
          </p:nvGrpSpPr>
          <p:grpSpPr bwMode="auto">
            <a:xfrm>
              <a:off x="1863" y="3530"/>
              <a:ext cx="334" cy="375"/>
              <a:chOff x="3721" y="3017"/>
              <a:chExt cx="334" cy="375"/>
            </a:xfrm>
          </p:grpSpPr>
          <p:sp>
            <p:nvSpPr>
              <p:cNvPr id="42029" name="Oval 3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2030" name="Text Box 3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42023" name="Line 37"/>
            <p:cNvSpPr>
              <a:spLocks noChangeShapeType="1"/>
            </p:cNvSpPr>
            <p:nvPr/>
          </p:nvSpPr>
          <p:spPr bwMode="auto">
            <a:xfrm>
              <a:off x="2167" y="2328"/>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24" name="Line 38"/>
            <p:cNvSpPr>
              <a:spLocks noChangeShapeType="1"/>
            </p:cNvSpPr>
            <p:nvPr/>
          </p:nvSpPr>
          <p:spPr bwMode="auto">
            <a:xfrm flipH="1">
              <a:off x="2839" y="2375"/>
              <a:ext cx="259" cy="45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25" name="Line 39"/>
            <p:cNvSpPr>
              <a:spLocks noChangeShapeType="1"/>
            </p:cNvSpPr>
            <p:nvPr/>
          </p:nvSpPr>
          <p:spPr bwMode="auto">
            <a:xfrm flipH="1" flipV="1">
              <a:off x="2942" y="2990"/>
              <a:ext cx="481"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26" name="Line 40"/>
            <p:cNvSpPr>
              <a:spLocks noChangeShapeType="1"/>
            </p:cNvSpPr>
            <p:nvPr/>
          </p:nvSpPr>
          <p:spPr bwMode="auto">
            <a:xfrm>
              <a:off x="1668" y="3115"/>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27" name="Line 60"/>
            <p:cNvSpPr>
              <a:spLocks noChangeShapeType="1"/>
            </p:cNvSpPr>
            <p:nvPr/>
          </p:nvSpPr>
          <p:spPr bwMode="auto">
            <a:xfrm flipH="1">
              <a:off x="2200" y="1616"/>
              <a:ext cx="317" cy="475"/>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2028" name="Line 61"/>
            <p:cNvSpPr>
              <a:spLocks noChangeShapeType="1"/>
            </p:cNvSpPr>
            <p:nvPr/>
          </p:nvSpPr>
          <p:spPr bwMode="auto">
            <a:xfrm>
              <a:off x="3243" y="2387"/>
              <a:ext cx="317" cy="453"/>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6398"/>
                                        </p:tgtEl>
                                        <p:attrNameLst>
                                          <p:attrName>style.visibility</p:attrName>
                                        </p:attrNameLst>
                                      </p:cBhvr>
                                      <p:to>
                                        <p:strVal val="visible"/>
                                      </p:to>
                                    </p:set>
                                    <p:animEffect transition="in" filter="wipe(up)">
                                      <p:cBhvr>
                                        <p:cTn id="7" dur="500"/>
                                        <p:tgtEl>
                                          <p:spTgt spid="356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640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356394"/>
                                        </p:tgtEl>
                                        <p:attrNameLst>
                                          <p:attrName>style.visibility</p:attrName>
                                        </p:attrNameLst>
                                      </p:cBhvr>
                                      <p:to>
                                        <p:strVal val="visible"/>
                                      </p:to>
                                    </p:set>
                                    <p:anim calcmode="lin" valueType="num">
                                      <p:cBhvr additive="base">
                                        <p:cTn id="16" dur="500" fill="hold"/>
                                        <p:tgtEl>
                                          <p:spTgt spid="356394"/>
                                        </p:tgtEl>
                                        <p:attrNameLst>
                                          <p:attrName>ppt_x</p:attrName>
                                        </p:attrNameLst>
                                      </p:cBhvr>
                                      <p:tavLst>
                                        <p:tav tm="0">
                                          <p:val>
                                            <p:strVal val="#ppt_x"/>
                                          </p:val>
                                        </p:tav>
                                        <p:tav tm="100000">
                                          <p:val>
                                            <p:strVal val="#ppt_x"/>
                                          </p:val>
                                        </p:tav>
                                      </p:tavLst>
                                    </p:anim>
                                    <p:anim calcmode="lin" valueType="num">
                                      <p:cBhvr additive="base">
                                        <p:cTn id="17" dur="500" fill="hold"/>
                                        <p:tgtEl>
                                          <p:spTgt spid="356394"/>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6401"/>
                                        </p:tgtEl>
                                        <p:attrNameLst>
                                          <p:attrName>style.visibility</p:attrName>
                                        </p:attrNameLst>
                                      </p:cBhvr>
                                      <p:to>
                                        <p:strVal val="visible"/>
                                      </p:to>
                                    </p:set>
                                    <p:animEffect transition="in" filter="wipe(up)">
                                      <p:cBhvr>
                                        <p:cTn id="22" dur="500"/>
                                        <p:tgtEl>
                                          <p:spTgt spid="3564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640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56403"/>
                                        </p:tgtEl>
                                        <p:attrNameLst>
                                          <p:attrName>style.visibility</p:attrName>
                                        </p:attrNameLst>
                                      </p:cBhvr>
                                      <p:to>
                                        <p:strVal val="visible"/>
                                      </p:to>
                                    </p:set>
                                    <p:anim calcmode="lin" valueType="num">
                                      <p:cBhvr additive="base">
                                        <p:cTn id="31" dur="500" fill="hold"/>
                                        <p:tgtEl>
                                          <p:spTgt spid="356403"/>
                                        </p:tgtEl>
                                        <p:attrNameLst>
                                          <p:attrName>ppt_x</p:attrName>
                                        </p:attrNameLst>
                                      </p:cBhvr>
                                      <p:tavLst>
                                        <p:tav tm="0">
                                          <p:val>
                                            <p:strVal val="#ppt_x"/>
                                          </p:val>
                                        </p:tav>
                                        <p:tav tm="100000">
                                          <p:val>
                                            <p:strVal val="#ppt_x"/>
                                          </p:val>
                                        </p:tav>
                                      </p:tavLst>
                                    </p:anim>
                                    <p:anim calcmode="lin" valueType="num">
                                      <p:cBhvr additive="base">
                                        <p:cTn id="32" dur="500" fill="hold"/>
                                        <p:tgtEl>
                                          <p:spTgt spid="35640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6404"/>
                                        </p:tgtEl>
                                        <p:attrNameLst>
                                          <p:attrName>style.visibility</p:attrName>
                                        </p:attrNameLst>
                                      </p:cBhvr>
                                      <p:to>
                                        <p:strVal val="visible"/>
                                      </p:to>
                                    </p:set>
                                    <p:animEffect transition="in" filter="wipe(up)">
                                      <p:cBhvr>
                                        <p:cTn id="37" dur="500"/>
                                        <p:tgtEl>
                                          <p:spTgt spid="3564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5640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356406"/>
                                        </p:tgtEl>
                                        <p:attrNameLst>
                                          <p:attrName>style.visibility</p:attrName>
                                        </p:attrNameLst>
                                      </p:cBhvr>
                                      <p:to>
                                        <p:strVal val="visible"/>
                                      </p:to>
                                    </p:set>
                                    <p:anim calcmode="lin" valueType="num">
                                      <p:cBhvr additive="base">
                                        <p:cTn id="46" dur="500" fill="hold"/>
                                        <p:tgtEl>
                                          <p:spTgt spid="356406"/>
                                        </p:tgtEl>
                                        <p:attrNameLst>
                                          <p:attrName>ppt_x</p:attrName>
                                        </p:attrNameLst>
                                      </p:cBhvr>
                                      <p:tavLst>
                                        <p:tav tm="0">
                                          <p:val>
                                            <p:strVal val="#ppt_x"/>
                                          </p:val>
                                        </p:tav>
                                        <p:tav tm="100000">
                                          <p:val>
                                            <p:strVal val="#ppt_x"/>
                                          </p:val>
                                        </p:tav>
                                      </p:tavLst>
                                    </p:anim>
                                    <p:anim calcmode="lin" valueType="num">
                                      <p:cBhvr additive="base">
                                        <p:cTn id="47" dur="500" fill="hold"/>
                                        <p:tgtEl>
                                          <p:spTgt spid="356406"/>
                                        </p:tgtEl>
                                        <p:attrNameLst>
                                          <p:attrName>ppt_y</p:attrName>
                                        </p:attrNameLst>
                                      </p:cBhvr>
                                      <p:tavLst>
                                        <p:tav tm="0">
                                          <p:val>
                                            <p:strVal val="0-#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56407"/>
                                        </p:tgtEl>
                                        <p:attrNameLst>
                                          <p:attrName>style.visibility</p:attrName>
                                        </p:attrNameLst>
                                      </p:cBhvr>
                                      <p:to>
                                        <p:strVal val="visible"/>
                                      </p:to>
                                    </p:set>
                                    <p:animEffect transition="in" filter="wipe(up)">
                                      <p:cBhvr>
                                        <p:cTn id="52" dur="500"/>
                                        <p:tgtEl>
                                          <p:spTgt spid="3564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640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356409"/>
                                        </p:tgtEl>
                                        <p:attrNameLst>
                                          <p:attrName>style.visibility</p:attrName>
                                        </p:attrNameLst>
                                      </p:cBhvr>
                                      <p:to>
                                        <p:strVal val="visible"/>
                                      </p:to>
                                    </p:set>
                                    <p:anim calcmode="lin" valueType="num">
                                      <p:cBhvr additive="base">
                                        <p:cTn id="61" dur="500" fill="hold"/>
                                        <p:tgtEl>
                                          <p:spTgt spid="356409"/>
                                        </p:tgtEl>
                                        <p:attrNameLst>
                                          <p:attrName>ppt_x</p:attrName>
                                        </p:attrNameLst>
                                      </p:cBhvr>
                                      <p:tavLst>
                                        <p:tav tm="0">
                                          <p:val>
                                            <p:strVal val="#ppt_x"/>
                                          </p:val>
                                        </p:tav>
                                        <p:tav tm="100000">
                                          <p:val>
                                            <p:strVal val="#ppt_x"/>
                                          </p:val>
                                        </p:tav>
                                      </p:tavLst>
                                    </p:anim>
                                    <p:anim calcmode="lin" valueType="num">
                                      <p:cBhvr additive="base">
                                        <p:cTn id="62" dur="500" fill="hold"/>
                                        <p:tgtEl>
                                          <p:spTgt spid="356409"/>
                                        </p:tgtEl>
                                        <p:attrNameLst>
                                          <p:attrName>ppt_y</p:attrName>
                                        </p:attrNameLst>
                                      </p:cBhvr>
                                      <p:tavLst>
                                        <p:tav tm="0">
                                          <p:val>
                                            <p:strVal val="0-#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xit" presetSubtype="1" fill="hold" grpId="1" nodeType="clickEffect">
                                  <p:stCondLst>
                                    <p:cond delay="0"/>
                                  </p:stCondLst>
                                  <p:childTnLst>
                                    <p:anim calcmode="lin" valueType="num">
                                      <p:cBhvr additive="base">
                                        <p:cTn id="66" dur="500"/>
                                        <p:tgtEl>
                                          <p:spTgt spid="356409"/>
                                        </p:tgtEl>
                                        <p:attrNameLst>
                                          <p:attrName>ppt_x</p:attrName>
                                        </p:attrNameLst>
                                      </p:cBhvr>
                                      <p:tavLst>
                                        <p:tav tm="0">
                                          <p:val>
                                            <p:strVal val="ppt_x"/>
                                          </p:val>
                                        </p:tav>
                                        <p:tav tm="100000">
                                          <p:val>
                                            <p:strVal val="ppt_x"/>
                                          </p:val>
                                        </p:tav>
                                      </p:tavLst>
                                    </p:anim>
                                    <p:anim calcmode="lin" valueType="num">
                                      <p:cBhvr additive="base">
                                        <p:cTn id="67" dur="500"/>
                                        <p:tgtEl>
                                          <p:spTgt spid="356409"/>
                                        </p:tgtEl>
                                        <p:attrNameLst>
                                          <p:attrName>ppt_y</p:attrName>
                                        </p:attrNameLst>
                                      </p:cBhvr>
                                      <p:tavLst>
                                        <p:tav tm="0">
                                          <p:val>
                                            <p:strVal val="ppt_y"/>
                                          </p:val>
                                        </p:tav>
                                        <p:tav tm="100000">
                                          <p:val>
                                            <p:strVal val="0-ppt_h/2"/>
                                          </p:val>
                                        </p:tav>
                                      </p:tavLst>
                                    </p:anim>
                                    <p:set>
                                      <p:cBhvr>
                                        <p:cTn id="68" dur="1" fill="hold">
                                          <p:stCondLst>
                                            <p:cond delay="499"/>
                                          </p:stCondLst>
                                        </p:cTn>
                                        <p:tgtEl>
                                          <p:spTgt spid="356409"/>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356410"/>
                                        </p:tgtEl>
                                        <p:attrNameLst>
                                          <p:attrName>style.visibility</p:attrName>
                                        </p:attrNameLst>
                                      </p:cBhvr>
                                      <p:to>
                                        <p:strVal val="visible"/>
                                      </p:to>
                                    </p:set>
                                    <p:animEffect transition="in" filter="wipe(right)">
                                      <p:cBhvr>
                                        <p:cTn id="73" dur="500"/>
                                        <p:tgtEl>
                                          <p:spTgt spid="356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94" grpId="0" animBg="1"/>
      <p:bldP spid="356398" grpId="0" animBg="1"/>
      <p:bldP spid="356400" grpId="0"/>
      <p:bldP spid="356401" grpId="0" animBg="1"/>
      <p:bldP spid="356402" grpId="0"/>
      <p:bldP spid="356403" grpId="0" animBg="1"/>
      <p:bldP spid="356404" grpId="0" animBg="1"/>
      <p:bldP spid="356405" grpId="0"/>
      <p:bldP spid="356406" grpId="0" animBg="1"/>
      <p:bldP spid="356407" grpId="0" animBg="1"/>
      <p:bldP spid="356408" grpId="0"/>
      <p:bldP spid="356409" grpId="0" animBg="1"/>
      <p:bldP spid="356409" grpId="1" animBg="1"/>
      <p:bldP spid="3564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Freeform 5"/>
          <p:cNvSpPr>
            <a:spLocks/>
          </p:cNvSpPr>
          <p:nvPr/>
        </p:nvSpPr>
        <p:spPr bwMode="auto">
          <a:xfrm>
            <a:off x="519113" y="3468688"/>
            <a:ext cx="1122362" cy="1587"/>
          </a:xfrm>
          <a:custGeom>
            <a:avLst/>
            <a:gdLst>
              <a:gd name="T0" fmla="*/ 0 w 765"/>
              <a:gd name="T1" fmla="*/ 0 h 1"/>
              <a:gd name="T2" fmla="*/ 2147483646 w 765"/>
              <a:gd name="T3" fmla="*/ 0 h 1"/>
              <a:gd name="T4" fmla="*/ 0 60000 65536"/>
              <a:gd name="T5" fmla="*/ 0 60000 65536"/>
            </a:gdLst>
            <a:ahLst/>
            <a:cxnLst>
              <a:cxn ang="T4">
                <a:pos x="T0" y="T1"/>
              </a:cxn>
              <a:cxn ang="T5">
                <a:pos x="T2" y="T3"/>
              </a:cxn>
            </a:cxnLst>
            <a:rect l="0" t="0" r="r" b="b"/>
            <a:pathLst>
              <a:path w="765" h="1">
                <a:moveTo>
                  <a:pt x="0" y="0"/>
                </a:moveTo>
                <a:lnTo>
                  <a:pt x="765" y="0"/>
                </a:lnTo>
              </a:path>
            </a:pathLst>
          </a:custGeom>
          <a:noFill/>
          <a:ln w="38100" cmpd="sng">
            <a:solidFill>
              <a:srgbClr val="000099"/>
            </a:solidFill>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12" name="Freeform 6"/>
          <p:cNvSpPr>
            <a:spLocks/>
          </p:cNvSpPr>
          <p:nvPr/>
        </p:nvSpPr>
        <p:spPr bwMode="auto">
          <a:xfrm>
            <a:off x="511175" y="4275138"/>
            <a:ext cx="1057275" cy="1587"/>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13" name="Text Box 7"/>
          <p:cNvSpPr txBox="1">
            <a:spLocks noChangeArrowheads="1"/>
          </p:cNvSpPr>
          <p:nvPr/>
        </p:nvSpPr>
        <p:spPr bwMode="auto">
          <a:xfrm>
            <a:off x="352425" y="2989263"/>
            <a:ext cx="1600200" cy="490537"/>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深一层递归</a:t>
            </a:r>
          </a:p>
        </p:txBody>
      </p:sp>
      <p:sp>
        <p:nvSpPr>
          <p:cNvPr id="43014" name="Text Box 8"/>
          <p:cNvSpPr txBox="1">
            <a:spLocks noChangeArrowheads="1"/>
          </p:cNvSpPr>
          <p:nvPr/>
        </p:nvSpPr>
        <p:spPr bwMode="auto">
          <a:xfrm>
            <a:off x="428625" y="3698875"/>
            <a:ext cx="1524000" cy="488950"/>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递归返回</a:t>
            </a:r>
          </a:p>
        </p:txBody>
      </p:sp>
      <p:grpSp>
        <p:nvGrpSpPr>
          <p:cNvPr id="2" name="Group 9"/>
          <p:cNvGrpSpPr>
            <a:grpSpLocks/>
          </p:cNvGrpSpPr>
          <p:nvPr/>
        </p:nvGrpSpPr>
        <p:grpSpPr bwMode="auto">
          <a:xfrm>
            <a:off x="900113" y="908050"/>
            <a:ext cx="7377112" cy="617538"/>
            <a:chOff x="547" y="883"/>
            <a:chExt cx="4647" cy="389"/>
          </a:xfrm>
        </p:grpSpPr>
        <p:graphicFrame>
          <p:nvGraphicFramePr>
            <p:cNvPr id="43072" name="Object 10"/>
            <p:cNvGraphicFramePr>
              <a:graphicFrameLocks noChangeAspect="1"/>
            </p:cNvGraphicFramePr>
            <p:nvPr/>
          </p:nvGraphicFramePr>
          <p:xfrm>
            <a:off x="547" y="883"/>
            <a:ext cx="406" cy="389"/>
          </p:xfrm>
          <a:graphic>
            <a:graphicData uri="http://schemas.openxmlformats.org/presentationml/2006/ole">
              <p:oleObj spid="_x0000_s244750" name="Clip" r:id="rId3" imgW="861365" imgH="844906" progId="">
                <p:embed/>
              </p:oleObj>
            </a:graphicData>
          </a:graphic>
        </p:graphicFrame>
        <p:sp>
          <p:nvSpPr>
            <p:cNvPr id="43073" name="Text Box 11"/>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深度优先遍历序列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入栈序列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出栈序列</a:t>
              </a:r>
              <a:r>
                <a:rPr lang="en-US" altLang="zh-CN" sz="2800" b="1" smtClean="0">
                  <a:solidFill>
                    <a:srgbClr val="000000"/>
                  </a:solidFill>
                  <a:latin typeface="Times New Roman" pitchFamily="18" charset="0"/>
                </a:rPr>
                <a:t>?</a:t>
              </a:r>
              <a:endParaRPr lang="en-US" altLang="zh-CN" sz="2800" b="1" smtClean="0">
                <a:solidFill>
                  <a:srgbClr val="FF0000"/>
                </a:solidFill>
                <a:latin typeface="Times New Roman" pitchFamily="18" charset="0"/>
                <a:ea typeface="隶书" pitchFamily="49" charset="-122"/>
              </a:endParaRPr>
            </a:p>
          </p:txBody>
        </p:sp>
      </p:grpSp>
      <p:sp>
        <p:nvSpPr>
          <p:cNvPr id="43016" name="Rectangle 41"/>
          <p:cNvSpPr>
            <a:spLocks noChangeArrowheads="1"/>
          </p:cNvSpPr>
          <p:nvPr/>
        </p:nvSpPr>
        <p:spPr bwMode="auto">
          <a:xfrm>
            <a:off x="7115175" y="2538413"/>
            <a:ext cx="1355725" cy="2620962"/>
          </a:xfrm>
          <a:prstGeom prst="rect">
            <a:avLst/>
          </a:prstGeom>
          <a:solidFill>
            <a:srgbClr val="DDDDDD"/>
          </a:solidFill>
          <a:ln w="9525">
            <a:noFill/>
            <a:miter lim="800000"/>
            <a:headEnd/>
            <a:tailEnd/>
          </a:ln>
          <a:effec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17" name="Text Box 42"/>
          <p:cNvSpPr txBox="1">
            <a:spLocks noChangeArrowheads="1"/>
          </p:cNvSpPr>
          <p:nvPr/>
        </p:nvSpPr>
        <p:spPr bwMode="auto">
          <a:xfrm>
            <a:off x="7131050" y="4637088"/>
            <a:ext cx="1309688" cy="528637"/>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1</a:t>
            </a:r>
          </a:p>
        </p:txBody>
      </p:sp>
      <p:sp>
        <p:nvSpPr>
          <p:cNvPr id="43018" name="Line 43"/>
          <p:cNvSpPr>
            <a:spLocks noChangeShapeType="1"/>
          </p:cNvSpPr>
          <p:nvPr/>
        </p:nvSpPr>
        <p:spPr bwMode="auto">
          <a:xfrm>
            <a:off x="7132638" y="2544763"/>
            <a:ext cx="0" cy="2620962"/>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19" name="Line 44"/>
          <p:cNvSpPr>
            <a:spLocks noChangeShapeType="1"/>
          </p:cNvSpPr>
          <p:nvPr/>
        </p:nvSpPr>
        <p:spPr bwMode="auto">
          <a:xfrm>
            <a:off x="8442325" y="2559050"/>
            <a:ext cx="0" cy="2620963"/>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20" name="Line 45"/>
          <p:cNvSpPr>
            <a:spLocks noChangeShapeType="1"/>
          </p:cNvSpPr>
          <p:nvPr/>
        </p:nvSpPr>
        <p:spPr bwMode="auto">
          <a:xfrm>
            <a:off x="7116763" y="5168900"/>
            <a:ext cx="1325562" cy="0"/>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21" name="Line 46"/>
          <p:cNvSpPr>
            <a:spLocks noChangeShapeType="1"/>
          </p:cNvSpPr>
          <p:nvPr/>
        </p:nvSpPr>
        <p:spPr bwMode="auto">
          <a:xfrm>
            <a:off x="4024313"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22" name="Text Box 47"/>
          <p:cNvSpPr txBox="1">
            <a:spLocks noChangeArrowheads="1"/>
          </p:cNvSpPr>
          <p:nvPr/>
        </p:nvSpPr>
        <p:spPr bwMode="auto">
          <a:xfrm>
            <a:off x="3995936" y="5702325"/>
            <a:ext cx="2179638" cy="519112"/>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smtClean="0">
                <a:solidFill>
                  <a:srgbClr val="000000"/>
                </a:solidFill>
              </a:rPr>
              <a:t>遍历序列：</a:t>
            </a:r>
          </a:p>
        </p:txBody>
      </p:sp>
      <p:sp>
        <p:nvSpPr>
          <p:cNvPr id="43023" name="Text Box 48"/>
          <p:cNvSpPr txBox="1">
            <a:spLocks noChangeArrowheads="1"/>
          </p:cNvSpPr>
          <p:nvPr/>
        </p:nvSpPr>
        <p:spPr bwMode="auto">
          <a:xfrm>
            <a:off x="5885061" y="5756300"/>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43024" name="Line 49"/>
          <p:cNvSpPr>
            <a:spLocks noChangeShapeType="1"/>
          </p:cNvSpPr>
          <p:nvPr/>
        </p:nvSpPr>
        <p:spPr bwMode="auto">
          <a:xfrm flipH="1">
            <a:off x="3398838" y="2462213"/>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25" name="Text Box 50"/>
          <p:cNvSpPr txBox="1">
            <a:spLocks noChangeArrowheads="1"/>
          </p:cNvSpPr>
          <p:nvPr/>
        </p:nvSpPr>
        <p:spPr bwMode="auto">
          <a:xfrm>
            <a:off x="6464499" y="5772175"/>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43026" name="Text Box 51"/>
          <p:cNvSpPr txBox="1">
            <a:spLocks noChangeArrowheads="1"/>
          </p:cNvSpPr>
          <p:nvPr/>
        </p:nvSpPr>
        <p:spPr bwMode="auto">
          <a:xfrm>
            <a:off x="7131050" y="4119563"/>
            <a:ext cx="1309688" cy="528637"/>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2</a:t>
            </a:r>
          </a:p>
        </p:txBody>
      </p:sp>
      <p:sp>
        <p:nvSpPr>
          <p:cNvPr id="43027" name="Line 52"/>
          <p:cNvSpPr>
            <a:spLocks noChangeShapeType="1"/>
          </p:cNvSpPr>
          <p:nvPr/>
        </p:nvSpPr>
        <p:spPr bwMode="auto">
          <a:xfrm flipH="1">
            <a:off x="2560638" y="3635375"/>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28" name="Text Box 53"/>
          <p:cNvSpPr txBox="1">
            <a:spLocks noChangeArrowheads="1"/>
          </p:cNvSpPr>
          <p:nvPr/>
        </p:nvSpPr>
        <p:spPr bwMode="auto">
          <a:xfrm>
            <a:off x="7028061" y="5788050"/>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4</a:t>
            </a:r>
          </a:p>
        </p:txBody>
      </p:sp>
      <p:sp>
        <p:nvSpPr>
          <p:cNvPr id="43029" name="Text Box 54"/>
          <p:cNvSpPr txBox="1">
            <a:spLocks noChangeArrowheads="1"/>
          </p:cNvSpPr>
          <p:nvPr/>
        </p:nvSpPr>
        <p:spPr bwMode="auto">
          <a:xfrm>
            <a:off x="7131050" y="3600450"/>
            <a:ext cx="1309688"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4</a:t>
            </a:r>
          </a:p>
        </p:txBody>
      </p:sp>
      <p:sp>
        <p:nvSpPr>
          <p:cNvPr id="43030" name="Line 55"/>
          <p:cNvSpPr>
            <a:spLocks noChangeShapeType="1"/>
          </p:cNvSpPr>
          <p:nvPr/>
        </p:nvSpPr>
        <p:spPr bwMode="auto">
          <a:xfrm>
            <a:off x="2833688" y="4854575"/>
            <a:ext cx="701675" cy="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31" name="Text Box 56"/>
          <p:cNvSpPr txBox="1">
            <a:spLocks noChangeArrowheads="1"/>
          </p:cNvSpPr>
          <p:nvPr/>
        </p:nvSpPr>
        <p:spPr bwMode="auto">
          <a:xfrm>
            <a:off x="7545586" y="5772175"/>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5</a:t>
            </a:r>
          </a:p>
        </p:txBody>
      </p:sp>
      <p:sp>
        <p:nvSpPr>
          <p:cNvPr id="43032" name="Freeform 57"/>
          <p:cNvSpPr>
            <a:spLocks/>
          </p:cNvSpPr>
          <p:nvPr/>
        </p:nvSpPr>
        <p:spPr bwMode="auto">
          <a:xfrm flipH="1" flipV="1">
            <a:off x="2832100" y="4354513"/>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7434" name="Line 58"/>
          <p:cNvSpPr>
            <a:spLocks noChangeShapeType="1"/>
          </p:cNvSpPr>
          <p:nvPr/>
        </p:nvSpPr>
        <p:spPr bwMode="auto">
          <a:xfrm>
            <a:off x="2484438" y="5037138"/>
            <a:ext cx="379412" cy="76200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7435" name="Text Box 59"/>
          <p:cNvSpPr txBox="1">
            <a:spLocks noChangeArrowheads="1"/>
          </p:cNvSpPr>
          <p:nvPr/>
        </p:nvSpPr>
        <p:spPr bwMode="auto">
          <a:xfrm>
            <a:off x="8002786" y="5788050"/>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8</a:t>
            </a:r>
          </a:p>
        </p:txBody>
      </p:sp>
      <p:sp>
        <p:nvSpPr>
          <p:cNvPr id="357436" name="Text Box 60"/>
          <p:cNvSpPr txBox="1">
            <a:spLocks noChangeArrowheads="1"/>
          </p:cNvSpPr>
          <p:nvPr/>
        </p:nvSpPr>
        <p:spPr bwMode="auto">
          <a:xfrm>
            <a:off x="7132638" y="3082925"/>
            <a:ext cx="1309687"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8</a:t>
            </a:r>
          </a:p>
        </p:txBody>
      </p:sp>
      <p:sp>
        <p:nvSpPr>
          <p:cNvPr id="357437" name="Freeform 61"/>
          <p:cNvSpPr>
            <a:spLocks/>
          </p:cNvSpPr>
          <p:nvPr/>
        </p:nvSpPr>
        <p:spPr bwMode="auto">
          <a:xfrm rot="3754273" flipH="1" flipV="1">
            <a:off x="2742407" y="5085556"/>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37" name="Rectangle 62"/>
          <p:cNvSpPr>
            <a:spLocks noGrp="1" noChangeArrowheads="1"/>
          </p:cNvSpPr>
          <p:nvPr>
            <p:ph type="title"/>
          </p:nvPr>
        </p:nvSpPr>
        <p:spPr>
          <a:xfrm>
            <a:off x="2195513" y="260350"/>
            <a:ext cx="4191000" cy="533400"/>
          </a:xfrm>
          <a:noFill/>
        </p:spPr>
        <p:txBody>
          <a:bodyPr/>
          <a:lstStyle/>
          <a:p>
            <a:pPr eaLnBrk="1" hangingPunct="1"/>
            <a:r>
              <a:rPr lang="en-US" altLang="zh-CN" sz="3600" b="1" smtClean="0">
                <a:solidFill>
                  <a:schemeClr val="accent2"/>
                </a:solidFill>
                <a:latin typeface="Times New Roman" pitchFamily="18" charset="0"/>
              </a:rPr>
              <a:t>7.3 </a:t>
            </a:r>
            <a:r>
              <a:rPr lang="en-US" altLang="zh-CN" sz="3600" b="1" smtClean="0">
                <a:solidFill>
                  <a:schemeClr val="accent2"/>
                </a:solidFill>
              </a:rPr>
              <a:t>   </a:t>
            </a:r>
            <a:r>
              <a:rPr lang="zh-CN" altLang="en-US" sz="3600" b="1" smtClean="0">
                <a:solidFill>
                  <a:schemeClr val="accent2"/>
                </a:solidFill>
              </a:rPr>
              <a:t>图的遍历</a:t>
            </a:r>
          </a:p>
        </p:txBody>
      </p:sp>
      <p:grpSp>
        <p:nvGrpSpPr>
          <p:cNvPr id="3" name="Group 65"/>
          <p:cNvGrpSpPr>
            <a:grpSpLocks/>
          </p:cNvGrpSpPr>
          <p:nvPr/>
        </p:nvGrpSpPr>
        <p:grpSpPr bwMode="auto">
          <a:xfrm>
            <a:off x="2317750" y="2128838"/>
            <a:ext cx="3652838" cy="4070350"/>
            <a:chOff x="1460" y="1341"/>
            <a:chExt cx="2301" cy="2564"/>
          </a:xfrm>
        </p:grpSpPr>
        <p:sp>
          <p:nvSpPr>
            <p:cNvPr id="43039" name="Line 2"/>
            <p:cNvSpPr>
              <a:spLocks noChangeShapeType="1"/>
            </p:cNvSpPr>
            <p:nvPr/>
          </p:nvSpPr>
          <p:spPr bwMode="auto">
            <a:xfrm flipH="1" flipV="1">
              <a:off x="1782" y="2980"/>
              <a:ext cx="463"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40" name="Line 3"/>
            <p:cNvSpPr>
              <a:spLocks noChangeShapeType="1"/>
            </p:cNvSpPr>
            <p:nvPr/>
          </p:nvSpPr>
          <p:spPr bwMode="auto">
            <a:xfrm>
              <a:off x="2733" y="1646"/>
              <a:ext cx="328" cy="46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41" name="Line 4"/>
            <p:cNvSpPr>
              <a:spLocks noChangeShapeType="1"/>
            </p:cNvSpPr>
            <p:nvPr/>
          </p:nvSpPr>
          <p:spPr bwMode="auto">
            <a:xfrm flipH="1">
              <a:off x="1657" y="2296"/>
              <a:ext cx="361" cy="521"/>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nvGrpSpPr>
            <p:cNvPr id="4" name="Group 13"/>
            <p:cNvGrpSpPr>
              <a:grpSpLocks/>
            </p:cNvGrpSpPr>
            <p:nvPr/>
          </p:nvGrpSpPr>
          <p:grpSpPr bwMode="auto">
            <a:xfrm>
              <a:off x="2477" y="1341"/>
              <a:ext cx="334" cy="375"/>
              <a:chOff x="3721" y="3017"/>
              <a:chExt cx="334" cy="375"/>
            </a:xfrm>
          </p:grpSpPr>
          <p:sp>
            <p:nvSpPr>
              <p:cNvPr id="43070" name="Oval 1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71" name="Text Box 1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16"/>
            <p:cNvGrpSpPr>
              <a:grpSpLocks/>
            </p:cNvGrpSpPr>
            <p:nvPr/>
          </p:nvGrpSpPr>
          <p:grpSpPr bwMode="auto">
            <a:xfrm>
              <a:off x="3015" y="2051"/>
              <a:ext cx="334" cy="375"/>
              <a:chOff x="3721" y="3017"/>
              <a:chExt cx="334" cy="375"/>
            </a:xfrm>
          </p:grpSpPr>
          <p:sp>
            <p:nvSpPr>
              <p:cNvPr id="43068" name="Oval 17"/>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69" name="Text Box 18"/>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19"/>
            <p:cNvGrpSpPr>
              <a:grpSpLocks/>
            </p:cNvGrpSpPr>
            <p:nvPr/>
          </p:nvGrpSpPr>
          <p:grpSpPr bwMode="auto">
            <a:xfrm>
              <a:off x="1942" y="1994"/>
              <a:ext cx="334" cy="375"/>
              <a:chOff x="3721" y="3017"/>
              <a:chExt cx="334" cy="375"/>
            </a:xfrm>
          </p:grpSpPr>
          <p:sp>
            <p:nvSpPr>
              <p:cNvPr id="43066" name="Oval 20"/>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67" name="Text Box 21"/>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22"/>
            <p:cNvGrpSpPr>
              <a:grpSpLocks/>
            </p:cNvGrpSpPr>
            <p:nvPr/>
          </p:nvGrpSpPr>
          <p:grpSpPr bwMode="auto">
            <a:xfrm>
              <a:off x="1460" y="2771"/>
              <a:ext cx="334" cy="375"/>
              <a:chOff x="3721" y="3017"/>
              <a:chExt cx="334" cy="375"/>
            </a:xfrm>
          </p:grpSpPr>
          <p:sp>
            <p:nvSpPr>
              <p:cNvPr id="43064" name="Oval 2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65" name="Text Box 2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25"/>
            <p:cNvGrpSpPr>
              <a:grpSpLocks/>
            </p:cNvGrpSpPr>
            <p:nvPr/>
          </p:nvGrpSpPr>
          <p:grpSpPr bwMode="auto">
            <a:xfrm>
              <a:off x="2257" y="2771"/>
              <a:ext cx="334" cy="375"/>
              <a:chOff x="3721" y="3017"/>
              <a:chExt cx="334" cy="375"/>
            </a:xfrm>
          </p:grpSpPr>
          <p:sp>
            <p:nvSpPr>
              <p:cNvPr id="43062" name="Oval 2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63" name="Text Box 2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28"/>
            <p:cNvGrpSpPr>
              <a:grpSpLocks/>
            </p:cNvGrpSpPr>
            <p:nvPr/>
          </p:nvGrpSpPr>
          <p:grpSpPr bwMode="auto">
            <a:xfrm>
              <a:off x="2634" y="2790"/>
              <a:ext cx="334" cy="375"/>
              <a:chOff x="3721" y="3017"/>
              <a:chExt cx="334" cy="375"/>
            </a:xfrm>
          </p:grpSpPr>
          <p:sp>
            <p:nvSpPr>
              <p:cNvPr id="43060" name="Oval 2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61" name="Text Box 3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31"/>
            <p:cNvGrpSpPr>
              <a:grpSpLocks/>
            </p:cNvGrpSpPr>
            <p:nvPr/>
          </p:nvGrpSpPr>
          <p:grpSpPr bwMode="auto">
            <a:xfrm>
              <a:off x="3427" y="2801"/>
              <a:ext cx="334" cy="375"/>
              <a:chOff x="3721" y="3017"/>
              <a:chExt cx="334" cy="375"/>
            </a:xfrm>
          </p:grpSpPr>
          <p:sp>
            <p:nvSpPr>
              <p:cNvPr id="43058" name="Oval 32"/>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59" name="Text Box 33"/>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34"/>
            <p:cNvGrpSpPr>
              <a:grpSpLocks/>
            </p:cNvGrpSpPr>
            <p:nvPr/>
          </p:nvGrpSpPr>
          <p:grpSpPr bwMode="auto">
            <a:xfrm>
              <a:off x="1863" y="3530"/>
              <a:ext cx="334" cy="375"/>
              <a:chOff x="3721" y="3017"/>
              <a:chExt cx="334" cy="375"/>
            </a:xfrm>
          </p:grpSpPr>
          <p:sp>
            <p:nvSpPr>
              <p:cNvPr id="43056" name="Oval 3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3057" name="Text Box 3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43050" name="Line 37"/>
            <p:cNvSpPr>
              <a:spLocks noChangeShapeType="1"/>
            </p:cNvSpPr>
            <p:nvPr/>
          </p:nvSpPr>
          <p:spPr bwMode="auto">
            <a:xfrm>
              <a:off x="2167" y="2328"/>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51" name="Line 38"/>
            <p:cNvSpPr>
              <a:spLocks noChangeShapeType="1"/>
            </p:cNvSpPr>
            <p:nvPr/>
          </p:nvSpPr>
          <p:spPr bwMode="auto">
            <a:xfrm flipH="1">
              <a:off x="2839" y="2375"/>
              <a:ext cx="259" cy="45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52" name="Line 39"/>
            <p:cNvSpPr>
              <a:spLocks noChangeShapeType="1"/>
            </p:cNvSpPr>
            <p:nvPr/>
          </p:nvSpPr>
          <p:spPr bwMode="auto">
            <a:xfrm flipH="1" flipV="1">
              <a:off x="2942" y="2990"/>
              <a:ext cx="481"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53" name="Line 40"/>
            <p:cNvSpPr>
              <a:spLocks noChangeShapeType="1"/>
            </p:cNvSpPr>
            <p:nvPr/>
          </p:nvSpPr>
          <p:spPr bwMode="auto">
            <a:xfrm>
              <a:off x="1668" y="3115"/>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54" name="Line 63"/>
            <p:cNvSpPr>
              <a:spLocks noChangeShapeType="1"/>
            </p:cNvSpPr>
            <p:nvPr/>
          </p:nvSpPr>
          <p:spPr bwMode="auto">
            <a:xfrm>
              <a:off x="3243" y="2387"/>
              <a:ext cx="272" cy="453"/>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3055" name="Line 64"/>
            <p:cNvSpPr>
              <a:spLocks noChangeShapeType="1"/>
            </p:cNvSpPr>
            <p:nvPr/>
          </p:nvSpPr>
          <p:spPr bwMode="auto">
            <a:xfrm flipH="1">
              <a:off x="2200" y="1616"/>
              <a:ext cx="317" cy="454"/>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434"/>
                                        </p:tgtEl>
                                        <p:attrNameLst>
                                          <p:attrName>style.visibility</p:attrName>
                                        </p:attrNameLst>
                                      </p:cBhvr>
                                      <p:to>
                                        <p:strVal val="visible"/>
                                      </p:to>
                                    </p:set>
                                    <p:animEffect transition="in" filter="wipe(left)">
                                      <p:cBhvr>
                                        <p:cTn id="7" dur="500"/>
                                        <p:tgtEl>
                                          <p:spTgt spid="357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743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357436"/>
                                        </p:tgtEl>
                                        <p:attrNameLst>
                                          <p:attrName>style.visibility</p:attrName>
                                        </p:attrNameLst>
                                      </p:cBhvr>
                                      <p:to>
                                        <p:strVal val="visible"/>
                                      </p:to>
                                    </p:set>
                                    <p:anim calcmode="lin" valueType="num">
                                      <p:cBhvr additive="base">
                                        <p:cTn id="16" dur="500" fill="hold"/>
                                        <p:tgtEl>
                                          <p:spTgt spid="357436"/>
                                        </p:tgtEl>
                                        <p:attrNameLst>
                                          <p:attrName>ppt_x</p:attrName>
                                        </p:attrNameLst>
                                      </p:cBhvr>
                                      <p:tavLst>
                                        <p:tav tm="0">
                                          <p:val>
                                            <p:strVal val="#ppt_x"/>
                                          </p:val>
                                        </p:tav>
                                        <p:tav tm="100000">
                                          <p:val>
                                            <p:strVal val="#ppt_x"/>
                                          </p:val>
                                        </p:tav>
                                      </p:tavLst>
                                    </p:anim>
                                    <p:anim calcmode="lin" valueType="num">
                                      <p:cBhvr additive="base">
                                        <p:cTn id="17" dur="500" fill="hold"/>
                                        <p:tgtEl>
                                          <p:spTgt spid="357436"/>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xit" presetSubtype="1" fill="hold" grpId="1" nodeType="clickEffect">
                                  <p:stCondLst>
                                    <p:cond delay="0"/>
                                  </p:stCondLst>
                                  <p:childTnLst>
                                    <p:anim calcmode="lin" valueType="num">
                                      <p:cBhvr additive="base">
                                        <p:cTn id="21" dur="500"/>
                                        <p:tgtEl>
                                          <p:spTgt spid="357436"/>
                                        </p:tgtEl>
                                        <p:attrNameLst>
                                          <p:attrName>ppt_x</p:attrName>
                                        </p:attrNameLst>
                                      </p:cBhvr>
                                      <p:tavLst>
                                        <p:tav tm="0">
                                          <p:val>
                                            <p:strVal val="ppt_x"/>
                                          </p:val>
                                        </p:tav>
                                        <p:tav tm="100000">
                                          <p:val>
                                            <p:strVal val="ppt_x"/>
                                          </p:val>
                                        </p:tav>
                                      </p:tavLst>
                                    </p:anim>
                                    <p:anim calcmode="lin" valueType="num">
                                      <p:cBhvr additive="base">
                                        <p:cTn id="22" dur="500"/>
                                        <p:tgtEl>
                                          <p:spTgt spid="357436"/>
                                        </p:tgtEl>
                                        <p:attrNameLst>
                                          <p:attrName>ppt_y</p:attrName>
                                        </p:attrNameLst>
                                      </p:cBhvr>
                                      <p:tavLst>
                                        <p:tav tm="0">
                                          <p:val>
                                            <p:strVal val="ppt_y"/>
                                          </p:val>
                                        </p:tav>
                                        <p:tav tm="100000">
                                          <p:val>
                                            <p:strVal val="0-ppt_h/2"/>
                                          </p:val>
                                        </p:tav>
                                      </p:tavLst>
                                    </p:anim>
                                    <p:set>
                                      <p:cBhvr>
                                        <p:cTn id="23" dur="1" fill="hold">
                                          <p:stCondLst>
                                            <p:cond delay="499"/>
                                          </p:stCondLst>
                                        </p:cTn>
                                        <p:tgtEl>
                                          <p:spTgt spid="357436"/>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57437"/>
                                        </p:tgtEl>
                                        <p:attrNameLst>
                                          <p:attrName>style.visibility</p:attrName>
                                        </p:attrNameLst>
                                      </p:cBhvr>
                                      <p:to>
                                        <p:strVal val="visible"/>
                                      </p:to>
                                    </p:set>
                                    <p:animEffect transition="in" filter="wipe(down)">
                                      <p:cBhvr>
                                        <p:cTn id="28" dur="500"/>
                                        <p:tgtEl>
                                          <p:spTgt spid="357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34" grpId="0" animBg="1"/>
      <p:bldP spid="357435" grpId="0"/>
      <p:bldP spid="357436" grpId="0" animBg="1"/>
      <p:bldP spid="357436" grpId="1" animBg="1"/>
      <p:bldP spid="3574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Freeform 5"/>
          <p:cNvSpPr>
            <a:spLocks/>
          </p:cNvSpPr>
          <p:nvPr/>
        </p:nvSpPr>
        <p:spPr bwMode="auto">
          <a:xfrm>
            <a:off x="519113" y="3468688"/>
            <a:ext cx="1122362" cy="1587"/>
          </a:xfrm>
          <a:custGeom>
            <a:avLst/>
            <a:gdLst>
              <a:gd name="T0" fmla="*/ 0 w 765"/>
              <a:gd name="T1" fmla="*/ 0 h 1"/>
              <a:gd name="T2" fmla="*/ 2147483646 w 765"/>
              <a:gd name="T3" fmla="*/ 0 h 1"/>
              <a:gd name="T4" fmla="*/ 0 60000 65536"/>
              <a:gd name="T5" fmla="*/ 0 60000 65536"/>
            </a:gdLst>
            <a:ahLst/>
            <a:cxnLst>
              <a:cxn ang="T4">
                <a:pos x="T0" y="T1"/>
              </a:cxn>
              <a:cxn ang="T5">
                <a:pos x="T2" y="T3"/>
              </a:cxn>
            </a:cxnLst>
            <a:rect l="0" t="0" r="r" b="b"/>
            <a:pathLst>
              <a:path w="765" h="1">
                <a:moveTo>
                  <a:pt x="0" y="0"/>
                </a:moveTo>
                <a:lnTo>
                  <a:pt x="765" y="0"/>
                </a:lnTo>
              </a:path>
            </a:pathLst>
          </a:custGeom>
          <a:noFill/>
          <a:ln w="38100" cmpd="sng">
            <a:solidFill>
              <a:srgbClr val="000099"/>
            </a:solidFill>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36" name="Freeform 6"/>
          <p:cNvSpPr>
            <a:spLocks/>
          </p:cNvSpPr>
          <p:nvPr/>
        </p:nvSpPr>
        <p:spPr bwMode="auto">
          <a:xfrm>
            <a:off x="511175" y="4275138"/>
            <a:ext cx="1057275" cy="1587"/>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37" name="Text Box 7"/>
          <p:cNvSpPr txBox="1">
            <a:spLocks noChangeArrowheads="1"/>
          </p:cNvSpPr>
          <p:nvPr/>
        </p:nvSpPr>
        <p:spPr bwMode="auto">
          <a:xfrm>
            <a:off x="352425" y="2989263"/>
            <a:ext cx="1600200" cy="490537"/>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深一层递归</a:t>
            </a:r>
          </a:p>
        </p:txBody>
      </p:sp>
      <p:sp>
        <p:nvSpPr>
          <p:cNvPr id="44038" name="Text Box 8"/>
          <p:cNvSpPr txBox="1">
            <a:spLocks noChangeArrowheads="1"/>
          </p:cNvSpPr>
          <p:nvPr/>
        </p:nvSpPr>
        <p:spPr bwMode="auto">
          <a:xfrm>
            <a:off x="428625" y="3698875"/>
            <a:ext cx="1524000" cy="488950"/>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递归返回</a:t>
            </a:r>
          </a:p>
        </p:txBody>
      </p:sp>
      <p:grpSp>
        <p:nvGrpSpPr>
          <p:cNvPr id="2" name="Group 9"/>
          <p:cNvGrpSpPr>
            <a:grpSpLocks/>
          </p:cNvGrpSpPr>
          <p:nvPr/>
        </p:nvGrpSpPr>
        <p:grpSpPr bwMode="auto">
          <a:xfrm>
            <a:off x="827088" y="981075"/>
            <a:ext cx="7377112" cy="617538"/>
            <a:chOff x="547" y="883"/>
            <a:chExt cx="4647" cy="389"/>
          </a:xfrm>
        </p:grpSpPr>
        <p:graphicFrame>
          <p:nvGraphicFramePr>
            <p:cNvPr id="44098" name="Object 10"/>
            <p:cNvGraphicFramePr>
              <a:graphicFrameLocks noChangeAspect="1"/>
            </p:cNvGraphicFramePr>
            <p:nvPr/>
          </p:nvGraphicFramePr>
          <p:xfrm>
            <a:off x="547" y="883"/>
            <a:ext cx="406" cy="389"/>
          </p:xfrm>
          <a:graphic>
            <a:graphicData uri="http://schemas.openxmlformats.org/presentationml/2006/ole">
              <p:oleObj spid="_x0000_s245774" name="Clip" r:id="rId3" imgW="861365" imgH="844906" progId="">
                <p:embed/>
              </p:oleObj>
            </a:graphicData>
          </a:graphic>
        </p:graphicFrame>
        <p:sp>
          <p:nvSpPr>
            <p:cNvPr id="44099" name="Text Box 11"/>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深度优先遍历序列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入栈序列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出栈序列</a:t>
              </a:r>
              <a:r>
                <a:rPr lang="en-US" altLang="zh-CN" sz="2800" b="1" smtClean="0">
                  <a:solidFill>
                    <a:srgbClr val="000000"/>
                  </a:solidFill>
                  <a:latin typeface="Times New Roman" pitchFamily="18" charset="0"/>
                </a:rPr>
                <a:t>?</a:t>
              </a:r>
              <a:endParaRPr lang="en-US" altLang="zh-CN" sz="2800" b="1" smtClean="0">
                <a:solidFill>
                  <a:srgbClr val="FF0000"/>
                </a:solidFill>
                <a:latin typeface="Times New Roman" pitchFamily="18" charset="0"/>
                <a:ea typeface="隶书" pitchFamily="49" charset="-122"/>
              </a:endParaRPr>
            </a:p>
          </p:txBody>
        </p:sp>
      </p:grpSp>
      <p:sp>
        <p:nvSpPr>
          <p:cNvPr id="44040" name="Rectangle 41"/>
          <p:cNvSpPr>
            <a:spLocks noChangeArrowheads="1"/>
          </p:cNvSpPr>
          <p:nvPr/>
        </p:nvSpPr>
        <p:spPr bwMode="auto">
          <a:xfrm>
            <a:off x="7115175" y="2538413"/>
            <a:ext cx="1355725" cy="2620962"/>
          </a:xfrm>
          <a:prstGeom prst="rect">
            <a:avLst/>
          </a:prstGeom>
          <a:solidFill>
            <a:srgbClr val="DDDDDD"/>
          </a:solidFill>
          <a:ln w="9525">
            <a:noFill/>
            <a:miter lim="800000"/>
            <a:headEnd/>
            <a:tailEnd/>
          </a:ln>
          <a:effec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41" name="Text Box 42"/>
          <p:cNvSpPr txBox="1">
            <a:spLocks noChangeArrowheads="1"/>
          </p:cNvSpPr>
          <p:nvPr/>
        </p:nvSpPr>
        <p:spPr bwMode="auto">
          <a:xfrm>
            <a:off x="7131050" y="4637088"/>
            <a:ext cx="1309688" cy="528637"/>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1</a:t>
            </a:r>
          </a:p>
        </p:txBody>
      </p:sp>
      <p:sp>
        <p:nvSpPr>
          <p:cNvPr id="44042" name="Line 43"/>
          <p:cNvSpPr>
            <a:spLocks noChangeShapeType="1"/>
          </p:cNvSpPr>
          <p:nvPr/>
        </p:nvSpPr>
        <p:spPr bwMode="auto">
          <a:xfrm>
            <a:off x="7132638" y="2544763"/>
            <a:ext cx="0" cy="2620962"/>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43" name="Line 44"/>
          <p:cNvSpPr>
            <a:spLocks noChangeShapeType="1"/>
          </p:cNvSpPr>
          <p:nvPr/>
        </p:nvSpPr>
        <p:spPr bwMode="auto">
          <a:xfrm>
            <a:off x="8442325" y="2559050"/>
            <a:ext cx="0" cy="2620963"/>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44" name="Line 45"/>
          <p:cNvSpPr>
            <a:spLocks noChangeShapeType="1"/>
          </p:cNvSpPr>
          <p:nvPr/>
        </p:nvSpPr>
        <p:spPr bwMode="auto">
          <a:xfrm>
            <a:off x="7116763" y="5168900"/>
            <a:ext cx="1325562" cy="0"/>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45" name="Line 46"/>
          <p:cNvSpPr>
            <a:spLocks noChangeShapeType="1"/>
          </p:cNvSpPr>
          <p:nvPr/>
        </p:nvSpPr>
        <p:spPr bwMode="auto">
          <a:xfrm>
            <a:off x="4024313"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46" name="Text Box 47"/>
          <p:cNvSpPr txBox="1">
            <a:spLocks noChangeArrowheads="1"/>
          </p:cNvSpPr>
          <p:nvPr/>
        </p:nvSpPr>
        <p:spPr bwMode="auto">
          <a:xfrm>
            <a:off x="3877518" y="5630317"/>
            <a:ext cx="2179638" cy="519112"/>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dirty="0" smtClean="0">
                <a:solidFill>
                  <a:srgbClr val="000000"/>
                </a:solidFill>
              </a:rPr>
              <a:t>遍历序列：</a:t>
            </a:r>
          </a:p>
        </p:txBody>
      </p:sp>
      <p:sp>
        <p:nvSpPr>
          <p:cNvPr id="44047" name="Text Box 48"/>
          <p:cNvSpPr txBox="1">
            <a:spLocks noChangeArrowheads="1"/>
          </p:cNvSpPr>
          <p:nvPr/>
        </p:nvSpPr>
        <p:spPr bwMode="auto">
          <a:xfrm>
            <a:off x="5766643" y="5684292"/>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44048" name="Line 49"/>
          <p:cNvSpPr>
            <a:spLocks noChangeShapeType="1"/>
          </p:cNvSpPr>
          <p:nvPr/>
        </p:nvSpPr>
        <p:spPr bwMode="auto">
          <a:xfrm flipH="1">
            <a:off x="3398838" y="2462213"/>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49" name="Text Box 50"/>
          <p:cNvSpPr txBox="1">
            <a:spLocks noChangeArrowheads="1"/>
          </p:cNvSpPr>
          <p:nvPr/>
        </p:nvSpPr>
        <p:spPr bwMode="auto">
          <a:xfrm>
            <a:off x="6346081" y="5700167"/>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358451" name="Text Box 51"/>
          <p:cNvSpPr txBox="1">
            <a:spLocks noChangeArrowheads="1"/>
          </p:cNvSpPr>
          <p:nvPr/>
        </p:nvSpPr>
        <p:spPr bwMode="auto">
          <a:xfrm>
            <a:off x="7131050" y="4119563"/>
            <a:ext cx="1309688" cy="528637"/>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2</a:t>
            </a:r>
          </a:p>
        </p:txBody>
      </p:sp>
      <p:sp>
        <p:nvSpPr>
          <p:cNvPr id="44051" name="Line 52"/>
          <p:cNvSpPr>
            <a:spLocks noChangeShapeType="1"/>
          </p:cNvSpPr>
          <p:nvPr/>
        </p:nvSpPr>
        <p:spPr bwMode="auto">
          <a:xfrm flipH="1">
            <a:off x="2560638" y="3635375"/>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52" name="Text Box 53"/>
          <p:cNvSpPr txBox="1">
            <a:spLocks noChangeArrowheads="1"/>
          </p:cNvSpPr>
          <p:nvPr/>
        </p:nvSpPr>
        <p:spPr bwMode="auto">
          <a:xfrm>
            <a:off x="6909643" y="5716042"/>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4</a:t>
            </a:r>
          </a:p>
        </p:txBody>
      </p:sp>
      <p:sp>
        <p:nvSpPr>
          <p:cNvPr id="358454" name="Text Box 54"/>
          <p:cNvSpPr txBox="1">
            <a:spLocks noChangeArrowheads="1"/>
          </p:cNvSpPr>
          <p:nvPr/>
        </p:nvSpPr>
        <p:spPr bwMode="auto">
          <a:xfrm>
            <a:off x="7131050" y="3600450"/>
            <a:ext cx="1309688"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4</a:t>
            </a:r>
          </a:p>
        </p:txBody>
      </p:sp>
      <p:sp>
        <p:nvSpPr>
          <p:cNvPr id="44054" name="Line 55"/>
          <p:cNvSpPr>
            <a:spLocks noChangeShapeType="1"/>
          </p:cNvSpPr>
          <p:nvPr/>
        </p:nvSpPr>
        <p:spPr bwMode="auto">
          <a:xfrm>
            <a:off x="2833688" y="4854575"/>
            <a:ext cx="701675" cy="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55" name="Text Box 56"/>
          <p:cNvSpPr txBox="1">
            <a:spLocks noChangeArrowheads="1"/>
          </p:cNvSpPr>
          <p:nvPr/>
        </p:nvSpPr>
        <p:spPr bwMode="auto">
          <a:xfrm>
            <a:off x="7427168" y="5700167"/>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5</a:t>
            </a:r>
          </a:p>
        </p:txBody>
      </p:sp>
      <p:sp>
        <p:nvSpPr>
          <p:cNvPr id="44056" name="Freeform 57"/>
          <p:cNvSpPr>
            <a:spLocks/>
          </p:cNvSpPr>
          <p:nvPr/>
        </p:nvSpPr>
        <p:spPr bwMode="auto">
          <a:xfrm flipH="1" flipV="1">
            <a:off x="2832100" y="4354513"/>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57" name="Line 58"/>
          <p:cNvSpPr>
            <a:spLocks noChangeShapeType="1"/>
          </p:cNvSpPr>
          <p:nvPr/>
        </p:nvSpPr>
        <p:spPr bwMode="auto">
          <a:xfrm>
            <a:off x="2484438" y="5037138"/>
            <a:ext cx="379412" cy="76200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58" name="Text Box 59"/>
          <p:cNvSpPr txBox="1">
            <a:spLocks noChangeArrowheads="1"/>
          </p:cNvSpPr>
          <p:nvPr/>
        </p:nvSpPr>
        <p:spPr bwMode="auto">
          <a:xfrm>
            <a:off x="7884368" y="5716042"/>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8</a:t>
            </a:r>
          </a:p>
        </p:txBody>
      </p:sp>
      <p:sp>
        <p:nvSpPr>
          <p:cNvPr id="44059" name="Freeform 60"/>
          <p:cNvSpPr>
            <a:spLocks/>
          </p:cNvSpPr>
          <p:nvPr/>
        </p:nvSpPr>
        <p:spPr bwMode="auto">
          <a:xfrm rot="3754273" flipH="1" flipV="1">
            <a:off x="2742407" y="5085556"/>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8461" name="Freeform 61"/>
          <p:cNvSpPr>
            <a:spLocks/>
          </p:cNvSpPr>
          <p:nvPr/>
        </p:nvSpPr>
        <p:spPr bwMode="auto">
          <a:xfrm rot="7501314" flipH="1" flipV="1">
            <a:off x="2776538" y="4076700"/>
            <a:ext cx="792162" cy="230188"/>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8462" name="Freeform 62"/>
          <p:cNvSpPr>
            <a:spLocks/>
          </p:cNvSpPr>
          <p:nvPr/>
        </p:nvSpPr>
        <p:spPr bwMode="auto">
          <a:xfrm rot="7501314" flipH="1" flipV="1">
            <a:off x="3552825" y="2995613"/>
            <a:ext cx="792163" cy="230187"/>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8463" name="Line 63"/>
          <p:cNvSpPr>
            <a:spLocks noChangeShapeType="1"/>
          </p:cNvSpPr>
          <p:nvPr/>
        </p:nvSpPr>
        <p:spPr bwMode="auto">
          <a:xfrm>
            <a:off x="4267200" y="2781300"/>
            <a:ext cx="411163" cy="5937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63" name="Rectangle 64"/>
          <p:cNvSpPr>
            <a:spLocks noGrp="1" noChangeArrowheads="1"/>
          </p:cNvSpPr>
          <p:nvPr>
            <p:ph type="title"/>
          </p:nvPr>
        </p:nvSpPr>
        <p:spPr>
          <a:xfrm>
            <a:off x="2195513" y="260350"/>
            <a:ext cx="4191000" cy="533400"/>
          </a:xfrm>
          <a:noFill/>
        </p:spPr>
        <p:txBody>
          <a:bodyPr/>
          <a:lstStyle/>
          <a:p>
            <a:pPr eaLnBrk="1" hangingPunct="1"/>
            <a:r>
              <a:rPr lang="en-US" altLang="zh-CN" sz="3600" b="1" smtClean="0">
                <a:solidFill>
                  <a:schemeClr val="accent2"/>
                </a:solidFill>
                <a:latin typeface="Times New Roman" pitchFamily="18" charset="0"/>
              </a:rPr>
              <a:t>7.3</a:t>
            </a:r>
            <a:r>
              <a:rPr lang="en-US" altLang="zh-CN" sz="3600" b="1" smtClean="0">
                <a:solidFill>
                  <a:schemeClr val="accent2"/>
                </a:solidFill>
              </a:rPr>
              <a:t>    </a:t>
            </a:r>
            <a:r>
              <a:rPr lang="zh-CN" altLang="en-US" sz="3600" b="1" smtClean="0">
                <a:solidFill>
                  <a:schemeClr val="accent2"/>
                </a:solidFill>
              </a:rPr>
              <a:t>图的遍历</a:t>
            </a:r>
          </a:p>
        </p:txBody>
      </p:sp>
      <p:grpSp>
        <p:nvGrpSpPr>
          <p:cNvPr id="3" name="Group 67"/>
          <p:cNvGrpSpPr>
            <a:grpSpLocks/>
          </p:cNvGrpSpPr>
          <p:nvPr/>
        </p:nvGrpSpPr>
        <p:grpSpPr bwMode="auto">
          <a:xfrm>
            <a:off x="2317750" y="2128838"/>
            <a:ext cx="3652838" cy="4070350"/>
            <a:chOff x="1460" y="1341"/>
            <a:chExt cx="2301" cy="2564"/>
          </a:xfrm>
        </p:grpSpPr>
        <p:sp>
          <p:nvSpPr>
            <p:cNvPr id="44065" name="Line 2"/>
            <p:cNvSpPr>
              <a:spLocks noChangeShapeType="1"/>
            </p:cNvSpPr>
            <p:nvPr/>
          </p:nvSpPr>
          <p:spPr bwMode="auto">
            <a:xfrm flipH="1" flipV="1">
              <a:off x="1782" y="2980"/>
              <a:ext cx="481"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66" name="Line 3"/>
            <p:cNvSpPr>
              <a:spLocks noChangeShapeType="1"/>
            </p:cNvSpPr>
            <p:nvPr/>
          </p:nvSpPr>
          <p:spPr bwMode="auto">
            <a:xfrm>
              <a:off x="3243" y="2387"/>
              <a:ext cx="363" cy="453"/>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67" name="Line 4"/>
            <p:cNvSpPr>
              <a:spLocks noChangeShapeType="1"/>
            </p:cNvSpPr>
            <p:nvPr/>
          </p:nvSpPr>
          <p:spPr bwMode="auto">
            <a:xfrm flipH="1">
              <a:off x="1657" y="2296"/>
              <a:ext cx="361" cy="521"/>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nvGrpSpPr>
            <p:cNvPr id="4" name="Group 13"/>
            <p:cNvGrpSpPr>
              <a:grpSpLocks/>
            </p:cNvGrpSpPr>
            <p:nvPr/>
          </p:nvGrpSpPr>
          <p:grpSpPr bwMode="auto">
            <a:xfrm>
              <a:off x="2477" y="1341"/>
              <a:ext cx="334" cy="375"/>
              <a:chOff x="3721" y="3017"/>
              <a:chExt cx="334" cy="375"/>
            </a:xfrm>
          </p:grpSpPr>
          <p:sp>
            <p:nvSpPr>
              <p:cNvPr id="44096" name="Oval 1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97" name="Text Box 1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16"/>
            <p:cNvGrpSpPr>
              <a:grpSpLocks/>
            </p:cNvGrpSpPr>
            <p:nvPr/>
          </p:nvGrpSpPr>
          <p:grpSpPr bwMode="auto">
            <a:xfrm>
              <a:off x="3015" y="2051"/>
              <a:ext cx="334" cy="375"/>
              <a:chOff x="3721" y="3017"/>
              <a:chExt cx="334" cy="375"/>
            </a:xfrm>
          </p:grpSpPr>
          <p:sp>
            <p:nvSpPr>
              <p:cNvPr id="44094" name="Oval 17"/>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95" name="Text Box 18"/>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19"/>
            <p:cNvGrpSpPr>
              <a:grpSpLocks/>
            </p:cNvGrpSpPr>
            <p:nvPr/>
          </p:nvGrpSpPr>
          <p:grpSpPr bwMode="auto">
            <a:xfrm>
              <a:off x="1942" y="1994"/>
              <a:ext cx="334" cy="375"/>
              <a:chOff x="3721" y="3017"/>
              <a:chExt cx="334" cy="375"/>
            </a:xfrm>
          </p:grpSpPr>
          <p:sp>
            <p:nvSpPr>
              <p:cNvPr id="44092" name="Oval 20"/>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93" name="Text Box 21"/>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22"/>
            <p:cNvGrpSpPr>
              <a:grpSpLocks/>
            </p:cNvGrpSpPr>
            <p:nvPr/>
          </p:nvGrpSpPr>
          <p:grpSpPr bwMode="auto">
            <a:xfrm>
              <a:off x="1460" y="2771"/>
              <a:ext cx="334" cy="375"/>
              <a:chOff x="3721" y="3017"/>
              <a:chExt cx="334" cy="375"/>
            </a:xfrm>
          </p:grpSpPr>
          <p:sp>
            <p:nvSpPr>
              <p:cNvPr id="44090" name="Oval 2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91" name="Text Box 2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25"/>
            <p:cNvGrpSpPr>
              <a:grpSpLocks/>
            </p:cNvGrpSpPr>
            <p:nvPr/>
          </p:nvGrpSpPr>
          <p:grpSpPr bwMode="auto">
            <a:xfrm>
              <a:off x="2257" y="2771"/>
              <a:ext cx="334" cy="375"/>
              <a:chOff x="3721" y="3017"/>
              <a:chExt cx="334" cy="375"/>
            </a:xfrm>
          </p:grpSpPr>
          <p:sp>
            <p:nvSpPr>
              <p:cNvPr id="44088" name="Oval 2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89" name="Text Box 2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28"/>
            <p:cNvGrpSpPr>
              <a:grpSpLocks/>
            </p:cNvGrpSpPr>
            <p:nvPr/>
          </p:nvGrpSpPr>
          <p:grpSpPr bwMode="auto">
            <a:xfrm>
              <a:off x="2634" y="2790"/>
              <a:ext cx="334" cy="375"/>
              <a:chOff x="3721" y="3017"/>
              <a:chExt cx="334" cy="375"/>
            </a:xfrm>
          </p:grpSpPr>
          <p:sp>
            <p:nvSpPr>
              <p:cNvPr id="44086" name="Oval 2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87" name="Text Box 3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31"/>
            <p:cNvGrpSpPr>
              <a:grpSpLocks/>
            </p:cNvGrpSpPr>
            <p:nvPr/>
          </p:nvGrpSpPr>
          <p:grpSpPr bwMode="auto">
            <a:xfrm>
              <a:off x="3427" y="2801"/>
              <a:ext cx="334" cy="375"/>
              <a:chOff x="3721" y="3017"/>
              <a:chExt cx="334" cy="375"/>
            </a:xfrm>
          </p:grpSpPr>
          <p:sp>
            <p:nvSpPr>
              <p:cNvPr id="44084" name="Oval 32"/>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85" name="Text Box 33"/>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34"/>
            <p:cNvGrpSpPr>
              <a:grpSpLocks/>
            </p:cNvGrpSpPr>
            <p:nvPr/>
          </p:nvGrpSpPr>
          <p:grpSpPr bwMode="auto">
            <a:xfrm>
              <a:off x="1863" y="3530"/>
              <a:ext cx="334" cy="375"/>
              <a:chOff x="3721" y="3017"/>
              <a:chExt cx="334" cy="375"/>
            </a:xfrm>
          </p:grpSpPr>
          <p:sp>
            <p:nvSpPr>
              <p:cNvPr id="44082" name="Oval 3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4083" name="Text Box 3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44076" name="Line 37"/>
            <p:cNvSpPr>
              <a:spLocks noChangeShapeType="1"/>
            </p:cNvSpPr>
            <p:nvPr/>
          </p:nvSpPr>
          <p:spPr bwMode="auto">
            <a:xfrm>
              <a:off x="2167" y="2328"/>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77" name="Line 38"/>
            <p:cNvSpPr>
              <a:spLocks noChangeShapeType="1"/>
            </p:cNvSpPr>
            <p:nvPr/>
          </p:nvSpPr>
          <p:spPr bwMode="auto">
            <a:xfrm flipH="1">
              <a:off x="2839" y="2375"/>
              <a:ext cx="259" cy="45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78" name="Line 39"/>
            <p:cNvSpPr>
              <a:spLocks noChangeShapeType="1"/>
            </p:cNvSpPr>
            <p:nvPr/>
          </p:nvSpPr>
          <p:spPr bwMode="auto">
            <a:xfrm flipH="1" flipV="1">
              <a:off x="2942" y="2990"/>
              <a:ext cx="481"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79" name="Line 40"/>
            <p:cNvSpPr>
              <a:spLocks noChangeShapeType="1"/>
            </p:cNvSpPr>
            <p:nvPr/>
          </p:nvSpPr>
          <p:spPr bwMode="auto">
            <a:xfrm>
              <a:off x="1668" y="3115"/>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80" name="Line 65"/>
            <p:cNvSpPr>
              <a:spLocks noChangeShapeType="1"/>
            </p:cNvSpPr>
            <p:nvPr/>
          </p:nvSpPr>
          <p:spPr bwMode="auto">
            <a:xfrm flipH="1">
              <a:off x="2200" y="1661"/>
              <a:ext cx="315" cy="408"/>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4081" name="Line 66"/>
            <p:cNvSpPr>
              <a:spLocks noChangeShapeType="1"/>
            </p:cNvSpPr>
            <p:nvPr/>
          </p:nvSpPr>
          <p:spPr bwMode="auto">
            <a:xfrm>
              <a:off x="2699" y="1661"/>
              <a:ext cx="362" cy="453"/>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1" fill="hold" grpId="0" nodeType="clickEffect">
                                  <p:stCondLst>
                                    <p:cond delay="0"/>
                                  </p:stCondLst>
                                  <p:childTnLst>
                                    <p:anim calcmode="lin" valueType="num">
                                      <p:cBhvr additive="base">
                                        <p:cTn id="6" dur="500"/>
                                        <p:tgtEl>
                                          <p:spTgt spid="358454"/>
                                        </p:tgtEl>
                                        <p:attrNameLst>
                                          <p:attrName>ppt_x</p:attrName>
                                        </p:attrNameLst>
                                      </p:cBhvr>
                                      <p:tavLst>
                                        <p:tav tm="0">
                                          <p:val>
                                            <p:strVal val="ppt_x"/>
                                          </p:val>
                                        </p:tav>
                                        <p:tav tm="100000">
                                          <p:val>
                                            <p:strVal val="ppt_x"/>
                                          </p:val>
                                        </p:tav>
                                      </p:tavLst>
                                    </p:anim>
                                    <p:anim calcmode="lin" valueType="num">
                                      <p:cBhvr additive="base">
                                        <p:cTn id="7" dur="500"/>
                                        <p:tgtEl>
                                          <p:spTgt spid="358454"/>
                                        </p:tgtEl>
                                        <p:attrNameLst>
                                          <p:attrName>ppt_y</p:attrName>
                                        </p:attrNameLst>
                                      </p:cBhvr>
                                      <p:tavLst>
                                        <p:tav tm="0">
                                          <p:val>
                                            <p:strVal val="ppt_y"/>
                                          </p:val>
                                        </p:tav>
                                        <p:tav tm="100000">
                                          <p:val>
                                            <p:strVal val="0-ppt_h/2"/>
                                          </p:val>
                                        </p:tav>
                                      </p:tavLst>
                                    </p:anim>
                                    <p:set>
                                      <p:cBhvr>
                                        <p:cTn id="8" dur="1" fill="hold">
                                          <p:stCondLst>
                                            <p:cond delay="499"/>
                                          </p:stCondLst>
                                        </p:cTn>
                                        <p:tgtEl>
                                          <p:spTgt spid="358454"/>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58461"/>
                                        </p:tgtEl>
                                        <p:attrNameLst>
                                          <p:attrName>style.visibility</p:attrName>
                                        </p:attrNameLst>
                                      </p:cBhvr>
                                      <p:to>
                                        <p:strVal val="visible"/>
                                      </p:to>
                                    </p:set>
                                    <p:animEffect transition="in" filter="wipe(down)">
                                      <p:cBhvr>
                                        <p:cTn id="13" dur="500"/>
                                        <p:tgtEl>
                                          <p:spTgt spid="3584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1" fill="hold" grpId="0" nodeType="clickEffect">
                                  <p:stCondLst>
                                    <p:cond delay="0"/>
                                  </p:stCondLst>
                                  <p:childTnLst>
                                    <p:anim calcmode="lin" valueType="num">
                                      <p:cBhvr additive="base">
                                        <p:cTn id="17" dur="500"/>
                                        <p:tgtEl>
                                          <p:spTgt spid="358451"/>
                                        </p:tgtEl>
                                        <p:attrNameLst>
                                          <p:attrName>ppt_x</p:attrName>
                                        </p:attrNameLst>
                                      </p:cBhvr>
                                      <p:tavLst>
                                        <p:tav tm="0">
                                          <p:val>
                                            <p:strVal val="ppt_x"/>
                                          </p:val>
                                        </p:tav>
                                        <p:tav tm="100000">
                                          <p:val>
                                            <p:strVal val="ppt_x"/>
                                          </p:val>
                                        </p:tav>
                                      </p:tavLst>
                                    </p:anim>
                                    <p:anim calcmode="lin" valueType="num">
                                      <p:cBhvr additive="base">
                                        <p:cTn id="18" dur="500"/>
                                        <p:tgtEl>
                                          <p:spTgt spid="358451"/>
                                        </p:tgtEl>
                                        <p:attrNameLst>
                                          <p:attrName>ppt_y</p:attrName>
                                        </p:attrNameLst>
                                      </p:cBhvr>
                                      <p:tavLst>
                                        <p:tav tm="0">
                                          <p:val>
                                            <p:strVal val="ppt_y"/>
                                          </p:val>
                                        </p:tav>
                                        <p:tav tm="100000">
                                          <p:val>
                                            <p:strVal val="0-ppt_h/2"/>
                                          </p:val>
                                        </p:tav>
                                      </p:tavLst>
                                    </p:anim>
                                    <p:set>
                                      <p:cBhvr>
                                        <p:cTn id="19" dur="1" fill="hold">
                                          <p:stCondLst>
                                            <p:cond delay="499"/>
                                          </p:stCondLst>
                                        </p:cTn>
                                        <p:tgtEl>
                                          <p:spTgt spid="358451"/>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58462"/>
                                        </p:tgtEl>
                                        <p:attrNameLst>
                                          <p:attrName>style.visibility</p:attrName>
                                        </p:attrNameLst>
                                      </p:cBhvr>
                                      <p:to>
                                        <p:strVal val="visible"/>
                                      </p:to>
                                    </p:set>
                                    <p:animEffect transition="in" filter="wipe(down)">
                                      <p:cBhvr>
                                        <p:cTn id="24" dur="500"/>
                                        <p:tgtEl>
                                          <p:spTgt spid="3584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8463"/>
                                        </p:tgtEl>
                                        <p:attrNameLst>
                                          <p:attrName>style.visibility</p:attrName>
                                        </p:attrNameLst>
                                      </p:cBhvr>
                                      <p:to>
                                        <p:strVal val="visible"/>
                                      </p:to>
                                    </p:set>
                                    <p:animEffect transition="in" filter="wipe(up)">
                                      <p:cBhvr>
                                        <p:cTn id="29" dur="500"/>
                                        <p:tgtEl>
                                          <p:spTgt spid="358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1" grpId="0" animBg="1"/>
      <p:bldP spid="358454" grpId="0" animBg="1"/>
      <p:bldP spid="358461" grpId="0" animBg="1"/>
      <p:bldP spid="358462" grpId="0" animBg="1"/>
      <p:bldP spid="35846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Freeform 5"/>
          <p:cNvSpPr>
            <a:spLocks/>
          </p:cNvSpPr>
          <p:nvPr/>
        </p:nvSpPr>
        <p:spPr bwMode="auto">
          <a:xfrm>
            <a:off x="519113" y="3223667"/>
            <a:ext cx="1122362" cy="1587"/>
          </a:xfrm>
          <a:custGeom>
            <a:avLst/>
            <a:gdLst>
              <a:gd name="T0" fmla="*/ 0 w 765"/>
              <a:gd name="T1" fmla="*/ 0 h 1"/>
              <a:gd name="T2" fmla="*/ 2147483646 w 765"/>
              <a:gd name="T3" fmla="*/ 0 h 1"/>
              <a:gd name="T4" fmla="*/ 0 60000 65536"/>
              <a:gd name="T5" fmla="*/ 0 60000 65536"/>
            </a:gdLst>
            <a:ahLst/>
            <a:cxnLst>
              <a:cxn ang="T4">
                <a:pos x="T0" y="T1"/>
              </a:cxn>
              <a:cxn ang="T5">
                <a:pos x="T2" y="T3"/>
              </a:cxn>
            </a:cxnLst>
            <a:rect l="0" t="0" r="r" b="b"/>
            <a:pathLst>
              <a:path w="765" h="1">
                <a:moveTo>
                  <a:pt x="0" y="0"/>
                </a:moveTo>
                <a:lnTo>
                  <a:pt x="765" y="0"/>
                </a:lnTo>
              </a:path>
            </a:pathLst>
          </a:custGeom>
          <a:noFill/>
          <a:ln w="38100" cmpd="sng">
            <a:solidFill>
              <a:srgbClr val="000099"/>
            </a:solidFill>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60" name="Freeform 6"/>
          <p:cNvSpPr>
            <a:spLocks/>
          </p:cNvSpPr>
          <p:nvPr/>
        </p:nvSpPr>
        <p:spPr bwMode="auto">
          <a:xfrm>
            <a:off x="511175" y="4030117"/>
            <a:ext cx="1057275" cy="1587"/>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sm" len="med"/>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61" name="Text Box 7"/>
          <p:cNvSpPr txBox="1">
            <a:spLocks noChangeArrowheads="1"/>
          </p:cNvSpPr>
          <p:nvPr/>
        </p:nvSpPr>
        <p:spPr bwMode="auto">
          <a:xfrm>
            <a:off x="352425" y="2744242"/>
            <a:ext cx="1600200" cy="490537"/>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深一层递归</a:t>
            </a:r>
          </a:p>
        </p:txBody>
      </p:sp>
      <p:sp>
        <p:nvSpPr>
          <p:cNvPr id="45062" name="Text Box 8"/>
          <p:cNvSpPr txBox="1">
            <a:spLocks noChangeArrowheads="1"/>
          </p:cNvSpPr>
          <p:nvPr/>
        </p:nvSpPr>
        <p:spPr bwMode="auto">
          <a:xfrm>
            <a:off x="428625" y="3453854"/>
            <a:ext cx="1524000" cy="488950"/>
          </a:xfrm>
          <a:prstGeom prst="rect">
            <a:avLst/>
          </a:prstGeom>
          <a:noFill/>
          <a:ln w="9525">
            <a:noFill/>
            <a:miter lim="800000"/>
            <a:headEnd/>
            <a:tailEnd/>
          </a:ln>
        </p:spPr>
        <p:txBody>
          <a:bodyPr lIns="18000" tIns="10800" rIns="18000" bIns="10800"/>
          <a:lstStyle/>
          <a:p>
            <a:pPr algn="just" eaLnBrk="0" fontAlgn="base" hangingPunct="0">
              <a:spcBef>
                <a:spcPct val="0"/>
              </a:spcBef>
              <a:spcAft>
                <a:spcPct val="0"/>
              </a:spcAft>
            </a:pPr>
            <a:r>
              <a:rPr lang="zh-CN" altLang="en-US" sz="2400" b="1" smtClean="0">
                <a:solidFill>
                  <a:srgbClr val="000000"/>
                </a:solidFill>
                <a:latin typeface="Times New Roman" pitchFamily="18" charset="0"/>
              </a:rPr>
              <a:t>递归返回</a:t>
            </a:r>
          </a:p>
        </p:txBody>
      </p:sp>
      <p:grpSp>
        <p:nvGrpSpPr>
          <p:cNvPr id="2" name="Group 9"/>
          <p:cNvGrpSpPr>
            <a:grpSpLocks/>
          </p:cNvGrpSpPr>
          <p:nvPr/>
        </p:nvGrpSpPr>
        <p:grpSpPr bwMode="auto">
          <a:xfrm>
            <a:off x="900113" y="908050"/>
            <a:ext cx="7377112" cy="617538"/>
            <a:chOff x="547" y="883"/>
            <a:chExt cx="4647" cy="389"/>
          </a:xfrm>
        </p:grpSpPr>
        <p:graphicFrame>
          <p:nvGraphicFramePr>
            <p:cNvPr id="45132" name="Object 10"/>
            <p:cNvGraphicFramePr>
              <a:graphicFrameLocks noChangeAspect="1"/>
            </p:cNvGraphicFramePr>
            <p:nvPr/>
          </p:nvGraphicFramePr>
          <p:xfrm>
            <a:off x="547" y="883"/>
            <a:ext cx="406" cy="389"/>
          </p:xfrm>
          <a:graphic>
            <a:graphicData uri="http://schemas.openxmlformats.org/presentationml/2006/ole">
              <p:oleObj spid="_x0000_s246798" name="Clip" r:id="rId3" imgW="861365" imgH="844906" progId="">
                <p:embed/>
              </p:oleObj>
            </a:graphicData>
          </a:graphic>
        </p:graphicFrame>
        <p:sp>
          <p:nvSpPr>
            <p:cNvPr id="45133" name="Text Box 11"/>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深度优先遍历序列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入栈序列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出栈序列</a:t>
              </a:r>
              <a:r>
                <a:rPr lang="en-US" altLang="zh-CN" sz="2800" b="1" smtClean="0">
                  <a:solidFill>
                    <a:srgbClr val="000000"/>
                  </a:solidFill>
                  <a:latin typeface="Times New Roman" pitchFamily="18" charset="0"/>
                </a:rPr>
                <a:t>?</a:t>
              </a:r>
              <a:endParaRPr lang="en-US" altLang="zh-CN" sz="2800" b="1" smtClean="0">
                <a:solidFill>
                  <a:srgbClr val="FF0000"/>
                </a:solidFill>
                <a:latin typeface="Times New Roman" pitchFamily="18" charset="0"/>
                <a:ea typeface="隶书" pitchFamily="49" charset="-122"/>
              </a:endParaRPr>
            </a:p>
          </p:txBody>
        </p:sp>
      </p:grpSp>
      <p:sp>
        <p:nvSpPr>
          <p:cNvPr id="45064" name="Rectangle 41"/>
          <p:cNvSpPr>
            <a:spLocks noChangeArrowheads="1"/>
          </p:cNvSpPr>
          <p:nvPr/>
        </p:nvSpPr>
        <p:spPr bwMode="auto">
          <a:xfrm>
            <a:off x="7115175" y="2293392"/>
            <a:ext cx="1355725" cy="2620962"/>
          </a:xfrm>
          <a:prstGeom prst="rect">
            <a:avLst/>
          </a:prstGeom>
          <a:solidFill>
            <a:srgbClr val="DDDDDD"/>
          </a:solidFill>
          <a:ln w="9525">
            <a:noFill/>
            <a:miter lim="800000"/>
            <a:headEnd/>
            <a:tailEnd/>
          </a:ln>
          <a:effectLst/>
        </p:spPr>
        <p:txBody>
          <a:bodyPr wrap="none" anchor="ctr"/>
          <a:lstStyle/>
          <a:p>
            <a:pPr fontAlgn="base">
              <a:spcBef>
                <a:spcPct val="3000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9466" name="Text Box 42"/>
          <p:cNvSpPr txBox="1">
            <a:spLocks noChangeArrowheads="1"/>
          </p:cNvSpPr>
          <p:nvPr/>
        </p:nvSpPr>
        <p:spPr bwMode="auto">
          <a:xfrm>
            <a:off x="7129463" y="4390479"/>
            <a:ext cx="1309687"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1</a:t>
            </a:r>
          </a:p>
        </p:txBody>
      </p:sp>
      <p:sp>
        <p:nvSpPr>
          <p:cNvPr id="45066" name="Line 43"/>
          <p:cNvSpPr>
            <a:spLocks noChangeShapeType="1"/>
          </p:cNvSpPr>
          <p:nvPr/>
        </p:nvSpPr>
        <p:spPr bwMode="auto">
          <a:xfrm>
            <a:off x="7132638" y="2299742"/>
            <a:ext cx="0" cy="2620962"/>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67" name="Line 44"/>
          <p:cNvSpPr>
            <a:spLocks noChangeShapeType="1"/>
          </p:cNvSpPr>
          <p:nvPr/>
        </p:nvSpPr>
        <p:spPr bwMode="auto">
          <a:xfrm>
            <a:off x="8442325" y="2314029"/>
            <a:ext cx="0" cy="2620963"/>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68" name="Line 45"/>
          <p:cNvSpPr>
            <a:spLocks noChangeShapeType="1"/>
          </p:cNvSpPr>
          <p:nvPr/>
        </p:nvSpPr>
        <p:spPr bwMode="auto">
          <a:xfrm>
            <a:off x="7116763" y="4923879"/>
            <a:ext cx="1325562" cy="0"/>
          </a:xfrm>
          <a:prstGeom prst="line">
            <a:avLst/>
          </a:prstGeom>
          <a:noFill/>
          <a:ln w="28575">
            <a:solidFill>
              <a:schemeClr val="tx1"/>
            </a:solidFill>
            <a:round/>
            <a:headEnd/>
            <a:tailEnd/>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69" name="Line 46"/>
          <p:cNvSpPr>
            <a:spLocks noChangeShapeType="1"/>
          </p:cNvSpPr>
          <p:nvPr/>
        </p:nvSpPr>
        <p:spPr bwMode="auto">
          <a:xfrm>
            <a:off x="4024313" y="1563142"/>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70" name="Text Box 47"/>
          <p:cNvSpPr txBox="1">
            <a:spLocks noChangeArrowheads="1"/>
          </p:cNvSpPr>
          <p:nvPr/>
        </p:nvSpPr>
        <p:spPr bwMode="auto">
          <a:xfrm>
            <a:off x="395536" y="6062365"/>
            <a:ext cx="2179638" cy="519112"/>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smtClean="0">
                <a:solidFill>
                  <a:srgbClr val="000000"/>
                </a:solidFill>
              </a:rPr>
              <a:t>遍历序列：</a:t>
            </a:r>
          </a:p>
        </p:txBody>
      </p:sp>
      <p:sp>
        <p:nvSpPr>
          <p:cNvPr id="45071" name="Text Box 48"/>
          <p:cNvSpPr txBox="1">
            <a:spLocks noChangeArrowheads="1"/>
          </p:cNvSpPr>
          <p:nvPr/>
        </p:nvSpPr>
        <p:spPr bwMode="auto">
          <a:xfrm>
            <a:off x="2284661" y="6116340"/>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359473" name="Text Box 49"/>
          <p:cNvSpPr txBox="1">
            <a:spLocks noChangeArrowheads="1"/>
          </p:cNvSpPr>
          <p:nvPr/>
        </p:nvSpPr>
        <p:spPr bwMode="auto">
          <a:xfrm>
            <a:off x="7129463" y="2806154"/>
            <a:ext cx="1309687"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7</a:t>
            </a:r>
          </a:p>
        </p:txBody>
      </p:sp>
      <p:sp>
        <p:nvSpPr>
          <p:cNvPr id="45073" name="Line 50"/>
          <p:cNvSpPr>
            <a:spLocks noChangeShapeType="1"/>
          </p:cNvSpPr>
          <p:nvPr/>
        </p:nvSpPr>
        <p:spPr bwMode="auto">
          <a:xfrm flipH="1">
            <a:off x="3398838" y="2217192"/>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74" name="Text Box 51"/>
          <p:cNvSpPr txBox="1">
            <a:spLocks noChangeArrowheads="1"/>
          </p:cNvSpPr>
          <p:nvPr/>
        </p:nvSpPr>
        <p:spPr bwMode="auto">
          <a:xfrm>
            <a:off x="2864099" y="6132215"/>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45075" name="Line 52"/>
          <p:cNvSpPr>
            <a:spLocks noChangeShapeType="1"/>
          </p:cNvSpPr>
          <p:nvPr/>
        </p:nvSpPr>
        <p:spPr bwMode="auto">
          <a:xfrm flipH="1">
            <a:off x="2560638" y="3390354"/>
            <a:ext cx="457200" cy="6699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76" name="Text Box 53"/>
          <p:cNvSpPr txBox="1">
            <a:spLocks noChangeArrowheads="1"/>
          </p:cNvSpPr>
          <p:nvPr/>
        </p:nvSpPr>
        <p:spPr bwMode="auto">
          <a:xfrm>
            <a:off x="3427661" y="6148090"/>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4</a:t>
            </a:r>
          </a:p>
        </p:txBody>
      </p:sp>
      <p:sp>
        <p:nvSpPr>
          <p:cNvPr id="45077" name="Line 54"/>
          <p:cNvSpPr>
            <a:spLocks noChangeShapeType="1"/>
          </p:cNvSpPr>
          <p:nvPr/>
        </p:nvSpPr>
        <p:spPr bwMode="auto">
          <a:xfrm>
            <a:off x="2833688" y="4609554"/>
            <a:ext cx="701675" cy="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78" name="Text Box 55"/>
          <p:cNvSpPr txBox="1">
            <a:spLocks noChangeArrowheads="1"/>
          </p:cNvSpPr>
          <p:nvPr/>
        </p:nvSpPr>
        <p:spPr bwMode="auto">
          <a:xfrm>
            <a:off x="3945186" y="6132215"/>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5</a:t>
            </a:r>
          </a:p>
        </p:txBody>
      </p:sp>
      <p:sp>
        <p:nvSpPr>
          <p:cNvPr id="45079" name="Freeform 56"/>
          <p:cNvSpPr>
            <a:spLocks/>
          </p:cNvSpPr>
          <p:nvPr/>
        </p:nvSpPr>
        <p:spPr bwMode="auto">
          <a:xfrm flipH="1" flipV="1">
            <a:off x="2832100" y="4109492"/>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80" name="Line 57"/>
          <p:cNvSpPr>
            <a:spLocks noChangeShapeType="1"/>
          </p:cNvSpPr>
          <p:nvPr/>
        </p:nvSpPr>
        <p:spPr bwMode="auto">
          <a:xfrm>
            <a:off x="2484438" y="4648101"/>
            <a:ext cx="379412" cy="76200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81" name="Text Box 58"/>
          <p:cNvSpPr txBox="1">
            <a:spLocks noChangeArrowheads="1"/>
          </p:cNvSpPr>
          <p:nvPr/>
        </p:nvSpPr>
        <p:spPr bwMode="auto">
          <a:xfrm>
            <a:off x="4402386" y="6148090"/>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8</a:t>
            </a:r>
          </a:p>
        </p:txBody>
      </p:sp>
      <p:sp>
        <p:nvSpPr>
          <p:cNvPr id="45082" name="Freeform 59"/>
          <p:cNvSpPr>
            <a:spLocks/>
          </p:cNvSpPr>
          <p:nvPr/>
        </p:nvSpPr>
        <p:spPr bwMode="auto">
          <a:xfrm rot="3754273" flipH="1" flipV="1">
            <a:off x="2742407" y="4840535"/>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83" name="Freeform 60"/>
          <p:cNvSpPr>
            <a:spLocks/>
          </p:cNvSpPr>
          <p:nvPr/>
        </p:nvSpPr>
        <p:spPr bwMode="auto">
          <a:xfrm rot="7501314" flipH="1" flipV="1">
            <a:off x="2776538" y="3831679"/>
            <a:ext cx="792162" cy="230188"/>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84" name="Freeform 61"/>
          <p:cNvSpPr>
            <a:spLocks/>
          </p:cNvSpPr>
          <p:nvPr/>
        </p:nvSpPr>
        <p:spPr bwMode="auto">
          <a:xfrm rot="7501314" flipH="1" flipV="1">
            <a:off x="3552825" y="2750592"/>
            <a:ext cx="792163" cy="230187"/>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85" name="Line 62"/>
          <p:cNvSpPr>
            <a:spLocks noChangeShapeType="1"/>
          </p:cNvSpPr>
          <p:nvPr/>
        </p:nvSpPr>
        <p:spPr bwMode="auto">
          <a:xfrm>
            <a:off x="4267200" y="2536279"/>
            <a:ext cx="411163" cy="59372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9487" name="Text Box 63"/>
          <p:cNvSpPr txBox="1">
            <a:spLocks noChangeArrowheads="1"/>
          </p:cNvSpPr>
          <p:nvPr/>
        </p:nvSpPr>
        <p:spPr bwMode="auto">
          <a:xfrm>
            <a:off x="4845299" y="6148090"/>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dirty="0" smtClean="0">
                <a:solidFill>
                  <a:srgbClr val="FF0000"/>
                </a:solidFill>
                <a:latin typeface="Times New Roman" pitchFamily="18" charset="0"/>
                <a:ea typeface="华文行楷" pitchFamily="2" charset="-122"/>
              </a:rPr>
              <a:t>V</a:t>
            </a:r>
            <a:r>
              <a:rPr lang="en-US" altLang="zh-CN" sz="2800" b="1" baseline="-25000" dirty="0" smtClean="0">
                <a:solidFill>
                  <a:srgbClr val="FF0000"/>
                </a:solidFill>
                <a:latin typeface="Times New Roman" pitchFamily="18" charset="0"/>
                <a:ea typeface="华文行楷" pitchFamily="2" charset="-122"/>
              </a:rPr>
              <a:t>3</a:t>
            </a:r>
          </a:p>
        </p:txBody>
      </p:sp>
      <p:sp>
        <p:nvSpPr>
          <p:cNvPr id="359488" name="Text Box 64"/>
          <p:cNvSpPr txBox="1">
            <a:spLocks noChangeArrowheads="1"/>
          </p:cNvSpPr>
          <p:nvPr/>
        </p:nvSpPr>
        <p:spPr bwMode="auto">
          <a:xfrm>
            <a:off x="7131050" y="3860254"/>
            <a:ext cx="1309688"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3</a:t>
            </a:r>
          </a:p>
        </p:txBody>
      </p:sp>
      <p:sp>
        <p:nvSpPr>
          <p:cNvPr id="359489" name="Line 65"/>
          <p:cNvSpPr>
            <a:spLocks noChangeShapeType="1"/>
          </p:cNvSpPr>
          <p:nvPr/>
        </p:nvSpPr>
        <p:spPr bwMode="auto">
          <a:xfrm flipH="1">
            <a:off x="4359275" y="3482429"/>
            <a:ext cx="411163" cy="701675"/>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9490" name="Text Box 66"/>
          <p:cNvSpPr txBox="1">
            <a:spLocks noChangeArrowheads="1"/>
          </p:cNvSpPr>
          <p:nvPr/>
        </p:nvSpPr>
        <p:spPr bwMode="auto">
          <a:xfrm>
            <a:off x="5318374" y="6148090"/>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6</a:t>
            </a:r>
          </a:p>
        </p:txBody>
      </p:sp>
      <p:sp>
        <p:nvSpPr>
          <p:cNvPr id="359491" name="Text Box 67"/>
          <p:cNvSpPr txBox="1">
            <a:spLocks noChangeArrowheads="1"/>
          </p:cNvSpPr>
          <p:nvPr/>
        </p:nvSpPr>
        <p:spPr bwMode="auto">
          <a:xfrm>
            <a:off x="7131050" y="3326854"/>
            <a:ext cx="1309688" cy="528638"/>
          </a:xfrm>
          <a:prstGeom prst="rect">
            <a:avLst/>
          </a:prstGeom>
          <a:solidFill>
            <a:srgbClr val="C0C0C0"/>
          </a:solidFill>
          <a:ln w="9525">
            <a:solidFill>
              <a:schemeClr val="tx1"/>
            </a:solidFill>
            <a:miter lim="800000"/>
            <a:headEnd/>
            <a:tailEnd/>
          </a:ln>
          <a:effectLst/>
        </p:spPr>
        <p:txBody>
          <a:bodyPr>
            <a:spAutoFit/>
          </a:bodyPr>
          <a:lstStyle/>
          <a:p>
            <a:pPr eaLnBrk="0" fontAlgn="base" hangingPunct="0">
              <a:spcBef>
                <a:spcPct val="50000"/>
              </a:spcBef>
              <a:spcAft>
                <a:spcPct val="0"/>
              </a:spcAft>
            </a:pPr>
            <a:r>
              <a:rPr lang="en-US" altLang="zh-CN" sz="2800" smtClean="0">
                <a:solidFill>
                  <a:srgbClr val="000000"/>
                </a:solidFill>
                <a:latin typeface="Times New Roman" pitchFamily="18" charset="0"/>
              </a:rPr>
              <a:t>     </a:t>
            </a:r>
            <a:r>
              <a:rPr lang="en-US" altLang="zh-CN" sz="2800" b="1" i="1" smtClean="0">
                <a:solidFill>
                  <a:srgbClr val="000000"/>
                </a:solidFill>
                <a:latin typeface="Times New Roman" pitchFamily="18" charset="0"/>
              </a:rPr>
              <a:t>V</a:t>
            </a:r>
            <a:r>
              <a:rPr lang="en-US" altLang="zh-CN" sz="2800" b="1" baseline="-25000" smtClean="0">
                <a:solidFill>
                  <a:srgbClr val="000000"/>
                </a:solidFill>
                <a:latin typeface="Times New Roman" pitchFamily="18" charset="0"/>
              </a:rPr>
              <a:t>6</a:t>
            </a:r>
          </a:p>
        </p:txBody>
      </p:sp>
      <p:sp>
        <p:nvSpPr>
          <p:cNvPr id="359492" name="Line 68"/>
          <p:cNvSpPr>
            <a:spLocks noChangeShapeType="1"/>
          </p:cNvSpPr>
          <p:nvPr/>
        </p:nvSpPr>
        <p:spPr bwMode="auto">
          <a:xfrm>
            <a:off x="4692650" y="4654004"/>
            <a:ext cx="701675" cy="0"/>
          </a:xfrm>
          <a:prstGeom prst="line">
            <a:avLst/>
          </a:prstGeom>
          <a:noFill/>
          <a:ln w="28575">
            <a:solidFill>
              <a:srgbClr val="003399"/>
            </a:solidFill>
            <a:round/>
            <a:headEnd type="none" w="lg" len="lg"/>
            <a:tailEnd type="stealth" w="lg" len="lg"/>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9493" name="Text Box 69"/>
          <p:cNvSpPr txBox="1">
            <a:spLocks noChangeArrowheads="1"/>
          </p:cNvSpPr>
          <p:nvPr/>
        </p:nvSpPr>
        <p:spPr bwMode="auto">
          <a:xfrm>
            <a:off x="5851774" y="6148090"/>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7</a:t>
            </a:r>
          </a:p>
        </p:txBody>
      </p:sp>
      <p:sp>
        <p:nvSpPr>
          <p:cNvPr id="359494" name="Freeform 70"/>
          <p:cNvSpPr>
            <a:spLocks/>
          </p:cNvSpPr>
          <p:nvPr/>
        </p:nvSpPr>
        <p:spPr bwMode="auto">
          <a:xfrm flipH="1" flipV="1">
            <a:off x="4676775" y="4123779"/>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9495" name="Freeform 71"/>
          <p:cNvSpPr>
            <a:spLocks/>
          </p:cNvSpPr>
          <p:nvPr/>
        </p:nvSpPr>
        <p:spPr bwMode="auto">
          <a:xfrm rot="7256851" flipH="1" flipV="1">
            <a:off x="4594225" y="3877717"/>
            <a:ext cx="725487" cy="223838"/>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9496" name="Freeform 72"/>
          <p:cNvSpPr>
            <a:spLocks/>
          </p:cNvSpPr>
          <p:nvPr/>
        </p:nvSpPr>
        <p:spPr bwMode="auto">
          <a:xfrm rot="3512271" flipH="1" flipV="1">
            <a:off x="4479132" y="2418010"/>
            <a:ext cx="681038" cy="225425"/>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359497" name="Freeform 73"/>
          <p:cNvSpPr>
            <a:spLocks/>
          </p:cNvSpPr>
          <p:nvPr/>
        </p:nvSpPr>
        <p:spPr bwMode="auto">
          <a:xfrm rot="5400000" flipH="1" flipV="1">
            <a:off x="4410075" y="1486942"/>
            <a:ext cx="325437" cy="465138"/>
          </a:xfrm>
          <a:custGeom>
            <a:avLst/>
            <a:gdLst>
              <a:gd name="T0" fmla="*/ 0 w 720"/>
              <a:gd name="T1" fmla="*/ 0 h 1"/>
              <a:gd name="T2" fmla="*/ 2147483646 w 720"/>
              <a:gd name="T3" fmla="*/ 0 h 1"/>
              <a:gd name="T4" fmla="*/ 0 60000 65536"/>
              <a:gd name="T5" fmla="*/ 0 60000 65536"/>
            </a:gdLst>
            <a:ahLst/>
            <a:cxnLst>
              <a:cxn ang="T4">
                <a:pos x="T0" y="T1"/>
              </a:cxn>
              <a:cxn ang="T5">
                <a:pos x="T2" y="T3"/>
              </a:cxn>
            </a:cxnLst>
            <a:rect l="0" t="0" r="r" b="b"/>
            <a:pathLst>
              <a:path w="720" h="1">
                <a:moveTo>
                  <a:pt x="0" y="0"/>
                </a:moveTo>
                <a:lnTo>
                  <a:pt x="720" y="0"/>
                </a:lnTo>
              </a:path>
            </a:pathLst>
          </a:custGeom>
          <a:noFill/>
          <a:ln w="38100" cap="flat" cmpd="sng">
            <a:solidFill>
              <a:srgbClr val="660033"/>
            </a:solidFill>
            <a:prstDash val="sysDot"/>
            <a:round/>
            <a:headEnd type="none" w="med" len="med"/>
            <a:tailEnd type="stealth" w="lg" len="lg"/>
          </a:ln>
        </p:spPr>
        <p:txBody>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097" name="Rectangle 74"/>
          <p:cNvSpPr>
            <a:spLocks noGrp="1" noChangeArrowheads="1"/>
          </p:cNvSpPr>
          <p:nvPr>
            <p:ph type="title"/>
          </p:nvPr>
        </p:nvSpPr>
        <p:spPr>
          <a:xfrm>
            <a:off x="2195513" y="260350"/>
            <a:ext cx="4191000" cy="533400"/>
          </a:xfrm>
          <a:noFill/>
        </p:spPr>
        <p:txBody>
          <a:bodyPr/>
          <a:lstStyle/>
          <a:p>
            <a:pPr eaLnBrk="1" hangingPunct="1"/>
            <a:r>
              <a:rPr lang="en-US" altLang="zh-CN" sz="3600" b="1" smtClean="0">
                <a:solidFill>
                  <a:schemeClr val="accent2"/>
                </a:solidFill>
                <a:latin typeface="Times New Roman" pitchFamily="18" charset="0"/>
              </a:rPr>
              <a:t>7.3  </a:t>
            </a:r>
            <a:r>
              <a:rPr lang="en-US" altLang="zh-CN" sz="3600" b="1" smtClean="0">
                <a:solidFill>
                  <a:schemeClr val="accent2"/>
                </a:solidFill>
              </a:rPr>
              <a:t>  </a:t>
            </a:r>
            <a:r>
              <a:rPr lang="zh-CN" altLang="en-US" sz="3600" b="1" smtClean="0">
                <a:solidFill>
                  <a:schemeClr val="accent2"/>
                </a:solidFill>
              </a:rPr>
              <a:t>图的遍历</a:t>
            </a:r>
          </a:p>
        </p:txBody>
      </p:sp>
      <p:grpSp>
        <p:nvGrpSpPr>
          <p:cNvPr id="3" name="Group 77"/>
          <p:cNvGrpSpPr>
            <a:grpSpLocks/>
          </p:cNvGrpSpPr>
          <p:nvPr/>
        </p:nvGrpSpPr>
        <p:grpSpPr bwMode="auto">
          <a:xfrm>
            <a:off x="2317750" y="1883817"/>
            <a:ext cx="3652838" cy="4070350"/>
            <a:chOff x="1460" y="1341"/>
            <a:chExt cx="2301" cy="2564"/>
          </a:xfrm>
        </p:grpSpPr>
        <p:sp>
          <p:nvSpPr>
            <p:cNvPr id="45099" name="Line 2"/>
            <p:cNvSpPr>
              <a:spLocks noChangeShapeType="1"/>
            </p:cNvSpPr>
            <p:nvPr/>
          </p:nvSpPr>
          <p:spPr bwMode="auto">
            <a:xfrm flipH="1" flipV="1">
              <a:off x="1782" y="2980"/>
              <a:ext cx="481"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100" name="Line 3"/>
            <p:cNvSpPr>
              <a:spLocks noChangeShapeType="1"/>
            </p:cNvSpPr>
            <p:nvPr/>
          </p:nvSpPr>
          <p:spPr bwMode="auto">
            <a:xfrm>
              <a:off x="3243" y="2387"/>
              <a:ext cx="315" cy="458"/>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101" name="Line 4"/>
            <p:cNvSpPr>
              <a:spLocks noChangeShapeType="1"/>
            </p:cNvSpPr>
            <p:nvPr/>
          </p:nvSpPr>
          <p:spPr bwMode="auto">
            <a:xfrm flipH="1">
              <a:off x="1657" y="2296"/>
              <a:ext cx="361" cy="521"/>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nvGrpSpPr>
            <p:cNvPr id="4" name="Group 13"/>
            <p:cNvGrpSpPr>
              <a:grpSpLocks/>
            </p:cNvGrpSpPr>
            <p:nvPr/>
          </p:nvGrpSpPr>
          <p:grpSpPr bwMode="auto">
            <a:xfrm>
              <a:off x="2477" y="1341"/>
              <a:ext cx="334" cy="375"/>
              <a:chOff x="3721" y="3017"/>
              <a:chExt cx="334" cy="375"/>
            </a:xfrm>
          </p:grpSpPr>
          <p:sp>
            <p:nvSpPr>
              <p:cNvPr id="45130" name="Oval 1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31" name="Text Box 1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16"/>
            <p:cNvGrpSpPr>
              <a:grpSpLocks/>
            </p:cNvGrpSpPr>
            <p:nvPr/>
          </p:nvGrpSpPr>
          <p:grpSpPr bwMode="auto">
            <a:xfrm>
              <a:off x="3015" y="2051"/>
              <a:ext cx="334" cy="375"/>
              <a:chOff x="3721" y="3017"/>
              <a:chExt cx="334" cy="375"/>
            </a:xfrm>
          </p:grpSpPr>
          <p:sp>
            <p:nvSpPr>
              <p:cNvPr id="45128" name="Oval 17"/>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29" name="Text Box 18"/>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19"/>
            <p:cNvGrpSpPr>
              <a:grpSpLocks/>
            </p:cNvGrpSpPr>
            <p:nvPr/>
          </p:nvGrpSpPr>
          <p:grpSpPr bwMode="auto">
            <a:xfrm>
              <a:off x="1942" y="1994"/>
              <a:ext cx="334" cy="375"/>
              <a:chOff x="3721" y="3017"/>
              <a:chExt cx="334" cy="375"/>
            </a:xfrm>
          </p:grpSpPr>
          <p:sp>
            <p:nvSpPr>
              <p:cNvPr id="45126" name="Oval 20"/>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27" name="Text Box 21"/>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22"/>
            <p:cNvGrpSpPr>
              <a:grpSpLocks/>
            </p:cNvGrpSpPr>
            <p:nvPr/>
          </p:nvGrpSpPr>
          <p:grpSpPr bwMode="auto">
            <a:xfrm>
              <a:off x="1460" y="2771"/>
              <a:ext cx="334" cy="375"/>
              <a:chOff x="3721" y="3017"/>
              <a:chExt cx="334" cy="375"/>
            </a:xfrm>
          </p:grpSpPr>
          <p:sp>
            <p:nvSpPr>
              <p:cNvPr id="45124" name="Oval 2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25" name="Text Box 2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25"/>
            <p:cNvGrpSpPr>
              <a:grpSpLocks/>
            </p:cNvGrpSpPr>
            <p:nvPr/>
          </p:nvGrpSpPr>
          <p:grpSpPr bwMode="auto">
            <a:xfrm>
              <a:off x="2257" y="2771"/>
              <a:ext cx="334" cy="375"/>
              <a:chOff x="3721" y="3017"/>
              <a:chExt cx="334" cy="375"/>
            </a:xfrm>
          </p:grpSpPr>
          <p:sp>
            <p:nvSpPr>
              <p:cNvPr id="45122" name="Oval 2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23" name="Text Box 2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28"/>
            <p:cNvGrpSpPr>
              <a:grpSpLocks/>
            </p:cNvGrpSpPr>
            <p:nvPr/>
          </p:nvGrpSpPr>
          <p:grpSpPr bwMode="auto">
            <a:xfrm>
              <a:off x="2634" y="2790"/>
              <a:ext cx="334" cy="375"/>
              <a:chOff x="3721" y="3017"/>
              <a:chExt cx="334" cy="375"/>
            </a:xfrm>
          </p:grpSpPr>
          <p:sp>
            <p:nvSpPr>
              <p:cNvPr id="45120" name="Oval 2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21" name="Text Box 3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31"/>
            <p:cNvGrpSpPr>
              <a:grpSpLocks/>
            </p:cNvGrpSpPr>
            <p:nvPr/>
          </p:nvGrpSpPr>
          <p:grpSpPr bwMode="auto">
            <a:xfrm>
              <a:off x="3427" y="2801"/>
              <a:ext cx="334" cy="375"/>
              <a:chOff x="3721" y="3017"/>
              <a:chExt cx="334" cy="375"/>
            </a:xfrm>
          </p:grpSpPr>
          <p:sp>
            <p:nvSpPr>
              <p:cNvPr id="45118" name="Oval 32"/>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19" name="Text Box 33"/>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34"/>
            <p:cNvGrpSpPr>
              <a:grpSpLocks/>
            </p:cNvGrpSpPr>
            <p:nvPr/>
          </p:nvGrpSpPr>
          <p:grpSpPr bwMode="auto">
            <a:xfrm>
              <a:off x="1863" y="3530"/>
              <a:ext cx="334" cy="375"/>
              <a:chOff x="3721" y="3017"/>
              <a:chExt cx="334" cy="375"/>
            </a:xfrm>
          </p:grpSpPr>
          <p:sp>
            <p:nvSpPr>
              <p:cNvPr id="45116" name="Oval 3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45117" name="Text Box 3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45110" name="Line 37"/>
            <p:cNvSpPr>
              <a:spLocks noChangeShapeType="1"/>
            </p:cNvSpPr>
            <p:nvPr/>
          </p:nvSpPr>
          <p:spPr bwMode="auto">
            <a:xfrm>
              <a:off x="2167" y="2328"/>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111" name="Line 38"/>
            <p:cNvSpPr>
              <a:spLocks noChangeShapeType="1"/>
            </p:cNvSpPr>
            <p:nvPr/>
          </p:nvSpPr>
          <p:spPr bwMode="auto">
            <a:xfrm flipH="1">
              <a:off x="2839" y="2375"/>
              <a:ext cx="259" cy="45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112" name="Line 39"/>
            <p:cNvSpPr>
              <a:spLocks noChangeShapeType="1"/>
            </p:cNvSpPr>
            <p:nvPr/>
          </p:nvSpPr>
          <p:spPr bwMode="auto">
            <a:xfrm flipH="1" flipV="1">
              <a:off x="2942" y="2990"/>
              <a:ext cx="481" cy="0"/>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113" name="Line 40"/>
            <p:cNvSpPr>
              <a:spLocks noChangeShapeType="1"/>
            </p:cNvSpPr>
            <p:nvPr/>
          </p:nvSpPr>
          <p:spPr bwMode="auto">
            <a:xfrm>
              <a:off x="1668" y="3115"/>
              <a:ext cx="249" cy="489"/>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114" name="Line 75"/>
            <p:cNvSpPr>
              <a:spLocks noChangeShapeType="1"/>
            </p:cNvSpPr>
            <p:nvPr/>
          </p:nvSpPr>
          <p:spPr bwMode="auto">
            <a:xfrm flipH="1">
              <a:off x="2200" y="1616"/>
              <a:ext cx="315" cy="453"/>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sp>
          <p:nvSpPr>
            <p:cNvPr id="45115" name="Line 76"/>
            <p:cNvSpPr>
              <a:spLocks noChangeShapeType="1"/>
            </p:cNvSpPr>
            <p:nvPr/>
          </p:nvSpPr>
          <p:spPr bwMode="auto">
            <a:xfrm>
              <a:off x="2744" y="1661"/>
              <a:ext cx="317" cy="453"/>
            </a:xfrm>
            <a:prstGeom prst="line">
              <a:avLst/>
            </a:prstGeom>
            <a:noFill/>
            <a:ln w="28575">
              <a:solidFill>
                <a:schemeClr val="tx1"/>
              </a:solidFill>
              <a:round/>
              <a:headEnd/>
              <a:tailEnd/>
            </a:ln>
            <a:effectLst/>
          </p:spPr>
          <p:txBody>
            <a:bodyPr anchor="ctr">
              <a:spAutoFit/>
            </a:bodyPr>
            <a:lstStyle/>
            <a:p>
              <a:pPr eaLnBrk="0" fontAlgn="base" hangingPunct="0">
                <a:spcBef>
                  <a:spcPct val="0"/>
                </a:spcBef>
                <a:spcAft>
                  <a:spcPct val="0"/>
                </a:spcAft>
              </a:pPr>
              <a:endParaRPr kumimoji="1" lang="zh-CN" altLang="en-US" sz="2400" b="1" smtClean="0">
                <a:solidFill>
                  <a:srgbClr val="009900"/>
                </a:solidFill>
                <a:latin typeface="Times New Roman" pitchFamily="18" charset="0"/>
                <a:ea typeface="仿宋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94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1" nodeType="clickEffect">
                                  <p:stCondLst>
                                    <p:cond delay="0"/>
                                  </p:stCondLst>
                                  <p:childTnLst>
                                    <p:set>
                                      <p:cBhvr>
                                        <p:cTn id="10" dur="1" fill="hold">
                                          <p:stCondLst>
                                            <p:cond delay="0"/>
                                          </p:stCondLst>
                                        </p:cTn>
                                        <p:tgtEl>
                                          <p:spTgt spid="359488"/>
                                        </p:tgtEl>
                                        <p:attrNameLst>
                                          <p:attrName>style.visibility</p:attrName>
                                        </p:attrNameLst>
                                      </p:cBhvr>
                                      <p:to>
                                        <p:strVal val="visible"/>
                                      </p:to>
                                    </p:set>
                                    <p:anim calcmode="lin" valueType="num">
                                      <p:cBhvr additive="base">
                                        <p:cTn id="11" dur="500" fill="hold"/>
                                        <p:tgtEl>
                                          <p:spTgt spid="359488"/>
                                        </p:tgtEl>
                                        <p:attrNameLst>
                                          <p:attrName>ppt_x</p:attrName>
                                        </p:attrNameLst>
                                      </p:cBhvr>
                                      <p:tavLst>
                                        <p:tav tm="0">
                                          <p:val>
                                            <p:strVal val="#ppt_x"/>
                                          </p:val>
                                        </p:tav>
                                        <p:tav tm="100000">
                                          <p:val>
                                            <p:strVal val="#ppt_x"/>
                                          </p:val>
                                        </p:tav>
                                      </p:tavLst>
                                    </p:anim>
                                    <p:anim calcmode="lin" valueType="num">
                                      <p:cBhvr additive="base">
                                        <p:cTn id="12" dur="500" fill="hold"/>
                                        <p:tgtEl>
                                          <p:spTgt spid="359488"/>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9489"/>
                                        </p:tgtEl>
                                        <p:attrNameLst>
                                          <p:attrName>style.visibility</p:attrName>
                                        </p:attrNameLst>
                                      </p:cBhvr>
                                      <p:to>
                                        <p:strVal val="visible"/>
                                      </p:to>
                                    </p:set>
                                    <p:animEffect transition="in" filter="wipe(up)">
                                      <p:cBhvr>
                                        <p:cTn id="17" dur="500"/>
                                        <p:tgtEl>
                                          <p:spTgt spid="359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949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1" fill="hold" grpId="1" nodeType="clickEffect">
                                  <p:stCondLst>
                                    <p:cond delay="0"/>
                                  </p:stCondLst>
                                  <p:childTnLst>
                                    <p:set>
                                      <p:cBhvr>
                                        <p:cTn id="25" dur="1" fill="hold">
                                          <p:stCondLst>
                                            <p:cond delay="0"/>
                                          </p:stCondLst>
                                        </p:cTn>
                                        <p:tgtEl>
                                          <p:spTgt spid="359491"/>
                                        </p:tgtEl>
                                        <p:attrNameLst>
                                          <p:attrName>style.visibility</p:attrName>
                                        </p:attrNameLst>
                                      </p:cBhvr>
                                      <p:to>
                                        <p:strVal val="visible"/>
                                      </p:to>
                                    </p:set>
                                    <p:anim calcmode="lin" valueType="num">
                                      <p:cBhvr additive="base">
                                        <p:cTn id="26" dur="500" fill="hold"/>
                                        <p:tgtEl>
                                          <p:spTgt spid="359491"/>
                                        </p:tgtEl>
                                        <p:attrNameLst>
                                          <p:attrName>ppt_x</p:attrName>
                                        </p:attrNameLst>
                                      </p:cBhvr>
                                      <p:tavLst>
                                        <p:tav tm="0">
                                          <p:val>
                                            <p:strVal val="#ppt_x"/>
                                          </p:val>
                                        </p:tav>
                                        <p:tav tm="100000">
                                          <p:val>
                                            <p:strVal val="#ppt_x"/>
                                          </p:val>
                                        </p:tav>
                                      </p:tavLst>
                                    </p:anim>
                                    <p:anim calcmode="lin" valueType="num">
                                      <p:cBhvr additive="base">
                                        <p:cTn id="27" dur="500" fill="hold"/>
                                        <p:tgtEl>
                                          <p:spTgt spid="359491"/>
                                        </p:tgtEl>
                                        <p:attrNameLst>
                                          <p:attrName>ppt_y</p:attrName>
                                        </p:attrNameLst>
                                      </p:cBhvr>
                                      <p:tavLst>
                                        <p:tav tm="0">
                                          <p:val>
                                            <p:strVal val="0-#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9492"/>
                                        </p:tgtEl>
                                        <p:attrNameLst>
                                          <p:attrName>style.visibility</p:attrName>
                                        </p:attrNameLst>
                                      </p:cBhvr>
                                      <p:to>
                                        <p:strVal val="visible"/>
                                      </p:to>
                                    </p:set>
                                    <p:animEffect transition="in" filter="wipe(left)">
                                      <p:cBhvr>
                                        <p:cTn id="32" dur="500"/>
                                        <p:tgtEl>
                                          <p:spTgt spid="3594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949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grpId="1" nodeType="clickEffect">
                                  <p:stCondLst>
                                    <p:cond delay="0"/>
                                  </p:stCondLst>
                                  <p:childTnLst>
                                    <p:set>
                                      <p:cBhvr>
                                        <p:cTn id="40" dur="1" fill="hold">
                                          <p:stCondLst>
                                            <p:cond delay="0"/>
                                          </p:stCondLst>
                                        </p:cTn>
                                        <p:tgtEl>
                                          <p:spTgt spid="359473"/>
                                        </p:tgtEl>
                                        <p:attrNameLst>
                                          <p:attrName>style.visibility</p:attrName>
                                        </p:attrNameLst>
                                      </p:cBhvr>
                                      <p:to>
                                        <p:strVal val="visible"/>
                                      </p:to>
                                    </p:set>
                                    <p:anim calcmode="lin" valueType="num">
                                      <p:cBhvr additive="base">
                                        <p:cTn id="41" dur="500" fill="hold"/>
                                        <p:tgtEl>
                                          <p:spTgt spid="359473"/>
                                        </p:tgtEl>
                                        <p:attrNameLst>
                                          <p:attrName>ppt_x</p:attrName>
                                        </p:attrNameLst>
                                      </p:cBhvr>
                                      <p:tavLst>
                                        <p:tav tm="0">
                                          <p:val>
                                            <p:strVal val="#ppt_x"/>
                                          </p:val>
                                        </p:tav>
                                        <p:tav tm="100000">
                                          <p:val>
                                            <p:strVal val="#ppt_x"/>
                                          </p:val>
                                        </p:tav>
                                      </p:tavLst>
                                    </p:anim>
                                    <p:anim calcmode="lin" valueType="num">
                                      <p:cBhvr additive="base">
                                        <p:cTn id="42" dur="500" fill="hold"/>
                                        <p:tgtEl>
                                          <p:spTgt spid="359473"/>
                                        </p:tgtEl>
                                        <p:attrNameLst>
                                          <p:attrName>ppt_y</p:attrName>
                                        </p:attrNameLst>
                                      </p:cBhvr>
                                      <p:tavLst>
                                        <p:tav tm="0">
                                          <p:val>
                                            <p:strVal val="0-#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1" fill="hold" grpId="0" nodeType="clickEffect">
                                  <p:stCondLst>
                                    <p:cond delay="0"/>
                                  </p:stCondLst>
                                  <p:childTnLst>
                                    <p:anim calcmode="lin" valueType="num">
                                      <p:cBhvr additive="base">
                                        <p:cTn id="46" dur="500"/>
                                        <p:tgtEl>
                                          <p:spTgt spid="359473"/>
                                        </p:tgtEl>
                                        <p:attrNameLst>
                                          <p:attrName>ppt_x</p:attrName>
                                        </p:attrNameLst>
                                      </p:cBhvr>
                                      <p:tavLst>
                                        <p:tav tm="0">
                                          <p:val>
                                            <p:strVal val="ppt_x"/>
                                          </p:val>
                                        </p:tav>
                                        <p:tav tm="100000">
                                          <p:val>
                                            <p:strVal val="ppt_x"/>
                                          </p:val>
                                        </p:tav>
                                      </p:tavLst>
                                    </p:anim>
                                    <p:anim calcmode="lin" valueType="num">
                                      <p:cBhvr additive="base">
                                        <p:cTn id="47" dur="500"/>
                                        <p:tgtEl>
                                          <p:spTgt spid="359473"/>
                                        </p:tgtEl>
                                        <p:attrNameLst>
                                          <p:attrName>ppt_y</p:attrName>
                                        </p:attrNameLst>
                                      </p:cBhvr>
                                      <p:tavLst>
                                        <p:tav tm="0">
                                          <p:val>
                                            <p:strVal val="ppt_y"/>
                                          </p:val>
                                        </p:tav>
                                        <p:tav tm="100000">
                                          <p:val>
                                            <p:strVal val="0-ppt_h/2"/>
                                          </p:val>
                                        </p:tav>
                                      </p:tavLst>
                                    </p:anim>
                                    <p:set>
                                      <p:cBhvr>
                                        <p:cTn id="48" dur="1" fill="hold">
                                          <p:stCondLst>
                                            <p:cond delay="499"/>
                                          </p:stCondLst>
                                        </p:cTn>
                                        <p:tgtEl>
                                          <p:spTgt spid="35947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359494"/>
                                        </p:tgtEl>
                                        <p:attrNameLst>
                                          <p:attrName>style.visibility</p:attrName>
                                        </p:attrNameLst>
                                      </p:cBhvr>
                                      <p:to>
                                        <p:strVal val="visible"/>
                                      </p:to>
                                    </p:set>
                                    <p:animEffect transition="in" filter="wipe(right)">
                                      <p:cBhvr>
                                        <p:cTn id="53" dur="500"/>
                                        <p:tgtEl>
                                          <p:spTgt spid="35949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xit" presetSubtype="1" fill="hold" grpId="0" nodeType="clickEffect">
                                  <p:stCondLst>
                                    <p:cond delay="0"/>
                                  </p:stCondLst>
                                  <p:childTnLst>
                                    <p:anim calcmode="lin" valueType="num">
                                      <p:cBhvr additive="base">
                                        <p:cTn id="57" dur="500"/>
                                        <p:tgtEl>
                                          <p:spTgt spid="359491"/>
                                        </p:tgtEl>
                                        <p:attrNameLst>
                                          <p:attrName>ppt_x</p:attrName>
                                        </p:attrNameLst>
                                      </p:cBhvr>
                                      <p:tavLst>
                                        <p:tav tm="0">
                                          <p:val>
                                            <p:strVal val="ppt_x"/>
                                          </p:val>
                                        </p:tav>
                                        <p:tav tm="100000">
                                          <p:val>
                                            <p:strVal val="ppt_x"/>
                                          </p:val>
                                        </p:tav>
                                      </p:tavLst>
                                    </p:anim>
                                    <p:anim calcmode="lin" valueType="num">
                                      <p:cBhvr additive="base">
                                        <p:cTn id="58" dur="500"/>
                                        <p:tgtEl>
                                          <p:spTgt spid="359491"/>
                                        </p:tgtEl>
                                        <p:attrNameLst>
                                          <p:attrName>ppt_y</p:attrName>
                                        </p:attrNameLst>
                                      </p:cBhvr>
                                      <p:tavLst>
                                        <p:tav tm="0">
                                          <p:val>
                                            <p:strVal val="ppt_y"/>
                                          </p:val>
                                        </p:tav>
                                        <p:tav tm="100000">
                                          <p:val>
                                            <p:strVal val="0-ppt_h/2"/>
                                          </p:val>
                                        </p:tav>
                                      </p:tavLst>
                                    </p:anim>
                                    <p:set>
                                      <p:cBhvr>
                                        <p:cTn id="59" dur="1" fill="hold">
                                          <p:stCondLst>
                                            <p:cond delay="499"/>
                                          </p:stCondLst>
                                        </p:cTn>
                                        <p:tgtEl>
                                          <p:spTgt spid="359491"/>
                                        </p:tgtEl>
                                        <p:attrNameLst>
                                          <p:attrName>style.visibility</p:attrName>
                                        </p:attrNameLst>
                                      </p:cBhvr>
                                      <p:to>
                                        <p:strVal val="hidden"/>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59495"/>
                                        </p:tgtEl>
                                        <p:attrNameLst>
                                          <p:attrName>style.visibility</p:attrName>
                                        </p:attrNameLst>
                                      </p:cBhvr>
                                      <p:to>
                                        <p:strVal val="visible"/>
                                      </p:to>
                                    </p:set>
                                    <p:animEffect transition="in" filter="wipe(down)">
                                      <p:cBhvr>
                                        <p:cTn id="64" dur="500"/>
                                        <p:tgtEl>
                                          <p:spTgt spid="35949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xit" presetSubtype="1" fill="hold" grpId="0" nodeType="clickEffect">
                                  <p:stCondLst>
                                    <p:cond delay="0"/>
                                  </p:stCondLst>
                                  <p:childTnLst>
                                    <p:anim calcmode="lin" valueType="num">
                                      <p:cBhvr additive="base">
                                        <p:cTn id="68" dur="500"/>
                                        <p:tgtEl>
                                          <p:spTgt spid="359488"/>
                                        </p:tgtEl>
                                        <p:attrNameLst>
                                          <p:attrName>ppt_x</p:attrName>
                                        </p:attrNameLst>
                                      </p:cBhvr>
                                      <p:tavLst>
                                        <p:tav tm="0">
                                          <p:val>
                                            <p:strVal val="ppt_x"/>
                                          </p:val>
                                        </p:tav>
                                        <p:tav tm="100000">
                                          <p:val>
                                            <p:strVal val="ppt_x"/>
                                          </p:val>
                                        </p:tav>
                                      </p:tavLst>
                                    </p:anim>
                                    <p:anim calcmode="lin" valueType="num">
                                      <p:cBhvr additive="base">
                                        <p:cTn id="69" dur="500"/>
                                        <p:tgtEl>
                                          <p:spTgt spid="359488"/>
                                        </p:tgtEl>
                                        <p:attrNameLst>
                                          <p:attrName>ppt_y</p:attrName>
                                        </p:attrNameLst>
                                      </p:cBhvr>
                                      <p:tavLst>
                                        <p:tav tm="0">
                                          <p:val>
                                            <p:strVal val="ppt_y"/>
                                          </p:val>
                                        </p:tav>
                                        <p:tav tm="100000">
                                          <p:val>
                                            <p:strVal val="0-ppt_h/2"/>
                                          </p:val>
                                        </p:tav>
                                      </p:tavLst>
                                    </p:anim>
                                    <p:set>
                                      <p:cBhvr>
                                        <p:cTn id="70" dur="1" fill="hold">
                                          <p:stCondLst>
                                            <p:cond delay="499"/>
                                          </p:stCondLst>
                                        </p:cTn>
                                        <p:tgtEl>
                                          <p:spTgt spid="359488"/>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59496"/>
                                        </p:tgtEl>
                                        <p:attrNameLst>
                                          <p:attrName>style.visibility</p:attrName>
                                        </p:attrNameLst>
                                      </p:cBhvr>
                                      <p:to>
                                        <p:strVal val="visible"/>
                                      </p:to>
                                    </p:set>
                                    <p:animEffect transition="in" filter="wipe(down)">
                                      <p:cBhvr>
                                        <p:cTn id="75" dur="500"/>
                                        <p:tgtEl>
                                          <p:spTgt spid="35949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xit" presetSubtype="1" fill="hold" grpId="0" nodeType="clickEffect">
                                  <p:stCondLst>
                                    <p:cond delay="0"/>
                                  </p:stCondLst>
                                  <p:childTnLst>
                                    <p:anim calcmode="lin" valueType="num">
                                      <p:cBhvr additive="base">
                                        <p:cTn id="79" dur="500"/>
                                        <p:tgtEl>
                                          <p:spTgt spid="359466"/>
                                        </p:tgtEl>
                                        <p:attrNameLst>
                                          <p:attrName>ppt_x</p:attrName>
                                        </p:attrNameLst>
                                      </p:cBhvr>
                                      <p:tavLst>
                                        <p:tav tm="0">
                                          <p:val>
                                            <p:strVal val="ppt_x"/>
                                          </p:val>
                                        </p:tav>
                                        <p:tav tm="100000">
                                          <p:val>
                                            <p:strVal val="ppt_x"/>
                                          </p:val>
                                        </p:tav>
                                      </p:tavLst>
                                    </p:anim>
                                    <p:anim calcmode="lin" valueType="num">
                                      <p:cBhvr additive="base">
                                        <p:cTn id="80" dur="500"/>
                                        <p:tgtEl>
                                          <p:spTgt spid="359466"/>
                                        </p:tgtEl>
                                        <p:attrNameLst>
                                          <p:attrName>ppt_y</p:attrName>
                                        </p:attrNameLst>
                                      </p:cBhvr>
                                      <p:tavLst>
                                        <p:tav tm="0">
                                          <p:val>
                                            <p:strVal val="ppt_y"/>
                                          </p:val>
                                        </p:tav>
                                        <p:tav tm="100000">
                                          <p:val>
                                            <p:strVal val="0-ppt_h/2"/>
                                          </p:val>
                                        </p:tav>
                                      </p:tavLst>
                                    </p:anim>
                                    <p:set>
                                      <p:cBhvr>
                                        <p:cTn id="81" dur="1" fill="hold">
                                          <p:stCondLst>
                                            <p:cond delay="499"/>
                                          </p:stCondLst>
                                        </p:cTn>
                                        <p:tgtEl>
                                          <p:spTgt spid="359466"/>
                                        </p:tgtEl>
                                        <p:attrNameLst>
                                          <p:attrName>style.visibility</p:attrName>
                                        </p:attrNameLst>
                                      </p:cBhvr>
                                      <p:to>
                                        <p:strVal val="hidden"/>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59497"/>
                                        </p:tgtEl>
                                        <p:attrNameLst>
                                          <p:attrName>style.visibility</p:attrName>
                                        </p:attrNameLst>
                                      </p:cBhvr>
                                      <p:to>
                                        <p:strVal val="visible"/>
                                      </p:to>
                                    </p:set>
                                    <p:animEffect transition="in" filter="wipe(down)">
                                      <p:cBhvr>
                                        <p:cTn id="86" dur="500"/>
                                        <p:tgtEl>
                                          <p:spTgt spid="359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66" grpId="0" animBg="1"/>
      <p:bldP spid="359473" grpId="0" animBg="1"/>
      <p:bldP spid="359473" grpId="1" animBg="1"/>
      <p:bldP spid="359487" grpId="0"/>
      <p:bldP spid="359488" grpId="0" animBg="1"/>
      <p:bldP spid="359488" grpId="1" animBg="1"/>
      <p:bldP spid="359489" grpId="0" animBg="1"/>
      <p:bldP spid="359490" grpId="0"/>
      <p:bldP spid="359491" grpId="0" animBg="1"/>
      <p:bldP spid="359491" grpId="1" animBg="1"/>
      <p:bldP spid="359492" grpId="0" animBg="1"/>
      <p:bldP spid="359493" grpId="0"/>
      <p:bldP spid="359494" grpId="0" animBg="1"/>
      <p:bldP spid="359495" grpId="0" animBg="1"/>
      <p:bldP spid="359496" grpId="0" animBg="1"/>
      <p:bldP spid="35949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82978" name="Object 2"/>
          <p:cNvGraphicFramePr>
            <a:graphicFrameLocks noChangeAspect="1"/>
          </p:cNvGraphicFramePr>
          <p:nvPr/>
        </p:nvGraphicFramePr>
        <p:xfrm>
          <a:off x="494928" y="4476750"/>
          <a:ext cx="3429000" cy="2381250"/>
        </p:xfrm>
        <a:graphic>
          <a:graphicData uri="http://schemas.openxmlformats.org/presentationml/2006/ole">
            <p:oleObj spid="_x0000_s247822" name="Image" r:id="rId3" imgW="1458656" imgH="1234442" progId="">
              <p:embed/>
            </p:oleObj>
          </a:graphicData>
        </a:graphic>
      </p:graphicFrame>
      <p:graphicFrame>
        <p:nvGraphicFramePr>
          <p:cNvPr id="383308" name="Group 332"/>
          <p:cNvGraphicFramePr>
            <a:graphicFrameLocks noGrp="1"/>
          </p:cNvGraphicFramePr>
          <p:nvPr/>
        </p:nvGraphicFramePr>
        <p:xfrm>
          <a:off x="827088" y="1125538"/>
          <a:ext cx="2819400" cy="3200400"/>
        </p:xfrm>
        <a:graphic>
          <a:graphicData uri="http://schemas.openxmlformats.org/drawingml/2006/table">
            <a:tbl>
              <a:tblPr/>
              <a:tblGrid>
                <a:gridCol w="433387"/>
                <a:gridCol w="373063"/>
                <a:gridCol w="403225"/>
                <a:gridCol w="401637"/>
                <a:gridCol w="401638"/>
                <a:gridCol w="403225"/>
                <a:gridCol w="403225"/>
              </a:tblGrid>
              <a:tr h="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2"/>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2"/>
                          </a:solidFill>
                          <a:effectLst>
                            <a:outerShdw blurRad="38100" dist="38100" dir="2700000" algn="tl">
                              <a:srgbClr val="C0C0C0"/>
                            </a:outerShdw>
                          </a:effectLst>
                          <a:latin typeface="Times New Roman" pitchFamily="18" charset="0"/>
                          <a:ea typeface="宋体"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3301" name="Group 325"/>
          <p:cNvGraphicFramePr>
            <a:graphicFrameLocks noGrp="1"/>
          </p:cNvGraphicFramePr>
          <p:nvPr/>
        </p:nvGraphicFramePr>
        <p:xfrm>
          <a:off x="4787900" y="2133600"/>
          <a:ext cx="392113" cy="2789238"/>
        </p:xfrm>
        <a:graphic>
          <a:graphicData uri="http://schemas.openxmlformats.org/drawingml/2006/table">
            <a:tbl>
              <a:tblPr/>
              <a:tblGrid>
                <a:gridCol w="392113"/>
              </a:tblGrid>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3076" name="Group 100"/>
          <p:cNvGraphicFramePr>
            <a:graphicFrameLocks noGrp="1"/>
          </p:cNvGraphicFramePr>
          <p:nvPr/>
        </p:nvGraphicFramePr>
        <p:xfrm>
          <a:off x="4356100" y="2133600"/>
          <a:ext cx="457200" cy="2779713"/>
        </p:xfrm>
        <a:graphic>
          <a:graphicData uri="http://schemas.openxmlformats.org/drawingml/2006/table">
            <a:tbl>
              <a:tblPr/>
              <a:tblGrid>
                <a:gridCol w="457200"/>
              </a:tblGrid>
              <a:tr h="419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rPr>
                        <a:t>2</a:t>
                      </a:r>
                    </a:p>
                  </a:txBody>
                  <a:tcPr horzOverflow="overflow">
                    <a:lnL>
                      <a:noFill/>
                    </a:lnL>
                    <a:lnR>
                      <a:noFill/>
                    </a:lnR>
                    <a:lnT>
                      <a:noFill/>
                    </a:lnT>
                    <a:lnB>
                      <a:noFill/>
                    </a:lnB>
                    <a:lnTlToBr>
                      <a:noFill/>
                    </a:lnTlToBr>
                    <a:lnBlToTr>
                      <a:noFill/>
                    </a:lnBlToTr>
                    <a:noFill/>
                  </a:tcPr>
                </a:tc>
              </a:tr>
              <a:tr h="493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4</a:t>
                      </a:r>
                    </a:p>
                  </a:txBody>
                  <a:tcPr horzOverflow="overflow">
                    <a:lnL>
                      <a:noFill/>
                    </a:lnL>
                    <a:lnR>
                      <a:noFill/>
                    </a:lnR>
                    <a:lnT>
                      <a:noFill/>
                    </a:lnT>
                    <a:lnB>
                      <a:noFill/>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5</a:t>
                      </a:r>
                    </a:p>
                  </a:txBody>
                  <a:tcPr horzOverflow="overflow">
                    <a:lnL>
                      <a:noFill/>
                    </a:lnL>
                    <a:lnR>
                      <a:noFill/>
                    </a:lnR>
                    <a:lnT>
                      <a:noFill/>
                    </a:lnT>
                    <a:lnB>
                      <a:noFill/>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6</a:t>
                      </a:r>
                    </a:p>
                  </a:txBody>
                  <a:tcPr horzOverflow="overflow">
                    <a:lnL>
                      <a:noFill/>
                    </a:lnL>
                    <a:lnR>
                      <a:noFill/>
                    </a:lnR>
                    <a:lnT>
                      <a:noFill/>
                    </a:lnT>
                    <a:lnB>
                      <a:noFill/>
                    </a:lnB>
                    <a:lnTlToBr>
                      <a:noFill/>
                    </a:lnTlToBr>
                    <a:lnBlToTr>
                      <a:noFill/>
                    </a:lnBlToTr>
                    <a:noFill/>
                  </a:tcPr>
                </a:tc>
              </a:tr>
            </a:tbl>
          </a:graphicData>
        </a:graphic>
      </p:graphicFrame>
      <p:graphicFrame>
        <p:nvGraphicFramePr>
          <p:cNvPr id="383302" name="Group 326"/>
          <p:cNvGraphicFramePr>
            <a:graphicFrameLocks noGrp="1"/>
          </p:cNvGraphicFramePr>
          <p:nvPr/>
        </p:nvGraphicFramePr>
        <p:xfrm>
          <a:off x="5292725" y="2133600"/>
          <a:ext cx="392113" cy="2743200"/>
        </p:xfrm>
        <a:graphic>
          <a:graphicData uri="http://schemas.openxmlformats.org/drawingml/2006/table">
            <a:tbl>
              <a:tblPr/>
              <a:tblGrid>
                <a:gridCol w="392113"/>
              </a:tblGrid>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3292" name="Group 316"/>
          <p:cNvGraphicFramePr>
            <a:graphicFrameLocks noGrp="1"/>
          </p:cNvGraphicFramePr>
          <p:nvPr/>
        </p:nvGraphicFramePr>
        <p:xfrm>
          <a:off x="5795963" y="2133600"/>
          <a:ext cx="376237" cy="2743200"/>
        </p:xfrm>
        <a:graphic>
          <a:graphicData uri="http://schemas.openxmlformats.org/drawingml/2006/table">
            <a:tbl>
              <a:tblPr/>
              <a:tblGrid>
                <a:gridCol w="376237"/>
              </a:tblGrid>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3304" name="Group 328"/>
          <p:cNvGraphicFramePr>
            <a:graphicFrameLocks noGrp="1"/>
          </p:cNvGraphicFramePr>
          <p:nvPr/>
        </p:nvGraphicFramePr>
        <p:xfrm>
          <a:off x="6300788" y="2133600"/>
          <a:ext cx="392112" cy="2743200"/>
        </p:xfrm>
        <a:graphic>
          <a:graphicData uri="http://schemas.openxmlformats.org/drawingml/2006/table">
            <a:tbl>
              <a:tblPr/>
              <a:tblGrid>
                <a:gridCol w="392112"/>
              </a:tblGrid>
              <a:tr h="119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3145" name="Group 169"/>
          <p:cNvGraphicFramePr>
            <a:graphicFrameLocks noGrp="1"/>
          </p:cNvGraphicFramePr>
          <p:nvPr/>
        </p:nvGraphicFramePr>
        <p:xfrm>
          <a:off x="6804025" y="2133600"/>
          <a:ext cx="392113" cy="2747964"/>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3306" name="Group 330"/>
          <p:cNvGraphicFramePr>
            <a:graphicFrameLocks noGrp="1"/>
          </p:cNvGraphicFramePr>
          <p:nvPr/>
        </p:nvGraphicFramePr>
        <p:xfrm>
          <a:off x="7380288" y="2133600"/>
          <a:ext cx="392112" cy="2765425"/>
        </p:xfrm>
        <a:graphic>
          <a:graphicData uri="http://schemas.openxmlformats.org/drawingml/2006/table">
            <a:tbl>
              <a:tblPr/>
              <a:tblGrid>
                <a:gridCol w="392112"/>
              </a:tblGrid>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3177" name="Group 201"/>
          <p:cNvGraphicFramePr>
            <a:graphicFrameLocks noGrp="1"/>
          </p:cNvGraphicFramePr>
          <p:nvPr/>
        </p:nvGraphicFramePr>
        <p:xfrm>
          <a:off x="7956550" y="2133600"/>
          <a:ext cx="392113" cy="2743200"/>
        </p:xfrm>
        <a:graphic>
          <a:graphicData uri="http://schemas.openxmlformats.org/drawingml/2006/table">
            <a:tbl>
              <a:tblPr/>
              <a:tblGrid>
                <a:gridCol w="392113"/>
              </a:tblGrid>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FF0000"/>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3193" name="Rectangle 217"/>
          <p:cNvSpPr>
            <a:spLocks noChangeArrowheads="1"/>
          </p:cNvSpPr>
          <p:nvPr/>
        </p:nvSpPr>
        <p:spPr bwMode="auto">
          <a:xfrm>
            <a:off x="5292725" y="5084763"/>
            <a:ext cx="17526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defRPr/>
            </a:pPr>
            <a:r>
              <a:rPr lang="en-US" altLang="zh-CN" sz="2800" dirty="0">
                <a:solidFill>
                  <a:schemeClr val="tx2"/>
                </a:solidFill>
                <a:effectLst>
                  <a:outerShdw blurRad="38100" dist="38100" dir="2700000" algn="tl">
                    <a:srgbClr val="C0C0C0"/>
                  </a:outerShdw>
                </a:effectLst>
                <a:ea typeface="楷体_GB2312" pitchFamily="49" charset="-122"/>
              </a:rPr>
              <a:t>DFS </a:t>
            </a:r>
            <a:r>
              <a:rPr lang="zh-CN" altLang="en-US" sz="2800" dirty="0">
                <a:solidFill>
                  <a:schemeClr val="tx2"/>
                </a:solidFill>
                <a:effectLst>
                  <a:outerShdw blurRad="38100" dist="38100" dir="2700000" algn="tl">
                    <a:srgbClr val="C0C0C0"/>
                  </a:outerShdw>
                </a:effectLst>
                <a:latin typeface="楷体_GB2312" pitchFamily="49" charset="-122"/>
                <a:ea typeface="楷体_GB2312" pitchFamily="49" charset="-122"/>
              </a:rPr>
              <a:t>结果</a:t>
            </a:r>
          </a:p>
        </p:txBody>
      </p:sp>
      <p:sp>
        <p:nvSpPr>
          <p:cNvPr id="383194" name="Text Box 218"/>
          <p:cNvSpPr txBox="1">
            <a:spLocks noChangeArrowheads="1"/>
          </p:cNvSpPr>
          <p:nvPr/>
        </p:nvSpPr>
        <p:spPr bwMode="auto">
          <a:xfrm>
            <a:off x="228600" y="1430338"/>
            <a:ext cx="533400" cy="1938992"/>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dirty="0">
                <a:solidFill>
                  <a:schemeClr val="accent2"/>
                </a:solidFill>
              </a:rPr>
              <a:t>邻接矩阵</a:t>
            </a:r>
          </a:p>
          <a:p>
            <a:pPr algn="ctr" eaLnBrk="1" hangingPunct="1"/>
            <a:r>
              <a:rPr lang="en-US" altLang="zh-CN" sz="2400" b="1" dirty="0">
                <a:solidFill>
                  <a:schemeClr val="accent2"/>
                </a:solidFill>
              </a:rPr>
              <a:t>A</a:t>
            </a:r>
          </a:p>
        </p:txBody>
      </p:sp>
      <p:sp>
        <p:nvSpPr>
          <p:cNvPr id="383195" name="Text Box 219"/>
          <p:cNvSpPr txBox="1">
            <a:spLocks noChangeArrowheads="1"/>
          </p:cNvSpPr>
          <p:nvPr/>
        </p:nvSpPr>
        <p:spPr bwMode="auto">
          <a:xfrm>
            <a:off x="4644008" y="1599183"/>
            <a:ext cx="3529086" cy="461665"/>
          </a:xfrm>
          <a:prstGeom prst="rect">
            <a:avLst/>
          </a:prstGeom>
          <a:noFill/>
          <a:ln w="9525">
            <a:noFill/>
            <a:miter lim="800000"/>
            <a:headEnd/>
            <a:tailEnd/>
          </a:ln>
          <a:effectLst/>
        </p:spPr>
        <p:txBody>
          <a:bodyPr wrap="square">
            <a:spAutoFit/>
          </a:bodyPr>
          <a:lstStyle/>
          <a:p>
            <a:pPr eaLnBrk="1" hangingPunct="1">
              <a:spcBef>
                <a:spcPct val="50000"/>
              </a:spcBef>
            </a:pPr>
            <a:r>
              <a:rPr lang="zh-CN" altLang="en-US" sz="2400" b="1" dirty="0">
                <a:solidFill>
                  <a:schemeClr val="accent2"/>
                </a:solidFill>
                <a:latin typeface="楷体_GB2312" pitchFamily="49" charset="-122"/>
                <a:ea typeface="楷体_GB2312" pitchFamily="49" charset="-122"/>
              </a:rPr>
              <a:t>辅助数组 </a:t>
            </a:r>
            <a:r>
              <a:rPr lang="en-US" altLang="zh-CN" sz="2400" b="1" i="1" dirty="0">
                <a:solidFill>
                  <a:schemeClr val="accent2"/>
                </a:solidFill>
                <a:ea typeface="楷体_GB2312" pitchFamily="49" charset="-122"/>
              </a:rPr>
              <a:t>visited</a:t>
            </a:r>
            <a:r>
              <a:rPr lang="en-US" altLang="zh-CN" sz="2400" b="1" dirty="0">
                <a:solidFill>
                  <a:schemeClr val="accent2"/>
                </a:solidFill>
                <a:ea typeface="楷体_GB2312" pitchFamily="49" charset="-122"/>
              </a:rPr>
              <a:t> [n ]</a:t>
            </a:r>
          </a:p>
        </p:txBody>
      </p:sp>
      <p:sp>
        <p:nvSpPr>
          <p:cNvPr id="383196" name="AutoShape 220"/>
          <p:cNvSpPr>
            <a:spLocks noChangeArrowheads="1"/>
          </p:cNvSpPr>
          <p:nvPr/>
        </p:nvSpPr>
        <p:spPr bwMode="auto">
          <a:xfrm>
            <a:off x="99640" y="4508500"/>
            <a:ext cx="990600" cy="457200"/>
          </a:xfrm>
          <a:prstGeom prst="wedgeEllipseCallout">
            <a:avLst>
              <a:gd name="adj1" fmla="val 16667"/>
              <a:gd name="adj2" fmla="val 163542"/>
            </a:avLst>
          </a:prstGeom>
          <a:solidFill>
            <a:srgbClr val="00FFFF"/>
          </a:solidFill>
          <a:ln w="9525">
            <a:solidFill>
              <a:schemeClr val="tx1"/>
            </a:solidFill>
            <a:miter lim="800000"/>
            <a:headEnd/>
            <a:tailEnd/>
          </a:ln>
          <a:effectLst/>
        </p:spPr>
        <p:txBody>
          <a:bodyPr/>
          <a:lstStyle/>
          <a:p>
            <a:pPr algn="ctr" eaLnBrk="1" hangingPunct="1"/>
            <a:r>
              <a:rPr lang="zh-CN" altLang="en-US" sz="2000">
                <a:solidFill>
                  <a:schemeClr val="tx2"/>
                </a:solidFill>
                <a:ea typeface="宋体" charset="-122"/>
              </a:rPr>
              <a:t>起点</a:t>
            </a:r>
          </a:p>
        </p:txBody>
      </p:sp>
      <p:sp>
        <p:nvSpPr>
          <p:cNvPr id="383197" name="Text Box 221"/>
          <p:cNvSpPr txBox="1">
            <a:spLocks noChangeArrowheads="1"/>
          </p:cNvSpPr>
          <p:nvPr/>
        </p:nvSpPr>
        <p:spPr bwMode="auto">
          <a:xfrm>
            <a:off x="4284663" y="5589588"/>
            <a:ext cx="4267200"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1" hangingPunct="1">
              <a:defRPr/>
            </a:pPr>
            <a:r>
              <a:rPr lang="en-US" altLang="zh-CN" sz="2800" dirty="0">
                <a:solidFill>
                  <a:schemeClr val="tx2"/>
                </a:solidFill>
                <a:effectLst>
                  <a:outerShdw blurRad="38100" dist="38100" dir="2700000" algn="tl">
                    <a:srgbClr val="C0C0C0"/>
                  </a:outerShdw>
                </a:effectLst>
                <a:ea typeface="黑体" panose="02010609060101010101" pitchFamily="49" charset="-122"/>
              </a:rPr>
              <a:t>v2→v1→v3→v5→</a:t>
            </a:r>
            <a:r>
              <a:rPr lang="en-US" altLang="zh-CN" sz="2800" dirty="0">
                <a:solidFill>
                  <a:srgbClr val="006600"/>
                </a:solidFill>
                <a:effectLst>
                  <a:outerShdw blurRad="38100" dist="38100" dir="2700000" algn="tl">
                    <a:srgbClr val="C0C0C0"/>
                  </a:outerShdw>
                </a:effectLst>
                <a:ea typeface="黑体" panose="02010609060101010101" pitchFamily="49" charset="-122"/>
              </a:rPr>
              <a:t>v4</a:t>
            </a:r>
            <a:r>
              <a:rPr lang="en-US" altLang="zh-CN" sz="2800" dirty="0">
                <a:solidFill>
                  <a:schemeClr val="tx2"/>
                </a:solidFill>
                <a:effectLst>
                  <a:outerShdw blurRad="38100" dist="38100" dir="2700000" algn="tl">
                    <a:srgbClr val="C0C0C0"/>
                  </a:outerShdw>
                </a:effectLst>
                <a:ea typeface="黑体" panose="02010609060101010101" pitchFamily="49" charset="-122"/>
              </a:rPr>
              <a:t>→v6</a:t>
            </a:r>
          </a:p>
        </p:txBody>
      </p:sp>
      <p:sp>
        <p:nvSpPr>
          <p:cNvPr id="383198" name="Rectangle 222"/>
          <p:cNvSpPr>
            <a:spLocks noChangeArrowheads="1"/>
          </p:cNvSpPr>
          <p:nvPr/>
        </p:nvSpPr>
        <p:spPr bwMode="auto">
          <a:xfrm>
            <a:off x="4485456" y="764704"/>
            <a:ext cx="4479032" cy="461665"/>
          </a:xfrm>
          <a:prstGeom prst="rect">
            <a:avLst/>
          </a:prstGeom>
          <a:noFill/>
          <a:ln w="9525">
            <a:noFill/>
            <a:miter lim="800000"/>
            <a:headEnd/>
            <a:tailEnd/>
          </a:ln>
          <a:effectLst/>
        </p:spPr>
        <p:txBody>
          <a:bodyPr wrap="square">
            <a:spAutoFit/>
          </a:bodyPr>
          <a:lstStyle/>
          <a:p>
            <a:pPr eaLnBrk="1" hangingPunct="1"/>
            <a:r>
              <a:rPr lang="en-US" altLang="zh-CN" sz="2400" b="1" dirty="0" smtClean="0">
                <a:solidFill>
                  <a:schemeClr val="tx2"/>
                </a:solidFill>
                <a:ea typeface="宋体" charset="-122"/>
              </a:rPr>
              <a:t>——</a:t>
            </a:r>
            <a:r>
              <a:rPr lang="zh-CN" altLang="en-US" sz="2400" b="1" dirty="0" smtClean="0">
                <a:solidFill>
                  <a:schemeClr val="tx2"/>
                </a:solidFill>
                <a:ea typeface="楷体_GB2312" pitchFamily="49" charset="-122"/>
              </a:rPr>
              <a:t>借用</a:t>
            </a:r>
            <a:r>
              <a:rPr lang="zh-CN" altLang="en-US" sz="2400" b="1" dirty="0" smtClean="0">
                <a:solidFill>
                  <a:schemeClr val="tx2"/>
                </a:solidFill>
                <a:latin typeface="楷体_GB2312" pitchFamily="49" charset="-122"/>
                <a:ea typeface="楷体_GB2312" pitchFamily="49" charset="-122"/>
              </a:rPr>
              <a:t>辅助</a:t>
            </a:r>
            <a:r>
              <a:rPr lang="zh-CN" altLang="en-US" sz="2400" b="1" dirty="0">
                <a:solidFill>
                  <a:schemeClr val="tx2"/>
                </a:solidFill>
                <a:latin typeface="楷体_GB2312" pitchFamily="49" charset="-122"/>
                <a:ea typeface="楷体_GB2312" pitchFamily="49" charset="-122"/>
              </a:rPr>
              <a:t>数组</a:t>
            </a:r>
            <a:r>
              <a:rPr lang="zh-CN" altLang="en-US" sz="2400" b="1" dirty="0">
                <a:solidFill>
                  <a:srgbClr val="0000CC"/>
                </a:solidFill>
                <a:latin typeface="楷体_GB2312" pitchFamily="49" charset="-122"/>
                <a:ea typeface="楷体_GB2312" pitchFamily="49" charset="-122"/>
              </a:rPr>
              <a:t> </a:t>
            </a:r>
            <a:r>
              <a:rPr lang="en-US" altLang="zh-CN" sz="2400" b="1" i="1" dirty="0">
                <a:solidFill>
                  <a:schemeClr val="tx2"/>
                </a:solidFill>
                <a:ea typeface="楷体_GB2312" pitchFamily="49" charset="-122"/>
              </a:rPr>
              <a:t>visited</a:t>
            </a:r>
            <a:r>
              <a:rPr lang="en-US" altLang="zh-CN" sz="2400" b="1" dirty="0">
                <a:solidFill>
                  <a:schemeClr val="tx2"/>
                </a:solidFill>
                <a:ea typeface="楷体_GB2312" pitchFamily="49" charset="-122"/>
              </a:rPr>
              <a:t> [</a:t>
            </a:r>
            <a:r>
              <a:rPr lang="en-US" altLang="zh-CN" sz="2400" b="1" dirty="0" smtClean="0">
                <a:solidFill>
                  <a:schemeClr val="tx2"/>
                </a:solidFill>
                <a:ea typeface="楷体_GB2312" pitchFamily="49" charset="-122"/>
              </a:rPr>
              <a:t>n]</a:t>
            </a:r>
            <a:endParaRPr lang="zh-CN" altLang="en-US" sz="2400" b="1" dirty="0">
              <a:solidFill>
                <a:schemeClr val="tx2"/>
              </a:solidFill>
              <a:ea typeface="楷体_GB2312" pitchFamily="49" charset="-122"/>
            </a:endParaRPr>
          </a:p>
        </p:txBody>
      </p:sp>
      <p:graphicFrame>
        <p:nvGraphicFramePr>
          <p:cNvPr id="383307" name="Group 331"/>
          <p:cNvGraphicFramePr>
            <a:graphicFrameLocks noGrp="1"/>
          </p:cNvGraphicFramePr>
          <p:nvPr/>
        </p:nvGraphicFramePr>
        <p:xfrm>
          <a:off x="827088" y="1125538"/>
          <a:ext cx="2819400" cy="3200400"/>
        </p:xfrm>
        <a:graphic>
          <a:graphicData uri="http://schemas.openxmlformats.org/drawingml/2006/table">
            <a:tbl>
              <a:tblPr/>
              <a:tblGrid>
                <a:gridCol w="433387"/>
                <a:gridCol w="373063"/>
                <a:gridCol w="403225"/>
                <a:gridCol w="401637"/>
                <a:gridCol w="369888"/>
                <a:gridCol w="457200"/>
                <a:gridCol w="381000"/>
              </a:tblGrid>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dirty="0" smtClean="0">
                        <a:ln>
                          <a:noFill/>
                        </a:ln>
                        <a:solidFill>
                          <a:schemeClr val="accent2"/>
                        </a:solidFill>
                        <a:effectLst/>
                        <a:latin typeface="Times New Roman" pitchFamily="18" charset="0"/>
                        <a:ea typeface="宋体" charset="-122"/>
                      </a:endParaRPr>
                    </a:p>
                  </a:txBody>
                  <a:tcPr horzOverflow="overflow">
                    <a:lnL>
                      <a:noFill/>
                    </a:lnL>
                    <a:lnR>
                      <a:noFill/>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smtClean="0">
                          <a:ln>
                            <a:noFill/>
                          </a:ln>
                          <a:solidFill>
                            <a:schemeClr val="accent2"/>
                          </a:solidFill>
                          <a:effectLst/>
                          <a:latin typeface="Times New Roman" pitchFamily="18" charset="0"/>
                          <a:ea typeface="宋体" charset="-122"/>
                        </a:rPr>
                        <a:t>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outerShdw blurRad="38100" dist="38100" dir="2700000" algn="tl">
                              <a:srgbClr val="C0C0C0"/>
                            </a:outerShdw>
                          </a:effectLst>
                          <a:latin typeface="Times New Roman" pitchFamily="18" charset="0"/>
                          <a:ea typeface="宋体" charset="-122"/>
                        </a:rPr>
                        <a:t>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83280" name="Oval 304"/>
          <p:cNvSpPr>
            <a:spLocks noChangeArrowheads="1"/>
          </p:cNvSpPr>
          <p:nvPr/>
        </p:nvSpPr>
        <p:spPr bwMode="auto">
          <a:xfrm>
            <a:off x="827088" y="2133600"/>
            <a:ext cx="381000" cy="304800"/>
          </a:xfrm>
          <a:prstGeom prst="ellipse">
            <a:avLst/>
          </a:prstGeom>
          <a:noFill/>
          <a:ln w="38100">
            <a:solidFill>
              <a:schemeClr val="tx2"/>
            </a:solidFill>
            <a:round/>
            <a:headEnd/>
            <a:tailEnd/>
          </a:ln>
          <a:effectLst/>
        </p:spPr>
        <p:txBody>
          <a:bodyPr wrap="none" anchor="ctr"/>
          <a:lstStyle/>
          <a:p>
            <a:pPr eaLnBrk="1" hangingPunct="1">
              <a:spcBef>
                <a:spcPct val="30000"/>
              </a:spcBef>
            </a:pPr>
            <a:endParaRPr lang="zh-CN" altLang="en-US"/>
          </a:p>
        </p:txBody>
      </p:sp>
      <p:sp>
        <p:nvSpPr>
          <p:cNvPr id="383281" name="Oval 305"/>
          <p:cNvSpPr>
            <a:spLocks noChangeArrowheads="1"/>
          </p:cNvSpPr>
          <p:nvPr/>
        </p:nvSpPr>
        <p:spPr bwMode="auto">
          <a:xfrm>
            <a:off x="1258888" y="2133600"/>
            <a:ext cx="381000" cy="304800"/>
          </a:xfrm>
          <a:prstGeom prst="ellipse">
            <a:avLst/>
          </a:prstGeom>
          <a:noFill/>
          <a:ln w="38100">
            <a:solidFill>
              <a:schemeClr val="tx2"/>
            </a:solidFill>
            <a:round/>
            <a:headEnd/>
            <a:tailEnd/>
          </a:ln>
          <a:effectLst/>
        </p:spPr>
        <p:txBody>
          <a:bodyPr wrap="none" anchor="ctr"/>
          <a:lstStyle/>
          <a:p>
            <a:pPr eaLnBrk="1" hangingPunct="1">
              <a:spcBef>
                <a:spcPct val="30000"/>
              </a:spcBef>
            </a:pPr>
            <a:endParaRPr lang="zh-CN" altLang="en-US"/>
          </a:p>
        </p:txBody>
      </p:sp>
      <p:sp>
        <p:nvSpPr>
          <p:cNvPr id="383282" name="Oval 306"/>
          <p:cNvSpPr>
            <a:spLocks noChangeArrowheads="1"/>
          </p:cNvSpPr>
          <p:nvPr/>
        </p:nvSpPr>
        <p:spPr bwMode="auto">
          <a:xfrm>
            <a:off x="827088" y="2133600"/>
            <a:ext cx="381000" cy="304800"/>
          </a:xfrm>
          <a:prstGeom prst="ellipse">
            <a:avLst/>
          </a:prstGeom>
          <a:noFill/>
          <a:ln w="38100">
            <a:solidFill>
              <a:srgbClr val="FFFFFF"/>
            </a:solidFill>
            <a:round/>
            <a:headEnd/>
            <a:tailEnd/>
          </a:ln>
          <a:effectLst/>
        </p:spPr>
        <p:txBody>
          <a:bodyPr wrap="none" anchor="ctr"/>
          <a:lstStyle/>
          <a:p>
            <a:pPr eaLnBrk="1" hangingPunct="1">
              <a:spcBef>
                <a:spcPct val="30000"/>
              </a:spcBef>
            </a:pPr>
            <a:endParaRPr lang="zh-CN" altLang="en-US"/>
          </a:p>
        </p:txBody>
      </p:sp>
      <p:sp>
        <p:nvSpPr>
          <p:cNvPr id="383283" name="Oval 307"/>
          <p:cNvSpPr>
            <a:spLocks noChangeArrowheads="1"/>
          </p:cNvSpPr>
          <p:nvPr/>
        </p:nvSpPr>
        <p:spPr bwMode="auto">
          <a:xfrm>
            <a:off x="1258888" y="2133600"/>
            <a:ext cx="381000" cy="304800"/>
          </a:xfrm>
          <a:prstGeom prst="ellipse">
            <a:avLst/>
          </a:prstGeom>
          <a:noFill/>
          <a:ln w="38100">
            <a:solidFill>
              <a:srgbClr val="FFFFFF"/>
            </a:solidFill>
            <a:round/>
            <a:headEnd/>
            <a:tailEnd/>
          </a:ln>
          <a:effectLst/>
        </p:spPr>
        <p:txBody>
          <a:bodyPr wrap="none" anchor="ctr"/>
          <a:lstStyle/>
          <a:p>
            <a:pPr eaLnBrk="1" hangingPunct="1">
              <a:spcBef>
                <a:spcPct val="30000"/>
              </a:spcBef>
            </a:pPr>
            <a:endParaRPr lang="zh-CN" altLang="en-US"/>
          </a:p>
        </p:txBody>
      </p:sp>
      <p:sp>
        <p:nvSpPr>
          <p:cNvPr id="383284" name="Oval 308"/>
          <p:cNvSpPr>
            <a:spLocks noChangeArrowheads="1"/>
          </p:cNvSpPr>
          <p:nvPr/>
        </p:nvSpPr>
        <p:spPr bwMode="auto">
          <a:xfrm>
            <a:off x="2843213" y="2565400"/>
            <a:ext cx="381000" cy="304800"/>
          </a:xfrm>
          <a:prstGeom prst="ellipse">
            <a:avLst/>
          </a:prstGeom>
          <a:noFill/>
          <a:ln w="38100">
            <a:solidFill>
              <a:schemeClr val="tx2"/>
            </a:solidFill>
            <a:round/>
            <a:headEnd/>
            <a:tailEnd/>
          </a:ln>
          <a:effectLst/>
        </p:spPr>
        <p:txBody>
          <a:bodyPr wrap="none" anchor="ctr"/>
          <a:lstStyle/>
          <a:p>
            <a:pPr eaLnBrk="1" hangingPunct="1">
              <a:spcBef>
                <a:spcPct val="30000"/>
              </a:spcBef>
            </a:pPr>
            <a:endParaRPr lang="zh-CN" altLang="en-US"/>
          </a:p>
        </p:txBody>
      </p:sp>
      <p:sp>
        <p:nvSpPr>
          <p:cNvPr id="383285" name="Oval 309"/>
          <p:cNvSpPr>
            <a:spLocks noChangeArrowheads="1"/>
          </p:cNvSpPr>
          <p:nvPr/>
        </p:nvSpPr>
        <p:spPr bwMode="auto">
          <a:xfrm>
            <a:off x="2051050" y="1628775"/>
            <a:ext cx="381000" cy="304800"/>
          </a:xfrm>
          <a:prstGeom prst="ellipse">
            <a:avLst/>
          </a:prstGeom>
          <a:noFill/>
          <a:ln w="38100">
            <a:solidFill>
              <a:schemeClr val="tx2"/>
            </a:solidFill>
            <a:round/>
            <a:headEnd/>
            <a:tailEnd/>
          </a:ln>
          <a:effectLst/>
        </p:spPr>
        <p:txBody>
          <a:bodyPr wrap="none" anchor="ctr"/>
          <a:lstStyle/>
          <a:p>
            <a:pPr eaLnBrk="1" hangingPunct="1">
              <a:spcBef>
                <a:spcPct val="30000"/>
              </a:spcBef>
            </a:pPr>
            <a:endParaRPr lang="zh-CN" altLang="en-US"/>
          </a:p>
        </p:txBody>
      </p:sp>
      <p:sp>
        <p:nvSpPr>
          <p:cNvPr id="383286" name="Oval 310"/>
          <p:cNvSpPr>
            <a:spLocks noChangeArrowheads="1"/>
          </p:cNvSpPr>
          <p:nvPr/>
        </p:nvSpPr>
        <p:spPr bwMode="auto">
          <a:xfrm>
            <a:off x="2051050" y="1628775"/>
            <a:ext cx="381000" cy="304800"/>
          </a:xfrm>
          <a:prstGeom prst="ellipse">
            <a:avLst/>
          </a:prstGeom>
          <a:noFill/>
          <a:ln w="38100">
            <a:solidFill>
              <a:srgbClr val="FFFFFF"/>
            </a:solidFill>
            <a:round/>
            <a:headEnd/>
            <a:tailEnd/>
          </a:ln>
          <a:effectLst/>
        </p:spPr>
        <p:txBody>
          <a:bodyPr wrap="none" anchor="ctr"/>
          <a:lstStyle/>
          <a:p>
            <a:pPr eaLnBrk="1" hangingPunct="1">
              <a:spcBef>
                <a:spcPct val="30000"/>
              </a:spcBef>
            </a:pPr>
            <a:endParaRPr lang="zh-CN" altLang="en-US"/>
          </a:p>
        </p:txBody>
      </p:sp>
      <p:sp>
        <p:nvSpPr>
          <p:cNvPr id="383287" name="Oval 311"/>
          <p:cNvSpPr>
            <a:spLocks noChangeArrowheads="1"/>
          </p:cNvSpPr>
          <p:nvPr/>
        </p:nvSpPr>
        <p:spPr bwMode="auto">
          <a:xfrm>
            <a:off x="3276600" y="3068638"/>
            <a:ext cx="381000" cy="304800"/>
          </a:xfrm>
          <a:prstGeom prst="ellipse">
            <a:avLst/>
          </a:prstGeom>
          <a:noFill/>
          <a:ln w="38100">
            <a:solidFill>
              <a:schemeClr val="tx2"/>
            </a:solidFill>
            <a:round/>
            <a:headEnd/>
            <a:tailEnd/>
          </a:ln>
          <a:effectLst/>
        </p:spPr>
        <p:txBody>
          <a:bodyPr wrap="none" anchor="ctr"/>
          <a:lstStyle/>
          <a:p>
            <a:pPr eaLnBrk="1" hangingPunct="1">
              <a:spcBef>
                <a:spcPct val="30000"/>
              </a:spcBef>
            </a:pPr>
            <a:endParaRPr lang="zh-CN" altLang="en-US"/>
          </a:p>
        </p:txBody>
      </p:sp>
      <p:sp>
        <p:nvSpPr>
          <p:cNvPr id="383288" name="Oval 312"/>
          <p:cNvSpPr>
            <a:spLocks noChangeArrowheads="1"/>
          </p:cNvSpPr>
          <p:nvPr/>
        </p:nvSpPr>
        <p:spPr bwMode="auto">
          <a:xfrm>
            <a:off x="2843213" y="2565400"/>
            <a:ext cx="381000" cy="304800"/>
          </a:xfrm>
          <a:prstGeom prst="ellipse">
            <a:avLst/>
          </a:prstGeom>
          <a:noFill/>
          <a:ln w="38100">
            <a:solidFill>
              <a:srgbClr val="FFFFFF"/>
            </a:solidFill>
            <a:round/>
            <a:headEnd/>
            <a:tailEnd/>
          </a:ln>
          <a:effectLst/>
        </p:spPr>
        <p:txBody>
          <a:bodyPr wrap="none" anchor="ctr"/>
          <a:lstStyle/>
          <a:p>
            <a:pPr eaLnBrk="1" hangingPunct="1">
              <a:spcBef>
                <a:spcPct val="30000"/>
              </a:spcBef>
            </a:pPr>
            <a:endParaRPr lang="zh-CN" altLang="en-US"/>
          </a:p>
        </p:txBody>
      </p:sp>
      <p:sp>
        <p:nvSpPr>
          <p:cNvPr id="383289" name="Oval 313"/>
          <p:cNvSpPr>
            <a:spLocks noChangeArrowheads="1"/>
          </p:cNvSpPr>
          <p:nvPr/>
        </p:nvSpPr>
        <p:spPr bwMode="auto">
          <a:xfrm>
            <a:off x="2411413" y="1628775"/>
            <a:ext cx="381000" cy="304800"/>
          </a:xfrm>
          <a:prstGeom prst="ellipse">
            <a:avLst/>
          </a:prstGeom>
          <a:noFill/>
          <a:ln w="38100">
            <a:solidFill>
              <a:schemeClr val="tx2"/>
            </a:solidFill>
            <a:round/>
            <a:headEnd/>
            <a:tailEnd/>
          </a:ln>
          <a:effectLst/>
        </p:spPr>
        <p:txBody>
          <a:bodyPr wrap="none" anchor="ctr"/>
          <a:lstStyle/>
          <a:p>
            <a:pPr eaLnBrk="1" hangingPunct="1">
              <a:spcBef>
                <a:spcPct val="30000"/>
              </a:spcBef>
            </a:pPr>
            <a:endParaRPr lang="zh-CN" altLang="en-US"/>
          </a:p>
        </p:txBody>
      </p:sp>
      <p:sp>
        <p:nvSpPr>
          <p:cNvPr id="383290" name="Oval 314"/>
          <p:cNvSpPr>
            <a:spLocks noChangeArrowheads="1"/>
          </p:cNvSpPr>
          <p:nvPr/>
        </p:nvSpPr>
        <p:spPr bwMode="auto">
          <a:xfrm>
            <a:off x="2411413" y="1628775"/>
            <a:ext cx="381000" cy="304800"/>
          </a:xfrm>
          <a:prstGeom prst="ellipse">
            <a:avLst/>
          </a:prstGeom>
          <a:noFill/>
          <a:ln w="38100">
            <a:solidFill>
              <a:srgbClr val="FFFFFF"/>
            </a:solidFill>
            <a:round/>
            <a:headEnd/>
            <a:tailEnd/>
          </a:ln>
          <a:effectLst/>
        </p:spPr>
        <p:txBody>
          <a:bodyPr wrap="none" anchor="ctr"/>
          <a:lstStyle/>
          <a:p>
            <a:pPr eaLnBrk="1" hangingPunct="1">
              <a:spcBef>
                <a:spcPct val="30000"/>
              </a:spcBef>
            </a:pPr>
            <a:endParaRPr lang="zh-CN" altLang="en-US"/>
          </a:p>
        </p:txBody>
      </p:sp>
      <p:sp>
        <p:nvSpPr>
          <p:cNvPr id="35" name="Rectangle 4"/>
          <p:cNvSpPr>
            <a:spLocks noGrp="1" noChangeArrowheads="1"/>
          </p:cNvSpPr>
          <p:nvPr>
            <p:ph type="title"/>
          </p:nvPr>
        </p:nvSpPr>
        <p:spPr>
          <a:xfrm>
            <a:off x="152400" y="332656"/>
            <a:ext cx="6435725" cy="392113"/>
          </a:xfrm>
        </p:spPr>
        <p:txBody>
          <a:bodyPr/>
          <a:lstStyle/>
          <a:p>
            <a:pPr algn="l" eaLnBrk="1" hangingPunct="1">
              <a:defRPr/>
            </a:pPr>
            <a:r>
              <a:rPr lang="zh-CN" altLang="en-US" sz="2800" b="1" dirty="0" smtClean="0">
                <a:solidFill>
                  <a:srgbClr val="006600"/>
                </a:solidFill>
                <a:effectLst>
                  <a:outerShdw blurRad="38100" dist="38100" dir="2700000" algn="tl">
                    <a:srgbClr val="C0C0C0"/>
                  </a:outerShdw>
                </a:effectLst>
              </a:rPr>
              <a:t>在图的邻接矩阵中如何进行</a:t>
            </a:r>
            <a:r>
              <a:rPr lang="en-US" altLang="zh-CN" sz="2800" b="1" dirty="0" smtClean="0">
                <a:solidFill>
                  <a:srgbClr val="006600"/>
                </a:solidFill>
                <a:effectLst>
                  <a:outerShdw blurRad="38100" dist="38100" dir="2700000" algn="tl">
                    <a:srgbClr val="C0C0C0"/>
                  </a:outerShdw>
                </a:effectLst>
              </a:rPr>
              <a:t>DFS</a:t>
            </a:r>
            <a:r>
              <a:rPr lang="zh-CN" altLang="en-US" sz="2800" b="1" dirty="0" smtClean="0">
                <a:solidFill>
                  <a:srgbClr val="006600"/>
                </a:solidFill>
                <a:effectLst>
                  <a:outerShdw blurRad="38100" dist="38100" dir="2700000" algn="tl">
                    <a:srgbClr val="C0C0C0"/>
                  </a:outerShdw>
                </a:effectLst>
              </a:rPr>
              <a:t>？</a:t>
            </a:r>
            <a:endParaRPr lang="zh-CN" altLang="en-US" sz="2800" b="1" dirty="0" smtClean="0">
              <a:solidFill>
                <a:schemeClr val="accent2"/>
              </a:solidFill>
              <a:effectLst>
                <a:outerShdw blurRad="38100" dist="38100" dir="2700000" algn="tl">
                  <a:srgbClr val="C0C0C0"/>
                </a:outerShdw>
              </a:effectLst>
            </a:endParaRPr>
          </a:p>
        </p:txBody>
      </p:sp>
      <p:sp>
        <p:nvSpPr>
          <p:cNvPr id="383199" name="Rectangle 223"/>
          <p:cNvSpPr>
            <a:spLocks noChangeArrowheads="1"/>
          </p:cNvSpPr>
          <p:nvPr/>
        </p:nvSpPr>
        <p:spPr bwMode="auto">
          <a:xfrm>
            <a:off x="251520" y="836712"/>
            <a:ext cx="647700" cy="457200"/>
          </a:xfrm>
          <a:prstGeom prst="rect">
            <a:avLst/>
          </a:prstGeom>
          <a:noFill/>
          <a:ln w="9525">
            <a:noFill/>
            <a:miter lim="800000"/>
            <a:headEnd/>
            <a:tailEnd/>
          </a:ln>
          <a:effectLst/>
        </p:spPr>
        <p:txBody>
          <a:bodyPr anchor="ctr"/>
          <a:lstStyle/>
          <a:p>
            <a:pPr eaLnBrk="1" hangingPunct="1"/>
            <a:r>
              <a:rPr lang="zh-CN" altLang="en-US" sz="2800" b="1" dirty="0">
                <a:solidFill>
                  <a:srgbClr val="FF0000"/>
                </a:solidFill>
                <a:latin typeface="楷体_GB2312" pitchFamily="49" charset="-122"/>
                <a:ea typeface="楷体_GB2312" pitchFamily="49" charset="-122"/>
              </a:rPr>
              <a:t>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83198"/>
                                        </p:tgtEl>
                                        <p:attrNameLst>
                                          <p:attrName>style.visibility</p:attrName>
                                        </p:attrNameLst>
                                      </p:cBhvr>
                                      <p:to>
                                        <p:strVal val="visible"/>
                                      </p:to>
                                    </p:set>
                                    <p:anim calcmode="lin" valueType="num">
                                      <p:cBhvr>
                                        <p:cTn id="7" dur="500" fill="hold"/>
                                        <p:tgtEl>
                                          <p:spTgt spid="383198"/>
                                        </p:tgtEl>
                                        <p:attrNameLst>
                                          <p:attrName>ppt_w</p:attrName>
                                        </p:attrNameLst>
                                      </p:cBhvr>
                                      <p:tavLst>
                                        <p:tav tm="0">
                                          <p:val>
                                            <p:fltVal val="0"/>
                                          </p:val>
                                        </p:tav>
                                        <p:tav tm="100000">
                                          <p:val>
                                            <p:strVal val="#ppt_w"/>
                                          </p:val>
                                        </p:tav>
                                      </p:tavLst>
                                    </p:anim>
                                    <p:anim calcmode="lin" valueType="num">
                                      <p:cBhvr>
                                        <p:cTn id="8" dur="500" fill="hold"/>
                                        <p:tgtEl>
                                          <p:spTgt spid="3831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3199"/>
                                        </p:tgtEl>
                                        <p:attrNameLst>
                                          <p:attrName>style.visibility</p:attrName>
                                        </p:attrNameLst>
                                      </p:cBhvr>
                                      <p:to>
                                        <p:strVal val="visible"/>
                                      </p:to>
                                    </p:set>
                                    <p:anim calcmode="lin" valueType="num">
                                      <p:cBhvr additive="base">
                                        <p:cTn id="13" dur="500" fill="hold"/>
                                        <p:tgtEl>
                                          <p:spTgt spid="383199"/>
                                        </p:tgtEl>
                                        <p:attrNameLst>
                                          <p:attrName>ppt_x</p:attrName>
                                        </p:attrNameLst>
                                      </p:cBhvr>
                                      <p:tavLst>
                                        <p:tav tm="0">
                                          <p:val>
                                            <p:strVal val="0-#ppt_w/2"/>
                                          </p:val>
                                        </p:tav>
                                        <p:tav tm="100000">
                                          <p:val>
                                            <p:strVal val="#ppt_x"/>
                                          </p:val>
                                        </p:tav>
                                      </p:tavLst>
                                    </p:anim>
                                    <p:anim calcmode="lin" valueType="num">
                                      <p:cBhvr additive="base">
                                        <p:cTn id="14" dur="500" fill="hold"/>
                                        <p:tgtEl>
                                          <p:spTgt spid="3831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382978"/>
                                        </p:tgtEl>
                                        <p:attrNameLst>
                                          <p:attrName>style.visibility</p:attrName>
                                        </p:attrNameLst>
                                      </p:cBhvr>
                                      <p:to>
                                        <p:strVal val="visible"/>
                                      </p:to>
                                    </p:set>
                                    <p:animEffect transition="in" filter="wipe(up)">
                                      <p:cBhvr>
                                        <p:cTn id="19" dur="500"/>
                                        <p:tgtEl>
                                          <p:spTgt spid="38297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83196"/>
                                        </p:tgtEl>
                                        <p:attrNameLst>
                                          <p:attrName>style.visibility</p:attrName>
                                        </p:attrNameLst>
                                      </p:cBhvr>
                                      <p:to>
                                        <p:strVal val="visible"/>
                                      </p:to>
                                    </p:set>
                                    <p:anim calcmode="lin" valueType="num">
                                      <p:cBhvr additive="base">
                                        <p:cTn id="24" dur="500" fill="hold"/>
                                        <p:tgtEl>
                                          <p:spTgt spid="383196"/>
                                        </p:tgtEl>
                                        <p:attrNameLst>
                                          <p:attrName>ppt_x</p:attrName>
                                        </p:attrNameLst>
                                      </p:cBhvr>
                                      <p:tavLst>
                                        <p:tav tm="0">
                                          <p:val>
                                            <p:strVal val="0-#ppt_w/2"/>
                                          </p:val>
                                        </p:tav>
                                        <p:tav tm="100000">
                                          <p:val>
                                            <p:strVal val="#ppt_x"/>
                                          </p:val>
                                        </p:tav>
                                      </p:tavLst>
                                    </p:anim>
                                    <p:anim calcmode="lin" valueType="num">
                                      <p:cBhvr additive="base">
                                        <p:cTn id="25" dur="500" fill="hold"/>
                                        <p:tgtEl>
                                          <p:spTgt spid="38319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83194"/>
                                        </p:tgtEl>
                                        <p:attrNameLst>
                                          <p:attrName>style.visibility</p:attrName>
                                        </p:attrNameLst>
                                      </p:cBhvr>
                                      <p:to>
                                        <p:strVal val="visible"/>
                                      </p:to>
                                    </p:set>
                                    <p:animEffect transition="in" filter="wipe(up)">
                                      <p:cBhvr>
                                        <p:cTn id="30" dur="500"/>
                                        <p:tgtEl>
                                          <p:spTgt spid="38319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8330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83307"/>
                                        </p:tgtEl>
                                        <p:attrNameLst>
                                          <p:attrName>style.visibility</p:attrName>
                                        </p:attrNameLst>
                                      </p:cBhvr>
                                      <p:to>
                                        <p:strVal val="visible"/>
                                      </p:to>
                                    </p:set>
                                    <p:animEffect transition="in" filter="wipe(up)">
                                      <p:cBhvr>
                                        <p:cTn id="39" dur="500"/>
                                        <p:tgtEl>
                                          <p:spTgt spid="38330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83195"/>
                                        </p:tgtEl>
                                        <p:attrNameLst>
                                          <p:attrName>style.visibility</p:attrName>
                                        </p:attrNameLst>
                                      </p:cBhvr>
                                      <p:to>
                                        <p:strVal val="visible"/>
                                      </p:to>
                                    </p:set>
                                    <p:animEffect transition="in" filter="wipe(up)">
                                      <p:cBhvr>
                                        <p:cTn id="44" dur="500"/>
                                        <p:tgtEl>
                                          <p:spTgt spid="3831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38307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38330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8328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38330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383282"/>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38328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38329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383283"/>
                                        </p:tgtEl>
                                        <p:attrNameLst>
                                          <p:attrName>style.visibility</p:attrName>
                                        </p:attrNameLst>
                                      </p:cBhvr>
                                      <p:to>
                                        <p:strVal val="visible"/>
                                      </p:to>
                                    </p:se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499"/>
                                          </p:stCondLst>
                                        </p:cTn>
                                        <p:tgtEl>
                                          <p:spTgt spid="38328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38330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83286"/>
                                        </p:tgtEl>
                                        <p:attrNameLst>
                                          <p:attrName>style.visibility</p:attrName>
                                        </p:attrNameLst>
                                      </p:cBhvr>
                                      <p:to>
                                        <p:strVal val="visible"/>
                                      </p:to>
                                    </p:set>
                                  </p:childTnLst>
                                </p:cTn>
                              </p:par>
                            </p:childTnLst>
                          </p:cTn>
                        </p:par>
                        <p:par>
                          <p:cTn id="87" fill="hold" nodeType="afterGroup">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383284"/>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38314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383288"/>
                                        </p:tgtEl>
                                        <p:attrNameLst>
                                          <p:attrName>style.visibility</p:attrName>
                                        </p:attrNameLst>
                                      </p:cBhvr>
                                      <p:to>
                                        <p:strVal val="visible"/>
                                      </p:to>
                                    </p:set>
                                  </p:child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383289"/>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38330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383290"/>
                                        </p:tgtEl>
                                        <p:attrNameLst>
                                          <p:attrName>style.visibility</p:attrName>
                                        </p:attrNameLst>
                                      </p:cBhvr>
                                      <p:to>
                                        <p:strVal val="visible"/>
                                      </p:to>
                                    </p:set>
                                  </p:childTnLst>
                                </p:cTn>
                              </p:par>
                            </p:childTnLst>
                          </p:cTn>
                        </p:par>
                        <p:par>
                          <p:cTn id="109" fill="hold" nodeType="afterGroup">
                            <p:stCondLst>
                              <p:cond delay="500"/>
                            </p:stCondLst>
                            <p:childTnLst>
                              <p:par>
                                <p:cTn id="110" presetID="1" presetClass="entr" presetSubtype="0" fill="hold" grpId="0" nodeType="afterEffect">
                                  <p:stCondLst>
                                    <p:cond delay="0"/>
                                  </p:stCondLst>
                                  <p:childTnLst>
                                    <p:set>
                                      <p:cBhvr>
                                        <p:cTn id="111" dur="1" fill="hold">
                                          <p:stCondLst>
                                            <p:cond delay="499"/>
                                          </p:stCondLst>
                                        </p:cTn>
                                        <p:tgtEl>
                                          <p:spTgt spid="383287"/>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nodeType="clickEffect">
                                  <p:stCondLst>
                                    <p:cond delay="0"/>
                                  </p:stCondLst>
                                  <p:childTnLst>
                                    <p:set>
                                      <p:cBhvr>
                                        <p:cTn id="115" dur="1" fill="hold">
                                          <p:stCondLst>
                                            <p:cond delay="499"/>
                                          </p:stCondLst>
                                        </p:cTn>
                                        <p:tgtEl>
                                          <p:spTgt spid="383177"/>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383193"/>
                                        </p:tgtEl>
                                        <p:attrNameLst>
                                          <p:attrName>style.visibility</p:attrName>
                                        </p:attrNameLst>
                                      </p:cBhvr>
                                      <p:to>
                                        <p:strVal val="visible"/>
                                      </p:to>
                                    </p:set>
                                    <p:animEffect transition="in" filter="wipe(up)">
                                      <p:cBhvr>
                                        <p:cTn id="120" dur="500"/>
                                        <p:tgtEl>
                                          <p:spTgt spid="383193"/>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iterate type="lt">
                                    <p:tmAbs val="75"/>
                                  </p:iterate>
                                  <p:childTnLst>
                                    <p:set>
                                      <p:cBhvr>
                                        <p:cTn id="124" dur="1" fill="hold">
                                          <p:stCondLst>
                                            <p:cond delay="74"/>
                                          </p:stCondLst>
                                        </p:cTn>
                                        <p:tgtEl>
                                          <p:spTgt spid="383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193" grpId="0" autoUpdateAnimBg="0"/>
      <p:bldP spid="383194" grpId="0" autoUpdateAnimBg="0"/>
      <p:bldP spid="383195" grpId="0" autoUpdateAnimBg="0"/>
      <p:bldP spid="383196" grpId="0" animBg="1" autoUpdateAnimBg="0"/>
      <p:bldP spid="383197" grpId="0" autoUpdateAnimBg="0"/>
      <p:bldP spid="383198" grpId="0" autoUpdateAnimBg="0"/>
      <p:bldP spid="383280" grpId="0" animBg="1"/>
      <p:bldP spid="383281" grpId="0" animBg="1"/>
      <p:bldP spid="383282" grpId="0" animBg="1"/>
      <p:bldP spid="383283" grpId="0" animBg="1"/>
      <p:bldP spid="383284" grpId="0" animBg="1"/>
      <p:bldP spid="383285" grpId="0" animBg="1"/>
      <p:bldP spid="383286" grpId="0" animBg="1"/>
      <p:bldP spid="383287" grpId="0" animBg="1"/>
      <p:bldP spid="383288" grpId="0" animBg="1"/>
      <p:bldP spid="383289" grpId="0" animBg="1"/>
      <p:bldP spid="383290" grpId="0" animBg="1"/>
      <p:bldP spid="3831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smtClean="0"/>
              <a:t>基于邻接矩阵的深度优先搜索算法</a:t>
            </a:r>
            <a:endParaRPr lang="zh-CN" altLang="en-US" dirty="0"/>
          </a:p>
        </p:txBody>
      </p:sp>
      <p:sp>
        <p:nvSpPr>
          <p:cNvPr id="4" name="Text Box 4"/>
          <p:cNvSpPr txBox="1">
            <a:spLocks noChangeArrowheads="1"/>
          </p:cNvSpPr>
          <p:nvPr/>
        </p:nvSpPr>
        <p:spPr bwMode="auto">
          <a:xfrm>
            <a:off x="539551" y="2132856"/>
            <a:ext cx="8783637"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kumimoji="1" sz="2800" b="1">
                <a:solidFill>
                  <a:schemeClr val="tx1"/>
                </a:solidFill>
                <a:latin typeface="Times New Roman" pitchFamily="18" charset="0"/>
                <a:ea typeface="仿宋_GB2312" pitchFamily="49" charset="-122"/>
              </a:defRPr>
            </a:lvl1pPr>
            <a:lvl2pPr marL="742950" indent="-285750">
              <a:defRPr kumimoji="1" sz="2800" b="1">
                <a:solidFill>
                  <a:schemeClr val="tx1"/>
                </a:solidFill>
                <a:latin typeface="Times New Roman" pitchFamily="18" charset="0"/>
                <a:ea typeface="仿宋_GB2312" pitchFamily="49" charset="-122"/>
              </a:defRPr>
            </a:lvl2pPr>
            <a:lvl3pPr marL="1143000" indent="-228600">
              <a:defRPr kumimoji="1" sz="2800" b="1">
                <a:solidFill>
                  <a:schemeClr val="tx1"/>
                </a:solidFill>
                <a:latin typeface="Times New Roman" pitchFamily="18" charset="0"/>
                <a:ea typeface="仿宋_GB2312" pitchFamily="49" charset="-122"/>
              </a:defRPr>
            </a:lvl3pPr>
            <a:lvl4pPr marL="1600200" indent="-228600">
              <a:defRPr kumimoji="1" sz="2800" b="1">
                <a:solidFill>
                  <a:schemeClr val="tx1"/>
                </a:solidFill>
                <a:latin typeface="Times New Roman" pitchFamily="18" charset="0"/>
                <a:ea typeface="仿宋_GB2312" pitchFamily="49" charset="-122"/>
              </a:defRPr>
            </a:lvl4pPr>
            <a:lvl5pPr marL="2057400" indent="-228600">
              <a:defRPr kumimoji="1" sz="2800" b="1">
                <a:solidFill>
                  <a:schemeClr val="tx1"/>
                </a:solidFill>
                <a:latin typeface="Times New Roman" pitchFamily="18" charset="0"/>
                <a:ea typeface="仿宋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仿宋_GB2312" pitchFamily="49" charset="-122"/>
              </a:defRPr>
            </a:lvl9pPr>
          </a:lstStyle>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void DFS(</a:t>
            </a:r>
            <a:r>
              <a:rPr kumimoji="1" lang="en-US" altLang="zh-CN" sz="2400" b="1" i="0" u="none" strike="noStrike" kern="0" cap="none" spc="0" normalizeH="0" baseline="0" noProof="0" dirty="0" err="1" smtClean="0">
                <a:ln>
                  <a:noFill/>
                </a:ln>
                <a:solidFill>
                  <a:srgbClr val="000000"/>
                </a:solidFill>
                <a:effectLst/>
                <a:uLnTx/>
                <a:uFillTx/>
                <a:latin typeface="Times New Roman" pitchFamily="18" charset="0"/>
                <a:ea typeface="仿宋_GB2312" pitchFamily="49" charset="-122"/>
              </a:rPr>
              <a:t>MGraph</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G, </a:t>
            </a:r>
            <a:r>
              <a:rPr kumimoji="1" lang="en-US" altLang="zh-CN" sz="2400" b="1" i="0" u="none" strike="noStrike" kern="0" cap="none" spc="0" normalizeH="0" baseline="0" noProof="0" dirty="0" err="1" smtClean="0">
                <a:ln>
                  <a:noFill/>
                </a:ln>
                <a:solidFill>
                  <a:srgbClr val="000000"/>
                </a:solidFill>
                <a:effectLst/>
                <a:uLnTx/>
                <a:uFillTx/>
                <a:latin typeface="Times New Roman" pitchFamily="18" charset="0"/>
                <a:ea typeface="仿宋_GB2312" pitchFamily="49" charset="-122"/>
              </a:rPr>
              <a:t>int</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v){  //</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图</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G</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为邻接矩阵类型 </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a:t>
            </a:r>
            <a:r>
              <a:rPr kumimoji="1" lang="en-US" altLang="zh-CN" sz="2400" b="1" i="0" u="none" strike="noStrike" kern="0" cap="none" spc="0" normalizeH="0" baseline="0" noProof="0" dirty="0" err="1" smtClean="0">
                <a:ln>
                  <a:noFill/>
                </a:ln>
                <a:solidFill>
                  <a:srgbClr val="000000"/>
                </a:solidFill>
                <a:effectLst/>
                <a:uLnTx/>
                <a:uFillTx/>
                <a:latin typeface="Times New Roman" pitchFamily="18" charset="0"/>
                <a:ea typeface="仿宋_GB2312" pitchFamily="49" charset="-122"/>
              </a:rPr>
              <a:t>cout</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&lt;&lt;v; </a:t>
            </a:r>
          </a:p>
          <a:p>
            <a:pPr marL="342900" marR="0" lvl="0" indent="-342900" defTabSz="914400" eaLnBrk="1" fontAlgn="auto" latinLnBrk="0" hangingPunct="1">
              <a:lnSpc>
                <a:spcPct val="100000"/>
              </a:lnSpc>
              <a:spcBef>
                <a:spcPts val="0"/>
              </a:spcBef>
              <a:spcAft>
                <a:spcPts val="0"/>
              </a:spcAft>
              <a:buClrTx/>
              <a:buSzTx/>
              <a:buFontTx/>
              <a:buNone/>
              <a:tabLst/>
              <a:defRPr/>
            </a:pPr>
            <a:r>
              <a:rPr lang="en-US" altLang="zh-CN" sz="2400" kern="0" dirty="0">
                <a:solidFill>
                  <a:srgbClr val="000000"/>
                </a:solidFill>
              </a:rPr>
              <a:t> </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visited[v] = true;  	//</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访问第</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v</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个顶点</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for(w = 0; w&lt; </a:t>
            </a:r>
            <a:r>
              <a:rPr kumimoji="1" lang="en-US" altLang="zh-CN" sz="2400" b="1" i="0" u="none" strike="noStrike" kern="0" cap="none" spc="0" normalizeH="0" baseline="0" noProof="0" dirty="0" err="1" smtClean="0">
                <a:ln>
                  <a:noFill/>
                </a:ln>
                <a:solidFill>
                  <a:srgbClr val="000000"/>
                </a:solidFill>
                <a:effectLst/>
                <a:uLnTx/>
                <a:uFillTx/>
                <a:latin typeface="Times New Roman" pitchFamily="18" charset="0"/>
                <a:ea typeface="仿宋_GB2312" pitchFamily="49" charset="-122"/>
              </a:rPr>
              <a:t>G.vexnum</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w++) //</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依次检查邻接矩阵</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v</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所在的行  </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a:t>
            </a:r>
            <a:r>
              <a:rPr kumimoji="1" lang="en-US" altLang="zh-CN" sz="24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rPr>
              <a:t>if((</a:t>
            </a:r>
            <a:r>
              <a:rPr kumimoji="1" lang="en-US" altLang="zh-CN" sz="2400" b="1" i="0" u="none" strike="noStrike" kern="0" cap="none" spc="0" normalizeH="0" baseline="0" noProof="0" dirty="0" err="1" smtClean="0">
                <a:ln>
                  <a:noFill/>
                </a:ln>
                <a:solidFill>
                  <a:srgbClr val="0000FF"/>
                </a:solidFill>
                <a:effectLst/>
                <a:uLnTx/>
                <a:uFillTx/>
                <a:latin typeface="Times New Roman" pitchFamily="18" charset="0"/>
                <a:ea typeface="仿宋_GB2312" pitchFamily="49" charset="-122"/>
              </a:rPr>
              <a:t>G.arcs</a:t>
            </a:r>
            <a:r>
              <a:rPr kumimoji="1" lang="en-US" altLang="zh-CN" sz="2400" b="1" i="0" u="none" strike="noStrike" kern="0" cap="none" spc="0" normalizeH="0" baseline="0" noProof="0" dirty="0" smtClean="0">
                <a:ln>
                  <a:noFill/>
                </a:ln>
                <a:solidFill>
                  <a:srgbClr val="0000FF"/>
                </a:solidFill>
                <a:effectLst/>
                <a:uLnTx/>
                <a:uFillTx/>
                <a:latin typeface="Times New Roman" pitchFamily="18" charset="0"/>
                <a:ea typeface="仿宋_GB2312" pitchFamily="49" charset="-122"/>
              </a:rPr>
              <a:t>[v][w]!=0) &amp;&amp; (!visited[w]))  DFS(G, w); </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//w</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是</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v</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的邻接点，如果</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w</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未访问，则递归调用</a:t>
            </a: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DFS </a:t>
            </a:r>
          </a:p>
          <a:p>
            <a:pPr marL="342900" marR="0" lvl="0" indent="-342900" defTabSz="914400" eaLnBrk="1" fontAlgn="auto" latinLnBrk="0" hangingPunct="1">
              <a:lnSpc>
                <a:spcPct val="100000"/>
              </a:lnSpc>
              <a:spcBef>
                <a:spcPts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pitchFamily="18" charset="0"/>
                <a:ea typeface="仿宋_GB2312" pitchFamily="49" charset="-122"/>
              </a:rPr>
              <a:t>} </a:t>
            </a:r>
          </a:p>
        </p:txBody>
      </p:sp>
    </p:spTree>
    <p:extLst>
      <p:ext uri="{BB962C8B-B14F-4D97-AF65-F5344CB8AC3E}">
        <p14:creationId xmlns:p14="http://schemas.microsoft.com/office/powerpoint/2010/main" xmlns="" val="2648380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1" name="Text Box 5"/>
          <p:cNvSpPr txBox="1">
            <a:spLocks noChangeArrowheads="1"/>
          </p:cNvSpPr>
          <p:nvPr/>
        </p:nvSpPr>
        <p:spPr bwMode="auto">
          <a:xfrm>
            <a:off x="793030" y="2243038"/>
            <a:ext cx="336550" cy="457200"/>
          </a:xfrm>
          <a:prstGeom prst="rect">
            <a:avLst/>
          </a:prstGeom>
          <a:noFill/>
          <a:ln w="12700" cap="sq">
            <a:noFill/>
            <a:miter lim="800000"/>
            <a:headEnd type="none" w="sm" len="sm"/>
            <a:tailEnd type="none" w="sm" len="sm"/>
          </a:ln>
          <a:effectLst/>
        </p:spPr>
        <p:txBody>
          <a:bodyPr wrap="none">
            <a:spAutoFit/>
          </a:bodyPr>
          <a:lstStyle/>
          <a:p>
            <a:pPr>
              <a:spcBef>
                <a:spcPct val="0"/>
              </a:spcBef>
            </a:pPr>
            <a:r>
              <a:rPr lang="en-US" altLang="zh-CN" b="0">
                <a:solidFill>
                  <a:schemeClr val="tx1"/>
                </a:solidFill>
                <a:ea typeface="宋体" charset="-122"/>
              </a:rPr>
              <a:t>  </a:t>
            </a:r>
          </a:p>
        </p:txBody>
      </p:sp>
      <p:sp>
        <p:nvSpPr>
          <p:cNvPr id="285705" name="Text Box 9"/>
          <p:cNvSpPr txBox="1">
            <a:spLocks noChangeArrowheads="1"/>
          </p:cNvSpPr>
          <p:nvPr/>
        </p:nvSpPr>
        <p:spPr bwMode="auto">
          <a:xfrm>
            <a:off x="662855" y="1120676"/>
            <a:ext cx="1000125"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路径</a:t>
            </a:r>
            <a:endParaRPr lang="zh-CN" altLang="en-US" sz="3200">
              <a:solidFill>
                <a:schemeClr val="tx1"/>
              </a:solidFill>
              <a:ea typeface="宋体" charset="-122"/>
            </a:endParaRPr>
          </a:p>
        </p:txBody>
      </p:sp>
      <p:sp>
        <p:nvSpPr>
          <p:cNvPr id="285706" name="Text Box 10"/>
          <p:cNvSpPr txBox="1">
            <a:spLocks noChangeArrowheads="1"/>
          </p:cNvSpPr>
          <p:nvPr/>
        </p:nvSpPr>
        <p:spPr bwMode="auto">
          <a:xfrm>
            <a:off x="591418" y="4001988"/>
            <a:ext cx="3448050" cy="579438"/>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连通图、连通分量</a:t>
            </a:r>
            <a:endParaRPr lang="zh-CN" altLang="en-US" sz="3200">
              <a:solidFill>
                <a:schemeClr val="tx1"/>
              </a:solidFill>
              <a:ea typeface="楷体_GB2312" pitchFamily="49" charset="-122"/>
            </a:endParaRPr>
          </a:p>
        </p:txBody>
      </p:sp>
      <p:sp>
        <p:nvSpPr>
          <p:cNvPr id="285707" name="Text Box 11"/>
          <p:cNvSpPr txBox="1">
            <a:spLocks noChangeArrowheads="1"/>
          </p:cNvSpPr>
          <p:nvPr/>
        </p:nvSpPr>
        <p:spPr bwMode="auto">
          <a:xfrm>
            <a:off x="591418" y="5441851"/>
            <a:ext cx="3448050"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生成树、生成森林</a:t>
            </a:r>
            <a:endParaRPr lang="zh-CN" altLang="en-US" sz="3200">
              <a:solidFill>
                <a:schemeClr val="tx1"/>
              </a:solidFill>
              <a:ea typeface="楷体_GB2312" pitchFamily="49" charset="-122"/>
            </a:endParaRPr>
          </a:p>
        </p:txBody>
      </p:sp>
      <p:sp>
        <p:nvSpPr>
          <p:cNvPr id="285710" name="AutoShape 14">
            <a:hlinkClick r:id="rId2" action="ppaction://hlinksldjump" highlightClick="1"/>
          </p:cNvPr>
          <p:cNvSpPr>
            <a:spLocks noChangeArrowheads="1"/>
          </p:cNvSpPr>
          <p:nvPr/>
        </p:nvSpPr>
        <p:spPr bwMode="auto">
          <a:xfrm>
            <a:off x="1815380" y="1336576"/>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285711" name="AutoShape 15">
            <a:hlinkClick r:id="rId3" action="ppaction://hlinksldjump" highlightClick="1"/>
          </p:cNvPr>
          <p:cNvSpPr>
            <a:spLocks noChangeArrowheads="1"/>
          </p:cNvSpPr>
          <p:nvPr/>
        </p:nvSpPr>
        <p:spPr bwMode="auto">
          <a:xfrm>
            <a:off x="2607543" y="1984276"/>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285717" name="Text Box 21"/>
          <p:cNvSpPr txBox="1">
            <a:spLocks noChangeArrowheads="1"/>
          </p:cNvSpPr>
          <p:nvPr/>
        </p:nvSpPr>
        <p:spPr bwMode="auto">
          <a:xfrm>
            <a:off x="611560" y="1841401"/>
            <a:ext cx="1816100"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dirty="0">
                <a:solidFill>
                  <a:srgbClr val="000066"/>
                </a:solidFill>
                <a:ea typeface="楷体_GB2312" pitchFamily="49" charset="-122"/>
              </a:rPr>
              <a:t>路径长度</a:t>
            </a:r>
            <a:endParaRPr lang="zh-CN" altLang="en-US" sz="3200" dirty="0">
              <a:solidFill>
                <a:schemeClr val="tx1"/>
              </a:solidFill>
              <a:ea typeface="宋体" charset="-122"/>
            </a:endParaRPr>
          </a:p>
        </p:txBody>
      </p:sp>
      <p:sp>
        <p:nvSpPr>
          <p:cNvPr id="285718" name="Text Box 22"/>
          <p:cNvSpPr txBox="1">
            <a:spLocks noChangeArrowheads="1"/>
          </p:cNvSpPr>
          <p:nvPr/>
        </p:nvSpPr>
        <p:spPr bwMode="auto">
          <a:xfrm>
            <a:off x="591418" y="2560538"/>
            <a:ext cx="5080000" cy="579438"/>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回路、简单路径</a:t>
            </a:r>
            <a:r>
              <a:rPr lang="zh-CN" altLang="en-US" sz="3200">
                <a:solidFill>
                  <a:srgbClr val="000066"/>
                </a:solidFill>
                <a:ea typeface="宋体" charset="-122"/>
              </a:rPr>
              <a:t>、</a:t>
            </a:r>
            <a:r>
              <a:rPr lang="zh-CN" altLang="en-US" sz="3200">
                <a:solidFill>
                  <a:srgbClr val="000066"/>
                </a:solidFill>
                <a:ea typeface="楷体_GB2312" pitchFamily="49" charset="-122"/>
              </a:rPr>
              <a:t>简单回路</a:t>
            </a:r>
            <a:endParaRPr lang="zh-CN" altLang="en-US" sz="3200">
              <a:solidFill>
                <a:schemeClr val="tx1"/>
              </a:solidFill>
              <a:ea typeface="宋体" charset="-122"/>
            </a:endParaRPr>
          </a:p>
        </p:txBody>
      </p:sp>
      <p:sp>
        <p:nvSpPr>
          <p:cNvPr id="285719" name="AutoShape 23">
            <a:hlinkClick r:id="rId4" action="ppaction://hlinksldjump" highlightClick="1"/>
          </p:cNvPr>
          <p:cNvSpPr>
            <a:spLocks noChangeArrowheads="1"/>
          </p:cNvSpPr>
          <p:nvPr/>
        </p:nvSpPr>
        <p:spPr bwMode="auto">
          <a:xfrm>
            <a:off x="5703168" y="2705001"/>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285720" name="Text Box 24"/>
          <p:cNvSpPr txBox="1">
            <a:spLocks noChangeArrowheads="1"/>
          </p:cNvSpPr>
          <p:nvPr/>
        </p:nvSpPr>
        <p:spPr bwMode="auto">
          <a:xfrm>
            <a:off x="591418" y="3281263"/>
            <a:ext cx="1000125" cy="579438"/>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子图</a:t>
            </a:r>
            <a:endParaRPr lang="zh-CN" altLang="en-US" sz="3200">
              <a:solidFill>
                <a:schemeClr val="tx1"/>
              </a:solidFill>
              <a:ea typeface="宋体" charset="-122"/>
            </a:endParaRPr>
          </a:p>
        </p:txBody>
      </p:sp>
      <p:sp>
        <p:nvSpPr>
          <p:cNvPr id="285721" name="AutoShape 25">
            <a:hlinkClick r:id="rId5" action="ppaction://hlinksldjump" highlightClick="1"/>
          </p:cNvPr>
          <p:cNvSpPr>
            <a:spLocks noChangeArrowheads="1"/>
          </p:cNvSpPr>
          <p:nvPr/>
        </p:nvSpPr>
        <p:spPr bwMode="auto">
          <a:xfrm>
            <a:off x="1742355" y="3425726"/>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285722" name="Text Box 26"/>
          <p:cNvSpPr txBox="1">
            <a:spLocks noChangeArrowheads="1"/>
          </p:cNvSpPr>
          <p:nvPr/>
        </p:nvSpPr>
        <p:spPr bwMode="auto">
          <a:xfrm>
            <a:off x="591418" y="4721126"/>
            <a:ext cx="4264025" cy="579437"/>
          </a:xfrm>
          <a:prstGeom prst="rect">
            <a:avLst/>
          </a:prstGeom>
          <a:noFill/>
          <a:ln w="12700" cap="sq">
            <a:noFill/>
            <a:miter lim="800000"/>
            <a:headEnd type="none" w="sm" len="sm"/>
            <a:tailEnd type="none" w="sm" len="sm"/>
          </a:ln>
          <a:effectLst/>
        </p:spPr>
        <p:txBody>
          <a:bodyPr wrap="none">
            <a:spAutoFit/>
          </a:bodyPr>
          <a:lstStyle/>
          <a:p>
            <a:pPr>
              <a:spcBef>
                <a:spcPct val="0"/>
              </a:spcBef>
            </a:pPr>
            <a:r>
              <a:rPr lang="zh-CN" altLang="en-US" sz="3200">
                <a:solidFill>
                  <a:srgbClr val="000066"/>
                </a:solidFill>
                <a:ea typeface="楷体_GB2312" pitchFamily="49" charset="-122"/>
              </a:rPr>
              <a:t>强连通图、强连通分量</a:t>
            </a:r>
            <a:endParaRPr lang="zh-CN" altLang="en-US" sz="3200">
              <a:solidFill>
                <a:schemeClr val="tx1"/>
              </a:solidFill>
              <a:ea typeface="楷体_GB2312" pitchFamily="49" charset="-122"/>
            </a:endParaRPr>
          </a:p>
        </p:txBody>
      </p:sp>
      <p:sp>
        <p:nvSpPr>
          <p:cNvPr id="285723" name="AutoShape 27">
            <a:hlinkClick r:id="rId6" action="ppaction://hlinksldjump" highlightClick="1"/>
          </p:cNvPr>
          <p:cNvSpPr>
            <a:spLocks noChangeArrowheads="1"/>
          </p:cNvSpPr>
          <p:nvPr/>
        </p:nvSpPr>
        <p:spPr bwMode="auto">
          <a:xfrm>
            <a:off x="4190280" y="4144863"/>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285724" name="AutoShape 28">
            <a:hlinkClick r:id="rId7" action="ppaction://hlinksldjump" highlightClick="1"/>
          </p:cNvPr>
          <p:cNvSpPr>
            <a:spLocks noChangeArrowheads="1"/>
          </p:cNvSpPr>
          <p:nvPr/>
        </p:nvSpPr>
        <p:spPr bwMode="auto">
          <a:xfrm>
            <a:off x="4982443" y="4865588"/>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285725" name="AutoShape 29">
            <a:hlinkClick r:id="rId8" action="ppaction://hlinksldjump" highlightClick="1"/>
          </p:cNvPr>
          <p:cNvSpPr>
            <a:spLocks noChangeArrowheads="1"/>
          </p:cNvSpPr>
          <p:nvPr/>
        </p:nvSpPr>
        <p:spPr bwMode="auto">
          <a:xfrm>
            <a:off x="4118843" y="5657751"/>
            <a:ext cx="381000" cy="304800"/>
          </a:xfrm>
          <a:prstGeom prst="rightArrow">
            <a:avLst>
              <a:gd name="adj1" fmla="val 50000"/>
              <a:gd name="adj2" fmla="val 31250"/>
            </a:avLst>
          </a:prstGeom>
          <a:solidFill>
            <a:schemeClr val="tx2"/>
          </a:solidFill>
          <a:ln w="12700" cap="sq">
            <a:solidFill>
              <a:schemeClr val="accent2"/>
            </a:solidFill>
            <a:miter lim="800000"/>
            <a:headEnd type="none" w="sm" len="sm"/>
            <a:tailEnd type="none" w="sm" len="sm"/>
          </a:ln>
          <a:effectLst/>
        </p:spPr>
        <p:txBody>
          <a:bodyPr wrap="none" anchor="ctr"/>
          <a:lstStyle/>
          <a:p>
            <a:endParaRPr lang="zh-CN" altLang="en-US"/>
          </a:p>
        </p:txBody>
      </p:sp>
      <p:sp>
        <p:nvSpPr>
          <p:cNvPr id="19"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85705"/>
                                        </p:tgtEl>
                                        <p:attrNameLst>
                                          <p:attrName>style.visibility</p:attrName>
                                        </p:attrNameLst>
                                      </p:cBhvr>
                                      <p:to>
                                        <p:strVal val="visible"/>
                                      </p:to>
                                    </p:set>
                                    <p:animEffect transition="in" filter="slide(fromTop)">
                                      <p:cBhvr>
                                        <p:cTn id="7" dur="500"/>
                                        <p:tgtEl>
                                          <p:spTgt spid="285705"/>
                                        </p:tgtEl>
                                      </p:cBhvr>
                                    </p:animEffect>
                                  </p:childTnLst>
                                </p:cTn>
                              </p:par>
                            </p:childTnLst>
                          </p:cTn>
                        </p:par>
                        <p:par>
                          <p:cTn id="8" fill="hold">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285710"/>
                                        </p:tgtEl>
                                        <p:attrNameLst>
                                          <p:attrName>style.visibility</p:attrName>
                                        </p:attrNameLst>
                                      </p:cBhvr>
                                      <p:to>
                                        <p:strVal val="visible"/>
                                      </p:to>
                                    </p:set>
                                    <p:anim calcmode="lin" valueType="num">
                                      <p:cBhvr>
                                        <p:cTn id="11" dur="500" fill="hold"/>
                                        <p:tgtEl>
                                          <p:spTgt spid="285710"/>
                                        </p:tgtEl>
                                        <p:attrNameLst>
                                          <p:attrName>ppt_x</p:attrName>
                                        </p:attrNameLst>
                                      </p:cBhvr>
                                      <p:tavLst>
                                        <p:tav tm="0">
                                          <p:val>
                                            <p:strVal val="#ppt_x-#ppt_w/2"/>
                                          </p:val>
                                        </p:tav>
                                        <p:tav tm="100000">
                                          <p:val>
                                            <p:strVal val="#ppt_x"/>
                                          </p:val>
                                        </p:tav>
                                      </p:tavLst>
                                    </p:anim>
                                    <p:anim calcmode="lin" valueType="num">
                                      <p:cBhvr>
                                        <p:cTn id="12" dur="500" fill="hold"/>
                                        <p:tgtEl>
                                          <p:spTgt spid="285710"/>
                                        </p:tgtEl>
                                        <p:attrNameLst>
                                          <p:attrName>ppt_y</p:attrName>
                                        </p:attrNameLst>
                                      </p:cBhvr>
                                      <p:tavLst>
                                        <p:tav tm="0">
                                          <p:val>
                                            <p:strVal val="#ppt_y"/>
                                          </p:val>
                                        </p:tav>
                                        <p:tav tm="100000">
                                          <p:val>
                                            <p:strVal val="#ppt_y"/>
                                          </p:val>
                                        </p:tav>
                                      </p:tavLst>
                                    </p:anim>
                                    <p:anim calcmode="lin" valueType="num">
                                      <p:cBhvr>
                                        <p:cTn id="13" dur="500" fill="hold"/>
                                        <p:tgtEl>
                                          <p:spTgt spid="285710"/>
                                        </p:tgtEl>
                                        <p:attrNameLst>
                                          <p:attrName>ppt_w</p:attrName>
                                        </p:attrNameLst>
                                      </p:cBhvr>
                                      <p:tavLst>
                                        <p:tav tm="0">
                                          <p:val>
                                            <p:fltVal val="0"/>
                                          </p:val>
                                        </p:tav>
                                        <p:tav tm="100000">
                                          <p:val>
                                            <p:strVal val="#ppt_w"/>
                                          </p:val>
                                        </p:tav>
                                      </p:tavLst>
                                    </p:anim>
                                    <p:anim calcmode="lin" valueType="num">
                                      <p:cBhvr>
                                        <p:cTn id="14" dur="500" fill="hold"/>
                                        <p:tgtEl>
                                          <p:spTgt spid="28571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285717"/>
                                        </p:tgtEl>
                                        <p:attrNameLst>
                                          <p:attrName>style.visibility</p:attrName>
                                        </p:attrNameLst>
                                      </p:cBhvr>
                                      <p:to>
                                        <p:strVal val="visible"/>
                                      </p:to>
                                    </p:set>
                                    <p:animEffect transition="in" filter="slide(fromTop)">
                                      <p:cBhvr>
                                        <p:cTn id="19" dur="500"/>
                                        <p:tgtEl>
                                          <p:spTgt spid="285717"/>
                                        </p:tgtEl>
                                      </p:cBhvr>
                                    </p:animEffect>
                                  </p:childTnLst>
                                </p:cTn>
                              </p:par>
                            </p:childTnLst>
                          </p:cTn>
                        </p:par>
                        <p:par>
                          <p:cTn id="20" fill="hold">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285711"/>
                                        </p:tgtEl>
                                        <p:attrNameLst>
                                          <p:attrName>style.visibility</p:attrName>
                                        </p:attrNameLst>
                                      </p:cBhvr>
                                      <p:to>
                                        <p:strVal val="visible"/>
                                      </p:to>
                                    </p:set>
                                    <p:anim calcmode="lin" valueType="num">
                                      <p:cBhvr>
                                        <p:cTn id="23" dur="500" fill="hold"/>
                                        <p:tgtEl>
                                          <p:spTgt spid="285711"/>
                                        </p:tgtEl>
                                        <p:attrNameLst>
                                          <p:attrName>ppt_x</p:attrName>
                                        </p:attrNameLst>
                                      </p:cBhvr>
                                      <p:tavLst>
                                        <p:tav tm="0">
                                          <p:val>
                                            <p:strVal val="#ppt_x-#ppt_w/2"/>
                                          </p:val>
                                        </p:tav>
                                        <p:tav tm="100000">
                                          <p:val>
                                            <p:strVal val="#ppt_x"/>
                                          </p:val>
                                        </p:tav>
                                      </p:tavLst>
                                    </p:anim>
                                    <p:anim calcmode="lin" valueType="num">
                                      <p:cBhvr>
                                        <p:cTn id="24" dur="500" fill="hold"/>
                                        <p:tgtEl>
                                          <p:spTgt spid="285711"/>
                                        </p:tgtEl>
                                        <p:attrNameLst>
                                          <p:attrName>ppt_y</p:attrName>
                                        </p:attrNameLst>
                                      </p:cBhvr>
                                      <p:tavLst>
                                        <p:tav tm="0">
                                          <p:val>
                                            <p:strVal val="#ppt_y"/>
                                          </p:val>
                                        </p:tav>
                                        <p:tav tm="100000">
                                          <p:val>
                                            <p:strVal val="#ppt_y"/>
                                          </p:val>
                                        </p:tav>
                                      </p:tavLst>
                                    </p:anim>
                                    <p:anim calcmode="lin" valueType="num">
                                      <p:cBhvr>
                                        <p:cTn id="25" dur="500" fill="hold"/>
                                        <p:tgtEl>
                                          <p:spTgt spid="285711"/>
                                        </p:tgtEl>
                                        <p:attrNameLst>
                                          <p:attrName>ppt_w</p:attrName>
                                        </p:attrNameLst>
                                      </p:cBhvr>
                                      <p:tavLst>
                                        <p:tav tm="0">
                                          <p:val>
                                            <p:fltVal val="0"/>
                                          </p:val>
                                        </p:tav>
                                        <p:tav tm="100000">
                                          <p:val>
                                            <p:strVal val="#ppt_w"/>
                                          </p:val>
                                        </p:tav>
                                      </p:tavLst>
                                    </p:anim>
                                    <p:anim calcmode="lin" valueType="num">
                                      <p:cBhvr>
                                        <p:cTn id="26" dur="500" fill="hold"/>
                                        <p:tgtEl>
                                          <p:spTgt spid="28571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285718"/>
                                        </p:tgtEl>
                                        <p:attrNameLst>
                                          <p:attrName>style.visibility</p:attrName>
                                        </p:attrNameLst>
                                      </p:cBhvr>
                                      <p:to>
                                        <p:strVal val="visible"/>
                                      </p:to>
                                    </p:set>
                                    <p:animEffect transition="in" filter="slide(fromTop)">
                                      <p:cBhvr>
                                        <p:cTn id="31" dur="500"/>
                                        <p:tgtEl>
                                          <p:spTgt spid="285718"/>
                                        </p:tgtEl>
                                      </p:cBhvr>
                                    </p:animEffect>
                                  </p:childTnLst>
                                </p:cTn>
                              </p:par>
                            </p:childTnLst>
                          </p:cTn>
                        </p:par>
                        <p:par>
                          <p:cTn id="32" fill="hold">
                            <p:stCondLst>
                              <p:cond delay="500"/>
                            </p:stCondLst>
                            <p:childTnLst>
                              <p:par>
                                <p:cTn id="33" presetID="17" presetClass="entr" presetSubtype="8" fill="hold" grpId="0" nodeType="afterEffect">
                                  <p:stCondLst>
                                    <p:cond delay="0"/>
                                  </p:stCondLst>
                                  <p:childTnLst>
                                    <p:set>
                                      <p:cBhvr>
                                        <p:cTn id="34" dur="1" fill="hold">
                                          <p:stCondLst>
                                            <p:cond delay="0"/>
                                          </p:stCondLst>
                                        </p:cTn>
                                        <p:tgtEl>
                                          <p:spTgt spid="285719"/>
                                        </p:tgtEl>
                                        <p:attrNameLst>
                                          <p:attrName>style.visibility</p:attrName>
                                        </p:attrNameLst>
                                      </p:cBhvr>
                                      <p:to>
                                        <p:strVal val="visible"/>
                                      </p:to>
                                    </p:set>
                                    <p:anim calcmode="lin" valueType="num">
                                      <p:cBhvr>
                                        <p:cTn id="35" dur="500" fill="hold"/>
                                        <p:tgtEl>
                                          <p:spTgt spid="285719"/>
                                        </p:tgtEl>
                                        <p:attrNameLst>
                                          <p:attrName>ppt_x</p:attrName>
                                        </p:attrNameLst>
                                      </p:cBhvr>
                                      <p:tavLst>
                                        <p:tav tm="0">
                                          <p:val>
                                            <p:strVal val="#ppt_x-#ppt_w/2"/>
                                          </p:val>
                                        </p:tav>
                                        <p:tav tm="100000">
                                          <p:val>
                                            <p:strVal val="#ppt_x"/>
                                          </p:val>
                                        </p:tav>
                                      </p:tavLst>
                                    </p:anim>
                                    <p:anim calcmode="lin" valueType="num">
                                      <p:cBhvr>
                                        <p:cTn id="36" dur="500" fill="hold"/>
                                        <p:tgtEl>
                                          <p:spTgt spid="285719"/>
                                        </p:tgtEl>
                                        <p:attrNameLst>
                                          <p:attrName>ppt_y</p:attrName>
                                        </p:attrNameLst>
                                      </p:cBhvr>
                                      <p:tavLst>
                                        <p:tav tm="0">
                                          <p:val>
                                            <p:strVal val="#ppt_y"/>
                                          </p:val>
                                        </p:tav>
                                        <p:tav tm="100000">
                                          <p:val>
                                            <p:strVal val="#ppt_y"/>
                                          </p:val>
                                        </p:tav>
                                      </p:tavLst>
                                    </p:anim>
                                    <p:anim calcmode="lin" valueType="num">
                                      <p:cBhvr>
                                        <p:cTn id="37" dur="500" fill="hold"/>
                                        <p:tgtEl>
                                          <p:spTgt spid="285719"/>
                                        </p:tgtEl>
                                        <p:attrNameLst>
                                          <p:attrName>ppt_w</p:attrName>
                                        </p:attrNameLst>
                                      </p:cBhvr>
                                      <p:tavLst>
                                        <p:tav tm="0">
                                          <p:val>
                                            <p:fltVal val="0"/>
                                          </p:val>
                                        </p:tav>
                                        <p:tav tm="100000">
                                          <p:val>
                                            <p:strVal val="#ppt_w"/>
                                          </p:val>
                                        </p:tav>
                                      </p:tavLst>
                                    </p:anim>
                                    <p:anim calcmode="lin" valueType="num">
                                      <p:cBhvr>
                                        <p:cTn id="38" dur="500" fill="hold"/>
                                        <p:tgtEl>
                                          <p:spTgt spid="28571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285720"/>
                                        </p:tgtEl>
                                        <p:attrNameLst>
                                          <p:attrName>style.visibility</p:attrName>
                                        </p:attrNameLst>
                                      </p:cBhvr>
                                      <p:to>
                                        <p:strVal val="visible"/>
                                      </p:to>
                                    </p:set>
                                    <p:animEffect transition="in" filter="slide(fromTop)">
                                      <p:cBhvr>
                                        <p:cTn id="43" dur="500"/>
                                        <p:tgtEl>
                                          <p:spTgt spid="285720"/>
                                        </p:tgtEl>
                                      </p:cBhvr>
                                    </p:animEffect>
                                  </p:childTnLst>
                                </p:cTn>
                              </p:par>
                            </p:childTnLst>
                          </p:cTn>
                        </p:par>
                        <p:par>
                          <p:cTn id="44" fill="hold">
                            <p:stCondLst>
                              <p:cond delay="500"/>
                            </p:stCondLst>
                            <p:childTnLst>
                              <p:par>
                                <p:cTn id="45" presetID="17" presetClass="entr" presetSubtype="8" fill="hold" grpId="0" nodeType="afterEffect">
                                  <p:stCondLst>
                                    <p:cond delay="0"/>
                                  </p:stCondLst>
                                  <p:childTnLst>
                                    <p:set>
                                      <p:cBhvr>
                                        <p:cTn id="46" dur="1" fill="hold">
                                          <p:stCondLst>
                                            <p:cond delay="0"/>
                                          </p:stCondLst>
                                        </p:cTn>
                                        <p:tgtEl>
                                          <p:spTgt spid="285721"/>
                                        </p:tgtEl>
                                        <p:attrNameLst>
                                          <p:attrName>style.visibility</p:attrName>
                                        </p:attrNameLst>
                                      </p:cBhvr>
                                      <p:to>
                                        <p:strVal val="visible"/>
                                      </p:to>
                                    </p:set>
                                    <p:anim calcmode="lin" valueType="num">
                                      <p:cBhvr>
                                        <p:cTn id="47" dur="500" fill="hold"/>
                                        <p:tgtEl>
                                          <p:spTgt spid="285721"/>
                                        </p:tgtEl>
                                        <p:attrNameLst>
                                          <p:attrName>ppt_x</p:attrName>
                                        </p:attrNameLst>
                                      </p:cBhvr>
                                      <p:tavLst>
                                        <p:tav tm="0">
                                          <p:val>
                                            <p:strVal val="#ppt_x-#ppt_w/2"/>
                                          </p:val>
                                        </p:tav>
                                        <p:tav tm="100000">
                                          <p:val>
                                            <p:strVal val="#ppt_x"/>
                                          </p:val>
                                        </p:tav>
                                      </p:tavLst>
                                    </p:anim>
                                    <p:anim calcmode="lin" valueType="num">
                                      <p:cBhvr>
                                        <p:cTn id="48" dur="500" fill="hold"/>
                                        <p:tgtEl>
                                          <p:spTgt spid="285721"/>
                                        </p:tgtEl>
                                        <p:attrNameLst>
                                          <p:attrName>ppt_y</p:attrName>
                                        </p:attrNameLst>
                                      </p:cBhvr>
                                      <p:tavLst>
                                        <p:tav tm="0">
                                          <p:val>
                                            <p:strVal val="#ppt_y"/>
                                          </p:val>
                                        </p:tav>
                                        <p:tav tm="100000">
                                          <p:val>
                                            <p:strVal val="#ppt_y"/>
                                          </p:val>
                                        </p:tav>
                                      </p:tavLst>
                                    </p:anim>
                                    <p:anim calcmode="lin" valueType="num">
                                      <p:cBhvr>
                                        <p:cTn id="49" dur="500" fill="hold"/>
                                        <p:tgtEl>
                                          <p:spTgt spid="285721"/>
                                        </p:tgtEl>
                                        <p:attrNameLst>
                                          <p:attrName>ppt_w</p:attrName>
                                        </p:attrNameLst>
                                      </p:cBhvr>
                                      <p:tavLst>
                                        <p:tav tm="0">
                                          <p:val>
                                            <p:fltVal val="0"/>
                                          </p:val>
                                        </p:tav>
                                        <p:tav tm="100000">
                                          <p:val>
                                            <p:strVal val="#ppt_w"/>
                                          </p:val>
                                        </p:tav>
                                      </p:tavLst>
                                    </p:anim>
                                    <p:anim calcmode="lin" valueType="num">
                                      <p:cBhvr>
                                        <p:cTn id="50" dur="500" fill="hold"/>
                                        <p:tgtEl>
                                          <p:spTgt spid="285721"/>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1" fill="hold" grpId="0" nodeType="clickEffect">
                                  <p:stCondLst>
                                    <p:cond delay="0"/>
                                  </p:stCondLst>
                                  <p:childTnLst>
                                    <p:set>
                                      <p:cBhvr>
                                        <p:cTn id="54" dur="1" fill="hold">
                                          <p:stCondLst>
                                            <p:cond delay="0"/>
                                          </p:stCondLst>
                                        </p:cTn>
                                        <p:tgtEl>
                                          <p:spTgt spid="285706"/>
                                        </p:tgtEl>
                                        <p:attrNameLst>
                                          <p:attrName>style.visibility</p:attrName>
                                        </p:attrNameLst>
                                      </p:cBhvr>
                                      <p:to>
                                        <p:strVal val="visible"/>
                                      </p:to>
                                    </p:set>
                                    <p:animEffect transition="in" filter="slide(fromTop)">
                                      <p:cBhvr>
                                        <p:cTn id="55" dur="500"/>
                                        <p:tgtEl>
                                          <p:spTgt spid="285706"/>
                                        </p:tgtEl>
                                      </p:cBhvr>
                                    </p:animEffect>
                                  </p:childTnLst>
                                </p:cTn>
                              </p:par>
                            </p:childTnLst>
                          </p:cTn>
                        </p:par>
                        <p:par>
                          <p:cTn id="56" fill="hold">
                            <p:stCondLst>
                              <p:cond delay="500"/>
                            </p:stCondLst>
                            <p:childTnLst>
                              <p:par>
                                <p:cTn id="57" presetID="17" presetClass="entr" presetSubtype="8" fill="hold" grpId="0" nodeType="afterEffect">
                                  <p:stCondLst>
                                    <p:cond delay="0"/>
                                  </p:stCondLst>
                                  <p:childTnLst>
                                    <p:set>
                                      <p:cBhvr>
                                        <p:cTn id="58" dur="1" fill="hold">
                                          <p:stCondLst>
                                            <p:cond delay="0"/>
                                          </p:stCondLst>
                                        </p:cTn>
                                        <p:tgtEl>
                                          <p:spTgt spid="285723"/>
                                        </p:tgtEl>
                                        <p:attrNameLst>
                                          <p:attrName>style.visibility</p:attrName>
                                        </p:attrNameLst>
                                      </p:cBhvr>
                                      <p:to>
                                        <p:strVal val="visible"/>
                                      </p:to>
                                    </p:set>
                                    <p:anim calcmode="lin" valueType="num">
                                      <p:cBhvr>
                                        <p:cTn id="59" dur="500" fill="hold"/>
                                        <p:tgtEl>
                                          <p:spTgt spid="285723"/>
                                        </p:tgtEl>
                                        <p:attrNameLst>
                                          <p:attrName>ppt_x</p:attrName>
                                        </p:attrNameLst>
                                      </p:cBhvr>
                                      <p:tavLst>
                                        <p:tav tm="0">
                                          <p:val>
                                            <p:strVal val="#ppt_x-#ppt_w/2"/>
                                          </p:val>
                                        </p:tav>
                                        <p:tav tm="100000">
                                          <p:val>
                                            <p:strVal val="#ppt_x"/>
                                          </p:val>
                                        </p:tav>
                                      </p:tavLst>
                                    </p:anim>
                                    <p:anim calcmode="lin" valueType="num">
                                      <p:cBhvr>
                                        <p:cTn id="60" dur="500" fill="hold"/>
                                        <p:tgtEl>
                                          <p:spTgt spid="285723"/>
                                        </p:tgtEl>
                                        <p:attrNameLst>
                                          <p:attrName>ppt_y</p:attrName>
                                        </p:attrNameLst>
                                      </p:cBhvr>
                                      <p:tavLst>
                                        <p:tav tm="0">
                                          <p:val>
                                            <p:strVal val="#ppt_y"/>
                                          </p:val>
                                        </p:tav>
                                        <p:tav tm="100000">
                                          <p:val>
                                            <p:strVal val="#ppt_y"/>
                                          </p:val>
                                        </p:tav>
                                      </p:tavLst>
                                    </p:anim>
                                    <p:anim calcmode="lin" valueType="num">
                                      <p:cBhvr>
                                        <p:cTn id="61" dur="500" fill="hold"/>
                                        <p:tgtEl>
                                          <p:spTgt spid="285723"/>
                                        </p:tgtEl>
                                        <p:attrNameLst>
                                          <p:attrName>ppt_w</p:attrName>
                                        </p:attrNameLst>
                                      </p:cBhvr>
                                      <p:tavLst>
                                        <p:tav tm="0">
                                          <p:val>
                                            <p:fltVal val="0"/>
                                          </p:val>
                                        </p:tav>
                                        <p:tav tm="100000">
                                          <p:val>
                                            <p:strVal val="#ppt_w"/>
                                          </p:val>
                                        </p:tav>
                                      </p:tavLst>
                                    </p:anim>
                                    <p:anim calcmode="lin" valueType="num">
                                      <p:cBhvr>
                                        <p:cTn id="62" dur="500" fill="hold"/>
                                        <p:tgtEl>
                                          <p:spTgt spid="285723"/>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285722"/>
                                        </p:tgtEl>
                                        <p:attrNameLst>
                                          <p:attrName>style.visibility</p:attrName>
                                        </p:attrNameLst>
                                      </p:cBhvr>
                                      <p:to>
                                        <p:strVal val="visible"/>
                                      </p:to>
                                    </p:set>
                                    <p:animEffect transition="in" filter="slide(fromTop)">
                                      <p:cBhvr>
                                        <p:cTn id="67" dur="500"/>
                                        <p:tgtEl>
                                          <p:spTgt spid="285722"/>
                                        </p:tgtEl>
                                      </p:cBhvr>
                                    </p:animEffect>
                                  </p:childTnLst>
                                </p:cTn>
                              </p:par>
                            </p:childTnLst>
                          </p:cTn>
                        </p:par>
                        <p:par>
                          <p:cTn id="68" fill="hold">
                            <p:stCondLst>
                              <p:cond delay="500"/>
                            </p:stCondLst>
                            <p:childTnLst>
                              <p:par>
                                <p:cTn id="69" presetID="17" presetClass="entr" presetSubtype="8" fill="hold" grpId="0" nodeType="afterEffect">
                                  <p:stCondLst>
                                    <p:cond delay="0"/>
                                  </p:stCondLst>
                                  <p:childTnLst>
                                    <p:set>
                                      <p:cBhvr>
                                        <p:cTn id="70" dur="1" fill="hold">
                                          <p:stCondLst>
                                            <p:cond delay="0"/>
                                          </p:stCondLst>
                                        </p:cTn>
                                        <p:tgtEl>
                                          <p:spTgt spid="285724"/>
                                        </p:tgtEl>
                                        <p:attrNameLst>
                                          <p:attrName>style.visibility</p:attrName>
                                        </p:attrNameLst>
                                      </p:cBhvr>
                                      <p:to>
                                        <p:strVal val="visible"/>
                                      </p:to>
                                    </p:set>
                                    <p:anim calcmode="lin" valueType="num">
                                      <p:cBhvr>
                                        <p:cTn id="71" dur="500" fill="hold"/>
                                        <p:tgtEl>
                                          <p:spTgt spid="285724"/>
                                        </p:tgtEl>
                                        <p:attrNameLst>
                                          <p:attrName>ppt_x</p:attrName>
                                        </p:attrNameLst>
                                      </p:cBhvr>
                                      <p:tavLst>
                                        <p:tav tm="0">
                                          <p:val>
                                            <p:strVal val="#ppt_x-#ppt_w/2"/>
                                          </p:val>
                                        </p:tav>
                                        <p:tav tm="100000">
                                          <p:val>
                                            <p:strVal val="#ppt_x"/>
                                          </p:val>
                                        </p:tav>
                                      </p:tavLst>
                                    </p:anim>
                                    <p:anim calcmode="lin" valueType="num">
                                      <p:cBhvr>
                                        <p:cTn id="72" dur="500" fill="hold"/>
                                        <p:tgtEl>
                                          <p:spTgt spid="285724"/>
                                        </p:tgtEl>
                                        <p:attrNameLst>
                                          <p:attrName>ppt_y</p:attrName>
                                        </p:attrNameLst>
                                      </p:cBhvr>
                                      <p:tavLst>
                                        <p:tav tm="0">
                                          <p:val>
                                            <p:strVal val="#ppt_y"/>
                                          </p:val>
                                        </p:tav>
                                        <p:tav tm="100000">
                                          <p:val>
                                            <p:strVal val="#ppt_y"/>
                                          </p:val>
                                        </p:tav>
                                      </p:tavLst>
                                    </p:anim>
                                    <p:anim calcmode="lin" valueType="num">
                                      <p:cBhvr>
                                        <p:cTn id="73" dur="500" fill="hold"/>
                                        <p:tgtEl>
                                          <p:spTgt spid="285724"/>
                                        </p:tgtEl>
                                        <p:attrNameLst>
                                          <p:attrName>ppt_w</p:attrName>
                                        </p:attrNameLst>
                                      </p:cBhvr>
                                      <p:tavLst>
                                        <p:tav tm="0">
                                          <p:val>
                                            <p:fltVal val="0"/>
                                          </p:val>
                                        </p:tav>
                                        <p:tav tm="100000">
                                          <p:val>
                                            <p:strVal val="#ppt_w"/>
                                          </p:val>
                                        </p:tav>
                                      </p:tavLst>
                                    </p:anim>
                                    <p:anim calcmode="lin" valueType="num">
                                      <p:cBhvr>
                                        <p:cTn id="74" dur="500" fill="hold"/>
                                        <p:tgtEl>
                                          <p:spTgt spid="285724"/>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2" presetClass="entr" presetSubtype="1" fill="hold" grpId="0" nodeType="clickEffect">
                                  <p:stCondLst>
                                    <p:cond delay="0"/>
                                  </p:stCondLst>
                                  <p:childTnLst>
                                    <p:set>
                                      <p:cBhvr>
                                        <p:cTn id="78" dur="1" fill="hold">
                                          <p:stCondLst>
                                            <p:cond delay="0"/>
                                          </p:stCondLst>
                                        </p:cTn>
                                        <p:tgtEl>
                                          <p:spTgt spid="285707"/>
                                        </p:tgtEl>
                                        <p:attrNameLst>
                                          <p:attrName>style.visibility</p:attrName>
                                        </p:attrNameLst>
                                      </p:cBhvr>
                                      <p:to>
                                        <p:strVal val="visible"/>
                                      </p:to>
                                    </p:set>
                                    <p:animEffect transition="in" filter="slide(fromTop)">
                                      <p:cBhvr>
                                        <p:cTn id="79" dur="500"/>
                                        <p:tgtEl>
                                          <p:spTgt spid="285707"/>
                                        </p:tgtEl>
                                      </p:cBhvr>
                                    </p:animEffect>
                                  </p:childTnLst>
                                </p:cTn>
                              </p:par>
                            </p:childTnLst>
                          </p:cTn>
                        </p:par>
                        <p:par>
                          <p:cTn id="80" fill="hold">
                            <p:stCondLst>
                              <p:cond delay="1000"/>
                            </p:stCondLst>
                            <p:childTnLst>
                              <p:par>
                                <p:cTn id="81" presetID="17" presetClass="entr" presetSubtype="8" fill="hold" grpId="0" nodeType="afterEffect">
                                  <p:stCondLst>
                                    <p:cond delay="0"/>
                                  </p:stCondLst>
                                  <p:childTnLst>
                                    <p:set>
                                      <p:cBhvr>
                                        <p:cTn id="82" dur="1" fill="hold">
                                          <p:stCondLst>
                                            <p:cond delay="0"/>
                                          </p:stCondLst>
                                        </p:cTn>
                                        <p:tgtEl>
                                          <p:spTgt spid="285725"/>
                                        </p:tgtEl>
                                        <p:attrNameLst>
                                          <p:attrName>style.visibility</p:attrName>
                                        </p:attrNameLst>
                                      </p:cBhvr>
                                      <p:to>
                                        <p:strVal val="visible"/>
                                      </p:to>
                                    </p:set>
                                    <p:anim calcmode="lin" valueType="num">
                                      <p:cBhvr>
                                        <p:cTn id="83" dur="500" fill="hold"/>
                                        <p:tgtEl>
                                          <p:spTgt spid="285725"/>
                                        </p:tgtEl>
                                        <p:attrNameLst>
                                          <p:attrName>ppt_x</p:attrName>
                                        </p:attrNameLst>
                                      </p:cBhvr>
                                      <p:tavLst>
                                        <p:tav tm="0">
                                          <p:val>
                                            <p:strVal val="#ppt_x-#ppt_w/2"/>
                                          </p:val>
                                        </p:tav>
                                        <p:tav tm="100000">
                                          <p:val>
                                            <p:strVal val="#ppt_x"/>
                                          </p:val>
                                        </p:tav>
                                      </p:tavLst>
                                    </p:anim>
                                    <p:anim calcmode="lin" valueType="num">
                                      <p:cBhvr>
                                        <p:cTn id="84" dur="500" fill="hold"/>
                                        <p:tgtEl>
                                          <p:spTgt spid="285725"/>
                                        </p:tgtEl>
                                        <p:attrNameLst>
                                          <p:attrName>ppt_y</p:attrName>
                                        </p:attrNameLst>
                                      </p:cBhvr>
                                      <p:tavLst>
                                        <p:tav tm="0">
                                          <p:val>
                                            <p:strVal val="#ppt_y"/>
                                          </p:val>
                                        </p:tav>
                                        <p:tav tm="100000">
                                          <p:val>
                                            <p:strVal val="#ppt_y"/>
                                          </p:val>
                                        </p:tav>
                                      </p:tavLst>
                                    </p:anim>
                                    <p:anim calcmode="lin" valueType="num">
                                      <p:cBhvr>
                                        <p:cTn id="85" dur="500" fill="hold"/>
                                        <p:tgtEl>
                                          <p:spTgt spid="285725"/>
                                        </p:tgtEl>
                                        <p:attrNameLst>
                                          <p:attrName>ppt_w</p:attrName>
                                        </p:attrNameLst>
                                      </p:cBhvr>
                                      <p:tavLst>
                                        <p:tav tm="0">
                                          <p:val>
                                            <p:fltVal val="0"/>
                                          </p:val>
                                        </p:tav>
                                        <p:tav tm="100000">
                                          <p:val>
                                            <p:strVal val="#ppt_w"/>
                                          </p:val>
                                        </p:tav>
                                      </p:tavLst>
                                    </p:anim>
                                    <p:anim calcmode="lin" valueType="num">
                                      <p:cBhvr>
                                        <p:cTn id="86" dur="500" fill="hold"/>
                                        <p:tgtEl>
                                          <p:spTgt spid="2857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5" grpId="0" autoUpdateAnimBg="0"/>
      <p:bldP spid="285706" grpId="0" autoUpdateAnimBg="0"/>
      <p:bldP spid="285707" grpId="0" autoUpdateAnimBg="0"/>
      <p:bldP spid="285710" grpId="0" animBg="1"/>
      <p:bldP spid="285711" grpId="0" animBg="1"/>
      <p:bldP spid="285717" grpId="0" autoUpdateAnimBg="0"/>
      <p:bldP spid="285718" grpId="0" autoUpdateAnimBg="0"/>
      <p:bldP spid="285719" grpId="0" animBg="1"/>
      <p:bldP spid="285720" grpId="0" autoUpdateAnimBg="0"/>
      <p:bldP spid="285721" grpId="0" animBg="1"/>
      <p:bldP spid="285722" grpId="0" autoUpdateAnimBg="0"/>
      <p:bldP spid="285723" grpId="0" animBg="1"/>
      <p:bldP spid="285724" grpId="0" animBg="1"/>
      <p:bldP spid="28572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84002" name="Picture 2" descr="自测图1"/>
          <p:cNvPicPr>
            <a:picLocks noChangeAspect="1" noChangeArrowheads="1"/>
          </p:cNvPicPr>
          <p:nvPr/>
        </p:nvPicPr>
        <p:blipFill>
          <a:blip r:embed="rId2" cstate="print"/>
          <a:srcRect/>
          <a:stretch>
            <a:fillRect/>
          </a:stretch>
        </p:blipFill>
        <p:spPr bwMode="auto">
          <a:xfrm>
            <a:off x="1066800" y="838200"/>
            <a:ext cx="6400800" cy="2813050"/>
          </a:xfrm>
          <a:prstGeom prst="rect">
            <a:avLst/>
          </a:prstGeom>
          <a:noFill/>
          <a:ln w="9525">
            <a:noFill/>
            <a:miter lim="800000"/>
            <a:headEnd/>
            <a:tailEnd/>
          </a:ln>
        </p:spPr>
      </p:pic>
      <p:sp>
        <p:nvSpPr>
          <p:cNvPr id="384003" name="Rectangle 3"/>
          <p:cNvSpPr>
            <a:spLocks noChangeArrowheads="1"/>
          </p:cNvSpPr>
          <p:nvPr/>
        </p:nvSpPr>
        <p:spPr bwMode="auto">
          <a:xfrm>
            <a:off x="1447800" y="2286000"/>
            <a:ext cx="533400" cy="457200"/>
          </a:xfrm>
          <a:prstGeom prst="rect">
            <a:avLst/>
          </a:prstGeom>
          <a:noFill/>
          <a:ln w="38100">
            <a:solidFill>
              <a:schemeClr val="tx2"/>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04" name="Rectangle 4"/>
          <p:cNvSpPr>
            <a:spLocks noGrp="1" noChangeArrowheads="1"/>
          </p:cNvSpPr>
          <p:nvPr>
            <p:ph type="title"/>
          </p:nvPr>
        </p:nvSpPr>
        <p:spPr>
          <a:xfrm>
            <a:off x="224507" y="188640"/>
            <a:ext cx="6435725" cy="392113"/>
          </a:xfrm>
        </p:spPr>
        <p:txBody>
          <a:bodyPr/>
          <a:lstStyle/>
          <a:p>
            <a:pPr algn="l" eaLnBrk="1" hangingPunct="1">
              <a:defRPr/>
            </a:pPr>
            <a:r>
              <a:rPr lang="zh-CN" altLang="en-US" sz="2800" b="1" dirty="0" smtClean="0">
                <a:solidFill>
                  <a:srgbClr val="006600"/>
                </a:solidFill>
                <a:effectLst>
                  <a:outerShdw blurRad="38100" dist="38100" dir="2700000" algn="tl">
                    <a:srgbClr val="C0C0C0"/>
                  </a:outerShdw>
                </a:effectLst>
              </a:rPr>
              <a:t>在图的邻接表中如何进行</a:t>
            </a:r>
            <a:r>
              <a:rPr lang="en-US" altLang="zh-CN" sz="2800" b="1" dirty="0" smtClean="0">
                <a:solidFill>
                  <a:srgbClr val="006600"/>
                </a:solidFill>
                <a:effectLst>
                  <a:outerShdw blurRad="38100" dist="38100" dir="2700000" algn="tl">
                    <a:srgbClr val="C0C0C0"/>
                  </a:outerShdw>
                </a:effectLst>
              </a:rPr>
              <a:t>DFS</a:t>
            </a:r>
            <a:r>
              <a:rPr lang="zh-CN" altLang="en-US" sz="2800" b="1" dirty="0" smtClean="0">
                <a:solidFill>
                  <a:srgbClr val="006600"/>
                </a:solidFill>
                <a:effectLst>
                  <a:outerShdw blurRad="38100" dist="38100" dir="2700000" algn="tl">
                    <a:srgbClr val="C0C0C0"/>
                  </a:outerShdw>
                </a:effectLst>
              </a:rPr>
              <a:t>？</a:t>
            </a:r>
            <a:endParaRPr lang="zh-CN" altLang="en-US" sz="2800" b="1" dirty="0" smtClean="0">
              <a:solidFill>
                <a:schemeClr val="accent2"/>
              </a:solidFill>
              <a:effectLst>
                <a:outerShdw blurRad="38100" dist="38100" dir="2700000" algn="tl">
                  <a:srgbClr val="C0C0C0"/>
                </a:outerShdw>
              </a:effectLst>
            </a:endParaRPr>
          </a:p>
        </p:txBody>
      </p:sp>
      <p:sp>
        <p:nvSpPr>
          <p:cNvPr id="384005" name="Text Box 5"/>
          <p:cNvSpPr txBox="1">
            <a:spLocks noChangeArrowheads="1"/>
          </p:cNvSpPr>
          <p:nvPr/>
        </p:nvSpPr>
        <p:spPr bwMode="auto">
          <a:xfrm>
            <a:off x="4495800" y="4343400"/>
            <a:ext cx="3429000" cy="5191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defRPr/>
            </a:pPr>
            <a:r>
              <a:rPr lang="en-US" altLang="zh-CN" sz="2800" dirty="0">
                <a:solidFill>
                  <a:srgbClr val="0000CC"/>
                </a:solidFill>
                <a:effectLst>
                  <a:outerShdw blurRad="38100" dist="38100" dir="2700000" algn="tl">
                    <a:srgbClr val="C0C0C0"/>
                  </a:outerShdw>
                </a:effectLst>
                <a:ea typeface="黑体" panose="02010609060101010101" pitchFamily="49" charset="-122"/>
              </a:rPr>
              <a:t>v0 → v1 → v2 → v3</a:t>
            </a:r>
          </a:p>
        </p:txBody>
      </p:sp>
      <p:sp>
        <p:nvSpPr>
          <p:cNvPr id="384006" name="Rectangle 6"/>
          <p:cNvSpPr>
            <a:spLocks noChangeArrowheads="1"/>
          </p:cNvSpPr>
          <p:nvPr/>
        </p:nvSpPr>
        <p:spPr bwMode="auto">
          <a:xfrm>
            <a:off x="5048250" y="3886200"/>
            <a:ext cx="16573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defRPr/>
            </a:pPr>
            <a:r>
              <a:rPr lang="en-US" altLang="zh-CN" sz="2800" dirty="0">
                <a:solidFill>
                  <a:srgbClr val="000000"/>
                </a:solidFill>
                <a:effectLst>
                  <a:outerShdw blurRad="38100" dist="38100" dir="2700000" algn="tl">
                    <a:srgbClr val="C0C0C0"/>
                  </a:outerShdw>
                </a:effectLst>
                <a:ea typeface="楷体_GB2312" pitchFamily="49" charset="-122"/>
              </a:rPr>
              <a:t>DFS </a:t>
            </a:r>
            <a:r>
              <a:rPr lang="zh-CN" altLang="en-US" sz="2800" dirty="0">
                <a:solidFill>
                  <a:srgbClr val="000000"/>
                </a:solidFill>
                <a:effectLst>
                  <a:outerShdw blurRad="38100" dist="38100" dir="2700000" algn="tl">
                    <a:srgbClr val="C0C0C0"/>
                  </a:outerShdw>
                </a:effectLst>
                <a:latin typeface="楷体_GB2312" pitchFamily="49" charset="-122"/>
                <a:ea typeface="楷体_GB2312" pitchFamily="49" charset="-122"/>
              </a:rPr>
              <a:t>结果</a:t>
            </a:r>
          </a:p>
        </p:txBody>
      </p:sp>
      <p:graphicFrame>
        <p:nvGraphicFramePr>
          <p:cNvPr id="384007" name="Group 7"/>
          <p:cNvGraphicFramePr>
            <a:graphicFrameLocks noGrp="1"/>
          </p:cNvGraphicFramePr>
          <p:nvPr/>
        </p:nvGraphicFramePr>
        <p:xfrm>
          <a:off x="750888" y="4419600"/>
          <a:ext cx="392112" cy="1828800"/>
        </p:xfrm>
        <a:graphic>
          <a:graphicData uri="http://schemas.openxmlformats.org/drawingml/2006/table">
            <a:tbl>
              <a:tblPr/>
              <a:tblGrid>
                <a:gridCol w="392112"/>
              </a:tblGrid>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4019" name="Group 19"/>
          <p:cNvGraphicFramePr>
            <a:graphicFrameLocks noGrp="1"/>
          </p:cNvGraphicFramePr>
          <p:nvPr/>
        </p:nvGraphicFramePr>
        <p:xfrm>
          <a:off x="369888" y="4419600"/>
          <a:ext cx="457200" cy="1828800"/>
        </p:xfrm>
        <a:graphic>
          <a:graphicData uri="http://schemas.openxmlformats.org/drawingml/2006/table">
            <a:tbl>
              <a:tblPr/>
              <a:tblGrid>
                <a:gridCol w="457200"/>
              </a:tblGrid>
              <a:tr h="323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hlink"/>
                          </a:solidFill>
                          <a:effectLst/>
                          <a:latin typeface="Times New Roman" pitchFamily="18" charset="0"/>
                          <a:ea typeface="宋体" charset="-122"/>
                        </a:rPr>
                        <a:t>0</a:t>
                      </a:r>
                    </a:p>
                  </a:txBody>
                  <a:tcPr horzOverflow="overflow">
                    <a:lnL>
                      <a:noFill/>
                    </a:lnL>
                    <a:lnR>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1</a:t>
                      </a:r>
                    </a:p>
                  </a:txBody>
                  <a:tcPr horzOverflow="overflow">
                    <a:lnL>
                      <a:noFill/>
                    </a:lnL>
                    <a:lnR>
                      <a:noFill/>
                    </a:lnR>
                    <a:lnT>
                      <a:noFill/>
                    </a:lnT>
                    <a:lnB>
                      <a:noFill/>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2</a:t>
                      </a:r>
                    </a:p>
                  </a:txBody>
                  <a:tcPr horzOverflow="overflow">
                    <a:lnL>
                      <a:noFill/>
                    </a:lnL>
                    <a:lnR>
                      <a:noFill/>
                    </a:lnR>
                    <a:lnT>
                      <a:noFill/>
                    </a:lnT>
                    <a:lnB>
                      <a:noFill/>
                    </a:lnB>
                    <a:lnTlToBr>
                      <a:noFill/>
                    </a:lnTlToBr>
                    <a:lnBlToTr>
                      <a:noFill/>
                    </a:lnBlToTr>
                    <a:noFill/>
                  </a:tcPr>
                </a:tc>
              </a:tr>
              <a:tr h="323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2"/>
                          </a:solidFill>
                          <a:effectLst/>
                          <a:latin typeface="Times New Roman" pitchFamily="18" charset="0"/>
                          <a:ea typeface="宋体" charset="-122"/>
                        </a:rPr>
                        <a:t>3</a:t>
                      </a:r>
                    </a:p>
                  </a:txBody>
                  <a:tcPr horzOverflow="overflow">
                    <a:lnL>
                      <a:noFill/>
                    </a:lnL>
                    <a:lnR>
                      <a:noFill/>
                    </a:lnR>
                    <a:lnT>
                      <a:noFill/>
                    </a:lnT>
                    <a:lnB>
                      <a:noFill/>
                    </a:lnB>
                    <a:lnTlToBr>
                      <a:noFill/>
                    </a:lnTlToBr>
                    <a:lnBlToTr>
                      <a:noFill/>
                    </a:lnBlToTr>
                    <a:noFill/>
                  </a:tcPr>
                </a:tc>
              </a:tr>
            </a:tbl>
          </a:graphicData>
        </a:graphic>
      </p:graphicFrame>
      <p:sp>
        <p:nvSpPr>
          <p:cNvPr id="384034" name="Text Box 34"/>
          <p:cNvSpPr txBox="1">
            <a:spLocks noChangeArrowheads="1"/>
          </p:cNvSpPr>
          <p:nvPr/>
        </p:nvSpPr>
        <p:spPr bwMode="auto">
          <a:xfrm>
            <a:off x="611560" y="3810000"/>
            <a:ext cx="3429000" cy="457200"/>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0000CC"/>
                </a:solidFill>
                <a:latin typeface="楷体_GB2312" pitchFamily="49" charset="-122"/>
                <a:ea typeface="楷体_GB2312" pitchFamily="49" charset="-122"/>
              </a:rPr>
              <a:t>辅助数组 </a:t>
            </a:r>
            <a:r>
              <a:rPr lang="en-US" altLang="zh-CN" sz="2400" b="1" i="1" dirty="0">
                <a:solidFill>
                  <a:srgbClr val="0000CC"/>
                </a:solidFill>
                <a:ea typeface="楷体_GB2312" pitchFamily="49" charset="-122"/>
              </a:rPr>
              <a:t>visited</a:t>
            </a:r>
            <a:r>
              <a:rPr lang="en-US" altLang="zh-CN" sz="2400" b="1" dirty="0">
                <a:solidFill>
                  <a:srgbClr val="0000CC"/>
                </a:solidFill>
                <a:ea typeface="楷体_GB2312" pitchFamily="49" charset="-122"/>
              </a:rPr>
              <a:t> [n ]</a:t>
            </a:r>
          </a:p>
        </p:txBody>
      </p:sp>
      <p:graphicFrame>
        <p:nvGraphicFramePr>
          <p:cNvPr id="384035" name="Group 35"/>
          <p:cNvGraphicFramePr>
            <a:graphicFrameLocks noGrp="1"/>
          </p:cNvGraphicFramePr>
          <p:nvPr/>
        </p:nvGraphicFramePr>
        <p:xfrm>
          <a:off x="1371600" y="4419600"/>
          <a:ext cx="392113" cy="1828800"/>
        </p:xfrm>
        <a:graphic>
          <a:graphicData uri="http://schemas.openxmlformats.org/drawingml/2006/table">
            <a:tbl>
              <a:tblPr/>
              <a:tblGrid>
                <a:gridCol w="392113"/>
              </a:tblGrid>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4047" name="Group 47"/>
          <p:cNvGraphicFramePr>
            <a:graphicFrameLocks noGrp="1"/>
          </p:cNvGraphicFramePr>
          <p:nvPr/>
        </p:nvGraphicFramePr>
        <p:xfrm>
          <a:off x="1981200" y="4419600"/>
          <a:ext cx="392113" cy="1831976"/>
        </p:xfrm>
        <a:graphic>
          <a:graphicData uri="http://schemas.openxmlformats.org/drawingml/2006/table">
            <a:tbl>
              <a:tblPr/>
              <a:tblGrid>
                <a:gridCol w="392113"/>
              </a:tblGrid>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4059" name="Group 59"/>
          <p:cNvGraphicFramePr>
            <a:graphicFrameLocks noGrp="1"/>
          </p:cNvGraphicFramePr>
          <p:nvPr/>
        </p:nvGraphicFramePr>
        <p:xfrm>
          <a:off x="2590800" y="4419600"/>
          <a:ext cx="392113" cy="1828800"/>
        </p:xfrm>
        <a:graphic>
          <a:graphicData uri="http://schemas.openxmlformats.org/drawingml/2006/table">
            <a:tbl>
              <a:tblPr/>
              <a:tblGrid>
                <a:gridCol w="392113"/>
              </a:tblGrid>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charset="-122"/>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4071" name="Group 71"/>
          <p:cNvGraphicFramePr>
            <a:graphicFrameLocks noGrp="1"/>
          </p:cNvGraphicFramePr>
          <p:nvPr/>
        </p:nvGraphicFramePr>
        <p:xfrm>
          <a:off x="3200400" y="4419600"/>
          <a:ext cx="392113" cy="1828800"/>
        </p:xfrm>
        <a:graphic>
          <a:graphicData uri="http://schemas.openxmlformats.org/drawingml/2006/table">
            <a:tbl>
              <a:tblPr/>
              <a:tblGrid>
                <a:gridCol w="392113"/>
              </a:tblGrid>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2"/>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4083" name="Rectangle 83"/>
          <p:cNvSpPr>
            <a:spLocks noChangeArrowheads="1"/>
          </p:cNvSpPr>
          <p:nvPr/>
        </p:nvSpPr>
        <p:spPr bwMode="auto">
          <a:xfrm>
            <a:off x="304800" y="990600"/>
            <a:ext cx="847725" cy="488950"/>
          </a:xfrm>
          <a:prstGeom prst="rect">
            <a:avLst/>
          </a:prstGeom>
          <a:noFill/>
          <a:ln w="9525">
            <a:noFill/>
            <a:miter lim="800000"/>
            <a:headEnd/>
            <a:tailEnd/>
          </a:ln>
          <a:effectLst/>
        </p:spPr>
        <p:txBody>
          <a:bodyPr wrap="none">
            <a:spAutoFit/>
          </a:bodyPr>
          <a:lstStyle/>
          <a:p>
            <a:r>
              <a:rPr lang="zh-CN" altLang="en-US" sz="2600">
                <a:solidFill>
                  <a:srgbClr val="FF0000"/>
                </a:solidFill>
              </a:rPr>
              <a:t>例：</a:t>
            </a:r>
          </a:p>
        </p:txBody>
      </p:sp>
      <p:sp>
        <p:nvSpPr>
          <p:cNvPr id="384084" name="Rectangle 84"/>
          <p:cNvSpPr>
            <a:spLocks noChangeArrowheads="1"/>
          </p:cNvSpPr>
          <p:nvPr/>
        </p:nvSpPr>
        <p:spPr bwMode="auto">
          <a:xfrm>
            <a:off x="4788024" y="404664"/>
            <a:ext cx="3348038" cy="461665"/>
          </a:xfrm>
          <a:prstGeom prst="rect">
            <a:avLst/>
          </a:prstGeom>
          <a:noFill/>
          <a:ln w="9525">
            <a:noFill/>
            <a:miter lim="800000"/>
            <a:headEnd/>
            <a:tailEnd/>
          </a:ln>
          <a:effectLst/>
        </p:spPr>
        <p:txBody>
          <a:bodyPr>
            <a:spAutoFit/>
          </a:bodyPr>
          <a:lstStyle/>
          <a:p>
            <a:r>
              <a:rPr lang="en-US" altLang="zh-CN" sz="2400" b="1" dirty="0">
                <a:solidFill>
                  <a:srgbClr val="000000"/>
                </a:solidFill>
              </a:rPr>
              <a:t>—</a:t>
            </a:r>
            <a:r>
              <a:rPr lang="zh-CN" altLang="en-US" sz="2400" b="1" dirty="0">
                <a:solidFill>
                  <a:srgbClr val="000000"/>
                </a:solidFill>
                <a:latin typeface="楷体_GB2312" pitchFamily="49" charset="-122"/>
                <a:ea typeface="楷体_GB2312" pitchFamily="49" charset="-122"/>
              </a:rPr>
              <a:t>照样借用</a:t>
            </a:r>
            <a:r>
              <a:rPr lang="en-US" altLang="zh-CN" sz="2400" b="1" i="1" dirty="0">
                <a:solidFill>
                  <a:srgbClr val="000000"/>
                </a:solidFill>
                <a:ea typeface="楷体_GB2312" pitchFamily="49" charset="-122"/>
              </a:rPr>
              <a:t>visited</a:t>
            </a:r>
            <a:r>
              <a:rPr lang="en-US" altLang="zh-CN" sz="2400" b="1" dirty="0">
                <a:solidFill>
                  <a:srgbClr val="000000"/>
                </a:solidFill>
                <a:ea typeface="楷体_GB2312" pitchFamily="49" charset="-122"/>
              </a:rPr>
              <a:t> [</a:t>
            </a:r>
            <a:r>
              <a:rPr lang="en-US" altLang="zh-CN" sz="2400" b="1" dirty="0" smtClean="0">
                <a:solidFill>
                  <a:srgbClr val="000000"/>
                </a:solidFill>
                <a:ea typeface="楷体_GB2312" pitchFamily="49" charset="-122"/>
              </a:rPr>
              <a:t>n]</a:t>
            </a:r>
            <a:endParaRPr lang="zh-CN" altLang="en-US" sz="2400" b="1" dirty="0">
              <a:solidFill>
                <a:srgbClr val="000000"/>
              </a:solidFill>
              <a:ea typeface="楷体_GB2312" pitchFamily="49" charset="-122"/>
            </a:endParaRPr>
          </a:p>
        </p:txBody>
      </p:sp>
      <p:sp>
        <p:nvSpPr>
          <p:cNvPr id="384085" name="AutoShape 85"/>
          <p:cNvSpPr>
            <a:spLocks noChangeArrowheads="1"/>
          </p:cNvSpPr>
          <p:nvPr/>
        </p:nvSpPr>
        <p:spPr bwMode="auto">
          <a:xfrm>
            <a:off x="76200" y="1676400"/>
            <a:ext cx="990600" cy="457200"/>
          </a:xfrm>
          <a:prstGeom prst="wedgeEllipseCallout">
            <a:avLst>
              <a:gd name="adj1" fmla="val 108972"/>
              <a:gd name="adj2" fmla="val -122569"/>
            </a:avLst>
          </a:prstGeom>
          <a:solidFill>
            <a:srgbClr val="00FFFF"/>
          </a:solidFill>
          <a:ln w="9525">
            <a:solidFill>
              <a:schemeClr val="tx1"/>
            </a:solidFill>
            <a:miter lim="800000"/>
            <a:headEnd/>
            <a:tailEnd/>
          </a:ln>
          <a:effectLst/>
        </p:spPr>
        <p:txBody>
          <a:bodyPr/>
          <a:lstStyle/>
          <a:p>
            <a:pPr algn="ctr"/>
            <a:r>
              <a:rPr lang="zh-CN" altLang="en-US" sz="2000">
                <a:solidFill>
                  <a:srgbClr val="000000"/>
                </a:solidFill>
              </a:rPr>
              <a:t>起点</a:t>
            </a:r>
          </a:p>
        </p:txBody>
      </p:sp>
      <p:sp>
        <p:nvSpPr>
          <p:cNvPr id="384086" name="Text Box 86"/>
          <p:cNvSpPr txBox="1">
            <a:spLocks noChangeArrowheads="1"/>
          </p:cNvSpPr>
          <p:nvPr/>
        </p:nvSpPr>
        <p:spPr bwMode="auto">
          <a:xfrm>
            <a:off x="1066800" y="1143000"/>
            <a:ext cx="304800" cy="2234458"/>
          </a:xfrm>
          <a:prstGeom prst="rect">
            <a:avLst/>
          </a:prstGeom>
          <a:noFill/>
          <a:ln w="9525">
            <a:noFill/>
            <a:miter lim="800000"/>
            <a:headEnd/>
            <a:tailEnd/>
          </a:ln>
          <a:effectLst/>
        </p:spPr>
        <p:txBody>
          <a:bodyPr>
            <a:spAutoFit/>
          </a:bodyPr>
          <a:lstStyle/>
          <a:p>
            <a:pPr>
              <a:spcBef>
                <a:spcPct val="60000"/>
              </a:spcBef>
            </a:pPr>
            <a:r>
              <a:rPr lang="en-US" altLang="zh-CN" sz="2400" b="1" dirty="0">
                <a:solidFill>
                  <a:srgbClr val="000000"/>
                </a:solidFill>
              </a:rPr>
              <a:t>0</a:t>
            </a:r>
          </a:p>
          <a:p>
            <a:pPr>
              <a:spcBef>
                <a:spcPct val="60000"/>
              </a:spcBef>
            </a:pPr>
            <a:r>
              <a:rPr lang="en-US" altLang="zh-CN" sz="2400" b="1" dirty="0">
                <a:solidFill>
                  <a:srgbClr val="000000"/>
                </a:solidFill>
              </a:rPr>
              <a:t>1</a:t>
            </a:r>
          </a:p>
          <a:p>
            <a:pPr>
              <a:spcBef>
                <a:spcPct val="60000"/>
              </a:spcBef>
            </a:pPr>
            <a:r>
              <a:rPr lang="en-US" altLang="zh-CN" sz="2400" b="1" dirty="0">
                <a:solidFill>
                  <a:srgbClr val="000000"/>
                </a:solidFill>
              </a:rPr>
              <a:t>2</a:t>
            </a:r>
          </a:p>
          <a:p>
            <a:pPr>
              <a:spcBef>
                <a:spcPct val="60000"/>
              </a:spcBef>
            </a:pPr>
            <a:r>
              <a:rPr lang="en-US" altLang="zh-CN" sz="2400" b="1" dirty="0">
                <a:solidFill>
                  <a:srgbClr val="000000"/>
                </a:solidFill>
              </a:rPr>
              <a:t>3</a:t>
            </a:r>
          </a:p>
        </p:txBody>
      </p:sp>
      <p:sp>
        <p:nvSpPr>
          <p:cNvPr id="384087" name="Rectangle 87"/>
          <p:cNvSpPr>
            <a:spLocks noChangeArrowheads="1"/>
          </p:cNvSpPr>
          <p:nvPr/>
        </p:nvSpPr>
        <p:spPr bwMode="auto">
          <a:xfrm>
            <a:off x="4112840" y="5036983"/>
            <a:ext cx="4419600" cy="1200329"/>
          </a:xfrm>
          <a:prstGeom prst="rect">
            <a:avLst/>
          </a:prstGeom>
          <a:noFill/>
          <a:ln w="9525">
            <a:noFill/>
            <a:miter lim="800000"/>
            <a:headEnd/>
            <a:tailEnd/>
          </a:ln>
          <a:effectLst/>
        </p:spPr>
        <p:txBody>
          <a:bodyPr>
            <a:spAutoFit/>
          </a:bodyPr>
          <a:lstStyle/>
          <a:p>
            <a:r>
              <a:rPr lang="zh-CN" altLang="en-US" sz="2400" dirty="0">
                <a:solidFill>
                  <a:srgbClr val="FF0000"/>
                </a:solidFill>
                <a:latin typeface="楷体_GB2312" pitchFamily="49" charset="-122"/>
                <a:ea typeface="楷体_GB2312" pitchFamily="49" charset="-122"/>
              </a:rPr>
              <a:t>注意：</a:t>
            </a:r>
            <a:r>
              <a:rPr lang="zh-CN" altLang="en-US" sz="2400" dirty="0">
                <a:solidFill>
                  <a:srgbClr val="000000"/>
                </a:solidFill>
                <a:latin typeface="楷体_GB2312" pitchFamily="49" charset="-122"/>
                <a:ea typeface="楷体_GB2312" pitchFamily="49" charset="-122"/>
              </a:rPr>
              <a:t>在邻接表中，并非每个链表元素（表结点）都被扫描到</a:t>
            </a:r>
            <a:r>
              <a:rPr lang="en-US" altLang="zh-CN" sz="2400" dirty="0">
                <a:solidFill>
                  <a:srgbClr val="000000"/>
                </a:solidFill>
                <a:latin typeface="楷体_GB2312" pitchFamily="49" charset="-122"/>
                <a:ea typeface="楷体_GB2312" pitchFamily="49" charset="-122"/>
              </a:rPr>
              <a:t>,</a:t>
            </a:r>
            <a:r>
              <a:rPr lang="zh-CN" altLang="en-US" sz="2400" dirty="0">
                <a:solidFill>
                  <a:srgbClr val="000000"/>
                </a:solidFill>
                <a:latin typeface="楷体_GB2312" pitchFamily="49" charset="-122"/>
                <a:ea typeface="楷体_GB2312" pitchFamily="49" charset="-122"/>
              </a:rPr>
              <a:t>遍历速度很快。</a:t>
            </a:r>
          </a:p>
        </p:txBody>
      </p:sp>
      <p:sp>
        <p:nvSpPr>
          <p:cNvPr id="384088" name="Rectangle 88"/>
          <p:cNvSpPr>
            <a:spLocks noChangeArrowheads="1"/>
          </p:cNvSpPr>
          <p:nvPr/>
        </p:nvSpPr>
        <p:spPr bwMode="auto">
          <a:xfrm>
            <a:off x="2971800" y="1066800"/>
            <a:ext cx="533400" cy="457200"/>
          </a:xfrm>
          <a:prstGeom prst="rect">
            <a:avLst/>
          </a:prstGeom>
          <a:noFill/>
          <a:ln w="38100">
            <a:solidFill>
              <a:schemeClr val="tx2"/>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89" name="Rectangle 89"/>
          <p:cNvSpPr>
            <a:spLocks noChangeArrowheads="1"/>
          </p:cNvSpPr>
          <p:nvPr/>
        </p:nvSpPr>
        <p:spPr bwMode="auto">
          <a:xfrm>
            <a:off x="1447800" y="1676400"/>
            <a:ext cx="533400" cy="457200"/>
          </a:xfrm>
          <a:prstGeom prst="rect">
            <a:avLst/>
          </a:prstGeom>
          <a:noFill/>
          <a:ln w="38100">
            <a:solidFill>
              <a:schemeClr val="tx2"/>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0" name="Rectangle 90"/>
          <p:cNvSpPr>
            <a:spLocks noChangeArrowheads="1"/>
          </p:cNvSpPr>
          <p:nvPr/>
        </p:nvSpPr>
        <p:spPr bwMode="auto">
          <a:xfrm>
            <a:off x="2971800" y="1066800"/>
            <a:ext cx="533400" cy="457200"/>
          </a:xfrm>
          <a:prstGeom prst="rect">
            <a:avLst/>
          </a:prstGeom>
          <a:noFill/>
          <a:ln w="38100">
            <a:solidFill>
              <a:srgbClr val="FFFFFF"/>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1" name="Rectangle 91"/>
          <p:cNvSpPr>
            <a:spLocks noChangeArrowheads="1"/>
          </p:cNvSpPr>
          <p:nvPr/>
        </p:nvSpPr>
        <p:spPr bwMode="auto">
          <a:xfrm>
            <a:off x="1447800" y="1066800"/>
            <a:ext cx="533400" cy="457200"/>
          </a:xfrm>
          <a:prstGeom prst="rect">
            <a:avLst/>
          </a:prstGeom>
          <a:noFill/>
          <a:ln w="38100">
            <a:solidFill>
              <a:schemeClr val="tx2"/>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2" name="Rectangle 92"/>
          <p:cNvSpPr>
            <a:spLocks noChangeArrowheads="1"/>
          </p:cNvSpPr>
          <p:nvPr/>
        </p:nvSpPr>
        <p:spPr bwMode="auto">
          <a:xfrm>
            <a:off x="1447800" y="1066800"/>
            <a:ext cx="533400" cy="457200"/>
          </a:xfrm>
          <a:prstGeom prst="rect">
            <a:avLst/>
          </a:prstGeom>
          <a:noFill/>
          <a:ln w="38100">
            <a:solidFill>
              <a:srgbClr val="FFFFFF"/>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3" name="Rectangle 93"/>
          <p:cNvSpPr>
            <a:spLocks noChangeArrowheads="1"/>
          </p:cNvSpPr>
          <p:nvPr/>
        </p:nvSpPr>
        <p:spPr bwMode="auto">
          <a:xfrm>
            <a:off x="1447800" y="1676400"/>
            <a:ext cx="533400" cy="457200"/>
          </a:xfrm>
          <a:prstGeom prst="rect">
            <a:avLst/>
          </a:prstGeom>
          <a:noFill/>
          <a:ln w="38100">
            <a:solidFill>
              <a:srgbClr val="FFFFFF"/>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4" name="Rectangle 94"/>
          <p:cNvSpPr>
            <a:spLocks noChangeArrowheads="1"/>
          </p:cNvSpPr>
          <p:nvPr/>
        </p:nvSpPr>
        <p:spPr bwMode="auto">
          <a:xfrm>
            <a:off x="5791200" y="2209800"/>
            <a:ext cx="533400" cy="457200"/>
          </a:xfrm>
          <a:prstGeom prst="rect">
            <a:avLst/>
          </a:prstGeom>
          <a:noFill/>
          <a:ln w="38100">
            <a:solidFill>
              <a:schemeClr val="tx2"/>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5" name="Rectangle 95"/>
          <p:cNvSpPr>
            <a:spLocks noChangeArrowheads="1"/>
          </p:cNvSpPr>
          <p:nvPr/>
        </p:nvSpPr>
        <p:spPr bwMode="auto">
          <a:xfrm>
            <a:off x="1524000" y="2895600"/>
            <a:ext cx="533400" cy="457200"/>
          </a:xfrm>
          <a:prstGeom prst="rect">
            <a:avLst/>
          </a:prstGeom>
          <a:noFill/>
          <a:ln w="38100">
            <a:solidFill>
              <a:schemeClr val="tx2"/>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6" name="Rectangle 96"/>
          <p:cNvSpPr>
            <a:spLocks noChangeArrowheads="1"/>
          </p:cNvSpPr>
          <p:nvPr/>
        </p:nvSpPr>
        <p:spPr bwMode="auto">
          <a:xfrm>
            <a:off x="1447800" y="2286000"/>
            <a:ext cx="533400" cy="457200"/>
          </a:xfrm>
          <a:prstGeom prst="rect">
            <a:avLst/>
          </a:prstGeom>
          <a:noFill/>
          <a:ln w="38100">
            <a:solidFill>
              <a:srgbClr val="FFFFFF"/>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7" name="Rectangle 97"/>
          <p:cNvSpPr>
            <a:spLocks noChangeArrowheads="1"/>
          </p:cNvSpPr>
          <p:nvPr/>
        </p:nvSpPr>
        <p:spPr bwMode="auto">
          <a:xfrm>
            <a:off x="4419600" y="1676400"/>
            <a:ext cx="533400" cy="457200"/>
          </a:xfrm>
          <a:prstGeom prst="rect">
            <a:avLst/>
          </a:prstGeom>
          <a:noFill/>
          <a:ln w="38100">
            <a:solidFill>
              <a:srgbClr val="FF0000"/>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8" name="Rectangle 98"/>
          <p:cNvSpPr>
            <a:spLocks noChangeArrowheads="1"/>
          </p:cNvSpPr>
          <p:nvPr/>
        </p:nvSpPr>
        <p:spPr bwMode="auto">
          <a:xfrm>
            <a:off x="4419600" y="1676400"/>
            <a:ext cx="533400" cy="457200"/>
          </a:xfrm>
          <a:prstGeom prst="rect">
            <a:avLst/>
          </a:prstGeom>
          <a:noFill/>
          <a:ln w="38100">
            <a:solidFill>
              <a:srgbClr val="FFFFFF"/>
            </a:solidFill>
            <a:miter lim="800000"/>
            <a:headEnd/>
            <a:tailEnd/>
          </a:ln>
          <a:effectLst/>
        </p:spPr>
        <p:txBody>
          <a:bodyPr wrap="none" anchor="ctr"/>
          <a:lstStyle/>
          <a:p>
            <a:pPr>
              <a:spcBef>
                <a:spcPct val="30000"/>
              </a:spcBef>
            </a:pPr>
            <a:endParaRPr lang="zh-CN" altLang="en-US">
              <a:solidFill>
                <a:srgbClr val="000000"/>
              </a:solidFill>
            </a:endParaRPr>
          </a:p>
        </p:txBody>
      </p:sp>
      <p:sp>
        <p:nvSpPr>
          <p:cNvPr id="384099" name="Rectangle 99"/>
          <p:cNvSpPr>
            <a:spLocks noChangeArrowheads="1"/>
          </p:cNvSpPr>
          <p:nvPr/>
        </p:nvSpPr>
        <p:spPr bwMode="auto">
          <a:xfrm>
            <a:off x="5791200" y="2209800"/>
            <a:ext cx="533400" cy="457200"/>
          </a:xfrm>
          <a:prstGeom prst="rect">
            <a:avLst/>
          </a:prstGeom>
          <a:noFill/>
          <a:ln w="38100">
            <a:solidFill>
              <a:srgbClr val="FFFFFF"/>
            </a:solidFill>
            <a:miter lim="800000"/>
            <a:headEnd/>
            <a:tailEnd/>
          </a:ln>
          <a:effectLst/>
        </p:spPr>
        <p:txBody>
          <a:bodyPr wrap="none" anchor="ctr"/>
          <a:lstStyle/>
          <a:p>
            <a:pPr>
              <a:spcBef>
                <a:spcPct val="30000"/>
              </a:spcBef>
            </a:pPr>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4084"/>
                                        </p:tgtEl>
                                        <p:attrNameLst>
                                          <p:attrName>style.visibility</p:attrName>
                                        </p:attrNameLst>
                                      </p:cBhvr>
                                      <p:to>
                                        <p:strVal val="visible"/>
                                      </p:to>
                                    </p:set>
                                    <p:anim calcmode="lin" valueType="num">
                                      <p:cBhvr additive="base">
                                        <p:cTn id="7" dur="500" fill="hold"/>
                                        <p:tgtEl>
                                          <p:spTgt spid="384084"/>
                                        </p:tgtEl>
                                        <p:attrNameLst>
                                          <p:attrName>ppt_x</p:attrName>
                                        </p:attrNameLst>
                                      </p:cBhvr>
                                      <p:tavLst>
                                        <p:tav tm="0">
                                          <p:val>
                                            <p:strVal val="1+#ppt_w/2"/>
                                          </p:val>
                                        </p:tav>
                                        <p:tav tm="100000">
                                          <p:val>
                                            <p:strVal val="#ppt_x"/>
                                          </p:val>
                                        </p:tav>
                                      </p:tavLst>
                                    </p:anim>
                                    <p:anim calcmode="lin" valueType="num">
                                      <p:cBhvr additive="base">
                                        <p:cTn id="8" dur="500" fill="hold"/>
                                        <p:tgtEl>
                                          <p:spTgt spid="3840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8408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84002"/>
                                        </p:tgtEl>
                                        <p:attrNameLst>
                                          <p:attrName>style.visibility</p:attrName>
                                        </p:attrNameLst>
                                      </p:cBhvr>
                                      <p:to>
                                        <p:strVal val="visible"/>
                                      </p:to>
                                    </p:set>
                                    <p:animEffect transition="in" filter="wipe(left)">
                                      <p:cBhvr>
                                        <p:cTn id="16" dur="500"/>
                                        <p:tgtEl>
                                          <p:spTgt spid="38400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84086"/>
                                        </p:tgtEl>
                                        <p:attrNameLst>
                                          <p:attrName>style.visibility</p:attrName>
                                        </p:attrNameLst>
                                      </p:cBhvr>
                                      <p:to>
                                        <p:strVal val="visible"/>
                                      </p:to>
                                    </p:set>
                                    <p:animEffect transition="in" filter="wipe(up)">
                                      <p:cBhvr>
                                        <p:cTn id="21" dur="500"/>
                                        <p:tgtEl>
                                          <p:spTgt spid="3840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8403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84019"/>
                                        </p:tgtEl>
                                        <p:attrNameLst>
                                          <p:attrName>style.visibility</p:attrName>
                                        </p:attrNameLst>
                                      </p:cBhvr>
                                      <p:to>
                                        <p:strVal val="visible"/>
                                      </p:to>
                                    </p:se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3840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4085"/>
                                        </p:tgtEl>
                                        <p:attrNameLst>
                                          <p:attrName>style.visibility</p:attrName>
                                        </p:attrNameLst>
                                      </p:cBhvr>
                                      <p:to>
                                        <p:strVal val="visible"/>
                                      </p:to>
                                    </p:set>
                                    <p:anim calcmode="lin" valueType="num">
                                      <p:cBhvr additive="base">
                                        <p:cTn id="37" dur="500" fill="hold"/>
                                        <p:tgtEl>
                                          <p:spTgt spid="384085"/>
                                        </p:tgtEl>
                                        <p:attrNameLst>
                                          <p:attrName>ppt_x</p:attrName>
                                        </p:attrNameLst>
                                      </p:cBhvr>
                                      <p:tavLst>
                                        <p:tav tm="0">
                                          <p:val>
                                            <p:strVal val="0-#ppt_w/2"/>
                                          </p:val>
                                        </p:tav>
                                        <p:tav tm="100000">
                                          <p:val>
                                            <p:strVal val="#ppt_x"/>
                                          </p:val>
                                        </p:tav>
                                      </p:tavLst>
                                    </p:anim>
                                    <p:anim calcmode="lin" valueType="num">
                                      <p:cBhvr additive="base">
                                        <p:cTn id="38" dur="500" fill="hold"/>
                                        <p:tgtEl>
                                          <p:spTgt spid="38408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8409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840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84092"/>
                                        </p:tgtEl>
                                        <p:attrNameLst>
                                          <p:attrName>style.visibility</p:attrName>
                                        </p:attrNameLst>
                                      </p:cBhvr>
                                      <p:to>
                                        <p:strVal val="visible"/>
                                      </p:to>
                                    </p:set>
                                  </p:child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384088"/>
                                        </p:tgtEl>
                                        <p:attrNameLst>
                                          <p:attrName>style.visibility</p:attrName>
                                        </p:attrNameLst>
                                      </p:cBhvr>
                                      <p:to>
                                        <p:strVal val="visible"/>
                                      </p:to>
                                    </p:set>
                                  </p:childTnLst>
                                </p:cTn>
                              </p:par>
                            </p:childTnLst>
                          </p:cTn>
                        </p:par>
                        <p:par>
                          <p:cTn id="54" fill="hold" nodeType="afterGroup">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384090"/>
                                        </p:tgtEl>
                                        <p:attrNameLst>
                                          <p:attrName>style.visibility</p:attrName>
                                        </p:attrNameLst>
                                      </p:cBhvr>
                                      <p:to>
                                        <p:strVal val="visible"/>
                                      </p:to>
                                    </p:set>
                                  </p:childTnLst>
                                </p:cTn>
                              </p:par>
                            </p:childTnLst>
                          </p:cTn>
                        </p:par>
                        <p:par>
                          <p:cTn id="57" fill="hold" nodeType="afterGroup">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38408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384047"/>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384093"/>
                                        </p:tgtEl>
                                        <p:attrNameLst>
                                          <p:attrName>style.visibility</p:attrName>
                                        </p:attrNameLst>
                                      </p:cBhvr>
                                      <p:to>
                                        <p:strVal val="visible"/>
                                      </p:to>
                                    </p:se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384097"/>
                                        </p:tgtEl>
                                        <p:attrNameLst>
                                          <p:attrName>style.visibility</p:attrName>
                                        </p:attrNameLst>
                                      </p:cBhvr>
                                      <p:to>
                                        <p:strVal val="visible"/>
                                      </p:to>
                                    </p:set>
                                  </p:childTnLst>
                                </p:cTn>
                              </p:par>
                            </p:childTnLst>
                          </p:cTn>
                        </p:par>
                        <p:par>
                          <p:cTn id="71" fill="hold" nodeType="afterGroup">
                            <p:stCondLst>
                              <p:cond delay="1000"/>
                            </p:stCondLst>
                            <p:childTnLst>
                              <p:par>
                                <p:cTn id="72" presetID="1" presetClass="entr" presetSubtype="0" fill="hold" grpId="0" nodeType="afterEffect">
                                  <p:stCondLst>
                                    <p:cond delay="0"/>
                                  </p:stCondLst>
                                  <p:childTnLst>
                                    <p:set>
                                      <p:cBhvr>
                                        <p:cTn id="73" dur="1" fill="hold">
                                          <p:stCondLst>
                                            <p:cond delay="499"/>
                                          </p:stCondLst>
                                        </p:cTn>
                                        <p:tgtEl>
                                          <p:spTgt spid="384098"/>
                                        </p:tgtEl>
                                        <p:attrNameLst>
                                          <p:attrName>style.visibility</p:attrName>
                                        </p:attrNameLst>
                                      </p:cBhvr>
                                      <p:to>
                                        <p:strVal val="visible"/>
                                      </p:to>
                                    </p:set>
                                  </p:childTnLst>
                                </p:cTn>
                              </p:par>
                            </p:childTnLst>
                          </p:cTn>
                        </p:par>
                        <p:par>
                          <p:cTn id="74" fill="hold" nodeType="afterGroup">
                            <p:stCondLst>
                              <p:cond delay="1500"/>
                            </p:stCondLst>
                            <p:childTnLst>
                              <p:par>
                                <p:cTn id="75" presetID="1" presetClass="entr" presetSubtype="0" fill="hold" grpId="0" nodeType="afterEffect">
                                  <p:stCondLst>
                                    <p:cond delay="0"/>
                                  </p:stCondLst>
                                  <p:childTnLst>
                                    <p:set>
                                      <p:cBhvr>
                                        <p:cTn id="76" dur="1" fill="hold">
                                          <p:stCondLst>
                                            <p:cond delay="499"/>
                                          </p:stCondLst>
                                        </p:cTn>
                                        <p:tgtEl>
                                          <p:spTgt spid="384003"/>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38405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384096"/>
                                        </p:tgtEl>
                                        <p:attrNameLst>
                                          <p:attrName>style.visibility</p:attrName>
                                        </p:attrNameLst>
                                      </p:cBhvr>
                                      <p:to>
                                        <p:strVal val="visible"/>
                                      </p:to>
                                    </p:set>
                                  </p:childTnLst>
                                </p:cTn>
                              </p:par>
                            </p:childTnLst>
                          </p:cTn>
                        </p:par>
                        <p:par>
                          <p:cTn id="85" fill="hold" nodeType="afterGroup">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384094"/>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384099"/>
                                        </p:tgtEl>
                                        <p:attrNameLst>
                                          <p:attrName>style.visibility</p:attrName>
                                        </p:attrNameLst>
                                      </p:cBhvr>
                                      <p:to>
                                        <p:strVal val="visible"/>
                                      </p:to>
                                    </p:set>
                                  </p:childTnLst>
                                </p:cTn>
                              </p:par>
                            </p:childTnLst>
                          </p:cTn>
                        </p:par>
                        <p:par>
                          <p:cTn id="92" fill="hold" nodeType="afterGroup">
                            <p:stCondLst>
                              <p:cond delay="500"/>
                            </p:stCondLst>
                            <p:childTnLst>
                              <p:par>
                                <p:cTn id="93" presetID="1" presetClass="entr" presetSubtype="0" fill="hold" grpId="0" nodeType="afterEffect">
                                  <p:stCondLst>
                                    <p:cond delay="0"/>
                                  </p:stCondLst>
                                  <p:childTnLst>
                                    <p:set>
                                      <p:cBhvr>
                                        <p:cTn id="94" dur="1" fill="hold">
                                          <p:stCondLst>
                                            <p:cond delay="499"/>
                                          </p:stCondLst>
                                        </p:cTn>
                                        <p:tgtEl>
                                          <p:spTgt spid="38409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38407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84006"/>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iterate type="wd">
                                    <p:tmAbs val="300"/>
                                  </p:iterate>
                                  <p:childTnLst>
                                    <p:set>
                                      <p:cBhvr>
                                        <p:cTn id="106" dur="1" fill="hold">
                                          <p:stCondLst>
                                            <p:cond delay="299"/>
                                          </p:stCondLst>
                                        </p:cTn>
                                        <p:tgtEl>
                                          <p:spTgt spid="38400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iterate type="lt">
                                    <p:tmAbs val="75"/>
                                  </p:iterate>
                                  <p:childTnLst>
                                    <p:set>
                                      <p:cBhvr>
                                        <p:cTn id="110" dur="1" fill="hold">
                                          <p:stCondLst>
                                            <p:cond delay="74"/>
                                          </p:stCondLst>
                                        </p:cTn>
                                        <p:tgtEl>
                                          <p:spTgt spid="384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animBg="1"/>
      <p:bldP spid="384005" grpId="0" autoUpdateAnimBg="0"/>
      <p:bldP spid="384006" grpId="0" autoUpdateAnimBg="0"/>
      <p:bldP spid="384034" grpId="0" autoUpdateAnimBg="0"/>
      <p:bldP spid="384083" grpId="0" autoUpdateAnimBg="0"/>
      <p:bldP spid="384084" grpId="0" autoUpdateAnimBg="0"/>
      <p:bldP spid="384085" grpId="0" animBg="1" autoUpdateAnimBg="0"/>
      <p:bldP spid="384086" grpId="0" autoUpdateAnimBg="0"/>
      <p:bldP spid="384087" grpId="0" autoUpdateAnimBg="0"/>
      <p:bldP spid="384088" grpId="0" animBg="1"/>
      <p:bldP spid="384089" grpId="0" animBg="1"/>
      <p:bldP spid="384090" grpId="0" animBg="1"/>
      <p:bldP spid="384091" grpId="0" animBg="1"/>
      <p:bldP spid="384092" grpId="0" animBg="1"/>
      <p:bldP spid="384093" grpId="0" animBg="1"/>
      <p:bldP spid="384094" grpId="0" animBg="1"/>
      <p:bldP spid="384095" grpId="0" animBg="1"/>
      <p:bldP spid="384096" grpId="0" animBg="1"/>
      <p:bldP spid="384097" grpId="0" animBg="1"/>
      <p:bldP spid="384098" grpId="0" animBg="1"/>
      <p:bldP spid="38409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图的遍历</a:t>
            </a:r>
          </a:p>
        </p:txBody>
      </p:sp>
      <p:sp>
        <p:nvSpPr>
          <p:cNvPr id="3" name="内容占位符 2"/>
          <p:cNvSpPr>
            <a:spLocks noGrp="1"/>
          </p:cNvSpPr>
          <p:nvPr>
            <p:ph idx="1"/>
          </p:nvPr>
        </p:nvSpPr>
        <p:spPr/>
        <p:txBody>
          <a:bodyPr/>
          <a:lstStyle/>
          <a:p>
            <a:r>
              <a:rPr lang="zh-CN" altLang="en-US" dirty="0"/>
              <a:t>基于邻接</a:t>
            </a:r>
            <a:r>
              <a:rPr lang="zh-CN" altLang="en-US" dirty="0" smtClean="0"/>
              <a:t>表对无向图进行</a:t>
            </a:r>
            <a:r>
              <a:rPr lang="en-US" altLang="zh-CN" dirty="0"/>
              <a:t>DFS</a:t>
            </a:r>
          </a:p>
          <a:p>
            <a:endParaRPr lang="zh-CN" altLang="en-US" dirty="0"/>
          </a:p>
        </p:txBody>
      </p:sp>
      <p:grpSp>
        <p:nvGrpSpPr>
          <p:cNvPr id="4" name="Group 3"/>
          <p:cNvGrpSpPr>
            <a:grpSpLocks/>
          </p:cNvGrpSpPr>
          <p:nvPr/>
        </p:nvGrpSpPr>
        <p:grpSpPr bwMode="auto">
          <a:xfrm>
            <a:off x="6292851" y="4197500"/>
            <a:ext cx="2114550" cy="2036763"/>
            <a:chOff x="926" y="2644"/>
            <a:chExt cx="1332" cy="1283"/>
          </a:xfrm>
        </p:grpSpPr>
        <p:sp>
          <p:nvSpPr>
            <p:cNvPr id="5" name="Oval 4"/>
            <p:cNvSpPr>
              <a:spLocks noChangeArrowheads="1"/>
            </p:cNvSpPr>
            <p:nvPr/>
          </p:nvSpPr>
          <p:spPr bwMode="auto">
            <a:xfrm>
              <a:off x="1456" y="2644"/>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V1</a:t>
              </a:r>
            </a:p>
          </p:txBody>
        </p:sp>
        <p:sp>
          <p:nvSpPr>
            <p:cNvPr id="6" name="Oval 5"/>
            <p:cNvSpPr>
              <a:spLocks noChangeArrowheads="1"/>
            </p:cNvSpPr>
            <p:nvPr/>
          </p:nvSpPr>
          <p:spPr bwMode="auto">
            <a:xfrm>
              <a:off x="1097"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V2</a:t>
              </a:r>
            </a:p>
          </p:txBody>
        </p:sp>
        <p:sp>
          <p:nvSpPr>
            <p:cNvPr id="7" name="Oval 6"/>
            <p:cNvSpPr>
              <a:spLocks noChangeArrowheads="1"/>
            </p:cNvSpPr>
            <p:nvPr/>
          </p:nvSpPr>
          <p:spPr bwMode="auto">
            <a:xfrm>
              <a:off x="926"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V4</a:t>
              </a:r>
            </a:p>
          </p:txBody>
        </p:sp>
        <p:sp>
          <p:nvSpPr>
            <p:cNvPr id="8" name="Oval 7"/>
            <p:cNvSpPr>
              <a:spLocks noChangeArrowheads="1"/>
            </p:cNvSpPr>
            <p:nvPr/>
          </p:nvSpPr>
          <p:spPr bwMode="auto">
            <a:xfrm>
              <a:off x="1288"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V5</a:t>
              </a:r>
            </a:p>
          </p:txBody>
        </p:sp>
        <p:sp>
          <p:nvSpPr>
            <p:cNvPr id="9" name="Oval 8"/>
            <p:cNvSpPr>
              <a:spLocks noChangeArrowheads="1"/>
            </p:cNvSpPr>
            <p:nvPr/>
          </p:nvSpPr>
          <p:spPr bwMode="auto">
            <a:xfrm>
              <a:off x="1851"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V3</a:t>
              </a:r>
            </a:p>
          </p:txBody>
        </p:sp>
        <p:sp>
          <p:nvSpPr>
            <p:cNvPr id="10" name="Oval 9"/>
            <p:cNvSpPr>
              <a:spLocks noChangeArrowheads="1"/>
            </p:cNvSpPr>
            <p:nvPr/>
          </p:nvSpPr>
          <p:spPr bwMode="auto">
            <a:xfrm>
              <a:off x="2047"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V7</a:t>
              </a:r>
            </a:p>
          </p:txBody>
        </p:sp>
        <p:sp>
          <p:nvSpPr>
            <p:cNvPr id="11" name="Oval 10"/>
            <p:cNvSpPr>
              <a:spLocks noChangeArrowheads="1"/>
            </p:cNvSpPr>
            <p:nvPr/>
          </p:nvSpPr>
          <p:spPr bwMode="auto">
            <a:xfrm>
              <a:off x="1654"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V6</a:t>
              </a:r>
            </a:p>
          </p:txBody>
        </p:sp>
        <p:sp>
          <p:nvSpPr>
            <p:cNvPr id="12" name="Oval 11"/>
            <p:cNvSpPr>
              <a:spLocks noChangeArrowheads="1"/>
            </p:cNvSpPr>
            <p:nvPr/>
          </p:nvSpPr>
          <p:spPr bwMode="auto">
            <a:xfrm>
              <a:off x="1127" y="3716"/>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V8</a:t>
              </a:r>
            </a:p>
          </p:txBody>
        </p:sp>
        <p:sp>
          <p:nvSpPr>
            <p:cNvPr id="13" name="Line 12"/>
            <p:cNvSpPr>
              <a:spLocks noChangeShapeType="1"/>
            </p:cNvSpPr>
            <p:nvPr/>
          </p:nvSpPr>
          <p:spPr bwMode="auto">
            <a:xfrm flipH="1">
              <a:off x="1311" y="2833"/>
              <a:ext cx="178"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Line 13"/>
            <p:cNvSpPr>
              <a:spLocks noChangeShapeType="1"/>
            </p:cNvSpPr>
            <p:nvPr/>
          </p:nvSpPr>
          <p:spPr bwMode="auto">
            <a:xfrm>
              <a:off x="1645" y="2822"/>
              <a:ext cx="211"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Line 14"/>
            <p:cNvSpPr>
              <a:spLocks noChangeShapeType="1"/>
            </p:cNvSpPr>
            <p:nvPr/>
          </p:nvSpPr>
          <p:spPr bwMode="auto">
            <a:xfrm flipH="1">
              <a:off x="1067" y="3166"/>
              <a:ext cx="100"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5"/>
            <p:cNvSpPr>
              <a:spLocks noChangeShapeType="1"/>
            </p:cNvSpPr>
            <p:nvPr/>
          </p:nvSpPr>
          <p:spPr bwMode="auto">
            <a:xfrm>
              <a:off x="1256" y="3144"/>
              <a:ext cx="111" cy="222"/>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6"/>
            <p:cNvSpPr>
              <a:spLocks noChangeShapeType="1"/>
            </p:cNvSpPr>
            <p:nvPr/>
          </p:nvSpPr>
          <p:spPr bwMode="auto">
            <a:xfrm>
              <a:off x="1056" y="3533"/>
              <a:ext cx="89"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7"/>
            <p:cNvSpPr>
              <a:spLocks noChangeShapeType="1"/>
            </p:cNvSpPr>
            <p:nvPr/>
          </p:nvSpPr>
          <p:spPr bwMode="auto">
            <a:xfrm flipH="1">
              <a:off x="1289" y="3555"/>
              <a:ext cx="89"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8"/>
            <p:cNvSpPr>
              <a:spLocks noChangeShapeType="1"/>
            </p:cNvSpPr>
            <p:nvPr/>
          </p:nvSpPr>
          <p:spPr bwMode="auto">
            <a:xfrm flipH="1">
              <a:off x="1800" y="3155"/>
              <a:ext cx="111"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9"/>
            <p:cNvSpPr>
              <a:spLocks noChangeShapeType="1"/>
            </p:cNvSpPr>
            <p:nvPr/>
          </p:nvSpPr>
          <p:spPr bwMode="auto">
            <a:xfrm flipV="1">
              <a:off x="1867" y="3487"/>
              <a:ext cx="178" cy="2"/>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20"/>
            <p:cNvSpPr>
              <a:spLocks noChangeShapeType="1"/>
            </p:cNvSpPr>
            <p:nvPr/>
          </p:nvSpPr>
          <p:spPr bwMode="auto">
            <a:xfrm>
              <a:off x="2045" y="3155"/>
              <a:ext cx="122" cy="20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22" name="Text Box 22"/>
          <p:cNvSpPr txBox="1">
            <a:spLocks noChangeArrowheads="1"/>
          </p:cNvSpPr>
          <p:nvPr/>
        </p:nvSpPr>
        <p:spPr bwMode="auto">
          <a:xfrm>
            <a:off x="1886998" y="1858595"/>
            <a:ext cx="184858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FF"/>
                </a:solidFill>
                <a:effectLst/>
                <a:uLnTx/>
                <a:uFillTx/>
              </a:rPr>
              <a:t>深度遍历：</a:t>
            </a:r>
            <a:r>
              <a:rPr kumimoji="0" lang="en-US" altLang="zh-CN" sz="1800" b="1" i="0" u="none" strike="noStrike" kern="0" cap="none" spc="0" normalizeH="0" baseline="0" noProof="0" dirty="0" smtClean="0">
                <a:ln>
                  <a:noFill/>
                </a:ln>
                <a:solidFill>
                  <a:srgbClr val="0000FF"/>
                </a:solidFill>
                <a:effectLst/>
                <a:uLnTx/>
                <a:uFillTx/>
              </a:rPr>
              <a:t>V1</a:t>
            </a:r>
            <a:r>
              <a:rPr kumimoji="0" lang="en-US" altLang="zh-CN" sz="1800" b="1" i="0" u="none" strike="noStrike" kern="0" cap="none" spc="0" normalizeH="0" baseline="0" noProof="0" dirty="0" smtClean="0">
                <a:ln>
                  <a:noFill/>
                </a:ln>
                <a:solidFill>
                  <a:srgbClr val="0000FF"/>
                </a:solidFill>
                <a:effectLst/>
                <a:uLnTx/>
                <a:uFillTx/>
                <a:sym typeface="Symbol" pitchFamily="18" charset="2"/>
              </a:rPr>
              <a:t></a:t>
            </a:r>
          </a:p>
        </p:txBody>
      </p:sp>
      <p:grpSp>
        <p:nvGrpSpPr>
          <p:cNvPr id="23" name="Group 149"/>
          <p:cNvGrpSpPr>
            <a:grpSpLocks/>
          </p:cNvGrpSpPr>
          <p:nvPr/>
        </p:nvGrpSpPr>
        <p:grpSpPr bwMode="auto">
          <a:xfrm>
            <a:off x="1020763" y="2395687"/>
            <a:ext cx="5686425" cy="4022725"/>
            <a:chOff x="1187" y="1354"/>
            <a:chExt cx="3582" cy="2534"/>
          </a:xfrm>
        </p:grpSpPr>
        <p:sp>
          <p:nvSpPr>
            <p:cNvPr id="24" name="Rectangle 24"/>
            <p:cNvSpPr>
              <a:spLocks noChangeArrowheads="1"/>
            </p:cNvSpPr>
            <p:nvPr/>
          </p:nvSpPr>
          <p:spPr bwMode="auto">
            <a:xfrm>
              <a:off x="1437" y="1590"/>
              <a:ext cx="815" cy="2249"/>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25"/>
            <p:cNvSpPr>
              <a:spLocks noChangeShapeType="1"/>
            </p:cNvSpPr>
            <p:nvPr/>
          </p:nvSpPr>
          <p:spPr bwMode="auto">
            <a:xfrm>
              <a:off x="1430" y="1868"/>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26"/>
            <p:cNvSpPr>
              <a:spLocks noChangeShapeType="1"/>
            </p:cNvSpPr>
            <p:nvPr/>
          </p:nvSpPr>
          <p:spPr bwMode="auto">
            <a:xfrm>
              <a:off x="1430" y="2145"/>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27"/>
            <p:cNvSpPr>
              <a:spLocks noChangeShapeType="1"/>
            </p:cNvSpPr>
            <p:nvPr/>
          </p:nvSpPr>
          <p:spPr bwMode="auto">
            <a:xfrm>
              <a:off x="1430" y="2423"/>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28"/>
            <p:cNvSpPr>
              <a:spLocks noChangeShapeType="1"/>
            </p:cNvSpPr>
            <p:nvPr/>
          </p:nvSpPr>
          <p:spPr bwMode="auto">
            <a:xfrm flipH="1">
              <a:off x="1858" y="1590"/>
              <a:ext cx="1" cy="2272"/>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Text Box 29"/>
            <p:cNvSpPr txBox="1">
              <a:spLocks noChangeArrowheads="1"/>
            </p:cNvSpPr>
            <p:nvPr/>
          </p:nvSpPr>
          <p:spPr bwMode="auto">
            <a:xfrm>
              <a:off x="1187" y="1593"/>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1</a:t>
              </a:r>
            </a:p>
          </p:txBody>
        </p:sp>
        <p:sp>
          <p:nvSpPr>
            <p:cNvPr id="30" name="Text Box 30"/>
            <p:cNvSpPr txBox="1">
              <a:spLocks noChangeArrowheads="1"/>
            </p:cNvSpPr>
            <p:nvPr/>
          </p:nvSpPr>
          <p:spPr bwMode="auto">
            <a:xfrm>
              <a:off x="1187" y="1866"/>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2</a:t>
              </a:r>
            </a:p>
          </p:txBody>
        </p:sp>
        <p:sp>
          <p:nvSpPr>
            <p:cNvPr id="31" name="Text Box 31"/>
            <p:cNvSpPr txBox="1">
              <a:spLocks noChangeArrowheads="1"/>
            </p:cNvSpPr>
            <p:nvPr/>
          </p:nvSpPr>
          <p:spPr bwMode="auto">
            <a:xfrm>
              <a:off x="1187" y="2138"/>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3</a:t>
              </a:r>
            </a:p>
          </p:txBody>
        </p:sp>
        <p:sp>
          <p:nvSpPr>
            <p:cNvPr id="32" name="Text Box 32"/>
            <p:cNvSpPr txBox="1">
              <a:spLocks noChangeArrowheads="1"/>
            </p:cNvSpPr>
            <p:nvPr/>
          </p:nvSpPr>
          <p:spPr bwMode="auto">
            <a:xfrm>
              <a:off x="1187" y="2411"/>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4</a:t>
              </a:r>
            </a:p>
          </p:txBody>
        </p:sp>
        <p:sp>
          <p:nvSpPr>
            <p:cNvPr id="33" name="Text Box 33"/>
            <p:cNvSpPr txBox="1">
              <a:spLocks noChangeArrowheads="1"/>
            </p:cNvSpPr>
            <p:nvPr/>
          </p:nvSpPr>
          <p:spPr bwMode="auto">
            <a:xfrm>
              <a:off x="1562" y="161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1</a:t>
              </a:r>
            </a:p>
          </p:txBody>
        </p:sp>
        <p:sp>
          <p:nvSpPr>
            <p:cNvPr id="34" name="Text Box 34"/>
            <p:cNvSpPr txBox="1">
              <a:spLocks noChangeArrowheads="1"/>
            </p:cNvSpPr>
            <p:nvPr/>
          </p:nvSpPr>
          <p:spPr bwMode="auto">
            <a:xfrm>
              <a:off x="1562" y="216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3</a:t>
              </a:r>
            </a:p>
          </p:txBody>
        </p:sp>
        <p:sp>
          <p:nvSpPr>
            <p:cNvPr id="35" name="Text Box 35"/>
            <p:cNvSpPr txBox="1">
              <a:spLocks noChangeArrowheads="1"/>
            </p:cNvSpPr>
            <p:nvPr/>
          </p:nvSpPr>
          <p:spPr bwMode="auto">
            <a:xfrm>
              <a:off x="1566" y="2435"/>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4</a:t>
              </a:r>
            </a:p>
          </p:txBody>
        </p:sp>
        <p:sp>
          <p:nvSpPr>
            <p:cNvPr id="36" name="Text Box 36"/>
            <p:cNvSpPr txBox="1">
              <a:spLocks noChangeArrowheads="1"/>
            </p:cNvSpPr>
            <p:nvPr/>
          </p:nvSpPr>
          <p:spPr bwMode="auto">
            <a:xfrm>
              <a:off x="1566" y="1862"/>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2</a:t>
              </a:r>
            </a:p>
          </p:txBody>
        </p:sp>
        <p:sp>
          <p:nvSpPr>
            <p:cNvPr id="37" name="Text Box 37"/>
            <p:cNvSpPr txBox="1">
              <a:spLocks noChangeArrowheads="1"/>
            </p:cNvSpPr>
            <p:nvPr/>
          </p:nvSpPr>
          <p:spPr bwMode="auto">
            <a:xfrm>
              <a:off x="1325" y="1354"/>
              <a:ext cx="613"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vexdata</a:t>
              </a:r>
            </a:p>
          </p:txBody>
        </p:sp>
        <p:sp>
          <p:nvSpPr>
            <p:cNvPr id="38" name="Text Box 38"/>
            <p:cNvSpPr txBox="1">
              <a:spLocks noChangeArrowheads="1"/>
            </p:cNvSpPr>
            <p:nvPr/>
          </p:nvSpPr>
          <p:spPr bwMode="auto">
            <a:xfrm>
              <a:off x="1872" y="1365"/>
              <a:ext cx="567"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firstarc</a:t>
              </a:r>
            </a:p>
          </p:txBody>
        </p:sp>
        <p:grpSp>
          <p:nvGrpSpPr>
            <p:cNvPr id="39" name="Group 39"/>
            <p:cNvGrpSpPr>
              <a:grpSpLocks/>
            </p:cNvGrpSpPr>
            <p:nvPr/>
          </p:nvGrpSpPr>
          <p:grpSpPr bwMode="auto">
            <a:xfrm>
              <a:off x="3266" y="1583"/>
              <a:ext cx="643" cy="256"/>
              <a:chOff x="4056" y="2215"/>
              <a:chExt cx="643" cy="256"/>
            </a:xfrm>
          </p:grpSpPr>
          <p:sp>
            <p:nvSpPr>
              <p:cNvPr id="146" name="Rectangle 40"/>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2</a:t>
                </a:r>
              </a:p>
            </p:txBody>
          </p:sp>
          <p:sp>
            <p:nvSpPr>
              <p:cNvPr id="147" name="Line 41"/>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0" name="Group 42"/>
            <p:cNvGrpSpPr>
              <a:grpSpLocks/>
            </p:cNvGrpSpPr>
            <p:nvPr/>
          </p:nvGrpSpPr>
          <p:grpSpPr bwMode="auto">
            <a:xfrm>
              <a:off x="2411" y="2180"/>
              <a:ext cx="643" cy="256"/>
              <a:chOff x="4056" y="2215"/>
              <a:chExt cx="643" cy="256"/>
            </a:xfrm>
          </p:grpSpPr>
          <p:sp>
            <p:nvSpPr>
              <p:cNvPr id="144" name="Rectangle 43"/>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7</a:t>
                </a:r>
              </a:p>
            </p:txBody>
          </p:sp>
          <p:sp>
            <p:nvSpPr>
              <p:cNvPr id="145" name="Line 44"/>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1" name="Group 45"/>
            <p:cNvGrpSpPr>
              <a:grpSpLocks/>
            </p:cNvGrpSpPr>
            <p:nvPr/>
          </p:nvGrpSpPr>
          <p:grpSpPr bwMode="auto">
            <a:xfrm>
              <a:off x="2411" y="2474"/>
              <a:ext cx="643" cy="256"/>
              <a:chOff x="4056" y="2215"/>
              <a:chExt cx="643" cy="256"/>
            </a:xfrm>
          </p:grpSpPr>
          <p:sp>
            <p:nvSpPr>
              <p:cNvPr id="142" name="Rectangle 46"/>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8</a:t>
                </a:r>
              </a:p>
            </p:txBody>
          </p:sp>
          <p:sp>
            <p:nvSpPr>
              <p:cNvPr id="143" name="Line 47"/>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2" name="Group 48"/>
            <p:cNvGrpSpPr>
              <a:grpSpLocks/>
            </p:cNvGrpSpPr>
            <p:nvPr/>
          </p:nvGrpSpPr>
          <p:grpSpPr bwMode="auto">
            <a:xfrm>
              <a:off x="2064" y="1584"/>
              <a:ext cx="1002" cy="256"/>
              <a:chOff x="2785" y="2701"/>
              <a:chExt cx="1002" cy="256"/>
            </a:xfrm>
          </p:grpSpPr>
          <p:grpSp>
            <p:nvGrpSpPr>
              <p:cNvPr id="138" name="Group 49"/>
              <p:cNvGrpSpPr>
                <a:grpSpLocks/>
              </p:cNvGrpSpPr>
              <p:nvPr/>
            </p:nvGrpSpPr>
            <p:grpSpPr bwMode="auto">
              <a:xfrm>
                <a:off x="3144" y="2701"/>
                <a:ext cx="643" cy="256"/>
                <a:chOff x="4056" y="2215"/>
                <a:chExt cx="643" cy="256"/>
              </a:xfrm>
            </p:grpSpPr>
            <p:sp>
              <p:nvSpPr>
                <p:cNvPr id="140" name="Rectangle 50"/>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3</a:t>
                  </a:r>
                </a:p>
              </p:txBody>
            </p:sp>
            <p:sp>
              <p:nvSpPr>
                <p:cNvPr id="141" name="Line 51"/>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39" name="Line 52"/>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3" name="Line 53"/>
            <p:cNvSpPr>
              <a:spLocks noChangeShapeType="1"/>
            </p:cNvSpPr>
            <p:nvPr/>
          </p:nvSpPr>
          <p:spPr bwMode="auto">
            <a:xfrm>
              <a:off x="2985" y="1712"/>
              <a:ext cx="278"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54"/>
            <p:cNvSpPr>
              <a:spLocks noChangeShapeType="1"/>
            </p:cNvSpPr>
            <p:nvPr/>
          </p:nvSpPr>
          <p:spPr bwMode="auto">
            <a:xfrm>
              <a:off x="2085" y="2290"/>
              <a:ext cx="344"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55"/>
            <p:cNvSpPr>
              <a:spLocks noChangeShapeType="1"/>
            </p:cNvSpPr>
            <p:nvPr/>
          </p:nvSpPr>
          <p:spPr bwMode="auto">
            <a:xfrm>
              <a:off x="2085" y="2623"/>
              <a:ext cx="322"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Text Box 56"/>
            <p:cNvSpPr txBox="1">
              <a:spLocks noChangeArrowheads="1"/>
            </p:cNvSpPr>
            <p:nvPr/>
          </p:nvSpPr>
          <p:spPr bwMode="auto">
            <a:xfrm>
              <a:off x="3667" y="1610"/>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7" name="Text Box 57"/>
            <p:cNvSpPr txBox="1">
              <a:spLocks noChangeArrowheads="1"/>
            </p:cNvSpPr>
            <p:nvPr/>
          </p:nvSpPr>
          <p:spPr bwMode="auto">
            <a:xfrm>
              <a:off x="4500" y="2166"/>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8" name="Text Box 58"/>
            <p:cNvSpPr txBox="1">
              <a:spLocks noChangeArrowheads="1"/>
            </p:cNvSpPr>
            <p:nvPr/>
          </p:nvSpPr>
          <p:spPr bwMode="auto">
            <a:xfrm>
              <a:off x="3667" y="2489"/>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9" name="Text Box 59"/>
            <p:cNvSpPr txBox="1">
              <a:spLocks noChangeArrowheads="1"/>
            </p:cNvSpPr>
            <p:nvPr/>
          </p:nvSpPr>
          <p:spPr bwMode="auto">
            <a:xfrm>
              <a:off x="3081" y="1376"/>
              <a:ext cx="542"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adjvex</a:t>
              </a:r>
            </a:p>
          </p:txBody>
        </p:sp>
        <p:sp>
          <p:nvSpPr>
            <p:cNvPr id="50" name="Text Box 60"/>
            <p:cNvSpPr txBox="1">
              <a:spLocks noChangeArrowheads="1"/>
            </p:cNvSpPr>
            <p:nvPr/>
          </p:nvSpPr>
          <p:spPr bwMode="auto">
            <a:xfrm>
              <a:off x="3556" y="1387"/>
              <a:ext cx="391"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next</a:t>
              </a:r>
            </a:p>
          </p:txBody>
        </p:sp>
        <p:sp>
          <p:nvSpPr>
            <p:cNvPr id="51" name="Line 61"/>
            <p:cNvSpPr>
              <a:spLocks noChangeShapeType="1"/>
            </p:cNvSpPr>
            <p:nvPr/>
          </p:nvSpPr>
          <p:spPr bwMode="auto">
            <a:xfrm>
              <a:off x="1447" y="2716"/>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Text Box 62"/>
            <p:cNvSpPr txBox="1">
              <a:spLocks noChangeArrowheads="1"/>
            </p:cNvSpPr>
            <p:nvPr/>
          </p:nvSpPr>
          <p:spPr bwMode="auto">
            <a:xfrm>
              <a:off x="1194" y="274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5</a:t>
              </a:r>
            </a:p>
          </p:txBody>
        </p:sp>
        <p:sp>
          <p:nvSpPr>
            <p:cNvPr id="53" name="Text Box 63"/>
            <p:cNvSpPr txBox="1">
              <a:spLocks noChangeArrowheads="1"/>
            </p:cNvSpPr>
            <p:nvPr/>
          </p:nvSpPr>
          <p:spPr bwMode="auto">
            <a:xfrm>
              <a:off x="1563" y="2742"/>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5</a:t>
              </a:r>
            </a:p>
          </p:txBody>
        </p:sp>
        <p:grpSp>
          <p:nvGrpSpPr>
            <p:cNvPr id="54" name="Group 64"/>
            <p:cNvGrpSpPr>
              <a:grpSpLocks/>
            </p:cNvGrpSpPr>
            <p:nvPr/>
          </p:nvGrpSpPr>
          <p:grpSpPr bwMode="auto">
            <a:xfrm>
              <a:off x="2904" y="2180"/>
              <a:ext cx="1002" cy="256"/>
              <a:chOff x="2785" y="2701"/>
              <a:chExt cx="1002" cy="256"/>
            </a:xfrm>
          </p:grpSpPr>
          <p:grpSp>
            <p:nvGrpSpPr>
              <p:cNvPr id="134" name="Group 65"/>
              <p:cNvGrpSpPr>
                <a:grpSpLocks/>
              </p:cNvGrpSpPr>
              <p:nvPr/>
            </p:nvGrpSpPr>
            <p:grpSpPr bwMode="auto">
              <a:xfrm>
                <a:off x="3144" y="2701"/>
                <a:ext cx="643" cy="256"/>
                <a:chOff x="4056" y="2215"/>
                <a:chExt cx="643" cy="256"/>
              </a:xfrm>
            </p:grpSpPr>
            <p:sp>
              <p:nvSpPr>
                <p:cNvPr id="136" name="Rectangle 66"/>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6</a:t>
                  </a:r>
                </a:p>
              </p:txBody>
            </p:sp>
            <p:sp>
              <p:nvSpPr>
                <p:cNvPr id="137" name="Line 67"/>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35" name="Line 68"/>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5" name="Group 69"/>
            <p:cNvGrpSpPr>
              <a:grpSpLocks/>
            </p:cNvGrpSpPr>
            <p:nvPr/>
          </p:nvGrpSpPr>
          <p:grpSpPr bwMode="auto">
            <a:xfrm>
              <a:off x="2912" y="1887"/>
              <a:ext cx="1002" cy="256"/>
              <a:chOff x="2785" y="2701"/>
              <a:chExt cx="1002" cy="256"/>
            </a:xfrm>
          </p:grpSpPr>
          <p:grpSp>
            <p:nvGrpSpPr>
              <p:cNvPr id="130" name="Group 70"/>
              <p:cNvGrpSpPr>
                <a:grpSpLocks/>
              </p:cNvGrpSpPr>
              <p:nvPr/>
            </p:nvGrpSpPr>
            <p:grpSpPr bwMode="auto">
              <a:xfrm>
                <a:off x="3144" y="2701"/>
                <a:ext cx="643" cy="256"/>
                <a:chOff x="4056" y="2215"/>
                <a:chExt cx="643" cy="256"/>
              </a:xfrm>
            </p:grpSpPr>
            <p:sp>
              <p:nvSpPr>
                <p:cNvPr id="132" name="Rectangle 71"/>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4</a:t>
                  </a:r>
                </a:p>
              </p:txBody>
            </p:sp>
            <p:sp>
              <p:nvSpPr>
                <p:cNvPr id="133" name="Line 72"/>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31" name="Line 73"/>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6" name="Group 74"/>
            <p:cNvGrpSpPr>
              <a:grpSpLocks/>
            </p:cNvGrpSpPr>
            <p:nvPr/>
          </p:nvGrpSpPr>
          <p:grpSpPr bwMode="auto">
            <a:xfrm>
              <a:off x="3767" y="1865"/>
              <a:ext cx="1002" cy="256"/>
              <a:chOff x="2785" y="2701"/>
              <a:chExt cx="1002" cy="256"/>
            </a:xfrm>
          </p:grpSpPr>
          <p:grpSp>
            <p:nvGrpSpPr>
              <p:cNvPr id="126" name="Group 75"/>
              <p:cNvGrpSpPr>
                <a:grpSpLocks/>
              </p:cNvGrpSpPr>
              <p:nvPr/>
            </p:nvGrpSpPr>
            <p:grpSpPr bwMode="auto">
              <a:xfrm>
                <a:off x="3144" y="2701"/>
                <a:ext cx="643" cy="256"/>
                <a:chOff x="4056" y="2215"/>
                <a:chExt cx="643" cy="256"/>
              </a:xfrm>
            </p:grpSpPr>
            <p:sp>
              <p:nvSpPr>
                <p:cNvPr id="128" name="Rectangle 76"/>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1</a:t>
                  </a:r>
                </a:p>
              </p:txBody>
            </p:sp>
            <p:sp>
              <p:nvSpPr>
                <p:cNvPr id="129" name="Line 77"/>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27" name="Line 78"/>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7" name="Text Box 79"/>
            <p:cNvSpPr txBox="1">
              <a:spLocks noChangeArrowheads="1"/>
            </p:cNvSpPr>
            <p:nvPr/>
          </p:nvSpPr>
          <p:spPr bwMode="auto">
            <a:xfrm>
              <a:off x="4508" y="1861"/>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grpSp>
          <p:nvGrpSpPr>
            <p:cNvPr id="58" name="Group 80"/>
            <p:cNvGrpSpPr>
              <a:grpSpLocks/>
            </p:cNvGrpSpPr>
            <p:nvPr/>
          </p:nvGrpSpPr>
          <p:grpSpPr bwMode="auto">
            <a:xfrm>
              <a:off x="2056" y="1888"/>
              <a:ext cx="1002" cy="256"/>
              <a:chOff x="2785" y="2701"/>
              <a:chExt cx="1002" cy="256"/>
            </a:xfrm>
          </p:grpSpPr>
          <p:grpSp>
            <p:nvGrpSpPr>
              <p:cNvPr id="122" name="Group 81"/>
              <p:cNvGrpSpPr>
                <a:grpSpLocks/>
              </p:cNvGrpSpPr>
              <p:nvPr/>
            </p:nvGrpSpPr>
            <p:grpSpPr bwMode="auto">
              <a:xfrm>
                <a:off x="3144" y="2701"/>
                <a:ext cx="643" cy="256"/>
                <a:chOff x="4056" y="2215"/>
                <a:chExt cx="643" cy="256"/>
              </a:xfrm>
            </p:grpSpPr>
            <p:sp>
              <p:nvSpPr>
                <p:cNvPr id="124" name="Rectangle 82"/>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5</a:t>
                  </a:r>
                </a:p>
              </p:txBody>
            </p:sp>
            <p:sp>
              <p:nvSpPr>
                <p:cNvPr id="125" name="Line 83"/>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23" name="Line 84"/>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9" name="Group 85"/>
            <p:cNvGrpSpPr>
              <a:grpSpLocks/>
            </p:cNvGrpSpPr>
            <p:nvPr/>
          </p:nvGrpSpPr>
          <p:grpSpPr bwMode="auto">
            <a:xfrm>
              <a:off x="3749" y="2158"/>
              <a:ext cx="1002" cy="256"/>
              <a:chOff x="2785" y="2701"/>
              <a:chExt cx="1002" cy="256"/>
            </a:xfrm>
          </p:grpSpPr>
          <p:grpSp>
            <p:nvGrpSpPr>
              <p:cNvPr id="118" name="Group 86"/>
              <p:cNvGrpSpPr>
                <a:grpSpLocks/>
              </p:cNvGrpSpPr>
              <p:nvPr/>
            </p:nvGrpSpPr>
            <p:grpSpPr bwMode="auto">
              <a:xfrm>
                <a:off x="3144" y="2701"/>
                <a:ext cx="643" cy="256"/>
                <a:chOff x="4056" y="2215"/>
                <a:chExt cx="643" cy="256"/>
              </a:xfrm>
            </p:grpSpPr>
            <p:sp>
              <p:nvSpPr>
                <p:cNvPr id="120" name="Rectangle 87"/>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1</a:t>
                  </a:r>
                </a:p>
              </p:txBody>
            </p:sp>
            <p:sp>
              <p:nvSpPr>
                <p:cNvPr id="121" name="Line 88"/>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19" name="Line 89"/>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0" name="Group 90"/>
            <p:cNvGrpSpPr>
              <a:grpSpLocks/>
            </p:cNvGrpSpPr>
            <p:nvPr/>
          </p:nvGrpSpPr>
          <p:grpSpPr bwMode="auto">
            <a:xfrm>
              <a:off x="2896" y="2484"/>
              <a:ext cx="1002" cy="256"/>
              <a:chOff x="2785" y="2701"/>
              <a:chExt cx="1002" cy="256"/>
            </a:xfrm>
          </p:grpSpPr>
          <p:grpSp>
            <p:nvGrpSpPr>
              <p:cNvPr id="114" name="Group 91"/>
              <p:cNvGrpSpPr>
                <a:grpSpLocks/>
              </p:cNvGrpSpPr>
              <p:nvPr/>
            </p:nvGrpSpPr>
            <p:grpSpPr bwMode="auto">
              <a:xfrm>
                <a:off x="3144" y="2701"/>
                <a:ext cx="643" cy="256"/>
                <a:chOff x="4056" y="2215"/>
                <a:chExt cx="643" cy="256"/>
              </a:xfrm>
            </p:grpSpPr>
            <p:sp>
              <p:nvSpPr>
                <p:cNvPr id="116" name="Rectangle 92"/>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2</a:t>
                  </a:r>
                </a:p>
              </p:txBody>
            </p:sp>
            <p:sp>
              <p:nvSpPr>
                <p:cNvPr id="117" name="Line 93"/>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15" name="Line 94"/>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1" name="Group 95"/>
            <p:cNvGrpSpPr>
              <a:grpSpLocks/>
            </p:cNvGrpSpPr>
            <p:nvPr/>
          </p:nvGrpSpPr>
          <p:grpSpPr bwMode="auto">
            <a:xfrm>
              <a:off x="2052" y="2761"/>
              <a:ext cx="1002" cy="256"/>
              <a:chOff x="2785" y="2701"/>
              <a:chExt cx="1002" cy="256"/>
            </a:xfrm>
          </p:grpSpPr>
          <p:grpSp>
            <p:nvGrpSpPr>
              <p:cNvPr id="110" name="Group 96"/>
              <p:cNvGrpSpPr>
                <a:grpSpLocks/>
              </p:cNvGrpSpPr>
              <p:nvPr/>
            </p:nvGrpSpPr>
            <p:grpSpPr bwMode="auto">
              <a:xfrm>
                <a:off x="3144" y="2701"/>
                <a:ext cx="643" cy="256"/>
                <a:chOff x="4056" y="2215"/>
                <a:chExt cx="643" cy="256"/>
              </a:xfrm>
            </p:grpSpPr>
            <p:sp>
              <p:nvSpPr>
                <p:cNvPr id="112" name="Rectangle 97"/>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8</a:t>
                  </a:r>
                </a:p>
              </p:txBody>
            </p:sp>
            <p:sp>
              <p:nvSpPr>
                <p:cNvPr id="113" name="Line 98"/>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11" name="Line 99"/>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2" name="Group 100"/>
            <p:cNvGrpSpPr>
              <a:grpSpLocks/>
            </p:cNvGrpSpPr>
            <p:nvPr/>
          </p:nvGrpSpPr>
          <p:grpSpPr bwMode="auto">
            <a:xfrm>
              <a:off x="2885" y="2773"/>
              <a:ext cx="1002" cy="256"/>
              <a:chOff x="2785" y="2701"/>
              <a:chExt cx="1002" cy="256"/>
            </a:xfrm>
          </p:grpSpPr>
          <p:grpSp>
            <p:nvGrpSpPr>
              <p:cNvPr id="106" name="Group 101"/>
              <p:cNvGrpSpPr>
                <a:grpSpLocks/>
              </p:cNvGrpSpPr>
              <p:nvPr/>
            </p:nvGrpSpPr>
            <p:grpSpPr bwMode="auto">
              <a:xfrm>
                <a:off x="3144" y="2701"/>
                <a:ext cx="643" cy="256"/>
                <a:chOff x="4056" y="2215"/>
                <a:chExt cx="643" cy="256"/>
              </a:xfrm>
            </p:grpSpPr>
            <p:sp>
              <p:nvSpPr>
                <p:cNvPr id="108" name="Rectangle 102"/>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2</a:t>
                  </a:r>
                </a:p>
              </p:txBody>
            </p:sp>
            <p:sp>
              <p:nvSpPr>
                <p:cNvPr id="109" name="Line 103"/>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07" name="Line 104"/>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3" name="Text Box 105"/>
            <p:cNvSpPr txBox="1">
              <a:spLocks noChangeArrowheads="1"/>
            </p:cNvSpPr>
            <p:nvPr/>
          </p:nvSpPr>
          <p:spPr bwMode="auto">
            <a:xfrm>
              <a:off x="3640" y="2785"/>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64" name="Line 106"/>
            <p:cNvSpPr>
              <a:spLocks noChangeShapeType="1"/>
            </p:cNvSpPr>
            <p:nvPr/>
          </p:nvSpPr>
          <p:spPr bwMode="auto">
            <a:xfrm>
              <a:off x="1421" y="3001"/>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Line 107"/>
            <p:cNvSpPr>
              <a:spLocks noChangeShapeType="1"/>
            </p:cNvSpPr>
            <p:nvPr/>
          </p:nvSpPr>
          <p:spPr bwMode="auto">
            <a:xfrm>
              <a:off x="1431" y="3286"/>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Line 108"/>
            <p:cNvSpPr>
              <a:spLocks noChangeShapeType="1"/>
            </p:cNvSpPr>
            <p:nvPr/>
          </p:nvSpPr>
          <p:spPr bwMode="auto">
            <a:xfrm>
              <a:off x="1420" y="3581"/>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Text Box 110"/>
            <p:cNvSpPr txBox="1">
              <a:spLocks noChangeArrowheads="1"/>
            </p:cNvSpPr>
            <p:nvPr/>
          </p:nvSpPr>
          <p:spPr bwMode="auto">
            <a:xfrm>
              <a:off x="1563" y="3019"/>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6</a:t>
              </a:r>
            </a:p>
          </p:txBody>
        </p:sp>
        <p:sp>
          <p:nvSpPr>
            <p:cNvPr id="68" name="Text Box 111"/>
            <p:cNvSpPr txBox="1">
              <a:spLocks noChangeArrowheads="1"/>
            </p:cNvSpPr>
            <p:nvPr/>
          </p:nvSpPr>
          <p:spPr bwMode="auto">
            <a:xfrm>
              <a:off x="1563" y="3296"/>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7</a:t>
              </a:r>
            </a:p>
          </p:txBody>
        </p:sp>
        <p:sp>
          <p:nvSpPr>
            <p:cNvPr id="69" name="Text Box 112"/>
            <p:cNvSpPr txBox="1">
              <a:spLocks noChangeArrowheads="1"/>
            </p:cNvSpPr>
            <p:nvPr/>
          </p:nvSpPr>
          <p:spPr bwMode="auto">
            <a:xfrm>
              <a:off x="1563" y="3574"/>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8</a:t>
              </a:r>
            </a:p>
          </p:txBody>
        </p:sp>
        <p:sp>
          <p:nvSpPr>
            <p:cNvPr id="70" name="Text Box 113"/>
            <p:cNvSpPr txBox="1">
              <a:spLocks noChangeArrowheads="1"/>
            </p:cNvSpPr>
            <p:nvPr/>
          </p:nvSpPr>
          <p:spPr bwMode="auto">
            <a:xfrm>
              <a:off x="1192" y="3015"/>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6</a:t>
              </a:r>
            </a:p>
          </p:txBody>
        </p:sp>
        <p:sp>
          <p:nvSpPr>
            <p:cNvPr id="71" name="Text Box 114"/>
            <p:cNvSpPr txBox="1">
              <a:spLocks noChangeArrowheads="1"/>
            </p:cNvSpPr>
            <p:nvPr/>
          </p:nvSpPr>
          <p:spPr bwMode="auto">
            <a:xfrm>
              <a:off x="1192" y="3292"/>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7</a:t>
              </a:r>
            </a:p>
          </p:txBody>
        </p:sp>
        <p:sp>
          <p:nvSpPr>
            <p:cNvPr id="72" name="Text Box 115"/>
            <p:cNvSpPr txBox="1">
              <a:spLocks noChangeArrowheads="1"/>
            </p:cNvSpPr>
            <p:nvPr/>
          </p:nvSpPr>
          <p:spPr bwMode="auto">
            <a:xfrm>
              <a:off x="1192" y="357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8</a:t>
              </a:r>
            </a:p>
          </p:txBody>
        </p:sp>
        <p:grpSp>
          <p:nvGrpSpPr>
            <p:cNvPr id="73" name="Group 116"/>
            <p:cNvGrpSpPr>
              <a:grpSpLocks/>
            </p:cNvGrpSpPr>
            <p:nvPr/>
          </p:nvGrpSpPr>
          <p:grpSpPr bwMode="auto">
            <a:xfrm>
              <a:off x="2048" y="3057"/>
              <a:ext cx="1002" cy="256"/>
              <a:chOff x="2785" y="2701"/>
              <a:chExt cx="1002" cy="256"/>
            </a:xfrm>
          </p:grpSpPr>
          <p:grpSp>
            <p:nvGrpSpPr>
              <p:cNvPr id="102" name="Group 117"/>
              <p:cNvGrpSpPr>
                <a:grpSpLocks/>
              </p:cNvGrpSpPr>
              <p:nvPr/>
            </p:nvGrpSpPr>
            <p:grpSpPr bwMode="auto">
              <a:xfrm>
                <a:off x="3144" y="2701"/>
                <a:ext cx="643" cy="256"/>
                <a:chOff x="4056" y="2215"/>
                <a:chExt cx="643" cy="256"/>
              </a:xfrm>
            </p:grpSpPr>
            <p:sp>
              <p:nvSpPr>
                <p:cNvPr id="104" name="Rectangle 118"/>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7</a:t>
                  </a:r>
                </a:p>
              </p:txBody>
            </p:sp>
            <p:sp>
              <p:nvSpPr>
                <p:cNvPr id="105" name="Line 119"/>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03" name="Line 120"/>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4" name="Group 121"/>
            <p:cNvGrpSpPr>
              <a:grpSpLocks/>
            </p:cNvGrpSpPr>
            <p:nvPr/>
          </p:nvGrpSpPr>
          <p:grpSpPr bwMode="auto">
            <a:xfrm>
              <a:off x="2881" y="3069"/>
              <a:ext cx="1002" cy="256"/>
              <a:chOff x="2785" y="2701"/>
              <a:chExt cx="1002" cy="256"/>
            </a:xfrm>
          </p:grpSpPr>
          <p:grpSp>
            <p:nvGrpSpPr>
              <p:cNvPr id="98" name="Group 122"/>
              <p:cNvGrpSpPr>
                <a:grpSpLocks/>
              </p:cNvGrpSpPr>
              <p:nvPr/>
            </p:nvGrpSpPr>
            <p:grpSpPr bwMode="auto">
              <a:xfrm>
                <a:off x="3144" y="2701"/>
                <a:ext cx="643" cy="256"/>
                <a:chOff x="4056" y="2215"/>
                <a:chExt cx="643" cy="256"/>
              </a:xfrm>
            </p:grpSpPr>
            <p:sp>
              <p:nvSpPr>
                <p:cNvPr id="100" name="Rectangle 123"/>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3</a:t>
                  </a:r>
                </a:p>
              </p:txBody>
            </p:sp>
            <p:sp>
              <p:nvSpPr>
                <p:cNvPr id="101" name="Line 124"/>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99" name="Line 125"/>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5" name="Group 126"/>
            <p:cNvGrpSpPr>
              <a:grpSpLocks/>
            </p:cNvGrpSpPr>
            <p:nvPr/>
          </p:nvGrpSpPr>
          <p:grpSpPr bwMode="auto">
            <a:xfrm>
              <a:off x="2048" y="3346"/>
              <a:ext cx="1002" cy="256"/>
              <a:chOff x="2785" y="2701"/>
              <a:chExt cx="1002" cy="256"/>
            </a:xfrm>
          </p:grpSpPr>
          <p:grpSp>
            <p:nvGrpSpPr>
              <p:cNvPr id="94" name="Group 127"/>
              <p:cNvGrpSpPr>
                <a:grpSpLocks/>
              </p:cNvGrpSpPr>
              <p:nvPr/>
            </p:nvGrpSpPr>
            <p:grpSpPr bwMode="auto">
              <a:xfrm>
                <a:off x="3144" y="2701"/>
                <a:ext cx="643" cy="256"/>
                <a:chOff x="4056" y="2215"/>
                <a:chExt cx="643" cy="256"/>
              </a:xfrm>
            </p:grpSpPr>
            <p:sp>
              <p:nvSpPr>
                <p:cNvPr id="96" name="Rectangle 128"/>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6</a:t>
                  </a:r>
                </a:p>
              </p:txBody>
            </p:sp>
            <p:sp>
              <p:nvSpPr>
                <p:cNvPr id="97" name="Line 129"/>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95" name="Line 130"/>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6" name="Group 131"/>
            <p:cNvGrpSpPr>
              <a:grpSpLocks/>
            </p:cNvGrpSpPr>
            <p:nvPr/>
          </p:nvGrpSpPr>
          <p:grpSpPr bwMode="auto">
            <a:xfrm>
              <a:off x="2881" y="3358"/>
              <a:ext cx="1002" cy="256"/>
              <a:chOff x="2785" y="2701"/>
              <a:chExt cx="1002" cy="256"/>
            </a:xfrm>
          </p:grpSpPr>
          <p:grpSp>
            <p:nvGrpSpPr>
              <p:cNvPr id="90" name="Group 132"/>
              <p:cNvGrpSpPr>
                <a:grpSpLocks/>
              </p:cNvGrpSpPr>
              <p:nvPr/>
            </p:nvGrpSpPr>
            <p:grpSpPr bwMode="auto">
              <a:xfrm>
                <a:off x="3144" y="2701"/>
                <a:ext cx="643" cy="256"/>
                <a:chOff x="4056" y="2215"/>
                <a:chExt cx="643" cy="256"/>
              </a:xfrm>
            </p:grpSpPr>
            <p:sp>
              <p:nvSpPr>
                <p:cNvPr id="92" name="Rectangle 133"/>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3</a:t>
                  </a:r>
                </a:p>
              </p:txBody>
            </p:sp>
            <p:sp>
              <p:nvSpPr>
                <p:cNvPr id="93" name="Line 134"/>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91" name="Line 135"/>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7" name="Group 136"/>
            <p:cNvGrpSpPr>
              <a:grpSpLocks/>
            </p:cNvGrpSpPr>
            <p:nvPr/>
          </p:nvGrpSpPr>
          <p:grpSpPr bwMode="auto">
            <a:xfrm>
              <a:off x="2044" y="3620"/>
              <a:ext cx="1002" cy="256"/>
              <a:chOff x="2785" y="2701"/>
              <a:chExt cx="1002" cy="256"/>
            </a:xfrm>
          </p:grpSpPr>
          <p:grpSp>
            <p:nvGrpSpPr>
              <p:cNvPr id="86" name="Group 137"/>
              <p:cNvGrpSpPr>
                <a:grpSpLocks/>
              </p:cNvGrpSpPr>
              <p:nvPr/>
            </p:nvGrpSpPr>
            <p:grpSpPr bwMode="auto">
              <a:xfrm>
                <a:off x="3144" y="2701"/>
                <a:ext cx="643" cy="256"/>
                <a:chOff x="4056" y="2215"/>
                <a:chExt cx="643" cy="256"/>
              </a:xfrm>
            </p:grpSpPr>
            <p:sp>
              <p:nvSpPr>
                <p:cNvPr id="88" name="Rectangle 138"/>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5</a:t>
                  </a:r>
                </a:p>
              </p:txBody>
            </p:sp>
            <p:sp>
              <p:nvSpPr>
                <p:cNvPr id="89" name="Line 139"/>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7" name="Line 140"/>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8" name="Group 141"/>
            <p:cNvGrpSpPr>
              <a:grpSpLocks/>
            </p:cNvGrpSpPr>
            <p:nvPr/>
          </p:nvGrpSpPr>
          <p:grpSpPr bwMode="auto">
            <a:xfrm>
              <a:off x="2877" y="3632"/>
              <a:ext cx="1002" cy="256"/>
              <a:chOff x="2785" y="2701"/>
              <a:chExt cx="1002" cy="256"/>
            </a:xfrm>
          </p:grpSpPr>
          <p:grpSp>
            <p:nvGrpSpPr>
              <p:cNvPr id="82" name="Group 142"/>
              <p:cNvGrpSpPr>
                <a:grpSpLocks/>
              </p:cNvGrpSpPr>
              <p:nvPr/>
            </p:nvGrpSpPr>
            <p:grpSpPr bwMode="auto">
              <a:xfrm>
                <a:off x="3144" y="2701"/>
                <a:ext cx="643" cy="256"/>
                <a:chOff x="4056" y="2215"/>
                <a:chExt cx="643" cy="256"/>
              </a:xfrm>
            </p:grpSpPr>
            <p:sp>
              <p:nvSpPr>
                <p:cNvPr id="84" name="Rectangle 143"/>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4</a:t>
                  </a:r>
                </a:p>
              </p:txBody>
            </p:sp>
            <p:sp>
              <p:nvSpPr>
                <p:cNvPr id="85" name="Line 144"/>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3" name="Line 145"/>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9" name="Text Box 146"/>
            <p:cNvSpPr txBox="1">
              <a:spLocks noChangeArrowheads="1"/>
            </p:cNvSpPr>
            <p:nvPr/>
          </p:nvSpPr>
          <p:spPr bwMode="auto">
            <a:xfrm>
              <a:off x="3636" y="3092"/>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80" name="Text Box 147"/>
            <p:cNvSpPr txBox="1">
              <a:spLocks noChangeArrowheads="1"/>
            </p:cNvSpPr>
            <p:nvPr/>
          </p:nvSpPr>
          <p:spPr bwMode="auto">
            <a:xfrm>
              <a:off x="3625" y="3381"/>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81" name="Text Box 148"/>
            <p:cNvSpPr txBox="1">
              <a:spLocks noChangeArrowheads="1"/>
            </p:cNvSpPr>
            <p:nvPr/>
          </p:nvSpPr>
          <p:spPr bwMode="auto">
            <a:xfrm>
              <a:off x="3614" y="3636"/>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grpSp>
      <p:sp>
        <p:nvSpPr>
          <p:cNvPr id="148" name="Text Box 150"/>
          <p:cNvSpPr txBox="1">
            <a:spLocks noChangeArrowheads="1"/>
          </p:cNvSpPr>
          <p:nvPr/>
        </p:nvSpPr>
        <p:spPr bwMode="auto">
          <a:xfrm>
            <a:off x="3699923" y="1844824"/>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FF"/>
                </a:solidFill>
                <a:effectLst/>
                <a:uLnTx/>
                <a:uFillTx/>
                <a:sym typeface="Symbol" pitchFamily="18" charset="2"/>
              </a:rPr>
              <a:t>V3 </a:t>
            </a:r>
          </a:p>
        </p:txBody>
      </p:sp>
      <p:sp>
        <p:nvSpPr>
          <p:cNvPr id="149" name="Text Box 151"/>
          <p:cNvSpPr txBox="1">
            <a:spLocks noChangeArrowheads="1"/>
          </p:cNvSpPr>
          <p:nvPr/>
        </p:nvSpPr>
        <p:spPr bwMode="auto">
          <a:xfrm>
            <a:off x="4304761" y="1844824"/>
            <a:ext cx="8096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V7 </a:t>
            </a:r>
          </a:p>
        </p:txBody>
      </p:sp>
      <p:sp>
        <p:nvSpPr>
          <p:cNvPr id="150" name="Text Box 152"/>
          <p:cNvSpPr txBox="1">
            <a:spLocks noChangeArrowheads="1"/>
          </p:cNvSpPr>
          <p:nvPr/>
        </p:nvSpPr>
        <p:spPr bwMode="auto">
          <a:xfrm>
            <a:off x="4911186" y="1844824"/>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V6 </a:t>
            </a:r>
          </a:p>
        </p:txBody>
      </p:sp>
      <p:sp>
        <p:nvSpPr>
          <p:cNvPr id="151" name="Text Box 153"/>
          <p:cNvSpPr txBox="1">
            <a:spLocks noChangeArrowheads="1"/>
          </p:cNvSpPr>
          <p:nvPr/>
        </p:nvSpPr>
        <p:spPr bwMode="auto">
          <a:xfrm>
            <a:off x="5516023" y="1844824"/>
            <a:ext cx="8096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V2 </a:t>
            </a:r>
          </a:p>
        </p:txBody>
      </p:sp>
      <p:sp>
        <p:nvSpPr>
          <p:cNvPr id="152" name="Text Box 154"/>
          <p:cNvSpPr txBox="1">
            <a:spLocks noChangeArrowheads="1"/>
          </p:cNvSpPr>
          <p:nvPr/>
        </p:nvSpPr>
        <p:spPr bwMode="auto">
          <a:xfrm>
            <a:off x="6122448" y="1844824"/>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V5 </a:t>
            </a:r>
          </a:p>
        </p:txBody>
      </p:sp>
      <p:sp>
        <p:nvSpPr>
          <p:cNvPr id="153" name="Text Box 155"/>
          <p:cNvSpPr txBox="1">
            <a:spLocks noChangeArrowheads="1"/>
          </p:cNvSpPr>
          <p:nvPr/>
        </p:nvSpPr>
        <p:spPr bwMode="auto">
          <a:xfrm>
            <a:off x="6727286" y="1844824"/>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V8 </a:t>
            </a:r>
          </a:p>
        </p:txBody>
      </p:sp>
      <p:sp>
        <p:nvSpPr>
          <p:cNvPr id="154" name="Text Box 156"/>
          <p:cNvSpPr txBox="1">
            <a:spLocks noChangeArrowheads="1"/>
          </p:cNvSpPr>
          <p:nvPr/>
        </p:nvSpPr>
        <p:spPr bwMode="auto">
          <a:xfrm>
            <a:off x="7332123" y="1844824"/>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V4</a:t>
            </a:r>
          </a:p>
        </p:txBody>
      </p:sp>
    </p:spTree>
    <p:extLst>
      <p:ext uri="{BB962C8B-B14F-4D97-AF65-F5344CB8AC3E}">
        <p14:creationId xmlns:p14="http://schemas.microsoft.com/office/powerpoint/2010/main" xmlns="" val="147441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out)">
                                      <p:cBhvr>
                                        <p:cTn id="12" dur="500"/>
                                        <p:tgtEl>
                                          <p:spTgt spid="2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animEffect transition="in" filter="box(out)">
                                      <p:cBhvr>
                                        <p:cTn id="17" dur="500"/>
                                        <p:tgtEl>
                                          <p:spTgt spid="22">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8">
                                            <p:txEl>
                                              <p:pRg st="0" end="0"/>
                                            </p:txEl>
                                          </p:spTgt>
                                        </p:tgtEl>
                                        <p:attrNameLst>
                                          <p:attrName>style.visibility</p:attrName>
                                        </p:attrNameLst>
                                      </p:cBhvr>
                                      <p:to>
                                        <p:strVal val="visible"/>
                                      </p:to>
                                    </p:set>
                                    <p:animEffect transition="in" filter="box(out)">
                                      <p:cBhvr>
                                        <p:cTn id="22" dur="500"/>
                                        <p:tgtEl>
                                          <p:spTgt spid="14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9">
                                            <p:txEl>
                                              <p:pRg st="0" end="0"/>
                                            </p:txEl>
                                          </p:spTgt>
                                        </p:tgtEl>
                                        <p:attrNameLst>
                                          <p:attrName>style.visibility</p:attrName>
                                        </p:attrNameLst>
                                      </p:cBhvr>
                                      <p:to>
                                        <p:strVal val="visible"/>
                                      </p:to>
                                    </p:set>
                                    <p:animEffect transition="in" filter="box(out)">
                                      <p:cBhvr>
                                        <p:cTn id="27" dur="500"/>
                                        <p:tgtEl>
                                          <p:spTgt spid="149">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0">
                                            <p:txEl>
                                              <p:pRg st="0" end="0"/>
                                            </p:txEl>
                                          </p:spTgt>
                                        </p:tgtEl>
                                        <p:attrNameLst>
                                          <p:attrName>style.visibility</p:attrName>
                                        </p:attrNameLst>
                                      </p:cBhvr>
                                      <p:to>
                                        <p:strVal val="visible"/>
                                      </p:to>
                                    </p:set>
                                    <p:animEffect transition="in" filter="box(out)">
                                      <p:cBhvr>
                                        <p:cTn id="32" dur="500"/>
                                        <p:tgtEl>
                                          <p:spTgt spid="150">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51">
                                            <p:txEl>
                                              <p:pRg st="0" end="0"/>
                                            </p:txEl>
                                          </p:spTgt>
                                        </p:tgtEl>
                                        <p:attrNameLst>
                                          <p:attrName>style.visibility</p:attrName>
                                        </p:attrNameLst>
                                      </p:cBhvr>
                                      <p:to>
                                        <p:strVal val="visible"/>
                                      </p:to>
                                    </p:set>
                                    <p:animEffect transition="in" filter="box(out)">
                                      <p:cBhvr>
                                        <p:cTn id="37" dur="500"/>
                                        <p:tgtEl>
                                          <p:spTgt spid="151">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52">
                                            <p:txEl>
                                              <p:pRg st="0" end="0"/>
                                            </p:txEl>
                                          </p:spTgt>
                                        </p:tgtEl>
                                        <p:attrNameLst>
                                          <p:attrName>style.visibility</p:attrName>
                                        </p:attrNameLst>
                                      </p:cBhvr>
                                      <p:to>
                                        <p:strVal val="visible"/>
                                      </p:to>
                                    </p:set>
                                    <p:animEffect transition="in" filter="box(out)">
                                      <p:cBhvr>
                                        <p:cTn id="42" dur="500"/>
                                        <p:tgtEl>
                                          <p:spTgt spid="152">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53">
                                            <p:txEl>
                                              <p:pRg st="0" end="0"/>
                                            </p:txEl>
                                          </p:spTgt>
                                        </p:tgtEl>
                                        <p:attrNameLst>
                                          <p:attrName>style.visibility</p:attrName>
                                        </p:attrNameLst>
                                      </p:cBhvr>
                                      <p:to>
                                        <p:strVal val="visible"/>
                                      </p:to>
                                    </p:set>
                                    <p:animEffect transition="in" filter="box(out)">
                                      <p:cBhvr>
                                        <p:cTn id="47" dur="500"/>
                                        <p:tgtEl>
                                          <p:spTgt spid="153">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54">
                                            <p:txEl>
                                              <p:pRg st="0" end="0"/>
                                            </p:txEl>
                                          </p:spTgt>
                                        </p:tgtEl>
                                        <p:attrNameLst>
                                          <p:attrName>style.visibility</p:attrName>
                                        </p:attrNameLst>
                                      </p:cBhvr>
                                      <p:to>
                                        <p:strVal val="visible"/>
                                      </p:to>
                                    </p:set>
                                    <p:animEffect transition="in" filter="box(out)">
                                      <p:cBhvr>
                                        <p:cTn id="52" dur="500"/>
                                        <p:tgtEl>
                                          <p:spTgt spid="154">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utoUpdateAnimBg="0"/>
      <p:bldP spid="148" grpId="0" build="p" autoUpdateAnimBg="0"/>
      <p:bldP spid="149" grpId="0" build="p" autoUpdateAnimBg="0"/>
      <p:bldP spid="150" grpId="0" build="p" autoUpdateAnimBg="0"/>
      <p:bldP spid="151" grpId="0" build="p" autoUpdateAnimBg="0"/>
      <p:bldP spid="152" grpId="0" build="p" autoUpdateAnimBg="0"/>
      <p:bldP spid="153" grpId="0" build="p" autoUpdateAnimBg="0"/>
      <p:bldP spid="154"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a:t>基于</a:t>
            </a:r>
            <a:r>
              <a:rPr lang="zh-CN" altLang="en-US" dirty="0" smtClean="0"/>
              <a:t>邻接表对有向图进行</a:t>
            </a:r>
            <a:r>
              <a:rPr lang="en-US" altLang="zh-CN" dirty="0"/>
              <a:t>DFS</a:t>
            </a:r>
          </a:p>
          <a:p>
            <a:endParaRPr lang="zh-CN" altLang="en-US" dirty="0"/>
          </a:p>
        </p:txBody>
      </p:sp>
      <p:grpSp>
        <p:nvGrpSpPr>
          <p:cNvPr id="4" name="Group 22"/>
          <p:cNvGrpSpPr>
            <a:grpSpLocks/>
          </p:cNvGrpSpPr>
          <p:nvPr/>
        </p:nvGrpSpPr>
        <p:grpSpPr bwMode="auto">
          <a:xfrm>
            <a:off x="6012160" y="3068960"/>
            <a:ext cx="2114550" cy="2036763"/>
            <a:chOff x="1148" y="578"/>
            <a:chExt cx="1332" cy="1283"/>
          </a:xfrm>
        </p:grpSpPr>
        <p:sp>
          <p:nvSpPr>
            <p:cNvPr id="5" name="Oval 3"/>
            <p:cNvSpPr>
              <a:spLocks noChangeArrowheads="1"/>
            </p:cNvSpPr>
            <p:nvPr/>
          </p:nvSpPr>
          <p:spPr bwMode="auto">
            <a:xfrm>
              <a:off x="1678" y="578"/>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V1</a:t>
              </a:r>
            </a:p>
          </p:txBody>
        </p:sp>
        <p:sp>
          <p:nvSpPr>
            <p:cNvPr id="6" name="Oval 4"/>
            <p:cNvSpPr>
              <a:spLocks noChangeArrowheads="1"/>
            </p:cNvSpPr>
            <p:nvPr/>
          </p:nvSpPr>
          <p:spPr bwMode="auto">
            <a:xfrm>
              <a:off x="1319" y="896"/>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V2</a:t>
              </a:r>
            </a:p>
          </p:txBody>
        </p:sp>
        <p:sp>
          <p:nvSpPr>
            <p:cNvPr id="7" name="Oval 5"/>
            <p:cNvSpPr>
              <a:spLocks noChangeArrowheads="1"/>
            </p:cNvSpPr>
            <p:nvPr/>
          </p:nvSpPr>
          <p:spPr bwMode="auto">
            <a:xfrm>
              <a:off x="1148"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V4</a:t>
              </a:r>
            </a:p>
          </p:txBody>
        </p:sp>
        <p:sp>
          <p:nvSpPr>
            <p:cNvPr id="8" name="Oval 6"/>
            <p:cNvSpPr>
              <a:spLocks noChangeArrowheads="1"/>
            </p:cNvSpPr>
            <p:nvPr/>
          </p:nvSpPr>
          <p:spPr bwMode="auto">
            <a:xfrm>
              <a:off x="1510"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V5</a:t>
              </a:r>
            </a:p>
          </p:txBody>
        </p:sp>
        <p:sp>
          <p:nvSpPr>
            <p:cNvPr id="9" name="Oval 7"/>
            <p:cNvSpPr>
              <a:spLocks noChangeArrowheads="1"/>
            </p:cNvSpPr>
            <p:nvPr/>
          </p:nvSpPr>
          <p:spPr bwMode="auto">
            <a:xfrm>
              <a:off x="2073" y="896"/>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V3</a:t>
              </a:r>
            </a:p>
          </p:txBody>
        </p:sp>
        <p:sp>
          <p:nvSpPr>
            <p:cNvPr id="10" name="Oval 8"/>
            <p:cNvSpPr>
              <a:spLocks noChangeArrowheads="1"/>
            </p:cNvSpPr>
            <p:nvPr/>
          </p:nvSpPr>
          <p:spPr bwMode="auto">
            <a:xfrm>
              <a:off x="2269"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V7</a:t>
              </a:r>
            </a:p>
          </p:txBody>
        </p:sp>
        <p:sp>
          <p:nvSpPr>
            <p:cNvPr id="11" name="Oval 9"/>
            <p:cNvSpPr>
              <a:spLocks noChangeArrowheads="1"/>
            </p:cNvSpPr>
            <p:nvPr/>
          </p:nvSpPr>
          <p:spPr bwMode="auto">
            <a:xfrm>
              <a:off x="1876"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V6</a:t>
              </a:r>
            </a:p>
          </p:txBody>
        </p:sp>
        <p:sp>
          <p:nvSpPr>
            <p:cNvPr id="12" name="Oval 10"/>
            <p:cNvSpPr>
              <a:spLocks noChangeArrowheads="1"/>
            </p:cNvSpPr>
            <p:nvPr/>
          </p:nvSpPr>
          <p:spPr bwMode="auto">
            <a:xfrm>
              <a:off x="1349" y="1650"/>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V8</a:t>
              </a:r>
            </a:p>
          </p:txBody>
        </p:sp>
        <p:sp>
          <p:nvSpPr>
            <p:cNvPr id="13" name="Line 11"/>
            <p:cNvSpPr>
              <a:spLocks noChangeShapeType="1"/>
            </p:cNvSpPr>
            <p:nvPr/>
          </p:nvSpPr>
          <p:spPr bwMode="auto">
            <a:xfrm flipH="1">
              <a:off x="1533" y="767"/>
              <a:ext cx="178" cy="178"/>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4" name="Line 12"/>
            <p:cNvSpPr>
              <a:spLocks noChangeShapeType="1"/>
            </p:cNvSpPr>
            <p:nvPr/>
          </p:nvSpPr>
          <p:spPr bwMode="auto">
            <a:xfrm>
              <a:off x="1867" y="756"/>
              <a:ext cx="211" cy="211"/>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5" name="Line 13"/>
            <p:cNvSpPr>
              <a:spLocks noChangeShapeType="1"/>
            </p:cNvSpPr>
            <p:nvPr/>
          </p:nvSpPr>
          <p:spPr bwMode="auto">
            <a:xfrm flipH="1">
              <a:off x="1289" y="1100"/>
              <a:ext cx="100" cy="178"/>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
            <p:cNvSpPr>
              <a:spLocks noChangeShapeType="1"/>
            </p:cNvSpPr>
            <p:nvPr/>
          </p:nvSpPr>
          <p:spPr bwMode="auto">
            <a:xfrm>
              <a:off x="1478" y="1078"/>
              <a:ext cx="111" cy="222"/>
            </a:xfrm>
            <a:prstGeom prst="line">
              <a:avLst/>
            </a:prstGeom>
            <a:ln>
              <a:headEnd type="triangle" w="med" len="me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5"/>
            <p:cNvSpPr>
              <a:spLocks noChangeShapeType="1"/>
            </p:cNvSpPr>
            <p:nvPr/>
          </p:nvSpPr>
          <p:spPr bwMode="auto">
            <a:xfrm>
              <a:off x="1278" y="1467"/>
              <a:ext cx="89" cy="211"/>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6"/>
            <p:cNvSpPr>
              <a:spLocks noChangeShapeType="1"/>
            </p:cNvSpPr>
            <p:nvPr/>
          </p:nvSpPr>
          <p:spPr bwMode="auto">
            <a:xfrm flipH="1">
              <a:off x="1511" y="1489"/>
              <a:ext cx="89" cy="178"/>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7"/>
            <p:cNvSpPr>
              <a:spLocks noChangeShapeType="1"/>
            </p:cNvSpPr>
            <p:nvPr/>
          </p:nvSpPr>
          <p:spPr bwMode="auto">
            <a:xfrm flipH="1">
              <a:off x="2022" y="1089"/>
              <a:ext cx="111" cy="211"/>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8"/>
            <p:cNvSpPr>
              <a:spLocks noChangeShapeType="1"/>
            </p:cNvSpPr>
            <p:nvPr/>
          </p:nvSpPr>
          <p:spPr bwMode="auto">
            <a:xfrm flipV="1">
              <a:off x="2089" y="1421"/>
              <a:ext cx="178" cy="2"/>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9"/>
            <p:cNvSpPr>
              <a:spLocks noChangeShapeType="1"/>
            </p:cNvSpPr>
            <p:nvPr/>
          </p:nvSpPr>
          <p:spPr bwMode="auto">
            <a:xfrm>
              <a:off x="2267" y="1089"/>
              <a:ext cx="122" cy="200"/>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grpSp>
        <p:nvGrpSpPr>
          <p:cNvPr id="22" name="Group 148"/>
          <p:cNvGrpSpPr>
            <a:grpSpLocks/>
          </p:cNvGrpSpPr>
          <p:nvPr/>
        </p:nvGrpSpPr>
        <p:grpSpPr bwMode="auto">
          <a:xfrm>
            <a:off x="656432" y="2276872"/>
            <a:ext cx="4381500" cy="3984625"/>
            <a:chOff x="643" y="1643"/>
            <a:chExt cx="2760" cy="2510"/>
          </a:xfrm>
        </p:grpSpPr>
        <p:sp>
          <p:nvSpPr>
            <p:cNvPr id="23" name="Rectangle 24"/>
            <p:cNvSpPr>
              <a:spLocks noChangeArrowheads="1"/>
            </p:cNvSpPr>
            <p:nvPr/>
          </p:nvSpPr>
          <p:spPr bwMode="auto">
            <a:xfrm>
              <a:off x="893" y="1879"/>
              <a:ext cx="815" cy="2249"/>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25"/>
            <p:cNvSpPr>
              <a:spLocks noChangeShapeType="1"/>
            </p:cNvSpPr>
            <p:nvPr/>
          </p:nvSpPr>
          <p:spPr bwMode="auto">
            <a:xfrm>
              <a:off x="886" y="2157"/>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26"/>
            <p:cNvSpPr>
              <a:spLocks noChangeShapeType="1"/>
            </p:cNvSpPr>
            <p:nvPr/>
          </p:nvSpPr>
          <p:spPr bwMode="auto">
            <a:xfrm>
              <a:off x="886" y="2434"/>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27"/>
            <p:cNvSpPr>
              <a:spLocks noChangeShapeType="1"/>
            </p:cNvSpPr>
            <p:nvPr/>
          </p:nvSpPr>
          <p:spPr bwMode="auto">
            <a:xfrm>
              <a:off x="886" y="2712"/>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28"/>
            <p:cNvSpPr>
              <a:spLocks noChangeShapeType="1"/>
            </p:cNvSpPr>
            <p:nvPr/>
          </p:nvSpPr>
          <p:spPr bwMode="auto">
            <a:xfrm flipH="1">
              <a:off x="1314" y="1879"/>
              <a:ext cx="1" cy="2272"/>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Text Box 29"/>
            <p:cNvSpPr txBox="1">
              <a:spLocks noChangeArrowheads="1"/>
            </p:cNvSpPr>
            <p:nvPr/>
          </p:nvSpPr>
          <p:spPr bwMode="auto">
            <a:xfrm>
              <a:off x="643" y="1882"/>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1</a:t>
              </a:r>
            </a:p>
          </p:txBody>
        </p:sp>
        <p:sp>
          <p:nvSpPr>
            <p:cNvPr id="29" name="Text Box 30"/>
            <p:cNvSpPr txBox="1">
              <a:spLocks noChangeArrowheads="1"/>
            </p:cNvSpPr>
            <p:nvPr/>
          </p:nvSpPr>
          <p:spPr bwMode="auto">
            <a:xfrm>
              <a:off x="643" y="2155"/>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2</a:t>
              </a:r>
            </a:p>
          </p:txBody>
        </p:sp>
        <p:sp>
          <p:nvSpPr>
            <p:cNvPr id="30" name="Text Box 31"/>
            <p:cNvSpPr txBox="1">
              <a:spLocks noChangeArrowheads="1"/>
            </p:cNvSpPr>
            <p:nvPr/>
          </p:nvSpPr>
          <p:spPr bwMode="auto">
            <a:xfrm>
              <a:off x="643" y="2427"/>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3</a:t>
              </a:r>
            </a:p>
          </p:txBody>
        </p:sp>
        <p:sp>
          <p:nvSpPr>
            <p:cNvPr id="31" name="Text Box 32"/>
            <p:cNvSpPr txBox="1">
              <a:spLocks noChangeArrowheads="1"/>
            </p:cNvSpPr>
            <p:nvPr/>
          </p:nvSpPr>
          <p:spPr bwMode="auto">
            <a:xfrm>
              <a:off x="643" y="270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4</a:t>
              </a:r>
            </a:p>
          </p:txBody>
        </p:sp>
        <p:sp>
          <p:nvSpPr>
            <p:cNvPr id="32" name="Text Box 33"/>
            <p:cNvSpPr txBox="1">
              <a:spLocks noChangeArrowheads="1"/>
            </p:cNvSpPr>
            <p:nvPr/>
          </p:nvSpPr>
          <p:spPr bwMode="auto">
            <a:xfrm>
              <a:off x="1018" y="1899"/>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1</a:t>
              </a:r>
            </a:p>
          </p:txBody>
        </p:sp>
        <p:sp>
          <p:nvSpPr>
            <p:cNvPr id="33" name="Text Box 34"/>
            <p:cNvSpPr txBox="1">
              <a:spLocks noChangeArrowheads="1"/>
            </p:cNvSpPr>
            <p:nvPr/>
          </p:nvSpPr>
          <p:spPr bwMode="auto">
            <a:xfrm>
              <a:off x="1018" y="2449"/>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3</a:t>
              </a:r>
            </a:p>
          </p:txBody>
        </p:sp>
        <p:sp>
          <p:nvSpPr>
            <p:cNvPr id="34" name="Text Box 35"/>
            <p:cNvSpPr txBox="1">
              <a:spLocks noChangeArrowheads="1"/>
            </p:cNvSpPr>
            <p:nvPr/>
          </p:nvSpPr>
          <p:spPr bwMode="auto">
            <a:xfrm>
              <a:off x="1022" y="2724"/>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4</a:t>
              </a:r>
            </a:p>
          </p:txBody>
        </p:sp>
        <p:sp>
          <p:nvSpPr>
            <p:cNvPr id="35" name="Text Box 36"/>
            <p:cNvSpPr txBox="1">
              <a:spLocks noChangeArrowheads="1"/>
            </p:cNvSpPr>
            <p:nvPr/>
          </p:nvSpPr>
          <p:spPr bwMode="auto">
            <a:xfrm>
              <a:off x="1022" y="2151"/>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2</a:t>
              </a:r>
            </a:p>
          </p:txBody>
        </p:sp>
        <p:sp>
          <p:nvSpPr>
            <p:cNvPr id="36" name="Text Box 37"/>
            <p:cNvSpPr txBox="1">
              <a:spLocks noChangeArrowheads="1"/>
            </p:cNvSpPr>
            <p:nvPr/>
          </p:nvSpPr>
          <p:spPr bwMode="auto">
            <a:xfrm>
              <a:off x="781" y="1643"/>
              <a:ext cx="613"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vexdata</a:t>
              </a:r>
            </a:p>
          </p:txBody>
        </p:sp>
        <p:sp>
          <p:nvSpPr>
            <p:cNvPr id="37" name="Text Box 38"/>
            <p:cNvSpPr txBox="1">
              <a:spLocks noChangeArrowheads="1"/>
            </p:cNvSpPr>
            <p:nvPr/>
          </p:nvSpPr>
          <p:spPr bwMode="auto">
            <a:xfrm>
              <a:off x="1328" y="1654"/>
              <a:ext cx="567"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firstarc</a:t>
              </a:r>
            </a:p>
          </p:txBody>
        </p:sp>
        <p:grpSp>
          <p:nvGrpSpPr>
            <p:cNvPr id="38" name="Group 39"/>
            <p:cNvGrpSpPr>
              <a:grpSpLocks/>
            </p:cNvGrpSpPr>
            <p:nvPr/>
          </p:nvGrpSpPr>
          <p:grpSpPr bwMode="auto">
            <a:xfrm>
              <a:off x="2722" y="1872"/>
              <a:ext cx="643" cy="256"/>
              <a:chOff x="4056" y="2215"/>
              <a:chExt cx="643" cy="256"/>
            </a:xfrm>
          </p:grpSpPr>
          <p:sp>
            <p:nvSpPr>
              <p:cNvPr id="100" name="Rectangle 40"/>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2</a:t>
                </a:r>
              </a:p>
            </p:txBody>
          </p:sp>
          <p:sp>
            <p:nvSpPr>
              <p:cNvPr id="101" name="Line 41"/>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9" name="Group 42"/>
            <p:cNvGrpSpPr>
              <a:grpSpLocks/>
            </p:cNvGrpSpPr>
            <p:nvPr/>
          </p:nvGrpSpPr>
          <p:grpSpPr bwMode="auto">
            <a:xfrm>
              <a:off x="1867" y="2469"/>
              <a:ext cx="643" cy="256"/>
              <a:chOff x="4056" y="2215"/>
              <a:chExt cx="643" cy="256"/>
            </a:xfrm>
          </p:grpSpPr>
          <p:sp>
            <p:nvSpPr>
              <p:cNvPr id="98" name="Rectangle 43"/>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7</a:t>
                </a:r>
              </a:p>
            </p:txBody>
          </p:sp>
          <p:sp>
            <p:nvSpPr>
              <p:cNvPr id="99" name="Line 44"/>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0" name="Group 45"/>
            <p:cNvGrpSpPr>
              <a:grpSpLocks/>
            </p:cNvGrpSpPr>
            <p:nvPr/>
          </p:nvGrpSpPr>
          <p:grpSpPr bwMode="auto">
            <a:xfrm>
              <a:off x="1867" y="2763"/>
              <a:ext cx="643" cy="256"/>
              <a:chOff x="4056" y="2215"/>
              <a:chExt cx="643" cy="256"/>
            </a:xfrm>
          </p:grpSpPr>
          <p:sp>
            <p:nvSpPr>
              <p:cNvPr id="96" name="Rectangle 46"/>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8</a:t>
                </a:r>
              </a:p>
            </p:txBody>
          </p:sp>
          <p:sp>
            <p:nvSpPr>
              <p:cNvPr id="97" name="Line 47"/>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1" name="Group 48"/>
            <p:cNvGrpSpPr>
              <a:grpSpLocks/>
            </p:cNvGrpSpPr>
            <p:nvPr/>
          </p:nvGrpSpPr>
          <p:grpSpPr bwMode="auto">
            <a:xfrm>
              <a:off x="1520" y="1873"/>
              <a:ext cx="1002" cy="256"/>
              <a:chOff x="2785" y="2701"/>
              <a:chExt cx="1002" cy="256"/>
            </a:xfrm>
          </p:grpSpPr>
          <p:grpSp>
            <p:nvGrpSpPr>
              <p:cNvPr id="92" name="Group 49"/>
              <p:cNvGrpSpPr>
                <a:grpSpLocks/>
              </p:cNvGrpSpPr>
              <p:nvPr/>
            </p:nvGrpSpPr>
            <p:grpSpPr bwMode="auto">
              <a:xfrm>
                <a:off x="3144" y="2701"/>
                <a:ext cx="643" cy="256"/>
                <a:chOff x="4056" y="2215"/>
                <a:chExt cx="643" cy="256"/>
              </a:xfrm>
            </p:grpSpPr>
            <p:sp>
              <p:nvSpPr>
                <p:cNvPr id="94" name="Rectangle 50"/>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3</a:t>
                  </a:r>
                </a:p>
              </p:txBody>
            </p:sp>
            <p:sp>
              <p:nvSpPr>
                <p:cNvPr id="95" name="Line 51"/>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93" name="Line 52"/>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2" name="Line 53"/>
            <p:cNvSpPr>
              <a:spLocks noChangeShapeType="1"/>
            </p:cNvSpPr>
            <p:nvPr/>
          </p:nvSpPr>
          <p:spPr bwMode="auto">
            <a:xfrm>
              <a:off x="2441" y="2001"/>
              <a:ext cx="278"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54"/>
            <p:cNvSpPr>
              <a:spLocks noChangeShapeType="1"/>
            </p:cNvSpPr>
            <p:nvPr/>
          </p:nvSpPr>
          <p:spPr bwMode="auto">
            <a:xfrm>
              <a:off x="1541" y="2579"/>
              <a:ext cx="344"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55"/>
            <p:cNvSpPr>
              <a:spLocks noChangeShapeType="1"/>
            </p:cNvSpPr>
            <p:nvPr/>
          </p:nvSpPr>
          <p:spPr bwMode="auto">
            <a:xfrm>
              <a:off x="1541" y="2912"/>
              <a:ext cx="322"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Text Box 56"/>
            <p:cNvSpPr txBox="1">
              <a:spLocks noChangeArrowheads="1"/>
            </p:cNvSpPr>
            <p:nvPr/>
          </p:nvSpPr>
          <p:spPr bwMode="auto">
            <a:xfrm>
              <a:off x="3123" y="1899"/>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6" name="Text Box 57"/>
            <p:cNvSpPr txBox="1">
              <a:spLocks noChangeArrowheads="1"/>
            </p:cNvSpPr>
            <p:nvPr/>
          </p:nvSpPr>
          <p:spPr bwMode="auto">
            <a:xfrm>
              <a:off x="3078" y="2477"/>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7" name="Text Box 58"/>
            <p:cNvSpPr txBox="1">
              <a:spLocks noChangeArrowheads="1"/>
            </p:cNvSpPr>
            <p:nvPr/>
          </p:nvSpPr>
          <p:spPr bwMode="auto">
            <a:xfrm>
              <a:off x="2268" y="2812"/>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8" name="Text Box 59"/>
            <p:cNvSpPr txBox="1">
              <a:spLocks noChangeArrowheads="1"/>
            </p:cNvSpPr>
            <p:nvPr/>
          </p:nvSpPr>
          <p:spPr bwMode="auto">
            <a:xfrm>
              <a:off x="2537" y="1665"/>
              <a:ext cx="542"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adjvex</a:t>
              </a:r>
            </a:p>
          </p:txBody>
        </p:sp>
        <p:sp>
          <p:nvSpPr>
            <p:cNvPr id="49" name="Text Box 60"/>
            <p:cNvSpPr txBox="1">
              <a:spLocks noChangeArrowheads="1"/>
            </p:cNvSpPr>
            <p:nvPr/>
          </p:nvSpPr>
          <p:spPr bwMode="auto">
            <a:xfrm>
              <a:off x="3012" y="1676"/>
              <a:ext cx="391"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next</a:t>
              </a:r>
            </a:p>
          </p:txBody>
        </p:sp>
        <p:sp>
          <p:nvSpPr>
            <p:cNvPr id="50" name="Line 61"/>
            <p:cNvSpPr>
              <a:spLocks noChangeShapeType="1"/>
            </p:cNvSpPr>
            <p:nvPr/>
          </p:nvSpPr>
          <p:spPr bwMode="auto">
            <a:xfrm>
              <a:off x="903" y="3005"/>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Text Box 62"/>
            <p:cNvSpPr txBox="1">
              <a:spLocks noChangeArrowheads="1"/>
            </p:cNvSpPr>
            <p:nvPr/>
          </p:nvSpPr>
          <p:spPr bwMode="auto">
            <a:xfrm>
              <a:off x="650" y="3029"/>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5</a:t>
              </a:r>
            </a:p>
          </p:txBody>
        </p:sp>
        <p:sp>
          <p:nvSpPr>
            <p:cNvPr id="52" name="Text Box 63"/>
            <p:cNvSpPr txBox="1">
              <a:spLocks noChangeArrowheads="1"/>
            </p:cNvSpPr>
            <p:nvPr/>
          </p:nvSpPr>
          <p:spPr bwMode="auto">
            <a:xfrm>
              <a:off x="1019" y="3031"/>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5</a:t>
              </a:r>
            </a:p>
          </p:txBody>
        </p:sp>
        <p:grpSp>
          <p:nvGrpSpPr>
            <p:cNvPr id="53" name="Group 64"/>
            <p:cNvGrpSpPr>
              <a:grpSpLocks/>
            </p:cNvGrpSpPr>
            <p:nvPr/>
          </p:nvGrpSpPr>
          <p:grpSpPr bwMode="auto">
            <a:xfrm>
              <a:off x="2360" y="2469"/>
              <a:ext cx="1002" cy="256"/>
              <a:chOff x="2785" y="2701"/>
              <a:chExt cx="1002" cy="256"/>
            </a:xfrm>
          </p:grpSpPr>
          <p:grpSp>
            <p:nvGrpSpPr>
              <p:cNvPr id="88" name="Group 65"/>
              <p:cNvGrpSpPr>
                <a:grpSpLocks/>
              </p:cNvGrpSpPr>
              <p:nvPr/>
            </p:nvGrpSpPr>
            <p:grpSpPr bwMode="auto">
              <a:xfrm>
                <a:off x="3144" y="2701"/>
                <a:ext cx="643" cy="256"/>
                <a:chOff x="4056" y="2215"/>
                <a:chExt cx="643" cy="256"/>
              </a:xfrm>
            </p:grpSpPr>
            <p:sp>
              <p:nvSpPr>
                <p:cNvPr id="90" name="Rectangle 66"/>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6</a:t>
                  </a:r>
                </a:p>
              </p:txBody>
            </p:sp>
            <p:sp>
              <p:nvSpPr>
                <p:cNvPr id="91" name="Line 67"/>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9" name="Line 68"/>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4" name="Text Box 79"/>
            <p:cNvSpPr txBox="1">
              <a:spLocks noChangeArrowheads="1"/>
            </p:cNvSpPr>
            <p:nvPr/>
          </p:nvSpPr>
          <p:spPr bwMode="auto">
            <a:xfrm>
              <a:off x="2231" y="2183"/>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grpSp>
          <p:nvGrpSpPr>
            <p:cNvPr id="55" name="Group 80"/>
            <p:cNvGrpSpPr>
              <a:grpSpLocks/>
            </p:cNvGrpSpPr>
            <p:nvPr/>
          </p:nvGrpSpPr>
          <p:grpSpPr bwMode="auto">
            <a:xfrm>
              <a:off x="1512" y="2177"/>
              <a:ext cx="1002" cy="256"/>
              <a:chOff x="2785" y="2701"/>
              <a:chExt cx="1002" cy="256"/>
            </a:xfrm>
          </p:grpSpPr>
          <p:grpSp>
            <p:nvGrpSpPr>
              <p:cNvPr id="84" name="Group 81"/>
              <p:cNvGrpSpPr>
                <a:grpSpLocks/>
              </p:cNvGrpSpPr>
              <p:nvPr/>
            </p:nvGrpSpPr>
            <p:grpSpPr bwMode="auto">
              <a:xfrm>
                <a:off x="3144" y="2701"/>
                <a:ext cx="643" cy="256"/>
                <a:chOff x="4056" y="2215"/>
                <a:chExt cx="643" cy="256"/>
              </a:xfrm>
            </p:grpSpPr>
            <p:sp>
              <p:nvSpPr>
                <p:cNvPr id="86" name="Rectangle 82"/>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4</a:t>
                  </a:r>
                </a:p>
              </p:txBody>
            </p:sp>
            <p:sp>
              <p:nvSpPr>
                <p:cNvPr id="87" name="Line 83"/>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5" name="Line 84"/>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6" name="Group 95"/>
            <p:cNvGrpSpPr>
              <a:grpSpLocks/>
            </p:cNvGrpSpPr>
            <p:nvPr/>
          </p:nvGrpSpPr>
          <p:grpSpPr bwMode="auto">
            <a:xfrm>
              <a:off x="1508" y="3050"/>
              <a:ext cx="1002" cy="256"/>
              <a:chOff x="2785" y="2701"/>
              <a:chExt cx="1002" cy="256"/>
            </a:xfrm>
          </p:grpSpPr>
          <p:grpSp>
            <p:nvGrpSpPr>
              <p:cNvPr id="80" name="Group 96"/>
              <p:cNvGrpSpPr>
                <a:grpSpLocks/>
              </p:cNvGrpSpPr>
              <p:nvPr/>
            </p:nvGrpSpPr>
            <p:grpSpPr bwMode="auto">
              <a:xfrm>
                <a:off x="3144" y="2701"/>
                <a:ext cx="643" cy="256"/>
                <a:chOff x="4056" y="2215"/>
                <a:chExt cx="643" cy="256"/>
              </a:xfrm>
            </p:grpSpPr>
            <p:sp>
              <p:nvSpPr>
                <p:cNvPr id="82" name="Rectangle 97"/>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8</a:t>
                  </a:r>
                </a:p>
              </p:txBody>
            </p:sp>
            <p:sp>
              <p:nvSpPr>
                <p:cNvPr id="83" name="Line 98"/>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1" name="Line 99"/>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7" name="Group 100"/>
            <p:cNvGrpSpPr>
              <a:grpSpLocks/>
            </p:cNvGrpSpPr>
            <p:nvPr/>
          </p:nvGrpSpPr>
          <p:grpSpPr bwMode="auto">
            <a:xfrm>
              <a:off x="2341" y="3062"/>
              <a:ext cx="1002" cy="256"/>
              <a:chOff x="2785" y="2701"/>
              <a:chExt cx="1002" cy="256"/>
            </a:xfrm>
          </p:grpSpPr>
          <p:grpSp>
            <p:nvGrpSpPr>
              <p:cNvPr id="76" name="Group 101"/>
              <p:cNvGrpSpPr>
                <a:grpSpLocks/>
              </p:cNvGrpSpPr>
              <p:nvPr/>
            </p:nvGrpSpPr>
            <p:grpSpPr bwMode="auto">
              <a:xfrm>
                <a:off x="3144" y="2701"/>
                <a:ext cx="643" cy="256"/>
                <a:chOff x="4056" y="2215"/>
                <a:chExt cx="643" cy="256"/>
              </a:xfrm>
            </p:grpSpPr>
            <p:sp>
              <p:nvSpPr>
                <p:cNvPr id="78" name="Rectangle 102"/>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2</a:t>
                  </a:r>
                </a:p>
              </p:txBody>
            </p:sp>
            <p:sp>
              <p:nvSpPr>
                <p:cNvPr id="79" name="Line 103"/>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7" name="Line 104"/>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8" name="Text Box 105"/>
            <p:cNvSpPr txBox="1">
              <a:spLocks noChangeArrowheads="1"/>
            </p:cNvSpPr>
            <p:nvPr/>
          </p:nvSpPr>
          <p:spPr bwMode="auto">
            <a:xfrm>
              <a:off x="3096" y="3074"/>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59" name="Line 106"/>
            <p:cNvSpPr>
              <a:spLocks noChangeShapeType="1"/>
            </p:cNvSpPr>
            <p:nvPr/>
          </p:nvSpPr>
          <p:spPr bwMode="auto">
            <a:xfrm>
              <a:off x="877" y="3290"/>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Line 107"/>
            <p:cNvSpPr>
              <a:spLocks noChangeShapeType="1"/>
            </p:cNvSpPr>
            <p:nvPr/>
          </p:nvSpPr>
          <p:spPr bwMode="auto">
            <a:xfrm>
              <a:off x="887" y="3575"/>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Line 108"/>
            <p:cNvSpPr>
              <a:spLocks noChangeShapeType="1"/>
            </p:cNvSpPr>
            <p:nvPr/>
          </p:nvSpPr>
          <p:spPr bwMode="auto">
            <a:xfrm>
              <a:off x="876" y="3870"/>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2" name="Text Box 109"/>
            <p:cNvSpPr txBox="1">
              <a:spLocks noChangeArrowheads="1"/>
            </p:cNvSpPr>
            <p:nvPr/>
          </p:nvSpPr>
          <p:spPr bwMode="auto">
            <a:xfrm>
              <a:off x="1019" y="3308"/>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6</a:t>
              </a:r>
            </a:p>
          </p:txBody>
        </p:sp>
        <p:sp>
          <p:nvSpPr>
            <p:cNvPr id="63" name="Text Box 110"/>
            <p:cNvSpPr txBox="1">
              <a:spLocks noChangeArrowheads="1"/>
            </p:cNvSpPr>
            <p:nvPr/>
          </p:nvSpPr>
          <p:spPr bwMode="auto">
            <a:xfrm>
              <a:off x="1019" y="3585"/>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7</a:t>
              </a:r>
            </a:p>
          </p:txBody>
        </p:sp>
        <p:sp>
          <p:nvSpPr>
            <p:cNvPr id="64" name="Text Box 111"/>
            <p:cNvSpPr txBox="1">
              <a:spLocks noChangeArrowheads="1"/>
            </p:cNvSpPr>
            <p:nvPr/>
          </p:nvSpPr>
          <p:spPr bwMode="auto">
            <a:xfrm>
              <a:off x="1019" y="3863"/>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8</a:t>
              </a:r>
            </a:p>
          </p:txBody>
        </p:sp>
        <p:sp>
          <p:nvSpPr>
            <p:cNvPr id="65" name="Text Box 112"/>
            <p:cNvSpPr txBox="1">
              <a:spLocks noChangeArrowheads="1"/>
            </p:cNvSpPr>
            <p:nvPr/>
          </p:nvSpPr>
          <p:spPr bwMode="auto">
            <a:xfrm>
              <a:off x="648" y="3304"/>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6</a:t>
              </a:r>
            </a:p>
          </p:txBody>
        </p:sp>
        <p:sp>
          <p:nvSpPr>
            <p:cNvPr id="66" name="Text Box 113"/>
            <p:cNvSpPr txBox="1">
              <a:spLocks noChangeArrowheads="1"/>
            </p:cNvSpPr>
            <p:nvPr/>
          </p:nvSpPr>
          <p:spPr bwMode="auto">
            <a:xfrm>
              <a:off x="648" y="3581"/>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7</a:t>
              </a:r>
            </a:p>
          </p:txBody>
        </p:sp>
        <p:sp>
          <p:nvSpPr>
            <p:cNvPr id="67" name="Text Box 114"/>
            <p:cNvSpPr txBox="1">
              <a:spLocks noChangeArrowheads="1"/>
            </p:cNvSpPr>
            <p:nvPr/>
          </p:nvSpPr>
          <p:spPr bwMode="auto">
            <a:xfrm>
              <a:off x="648" y="3859"/>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8</a:t>
              </a:r>
            </a:p>
          </p:txBody>
        </p:sp>
        <p:grpSp>
          <p:nvGrpSpPr>
            <p:cNvPr id="68" name="Group 115"/>
            <p:cNvGrpSpPr>
              <a:grpSpLocks/>
            </p:cNvGrpSpPr>
            <p:nvPr/>
          </p:nvGrpSpPr>
          <p:grpSpPr bwMode="auto">
            <a:xfrm>
              <a:off x="1504" y="3346"/>
              <a:ext cx="1002" cy="256"/>
              <a:chOff x="2785" y="2701"/>
              <a:chExt cx="1002" cy="256"/>
            </a:xfrm>
          </p:grpSpPr>
          <p:grpSp>
            <p:nvGrpSpPr>
              <p:cNvPr id="72" name="Group 116"/>
              <p:cNvGrpSpPr>
                <a:grpSpLocks/>
              </p:cNvGrpSpPr>
              <p:nvPr/>
            </p:nvGrpSpPr>
            <p:grpSpPr bwMode="auto">
              <a:xfrm>
                <a:off x="3144" y="2701"/>
                <a:ext cx="643" cy="256"/>
                <a:chOff x="4056" y="2215"/>
                <a:chExt cx="643" cy="256"/>
              </a:xfrm>
            </p:grpSpPr>
            <p:sp>
              <p:nvSpPr>
                <p:cNvPr id="74" name="Rectangle 117"/>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7</a:t>
                  </a:r>
                </a:p>
              </p:txBody>
            </p:sp>
            <p:sp>
              <p:nvSpPr>
                <p:cNvPr id="75" name="Line 118"/>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3" name="Line 119"/>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9" name="Text Box 145"/>
            <p:cNvSpPr txBox="1">
              <a:spLocks noChangeArrowheads="1"/>
            </p:cNvSpPr>
            <p:nvPr/>
          </p:nvSpPr>
          <p:spPr bwMode="auto">
            <a:xfrm>
              <a:off x="2258" y="3359"/>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70" name="Text Box 146"/>
            <p:cNvSpPr txBox="1">
              <a:spLocks noChangeArrowheads="1"/>
            </p:cNvSpPr>
            <p:nvPr/>
          </p:nvSpPr>
          <p:spPr bwMode="auto">
            <a:xfrm>
              <a:off x="1415" y="3649"/>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71" name="Text Box 147"/>
            <p:cNvSpPr txBox="1">
              <a:spLocks noChangeArrowheads="1"/>
            </p:cNvSpPr>
            <p:nvPr/>
          </p:nvSpPr>
          <p:spPr bwMode="auto">
            <a:xfrm>
              <a:off x="1425" y="3903"/>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grpSp>
      <p:sp>
        <p:nvSpPr>
          <p:cNvPr id="102" name="Text Box 149"/>
          <p:cNvSpPr txBox="1">
            <a:spLocks noChangeArrowheads="1"/>
          </p:cNvSpPr>
          <p:nvPr/>
        </p:nvSpPr>
        <p:spPr bwMode="auto">
          <a:xfrm>
            <a:off x="2339752" y="1786587"/>
            <a:ext cx="184858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FF"/>
                </a:solidFill>
                <a:effectLst/>
                <a:uLnTx/>
                <a:uFillTx/>
              </a:rPr>
              <a:t>深度遍历：</a:t>
            </a:r>
            <a:r>
              <a:rPr kumimoji="0" lang="en-US" altLang="zh-CN" sz="1800" b="1" i="0" u="none" strike="noStrike" kern="0" cap="none" spc="0" normalizeH="0" baseline="0" noProof="0" dirty="0" smtClean="0">
                <a:ln>
                  <a:noFill/>
                </a:ln>
                <a:solidFill>
                  <a:srgbClr val="0000FF"/>
                </a:solidFill>
                <a:effectLst/>
                <a:uLnTx/>
                <a:uFillTx/>
              </a:rPr>
              <a:t>V1</a:t>
            </a:r>
            <a:r>
              <a:rPr kumimoji="0" lang="en-US" altLang="zh-CN" sz="1800" b="1" i="0" u="none" strike="noStrike" kern="0" cap="none" spc="0" normalizeH="0" baseline="0" noProof="0" dirty="0" smtClean="0">
                <a:ln>
                  <a:noFill/>
                </a:ln>
                <a:solidFill>
                  <a:srgbClr val="0000FF"/>
                </a:solidFill>
                <a:effectLst/>
                <a:uLnTx/>
                <a:uFillTx/>
                <a:sym typeface="Symbol" pitchFamily="18" charset="2"/>
              </a:rPr>
              <a:t></a:t>
            </a:r>
          </a:p>
        </p:txBody>
      </p:sp>
      <p:sp>
        <p:nvSpPr>
          <p:cNvPr id="103" name="Text Box 150"/>
          <p:cNvSpPr txBox="1">
            <a:spLocks noChangeArrowheads="1"/>
          </p:cNvSpPr>
          <p:nvPr/>
        </p:nvSpPr>
        <p:spPr bwMode="auto">
          <a:xfrm>
            <a:off x="4152677" y="1772816"/>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V3 </a:t>
            </a:r>
          </a:p>
        </p:txBody>
      </p:sp>
      <p:sp>
        <p:nvSpPr>
          <p:cNvPr id="104" name="Text Box 151"/>
          <p:cNvSpPr txBox="1">
            <a:spLocks noChangeArrowheads="1"/>
          </p:cNvSpPr>
          <p:nvPr/>
        </p:nvSpPr>
        <p:spPr bwMode="auto">
          <a:xfrm>
            <a:off x="4757515" y="1772816"/>
            <a:ext cx="8096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V7 </a:t>
            </a:r>
          </a:p>
        </p:txBody>
      </p:sp>
      <p:sp>
        <p:nvSpPr>
          <p:cNvPr id="105" name="Text Box 152"/>
          <p:cNvSpPr txBox="1">
            <a:spLocks noChangeArrowheads="1"/>
          </p:cNvSpPr>
          <p:nvPr/>
        </p:nvSpPr>
        <p:spPr bwMode="auto">
          <a:xfrm>
            <a:off x="5363940" y="1772816"/>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V6 </a:t>
            </a:r>
          </a:p>
        </p:txBody>
      </p:sp>
      <p:sp>
        <p:nvSpPr>
          <p:cNvPr id="106" name="Text Box 153"/>
          <p:cNvSpPr txBox="1">
            <a:spLocks noChangeArrowheads="1"/>
          </p:cNvSpPr>
          <p:nvPr/>
        </p:nvSpPr>
        <p:spPr bwMode="auto">
          <a:xfrm>
            <a:off x="5968777" y="1772816"/>
            <a:ext cx="80962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V2 </a:t>
            </a:r>
          </a:p>
        </p:txBody>
      </p:sp>
      <p:sp>
        <p:nvSpPr>
          <p:cNvPr id="107" name="Text Box 154"/>
          <p:cNvSpPr txBox="1">
            <a:spLocks noChangeArrowheads="1"/>
          </p:cNvSpPr>
          <p:nvPr/>
        </p:nvSpPr>
        <p:spPr bwMode="auto">
          <a:xfrm>
            <a:off x="6575202" y="1772816"/>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V4 </a:t>
            </a:r>
          </a:p>
        </p:txBody>
      </p:sp>
      <p:sp>
        <p:nvSpPr>
          <p:cNvPr id="108" name="Text Box 155"/>
          <p:cNvSpPr txBox="1">
            <a:spLocks noChangeArrowheads="1"/>
          </p:cNvSpPr>
          <p:nvPr/>
        </p:nvSpPr>
        <p:spPr bwMode="auto">
          <a:xfrm>
            <a:off x="7180040" y="1772816"/>
            <a:ext cx="75854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V8 </a:t>
            </a:r>
          </a:p>
        </p:txBody>
      </p:sp>
      <p:sp>
        <p:nvSpPr>
          <p:cNvPr id="109" name="Text Box 156"/>
          <p:cNvSpPr txBox="1">
            <a:spLocks noChangeArrowheads="1"/>
          </p:cNvSpPr>
          <p:nvPr/>
        </p:nvSpPr>
        <p:spPr bwMode="auto">
          <a:xfrm>
            <a:off x="7784877" y="1772816"/>
            <a:ext cx="46679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rgbClr val="0000FF"/>
                </a:solidFill>
                <a:effectLst/>
                <a:uLnTx/>
                <a:uFillTx/>
                <a:sym typeface="Symbol" pitchFamily="18" charset="2"/>
              </a:rPr>
              <a:t>V5</a:t>
            </a:r>
          </a:p>
        </p:txBody>
      </p:sp>
    </p:spTree>
    <p:extLst>
      <p:ext uri="{BB962C8B-B14F-4D97-AF65-F5344CB8AC3E}">
        <p14:creationId xmlns:p14="http://schemas.microsoft.com/office/powerpoint/2010/main" xmlns="" val="264838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out)">
                                      <p:cBhvr>
                                        <p:cTn id="12" dur="500"/>
                                        <p:tgtEl>
                                          <p:spTgt spid="2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
                                            <p:txEl>
                                              <p:pRg st="0" end="0"/>
                                            </p:txEl>
                                          </p:spTgt>
                                        </p:tgtEl>
                                        <p:attrNameLst>
                                          <p:attrName>style.visibility</p:attrName>
                                        </p:attrNameLst>
                                      </p:cBhvr>
                                      <p:to>
                                        <p:strVal val="visible"/>
                                      </p:to>
                                    </p:set>
                                    <p:animEffect transition="in" filter="box(out)">
                                      <p:cBhvr>
                                        <p:cTn id="17" dur="500"/>
                                        <p:tgtEl>
                                          <p:spTgt spid="102">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3">
                                            <p:txEl>
                                              <p:pRg st="0" end="0"/>
                                            </p:txEl>
                                          </p:spTgt>
                                        </p:tgtEl>
                                        <p:attrNameLst>
                                          <p:attrName>style.visibility</p:attrName>
                                        </p:attrNameLst>
                                      </p:cBhvr>
                                      <p:to>
                                        <p:strVal val="visible"/>
                                      </p:to>
                                    </p:set>
                                    <p:animEffect transition="in" filter="box(out)">
                                      <p:cBhvr>
                                        <p:cTn id="22" dur="500"/>
                                        <p:tgtEl>
                                          <p:spTgt spid="103">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4">
                                            <p:txEl>
                                              <p:pRg st="0" end="0"/>
                                            </p:txEl>
                                          </p:spTgt>
                                        </p:tgtEl>
                                        <p:attrNameLst>
                                          <p:attrName>style.visibility</p:attrName>
                                        </p:attrNameLst>
                                      </p:cBhvr>
                                      <p:to>
                                        <p:strVal val="visible"/>
                                      </p:to>
                                    </p:set>
                                    <p:animEffect transition="in" filter="box(out)">
                                      <p:cBhvr>
                                        <p:cTn id="27" dur="500"/>
                                        <p:tgtEl>
                                          <p:spTgt spid="10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5">
                                            <p:txEl>
                                              <p:pRg st="0" end="0"/>
                                            </p:txEl>
                                          </p:spTgt>
                                        </p:tgtEl>
                                        <p:attrNameLst>
                                          <p:attrName>style.visibility</p:attrName>
                                        </p:attrNameLst>
                                      </p:cBhvr>
                                      <p:to>
                                        <p:strVal val="visible"/>
                                      </p:to>
                                    </p:set>
                                    <p:animEffect transition="in" filter="box(out)">
                                      <p:cBhvr>
                                        <p:cTn id="32" dur="500"/>
                                        <p:tgtEl>
                                          <p:spTgt spid="105">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6">
                                            <p:txEl>
                                              <p:pRg st="0" end="0"/>
                                            </p:txEl>
                                          </p:spTgt>
                                        </p:tgtEl>
                                        <p:attrNameLst>
                                          <p:attrName>style.visibility</p:attrName>
                                        </p:attrNameLst>
                                      </p:cBhvr>
                                      <p:to>
                                        <p:strVal val="visible"/>
                                      </p:to>
                                    </p:set>
                                    <p:animEffect transition="in" filter="box(out)">
                                      <p:cBhvr>
                                        <p:cTn id="37" dur="500"/>
                                        <p:tgtEl>
                                          <p:spTgt spid="106">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7">
                                            <p:txEl>
                                              <p:pRg st="0" end="0"/>
                                            </p:txEl>
                                          </p:spTgt>
                                        </p:tgtEl>
                                        <p:attrNameLst>
                                          <p:attrName>style.visibility</p:attrName>
                                        </p:attrNameLst>
                                      </p:cBhvr>
                                      <p:to>
                                        <p:strVal val="visible"/>
                                      </p:to>
                                    </p:set>
                                    <p:animEffect transition="in" filter="box(out)">
                                      <p:cBhvr>
                                        <p:cTn id="42" dur="500"/>
                                        <p:tgtEl>
                                          <p:spTgt spid="107">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8">
                                            <p:txEl>
                                              <p:pRg st="0" end="0"/>
                                            </p:txEl>
                                          </p:spTgt>
                                        </p:tgtEl>
                                        <p:attrNameLst>
                                          <p:attrName>style.visibility</p:attrName>
                                        </p:attrNameLst>
                                      </p:cBhvr>
                                      <p:to>
                                        <p:strVal val="visible"/>
                                      </p:to>
                                    </p:set>
                                    <p:animEffect transition="in" filter="box(out)">
                                      <p:cBhvr>
                                        <p:cTn id="47" dur="500"/>
                                        <p:tgtEl>
                                          <p:spTgt spid="108">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9">
                                            <p:txEl>
                                              <p:pRg st="0" end="0"/>
                                            </p:txEl>
                                          </p:spTgt>
                                        </p:tgtEl>
                                        <p:attrNameLst>
                                          <p:attrName>style.visibility</p:attrName>
                                        </p:attrNameLst>
                                      </p:cBhvr>
                                      <p:to>
                                        <p:strVal val="visible"/>
                                      </p:to>
                                    </p:set>
                                    <p:animEffect transition="in" filter="box(out)">
                                      <p:cBhvr>
                                        <p:cTn id="52" dur="500"/>
                                        <p:tgtEl>
                                          <p:spTgt spid="109">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P spid="108" grpId="0" build="p" autoUpdateAnimBg="0"/>
      <p:bldP spid="109"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a:t>基于</a:t>
            </a:r>
            <a:r>
              <a:rPr lang="zh-CN" altLang="en-US" dirty="0" smtClean="0"/>
              <a:t>邻接表的深度优先搜索算法</a:t>
            </a:r>
            <a:endParaRPr lang="zh-CN" altLang="en-US" dirty="0"/>
          </a:p>
          <a:p>
            <a:pPr>
              <a:lnSpc>
                <a:spcPct val="110000"/>
              </a:lnSpc>
            </a:pPr>
            <a:endParaRPr lang="zh-CN" altLang="en-US" dirty="0"/>
          </a:p>
        </p:txBody>
      </p:sp>
      <p:sp>
        <p:nvSpPr>
          <p:cNvPr id="4" name="Rectangle 7"/>
          <p:cNvSpPr>
            <a:spLocks noChangeArrowheads="1"/>
          </p:cNvSpPr>
          <p:nvPr/>
        </p:nvSpPr>
        <p:spPr bwMode="auto">
          <a:xfrm>
            <a:off x="395536" y="1916832"/>
            <a:ext cx="9010650"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rPr>
              <a:t>void DFS(</a:t>
            </a:r>
            <a:r>
              <a:rPr kumimoji="0" lang="en-US" altLang="zh-CN" sz="2400" b="1" i="0" u="none" strike="noStrike" kern="0" cap="none" spc="0" normalizeH="0" baseline="0" noProof="0" dirty="0" err="1" smtClean="0">
                <a:ln>
                  <a:noFill/>
                </a:ln>
                <a:solidFill>
                  <a:sysClr val="windowText" lastClr="000000"/>
                </a:solidFill>
                <a:effectLst/>
                <a:uLnTx/>
                <a:uFillTx/>
              </a:rPr>
              <a:t>ALGraph</a:t>
            </a:r>
            <a:r>
              <a:rPr kumimoji="0" lang="en-US" altLang="zh-CN" sz="2400" b="1" i="0" u="none" strike="noStrike" kern="0" cap="none" spc="0" normalizeH="0" baseline="0" noProof="0" dirty="0" smtClean="0">
                <a:ln>
                  <a:noFill/>
                </a:ln>
                <a:solidFill>
                  <a:sysClr val="windowText" lastClr="000000"/>
                </a:solidFill>
                <a:effectLst/>
                <a:uLnTx/>
                <a:uFillTx/>
              </a:rPr>
              <a:t> G, </a:t>
            </a:r>
            <a:r>
              <a:rPr kumimoji="0" lang="en-US" altLang="zh-CN" sz="2400" b="1" i="0" u="none" strike="noStrike" kern="0" cap="none" spc="0" normalizeH="0" baseline="0" noProof="0" dirty="0" err="1" smtClean="0">
                <a:ln>
                  <a:noFill/>
                </a:ln>
                <a:solidFill>
                  <a:sysClr val="windowText" lastClr="000000"/>
                </a:solidFill>
                <a:effectLst/>
                <a:uLnTx/>
                <a:uFillTx/>
              </a:rPr>
              <a:t>int</a:t>
            </a:r>
            <a:r>
              <a:rPr kumimoji="0" lang="en-US" altLang="zh-CN" sz="2400" b="1" i="0" u="none" strike="noStrike" kern="0" cap="none" spc="0" normalizeH="0" baseline="0" noProof="0" dirty="0" smtClean="0">
                <a:ln>
                  <a:noFill/>
                </a:ln>
                <a:solidFill>
                  <a:sysClr val="windowText" lastClr="000000"/>
                </a:solidFill>
                <a:effectLst/>
                <a:uLnTx/>
                <a:uFillTx/>
              </a:rPr>
              <a:t> v){   //</a:t>
            </a:r>
            <a:r>
              <a:rPr kumimoji="0" lang="zh-CN" altLang="en-US" sz="2400" b="1" i="0" u="none" strike="noStrike" kern="0" cap="none" spc="0" normalizeH="0" baseline="0" noProof="0" dirty="0" smtClean="0">
                <a:ln>
                  <a:noFill/>
                </a:ln>
                <a:solidFill>
                  <a:sysClr val="windowText" lastClr="000000"/>
                </a:solidFill>
                <a:effectLst/>
                <a:uLnTx/>
                <a:uFillTx/>
              </a:rPr>
              <a:t>图</a:t>
            </a:r>
            <a:r>
              <a:rPr kumimoji="0" lang="en-US" altLang="zh-CN" sz="2400" b="1" i="0" u="none" strike="noStrike" kern="0" cap="none" spc="0" normalizeH="0" baseline="0" noProof="0" dirty="0" smtClean="0">
                <a:ln>
                  <a:noFill/>
                </a:ln>
                <a:solidFill>
                  <a:sysClr val="windowText" lastClr="000000"/>
                </a:solidFill>
                <a:effectLst/>
                <a:uLnTx/>
                <a:uFillTx/>
              </a:rPr>
              <a:t>G</a:t>
            </a:r>
            <a:r>
              <a:rPr kumimoji="0" lang="zh-CN" altLang="en-US" sz="2400" b="1" i="0" u="none" strike="noStrike" kern="0" cap="none" spc="0" normalizeH="0" baseline="0" noProof="0" dirty="0" smtClean="0">
                <a:ln>
                  <a:noFill/>
                </a:ln>
                <a:solidFill>
                  <a:sysClr val="windowText" lastClr="000000"/>
                </a:solidFill>
                <a:effectLst/>
                <a:uLnTx/>
                <a:uFillTx/>
              </a:rPr>
              <a:t>为邻接表类型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  </a:t>
            </a:r>
            <a:r>
              <a:rPr kumimoji="0" lang="en-US" altLang="zh-CN" sz="2400" b="1" i="0" u="none" strike="noStrike" kern="0" cap="none" spc="0" normalizeH="0" baseline="0" noProof="0" dirty="0" err="1" smtClean="0">
                <a:ln>
                  <a:noFill/>
                </a:ln>
                <a:solidFill>
                  <a:sysClr val="windowText" lastClr="000000"/>
                </a:solidFill>
                <a:effectLst/>
                <a:uLnTx/>
                <a:uFillTx/>
              </a:rPr>
              <a:t>cout</a:t>
            </a:r>
            <a:r>
              <a:rPr kumimoji="0" lang="en-US" altLang="zh-CN" sz="2400" b="1" i="0" u="none" strike="noStrike" kern="0" cap="none" spc="0" normalizeH="0" baseline="0" noProof="0" dirty="0" smtClean="0">
                <a:ln>
                  <a:noFill/>
                </a:ln>
                <a:solidFill>
                  <a:sysClr val="windowText" lastClr="000000"/>
                </a:solidFill>
                <a:effectLst/>
                <a:uLnTx/>
                <a:uFillTx/>
              </a:rPr>
              <a:t>&lt;&lt;v;  visited[v] = true;   //</a:t>
            </a:r>
            <a:r>
              <a:rPr kumimoji="0" lang="zh-CN" altLang="en-US" sz="2400" b="1" i="0" u="none" strike="noStrike" kern="0" cap="none" spc="0" normalizeH="0" baseline="0" noProof="0" dirty="0" smtClean="0">
                <a:ln>
                  <a:noFill/>
                </a:ln>
                <a:solidFill>
                  <a:sysClr val="windowText" lastClr="000000"/>
                </a:solidFill>
                <a:effectLst/>
                <a:uLnTx/>
                <a:uFillTx/>
              </a:rPr>
              <a:t>访问第</a:t>
            </a:r>
            <a:r>
              <a:rPr kumimoji="0" lang="en-US" altLang="zh-CN" sz="2400" b="1" i="0" u="none" strike="noStrike" kern="0" cap="none" spc="0" normalizeH="0" baseline="0" noProof="0" dirty="0" smtClean="0">
                <a:ln>
                  <a:noFill/>
                </a:ln>
                <a:solidFill>
                  <a:sysClr val="windowText" lastClr="000000"/>
                </a:solidFill>
                <a:effectLst/>
                <a:uLnTx/>
                <a:uFillTx/>
              </a:rPr>
              <a:t>v</a:t>
            </a:r>
            <a:r>
              <a:rPr kumimoji="0" lang="zh-CN" altLang="en-US" sz="2400" b="1" i="0" u="none" strike="noStrike" kern="0" cap="none" spc="0" normalizeH="0" baseline="0" noProof="0" dirty="0" smtClean="0">
                <a:ln>
                  <a:noFill/>
                </a:ln>
                <a:solidFill>
                  <a:sysClr val="windowText" lastClr="000000"/>
                </a:solidFill>
                <a:effectLst/>
                <a:uLnTx/>
                <a:uFillTx/>
              </a:rPr>
              <a:t>个顶点</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  </a:t>
            </a:r>
            <a:r>
              <a:rPr kumimoji="0" lang="en-US" altLang="zh-CN" sz="2400" b="1" i="0" u="none" strike="noStrike" kern="0" cap="none" spc="0" normalizeH="0" baseline="0" noProof="0" dirty="0" smtClean="0">
                <a:ln>
                  <a:noFill/>
                </a:ln>
                <a:solidFill>
                  <a:sysClr val="windowText" lastClr="000000"/>
                </a:solidFill>
                <a:effectLst/>
                <a:uLnTx/>
                <a:uFillTx/>
              </a:rPr>
              <a:t>p=</a:t>
            </a:r>
            <a:r>
              <a:rPr kumimoji="0" lang="en-US" altLang="zh-CN" sz="2400" b="1" i="0" u="none" strike="noStrike" kern="0" cap="none" spc="0" normalizeH="0" baseline="0" noProof="0" dirty="0" err="1" smtClean="0">
                <a:ln>
                  <a:noFill/>
                </a:ln>
                <a:solidFill>
                  <a:sysClr val="windowText" lastClr="000000"/>
                </a:solidFill>
                <a:effectLst/>
                <a:uLnTx/>
                <a:uFillTx/>
              </a:rPr>
              <a:t>G.vertices</a:t>
            </a:r>
            <a:r>
              <a:rPr kumimoji="0" lang="en-US" altLang="zh-CN" sz="2400" b="1" i="0" u="none" strike="noStrike" kern="0" cap="none" spc="0" normalizeH="0" baseline="0" noProof="0" dirty="0" smtClean="0">
                <a:ln>
                  <a:noFill/>
                </a:ln>
                <a:solidFill>
                  <a:sysClr val="windowText" lastClr="000000"/>
                </a:solidFill>
                <a:effectLst/>
                <a:uLnTx/>
                <a:uFillTx/>
              </a:rPr>
              <a:t>[v].</a:t>
            </a:r>
            <a:r>
              <a:rPr kumimoji="0" lang="en-US" altLang="zh-CN" sz="2400" b="1" i="0" u="none" strike="noStrike" kern="0" cap="none" spc="0" normalizeH="0" baseline="0" noProof="0" dirty="0" err="1" smtClean="0">
                <a:ln>
                  <a:noFill/>
                </a:ln>
                <a:solidFill>
                  <a:sysClr val="windowText" lastClr="000000"/>
                </a:solidFill>
                <a:effectLst/>
                <a:uLnTx/>
                <a:uFillTx/>
              </a:rPr>
              <a:t>firstarc</a:t>
            </a:r>
            <a:r>
              <a:rPr kumimoji="0" lang="en-US" altLang="zh-CN" sz="2400" b="1" i="0" u="none" strike="noStrike" kern="0" cap="none" spc="0" normalizeH="0" baseline="0" noProof="0" dirty="0" smtClean="0">
                <a:ln>
                  <a:noFill/>
                </a:ln>
                <a:solidFill>
                  <a:sysClr val="windowText" lastClr="000000"/>
                </a:solidFill>
                <a:effectLst/>
                <a:uLnTx/>
                <a:uFillTx/>
              </a:rPr>
              <a:t>; //p</a:t>
            </a:r>
            <a:r>
              <a:rPr kumimoji="0" lang="zh-CN" altLang="en-US" sz="2400" b="1" i="0" u="none" strike="noStrike" kern="0" cap="none" spc="0" normalizeH="0" baseline="0" noProof="0" dirty="0" smtClean="0">
                <a:ln>
                  <a:noFill/>
                </a:ln>
                <a:solidFill>
                  <a:sysClr val="windowText" lastClr="000000"/>
                </a:solidFill>
                <a:effectLst/>
                <a:uLnTx/>
                <a:uFillTx/>
              </a:rPr>
              <a:t>指向</a:t>
            </a:r>
            <a:r>
              <a:rPr kumimoji="0" lang="en-US" altLang="zh-CN" sz="2400" b="1" i="0" u="none" strike="noStrike" kern="0" cap="none" spc="0" normalizeH="0" baseline="0" noProof="0" dirty="0" smtClean="0">
                <a:ln>
                  <a:noFill/>
                </a:ln>
                <a:solidFill>
                  <a:sysClr val="windowText" lastClr="000000"/>
                </a:solidFill>
                <a:effectLst/>
                <a:uLnTx/>
                <a:uFillTx/>
              </a:rPr>
              <a:t>v</a:t>
            </a:r>
            <a:r>
              <a:rPr kumimoji="0" lang="zh-CN" altLang="en-US" sz="2400" b="1" i="0" u="none" strike="noStrike" kern="0" cap="none" spc="0" normalizeH="0" baseline="0" noProof="0" dirty="0" smtClean="0">
                <a:ln>
                  <a:noFill/>
                </a:ln>
                <a:solidFill>
                  <a:sysClr val="windowText" lastClr="000000"/>
                </a:solidFill>
                <a:effectLst/>
                <a:uLnTx/>
                <a:uFillTx/>
              </a:rPr>
              <a:t>的边链表的第一个边结点 </a:t>
            </a:r>
          </a:p>
          <a:p>
            <a:r>
              <a:rPr kumimoji="0" lang="en-US" altLang="zh-CN" sz="2400" b="1" i="0" u="none" strike="noStrike" kern="0" cap="none" spc="0" normalizeH="0" baseline="0" noProof="0" dirty="0" smtClean="0">
                <a:ln>
                  <a:noFill/>
                </a:ln>
                <a:solidFill>
                  <a:srgbClr val="0000FF"/>
                </a:solidFill>
                <a:effectLst/>
                <a:uLnTx/>
                <a:uFillTx/>
              </a:rPr>
              <a:t>  while(p!=NULL) </a:t>
            </a:r>
            <a:r>
              <a:rPr lang="en-US" altLang="zh-CN" sz="2400" b="1" kern="0" dirty="0" smtClean="0">
                <a:solidFill>
                  <a:srgbClr val="0000FF"/>
                </a:solidFill>
              </a:rPr>
              <a:t>//</a:t>
            </a:r>
            <a:r>
              <a:rPr lang="zh-CN" altLang="en-US" sz="2400" b="1" kern="0" dirty="0" smtClean="0">
                <a:solidFill>
                  <a:srgbClr val="0000FF"/>
                </a:solidFill>
              </a:rPr>
              <a:t>边</a:t>
            </a:r>
            <a:r>
              <a:rPr lang="zh-CN" altLang="en-US" sz="2400" b="1" kern="0" dirty="0">
                <a:solidFill>
                  <a:srgbClr val="0000FF"/>
                </a:solidFill>
              </a:rPr>
              <a:t>结点非空 </a:t>
            </a:r>
            <a:endParaRPr lang="en-US" altLang="zh-CN" sz="2400" b="1" kern="0" dirty="0" smtClean="0">
              <a:solidFill>
                <a:srgbClr val="0000FF"/>
              </a:solidFil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0000FF"/>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a:solidFill>
                  <a:srgbClr val="0000FF"/>
                </a:solidFill>
              </a:rPr>
              <a:t> </a:t>
            </a:r>
            <a:r>
              <a:rPr lang="en-US" altLang="zh-CN" sz="2400" b="1" kern="0" dirty="0" smtClean="0">
                <a:solidFill>
                  <a:srgbClr val="0000FF"/>
                </a:solidFill>
              </a:rPr>
              <a:t>    </a:t>
            </a:r>
            <a:r>
              <a:rPr kumimoji="0" lang="en-US" altLang="zh-CN" sz="2400" b="1" i="0" u="none" strike="noStrike" kern="0" cap="none" spc="0" normalizeH="0" baseline="0" noProof="0" dirty="0" smtClean="0">
                <a:ln>
                  <a:noFill/>
                </a:ln>
                <a:solidFill>
                  <a:srgbClr val="0000FF"/>
                </a:solidFill>
                <a:effectLst/>
                <a:uLnTx/>
                <a:uFillTx/>
              </a:rPr>
              <a:t>w=p-&gt;</a:t>
            </a:r>
            <a:r>
              <a:rPr kumimoji="0" lang="en-US" altLang="zh-CN" sz="2400" b="1" i="0" u="none" strike="noStrike" kern="0" cap="none" spc="0" normalizeH="0" baseline="0" noProof="0" dirty="0" err="1" smtClean="0">
                <a:ln>
                  <a:noFill/>
                </a:ln>
                <a:solidFill>
                  <a:srgbClr val="0000FF"/>
                </a:solidFill>
                <a:effectLst/>
                <a:uLnTx/>
                <a:uFillTx/>
              </a:rPr>
              <a:t>adjvex</a:t>
            </a:r>
            <a:r>
              <a:rPr kumimoji="0" lang="en-US" altLang="zh-CN" sz="2400" b="1" i="0" u="none" strike="noStrike" kern="0" cap="none" spc="0" normalizeH="0" baseline="0" noProof="0" dirty="0" smtClean="0">
                <a:ln>
                  <a:noFill/>
                </a:ln>
                <a:solidFill>
                  <a:srgbClr val="0000FF"/>
                </a:solidFill>
                <a:effectLst/>
                <a:uLnTx/>
                <a:uFillTx/>
              </a:rPr>
              <a:t>;  //</a:t>
            </a:r>
            <a:r>
              <a:rPr kumimoji="0" lang="zh-CN" altLang="en-US" sz="2400" b="1" i="0" u="none" strike="noStrike" kern="0" cap="none" spc="0" normalizeH="0" baseline="0" noProof="0" dirty="0" smtClean="0">
                <a:ln>
                  <a:noFill/>
                </a:ln>
                <a:solidFill>
                  <a:srgbClr val="0000FF"/>
                </a:solidFill>
                <a:effectLst/>
                <a:uLnTx/>
                <a:uFillTx/>
              </a:rPr>
              <a:t>表示</a:t>
            </a:r>
            <a:r>
              <a:rPr kumimoji="0" lang="en-US" altLang="zh-CN" sz="2400" b="1" i="0" u="none" strike="noStrike" kern="0" cap="none" spc="0" normalizeH="0" baseline="0" noProof="0" dirty="0" smtClean="0">
                <a:ln>
                  <a:noFill/>
                </a:ln>
                <a:solidFill>
                  <a:srgbClr val="0000FF"/>
                </a:solidFill>
                <a:effectLst/>
                <a:uLnTx/>
                <a:uFillTx/>
              </a:rPr>
              <a:t>w</a:t>
            </a:r>
            <a:r>
              <a:rPr kumimoji="0" lang="zh-CN" altLang="en-US" sz="2400" b="1" i="0" u="none" strike="noStrike" kern="0" cap="none" spc="0" normalizeH="0" baseline="0" noProof="0" dirty="0" smtClean="0">
                <a:ln>
                  <a:noFill/>
                </a:ln>
                <a:solidFill>
                  <a:srgbClr val="0000FF"/>
                </a:solidFill>
                <a:effectLst/>
                <a:uLnTx/>
                <a:uFillTx/>
              </a:rPr>
              <a:t>是</a:t>
            </a:r>
            <a:r>
              <a:rPr kumimoji="0" lang="en-US" altLang="zh-CN" sz="2400" b="1" i="0" u="none" strike="noStrike" kern="0" cap="none" spc="0" normalizeH="0" baseline="0" noProof="0" dirty="0" smtClean="0">
                <a:ln>
                  <a:noFill/>
                </a:ln>
                <a:solidFill>
                  <a:srgbClr val="0000FF"/>
                </a:solidFill>
                <a:effectLst/>
                <a:uLnTx/>
                <a:uFillTx/>
              </a:rPr>
              <a:t>v</a:t>
            </a:r>
            <a:r>
              <a:rPr kumimoji="0" lang="zh-CN" altLang="en-US" sz="2400" b="1" i="0" u="none" strike="noStrike" kern="0" cap="none" spc="0" normalizeH="0" baseline="0" noProof="0" dirty="0" smtClean="0">
                <a:ln>
                  <a:noFill/>
                </a:ln>
                <a:solidFill>
                  <a:srgbClr val="0000FF"/>
                </a:solidFill>
                <a:effectLst/>
                <a:uLnTx/>
                <a:uFillTx/>
              </a:rPr>
              <a:t>的邻接点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FF"/>
                </a:solidFill>
                <a:effectLst/>
                <a:uLnTx/>
                <a:uFillTx/>
              </a:rPr>
              <a:t>     </a:t>
            </a:r>
            <a:r>
              <a:rPr kumimoji="0" lang="en-US" altLang="zh-CN" sz="2400" b="1" i="0" u="none" strike="noStrike" kern="0" cap="none" spc="0" normalizeH="0" baseline="0" noProof="0" dirty="0" smtClean="0">
                <a:ln>
                  <a:noFill/>
                </a:ln>
                <a:solidFill>
                  <a:srgbClr val="0000FF"/>
                </a:solidFill>
                <a:effectLst/>
                <a:uLnTx/>
                <a:uFillTx/>
              </a:rPr>
              <a:t>if(!visited[w])  DFS(G, w); //</a:t>
            </a:r>
            <a:r>
              <a:rPr kumimoji="0" lang="zh-CN" altLang="en-US" sz="2400" b="1" i="0" u="none" strike="noStrike" kern="0" cap="none" spc="0" normalizeH="0" baseline="0" noProof="0" dirty="0" smtClean="0">
                <a:ln>
                  <a:noFill/>
                </a:ln>
                <a:solidFill>
                  <a:srgbClr val="0000FF"/>
                </a:solidFill>
                <a:effectLst/>
                <a:uLnTx/>
                <a:uFillTx/>
              </a:rPr>
              <a:t>如果</a:t>
            </a:r>
            <a:r>
              <a:rPr kumimoji="0" lang="en-US" altLang="zh-CN" sz="2400" b="1" i="0" u="none" strike="noStrike" kern="0" cap="none" spc="0" normalizeH="0" baseline="0" noProof="0" dirty="0" smtClean="0">
                <a:ln>
                  <a:noFill/>
                </a:ln>
                <a:solidFill>
                  <a:srgbClr val="0000FF"/>
                </a:solidFill>
                <a:effectLst/>
                <a:uLnTx/>
                <a:uFillTx/>
              </a:rPr>
              <a:t>w</a:t>
            </a:r>
            <a:r>
              <a:rPr kumimoji="0" lang="zh-CN" altLang="en-US" sz="2400" b="1" i="0" u="none" strike="noStrike" kern="0" cap="none" spc="0" normalizeH="0" baseline="0" noProof="0" dirty="0" smtClean="0">
                <a:ln>
                  <a:noFill/>
                </a:ln>
                <a:solidFill>
                  <a:srgbClr val="0000FF"/>
                </a:solidFill>
                <a:effectLst/>
                <a:uLnTx/>
                <a:uFillTx/>
              </a:rPr>
              <a:t>未访问，则递归调用</a:t>
            </a:r>
            <a:r>
              <a:rPr kumimoji="0" lang="en-US" altLang="zh-CN" sz="2400" b="1" i="0" u="none" strike="noStrike" kern="0" cap="none" spc="0" normalizeH="0" baseline="0" noProof="0" dirty="0" smtClean="0">
                <a:ln>
                  <a:noFill/>
                </a:ln>
                <a:solidFill>
                  <a:srgbClr val="0000FF"/>
                </a:solidFill>
                <a:effectLst/>
                <a:uLnTx/>
                <a:uFillTx/>
              </a:rPr>
              <a:t>DFS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0000FF"/>
                </a:solidFill>
                <a:effectLst/>
                <a:uLnTx/>
                <a:uFillTx/>
              </a:rPr>
              <a:t>     p=p-&gt;</a:t>
            </a:r>
            <a:r>
              <a:rPr kumimoji="0" lang="en-US" altLang="zh-CN" sz="2400" b="1" i="0" u="none" strike="noStrike" kern="0" cap="none" spc="0" normalizeH="0" baseline="0" noProof="0" dirty="0" err="1" smtClean="0">
                <a:ln>
                  <a:noFill/>
                </a:ln>
                <a:solidFill>
                  <a:srgbClr val="0000FF"/>
                </a:solidFill>
                <a:effectLst/>
                <a:uLnTx/>
                <a:uFillTx/>
              </a:rPr>
              <a:t>nextarc</a:t>
            </a:r>
            <a:r>
              <a:rPr kumimoji="0" lang="en-US" altLang="zh-CN" sz="2400" b="1" i="0" u="none" strike="noStrike" kern="0" cap="none" spc="0" normalizeH="0" baseline="0" noProof="0" dirty="0" smtClean="0">
                <a:ln>
                  <a:noFill/>
                </a:ln>
                <a:solidFill>
                  <a:srgbClr val="0000FF"/>
                </a:solidFill>
                <a:effectLst/>
                <a:uLnTx/>
                <a:uFillTx/>
              </a:rPr>
              <a:t>; //p</a:t>
            </a:r>
            <a:r>
              <a:rPr kumimoji="0" lang="zh-CN" altLang="en-US" sz="2400" b="1" i="0" u="none" strike="noStrike" kern="0" cap="none" spc="0" normalizeH="0" baseline="0" noProof="0" dirty="0" smtClean="0">
                <a:ln>
                  <a:noFill/>
                </a:ln>
                <a:solidFill>
                  <a:srgbClr val="0000FF"/>
                </a:solidFill>
                <a:effectLst/>
                <a:uLnTx/>
                <a:uFillTx/>
              </a:rPr>
              <a:t>指向下一个边结点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FF"/>
                </a:solidFill>
                <a:effectLst/>
                <a:uLnTx/>
                <a:uFillTx/>
              </a:rPr>
              <a:t>  </a:t>
            </a:r>
            <a:r>
              <a:rPr kumimoji="0" lang="en-US" altLang="zh-CN" sz="2400" b="1" i="0" u="none" strike="noStrike" kern="0" cap="none" spc="0" normalizeH="0" baseline="0" noProof="0" dirty="0" smtClean="0">
                <a:ln>
                  <a:noFill/>
                </a:ln>
                <a:solidFill>
                  <a:srgbClr val="0000FF"/>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rPr>
              <a:t>} </a:t>
            </a:r>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a:t>深度优先</a:t>
            </a:r>
            <a:r>
              <a:rPr lang="zh-CN" altLang="en-US" dirty="0" smtClean="0"/>
              <a:t>遍历算法</a:t>
            </a:r>
            <a:endParaRPr lang="zh-CN" altLang="en-US" dirty="0"/>
          </a:p>
        </p:txBody>
      </p:sp>
      <p:sp>
        <p:nvSpPr>
          <p:cNvPr id="4" name="Rectangle 2"/>
          <p:cNvSpPr>
            <a:spLocks noChangeArrowheads="1"/>
          </p:cNvSpPr>
          <p:nvPr/>
        </p:nvSpPr>
        <p:spPr bwMode="auto">
          <a:xfrm>
            <a:off x="586124" y="1916832"/>
            <a:ext cx="7921625" cy="38225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smtClean="0">
                <a:ln>
                  <a:noFill/>
                </a:ln>
                <a:solidFill>
                  <a:srgbClr val="0000CC"/>
                </a:solidFill>
                <a:effectLst/>
                <a:uLnTx/>
                <a:uFillTx/>
                <a:ea typeface="宋体" pitchFamily="2" charset="-122"/>
              </a:rPr>
              <a:t>Boolean  visited [MAX];          </a:t>
            </a:r>
            <a:r>
              <a:rPr kumimoji="0" lang="en-US" altLang="zh-CN" sz="2000" b="1" i="0" u="none" strike="noStrike" kern="0" cap="none" spc="0" normalizeH="0" baseline="0" noProof="0" dirty="0" smtClean="0">
                <a:ln>
                  <a:noFill/>
                </a:ln>
                <a:solidFill>
                  <a:srgbClr val="000000"/>
                </a:solidFill>
                <a:effectLst/>
                <a:uLnTx/>
                <a:uFillTx/>
                <a:ea typeface="楷体_GB2312" pitchFamily="49" charset="-122"/>
              </a:rPr>
              <a:t>//</a:t>
            </a:r>
            <a:r>
              <a:rPr kumimoji="0"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 </a:t>
            </a:r>
            <a:r>
              <a:rPr kumimoji="0"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访问标志数组</a:t>
            </a:r>
            <a:endParaRPr kumimoji="0" lang="zh-CN" altLang="en-US" sz="18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endParaRP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smtClean="0">
                <a:ln>
                  <a:noFill/>
                </a:ln>
                <a:solidFill>
                  <a:srgbClr val="0000FF"/>
                </a:solidFill>
                <a:effectLst/>
                <a:uLnTx/>
                <a:uFillTx/>
                <a:ea typeface="宋体" pitchFamily="2" charset="-122"/>
              </a:rPr>
              <a:t>Void </a:t>
            </a:r>
            <a:r>
              <a:rPr kumimoji="0" lang="en-US" altLang="zh-CN" sz="2400" b="1" i="0" u="none" strike="noStrike" kern="0" cap="none" spc="0" normalizeH="0" baseline="0" noProof="0" dirty="0" err="1" smtClean="0">
                <a:ln>
                  <a:noFill/>
                </a:ln>
                <a:solidFill>
                  <a:srgbClr val="0000FF"/>
                </a:solidFill>
                <a:effectLst/>
                <a:uLnTx/>
                <a:uFillTx/>
                <a:ea typeface="宋体" pitchFamily="2" charset="-122"/>
              </a:rPr>
              <a:t>DFSTraverse</a:t>
            </a:r>
            <a:r>
              <a:rPr kumimoji="0" lang="en-US" altLang="zh-CN" sz="2400" b="1" i="0" u="none" strike="noStrike" kern="0" cap="none" spc="0" normalizeH="0" baseline="0" noProof="0" dirty="0" smtClean="0">
                <a:ln>
                  <a:noFill/>
                </a:ln>
                <a:solidFill>
                  <a:srgbClr val="0000FF"/>
                </a:solidFill>
                <a:effectLst/>
                <a:uLnTx/>
                <a:uFillTx/>
                <a:ea typeface="宋体" pitchFamily="2" charset="-122"/>
              </a:rPr>
              <a:t>(Graph  G)</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800" b="1" i="0" u="none" strike="noStrike" kern="0" cap="none" spc="0" normalizeH="0" baseline="0" noProof="0" dirty="0" smtClean="0">
                <a:ln>
                  <a:noFill/>
                </a:ln>
                <a:solidFill>
                  <a:srgbClr val="0000CC"/>
                </a:solidFill>
                <a:effectLst/>
                <a:uLnTx/>
                <a:uFillTx/>
                <a:ea typeface="宋体" pitchFamily="2" charset="-122"/>
              </a:rPr>
              <a:t>{         </a:t>
            </a:r>
            <a:r>
              <a:rPr kumimoji="0" lang="en-US" altLang="zh-CN" sz="2000" b="1" i="0" u="none" strike="noStrike" kern="0" cap="none" spc="0" normalizeH="0" baseline="0" noProof="0" dirty="0" smtClean="0">
                <a:ln>
                  <a:noFill/>
                </a:ln>
                <a:solidFill>
                  <a:srgbClr val="000000"/>
                </a:solidFill>
                <a:effectLst/>
                <a:uLnTx/>
                <a:uFillTx/>
                <a:ea typeface="楷体_GB2312" pitchFamily="49" charset="-122"/>
              </a:rPr>
              <a:t>// </a:t>
            </a:r>
            <a:r>
              <a:rPr kumimoji="0"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对图</a:t>
            </a:r>
            <a:r>
              <a:rPr kumimoji="0"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G</a:t>
            </a:r>
            <a:r>
              <a:rPr kumimoji="0"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做深度优先遍历</a:t>
            </a:r>
            <a:r>
              <a:rPr kumimoji="0" lang="zh-CN" altLang="en-US" sz="1800" b="1" i="0" u="none" strike="noStrike" kern="0" cap="none" spc="0" normalizeH="0" baseline="0" noProof="0" dirty="0" smtClean="0">
                <a:ln>
                  <a:noFill/>
                </a:ln>
                <a:solidFill>
                  <a:srgbClr val="0000CC"/>
                </a:solidFill>
                <a:effectLst/>
                <a:uLnTx/>
                <a:uFillTx/>
                <a:ea typeface="宋体" pitchFamily="2" charset="-122"/>
              </a:rPr>
              <a:t>   </a:t>
            </a:r>
            <a:endParaRPr kumimoji="0" lang="en-US" altLang="zh-CN" sz="1800" b="1" i="0" u="none" strike="noStrike" kern="0" cap="none" spc="0" normalizeH="0" baseline="0" noProof="0" dirty="0" smtClean="0">
              <a:ln>
                <a:noFill/>
              </a:ln>
              <a:solidFill>
                <a:srgbClr val="0000CC"/>
              </a:solidFill>
              <a:effectLst/>
              <a:uLnTx/>
              <a:uFillTx/>
              <a:ea typeface="宋体" pitchFamily="2" charset="-122"/>
            </a:endParaRPr>
          </a:p>
          <a:p>
            <a:pPr>
              <a:spcBef>
                <a:spcPct val="20000"/>
              </a:spcBef>
            </a:pPr>
            <a:r>
              <a:rPr kumimoji="0" lang="en-US" altLang="zh-CN" sz="2400" b="1" i="0" u="none" strike="noStrike" kern="0" cap="none" spc="0" normalizeH="0" baseline="0" noProof="0" dirty="0" smtClean="0">
                <a:ln>
                  <a:noFill/>
                </a:ln>
                <a:solidFill>
                  <a:srgbClr val="0000CC"/>
                </a:solidFill>
                <a:effectLst/>
                <a:uLnTx/>
                <a:uFillTx/>
                <a:ea typeface="宋体" pitchFamily="2" charset="-122"/>
              </a:rPr>
              <a:t>   for (v=0; v&lt;</a:t>
            </a:r>
            <a:r>
              <a:rPr kumimoji="0" lang="en-US" altLang="zh-CN" sz="2400" b="1" i="0" u="none" strike="noStrike" kern="0" cap="none" spc="0" normalizeH="0" baseline="0" noProof="0" dirty="0" err="1" smtClean="0">
                <a:ln>
                  <a:noFill/>
                </a:ln>
                <a:solidFill>
                  <a:srgbClr val="0000CC"/>
                </a:solidFill>
                <a:effectLst/>
                <a:uLnTx/>
                <a:uFillTx/>
                <a:ea typeface="宋体" pitchFamily="2" charset="-122"/>
              </a:rPr>
              <a:t>G.vexnum</a:t>
            </a:r>
            <a:r>
              <a:rPr kumimoji="0" lang="en-US" altLang="zh-CN" sz="2400" b="1" i="0" u="none" strike="noStrike" kern="0" cap="none" spc="0" normalizeH="0" baseline="0" noProof="0" dirty="0" smtClean="0">
                <a:ln>
                  <a:noFill/>
                </a:ln>
                <a:solidFill>
                  <a:srgbClr val="0000CC"/>
                </a:solidFill>
                <a:effectLst/>
                <a:uLnTx/>
                <a:uFillTx/>
                <a:ea typeface="宋体" pitchFamily="2" charset="-122"/>
              </a:rPr>
              <a:t>; ++v)  </a:t>
            </a:r>
            <a:r>
              <a:rPr lang="en-US" altLang="zh-CN" b="1" kern="0" dirty="0" smtClean="0">
                <a:solidFill>
                  <a:srgbClr val="000000"/>
                </a:solidFill>
                <a:ea typeface="楷体_GB2312" pitchFamily="49" charset="-122"/>
              </a:rPr>
              <a:t>//</a:t>
            </a:r>
            <a:r>
              <a:rPr lang="en-US" altLang="zh-CN" b="1" kern="0" dirty="0" smtClean="0">
                <a:solidFill>
                  <a:srgbClr val="000000"/>
                </a:solidFill>
                <a:latin typeface="楷体_GB2312" pitchFamily="49" charset="-122"/>
                <a:ea typeface="楷体_GB2312" pitchFamily="49" charset="-122"/>
              </a:rPr>
              <a:t> </a:t>
            </a:r>
            <a:r>
              <a:rPr lang="zh-CN" altLang="en-US" b="1" kern="0" dirty="0">
                <a:solidFill>
                  <a:srgbClr val="000000"/>
                </a:solidFill>
                <a:latin typeface="楷体_GB2312" pitchFamily="49" charset="-122"/>
                <a:ea typeface="楷体_GB2312" pitchFamily="49" charset="-122"/>
              </a:rPr>
              <a:t>访问标志数组</a:t>
            </a:r>
            <a:r>
              <a:rPr lang="zh-CN" altLang="en-US" b="1" kern="0" dirty="0" smtClean="0">
                <a:solidFill>
                  <a:srgbClr val="000000"/>
                </a:solidFill>
                <a:latin typeface="楷体_GB2312" pitchFamily="49" charset="-122"/>
                <a:ea typeface="楷体_GB2312" pitchFamily="49" charset="-122"/>
              </a:rPr>
              <a:t>初始化</a:t>
            </a:r>
            <a:endParaRPr kumimoji="0" lang="en-US" altLang="zh-CN" sz="1800" b="1" i="0" u="none" strike="noStrike" kern="0" cap="none" spc="0" normalizeH="0" baseline="0" noProof="0" dirty="0" smtClean="0">
              <a:ln>
                <a:noFill/>
              </a:ln>
              <a:solidFill>
                <a:srgbClr val="0000CC"/>
              </a:solidFill>
              <a:effectLst/>
              <a:uLnTx/>
              <a:uFillTx/>
              <a:ea typeface="宋体" pitchFamily="2" charset="-122"/>
            </a:endParaRPr>
          </a:p>
          <a:p>
            <a:pPr marL="0" marR="0" lvl="0" indent="0" defTabSz="914400" eaLnBrk="1" fontAlgn="auto" latinLnBrk="0" hangingPunct="1">
              <a:lnSpc>
                <a:spcPct val="100000"/>
              </a:lnSpc>
              <a:spcBef>
                <a:spcPct val="20000"/>
              </a:spcBef>
              <a:spcAft>
                <a:spcPts val="0"/>
              </a:spcAft>
              <a:buClrTx/>
              <a:buSzTx/>
              <a:buFontTx/>
              <a:buNone/>
              <a:tabLst/>
              <a:defRPr/>
            </a:pPr>
            <a:r>
              <a:rPr lang="en-US" altLang="zh-CN" sz="2400" b="1" kern="0" dirty="0">
                <a:solidFill>
                  <a:srgbClr val="0000CC"/>
                </a:solidFill>
                <a:ea typeface="宋体" pitchFamily="2" charset="-122"/>
              </a:rPr>
              <a:t> </a:t>
            </a:r>
            <a:r>
              <a:rPr lang="en-US" altLang="zh-CN" sz="2400" b="1" kern="0" dirty="0" smtClean="0">
                <a:solidFill>
                  <a:srgbClr val="0000CC"/>
                </a:solidFill>
                <a:ea typeface="宋体" pitchFamily="2" charset="-122"/>
              </a:rPr>
              <a:t>             </a:t>
            </a:r>
            <a:r>
              <a:rPr kumimoji="0" lang="en-US" altLang="zh-CN" sz="2400" b="1" i="0" u="none" strike="noStrike" kern="0" cap="none" spc="0" normalizeH="0" baseline="0" noProof="0" dirty="0" smtClean="0">
                <a:ln>
                  <a:noFill/>
                </a:ln>
                <a:solidFill>
                  <a:srgbClr val="0000CC"/>
                </a:solidFill>
                <a:effectLst/>
                <a:uLnTx/>
                <a:uFillTx/>
                <a:ea typeface="宋体" pitchFamily="2" charset="-122"/>
              </a:rPr>
              <a:t>visited[v] = FALSE;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smtClean="0">
                <a:ln>
                  <a:noFill/>
                </a:ln>
                <a:solidFill>
                  <a:srgbClr val="0000CC"/>
                </a:solidFill>
                <a:effectLst/>
                <a:uLnTx/>
                <a:uFillTx/>
                <a:ea typeface="宋体" pitchFamily="2" charset="-122"/>
              </a:rPr>
              <a:t>   for (v=0; v&lt;</a:t>
            </a:r>
            <a:r>
              <a:rPr kumimoji="0" lang="en-US" altLang="zh-CN" sz="2400" b="1" i="0" u="none" strike="noStrike" kern="0" cap="none" spc="0" normalizeH="0" baseline="0" noProof="0" dirty="0" err="1" smtClean="0">
                <a:ln>
                  <a:noFill/>
                </a:ln>
                <a:solidFill>
                  <a:srgbClr val="0000CC"/>
                </a:solidFill>
                <a:effectLst/>
                <a:uLnTx/>
                <a:uFillTx/>
                <a:ea typeface="宋体" pitchFamily="2" charset="-122"/>
              </a:rPr>
              <a:t>G.vexnum</a:t>
            </a:r>
            <a:r>
              <a:rPr kumimoji="0" lang="en-US" altLang="zh-CN" sz="2400" b="1" i="0" u="none" strike="noStrike" kern="0" cap="none" spc="0" normalizeH="0" baseline="0" noProof="0" dirty="0" smtClean="0">
                <a:ln>
                  <a:noFill/>
                </a:ln>
                <a:solidFill>
                  <a:srgbClr val="0000CC"/>
                </a:solidFill>
                <a:effectLst/>
                <a:uLnTx/>
                <a:uFillTx/>
                <a:ea typeface="宋体" pitchFamily="2" charset="-122"/>
              </a:rPr>
              <a:t>; ++v) </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2400" b="1" i="0" u="none" strike="noStrike" kern="0" cap="none" spc="0" normalizeH="0" baseline="0" noProof="0" dirty="0" smtClean="0">
                <a:ln>
                  <a:noFill/>
                </a:ln>
                <a:solidFill>
                  <a:srgbClr val="0000CC"/>
                </a:solidFill>
                <a:effectLst/>
                <a:uLnTx/>
                <a:uFillTx/>
                <a:ea typeface="宋体" pitchFamily="2" charset="-122"/>
              </a:rPr>
              <a:t>         if (!visited[v])   </a:t>
            </a:r>
          </a:p>
          <a:p>
            <a:pPr marL="0" marR="0" lvl="0" indent="0" defTabSz="914400" eaLnBrk="1" fontAlgn="auto" latinLnBrk="0" hangingPunct="1">
              <a:lnSpc>
                <a:spcPct val="100000"/>
              </a:lnSpc>
              <a:spcBef>
                <a:spcPct val="20000"/>
              </a:spcBef>
              <a:spcAft>
                <a:spcPts val="0"/>
              </a:spcAft>
              <a:buClrTx/>
              <a:buSzTx/>
              <a:buFontTx/>
              <a:buNone/>
              <a:tabLst/>
              <a:defRPr/>
            </a:pPr>
            <a:r>
              <a:rPr lang="en-US" altLang="zh-CN" b="1" kern="0" dirty="0">
                <a:solidFill>
                  <a:srgbClr val="FF0000"/>
                </a:solidFill>
                <a:ea typeface="宋体" pitchFamily="2" charset="-122"/>
              </a:rPr>
              <a:t> </a:t>
            </a:r>
            <a:r>
              <a:rPr lang="en-US" altLang="zh-CN" b="1" kern="0" dirty="0" smtClean="0">
                <a:solidFill>
                  <a:srgbClr val="FF0000"/>
                </a:solidFill>
                <a:ea typeface="宋体" pitchFamily="2" charset="-122"/>
              </a:rPr>
              <a:t>              </a:t>
            </a:r>
            <a:r>
              <a:rPr kumimoji="0" lang="en-US" altLang="zh-CN" sz="2400" b="1" i="0" u="none" strike="noStrike" kern="0" cap="none" spc="0" normalizeH="0" baseline="0" noProof="0" dirty="0" smtClean="0">
                <a:ln>
                  <a:noFill/>
                </a:ln>
                <a:solidFill>
                  <a:srgbClr val="FF0000"/>
                </a:solidFill>
                <a:effectLst/>
                <a:uLnTx/>
                <a:uFillTx/>
                <a:ea typeface="宋体" pitchFamily="2" charset="-122"/>
              </a:rPr>
              <a:t>DFS(</a:t>
            </a:r>
            <a:r>
              <a:rPr kumimoji="0" lang="en-US" altLang="zh-CN" sz="2400" b="1" i="0" u="none" strike="noStrike" kern="0" cap="none" spc="0" normalizeH="0" baseline="0" noProof="0" dirty="0" err="1" smtClean="0">
                <a:ln>
                  <a:noFill/>
                </a:ln>
                <a:solidFill>
                  <a:srgbClr val="FF0000"/>
                </a:solidFill>
                <a:effectLst/>
                <a:uLnTx/>
                <a:uFillTx/>
                <a:ea typeface="宋体" pitchFamily="2" charset="-122"/>
              </a:rPr>
              <a:t>G,v</a:t>
            </a:r>
            <a:r>
              <a:rPr kumimoji="0" lang="en-US" altLang="zh-CN" sz="2400" b="1" i="0" u="none" strike="noStrike" kern="0" cap="none" spc="0" normalizeH="0" baseline="0" noProof="0" dirty="0" smtClean="0">
                <a:ln>
                  <a:noFill/>
                </a:ln>
                <a:solidFill>
                  <a:srgbClr val="FF0000"/>
                </a:solidFill>
                <a:effectLst/>
                <a:uLnTx/>
                <a:uFillTx/>
                <a:ea typeface="宋体" pitchFamily="2" charset="-122"/>
              </a:rPr>
              <a:t>); </a:t>
            </a:r>
            <a:r>
              <a:rPr kumimoji="0" lang="en-US" altLang="zh-CN" sz="1800" b="1" i="0" u="none" strike="noStrike" kern="0" cap="none" spc="0" normalizeH="0" baseline="0" noProof="0" dirty="0" smtClean="0">
                <a:ln>
                  <a:noFill/>
                </a:ln>
                <a:solidFill>
                  <a:srgbClr val="FF0000"/>
                </a:solidFill>
                <a:effectLst/>
                <a:uLnTx/>
                <a:uFillTx/>
                <a:ea typeface="宋体" pitchFamily="2" charset="-122"/>
              </a:rPr>
              <a:t>  </a:t>
            </a:r>
            <a:r>
              <a:rPr kumimoji="0" lang="en-US" altLang="zh-CN" sz="2000" b="1" i="0" u="none" strike="noStrike" kern="0" cap="none" spc="0" normalizeH="0" baseline="0" noProof="0" dirty="0" smtClean="0">
                <a:ln>
                  <a:noFill/>
                </a:ln>
                <a:solidFill>
                  <a:srgbClr val="000000"/>
                </a:solidFill>
                <a:effectLst/>
                <a:uLnTx/>
                <a:uFillTx/>
                <a:ea typeface="楷体_GB2312" pitchFamily="49" charset="-122"/>
              </a:rPr>
              <a:t>//</a:t>
            </a:r>
            <a:r>
              <a:rPr kumimoji="0"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 </a:t>
            </a:r>
            <a:r>
              <a:rPr kumimoji="0"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rPr>
              <a:t>对尚未访问的顶点调用</a:t>
            </a:r>
            <a:r>
              <a:rPr kumimoji="0" lang="en-US" altLang="zh-CN" sz="2000" b="1" i="0" u="none" strike="noStrike" kern="0" cap="none" spc="0" normalizeH="0" baseline="0" noProof="0" dirty="0" smtClean="0">
                <a:ln>
                  <a:noFill/>
                </a:ln>
                <a:solidFill>
                  <a:srgbClr val="000000"/>
                </a:solidFill>
                <a:effectLst/>
                <a:uLnTx/>
                <a:uFillTx/>
                <a:ea typeface="楷体_GB2312" pitchFamily="49" charset="-122"/>
              </a:rPr>
              <a:t>DFS</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altLang="zh-CN" sz="1800" b="1" i="0" u="none" strike="noStrike" kern="0" cap="none" spc="0" normalizeH="0" baseline="0" noProof="0" dirty="0" smtClean="0">
                <a:ln>
                  <a:noFill/>
                </a:ln>
                <a:solidFill>
                  <a:srgbClr val="0000CC"/>
                </a:solidFill>
                <a:effectLst/>
                <a:uLnTx/>
                <a:uFillTx/>
                <a:ea typeface="宋体" pitchFamily="2" charset="-122"/>
              </a:rPr>
              <a:t> }</a:t>
            </a:r>
            <a:endParaRPr kumimoji="0" lang="en-US" altLang="zh-CN" sz="1800" b="1" i="0" u="none" strike="noStrike" kern="0" cap="none" spc="0" normalizeH="0" baseline="0" noProof="0" dirty="0" smtClean="0">
              <a:ln>
                <a:noFill/>
              </a:ln>
              <a:solidFill>
                <a:srgbClr val="000000"/>
              </a:solidFill>
              <a:effectLst/>
              <a:uLnTx/>
              <a:uFillTx/>
              <a:ea typeface="宋体" pitchFamily="2" charset="-122"/>
            </a:endParaRPr>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pPr>
              <a:lnSpc>
                <a:spcPct val="110000"/>
              </a:lnSpc>
            </a:pPr>
            <a:r>
              <a:rPr lang="en-US" altLang="zh-CN" dirty="0"/>
              <a:t>DFS</a:t>
            </a:r>
            <a:r>
              <a:rPr lang="zh-CN" altLang="en-US" dirty="0"/>
              <a:t>算法效率分析</a:t>
            </a:r>
          </a:p>
          <a:p>
            <a:pPr lvl="1">
              <a:lnSpc>
                <a:spcPct val="110000"/>
              </a:lnSpc>
            </a:pPr>
            <a:r>
              <a:rPr lang="zh-CN" altLang="en-US" dirty="0"/>
              <a:t>用邻接矩阵来表示图，遍历图中每一个顶点都要</a:t>
            </a:r>
            <a:r>
              <a:rPr lang="zh-CN" altLang="en-US" dirty="0">
                <a:solidFill>
                  <a:srgbClr val="FF0000"/>
                </a:solidFill>
              </a:rPr>
              <a:t>从头扫描</a:t>
            </a:r>
            <a:r>
              <a:rPr lang="zh-CN" altLang="en-US" dirty="0"/>
              <a:t>该顶点所在行，时间复杂度为</a:t>
            </a:r>
            <a:r>
              <a:rPr lang="en-US" altLang="zh-CN" dirty="0"/>
              <a:t>O(n</a:t>
            </a:r>
            <a:r>
              <a:rPr lang="en-US" altLang="zh-CN" baseline="30000" dirty="0"/>
              <a:t>2</a:t>
            </a:r>
            <a:r>
              <a:rPr lang="en-US" altLang="zh-CN" dirty="0"/>
              <a:t>)</a:t>
            </a:r>
            <a:r>
              <a:rPr lang="zh-CN" altLang="en-US" dirty="0"/>
              <a:t>。</a:t>
            </a:r>
          </a:p>
          <a:p>
            <a:pPr lvl="1">
              <a:lnSpc>
                <a:spcPct val="110000"/>
              </a:lnSpc>
            </a:pPr>
            <a:r>
              <a:rPr lang="zh-CN" altLang="en-US" dirty="0"/>
              <a:t>用邻接表来表示图</a:t>
            </a:r>
            <a:r>
              <a:rPr lang="zh-CN" altLang="en-US" dirty="0" smtClean="0"/>
              <a:t>，找邻接点所需时间为</a:t>
            </a:r>
            <a:r>
              <a:rPr lang="en-US" altLang="zh-CN" dirty="0" smtClean="0"/>
              <a:t>O(e),</a:t>
            </a:r>
            <a:r>
              <a:rPr lang="zh-CN" altLang="en-US" dirty="0" smtClean="0"/>
              <a:t> 加上</a:t>
            </a:r>
            <a:r>
              <a:rPr lang="zh-CN" altLang="en-US" dirty="0"/>
              <a:t>访问 </a:t>
            </a:r>
            <a:r>
              <a:rPr lang="en-US" altLang="zh-CN" dirty="0"/>
              <a:t>n</a:t>
            </a:r>
            <a:r>
              <a:rPr lang="zh-CN" altLang="en-US" dirty="0"/>
              <a:t>个头结点的时间，时间复杂度为</a:t>
            </a:r>
            <a:r>
              <a:rPr lang="en-US" altLang="zh-CN" dirty="0"/>
              <a:t>O(</a:t>
            </a:r>
            <a:r>
              <a:rPr lang="en-US" altLang="zh-CN" dirty="0" err="1"/>
              <a:t>n+e</a:t>
            </a:r>
            <a:r>
              <a:rPr lang="en-US" altLang="zh-CN" dirty="0"/>
              <a:t>)</a:t>
            </a:r>
            <a:r>
              <a:rPr lang="zh-CN" altLang="en-US" dirty="0"/>
              <a:t>。</a:t>
            </a:r>
          </a:p>
          <a:p>
            <a:pPr lvl="1">
              <a:lnSpc>
                <a:spcPct val="110000"/>
              </a:lnSpc>
            </a:pPr>
            <a:r>
              <a:rPr lang="zh-CN" altLang="en-US" dirty="0" smtClean="0">
                <a:solidFill>
                  <a:srgbClr val="FF0000"/>
                </a:solidFill>
              </a:rPr>
              <a:t>结论</a:t>
            </a:r>
            <a:endParaRPr lang="zh-CN" altLang="en-US" dirty="0">
              <a:solidFill>
                <a:srgbClr val="FF0000"/>
              </a:solidFill>
            </a:endParaRPr>
          </a:p>
          <a:p>
            <a:pPr lvl="2">
              <a:lnSpc>
                <a:spcPct val="110000"/>
              </a:lnSpc>
            </a:pPr>
            <a:r>
              <a:rPr lang="zh-CN" altLang="en-US" dirty="0">
                <a:solidFill>
                  <a:srgbClr val="FF0000"/>
                </a:solidFill>
              </a:rPr>
              <a:t>稠密图</a:t>
            </a:r>
            <a:r>
              <a:rPr lang="zh-CN" altLang="en-US" dirty="0"/>
              <a:t>适于在</a:t>
            </a:r>
            <a:r>
              <a:rPr lang="zh-CN" altLang="en-US" dirty="0">
                <a:solidFill>
                  <a:srgbClr val="FF0000"/>
                </a:solidFill>
              </a:rPr>
              <a:t>邻接矩阵</a:t>
            </a:r>
            <a:r>
              <a:rPr lang="zh-CN" altLang="en-US" dirty="0"/>
              <a:t>上进行深度</a:t>
            </a:r>
            <a:r>
              <a:rPr lang="zh-CN" altLang="en-US" dirty="0" smtClean="0"/>
              <a:t>遍历</a:t>
            </a:r>
            <a:endParaRPr lang="zh-CN" altLang="en-US" dirty="0"/>
          </a:p>
          <a:p>
            <a:pPr lvl="2">
              <a:lnSpc>
                <a:spcPct val="110000"/>
              </a:lnSpc>
            </a:pPr>
            <a:r>
              <a:rPr lang="zh-CN" altLang="en-US" dirty="0">
                <a:solidFill>
                  <a:srgbClr val="FF0000"/>
                </a:solidFill>
              </a:rPr>
              <a:t>稀疏图</a:t>
            </a:r>
            <a:r>
              <a:rPr lang="zh-CN" altLang="en-US" dirty="0"/>
              <a:t>适于在</a:t>
            </a:r>
            <a:r>
              <a:rPr lang="zh-CN" altLang="en-US" dirty="0">
                <a:solidFill>
                  <a:srgbClr val="FF0000"/>
                </a:solidFill>
              </a:rPr>
              <a:t>邻接表</a:t>
            </a:r>
            <a:r>
              <a:rPr lang="zh-CN" altLang="en-US" dirty="0"/>
              <a:t>上进行深度</a:t>
            </a:r>
            <a:r>
              <a:rPr lang="zh-CN" altLang="en-US" dirty="0" smtClean="0"/>
              <a:t>遍历</a:t>
            </a:r>
            <a:endParaRPr lang="zh-CN" altLang="en-US" dirty="0"/>
          </a:p>
          <a:p>
            <a:pPr lvl="1">
              <a:lnSpc>
                <a:spcPct val="110000"/>
              </a:lnSpc>
            </a:pPr>
            <a:endParaRPr lang="zh-CN" altLang="en-US" dirty="0"/>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smtClean="0"/>
              <a:t>广度优先搜索</a:t>
            </a:r>
            <a:endParaRPr lang="en-US" altLang="zh-CN" dirty="0" smtClean="0"/>
          </a:p>
          <a:p>
            <a:pPr lvl="1"/>
            <a:r>
              <a:rPr lang="zh-CN" altLang="en-US" dirty="0"/>
              <a:t>基本</a:t>
            </a:r>
            <a:r>
              <a:rPr lang="zh-CN" altLang="en-US" dirty="0" smtClean="0"/>
              <a:t>思想</a:t>
            </a:r>
            <a:endParaRPr lang="en-US" altLang="zh-CN" dirty="0" smtClean="0"/>
          </a:p>
          <a:p>
            <a:pPr lvl="2">
              <a:lnSpc>
                <a:spcPct val="110000"/>
              </a:lnSpc>
            </a:pPr>
            <a:r>
              <a:rPr lang="zh-CN" altLang="en-US" dirty="0" smtClean="0">
                <a:solidFill>
                  <a:schemeClr val="tx1"/>
                </a:solidFill>
                <a:ea typeface="宋体" pitchFamily="2" charset="-122"/>
              </a:rPr>
              <a:t>访问</a:t>
            </a:r>
            <a:r>
              <a:rPr lang="zh-CN" altLang="en-US" dirty="0">
                <a:solidFill>
                  <a:schemeClr val="tx1"/>
                </a:solidFill>
                <a:ea typeface="宋体" pitchFamily="2" charset="-122"/>
              </a:rPr>
              <a:t>顶点</a:t>
            </a:r>
            <a:r>
              <a:rPr lang="en-US" altLang="zh-CN" i="1" dirty="0">
                <a:solidFill>
                  <a:schemeClr val="tx1"/>
                </a:solidFill>
                <a:ea typeface="宋体" pitchFamily="2" charset="-122"/>
              </a:rPr>
              <a:t>v</a:t>
            </a:r>
            <a:r>
              <a:rPr lang="zh-CN" altLang="en-US" dirty="0">
                <a:solidFill>
                  <a:schemeClr val="tx1"/>
                </a:solidFill>
                <a:ea typeface="宋体" pitchFamily="2" charset="-122"/>
              </a:rPr>
              <a:t>；</a:t>
            </a:r>
          </a:p>
          <a:p>
            <a:pPr lvl="2" algn="just">
              <a:lnSpc>
                <a:spcPct val="110000"/>
              </a:lnSpc>
            </a:pPr>
            <a:r>
              <a:rPr lang="zh-CN" altLang="en-US" dirty="0">
                <a:solidFill>
                  <a:srgbClr val="0000FF"/>
                </a:solidFill>
                <a:ea typeface="宋体" pitchFamily="2" charset="-122"/>
              </a:rPr>
              <a:t>依次</a:t>
            </a:r>
            <a:r>
              <a:rPr lang="zh-CN" altLang="en-US" dirty="0">
                <a:solidFill>
                  <a:schemeClr val="tx1"/>
                </a:solidFill>
                <a:ea typeface="宋体" pitchFamily="2" charset="-122"/>
              </a:rPr>
              <a:t>访问</a:t>
            </a:r>
            <a:r>
              <a:rPr lang="en-US" altLang="zh-CN" i="1" dirty="0">
                <a:solidFill>
                  <a:schemeClr val="tx1"/>
                </a:solidFill>
                <a:ea typeface="宋体" pitchFamily="2" charset="-122"/>
              </a:rPr>
              <a:t>v</a:t>
            </a:r>
            <a:r>
              <a:rPr lang="zh-CN" altLang="en-US" dirty="0">
                <a:solidFill>
                  <a:schemeClr val="tx1"/>
                </a:solidFill>
                <a:ea typeface="宋体" pitchFamily="2" charset="-122"/>
              </a:rPr>
              <a:t>的各个未被访问的邻接点</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1</a:t>
            </a:r>
            <a:r>
              <a:rPr lang="en-US" altLang="zh-CN" dirty="0">
                <a:solidFill>
                  <a:schemeClr val="tx1"/>
                </a:solidFill>
                <a:ea typeface="宋体" pitchFamily="2" charset="-122"/>
              </a:rPr>
              <a:t>, </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2</a:t>
            </a:r>
            <a:r>
              <a:rPr lang="en-US" altLang="zh-CN" dirty="0">
                <a:solidFill>
                  <a:schemeClr val="tx1"/>
                </a:solidFill>
                <a:ea typeface="宋体" pitchFamily="2" charset="-122"/>
              </a:rPr>
              <a:t>, …, </a:t>
            </a:r>
            <a:r>
              <a:rPr lang="en-US" altLang="zh-CN" i="1" dirty="0" err="1">
                <a:solidFill>
                  <a:schemeClr val="tx1"/>
                </a:solidFill>
                <a:ea typeface="宋体" pitchFamily="2" charset="-122"/>
              </a:rPr>
              <a:t>v</a:t>
            </a:r>
            <a:r>
              <a:rPr lang="en-US" altLang="zh-CN" i="1" baseline="-30000" dirty="0" err="1">
                <a:solidFill>
                  <a:schemeClr val="tx1"/>
                </a:solidFill>
                <a:ea typeface="宋体" pitchFamily="2" charset="-122"/>
              </a:rPr>
              <a:t>k</a:t>
            </a:r>
            <a:r>
              <a:rPr lang="zh-CN" altLang="en-US" dirty="0">
                <a:solidFill>
                  <a:schemeClr val="tx1"/>
                </a:solidFill>
                <a:ea typeface="宋体" pitchFamily="2" charset="-122"/>
              </a:rPr>
              <a:t>；</a:t>
            </a:r>
          </a:p>
          <a:p>
            <a:pPr lvl="2" algn="just">
              <a:lnSpc>
                <a:spcPct val="110000"/>
              </a:lnSpc>
            </a:pPr>
            <a:r>
              <a:rPr lang="zh-CN" altLang="en-US" dirty="0">
                <a:solidFill>
                  <a:schemeClr val="tx1"/>
                </a:solidFill>
                <a:ea typeface="宋体" pitchFamily="2" charset="-122"/>
              </a:rPr>
              <a:t>分别从</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1</a:t>
            </a:r>
            <a:r>
              <a:rPr lang="zh-CN" altLang="en-US" dirty="0">
                <a:solidFill>
                  <a:schemeClr val="tx1"/>
                </a:solidFill>
                <a:ea typeface="宋体" pitchFamily="2" charset="-122"/>
              </a:rPr>
              <a:t>，</a:t>
            </a:r>
            <a:r>
              <a:rPr lang="en-US" altLang="zh-CN" i="1" dirty="0">
                <a:solidFill>
                  <a:schemeClr val="tx1"/>
                </a:solidFill>
                <a:ea typeface="宋体" pitchFamily="2" charset="-122"/>
              </a:rPr>
              <a:t>v</a:t>
            </a:r>
            <a:r>
              <a:rPr lang="en-US" altLang="zh-CN" baseline="-30000" dirty="0">
                <a:solidFill>
                  <a:schemeClr val="tx1"/>
                </a:solidFill>
                <a:ea typeface="宋体" pitchFamily="2" charset="-122"/>
              </a:rPr>
              <a:t>2</a:t>
            </a:r>
            <a:r>
              <a:rPr lang="zh-CN" altLang="en-US" dirty="0">
                <a:solidFill>
                  <a:schemeClr val="tx1"/>
                </a:solidFill>
                <a:ea typeface="宋体" pitchFamily="2" charset="-122"/>
              </a:rPr>
              <a:t>，</a:t>
            </a:r>
            <a:r>
              <a:rPr lang="en-US" altLang="zh-CN" dirty="0">
                <a:solidFill>
                  <a:schemeClr val="tx1"/>
                </a:solidFill>
                <a:ea typeface="宋体" pitchFamily="2" charset="-122"/>
              </a:rPr>
              <a:t>…</a:t>
            </a:r>
            <a:r>
              <a:rPr lang="zh-CN" altLang="en-US" dirty="0">
                <a:solidFill>
                  <a:schemeClr val="tx1"/>
                </a:solidFill>
                <a:ea typeface="宋体" pitchFamily="2" charset="-122"/>
              </a:rPr>
              <a:t>，</a:t>
            </a:r>
            <a:r>
              <a:rPr lang="en-US" altLang="zh-CN" i="1" dirty="0" err="1">
                <a:solidFill>
                  <a:schemeClr val="tx1"/>
                </a:solidFill>
                <a:ea typeface="宋体" pitchFamily="2" charset="-122"/>
              </a:rPr>
              <a:t>v</a:t>
            </a:r>
            <a:r>
              <a:rPr lang="en-US" altLang="zh-CN" i="1" baseline="-30000" dirty="0" err="1">
                <a:solidFill>
                  <a:schemeClr val="tx1"/>
                </a:solidFill>
                <a:ea typeface="宋体" pitchFamily="2" charset="-122"/>
              </a:rPr>
              <a:t>k</a:t>
            </a:r>
            <a:r>
              <a:rPr lang="zh-CN" altLang="en-US" dirty="0">
                <a:solidFill>
                  <a:schemeClr val="tx1"/>
                </a:solidFill>
                <a:ea typeface="宋体" pitchFamily="2" charset="-122"/>
              </a:rPr>
              <a:t>出发依次访问它们未被访问的邻接点，并使“</a:t>
            </a:r>
            <a:r>
              <a:rPr lang="zh-CN" altLang="en-US" dirty="0">
                <a:solidFill>
                  <a:srgbClr val="0000FF"/>
                </a:solidFill>
                <a:ea typeface="宋体" pitchFamily="2" charset="-122"/>
              </a:rPr>
              <a:t>先</a:t>
            </a:r>
            <a:r>
              <a:rPr lang="zh-CN" altLang="en-US" dirty="0">
                <a:solidFill>
                  <a:schemeClr val="tx1"/>
                </a:solidFill>
                <a:ea typeface="宋体" pitchFamily="2" charset="-122"/>
              </a:rPr>
              <a:t>被访问顶点的邻接点”</a:t>
            </a:r>
            <a:r>
              <a:rPr lang="zh-CN" altLang="en-US" dirty="0">
                <a:solidFill>
                  <a:srgbClr val="0000FF"/>
                </a:solidFill>
                <a:ea typeface="宋体" pitchFamily="2" charset="-122"/>
              </a:rPr>
              <a:t>先</a:t>
            </a:r>
            <a:r>
              <a:rPr lang="zh-CN" altLang="en-US" dirty="0">
                <a:solidFill>
                  <a:schemeClr val="tx1"/>
                </a:solidFill>
                <a:ea typeface="宋体" pitchFamily="2" charset="-122"/>
              </a:rPr>
              <a:t>于“后被访问顶点的邻接点”被访问。直至图中所有与顶点</a:t>
            </a:r>
            <a:r>
              <a:rPr lang="en-US" altLang="zh-CN" i="1" dirty="0">
                <a:solidFill>
                  <a:schemeClr val="tx1"/>
                </a:solidFill>
                <a:ea typeface="宋体" pitchFamily="2" charset="-122"/>
              </a:rPr>
              <a:t>v</a:t>
            </a:r>
            <a:r>
              <a:rPr lang="zh-CN" altLang="en-US" dirty="0">
                <a:solidFill>
                  <a:schemeClr val="tx1"/>
                </a:solidFill>
                <a:ea typeface="宋体" pitchFamily="2" charset="-122"/>
              </a:rPr>
              <a:t>有路径相通的顶点都被访问到。</a:t>
            </a:r>
          </a:p>
          <a:p>
            <a:pPr lvl="2"/>
            <a:endParaRPr lang="zh-CN" altLang="en-US" dirty="0"/>
          </a:p>
        </p:txBody>
      </p:sp>
      <p:grpSp>
        <p:nvGrpSpPr>
          <p:cNvPr id="5" name="Group 4"/>
          <p:cNvGrpSpPr>
            <a:grpSpLocks/>
          </p:cNvGrpSpPr>
          <p:nvPr/>
        </p:nvGrpSpPr>
        <p:grpSpPr bwMode="auto">
          <a:xfrm>
            <a:off x="522288" y="4750680"/>
            <a:ext cx="2114550" cy="2036763"/>
            <a:chOff x="926" y="2644"/>
            <a:chExt cx="1332" cy="1283"/>
          </a:xfrm>
        </p:grpSpPr>
        <p:sp>
          <p:nvSpPr>
            <p:cNvPr id="7" name="Oval 5"/>
            <p:cNvSpPr>
              <a:spLocks noChangeArrowheads="1"/>
            </p:cNvSpPr>
            <p:nvPr/>
          </p:nvSpPr>
          <p:spPr bwMode="auto">
            <a:xfrm>
              <a:off x="1456" y="2644"/>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V1</a:t>
              </a:r>
            </a:p>
          </p:txBody>
        </p:sp>
        <p:sp>
          <p:nvSpPr>
            <p:cNvPr id="8" name="Oval 6"/>
            <p:cNvSpPr>
              <a:spLocks noChangeArrowheads="1"/>
            </p:cNvSpPr>
            <p:nvPr/>
          </p:nvSpPr>
          <p:spPr bwMode="auto">
            <a:xfrm>
              <a:off x="1097"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V2</a:t>
              </a:r>
            </a:p>
          </p:txBody>
        </p:sp>
        <p:sp>
          <p:nvSpPr>
            <p:cNvPr id="9" name="Oval 7"/>
            <p:cNvSpPr>
              <a:spLocks noChangeArrowheads="1"/>
            </p:cNvSpPr>
            <p:nvPr/>
          </p:nvSpPr>
          <p:spPr bwMode="auto">
            <a:xfrm>
              <a:off x="926"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V4</a:t>
              </a:r>
            </a:p>
          </p:txBody>
        </p:sp>
        <p:sp>
          <p:nvSpPr>
            <p:cNvPr id="10" name="Oval 8"/>
            <p:cNvSpPr>
              <a:spLocks noChangeArrowheads="1"/>
            </p:cNvSpPr>
            <p:nvPr/>
          </p:nvSpPr>
          <p:spPr bwMode="auto">
            <a:xfrm>
              <a:off x="1288"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V5</a:t>
              </a:r>
            </a:p>
          </p:txBody>
        </p:sp>
        <p:sp>
          <p:nvSpPr>
            <p:cNvPr id="11" name="Oval 9"/>
            <p:cNvSpPr>
              <a:spLocks noChangeArrowheads="1"/>
            </p:cNvSpPr>
            <p:nvPr/>
          </p:nvSpPr>
          <p:spPr bwMode="auto">
            <a:xfrm>
              <a:off x="1851" y="29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V3</a:t>
              </a:r>
            </a:p>
          </p:txBody>
        </p:sp>
        <p:sp>
          <p:nvSpPr>
            <p:cNvPr id="12" name="Oval 10"/>
            <p:cNvSpPr>
              <a:spLocks noChangeArrowheads="1"/>
            </p:cNvSpPr>
            <p:nvPr/>
          </p:nvSpPr>
          <p:spPr bwMode="auto">
            <a:xfrm>
              <a:off x="2047"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V7</a:t>
              </a:r>
            </a:p>
          </p:txBody>
        </p:sp>
        <p:sp>
          <p:nvSpPr>
            <p:cNvPr id="13" name="Oval 11"/>
            <p:cNvSpPr>
              <a:spLocks noChangeArrowheads="1"/>
            </p:cNvSpPr>
            <p:nvPr/>
          </p:nvSpPr>
          <p:spPr bwMode="auto">
            <a:xfrm>
              <a:off x="1654" y="334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V6</a:t>
              </a:r>
            </a:p>
          </p:txBody>
        </p:sp>
        <p:sp>
          <p:nvSpPr>
            <p:cNvPr id="14" name="Oval 12"/>
            <p:cNvSpPr>
              <a:spLocks noChangeArrowheads="1"/>
            </p:cNvSpPr>
            <p:nvPr/>
          </p:nvSpPr>
          <p:spPr bwMode="auto">
            <a:xfrm>
              <a:off x="1127" y="3716"/>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V8</a:t>
              </a:r>
            </a:p>
          </p:txBody>
        </p:sp>
        <p:sp>
          <p:nvSpPr>
            <p:cNvPr id="15" name="Line 13"/>
            <p:cNvSpPr>
              <a:spLocks noChangeShapeType="1"/>
            </p:cNvSpPr>
            <p:nvPr/>
          </p:nvSpPr>
          <p:spPr bwMode="auto">
            <a:xfrm flipH="1">
              <a:off x="1311" y="2833"/>
              <a:ext cx="178"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14"/>
            <p:cNvSpPr>
              <a:spLocks noChangeShapeType="1"/>
            </p:cNvSpPr>
            <p:nvPr/>
          </p:nvSpPr>
          <p:spPr bwMode="auto">
            <a:xfrm>
              <a:off x="1645" y="2822"/>
              <a:ext cx="211"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15"/>
            <p:cNvSpPr>
              <a:spLocks noChangeShapeType="1"/>
            </p:cNvSpPr>
            <p:nvPr/>
          </p:nvSpPr>
          <p:spPr bwMode="auto">
            <a:xfrm flipH="1">
              <a:off x="1067" y="3166"/>
              <a:ext cx="100"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16"/>
            <p:cNvSpPr>
              <a:spLocks noChangeShapeType="1"/>
            </p:cNvSpPr>
            <p:nvPr/>
          </p:nvSpPr>
          <p:spPr bwMode="auto">
            <a:xfrm>
              <a:off x="1256" y="3144"/>
              <a:ext cx="111" cy="222"/>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17"/>
            <p:cNvSpPr>
              <a:spLocks noChangeShapeType="1"/>
            </p:cNvSpPr>
            <p:nvPr/>
          </p:nvSpPr>
          <p:spPr bwMode="auto">
            <a:xfrm>
              <a:off x="1056" y="3533"/>
              <a:ext cx="89"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18"/>
            <p:cNvSpPr>
              <a:spLocks noChangeShapeType="1"/>
            </p:cNvSpPr>
            <p:nvPr/>
          </p:nvSpPr>
          <p:spPr bwMode="auto">
            <a:xfrm flipH="1">
              <a:off x="1289" y="3555"/>
              <a:ext cx="89" cy="178"/>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19"/>
            <p:cNvSpPr>
              <a:spLocks noChangeShapeType="1"/>
            </p:cNvSpPr>
            <p:nvPr/>
          </p:nvSpPr>
          <p:spPr bwMode="auto">
            <a:xfrm flipH="1">
              <a:off x="1800" y="3155"/>
              <a:ext cx="111" cy="2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20"/>
            <p:cNvSpPr>
              <a:spLocks noChangeShapeType="1"/>
            </p:cNvSpPr>
            <p:nvPr/>
          </p:nvSpPr>
          <p:spPr bwMode="auto">
            <a:xfrm flipV="1">
              <a:off x="1867" y="3487"/>
              <a:ext cx="178" cy="2"/>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21"/>
            <p:cNvSpPr>
              <a:spLocks noChangeShapeType="1"/>
            </p:cNvSpPr>
            <p:nvPr/>
          </p:nvSpPr>
          <p:spPr bwMode="auto">
            <a:xfrm>
              <a:off x="2045" y="3155"/>
              <a:ext cx="122" cy="20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24" name="Text Box 24"/>
          <p:cNvSpPr txBox="1">
            <a:spLocks noChangeArrowheads="1"/>
          </p:cNvSpPr>
          <p:nvPr/>
        </p:nvSpPr>
        <p:spPr bwMode="auto">
          <a:xfrm>
            <a:off x="2843808" y="5735638"/>
            <a:ext cx="6317755"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Text" lastClr="000000"/>
                </a:solidFill>
                <a:effectLst/>
                <a:uLnTx/>
                <a:uFillTx/>
              </a:rPr>
              <a:t>广度遍历：</a:t>
            </a:r>
            <a:r>
              <a:rPr kumimoji="0" lang="en-US" altLang="zh-CN" sz="2000" b="1" i="0" u="none" strike="noStrike" kern="0" cap="none" spc="0" normalizeH="0" baseline="0" noProof="0" dirty="0" smtClean="0">
                <a:ln>
                  <a:noFill/>
                </a:ln>
                <a:solidFill>
                  <a:sysClr val="windowText" lastClr="000000"/>
                </a:solidFill>
                <a:effectLst/>
                <a:uLnTx/>
                <a:uFillTx/>
              </a:rPr>
              <a:t>V1</a:t>
            </a:r>
            <a:r>
              <a:rPr kumimoji="0" lang="en-US" altLang="zh-CN" sz="2000" b="1" i="0" u="none" strike="noStrike" kern="0" cap="none" spc="0" normalizeH="0" baseline="0" noProof="0" dirty="0" smtClean="0">
                <a:ln>
                  <a:noFill/>
                </a:ln>
                <a:solidFill>
                  <a:sysClr val="windowText" lastClr="000000"/>
                </a:solidFill>
                <a:effectLst/>
                <a:uLnTx/>
                <a:uFillTx/>
                <a:sym typeface="Symbol" pitchFamily="18" charset="2"/>
              </a:rPr>
              <a:t> V2 V3  V4 V5 V6 V7 V8</a:t>
            </a:r>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ox(out)">
                                      <p:cBhvr>
                                        <p:cTn id="7" dur="500"/>
                                        <p:tgtEl>
                                          <p:spTgt spid="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smtClean="0"/>
              <a:t>广度优先搜索举例</a:t>
            </a:r>
            <a:endParaRPr lang="zh-CN" altLang="en-US" dirty="0"/>
          </a:p>
          <a:p>
            <a:endParaRPr lang="zh-CN" altLang="en-US" dirty="0"/>
          </a:p>
        </p:txBody>
      </p:sp>
      <p:grpSp>
        <p:nvGrpSpPr>
          <p:cNvPr id="6" name="Group 28"/>
          <p:cNvGrpSpPr>
            <a:grpSpLocks/>
          </p:cNvGrpSpPr>
          <p:nvPr/>
        </p:nvGrpSpPr>
        <p:grpSpPr bwMode="auto">
          <a:xfrm>
            <a:off x="820406" y="1916832"/>
            <a:ext cx="2308225" cy="1612900"/>
            <a:chOff x="2768" y="2162"/>
            <a:chExt cx="1454" cy="1016"/>
          </a:xfrm>
        </p:grpSpPr>
        <p:sp>
          <p:nvSpPr>
            <p:cNvPr id="7" name="Oval 29"/>
            <p:cNvSpPr>
              <a:spLocks noChangeArrowheads="1"/>
            </p:cNvSpPr>
            <p:nvPr/>
          </p:nvSpPr>
          <p:spPr bwMode="auto">
            <a:xfrm>
              <a:off x="3375" y="2162"/>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V1</a:t>
              </a:r>
            </a:p>
          </p:txBody>
        </p:sp>
        <p:sp>
          <p:nvSpPr>
            <p:cNvPr id="8" name="Oval 30"/>
            <p:cNvSpPr>
              <a:spLocks noChangeArrowheads="1"/>
            </p:cNvSpPr>
            <p:nvPr/>
          </p:nvSpPr>
          <p:spPr bwMode="auto">
            <a:xfrm>
              <a:off x="2794" y="2524"/>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V2</a:t>
              </a:r>
            </a:p>
          </p:txBody>
        </p:sp>
        <p:sp>
          <p:nvSpPr>
            <p:cNvPr id="9" name="Oval 31"/>
            <p:cNvSpPr>
              <a:spLocks noChangeArrowheads="1"/>
            </p:cNvSpPr>
            <p:nvPr/>
          </p:nvSpPr>
          <p:spPr bwMode="auto">
            <a:xfrm>
              <a:off x="2768" y="296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V4</a:t>
              </a:r>
            </a:p>
          </p:txBody>
        </p:sp>
        <p:sp>
          <p:nvSpPr>
            <p:cNvPr id="10" name="Oval 32"/>
            <p:cNvSpPr>
              <a:spLocks noChangeArrowheads="1"/>
            </p:cNvSpPr>
            <p:nvPr/>
          </p:nvSpPr>
          <p:spPr bwMode="auto">
            <a:xfrm>
              <a:off x="3197" y="252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V5</a:t>
              </a:r>
            </a:p>
          </p:txBody>
        </p:sp>
        <p:sp>
          <p:nvSpPr>
            <p:cNvPr id="11" name="Oval 33"/>
            <p:cNvSpPr>
              <a:spLocks noChangeArrowheads="1"/>
            </p:cNvSpPr>
            <p:nvPr/>
          </p:nvSpPr>
          <p:spPr bwMode="auto">
            <a:xfrm>
              <a:off x="3970" y="251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V3</a:t>
              </a:r>
            </a:p>
          </p:txBody>
        </p:sp>
        <p:sp>
          <p:nvSpPr>
            <p:cNvPr id="12" name="Oval 34"/>
            <p:cNvSpPr>
              <a:spLocks noChangeArrowheads="1"/>
            </p:cNvSpPr>
            <p:nvPr/>
          </p:nvSpPr>
          <p:spPr bwMode="auto">
            <a:xfrm>
              <a:off x="4011" y="296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V7</a:t>
              </a:r>
            </a:p>
          </p:txBody>
        </p:sp>
        <p:sp>
          <p:nvSpPr>
            <p:cNvPr id="13" name="Oval 35"/>
            <p:cNvSpPr>
              <a:spLocks noChangeArrowheads="1"/>
            </p:cNvSpPr>
            <p:nvPr/>
          </p:nvSpPr>
          <p:spPr bwMode="auto">
            <a:xfrm>
              <a:off x="3551" y="252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V6</a:t>
              </a:r>
            </a:p>
          </p:txBody>
        </p:sp>
        <p:sp>
          <p:nvSpPr>
            <p:cNvPr id="14" name="Oval 36"/>
            <p:cNvSpPr>
              <a:spLocks noChangeArrowheads="1"/>
            </p:cNvSpPr>
            <p:nvPr/>
          </p:nvSpPr>
          <p:spPr bwMode="auto">
            <a:xfrm>
              <a:off x="3359" y="296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V8</a:t>
              </a:r>
            </a:p>
          </p:txBody>
        </p:sp>
        <p:sp>
          <p:nvSpPr>
            <p:cNvPr id="15" name="Line 37"/>
            <p:cNvSpPr>
              <a:spLocks noChangeShapeType="1"/>
            </p:cNvSpPr>
            <p:nvPr/>
          </p:nvSpPr>
          <p:spPr bwMode="auto">
            <a:xfrm flipH="1">
              <a:off x="2945" y="2322"/>
              <a:ext cx="433" cy="244"/>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6" name="Line 38"/>
            <p:cNvSpPr>
              <a:spLocks noChangeShapeType="1"/>
            </p:cNvSpPr>
            <p:nvPr/>
          </p:nvSpPr>
          <p:spPr bwMode="auto">
            <a:xfrm>
              <a:off x="3589" y="2322"/>
              <a:ext cx="445" cy="222"/>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7" name="Line 39"/>
            <p:cNvSpPr>
              <a:spLocks noChangeShapeType="1"/>
            </p:cNvSpPr>
            <p:nvPr/>
          </p:nvSpPr>
          <p:spPr bwMode="auto">
            <a:xfrm>
              <a:off x="2989" y="2633"/>
              <a:ext cx="223" cy="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8" name="Line 40"/>
            <p:cNvSpPr>
              <a:spLocks noChangeShapeType="1"/>
            </p:cNvSpPr>
            <p:nvPr/>
          </p:nvSpPr>
          <p:spPr bwMode="auto">
            <a:xfrm>
              <a:off x="3756" y="2644"/>
              <a:ext cx="222" cy="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19" name="Line 41"/>
            <p:cNvSpPr>
              <a:spLocks noChangeShapeType="1"/>
            </p:cNvSpPr>
            <p:nvPr/>
          </p:nvSpPr>
          <p:spPr bwMode="auto">
            <a:xfrm flipH="1">
              <a:off x="2900" y="2733"/>
              <a:ext cx="0" cy="245"/>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0" name="Line 42"/>
            <p:cNvSpPr>
              <a:spLocks noChangeShapeType="1"/>
            </p:cNvSpPr>
            <p:nvPr/>
          </p:nvSpPr>
          <p:spPr bwMode="auto">
            <a:xfrm>
              <a:off x="2978" y="3066"/>
              <a:ext cx="389" cy="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1" name="Line 43"/>
            <p:cNvSpPr>
              <a:spLocks noChangeShapeType="1"/>
            </p:cNvSpPr>
            <p:nvPr/>
          </p:nvSpPr>
          <p:spPr bwMode="auto">
            <a:xfrm>
              <a:off x="3578" y="3078"/>
              <a:ext cx="434" cy="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2" name="Line 44"/>
            <p:cNvSpPr>
              <a:spLocks noChangeShapeType="1"/>
            </p:cNvSpPr>
            <p:nvPr/>
          </p:nvSpPr>
          <p:spPr bwMode="auto">
            <a:xfrm>
              <a:off x="4112" y="2722"/>
              <a:ext cx="0" cy="256"/>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3" name="Line 45"/>
            <p:cNvSpPr>
              <a:spLocks noChangeShapeType="1"/>
            </p:cNvSpPr>
            <p:nvPr/>
          </p:nvSpPr>
          <p:spPr bwMode="auto">
            <a:xfrm>
              <a:off x="3312" y="2733"/>
              <a:ext cx="122" cy="245"/>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24" name="Line 46"/>
            <p:cNvSpPr>
              <a:spLocks noChangeShapeType="1"/>
            </p:cNvSpPr>
            <p:nvPr/>
          </p:nvSpPr>
          <p:spPr bwMode="auto">
            <a:xfrm flipH="1">
              <a:off x="3512" y="2733"/>
              <a:ext cx="133" cy="256"/>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25" name="Text Box 48"/>
          <p:cNvSpPr txBox="1">
            <a:spLocks noChangeArrowheads="1"/>
          </p:cNvSpPr>
          <p:nvPr/>
        </p:nvSpPr>
        <p:spPr bwMode="auto">
          <a:xfrm>
            <a:off x="2267744" y="1700808"/>
            <a:ext cx="6933308"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dirty="0" smtClean="0">
                <a:ln>
                  <a:noFill/>
                </a:ln>
                <a:solidFill>
                  <a:sysClr val="windowText" lastClr="000000"/>
                </a:solidFill>
                <a:effectLst/>
                <a:uLnTx/>
                <a:uFillTx/>
              </a:rPr>
              <a:t>广度遍历：</a:t>
            </a:r>
            <a:r>
              <a:rPr kumimoji="0" lang="en-US" altLang="zh-CN" sz="2200" b="1" i="0" u="none" strike="noStrike" kern="0" cap="none" spc="0" normalizeH="0" baseline="0" noProof="0" dirty="0" smtClean="0">
                <a:ln>
                  <a:noFill/>
                </a:ln>
                <a:solidFill>
                  <a:sysClr val="windowText" lastClr="000000"/>
                </a:solidFill>
                <a:effectLst/>
                <a:uLnTx/>
                <a:uFillTx/>
              </a:rPr>
              <a:t>V1</a:t>
            </a:r>
            <a:r>
              <a:rPr kumimoji="0" lang="en-US" altLang="zh-CN" sz="2200" b="1" i="0" u="none" strike="noStrike" kern="0" cap="none" spc="0" normalizeH="0" baseline="0" noProof="0" dirty="0" smtClean="0">
                <a:ln>
                  <a:noFill/>
                </a:ln>
                <a:solidFill>
                  <a:sysClr val="windowText" lastClr="000000"/>
                </a:solidFill>
                <a:effectLst/>
                <a:uLnTx/>
                <a:uFillTx/>
                <a:sym typeface="Symbol" pitchFamily="18" charset="2"/>
              </a:rPr>
              <a:t> V2 V3  V4 V5 V6 V7 V8</a:t>
            </a:r>
          </a:p>
        </p:txBody>
      </p:sp>
      <p:grpSp>
        <p:nvGrpSpPr>
          <p:cNvPr id="26" name="Group 2"/>
          <p:cNvGrpSpPr>
            <a:grpSpLocks/>
          </p:cNvGrpSpPr>
          <p:nvPr/>
        </p:nvGrpSpPr>
        <p:grpSpPr bwMode="auto">
          <a:xfrm>
            <a:off x="458406" y="4313038"/>
            <a:ext cx="2114550" cy="2036763"/>
            <a:chOff x="1148" y="578"/>
            <a:chExt cx="1332" cy="1283"/>
          </a:xfrm>
        </p:grpSpPr>
        <p:sp>
          <p:nvSpPr>
            <p:cNvPr id="27" name="Oval 3"/>
            <p:cNvSpPr>
              <a:spLocks noChangeArrowheads="1"/>
            </p:cNvSpPr>
            <p:nvPr/>
          </p:nvSpPr>
          <p:spPr bwMode="auto">
            <a:xfrm>
              <a:off x="1678" y="578"/>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V1</a:t>
              </a:r>
            </a:p>
          </p:txBody>
        </p:sp>
        <p:sp>
          <p:nvSpPr>
            <p:cNvPr id="28" name="Oval 4"/>
            <p:cNvSpPr>
              <a:spLocks noChangeArrowheads="1"/>
            </p:cNvSpPr>
            <p:nvPr/>
          </p:nvSpPr>
          <p:spPr bwMode="auto">
            <a:xfrm>
              <a:off x="1319" y="896"/>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V2</a:t>
              </a:r>
            </a:p>
          </p:txBody>
        </p:sp>
        <p:sp>
          <p:nvSpPr>
            <p:cNvPr id="29" name="Oval 5"/>
            <p:cNvSpPr>
              <a:spLocks noChangeArrowheads="1"/>
            </p:cNvSpPr>
            <p:nvPr/>
          </p:nvSpPr>
          <p:spPr bwMode="auto">
            <a:xfrm>
              <a:off x="1148"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V4</a:t>
              </a:r>
            </a:p>
          </p:txBody>
        </p:sp>
        <p:sp>
          <p:nvSpPr>
            <p:cNvPr id="30" name="Oval 6"/>
            <p:cNvSpPr>
              <a:spLocks noChangeArrowheads="1"/>
            </p:cNvSpPr>
            <p:nvPr/>
          </p:nvSpPr>
          <p:spPr bwMode="auto">
            <a:xfrm>
              <a:off x="1510"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ysClr val="windowText" lastClr="000000"/>
                  </a:solidFill>
                  <a:effectLst/>
                  <a:uLnTx/>
                  <a:uFillTx/>
                </a:rPr>
                <a:t>V5</a:t>
              </a:r>
            </a:p>
          </p:txBody>
        </p:sp>
        <p:sp>
          <p:nvSpPr>
            <p:cNvPr id="31" name="Oval 7"/>
            <p:cNvSpPr>
              <a:spLocks noChangeArrowheads="1"/>
            </p:cNvSpPr>
            <p:nvPr/>
          </p:nvSpPr>
          <p:spPr bwMode="auto">
            <a:xfrm>
              <a:off x="2073" y="896"/>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V3</a:t>
              </a:r>
            </a:p>
          </p:txBody>
        </p:sp>
        <p:sp>
          <p:nvSpPr>
            <p:cNvPr id="32" name="Oval 8"/>
            <p:cNvSpPr>
              <a:spLocks noChangeArrowheads="1"/>
            </p:cNvSpPr>
            <p:nvPr/>
          </p:nvSpPr>
          <p:spPr bwMode="auto">
            <a:xfrm>
              <a:off x="2269"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V7</a:t>
              </a:r>
            </a:p>
          </p:txBody>
        </p:sp>
        <p:sp>
          <p:nvSpPr>
            <p:cNvPr id="33" name="Oval 9"/>
            <p:cNvSpPr>
              <a:spLocks noChangeArrowheads="1"/>
            </p:cNvSpPr>
            <p:nvPr/>
          </p:nvSpPr>
          <p:spPr bwMode="auto">
            <a:xfrm>
              <a:off x="1876" y="1277"/>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V6</a:t>
              </a:r>
            </a:p>
          </p:txBody>
        </p:sp>
        <p:sp>
          <p:nvSpPr>
            <p:cNvPr id="34" name="Oval 10"/>
            <p:cNvSpPr>
              <a:spLocks noChangeArrowheads="1"/>
            </p:cNvSpPr>
            <p:nvPr/>
          </p:nvSpPr>
          <p:spPr bwMode="auto">
            <a:xfrm>
              <a:off x="1349" y="1650"/>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ysClr val="windowText" lastClr="000000"/>
                  </a:solidFill>
                  <a:effectLst/>
                  <a:uLnTx/>
                  <a:uFillTx/>
                </a:rPr>
                <a:t>V8</a:t>
              </a:r>
            </a:p>
          </p:txBody>
        </p:sp>
        <p:sp>
          <p:nvSpPr>
            <p:cNvPr id="35" name="Line 11"/>
            <p:cNvSpPr>
              <a:spLocks noChangeShapeType="1"/>
            </p:cNvSpPr>
            <p:nvPr/>
          </p:nvSpPr>
          <p:spPr bwMode="auto">
            <a:xfrm flipH="1">
              <a:off x="1533" y="767"/>
              <a:ext cx="178" cy="178"/>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6" name="Line 12"/>
            <p:cNvSpPr>
              <a:spLocks noChangeShapeType="1"/>
            </p:cNvSpPr>
            <p:nvPr/>
          </p:nvSpPr>
          <p:spPr bwMode="auto">
            <a:xfrm>
              <a:off x="1867" y="756"/>
              <a:ext cx="211" cy="211"/>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7" name="Line 13"/>
            <p:cNvSpPr>
              <a:spLocks noChangeShapeType="1"/>
            </p:cNvSpPr>
            <p:nvPr/>
          </p:nvSpPr>
          <p:spPr bwMode="auto">
            <a:xfrm flipH="1">
              <a:off x="1289" y="1100"/>
              <a:ext cx="100" cy="178"/>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8" name="Line 14"/>
            <p:cNvSpPr>
              <a:spLocks noChangeShapeType="1"/>
            </p:cNvSpPr>
            <p:nvPr/>
          </p:nvSpPr>
          <p:spPr bwMode="auto">
            <a:xfrm>
              <a:off x="1478" y="1078"/>
              <a:ext cx="111" cy="222"/>
            </a:xfrm>
            <a:prstGeom prst="line">
              <a:avLst/>
            </a:prstGeom>
            <a:ln>
              <a:headEnd type="triangle" w="med" len="me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39" name="Line 15"/>
            <p:cNvSpPr>
              <a:spLocks noChangeShapeType="1"/>
            </p:cNvSpPr>
            <p:nvPr/>
          </p:nvSpPr>
          <p:spPr bwMode="auto">
            <a:xfrm>
              <a:off x="1278" y="1467"/>
              <a:ext cx="89" cy="211"/>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0" name="Line 16"/>
            <p:cNvSpPr>
              <a:spLocks noChangeShapeType="1"/>
            </p:cNvSpPr>
            <p:nvPr/>
          </p:nvSpPr>
          <p:spPr bwMode="auto">
            <a:xfrm flipH="1">
              <a:off x="1511" y="1489"/>
              <a:ext cx="89" cy="178"/>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1" name="Line 17"/>
            <p:cNvSpPr>
              <a:spLocks noChangeShapeType="1"/>
            </p:cNvSpPr>
            <p:nvPr/>
          </p:nvSpPr>
          <p:spPr bwMode="auto">
            <a:xfrm flipH="1">
              <a:off x="2022" y="1089"/>
              <a:ext cx="111" cy="211"/>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2" name="Line 18"/>
            <p:cNvSpPr>
              <a:spLocks noChangeShapeType="1"/>
            </p:cNvSpPr>
            <p:nvPr/>
          </p:nvSpPr>
          <p:spPr bwMode="auto">
            <a:xfrm flipV="1">
              <a:off x="2089" y="1421"/>
              <a:ext cx="178" cy="2"/>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sp>
          <p:nvSpPr>
            <p:cNvPr id="43" name="Line 19"/>
            <p:cNvSpPr>
              <a:spLocks noChangeShapeType="1"/>
            </p:cNvSpPr>
            <p:nvPr/>
          </p:nvSpPr>
          <p:spPr bwMode="auto">
            <a:xfrm>
              <a:off x="2267" y="1089"/>
              <a:ext cx="122" cy="200"/>
            </a:xfrm>
            <a:prstGeom prst="line">
              <a:avLst/>
            </a:prstGeom>
            <a:ln>
              <a:headEnd/>
              <a:tailEnd type="triangle" w="med" len="me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effectLst/>
                <a:uLnTx/>
                <a:uFillTx/>
              </a:endParaRPr>
            </a:p>
          </p:txBody>
        </p:sp>
      </p:grpSp>
      <p:sp>
        <p:nvSpPr>
          <p:cNvPr id="46" name="Text Box 22"/>
          <p:cNvSpPr txBox="1">
            <a:spLocks noChangeArrowheads="1"/>
          </p:cNvSpPr>
          <p:nvPr/>
        </p:nvSpPr>
        <p:spPr bwMode="auto">
          <a:xfrm>
            <a:off x="1259632" y="3831431"/>
            <a:ext cx="75488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ysClr val="windowText" lastClr="000000"/>
                </a:solidFill>
                <a:effectLst/>
                <a:uLnTx/>
                <a:uFillTx/>
              </a:rPr>
              <a:t>广度遍历：</a:t>
            </a:r>
            <a:r>
              <a:rPr kumimoji="0" lang="en-US" altLang="zh-CN" sz="2400" b="1" i="0" u="none" strike="noStrike" kern="0" cap="none" spc="0" normalizeH="0" baseline="0" noProof="0" dirty="0" smtClean="0">
                <a:ln>
                  <a:noFill/>
                </a:ln>
                <a:solidFill>
                  <a:sysClr val="windowText" lastClr="000000"/>
                </a:solidFill>
                <a:effectLst/>
                <a:uLnTx/>
                <a:uFillTx/>
              </a:rPr>
              <a:t>V1</a:t>
            </a:r>
            <a:r>
              <a:rPr kumimoji="0" lang="en-US" altLang="zh-CN" sz="2400" b="1" i="0" u="none" strike="noStrike" kern="0" cap="none" spc="0" normalizeH="0" baseline="0" noProof="0" dirty="0" smtClean="0">
                <a:ln>
                  <a:noFill/>
                </a:ln>
                <a:solidFill>
                  <a:sysClr val="windowText" lastClr="000000"/>
                </a:solidFill>
                <a:effectLst/>
                <a:uLnTx/>
                <a:uFillTx/>
                <a:sym typeface="Symbol" pitchFamily="18" charset="2"/>
              </a:rPr>
              <a:t> V2 V3  V4 V6 V7 V8 V5</a:t>
            </a:r>
          </a:p>
        </p:txBody>
      </p:sp>
      <p:sp>
        <p:nvSpPr>
          <p:cNvPr id="47" name="矩形 46"/>
          <p:cNvSpPr/>
          <p:nvPr/>
        </p:nvSpPr>
        <p:spPr>
          <a:xfrm>
            <a:off x="2774160" y="4480519"/>
            <a:ext cx="6189453" cy="2192908"/>
          </a:xfrm>
          <a:prstGeom prst="rect">
            <a:avLst/>
          </a:prstGeom>
        </p:spPr>
        <p:txBody>
          <a:bodyPr wrap="square">
            <a:spAutoFit/>
          </a:bodyPr>
          <a:lstStyle/>
          <a:p>
            <a:pPr lvl="0" fontAlgn="base">
              <a:lnSpc>
                <a:spcPct val="105000"/>
              </a:lnSpc>
              <a:spcBef>
                <a:spcPct val="0"/>
              </a:spcBef>
              <a:spcAft>
                <a:spcPct val="0"/>
              </a:spcAft>
            </a:pPr>
            <a:r>
              <a:rPr kumimoji="1" lang="zh-CN" altLang="en-US" sz="2600" b="1" dirty="0">
                <a:solidFill>
                  <a:srgbClr val="0000CC"/>
                </a:solidFill>
                <a:latin typeface="楷体_GB2312" pitchFamily="49" charset="-122"/>
                <a:ea typeface="楷体_GB2312" pitchFamily="49" charset="-122"/>
              </a:rPr>
              <a:t>广度优先搜索是一种</a:t>
            </a:r>
            <a:r>
              <a:rPr kumimoji="1" lang="zh-CN" altLang="en-US" sz="2600" b="1" dirty="0">
                <a:solidFill>
                  <a:srgbClr val="FF0000"/>
                </a:solidFill>
                <a:latin typeface="楷体_GB2312" pitchFamily="49" charset="-122"/>
                <a:ea typeface="楷体_GB2312" pitchFamily="49" charset="-122"/>
              </a:rPr>
              <a:t>分层的搜索过程</a:t>
            </a:r>
            <a:r>
              <a:rPr kumimoji="1" lang="zh-CN" altLang="en-US" sz="2600" b="1" dirty="0">
                <a:solidFill>
                  <a:srgbClr val="0000CC"/>
                </a:solidFill>
                <a:latin typeface="楷体_GB2312" pitchFamily="49" charset="-122"/>
                <a:ea typeface="楷体_GB2312" pitchFamily="49" charset="-122"/>
              </a:rPr>
              <a:t>，每向前走一步可能访问一批顶点，不像深度优先搜索那样有回退的情况。因此，广度优先搜索不是一个递归的过程，其算法也不是递归的。</a:t>
            </a:r>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box(out)">
                                      <p:cBhvr>
                                        <p:cTn id="7" dur="500"/>
                                        <p:tgtEl>
                                          <p:spTgt spid="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6">
                                            <p:txEl>
                                              <p:pRg st="0" end="0"/>
                                            </p:txEl>
                                          </p:spTgt>
                                        </p:tgtEl>
                                        <p:attrNameLst>
                                          <p:attrName>style.visibility</p:attrName>
                                        </p:attrNameLst>
                                      </p:cBhvr>
                                      <p:to>
                                        <p:strVal val="visible"/>
                                      </p:to>
                                    </p:set>
                                    <p:animEffect transition="in" filter="box(out)">
                                      <p:cBhvr>
                                        <p:cTn id="18" dur="500"/>
                                        <p:tgtEl>
                                          <p:spTgt spid="4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autoUpdateAnimBg="0"/>
      <p:bldP spid="46" grpId="0" build="p" autoUpdateAnimBg="0"/>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6834" name="Object 2"/>
          <p:cNvGraphicFramePr>
            <a:graphicFrameLocks noChangeAspect="1"/>
          </p:cNvGraphicFramePr>
          <p:nvPr/>
        </p:nvGraphicFramePr>
        <p:xfrm>
          <a:off x="323850" y="3429000"/>
          <a:ext cx="4343400" cy="2906713"/>
        </p:xfrm>
        <a:graphic>
          <a:graphicData uri="http://schemas.openxmlformats.org/presentationml/2006/ole">
            <p:oleObj spid="_x0000_s254990" name="Image" r:id="rId3" imgW="2245427" imgH="1504382" progId="">
              <p:embed/>
            </p:oleObj>
          </a:graphicData>
        </a:graphic>
      </p:graphicFrame>
      <p:sp>
        <p:nvSpPr>
          <p:cNvPr id="376839" name="Text Box 7"/>
          <p:cNvSpPr txBox="1">
            <a:spLocks noChangeArrowheads="1"/>
          </p:cNvSpPr>
          <p:nvPr/>
        </p:nvSpPr>
        <p:spPr bwMode="auto">
          <a:xfrm>
            <a:off x="4735711" y="1406029"/>
            <a:ext cx="609600" cy="579437"/>
          </a:xfrm>
          <a:prstGeom prst="rect">
            <a:avLst/>
          </a:prstGeom>
          <a:noFill/>
          <a:ln w="38100">
            <a:noFill/>
            <a:miter lim="800000"/>
            <a:headEnd/>
            <a:tailEnd/>
          </a:ln>
          <a:effectLst/>
        </p:spPr>
        <p:txBody>
          <a:bodyPr>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v1</a:t>
            </a:r>
          </a:p>
        </p:txBody>
      </p:sp>
      <p:grpSp>
        <p:nvGrpSpPr>
          <p:cNvPr id="2" name="Group 8"/>
          <p:cNvGrpSpPr>
            <a:grpSpLocks/>
          </p:cNvGrpSpPr>
          <p:nvPr/>
        </p:nvGrpSpPr>
        <p:grpSpPr bwMode="auto">
          <a:xfrm>
            <a:off x="827088" y="962125"/>
            <a:ext cx="3505200" cy="2057400"/>
            <a:chOff x="192" y="2182"/>
            <a:chExt cx="2304" cy="1520"/>
          </a:xfrm>
        </p:grpSpPr>
        <p:sp>
          <p:nvSpPr>
            <p:cNvPr id="376841" name="Oval 9"/>
            <p:cNvSpPr>
              <a:spLocks noChangeArrowheads="1"/>
            </p:cNvSpPr>
            <p:nvPr/>
          </p:nvSpPr>
          <p:spPr bwMode="auto">
            <a:xfrm>
              <a:off x="928" y="2182"/>
              <a:ext cx="234" cy="270"/>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v1</a:t>
              </a:r>
            </a:p>
          </p:txBody>
        </p:sp>
        <p:sp>
          <p:nvSpPr>
            <p:cNvPr id="376842" name="Oval 10"/>
            <p:cNvSpPr>
              <a:spLocks noChangeArrowheads="1"/>
            </p:cNvSpPr>
            <p:nvPr/>
          </p:nvSpPr>
          <p:spPr bwMode="auto">
            <a:xfrm>
              <a:off x="540" y="2584"/>
              <a:ext cx="234" cy="269"/>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v2</a:t>
              </a:r>
            </a:p>
          </p:txBody>
        </p:sp>
        <p:sp>
          <p:nvSpPr>
            <p:cNvPr id="376843" name="Oval 11"/>
            <p:cNvSpPr>
              <a:spLocks noChangeArrowheads="1"/>
            </p:cNvSpPr>
            <p:nvPr/>
          </p:nvSpPr>
          <p:spPr bwMode="auto">
            <a:xfrm>
              <a:off x="1853" y="2542"/>
              <a:ext cx="232" cy="270"/>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v3</a:t>
              </a:r>
            </a:p>
          </p:txBody>
        </p:sp>
        <p:sp>
          <p:nvSpPr>
            <p:cNvPr id="376844" name="Oval 12"/>
            <p:cNvSpPr>
              <a:spLocks noChangeArrowheads="1"/>
            </p:cNvSpPr>
            <p:nvPr/>
          </p:nvSpPr>
          <p:spPr bwMode="auto">
            <a:xfrm>
              <a:off x="618" y="3432"/>
              <a:ext cx="233" cy="270"/>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v8</a:t>
              </a:r>
            </a:p>
          </p:txBody>
        </p:sp>
        <p:sp>
          <p:nvSpPr>
            <p:cNvPr id="376845" name="Line 13"/>
            <p:cNvSpPr>
              <a:spLocks noChangeShapeType="1"/>
            </p:cNvSpPr>
            <p:nvPr/>
          </p:nvSpPr>
          <p:spPr bwMode="auto">
            <a:xfrm>
              <a:off x="1162" y="2298"/>
              <a:ext cx="735" cy="286"/>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76846" name="Line 14"/>
            <p:cNvSpPr>
              <a:spLocks noChangeShapeType="1"/>
            </p:cNvSpPr>
            <p:nvPr/>
          </p:nvSpPr>
          <p:spPr bwMode="auto">
            <a:xfrm flipH="1">
              <a:off x="696" y="2374"/>
              <a:ext cx="272" cy="232"/>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76847" name="Line 15"/>
            <p:cNvSpPr>
              <a:spLocks noChangeShapeType="1"/>
            </p:cNvSpPr>
            <p:nvPr/>
          </p:nvSpPr>
          <p:spPr bwMode="auto">
            <a:xfrm>
              <a:off x="734" y="2815"/>
              <a:ext cx="156" cy="193"/>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76848" name="Line 16"/>
            <p:cNvSpPr>
              <a:spLocks noChangeShapeType="1"/>
            </p:cNvSpPr>
            <p:nvPr/>
          </p:nvSpPr>
          <p:spPr bwMode="auto">
            <a:xfrm>
              <a:off x="2047" y="2774"/>
              <a:ext cx="311" cy="314"/>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76849" name="Line 17"/>
            <p:cNvSpPr>
              <a:spLocks noChangeShapeType="1"/>
            </p:cNvSpPr>
            <p:nvPr/>
          </p:nvSpPr>
          <p:spPr bwMode="auto">
            <a:xfrm flipH="1">
              <a:off x="1775" y="2812"/>
              <a:ext cx="156" cy="308"/>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76850" name="Oval 18"/>
            <p:cNvSpPr>
              <a:spLocks noChangeArrowheads="1"/>
            </p:cNvSpPr>
            <p:nvPr/>
          </p:nvSpPr>
          <p:spPr bwMode="auto">
            <a:xfrm>
              <a:off x="2264" y="3069"/>
              <a:ext cx="232" cy="271"/>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v7</a:t>
              </a:r>
            </a:p>
          </p:txBody>
        </p:sp>
        <p:sp>
          <p:nvSpPr>
            <p:cNvPr id="376851" name="Oval 19"/>
            <p:cNvSpPr>
              <a:spLocks noChangeArrowheads="1"/>
            </p:cNvSpPr>
            <p:nvPr/>
          </p:nvSpPr>
          <p:spPr bwMode="auto">
            <a:xfrm>
              <a:off x="1620" y="3082"/>
              <a:ext cx="233" cy="270"/>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v6</a:t>
              </a:r>
            </a:p>
          </p:txBody>
        </p:sp>
        <p:sp>
          <p:nvSpPr>
            <p:cNvPr id="376852" name="Oval 20"/>
            <p:cNvSpPr>
              <a:spLocks noChangeArrowheads="1"/>
            </p:cNvSpPr>
            <p:nvPr/>
          </p:nvSpPr>
          <p:spPr bwMode="auto">
            <a:xfrm>
              <a:off x="192" y="3008"/>
              <a:ext cx="232" cy="270"/>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v4</a:t>
              </a:r>
            </a:p>
          </p:txBody>
        </p:sp>
        <p:sp>
          <p:nvSpPr>
            <p:cNvPr id="376853" name="Oval 21"/>
            <p:cNvSpPr>
              <a:spLocks noChangeArrowheads="1"/>
            </p:cNvSpPr>
            <p:nvPr/>
          </p:nvSpPr>
          <p:spPr bwMode="auto">
            <a:xfrm>
              <a:off x="890" y="2969"/>
              <a:ext cx="232" cy="270"/>
            </a:xfrm>
            <a:prstGeom prst="ellipse">
              <a:avLst/>
            </a:prstGeom>
            <a:noFill/>
            <a:ln w="38100">
              <a:solidFill>
                <a:schemeClr val="tx1"/>
              </a:solidFill>
              <a:round/>
              <a:headEnd/>
              <a:tailEnd/>
            </a:ln>
            <a:effectLst/>
          </p:spPr>
          <p:txBody>
            <a:bodyPr wrap="none" anchor="ctr"/>
            <a:lstStyle/>
            <a:p>
              <a:pPr algn="ctr" fontAlgn="base">
                <a:spcBef>
                  <a:spcPct val="0"/>
                </a:spcBef>
                <a:spcAft>
                  <a:spcPct val="0"/>
                </a:spcAft>
              </a:pPr>
              <a:r>
                <a:rPr kumimoji="1" lang="en-US" altLang="zh-CN" sz="2400" b="1" smtClean="0">
                  <a:solidFill>
                    <a:srgbClr val="0000CC"/>
                  </a:solidFill>
                  <a:latin typeface="Times New Roman" pitchFamily="18" charset="0"/>
                  <a:ea typeface="黑体" pitchFamily="2" charset="-122"/>
                </a:rPr>
                <a:t>v5</a:t>
              </a:r>
            </a:p>
          </p:txBody>
        </p:sp>
        <p:sp>
          <p:nvSpPr>
            <p:cNvPr id="376854" name="Line 22"/>
            <p:cNvSpPr>
              <a:spLocks noChangeShapeType="1"/>
            </p:cNvSpPr>
            <p:nvPr/>
          </p:nvSpPr>
          <p:spPr bwMode="auto">
            <a:xfrm flipH="1">
              <a:off x="386" y="2776"/>
              <a:ext cx="154" cy="232"/>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76855" name="Line 23"/>
            <p:cNvSpPr>
              <a:spLocks noChangeShapeType="1"/>
            </p:cNvSpPr>
            <p:nvPr/>
          </p:nvSpPr>
          <p:spPr bwMode="auto">
            <a:xfrm>
              <a:off x="386" y="3278"/>
              <a:ext cx="272" cy="193"/>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76856" name="Line 24"/>
            <p:cNvSpPr>
              <a:spLocks noChangeShapeType="1"/>
            </p:cNvSpPr>
            <p:nvPr/>
          </p:nvSpPr>
          <p:spPr bwMode="auto">
            <a:xfrm flipH="1">
              <a:off x="851" y="3239"/>
              <a:ext cx="117" cy="271"/>
            </a:xfrm>
            <a:prstGeom prst="line">
              <a:avLst/>
            </a:prstGeom>
            <a:noFill/>
            <a:ln w="38100">
              <a:solidFill>
                <a:schemeClr val="tx1"/>
              </a:solidFill>
              <a:round/>
              <a:headEnd/>
              <a:tailEnd/>
            </a:ln>
            <a:effectLst/>
          </p:spPr>
          <p:txBody>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sp>
        <p:nvSpPr>
          <p:cNvPr id="376857" name="Rectangle 25"/>
          <p:cNvSpPr>
            <a:spLocks noChangeArrowheads="1"/>
          </p:cNvSpPr>
          <p:nvPr/>
        </p:nvSpPr>
        <p:spPr bwMode="auto">
          <a:xfrm>
            <a:off x="5519936" y="856754"/>
            <a:ext cx="2001837" cy="519112"/>
          </a:xfrm>
          <a:prstGeom prst="rect">
            <a:avLst/>
          </a:prstGeom>
          <a:noFill/>
          <a:ln w="38100">
            <a:noFill/>
            <a:miter lim="800000"/>
            <a:headEnd/>
            <a:tailEnd/>
          </a:ln>
          <a:effectLst/>
        </p:spPr>
        <p:txBody>
          <a:bodyPr>
            <a:spAutoFit/>
          </a:bodyPr>
          <a:lstStyle/>
          <a:p>
            <a:pPr fontAlgn="base">
              <a:spcBef>
                <a:spcPct val="0"/>
              </a:spcBef>
              <a:spcAft>
                <a:spcPct val="0"/>
              </a:spcAft>
            </a:pPr>
            <a:r>
              <a:rPr kumimoji="1" lang="en-US" altLang="zh-CN" sz="2800" b="1" smtClean="0">
                <a:solidFill>
                  <a:srgbClr val="0000CC"/>
                </a:solidFill>
                <a:effectLst>
                  <a:outerShdw blurRad="38100" dist="38100" dir="2700000" algn="tl">
                    <a:srgbClr val="C0C0C0"/>
                  </a:outerShdw>
                </a:effectLst>
                <a:latin typeface="Times New Roman" pitchFamily="18" charset="0"/>
                <a:ea typeface="楷体_GB2312" pitchFamily="49" charset="-122"/>
              </a:rPr>
              <a:t>BFS </a:t>
            </a:r>
            <a:r>
              <a:rPr kumimoji="1" lang="zh-CN" altLang="en-US" sz="2800" b="1" smtClean="0">
                <a:solidFill>
                  <a:srgbClr val="0000CC"/>
                </a:solidFill>
                <a:effectLst>
                  <a:outerShdw blurRad="38100" dist="38100" dir="2700000" algn="tl">
                    <a:srgbClr val="C0C0C0"/>
                  </a:outerShdw>
                </a:effectLst>
                <a:latin typeface="楷体_GB2312" pitchFamily="49" charset="-122"/>
                <a:ea typeface="楷体_GB2312" pitchFamily="49" charset="-122"/>
              </a:rPr>
              <a:t>结果</a:t>
            </a:r>
          </a:p>
        </p:txBody>
      </p:sp>
      <p:sp>
        <p:nvSpPr>
          <p:cNvPr id="376858" name="Rectangle 26"/>
          <p:cNvSpPr>
            <a:spLocks noChangeArrowheads="1"/>
          </p:cNvSpPr>
          <p:nvPr/>
        </p:nvSpPr>
        <p:spPr bwMode="auto">
          <a:xfrm>
            <a:off x="157163" y="1152625"/>
            <a:ext cx="1174750" cy="457200"/>
          </a:xfrm>
          <a:prstGeom prst="rect">
            <a:avLst/>
          </a:prstGeom>
          <a:noFill/>
          <a:ln w="9525">
            <a:noFill/>
            <a:miter lim="800000"/>
            <a:headEnd/>
            <a:tailEnd/>
          </a:ln>
          <a:effectLst/>
        </p:spPr>
        <p:txBody>
          <a:bodyPr anchor="ctr"/>
          <a:lstStyle/>
          <a:p>
            <a:pPr fontAlgn="base">
              <a:spcBef>
                <a:spcPct val="0"/>
              </a:spcBef>
              <a:spcAft>
                <a:spcPct val="0"/>
              </a:spcAft>
            </a:pPr>
            <a:r>
              <a:rPr kumimoji="1" lang="zh-CN" altLang="en-US" sz="28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1</a:t>
            </a:r>
            <a:r>
              <a:rPr kumimoji="1" lang="zh-CN" altLang="en-US" sz="28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376859" name="Rectangle 27"/>
          <p:cNvSpPr>
            <a:spLocks noChangeArrowheads="1"/>
          </p:cNvSpPr>
          <p:nvPr/>
        </p:nvSpPr>
        <p:spPr bwMode="auto">
          <a:xfrm>
            <a:off x="5116711" y="1406029"/>
            <a:ext cx="592137" cy="579437"/>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a:t>
            </a:r>
          </a:p>
        </p:txBody>
      </p:sp>
      <p:sp>
        <p:nvSpPr>
          <p:cNvPr id="376860" name="Rectangle 28"/>
          <p:cNvSpPr>
            <a:spLocks noChangeArrowheads="1"/>
          </p:cNvSpPr>
          <p:nvPr/>
        </p:nvSpPr>
        <p:spPr bwMode="auto">
          <a:xfrm>
            <a:off x="6869311" y="1406029"/>
            <a:ext cx="592137" cy="579437"/>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a:t>
            </a:r>
          </a:p>
        </p:txBody>
      </p:sp>
      <p:sp>
        <p:nvSpPr>
          <p:cNvPr id="376861" name="Rectangle 29"/>
          <p:cNvSpPr>
            <a:spLocks noChangeArrowheads="1"/>
          </p:cNvSpPr>
          <p:nvPr/>
        </p:nvSpPr>
        <p:spPr bwMode="auto">
          <a:xfrm>
            <a:off x="6031111" y="1985466"/>
            <a:ext cx="592137" cy="579438"/>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a:t>
            </a:r>
          </a:p>
        </p:txBody>
      </p:sp>
      <p:grpSp>
        <p:nvGrpSpPr>
          <p:cNvPr id="3" name="Group 30"/>
          <p:cNvGrpSpPr>
            <a:grpSpLocks/>
          </p:cNvGrpSpPr>
          <p:nvPr/>
        </p:nvGrpSpPr>
        <p:grpSpPr bwMode="auto">
          <a:xfrm>
            <a:off x="5573911" y="1406029"/>
            <a:ext cx="1428750" cy="579437"/>
            <a:chOff x="3467" y="1219"/>
            <a:chExt cx="900" cy="365"/>
          </a:xfrm>
        </p:grpSpPr>
        <p:sp>
          <p:nvSpPr>
            <p:cNvPr id="376863" name="Rectangle 31"/>
            <p:cNvSpPr>
              <a:spLocks noChangeArrowheads="1"/>
            </p:cNvSpPr>
            <p:nvPr/>
          </p:nvSpPr>
          <p:spPr bwMode="auto">
            <a:xfrm>
              <a:off x="3718" y="1219"/>
              <a:ext cx="373"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a:t>
              </a:r>
            </a:p>
          </p:txBody>
        </p:sp>
        <p:sp>
          <p:nvSpPr>
            <p:cNvPr id="376864" name="Rectangle 32"/>
            <p:cNvSpPr>
              <a:spLocks noChangeArrowheads="1"/>
            </p:cNvSpPr>
            <p:nvPr/>
          </p:nvSpPr>
          <p:spPr bwMode="auto">
            <a:xfrm>
              <a:off x="3467" y="1219"/>
              <a:ext cx="372"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v2</a:t>
              </a:r>
            </a:p>
          </p:txBody>
        </p:sp>
        <p:sp>
          <p:nvSpPr>
            <p:cNvPr id="376865" name="Rectangle 33"/>
            <p:cNvSpPr>
              <a:spLocks noChangeArrowheads="1"/>
            </p:cNvSpPr>
            <p:nvPr/>
          </p:nvSpPr>
          <p:spPr bwMode="auto">
            <a:xfrm>
              <a:off x="3995" y="1219"/>
              <a:ext cx="372"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v3</a:t>
              </a:r>
            </a:p>
          </p:txBody>
        </p:sp>
      </p:grpSp>
      <p:grpSp>
        <p:nvGrpSpPr>
          <p:cNvPr id="4" name="Group 34"/>
          <p:cNvGrpSpPr>
            <a:grpSpLocks/>
          </p:cNvGrpSpPr>
          <p:nvPr/>
        </p:nvGrpSpPr>
        <p:grpSpPr bwMode="auto">
          <a:xfrm>
            <a:off x="4870648" y="1985466"/>
            <a:ext cx="1371600" cy="579438"/>
            <a:chOff x="3024" y="1584"/>
            <a:chExt cx="864" cy="365"/>
          </a:xfrm>
        </p:grpSpPr>
        <p:sp>
          <p:nvSpPr>
            <p:cNvPr id="376867" name="Rectangle 35"/>
            <p:cNvSpPr>
              <a:spLocks noChangeArrowheads="1"/>
            </p:cNvSpPr>
            <p:nvPr/>
          </p:nvSpPr>
          <p:spPr bwMode="auto">
            <a:xfrm>
              <a:off x="3275" y="1584"/>
              <a:ext cx="373"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a:t>
              </a:r>
            </a:p>
          </p:txBody>
        </p:sp>
        <p:sp>
          <p:nvSpPr>
            <p:cNvPr id="376868" name="Rectangle 36"/>
            <p:cNvSpPr>
              <a:spLocks noChangeArrowheads="1"/>
            </p:cNvSpPr>
            <p:nvPr/>
          </p:nvSpPr>
          <p:spPr bwMode="auto">
            <a:xfrm>
              <a:off x="3024" y="1584"/>
              <a:ext cx="372"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v4</a:t>
              </a:r>
            </a:p>
          </p:txBody>
        </p:sp>
        <p:sp>
          <p:nvSpPr>
            <p:cNvPr id="376869" name="Rectangle 37"/>
            <p:cNvSpPr>
              <a:spLocks noChangeArrowheads="1"/>
            </p:cNvSpPr>
            <p:nvPr/>
          </p:nvSpPr>
          <p:spPr bwMode="auto">
            <a:xfrm>
              <a:off x="3516" y="1584"/>
              <a:ext cx="372"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v5</a:t>
              </a:r>
            </a:p>
          </p:txBody>
        </p:sp>
      </p:grpSp>
      <p:grpSp>
        <p:nvGrpSpPr>
          <p:cNvPr id="5" name="Group 38"/>
          <p:cNvGrpSpPr>
            <a:grpSpLocks/>
          </p:cNvGrpSpPr>
          <p:nvPr/>
        </p:nvGrpSpPr>
        <p:grpSpPr bwMode="auto">
          <a:xfrm>
            <a:off x="6394648" y="1985466"/>
            <a:ext cx="1428750" cy="579438"/>
            <a:chOff x="3527" y="1795"/>
            <a:chExt cx="900" cy="365"/>
          </a:xfrm>
        </p:grpSpPr>
        <p:sp>
          <p:nvSpPr>
            <p:cNvPr id="376871" name="Rectangle 39"/>
            <p:cNvSpPr>
              <a:spLocks noChangeArrowheads="1"/>
            </p:cNvSpPr>
            <p:nvPr/>
          </p:nvSpPr>
          <p:spPr bwMode="auto">
            <a:xfrm>
              <a:off x="3803" y="1795"/>
              <a:ext cx="373"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a:t>
              </a:r>
            </a:p>
          </p:txBody>
        </p:sp>
        <p:sp>
          <p:nvSpPr>
            <p:cNvPr id="376872" name="Rectangle 40"/>
            <p:cNvSpPr>
              <a:spLocks noChangeArrowheads="1"/>
            </p:cNvSpPr>
            <p:nvPr/>
          </p:nvSpPr>
          <p:spPr bwMode="auto">
            <a:xfrm>
              <a:off x="3527" y="1795"/>
              <a:ext cx="372"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v6</a:t>
              </a:r>
            </a:p>
          </p:txBody>
        </p:sp>
        <p:sp>
          <p:nvSpPr>
            <p:cNvPr id="376873" name="Rectangle 41"/>
            <p:cNvSpPr>
              <a:spLocks noChangeArrowheads="1"/>
            </p:cNvSpPr>
            <p:nvPr/>
          </p:nvSpPr>
          <p:spPr bwMode="auto">
            <a:xfrm>
              <a:off x="4055" y="1795"/>
              <a:ext cx="372"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000000"/>
                  </a:solidFill>
                  <a:effectLst>
                    <a:outerShdw blurRad="38100" dist="38100" dir="2700000" algn="tl">
                      <a:srgbClr val="C0C0C0"/>
                    </a:outerShdw>
                  </a:effectLst>
                  <a:latin typeface="Times New Roman" pitchFamily="18" charset="0"/>
                  <a:ea typeface="黑体" pitchFamily="2" charset="-122"/>
                </a:rPr>
                <a:t>v7</a:t>
              </a:r>
            </a:p>
          </p:txBody>
        </p:sp>
      </p:grpSp>
      <p:grpSp>
        <p:nvGrpSpPr>
          <p:cNvPr id="6" name="Group 42"/>
          <p:cNvGrpSpPr>
            <a:grpSpLocks/>
          </p:cNvGrpSpPr>
          <p:nvPr/>
        </p:nvGrpSpPr>
        <p:grpSpPr bwMode="auto">
          <a:xfrm>
            <a:off x="7613848" y="1985466"/>
            <a:ext cx="990600" cy="579438"/>
            <a:chOff x="4331" y="1795"/>
            <a:chExt cx="624" cy="365"/>
          </a:xfrm>
        </p:grpSpPr>
        <p:sp>
          <p:nvSpPr>
            <p:cNvPr id="376875" name="Rectangle 43"/>
            <p:cNvSpPr>
              <a:spLocks noChangeArrowheads="1"/>
            </p:cNvSpPr>
            <p:nvPr/>
          </p:nvSpPr>
          <p:spPr bwMode="auto">
            <a:xfrm>
              <a:off x="4331" y="1795"/>
              <a:ext cx="373"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CC0000"/>
                  </a:solidFill>
                  <a:effectLst>
                    <a:outerShdw blurRad="38100" dist="38100" dir="2700000" algn="tl">
                      <a:srgbClr val="C0C0C0"/>
                    </a:outerShdw>
                  </a:effectLst>
                  <a:latin typeface="Times New Roman" pitchFamily="18" charset="0"/>
                  <a:ea typeface="黑体" pitchFamily="2" charset="-122"/>
                </a:rPr>
                <a:t>→</a:t>
              </a:r>
            </a:p>
          </p:txBody>
        </p:sp>
        <p:sp>
          <p:nvSpPr>
            <p:cNvPr id="376876" name="Rectangle 44"/>
            <p:cNvSpPr>
              <a:spLocks noChangeArrowheads="1"/>
            </p:cNvSpPr>
            <p:nvPr/>
          </p:nvSpPr>
          <p:spPr bwMode="auto">
            <a:xfrm>
              <a:off x="4583" y="1795"/>
              <a:ext cx="372" cy="3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smtClean="0">
                  <a:solidFill>
                    <a:srgbClr val="CC0000"/>
                  </a:solidFill>
                  <a:effectLst>
                    <a:outerShdw blurRad="38100" dist="38100" dir="2700000" algn="tl">
                      <a:srgbClr val="C0C0C0"/>
                    </a:outerShdw>
                  </a:effectLst>
                  <a:latin typeface="Times New Roman" pitchFamily="18" charset="0"/>
                  <a:ea typeface="黑体" pitchFamily="2" charset="-122"/>
                </a:rPr>
                <a:t>v8</a:t>
              </a:r>
            </a:p>
          </p:txBody>
        </p:sp>
      </p:grpSp>
      <p:sp>
        <p:nvSpPr>
          <p:cNvPr id="376877" name="Rectangle 45"/>
          <p:cNvSpPr>
            <a:spLocks noChangeArrowheads="1"/>
          </p:cNvSpPr>
          <p:nvPr/>
        </p:nvSpPr>
        <p:spPr bwMode="auto">
          <a:xfrm>
            <a:off x="179388" y="3213100"/>
            <a:ext cx="1187450" cy="457200"/>
          </a:xfrm>
          <a:prstGeom prst="rect">
            <a:avLst/>
          </a:prstGeom>
          <a:noFill/>
          <a:ln w="9525">
            <a:noFill/>
            <a:miter lim="800000"/>
            <a:headEnd/>
            <a:tailEnd/>
          </a:ln>
          <a:effectLst/>
        </p:spPr>
        <p:txBody>
          <a:bodyPr anchor="ctr"/>
          <a:lstStyle/>
          <a:p>
            <a:pPr fontAlgn="base">
              <a:spcBef>
                <a:spcPct val="0"/>
              </a:spcBef>
              <a:spcAft>
                <a:spcPct val="0"/>
              </a:spcAft>
            </a:pPr>
            <a:r>
              <a:rPr kumimoji="1" lang="zh-CN" altLang="en-US" sz="28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例</a:t>
            </a:r>
            <a:r>
              <a:rPr kumimoji="1" lang="en-US" altLang="zh-CN" sz="28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2</a:t>
            </a:r>
            <a:r>
              <a:rPr kumimoji="1" lang="zh-CN" altLang="en-US" sz="2800" b="1" dirty="0" smtClean="0">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376878" name="Text Box 46"/>
          <p:cNvSpPr txBox="1">
            <a:spLocks noChangeArrowheads="1"/>
          </p:cNvSpPr>
          <p:nvPr/>
        </p:nvSpPr>
        <p:spPr bwMode="auto">
          <a:xfrm>
            <a:off x="4953000" y="3900488"/>
            <a:ext cx="1371600" cy="519112"/>
          </a:xfrm>
          <a:prstGeom prst="rect">
            <a:avLst/>
          </a:prstGeom>
          <a:noFill/>
          <a:ln w="38100">
            <a:noFill/>
            <a:miter lim="800000"/>
            <a:headEnd/>
            <a:tailEnd/>
          </a:ln>
          <a:effectLst/>
        </p:spPr>
        <p:txBody>
          <a:bodyPr>
            <a:spAutoFit/>
          </a:bodyPr>
          <a:lstStyle/>
          <a:p>
            <a:pPr fontAlgn="base">
              <a:spcBef>
                <a:spcPct val="0"/>
              </a:spcBef>
              <a:spcAft>
                <a:spcPct val="0"/>
              </a:spcAft>
            </a:pPr>
            <a:r>
              <a:rPr kumimoji="1" lang="en-US" altLang="zh-CN" sz="2800" b="1" smtClean="0">
                <a:solidFill>
                  <a:srgbClr val="000000"/>
                </a:solidFill>
                <a:effectLst>
                  <a:outerShdw blurRad="38100" dist="38100" dir="2700000" algn="tl">
                    <a:srgbClr val="C0C0C0"/>
                  </a:outerShdw>
                </a:effectLst>
                <a:latin typeface="Times New Roman" pitchFamily="18" charset="0"/>
                <a:ea typeface="黑体" pitchFamily="2" charset="-122"/>
              </a:rPr>
              <a:t>v3 →</a:t>
            </a:r>
          </a:p>
        </p:txBody>
      </p:sp>
      <p:sp>
        <p:nvSpPr>
          <p:cNvPr id="376879" name="Rectangle 47"/>
          <p:cNvSpPr>
            <a:spLocks noChangeArrowheads="1"/>
          </p:cNvSpPr>
          <p:nvPr/>
        </p:nvSpPr>
        <p:spPr bwMode="auto">
          <a:xfrm>
            <a:off x="5526088" y="3352800"/>
            <a:ext cx="2286000" cy="519113"/>
          </a:xfrm>
          <a:prstGeom prst="rect">
            <a:avLst/>
          </a:prstGeom>
          <a:noFill/>
          <a:ln w="38100">
            <a:noFill/>
            <a:miter lim="800000"/>
            <a:headEnd/>
            <a:tailEnd/>
          </a:ln>
          <a:effectLst/>
        </p:spPr>
        <p:txBody>
          <a:bodyPr>
            <a:spAutoFit/>
          </a:bodyPr>
          <a:lstStyle/>
          <a:p>
            <a:pPr fontAlgn="base">
              <a:spcBef>
                <a:spcPct val="0"/>
              </a:spcBef>
              <a:spcAft>
                <a:spcPct val="0"/>
              </a:spcAft>
            </a:pPr>
            <a:r>
              <a:rPr kumimoji="1" lang="en-US" altLang="zh-CN" sz="2800" b="1" smtClean="0">
                <a:solidFill>
                  <a:srgbClr val="008000"/>
                </a:solidFill>
                <a:effectLst>
                  <a:outerShdw blurRad="38100" dist="38100" dir="2700000" algn="tl">
                    <a:srgbClr val="C0C0C0"/>
                  </a:outerShdw>
                </a:effectLst>
                <a:latin typeface="Times New Roman" pitchFamily="18" charset="0"/>
                <a:ea typeface="楷体_GB2312" pitchFamily="49" charset="-122"/>
              </a:rPr>
              <a:t>BFS </a:t>
            </a:r>
            <a:r>
              <a:rPr kumimoji="1" lang="zh-CN" altLang="en-US" sz="2800" b="1" smtClean="0">
                <a:solidFill>
                  <a:srgbClr val="008000"/>
                </a:solidFill>
                <a:effectLst>
                  <a:outerShdw blurRad="38100" dist="38100" dir="2700000" algn="tl">
                    <a:srgbClr val="C0C0C0"/>
                  </a:outerShdw>
                </a:effectLst>
                <a:latin typeface="楷体_GB2312" pitchFamily="49" charset="-122"/>
                <a:ea typeface="楷体_GB2312" pitchFamily="49" charset="-122"/>
              </a:rPr>
              <a:t>结果</a:t>
            </a:r>
          </a:p>
        </p:txBody>
      </p:sp>
      <p:sp>
        <p:nvSpPr>
          <p:cNvPr id="376880" name="Rectangle 48"/>
          <p:cNvSpPr>
            <a:spLocks noChangeArrowheads="1"/>
          </p:cNvSpPr>
          <p:nvPr/>
        </p:nvSpPr>
        <p:spPr bwMode="auto">
          <a:xfrm>
            <a:off x="4724400" y="4419600"/>
            <a:ext cx="1905000" cy="519113"/>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800" b="1" smtClean="0">
                <a:solidFill>
                  <a:srgbClr val="000000"/>
                </a:solidFill>
                <a:effectLst>
                  <a:outerShdw blurRad="38100" dist="38100" dir="2700000" algn="tl">
                    <a:srgbClr val="C0C0C0"/>
                  </a:outerShdw>
                </a:effectLst>
                <a:latin typeface="Times New Roman" pitchFamily="18" charset="0"/>
                <a:ea typeface="黑体" pitchFamily="2" charset="-122"/>
              </a:rPr>
              <a:t>v4</a:t>
            </a:r>
            <a:r>
              <a:rPr kumimoji="1" lang="en-US" altLang="zh-CN" sz="2800" b="1" smtClean="0">
                <a:solidFill>
                  <a:srgbClr val="006600"/>
                </a:solidFill>
                <a:effectLst>
                  <a:outerShdw blurRad="38100" dist="38100" dir="2700000" algn="tl">
                    <a:srgbClr val="C0C0C0"/>
                  </a:outerShdw>
                </a:effectLst>
                <a:latin typeface="Times New Roman" pitchFamily="18" charset="0"/>
                <a:ea typeface="黑体" pitchFamily="2" charset="-122"/>
              </a:rPr>
              <a:t> </a:t>
            </a:r>
            <a:r>
              <a:rPr kumimoji="1" lang="en-US" altLang="zh-CN" sz="2800" b="1" smtClean="0">
                <a:solidFill>
                  <a:srgbClr val="000000"/>
                </a:solidFill>
                <a:effectLst>
                  <a:outerShdw blurRad="38100" dist="38100" dir="2700000" algn="tl">
                    <a:srgbClr val="C0C0C0"/>
                  </a:outerShdw>
                </a:effectLst>
                <a:latin typeface="Times New Roman" pitchFamily="18" charset="0"/>
                <a:ea typeface="黑体" pitchFamily="2" charset="-122"/>
              </a:rPr>
              <a:t>→ v5 →</a:t>
            </a:r>
            <a:endParaRPr kumimoji="1" lang="en-US" altLang="zh-CN" sz="2800" b="1" smtClean="0">
              <a:solidFill>
                <a:srgbClr val="CC0000"/>
              </a:solidFill>
              <a:effectLst>
                <a:outerShdw blurRad="38100" dist="38100" dir="2700000" algn="tl">
                  <a:srgbClr val="C0C0C0"/>
                </a:outerShdw>
              </a:effectLst>
              <a:latin typeface="Times New Roman" pitchFamily="18" charset="0"/>
              <a:ea typeface="黑体" pitchFamily="2" charset="-122"/>
            </a:endParaRPr>
          </a:p>
        </p:txBody>
      </p:sp>
      <p:sp>
        <p:nvSpPr>
          <p:cNvPr id="376881" name="AutoShape 49"/>
          <p:cNvSpPr>
            <a:spLocks noChangeArrowheads="1"/>
          </p:cNvSpPr>
          <p:nvPr/>
        </p:nvSpPr>
        <p:spPr bwMode="auto">
          <a:xfrm>
            <a:off x="2895600" y="836712"/>
            <a:ext cx="990600" cy="457200"/>
          </a:xfrm>
          <a:prstGeom prst="wedgeEllipseCallout">
            <a:avLst>
              <a:gd name="adj1" fmla="val -104806"/>
              <a:gd name="adj2" fmla="val 6944"/>
            </a:avLst>
          </a:prstGeom>
          <a:solidFill>
            <a:srgbClr val="00FFFF"/>
          </a:solidFill>
          <a:ln w="9525">
            <a:solidFill>
              <a:schemeClr val="tx1"/>
            </a:solidFill>
            <a:miter lim="800000"/>
            <a:headEnd/>
            <a:tailEnd/>
          </a:ln>
          <a:effectLst/>
        </p:spPr>
        <p:txBody>
          <a:bodyPr/>
          <a:lstStyle/>
          <a:p>
            <a:pPr algn="ctr" fontAlgn="base">
              <a:spcBef>
                <a:spcPct val="0"/>
              </a:spcBef>
              <a:spcAft>
                <a:spcPct val="0"/>
              </a:spcAft>
            </a:pPr>
            <a:r>
              <a:rPr kumimoji="1" lang="zh-CN" altLang="en-US" sz="2000" b="1" smtClean="0">
                <a:solidFill>
                  <a:srgbClr val="000000"/>
                </a:solidFill>
                <a:latin typeface="Times New Roman" pitchFamily="18" charset="0"/>
              </a:rPr>
              <a:t>起点</a:t>
            </a:r>
          </a:p>
        </p:txBody>
      </p:sp>
      <p:sp>
        <p:nvSpPr>
          <p:cNvPr id="376883" name="AutoShape 51"/>
          <p:cNvSpPr>
            <a:spLocks noChangeArrowheads="1"/>
          </p:cNvSpPr>
          <p:nvPr/>
        </p:nvSpPr>
        <p:spPr bwMode="auto">
          <a:xfrm>
            <a:off x="2743200" y="3124200"/>
            <a:ext cx="990600" cy="457200"/>
          </a:xfrm>
          <a:prstGeom prst="wedgeEllipseCallout">
            <a:avLst>
              <a:gd name="adj1" fmla="val -125481"/>
              <a:gd name="adj2" fmla="val 89583"/>
            </a:avLst>
          </a:prstGeom>
          <a:solidFill>
            <a:srgbClr val="00FFFF"/>
          </a:solidFill>
          <a:ln w="9525">
            <a:solidFill>
              <a:schemeClr val="tx1"/>
            </a:solidFill>
            <a:miter lim="800000"/>
            <a:headEnd/>
            <a:tailEnd/>
          </a:ln>
          <a:effectLst/>
        </p:spPr>
        <p:txBody>
          <a:bodyPr/>
          <a:lstStyle/>
          <a:p>
            <a:pPr algn="ctr" fontAlgn="base">
              <a:spcBef>
                <a:spcPct val="0"/>
              </a:spcBef>
              <a:spcAft>
                <a:spcPct val="0"/>
              </a:spcAft>
            </a:pPr>
            <a:r>
              <a:rPr kumimoji="1" lang="zh-CN" altLang="en-US" sz="2000" b="1" dirty="0" smtClean="0">
                <a:solidFill>
                  <a:srgbClr val="0000CC"/>
                </a:solidFill>
                <a:latin typeface="Times New Roman" pitchFamily="18" charset="0"/>
              </a:rPr>
              <a:t>起点</a:t>
            </a:r>
          </a:p>
        </p:txBody>
      </p:sp>
      <p:sp>
        <p:nvSpPr>
          <p:cNvPr id="376884" name="Rectangle 52"/>
          <p:cNvSpPr>
            <a:spLocks noChangeArrowheads="1"/>
          </p:cNvSpPr>
          <p:nvPr/>
        </p:nvSpPr>
        <p:spPr bwMode="auto">
          <a:xfrm>
            <a:off x="5838825" y="3900488"/>
            <a:ext cx="2771775" cy="519112"/>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smtClean="0">
                <a:solidFill>
                  <a:srgbClr val="000000"/>
                </a:solidFill>
                <a:effectLst>
                  <a:outerShdw blurRad="38100" dist="38100" dir="2700000" algn="tl">
                    <a:srgbClr val="C0C0C0"/>
                  </a:outerShdw>
                </a:effectLst>
                <a:latin typeface="Times New Roman" pitchFamily="18" charset="0"/>
                <a:ea typeface="黑体" pitchFamily="2" charset="-122"/>
              </a:rPr>
              <a:t>v2 → v1 → v6 →</a:t>
            </a:r>
          </a:p>
        </p:txBody>
      </p:sp>
      <p:sp>
        <p:nvSpPr>
          <p:cNvPr id="376885" name="Rectangle 53"/>
          <p:cNvSpPr>
            <a:spLocks noChangeArrowheads="1"/>
          </p:cNvSpPr>
          <p:nvPr/>
        </p:nvSpPr>
        <p:spPr bwMode="auto">
          <a:xfrm>
            <a:off x="6400800" y="4433888"/>
            <a:ext cx="2324100" cy="519112"/>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smtClean="0">
                <a:solidFill>
                  <a:srgbClr val="CC0000"/>
                </a:solidFill>
                <a:effectLst>
                  <a:outerShdw blurRad="38100" dist="38100" dir="2700000" algn="tl">
                    <a:srgbClr val="C0C0C0"/>
                  </a:outerShdw>
                </a:effectLst>
                <a:latin typeface="Times New Roman" pitchFamily="18" charset="0"/>
                <a:ea typeface="黑体" pitchFamily="2" charset="-122"/>
              </a:rPr>
              <a:t>v9 → v8 → v7</a:t>
            </a:r>
          </a:p>
        </p:txBody>
      </p:sp>
      <p:sp>
        <p:nvSpPr>
          <p:cNvPr id="52" name="矩形 51"/>
          <p:cNvSpPr/>
          <p:nvPr/>
        </p:nvSpPr>
        <p:spPr>
          <a:xfrm>
            <a:off x="4464496" y="5099700"/>
            <a:ext cx="4572000" cy="1631216"/>
          </a:xfrm>
          <a:prstGeom prst="rect">
            <a:avLst/>
          </a:prstGeom>
        </p:spPr>
        <p:txBody>
          <a:bodyPr>
            <a:spAutoFit/>
          </a:bodyPr>
          <a:lstStyle/>
          <a:p>
            <a:r>
              <a:rPr lang="en-US" altLang="zh-CN" sz="2800" b="1" dirty="0" smtClean="0">
                <a:solidFill>
                  <a:srgbClr val="0000FF"/>
                </a:solidFill>
              </a:rPr>
              <a:t>BFS</a:t>
            </a:r>
            <a:r>
              <a:rPr lang="zh-CN" altLang="en-US" sz="2800" b="1" dirty="0" smtClean="0">
                <a:solidFill>
                  <a:srgbClr val="0000FF"/>
                </a:solidFill>
              </a:rPr>
              <a:t>：</a:t>
            </a:r>
            <a:r>
              <a:rPr lang="zh-CN" altLang="en-US" sz="2400" b="1" dirty="0" smtClean="0">
                <a:solidFill>
                  <a:srgbClr val="FF0000"/>
                </a:solidFill>
              </a:rPr>
              <a:t>访问当前顶点的所有邻接点，然后按已访问邻接点的顺序再依次访问每个邻接点的未被访问的结点。</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76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68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68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68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68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68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3768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6884"/>
                                        </p:tgtEl>
                                        <p:attrNameLst>
                                          <p:attrName>style.visibility</p:attrName>
                                        </p:attrNameLst>
                                      </p:cBhvr>
                                      <p:to>
                                        <p:strVal val="visible"/>
                                      </p:to>
                                    </p:set>
                                    <p:animEffect transition="in" filter="wipe(left)">
                                      <p:cBhvr>
                                        <p:cTn id="51" dur="500"/>
                                        <p:tgtEl>
                                          <p:spTgt spid="37688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wd">
                                    <p:tmAbs val="300"/>
                                  </p:iterate>
                                  <p:childTnLst>
                                    <p:set>
                                      <p:cBhvr>
                                        <p:cTn id="55" dur="1" fill="hold">
                                          <p:stCondLst>
                                            <p:cond delay="299"/>
                                          </p:stCondLst>
                                        </p:cTn>
                                        <p:tgtEl>
                                          <p:spTgt spid="3768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76885"/>
                                        </p:tgtEl>
                                        <p:attrNameLst>
                                          <p:attrName>style.visibility</p:attrName>
                                        </p:attrNameLst>
                                      </p:cBhvr>
                                      <p:to>
                                        <p:strVal val="visible"/>
                                      </p:to>
                                    </p:set>
                                    <p:animEffect transition="in" filter="wipe(left)">
                                      <p:cBhvr>
                                        <p:cTn id="60" dur="500"/>
                                        <p:tgtEl>
                                          <p:spTgt spid="376885"/>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autoUpdateAnimBg="0"/>
      <p:bldP spid="376857" grpId="0" autoUpdateAnimBg="0"/>
      <p:bldP spid="376859" grpId="0" autoUpdateAnimBg="0"/>
      <p:bldP spid="376860" grpId="0" autoUpdateAnimBg="0"/>
      <p:bldP spid="376861" grpId="0" autoUpdateAnimBg="0"/>
      <p:bldP spid="376878" grpId="0" autoUpdateAnimBg="0"/>
      <p:bldP spid="376879" grpId="0" autoUpdateAnimBg="0"/>
      <p:bldP spid="376880" grpId="0" autoUpdateAnimBg="0"/>
      <p:bldP spid="376884" grpId="0" autoUpdateAnimBg="0"/>
      <p:bldP spid="376885" grpId="0" autoUpdateAnimBg="0"/>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r>
              <a:rPr lang="zh-CN" altLang="en-US" dirty="0" smtClean="0"/>
              <a:t>课堂练习</a:t>
            </a:r>
            <a:endParaRPr lang="en-US" altLang="zh-CN" dirty="0" smtClean="0"/>
          </a:p>
          <a:p>
            <a:pPr lvl="1"/>
            <a:r>
              <a:rPr lang="zh-CN" altLang="en-US" dirty="0" smtClean="0"/>
              <a:t>基于下面的邻接表写出广度优先搜索的遍历过程</a:t>
            </a:r>
            <a:endParaRPr lang="zh-CN" altLang="en-US" dirty="0"/>
          </a:p>
        </p:txBody>
      </p:sp>
      <p:grpSp>
        <p:nvGrpSpPr>
          <p:cNvPr id="4" name="Group 2"/>
          <p:cNvGrpSpPr>
            <a:grpSpLocks/>
          </p:cNvGrpSpPr>
          <p:nvPr/>
        </p:nvGrpSpPr>
        <p:grpSpPr bwMode="auto">
          <a:xfrm>
            <a:off x="689148" y="2985289"/>
            <a:ext cx="1611313" cy="1755775"/>
            <a:chOff x="1214" y="778"/>
            <a:chExt cx="1015" cy="1106"/>
          </a:xfrm>
        </p:grpSpPr>
        <p:sp>
          <p:nvSpPr>
            <p:cNvPr id="5" name="Oval 4"/>
            <p:cNvSpPr>
              <a:spLocks noChangeArrowheads="1"/>
            </p:cNvSpPr>
            <p:nvPr/>
          </p:nvSpPr>
          <p:spPr bwMode="auto">
            <a:xfrm>
              <a:off x="1632" y="778"/>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ysClr val="windowText" lastClr="000000"/>
                  </a:solidFill>
                  <a:effectLst/>
                  <a:uLnTx/>
                  <a:uFillTx/>
                </a:rPr>
                <a:t>1</a:t>
              </a:r>
            </a:p>
          </p:txBody>
        </p:sp>
        <p:sp>
          <p:nvSpPr>
            <p:cNvPr id="6" name="Oval 5"/>
            <p:cNvSpPr>
              <a:spLocks noChangeArrowheads="1"/>
            </p:cNvSpPr>
            <p:nvPr/>
          </p:nvSpPr>
          <p:spPr bwMode="auto">
            <a:xfrm>
              <a:off x="2018" y="1241"/>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ysClr val="windowText" lastClr="000000"/>
                  </a:solidFill>
                  <a:effectLst/>
                  <a:uLnTx/>
                  <a:uFillTx/>
                </a:rPr>
                <a:t>4</a:t>
              </a:r>
            </a:p>
          </p:txBody>
        </p:sp>
        <p:sp>
          <p:nvSpPr>
            <p:cNvPr id="7" name="Oval 6"/>
            <p:cNvSpPr>
              <a:spLocks noChangeArrowheads="1"/>
            </p:cNvSpPr>
            <p:nvPr/>
          </p:nvSpPr>
          <p:spPr bwMode="auto">
            <a:xfrm>
              <a:off x="1214" y="1241"/>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ysClr val="windowText" lastClr="000000"/>
                  </a:solidFill>
                  <a:effectLst/>
                  <a:uLnTx/>
                  <a:uFillTx/>
                </a:rPr>
                <a:t>2</a:t>
              </a:r>
            </a:p>
          </p:txBody>
        </p:sp>
        <p:sp>
          <p:nvSpPr>
            <p:cNvPr id="8" name="Oval 7"/>
            <p:cNvSpPr>
              <a:spLocks noChangeArrowheads="1"/>
            </p:cNvSpPr>
            <p:nvPr/>
          </p:nvSpPr>
          <p:spPr bwMode="auto">
            <a:xfrm>
              <a:off x="1621" y="1241"/>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ysClr val="windowText" lastClr="000000"/>
                  </a:solidFill>
                  <a:effectLst/>
                  <a:uLnTx/>
                  <a:uFillTx/>
                </a:rPr>
                <a:t>3</a:t>
              </a:r>
            </a:p>
          </p:txBody>
        </p:sp>
        <p:sp>
          <p:nvSpPr>
            <p:cNvPr id="9" name="Oval 8"/>
            <p:cNvSpPr>
              <a:spLocks noChangeArrowheads="1"/>
            </p:cNvSpPr>
            <p:nvPr/>
          </p:nvSpPr>
          <p:spPr bwMode="auto">
            <a:xfrm>
              <a:off x="1621" y="1673"/>
              <a:ext cx="211" cy="211"/>
            </a:xfrm>
            <a:prstGeom prst="ellips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ysClr val="windowText" lastClr="000000"/>
                  </a:solidFill>
                  <a:effectLst/>
                  <a:uLnTx/>
                  <a:uFillTx/>
                </a:rPr>
                <a:t>5</a:t>
              </a:r>
            </a:p>
          </p:txBody>
        </p:sp>
        <p:sp>
          <p:nvSpPr>
            <p:cNvPr id="10" name="Line 9"/>
            <p:cNvSpPr>
              <a:spLocks noChangeShapeType="1"/>
            </p:cNvSpPr>
            <p:nvPr/>
          </p:nvSpPr>
          <p:spPr bwMode="auto">
            <a:xfrm flipH="1">
              <a:off x="1367" y="955"/>
              <a:ext cx="300" cy="30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1" name="Line 10"/>
            <p:cNvSpPr>
              <a:spLocks noChangeShapeType="1"/>
            </p:cNvSpPr>
            <p:nvPr/>
          </p:nvSpPr>
          <p:spPr bwMode="auto">
            <a:xfrm>
              <a:off x="1734" y="989"/>
              <a:ext cx="0" cy="266"/>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 name="Line 11"/>
            <p:cNvSpPr>
              <a:spLocks noChangeShapeType="1"/>
            </p:cNvSpPr>
            <p:nvPr/>
          </p:nvSpPr>
          <p:spPr bwMode="auto">
            <a:xfrm>
              <a:off x="1734" y="1455"/>
              <a:ext cx="0" cy="234"/>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 name="Line 12"/>
            <p:cNvSpPr>
              <a:spLocks noChangeShapeType="1"/>
            </p:cNvSpPr>
            <p:nvPr/>
          </p:nvSpPr>
          <p:spPr bwMode="auto">
            <a:xfrm>
              <a:off x="1800" y="944"/>
              <a:ext cx="300" cy="300"/>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4" name="Line 13"/>
            <p:cNvSpPr>
              <a:spLocks noChangeShapeType="1"/>
            </p:cNvSpPr>
            <p:nvPr/>
          </p:nvSpPr>
          <p:spPr bwMode="auto">
            <a:xfrm>
              <a:off x="1311" y="1455"/>
              <a:ext cx="323" cy="323"/>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5" name="Line 14"/>
            <p:cNvSpPr>
              <a:spLocks noChangeShapeType="1"/>
            </p:cNvSpPr>
            <p:nvPr/>
          </p:nvSpPr>
          <p:spPr bwMode="auto">
            <a:xfrm flipH="1">
              <a:off x="1800" y="1467"/>
              <a:ext cx="311" cy="311"/>
            </a:xfrm>
            <a:prstGeom prst="line">
              <a:avLst/>
            </a:prstGeom>
            <a:ln>
              <a:headEnd/>
              <a:tailEnd/>
            </a:ln>
            <a:extLst>
              <a:ext uri="{53640926-AAD7-44D8-BBD7-CCE9431645EC}">
                <a14:shadowObscured xmlns:a14="http://schemas.microsoft.com/office/drawing/2010/main" xmlns="" val="1"/>
              </a:ext>
            </a:extLst>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grpSp>
      <p:grpSp>
        <p:nvGrpSpPr>
          <p:cNvPr id="16" name="Group 15"/>
          <p:cNvGrpSpPr>
            <a:grpSpLocks/>
          </p:cNvGrpSpPr>
          <p:nvPr/>
        </p:nvGrpSpPr>
        <p:grpSpPr bwMode="auto">
          <a:xfrm>
            <a:off x="2444129" y="2714405"/>
            <a:ext cx="5673725" cy="2659064"/>
            <a:chOff x="1841" y="2204"/>
            <a:chExt cx="3574" cy="1675"/>
          </a:xfrm>
        </p:grpSpPr>
        <p:sp>
          <p:nvSpPr>
            <p:cNvPr id="17" name="Rectangle 16"/>
            <p:cNvSpPr>
              <a:spLocks noChangeArrowheads="1"/>
            </p:cNvSpPr>
            <p:nvPr/>
          </p:nvSpPr>
          <p:spPr bwMode="auto">
            <a:xfrm>
              <a:off x="2091" y="2440"/>
              <a:ext cx="815" cy="1412"/>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17"/>
            <p:cNvSpPr>
              <a:spLocks noChangeShapeType="1"/>
            </p:cNvSpPr>
            <p:nvPr/>
          </p:nvSpPr>
          <p:spPr bwMode="auto">
            <a:xfrm>
              <a:off x="2084" y="2718"/>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18"/>
            <p:cNvSpPr>
              <a:spLocks noChangeShapeType="1"/>
            </p:cNvSpPr>
            <p:nvPr/>
          </p:nvSpPr>
          <p:spPr bwMode="auto">
            <a:xfrm>
              <a:off x="2084" y="2995"/>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19"/>
            <p:cNvSpPr>
              <a:spLocks noChangeShapeType="1"/>
            </p:cNvSpPr>
            <p:nvPr/>
          </p:nvSpPr>
          <p:spPr bwMode="auto">
            <a:xfrm>
              <a:off x="2084" y="3273"/>
              <a:ext cx="815"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20"/>
            <p:cNvSpPr>
              <a:spLocks noChangeShapeType="1"/>
            </p:cNvSpPr>
            <p:nvPr/>
          </p:nvSpPr>
          <p:spPr bwMode="auto">
            <a:xfrm>
              <a:off x="2513" y="2440"/>
              <a:ext cx="0" cy="1411"/>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Text Box 21"/>
            <p:cNvSpPr txBox="1">
              <a:spLocks noChangeArrowheads="1"/>
            </p:cNvSpPr>
            <p:nvPr/>
          </p:nvSpPr>
          <p:spPr bwMode="auto">
            <a:xfrm>
              <a:off x="1841" y="2443"/>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1</a:t>
              </a:r>
            </a:p>
          </p:txBody>
        </p:sp>
        <p:sp>
          <p:nvSpPr>
            <p:cNvPr id="23" name="Text Box 22"/>
            <p:cNvSpPr txBox="1">
              <a:spLocks noChangeArrowheads="1"/>
            </p:cNvSpPr>
            <p:nvPr/>
          </p:nvSpPr>
          <p:spPr bwMode="auto">
            <a:xfrm>
              <a:off x="1841" y="2716"/>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2</a:t>
              </a:r>
            </a:p>
          </p:txBody>
        </p:sp>
        <p:sp>
          <p:nvSpPr>
            <p:cNvPr id="24" name="Text Box 23"/>
            <p:cNvSpPr txBox="1">
              <a:spLocks noChangeArrowheads="1"/>
            </p:cNvSpPr>
            <p:nvPr/>
          </p:nvSpPr>
          <p:spPr bwMode="auto">
            <a:xfrm>
              <a:off x="1841" y="2988"/>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3</a:t>
              </a:r>
            </a:p>
          </p:txBody>
        </p:sp>
        <p:sp>
          <p:nvSpPr>
            <p:cNvPr id="25" name="Text Box 24"/>
            <p:cNvSpPr txBox="1">
              <a:spLocks noChangeArrowheads="1"/>
            </p:cNvSpPr>
            <p:nvPr/>
          </p:nvSpPr>
          <p:spPr bwMode="auto">
            <a:xfrm>
              <a:off x="1841" y="3261"/>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4</a:t>
              </a:r>
            </a:p>
          </p:txBody>
        </p:sp>
        <p:sp>
          <p:nvSpPr>
            <p:cNvPr id="26" name="Text Box 25"/>
            <p:cNvSpPr txBox="1">
              <a:spLocks noChangeArrowheads="1"/>
            </p:cNvSpPr>
            <p:nvPr/>
          </p:nvSpPr>
          <p:spPr bwMode="auto">
            <a:xfrm>
              <a:off x="2216" y="246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1</a:t>
              </a:r>
            </a:p>
          </p:txBody>
        </p:sp>
        <p:sp>
          <p:nvSpPr>
            <p:cNvPr id="27" name="Text Box 26"/>
            <p:cNvSpPr txBox="1">
              <a:spLocks noChangeArrowheads="1"/>
            </p:cNvSpPr>
            <p:nvPr/>
          </p:nvSpPr>
          <p:spPr bwMode="auto">
            <a:xfrm>
              <a:off x="2216" y="301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3</a:t>
              </a:r>
            </a:p>
          </p:txBody>
        </p:sp>
        <p:sp>
          <p:nvSpPr>
            <p:cNvPr id="28" name="Text Box 27"/>
            <p:cNvSpPr txBox="1">
              <a:spLocks noChangeArrowheads="1"/>
            </p:cNvSpPr>
            <p:nvPr/>
          </p:nvSpPr>
          <p:spPr bwMode="auto">
            <a:xfrm>
              <a:off x="2220" y="3285"/>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4</a:t>
              </a:r>
            </a:p>
          </p:txBody>
        </p:sp>
        <p:sp>
          <p:nvSpPr>
            <p:cNvPr id="29" name="Text Box 28"/>
            <p:cNvSpPr txBox="1">
              <a:spLocks noChangeArrowheads="1"/>
            </p:cNvSpPr>
            <p:nvPr/>
          </p:nvSpPr>
          <p:spPr bwMode="auto">
            <a:xfrm>
              <a:off x="2220" y="2712"/>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2</a:t>
              </a:r>
            </a:p>
          </p:txBody>
        </p:sp>
        <p:sp>
          <p:nvSpPr>
            <p:cNvPr id="30" name="Text Box 29"/>
            <p:cNvSpPr txBox="1">
              <a:spLocks noChangeArrowheads="1"/>
            </p:cNvSpPr>
            <p:nvPr/>
          </p:nvSpPr>
          <p:spPr bwMode="auto">
            <a:xfrm>
              <a:off x="1979" y="2204"/>
              <a:ext cx="613"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vexdata</a:t>
              </a:r>
            </a:p>
          </p:txBody>
        </p:sp>
        <p:sp>
          <p:nvSpPr>
            <p:cNvPr id="31" name="Text Box 30"/>
            <p:cNvSpPr txBox="1">
              <a:spLocks noChangeArrowheads="1"/>
            </p:cNvSpPr>
            <p:nvPr/>
          </p:nvSpPr>
          <p:spPr bwMode="auto">
            <a:xfrm>
              <a:off x="2526" y="2215"/>
              <a:ext cx="567"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smtClean="0">
                  <a:ln>
                    <a:noFill/>
                  </a:ln>
                  <a:solidFill>
                    <a:sysClr val="windowText" lastClr="000000"/>
                  </a:solidFill>
                  <a:effectLst/>
                  <a:uLnTx/>
                  <a:uFillTx/>
                </a:rPr>
                <a:t>firstarc</a:t>
              </a:r>
              <a:endParaRPr kumimoji="0" lang="en-US" altLang="zh-CN" sz="1800" b="0" i="0" u="none" strike="noStrike" kern="0" cap="none" spc="0" normalizeH="0" baseline="0" noProof="0" dirty="0" smtClean="0">
                <a:ln>
                  <a:noFill/>
                </a:ln>
                <a:solidFill>
                  <a:sysClr val="windowText" lastClr="000000"/>
                </a:solidFill>
                <a:effectLst/>
                <a:uLnTx/>
                <a:uFillTx/>
              </a:endParaRPr>
            </a:p>
          </p:txBody>
        </p:sp>
        <p:grpSp>
          <p:nvGrpSpPr>
            <p:cNvPr id="32" name="Group 31"/>
            <p:cNvGrpSpPr>
              <a:grpSpLocks/>
            </p:cNvGrpSpPr>
            <p:nvPr/>
          </p:nvGrpSpPr>
          <p:grpSpPr bwMode="auto">
            <a:xfrm>
              <a:off x="3065" y="3030"/>
              <a:ext cx="643" cy="256"/>
              <a:chOff x="4056" y="2215"/>
              <a:chExt cx="643" cy="256"/>
            </a:xfrm>
          </p:grpSpPr>
          <p:sp>
            <p:nvSpPr>
              <p:cNvPr id="98" name="Rectangle 32"/>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5</a:t>
                </a:r>
              </a:p>
            </p:txBody>
          </p:sp>
          <p:sp>
            <p:nvSpPr>
              <p:cNvPr id="99" name="Line 33"/>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3" name="Group 34"/>
            <p:cNvGrpSpPr>
              <a:grpSpLocks/>
            </p:cNvGrpSpPr>
            <p:nvPr/>
          </p:nvGrpSpPr>
          <p:grpSpPr bwMode="auto">
            <a:xfrm>
              <a:off x="3065" y="3324"/>
              <a:ext cx="643" cy="256"/>
              <a:chOff x="4056" y="2215"/>
              <a:chExt cx="643" cy="256"/>
            </a:xfrm>
          </p:grpSpPr>
          <p:sp>
            <p:nvSpPr>
              <p:cNvPr id="96" name="Rectangle 35"/>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5</a:t>
                </a:r>
              </a:p>
            </p:txBody>
          </p:sp>
          <p:sp>
            <p:nvSpPr>
              <p:cNvPr id="97" name="Line 36"/>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4" name="Group 37"/>
            <p:cNvGrpSpPr>
              <a:grpSpLocks/>
            </p:cNvGrpSpPr>
            <p:nvPr/>
          </p:nvGrpSpPr>
          <p:grpSpPr bwMode="auto">
            <a:xfrm>
              <a:off x="2718" y="2434"/>
              <a:ext cx="1002" cy="256"/>
              <a:chOff x="2785" y="2701"/>
              <a:chExt cx="1002" cy="256"/>
            </a:xfrm>
          </p:grpSpPr>
          <p:grpSp>
            <p:nvGrpSpPr>
              <p:cNvPr id="35" name="Group 38"/>
              <p:cNvGrpSpPr>
                <a:grpSpLocks/>
              </p:cNvGrpSpPr>
              <p:nvPr/>
            </p:nvGrpSpPr>
            <p:grpSpPr bwMode="auto">
              <a:xfrm>
                <a:off x="3144" y="2701"/>
                <a:ext cx="643" cy="256"/>
                <a:chOff x="4056" y="2215"/>
                <a:chExt cx="643" cy="256"/>
              </a:xfrm>
            </p:grpSpPr>
            <p:sp>
              <p:nvSpPr>
                <p:cNvPr id="94" name="Rectangle 39"/>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4</a:t>
                  </a:r>
                </a:p>
              </p:txBody>
            </p:sp>
            <p:sp>
              <p:nvSpPr>
                <p:cNvPr id="95" name="Line 40"/>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93" name="Line 41"/>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6" name="Group 42"/>
            <p:cNvGrpSpPr>
              <a:grpSpLocks/>
            </p:cNvGrpSpPr>
            <p:nvPr/>
          </p:nvGrpSpPr>
          <p:grpSpPr bwMode="auto">
            <a:xfrm>
              <a:off x="3639" y="2433"/>
              <a:ext cx="924" cy="256"/>
              <a:chOff x="3639" y="2433"/>
              <a:chExt cx="924" cy="256"/>
            </a:xfrm>
          </p:grpSpPr>
          <p:grpSp>
            <p:nvGrpSpPr>
              <p:cNvPr id="48" name="Group 43"/>
              <p:cNvGrpSpPr>
                <a:grpSpLocks/>
              </p:cNvGrpSpPr>
              <p:nvPr/>
            </p:nvGrpSpPr>
            <p:grpSpPr bwMode="auto">
              <a:xfrm>
                <a:off x="3920" y="2433"/>
                <a:ext cx="643" cy="256"/>
                <a:chOff x="4056" y="2215"/>
                <a:chExt cx="643" cy="256"/>
              </a:xfrm>
            </p:grpSpPr>
            <p:sp>
              <p:nvSpPr>
                <p:cNvPr id="90" name="Rectangle 44"/>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3</a:t>
                  </a:r>
                </a:p>
              </p:txBody>
            </p:sp>
            <p:sp>
              <p:nvSpPr>
                <p:cNvPr id="91" name="Line 45"/>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9" name="Line 46"/>
              <p:cNvSpPr>
                <a:spLocks noChangeShapeType="1"/>
              </p:cNvSpPr>
              <p:nvPr/>
            </p:nvSpPr>
            <p:spPr bwMode="auto">
              <a:xfrm>
                <a:off x="3639" y="2562"/>
                <a:ext cx="278"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6" name="Line 47"/>
            <p:cNvSpPr>
              <a:spLocks noChangeShapeType="1"/>
            </p:cNvSpPr>
            <p:nvPr/>
          </p:nvSpPr>
          <p:spPr bwMode="auto">
            <a:xfrm>
              <a:off x="2739" y="3140"/>
              <a:ext cx="344"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48"/>
            <p:cNvSpPr>
              <a:spLocks noChangeShapeType="1"/>
            </p:cNvSpPr>
            <p:nvPr/>
          </p:nvSpPr>
          <p:spPr bwMode="auto">
            <a:xfrm>
              <a:off x="2739" y="3473"/>
              <a:ext cx="322"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Text Box 49"/>
            <p:cNvSpPr txBox="1">
              <a:spLocks noChangeArrowheads="1"/>
            </p:cNvSpPr>
            <p:nvPr/>
          </p:nvSpPr>
          <p:spPr bwMode="auto">
            <a:xfrm>
              <a:off x="5143" y="2438"/>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39" name="Text Box 50"/>
            <p:cNvSpPr txBox="1">
              <a:spLocks noChangeArrowheads="1"/>
            </p:cNvSpPr>
            <p:nvPr/>
          </p:nvSpPr>
          <p:spPr bwMode="auto">
            <a:xfrm>
              <a:off x="4299" y="3027"/>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0" name="Text Box 51"/>
            <p:cNvSpPr txBox="1">
              <a:spLocks noChangeArrowheads="1"/>
            </p:cNvSpPr>
            <p:nvPr/>
          </p:nvSpPr>
          <p:spPr bwMode="auto">
            <a:xfrm>
              <a:off x="4321" y="3339"/>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sp>
          <p:nvSpPr>
            <p:cNvPr id="41" name="Text Box 52"/>
            <p:cNvSpPr txBox="1">
              <a:spLocks noChangeArrowheads="1"/>
            </p:cNvSpPr>
            <p:nvPr/>
          </p:nvSpPr>
          <p:spPr bwMode="auto">
            <a:xfrm>
              <a:off x="3735" y="2226"/>
              <a:ext cx="542"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adjvex</a:t>
              </a:r>
            </a:p>
          </p:txBody>
        </p:sp>
        <p:sp>
          <p:nvSpPr>
            <p:cNvPr id="42" name="Text Box 53"/>
            <p:cNvSpPr txBox="1">
              <a:spLocks noChangeArrowheads="1"/>
            </p:cNvSpPr>
            <p:nvPr/>
          </p:nvSpPr>
          <p:spPr bwMode="auto">
            <a:xfrm>
              <a:off x="4210" y="2237"/>
              <a:ext cx="391"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next</a:t>
              </a:r>
            </a:p>
          </p:txBody>
        </p:sp>
        <p:sp>
          <p:nvSpPr>
            <p:cNvPr id="43" name="Line 54"/>
            <p:cNvSpPr>
              <a:spLocks noChangeShapeType="1"/>
            </p:cNvSpPr>
            <p:nvPr/>
          </p:nvSpPr>
          <p:spPr bwMode="auto">
            <a:xfrm>
              <a:off x="2101" y="3566"/>
              <a:ext cx="8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Text Box 55"/>
            <p:cNvSpPr txBox="1">
              <a:spLocks noChangeArrowheads="1"/>
            </p:cNvSpPr>
            <p:nvPr/>
          </p:nvSpPr>
          <p:spPr bwMode="auto">
            <a:xfrm>
              <a:off x="1848" y="3590"/>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5</a:t>
              </a:r>
            </a:p>
          </p:txBody>
        </p:sp>
        <p:sp>
          <p:nvSpPr>
            <p:cNvPr id="45" name="Text Box 56"/>
            <p:cNvSpPr txBox="1">
              <a:spLocks noChangeArrowheads="1"/>
            </p:cNvSpPr>
            <p:nvPr/>
          </p:nvSpPr>
          <p:spPr bwMode="auto">
            <a:xfrm>
              <a:off x="2217" y="3592"/>
              <a:ext cx="196"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5</a:t>
              </a:r>
            </a:p>
          </p:txBody>
        </p:sp>
        <p:grpSp>
          <p:nvGrpSpPr>
            <p:cNvPr id="49" name="Group 57"/>
            <p:cNvGrpSpPr>
              <a:grpSpLocks/>
            </p:cNvGrpSpPr>
            <p:nvPr/>
          </p:nvGrpSpPr>
          <p:grpSpPr bwMode="auto">
            <a:xfrm>
              <a:off x="3565" y="2737"/>
              <a:ext cx="1002" cy="256"/>
              <a:chOff x="2785" y="2701"/>
              <a:chExt cx="1002" cy="256"/>
            </a:xfrm>
          </p:grpSpPr>
          <p:grpSp>
            <p:nvGrpSpPr>
              <p:cNvPr id="50" name="Group 58"/>
              <p:cNvGrpSpPr>
                <a:grpSpLocks/>
              </p:cNvGrpSpPr>
              <p:nvPr/>
            </p:nvGrpSpPr>
            <p:grpSpPr bwMode="auto">
              <a:xfrm>
                <a:off x="3144" y="2701"/>
                <a:ext cx="643" cy="256"/>
                <a:chOff x="4056" y="2215"/>
                <a:chExt cx="643" cy="256"/>
              </a:xfrm>
            </p:grpSpPr>
            <p:sp>
              <p:nvSpPr>
                <p:cNvPr id="86" name="Rectangle 59"/>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1</a:t>
                  </a:r>
                </a:p>
              </p:txBody>
            </p:sp>
            <p:sp>
              <p:nvSpPr>
                <p:cNvPr id="87" name="Line 60"/>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5" name="Line 61"/>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7" name="Text Box 62"/>
            <p:cNvSpPr txBox="1">
              <a:spLocks noChangeArrowheads="1"/>
            </p:cNvSpPr>
            <p:nvPr/>
          </p:nvSpPr>
          <p:spPr bwMode="auto">
            <a:xfrm>
              <a:off x="4317" y="2744"/>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grpSp>
          <p:nvGrpSpPr>
            <p:cNvPr id="51" name="Group 63"/>
            <p:cNvGrpSpPr>
              <a:grpSpLocks/>
            </p:cNvGrpSpPr>
            <p:nvPr/>
          </p:nvGrpSpPr>
          <p:grpSpPr bwMode="auto">
            <a:xfrm>
              <a:off x="2710" y="2738"/>
              <a:ext cx="1002" cy="256"/>
              <a:chOff x="2785" y="2701"/>
              <a:chExt cx="1002" cy="256"/>
            </a:xfrm>
          </p:grpSpPr>
          <p:grpSp>
            <p:nvGrpSpPr>
              <p:cNvPr id="52" name="Group 64"/>
              <p:cNvGrpSpPr>
                <a:grpSpLocks/>
              </p:cNvGrpSpPr>
              <p:nvPr/>
            </p:nvGrpSpPr>
            <p:grpSpPr bwMode="auto">
              <a:xfrm>
                <a:off x="3144" y="2701"/>
                <a:ext cx="643" cy="256"/>
                <a:chOff x="4056" y="2215"/>
                <a:chExt cx="643" cy="256"/>
              </a:xfrm>
            </p:grpSpPr>
            <p:sp>
              <p:nvSpPr>
                <p:cNvPr id="82" name="Rectangle 65"/>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5</a:t>
                  </a:r>
                </a:p>
              </p:txBody>
            </p:sp>
            <p:sp>
              <p:nvSpPr>
                <p:cNvPr id="83" name="Line 66"/>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1" name="Line 67"/>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4" name="Group 68"/>
            <p:cNvGrpSpPr>
              <a:grpSpLocks/>
            </p:cNvGrpSpPr>
            <p:nvPr/>
          </p:nvGrpSpPr>
          <p:grpSpPr bwMode="auto">
            <a:xfrm>
              <a:off x="3559" y="3019"/>
              <a:ext cx="1002" cy="256"/>
              <a:chOff x="2785" y="2701"/>
              <a:chExt cx="1002" cy="256"/>
            </a:xfrm>
          </p:grpSpPr>
          <p:grpSp>
            <p:nvGrpSpPr>
              <p:cNvPr id="55" name="Group 69"/>
              <p:cNvGrpSpPr>
                <a:grpSpLocks/>
              </p:cNvGrpSpPr>
              <p:nvPr/>
            </p:nvGrpSpPr>
            <p:grpSpPr bwMode="auto">
              <a:xfrm>
                <a:off x="3144" y="2701"/>
                <a:ext cx="643" cy="256"/>
                <a:chOff x="4056" y="2215"/>
                <a:chExt cx="643" cy="256"/>
              </a:xfrm>
            </p:grpSpPr>
            <p:sp>
              <p:nvSpPr>
                <p:cNvPr id="78" name="Rectangle 70"/>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1</a:t>
                  </a:r>
                </a:p>
              </p:txBody>
            </p:sp>
            <p:sp>
              <p:nvSpPr>
                <p:cNvPr id="79" name="Line 71"/>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7" name="Line 72"/>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6" name="Group 73"/>
            <p:cNvGrpSpPr>
              <a:grpSpLocks/>
            </p:cNvGrpSpPr>
            <p:nvPr/>
          </p:nvGrpSpPr>
          <p:grpSpPr bwMode="auto">
            <a:xfrm>
              <a:off x="3550" y="3334"/>
              <a:ext cx="1002" cy="256"/>
              <a:chOff x="2785" y="2701"/>
              <a:chExt cx="1002" cy="256"/>
            </a:xfrm>
          </p:grpSpPr>
          <p:grpSp>
            <p:nvGrpSpPr>
              <p:cNvPr id="60" name="Group 74"/>
              <p:cNvGrpSpPr>
                <a:grpSpLocks/>
              </p:cNvGrpSpPr>
              <p:nvPr/>
            </p:nvGrpSpPr>
            <p:grpSpPr bwMode="auto">
              <a:xfrm>
                <a:off x="3144" y="2701"/>
                <a:ext cx="643" cy="256"/>
                <a:chOff x="4056" y="2215"/>
                <a:chExt cx="643" cy="256"/>
              </a:xfrm>
            </p:grpSpPr>
            <p:sp>
              <p:nvSpPr>
                <p:cNvPr id="74" name="Rectangle 75"/>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1</a:t>
                  </a:r>
                </a:p>
              </p:txBody>
            </p:sp>
            <p:sp>
              <p:nvSpPr>
                <p:cNvPr id="75" name="Line 76"/>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3" name="Line 77"/>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4" name="Group 78"/>
            <p:cNvGrpSpPr>
              <a:grpSpLocks/>
            </p:cNvGrpSpPr>
            <p:nvPr/>
          </p:nvGrpSpPr>
          <p:grpSpPr bwMode="auto">
            <a:xfrm>
              <a:off x="2706" y="3611"/>
              <a:ext cx="1002" cy="256"/>
              <a:chOff x="2785" y="2701"/>
              <a:chExt cx="1002" cy="256"/>
            </a:xfrm>
          </p:grpSpPr>
          <p:grpSp>
            <p:nvGrpSpPr>
              <p:cNvPr id="68" name="Group 79"/>
              <p:cNvGrpSpPr>
                <a:grpSpLocks/>
              </p:cNvGrpSpPr>
              <p:nvPr/>
            </p:nvGrpSpPr>
            <p:grpSpPr bwMode="auto">
              <a:xfrm>
                <a:off x="3144" y="2701"/>
                <a:ext cx="643" cy="256"/>
                <a:chOff x="4056" y="2215"/>
                <a:chExt cx="643" cy="256"/>
              </a:xfrm>
            </p:grpSpPr>
            <p:sp>
              <p:nvSpPr>
                <p:cNvPr id="70" name="Rectangle 80"/>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4</a:t>
                  </a:r>
                </a:p>
              </p:txBody>
            </p:sp>
            <p:sp>
              <p:nvSpPr>
                <p:cNvPr id="71" name="Line 81"/>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9" name="Line 82"/>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2" name="Group 83"/>
            <p:cNvGrpSpPr>
              <a:grpSpLocks/>
            </p:cNvGrpSpPr>
            <p:nvPr/>
          </p:nvGrpSpPr>
          <p:grpSpPr bwMode="auto">
            <a:xfrm>
              <a:off x="3539" y="3623"/>
              <a:ext cx="1002" cy="256"/>
              <a:chOff x="2785" y="2701"/>
              <a:chExt cx="1002" cy="256"/>
            </a:xfrm>
          </p:grpSpPr>
          <p:grpSp>
            <p:nvGrpSpPr>
              <p:cNvPr id="76" name="Group 84"/>
              <p:cNvGrpSpPr>
                <a:grpSpLocks/>
              </p:cNvGrpSpPr>
              <p:nvPr/>
            </p:nvGrpSpPr>
            <p:grpSpPr bwMode="auto">
              <a:xfrm>
                <a:off x="3144" y="2701"/>
                <a:ext cx="643" cy="256"/>
                <a:chOff x="4056" y="2215"/>
                <a:chExt cx="643" cy="256"/>
              </a:xfrm>
            </p:grpSpPr>
            <p:sp>
              <p:nvSpPr>
                <p:cNvPr id="66" name="Rectangle 85"/>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3</a:t>
                  </a:r>
                </a:p>
              </p:txBody>
            </p:sp>
            <p:sp>
              <p:nvSpPr>
                <p:cNvPr id="67" name="Line 86"/>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5" name="Line 87"/>
              <p:cNvSpPr>
                <a:spLocks noChangeShapeType="1"/>
              </p:cNvSpPr>
              <p:nvPr/>
            </p:nvSpPr>
            <p:spPr bwMode="auto">
              <a:xfrm>
                <a:off x="2785" y="2842"/>
                <a:ext cx="355"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3" name="Text Box 88"/>
            <p:cNvSpPr txBox="1">
              <a:spLocks noChangeArrowheads="1"/>
            </p:cNvSpPr>
            <p:nvPr/>
          </p:nvSpPr>
          <p:spPr bwMode="auto">
            <a:xfrm>
              <a:off x="5138" y="3624"/>
              <a:ext cx="191" cy="250"/>
            </a:xfrm>
            <a:prstGeom prst="rect">
              <a:avLst/>
            </a:prstGeom>
            <a:noFill/>
            <a:ln>
              <a:noFill/>
            </a:ln>
            <a:effectLst/>
            <a:extLst>
              <a:ext uri="{909E8E84-426E-40DD-AFC4-6F175D3DCCD1}">
                <a14:hiddenFill xmlns:a14="http://schemas.microsoft.com/office/drawing/2010/main" xmlns="">
                  <a:solidFill>
                    <a:srgbClr val="FCFDC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a:t>
              </a:r>
            </a:p>
          </p:txBody>
        </p:sp>
        <p:grpSp>
          <p:nvGrpSpPr>
            <p:cNvPr id="80" name="Group 89"/>
            <p:cNvGrpSpPr>
              <a:grpSpLocks/>
            </p:cNvGrpSpPr>
            <p:nvPr/>
          </p:nvGrpSpPr>
          <p:grpSpPr bwMode="auto">
            <a:xfrm>
              <a:off x="4491" y="2418"/>
              <a:ext cx="924" cy="256"/>
              <a:chOff x="3639" y="2433"/>
              <a:chExt cx="924" cy="256"/>
            </a:xfrm>
          </p:grpSpPr>
          <p:grpSp>
            <p:nvGrpSpPr>
              <p:cNvPr id="84" name="Group 90"/>
              <p:cNvGrpSpPr>
                <a:grpSpLocks/>
              </p:cNvGrpSpPr>
              <p:nvPr/>
            </p:nvGrpSpPr>
            <p:grpSpPr bwMode="auto">
              <a:xfrm>
                <a:off x="3920" y="2433"/>
                <a:ext cx="643" cy="256"/>
                <a:chOff x="4056" y="2215"/>
                <a:chExt cx="643" cy="256"/>
              </a:xfrm>
            </p:grpSpPr>
            <p:sp>
              <p:nvSpPr>
                <p:cNvPr id="62" name="Rectangle 91"/>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2</a:t>
                  </a:r>
                </a:p>
              </p:txBody>
            </p:sp>
            <p:sp>
              <p:nvSpPr>
                <p:cNvPr id="63" name="Line 92"/>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61" name="Line 93"/>
              <p:cNvSpPr>
                <a:spLocks noChangeShapeType="1"/>
              </p:cNvSpPr>
              <p:nvPr/>
            </p:nvSpPr>
            <p:spPr bwMode="auto">
              <a:xfrm>
                <a:off x="3639" y="2562"/>
                <a:ext cx="278"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88" name="Group 94"/>
            <p:cNvGrpSpPr>
              <a:grpSpLocks/>
            </p:cNvGrpSpPr>
            <p:nvPr/>
          </p:nvGrpSpPr>
          <p:grpSpPr bwMode="auto">
            <a:xfrm>
              <a:off x="4464" y="3614"/>
              <a:ext cx="924" cy="256"/>
              <a:chOff x="3639" y="2433"/>
              <a:chExt cx="924" cy="256"/>
            </a:xfrm>
          </p:grpSpPr>
          <p:grpSp>
            <p:nvGrpSpPr>
              <p:cNvPr id="92" name="Group 95"/>
              <p:cNvGrpSpPr>
                <a:grpSpLocks/>
              </p:cNvGrpSpPr>
              <p:nvPr/>
            </p:nvGrpSpPr>
            <p:grpSpPr bwMode="auto">
              <a:xfrm>
                <a:off x="3920" y="2433"/>
                <a:ext cx="643" cy="256"/>
                <a:chOff x="4056" y="2215"/>
                <a:chExt cx="643" cy="256"/>
              </a:xfrm>
            </p:grpSpPr>
            <p:sp>
              <p:nvSpPr>
                <p:cNvPr id="58" name="Rectangle 96"/>
                <p:cNvSpPr>
                  <a:spLocks noChangeArrowheads="1"/>
                </p:cNvSpPr>
                <p:nvPr/>
              </p:nvSpPr>
              <p:spPr bwMode="auto">
                <a:xfrm>
                  <a:off x="4056" y="2215"/>
                  <a:ext cx="643" cy="256"/>
                </a:xfrm>
                <a:prstGeom prst="rect">
                  <a:avLst/>
                </a:prstGeom>
                <a:noFill/>
                <a:ln w="9525">
                  <a:solidFill>
                    <a:srgbClr val="660066"/>
                  </a:solidFill>
                  <a:miter lim="800000"/>
                  <a:headEnd/>
                  <a:tailEnd/>
                </a:ln>
                <a:effectLst/>
                <a:extLst>
                  <a:ext uri="{909E8E84-426E-40DD-AFC4-6F175D3DCCD1}">
                    <a14:hiddenFill xmlns:a14="http://schemas.microsoft.com/office/drawing/2010/main" xmlns="">
                      <a:solidFill>
                        <a:srgbClr val="FCFDC6"/>
                      </a:solid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smtClean="0">
                      <a:ln>
                        <a:noFill/>
                      </a:ln>
                      <a:solidFill>
                        <a:sysClr val="windowText" lastClr="000000"/>
                      </a:solidFill>
                      <a:effectLst/>
                      <a:uLnTx/>
                      <a:uFillTx/>
                    </a:rPr>
                    <a:t> 2</a:t>
                  </a:r>
                </a:p>
              </p:txBody>
            </p:sp>
            <p:sp>
              <p:nvSpPr>
                <p:cNvPr id="59" name="Line 97"/>
                <p:cNvSpPr>
                  <a:spLocks noChangeShapeType="1"/>
                </p:cNvSpPr>
                <p:nvPr/>
              </p:nvSpPr>
              <p:spPr bwMode="auto">
                <a:xfrm>
                  <a:off x="4378" y="2222"/>
                  <a:ext cx="0" cy="244"/>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7" name="Line 98"/>
              <p:cNvSpPr>
                <a:spLocks noChangeShapeType="1"/>
              </p:cNvSpPr>
              <p:nvPr/>
            </p:nvSpPr>
            <p:spPr bwMode="auto">
              <a:xfrm>
                <a:off x="3639" y="2562"/>
                <a:ext cx="278" cy="0"/>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 uri="{53640926-AAD7-44D8-BBD7-CCE9431645EC}">
                  <a14:shadowObscured xmlns:a14="http://schemas.microsoft.com/office/drawing/2010/main" xmlns="" val="1"/>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518864" y="1964212"/>
            <a:ext cx="8229600" cy="38410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dirty="0">
                <a:solidFill>
                  <a:srgbClr val="E9134B"/>
                </a:solidFill>
                <a:latin typeface="宋体" panose="02010600030101010101" pitchFamily="2" charset="-122"/>
              </a:rPr>
              <a:t>图的邻接矩阵表示法</a:t>
            </a:r>
            <a:r>
              <a:rPr lang="zh-CN" altLang="en-US" sz="2800" b="1" dirty="0">
                <a:latin typeface="宋体" panose="02010600030101010101" pitchFamily="2" charset="-122"/>
              </a:rPr>
              <a:t>（</a:t>
            </a:r>
            <a:r>
              <a:rPr lang="en-US" altLang="zh-CN" sz="2800" b="1" dirty="0"/>
              <a:t>Adjacency Matrix</a:t>
            </a:r>
            <a:r>
              <a:rPr lang="zh-CN" altLang="en-US" sz="2800" b="1" dirty="0">
                <a:latin typeface="宋体" panose="02010600030101010101" pitchFamily="2" charset="-122"/>
              </a:rPr>
              <a:t>）</a:t>
            </a:r>
            <a:r>
              <a:rPr lang="zh-CN" altLang="en-US" sz="2800" b="1" dirty="0">
                <a:solidFill>
                  <a:srgbClr val="168E27"/>
                </a:solidFill>
                <a:latin typeface="宋体" panose="02010600030101010101" pitchFamily="2" charset="-122"/>
              </a:rPr>
              <a:t>也称作</a:t>
            </a:r>
            <a:r>
              <a:rPr lang="zh-CN" altLang="en-US" sz="2800" b="1" dirty="0">
                <a:solidFill>
                  <a:srgbClr val="FF0000"/>
                </a:solidFill>
                <a:latin typeface="宋体" panose="02010600030101010101" pitchFamily="2" charset="-122"/>
              </a:rPr>
              <a:t>数组</a:t>
            </a:r>
            <a:r>
              <a:rPr lang="zh-CN" altLang="en-US" sz="2800" b="1" dirty="0">
                <a:solidFill>
                  <a:srgbClr val="168E27"/>
                </a:solidFill>
                <a:latin typeface="宋体" panose="02010600030101010101" pitchFamily="2" charset="-122"/>
              </a:rPr>
              <a:t>表示法</a:t>
            </a:r>
            <a:r>
              <a:rPr lang="zh-CN" altLang="en-US" sz="2800" b="1" dirty="0">
                <a:latin typeface="宋体" panose="02010600030101010101" pitchFamily="2" charset="-122"/>
              </a:rPr>
              <a:t>。</a:t>
            </a:r>
          </a:p>
          <a:p>
            <a:pPr eaLnBrk="1" hangingPunct="1">
              <a:lnSpc>
                <a:spcPct val="120000"/>
              </a:lnSpc>
              <a:spcBef>
                <a:spcPct val="50000"/>
              </a:spcBef>
            </a:pPr>
            <a:r>
              <a:rPr lang="zh-CN" altLang="en-US" sz="2800" b="1" dirty="0">
                <a:latin typeface="宋体" panose="02010600030101010101" pitchFamily="2" charset="-122"/>
              </a:rPr>
              <a:t>它采用</a:t>
            </a:r>
            <a:r>
              <a:rPr lang="zh-CN" altLang="en-US" sz="2800" b="1" dirty="0">
                <a:solidFill>
                  <a:srgbClr val="168E27"/>
                </a:solidFill>
                <a:latin typeface="宋体" panose="02010600030101010101" pitchFamily="2" charset="-122"/>
              </a:rPr>
              <a:t>两个数组</a:t>
            </a:r>
            <a:r>
              <a:rPr lang="zh-CN" altLang="en-US" sz="2800" b="1" dirty="0">
                <a:latin typeface="宋体" panose="02010600030101010101" pitchFamily="2" charset="-122"/>
              </a:rPr>
              <a:t>来表示图</a:t>
            </a:r>
            <a:r>
              <a:rPr lang="zh-CN" altLang="en-US" sz="2800" b="1" dirty="0" smtClean="0">
                <a:latin typeface="宋体" panose="02010600030101010101" pitchFamily="2" charset="-122"/>
              </a:rPr>
              <a:t>：</a:t>
            </a:r>
            <a:endParaRPr lang="en-US" altLang="zh-CN" sz="2800" b="1" dirty="0" smtClean="0">
              <a:latin typeface="宋体" panose="02010600030101010101" pitchFamily="2" charset="-122"/>
            </a:endParaRPr>
          </a:p>
          <a:p>
            <a:pPr marL="457200" indent="-457200" eaLnBrk="1" hangingPunct="1">
              <a:lnSpc>
                <a:spcPct val="120000"/>
              </a:lnSpc>
              <a:spcBef>
                <a:spcPct val="50000"/>
              </a:spcBef>
              <a:buFont typeface="Wingdings" panose="05000000000000000000" pitchFamily="2" charset="2"/>
              <a:buChar char="Ø"/>
            </a:pPr>
            <a:r>
              <a:rPr lang="zh-CN" altLang="en-US" sz="2800" b="1" dirty="0" smtClean="0">
                <a:latin typeface="宋体" panose="02010600030101010101" pitchFamily="2" charset="-122"/>
              </a:rPr>
              <a:t>一</a:t>
            </a:r>
            <a:r>
              <a:rPr lang="zh-CN" altLang="en-US" sz="2800" b="1" dirty="0">
                <a:latin typeface="宋体" panose="02010600030101010101" pitchFamily="2" charset="-122"/>
              </a:rPr>
              <a:t>个是用于</a:t>
            </a:r>
            <a:r>
              <a:rPr lang="zh-CN" altLang="en-US" sz="2800" b="1" dirty="0">
                <a:solidFill>
                  <a:srgbClr val="168E27"/>
                </a:solidFill>
                <a:latin typeface="宋体" panose="02010600030101010101" pitchFamily="2" charset="-122"/>
              </a:rPr>
              <a:t>存储</a:t>
            </a:r>
            <a:r>
              <a:rPr lang="zh-CN" altLang="en-US" sz="2800" b="1" dirty="0">
                <a:solidFill>
                  <a:srgbClr val="FF0000"/>
                </a:solidFill>
                <a:latin typeface="宋体" panose="02010600030101010101" pitchFamily="2" charset="-122"/>
              </a:rPr>
              <a:t>顶点信息</a:t>
            </a:r>
            <a:r>
              <a:rPr lang="zh-CN" altLang="en-US" sz="2800" b="1" dirty="0">
                <a:latin typeface="宋体" panose="02010600030101010101" pitchFamily="2" charset="-122"/>
              </a:rPr>
              <a:t>的一维数</a:t>
            </a:r>
            <a:r>
              <a:rPr lang="zh-CN" altLang="en-US" sz="2800" b="1" dirty="0" smtClean="0">
                <a:latin typeface="宋体" panose="02010600030101010101" pitchFamily="2" charset="-122"/>
              </a:rPr>
              <a:t>组</a:t>
            </a:r>
            <a:endParaRPr lang="en-US" altLang="zh-CN" sz="2800" b="1" dirty="0">
              <a:latin typeface="宋体" panose="02010600030101010101" pitchFamily="2" charset="-122"/>
            </a:endParaRPr>
          </a:p>
          <a:p>
            <a:pPr marL="457200" indent="-457200" eaLnBrk="1" hangingPunct="1">
              <a:lnSpc>
                <a:spcPct val="120000"/>
              </a:lnSpc>
              <a:spcBef>
                <a:spcPct val="50000"/>
              </a:spcBef>
              <a:buFont typeface="Wingdings" panose="05000000000000000000" pitchFamily="2" charset="2"/>
              <a:buChar char="Ø"/>
            </a:pPr>
            <a:r>
              <a:rPr lang="zh-CN" altLang="en-US" sz="2800" b="1" dirty="0" smtClean="0">
                <a:latin typeface="宋体" panose="02010600030101010101" pitchFamily="2" charset="-122"/>
              </a:rPr>
              <a:t>另</a:t>
            </a:r>
            <a:r>
              <a:rPr lang="zh-CN" altLang="en-US" sz="2800" b="1" dirty="0">
                <a:latin typeface="宋体" panose="02010600030101010101" pitchFamily="2" charset="-122"/>
              </a:rPr>
              <a:t>一个是用于</a:t>
            </a:r>
            <a:r>
              <a:rPr lang="zh-CN" altLang="en-US" sz="2800" b="1" dirty="0">
                <a:solidFill>
                  <a:srgbClr val="168E27"/>
                </a:solidFill>
                <a:latin typeface="宋体" panose="02010600030101010101" pitchFamily="2" charset="-122"/>
              </a:rPr>
              <a:t>存储图中</a:t>
            </a:r>
            <a:r>
              <a:rPr lang="zh-CN" altLang="en-US" sz="2800" b="1" dirty="0">
                <a:solidFill>
                  <a:srgbClr val="FF0000"/>
                </a:solidFill>
                <a:latin typeface="宋体" panose="02010600030101010101" pitchFamily="2" charset="-122"/>
              </a:rPr>
              <a:t>顶点</a:t>
            </a:r>
            <a:r>
              <a:rPr lang="zh-CN" altLang="en-US" sz="2800" b="1" dirty="0" smtClean="0">
                <a:solidFill>
                  <a:srgbClr val="FF0000"/>
                </a:solidFill>
                <a:latin typeface="宋体" panose="02010600030101010101" pitchFamily="2" charset="-122"/>
              </a:rPr>
              <a:t>之间邻接关系</a:t>
            </a:r>
            <a:r>
              <a:rPr lang="zh-CN" altLang="en-US" sz="2800" b="1" dirty="0">
                <a:latin typeface="宋体" panose="02010600030101010101" pitchFamily="2" charset="-122"/>
              </a:rPr>
              <a:t>的二维数组，</a:t>
            </a:r>
            <a:r>
              <a:rPr lang="zh-CN" altLang="en-US" sz="2800" b="1" dirty="0" smtClean="0">
                <a:latin typeface="宋体" panose="02010600030101010101" pitchFamily="2" charset="-122"/>
              </a:rPr>
              <a:t>这个</a:t>
            </a:r>
            <a:r>
              <a:rPr lang="zh-CN" altLang="en-US" sz="2800" b="1" dirty="0" smtClean="0">
                <a:solidFill>
                  <a:srgbClr val="168E27"/>
                </a:solidFill>
                <a:latin typeface="宋体" panose="02010600030101010101" pitchFamily="2" charset="-122"/>
              </a:rPr>
              <a:t>关系</a:t>
            </a:r>
            <a:r>
              <a:rPr lang="zh-CN" altLang="en-US" sz="2800" b="1" dirty="0">
                <a:solidFill>
                  <a:srgbClr val="168E27"/>
                </a:solidFill>
                <a:latin typeface="宋体" panose="02010600030101010101" pitchFamily="2" charset="-122"/>
              </a:rPr>
              <a:t>数组</a:t>
            </a:r>
            <a:r>
              <a:rPr lang="zh-CN" altLang="en-US" sz="2800" b="1" dirty="0">
                <a:latin typeface="宋体" panose="02010600030101010101" pitchFamily="2" charset="-122"/>
              </a:rPr>
              <a:t>被称为</a:t>
            </a:r>
            <a:r>
              <a:rPr lang="zh-CN" altLang="en-US" sz="2800" b="1" dirty="0">
                <a:solidFill>
                  <a:srgbClr val="FF0000"/>
                </a:solidFill>
                <a:latin typeface="宋体" panose="02010600030101010101" pitchFamily="2" charset="-122"/>
              </a:rPr>
              <a:t>邻接矩阵</a:t>
            </a:r>
            <a:r>
              <a:rPr lang="zh-CN" altLang="en-US" sz="2800" b="1" dirty="0">
                <a:latin typeface="宋体" panose="02010600030101010101" pitchFamily="2" charset="-122"/>
              </a:rPr>
              <a:t>。</a:t>
            </a:r>
            <a:r>
              <a:rPr lang="zh-CN" altLang="en-US" sz="2800" b="1" dirty="0"/>
              <a:t> </a:t>
            </a:r>
          </a:p>
        </p:txBody>
      </p:sp>
      <p:sp>
        <p:nvSpPr>
          <p:cNvPr id="4" name="标题 1"/>
          <p:cNvSpPr txBox="1">
            <a:spLocks/>
          </p:cNvSpPr>
          <p:nvPr/>
        </p:nvSpPr>
        <p:spPr>
          <a:xfrm>
            <a:off x="539552" y="1124744"/>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lgn="l"/>
            <a:r>
              <a:rPr lang="en-US" altLang="zh-CN" sz="3600" kern="0" dirty="0" smtClean="0">
                <a:solidFill>
                  <a:srgbClr val="FF0000"/>
                </a:solidFill>
              </a:rPr>
              <a:t>7.2  </a:t>
            </a:r>
            <a:r>
              <a:rPr lang="zh-CN" altLang="en-US" sz="3600" kern="0" dirty="0" smtClean="0">
                <a:solidFill>
                  <a:srgbClr val="FF0000"/>
                </a:solidFill>
              </a:rPr>
              <a:t>图的存储结构</a:t>
            </a:r>
            <a:endParaRPr lang="zh-CN" altLang="en-US" sz="3600" kern="0" dirty="0">
              <a:solidFill>
                <a:srgbClr val="FF0000"/>
              </a:solidFill>
            </a:endParaRPr>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605509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ext Box 2"/>
          <p:cNvSpPr txBox="1">
            <a:spLocks noChangeArrowheads="1"/>
          </p:cNvSpPr>
          <p:nvPr/>
        </p:nvSpPr>
        <p:spPr bwMode="auto">
          <a:xfrm>
            <a:off x="5235575" y="2803525"/>
            <a:ext cx="3430588" cy="641350"/>
          </a:xfrm>
          <a:prstGeom prst="rect">
            <a:avLst/>
          </a:prstGeom>
          <a:solidFill>
            <a:srgbClr val="C0C0C0"/>
          </a:solidFill>
          <a:ln w="6350">
            <a:noFill/>
            <a:miter lim="800000"/>
            <a:headEnd/>
            <a:tailEnd/>
          </a:ln>
          <a:effectLst/>
        </p:spPr>
        <p:txBody>
          <a:bodyPr>
            <a:spAutoFit/>
          </a:bodyPr>
          <a:lstStyle/>
          <a:p>
            <a:pPr algn="ctr" fontAlgn="base">
              <a:spcBef>
                <a:spcPct val="50000"/>
              </a:spcBef>
              <a:spcAft>
                <a:spcPct val="0"/>
              </a:spcAft>
            </a:pPr>
            <a:endParaRPr lang="zh-CN" altLang="zh-CN" sz="3600" smtClean="0">
              <a:solidFill>
                <a:srgbClr val="0000CC"/>
              </a:solidFill>
              <a:ea typeface="华文行楷" pitchFamily="2" charset="-122"/>
            </a:endParaRPr>
          </a:p>
        </p:txBody>
      </p:sp>
      <p:sp>
        <p:nvSpPr>
          <p:cNvPr id="361475" name="Line 3"/>
          <p:cNvSpPr>
            <a:spLocks noChangeShapeType="1"/>
          </p:cNvSpPr>
          <p:nvPr/>
        </p:nvSpPr>
        <p:spPr bwMode="auto">
          <a:xfrm flipV="1">
            <a:off x="5235575" y="2787650"/>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476" name="Line 4"/>
          <p:cNvSpPr>
            <a:spLocks noChangeShapeType="1"/>
          </p:cNvSpPr>
          <p:nvPr/>
        </p:nvSpPr>
        <p:spPr bwMode="auto">
          <a:xfrm flipV="1">
            <a:off x="5235575" y="3443288"/>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2" name="Group 8"/>
          <p:cNvGrpSpPr>
            <a:grpSpLocks/>
          </p:cNvGrpSpPr>
          <p:nvPr/>
        </p:nvGrpSpPr>
        <p:grpSpPr bwMode="auto">
          <a:xfrm>
            <a:off x="900113" y="981075"/>
            <a:ext cx="7681912" cy="617538"/>
            <a:chOff x="547" y="883"/>
            <a:chExt cx="4647" cy="389"/>
          </a:xfrm>
        </p:grpSpPr>
        <p:graphicFrame>
          <p:nvGraphicFramePr>
            <p:cNvPr id="361481" name="Object 9"/>
            <p:cNvGraphicFramePr>
              <a:graphicFrameLocks noChangeAspect="1"/>
            </p:cNvGraphicFramePr>
            <p:nvPr/>
          </p:nvGraphicFramePr>
          <p:xfrm>
            <a:off x="547" y="883"/>
            <a:ext cx="406" cy="389"/>
          </p:xfrm>
          <a:graphic>
            <a:graphicData uri="http://schemas.openxmlformats.org/presentationml/2006/ole">
              <p:oleObj spid="_x0000_s256014" name="Clip" r:id="rId3" imgW="861365" imgH="844906" progId="">
                <p:embed/>
              </p:oleObj>
            </a:graphicData>
          </a:graphic>
        </p:graphicFrame>
        <p:sp>
          <p:nvSpPr>
            <p:cNvPr id="361482" name="Text Box 10"/>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广度优先遍历序列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入队序列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出队序列</a:t>
              </a:r>
              <a:r>
                <a:rPr lang="en-US" altLang="zh-CN" sz="2800" b="1" smtClean="0">
                  <a:solidFill>
                    <a:srgbClr val="000000"/>
                  </a:solidFill>
                  <a:latin typeface="Times New Roman" pitchFamily="18" charset="0"/>
                </a:rPr>
                <a:t>?    </a:t>
              </a:r>
              <a:endParaRPr lang="en-US" altLang="zh-CN" sz="2800" b="1" smtClean="0">
                <a:solidFill>
                  <a:srgbClr val="FF0000"/>
                </a:solidFill>
                <a:latin typeface="Times New Roman" pitchFamily="18" charset="0"/>
                <a:ea typeface="隶书" pitchFamily="49" charset="-122"/>
              </a:endParaRPr>
            </a:p>
          </p:txBody>
        </p:sp>
      </p:grpSp>
      <p:sp>
        <p:nvSpPr>
          <p:cNvPr id="361512" name="Text Box 40"/>
          <p:cNvSpPr txBox="1">
            <a:spLocks noChangeArrowheads="1"/>
          </p:cNvSpPr>
          <p:nvPr/>
        </p:nvSpPr>
        <p:spPr bwMode="auto">
          <a:xfrm>
            <a:off x="3132138" y="5445125"/>
            <a:ext cx="2179637" cy="519113"/>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smtClean="0">
                <a:solidFill>
                  <a:srgbClr val="000000"/>
                </a:solidFill>
              </a:rPr>
              <a:t>遍历序列：</a:t>
            </a:r>
          </a:p>
        </p:txBody>
      </p:sp>
      <p:sp>
        <p:nvSpPr>
          <p:cNvPr id="361513" name="Text Box 41"/>
          <p:cNvSpPr txBox="1">
            <a:spLocks noChangeArrowheads="1"/>
          </p:cNvSpPr>
          <p:nvPr/>
        </p:nvSpPr>
        <p:spPr bwMode="auto">
          <a:xfrm>
            <a:off x="5076825" y="551656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361514" name="Line 42"/>
          <p:cNvSpPr>
            <a:spLocks noChangeShapeType="1"/>
          </p:cNvSpPr>
          <p:nvPr/>
        </p:nvSpPr>
        <p:spPr bwMode="auto">
          <a:xfrm>
            <a:off x="2738438"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515" name="Text Box 43"/>
          <p:cNvSpPr txBox="1">
            <a:spLocks noChangeArrowheads="1"/>
          </p:cNvSpPr>
          <p:nvPr/>
        </p:nvSpPr>
        <p:spPr bwMode="auto">
          <a:xfrm>
            <a:off x="5375275" y="2898775"/>
            <a:ext cx="563563" cy="449263"/>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1</a:t>
            </a:r>
          </a:p>
        </p:txBody>
      </p:sp>
      <p:sp>
        <p:nvSpPr>
          <p:cNvPr id="361516" name="Freeform 44"/>
          <p:cNvSpPr>
            <a:spLocks/>
          </p:cNvSpPr>
          <p:nvPr/>
        </p:nvSpPr>
        <p:spPr bwMode="auto">
          <a:xfrm>
            <a:off x="1858963" y="2498725"/>
            <a:ext cx="1935162" cy="655638"/>
          </a:xfrm>
          <a:custGeom>
            <a:avLst/>
            <a:gdLst/>
            <a:ahLst/>
            <a:cxnLst>
              <a:cxn ang="0">
                <a:pos x="0" y="58"/>
              </a:cxn>
              <a:cxn ang="0">
                <a:pos x="144" y="250"/>
              </a:cxn>
              <a:cxn ang="0">
                <a:pos x="365" y="375"/>
              </a:cxn>
              <a:cxn ang="0">
                <a:pos x="643" y="413"/>
              </a:cxn>
              <a:cxn ang="0">
                <a:pos x="903" y="375"/>
              </a:cxn>
              <a:cxn ang="0">
                <a:pos x="1047" y="288"/>
              </a:cxn>
              <a:cxn ang="0">
                <a:pos x="1181" y="125"/>
              </a:cxn>
              <a:cxn ang="0">
                <a:pos x="1219" y="0"/>
              </a:cxn>
            </a:cxnLst>
            <a:rect l="0" t="0" r="r" b="b"/>
            <a:pathLst>
              <a:path w="1219" h="413">
                <a:moveTo>
                  <a:pt x="0" y="58"/>
                </a:moveTo>
                <a:cubicBezTo>
                  <a:pt x="41" y="127"/>
                  <a:pt x="83" y="197"/>
                  <a:pt x="144" y="250"/>
                </a:cubicBezTo>
                <a:cubicBezTo>
                  <a:pt x="205" y="303"/>
                  <a:pt x="282" y="348"/>
                  <a:pt x="365" y="375"/>
                </a:cubicBezTo>
                <a:cubicBezTo>
                  <a:pt x="448" y="402"/>
                  <a:pt x="553" y="413"/>
                  <a:pt x="643" y="413"/>
                </a:cubicBezTo>
                <a:cubicBezTo>
                  <a:pt x="733" y="413"/>
                  <a:pt x="836" y="396"/>
                  <a:pt x="903" y="375"/>
                </a:cubicBezTo>
                <a:cubicBezTo>
                  <a:pt x="970" y="354"/>
                  <a:pt x="1001" y="330"/>
                  <a:pt x="1047" y="288"/>
                </a:cubicBezTo>
                <a:cubicBezTo>
                  <a:pt x="1093" y="246"/>
                  <a:pt x="1152" y="173"/>
                  <a:pt x="1181" y="125"/>
                </a:cubicBezTo>
                <a:cubicBezTo>
                  <a:pt x="1210" y="77"/>
                  <a:pt x="1213" y="21"/>
                  <a:pt x="1219" y="0"/>
                </a:cubicBezTo>
              </a:path>
            </a:pathLst>
          </a:custGeom>
          <a:noFill/>
          <a:ln w="28575" cap="flat" cmpd="sng">
            <a:solidFill>
              <a:srgbClr val="CC3300"/>
            </a:solidFill>
            <a:prstDash val="dash"/>
            <a:round/>
            <a:headEnd type="none" w="med" len="med"/>
            <a:tailEnd type="none" w="med" len="med"/>
          </a:ln>
          <a:effectLst/>
        </p:spPr>
        <p:txBody>
          <a:bodyPr wrap="none"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517" name="Rectangle 45"/>
          <p:cNvSpPr>
            <a:spLocks noGrp="1" noChangeArrowheads="1"/>
          </p:cNvSpPr>
          <p:nvPr>
            <p:ph type="title"/>
          </p:nvPr>
        </p:nvSpPr>
        <p:spPr>
          <a:xfrm>
            <a:off x="2195513" y="260350"/>
            <a:ext cx="4191000" cy="533400"/>
          </a:xfrm>
          <a:noFill/>
          <a:ln/>
        </p:spPr>
        <p:txBody>
          <a:bodyPr/>
          <a:lstStyle/>
          <a:p>
            <a:r>
              <a:rPr lang="en-US" altLang="zh-CN" sz="3600" b="1">
                <a:solidFill>
                  <a:schemeClr val="accent2"/>
                </a:solidFill>
                <a:latin typeface="Times New Roman" pitchFamily="18" charset="0"/>
              </a:rPr>
              <a:t>7.3</a:t>
            </a:r>
            <a:r>
              <a:rPr lang="en-US" altLang="zh-CN" sz="3600" b="1">
                <a:solidFill>
                  <a:schemeClr val="accent2"/>
                </a:solidFill>
              </a:rPr>
              <a:t>    </a:t>
            </a:r>
            <a:r>
              <a:rPr lang="zh-CN" altLang="en-US" sz="3600" b="1">
                <a:solidFill>
                  <a:schemeClr val="accent2"/>
                </a:solidFill>
              </a:rPr>
              <a:t>图的遍历</a:t>
            </a:r>
          </a:p>
        </p:txBody>
      </p:sp>
      <p:grpSp>
        <p:nvGrpSpPr>
          <p:cNvPr id="3" name="Group 48"/>
          <p:cNvGrpSpPr>
            <a:grpSpLocks/>
          </p:cNvGrpSpPr>
          <p:nvPr/>
        </p:nvGrpSpPr>
        <p:grpSpPr bwMode="auto">
          <a:xfrm>
            <a:off x="968375" y="2128838"/>
            <a:ext cx="3652838" cy="4056062"/>
            <a:chOff x="610" y="1341"/>
            <a:chExt cx="2301" cy="2555"/>
          </a:xfrm>
        </p:grpSpPr>
        <p:sp>
          <p:nvSpPr>
            <p:cNvPr id="361477" name="Line 5"/>
            <p:cNvSpPr>
              <a:spLocks noChangeShapeType="1"/>
            </p:cNvSpPr>
            <p:nvPr/>
          </p:nvSpPr>
          <p:spPr bwMode="auto">
            <a:xfrm flipH="1" flipV="1">
              <a:off x="932" y="298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478" name="Line 6"/>
            <p:cNvSpPr>
              <a:spLocks noChangeShapeType="1"/>
            </p:cNvSpPr>
            <p:nvPr/>
          </p:nvSpPr>
          <p:spPr bwMode="auto">
            <a:xfrm>
              <a:off x="1883" y="1646"/>
              <a:ext cx="317" cy="46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479" name="Line 7"/>
            <p:cNvSpPr>
              <a:spLocks noChangeShapeType="1"/>
            </p:cNvSpPr>
            <p:nvPr/>
          </p:nvSpPr>
          <p:spPr bwMode="auto">
            <a:xfrm flipH="1">
              <a:off x="1338" y="1627"/>
              <a:ext cx="333" cy="442"/>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4" name="Group 12"/>
            <p:cNvGrpSpPr>
              <a:grpSpLocks/>
            </p:cNvGrpSpPr>
            <p:nvPr/>
          </p:nvGrpSpPr>
          <p:grpSpPr bwMode="auto">
            <a:xfrm>
              <a:off x="1627" y="1341"/>
              <a:ext cx="334" cy="375"/>
              <a:chOff x="3721" y="3017"/>
              <a:chExt cx="334" cy="375"/>
            </a:xfrm>
          </p:grpSpPr>
          <p:sp>
            <p:nvSpPr>
              <p:cNvPr id="361485" name="Oval 1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486" name="Text Box 1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15"/>
            <p:cNvGrpSpPr>
              <a:grpSpLocks/>
            </p:cNvGrpSpPr>
            <p:nvPr/>
          </p:nvGrpSpPr>
          <p:grpSpPr bwMode="auto">
            <a:xfrm>
              <a:off x="2165" y="2051"/>
              <a:ext cx="334" cy="375"/>
              <a:chOff x="3721" y="3017"/>
              <a:chExt cx="334" cy="375"/>
            </a:xfrm>
          </p:grpSpPr>
          <p:sp>
            <p:nvSpPr>
              <p:cNvPr id="361488" name="Oval 1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489" name="Text Box 1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18"/>
            <p:cNvGrpSpPr>
              <a:grpSpLocks/>
            </p:cNvGrpSpPr>
            <p:nvPr/>
          </p:nvGrpSpPr>
          <p:grpSpPr bwMode="auto">
            <a:xfrm>
              <a:off x="1092" y="1994"/>
              <a:ext cx="334" cy="375"/>
              <a:chOff x="3721" y="3017"/>
              <a:chExt cx="334" cy="375"/>
            </a:xfrm>
          </p:grpSpPr>
          <p:sp>
            <p:nvSpPr>
              <p:cNvPr id="361491" name="Oval 1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492" name="Text Box 2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21"/>
            <p:cNvGrpSpPr>
              <a:grpSpLocks/>
            </p:cNvGrpSpPr>
            <p:nvPr/>
          </p:nvGrpSpPr>
          <p:grpSpPr bwMode="auto">
            <a:xfrm>
              <a:off x="610" y="2771"/>
              <a:ext cx="334" cy="375"/>
              <a:chOff x="3721" y="3017"/>
              <a:chExt cx="334" cy="375"/>
            </a:xfrm>
          </p:grpSpPr>
          <p:sp>
            <p:nvSpPr>
              <p:cNvPr id="361494" name="Oval 22"/>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495" name="Text Box 23"/>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24"/>
            <p:cNvGrpSpPr>
              <a:grpSpLocks/>
            </p:cNvGrpSpPr>
            <p:nvPr/>
          </p:nvGrpSpPr>
          <p:grpSpPr bwMode="auto">
            <a:xfrm>
              <a:off x="1407" y="2771"/>
              <a:ext cx="334" cy="375"/>
              <a:chOff x="3721" y="3017"/>
              <a:chExt cx="334" cy="375"/>
            </a:xfrm>
          </p:grpSpPr>
          <p:sp>
            <p:nvSpPr>
              <p:cNvPr id="361497" name="Oval 2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498" name="Text Box 2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27"/>
            <p:cNvGrpSpPr>
              <a:grpSpLocks/>
            </p:cNvGrpSpPr>
            <p:nvPr/>
          </p:nvGrpSpPr>
          <p:grpSpPr bwMode="auto">
            <a:xfrm>
              <a:off x="1784" y="2790"/>
              <a:ext cx="334" cy="375"/>
              <a:chOff x="3721" y="3017"/>
              <a:chExt cx="334" cy="375"/>
            </a:xfrm>
          </p:grpSpPr>
          <p:sp>
            <p:nvSpPr>
              <p:cNvPr id="361500" name="Oval 28"/>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501" name="Text Box 29"/>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30"/>
            <p:cNvGrpSpPr>
              <a:grpSpLocks/>
            </p:cNvGrpSpPr>
            <p:nvPr/>
          </p:nvGrpSpPr>
          <p:grpSpPr bwMode="auto">
            <a:xfrm>
              <a:off x="2577" y="2801"/>
              <a:ext cx="334" cy="375"/>
              <a:chOff x="3721" y="3017"/>
              <a:chExt cx="334" cy="375"/>
            </a:xfrm>
          </p:grpSpPr>
          <p:sp>
            <p:nvSpPr>
              <p:cNvPr id="361503" name="Oval 31"/>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504" name="Text Box 32"/>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33"/>
            <p:cNvGrpSpPr>
              <a:grpSpLocks/>
            </p:cNvGrpSpPr>
            <p:nvPr/>
          </p:nvGrpSpPr>
          <p:grpSpPr bwMode="auto">
            <a:xfrm>
              <a:off x="1020" y="3521"/>
              <a:ext cx="334" cy="375"/>
              <a:chOff x="3721" y="3017"/>
              <a:chExt cx="334" cy="375"/>
            </a:xfrm>
          </p:grpSpPr>
          <p:sp>
            <p:nvSpPr>
              <p:cNvPr id="361506" name="Oval 3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1507" name="Text Box 3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361508" name="Line 36"/>
            <p:cNvSpPr>
              <a:spLocks noChangeShapeType="1"/>
            </p:cNvSpPr>
            <p:nvPr/>
          </p:nvSpPr>
          <p:spPr bwMode="auto">
            <a:xfrm>
              <a:off x="1317" y="2328"/>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509" name="Line 37"/>
            <p:cNvSpPr>
              <a:spLocks noChangeShapeType="1"/>
            </p:cNvSpPr>
            <p:nvPr/>
          </p:nvSpPr>
          <p:spPr bwMode="auto">
            <a:xfrm flipH="1">
              <a:off x="1989" y="2375"/>
              <a:ext cx="259" cy="45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510" name="Line 38"/>
            <p:cNvSpPr>
              <a:spLocks noChangeShapeType="1"/>
            </p:cNvSpPr>
            <p:nvPr/>
          </p:nvSpPr>
          <p:spPr bwMode="auto">
            <a:xfrm flipH="1" flipV="1">
              <a:off x="2092" y="299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511" name="Line 39"/>
            <p:cNvSpPr>
              <a:spLocks noChangeShapeType="1"/>
            </p:cNvSpPr>
            <p:nvPr/>
          </p:nvSpPr>
          <p:spPr bwMode="auto">
            <a:xfrm>
              <a:off x="818" y="3115"/>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518" name="Line 46"/>
            <p:cNvSpPr>
              <a:spLocks noChangeShapeType="1"/>
            </p:cNvSpPr>
            <p:nvPr/>
          </p:nvSpPr>
          <p:spPr bwMode="auto">
            <a:xfrm>
              <a:off x="2381" y="2387"/>
              <a:ext cx="317" cy="46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1519" name="Line 47"/>
            <p:cNvSpPr>
              <a:spLocks noChangeShapeType="1"/>
            </p:cNvSpPr>
            <p:nvPr/>
          </p:nvSpPr>
          <p:spPr bwMode="auto">
            <a:xfrm flipH="1">
              <a:off x="793" y="2296"/>
              <a:ext cx="333" cy="49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1514"/>
                                        </p:tgtEl>
                                        <p:attrNameLst>
                                          <p:attrName>style.visibility</p:attrName>
                                        </p:attrNameLst>
                                      </p:cBhvr>
                                      <p:to>
                                        <p:strVal val="visible"/>
                                      </p:to>
                                    </p:set>
                                    <p:animEffect transition="in" filter="wipe(up)">
                                      <p:cBhvr>
                                        <p:cTn id="7" dur="500"/>
                                        <p:tgtEl>
                                          <p:spTgt spid="3615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15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61515"/>
                                        </p:tgtEl>
                                        <p:attrNameLst>
                                          <p:attrName>style.visibility</p:attrName>
                                        </p:attrNameLst>
                                      </p:cBhvr>
                                      <p:to>
                                        <p:strVal val="visible"/>
                                      </p:to>
                                    </p:set>
                                    <p:anim calcmode="lin" valueType="num">
                                      <p:cBhvr additive="base">
                                        <p:cTn id="16" dur="500" fill="hold"/>
                                        <p:tgtEl>
                                          <p:spTgt spid="361515"/>
                                        </p:tgtEl>
                                        <p:attrNameLst>
                                          <p:attrName>ppt_x</p:attrName>
                                        </p:attrNameLst>
                                      </p:cBhvr>
                                      <p:tavLst>
                                        <p:tav tm="0">
                                          <p:val>
                                            <p:strVal val="1+#ppt_w/2"/>
                                          </p:val>
                                        </p:tav>
                                        <p:tav tm="100000">
                                          <p:val>
                                            <p:strVal val="#ppt_x"/>
                                          </p:val>
                                        </p:tav>
                                      </p:tavLst>
                                    </p:anim>
                                    <p:anim calcmode="lin" valueType="num">
                                      <p:cBhvr additive="base">
                                        <p:cTn id="17" dur="500" fill="hold"/>
                                        <p:tgtEl>
                                          <p:spTgt spid="36151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1516"/>
                                        </p:tgtEl>
                                        <p:attrNameLst>
                                          <p:attrName>style.visibility</p:attrName>
                                        </p:attrNameLst>
                                      </p:cBhvr>
                                      <p:to>
                                        <p:strVal val="visible"/>
                                      </p:to>
                                    </p:set>
                                    <p:animEffect transition="in" filter="wipe(left)">
                                      <p:cBhvr>
                                        <p:cTn id="22" dur="500"/>
                                        <p:tgtEl>
                                          <p:spTgt spid="3615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8" fill="hold" grpId="1" nodeType="clickEffect">
                                  <p:stCondLst>
                                    <p:cond delay="0"/>
                                  </p:stCondLst>
                                  <p:childTnLst>
                                    <p:anim calcmode="lin" valueType="num">
                                      <p:cBhvr additive="base">
                                        <p:cTn id="26" dur="500"/>
                                        <p:tgtEl>
                                          <p:spTgt spid="361515"/>
                                        </p:tgtEl>
                                        <p:attrNameLst>
                                          <p:attrName>ppt_x</p:attrName>
                                        </p:attrNameLst>
                                      </p:cBhvr>
                                      <p:tavLst>
                                        <p:tav tm="0">
                                          <p:val>
                                            <p:strVal val="ppt_x"/>
                                          </p:val>
                                        </p:tav>
                                        <p:tav tm="100000">
                                          <p:val>
                                            <p:strVal val="0-ppt_w/2"/>
                                          </p:val>
                                        </p:tav>
                                      </p:tavLst>
                                    </p:anim>
                                    <p:anim calcmode="lin" valueType="num">
                                      <p:cBhvr additive="base">
                                        <p:cTn id="27" dur="500"/>
                                        <p:tgtEl>
                                          <p:spTgt spid="361515"/>
                                        </p:tgtEl>
                                        <p:attrNameLst>
                                          <p:attrName>ppt_y</p:attrName>
                                        </p:attrNameLst>
                                      </p:cBhvr>
                                      <p:tavLst>
                                        <p:tav tm="0">
                                          <p:val>
                                            <p:strVal val="ppt_y"/>
                                          </p:val>
                                        </p:tav>
                                        <p:tav tm="100000">
                                          <p:val>
                                            <p:strVal val="ppt_y"/>
                                          </p:val>
                                        </p:tav>
                                      </p:tavLst>
                                    </p:anim>
                                    <p:set>
                                      <p:cBhvr>
                                        <p:cTn id="28" dur="1" fill="hold">
                                          <p:stCondLst>
                                            <p:cond delay="499"/>
                                          </p:stCondLst>
                                        </p:cTn>
                                        <p:tgtEl>
                                          <p:spTgt spid="3615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13" grpId="0"/>
      <p:bldP spid="361514" grpId="0" animBg="1"/>
      <p:bldP spid="361515" grpId="0"/>
      <p:bldP spid="361515" grpId="1"/>
      <p:bldP spid="3615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ext Box 2"/>
          <p:cNvSpPr txBox="1">
            <a:spLocks noChangeArrowheads="1"/>
          </p:cNvSpPr>
          <p:nvPr/>
        </p:nvSpPr>
        <p:spPr bwMode="auto">
          <a:xfrm>
            <a:off x="5235575" y="2803525"/>
            <a:ext cx="3430588" cy="641350"/>
          </a:xfrm>
          <a:prstGeom prst="rect">
            <a:avLst/>
          </a:prstGeom>
          <a:solidFill>
            <a:srgbClr val="C0C0C0"/>
          </a:solidFill>
          <a:ln w="6350">
            <a:noFill/>
            <a:miter lim="800000"/>
            <a:headEnd/>
            <a:tailEnd/>
          </a:ln>
          <a:effectLst/>
        </p:spPr>
        <p:txBody>
          <a:bodyPr>
            <a:spAutoFit/>
          </a:bodyPr>
          <a:lstStyle/>
          <a:p>
            <a:pPr algn="ctr" fontAlgn="base">
              <a:spcBef>
                <a:spcPct val="50000"/>
              </a:spcBef>
              <a:spcAft>
                <a:spcPct val="0"/>
              </a:spcAft>
            </a:pPr>
            <a:endParaRPr lang="zh-CN" altLang="zh-CN" sz="3600" smtClean="0">
              <a:solidFill>
                <a:srgbClr val="0000CC"/>
              </a:solidFill>
              <a:ea typeface="华文行楷" pitchFamily="2" charset="-122"/>
            </a:endParaRPr>
          </a:p>
        </p:txBody>
      </p:sp>
      <p:sp>
        <p:nvSpPr>
          <p:cNvPr id="362499" name="Line 3"/>
          <p:cNvSpPr>
            <a:spLocks noChangeShapeType="1"/>
          </p:cNvSpPr>
          <p:nvPr/>
        </p:nvSpPr>
        <p:spPr bwMode="auto">
          <a:xfrm flipV="1">
            <a:off x="5235575" y="2787650"/>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00" name="Line 4"/>
          <p:cNvSpPr>
            <a:spLocks noChangeShapeType="1"/>
          </p:cNvSpPr>
          <p:nvPr/>
        </p:nvSpPr>
        <p:spPr bwMode="auto">
          <a:xfrm flipV="1">
            <a:off x="5235575" y="3443288"/>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2" name="Group 8"/>
          <p:cNvGrpSpPr>
            <a:grpSpLocks/>
          </p:cNvGrpSpPr>
          <p:nvPr/>
        </p:nvGrpSpPr>
        <p:grpSpPr bwMode="auto">
          <a:xfrm>
            <a:off x="900113" y="981075"/>
            <a:ext cx="7681912" cy="617538"/>
            <a:chOff x="547" y="883"/>
            <a:chExt cx="4647" cy="389"/>
          </a:xfrm>
        </p:grpSpPr>
        <p:graphicFrame>
          <p:nvGraphicFramePr>
            <p:cNvPr id="362505" name="Object 9"/>
            <p:cNvGraphicFramePr>
              <a:graphicFrameLocks noChangeAspect="1"/>
            </p:cNvGraphicFramePr>
            <p:nvPr/>
          </p:nvGraphicFramePr>
          <p:xfrm>
            <a:off x="547" y="883"/>
            <a:ext cx="406" cy="389"/>
          </p:xfrm>
          <a:graphic>
            <a:graphicData uri="http://schemas.openxmlformats.org/presentationml/2006/ole">
              <p:oleObj spid="_x0000_s257038" name="Clip" r:id="rId3" imgW="861365" imgH="844906" progId="">
                <p:embed/>
              </p:oleObj>
            </a:graphicData>
          </a:graphic>
        </p:graphicFrame>
        <p:sp>
          <p:nvSpPr>
            <p:cNvPr id="362506" name="Text Box 10"/>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广度优先遍历序列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入队序列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出队序列</a:t>
              </a:r>
              <a:r>
                <a:rPr lang="en-US" altLang="zh-CN" sz="2800" b="1" smtClean="0">
                  <a:solidFill>
                    <a:srgbClr val="000000"/>
                  </a:solidFill>
                  <a:latin typeface="Times New Roman" pitchFamily="18" charset="0"/>
                </a:rPr>
                <a:t>?    </a:t>
              </a:r>
              <a:endParaRPr lang="en-US" altLang="zh-CN" sz="2800" b="1" smtClean="0">
                <a:solidFill>
                  <a:srgbClr val="FF0000"/>
                </a:solidFill>
                <a:latin typeface="Times New Roman" pitchFamily="18" charset="0"/>
                <a:ea typeface="隶书" pitchFamily="49" charset="-122"/>
              </a:endParaRPr>
            </a:p>
          </p:txBody>
        </p:sp>
      </p:grpSp>
      <p:sp>
        <p:nvSpPr>
          <p:cNvPr id="362536" name="Text Box 40"/>
          <p:cNvSpPr txBox="1">
            <a:spLocks noChangeArrowheads="1"/>
          </p:cNvSpPr>
          <p:nvPr/>
        </p:nvSpPr>
        <p:spPr bwMode="auto">
          <a:xfrm>
            <a:off x="3348038" y="5516563"/>
            <a:ext cx="2179637" cy="519112"/>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smtClean="0">
                <a:solidFill>
                  <a:srgbClr val="000000"/>
                </a:solidFill>
              </a:rPr>
              <a:t>遍历序列：</a:t>
            </a:r>
          </a:p>
        </p:txBody>
      </p:sp>
      <p:sp>
        <p:nvSpPr>
          <p:cNvPr id="362537" name="Text Box 41"/>
          <p:cNvSpPr txBox="1">
            <a:spLocks noChangeArrowheads="1"/>
          </p:cNvSpPr>
          <p:nvPr/>
        </p:nvSpPr>
        <p:spPr bwMode="auto">
          <a:xfrm>
            <a:off x="5292725" y="55895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362538" name="Line 42"/>
          <p:cNvSpPr>
            <a:spLocks noChangeShapeType="1"/>
          </p:cNvSpPr>
          <p:nvPr/>
        </p:nvSpPr>
        <p:spPr bwMode="auto">
          <a:xfrm>
            <a:off x="2738438"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39" name="Text Box 43"/>
          <p:cNvSpPr txBox="1">
            <a:spLocks noChangeArrowheads="1"/>
          </p:cNvSpPr>
          <p:nvPr/>
        </p:nvSpPr>
        <p:spPr bwMode="auto">
          <a:xfrm>
            <a:off x="5313363" y="28971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2</a:t>
            </a:r>
          </a:p>
        </p:txBody>
      </p:sp>
      <p:sp>
        <p:nvSpPr>
          <p:cNvPr id="362540" name="Line 44"/>
          <p:cNvSpPr>
            <a:spLocks noChangeShapeType="1"/>
          </p:cNvSpPr>
          <p:nvPr/>
        </p:nvSpPr>
        <p:spPr bwMode="auto">
          <a:xfrm flipH="1">
            <a:off x="2052638" y="2555875"/>
            <a:ext cx="411162" cy="563563"/>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41" name="Line 45"/>
          <p:cNvSpPr>
            <a:spLocks noChangeShapeType="1"/>
          </p:cNvSpPr>
          <p:nvPr/>
        </p:nvSpPr>
        <p:spPr bwMode="auto">
          <a:xfrm>
            <a:off x="3165475" y="2586038"/>
            <a:ext cx="411163" cy="59372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42" name="Text Box 46"/>
          <p:cNvSpPr txBox="1">
            <a:spLocks noChangeArrowheads="1"/>
          </p:cNvSpPr>
          <p:nvPr/>
        </p:nvSpPr>
        <p:spPr bwMode="auto">
          <a:xfrm>
            <a:off x="5795963" y="55895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362543" name="Text Box 47"/>
          <p:cNvSpPr txBox="1">
            <a:spLocks noChangeArrowheads="1"/>
          </p:cNvSpPr>
          <p:nvPr/>
        </p:nvSpPr>
        <p:spPr bwMode="auto">
          <a:xfrm>
            <a:off x="6372225" y="55895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3</a:t>
            </a:r>
          </a:p>
        </p:txBody>
      </p:sp>
      <p:sp>
        <p:nvSpPr>
          <p:cNvPr id="362544" name="Text Box 48"/>
          <p:cNvSpPr txBox="1">
            <a:spLocks noChangeArrowheads="1"/>
          </p:cNvSpPr>
          <p:nvPr/>
        </p:nvSpPr>
        <p:spPr bwMode="auto">
          <a:xfrm>
            <a:off x="5818188" y="28971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3</a:t>
            </a:r>
          </a:p>
        </p:txBody>
      </p:sp>
      <p:sp>
        <p:nvSpPr>
          <p:cNvPr id="362545" name="Freeform 49"/>
          <p:cNvSpPr>
            <a:spLocks/>
          </p:cNvSpPr>
          <p:nvPr/>
        </p:nvSpPr>
        <p:spPr bwMode="auto">
          <a:xfrm>
            <a:off x="852488" y="3810000"/>
            <a:ext cx="3581400" cy="471488"/>
          </a:xfrm>
          <a:custGeom>
            <a:avLst/>
            <a:gdLst/>
            <a:ahLst/>
            <a:cxnLst>
              <a:cxn ang="0">
                <a:pos x="0" y="58"/>
              </a:cxn>
              <a:cxn ang="0">
                <a:pos x="144" y="250"/>
              </a:cxn>
              <a:cxn ang="0">
                <a:pos x="365" y="375"/>
              </a:cxn>
              <a:cxn ang="0">
                <a:pos x="643" y="413"/>
              </a:cxn>
              <a:cxn ang="0">
                <a:pos x="903" y="375"/>
              </a:cxn>
              <a:cxn ang="0">
                <a:pos x="1047" y="288"/>
              </a:cxn>
              <a:cxn ang="0">
                <a:pos x="1181" y="125"/>
              </a:cxn>
              <a:cxn ang="0">
                <a:pos x="1219" y="0"/>
              </a:cxn>
            </a:cxnLst>
            <a:rect l="0" t="0" r="r" b="b"/>
            <a:pathLst>
              <a:path w="1219" h="413">
                <a:moveTo>
                  <a:pt x="0" y="58"/>
                </a:moveTo>
                <a:cubicBezTo>
                  <a:pt x="41" y="127"/>
                  <a:pt x="83" y="197"/>
                  <a:pt x="144" y="250"/>
                </a:cubicBezTo>
                <a:cubicBezTo>
                  <a:pt x="205" y="303"/>
                  <a:pt x="282" y="348"/>
                  <a:pt x="365" y="375"/>
                </a:cubicBezTo>
                <a:cubicBezTo>
                  <a:pt x="448" y="402"/>
                  <a:pt x="553" y="413"/>
                  <a:pt x="643" y="413"/>
                </a:cubicBezTo>
                <a:cubicBezTo>
                  <a:pt x="733" y="413"/>
                  <a:pt x="836" y="396"/>
                  <a:pt x="903" y="375"/>
                </a:cubicBezTo>
                <a:cubicBezTo>
                  <a:pt x="970" y="354"/>
                  <a:pt x="1001" y="330"/>
                  <a:pt x="1047" y="288"/>
                </a:cubicBezTo>
                <a:cubicBezTo>
                  <a:pt x="1093" y="246"/>
                  <a:pt x="1152" y="173"/>
                  <a:pt x="1181" y="125"/>
                </a:cubicBezTo>
                <a:cubicBezTo>
                  <a:pt x="1210" y="77"/>
                  <a:pt x="1213" y="21"/>
                  <a:pt x="1219" y="0"/>
                </a:cubicBezTo>
              </a:path>
            </a:pathLst>
          </a:custGeom>
          <a:noFill/>
          <a:ln w="28575" cap="flat" cmpd="sng">
            <a:solidFill>
              <a:srgbClr val="CC3300"/>
            </a:solidFill>
            <a:prstDash val="dash"/>
            <a:round/>
            <a:headEnd type="none" w="med" len="med"/>
            <a:tailEnd type="none" w="med" len="me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46" name="Rectangle 50"/>
          <p:cNvSpPr>
            <a:spLocks noGrp="1" noChangeArrowheads="1"/>
          </p:cNvSpPr>
          <p:nvPr>
            <p:ph type="title"/>
          </p:nvPr>
        </p:nvSpPr>
        <p:spPr>
          <a:xfrm>
            <a:off x="2195513" y="260350"/>
            <a:ext cx="4191000" cy="533400"/>
          </a:xfrm>
          <a:noFill/>
          <a:ln/>
        </p:spPr>
        <p:txBody>
          <a:bodyPr/>
          <a:lstStyle/>
          <a:p>
            <a:r>
              <a:rPr lang="en-US" altLang="zh-CN" sz="3600" b="1">
                <a:solidFill>
                  <a:schemeClr val="accent2"/>
                </a:solidFill>
                <a:latin typeface="Times New Roman" pitchFamily="18" charset="0"/>
              </a:rPr>
              <a:t>7.3</a:t>
            </a:r>
            <a:r>
              <a:rPr lang="en-US" altLang="zh-CN" sz="3600" b="1">
                <a:solidFill>
                  <a:schemeClr val="accent2"/>
                </a:solidFill>
              </a:rPr>
              <a:t>    </a:t>
            </a:r>
            <a:r>
              <a:rPr lang="zh-CN" altLang="en-US" sz="3600" b="1">
                <a:solidFill>
                  <a:schemeClr val="accent2"/>
                </a:solidFill>
              </a:rPr>
              <a:t>图的遍历</a:t>
            </a:r>
          </a:p>
        </p:txBody>
      </p:sp>
      <p:grpSp>
        <p:nvGrpSpPr>
          <p:cNvPr id="3" name="Group 53"/>
          <p:cNvGrpSpPr>
            <a:grpSpLocks/>
          </p:cNvGrpSpPr>
          <p:nvPr/>
        </p:nvGrpSpPr>
        <p:grpSpPr bwMode="auto">
          <a:xfrm>
            <a:off x="968375" y="2128838"/>
            <a:ext cx="3652838" cy="4070350"/>
            <a:chOff x="610" y="1341"/>
            <a:chExt cx="2301" cy="2564"/>
          </a:xfrm>
        </p:grpSpPr>
        <p:sp>
          <p:nvSpPr>
            <p:cNvPr id="362501" name="Line 5"/>
            <p:cNvSpPr>
              <a:spLocks noChangeShapeType="1"/>
            </p:cNvSpPr>
            <p:nvPr/>
          </p:nvSpPr>
          <p:spPr bwMode="auto">
            <a:xfrm flipH="1" flipV="1">
              <a:off x="932" y="2980"/>
              <a:ext cx="45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02" name="Line 6"/>
            <p:cNvSpPr>
              <a:spLocks noChangeShapeType="1"/>
            </p:cNvSpPr>
            <p:nvPr/>
          </p:nvSpPr>
          <p:spPr bwMode="auto">
            <a:xfrm>
              <a:off x="1883" y="1646"/>
              <a:ext cx="362" cy="46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03" name="Line 7"/>
            <p:cNvSpPr>
              <a:spLocks noChangeShapeType="1"/>
            </p:cNvSpPr>
            <p:nvPr/>
          </p:nvSpPr>
          <p:spPr bwMode="auto">
            <a:xfrm flipH="1">
              <a:off x="807" y="2296"/>
              <a:ext cx="349" cy="521"/>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4" name="Group 12"/>
            <p:cNvGrpSpPr>
              <a:grpSpLocks/>
            </p:cNvGrpSpPr>
            <p:nvPr/>
          </p:nvGrpSpPr>
          <p:grpSpPr bwMode="auto">
            <a:xfrm>
              <a:off x="1627" y="1341"/>
              <a:ext cx="334" cy="375"/>
              <a:chOff x="3721" y="3017"/>
              <a:chExt cx="334" cy="375"/>
            </a:xfrm>
          </p:grpSpPr>
          <p:sp>
            <p:nvSpPr>
              <p:cNvPr id="362509" name="Oval 1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10" name="Text Box 1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15"/>
            <p:cNvGrpSpPr>
              <a:grpSpLocks/>
            </p:cNvGrpSpPr>
            <p:nvPr/>
          </p:nvGrpSpPr>
          <p:grpSpPr bwMode="auto">
            <a:xfrm>
              <a:off x="2154" y="2069"/>
              <a:ext cx="334" cy="375"/>
              <a:chOff x="3721" y="3017"/>
              <a:chExt cx="334" cy="375"/>
            </a:xfrm>
          </p:grpSpPr>
          <p:sp>
            <p:nvSpPr>
              <p:cNvPr id="362512" name="Oval 1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13" name="Text Box 1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18"/>
            <p:cNvGrpSpPr>
              <a:grpSpLocks/>
            </p:cNvGrpSpPr>
            <p:nvPr/>
          </p:nvGrpSpPr>
          <p:grpSpPr bwMode="auto">
            <a:xfrm>
              <a:off x="1092" y="1994"/>
              <a:ext cx="334" cy="375"/>
              <a:chOff x="3721" y="3017"/>
              <a:chExt cx="334" cy="375"/>
            </a:xfrm>
          </p:grpSpPr>
          <p:sp>
            <p:nvSpPr>
              <p:cNvPr id="362515" name="Oval 1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16" name="Text Box 2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21"/>
            <p:cNvGrpSpPr>
              <a:grpSpLocks/>
            </p:cNvGrpSpPr>
            <p:nvPr/>
          </p:nvGrpSpPr>
          <p:grpSpPr bwMode="auto">
            <a:xfrm>
              <a:off x="610" y="2771"/>
              <a:ext cx="334" cy="375"/>
              <a:chOff x="3721" y="3017"/>
              <a:chExt cx="334" cy="375"/>
            </a:xfrm>
          </p:grpSpPr>
          <p:sp>
            <p:nvSpPr>
              <p:cNvPr id="362518" name="Oval 22"/>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19" name="Text Box 23"/>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24"/>
            <p:cNvGrpSpPr>
              <a:grpSpLocks/>
            </p:cNvGrpSpPr>
            <p:nvPr/>
          </p:nvGrpSpPr>
          <p:grpSpPr bwMode="auto">
            <a:xfrm>
              <a:off x="1407" y="2771"/>
              <a:ext cx="334" cy="375"/>
              <a:chOff x="3721" y="3017"/>
              <a:chExt cx="334" cy="375"/>
            </a:xfrm>
          </p:grpSpPr>
          <p:sp>
            <p:nvSpPr>
              <p:cNvPr id="362521" name="Oval 2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22" name="Text Box 2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27"/>
            <p:cNvGrpSpPr>
              <a:grpSpLocks/>
            </p:cNvGrpSpPr>
            <p:nvPr/>
          </p:nvGrpSpPr>
          <p:grpSpPr bwMode="auto">
            <a:xfrm>
              <a:off x="1784" y="2790"/>
              <a:ext cx="334" cy="375"/>
              <a:chOff x="3721" y="3017"/>
              <a:chExt cx="334" cy="375"/>
            </a:xfrm>
          </p:grpSpPr>
          <p:sp>
            <p:nvSpPr>
              <p:cNvPr id="362524" name="Oval 28"/>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25" name="Text Box 29"/>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30"/>
            <p:cNvGrpSpPr>
              <a:grpSpLocks/>
            </p:cNvGrpSpPr>
            <p:nvPr/>
          </p:nvGrpSpPr>
          <p:grpSpPr bwMode="auto">
            <a:xfrm>
              <a:off x="2577" y="2801"/>
              <a:ext cx="334" cy="375"/>
              <a:chOff x="3721" y="3017"/>
              <a:chExt cx="334" cy="375"/>
            </a:xfrm>
          </p:grpSpPr>
          <p:sp>
            <p:nvSpPr>
              <p:cNvPr id="362527" name="Oval 31"/>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28" name="Text Box 32"/>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33"/>
            <p:cNvGrpSpPr>
              <a:grpSpLocks/>
            </p:cNvGrpSpPr>
            <p:nvPr/>
          </p:nvGrpSpPr>
          <p:grpSpPr bwMode="auto">
            <a:xfrm>
              <a:off x="1013" y="3530"/>
              <a:ext cx="334" cy="375"/>
              <a:chOff x="3721" y="3017"/>
              <a:chExt cx="334" cy="375"/>
            </a:xfrm>
          </p:grpSpPr>
          <p:sp>
            <p:nvSpPr>
              <p:cNvPr id="362530" name="Oval 3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2531" name="Text Box 3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362532" name="Line 36"/>
            <p:cNvSpPr>
              <a:spLocks noChangeShapeType="1"/>
            </p:cNvSpPr>
            <p:nvPr/>
          </p:nvSpPr>
          <p:spPr bwMode="auto">
            <a:xfrm>
              <a:off x="1317" y="2328"/>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33" name="Line 37"/>
            <p:cNvSpPr>
              <a:spLocks noChangeShapeType="1"/>
            </p:cNvSpPr>
            <p:nvPr/>
          </p:nvSpPr>
          <p:spPr bwMode="auto">
            <a:xfrm flipH="1">
              <a:off x="1989" y="2375"/>
              <a:ext cx="259" cy="45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34" name="Line 38"/>
            <p:cNvSpPr>
              <a:spLocks noChangeShapeType="1"/>
            </p:cNvSpPr>
            <p:nvPr/>
          </p:nvSpPr>
          <p:spPr bwMode="auto">
            <a:xfrm flipH="1" flipV="1">
              <a:off x="2092" y="299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35" name="Line 39"/>
            <p:cNvSpPr>
              <a:spLocks noChangeShapeType="1"/>
            </p:cNvSpPr>
            <p:nvPr/>
          </p:nvSpPr>
          <p:spPr bwMode="auto">
            <a:xfrm>
              <a:off x="818" y="3115"/>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47" name="Line 51"/>
            <p:cNvSpPr>
              <a:spLocks noChangeShapeType="1"/>
            </p:cNvSpPr>
            <p:nvPr/>
          </p:nvSpPr>
          <p:spPr bwMode="auto">
            <a:xfrm flipH="1">
              <a:off x="1338" y="1616"/>
              <a:ext cx="317" cy="408"/>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2548" name="Line 52"/>
            <p:cNvSpPr>
              <a:spLocks noChangeShapeType="1"/>
            </p:cNvSpPr>
            <p:nvPr/>
          </p:nvSpPr>
          <p:spPr bwMode="auto">
            <a:xfrm>
              <a:off x="2381" y="2387"/>
              <a:ext cx="362" cy="46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2540"/>
                                        </p:tgtEl>
                                        <p:attrNameLst>
                                          <p:attrName>style.visibility</p:attrName>
                                        </p:attrNameLst>
                                      </p:cBhvr>
                                      <p:to>
                                        <p:strVal val="visible"/>
                                      </p:to>
                                    </p:set>
                                    <p:animEffect transition="in" filter="wipe(up)">
                                      <p:cBhvr>
                                        <p:cTn id="7" dur="500"/>
                                        <p:tgtEl>
                                          <p:spTgt spid="3625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254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62539"/>
                                        </p:tgtEl>
                                        <p:attrNameLst>
                                          <p:attrName>style.visibility</p:attrName>
                                        </p:attrNameLst>
                                      </p:cBhvr>
                                      <p:to>
                                        <p:strVal val="visible"/>
                                      </p:to>
                                    </p:set>
                                    <p:anim calcmode="lin" valueType="num">
                                      <p:cBhvr additive="base">
                                        <p:cTn id="16" dur="500" fill="hold"/>
                                        <p:tgtEl>
                                          <p:spTgt spid="362539"/>
                                        </p:tgtEl>
                                        <p:attrNameLst>
                                          <p:attrName>ppt_x</p:attrName>
                                        </p:attrNameLst>
                                      </p:cBhvr>
                                      <p:tavLst>
                                        <p:tav tm="0">
                                          <p:val>
                                            <p:strVal val="1+#ppt_w/2"/>
                                          </p:val>
                                        </p:tav>
                                        <p:tav tm="100000">
                                          <p:val>
                                            <p:strVal val="#ppt_x"/>
                                          </p:val>
                                        </p:tav>
                                      </p:tavLst>
                                    </p:anim>
                                    <p:anim calcmode="lin" valueType="num">
                                      <p:cBhvr additive="base">
                                        <p:cTn id="17" dur="500" fill="hold"/>
                                        <p:tgtEl>
                                          <p:spTgt spid="362539"/>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2541"/>
                                        </p:tgtEl>
                                        <p:attrNameLst>
                                          <p:attrName>style.visibility</p:attrName>
                                        </p:attrNameLst>
                                      </p:cBhvr>
                                      <p:to>
                                        <p:strVal val="visible"/>
                                      </p:to>
                                    </p:set>
                                    <p:animEffect transition="in" filter="wipe(up)">
                                      <p:cBhvr>
                                        <p:cTn id="22" dur="500"/>
                                        <p:tgtEl>
                                          <p:spTgt spid="36254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5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62544"/>
                                        </p:tgtEl>
                                        <p:attrNameLst>
                                          <p:attrName>style.visibility</p:attrName>
                                        </p:attrNameLst>
                                      </p:cBhvr>
                                      <p:to>
                                        <p:strVal val="visible"/>
                                      </p:to>
                                    </p:set>
                                    <p:anim calcmode="lin" valueType="num">
                                      <p:cBhvr additive="base">
                                        <p:cTn id="31" dur="500" fill="hold"/>
                                        <p:tgtEl>
                                          <p:spTgt spid="362544"/>
                                        </p:tgtEl>
                                        <p:attrNameLst>
                                          <p:attrName>ppt_x</p:attrName>
                                        </p:attrNameLst>
                                      </p:cBhvr>
                                      <p:tavLst>
                                        <p:tav tm="0">
                                          <p:val>
                                            <p:strVal val="1+#ppt_w/2"/>
                                          </p:val>
                                        </p:tav>
                                        <p:tav tm="100000">
                                          <p:val>
                                            <p:strVal val="#ppt_x"/>
                                          </p:val>
                                        </p:tav>
                                      </p:tavLst>
                                    </p:anim>
                                    <p:anim calcmode="lin" valueType="num">
                                      <p:cBhvr additive="base">
                                        <p:cTn id="32" dur="500" fill="hold"/>
                                        <p:tgtEl>
                                          <p:spTgt spid="36254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2545"/>
                                        </p:tgtEl>
                                        <p:attrNameLst>
                                          <p:attrName>style.visibility</p:attrName>
                                        </p:attrNameLst>
                                      </p:cBhvr>
                                      <p:to>
                                        <p:strVal val="visible"/>
                                      </p:to>
                                    </p:set>
                                    <p:animEffect transition="in" filter="wipe(left)">
                                      <p:cBhvr>
                                        <p:cTn id="37" dur="500"/>
                                        <p:tgtEl>
                                          <p:spTgt spid="36254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xit" presetSubtype="8" fill="hold" grpId="1" nodeType="clickEffect">
                                  <p:stCondLst>
                                    <p:cond delay="0"/>
                                  </p:stCondLst>
                                  <p:childTnLst>
                                    <p:anim calcmode="lin" valueType="num">
                                      <p:cBhvr additive="base">
                                        <p:cTn id="41" dur="500"/>
                                        <p:tgtEl>
                                          <p:spTgt spid="362539"/>
                                        </p:tgtEl>
                                        <p:attrNameLst>
                                          <p:attrName>ppt_x</p:attrName>
                                        </p:attrNameLst>
                                      </p:cBhvr>
                                      <p:tavLst>
                                        <p:tav tm="0">
                                          <p:val>
                                            <p:strVal val="ppt_x"/>
                                          </p:val>
                                        </p:tav>
                                        <p:tav tm="100000">
                                          <p:val>
                                            <p:strVal val="0-ppt_w/2"/>
                                          </p:val>
                                        </p:tav>
                                      </p:tavLst>
                                    </p:anim>
                                    <p:anim calcmode="lin" valueType="num">
                                      <p:cBhvr additive="base">
                                        <p:cTn id="42" dur="500"/>
                                        <p:tgtEl>
                                          <p:spTgt spid="362539"/>
                                        </p:tgtEl>
                                        <p:attrNameLst>
                                          <p:attrName>ppt_y</p:attrName>
                                        </p:attrNameLst>
                                      </p:cBhvr>
                                      <p:tavLst>
                                        <p:tav tm="0">
                                          <p:val>
                                            <p:strVal val="ppt_y"/>
                                          </p:val>
                                        </p:tav>
                                        <p:tav tm="100000">
                                          <p:val>
                                            <p:strVal val="ppt_y"/>
                                          </p:val>
                                        </p:tav>
                                      </p:tavLst>
                                    </p:anim>
                                    <p:set>
                                      <p:cBhvr>
                                        <p:cTn id="43" dur="1" fill="hold">
                                          <p:stCondLst>
                                            <p:cond delay="499"/>
                                          </p:stCondLst>
                                        </p:cTn>
                                        <p:tgtEl>
                                          <p:spTgt spid="3625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39" grpId="0"/>
      <p:bldP spid="362539" grpId="1"/>
      <p:bldP spid="362540" grpId="0" animBg="1"/>
      <p:bldP spid="362541" grpId="0" animBg="1"/>
      <p:bldP spid="362542" grpId="0"/>
      <p:bldP spid="362543" grpId="0"/>
      <p:bldP spid="362544" grpId="0"/>
      <p:bldP spid="36254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Text Box 2"/>
          <p:cNvSpPr txBox="1">
            <a:spLocks noChangeArrowheads="1"/>
          </p:cNvSpPr>
          <p:nvPr/>
        </p:nvSpPr>
        <p:spPr bwMode="auto">
          <a:xfrm>
            <a:off x="5235575" y="2803525"/>
            <a:ext cx="3430588" cy="641350"/>
          </a:xfrm>
          <a:prstGeom prst="rect">
            <a:avLst/>
          </a:prstGeom>
          <a:solidFill>
            <a:srgbClr val="C0C0C0"/>
          </a:solidFill>
          <a:ln w="6350">
            <a:noFill/>
            <a:miter lim="800000"/>
            <a:headEnd/>
            <a:tailEnd/>
          </a:ln>
          <a:effectLst/>
        </p:spPr>
        <p:txBody>
          <a:bodyPr>
            <a:spAutoFit/>
          </a:bodyPr>
          <a:lstStyle/>
          <a:p>
            <a:pPr algn="ctr" fontAlgn="base">
              <a:spcBef>
                <a:spcPct val="50000"/>
              </a:spcBef>
              <a:spcAft>
                <a:spcPct val="0"/>
              </a:spcAft>
            </a:pPr>
            <a:endParaRPr lang="zh-CN" altLang="zh-CN" sz="3600" smtClean="0">
              <a:solidFill>
                <a:srgbClr val="0000CC"/>
              </a:solidFill>
              <a:ea typeface="华文行楷" pitchFamily="2" charset="-122"/>
            </a:endParaRPr>
          </a:p>
        </p:txBody>
      </p:sp>
      <p:sp>
        <p:nvSpPr>
          <p:cNvPr id="363523" name="Line 3"/>
          <p:cNvSpPr>
            <a:spLocks noChangeShapeType="1"/>
          </p:cNvSpPr>
          <p:nvPr/>
        </p:nvSpPr>
        <p:spPr bwMode="auto">
          <a:xfrm flipV="1">
            <a:off x="5235575" y="2787650"/>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24" name="Line 4"/>
          <p:cNvSpPr>
            <a:spLocks noChangeShapeType="1"/>
          </p:cNvSpPr>
          <p:nvPr/>
        </p:nvSpPr>
        <p:spPr bwMode="auto">
          <a:xfrm flipV="1">
            <a:off x="5235575" y="3443288"/>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2" name="Group 8"/>
          <p:cNvGrpSpPr>
            <a:grpSpLocks/>
          </p:cNvGrpSpPr>
          <p:nvPr/>
        </p:nvGrpSpPr>
        <p:grpSpPr bwMode="auto">
          <a:xfrm>
            <a:off x="827088" y="981075"/>
            <a:ext cx="7681912" cy="617538"/>
            <a:chOff x="547" y="883"/>
            <a:chExt cx="4647" cy="389"/>
          </a:xfrm>
        </p:grpSpPr>
        <p:graphicFrame>
          <p:nvGraphicFramePr>
            <p:cNvPr id="363529" name="Object 9"/>
            <p:cNvGraphicFramePr>
              <a:graphicFrameLocks noChangeAspect="1"/>
            </p:cNvGraphicFramePr>
            <p:nvPr/>
          </p:nvGraphicFramePr>
          <p:xfrm>
            <a:off x="547" y="883"/>
            <a:ext cx="406" cy="389"/>
          </p:xfrm>
          <a:graphic>
            <a:graphicData uri="http://schemas.openxmlformats.org/presentationml/2006/ole">
              <p:oleObj spid="_x0000_s258062" name="Clip" r:id="rId3" imgW="861365" imgH="844906" progId="">
                <p:embed/>
              </p:oleObj>
            </a:graphicData>
          </a:graphic>
        </p:graphicFrame>
        <p:sp>
          <p:nvSpPr>
            <p:cNvPr id="363530" name="Text Box 10"/>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广度优先遍历序列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入队序列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出队序列</a:t>
              </a:r>
              <a:r>
                <a:rPr lang="en-US" altLang="zh-CN" sz="2800" b="1" smtClean="0">
                  <a:solidFill>
                    <a:srgbClr val="000000"/>
                  </a:solidFill>
                  <a:latin typeface="Times New Roman" pitchFamily="18" charset="0"/>
                </a:rPr>
                <a:t>?    </a:t>
              </a:r>
              <a:endParaRPr lang="en-US" altLang="zh-CN" sz="2800" b="1" smtClean="0">
                <a:solidFill>
                  <a:srgbClr val="FF0000"/>
                </a:solidFill>
                <a:latin typeface="Times New Roman" pitchFamily="18" charset="0"/>
                <a:ea typeface="隶书" pitchFamily="49" charset="-122"/>
              </a:endParaRPr>
            </a:p>
          </p:txBody>
        </p:sp>
      </p:grpSp>
      <p:sp>
        <p:nvSpPr>
          <p:cNvPr id="363560" name="Text Box 40"/>
          <p:cNvSpPr txBox="1">
            <a:spLocks noChangeArrowheads="1"/>
          </p:cNvSpPr>
          <p:nvPr/>
        </p:nvSpPr>
        <p:spPr bwMode="auto">
          <a:xfrm>
            <a:off x="3492500" y="5661025"/>
            <a:ext cx="1800225" cy="519113"/>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smtClean="0">
                <a:solidFill>
                  <a:srgbClr val="000000"/>
                </a:solidFill>
              </a:rPr>
              <a:t>遍历序列：</a:t>
            </a:r>
          </a:p>
        </p:txBody>
      </p:sp>
      <p:sp>
        <p:nvSpPr>
          <p:cNvPr id="363561" name="Text Box 41"/>
          <p:cNvSpPr txBox="1">
            <a:spLocks noChangeArrowheads="1"/>
          </p:cNvSpPr>
          <p:nvPr/>
        </p:nvSpPr>
        <p:spPr bwMode="auto">
          <a:xfrm>
            <a:off x="5219700" y="5734050"/>
            <a:ext cx="563563" cy="449263"/>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363562" name="Line 42"/>
          <p:cNvSpPr>
            <a:spLocks noChangeShapeType="1"/>
          </p:cNvSpPr>
          <p:nvPr/>
        </p:nvSpPr>
        <p:spPr bwMode="auto">
          <a:xfrm>
            <a:off x="2738438"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63" name="Line 43"/>
          <p:cNvSpPr>
            <a:spLocks noChangeShapeType="1"/>
          </p:cNvSpPr>
          <p:nvPr/>
        </p:nvSpPr>
        <p:spPr bwMode="auto">
          <a:xfrm flipH="1">
            <a:off x="2052638" y="2555875"/>
            <a:ext cx="411162" cy="563563"/>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64" name="Line 44"/>
          <p:cNvSpPr>
            <a:spLocks noChangeShapeType="1"/>
          </p:cNvSpPr>
          <p:nvPr/>
        </p:nvSpPr>
        <p:spPr bwMode="auto">
          <a:xfrm>
            <a:off x="3165475" y="2586038"/>
            <a:ext cx="411163" cy="59372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65" name="Text Box 45"/>
          <p:cNvSpPr txBox="1">
            <a:spLocks noChangeArrowheads="1"/>
          </p:cNvSpPr>
          <p:nvPr/>
        </p:nvSpPr>
        <p:spPr bwMode="auto">
          <a:xfrm>
            <a:off x="5651500" y="5734050"/>
            <a:ext cx="563563" cy="449263"/>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363566" name="Text Box 46"/>
          <p:cNvSpPr txBox="1">
            <a:spLocks noChangeArrowheads="1"/>
          </p:cNvSpPr>
          <p:nvPr/>
        </p:nvSpPr>
        <p:spPr bwMode="auto">
          <a:xfrm>
            <a:off x="6084888" y="5734050"/>
            <a:ext cx="563562" cy="449263"/>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3</a:t>
            </a:r>
          </a:p>
        </p:txBody>
      </p:sp>
      <p:sp>
        <p:nvSpPr>
          <p:cNvPr id="363567" name="Text Box 47"/>
          <p:cNvSpPr txBox="1">
            <a:spLocks noChangeArrowheads="1"/>
          </p:cNvSpPr>
          <p:nvPr/>
        </p:nvSpPr>
        <p:spPr bwMode="auto">
          <a:xfrm>
            <a:off x="5818188" y="28971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3</a:t>
            </a:r>
          </a:p>
        </p:txBody>
      </p:sp>
      <p:sp>
        <p:nvSpPr>
          <p:cNvPr id="363568" name="Line 48"/>
          <p:cNvSpPr>
            <a:spLocks noChangeShapeType="1"/>
          </p:cNvSpPr>
          <p:nvPr/>
        </p:nvSpPr>
        <p:spPr bwMode="auto">
          <a:xfrm flipH="1">
            <a:off x="1198563" y="3744913"/>
            <a:ext cx="411162" cy="563562"/>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69" name="Text Box 49"/>
          <p:cNvSpPr txBox="1">
            <a:spLocks noChangeArrowheads="1"/>
          </p:cNvSpPr>
          <p:nvPr/>
        </p:nvSpPr>
        <p:spPr bwMode="auto">
          <a:xfrm>
            <a:off x="6516688" y="5734050"/>
            <a:ext cx="563562" cy="449263"/>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4</a:t>
            </a:r>
          </a:p>
        </p:txBody>
      </p:sp>
      <p:sp>
        <p:nvSpPr>
          <p:cNvPr id="363570" name="Text Box 50"/>
          <p:cNvSpPr txBox="1">
            <a:spLocks noChangeArrowheads="1"/>
          </p:cNvSpPr>
          <p:nvPr/>
        </p:nvSpPr>
        <p:spPr bwMode="auto">
          <a:xfrm>
            <a:off x="6276975"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4</a:t>
            </a:r>
          </a:p>
        </p:txBody>
      </p:sp>
      <p:sp>
        <p:nvSpPr>
          <p:cNvPr id="363571" name="Line 51"/>
          <p:cNvSpPr>
            <a:spLocks noChangeShapeType="1"/>
          </p:cNvSpPr>
          <p:nvPr/>
        </p:nvSpPr>
        <p:spPr bwMode="auto">
          <a:xfrm>
            <a:off x="2236788" y="3713163"/>
            <a:ext cx="349250" cy="623887"/>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72" name="Text Box 52"/>
          <p:cNvSpPr txBox="1">
            <a:spLocks noChangeArrowheads="1"/>
          </p:cNvSpPr>
          <p:nvPr/>
        </p:nvSpPr>
        <p:spPr bwMode="auto">
          <a:xfrm>
            <a:off x="6948488" y="5734050"/>
            <a:ext cx="563562" cy="449263"/>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5</a:t>
            </a:r>
          </a:p>
        </p:txBody>
      </p:sp>
      <p:sp>
        <p:nvSpPr>
          <p:cNvPr id="363573" name="Text Box 53"/>
          <p:cNvSpPr txBox="1">
            <a:spLocks noChangeArrowheads="1"/>
          </p:cNvSpPr>
          <p:nvPr/>
        </p:nvSpPr>
        <p:spPr bwMode="auto">
          <a:xfrm>
            <a:off x="6737350"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5</a:t>
            </a:r>
          </a:p>
        </p:txBody>
      </p:sp>
      <p:sp>
        <p:nvSpPr>
          <p:cNvPr id="363574" name="Rectangle 54"/>
          <p:cNvSpPr>
            <a:spLocks noGrp="1" noChangeArrowheads="1"/>
          </p:cNvSpPr>
          <p:nvPr>
            <p:ph type="title"/>
          </p:nvPr>
        </p:nvSpPr>
        <p:spPr>
          <a:xfrm>
            <a:off x="2195513" y="260350"/>
            <a:ext cx="4191000" cy="533400"/>
          </a:xfrm>
          <a:noFill/>
          <a:ln/>
        </p:spPr>
        <p:txBody>
          <a:bodyPr/>
          <a:lstStyle/>
          <a:p>
            <a:r>
              <a:rPr lang="en-US" altLang="zh-CN" sz="3600" b="1">
                <a:solidFill>
                  <a:schemeClr val="accent2"/>
                </a:solidFill>
                <a:latin typeface="Times New Roman" pitchFamily="18" charset="0"/>
              </a:rPr>
              <a:t>7.3</a:t>
            </a:r>
            <a:r>
              <a:rPr lang="en-US" altLang="zh-CN" sz="3600" b="1">
                <a:solidFill>
                  <a:schemeClr val="accent2"/>
                </a:solidFill>
              </a:rPr>
              <a:t>    </a:t>
            </a:r>
            <a:r>
              <a:rPr lang="zh-CN" altLang="en-US" sz="3600" b="1">
                <a:solidFill>
                  <a:schemeClr val="accent2"/>
                </a:solidFill>
              </a:rPr>
              <a:t>图的遍历</a:t>
            </a:r>
          </a:p>
        </p:txBody>
      </p:sp>
      <p:grpSp>
        <p:nvGrpSpPr>
          <p:cNvPr id="3" name="Group 57"/>
          <p:cNvGrpSpPr>
            <a:grpSpLocks/>
          </p:cNvGrpSpPr>
          <p:nvPr/>
        </p:nvGrpSpPr>
        <p:grpSpPr bwMode="auto">
          <a:xfrm>
            <a:off x="968375" y="2128838"/>
            <a:ext cx="3652838" cy="4070350"/>
            <a:chOff x="610" y="1341"/>
            <a:chExt cx="2301" cy="2564"/>
          </a:xfrm>
        </p:grpSpPr>
        <p:sp>
          <p:nvSpPr>
            <p:cNvPr id="363525" name="Line 5"/>
            <p:cNvSpPr>
              <a:spLocks noChangeShapeType="1"/>
            </p:cNvSpPr>
            <p:nvPr/>
          </p:nvSpPr>
          <p:spPr bwMode="auto">
            <a:xfrm flipH="1" flipV="1">
              <a:off x="932" y="298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26" name="Line 6"/>
            <p:cNvSpPr>
              <a:spLocks noChangeShapeType="1"/>
            </p:cNvSpPr>
            <p:nvPr/>
          </p:nvSpPr>
          <p:spPr bwMode="auto">
            <a:xfrm>
              <a:off x="2381" y="2387"/>
              <a:ext cx="327" cy="458"/>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27" name="Line 7"/>
            <p:cNvSpPr>
              <a:spLocks noChangeShapeType="1"/>
            </p:cNvSpPr>
            <p:nvPr/>
          </p:nvSpPr>
          <p:spPr bwMode="auto">
            <a:xfrm flipH="1">
              <a:off x="807" y="2341"/>
              <a:ext cx="349" cy="476"/>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4" name="Group 12"/>
            <p:cNvGrpSpPr>
              <a:grpSpLocks/>
            </p:cNvGrpSpPr>
            <p:nvPr/>
          </p:nvGrpSpPr>
          <p:grpSpPr bwMode="auto">
            <a:xfrm>
              <a:off x="1627" y="1341"/>
              <a:ext cx="334" cy="375"/>
              <a:chOff x="3721" y="3017"/>
              <a:chExt cx="334" cy="375"/>
            </a:xfrm>
          </p:grpSpPr>
          <p:sp>
            <p:nvSpPr>
              <p:cNvPr id="363533" name="Oval 1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34" name="Text Box 1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15"/>
            <p:cNvGrpSpPr>
              <a:grpSpLocks/>
            </p:cNvGrpSpPr>
            <p:nvPr/>
          </p:nvGrpSpPr>
          <p:grpSpPr bwMode="auto">
            <a:xfrm>
              <a:off x="2165" y="2051"/>
              <a:ext cx="334" cy="375"/>
              <a:chOff x="3721" y="3017"/>
              <a:chExt cx="334" cy="375"/>
            </a:xfrm>
          </p:grpSpPr>
          <p:sp>
            <p:nvSpPr>
              <p:cNvPr id="363536" name="Oval 1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37" name="Text Box 1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18"/>
            <p:cNvGrpSpPr>
              <a:grpSpLocks/>
            </p:cNvGrpSpPr>
            <p:nvPr/>
          </p:nvGrpSpPr>
          <p:grpSpPr bwMode="auto">
            <a:xfrm>
              <a:off x="1092" y="1994"/>
              <a:ext cx="334" cy="375"/>
              <a:chOff x="3721" y="3017"/>
              <a:chExt cx="334" cy="375"/>
            </a:xfrm>
          </p:grpSpPr>
          <p:sp>
            <p:nvSpPr>
              <p:cNvPr id="363539" name="Oval 1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40" name="Text Box 2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21"/>
            <p:cNvGrpSpPr>
              <a:grpSpLocks/>
            </p:cNvGrpSpPr>
            <p:nvPr/>
          </p:nvGrpSpPr>
          <p:grpSpPr bwMode="auto">
            <a:xfrm>
              <a:off x="610" y="2771"/>
              <a:ext cx="334" cy="375"/>
              <a:chOff x="3721" y="3017"/>
              <a:chExt cx="334" cy="375"/>
            </a:xfrm>
          </p:grpSpPr>
          <p:sp>
            <p:nvSpPr>
              <p:cNvPr id="363542" name="Oval 22"/>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43" name="Text Box 23"/>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24"/>
            <p:cNvGrpSpPr>
              <a:grpSpLocks/>
            </p:cNvGrpSpPr>
            <p:nvPr/>
          </p:nvGrpSpPr>
          <p:grpSpPr bwMode="auto">
            <a:xfrm>
              <a:off x="1407" y="2771"/>
              <a:ext cx="334" cy="375"/>
              <a:chOff x="3721" y="3017"/>
              <a:chExt cx="334" cy="375"/>
            </a:xfrm>
          </p:grpSpPr>
          <p:sp>
            <p:nvSpPr>
              <p:cNvPr id="363545" name="Oval 2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46" name="Text Box 2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27"/>
            <p:cNvGrpSpPr>
              <a:grpSpLocks/>
            </p:cNvGrpSpPr>
            <p:nvPr/>
          </p:nvGrpSpPr>
          <p:grpSpPr bwMode="auto">
            <a:xfrm>
              <a:off x="1784" y="2790"/>
              <a:ext cx="334" cy="375"/>
              <a:chOff x="3721" y="3017"/>
              <a:chExt cx="334" cy="375"/>
            </a:xfrm>
          </p:grpSpPr>
          <p:sp>
            <p:nvSpPr>
              <p:cNvPr id="363548" name="Oval 28"/>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49" name="Text Box 29"/>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30"/>
            <p:cNvGrpSpPr>
              <a:grpSpLocks/>
            </p:cNvGrpSpPr>
            <p:nvPr/>
          </p:nvGrpSpPr>
          <p:grpSpPr bwMode="auto">
            <a:xfrm>
              <a:off x="2577" y="2801"/>
              <a:ext cx="334" cy="375"/>
              <a:chOff x="3721" y="3017"/>
              <a:chExt cx="334" cy="375"/>
            </a:xfrm>
          </p:grpSpPr>
          <p:sp>
            <p:nvSpPr>
              <p:cNvPr id="363551" name="Oval 31"/>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52" name="Text Box 32"/>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33"/>
            <p:cNvGrpSpPr>
              <a:grpSpLocks/>
            </p:cNvGrpSpPr>
            <p:nvPr/>
          </p:nvGrpSpPr>
          <p:grpSpPr bwMode="auto">
            <a:xfrm>
              <a:off x="1013" y="3530"/>
              <a:ext cx="334" cy="375"/>
              <a:chOff x="3721" y="3017"/>
              <a:chExt cx="334" cy="375"/>
            </a:xfrm>
          </p:grpSpPr>
          <p:sp>
            <p:nvSpPr>
              <p:cNvPr id="363554" name="Oval 3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3555" name="Text Box 3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363556" name="Line 36"/>
            <p:cNvSpPr>
              <a:spLocks noChangeShapeType="1"/>
            </p:cNvSpPr>
            <p:nvPr/>
          </p:nvSpPr>
          <p:spPr bwMode="auto">
            <a:xfrm>
              <a:off x="1317" y="2328"/>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57" name="Line 37"/>
            <p:cNvSpPr>
              <a:spLocks noChangeShapeType="1"/>
            </p:cNvSpPr>
            <p:nvPr/>
          </p:nvSpPr>
          <p:spPr bwMode="auto">
            <a:xfrm flipH="1">
              <a:off x="1989" y="2375"/>
              <a:ext cx="259" cy="45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58" name="Line 38"/>
            <p:cNvSpPr>
              <a:spLocks noChangeShapeType="1"/>
            </p:cNvSpPr>
            <p:nvPr/>
          </p:nvSpPr>
          <p:spPr bwMode="auto">
            <a:xfrm flipH="1" flipV="1">
              <a:off x="2092" y="299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59" name="Line 39"/>
            <p:cNvSpPr>
              <a:spLocks noChangeShapeType="1"/>
            </p:cNvSpPr>
            <p:nvPr/>
          </p:nvSpPr>
          <p:spPr bwMode="auto">
            <a:xfrm>
              <a:off x="818" y="3115"/>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75" name="Line 55"/>
            <p:cNvSpPr>
              <a:spLocks noChangeShapeType="1"/>
            </p:cNvSpPr>
            <p:nvPr/>
          </p:nvSpPr>
          <p:spPr bwMode="auto">
            <a:xfrm flipH="1">
              <a:off x="1338" y="1616"/>
              <a:ext cx="303" cy="453"/>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3576" name="Line 56"/>
            <p:cNvSpPr>
              <a:spLocks noChangeShapeType="1"/>
            </p:cNvSpPr>
            <p:nvPr/>
          </p:nvSpPr>
          <p:spPr bwMode="auto">
            <a:xfrm>
              <a:off x="1882" y="1661"/>
              <a:ext cx="327" cy="458"/>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3568"/>
                                        </p:tgtEl>
                                        <p:attrNameLst>
                                          <p:attrName>style.visibility</p:attrName>
                                        </p:attrNameLst>
                                      </p:cBhvr>
                                      <p:to>
                                        <p:strVal val="visible"/>
                                      </p:to>
                                    </p:set>
                                    <p:animEffect transition="in" filter="wipe(up)">
                                      <p:cBhvr>
                                        <p:cTn id="7" dur="500"/>
                                        <p:tgtEl>
                                          <p:spTgt spid="3635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356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63570"/>
                                        </p:tgtEl>
                                        <p:attrNameLst>
                                          <p:attrName>style.visibility</p:attrName>
                                        </p:attrNameLst>
                                      </p:cBhvr>
                                      <p:to>
                                        <p:strVal val="visible"/>
                                      </p:to>
                                    </p:set>
                                    <p:anim calcmode="lin" valueType="num">
                                      <p:cBhvr additive="base">
                                        <p:cTn id="16" dur="500" fill="hold"/>
                                        <p:tgtEl>
                                          <p:spTgt spid="363570"/>
                                        </p:tgtEl>
                                        <p:attrNameLst>
                                          <p:attrName>ppt_x</p:attrName>
                                        </p:attrNameLst>
                                      </p:cBhvr>
                                      <p:tavLst>
                                        <p:tav tm="0">
                                          <p:val>
                                            <p:strVal val="1+#ppt_w/2"/>
                                          </p:val>
                                        </p:tav>
                                        <p:tav tm="100000">
                                          <p:val>
                                            <p:strVal val="#ppt_x"/>
                                          </p:val>
                                        </p:tav>
                                      </p:tavLst>
                                    </p:anim>
                                    <p:anim calcmode="lin" valueType="num">
                                      <p:cBhvr additive="base">
                                        <p:cTn id="17" dur="500" fill="hold"/>
                                        <p:tgtEl>
                                          <p:spTgt spid="36357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3571"/>
                                        </p:tgtEl>
                                        <p:attrNameLst>
                                          <p:attrName>style.visibility</p:attrName>
                                        </p:attrNameLst>
                                      </p:cBhvr>
                                      <p:to>
                                        <p:strVal val="visible"/>
                                      </p:to>
                                    </p:set>
                                    <p:animEffect transition="in" filter="wipe(up)">
                                      <p:cBhvr>
                                        <p:cTn id="22" dur="500"/>
                                        <p:tgtEl>
                                          <p:spTgt spid="36357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35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63573"/>
                                        </p:tgtEl>
                                        <p:attrNameLst>
                                          <p:attrName>style.visibility</p:attrName>
                                        </p:attrNameLst>
                                      </p:cBhvr>
                                      <p:to>
                                        <p:strVal val="visible"/>
                                      </p:to>
                                    </p:set>
                                    <p:anim calcmode="lin" valueType="num">
                                      <p:cBhvr additive="base">
                                        <p:cTn id="31" dur="500" fill="hold"/>
                                        <p:tgtEl>
                                          <p:spTgt spid="363573"/>
                                        </p:tgtEl>
                                        <p:attrNameLst>
                                          <p:attrName>ppt_x</p:attrName>
                                        </p:attrNameLst>
                                      </p:cBhvr>
                                      <p:tavLst>
                                        <p:tav tm="0">
                                          <p:val>
                                            <p:strVal val="1+#ppt_w/2"/>
                                          </p:val>
                                        </p:tav>
                                        <p:tav tm="100000">
                                          <p:val>
                                            <p:strVal val="#ppt_x"/>
                                          </p:val>
                                        </p:tav>
                                      </p:tavLst>
                                    </p:anim>
                                    <p:anim calcmode="lin" valueType="num">
                                      <p:cBhvr additive="base">
                                        <p:cTn id="32" dur="500" fill="hold"/>
                                        <p:tgtEl>
                                          <p:spTgt spid="3635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0" nodeType="clickEffect">
                                  <p:stCondLst>
                                    <p:cond delay="0"/>
                                  </p:stCondLst>
                                  <p:childTnLst>
                                    <p:anim calcmode="lin" valueType="num">
                                      <p:cBhvr additive="base">
                                        <p:cTn id="36" dur="500"/>
                                        <p:tgtEl>
                                          <p:spTgt spid="363567"/>
                                        </p:tgtEl>
                                        <p:attrNameLst>
                                          <p:attrName>ppt_x</p:attrName>
                                        </p:attrNameLst>
                                      </p:cBhvr>
                                      <p:tavLst>
                                        <p:tav tm="0">
                                          <p:val>
                                            <p:strVal val="ppt_x"/>
                                          </p:val>
                                        </p:tav>
                                        <p:tav tm="100000">
                                          <p:val>
                                            <p:strVal val="0-ppt_w/2"/>
                                          </p:val>
                                        </p:tav>
                                      </p:tavLst>
                                    </p:anim>
                                    <p:anim calcmode="lin" valueType="num">
                                      <p:cBhvr additive="base">
                                        <p:cTn id="37" dur="500"/>
                                        <p:tgtEl>
                                          <p:spTgt spid="363567"/>
                                        </p:tgtEl>
                                        <p:attrNameLst>
                                          <p:attrName>ppt_y</p:attrName>
                                        </p:attrNameLst>
                                      </p:cBhvr>
                                      <p:tavLst>
                                        <p:tav tm="0">
                                          <p:val>
                                            <p:strVal val="ppt_y"/>
                                          </p:val>
                                        </p:tav>
                                        <p:tav tm="100000">
                                          <p:val>
                                            <p:strVal val="ppt_y"/>
                                          </p:val>
                                        </p:tav>
                                      </p:tavLst>
                                    </p:anim>
                                    <p:set>
                                      <p:cBhvr>
                                        <p:cTn id="38" dur="1" fill="hold">
                                          <p:stCondLst>
                                            <p:cond delay="499"/>
                                          </p:stCondLst>
                                        </p:cTn>
                                        <p:tgtEl>
                                          <p:spTgt spid="3635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67" grpId="0"/>
      <p:bldP spid="363568" grpId="0" animBg="1"/>
      <p:bldP spid="363569" grpId="0"/>
      <p:bldP spid="363570" grpId="0"/>
      <p:bldP spid="363571" grpId="0" animBg="1"/>
      <p:bldP spid="363572" grpId="0"/>
      <p:bldP spid="36357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900113" y="908050"/>
            <a:ext cx="7681912" cy="617538"/>
            <a:chOff x="547" y="883"/>
            <a:chExt cx="4647" cy="389"/>
          </a:xfrm>
        </p:grpSpPr>
        <p:graphicFrame>
          <p:nvGraphicFramePr>
            <p:cNvPr id="364550" name="Object 6"/>
            <p:cNvGraphicFramePr>
              <a:graphicFrameLocks noChangeAspect="1"/>
            </p:cNvGraphicFramePr>
            <p:nvPr/>
          </p:nvGraphicFramePr>
          <p:xfrm>
            <a:off x="547" y="883"/>
            <a:ext cx="406" cy="389"/>
          </p:xfrm>
          <a:graphic>
            <a:graphicData uri="http://schemas.openxmlformats.org/presentationml/2006/ole">
              <p:oleObj spid="_x0000_s259086" name="Clip" r:id="rId3" imgW="861365" imgH="844906" progId="">
                <p:embed/>
              </p:oleObj>
            </a:graphicData>
          </a:graphic>
        </p:graphicFrame>
        <p:sp>
          <p:nvSpPr>
            <p:cNvPr id="364551" name="Text Box 7"/>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广度优先遍历序列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入队序列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出队序列</a:t>
              </a:r>
              <a:r>
                <a:rPr lang="en-US" altLang="zh-CN" sz="2800" b="1" smtClean="0">
                  <a:solidFill>
                    <a:srgbClr val="000000"/>
                  </a:solidFill>
                  <a:latin typeface="Times New Roman" pitchFamily="18" charset="0"/>
                </a:rPr>
                <a:t>?    </a:t>
              </a:r>
              <a:endParaRPr lang="en-US" altLang="zh-CN" sz="2800" b="1" smtClean="0">
                <a:solidFill>
                  <a:srgbClr val="FF0000"/>
                </a:solidFill>
                <a:latin typeface="Times New Roman" pitchFamily="18" charset="0"/>
                <a:ea typeface="隶书" pitchFamily="49" charset="-122"/>
              </a:endParaRPr>
            </a:p>
          </p:txBody>
        </p:sp>
      </p:grpSp>
      <p:sp>
        <p:nvSpPr>
          <p:cNvPr id="364581" name="Text Box 37"/>
          <p:cNvSpPr txBox="1">
            <a:spLocks noChangeArrowheads="1"/>
          </p:cNvSpPr>
          <p:nvPr/>
        </p:nvSpPr>
        <p:spPr bwMode="auto">
          <a:xfrm>
            <a:off x="2627313" y="5516563"/>
            <a:ext cx="1728787" cy="519112"/>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smtClean="0">
                <a:solidFill>
                  <a:srgbClr val="000000"/>
                </a:solidFill>
              </a:rPr>
              <a:t>遍历序列：</a:t>
            </a:r>
          </a:p>
        </p:txBody>
      </p:sp>
      <p:sp>
        <p:nvSpPr>
          <p:cNvPr id="364582" name="Text Box 38"/>
          <p:cNvSpPr txBox="1">
            <a:spLocks noChangeArrowheads="1"/>
          </p:cNvSpPr>
          <p:nvPr/>
        </p:nvSpPr>
        <p:spPr bwMode="auto">
          <a:xfrm>
            <a:off x="4356100" y="551656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364583" name="Line 39"/>
          <p:cNvSpPr>
            <a:spLocks noChangeShapeType="1"/>
          </p:cNvSpPr>
          <p:nvPr/>
        </p:nvSpPr>
        <p:spPr bwMode="auto">
          <a:xfrm>
            <a:off x="2738438"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584" name="Line 40"/>
          <p:cNvSpPr>
            <a:spLocks noChangeShapeType="1"/>
          </p:cNvSpPr>
          <p:nvPr/>
        </p:nvSpPr>
        <p:spPr bwMode="auto">
          <a:xfrm flipH="1">
            <a:off x="2052638" y="2555875"/>
            <a:ext cx="411162" cy="563563"/>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585" name="Line 41"/>
          <p:cNvSpPr>
            <a:spLocks noChangeShapeType="1"/>
          </p:cNvSpPr>
          <p:nvPr/>
        </p:nvSpPr>
        <p:spPr bwMode="auto">
          <a:xfrm>
            <a:off x="3165475" y="2586038"/>
            <a:ext cx="411163" cy="59372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586" name="Text Box 42"/>
          <p:cNvSpPr txBox="1">
            <a:spLocks noChangeArrowheads="1"/>
          </p:cNvSpPr>
          <p:nvPr/>
        </p:nvSpPr>
        <p:spPr bwMode="auto">
          <a:xfrm>
            <a:off x="4859338" y="5516563"/>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364587" name="Text Box 43"/>
          <p:cNvSpPr txBox="1">
            <a:spLocks noChangeArrowheads="1"/>
          </p:cNvSpPr>
          <p:nvPr/>
        </p:nvSpPr>
        <p:spPr bwMode="auto">
          <a:xfrm>
            <a:off x="5292725" y="551656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3</a:t>
            </a:r>
          </a:p>
        </p:txBody>
      </p:sp>
      <p:sp>
        <p:nvSpPr>
          <p:cNvPr id="364588" name="Text Box 44"/>
          <p:cNvSpPr txBox="1">
            <a:spLocks noChangeArrowheads="1"/>
          </p:cNvSpPr>
          <p:nvPr/>
        </p:nvSpPr>
        <p:spPr bwMode="auto">
          <a:xfrm>
            <a:off x="5235575" y="2803525"/>
            <a:ext cx="3430588" cy="641350"/>
          </a:xfrm>
          <a:prstGeom prst="rect">
            <a:avLst/>
          </a:prstGeom>
          <a:solidFill>
            <a:srgbClr val="C0C0C0"/>
          </a:solidFill>
          <a:ln w="6350">
            <a:noFill/>
            <a:miter lim="800000"/>
            <a:headEnd/>
            <a:tailEnd/>
          </a:ln>
          <a:effectLst/>
        </p:spPr>
        <p:txBody>
          <a:bodyPr>
            <a:spAutoFit/>
          </a:bodyPr>
          <a:lstStyle/>
          <a:p>
            <a:pPr algn="ctr" fontAlgn="base">
              <a:spcBef>
                <a:spcPct val="50000"/>
              </a:spcBef>
              <a:spcAft>
                <a:spcPct val="0"/>
              </a:spcAft>
            </a:pPr>
            <a:endParaRPr lang="zh-CN" altLang="zh-CN" sz="3600" smtClean="0">
              <a:solidFill>
                <a:srgbClr val="0000CC"/>
              </a:solidFill>
              <a:ea typeface="华文行楷" pitchFamily="2" charset="-122"/>
            </a:endParaRPr>
          </a:p>
        </p:txBody>
      </p:sp>
      <p:sp>
        <p:nvSpPr>
          <p:cNvPr id="364589" name="Line 45"/>
          <p:cNvSpPr>
            <a:spLocks noChangeShapeType="1"/>
          </p:cNvSpPr>
          <p:nvPr/>
        </p:nvSpPr>
        <p:spPr bwMode="auto">
          <a:xfrm flipH="1">
            <a:off x="1198563" y="3744913"/>
            <a:ext cx="411162" cy="563562"/>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590" name="Line 46"/>
          <p:cNvSpPr>
            <a:spLocks noChangeShapeType="1"/>
          </p:cNvSpPr>
          <p:nvPr/>
        </p:nvSpPr>
        <p:spPr bwMode="auto">
          <a:xfrm flipV="1">
            <a:off x="5235575" y="2787650"/>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591" name="Text Box 47"/>
          <p:cNvSpPr txBox="1">
            <a:spLocks noChangeArrowheads="1"/>
          </p:cNvSpPr>
          <p:nvPr/>
        </p:nvSpPr>
        <p:spPr bwMode="auto">
          <a:xfrm>
            <a:off x="5724525" y="551656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4</a:t>
            </a:r>
          </a:p>
        </p:txBody>
      </p:sp>
      <p:sp>
        <p:nvSpPr>
          <p:cNvPr id="364592" name="Text Box 48"/>
          <p:cNvSpPr txBox="1">
            <a:spLocks noChangeArrowheads="1"/>
          </p:cNvSpPr>
          <p:nvPr/>
        </p:nvSpPr>
        <p:spPr bwMode="auto">
          <a:xfrm>
            <a:off x="6276975"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4</a:t>
            </a:r>
          </a:p>
        </p:txBody>
      </p:sp>
      <p:sp>
        <p:nvSpPr>
          <p:cNvPr id="364593" name="Line 49"/>
          <p:cNvSpPr>
            <a:spLocks noChangeShapeType="1"/>
          </p:cNvSpPr>
          <p:nvPr/>
        </p:nvSpPr>
        <p:spPr bwMode="auto">
          <a:xfrm>
            <a:off x="2236788" y="3713163"/>
            <a:ext cx="349250" cy="623887"/>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594" name="Text Box 50"/>
          <p:cNvSpPr txBox="1">
            <a:spLocks noChangeArrowheads="1"/>
          </p:cNvSpPr>
          <p:nvPr/>
        </p:nvSpPr>
        <p:spPr bwMode="auto">
          <a:xfrm>
            <a:off x="6156325" y="551656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5</a:t>
            </a:r>
          </a:p>
        </p:txBody>
      </p:sp>
      <p:sp>
        <p:nvSpPr>
          <p:cNvPr id="364595" name="Text Box 51"/>
          <p:cNvSpPr txBox="1">
            <a:spLocks noChangeArrowheads="1"/>
          </p:cNvSpPr>
          <p:nvPr/>
        </p:nvSpPr>
        <p:spPr bwMode="auto">
          <a:xfrm>
            <a:off x="6737350"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5</a:t>
            </a:r>
          </a:p>
        </p:txBody>
      </p:sp>
      <p:sp>
        <p:nvSpPr>
          <p:cNvPr id="364596" name="Line 52"/>
          <p:cNvSpPr>
            <a:spLocks noChangeShapeType="1"/>
          </p:cNvSpPr>
          <p:nvPr/>
        </p:nvSpPr>
        <p:spPr bwMode="auto">
          <a:xfrm flipH="1">
            <a:off x="3060700" y="3805238"/>
            <a:ext cx="317500" cy="54927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597" name="Text Box 53"/>
          <p:cNvSpPr txBox="1">
            <a:spLocks noChangeArrowheads="1"/>
          </p:cNvSpPr>
          <p:nvPr/>
        </p:nvSpPr>
        <p:spPr bwMode="auto">
          <a:xfrm>
            <a:off x="6588125" y="551656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6</a:t>
            </a:r>
          </a:p>
        </p:txBody>
      </p:sp>
      <p:sp>
        <p:nvSpPr>
          <p:cNvPr id="364598" name="Text Box 54"/>
          <p:cNvSpPr txBox="1">
            <a:spLocks noChangeArrowheads="1"/>
          </p:cNvSpPr>
          <p:nvPr/>
        </p:nvSpPr>
        <p:spPr bwMode="auto">
          <a:xfrm>
            <a:off x="7178675"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6</a:t>
            </a:r>
          </a:p>
        </p:txBody>
      </p:sp>
      <p:sp>
        <p:nvSpPr>
          <p:cNvPr id="364599" name="Line 55"/>
          <p:cNvSpPr>
            <a:spLocks noChangeShapeType="1"/>
          </p:cNvSpPr>
          <p:nvPr/>
        </p:nvSpPr>
        <p:spPr bwMode="auto">
          <a:xfrm>
            <a:off x="3990975" y="3805238"/>
            <a:ext cx="411163" cy="59372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00" name="Text Box 56"/>
          <p:cNvSpPr txBox="1">
            <a:spLocks noChangeArrowheads="1"/>
          </p:cNvSpPr>
          <p:nvPr/>
        </p:nvSpPr>
        <p:spPr bwMode="auto">
          <a:xfrm>
            <a:off x="7019925" y="5516563"/>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7</a:t>
            </a:r>
          </a:p>
        </p:txBody>
      </p:sp>
      <p:sp>
        <p:nvSpPr>
          <p:cNvPr id="364601" name="Text Box 57"/>
          <p:cNvSpPr txBox="1">
            <a:spLocks noChangeArrowheads="1"/>
          </p:cNvSpPr>
          <p:nvPr/>
        </p:nvSpPr>
        <p:spPr bwMode="auto">
          <a:xfrm>
            <a:off x="7642225"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7</a:t>
            </a:r>
          </a:p>
        </p:txBody>
      </p:sp>
      <p:sp>
        <p:nvSpPr>
          <p:cNvPr id="364602" name="Line 58"/>
          <p:cNvSpPr>
            <a:spLocks noChangeShapeType="1"/>
          </p:cNvSpPr>
          <p:nvPr/>
        </p:nvSpPr>
        <p:spPr bwMode="auto">
          <a:xfrm flipV="1">
            <a:off x="5235575" y="3443288"/>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03" name="Rectangle 59"/>
          <p:cNvSpPr>
            <a:spLocks noGrp="1" noChangeArrowheads="1"/>
          </p:cNvSpPr>
          <p:nvPr>
            <p:ph type="title"/>
          </p:nvPr>
        </p:nvSpPr>
        <p:spPr>
          <a:xfrm>
            <a:off x="2195513" y="260350"/>
            <a:ext cx="4191000" cy="533400"/>
          </a:xfrm>
          <a:noFill/>
          <a:ln/>
        </p:spPr>
        <p:txBody>
          <a:bodyPr/>
          <a:lstStyle/>
          <a:p>
            <a:r>
              <a:rPr lang="en-US" altLang="zh-CN" sz="3600" b="1">
                <a:solidFill>
                  <a:schemeClr val="accent2"/>
                </a:solidFill>
                <a:latin typeface="Times New Roman" pitchFamily="18" charset="0"/>
              </a:rPr>
              <a:t>7.3</a:t>
            </a:r>
            <a:r>
              <a:rPr lang="en-US" altLang="zh-CN" sz="3600" b="1">
                <a:solidFill>
                  <a:schemeClr val="accent2"/>
                </a:solidFill>
              </a:rPr>
              <a:t>    </a:t>
            </a:r>
            <a:r>
              <a:rPr lang="zh-CN" altLang="en-US" sz="3600" b="1">
                <a:solidFill>
                  <a:schemeClr val="accent2"/>
                </a:solidFill>
              </a:rPr>
              <a:t>图的遍历</a:t>
            </a:r>
          </a:p>
        </p:txBody>
      </p:sp>
      <p:grpSp>
        <p:nvGrpSpPr>
          <p:cNvPr id="3" name="Group 60"/>
          <p:cNvGrpSpPr>
            <a:grpSpLocks/>
          </p:cNvGrpSpPr>
          <p:nvPr/>
        </p:nvGrpSpPr>
        <p:grpSpPr bwMode="auto">
          <a:xfrm>
            <a:off x="968375" y="2128838"/>
            <a:ext cx="3652838" cy="4070350"/>
            <a:chOff x="610" y="1341"/>
            <a:chExt cx="2301" cy="2564"/>
          </a:xfrm>
        </p:grpSpPr>
        <p:sp>
          <p:nvSpPr>
            <p:cNvPr id="364605" name="Line 61"/>
            <p:cNvSpPr>
              <a:spLocks noChangeShapeType="1"/>
            </p:cNvSpPr>
            <p:nvPr/>
          </p:nvSpPr>
          <p:spPr bwMode="auto">
            <a:xfrm flipH="1" flipV="1">
              <a:off x="932" y="298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06" name="Line 62"/>
            <p:cNvSpPr>
              <a:spLocks noChangeShapeType="1"/>
            </p:cNvSpPr>
            <p:nvPr/>
          </p:nvSpPr>
          <p:spPr bwMode="auto">
            <a:xfrm>
              <a:off x="2381" y="2387"/>
              <a:ext cx="327" cy="458"/>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07" name="Line 63"/>
            <p:cNvSpPr>
              <a:spLocks noChangeShapeType="1"/>
            </p:cNvSpPr>
            <p:nvPr/>
          </p:nvSpPr>
          <p:spPr bwMode="auto">
            <a:xfrm flipH="1">
              <a:off x="807" y="2341"/>
              <a:ext cx="349" cy="476"/>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4" name="Group 64"/>
            <p:cNvGrpSpPr>
              <a:grpSpLocks/>
            </p:cNvGrpSpPr>
            <p:nvPr/>
          </p:nvGrpSpPr>
          <p:grpSpPr bwMode="auto">
            <a:xfrm>
              <a:off x="1627" y="1341"/>
              <a:ext cx="334" cy="375"/>
              <a:chOff x="3721" y="3017"/>
              <a:chExt cx="334" cy="375"/>
            </a:xfrm>
          </p:grpSpPr>
          <p:sp>
            <p:nvSpPr>
              <p:cNvPr id="364609" name="Oval 65"/>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10" name="Text Box 66"/>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67"/>
            <p:cNvGrpSpPr>
              <a:grpSpLocks/>
            </p:cNvGrpSpPr>
            <p:nvPr/>
          </p:nvGrpSpPr>
          <p:grpSpPr bwMode="auto">
            <a:xfrm>
              <a:off x="2165" y="2051"/>
              <a:ext cx="334" cy="375"/>
              <a:chOff x="3721" y="3017"/>
              <a:chExt cx="334" cy="375"/>
            </a:xfrm>
          </p:grpSpPr>
          <p:sp>
            <p:nvSpPr>
              <p:cNvPr id="364612" name="Oval 68"/>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13" name="Text Box 69"/>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70"/>
            <p:cNvGrpSpPr>
              <a:grpSpLocks/>
            </p:cNvGrpSpPr>
            <p:nvPr/>
          </p:nvGrpSpPr>
          <p:grpSpPr bwMode="auto">
            <a:xfrm>
              <a:off x="1092" y="1994"/>
              <a:ext cx="334" cy="375"/>
              <a:chOff x="3721" y="3017"/>
              <a:chExt cx="334" cy="375"/>
            </a:xfrm>
          </p:grpSpPr>
          <p:sp>
            <p:nvSpPr>
              <p:cNvPr id="364615" name="Oval 71"/>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16" name="Text Box 72"/>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73"/>
            <p:cNvGrpSpPr>
              <a:grpSpLocks/>
            </p:cNvGrpSpPr>
            <p:nvPr/>
          </p:nvGrpSpPr>
          <p:grpSpPr bwMode="auto">
            <a:xfrm>
              <a:off x="610" y="2771"/>
              <a:ext cx="334" cy="375"/>
              <a:chOff x="3721" y="3017"/>
              <a:chExt cx="334" cy="375"/>
            </a:xfrm>
          </p:grpSpPr>
          <p:sp>
            <p:nvSpPr>
              <p:cNvPr id="364618" name="Oval 7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19" name="Text Box 7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76"/>
            <p:cNvGrpSpPr>
              <a:grpSpLocks/>
            </p:cNvGrpSpPr>
            <p:nvPr/>
          </p:nvGrpSpPr>
          <p:grpSpPr bwMode="auto">
            <a:xfrm>
              <a:off x="1407" y="2771"/>
              <a:ext cx="334" cy="375"/>
              <a:chOff x="3721" y="3017"/>
              <a:chExt cx="334" cy="375"/>
            </a:xfrm>
          </p:grpSpPr>
          <p:sp>
            <p:nvSpPr>
              <p:cNvPr id="364621" name="Oval 77"/>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22" name="Text Box 78"/>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79"/>
            <p:cNvGrpSpPr>
              <a:grpSpLocks/>
            </p:cNvGrpSpPr>
            <p:nvPr/>
          </p:nvGrpSpPr>
          <p:grpSpPr bwMode="auto">
            <a:xfrm>
              <a:off x="1784" y="2790"/>
              <a:ext cx="334" cy="375"/>
              <a:chOff x="3721" y="3017"/>
              <a:chExt cx="334" cy="375"/>
            </a:xfrm>
          </p:grpSpPr>
          <p:sp>
            <p:nvSpPr>
              <p:cNvPr id="364624" name="Oval 80"/>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25" name="Text Box 81"/>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82"/>
            <p:cNvGrpSpPr>
              <a:grpSpLocks/>
            </p:cNvGrpSpPr>
            <p:nvPr/>
          </p:nvGrpSpPr>
          <p:grpSpPr bwMode="auto">
            <a:xfrm>
              <a:off x="2577" y="2801"/>
              <a:ext cx="334" cy="375"/>
              <a:chOff x="3721" y="3017"/>
              <a:chExt cx="334" cy="375"/>
            </a:xfrm>
          </p:grpSpPr>
          <p:sp>
            <p:nvSpPr>
              <p:cNvPr id="364627" name="Oval 8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28" name="Text Box 8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85"/>
            <p:cNvGrpSpPr>
              <a:grpSpLocks/>
            </p:cNvGrpSpPr>
            <p:nvPr/>
          </p:nvGrpSpPr>
          <p:grpSpPr bwMode="auto">
            <a:xfrm>
              <a:off x="1013" y="3530"/>
              <a:ext cx="334" cy="375"/>
              <a:chOff x="3721" y="3017"/>
              <a:chExt cx="334" cy="375"/>
            </a:xfrm>
          </p:grpSpPr>
          <p:sp>
            <p:nvSpPr>
              <p:cNvPr id="364630" name="Oval 8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4631" name="Text Box 8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364632" name="Line 88"/>
            <p:cNvSpPr>
              <a:spLocks noChangeShapeType="1"/>
            </p:cNvSpPr>
            <p:nvPr/>
          </p:nvSpPr>
          <p:spPr bwMode="auto">
            <a:xfrm>
              <a:off x="1317" y="2328"/>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33" name="Line 89"/>
            <p:cNvSpPr>
              <a:spLocks noChangeShapeType="1"/>
            </p:cNvSpPr>
            <p:nvPr/>
          </p:nvSpPr>
          <p:spPr bwMode="auto">
            <a:xfrm flipH="1">
              <a:off x="1989" y="2375"/>
              <a:ext cx="259" cy="45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34" name="Line 90"/>
            <p:cNvSpPr>
              <a:spLocks noChangeShapeType="1"/>
            </p:cNvSpPr>
            <p:nvPr/>
          </p:nvSpPr>
          <p:spPr bwMode="auto">
            <a:xfrm flipH="1" flipV="1">
              <a:off x="2092" y="299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35" name="Line 91"/>
            <p:cNvSpPr>
              <a:spLocks noChangeShapeType="1"/>
            </p:cNvSpPr>
            <p:nvPr/>
          </p:nvSpPr>
          <p:spPr bwMode="auto">
            <a:xfrm>
              <a:off x="818" y="3115"/>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36" name="Line 92"/>
            <p:cNvSpPr>
              <a:spLocks noChangeShapeType="1"/>
            </p:cNvSpPr>
            <p:nvPr/>
          </p:nvSpPr>
          <p:spPr bwMode="auto">
            <a:xfrm flipH="1">
              <a:off x="1338" y="1616"/>
              <a:ext cx="303" cy="453"/>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4637" name="Line 93"/>
            <p:cNvSpPr>
              <a:spLocks noChangeShapeType="1"/>
            </p:cNvSpPr>
            <p:nvPr/>
          </p:nvSpPr>
          <p:spPr bwMode="auto">
            <a:xfrm>
              <a:off x="1882" y="1661"/>
              <a:ext cx="327" cy="458"/>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4596"/>
                                        </p:tgtEl>
                                        <p:attrNameLst>
                                          <p:attrName>style.visibility</p:attrName>
                                        </p:attrNameLst>
                                      </p:cBhvr>
                                      <p:to>
                                        <p:strVal val="visible"/>
                                      </p:to>
                                    </p:set>
                                    <p:animEffect transition="in" filter="wipe(up)">
                                      <p:cBhvr>
                                        <p:cTn id="7" dur="500"/>
                                        <p:tgtEl>
                                          <p:spTgt spid="36459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459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364598"/>
                                        </p:tgtEl>
                                        <p:attrNameLst>
                                          <p:attrName>style.visibility</p:attrName>
                                        </p:attrNameLst>
                                      </p:cBhvr>
                                      <p:to>
                                        <p:strVal val="visible"/>
                                      </p:to>
                                    </p:set>
                                    <p:anim calcmode="lin" valueType="num">
                                      <p:cBhvr additive="base">
                                        <p:cTn id="16" dur="500" fill="hold"/>
                                        <p:tgtEl>
                                          <p:spTgt spid="364598"/>
                                        </p:tgtEl>
                                        <p:attrNameLst>
                                          <p:attrName>ppt_x</p:attrName>
                                        </p:attrNameLst>
                                      </p:cBhvr>
                                      <p:tavLst>
                                        <p:tav tm="0">
                                          <p:val>
                                            <p:strVal val="1+#ppt_w/2"/>
                                          </p:val>
                                        </p:tav>
                                        <p:tav tm="100000">
                                          <p:val>
                                            <p:strVal val="#ppt_x"/>
                                          </p:val>
                                        </p:tav>
                                      </p:tavLst>
                                    </p:anim>
                                    <p:anim calcmode="lin" valueType="num">
                                      <p:cBhvr additive="base">
                                        <p:cTn id="17" dur="500" fill="hold"/>
                                        <p:tgtEl>
                                          <p:spTgt spid="36459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4599"/>
                                        </p:tgtEl>
                                        <p:attrNameLst>
                                          <p:attrName>style.visibility</p:attrName>
                                        </p:attrNameLst>
                                      </p:cBhvr>
                                      <p:to>
                                        <p:strVal val="visible"/>
                                      </p:to>
                                    </p:set>
                                    <p:animEffect transition="in" filter="wipe(up)">
                                      <p:cBhvr>
                                        <p:cTn id="22" dur="500"/>
                                        <p:tgtEl>
                                          <p:spTgt spid="36459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46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64601"/>
                                        </p:tgtEl>
                                        <p:attrNameLst>
                                          <p:attrName>style.visibility</p:attrName>
                                        </p:attrNameLst>
                                      </p:cBhvr>
                                      <p:to>
                                        <p:strVal val="visible"/>
                                      </p:to>
                                    </p:set>
                                    <p:anim calcmode="lin" valueType="num">
                                      <p:cBhvr additive="base">
                                        <p:cTn id="31" dur="500" fill="hold"/>
                                        <p:tgtEl>
                                          <p:spTgt spid="364601"/>
                                        </p:tgtEl>
                                        <p:attrNameLst>
                                          <p:attrName>ppt_x</p:attrName>
                                        </p:attrNameLst>
                                      </p:cBhvr>
                                      <p:tavLst>
                                        <p:tav tm="0">
                                          <p:val>
                                            <p:strVal val="1+#ppt_w/2"/>
                                          </p:val>
                                        </p:tav>
                                        <p:tav tm="100000">
                                          <p:val>
                                            <p:strVal val="#ppt_x"/>
                                          </p:val>
                                        </p:tav>
                                      </p:tavLst>
                                    </p:anim>
                                    <p:anim calcmode="lin" valueType="num">
                                      <p:cBhvr additive="base">
                                        <p:cTn id="32" dur="500" fill="hold"/>
                                        <p:tgtEl>
                                          <p:spTgt spid="36460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0" nodeType="clickEffect">
                                  <p:stCondLst>
                                    <p:cond delay="0"/>
                                  </p:stCondLst>
                                  <p:childTnLst>
                                    <p:anim calcmode="lin" valueType="num">
                                      <p:cBhvr additive="base">
                                        <p:cTn id="36" dur="500"/>
                                        <p:tgtEl>
                                          <p:spTgt spid="364592"/>
                                        </p:tgtEl>
                                        <p:attrNameLst>
                                          <p:attrName>ppt_x</p:attrName>
                                        </p:attrNameLst>
                                      </p:cBhvr>
                                      <p:tavLst>
                                        <p:tav tm="0">
                                          <p:val>
                                            <p:strVal val="ppt_x"/>
                                          </p:val>
                                        </p:tav>
                                        <p:tav tm="100000">
                                          <p:val>
                                            <p:strVal val="0-ppt_w/2"/>
                                          </p:val>
                                        </p:tav>
                                      </p:tavLst>
                                    </p:anim>
                                    <p:anim calcmode="lin" valueType="num">
                                      <p:cBhvr additive="base">
                                        <p:cTn id="37" dur="500"/>
                                        <p:tgtEl>
                                          <p:spTgt spid="364592"/>
                                        </p:tgtEl>
                                        <p:attrNameLst>
                                          <p:attrName>ppt_y</p:attrName>
                                        </p:attrNameLst>
                                      </p:cBhvr>
                                      <p:tavLst>
                                        <p:tav tm="0">
                                          <p:val>
                                            <p:strVal val="ppt_y"/>
                                          </p:val>
                                        </p:tav>
                                        <p:tav tm="100000">
                                          <p:val>
                                            <p:strVal val="ppt_y"/>
                                          </p:val>
                                        </p:tav>
                                      </p:tavLst>
                                    </p:anim>
                                    <p:set>
                                      <p:cBhvr>
                                        <p:cTn id="38" dur="1" fill="hold">
                                          <p:stCondLst>
                                            <p:cond delay="499"/>
                                          </p:stCondLst>
                                        </p:cTn>
                                        <p:tgtEl>
                                          <p:spTgt spid="3645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92" grpId="0"/>
      <p:bldP spid="364596" grpId="0" animBg="1"/>
      <p:bldP spid="364597" grpId="0"/>
      <p:bldP spid="364598" grpId="0"/>
      <p:bldP spid="364599" grpId="0" animBg="1"/>
      <p:bldP spid="364600" grpId="0"/>
      <p:bldP spid="36460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900113" y="908050"/>
            <a:ext cx="7681912" cy="617538"/>
            <a:chOff x="547" y="883"/>
            <a:chExt cx="4647" cy="389"/>
          </a:xfrm>
        </p:grpSpPr>
        <p:graphicFrame>
          <p:nvGraphicFramePr>
            <p:cNvPr id="365574" name="Object 6"/>
            <p:cNvGraphicFramePr>
              <a:graphicFrameLocks noChangeAspect="1"/>
            </p:cNvGraphicFramePr>
            <p:nvPr/>
          </p:nvGraphicFramePr>
          <p:xfrm>
            <a:off x="547" y="883"/>
            <a:ext cx="406" cy="389"/>
          </p:xfrm>
          <a:graphic>
            <a:graphicData uri="http://schemas.openxmlformats.org/presentationml/2006/ole">
              <p:oleObj spid="_x0000_s260110" name="Clip" r:id="rId3" imgW="861365" imgH="844906" progId="">
                <p:embed/>
              </p:oleObj>
            </a:graphicData>
          </a:graphic>
        </p:graphicFrame>
        <p:sp>
          <p:nvSpPr>
            <p:cNvPr id="365575" name="Text Box 7"/>
            <p:cNvSpPr txBox="1">
              <a:spLocks noChangeArrowheads="1"/>
            </p:cNvSpPr>
            <p:nvPr/>
          </p:nvSpPr>
          <p:spPr bwMode="auto">
            <a:xfrm>
              <a:off x="1018" y="903"/>
              <a:ext cx="4176" cy="327"/>
            </a:xfrm>
            <a:prstGeom prst="rect">
              <a:avLst/>
            </a:prstGeom>
            <a:noFill/>
            <a:ln w="28575">
              <a:noFill/>
              <a:miter lim="800000"/>
              <a:headEnd/>
              <a:tailEnd/>
            </a:ln>
            <a:effectLst/>
          </p:spPr>
          <p:txBody>
            <a:bodyPr>
              <a:spAutoFit/>
            </a:bodyPr>
            <a:lstStyle/>
            <a:p>
              <a:pPr algn="just" eaLnBrk="0" fontAlgn="base" hangingPunct="0">
                <a:spcBef>
                  <a:spcPct val="50000"/>
                </a:spcBef>
                <a:spcAft>
                  <a:spcPct val="0"/>
                </a:spcAft>
              </a:pPr>
              <a:r>
                <a:rPr lang="zh-CN" altLang="en-US" sz="2800" b="1" smtClean="0">
                  <a:solidFill>
                    <a:srgbClr val="000000"/>
                  </a:solidFill>
                  <a:latin typeface="Times New Roman" pitchFamily="18" charset="0"/>
                </a:rPr>
                <a:t>广度优先遍历序列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入队序列</a:t>
              </a:r>
              <a:r>
                <a:rPr lang="en-US" altLang="zh-CN" sz="2800" b="1" smtClean="0">
                  <a:solidFill>
                    <a:srgbClr val="000000"/>
                  </a:solidFill>
                  <a:latin typeface="Times New Roman" pitchFamily="18" charset="0"/>
                </a:rPr>
                <a:t>?</a:t>
              </a:r>
              <a:r>
                <a:rPr lang="zh-CN" altLang="en-US" sz="2800" b="1" smtClean="0">
                  <a:solidFill>
                    <a:srgbClr val="000000"/>
                  </a:solidFill>
                  <a:latin typeface="Times New Roman" pitchFamily="18" charset="0"/>
                </a:rPr>
                <a:t>出队序列</a:t>
              </a:r>
              <a:r>
                <a:rPr lang="en-US" altLang="zh-CN" sz="2800" b="1" smtClean="0">
                  <a:solidFill>
                    <a:srgbClr val="000000"/>
                  </a:solidFill>
                  <a:latin typeface="Times New Roman" pitchFamily="18" charset="0"/>
                </a:rPr>
                <a:t>?    </a:t>
              </a:r>
              <a:endParaRPr lang="en-US" altLang="zh-CN" sz="2800" b="1" smtClean="0">
                <a:solidFill>
                  <a:srgbClr val="FF0000"/>
                </a:solidFill>
                <a:latin typeface="Times New Roman" pitchFamily="18" charset="0"/>
                <a:ea typeface="隶书" pitchFamily="49" charset="-122"/>
              </a:endParaRPr>
            </a:p>
          </p:txBody>
        </p:sp>
      </p:grpSp>
      <p:sp>
        <p:nvSpPr>
          <p:cNvPr id="365605" name="Text Box 37"/>
          <p:cNvSpPr txBox="1">
            <a:spLocks noChangeArrowheads="1"/>
          </p:cNvSpPr>
          <p:nvPr/>
        </p:nvSpPr>
        <p:spPr bwMode="auto">
          <a:xfrm>
            <a:off x="2771775" y="5589588"/>
            <a:ext cx="2179638" cy="519112"/>
          </a:xfrm>
          <a:prstGeom prst="rect">
            <a:avLst/>
          </a:prstGeom>
          <a:noFill/>
          <a:ln w="6350">
            <a:noFill/>
            <a:miter lim="800000"/>
            <a:headEnd/>
            <a:tailEnd/>
          </a:ln>
          <a:effectLst/>
        </p:spPr>
        <p:txBody>
          <a:bodyPr>
            <a:spAutoFit/>
          </a:bodyPr>
          <a:lstStyle/>
          <a:p>
            <a:pPr fontAlgn="base">
              <a:spcBef>
                <a:spcPct val="50000"/>
              </a:spcBef>
              <a:spcAft>
                <a:spcPct val="0"/>
              </a:spcAft>
            </a:pPr>
            <a:r>
              <a:rPr lang="zh-CN" altLang="en-US" sz="2800" b="1" smtClean="0">
                <a:solidFill>
                  <a:srgbClr val="000000"/>
                </a:solidFill>
              </a:rPr>
              <a:t>遍历序列：</a:t>
            </a:r>
          </a:p>
        </p:txBody>
      </p:sp>
      <p:sp>
        <p:nvSpPr>
          <p:cNvPr id="365606" name="Text Box 38"/>
          <p:cNvSpPr txBox="1">
            <a:spLocks noChangeArrowheads="1"/>
          </p:cNvSpPr>
          <p:nvPr/>
        </p:nvSpPr>
        <p:spPr bwMode="auto">
          <a:xfrm>
            <a:off x="4572000" y="55895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1</a:t>
            </a:r>
          </a:p>
        </p:txBody>
      </p:sp>
      <p:sp>
        <p:nvSpPr>
          <p:cNvPr id="365607" name="Line 39"/>
          <p:cNvSpPr>
            <a:spLocks noChangeShapeType="1"/>
          </p:cNvSpPr>
          <p:nvPr/>
        </p:nvSpPr>
        <p:spPr bwMode="auto">
          <a:xfrm>
            <a:off x="2738438" y="1808163"/>
            <a:ext cx="0" cy="365125"/>
          </a:xfrm>
          <a:prstGeom prst="line">
            <a:avLst/>
          </a:prstGeom>
          <a:noFill/>
          <a:ln w="28575">
            <a:solidFill>
              <a:srgbClr val="003399"/>
            </a:solidFill>
            <a:round/>
            <a:headEnd type="none" w="lg" len="lg"/>
            <a:tailEnd type="stealth" w="lg" len="lg"/>
          </a:ln>
          <a:effectLst/>
        </p:spPr>
        <p:txBody>
          <a:bodyPr wrap="none"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08" name="Line 40"/>
          <p:cNvSpPr>
            <a:spLocks noChangeShapeType="1"/>
          </p:cNvSpPr>
          <p:nvPr/>
        </p:nvSpPr>
        <p:spPr bwMode="auto">
          <a:xfrm flipH="1">
            <a:off x="2052638" y="2555875"/>
            <a:ext cx="411162" cy="563563"/>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09" name="Line 41"/>
          <p:cNvSpPr>
            <a:spLocks noChangeShapeType="1"/>
          </p:cNvSpPr>
          <p:nvPr/>
        </p:nvSpPr>
        <p:spPr bwMode="auto">
          <a:xfrm>
            <a:off x="3165475" y="2586038"/>
            <a:ext cx="411163" cy="59372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10" name="Text Box 42"/>
          <p:cNvSpPr txBox="1">
            <a:spLocks noChangeArrowheads="1"/>
          </p:cNvSpPr>
          <p:nvPr/>
        </p:nvSpPr>
        <p:spPr bwMode="auto">
          <a:xfrm>
            <a:off x="5003800" y="55895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2</a:t>
            </a:r>
          </a:p>
        </p:txBody>
      </p:sp>
      <p:sp>
        <p:nvSpPr>
          <p:cNvPr id="365611" name="Text Box 43"/>
          <p:cNvSpPr txBox="1">
            <a:spLocks noChangeArrowheads="1"/>
          </p:cNvSpPr>
          <p:nvPr/>
        </p:nvSpPr>
        <p:spPr bwMode="auto">
          <a:xfrm>
            <a:off x="5435600" y="55895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3</a:t>
            </a:r>
          </a:p>
        </p:txBody>
      </p:sp>
      <p:sp>
        <p:nvSpPr>
          <p:cNvPr id="365612" name="Text Box 44"/>
          <p:cNvSpPr txBox="1">
            <a:spLocks noChangeArrowheads="1"/>
          </p:cNvSpPr>
          <p:nvPr/>
        </p:nvSpPr>
        <p:spPr bwMode="auto">
          <a:xfrm>
            <a:off x="5235575" y="2803525"/>
            <a:ext cx="3430588" cy="641350"/>
          </a:xfrm>
          <a:prstGeom prst="rect">
            <a:avLst/>
          </a:prstGeom>
          <a:solidFill>
            <a:srgbClr val="C0C0C0"/>
          </a:solidFill>
          <a:ln w="6350">
            <a:noFill/>
            <a:miter lim="800000"/>
            <a:headEnd/>
            <a:tailEnd/>
          </a:ln>
          <a:effectLst/>
        </p:spPr>
        <p:txBody>
          <a:bodyPr>
            <a:spAutoFit/>
          </a:bodyPr>
          <a:lstStyle/>
          <a:p>
            <a:pPr algn="ctr" fontAlgn="base">
              <a:spcBef>
                <a:spcPct val="50000"/>
              </a:spcBef>
              <a:spcAft>
                <a:spcPct val="0"/>
              </a:spcAft>
            </a:pPr>
            <a:endParaRPr lang="zh-CN" altLang="zh-CN" sz="3600" smtClean="0">
              <a:solidFill>
                <a:srgbClr val="0000CC"/>
              </a:solidFill>
              <a:ea typeface="华文行楷" pitchFamily="2" charset="-122"/>
            </a:endParaRPr>
          </a:p>
        </p:txBody>
      </p:sp>
      <p:sp>
        <p:nvSpPr>
          <p:cNvPr id="365613" name="Line 45"/>
          <p:cNvSpPr>
            <a:spLocks noChangeShapeType="1"/>
          </p:cNvSpPr>
          <p:nvPr/>
        </p:nvSpPr>
        <p:spPr bwMode="auto">
          <a:xfrm flipH="1">
            <a:off x="1198563" y="3744913"/>
            <a:ext cx="411162" cy="563562"/>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14" name="Line 46"/>
          <p:cNvSpPr>
            <a:spLocks noChangeShapeType="1"/>
          </p:cNvSpPr>
          <p:nvPr/>
        </p:nvSpPr>
        <p:spPr bwMode="auto">
          <a:xfrm flipV="1">
            <a:off x="5235575" y="2787650"/>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15" name="Text Box 47"/>
          <p:cNvSpPr txBox="1">
            <a:spLocks noChangeArrowheads="1"/>
          </p:cNvSpPr>
          <p:nvPr/>
        </p:nvSpPr>
        <p:spPr bwMode="auto">
          <a:xfrm>
            <a:off x="5867400" y="55895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4</a:t>
            </a:r>
          </a:p>
        </p:txBody>
      </p:sp>
      <p:sp>
        <p:nvSpPr>
          <p:cNvPr id="365616" name="Line 48"/>
          <p:cNvSpPr>
            <a:spLocks noChangeShapeType="1"/>
          </p:cNvSpPr>
          <p:nvPr/>
        </p:nvSpPr>
        <p:spPr bwMode="auto">
          <a:xfrm>
            <a:off x="2236788" y="3713163"/>
            <a:ext cx="349250" cy="623887"/>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17" name="Text Box 49"/>
          <p:cNvSpPr txBox="1">
            <a:spLocks noChangeArrowheads="1"/>
          </p:cNvSpPr>
          <p:nvPr/>
        </p:nvSpPr>
        <p:spPr bwMode="auto">
          <a:xfrm>
            <a:off x="6300788" y="55895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5</a:t>
            </a:r>
          </a:p>
        </p:txBody>
      </p:sp>
      <p:sp>
        <p:nvSpPr>
          <p:cNvPr id="365618" name="Text Box 50"/>
          <p:cNvSpPr txBox="1">
            <a:spLocks noChangeArrowheads="1"/>
          </p:cNvSpPr>
          <p:nvPr/>
        </p:nvSpPr>
        <p:spPr bwMode="auto">
          <a:xfrm>
            <a:off x="6737350"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5</a:t>
            </a:r>
          </a:p>
        </p:txBody>
      </p:sp>
      <p:sp>
        <p:nvSpPr>
          <p:cNvPr id="365619" name="Line 51"/>
          <p:cNvSpPr>
            <a:spLocks noChangeShapeType="1"/>
          </p:cNvSpPr>
          <p:nvPr/>
        </p:nvSpPr>
        <p:spPr bwMode="auto">
          <a:xfrm flipH="1">
            <a:off x="3060700" y="3805238"/>
            <a:ext cx="317500" cy="54927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20" name="Text Box 52"/>
          <p:cNvSpPr txBox="1">
            <a:spLocks noChangeArrowheads="1"/>
          </p:cNvSpPr>
          <p:nvPr/>
        </p:nvSpPr>
        <p:spPr bwMode="auto">
          <a:xfrm>
            <a:off x="6732588" y="55895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6</a:t>
            </a:r>
          </a:p>
        </p:txBody>
      </p:sp>
      <p:sp>
        <p:nvSpPr>
          <p:cNvPr id="365621" name="Text Box 53"/>
          <p:cNvSpPr txBox="1">
            <a:spLocks noChangeArrowheads="1"/>
          </p:cNvSpPr>
          <p:nvPr/>
        </p:nvSpPr>
        <p:spPr bwMode="auto">
          <a:xfrm>
            <a:off x="7178675"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6</a:t>
            </a:r>
          </a:p>
        </p:txBody>
      </p:sp>
      <p:sp>
        <p:nvSpPr>
          <p:cNvPr id="365622" name="Line 54"/>
          <p:cNvSpPr>
            <a:spLocks noChangeShapeType="1"/>
          </p:cNvSpPr>
          <p:nvPr/>
        </p:nvSpPr>
        <p:spPr bwMode="auto">
          <a:xfrm>
            <a:off x="3990975" y="3805238"/>
            <a:ext cx="411163" cy="593725"/>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23" name="Text Box 55"/>
          <p:cNvSpPr txBox="1">
            <a:spLocks noChangeArrowheads="1"/>
          </p:cNvSpPr>
          <p:nvPr/>
        </p:nvSpPr>
        <p:spPr bwMode="auto">
          <a:xfrm>
            <a:off x="7164388" y="55895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7</a:t>
            </a:r>
          </a:p>
        </p:txBody>
      </p:sp>
      <p:sp>
        <p:nvSpPr>
          <p:cNvPr id="365624" name="Text Box 56"/>
          <p:cNvSpPr txBox="1">
            <a:spLocks noChangeArrowheads="1"/>
          </p:cNvSpPr>
          <p:nvPr/>
        </p:nvSpPr>
        <p:spPr bwMode="auto">
          <a:xfrm>
            <a:off x="7642225" y="2897188"/>
            <a:ext cx="563563"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7</a:t>
            </a:r>
          </a:p>
        </p:txBody>
      </p:sp>
      <p:sp>
        <p:nvSpPr>
          <p:cNvPr id="365625" name="Text Box 57"/>
          <p:cNvSpPr txBox="1">
            <a:spLocks noChangeArrowheads="1"/>
          </p:cNvSpPr>
          <p:nvPr/>
        </p:nvSpPr>
        <p:spPr bwMode="auto">
          <a:xfrm>
            <a:off x="8104188" y="2895600"/>
            <a:ext cx="503237" cy="449263"/>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0000CC"/>
                </a:solidFill>
                <a:latin typeface="Times New Roman" pitchFamily="18" charset="0"/>
                <a:ea typeface="华文行楷" pitchFamily="2" charset="-122"/>
              </a:rPr>
              <a:t>V</a:t>
            </a:r>
            <a:r>
              <a:rPr lang="en-US" altLang="zh-CN" sz="2800" b="1" baseline="-25000" smtClean="0">
                <a:solidFill>
                  <a:srgbClr val="0000CC"/>
                </a:solidFill>
                <a:latin typeface="Times New Roman" pitchFamily="18" charset="0"/>
                <a:ea typeface="华文行楷" pitchFamily="2" charset="-122"/>
              </a:rPr>
              <a:t>8</a:t>
            </a:r>
          </a:p>
        </p:txBody>
      </p:sp>
      <p:sp>
        <p:nvSpPr>
          <p:cNvPr id="365626" name="Line 58"/>
          <p:cNvSpPr>
            <a:spLocks noChangeShapeType="1"/>
          </p:cNvSpPr>
          <p:nvPr/>
        </p:nvSpPr>
        <p:spPr bwMode="auto">
          <a:xfrm flipV="1">
            <a:off x="5235575" y="3443288"/>
            <a:ext cx="3427413" cy="0"/>
          </a:xfrm>
          <a:prstGeom prst="line">
            <a:avLst/>
          </a:prstGeom>
          <a:noFill/>
          <a:ln w="38100">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27" name="Line 59"/>
          <p:cNvSpPr>
            <a:spLocks noChangeShapeType="1"/>
          </p:cNvSpPr>
          <p:nvPr/>
        </p:nvSpPr>
        <p:spPr bwMode="auto">
          <a:xfrm>
            <a:off x="1169988" y="5070475"/>
            <a:ext cx="319087" cy="623888"/>
          </a:xfrm>
          <a:prstGeom prst="line">
            <a:avLst/>
          </a:prstGeom>
          <a:noFill/>
          <a:ln w="28575">
            <a:solidFill>
              <a:srgbClr val="003399"/>
            </a:solidFill>
            <a:round/>
            <a:headEnd type="none" w="lg" len="lg"/>
            <a:tailEnd type="stealth" w="lg" len="lg"/>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28" name="Text Box 60"/>
          <p:cNvSpPr txBox="1">
            <a:spLocks noChangeArrowheads="1"/>
          </p:cNvSpPr>
          <p:nvPr/>
        </p:nvSpPr>
        <p:spPr bwMode="auto">
          <a:xfrm>
            <a:off x="7596188" y="5589588"/>
            <a:ext cx="563562" cy="449262"/>
          </a:xfrm>
          <a:prstGeom prst="rect">
            <a:avLst/>
          </a:prstGeom>
          <a:noFill/>
          <a:ln w="6350">
            <a:noFill/>
            <a:miter lim="800000"/>
            <a:headEnd/>
            <a:tailEnd/>
          </a:ln>
          <a:effectLst/>
        </p:spPr>
        <p:txBody>
          <a:bodyPr lIns="18000" tIns="10800" rIns="18000" bIns="10800">
            <a:spAutoFit/>
          </a:bodyPr>
          <a:lstStyle/>
          <a:p>
            <a:pPr fontAlgn="base">
              <a:spcBef>
                <a:spcPct val="50000"/>
              </a:spcBef>
              <a:spcAft>
                <a:spcPct val="0"/>
              </a:spcAft>
            </a:pPr>
            <a:r>
              <a:rPr lang="en-US" altLang="zh-CN" sz="2800" b="1" i="1" smtClean="0">
                <a:solidFill>
                  <a:srgbClr val="FF0000"/>
                </a:solidFill>
                <a:latin typeface="Times New Roman" pitchFamily="18" charset="0"/>
                <a:ea typeface="华文行楷" pitchFamily="2" charset="-122"/>
              </a:rPr>
              <a:t>V</a:t>
            </a:r>
            <a:r>
              <a:rPr lang="en-US" altLang="zh-CN" sz="2800" b="1" baseline="-25000" smtClean="0">
                <a:solidFill>
                  <a:srgbClr val="FF0000"/>
                </a:solidFill>
                <a:latin typeface="Times New Roman" pitchFamily="18" charset="0"/>
                <a:ea typeface="华文行楷" pitchFamily="2" charset="-122"/>
              </a:rPr>
              <a:t>8</a:t>
            </a:r>
          </a:p>
        </p:txBody>
      </p:sp>
      <p:sp>
        <p:nvSpPr>
          <p:cNvPr id="365629" name="Freeform 61"/>
          <p:cNvSpPr>
            <a:spLocks/>
          </p:cNvSpPr>
          <p:nvPr/>
        </p:nvSpPr>
        <p:spPr bwMode="auto">
          <a:xfrm>
            <a:off x="242888" y="4997450"/>
            <a:ext cx="4648200" cy="379413"/>
          </a:xfrm>
          <a:custGeom>
            <a:avLst/>
            <a:gdLst/>
            <a:ahLst/>
            <a:cxnLst>
              <a:cxn ang="0">
                <a:pos x="0" y="58"/>
              </a:cxn>
              <a:cxn ang="0">
                <a:pos x="144" y="250"/>
              </a:cxn>
              <a:cxn ang="0">
                <a:pos x="365" y="375"/>
              </a:cxn>
              <a:cxn ang="0">
                <a:pos x="643" y="413"/>
              </a:cxn>
              <a:cxn ang="0">
                <a:pos x="903" y="375"/>
              </a:cxn>
              <a:cxn ang="0">
                <a:pos x="1047" y="288"/>
              </a:cxn>
              <a:cxn ang="0">
                <a:pos x="1181" y="125"/>
              </a:cxn>
              <a:cxn ang="0">
                <a:pos x="1219" y="0"/>
              </a:cxn>
            </a:cxnLst>
            <a:rect l="0" t="0" r="r" b="b"/>
            <a:pathLst>
              <a:path w="1219" h="413">
                <a:moveTo>
                  <a:pt x="0" y="58"/>
                </a:moveTo>
                <a:cubicBezTo>
                  <a:pt x="41" y="127"/>
                  <a:pt x="83" y="197"/>
                  <a:pt x="144" y="250"/>
                </a:cubicBezTo>
                <a:cubicBezTo>
                  <a:pt x="205" y="303"/>
                  <a:pt x="282" y="348"/>
                  <a:pt x="365" y="375"/>
                </a:cubicBezTo>
                <a:cubicBezTo>
                  <a:pt x="448" y="402"/>
                  <a:pt x="553" y="413"/>
                  <a:pt x="643" y="413"/>
                </a:cubicBezTo>
                <a:cubicBezTo>
                  <a:pt x="733" y="413"/>
                  <a:pt x="836" y="396"/>
                  <a:pt x="903" y="375"/>
                </a:cubicBezTo>
                <a:cubicBezTo>
                  <a:pt x="970" y="354"/>
                  <a:pt x="1001" y="330"/>
                  <a:pt x="1047" y="288"/>
                </a:cubicBezTo>
                <a:cubicBezTo>
                  <a:pt x="1093" y="246"/>
                  <a:pt x="1152" y="173"/>
                  <a:pt x="1181" y="125"/>
                </a:cubicBezTo>
                <a:cubicBezTo>
                  <a:pt x="1210" y="77"/>
                  <a:pt x="1213" y="21"/>
                  <a:pt x="1219" y="0"/>
                </a:cubicBezTo>
              </a:path>
            </a:pathLst>
          </a:custGeom>
          <a:noFill/>
          <a:ln w="28575" cap="flat" cmpd="sng">
            <a:solidFill>
              <a:srgbClr val="CC3300"/>
            </a:solidFill>
            <a:prstDash val="dash"/>
            <a:round/>
            <a:headEnd type="none" w="med" len="med"/>
            <a:tailEnd type="none" w="med" len="me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30" name="Rectangle 62"/>
          <p:cNvSpPr>
            <a:spLocks noGrp="1" noChangeArrowheads="1"/>
          </p:cNvSpPr>
          <p:nvPr>
            <p:ph type="title"/>
          </p:nvPr>
        </p:nvSpPr>
        <p:spPr>
          <a:xfrm>
            <a:off x="2195513" y="260350"/>
            <a:ext cx="4191000" cy="533400"/>
          </a:xfrm>
          <a:noFill/>
          <a:ln/>
        </p:spPr>
        <p:txBody>
          <a:bodyPr/>
          <a:lstStyle/>
          <a:p>
            <a:r>
              <a:rPr lang="en-US" altLang="zh-CN" sz="3600" b="1">
                <a:solidFill>
                  <a:schemeClr val="accent2"/>
                </a:solidFill>
                <a:latin typeface="Times New Roman" pitchFamily="18" charset="0"/>
              </a:rPr>
              <a:t>7.3</a:t>
            </a:r>
            <a:r>
              <a:rPr lang="en-US" altLang="zh-CN" sz="3600" b="1">
                <a:solidFill>
                  <a:schemeClr val="accent2"/>
                </a:solidFill>
              </a:rPr>
              <a:t>    </a:t>
            </a:r>
            <a:r>
              <a:rPr lang="zh-CN" altLang="en-US" sz="3600" b="1">
                <a:solidFill>
                  <a:schemeClr val="accent2"/>
                </a:solidFill>
              </a:rPr>
              <a:t>图的遍历</a:t>
            </a:r>
          </a:p>
        </p:txBody>
      </p:sp>
      <p:grpSp>
        <p:nvGrpSpPr>
          <p:cNvPr id="3" name="Group 63"/>
          <p:cNvGrpSpPr>
            <a:grpSpLocks/>
          </p:cNvGrpSpPr>
          <p:nvPr/>
        </p:nvGrpSpPr>
        <p:grpSpPr bwMode="auto">
          <a:xfrm>
            <a:off x="968375" y="2128838"/>
            <a:ext cx="3652838" cy="4070350"/>
            <a:chOff x="610" y="1341"/>
            <a:chExt cx="2301" cy="2564"/>
          </a:xfrm>
        </p:grpSpPr>
        <p:sp>
          <p:nvSpPr>
            <p:cNvPr id="365632" name="Line 64"/>
            <p:cNvSpPr>
              <a:spLocks noChangeShapeType="1"/>
            </p:cNvSpPr>
            <p:nvPr/>
          </p:nvSpPr>
          <p:spPr bwMode="auto">
            <a:xfrm flipH="1" flipV="1">
              <a:off x="932" y="298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33" name="Line 65"/>
            <p:cNvSpPr>
              <a:spLocks noChangeShapeType="1"/>
            </p:cNvSpPr>
            <p:nvPr/>
          </p:nvSpPr>
          <p:spPr bwMode="auto">
            <a:xfrm>
              <a:off x="2381" y="2387"/>
              <a:ext cx="327" cy="458"/>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34" name="Line 66"/>
            <p:cNvSpPr>
              <a:spLocks noChangeShapeType="1"/>
            </p:cNvSpPr>
            <p:nvPr/>
          </p:nvSpPr>
          <p:spPr bwMode="auto">
            <a:xfrm flipH="1">
              <a:off x="807" y="2341"/>
              <a:ext cx="349" cy="476"/>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nvGrpSpPr>
            <p:cNvPr id="4" name="Group 67"/>
            <p:cNvGrpSpPr>
              <a:grpSpLocks/>
            </p:cNvGrpSpPr>
            <p:nvPr/>
          </p:nvGrpSpPr>
          <p:grpSpPr bwMode="auto">
            <a:xfrm>
              <a:off x="1627" y="1341"/>
              <a:ext cx="334" cy="375"/>
              <a:chOff x="3721" y="3017"/>
              <a:chExt cx="334" cy="375"/>
            </a:xfrm>
          </p:grpSpPr>
          <p:sp>
            <p:nvSpPr>
              <p:cNvPr id="365636" name="Oval 68"/>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37" name="Text Box 69"/>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1</a:t>
                </a:r>
                <a:endParaRPr lang="en-US" altLang="zh-CN" sz="2800" b="1" smtClean="0">
                  <a:solidFill>
                    <a:srgbClr val="0000CC"/>
                  </a:solidFill>
                  <a:latin typeface="Times New Roman" pitchFamily="18" charset="0"/>
                </a:endParaRPr>
              </a:p>
            </p:txBody>
          </p:sp>
        </p:grpSp>
        <p:grpSp>
          <p:nvGrpSpPr>
            <p:cNvPr id="5" name="Group 70"/>
            <p:cNvGrpSpPr>
              <a:grpSpLocks/>
            </p:cNvGrpSpPr>
            <p:nvPr/>
          </p:nvGrpSpPr>
          <p:grpSpPr bwMode="auto">
            <a:xfrm>
              <a:off x="2165" y="2051"/>
              <a:ext cx="334" cy="375"/>
              <a:chOff x="3721" y="3017"/>
              <a:chExt cx="334" cy="375"/>
            </a:xfrm>
          </p:grpSpPr>
          <p:sp>
            <p:nvSpPr>
              <p:cNvPr id="365639" name="Oval 71"/>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40" name="Text Box 72"/>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3</a:t>
                </a:r>
                <a:endParaRPr lang="en-US" altLang="zh-CN" sz="2800" b="1" smtClean="0">
                  <a:solidFill>
                    <a:srgbClr val="0000CC"/>
                  </a:solidFill>
                  <a:latin typeface="Times New Roman" pitchFamily="18" charset="0"/>
                </a:endParaRPr>
              </a:p>
            </p:txBody>
          </p:sp>
        </p:grpSp>
        <p:grpSp>
          <p:nvGrpSpPr>
            <p:cNvPr id="6" name="Group 73"/>
            <p:cNvGrpSpPr>
              <a:grpSpLocks/>
            </p:cNvGrpSpPr>
            <p:nvPr/>
          </p:nvGrpSpPr>
          <p:grpSpPr bwMode="auto">
            <a:xfrm>
              <a:off x="1092" y="1994"/>
              <a:ext cx="334" cy="375"/>
              <a:chOff x="3721" y="3017"/>
              <a:chExt cx="334" cy="375"/>
            </a:xfrm>
          </p:grpSpPr>
          <p:sp>
            <p:nvSpPr>
              <p:cNvPr id="365642" name="Oval 74"/>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43" name="Text Box 75"/>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2</a:t>
                </a:r>
                <a:endParaRPr lang="en-US" altLang="zh-CN" sz="2800" b="1" smtClean="0">
                  <a:solidFill>
                    <a:srgbClr val="0000CC"/>
                  </a:solidFill>
                  <a:latin typeface="Times New Roman" pitchFamily="18" charset="0"/>
                </a:endParaRPr>
              </a:p>
            </p:txBody>
          </p:sp>
        </p:grpSp>
        <p:grpSp>
          <p:nvGrpSpPr>
            <p:cNvPr id="7" name="Group 76"/>
            <p:cNvGrpSpPr>
              <a:grpSpLocks/>
            </p:cNvGrpSpPr>
            <p:nvPr/>
          </p:nvGrpSpPr>
          <p:grpSpPr bwMode="auto">
            <a:xfrm>
              <a:off x="610" y="2771"/>
              <a:ext cx="334" cy="375"/>
              <a:chOff x="3721" y="3017"/>
              <a:chExt cx="334" cy="375"/>
            </a:xfrm>
          </p:grpSpPr>
          <p:sp>
            <p:nvSpPr>
              <p:cNvPr id="365645" name="Oval 77"/>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46" name="Text Box 78"/>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4</a:t>
                </a:r>
                <a:endParaRPr lang="en-US" altLang="zh-CN" sz="2800" b="1" smtClean="0">
                  <a:solidFill>
                    <a:srgbClr val="0000CC"/>
                  </a:solidFill>
                  <a:latin typeface="Times New Roman" pitchFamily="18" charset="0"/>
                </a:endParaRPr>
              </a:p>
            </p:txBody>
          </p:sp>
        </p:grpSp>
        <p:grpSp>
          <p:nvGrpSpPr>
            <p:cNvPr id="8" name="Group 79"/>
            <p:cNvGrpSpPr>
              <a:grpSpLocks/>
            </p:cNvGrpSpPr>
            <p:nvPr/>
          </p:nvGrpSpPr>
          <p:grpSpPr bwMode="auto">
            <a:xfrm>
              <a:off x="1407" y="2771"/>
              <a:ext cx="334" cy="375"/>
              <a:chOff x="3721" y="3017"/>
              <a:chExt cx="334" cy="375"/>
            </a:xfrm>
          </p:grpSpPr>
          <p:sp>
            <p:nvSpPr>
              <p:cNvPr id="365648" name="Oval 80"/>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49" name="Text Box 81"/>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5</a:t>
                </a:r>
                <a:endParaRPr lang="en-US" altLang="zh-CN" sz="2800" b="1" smtClean="0">
                  <a:solidFill>
                    <a:srgbClr val="0000CC"/>
                  </a:solidFill>
                  <a:latin typeface="Times New Roman" pitchFamily="18" charset="0"/>
                </a:endParaRPr>
              </a:p>
            </p:txBody>
          </p:sp>
        </p:grpSp>
        <p:grpSp>
          <p:nvGrpSpPr>
            <p:cNvPr id="9" name="Group 82"/>
            <p:cNvGrpSpPr>
              <a:grpSpLocks/>
            </p:cNvGrpSpPr>
            <p:nvPr/>
          </p:nvGrpSpPr>
          <p:grpSpPr bwMode="auto">
            <a:xfrm>
              <a:off x="1784" y="2790"/>
              <a:ext cx="334" cy="375"/>
              <a:chOff x="3721" y="3017"/>
              <a:chExt cx="334" cy="375"/>
            </a:xfrm>
          </p:grpSpPr>
          <p:sp>
            <p:nvSpPr>
              <p:cNvPr id="365651" name="Oval 83"/>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52" name="Text Box 84"/>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6</a:t>
                </a:r>
                <a:endParaRPr lang="en-US" altLang="zh-CN" sz="2800" b="1" smtClean="0">
                  <a:solidFill>
                    <a:srgbClr val="0000CC"/>
                  </a:solidFill>
                  <a:latin typeface="Times New Roman" pitchFamily="18" charset="0"/>
                </a:endParaRPr>
              </a:p>
            </p:txBody>
          </p:sp>
        </p:grpSp>
        <p:grpSp>
          <p:nvGrpSpPr>
            <p:cNvPr id="10" name="Group 85"/>
            <p:cNvGrpSpPr>
              <a:grpSpLocks/>
            </p:cNvGrpSpPr>
            <p:nvPr/>
          </p:nvGrpSpPr>
          <p:grpSpPr bwMode="auto">
            <a:xfrm>
              <a:off x="2577" y="2801"/>
              <a:ext cx="334" cy="375"/>
              <a:chOff x="3721" y="3017"/>
              <a:chExt cx="334" cy="375"/>
            </a:xfrm>
          </p:grpSpPr>
          <p:sp>
            <p:nvSpPr>
              <p:cNvPr id="365654" name="Oval 86"/>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55" name="Text Box 87"/>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7</a:t>
                </a:r>
                <a:endParaRPr lang="en-US" altLang="zh-CN" sz="2800" b="1" smtClean="0">
                  <a:solidFill>
                    <a:srgbClr val="0000CC"/>
                  </a:solidFill>
                  <a:latin typeface="Times New Roman" pitchFamily="18" charset="0"/>
                </a:endParaRPr>
              </a:p>
            </p:txBody>
          </p:sp>
        </p:grpSp>
        <p:grpSp>
          <p:nvGrpSpPr>
            <p:cNvPr id="11" name="Group 88"/>
            <p:cNvGrpSpPr>
              <a:grpSpLocks/>
            </p:cNvGrpSpPr>
            <p:nvPr/>
          </p:nvGrpSpPr>
          <p:grpSpPr bwMode="auto">
            <a:xfrm>
              <a:off x="1013" y="3530"/>
              <a:ext cx="334" cy="375"/>
              <a:chOff x="3721" y="3017"/>
              <a:chExt cx="334" cy="375"/>
            </a:xfrm>
          </p:grpSpPr>
          <p:sp>
            <p:nvSpPr>
              <p:cNvPr id="365657" name="Oval 89"/>
              <p:cNvSpPr>
                <a:spLocks noChangeArrowheads="1"/>
              </p:cNvSpPr>
              <p:nvPr/>
            </p:nvSpPr>
            <p:spPr bwMode="auto">
              <a:xfrm>
                <a:off x="3721" y="3048"/>
                <a:ext cx="317" cy="317"/>
              </a:xfrm>
              <a:prstGeom prst="ellipse">
                <a:avLst/>
              </a:prstGeom>
              <a:noFill/>
              <a:ln w="28575">
                <a:solidFill>
                  <a:schemeClr val="accent2"/>
                </a:solidFill>
                <a:round/>
                <a:headEnd/>
                <a:tailEnd/>
              </a:ln>
              <a:effectLst/>
            </p:spPr>
            <p:txBody>
              <a:bodyPr lIns="10800" tIns="28800" rIns="0" bIns="10800"/>
              <a:lstStyle/>
              <a:p>
                <a:pPr algn="ctr" fontAlgn="base">
                  <a:spcBef>
                    <a:spcPct val="0"/>
                  </a:spcBef>
                  <a:spcAft>
                    <a:spcPct val="0"/>
                  </a:spcAft>
                </a:pPr>
                <a:endParaRPr lang="zh-CN" altLang="zh-CN" smtClean="0">
                  <a:solidFill>
                    <a:srgbClr val="FFFFFF"/>
                  </a:solidFill>
                  <a:ea typeface="华文行楷" pitchFamily="2" charset="-122"/>
                </a:endParaRPr>
              </a:p>
            </p:txBody>
          </p:sp>
          <p:sp>
            <p:nvSpPr>
              <p:cNvPr id="365658" name="Text Box 90"/>
              <p:cNvSpPr txBox="1">
                <a:spLocks noChangeArrowheads="1"/>
              </p:cNvSpPr>
              <p:nvPr/>
            </p:nvSpPr>
            <p:spPr bwMode="auto">
              <a:xfrm>
                <a:off x="3763" y="3017"/>
                <a:ext cx="292" cy="375"/>
              </a:xfrm>
              <a:prstGeom prst="rect">
                <a:avLst/>
              </a:prstGeom>
              <a:noFill/>
              <a:ln w="28575">
                <a:noFill/>
                <a:miter lim="800000"/>
                <a:headEnd/>
                <a:tailEnd/>
              </a:ln>
              <a:effectLst/>
            </p:spPr>
            <p:txBody>
              <a:bodyPr lIns="10800" tIns="28800" rIns="0" bIns="10800"/>
              <a:lstStyle/>
              <a:p>
                <a:pPr algn="just" eaLnBrk="0" fontAlgn="base" hangingPunct="0">
                  <a:spcBef>
                    <a:spcPct val="0"/>
                  </a:spcBef>
                  <a:spcAft>
                    <a:spcPct val="0"/>
                  </a:spcAft>
                </a:pPr>
                <a:r>
                  <a:rPr lang="en-US" altLang="zh-CN" sz="2800" b="1" i="1" smtClean="0">
                    <a:solidFill>
                      <a:srgbClr val="0000CC"/>
                    </a:solidFill>
                    <a:latin typeface="Times New Roman" pitchFamily="18" charset="0"/>
                  </a:rPr>
                  <a:t>V</a:t>
                </a:r>
                <a:r>
                  <a:rPr lang="en-US" altLang="zh-CN" sz="2800" b="1" baseline="-25000" smtClean="0">
                    <a:solidFill>
                      <a:srgbClr val="0000CC"/>
                    </a:solidFill>
                    <a:latin typeface="Times New Roman" pitchFamily="18" charset="0"/>
                  </a:rPr>
                  <a:t>8</a:t>
                </a:r>
                <a:endParaRPr lang="en-US" altLang="zh-CN" sz="2800" b="1" smtClean="0">
                  <a:solidFill>
                    <a:srgbClr val="0000CC"/>
                  </a:solidFill>
                  <a:latin typeface="Times New Roman" pitchFamily="18" charset="0"/>
                </a:endParaRPr>
              </a:p>
            </p:txBody>
          </p:sp>
        </p:grpSp>
        <p:sp>
          <p:nvSpPr>
            <p:cNvPr id="365659" name="Line 91"/>
            <p:cNvSpPr>
              <a:spLocks noChangeShapeType="1"/>
            </p:cNvSpPr>
            <p:nvPr/>
          </p:nvSpPr>
          <p:spPr bwMode="auto">
            <a:xfrm>
              <a:off x="1317" y="2328"/>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60" name="Line 92"/>
            <p:cNvSpPr>
              <a:spLocks noChangeShapeType="1"/>
            </p:cNvSpPr>
            <p:nvPr/>
          </p:nvSpPr>
          <p:spPr bwMode="auto">
            <a:xfrm flipH="1">
              <a:off x="1989" y="2375"/>
              <a:ext cx="259" cy="45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61" name="Line 93"/>
            <p:cNvSpPr>
              <a:spLocks noChangeShapeType="1"/>
            </p:cNvSpPr>
            <p:nvPr/>
          </p:nvSpPr>
          <p:spPr bwMode="auto">
            <a:xfrm flipH="1" flipV="1">
              <a:off x="2092" y="2990"/>
              <a:ext cx="481" cy="0"/>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62" name="Line 94"/>
            <p:cNvSpPr>
              <a:spLocks noChangeShapeType="1"/>
            </p:cNvSpPr>
            <p:nvPr/>
          </p:nvSpPr>
          <p:spPr bwMode="auto">
            <a:xfrm>
              <a:off x="818" y="3115"/>
              <a:ext cx="249" cy="489"/>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63" name="Line 95"/>
            <p:cNvSpPr>
              <a:spLocks noChangeShapeType="1"/>
            </p:cNvSpPr>
            <p:nvPr/>
          </p:nvSpPr>
          <p:spPr bwMode="auto">
            <a:xfrm flipH="1">
              <a:off x="1338" y="1616"/>
              <a:ext cx="303" cy="453"/>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sp>
          <p:nvSpPr>
            <p:cNvPr id="365664" name="Line 96"/>
            <p:cNvSpPr>
              <a:spLocks noChangeShapeType="1"/>
            </p:cNvSpPr>
            <p:nvPr/>
          </p:nvSpPr>
          <p:spPr bwMode="auto">
            <a:xfrm>
              <a:off x="1882" y="1661"/>
              <a:ext cx="327" cy="458"/>
            </a:xfrm>
            <a:prstGeom prst="line">
              <a:avLst/>
            </a:prstGeom>
            <a:noFill/>
            <a:ln w="28575">
              <a:solidFill>
                <a:schemeClr val="tx1"/>
              </a:solidFill>
              <a:round/>
              <a:headEnd/>
              <a:tailEnd/>
            </a:ln>
            <a:effectLst/>
          </p:spPr>
          <p:txBody>
            <a:bodyPr anchor="ctr">
              <a:spAutoFit/>
            </a:bodyPr>
            <a:lstStyle/>
            <a:p>
              <a:pPr fontAlgn="base">
                <a:spcBef>
                  <a:spcPct val="30000"/>
                </a:spcBef>
                <a:spcAft>
                  <a:spcPct val="0"/>
                </a:spcAft>
              </a:pPr>
              <a:endParaRPr kumimoji="1" lang="zh-CN" altLang="en-US" sz="2400" b="1" smtClean="0">
                <a:solidFill>
                  <a:srgbClr val="009900"/>
                </a:solidFill>
                <a:latin typeface="Times New Roman"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5629"/>
                                        </p:tgtEl>
                                        <p:attrNameLst>
                                          <p:attrName>style.visibility</p:attrName>
                                        </p:attrNameLst>
                                      </p:cBhvr>
                                      <p:to>
                                        <p:strVal val="visible"/>
                                      </p:to>
                                    </p:set>
                                    <p:animEffect transition="in" filter="wipe(left)">
                                      <p:cBhvr>
                                        <p:cTn id="7" dur="500"/>
                                        <p:tgtEl>
                                          <p:spTgt spid="3656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3656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65627"/>
                                        </p:tgtEl>
                                        <p:attrNameLst>
                                          <p:attrName>style.visibility</p:attrName>
                                        </p:attrNameLst>
                                      </p:cBhvr>
                                      <p:to>
                                        <p:strVal val="visible"/>
                                      </p:to>
                                    </p:set>
                                    <p:animEffect transition="in" filter="wipe(up)">
                                      <p:cBhvr>
                                        <p:cTn id="16" dur="500"/>
                                        <p:tgtEl>
                                          <p:spTgt spid="36562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56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65625"/>
                                        </p:tgtEl>
                                        <p:attrNameLst>
                                          <p:attrName>style.visibility</p:attrName>
                                        </p:attrNameLst>
                                      </p:cBhvr>
                                      <p:to>
                                        <p:strVal val="visible"/>
                                      </p:to>
                                    </p:set>
                                    <p:anim calcmode="lin" valueType="num">
                                      <p:cBhvr additive="base">
                                        <p:cTn id="25" dur="500" fill="hold"/>
                                        <p:tgtEl>
                                          <p:spTgt spid="365625"/>
                                        </p:tgtEl>
                                        <p:attrNameLst>
                                          <p:attrName>ppt_x</p:attrName>
                                        </p:attrNameLst>
                                      </p:cBhvr>
                                      <p:tavLst>
                                        <p:tav tm="0">
                                          <p:val>
                                            <p:strVal val="1+#ppt_w/2"/>
                                          </p:val>
                                        </p:tav>
                                        <p:tav tm="100000">
                                          <p:val>
                                            <p:strVal val="#ppt_x"/>
                                          </p:val>
                                        </p:tav>
                                      </p:tavLst>
                                    </p:anim>
                                    <p:anim calcmode="lin" valueType="num">
                                      <p:cBhvr additive="base">
                                        <p:cTn id="26" dur="500" fill="hold"/>
                                        <p:tgtEl>
                                          <p:spTgt spid="3656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grpId="0" nodeType="clickEffect">
                                  <p:stCondLst>
                                    <p:cond delay="0"/>
                                  </p:stCondLst>
                                  <p:childTnLst>
                                    <p:anim calcmode="lin" valueType="num">
                                      <p:cBhvr additive="base">
                                        <p:cTn id="30" dur="500"/>
                                        <p:tgtEl>
                                          <p:spTgt spid="365618"/>
                                        </p:tgtEl>
                                        <p:attrNameLst>
                                          <p:attrName>ppt_x</p:attrName>
                                        </p:attrNameLst>
                                      </p:cBhvr>
                                      <p:tavLst>
                                        <p:tav tm="0">
                                          <p:val>
                                            <p:strVal val="ppt_x"/>
                                          </p:val>
                                        </p:tav>
                                        <p:tav tm="100000">
                                          <p:val>
                                            <p:strVal val="0-ppt_w/2"/>
                                          </p:val>
                                        </p:tav>
                                      </p:tavLst>
                                    </p:anim>
                                    <p:anim calcmode="lin" valueType="num">
                                      <p:cBhvr additive="base">
                                        <p:cTn id="31" dur="500"/>
                                        <p:tgtEl>
                                          <p:spTgt spid="365618"/>
                                        </p:tgtEl>
                                        <p:attrNameLst>
                                          <p:attrName>ppt_y</p:attrName>
                                        </p:attrNameLst>
                                      </p:cBhvr>
                                      <p:tavLst>
                                        <p:tav tm="0">
                                          <p:val>
                                            <p:strVal val="ppt_y"/>
                                          </p:val>
                                        </p:tav>
                                        <p:tav tm="100000">
                                          <p:val>
                                            <p:strVal val="ppt_y"/>
                                          </p:val>
                                        </p:tav>
                                      </p:tavLst>
                                    </p:anim>
                                    <p:set>
                                      <p:cBhvr>
                                        <p:cTn id="32" dur="1" fill="hold">
                                          <p:stCondLst>
                                            <p:cond delay="499"/>
                                          </p:stCondLst>
                                        </p:cTn>
                                        <p:tgtEl>
                                          <p:spTgt spid="3656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grpId="0" nodeType="clickEffect">
                                  <p:stCondLst>
                                    <p:cond delay="0"/>
                                  </p:stCondLst>
                                  <p:childTnLst>
                                    <p:anim calcmode="lin" valueType="num">
                                      <p:cBhvr additive="base">
                                        <p:cTn id="36" dur="500"/>
                                        <p:tgtEl>
                                          <p:spTgt spid="365621"/>
                                        </p:tgtEl>
                                        <p:attrNameLst>
                                          <p:attrName>ppt_x</p:attrName>
                                        </p:attrNameLst>
                                      </p:cBhvr>
                                      <p:tavLst>
                                        <p:tav tm="0">
                                          <p:val>
                                            <p:strVal val="ppt_x"/>
                                          </p:val>
                                        </p:tav>
                                        <p:tav tm="100000">
                                          <p:val>
                                            <p:strVal val="0-ppt_w/2"/>
                                          </p:val>
                                        </p:tav>
                                      </p:tavLst>
                                    </p:anim>
                                    <p:anim calcmode="lin" valueType="num">
                                      <p:cBhvr additive="base">
                                        <p:cTn id="37" dur="500"/>
                                        <p:tgtEl>
                                          <p:spTgt spid="365621"/>
                                        </p:tgtEl>
                                        <p:attrNameLst>
                                          <p:attrName>ppt_y</p:attrName>
                                        </p:attrNameLst>
                                      </p:cBhvr>
                                      <p:tavLst>
                                        <p:tav tm="0">
                                          <p:val>
                                            <p:strVal val="ppt_y"/>
                                          </p:val>
                                        </p:tav>
                                        <p:tav tm="100000">
                                          <p:val>
                                            <p:strVal val="ppt_y"/>
                                          </p:val>
                                        </p:tav>
                                      </p:tavLst>
                                    </p:anim>
                                    <p:set>
                                      <p:cBhvr>
                                        <p:cTn id="38" dur="1" fill="hold">
                                          <p:stCondLst>
                                            <p:cond delay="499"/>
                                          </p:stCondLst>
                                        </p:cTn>
                                        <p:tgtEl>
                                          <p:spTgt spid="3656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8" fill="hold" grpId="0" nodeType="clickEffect">
                                  <p:stCondLst>
                                    <p:cond delay="0"/>
                                  </p:stCondLst>
                                  <p:childTnLst>
                                    <p:anim calcmode="lin" valueType="num">
                                      <p:cBhvr additive="base">
                                        <p:cTn id="42" dur="500"/>
                                        <p:tgtEl>
                                          <p:spTgt spid="365624"/>
                                        </p:tgtEl>
                                        <p:attrNameLst>
                                          <p:attrName>ppt_x</p:attrName>
                                        </p:attrNameLst>
                                      </p:cBhvr>
                                      <p:tavLst>
                                        <p:tav tm="0">
                                          <p:val>
                                            <p:strVal val="ppt_x"/>
                                          </p:val>
                                        </p:tav>
                                        <p:tav tm="100000">
                                          <p:val>
                                            <p:strVal val="0-ppt_w/2"/>
                                          </p:val>
                                        </p:tav>
                                      </p:tavLst>
                                    </p:anim>
                                    <p:anim calcmode="lin" valueType="num">
                                      <p:cBhvr additive="base">
                                        <p:cTn id="43" dur="500"/>
                                        <p:tgtEl>
                                          <p:spTgt spid="365624"/>
                                        </p:tgtEl>
                                        <p:attrNameLst>
                                          <p:attrName>ppt_y</p:attrName>
                                        </p:attrNameLst>
                                      </p:cBhvr>
                                      <p:tavLst>
                                        <p:tav tm="0">
                                          <p:val>
                                            <p:strVal val="ppt_y"/>
                                          </p:val>
                                        </p:tav>
                                        <p:tav tm="100000">
                                          <p:val>
                                            <p:strVal val="ppt_y"/>
                                          </p:val>
                                        </p:tav>
                                      </p:tavLst>
                                    </p:anim>
                                    <p:set>
                                      <p:cBhvr>
                                        <p:cTn id="44" dur="1" fill="hold">
                                          <p:stCondLst>
                                            <p:cond delay="499"/>
                                          </p:stCondLst>
                                        </p:cTn>
                                        <p:tgtEl>
                                          <p:spTgt spid="36562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grpId="1" nodeType="clickEffect">
                                  <p:stCondLst>
                                    <p:cond delay="0"/>
                                  </p:stCondLst>
                                  <p:childTnLst>
                                    <p:anim calcmode="lin" valueType="num">
                                      <p:cBhvr additive="base">
                                        <p:cTn id="48" dur="500"/>
                                        <p:tgtEl>
                                          <p:spTgt spid="365625"/>
                                        </p:tgtEl>
                                        <p:attrNameLst>
                                          <p:attrName>ppt_x</p:attrName>
                                        </p:attrNameLst>
                                      </p:cBhvr>
                                      <p:tavLst>
                                        <p:tav tm="0">
                                          <p:val>
                                            <p:strVal val="ppt_x"/>
                                          </p:val>
                                        </p:tav>
                                        <p:tav tm="100000">
                                          <p:val>
                                            <p:strVal val="0-ppt_w/2"/>
                                          </p:val>
                                        </p:tav>
                                      </p:tavLst>
                                    </p:anim>
                                    <p:anim calcmode="lin" valueType="num">
                                      <p:cBhvr additive="base">
                                        <p:cTn id="49" dur="500"/>
                                        <p:tgtEl>
                                          <p:spTgt spid="365625"/>
                                        </p:tgtEl>
                                        <p:attrNameLst>
                                          <p:attrName>ppt_y</p:attrName>
                                        </p:attrNameLst>
                                      </p:cBhvr>
                                      <p:tavLst>
                                        <p:tav tm="0">
                                          <p:val>
                                            <p:strVal val="ppt_y"/>
                                          </p:val>
                                        </p:tav>
                                        <p:tav tm="100000">
                                          <p:val>
                                            <p:strVal val="ppt_y"/>
                                          </p:val>
                                        </p:tav>
                                      </p:tavLst>
                                    </p:anim>
                                    <p:set>
                                      <p:cBhvr>
                                        <p:cTn id="50" dur="1" fill="hold">
                                          <p:stCondLst>
                                            <p:cond delay="499"/>
                                          </p:stCondLst>
                                        </p:cTn>
                                        <p:tgtEl>
                                          <p:spTgt spid="3656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18" grpId="0"/>
      <p:bldP spid="365621" grpId="0"/>
      <p:bldP spid="365624" grpId="0"/>
      <p:bldP spid="365625" grpId="0"/>
      <p:bldP spid="365625" grpId="1"/>
      <p:bldP spid="365627" grpId="0" animBg="1"/>
      <p:bldP spid="365628" grpId="0"/>
      <p:bldP spid="365629" grpId="0" animBg="1"/>
      <p:bldP spid="365629"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7.3  </a:t>
            </a:r>
            <a:r>
              <a:rPr lang="zh-CN" altLang="en-US" dirty="0"/>
              <a:t>图</a:t>
            </a:r>
            <a:r>
              <a:rPr lang="zh-CN" altLang="en-US" dirty="0" smtClean="0"/>
              <a:t>的遍历</a:t>
            </a:r>
            <a:endParaRPr lang="zh-CN" altLang="en-US" dirty="0"/>
          </a:p>
        </p:txBody>
      </p:sp>
      <p:sp>
        <p:nvSpPr>
          <p:cNvPr id="3" name="内容占位符 2"/>
          <p:cNvSpPr>
            <a:spLocks noGrp="1"/>
          </p:cNvSpPr>
          <p:nvPr>
            <p:ph idx="1"/>
          </p:nvPr>
        </p:nvSpPr>
        <p:spPr/>
        <p:txBody>
          <a:bodyPr/>
          <a:lstStyle/>
          <a:p>
            <a:pPr>
              <a:lnSpc>
                <a:spcPct val="120000"/>
              </a:lnSpc>
            </a:pPr>
            <a:r>
              <a:rPr lang="zh-CN" altLang="en-US" dirty="0" smtClean="0"/>
              <a:t>广度优先搜索</a:t>
            </a:r>
            <a:endParaRPr lang="en-US" altLang="zh-CN" dirty="0" smtClean="0"/>
          </a:p>
          <a:p>
            <a:pPr lvl="1">
              <a:lnSpc>
                <a:spcPct val="120000"/>
              </a:lnSpc>
            </a:pPr>
            <a:r>
              <a:rPr lang="zh-CN" altLang="en-US" dirty="0" smtClean="0"/>
              <a:t>算法思想</a:t>
            </a:r>
            <a:endParaRPr lang="en-US" altLang="zh-CN" dirty="0" smtClean="0"/>
          </a:p>
          <a:p>
            <a:pPr lvl="2">
              <a:lnSpc>
                <a:spcPct val="120000"/>
              </a:lnSpc>
            </a:pPr>
            <a:r>
              <a:rPr lang="zh-CN" altLang="en-US" dirty="0" smtClean="0"/>
              <a:t>从</a:t>
            </a:r>
            <a:r>
              <a:rPr lang="zh-CN" altLang="en-US" dirty="0"/>
              <a:t>图中某个顶点</a:t>
            </a:r>
            <a:r>
              <a:rPr lang="en-US" altLang="zh-CN" dirty="0"/>
              <a:t>v</a:t>
            </a:r>
            <a:r>
              <a:rPr lang="zh-CN" altLang="en-US" dirty="0"/>
              <a:t>出发，访问</a:t>
            </a:r>
            <a:r>
              <a:rPr lang="en-US" altLang="zh-CN" dirty="0"/>
              <a:t>v</a:t>
            </a:r>
            <a:r>
              <a:rPr lang="zh-CN" altLang="en-US" dirty="0"/>
              <a:t>，并置</a:t>
            </a:r>
            <a:r>
              <a:rPr lang="en-US" altLang="zh-CN" dirty="0"/>
              <a:t>visited[v]</a:t>
            </a:r>
            <a:r>
              <a:rPr lang="zh-CN" altLang="en-US" dirty="0"/>
              <a:t>的值为</a:t>
            </a:r>
            <a:r>
              <a:rPr lang="en-US" altLang="zh-CN" dirty="0"/>
              <a:t>true</a:t>
            </a:r>
            <a:r>
              <a:rPr lang="zh-CN" altLang="en-US" dirty="0"/>
              <a:t>，然后将</a:t>
            </a:r>
            <a:r>
              <a:rPr lang="en-US" altLang="zh-CN" dirty="0"/>
              <a:t>v</a:t>
            </a:r>
            <a:r>
              <a:rPr lang="zh-CN" altLang="en-US" dirty="0"/>
              <a:t>进队。</a:t>
            </a:r>
          </a:p>
          <a:p>
            <a:pPr lvl="2">
              <a:lnSpc>
                <a:spcPct val="120000"/>
              </a:lnSpc>
            </a:pPr>
            <a:r>
              <a:rPr lang="zh-CN" altLang="en-US" dirty="0" smtClean="0"/>
              <a:t>只要</a:t>
            </a:r>
            <a:r>
              <a:rPr lang="zh-CN" altLang="en-US" dirty="0"/>
              <a:t>队列不空，则重复</a:t>
            </a:r>
            <a:r>
              <a:rPr lang="zh-CN" altLang="en-US" dirty="0" smtClean="0"/>
              <a:t>下述过程</a:t>
            </a:r>
            <a:endParaRPr lang="zh-CN" altLang="en-US" dirty="0"/>
          </a:p>
          <a:p>
            <a:pPr lvl="3">
              <a:lnSpc>
                <a:spcPct val="120000"/>
              </a:lnSpc>
            </a:pPr>
            <a:r>
              <a:rPr lang="zh-CN" altLang="en-US" sz="2200" dirty="0" smtClean="0"/>
              <a:t>队</a:t>
            </a:r>
            <a:r>
              <a:rPr lang="zh-CN" altLang="en-US" sz="2200" dirty="0"/>
              <a:t>头顶点</a:t>
            </a:r>
            <a:r>
              <a:rPr lang="en-US" altLang="zh-CN" sz="2200" dirty="0"/>
              <a:t>u</a:t>
            </a:r>
            <a:r>
              <a:rPr lang="zh-CN" altLang="en-US" sz="2200" dirty="0"/>
              <a:t>出队。</a:t>
            </a:r>
          </a:p>
          <a:p>
            <a:pPr lvl="3">
              <a:lnSpc>
                <a:spcPct val="120000"/>
              </a:lnSpc>
            </a:pPr>
            <a:r>
              <a:rPr lang="zh-CN" altLang="en-US" sz="2200" dirty="0" smtClean="0"/>
              <a:t>依次</a:t>
            </a:r>
            <a:r>
              <a:rPr lang="zh-CN" altLang="en-US" sz="2200" dirty="0"/>
              <a:t>检查</a:t>
            </a:r>
            <a:r>
              <a:rPr lang="en-US" altLang="zh-CN" sz="2200" dirty="0"/>
              <a:t>u</a:t>
            </a:r>
            <a:r>
              <a:rPr lang="zh-CN" altLang="en-US" sz="2200" dirty="0"/>
              <a:t>的所有邻接点</a:t>
            </a:r>
            <a:r>
              <a:rPr lang="en-US" altLang="zh-CN" sz="2200" dirty="0"/>
              <a:t>w</a:t>
            </a:r>
            <a:r>
              <a:rPr lang="zh-CN" altLang="en-US" sz="2200" dirty="0"/>
              <a:t>，如果</a:t>
            </a:r>
            <a:r>
              <a:rPr lang="en-US" altLang="zh-CN" sz="2200" dirty="0"/>
              <a:t>visited[w]</a:t>
            </a:r>
            <a:r>
              <a:rPr lang="zh-CN" altLang="en-US" sz="2200" dirty="0"/>
              <a:t>的值为</a:t>
            </a:r>
            <a:r>
              <a:rPr lang="en-US" altLang="zh-CN" sz="2200" dirty="0"/>
              <a:t>false</a:t>
            </a:r>
            <a:r>
              <a:rPr lang="zh-CN" altLang="en-US" sz="2200" dirty="0"/>
              <a:t>，则访问</a:t>
            </a:r>
            <a:r>
              <a:rPr lang="en-US" altLang="zh-CN" sz="2200" dirty="0"/>
              <a:t>w</a:t>
            </a:r>
            <a:r>
              <a:rPr lang="zh-CN" altLang="en-US" sz="2200" dirty="0"/>
              <a:t>，并置</a:t>
            </a:r>
            <a:r>
              <a:rPr lang="en-US" altLang="zh-CN" sz="2200" dirty="0"/>
              <a:t>visited[w]</a:t>
            </a:r>
            <a:r>
              <a:rPr lang="zh-CN" altLang="en-US" sz="2200" dirty="0"/>
              <a:t>的值为</a:t>
            </a:r>
            <a:r>
              <a:rPr lang="en-US" altLang="zh-CN" sz="2200" dirty="0"/>
              <a:t>true</a:t>
            </a:r>
            <a:r>
              <a:rPr lang="zh-CN" altLang="en-US" sz="2200" dirty="0"/>
              <a:t>，然后将</a:t>
            </a:r>
            <a:r>
              <a:rPr lang="en-US" altLang="zh-CN" sz="2200" dirty="0"/>
              <a:t>w</a:t>
            </a:r>
            <a:r>
              <a:rPr lang="zh-CN" altLang="en-US" sz="2200" dirty="0"/>
              <a:t>进队。</a:t>
            </a:r>
          </a:p>
          <a:p>
            <a:pPr lvl="2">
              <a:lnSpc>
                <a:spcPct val="120000"/>
              </a:lnSpc>
            </a:pPr>
            <a:endParaRPr lang="zh-CN" altLang="en-US" dirty="0"/>
          </a:p>
        </p:txBody>
      </p:sp>
    </p:spTree>
    <p:extLst>
      <p:ext uri="{BB962C8B-B14F-4D97-AF65-F5344CB8AC3E}">
        <p14:creationId xmlns:p14="http://schemas.microsoft.com/office/powerpoint/2010/main" xmlns="" val="189116067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51098" y="0"/>
            <a:ext cx="5112990" cy="533400"/>
          </a:xfrm>
          <a:noFill/>
        </p:spPr>
        <p:txBody>
          <a:bodyPr/>
          <a:lstStyle/>
          <a:p>
            <a:pPr algn="l"/>
            <a:r>
              <a:rPr lang="zh-CN" altLang="en-US" sz="2600" b="1" dirty="0">
                <a:solidFill>
                  <a:srgbClr val="FF0000"/>
                </a:solidFill>
                <a:ea typeface="楷体_GB2312" pitchFamily="49" charset="-122"/>
              </a:rPr>
              <a:t>广度优先搜索</a:t>
            </a:r>
            <a:r>
              <a:rPr lang="zh-CN" altLang="en-US" sz="2600" b="1" dirty="0" smtClean="0">
                <a:solidFill>
                  <a:srgbClr val="FF0000"/>
                </a:solidFill>
                <a:ea typeface="楷体_GB2312" pitchFamily="49" charset="-122"/>
              </a:rPr>
              <a:t>算法</a:t>
            </a:r>
            <a:r>
              <a:rPr kumimoji="1" lang="zh-CN" altLang="en-US" sz="2400" dirty="0" smtClean="0">
                <a:solidFill>
                  <a:srgbClr val="008000"/>
                </a:solidFill>
                <a:latin typeface="楷体_GB2312" pitchFamily="49" charset="-122"/>
                <a:ea typeface="楷体_GB2312" pitchFamily="49" charset="-122"/>
              </a:rPr>
              <a:t>（见课本</a:t>
            </a:r>
            <a:r>
              <a:rPr kumimoji="1" lang="en-US" altLang="zh-CN" sz="2400" dirty="0" smtClean="0">
                <a:solidFill>
                  <a:srgbClr val="008000"/>
                </a:solidFill>
                <a:latin typeface="楷体_GB2312" pitchFamily="49" charset="-122"/>
                <a:ea typeface="楷体_GB2312" pitchFamily="49" charset="-122"/>
              </a:rPr>
              <a:t>P170</a:t>
            </a:r>
            <a:r>
              <a:rPr kumimoji="1" lang="zh-CN" altLang="en-US" sz="2400" dirty="0" smtClean="0">
                <a:solidFill>
                  <a:srgbClr val="008000"/>
                </a:solidFill>
                <a:latin typeface="楷体_GB2312" pitchFamily="49" charset="-122"/>
                <a:ea typeface="楷体_GB2312" pitchFamily="49" charset="-122"/>
              </a:rPr>
              <a:t>）</a:t>
            </a:r>
            <a:endParaRPr lang="zh-CN" altLang="en-US" sz="2600" b="1" dirty="0">
              <a:solidFill>
                <a:srgbClr val="FF0000"/>
              </a:solidFill>
              <a:ea typeface="楷体_GB2312" pitchFamily="49" charset="-122"/>
            </a:endParaRPr>
          </a:p>
        </p:txBody>
      </p:sp>
      <p:sp>
        <p:nvSpPr>
          <p:cNvPr id="117763" name="Rectangle 3"/>
          <p:cNvSpPr>
            <a:spLocks noChangeArrowheads="1"/>
          </p:cNvSpPr>
          <p:nvPr/>
        </p:nvSpPr>
        <p:spPr bwMode="auto">
          <a:xfrm>
            <a:off x="179263" y="476672"/>
            <a:ext cx="8785225" cy="6370975"/>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400" b="1" dirty="0" smtClean="0">
                <a:solidFill>
                  <a:srgbClr val="CC0000"/>
                </a:solidFill>
                <a:latin typeface="Times New Roman" pitchFamily="18" charset="0"/>
              </a:rPr>
              <a:t>Void </a:t>
            </a:r>
            <a:r>
              <a:rPr kumimoji="1" lang="en-US" altLang="zh-CN" sz="2400" b="1" dirty="0" err="1" smtClean="0">
                <a:solidFill>
                  <a:srgbClr val="CC0000"/>
                </a:solidFill>
                <a:latin typeface="Times New Roman" pitchFamily="18" charset="0"/>
              </a:rPr>
              <a:t>BFSTraverse</a:t>
            </a:r>
            <a:r>
              <a:rPr kumimoji="1" lang="en-US" altLang="zh-CN" sz="2400" b="1" dirty="0" smtClean="0">
                <a:solidFill>
                  <a:srgbClr val="CC0000"/>
                </a:solidFill>
                <a:latin typeface="Times New Roman" pitchFamily="18" charset="0"/>
              </a:rPr>
              <a:t> ( Graph G, Status (* Visit) (</a:t>
            </a:r>
            <a:r>
              <a:rPr kumimoji="1" lang="en-US" altLang="zh-CN" sz="2400" b="1" dirty="0" err="1" smtClean="0">
                <a:solidFill>
                  <a:srgbClr val="CC0000"/>
                </a:solidFill>
                <a:latin typeface="Times New Roman" pitchFamily="18" charset="0"/>
              </a:rPr>
              <a:t>int</a:t>
            </a:r>
            <a:r>
              <a:rPr kumimoji="1" lang="en-US" altLang="zh-CN" sz="2400" b="1" dirty="0" smtClean="0">
                <a:solidFill>
                  <a:srgbClr val="CC0000"/>
                </a:solidFill>
                <a:latin typeface="Times New Roman" pitchFamily="18" charset="0"/>
              </a:rPr>
              <a:t>  v) )</a:t>
            </a:r>
          </a:p>
          <a:p>
            <a:pPr fontAlgn="base">
              <a:spcBef>
                <a:spcPct val="0"/>
              </a:spcBef>
              <a:spcAft>
                <a:spcPct val="0"/>
              </a:spcAft>
            </a:pPr>
            <a:r>
              <a:rPr kumimoji="1" lang="en-US" altLang="zh-CN" sz="2400" b="1" dirty="0" smtClean="0">
                <a:solidFill>
                  <a:srgbClr val="0000CC"/>
                </a:solidFill>
                <a:latin typeface="Times New Roman" pitchFamily="18" charset="0"/>
              </a:rPr>
              <a:t>{   for ( v=0; v&lt;</a:t>
            </a:r>
            <a:r>
              <a:rPr kumimoji="1" lang="en-US" altLang="zh-CN" sz="2400" b="1" dirty="0" err="1" smtClean="0">
                <a:solidFill>
                  <a:srgbClr val="0000CC"/>
                </a:solidFill>
                <a:latin typeface="Times New Roman" pitchFamily="18" charset="0"/>
              </a:rPr>
              <a:t>G.vexnum</a:t>
            </a:r>
            <a:r>
              <a:rPr kumimoji="1" lang="en-US" altLang="zh-CN" sz="2400" b="1" dirty="0" smtClean="0">
                <a:solidFill>
                  <a:srgbClr val="0000CC"/>
                </a:solidFill>
                <a:latin typeface="Times New Roman" pitchFamily="18" charset="0"/>
              </a:rPr>
              <a:t>; ++v )   visited[v] = FALSE ;</a:t>
            </a:r>
          </a:p>
          <a:p>
            <a:pPr fontAlgn="base">
              <a:spcBef>
                <a:spcPct val="0"/>
              </a:spcBef>
              <a:spcAft>
                <a:spcPct val="0"/>
              </a:spcAft>
            </a:pPr>
            <a:r>
              <a:rPr kumimoji="1" lang="en-US" altLang="zh-CN" sz="2400" b="1" dirty="0" smtClean="0">
                <a:solidFill>
                  <a:srgbClr val="0000CC"/>
                </a:solidFill>
                <a:latin typeface="Times New Roman" pitchFamily="18" charset="0"/>
              </a:rPr>
              <a:t>    </a:t>
            </a:r>
            <a:r>
              <a:rPr kumimoji="1" lang="en-US" altLang="zh-CN" sz="2400" b="1" dirty="0" err="1" smtClean="0">
                <a:solidFill>
                  <a:srgbClr val="0000CC"/>
                </a:solidFill>
                <a:latin typeface="Times New Roman" pitchFamily="18" charset="0"/>
              </a:rPr>
              <a:t>InitQuene</a:t>
            </a:r>
            <a:r>
              <a:rPr kumimoji="1" lang="en-US" altLang="zh-CN" sz="2400" b="1" dirty="0" smtClean="0">
                <a:solidFill>
                  <a:srgbClr val="0000CC"/>
                </a:solidFill>
                <a:latin typeface="Times New Roman" pitchFamily="18" charset="0"/>
              </a:rPr>
              <a:t>(Q);         </a:t>
            </a:r>
            <a:r>
              <a:rPr kumimoji="1" lang="en-US" altLang="zh-CN" sz="2000" b="1" dirty="0" smtClean="0">
                <a:solidFill>
                  <a:srgbClr val="000000"/>
                </a:solidFill>
                <a:latin typeface="楷体_GB2312" pitchFamily="49" charset="-122"/>
                <a:ea typeface="楷体_GB2312" pitchFamily="49" charset="-122"/>
              </a:rPr>
              <a:t>// </a:t>
            </a:r>
            <a:r>
              <a:rPr kumimoji="1" lang="zh-CN" altLang="en-US" sz="2000" b="1" dirty="0" smtClean="0">
                <a:solidFill>
                  <a:srgbClr val="000000"/>
                </a:solidFill>
                <a:latin typeface="楷体_GB2312" pitchFamily="49" charset="-122"/>
                <a:ea typeface="楷体_GB2312" pitchFamily="49" charset="-122"/>
              </a:rPr>
              <a:t>置空的辅助队列</a:t>
            </a:r>
            <a:r>
              <a:rPr kumimoji="1" lang="en-US" altLang="zh-CN" sz="2000" b="1" dirty="0" smtClean="0">
                <a:solidFill>
                  <a:srgbClr val="000000"/>
                </a:solidFill>
                <a:latin typeface="楷体_GB2312" pitchFamily="49" charset="-122"/>
                <a:ea typeface="楷体_GB2312" pitchFamily="49" charset="-122"/>
              </a:rPr>
              <a:t>Q</a:t>
            </a:r>
          </a:p>
          <a:p>
            <a:pPr fontAlgn="base">
              <a:spcBef>
                <a:spcPct val="0"/>
              </a:spcBef>
              <a:spcAft>
                <a:spcPct val="0"/>
              </a:spcAft>
            </a:pPr>
            <a:r>
              <a:rPr kumimoji="1" lang="en-US" altLang="zh-CN" sz="2400" b="1" dirty="0" smtClean="0">
                <a:solidFill>
                  <a:srgbClr val="0000CC"/>
                </a:solidFill>
                <a:latin typeface="Times New Roman" pitchFamily="18" charset="0"/>
              </a:rPr>
              <a:t>    for ( v=0; v&lt;</a:t>
            </a:r>
            <a:r>
              <a:rPr kumimoji="1" lang="en-US" altLang="zh-CN" sz="2400" b="1" dirty="0" err="1" smtClean="0">
                <a:solidFill>
                  <a:srgbClr val="0000CC"/>
                </a:solidFill>
                <a:latin typeface="Times New Roman" pitchFamily="18" charset="0"/>
              </a:rPr>
              <a:t>G.vexnum</a:t>
            </a:r>
            <a:r>
              <a:rPr kumimoji="1" lang="en-US" altLang="zh-CN" sz="2400" b="1" dirty="0" smtClean="0">
                <a:solidFill>
                  <a:srgbClr val="0000CC"/>
                </a:solidFill>
                <a:latin typeface="Times New Roman" pitchFamily="18" charset="0"/>
              </a:rPr>
              <a:t>; ++v )</a:t>
            </a:r>
          </a:p>
          <a:p>
            <a:pPr fontAlgn="base">
              <a:spcBef>
                <a:spcPct val="0"/>
              </a:spcBef>
              <a:spcAft>
                <a:spcPct val="0"/>
              </a:spcAft>
            </a:pPr>
            <a:r>
              <a:rPr kumimoji="1" lang="en-US" altLang="zh-CN" sz="2400" b="1" dirty="0" smtClean="0">
                <a:solidFill>
                  <a:srgbClr val="0000CC"/>
                </a:solidFill>
                <a:latin typeface="Times New Roman" pitchFamily="18" charset="0"/>
              </a:rPr>
              <a:t>        </a:t>
            </a:r>
            <a:r>
              <a:rPr kumimoji="1" lang="en-US" altLang="zh-CN" sz="2400" b="1" dirty="0" smtClean="0">
                <a:solidFill>
                  <a:srgbClr val="FF33CC"/>
                </a:solidFill>
                <a:latin typeface="Times New Roman" pitchFamily="18" charset="0"/>
              </a:rPr>
              <a:t>if (!visited[v] )</a:t>
            </a:r>
            <a:r>
              <a:rPr kumimoji="1" lang="en-US" altLang="zh-CN" sz="2400" b="1" dirty="0" smtClean="0">
                <a:solidFill>
                  <a:srgbClr val="0000CC"/>
                </a:solidFill>
                <a:latin typeface="Times New Roman" pitchFamily="18" charset="0"/>
              </a:rPr>
              <a:t>           </a:t>
            </a:r>
            <a:r>
              <a:rPr kumimoji="1" lang="en-US" altLang="zh-CN" sz="2000" b="1" dirty="0" smtClean="0">
                <a:solidFill>
                  <a:srgbClr val="000000"/>
                </a:solidFill>
                <a:latin typeface="楷体_GB2312" pitchFamily="49" charset="-122"/>
                <a:ea typeface="楷体_GB2312" pitchFamily="49" charset="-122"/>
              </a:rPr>
              <a:t>// v</a:t>
            </a:r>
            <a:r>
              <a:rPr kumimoji="1" lang="zh-CN" altLang="en-US" sz="2000" b="1" dirty="0" smtClean="0">
                <a:solidFill>
                  <a:srgbClr val="000000"/>
                </a:solidFill>
                <a:latin typeface="楷体_GB2312" pitchFamily="49" charset="-122"/>
                <a:ea typeface="楷体_GB2312" pitchFamily="49" charset="-122"/>
              </a:rPr>
              <a:t>尚未访问</a:t>
            </a:r>
          </a:p>
          <a:p>
            <a:pPr fontAlgn="base">
              <a:spcBef>
                <a:spcPct val="0"/>
              </a:spcBef>
              <a:spcAft>
                <a:spcPct val="0"/>
              </a:spcAft>
            </a:pPr>
            <a:r>
              <a:rPr kumimoji="1" lang="zh-CN" altLang="en-US" sz="2400" b="1" dirty="0" smtClean="0">
                <a:solidFill>
                  <a:srgbClr val="0000CC"/>
                </a:solidFill>
                <a:latin typeface="Times New Roman" pitchFamily="18" charset="0"/>
              </a:rPr>
              <a:t>      </a:t>
            </a:r>
            <a:r>
              <a:rPr kumimoji="1" lang="en-US" altLang="zh-CN" sz="2400" b="1" dirty="0" smtClean="0">
                <a:solidFill>
                  <a:srgbClr val="0000CC"/>
                </a:solidFill>
                <a:latin typeface="Times New Roman" pitchFamily="18" charset="0"/>
              </a:rPr>
              <a:t>{  visited[v] = TRUE; Visit(v);</a:t>
            </a:r>
          </a:p>
          <a:p>
            <a:pPr fontAlgn="base">
              <a:spcBef>
                <a:spcPct val="0"/>
              </a:spcBef>
              <a:spcAft>
                <a:spcPct val="0"/>
              </a:spcAft>
            </a:pPr>
            <a:r>
              <a:rPr kumimoji="1" lang="en-US" altLang="zh-CN" sz="2400" b="1" dirty="0" smtClean="0">
                <a:solidFill>
                  <a:srgbClr val="0000CC"/>
                </a:solidFill>
                <a:latin typeface="Times New Roman" pitchFamily="18" charset="0"/>
              </a:rPr>
              <a:t>          </a:t>
            </a:r>
            <a:r>
              <a:rPr kumimoji="1" lang="en-US" altLang="zh-CN" sz="2400" b="1" dirty="0" err="1" smtClean="0">
                <a:solidFill>
                  <a:srgbClr val="0000CC"/>
                </a:solidFill>
                <a:latin typeface="Times New Roman" pitchFamily="18" charset="0"/>
              </a:rPr>
              <a:t>EnQuene</a:t>
            </a:r>
            <a:r>
              <a:rPr kumimoji="1" lang="en-US" altLang="zh-CN" sz="2400" b="1" dirty="0" smtClean="0">
                <a:solidFill>
                  <a:srgbClr val="0000CC"/>
                </a:solidFill>
                <a:latin typeface="Times New Roman" pitchFamily="18" charset="0"/>
              </a:rPr>
              <a:t> (</a:t>
            </a:r>
            <a:r>
              <a:rPr kumimoji="1" lang="en-US" altLang="zh-CN" sz="2400" b="1" dirty="0" err="1" smtClean="0">
                <a:solidFill>
                  <a:srgbClr val="0000CC"/>
                </a:solidFill>
                <a:latin typeface="Times New Roman" pitchFamily="18" charset="0"/>
              </a:rPr>
              <a:t>Q,v</a:t>
            </a:r>
            <a:r>
              <a:rPr kumimoji="1" lang="en-US" altLang="zh-CN" sz="2400" b="1" dirty="0" smtClean="0">
                <a:solidFill>
                  <a:srgbClr val="0000CC"/>
                </a:solidFill>
                <a:latin typeface="Times New Roman" pitchFamily="18" charset="0"/>
              </a:rPr>
              <a:t>);           </a:t>
            </a:r>
            <a:r>
              <a:rPr kumimoji="1" lang="en-US" altLang="zh-CN" sz="2000" b="1" dirty="0" smtClean="0">
                <a:solidFill>
                  <a:srgbClr val="000000"/>
                </a:solidFill>
                <a:latin typeface="楷体_GB2312" pitchFamily="49" charset="-122"/>
                <a:ea typeface="楷体_GB2312" pitchFamily="49" charset="-122"/>
              </a:rPr>
              <a:t>// v</a:t>
            </a:r>
            <a:r>
              <a:rPr kumimoji="1" lang="zh-CN" altLang="en-US" sz="2000" b="1" dirty="0" smtClean="0">
                <a:solidFill>
                  <a:srgbClr val="000000"/>
                </a:solidFill>
                <a:latin typeface="楷体_GB2312" pitchFamily="49" charset="-122"/>
                <a:ea typeface="楷体_GB2312" pitchFamily="49" charset="-122"/>
              </a:rPr>
              <a:t>入队列</a:t>
            </a:r>
          </a:p>
          <a:p>
            <a:pPr fontAlgn="base">
              <a:spcBef>
                <a:spcPct val="0"/>
              </a:spcBef>
              <a:spcAft>
                <a:spcPct val="0"/>
              </a:spcAft>
            </a:pPr>
            <a:r>
              <a:rPr kumimoji="1" lang="zh-CN" altLang="en-US" sz="2400" b="1" dirty="0" smtClean="0">
                <a:solidFill>
                  <a:srgbClr val="0000CC"/>
                </a:solidFill>
                <a:latin typeface="Times New Roman" pitchFamily="18" charset="0"/>
              </a:rPr>
              <a:t>          </a:t>
            </a:r>
            <a:r>
              <a:rPr kumimoji="1" lang="en-US" altLang="zh-CN" sz="2400" b="1" dirty="0" smtClean="0">
                <a:solidFill>
                  <a:srgbClr val="FF33CC"/>
                </a:solidFill>
                <a:latin typeface="Times New Roman" pitchFamily="18" charset="0"/>
              </a:rPr>
              <a:t>while (!</a:t>
            </a:r>
            <a:r>
              <a:rPr kumimoji="1" lang="en-US" altLang="zh-CN" sz="2400" b="1" dirty="0" err="1" smtClean="0">
                <a:solidFill>
                  <a:srgbClr val="FF33CC"/>
                </a:solidFill>
                <a:latin typeface="Times New Roman" pitchFamily="18" charset="0"/>
              </a:rPr>
              <a:t>QueneEmpty</a:t>
            </a:r>
            <a:r>
              <a:rPr kumimoji="1" lang="en-US" altLang="zh-CN" sz="2400" b="1" dirty="0" smtClean="0">
                <a:solidFill>
                  <a:srgbClr val="FF33CC"/>
                </a:solidFill>
                <a:latin typeface="Times New Roman" pitchFamily="18" charset="0"/>
              </a:rPr>
              <a:t>(Q))</a:t>
            </a:r>
          </a:p>
          <a:p>
            <a:pPr fontAlgn="base">
              <a:spcBef>
                <a:spcPct val="0"/>
              </a:spcBef>
              <a:spcAft>
                <a:spcPct val="0"/>
              </a:spcAft>
            </a:pPr>
            <a:r>
              <a:rPr kumimoji="1" lang="en-US" altLang="zh-CN" sz="2400" b="1" dirty="0" smtClean="0">
                <a:solidFill>
                  <a:srgbClr val="0000CC"/>
                </a:solidFill>
                <a:latin typeface="Times New Roman" pitchFamily="18" charset="0"/>
              </a:rPr>
              <a:t>        {  </a:t>
            </a:r>
            <a:r>
              <a:rPr kumimoji="1" lang="en-US" altLang="zh-CN" sz="2400" b="1" dirty="0" err="1" smtClean="0">
                <a:solidFill>
                  <a:srgbClr val="FF0000"/>
                </a:solidFill>
                <a:latin typeface="Times New Roman" pitchFamily="18" charset="0"/>
              </a:rPr>
              <a:t>DeQuene</a:t>
            </a:r>
            <a:r>
              <a:rPr kumimoji="1" lang="en-US" altLang="zh-CN" sz="2400" b="1" dirty="0" smtClean="0">
                <a:solidFill>
                  <a:srgbClr val="FF0000"/>
                </a:solidFill>
                <a:latin typeface="Times New Roman" pitchFamily="18" charset="0"/>
              </a:rPr>
              <a:t> (Q, u);            </a:t>
            </a:r>
            <a:r>
              <a:rPr kumimoji="1" lang="en-US" altLang="zh-CN" sz="2000" b="1" dirty="0" smtClean="0">
                <a:solidFill>
                  <a:srgbClr val="000000"/>
                </a:solidFill>
                <a:latin typeface="楷体_GB2312" pitchFamily="49" charset="-122"/>
                <a:ea typeface="楷体_GB2312" pitchFamily="49" charset="-122"/>
              </a:rPr>
              <a:t>// </a:t>
            </a:r>
            <a:r>
              <a:rPr kumimoji="1" lang="zh-CN" altLang="en-US" sz="2000" b="1" dirty="0" smtClean="0">
                <a:solidFill>
                  <a:srgbClr val="000000"/>
                </a:solidFill>
                <a:latin typeface="楷体_GB2312" pitchFamily="49" charset="-122"/>
                <a:ea typeface="楷体_GB2312" pitchFamily="49" charset="-122"/>
              </a:rPr>
              <a:t>队头元素出队并置为</a:t>
            </a:r>
            <a:r>
              <a:rPr kumimoji="1" lang="en-US" altLang="zh-CN" sz="2000" b="1" dirty="0" smtClean="0">
                <a:solidFill>
                  <a:srgbClr val="000000"/>
                </a:solidFill>
                <a:latin typeface="楷体_GB2312" pitchFamily="49" charset="-122"/>
                <a:ea typeface="楷体_GB2312" pitchFamily="49" charset="-122"/>
              </a:rPr>
              <a:t>u</a:t>
            </a:r>
          </a:p>
          <a:p>
            <a:pPr fontAlgn="base">
              <a:spcBef>
                <a:spcPct val="0"/>
              </a:spcBef>
              <a:spcAft>
                <a:spcPct val="0"/>
              </a:spcAft>
            </a:pPr>
            <a:r>
              <a:rPr kumimoji="1" lang="en-US" altLang="zh-CN" sz="2400" b="1" dirty="0" smtClean="0">
                <a:solidFill>
                  <a:srgbClr val="0000CC"/>
                </a:solidFill>
                <a:latin typeface="Times New Roman" pitchFamily="18" charset="0"/>
              </a:rPr>
              <a:t>            </a:t>
            </a:r>
            <a:r>
              <a:rPr kumimoji="1" lang="en-US" altLang="zh-CN" sz="2400" b="1" dirty="0" smtClean="0">
                <a:solidFill>
                  <a:srgbClr val="FF0000"/>
                </a:solidFill>
                <a:latin typeface="Times New Roman" pitchFamily="18" charset="0"/>
              </a:rPr>
              <a:t>for (w=</a:t>
            </a:r>
            <a:r>
              <a:rPr kumimoji="1" lang="en-US" altLang="zh-CN" sz="2400" b="1" dirty="0" err="1" smtClean="0">
                <a:solidFill>
                  <a:srgbClr val="FF0000"/>
                </a:solidFill>
                <a:latin typeface="Times New Roman" pitchFamily="18" charset="0"/>
              </a:rPr>
              <a:t>FirstAdjVex</a:t>
            </a:r>
            <a:r>
              <a:rPr kumimoji="1" lang="en-US" altLang="zh-CN" sz="2400" b="1" dirty="0" smtClean="0">
                <a:solidFill>
                  <a:srgbClr val="FF0000"/>
                </a:solidFill>
                <a:latin typeface="Times New Roman" pitchFamily="18" charset="0"/>
              </a:rPr>
              <a:t>(</a:t>
            </a:r>
            <a:r>
              <a:rPr kumimoji="1" lang="en-US" altLang="zh-CN" sz="2400" b="1" dirty="0" err="1" smtClean="0">
                <a:solidFill>
                  <a:srgbClr val="FF0000"/>
                </a:solidFill>
                <a:latin typeface="Times New Roman" pitchFamily="18" charset="0"/>
              </a:rPr>
              <a:t>G,u</a:t>
            </a:r>
            <a:r>
              <a:rPr kumimoji="1" lang="en-US" altLang="zh-CN" sz="2400" b="1" dirty="0" smtClean="0">
                <a:solidFill>
                  <a:srgbClr val="FF0000"/>
                </a:solidFill>
                <a:latin typeface="Times New Roman" pitchFamily="18" charset="0"/>
              </a:rPr>
              <a:t>); w&gt;=0; w=</a:t>
            </a:r>
            <a:r>
              <a:rPr kumimoji="1" lang="en-US" altLang="zh-CN" sz="2400" b="1" dirty="0" err="1" smtClean="0">
                <a:solidFill>
                  <a:srgbClr val="FF0000"/>
                </a:solidFill>
                <a:latin typeface="Times New Roman" pitchFamily="18" charset="0"/>
              </a:rPr>
              <a:t>NextAdjVex</a:t>
            </a:r>
            <a:r>
              <a:rPr kumimoji="1" lang="en-US" altLang="zh-CN" sz="2400" b="1" dirty="0" smtClean="0">
                <a:solidFill>
                  <a:srgbClr val="FF0000"/>
                </a:solidFill>
                <a:latin typeface="Times New Roman" pitchFamily="18" charset="0"/>
              </a:rPr>
              <a:t>(</a:t>
            </a:r>
            <a:r>
              <a:rPr kumimoji="1" lang="en-US" altLang="zh-CN" sz="2400" b="1" dirty="0" err="1" smtClean="0">
                <a:solidFill>
                  <a:srgbClr val="FF0000"/>
                </a:solidFill>
                <a:latin typeface="Times New Roman" pitchFamily="18" charset="0"/>
              </a:rPr>
              <a:t>G,u,w</a:t>
            </a:r>
            <a:r>
              <a:rPr kumimoji="1" lang="en-US" altLang="zh-CN" sz="2400" b="1" dirty="0" smtClean="0">
                <a:solidFill>
                  <a:srgbClr val="FF0000"/>
                </a:solidFill>
                <a:latin typeface="Times New Roman" pitchFamily="18" charset="0"/>
              </a:rPr>
              <a:t>))</a:t>
            </a:r>
          </a:p>
          <a:p>
            <a:pPr fontAlgn="base">
              <a:spcBef>
                <a:spcPct val="0"/>
              </a:spcBef>
              <a:spcAft>
                <a:spcPct val="0"/>
              </a:spcAft>
            </a:pPr>
            <a:r>
              <a:rPr kumimoji="1" lang="en-US" altLang="zh-CN" sz="2400" b="1" dirty="0" smtClean="0">
                <a:solidFill>
                  <a:srgbClr val="FF0000"/>
                </a:solidFill>
                <a:latin typeface="Times New Roman" pitchFamily="18" charset="0"/>
              </a:rPr>
              <a:t>                if (! Visited [w] )         </a:t>
            </a:r>
            <a:r>
              <a:rPr kumimoji="1" lang="en-US" altLang="zh-CN" sz="2000" b="1" dirty="0" smtClean="0">
                <a:solidFill>
                  <a:srgbClr val="000000"/>
                </a:solidFill>
                <a:latin typeface="楷体_GB2312" pitchFamily="49" charset="-122"/>
                <a:ea typeface="楷体_GB2312" pitchFamily="49" charset="-122"/>
              </a:rPr>
              <a:t>// w</a:t>
            </a:r>
            <a:r>
              <a:rPr kumimoji="1" lang="zh-CN" altLang="en-US" sz="2000" b="1" dirty="0" smtClean="0">
                <a:solidFill>
                  <a:srgbClr val="000000"/>
                </a:solidFill>
                <a:latin typeface="楷体_GB2312" pitchFamily="49" charset="-122"/>
                <a:ea typeface="楷体_GB2312" pitchFamily="49" charset="-122"/>
              </a:rPr>
              <a:t>为</a:t>
            </a:r>
            <a:r>
              <a:rPr kumimoji="1" lang="en-US" altLang="zh-CN" sz="2000" b="1" dirty="0" smtClean="0">
                <a:solidFill>
                  <a:srgbClr val="000000"/>
                </a:solidFill>
                <a:latin typeface="楷体_GB2312" pitchFamily="49" charset="-122"/>
                <a:ea typeface="楷体_GB2312" pitchFamily="49" charset="-122"/>
              </a:rPr>
              <a:t>u</a:t>
            </a:r>
            <a:r>
              <a:rPr kumimoji="1" lang="zh-CN" altLang="en-US" sz="2000" b="1" dirty="0" smtClean="0">
                <a:solidFill>
                  <a:srgbClr val="000000"/>
                </a:solidFill>
                <a:latin typeface="楷体_GB2312" pitchFamily="49" charset="-122"/>
                <a:ea typeface="楷体_GB2312" pitchFamily="49" charset="-122"/>
              </a:rPr>
              <a:t>的尚未访问的邻接顶点</a:t>
            </a:r>
          </a:p>
          <a:p>
            <a:pPr fontAlgn="base">
              <a:spcBef>
                <a:spcPct val="0"/>
              </a:spcBef>
              <a:spcAft>
                <a:spcPct val="0"/>
              </a:spcAft>
            </a:pPr>
            <a:r>
              <a:rPr kumimoji="1" lang="zh-CN" altLang="en-US" sz="2400" b="1" dirty="0" smtClean="0">
                <a:solidFill>
                  <a:srgbClr val="0000CC"/>
                </a:solidFill>
                <a:latin typeface="Times New Roman" pitchFamily="18" charset="0"/>
              </a:rPr>
              <a:t>             </a:t>
            </a:r>
            <a:r>
              <a:rPr kumimoji="1" lang="en-US" altLang="zh-CN" sz="2400" b="1" dirty="0" smtClean="0">
                <a:solidFill>
                  <a:srgbClr val="0000CC"/>
                </a:solidFill>
                <a:latin typeface="Times New Roman" pitchFamily="18" charset="0"/>
              </a:rPr>
              <a:t>{  </a:t>
            </a:r>
            <a:r>
              <a:rPr kumimoji="1" lang="en-US" altLang="zh-CN" sz="2400" b="1" dirty="0" smtClean="0">
                <a:solidFill>
                  <a:srgbClr val="FF0000"/>
                </a:solidFill>
                <a:latin typeface="Times New Roman" pitchFamily="18" charset="0"/>
              </a:rPr>
              <a:t>Visited [w] = TRUE;  Visit(w);</a:t>
            </a:r>
          </a:p>
          <a:p>
            <a:pPr fontAlgn="base">
              <a:spcBef>
                <a:spcPct val="0"/>
              </a:spcBef>
              <a:spcAft>
                <a:spcPct val="0"/>
              </a:spcAft>
            </a:pPr>
            <a:r>
              <a:rPr kumimoji="1" lang="en-US" altLang="zh-CN" sz="2400" b="1" dirty="0" smtClean="0">
                <a:solidFill>
                  <a:srgbClr val="FF0000"/>
                </a:solidFill>
                <a:latin typeface="Times New Roman" pitchFamily="18" charset="0"/>
              </a:rPr>
              <a:t>                 </a:t>
            </a:r>
            <a:r>
              <a:rPr kumimoji="1" lang="en-US" altLang="zh-CN" sz="2400" b="1" dirty="0" err="1" smtClean="0">
                <a:solidFill>
                  <a:srgbClr val="FF0000"/>
                </a:solidFill>
                <a:latin typeface="Times New Roman" pitchFamily="18" charset="0"/>
              </a:rPr>
              <a:t>EnQuene</a:t>
            </a:r>
            <a:r>
              <a:rPr kumimoji="1" lang="en-US" altLang="zh-CN" sz="2400" b="1" dirty="0" smtClean="0">
                <a:solidFill>
                  <a:srgbClr val="FF0000"/>
                </a:solidFill>
                <a:latin typeface="Times New Roman" pitchFamily="18" charset="0"/>
              </a:rPr>
              <a:t> (</a:t>
            </a:r>
            <a:r>
              <a:rPr kumimoji="1" lang="en-US" altLang="zh-CN" sz="2400" b="1" dirty="0" err="1" smtClean="0">
                <a:solidFill>
                  <a:srgbClr val="FF0000"/>
                </a:solidFill>
                <a:latin typeface="Times New Roman" pitchFamily="18" charset="0"/>
              </a:rPr>
              <a:t>Q,w</a:t>
            </a:r>
            <a:r>
              <a:rPr kumimoji="1" lang="en-US" altLang="zh-CN" sz="2400" b="1" dirty="0" smtClean="0">
                <a:solidFill>
                  <a:srgbClr val="FF0000"/>
                </a:solidFill>
                <a:latin typeface="Times New Roman" pitchFamily="18" charset="0"/>
              </a:rPr>
              <a:t>);</a:t>
            </a:r>
          </a:p>
          <a:p>
            <a:pPr fontAlgn="base">
              <a:spcBef>
                <a:spcPct val="0"/>
              </a:spcBef>
              <a:spcAft>
                <a:spcPct val="0"/>
              </a:spcAft>
            </a:pPr>
            <a:r>
              <a:rPr kumimoji="1" lang="en-US" altLang="zh-CN" sz="2400" b="1" dirty="0" smtClean="0">
                <a:solidFill>
                  <a:srgbClr val="0000CC"/>
                </a:solidFill>
                <a:latin typeface="Times New Roman" pitchFamily="18" charset="0"/>
              </a:rPr>
              <a:t>              } //if </a:t>
            </a:r>
          </a:p>
          <a:p>
            <a:pPr fontAlgn="base">
              <a:spcBef>
                <a:spcPct val="0"/>
              </a:spcBef>
              <a:spcAft>
                <a:spcPct val="0"/>
              </a:spcAft>
            </a:pPr>
            <a:r>
              <a:rPr kumimoji="1" lang="en-US" altLang="zh-CN" sz="2400" b="1" dirty="0" smtClean="0">
                <a:solidFill>
                  <a:srgbClr val="0000CC"/>
                </a:solidFill>
                <a:latin typeface="Times New Roman" pitchFamily="18" charset="0"/>
              </a:rPr>
              <a:t>          } //while</a:t>
            </a:r>
          </a:p>
          <a:p>
            <a:pPr fontAlgn="base">
              <a:spcBef>
                <a:spcPct val="0"/>
              </a:spcBef>
              <a:spcAft>
                <a:spcPct val="0"/>
              </a:spcAft>
            </a:pPr>
            <a:r>
              <a:rPr kumimoji="1" lang="en-US" altLang="zh-CN" sz="2400" b="1" dirty="0" smtClean="0">
                <a:solidFill>
                  <a:srgbClr val="0000CC"/>
                </a:solidFill>
                <a:latin typeface="Times New Roman" pitchFamily="18" charset="0"/>
              </a:rPr>
              <a:t>       } // if </a:t>
            </a:r>
          </a:p>
          <a:p>
            <a:pPr fontAlgn="base">
              <a:spcBef>
                <a:spcPct val="0"/>
              </a:spcBef>
              <a:spcAft>
                <a:spcPct val="0"/>
              </a:spcAft>
            </a:pPr>
            <a:r>
              <a:rPr kumimoji="1" lang="en-US" altLang="zh-CN" sz="2400" b="1" dirty="0" smtClean="0">
                <a:solidFill>
                  <a:srgbClr val="0000CC"/>
                </a:solidFill>
                <a:latin typeface="Times New Roman" pitchFamily="18" charset="0"/>
              </a:rPr>
              <a:t>}  // </a:t>
            </a:r>
            <a:r>
              <a:rPr kumimoji="1" lang="en-US" altLang="zh-CN" sz="2400" b="1" dirty="0" err="1" smtClean="0">
                <a:solidFill>
                  <a:srgbClr val="0000CC"/>
                </a:solidFill>
                <a:latin typeface="Times New Roman" pitchFamily="18" charset="0"/>
              </a:rPr>
              <a:t>BFSTraverse</a:t>
            </a:r>
            <a:endParaRPr kumimoji="1" lang="en-US" altLang="zh-CN" sz="2400" b="1" dirty="0" smtClean="0">
              <a:solidFill>
                <a:srgbClr val="000000"/>
              </a:solidFill>
              <a:latin typeface="Times New Roman" pitchFamily="18" charset="0"/>
            </a:endParaRPr>
          </a:p>
        </p:txBody>
      </p:sp>
      <p:sp>
        <p:nvSpPr>
          <p:cNvPr id="117765" name="Rectangle 5"/>
          <p:cNvSpPr>
            <a:spLocks noChangeArrowheads="1"/>
          </p:cNvSpPr>
          <p:nvPr/>
        </p:nvSpPr>
        <p:spPr bwMode="auto">
          <a:xfrm>
            <a:off x="5220072" y="44624"/>
            <a:ext cx="3570208" cy="46166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400" b="1" dirty="0" smtClean="0">
                <a:solidFill>
                  <a:srgbClr val="000000"/>
                </a:solidFill>
                <a:latin typeface="Times New Roman" pitchFamily="18" charset="0"/>
              </a:rPr>
              <a:t>——</a:t>
            </a:r>
            <a:r>
              <a:rPr kumimoji="1" lang="zh-CN" altLang="en-US" sz="2400" b="1" dirty="0" smtClean="0">
                <a:solidFill>
                  <a:srgbClr val="000000"/>
                </a:solidFill>
                <a:latin typeface="楷体_GB2312" pitchFamily="49" charset="-122"/>
                <a:ea typeface="楷体_GB2312" pitchFamily="49" charset="-122"/>
              </a:rPr>
              <a:t>层次遍历应当用队列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117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117765"/>
                                        </p:tgtEl>
                                        <p:attrNameLst>
                                          <p:attrName>style.visibility</p:attrName>
                                        </p:attrNameLst>
                                      </p:cBhvr>
                                      <p:to>
                                        <p:strVal val="visible"/>
                                      </p:to>
                                    </p:set>
                                    <p:anim calcmode="lin" valueType="num">
                                      <p:cBhvr>
                                        <p:cTn id="11" dur="500" fill="hold"/>
                                        <p:tgtEl>
                                          <p:spTgt spid="117765"/>
                                        </p:tgtEl>
                                        <p:attrNameLst>
                                          <p:attrName>ppt_w</p:attrName>
                                        </p:attrNameLst>
                                      </p:cBhvr>
                                      <p:tavLst>
                                        <p:tav tm="0">
                                          <p:val>
                                            <p:fltVal val="0"/>
                                          </p:val>
                                        </p:tav>
                                        <p:tav tm="100000">
                                          <p:val>
                                            <p:strVal val="#ppt_w"/>
                                          </p:val>
                                        </p:tav>
                                      </p:tavLst>
                                    </p:anim>
                                    <p:anim calcmode="lin" valueType="num">
                                      <p:cBhvr>
                                        <p:cTn id="12" dur="500" fill="hold"/>
                                        <p:tgtEl>
                                          <p:spTgt spid="117765"/>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7763"/>
                                        </p:tgtEl>
                                        <p:attrNameLst>
                                          <p:attrName>style.visibility</p:attrName>
                                        </p:attrNameLst>
                                      </p:cBhvr>
                                      <p:to>
                                        <p:strVal val="visible"/>
                                      </p:to>
                                    </p:set>
                                    <p:animEffect transition="in" filter="wipe(up)">
                                      <p:cBhvr>
                                        <p:cTn id="1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763" grpId="0"/>
      <p:bldP spid="11776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771972" y="569119"/>
            <a:ext cx="3656012" cy="555625"/>
          </a:xfrm>
        </p:spPr>
        <p:txBody>
          <a:bodyPr/>
          <a:lstStyle/>
          <a:p>
            <a:pPr algn="l"/>
            <a:r>
              <a:rPr lang="en-US" altLang="zh-CN" sz="2800" b="1" dirty="0" smtClean="0">
                <a:solidFill>
                  <a:srgbClr val="FF0000"/>
                </a:solidFill>
                <a:latin typeface="Times New Roman" pitchFamily="18" charset="0"/>
                <a:ea typeface="黑体" pitchFamily="2" charset="-122"/>
              </a:rPr>
              <a:t>BFS</a:t>
            </a:r>
            <a:r>
              <a:rPr lang="en-US" altLang="zh-CN" sz="2800" b="1" dirty="0" smtClean="0">
                <a:solidFill>
                  <a:srgbClr val="FF0000"/>
                </a:solidFill>
                <a:effectLst>
                  <a:outerShdw blurRad="38100" dist="38100" dir="2700000" algn="tl">
                    <a:srgbClr val="C0C0C0"/>
                  </a:outerShdw>
                </a:effectLst>
                <a:ea typeface="黑体" pitchFamily="2" charset="-122"/>
              </a:rPr>
              <a:t> </a:t>
            </a:r>
            <a:r>
              <a:rPr lang="zh-CN" altLang="en-US" sz="2800" b="1" dirty="0">
                <a:solidFill>
                  <a:srgbClr val="FF0000"/>
                </a:solidFill>
                <a:latin typeface="楷体_GB2312" pitchFamily="49" charset="-122"/>
                <a:ea typeface="楷体_GB2312" pitchFamily="49" charset="-122"/>
              </a:rPr>
              <a:t>算法效率分析</a:t>
            </a:r>
            <a:r>
              <a:rPr lang="en-US" altLang="zh-CN" sz="2800" b="1" dirty="0">
                <a:solidFill>
                  <a:srgbClr val="FF0000"/>
                </a:solidFill>
                <a:latin typeface="楷体_GB2312" pitchFamily="49" charset="-122"/>
                <a:ea typeface="楷体_GB2312" pitchFamily="49" charset="-122"/>
              </a:rPr>
              <a:t>:</a:t>
            </a:r>
          </a:p>
        </p:txBody>
      </p:sp>
      <p:sp>
        <p:nvSpPr>
          <p:cNvPr id="118788" name="Rectangle 4"/>
          <p:cNvSpPr>
            <a:spLocks noChangeArrowheads="1"/>
          </p:cNvSpPr>
          <p:nvPr/>
        </p:nvSpPr>
        <p:spPr bwMode="auto">
          <a:xfrm>
            <a:off x="468313" y="3789363"/>
            <a:ext cx="8202612" cy="2540183"/>
          </a:xfrm>
          <a:prstGeom prst="rect">
            <a:avLst/>
          </a:prstGeom>
          <a:noFill/>
          <a:ln w="9525">
            <a:noFill/>
            <a:miter lim="800000"/>
            <a:headEnd/>
            <a:tailEnd/>
          </a:ln>
          <a:effectLst/>
        </p:spPr>
        <p:txBody>
          <a:bodyPr>
            <a:spAutoFit/>
          </a:bodyPr>
          <a:lstStyle/>
          <a:p>
            <a:pPr marL="285750" indent="-285750" fontAlgn="base">
              <a:spcBef>
                <a:spcPct val="0"/>
              </a:spcBef>
              <a:spcAft>
                <a:spcPct val="0"/>
              </a:spcAft>
            </a:pPr>
            <a:r>
              <a:rPr kumimoji="1" lang="en-US" altLang="zh-CN" sz="2800" b="1" dirty="0" smtClean="0">
                <a:solidFill>
                  <a:srgbClr val="000000"/>
                </a:solidFill>
                <a:effectLst>
                  <a:outerShdw blurRad="38100" dist="38100" dir="2700000" algn="tl">
                    <a:srgbClr val="C0C0C0"/>
                  </a:outerShdw>
                </a:effectLst>
                <a:latin typeface="Times New Roman" pitchFamily="18" charset="0"/>
                <a:ea typeface="仿宋_GB2312" pitchFamily="49" charset="-122"/>
              </a:rPr>
              <a:t>DFS</a:t>
            </a:r>
            <a:r>
              <a:rPr kumimoji="1" lang="zh-CN" altLang="en-US" sz="2800" b="1" dirty="0" smtClean="0">
                <a:solidFill>
                  <a:srgbClr val="000000"/>
                </a:solidFill>
                <a:effectLst>
                  <a:outerShdw blurRad="38100" dist="38100" dir="2700000" algn="tl">
                    <a:srgbClr val="C0C0C0"/>
                  </a:outerShdw>
                </a:effectLst>
                <a:latin typeface="Times New Roman" pitchFamily="18" charset="0"/>
                <a:ea typeface="仿宋_GB2312" pitchFamily="49" charset="-122"/>
              </a:rPr>
              <a:t>与</a:t>
            </a:r>
            <a:r>
              <a:rPr kumimoji="1" lang="en-US" altLang="zh-CN" sz="2800" b="1" dirty="0" smtClean="0">
                <a:solidFill>
                  <a:srgbClr val="000000"/>
                </a:solidFill>
                <a:effectLst>
                  <a:outerShdw blurRad="38100" dist="38100" dir="2700000" algn="tl">
                    <a:srgbClr val="C0C0C0"/>
                  </a:outerShdw>
                </a:effectLst>
                <a:latin typeface="Times New Roman" pitchFamily="18" charset="0"/>
                <a:ea typeface="仿宋_GB2312" pitchFamily="49" charset="-122"/>
              </a:rPr>
              <a:t>BFS</a:t>
            </a:r>
            <a:r>
              <a:rPr kumimoji="1" lang="zh-CN" altLang="en-US" sz="2800" b="1" dirty="0" smtClean="0">
                <a:solidFill>
                  <a:srgbClr val="000000"/>
                </a:solidFill>
                <a:effectLst>
                  <a:outerShdw blurRad="38100" dist="38100" dir="2700000" algn="tl">
                    <a:srgbClr val="C0C0C0"/>
                  </a:outerShdw>
                </a:effectLst>
                <a:latin typeface="Times New Roman" pitchFamily="18" charset="0"/>
                <a:ea typeface="仿宋_GB2312" pitchFamily="49" charset="-122"/>
              </a:rPr>
              <a:t>之比较：</a:t>
            </a:r>
          </a:p>
          <a:p>
            <a:pPr marL="285750" indent="-285750" fontAlgn="base">
              <a:spcBef>
                <a:spcPct val="20000"/>
              </a:spcBef>
              <a:spcAft>
                <a:spcPct val="0"/>
              </a:spcAft>
              <a:buFontTx/>
              <a:buChar char="•"/>
            </a:pPr>
            <a:r>
              <a:rPr kumimoji="1" lang="zh-CN" altLang="en-US" sz="2600" b="1" dirty="0" smtClean="0">
                <a:solidFill>
                  <a:srgbClr val="0000CC"/>
                </a:solidFill>
                <a:latin typeface="楷体_GB2312" pitchFamily="49" charset="-122"/>
                <a:ea typeface="楷体_GB2312" pitchFamily="49" charset="-122"/>
              </a:rPr>
              <a:t>空间复杂度相同，都是</a:t>
            </a:r>
            <a:r>
              <a:rPr kumimoji="1" lang="en-US" altLang="zh-CN" sz="2600" b="1" dirty="0" smtClean="0">
                <a:solidFill>
                  <a:srgbClr val="0000CC"/>
                </a:solidFill>
                <a:latin typeface="楷体_GB2312" pitchFamily="49" charset="-122"/>
                <a:ea typeface="楷体_GB2312" pitchFamily="49" charset="-122"/>
              </a:rPr>
              <a:t>O(n)(</a:t>
            </a:r>
            <a:r>
              <a:rPr kumimoji="1" lang="zh-CN" altLang="en-US" sz="2600" b="1" dirty="0" smtClean="0">
                <a:solidFill>
                  <a:srgbClr val="0000CC"/>
                </a:solidFill>
                <a:latin typeface="楷体_GB2312" pitchFamily="49" charset="-122"/>
                <a:ea typeface="楷体_GB2312" pitchFamily="49" charset="-122"/>
              </a:rPr>
              <a:t>借用了堆栈或队列）；</a:t>
            </a:r>
          </a:p>
          <a:p>
            <a:pPr marL="285750" indent="-285750" fontAlgn="base">
              <a:spcBef>
                <a:spcPct val="20000"/>
              </a:spcBef>
              <a:spcAft>
                <a:spcPct val="0"/>
              </a:spcAft>
              <a:buFontTx/>
              <a:buChar char="•"/>
            </a:pPr>
            <a:r>
              <a:rPr kumimoji="1" lang="zh-CN" altLang="en-US" sz="2600" b="1" dirty="0" smtClean="0">
                <a:solidFill>
                  <a:srgbClr val="0000CC"/>
                </a:solidFill>
                <a:latin typeface="楷体_GB2312" pitchFamily="49" charset="-122"/>
                <a:ea typeface="楷体_GB2312" pitchFamily="49" charset="-122"/>
              </a:rPr>
              <a:t>时间复杂度只与存储结构（邻接矩阵或邻接表）有关，而与搜索路径无关。</a:t>
            </a:r>
            <a:endParaRPr kumimoji="1" lang="en-US" altLang="zh-CN" sz="2600" b="1" dirty="0" smtClean="0">
              <a:solidFill>
                <a:srgbClr val="0000CC"/>
              </a:solidFill>
              <a:latin typeface="楷体_GB2312" pitchFamily="49" charset="-122"/>
              <a:ea typeface="楷体_GB2312" pitchFamily="49" charset="-122"/>
            </a:endParaRPr>
          </a:p>
          <a:p>
            <a:pPr marL="285750" indent="-285750" fontAlgn="base">
              <a:spcBef>
                <a:spcPts val="2000"/>
              </a:spcBef>
              <a:spcAft>
                <a:spcPct val="0"/>
              </a:spcAft>
              <a:buFontTx/>
              <a:buChar char="•"/>
            </a:pPr>
            <a:r>
              <a:rPr kumimoji="1" lang="zh-CN" altLang="en-US" sz="2600" b="1" dirty="0" smtClean="0">
                <a:solidFill>
                  <a:srgbClr val="FF0000"/>
                </a:solidFill>
                <a:latin typeface="楷体_GB2312" pitchFamily="49" charset="-122"/>
                <a:ea typeface="楷体_GB2312" pitchFamily="49" charset="-122"/>
              </a:rPr>
              <a:t>深度优先生成树、广度优先生成树：</a:t>
            </a:r>
            <a:r>
              <a:rPr kumimoji="1" lang="en-US" altLang="zh-CN" sz="2600" b="1" dirty="0" smtClean="0">
                <a:solidFill>
                  <a:srgbClr val="0000FF"/>
                </a:solidFill>
                <a:latin typeface="楷体_GB2312" pitchFamily="49" charset="-122"/>
                <a:ea typeface="楷体_GB2312" pitchFamily="49" charset="-122"/>
              </a:rPr>
              <a:t>P168</a:t>
            </a:r>
            <a:endParaRPr kumimoji="1" lang="zh-CN" altLang="en-US" sz="2600" b="1" dirty="0" smtClean="0">
              <a:solidFill>
                <a:srgbClr val="0000FF"/>
              </a:solidFill>
              <a:latin typeface="楷体_GB2312" pitchFamily="49" charset="-122"/>
              <a:ea typeface="楷体_GB2312" pitchFamily="49" charset="-122"/>
            </a:endParaRPr>
          </a:p>
        </p:txBody>
      </p:sp>
      <p:sp>
        <p:nvSpPr>
          <p:cNvPr id="118789" name="Rectangle 5"/>
          <p:cNvSpPr>
            <a:spLocks noChangeArrowheads="1"/>
          </p:cNvSpPr>
          <p:nvPr/>
        </p:nvSpPr>
        <p:spPr bwMode="auto">
          <a:xfrm>
            <a:off x="304800" y="1295400"/>
            <a:ext cx="8458200" cy="2286000"/>
          </a:xfrm>
          <a:prstGeom prst="rect">
            <a:avLst/>
          </a:prstGeom>
          <a:noFill/>
          <a:ln w="9525">
            <a:noFill/>
            <a:miter lim="800000"/>
            <a:headEnd/>
            <a:tailEnd/>
          </a:ln>
          <a:effectLst/>
        </p:spPr>
        <p:txBody>
          <a:bodyPr lIns="92075" tIns="46038" rIns="92075" bIns="46038"/>
          <a:lstStyle/>
          <a:p>
            <a:pPr marL="342900" indent="-342900" fontAlgn="base">
              <a:spcBef>
                <a:spcPct val="50000"/>
              </a:spcBef>
              <a:spcAft>
                <a:spcPct val="0"/>
              </a:spcAft>
              <a:buFontTx/>
              <a:buChar char="•"/>
            </a:pPr>
            <a:r>
              <a:rPr lang="zh-CN" altLang="en-US" sz="2600" b="1" dirty="0" smtClean="0">
                <a:solidFill>
                  <a:srgbClr val="000000"/>
                </a:solidFill>
                <a:ea typeface="楷体_GB2312" pitchFamily="49" charset="-122"/>
              </a:rPr>
              <a:t>如果使用邻接表来表示图，则</a:t>
            </a:r>
            <a:r>
              <a:rPr lang="en-US" altLang="zh-CN" sz="2600" b="1" dirty="0" smtClean="0">
                <a:solidFill>
                  <a:srgbClr val="000000"/>
                </a:solidFill>
                <a:ea typeface="楷体_GB2312" pitchFamily="49" charset="-122"/>
              </a:rPr>
              <a:t>BFS</a:t>
            </a:r>
            <a:r>
              <a:rPr lang="zh-CN" altLang="en-US" sz="2600" b="1" dirty="0" smtClean="0">
                <a:solidFill>
                  <a:srgbClr val="000000"/>
                </a:solidFill>
                <a:ea typeface="楷体_GB2312" pitchFamily="49" charset="-122"/>
              </a:rPr>
              <a:t>循环的总时间代价为</a:t>
            </a:r>
            <a:r>
              <a:rPr lang="zh-CN" altLang="en-US" sz="2600" b="1" dirty="0" smtClean="0">
                <a:solidFill>
                  <a:srgbClr val="000000"/>
                </a:solidFill>
                <a:ea typeface="仿宋_GB2312" pitchFamily="49" charset="-122"/>
              </a:rPr>
              <a:t> </a:t>
            </a:r>
            <a:r>
              <a:rPr lang="en-US" altLang="zh-CN" sz="2600" b="1" dirty="0" smtClean="0">
                <a:solidFill>
                  <a:srgbClr val="000000"/>
                </a:solidFill>
                <a:ea typeface="仿宋_GB2312" pitchFamily="49" charset="-122"/>
              </a:rPr>
              <a:t>d</a:t>
            </a:r>
            <a:r>
              <a:rPr lang="en-US" altLang="zh-CN" sz="2600" b="1" baseline="-25000" dirty="0" smtClean="0">
                <a:solidFill>
                  <a:srgbClr val="000000"/>
                </a:solidFill>
                <a:ea typeface="仿宋_GB2312" pitchFamily="49" charset="-122"/>
              </a:rPr>
              <a:t>0</a:t>
            </a:r>
            <a:r>
              <a:rPr lang="en-US" altLang="zh-CN" sz="2600" b="1" dirty="0" smtClean="0">
                <a:solidFill>
                  <a:srgbClr val="000000"/>
                </a:solidFill>
                <a:ea typeface="仿宋_GB2312" pitchFamily="49" charset="-122"/>
              </a:rPr>
              <a:t> + d</a:t>
            </a:r>
            <a:r>
              <a:rPr lang="en-US" altLang="zh-CN" sz="2600" b="1" baseline="-25000" dirty="0" smtClean="0">
                <a:solidFill>
                  <a:srgbClr val="000000"/>
                </a:solidFill>
                <a:ea typeface="仿宋_GB2312" pitchFamily="49" charset="-122"/>
              </a:rPr>
              <a:t>1</a:t>
            </a:r>
            <a:r>
              <a:rPr lang="en-US" altLang="zh-CN" sz="2600" b="1" dirty="0" smtClean="0">
                <a:solidFill>
                  <a:srgbClr val="000000"/>
                </a:solidFill>
                <a:ea typeface="仿宋_GB2312" pitchFamily="49" charset="-122"/>
              </a:rPr>
              <a:t> + … + d</a:t>
            </a:r>
            <a:r>
              <a:rPr lang="en-US" altLang="zh-CN" sz="2600" b="1" i="1" baseline="-25000" dirty="0" smtClean="0">
                <a:solidFill>
                  <a:srgbClr val="000000"/>
                </a:solidFill>
                <a:ea typeface="仿宋_GB2312" pitchFamily="49" charset="-122"/>
              </a:rPr>
              <a:t>n</a:t>
            </a:r>
            <a:r>
              <a:rPr lang="en-US" altLang="zh-CN" sz="2600" b="1" baseline="-25000" dirty="0" smtClean="0">
                <a:solidFill>
                  <a:srgbClr val="000000"/>
                </a:solidFill>
                <a:ea typeface="仿宋_GB2312" pitchFamily="49" charset="-122"/>
              </a:rPr>
              <a:t>-1</a:t>
            </a:r>
            <a:r>
              <a:rPr lang="en-US" altLang="zh-CN" sz="2600" b="1" dirty="0" smtClean="0">
                <a:solidFill>
                  <a:srgbClr val="000000"/>
                </a:solidFill>
                <a:ea typeface="仿宋_GB2312" pitchFamily="49" charset="-122"/>
              </a:rPr>
              <a:t> = O(</a:t>
            </a:r>
            <a:r>
              <a:rPr lang="en-US" altLang="zh-CN" sz="2600" b="1" i="1" dirty="0" smtClean="0">
                <a:solidFill>
                  <a:srgbClr val="000000"/>
                </a:solidFill>
                <a:ea typeface="仿宋_GB2312" pitchFamily="49" charset="-122"/>
              </a:rPr>
              <a:t>e</a:t>
            </a:r>
            <a:r>
              <a:rPr lang="en-US" altLang="zh-CN" sz="2600" b="1" dirty="0" smtClean="0">
                <a:solidFill>
                  <a:srgbClr val="000000"/>
                </a:solidFill>
                <a:ea typeface="仿宋_GB2312" pitchFamily="49" charset="-122"/>
              </a:rPr>
              <a:t>)</a:t>
            </a:r>
            <a:r>
              <a:rPr lang="zh-CN" altLang="en-US" sz="2600" b="1" dirty="0" smtClean="0">
                <a:solidFill>
                  <a:srgbClr val="000000"/>
                </a:solidFill>
                <a:ea typeface="仿宋_GB2312" pitchFamily="49" charset="-122"/>
              </a:rPr>
              <a:t>，</a:t>
            </a:r>
            <a:r>
              <a:rPr lang="zh-CN" altLang="en-US" sz="2600" b="1" dirty="0" smtClean="0">
                <a:solidFill>
                  <a:srgbClr val="000000"/>
                </a:solidFill>
                <a:ea typeface="楷体_GB2312" pitchFamily="49" charset="-122"/>
              </a:rPr>
              <a:t>其中的</a:t>
            </a:r>
            <a:r>
              <a:rPr lang="zh-CN" altLang="en-US" sz="2600" b="1" dirty="0" smtClean="0">
                <a:solidFill>
                  <a:srgbClr val="000000"/>
                </a:solidFill>
                <a:ea typeface="仿宋_GB2312" pitchFamily="49" charset="-122"/>
              </a:rPr>
              <a:t> </a:t>
            </a:r>
            <a:r>
              <a:rPr lang="en-US" altLang="zh-CN" sz="2600" b="1" dirty="0" err="1" smtClean="0">
                <a:solidFill>
                  <a:srgbClr val="000000"/>
                </a:solidFill>
                <a:ea typeface="仿宋_GB2312" pitchFamily="49" charset="-122"/>
              </a:rPr>
              <a:t>d</a:t>
            </a:r>
            <a:r>
              <a:rPr lang="en-US" altLang="zh-CN" sz="2600" b="1" i="1" baseline="-25000" dirty="0" err="1" smtClean="0">
                <a:solidFill>
                  <a:srgbClr val="000000"/>
                </a:solidFill>
                <a:ea typeface="仿宋_GB2312" pitchFamily="49" charset="-122"/>
              </a:rPr>
              <a:t>i</a:t>
            </a:r>
            <a:r>
              <a:rPr lang="en-US" altLang="zh-CN" sz="2600" b="1" i="1" baseline="-25000" dirty="0" smtClean="0">
                <a:solidFill>
                  <a:srgbClr val="000000"/>
                </a:solidFill>
                <a:ea typeface="仿宋_GB2312" pitchFamily="49" charset="-122"/>
              </a:rPr>
              <a:t> </a:t>
            </a:r>
            <a:r>
              <a:rPr lang="zh-CN" altLang="en-US" sz="2600" b="1" dirty="0" smtClean="0">
                <a:solidFill>
                  <a:srgbClr val="000000"/>
                </a:solidFill>
                <a:ea typeface="楷体_GB2312" pitchFamily="49" charset="-122"/>
              </a:rPr>
              <a:t>是顶点</a:t>
            </a:r>
            <a:r>
              <a:rPr lang="zh-CN" altLang="en-US" sz="2600" b="1" dirty="0" smtClean="0">
                <a:solidFill>
                  <a:srgbClr val="000000"/>
                </a:solidFill>
                <a:ea typeface="仿宋_GB2312" pitchFamily="49" charset="-122"/>
              </a:rPr>
              <a:t> </a:t>
            </a:r>
            <a:r>
              <a:rPr lang="en-US" altLang="zh-CN" sz="2600" b="1" i="1" dirty="0" err="1" smtClean="0">
                <a:solidFill>
                  <a:srgbClr val="000000"/>
                </a:solidFill>
                <a:ea typeface="仿宋_GB2312" pitchFamily="49" charset="-122"/>
              </a:rPr>
              <a:t>i</a:t>
            </a:r>
            <a:r>
              <a:rPr lang="en-US" altLang="zh-CN" sz="2600" b="1" i="1" dirty="0" smtClean="0">
                <a:solidFill>
                  <a:srgbClr val="000000"/>
                </a:solidFill>
                <a:ea typeface="仿宋_GB2312" pitchFamily="49" charset="-122"/>
              </a:rPr>
              <a:t> </a:t>
            </a:r>
            <a:r>
              <a:rPr lang="zh-CN" altLang="en-US" sz="2600" b="1" dirty="0" smtClean="0">
                <a:solidFill>
                  <a:srgbClr val="000000"/>
                </a:solidFill>
                <a:ea typeface="楷体_GB2312" pitchFamily="49" charset="-122"/>
              </a:rPr>
              <a:t>的度</a:t>
            </a:r>
            <a:r>
              <a:rPr lang="zh-CN" altLang="en-US" sz="2600" b="1" dirty="0" smtClean="0">
                <a:solidFill>
                  <a:srgbClr val="000000"/>
                </a:solidFill>
                <a:ea typeface="仿宋_GB2312" pitchFamily="49" charset="-122"/>
              </a:rPr>
              <a:t>。</a:t>
            </a:r>
          </a:p>
          <a:p>
            <a:pPr marL="342900" indent="-342900" fontAlgn="base">
              <a:spcBef>
                <a:spcPct val="50000"/>
              </a:spcBef>
              <a:spcAft>
                <a:spcPct val="0"/>
              </a:spcAft>
              <a:buFontTx/>
              <a:buChar char="•"/>
            </a:pPr>
            <a:r>
              <a:rPr lang="zh-CN" altLang="en-US" sz="2600" b="1" dirty="0" smtClean="0">
                <a:solidFill>
                  <a:srgbClr val="000000"/>
                </a:solidFill>
                <a:ea typeface="楷体_GB2312" pitchFamily="49" charset="-122"/>
              </a:rPr>
              <a:t>如果使用邻接矩阵，则</a:t>
            </a:r>
            <a:r>
              <a:rPr lang="en-US" altLang="zh-CN" sz="2600" b="1" dirty="0" smtClean="0">
                <a:solidFill>
                  <a:srgbClr val="000000"/>
                </a:solidFill>
                <a:ea typeface="楷体_GB2312" pitchFamily="49" charset="-122"/>
              </a:rPr>
              <a:t>BFS</a:t>
            </a:r>
            <a:r>
              <a:rPr lang="zh-CN" altLang="en-US" sz="2600" b="1" dirty="0" smtClean="0">
                <a:solidFill>
                  <a:srgbClr val="000000"/>
                </a:solidFill>
                <a:ea typeface="楷体_GB2312" pitchFamily="49" charset="-122"/>
              </a:rPr>
              <a:t>对于每一个被访问到的顶点，都要循环检测矩阵中的整整一行（</a:t>
            </a:r>
            <a:r>
              <a:rPr lang="zh-CN" altLang="en-US" sz="2600" b="1" dirty="0" smtClean="0">
                <a:solidFill>
                  <a:srgbClr val="000000"/>
                </a:solidFill>
                <a:ea typeface="仿宋_GB2312" pitchFamily="49" charset="-122"/>
              </a:rPr>
              <a:t> </a:t>
            </a:r>
            <a:r>
              <a:rPr lang="en-US" altLang="zh-CN" sz="2600" b="1" i="1" dirty="0" smtClean="0">
                <a:solidFill>
                  <a:srgbClr val="000000"/>
                </a:solidFill>
                <a:ea typeface="仿宋_GB2312" pitchFamily="49" charset="-122"/>
              </a:rPr>
              <a:t>n </a:t>
            </a:r>
            <a:r>
              <a:rPr lang="zh-CN" altLang="en-US" sz="2600" b="1" dirty="0" smtClean="0">
                <a:solidFill>
                  <a:srgbClr val="000000"/>
                </a:solidFill>
                <a:ea typeface="楷体_GB2312" pitchFamily="49" charset="-122"/>
              </a:rPr>
              <a:t>个元素），总的时间代价为</a:t>
            </a:r>
            <a:r>
              <a:rPr lang="en-US" altLang="zh-CN" sz="2600" b="1" dirty="0" smtClean="0">
                <a:solidFill>
                  <a:srgbClr val="000000"/>
                </a:solidFill>
                <a:ea typeface="仿宋_GB2312" pitchFamily="49" charset="-122"/>
              </a:rPr>
              <a:t>O(</a:t>
            </a:r>
            <a:r>
              <a:rPr lang="en-US" altLang="zh-CN" sz="2600" b="1" i="1" dirty="0" smtClean="0">
                <a:solidFill>
                  <a:srgbClr val="000000"/>
                </a:solidFill>
                <a:ea typeface="仿宋_GB2312" pitchFamily="49" charset="-122"/>
              </a:rPr>
              <a:t>n</a:t>
            </a:r>
            <a:r>
              <a:rPr lang="en-US" altLang="zh-CN" sz="2600" b="1" baseline="30000" dirty="0" smtClean="0">
                <a:solidFill>
                  <a:srgbClr val="000000"/>
                </a:solidFill>
                <a:ea typeface="仿宋_GB2312" pitchFamily="49" charset="-122"/>
              </a:rPr>
              <a:t>2</a:t>
            </a:r>
            <a:r>
              <a:rPr lang="en-US" altLang="zh-CN" sz="2600" b="1" dirty="0" smtClean="0">
                <a:solidFill>
                  <a:srgbClr val="000000"/>
                </a:solidFill>
                <a:ea typeface="仿宋_GB2312" pitchFamily="49" charset="-122"/>
              </a:rPr>
              <a:t>)</a:t>
            </a:r>
            <a:r>
              <a:rPr lang="zh-CN" altLang="en-US" sz="2600" b="1" dirty="0" smtClean="0">
                <a:solidFill>
                  <a:srgbClr val="000000"/>
                </a:solidFill>
                <a:ea typeface="仿宋_GB2312" pitchFamily="49" charset="-122"/>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18788">
                                            <p:txEl>
                                              <p:pRg st="0" end="0"/>
                                            </p:txEl>
                                          </p:spTgt>
                                        </p:tgtEl>
                                        <p:attrNameLst>
                                          <p:attrName>style.visibility</p:attrName>
                                        </p:attrNameLst>
                                      </p:cBhvr>
                                      <p:to>
                                        <p:strVal val="visible"/>
                                      </p:to>
                                    </p:set>
                                    <p:anim calcmode="lin" valueType="num">
                                      <p:cBhvr>
                                        <p:cTn id="15" dur="500" fill="hold"/>
                                        <p:tgtEl>
                                          <p:spTgt spid="118788">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1187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18788">
                                            <p:txEl>
                                              <p:pRg st="1" end="1"/>
                                            </p:txEl>
                                          </p:spTgt>
                                        </p:tgtEl>
                                        <p:attrNameLst>
                                          <p:attrName>style.visibility</p:attrName>
                                        </p:attrNameLst>
                                      </p:cBhvr>
                                      <p:to>
                                        <p:strVal val="visible"/>
                                      </p:to>
                                    </p:set>
                                    <p:anim calcmode="lin" valueType="num">
                                      <p:cBhvr>
                                        <p:cTn id="21" dur="500" fill="hold"/>
                                        <p:tgtEl>
                                          <p:spTgt spid="118788">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11878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118788">
                                            <p:txEl>
                                              <p:pRg st="2" end="2"/>
                                            </p:txEl>
                                          </p:spTgt>
                                        </p:tgtEl>
                                        <p:attrNameLst>
                                          <p:attrName>style.visibility</p:attrName>
                                        </p:attrNameLst>
                                      </p:cBhvr>
                                      <p:to>
                                        <p:strVal val="visible"/>
                                      </p:to>
                                    </p:set>
                                    <p:anim calcmode="lin" valueType="num">
                                      <p:cBhvr>
                                        <p:cTn id="27" dur="500" fill="hold"/>
                                        <p:tgtEl>
                                          <p:spTgt spid="118788">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11878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118788">
                                            <p:txEl>
                                              <p:pRg st="3" end="3"/>
                                            </p:txEl>
                                          </p:spTgt>
                                        </p:tgtEl>
                                        <p:attrNameLst>
                                          <p:attrName>style.visibility</p:attrName>
                                        </p:attrNameLst>
                                      </p:cBhvr>
                                      <p:to>
                                        <p:strVal val="visible"/>
                                      </p:to>
                                    </p:set>
                                    <p:anim calcmode="lin" valueType="num">
                                      <p:cBhvr>
                                        <p:cTn id="33" dur="500" fill="hold"/>
                                        <p:tgtEl>
                                          <p:spTgt spid="118788">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18788">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uild="p" autoUpdateAnimBg="0"/>
      <p:bldP spid="11878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pPr lvl="1"/>
            <a:r>
              <a:rPr lang="en-US" altLang="zh-CN" dirty="0" smtClean="0"/>
              <a:t>4.n</a:t>
            </a:r>
            <a:r>
              <a:rPr lang="zh-CN" altLang="en-US" dirty="0" smtClean="0"/>
              <a:t>个顶点的连通图用邻接距阵表示时，该距阵至少有（   ）个非零元素</a:t>
            </a:r>
            <a:endParaRPr lang="en-US" altLang="zh-CN" dirty="0" smtClean="0"/>
          </a:p>
          <a:p>
            <a:pPr marL="457200" lvl="1" indent="0">
              <a:buNone/>
            </a:pPr>
            <a:r>
              <a:rPr lang="en-US" altLang="zh-CN" dirty="0" smtClean="0"/>
              <a:t>A</a:t>
            </a:r>
            <a:r>
              <a:rPr lang="zh-CN" altLang="zh-CN" dirty="0" smtClean="0"/>
              <a:t>．</a:t>
            </a:r>
            <a:r>
              <a:rPr lang="en-US" altLang="zh-CN" dirty="0" smtClean="0"/>
              <a:t>n              B</a:t>
            </a:r>
            <a:r>
              <a:rPr lang="zh-CN" altLang="zh-CN" dirty="0" smtClean="0"/>
              <a:t>．</a:t>
            </a:r>
            <a:r>
              <a:rPr lang="en-US" altLang="zh-CN" dirty="0" smtClean="0"/>
              <a:t>2(n-1)         C</a:t>
            </a:r>
            <a:r>
              <a:rPr lang="zh-CN" altLang="zh-CN" dirty="0" smtClean="0"/>
              <a:t>．</a:t>
            </a:r>
            <a:r>
              <a:rPr lang="en-US" altLang="zh-CN" dirty="0" smtClean="0"/>
              <a:t>n/2           D</a:t>
            </a:r>
            <a:r>
              <a:rPr lang="zh-CN" altLang="zh-CN" dirty="0" smtClean="0"/>
              <a:t>．</a:t>
            </a:r>
            <a:r>
              <a:rPr lang="en-US" altLang="zh-CN" dirty="0" smtClean="0"/>
              <a:t>n</a:t>
            </a:r>
            <a:r>
              <a:rPr lang="en-US" altLang="zh-CN" baseline="30000" dirty="0" smtClean="0"/>
              <a:t>2</a:t>
            </a:r>
            <a:r>
              <a:rPr lang="en-US" altLang="zh-CN" dirty="0" smtClean="0"/>
              <a:t> </a:t>
            </a:r>
            <a:endParaRPr lang="zh-CN" altLang="zh-CN" dirty="0" smtClean="0"/>
          </a:p>
          <a:p>
            <a:pPr lvl="1"/>
            <a:r>
              <a:rPr lang="en-US" altLang="zh-CN" dirty="0" smtClean="0"/>
              <a:t>6.</a:t>
            </a:r>
            <a:r>
              <a:rPr lang="zh-CN" altLang="en-US" dirty="0" smtClean="0"/>
              <a:t>若</a:t>
            </a:r>
            <a:r>
              <a:rPr lang="zh-CN" altLang="en-US" dirty="0"/>
              <a:t>从无向图的任意一个顶点出发进行一次深度优先搜索可以访问图中所有的顶点，则该图一定是（   ）图</a:t>
            </a:r>
            <a:r>
              <a:rPr lang="zh-CN" altLang="en-US" dirty="0" smtClean="0"/>
              <a:t>。</a:t>
            </a:r>
            <a:endParaRPr lang="en-US" altLang="zh-CN" dirty="0" smtClean="0"/>
          </a:p>
          <a:p>
            <a:pPr marL="457200" lvl="1" indent="0">
              <a:buNone/>
            </a:pPr>
            <a:r>
              <a:rPr lang="en-US" altLang="zh-CN" dirty="0"/>
              <a:t>A</a:t>
            </a:r>
            <a:r>
              <a:rPr lang="zh-CN" altLang="zh-CN" dirty="0"/>
              <a:t>．非连通 </a:t>
            </a:r>
            <a:r>
              <a:rPr lang="en-US" altLang="zh-CN" dirty="0"/>
              <a:t>  </a:t>
            </a:r>
            <a:r>
              <a:rPr lang="en-US" altLang="zh-CN" dirty="0" smtClean="0"/>
              <a:t> </a:t>
            </a:r>
            <a:r>
              <a:rPr lang="en-US" altLang="zh-CN" dirty="0"/>
              <a:t>B</a:t>
            </a:r>
            <a:r>
              <a:rPr lang="zh-CN" altLang="zh-CN" dirty="0"/>
              <a:t>．连通 </a:t>
            </a:r>
            <a:r>
              <a:rPr lang="en-US" altLang="zh-CN" dirty="0"/>
              <a:t>  </a:t>
            </a:r>
            <a:r>
              <a:rPr lang="en-US" altLang="zh-CN" dirty="0" smtClean="0"/>
              <a:t> </a:t>
            </a:r>
            <a:r>
              <a:rPr lang="en-US" altLang="zh-CN" dirty="0"/>
              <a:t>C</a:t>
            </a:r>
            <a:r>
              <a:rPr lang="zh-CN" altLang="zh-CN" dirty="0"/>
              <a:t>．强连通</a:t>
            </a:r>
            <a:r>
              <a:rPr lang="en-US" altLang="zh-CN" dirty="0"/>
              <a:t>    </a:t>
            </a:r>
            <a:r>
              <a:rPr lang="en-US" altLang="zh-CN" dirty="0" smtClean="0"/>
              <a:t> </a:t>
            </a:r>
            <a:r>
              <a:rPr lang="en-US" altLang="zh-CN" dirty="0"/>
              <a:t>D</a:t>
            </a:r>
            <a:r>
              <a:rPr lang="zh-CN" altLang="zh-CN" dirty="0"/>
              <a:t>．有向</a:t>
            </a:r>
            <a:endParaRPr lang="en-US" altLang="zh-CN" dirty="0"/>
          </a:p>
          <a:p>
            <a:pPr lvl="1"/>
            <a:endParaRPr lang="zh-CN" altLang="en-US" dirty="0"/>
          </a:p>
        </p:txBody>
      </p:sp>
      <p:sp>
        <p:nvSpPr>
          <p:cNvPr id="5" name="TextBox 4"/>
          <p:cNvSpPr txBox="1"/>
          <p:nvPr/>
        </p:nvSpPr>
        <p:spPr>
          <a:xfrm>
            <a:off x="1907704" y="3429000"/>
            <a:ext cx="458780" cy="584775"/>
          </a:xfrm>
          <a:prstGeom prst="rect">
            <a:avLst/>
          </a:prstGeom>
          <a:noFill/>
        </p:spPr>
        <p:txBody>
          <a:bodyPr wrap="none" rtlCol="0">
            <a:spAutoFit/>
          </a:bodyPr>
          <a:lstStyle/>
          <a:p>
            <a:r>
              <a:rPr lang="en-US" altLang="zh-CN" sz="3200" dirty="0" smtClean="0">
                <a:solidFill>
                  <a:srgbClr val="0000FF"/>
                </a:solidFill>
              </a:rPr>
              <a:t>B</a:t>
            </a:r>
            <a:endParaRPr lang="zh-CN" altLang="en-US" sz="3200" dirty="0">
              <a:solidFill>
                <a:srgbClr val="0000FF"/>
              </a:solidFill>
            </a:endParaRPr>
          </a:p>
        </p:txBody>
      </p:sp>
      <p:sp>
        <p:nvSpPr>
          <p:cNvPr id="7" name="TextBox 6"/>
          <p:cNvSpPr txBox="1"/>
          <p:nvPr/>
        </p:nvSpPr>
        <p:spPr>
          <a:xfrm>
            <a:off x="2601052" y="1556792"/>
            <a:ext cx="458780" cy="584775"/>
          </a:xfrm>
          <a:prstGeom prst="rect">
            <a:avLst/>
          </a:prstGeom>
          <a:noFill/>
        </p:spPr>
        <p:txBody>
          <a:bodyPr wrap="none" rtlCol="0">
            <a:spAutoFit/>
          </a:bodyPr>
          <a:lstStyle/>
          <a:p>
            <a:r>
              <a:rPr lang="en-US" altLang="zh-CN" sz="3200" dirty="0" smtClean="0">
                <a:solidFill>
                  <a:srgbClr val="0000FF"/>
                </a:solidFill>
              </a:rPr>
              <a:t>B</a:t>
            </a:r>
            <a:endParaRPr lang="zh-CN" altLang="en-US" sz="3200" dirty="0">
              <a:solidFill>
                <a:srgbClr val="0000FF"/>
              </a:solidFill>
            </a:endParaRPr>
          </a:p>
        </p:txBody>
      </p:sp>
    </p:spTree>
    <p:extLst>
      <p:ext uri="{BB962C8B-B14F-4D97-AF65-F5344CB8AC3E}">
        <p14:creationId xmlns:p14="http://schemas.microsoft.com/office/powerpoint/2010/main" xmlns="" val="31511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pPr lvl="1"/>
            <a:r>
              <a:rPr lang="en-US" altLang="zh-CN" dirty="0" smtClean="0"/>
              <a:t>8.</a:t>
            </a:r>
            <a:r>
              <a:rPr lang="zh-CN" altLang="en-US" dirty="0" smtClean="0"/>
              <a:t>用</a:t>
            </a:r>
            <a:r>
              <a:rPr lang="zh-CN" altLang="en-US" dirty="0"/>
              <a:t>邻接表表示图进行广度优先遍历时，通常借助（   ）来实现算法。</a:t>
            </a:r>
          </a:p>
          <a:p>
            <a:pPr marL="457200" lvl="1" indent="0">
              <a:buNone/>
            </a:pPr>
            <a:r>
              <a:rPr lang="en-US" altLang="zh-CN" dirty="0"/>
              <a:t>A</a:t>
            </a:r>
            <a:r>
              <a:rPr lang="zh-CN" altLang="en-US" dirty="0"/>
              <a:t>．栈       </a:t>
            </a:r>
            <a:r>
              <a:rPr lang="en-US" altLang="zh-CN" dirty="0" smtClean="0"/>
              <a:t>B</a:t>
            </a:r>
            <a:r>
              <a:rPr lang="en-US" altLang="zh-CN" dirty="0"/>
              <a:t>. </a:t>
            </a:r>
            <a:r>
              <a:rPr lang="zh-CN" altLang="en-US" dirty="0"/>
              <a:t>队列       </a:t>
            </a:r>
            <a:r>
              <a:rPr lang="en-US" altLang="zh-CN" dirty="0" smtClean="0"/>
              <a:t>C</a:t>
            </a:r>
            <a:r>
              <a:rPr lang="en-US" altLang="zh-CN" dirty="0"/>
              <a:t>.  </a:t>
            </a:r>
            <a:r>
              <a:rPr lang="zh-CN" altLang="en-US" dirty="0"/>
              <a:t>树      </a:t>
            </a:r>
            <a:r>
              <a:rPr lang="en-US" altLang="zh-CN" dirty="0" smtClean="0"/>
              <a:t>D</a:t>
            </a:r>
            <a:r>
              <a:rPr lang="zh-CN" altLang="en-US" dirty="0"/>
              <a:t>．图</a:t>
            </a:r>
          </a:p>
          <a:p>
            <a:pPr lvl="1"/>
            <a:r>
              <a:rPr lang="en-US" altLang="zh-CN" dirty="0" smtClean="0"/>
              <a:t>9.</a:t>
            </a:r>
            <a:r>
              <a:rPr lang="zh-CN" altLang="en-US" dirty="0" smtClean="0"/>
              <a:t>用</a:t>
            </a:r>
            <a:r>
              <a:rPr lang="zh-CN" altLang="en-US" dirty="0"/>
              <a:t>邻接表表示图进行深度优先遍历时，通常借助（   ）来实现算法。</a:t>
            </a:r>
          </a:p>
          <a:p>
            <a:pPr marL="457200" lvl="1" indent="0">
              <a:buNone/>
            </a:pPr>
            <a:r>
              <a:rPr lang="en-US" altLang="zh-CN" dirty="0"/>
              <a:t>A</a:t>
            </a:r>
            <a:r>
              <a:rPr lang="zh-CN" altLang="en-US" dirty="0"/>
              <a:t>．栈            </a:t>
            </a:r>
            <a:r>
              <a:rPr lang="en-US" altLang="zh-CN" dirty="0"/>
              <a:t>B. </a:t>
            </a:r>
            <a:r>
              <a:rPr lang="zh-CN" altLang="en-US" dirty="0"/>
              <a:t>队列            </a:t>
            </a:r>
            <a:r>
              <a:rPr lang="en-US" altLang="zh-CN" dirty="0"/>
              <a:t>C.  </a:t>
            </a:r>
            <a:r>
              <a:rPr lang="zh-CN" altLang="en-US" dirty="0"/>
              <a:t>树            </a:t>
            </a:r>
            <a:r>
              <a:rPr lang="en-US" altLang="zh-CN" dirty="0"/>
              <a:t>D</a:t>
            </a:r>
            <a:r>
              <a:rPr lang="zh-CN" altLang="en-US" dirty="0"/>
              <a:t>．图 </a:t>
            </a:r>
          </a:p>
          <a:p>
            <a:pPr lvl="1"/>
            <a:r>
              <a:rPr lang="en-US" altLang="zh-CN" dirty="0" smtClean="0"/>
              <a:t>10.</a:t>
            </a:r>
            <a:r>
              <a:rPr lang="zh-CN" altLang="en-US" dirty="0" smtClean="0"/>
              <a:t>深度</a:t>
            </a:r>
            <a:r>
              <a:rPr lang="zh-CN" altLang="en-US" dirty="0"/>
              <a:t>优先遍历类似于二叉树的（   ）。</a:t>
            </a:r>
          </a:p>
          <a:p>
            <a:pPr marL="457200" lvl="1" indent="0">
              <a:buNone/>
            </a:pPr>
            <a:r>
              <a:rPr lang="en-US" altLang="zh-CN" dirty="0" smtClean="0"/>
              <a:t>A.</a:t>
            </a:r>
            <a:r>
              <a:rPr lang="zh-CN" altLang="en-US" dirty="0" smtClean="0"/>
              <a:t>先</a:t>
            </a:r>
            <a:r>
              <a:rPr lang="zh-CN" altLang="en-US" dirty="0"/>
              <a:t>序遍历  </a:t>
            </a:r>
            <a:r>
              <a:rPr lang="en-US" altLang="zh-CN" dirty="0" smtClean="0"/>
              <a:t>B.</a:t>
            </a:r>
            <a:r>
              <a:rPr lang="zh-CN" altLang="en-US" dirty="0" smtClean="0"/>
              <a:t>中</a:t>
            </a:r>
            <a:r>
              <a:rPr lang="zh-CN" altLang="en-US" dirty="0"/>
              <a:t>序遍历  </a:t>
            </a:r>
            <a:r>
              <a:rPr lang="en-US" altLang="zh-CN" dirty="0" smtClean="0"/>
              <a:t>C.</a:t>
            </a:r>
            <a:r>
              <a:rPr lang="zh-CN" altLang="en-US" dirty="0" smtClean="0"/>
              <a:t>后序</a:t>
            </a:r>
            <a:r>
              <a:rPr lang="zh-CN" altLang="en-US" dirty="0"/>
              <a:t>遍历   </a:t>
            </a:r>
            <a:r>
              <a:rPr lang="zh-CN" altLang="en-US" dirty="0" smtClean="0"/>
              <a:t> </a:t>
            </a:r>
            <a:r>
              <a:rPr lang="en-US" altLang="zh-CN" dirty="0" smtClean="0"/>
              <a:t>D.</a:t>
            </a:r>
            <a:r>
              <a:rPr lang="zh-CN" altLang="en-US" dirty="0" smtClean="0"/>
              <a:t>层次</a:t>
            </a:r>
            <a:r>
              <a:rPr lang="zh-CN" altLang="en-US" dirty="0"/>
              <a:t>遍历</a:t>
            </a:r>
          </a:p>
          <a:p>
            <a:pPr lvl="1"/>
            <a:r>
              <a:rPr lang="en-US" altLang="zh-CN" dirty="0" smtClean="0"/>
              <a:t>11.</a:t>
            </a:r>
            <a:r>
              <a:rPr lang="zh-CN" altLang="en-US" dirty="0" smtClean="0"/>
              <a:t>广度</a:t>
            </a:r>
            <a:r>
              <a:rPr lang="zh-CN" altLang="en-US" dirty="0"/>
              <a:t>优先遍历类似于二叉树的（   ）</a:t>
            </a:r>
            <a:r>
              <a:rPr lang="zh-CN" altLang="en-US" dirty="0" smtClean="0"/>
              <a:t>。</a:t>
            </a:r>
            <a:endParaRPr lang="en-US" altLang="zh-CN" dirty="0" smtClean="0"/>
          </a:p>
          <a:p>
            <a:pPr marL="457200" lvl="1" indent="0">
              <a:buNone/>
            </a:pPr>
            <a:r>
              <a:rPr lang="en-US" altLang="zh-CN" dirty="0" smtClean="0"/>
              <a:t>A.</a:t>
            </a:r>
            <a:r>
              <a:rPr lang="zh-CN" altLang="en-US" dirty="0" smtClean="0"/>
              <a:t>先</a:t>
            </a:r>
            <a:r>
              <a:rPr lang="zh-CN" altLang="en-US" dirty="0"/>
              <a:t>序遍历   </a:t>
            </a:r>
            <a:r>
              <a:rPr lang="en-US" altLang="zh-CN" dirty="0" smtClean="0"/>
              <a:t>B.</a:t>
            </a:r>
            <a:r>
              <a:rPr lang="zh-CN" altLang="en-US" dirty="0" smtClean="0"/>
              <a:t>中</a:t>
            </a:r>
            <a:r>
              <a:rPr lang="zh-CN" altLang="en-US" dirty="0"/>
              <a:t>序遍历   </a:t>
            </a:r>
            <a:r>
              <a:rPr lang="en-US" altLang="zh-CN" dirty="0" smtClean="0"/>
              <a:t>C.</a:t>
            </a:r>
            <a:r>
              <a:rPr lang="zh-CN" altLang="en-US" dirty="0" smtClean="0"/>
              <a:t>后序</a:t>
            </a:r>
            <a:r>
              <a:rPr lang="zh-CN" altLang="en-US" dirty="0"/>
              <a:t>遍历  </a:t>
            </a:r>
            <a:r>
              <a:rPr lang="en-US" altLang="zh-CN" dirty="0" smtClean="0"/>
              <a:t>D.</a:t>
            </a:r>
            <a:r>
              <a:rPr lang="zh-CN" altLang="en-US" dirty="0" smtClean="0"/>
              <a:t>层次</a:t>
            </a:r>
            <a:r>
              <a:rPr lang="zh-CN" altLang="en-US" dirty="0"/>
              <a:t>遍历</a:t>
            </a:r>
          </a:p>
          <a:p>
            <a:pPr lvl="1"/>
            <a:endParaRPr lang="zh-CN" altLang="en-US" dirty="0"/>
          </a:p>
        </p:txBody>
      </p:sp>
      <p:sp>
        <p:nvSpPr>
          <p:cNvPr id="4" name="TextBox 3"/>
          <p:cNvSpPr txBox="1"/>
          <p:nvPr/>
        </p:nvSpPr>
        <p:spPr>
          <a:xfrm>
            <a:off x="1907704" y="1556792"/>
            <a:ext cx="458780" cy="584775"/>
          </a:xfrm>
          <a:prstGeom prst="rect">
            <a:avLst/>
          </a:prstGeom>
          <a:noFill/>
        </p:spPr>
        <p:txBody>
          <a:bodyPr wrap="none" rtlCol="0">
            <a:spAutoFit/>
          </a:bodyPr>
          <a:lstStyle/>
          <a:p>
            <a:r>
              <a:rPr lang="en-US" altLang="zh-CN" sz="3200" dirty="0" smtClean="0">
                <a:solidFill>
                  <a:srgbClr val="0000FF"/>
                </a:solidFill>
              </a:rPr>
              <a:t>B</a:t>
            </a:r>
            <a:endParaRPr lang="zh-CN" altLang="en-US" sz="3200" dirty="0">
              <a:solidFill>
                <a:srgbClr val="0000FF"/>
              </a:solidFill>
            </a:endParaRPr>
          </a:p>
        </p:txBody>
      </p:sp>
      <p:sp>
        <p:nvSpPr>
          <p:cNvPr id="5" name="TextBox 4"/>
          <p:cNvSpPr txBox="1"/>
          <p:nvPr/>
        </p:nvSpPr>
        <p:spPr>
          <a:xfrm>
            <a:off x="1907704" y="2988241"/>
            <a:ext cx="458780" cy="584775"/>
          </a:xfrm>
          <a:prstGeom prst="rect">
            <a:avLst/>
          </a:prstGeom>
          <a:noFill/>
        </p:spPr>
        <p:txBody>
          <a:bodyPr wrap="none" rtlCol="0">
            <a:spAutoFit/>
          </a:bodyPr>
          <a:lstStyle/>
          <a:p>
            <a:r>
              <a:rPr lang="en-US" altLang="zh-CN" sz="3200" dirty="0" smtClean="0">
                <a:solidFill>
                  <a:srgbClr val="0000FF"/>
                </a:solidFill>
              </a:rPr>
              <a:t>A</a:t>
            </a:r>
            <a:endParaRPr lang="zh-CN" altLang="en-US" sz="3200" dirty="0">
              <a:solidFill>
                <a:srgbClr val="0000FF"/>
              </a:solidFill>
            </a:endParaRPr>
          </a:p>
        </p:txBody>
      </p:sp>
      <p:sp>
        <p:nvSpPr>
          <p:cNvPr id="6" name="TextBox 5"/>
          <p:cNvSpPr txBox="1"/>
          <p:nvPr/>
        </p:nvSpPr>
        <p:spPr>
          <a:xfrm>
            <a:off x="6660232" y="3996353"/>
            <a:ext cx="458780" cy="584775"/>
          </a:xfrm>
          <a:prstGeom prst="rect">
            <a:avLst/>
          </a:prstGeom>
          <a:noFill/>
        </p:spPr>
        <p:txBody>
          <a:bodyPr wrap="none" rtlCol="0">
            <a:spAutoFit/>
          </a:bodyPr>
          <a:lstStyle/>
          <a:p>
            <a:r>
              <a:rPr lang="en-US" altLang="zh-CN" sz="3200" dirty="0" smtClean="0">
                <a:solidFill>
                  <a:srgbClr val="0000FF"/>
                </a:solidFill>
              </a:rPr>
              <a:t>A</a:t>
            </a:r>
            <a:endParaRPr lang="zh-CN" altLang="en-US" sz="3200" dirty="0">
              <a:solidFill>
                <a:srgbClr val="0000FF"/>
              </a:solidFill>
            </a:endParaRPr>
          </a:p>
        </p:txBody>
      </p:sp>
      <p:sp>
        <p:nvSpPr>
          <p:cNvPr id="7" name="TextBox 6"/>
          <p:cNvSpPr txBox="1"/>
          <p:nvPr/>
        </p:nvSpPr>
        <p:spPr>
          <a:xfrm>
            <a:off x="6660232" y="5004465"/>
            <a:ext cx="481222" cy="584775"/>
          </a:xfrm>
          <a:prstGeom prst="rect">
            <a:avLst/>
          </a:prstGeom>
          <a:noFill/>
        </p:spPr>
        <p:txBody>
          <a:bodyPr wrap="none" rtlCol="0">
            <a:spAutoFit/>
          </a:bodyPr>
          <a:lstStyle/>
          <a:p>
            <a:r>
              <a:rPr lang="en-US" altLang="zh-CN" sz="3200" dirty="0">
                <a:solidFill>
                  <a:srgbClr val="0000FF"/>
                </a:solidFill>
              </a:rPr>
              <a:t>D</a:t>
            </a:r>
            <a:endParaRPr lang="zh-CN" altLang="en-US" sz="3200" dirty="0">
              <a:solidFill>
                <a:srgbClr val="0000FF"/>
              </a:solidFill>
            </a:endParaRPr>
          </a:p>
        </p:txBody>
      </p:sp>
    </p:spTree>
    <p:extLst>
      <p:ext uri="{BB962C8B-B14F-4D97-AF65-F5344CB8AC3E}">
        <p14:creationId xmlns:p14="http://schemas.microsoft.com/office/powerpoint/2010/main" xmlns="" val="31511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dirty="0"/>
              <a:t>邻接矩阵表示法</a:t>
            </a:r>
          </a:p>
          <a:p>
            <a:pPr lvl="1">
              <a:lnSpc>
                <a:spcPct val="120000"/>
              </a:lnSpc>
            </a:pPr>
            <a:r>
              <a:rPr lang="zh-CN" altLang="en-US" dirty="0" smtClean="0"/>
              <a:t>设</a:t>
            </a:r>
            <a:r>
              <a:rPr lang="zh-CN" altLang="en-US" dirty="0"/>
              <a:t>图 </a:t>
            </a:r>
            <a:r>
              <a:rPr lang="en-US" altLang="zh-CN" dirty="0" smtClean="0"/>
              <a:t>G = </a:t>
            </a:r>
            <a:r>
              <a:rPr lang="en-US" altLang="zh-CN" dirty="0"/>
              <a:t>(V, E) </a:t>
            </a:r>
            <a:r>
              <a:rPr lang="zh-CN" altLang="en-US" dirty="0"/>
              <a:t>有 </a:t>
            </a:r>
            <a:r>
              <a:rPr lang="en-US" altLang="zh-CN" dirty="0"/>
              <a:t>n </a:t>
            </a:r>
            <a:r>
              <a:rPr lang="zh-CN" altLang="en-US" dirty="0"/>
              <a:t>个顶点，则图的邻接矩阵是一个二维数组 </a:t>
            </a:r>
            <a:r>
              <a:rPr lang="en-US" altLang="zh-CN" dirty="0" err="1" smtClean="0"/>
              <a:t>G.Edge</a:t>
            </a:r>
            <a:r>
              <a:rPr lang="en-US" altLang="zh-CN" dirty="0" smtClean="0"/>
              <a:t>[n</a:t>
            </a:r>
            <a:r>
              <a:rPr lang="en-US" altLang="zh-CN" dirty="0"/>
              <a:t>][n]</a:t>
            </a:r>
            <a:r>
              <a:rPr lang="zh-CN" altLang="en-US" dirty="0"/>
              <a:t>，定义为：</a:t>
            </a:r>
          </a:p>
          <a:p>
            <a:pPr lvl="1">
              <a:lnSpc>
                <a:spcPct val="120000"/>
              </a:lnSpc>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xmlns="" val="2757694914"/>
              </p:ext>
            </p:extLst>
          </p:nvPr>
        </p:nvGraphicFramePr>
        <p:xfrm>
          <a:off x="539552" y="3068960"/>
          <a:ext cx="8388424" cy="1316191"/>
        </p:xfrm>
        <a:graphic>
          <a:graphicData uri="http://schemas.openxmlformats.org/presentationml/2006/ole">
            <p:oleObj spid="_x0000_s236558" name="Equation" r:id="rId3" imgW="2806700" imgH="457200" progId="">
              <p:embed/>
            </p:oleObj>
          </a:graphicData>
        </a:graphic>
      </p:graphicFrame>
      <p:sp>
        <p:nvSpPr>
          <p:cNvPr id="6"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0224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a:xfrm>
            <a:off x="395288" y="1125538"/>
            <a:ext cx="8641208" cy="5399087"/>
          </a:xfrm>
        </p:spPr>
        <p:txBody>
          <a:bodyPr/>
          <a:lstStyle/>
          <a:p>
            <a:pPr lvl="1"/>
            <a:r>
              <a:rPr lang="zh-CN" altLang="zh-CN" dirty="0"/>
              <a:t>图的</a:t>
            </a:r>
            <a:r>
              <a:rPr lang="en-US" altLang="zh-CN" dirty="0"/>
              <a:t>BFS</a:t>
            </a:r>
            <a:r>
              <a:rPr lang="zh-CN" altLang="zh-CN" dirty="0"/>
              <a:t>生成树的树高比</a:t>
            </a:r>
            <a:r>
              <a:rPr lang="en-US" altLang="zh-CN" dirty="0"/>
              <a:t>DFS</a:t>
            </a:r>
            <a:r>
              <a:rPr lang="zh-CN" altLang="zh-CN" dirty="0"/>
              <a:t>生成树的</a:t>
            </a:r>
            <a:r>
              <a:rPr lang="zh-CN" altLang="zh-CN" dirty="0" smtClean="0"/>
              <a:t>树高</a:t>
            </a:r>
            <a:r>
              <a:rPr lang="en-US" altLang="zh-CN" dirty="0" smtClean="0"/>
              <a:t>(    )</a:t>
            </a:r>
            <a:endParaRPr lang="zh-CN" altLang="zh-CN" dirty="0"/>
          </a:p>
          <a:p>
            <a:pPr marL="457200" lvl="1" indent="0">
              <a:buNone/>
            </a:pPr>
            <a:r>
              <a:rPr lang="en-US" altLang="zh-CN" dirty="0" smtClean="0"/>
              <a:t>A.</a:t>
            </a:r>
            <a:r>
              <a:rPr lang="zh-CN" altLang="zh-CN" dirty="0" smtClean="0"/>
              <a:t>小 </a:t>
            </a:r>
            <a:r>
              <a:rPr lang="en-US" altLang="zh-CN" dirty="0" smtClean="0"/>
              <a:t>    B.</a:t>
            </a:r>
            <a:r>
              <a:rPr lang="zh-CN" altLang="zh-CN" dirty="0" smtClean="0"/>
              <a:t>相等 </a:t>
            </a:r>
            <a:r>
              <a:rPr lang="en-US" altLang="zh-CN" dirty="0" smtClean="0"/>
              <a:t>  C.</a:t>
            </a:r>
            <a:r>
              <a:rPr lang="zh-CN" altLang="zh-CN" dirty="0" smtClean="0"/>
              <a:t>小</a:t>
            </a:r>
            <a:r>
              <a:rPr lang="zh-CN" altLang="zh-CN" dirty="0"/>
              <a:t>或相等   </a:t>
            </a:r>
            <a:r>
              <a:rPr lang="en-US" altLang="zh-CN" dirty="0" smtClean="0"/>
              <a:t>D.</a:t>
            </a:r>
            <a:r>
              <a:rPr lang="zh-CN" altLang="zh-CN" dirty="0" smtClean="0"/>
              <a:t>大</a:t>
            </a:r>
            <a:r>
              <a:rPr lang="zh-CN" altLang="zh-CN" dirty="0"/>
              <a:t>或</a:t>
            </a:r>
            <a:r>
              <a:rPr lang="zh-CN" altLang="zh-CN" dirty="0" smtClean="0"/>
              <a:t>相等</a:t>
            </a:r>
            <a:endParaRPr lang="en-US" altLang="zh-CN" dirty="0" smtClean="0"/>
          </a:p>
          <a:p>
            <a:pPr lvl="1"/>
            <a:r>
              <a:rPr lang="zh-CN" altLang="en-US" dirty="0"/>
              <a:t>已知图的邻接矩阵如</a:t>
            </a:r>
            <a:r>
              <a:rPr lang="zh-CN" altLang="en-US" dirty="0" smtClean="0"/>
              <a:t>图所</a:t>
            </a:r>
            <a:r>
              <a:rPr lang="zh-CN" altLang="en-US" dirty="0"/>
              <a:t>示，则从顶点</a:t>
            </a:r>
            <a:r>
              <a:rPr lang="en-US" altLang="zh-CN" dirty="0"/>
              <a:t>0</a:t>
            </a:r>
            <a:r>
              <a:rPr lang="zh-CN" altLang="en-US" dirty="0"/>
              <a:t>出发按深度优先遍历的结果</a:t>
            </a:r>
            <a:r>
              <a:rPr lang="zh-CN" altLang="en-US" dirty="0" smtClean="0"/>
              <a:t>是</a:t>
            </a:r>
            <a:r>
              <a:rPr lang="en-US" altLang="zh-CN" dirty="0" smtClean="0"/>
              <a:t>(   )</a:t>
            </a:r>
          </a:p>
          <a:p>
            <a:pPr lvl="1"/>
            <a:endParaRPr lang="en-US" altLang="zh-CN" dirty="0"/>
          </a:p>
          <a:p>
            <a:pPr lvl="1"/>
            <a:endParaRPr lang="en-US" altLang="zh-CN" dirty="0" smtClean="0"/>
          </a:p>
          <a:p>
            <a:pPr lvl="1"/>
            <a:endParaRPr lang="en-US" altLang="zh-CN" dirty="0" smtClean="0"/>
          </a:p>
          <a:p>
            <a:pPr lvl="1"/>
            <a:r>
              <a:rPr lang="zh-CN" altLang="en-US" dirty="0" smtClean="0"/>
              <a:t>已知</a:t>
            </a:r>
            <a:r>
              <a:rPr lang="zh-CN" altLang="en-US" dirty="0"/>
              <a:t>图的邻接表如</a:t>
            </a:r>
            <a:r>
              <a:rPr lang="zh-CN" altLang="en-US" dirty="0" smtClean="0"/>
              <a:t>图所</a:t>
            </a:r>
            <a:r>
              <a:rPr lang="zh-CN" altLang="en-US" dirty="0"/>
              <a:t>示，则从顶点</a:t>
            </a:r>
            <a:r>
              <a:rPr lang="en-US" altLang="zh-CN" dirty="0"/>
              <a:t>0</a:t>
            </a:r>
            <a:r>
              <a:rPr lang="zh-CN" altLang="en-US" dirty="0"/>
              <a:t>出发按广度优先遍历的结果是（   ），按深度优先遍历的结果是（   ）。</a:t>
            </a:r>
            <a:endParaRPr lang="zh-CN"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xmlns="" val="1270535461"/>
              </p:ext>
            </p:extLst>
          </p:nvPr>
        </p:nvGraphicFramePr>
        <p:xfrm>
          <a:off x="1907704" y="3067245"/>
          <a:ext cx="1440160" cy="1371581"/>
        </p:xfrm>
        <a:graphic>
          <a:graphicData uri="http://schemas.openxmlformats.org/presentationml/2006/ole">
            <p:oleObj spid="_x0000_s10341" name="Equation" r:id="rId3" imgW="1562100" imgH="1600200" progId="">
              <p:embed/>
            </p:oleObj>
          </a:graphicData>
        </a:graphic>
      </p:graphicFrame>
      <p:sp>
        <p:nvSpPr>
          <p:cNvPr id="5" name="Text Box 3"/>
          <p:cNvSpPr txBox="1">
            <a:spLocks noChangeArrowheads="1"/>
          </p:cNvSpPr>
          <p:nvPr/>
        </p:nvSpPr>
        <p:spPr bwMode="auto">
          <a:xfrm>
            <a:off x="5508104" y="2996952"/>
            <a:ext cx="2736304" cy="15121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A</a:t>
            </a:r>
            <a:r>
              <a:rPr kumimoji="0" lang="zh-CN" altLang="en-US" sz="2400" b="1" i="0" u="none" strike="noStrike" cap="none" normalizeH="0" baseline="0" dirty="0" smtClean="0">
                <a:ln>
                  <a:noFill/>
                </a:ln>
                <a:solidFill>
                  <a:srgbClr val="0000FF"/>
                </a:solidFill>
                <a:effectLst/>
                <a:latin typeface="Calibri" pitchFamily="34" charset="0"/>
                <a:ea typeface="宋体" pitchFamily="2" charset="-122"/>
              </a:rPr>
              <a:t>．</a:t>
            </a: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0 2 4 3 1 5 6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B</a:t>
            </a:r>
            <a:r>
              <a:rPr kumimoji="0" lang="zh-CN" altLang="en-US" sz="2400" b="1" i="0" u="none" strike="noStrike" cap="none" normalizeH="0" baseline="0" dirty="0" smtClean="0">
                <a:ln>
                  <a:noFill/>
                </a:ln>
                <a:solidFill>
                  <a:srgbClr val="0000FF"/>
                </a:solidFill>
                <a:effectLst/>
                <a:latin typeface="宋体" pitchFamily="2" charset="-122"/>
                <a:ea typeface="宋体" pitchFamily="2" charset="-122"/>
              </a:rPr>
              <a:t>．</a:t>
            </a: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0 1 3 6 5 4 2</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C</a:t>
            </a:r>
            <a:r>
              <a:rPr kumimoji="0" lang="zh-CN" altLang="en-US" sz="2400" b="1" i="0" u="none" strike="noStrike" cap="none" normalizeH="0" baseline="0" dirty="0" smtClean="0">
                <a:ln>
                  <a:noFill/>
                </a:ln>
                <a:solidFill>
                  <a:srgbClr val="0000FF"/>
                </a:solidFill>
                <a:effectLst/>
                <a:latin typeface="宋体" pitchFamily="2" charset="-122"/>
                <a:ea typeface="宋体" pitchFamily="2" charset="-122"/>
              </a:rPr>
              <a:t>．</a:t>
            </a: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0 1 3 4 2 5 6</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D</a:t>
            </a:r>
            <a:r>
              <a:rPr kumimoji="0" lang="zh-CN" altLang="en-US" sz="2400" b="1" i="0" u="none" strike="noStrike" cap="none" normalizeH="0" baseline="0" dirty="0" smtClean="0">
                <a:ln>
                  <a:noFill/>
                </a:ln>
                <a:solidFill>
                  <a:srgbClr val="0000FF"/>
                </a:solidFill>
                <a:effectLst/>
                <a:latin typeface="宋体" pitchFamily="2" charset="-122"/>
                <a:ea typeface="宋体" pitchFamily="2" charset="-122"/>
              </a:rPr>
              <a:t>．</a:t>
            </a:r>
            <a:r>
              <a:rPr kumimoji="0" lang="en-US" altLang="zh-CN" sz="2400" b="1" i="0" u="none" strike="noStrike" cap="none" normalizeH="0" baseline="0" dirty="0" smtClean="0">
                <a:ln>
                  <a:noFill/>
                </a:ln>
                <a:solidFill>
                  <a:srgbClr val="0000FF"/>
                </a:solidFill>
                <a:effectLst/>
                <a:latin typeface="Calibri" pitchFamily="34" charset="0"/>
                <a:ea typeface="宋体" pitchFamily="2" charset="-122"/>
              </a:rPr>
              <a:t>0 3 6 1 5 4 2</a:t>
            </a:r>
            <a:endParaRPr kumimoji="0" lang="zh-CN" altLang="zh-CN" sz="2400" b="1" i="0" u="none" strike="noStrike" cap="none" normalizeH="0" baseline="0" dirty="0" smtClean="0">
              <a:ln>
                <a:noFill/>
              </a:ln>
              <a:solidFill>
                <a:srgbClr val="0000FF"/>
              </a:solidFill>
              <a:effectLst/>
              <a:latin typeface="Arial" pitchFamily="34" charset="0"/>
              <a:ea typeface="宋体" pitchFamily="2" charset="-122"/>
            </a:endParaRPr>
          </a:p>
        </p:txBody>
      </p:sp>
      <p:pic>
        <p:nvPicPr>
          <p:cNvPr id="10246" name="Picture 6" descr="自测图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6942" y="5949280"/>
            <a:ext cx="2692083" cy="908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7"/>
          <p:cNvSpPr txBox="1">
            <a:spLocks noChangeArrowheads="1"/>
          </p:cNvSpPr>
          <p:nvPr/>
        </p:nvSpPr>
        <p:spPr bwMode="auto">
          <a:xfrm>
            <a:off x="4427984" y="5517232"/>
            <a:ext cx="4536504" cy="13407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FF"/>
                </a:solidFill>
                <a:effectLst/>
                <a:latin typeface="Calibri" pitchFamily="34" charset="0"/>
                <a:ea typeface="宋体" pitchFamily="2" charset="-122"/>
              </a:rPr>
              <a:t>A</a:t>
            </a:r>
            <a:r>
              <a:rPr kumimoji="0" lang="zh-CN" altLang="en-US" sz="2800" b="0" i="0" u="none" strike="noStrike" cap="none" normalizeH="0" baseline="0" dirty="0" smtClean="0">
                <a:ln>
                  <a:noFill/>
                </a:ln>
                <a:solidFill>
                  <a:srgbClr val="0000FF"/>
                </a:solidFill>
                <a:effectLst/>
                <a:latin typeface="Calibri" pitchFamily="34" charset="0"/>
                <a:ea typeface="宋体" pitchFamily="2" charset="-122"/>
              </a:rPr>
              <a:t>．</a:t>
            </a:r>
            <a:r>
              <a:rPr kumimoji="0" lang="en-US" altLang="zh-CN" sz="2800" b="0" i="0" u="none" strike="noStrike" cap="none" normalizeH="0" baseline="0" dirty="0" smtClean="0">
                <a:ln>
                  <a:noFill/>
                </a:ln>
                <a:solidFill>
                  <a:srgbClr val="0000FF"/>
                </a:solidFill>
                <a:effectLst/>
                <a:latin typeface="Calibri" pitchFamily="34" charset="0"/>
                <a:ea typeface="宋体" pitchFamily="2" charset="-122"/>
              </a:rPr>
              <a:t>0 1 3 2       B</a:t>
            </a:r>
            <a:r>
              <a:rPr kumimoji="0" lang="zh-CN" altLang="en-US" sz="2800" b="0" i="0" u="none" strike="noStrike" cap="none" normalizeH="0" baseline="0" dirty="0" smtClean="0">
                <a:ln>
                  <a:noFill/>
                </a:ln>
                <a:solidFill>
                  <a:srgbClr val="0000FF"/>
                </a:solidFill>
                <a:effectLst/>
                <a:latin typeface="宋体" pitchFamily="2" charset="-122"/>
                <a:ea typeface="宋体" pitchFamily="2" charset="-122"/>
              </a:rPr>
              <a:t>．</a:t>
            </a:r>
            <a:r>
              <a:rPr kumimoji="0" lang="en-US" altLang="zh-CN" sz="2800" b="0" i="0" u="none" strike="noStrike" cap="none" normalizeH="0" baseline="0" dirty="0" smtClean="0">
                <a:ln>
                  <a:noFill/>
                </a:ln>
                <a:solidFill>
                  <a:srgbClr val="0000FF"/>
                </a:solidFill>
                <a:effectLst/>
                <a:latin typeface="Calibri" pitchFamily="34" charset="0"/>
                <a:ea typeface="宋体" pitchFamily="2" charset="-122"/>
              </a:rPr>
              <a:t>0 2 3 1  </a:t>
            </a:r>
            <a:endPar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rgbClr val="0000FF"/>
                </a:solidFill>
                <a:effectLst/>
                <a:latin typeface="Calibri" pitchFamily="34" charset="0"/>
                <a:ea typeface="宋体" pitchFamily="2" charset="-122"/>
              </a:rPr>
              <a:t>C</a:t>
            </a:r>
            <a:r>
              <a:rPr kumimoji="0" lang="zh-CN" altLang="en-US" sz="2800" b="0" i="0" u="none" strike="noStrike" cap="none" normalizeH="0" baseline="0" dirty="0" smtClean="0">
                <a:ln>
                  <a:noFill/>
                </a:ln>
                <a:solidFill>
                  <a:srgbClr val="0000FF"/>
                </a:solidFill>
                <a:effectLst/>
                <a:latin typeface="宋体" pitchFamily="2" charset="-122"/>
                <a:ea typeface="宋体" pitchFamily="2" charset="-122"/>
              </a:rPr>
              <a:t>．</a:t>
            </a:r>
            <a:r>
              <a:rPr kumimoji="0" lang="en-US" altLang="zh-CN" sz="2800" b="0" i="0" u="none" strike="noStrike" cap="none" normalizeH="0" baseline="0" dirty="0" smtClean="0">
                <a:ln>
                  <a:noFill/>
                </a:ln>
                <a:solidFill>
                  <a:srgbClr val="0000FF"/>
                </a:solidFill>
                <a:effectLst/>
                <a:latin typeface="Calibri" pitchFamily="34" charset="0"/>
                <a:ea typeface="宋体" pitchFamily="2" charset="-122"/>
              </a:rPr>
              <a:t>0 3 2 1       D</a:t>
            </a:r>
            <a:r>
              <a:rPr kumimoji="0" lang="zh-CN" altLang="en-US" sz="2800" b="0" i="0" u="none" strike="noStrike" cap="none" normalizeH="0" baseline="0" dirty="0" smtClean="0">
                <a:ln>
                  <a:noFill/>
                </a:ln>
                <a:solidFill>
                  <a:srgbClr val="0000FF"/>
                </a:solidFill>
                <a:effectLst/>
                <a:latin typeface="宋体" pitchFamily="2" charset="-122"/>
                <a:ea typeface="宋体" pitchFamily="2" charset="-122"/>
              </a:rPr>
              <a:t>．</a:t>
            </a:r>
            <a:r>
              <a:rPr kumimoji="0" lang="en-US" altLang="zh-CN" sz="2800" b="0" i="0" u="none" strike="noStrike" cap="none" normalizeH="0" baseline="0" dirty="0" smtClean="0">
                <a:ln>
                  <a:noFill/>
                </a:ln>
                <a:solidFill>
                  <a:srgbClr val="0000FF"/>
                </a:solidFill>
                <a:effectLst/>
                <a:latin typeface="Calibri" pitchFamily="34" charset="0"/>
                <a:ea typeface="宋体" pitchFamily="2" charset="-122"/>
              </a:rPr>
              <a:t>0 1 2 3</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TextBox 7"/>
          <p:cNvSpPr txBox="1"/>
          <p:nvPr/>
        </p:nvSpPr>
        <p:spPr>
          <a:xfrm>
            <a:off x="8123226" y="1124744"/>
            <a:ext cx="481222" cy="584775"/>
          </a:xfrm>
          <a:prstGeom prst="rect">
            <a:avLst/>
          </a:prstGeom>
          <a:noFill/>
        </p:spPr>
        <p:txBody>
          <a:bodyPr wrap="none" rtlCol="0">
            <a:spAutoFit/>
          </a:bodyPr>
          <a:lstStyle/>
          <a:p>
            <a:r>
              <a:rPr lang="en-US" altLang="zh-CN" sz="3200" dirty="0" smtClean="0">
                <a:solidFill>
                  <a:srgbClr val="0000FF"/>
                </a:solidFill>
              </a:rPr>
              <a:t>C</a:t>
            </a:r>
            <a:endParaRPr lang="zh-CN" altLang="en-US" sz="3200" dirty="0">
              <a:solidFill>
                <a:srgbClr val="0000FF"/>
              </a:solidFill>
            </a:endParaRPr>
          </a:p>
        </p:txBody>
      </p:sp>
      <p:sp>
        <p:nvSpPr>
          <p:cNvPr id="9" name="TextBox 8"/>
          <p:cNvSpPr txBox="1"/>
          <p:nvPr/>
        </p:nvSpPr>
        <p:spPr>
          <a:xfrm>
            <a:off x="4499992" y="2564904"/>
            <a:ext cx="481222" cy="584775"/>
          </a:xfrm>
          <a:prstGeom prst="rect">
            <a:avLst/>
          </a:prstGeom>
          <a:noFill/>
        </p:spPr>
        <p:txBody>
          <a:bodyPr wrap="none" rtlCol="0">
            <a:spAutoFit/>
          </a:bodyPr>
          <a:lstStyle/>
          <a:p>
            <a:r>
              <a:rPr lang="en-US" altLang="zh-CN" sz="3200" dirty="0" smtClean="0">
                <a:solidFill>
                  <a:srgbClr val="0000FF"/>
                </a:solidFill>
              </a:rPr>
              <a:t>C</a:t>
            </a:r>
            <a:endParaRPr lang="zh-CN" altLang="en-US" sz="3200" dirty="0">
              <a:solidFill>
                <a:srgbClr val="0000FF"/>
              </a:solidFill>
            </a:endParaRPr>
          </a:p>
        </p:txBody>
      </p:sp>
      <p:sp>
        <p:nvSpPr>
          <p:cNvPr id="10" name="TextBox 9"/>
          <p:cNvSpPr txBox="1"/>
          <p:nvPr/>
        </p:nvSpPr>
        <p:spPr>
          <a:xfrm>
            <a:off x="4355976" y="5011045"/>
            <a:ext cx="481222" cy="584775"/>
          </a:xfrm>
          <a:prstGeom prst="rect">
            <a:avLst/>
          </a:prstGeom>
          <a:noFill/>
        </p:spPr>
        <p:txBody>
          <a:bodyPr wrap="none" rtlCol="0">
            <a:spAutoFit/>
          </a:bodyPr>
          <a:lstStyle/>
          <a:p>
            <a:r>
              <a:rPr lang="en-US" altLang="zh-CN" sz="3200" dirty="0">
                <a:solidFill>
                  <a:srgbClr val="0000FF"/>
                </a:solidFill>
              </a:rPr>
              <a:t>D</a:t>
            </a:r>
            <a:endParaRPr lang="zh-CN" altLang="en-US" sz="3200" dirty="0">
              <a:solidFill>
                <a:srgbClr val="0000FF"/>
              </a:solidFill>
            </a:endParaRPr>
          </a:p>
        </p:txBody>
      </p:sp>
      <p:sp>
        <p:nvSpPr>
          <p:cNvPr id="11" name="TextBox 10"/>
          <p:cNvSpPr txBox="1"/>
          <p:nvPr/>
        </p:nvSpPr>
        <p:spPr>
          <a:xfrm>
            <a:off x="2195736" y="5436513"/>
            <a:ext cx="481222" cy="584775"/>
          </a:xfrm>
          <a:prstGeom prst="rect">
            <a:avLst/>
          </a:prstGeom>
          <a:noFill/>
        </p:spPr>
        <p:txBody>
          <a:bodyPr wrap="none" rtlCol="0">
            <a:spAutoFit/>
          </a:bodyPr>
          <a:lstStyle/>
          <a:p>
            <a:r>
              <a:rPr lang="en-US" altLang="zh-CN" sz="3200" dirty="0">
                <a:solidFill>
                  <a:srgbClr val="0000FF"/>
                </a:solidFill>
              </a:rPr>
              <a:t>D</a:t>
            </a:r>
            <a:endParaRPr lang="zh-CN" altLang="en-US" sz="3200" dirty="0">
              <a:solidFill>
                <a:srgbClr val="0000FF"/>
              </a:solidFill>
            </a:endParaRPr>
          </a:p>
        </p:txBody>
      </p:sp>
    </p:spTree>
    <p:extLst>
      <p:ext uri="{BB962C8B-B14F-4D97-AF65-F5344CB8AC3E}">
        <p14:creationId xmlns:p14="http://schemas.microsoft.com/office/powerpoint/2010/main" xmlns="" val="315117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r>
              <a:rPr lang="zh-CN" altLang="zh-CN" dirty="0" smtClean="0"/>
              <a:t>应用题</a:t>
            </a:r>
            <a:endParaRPr lang="zh-CN" altLang="zh-CN" dirty="0"/>
          </a:p>
          <a:p>
            <a:pPr lvl="1"/>
            <a:r>
              <a:rPr lang="en-US" altLang="zh-CN" dirty="0" smtClean="0"/>
              <a:t>1</a:t>
            </a:r>
            <a:r>
              <a:rPr lang="zh-CN" altLang="zh-CN" dirty="0" smtClean="0"/>
              <a:t>已知</a:t>
            </a:r>
            <a:r>
              <a:rPr lang="zh-CN" altLang="zh-CN" dirty="0"/>
              <a:t>如</a:t>
            </a:r>
            <a:r>
              <a:rPr lang="zh-CN" altLang="zh-CN" dirty="0" smtClean="0"/>
              <a:t>图所</a:t>
            </a:r>
            <a:r>
              <a:rPr lang="zh-CN" altLang="zh-CN" dirty="0"/>
              <a:t>示的有向图，请给出：</a:t>
            </a:r>
          </a:p>
          <a:p>
            <a:pPr lvl="2"/>
            <a:r>
              <a:rPr lang="zh-CN" altLang="zh-CN" dirty="0"/>
              <a:t>①</a:t>
            </a:r>
            <a:r>
              <a:rPr lang="en-US" altLang="zh-CN" dirty="0"/>
              <a:t> </a:t>
            </a:r>
            <a:r>
              <a:rPr lang="zh-CN" altLang="zh-CN" dirty="0"/>
              <a:t>每个顶点的入度和出度；</a:t>
            </a:r>
            <a:r>
              <a:rPr lang="en-US" altLang="zh-CN" dirty="0"/>
              <a:t>    </a:t>
            </a:r>
            <a:endParaRPr lang="zh-CN" altLang="zh-CN" dirty="0"/>
          </a:p>
          <a:p>
            <a:pPr lvl="2"/>
            <a:r>
              <a:rPr lang="zh-CN" altLang="zh-CN" dirty="0"/>
              <a:t>②</a:t>
            </a:r>
            <a:r>
              <a:rPr lang="en-US" altLang="zh-CN" dirty="0"/>
              <a:t> </a:t>
            </a:r>
            <a:r>
              <a:rPr lang="zh-CN" altLang="zh-CN" dirty="0"/>
              <a:t>邻接矩阵；</a:t>
            </a:r>
          </a:p>
          <a:p>
            <a:pPr lvl="2"/>
            <a:r>
              <a:rPr lang="zh-CN" altLang="zh-CN" dirty="0"/>
              <a:t>③</a:t>
            </a:r>
            <a:r>
              <a:rPr lang="en-US" altLang="zh-CN" dirty="0"/>
              <a:t> </a:t>
            </a:r>
            <a:r>
              <a:rPr lang="zh-CN" altLang="zh-CN" dirty="0"/>
              <a:t>邻接表；</a:t>
            </a:r>
          </a:p>
          <a:p>
            <a:pPr lvl="2"/>
            <a:r>
              <a:rPr lang="zh-CN" altLang="zh-CN" dirty="0"/>
              <a:t>④</a:t>
            </a:r>
            <a:r>
              <a:rPr lang="en-US" altLang="zh-CN" dirty="0"/>
              <a:t> </a:t>
            </a:r>
            <a:r>
              <a:rPr lang="zh-CN" altLang="zh-CN" dirty="0"/>
              <a:t>逆邻接表。</a:t>
            </a:r>
            <a:r>
              <a:rPr lang="en-US" altLang="zh-CN" dirty="0"/>
              <a:t> </a:t>
            </a:r>
            <a:endParaRPr lang="zh-CN" alt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40152" y="2204863"/>
            <a:ext cx="3024336" cy="26647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267" name="Picture 3"/>
          <p:cNvPicPr>
            <a:picLocks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27584" y="3933056"/>
            <a:ext cx="5904656" cy="2736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272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arn(inVertical)">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31440" y="1052736"/>
            <a:ext cx="8001000" cy="52768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10000"/>
              </a:lnSpc>
              <a:spcBef>
                <a:spcPts val="780"/>
              </a:spcBef>
            </a:pPr>
            <a:r>
              <a:rPr kumimoji="1" lang="zh-CN" altLang="en-US" sz="3200" b="1" dirty="0">
                <a:solidFill>
                  <a:srgbClr val="FF0000"/>
                </a:solidFill>
                <a:latin typeface="Times New Roman" panose="02020603050405020304" pitchFamily="18" charset="0"/>
                <a:ea typeface="楷体_GB2312" pitchFamily="49" charset="-122"/>
              </a:rPr>
              <a:t>邻接矩阵的特点如下：</a:t>
            </a:r>
          </a:p>
          <a:p>
            <a:pPr algn="just" eaLnBrk="1" hangingPunct="1">
              <a:lnSpc>
                <a:spcPct val="110000"/>
              </a:lnSpc>
              <a:spcBef>
                <a:spcPts val="780"/>
              </a:spcBef>
            </a:pPr>
            <a:r>
              <a:rPr kumimoji="1" lang="zh-CN" altLang="en-US" sz="2800" b="1" dirty="0">
                <a:solidFill>
                  <a:srgbClr val="FF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(1) </a:t>
            </a:r>
            <a:r>
              <a:rPr kumimoji="1" lang="en-US" altLang="zh-CN" sz="2800" b="1" dirty="0" smtClean="0">
                <a:solidFill>
                  <a:srgbClr val="000000"/>
                </a:solidFill>
                <a:latin typeface="Times New Roman" panose="02020603050405020304" pitchFamily="18" charset="0"/>
                <a:ea typeface="楷体_GB2312" pitchFamily="49" charset="-122"/>
              </a:rPr>
              <a:t>  </a:t>
            </a:r>
            <a:r>
              <a:rPr kumimoji="1" lang="zh-CN" altLang="en-US" sz="2800" b="1" dirty="0" smtClean="0">
                <a:solidFill>
                  <a:srgbClr val="000000"/>
                </a:solidFill>
                <a:latin typeface="Times New Roman" panose="02020603050405020304" pitchFamily="18" charset="0"/>
                <a:ea typeface="楷体_GB2312" pitchFamily="49" charset="-122"/>
              </a:rPr>
              <a:t>图</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邻接矩阵表示</a:t>
            </a:r>
            <a:r>
              <a:rPr kumimoji="1" lang="zh-CN" altLang="en-US" sz="2800" b="1" dirty="0" smtClean="0">
                <a:solidFill>
                  <a:srgbClr val="FF0000"/>
                </a:solidFill>
                <a:latin typeface="Times New Roman" panose="02020603050405020304" pitchFamily="18" charset="0"/>
                <a:ea typeface="楷体_GB2312" pitchFamily="49" charset="-122"/>
              </a:rPr>
              <a:t>是唯一</a:t>
            </a:r>
            <a:r>
              <a:rPr kumimoji="1" lang="zh-CN" altLang="en-US" sz="2800" b="1" dirty="0" smtClean="0">
                <a:solidFill>
                  <a:srgbClr val="000000"/>
                </a:solidFill>
                <a:latin typeface="Times New Roman" panose="02020603050405020304" pitchFamily="18" charset="0"/>
                <a:ea typeface="楷体_GB2312" pitchFamily="49" charset="-122"/>
              </a:rPr>
              <a:t>的</a:t>
            </a:r>
            <a:r>
              <a:rPr kumimoji="1" lang="zh-CN" altLang="en-US" sz="2800" b="1" dirty="0">
                <a:solidFill>
                  <a:srgbClr val="000000"/>
                </a:solidFill>
                <a:latin typeface="Times New Roman" panose="02020603050405020304" pitchFamily="18" charset="0"/>
                <a:ea typeface="楷体_GB2312" pitchFamily="49" charset="-122"/>
              </a:rPr>
              <a:t>。</a:t>
            </a:r>
          </a:p>
          <a:p>
            <a:pPr algn="just" eaLnBrk="1" hangingPunct="1">
              <a:lnSpc>
                <a:spcPct val="110000"/>
              </a:lnSpc>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(2) </a:t>
            </a:r>
            <a:r>
              <a:rPr kumimoji="1" lang="zh-CN" altLang="en-US" sz="2800" b="1" dirty="0">
                <a:solidFill>
                  <a:srgbClr val="FF0000"/>
                </a:solidFill>
                <a:latin typeface="Times New Roman" panose="02020603050405020304" pitchFamily="18" charset="0"/>
                <a:ea typeface="楷体_GB2312" pitchFamily="49" charset="-122"/>
              </a:rPr>
              <a:t>无向图</a:t>
            </a:r>
            <a:r>
              <a:rPr kumimoji="1" lang="zh-CN" altLang="en-US" sz="2800" b="1" dirty="0">
                <a:solidFill>
                  <a:srgbClr val="000000"/>
                </a:solidFill>
                <a:latin typeface="Times New Roman" panose="02020603050405020304" pitchFamily="18" charset="0"/>
                <a:ea typeface="楷体_GB2312" pitchFamily="49" charset="-122"/>
              </a:rPr>
              <a:t>的邻接矩阵一定是一个</a:t>
            </a:r>
            <a:r>
              <a:rPr kumimoji="1" lang="zh-CN" altLang="en-US" sz="2800" b="1" dirty="0">
                <a:solidFill>
                  <a:srgbClr val="FF0000"/>
                </a:solidFill>
                <a:latin typeface="Times New Roman" panose="02020603050405020304" pitchFamily="18" charset="0"/>
                <a:ea typeface="楷体_GB2312" pitchFamily="49" charset="-122"/>
              </a:rPr>
              <a:t>对称矩阵</a:t>
            </a:r>
            <a:r>
              <a:rPr kumimoji="1" lang="zh-CN" altLang="en-US" sz="2800" b="1" dirty="0">
                <a:solidFill>
                  <a:srgbClr val="000000"/>
                </a:solidFill>
                <a:latin typeface="Times New Roman" panose="02020603050405020304" pitchFamily="18" charset="0"/>
                <a:ea typeface="楷体_GB2312" pitchFamily="49" charset="-122"/>
              </a:rPr>
              <a:t>。因此</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按照压缩存储的思想</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在具体存放邻接矩阵时只需存放上</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或下</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三角形矩阵的元素即可。</a:t>
            </a:r>
          </a:p>
          <a:p>
            <a:pPr algn="just" eaLnBrk="1" hangingPunct="1">
              <a:lnSpc>
                <a:spcPct val="110000"/>
              </a:lnSpc>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(3) </a:t>
            </a:r>
            <a:r>
              <a:rPr kumimoji="1" lang="zh-CN" altLang="en-US" sz="2800" b="1" dirty="0">
                <a:solidFill>
                  <a:srgbClr val="000000"/>
                </a:solidFill>
                <a:latin typeface="Times New Roman" panose="02020603050405020304" pitchFamily="18" charset="0"/>
                <a:ea typeface="楷体_GB2312" pitchFamily="49" charset="-122"/>
              </a:rPr>
              <a:t>不带权的</a:t>
            </a:r>
            <a:r>
              <a:rPr kumimoji="1" lang="zh-CN" altLang="en-US" sz="2800" b="1" dirty="0">
                <a:solidFill>
                  <a:srgbClr val="FF0000"/>
                </a:solidFill>
                <a:latin typeface="Times New Roman" panose="02020603050405020304" pitchFamily="18" charset="0"/>
                <a:ea typeface="楷体_GB2312" pitchFamily="49" charset="-122"/>
              </a:rPr>
              <a:t>有向图</a:t>
            </a:r>
            <a:r>
              <a:rPr kumimoji="1" lang="zh-CN" altLang="en-US" sz="2800" b="1" dirty="0">
                <a:solidFill>
                  <a:srgbClr val="000000"/>
                </a:solidFill>
                <a:latin typeface="Times New Roman" panose="02020603050405020304" pitchFamily="18" charset="0"/>
                <a:ea typeface="楷体_GB2312" pitchFamily="49" charset="-122"/>
              </a:rPr>
              <a:t>的邻接矩阵一般来说是一个</a:t>
            </a:r>
            <a:r>
              <a:rPr kumimoji="1" lang="zh-CN" altLang="en-US" sz="2800" b="1" dirty="0">
                <a:solidFill>
                  <a:srgbClr val="FF0000"/>
                </a:solidFill>
                <a:latin typeface="Times New Roman" panose="02020603050405020304" pitchFamily="18" charset="0"/>
                <a:ea typeface="楷体_GB2312" pitchFamily="49" charset="-122"/>
              </a:rPr>
              <a:t>稀疏矩阵</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因此</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当图的顶点较多时</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可以采用三元组表的方法存储邻接矩阵。</a:t>
            </a:r>
          </a:p>
          <a:p>
            <a:pPr algn="just" eaLnBrk="1" hangingPunct="1">
              <a:lnSpc>
                <a:spcPct val="110000"/>
              </a:lnSpc>
              <a:spcBef>
                <a:spcPts val="7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(4) </a:t>
            </a:r>
            <a:r>
              <a:rPr kumimoji="1" lang="zh-CN" altLang="en-US" sz="2800" b="1" dirty="0">
                <a:solidFill>
                  <a:srgbClr val="000000"/>
                </a:solidFill>
                <a:latin typeface="Times New Roman" panose="02020603050405020304" pitchFamily="18" charset="0"/>
                <a:ea typeface="楷体_GB2312" pitchFamily="49" charset="-122"/>
              </a:rPr>
              <a:t>对于无向图</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邻接矩阵的第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行</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或第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列</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非零元素</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或非∞元素</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个数</a:t>
            </a:r>
            <a:r>
              <a:rPr kumimoji="1" lang="zh-CN" altLang="en-US" sz="2800" b="1" dirty="0">
                <a:solidFill>
                  <a:srgbClr val="000000"/>
                </a:solidFill>
                <a:latin typeface="Times New Roman" panose="02020603050405020304" pitchFamily="18" charset="0"/>
                <a:ea typeface="楷体_GB2312" pitchFamily="49" charset="-122"/>
              </a:rPr>
              <a:t>正好是第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个顶点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度</a:t>
            </a:r>
            <a:r>
              <a:rPr kumimoji="1" lang="zh-CN" altLang="en-US" sz="2800" b="1" dirty="0">
                <a:solidFill>
                  <a:srgbClr val="000000"/>
                </a:solidFill>
                <a:latin typeface="Times New Roman" panose="02020603050405020304" pitchFamily="18" charset="0"/>
                <a:ea typeface="楷体_GB2312" pitchFamily="49" charset="-122"/>
              </a:rPr>
              <a:t>。</a:t>
            </a:r>
          </a:p>
        </p:txBody>
      </p:sp>
      <p:sp>
        <p:nvSpPr>
          <p:cNvPr id="4"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019158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10480" y="1124744"/>
            <a:ext cx="8382000" cy="47387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just" eaLnBrk="1" hangingPunct="1">
              <a:lnSpc>
                <a:spcPct val="110000"/>
              </a:lnSpc>
              <a:spcBef>
                <a:spcPts val="880"/>
              </a:spcBef>
            </a:pPr>
            <a:r>
              <a:rPr kumimoji="1" lang="zh-CN" altLang="en-US" sz="3200" b="1" dirty="0">
                <a:solidFill>
                  <a:srgbClr val="FF0000"/>
                </a:solidFill>
                <a:latin typeface="Times New Roman" panose="02020603050405020304" pitchFamily="18" charset="0"/>
                <a:ea typeface="楷体_GB2312" pitchFamily="49" charset="-122"/>
              </a:rPr>
              <a:t>邻接矩阵的特点如下：</a:t>
            </a:r>
          </a:p>
          <a:p>
            <a:pPr algn="just" eaLnBrk="1" hangingPunct="1">
              <a:lnSpc>
                <a:spcPct val="110000"/>
              </a:lnSpc>
              <a:spcBef>
                <a:spcPts val="880"/>
              </a:spcBef>
            </a:pPr>
            <a:r>
              <a:rPr kumimoji="1" lang="en-US" altLang="zh-CN" sz="2400" b="1" dirty="0" smtClean="0">
                <a:solidFill>
                  <a:srgbClr val="0A0A0E"/>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(5) </a:t>
            </a:r>
            <a:r>
              <a:rPr kumimoji="1" lang="zh-CN" altLang="en-US" sz="2800" b="1" dirty="0">
                <a:solidFill>
                  <a:srgbClr val="000000"/>
                </a:solidFill>
                <a:latin typeface="Times New Roman" panose="02020603050405020304" pitchFamily="18" charset="0"/>
                <a:ea typeface="楷体_GB2312" pitchFamily="49" charset="-122"/>
              </a:rPr>
              <a:t>对于</a:t>
            </a:r>
            <a:r>
              <a:rPr kumimoji="1" lang="zh-CN" altLang="en-US" sz="2800" b="1" dirty="0">
                <a:solidFill>
                  <a:srgbClr val="FF0000"/>
                </a:solidFill>
                <a:latin typeface="Times New Roman" panose="02020603050405020304" pitchFamily="18" charset="0"/>
                <a:ea typeface="楷体_GB2312" pitchFamily="49" charset="-122"/>
              </a:rPr>
              <a:t>有向图</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邻接矩阵的第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行</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或第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列</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FF0000"/>
                </a:solidFill>
                <a:latin typeface="Times New Roman" panose="02020603050405020304" pitchFamily="18" charset="0"/>
                <a:ea typeface="楷体_GB2312" pitchFamily="49" charset="-122"/>
              </a:rPr>
              <a:t>非零元素</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或非∞元素</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个数</a:t>
            </a:r>
            <a:r>
              <a:rPr kumimoji="1" lang="zh-CN" altLang="en-US" sz="2800" b="1" dirty="0">
                <a:solidFill>
                  <a:srgbClr val="000000"/>
                </a:solidFill>
                <a:latin typeface="Times New Roman" panose="02020603050405020304" pitchFamily="18" charset="0"/>
                <a:ea typeface="楷体_GB2312" pitchFamily="49" charset="-122"/>
              </a:rPr>
              <a:t>正好是第</a:t>
            </a:r>
            <a:r>
              <a:rPr kumimoji="1" lang="en-US" altLang="zh-CN" sz="2800" b="1" dirty="0" err="1">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个顶点</a:t>
            </a:r>
            <a:r>
              <a:rPr kumimoji="1" lang="en-US" altLang="zh-CN" sz="2800" b="1" dirty="0">
                <a:solidFill>
                  <a:srgbClr val="000000"/>
                </a:solidFill>
                <a:latin typeface="Times New Roman" panose="02020603050405020304" pitchFamily="18" charset="0"/>
                <a:ea typeface="楷体_GB2312" pitchFamily="49" charset="-122"/>
              </a:rPr>
              <a:t>v</a:t>
            </a:r>
            <a:r>
              <a:rPr kumimoji="1" lang="en-US" altLang="zh-CN" sz="2800" b="1" baseline="-30000" dirty="0">
                <a:solidFill>
                  <a:srgbClr val="000000"/>
                </a:solidFill>
                <a:latin typeface="Times New Roman" panose="02020603050405020304" pitchFamily="18" charset="0"/>
                <a:ea typeface="楷体_GB2312" pitchFamily="49" charset="-122"/>
              </a:rPr>
              <a:t>i</a:t>
            </a:r>
            <a:r>
              <a:rPr kumimoji="1" lang="zh-CN" altLang="en-US" sz="2800" b="1" dirty="0">
                <a:solidFill>
                  <a:srgbClr val="000000"/>
                </a:solidFill>
                <a:latin typeface="Times New Roman" panose="02020603050405020304" pitchFamily="18" charset="0"/>
                <a:ea typeface="楷体_GB2312" pitchFamily="49" charset="-122"/>
              </a:rPr>
              <a:t>的</a:t>
            </a:r>
            <a:r>
              <a:rPr kumimoji="1" lang="zh-CN" altLang="en-US" sz="2800" b="1" dirty="0">
                <a:solidFill>
                  <a:srgbClr val="FF0000"/>
                </a:solidFill>
                <a:latin typeface="Times New Roman" panose="02020603050405020304" pitchFamily="18" charset="0"/>
                <a:ea typeface="楷体_GB2312" pitchFamily="49" charset="-122"/>
              </a:rPr>
              <a:t>出度</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或入度</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a:t>
            </a:r>
          </a:p>
          <a:p>
            <a:pPr algn="just" eaLnBrk="1" hangingPunct="1">
              <a:lnSpc>
                <a:spcPct val="110000"/>
              </a:lnSpc>
              <a:spcBef>
                <a:spcPts val="880"/>
              </a:spcBef>
            </a:pPr>
            <a:r>
              <a:rPr kumimoji="1" lang="zh-CN" altLang="en-US" sz="2800" b="1" dirty="0">
                <a:solidFill>
                  <a:srgbClr val="000000"/>
                </a:solidFill>
                <a:latin typeface="Times New Roman" panose="02020603050405020304" pitchFamily="18" charset="0"/>
                <a:ea typeface="楷体_GB2312" pitchFamily="49" charset="-122"/>
              </a:rPr>
              <a:t>        </a:t>
            </a:r>
            <a:r>
              <a:rPr kumimoji="1" lang="en-US" altLang="zh-CN" sz="2800" b="1" dirty="0">
                <a:solidFill>
                  <a:srgbClr val="000000"/>
                </a:solidFill>
                <a:latin typeface="Times New Roman" panose="02020603050405020304" pitchFamily="18" charset="0"/>
                <a:ea typeface="楷体_GB2312" pitchFamily="49" charset="-122"/>
              </a:rPr>
              <a:t>(6) </a:t>
            </a:r>
            <a:r>
              <a:rPr kumimoji="1" lang="zh-CN" altLang="en-US" sz="2800" b="1" dirty="0">
                <a:solidFill>
                  <a:srgbClr val="000000"/>
                </a:solidFill>
                <a:latin typeface="Times New Roman" panose="02020603050405020304" pitchFamily="18" charset="0"/>
                <a:ea typeface="楷体_GB2312" pitchFamily="49" charset="-122"/>
              </a:rPr>
              <a:t>用邻接矩阵方法存储图</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很</a:t>
            </a:r>
            <a:r>
              <a:rPr kumimoji="1" lang="zh-CN" altLang="en-US" sz="2800" b="1" dirty="0">
                <a:solidFill>
                  <a:srgbClr val="FF0000"/>
                </a:solidFill>
                <a:latin typeface="Times New Roman" panose="02020603050405020304" pitchFamily="18" charset="0"/>
                <a:ea typeface="楷体_GB2312" pitchFamily="49" charset="-122"/>
              </a:rPr>
              <a:t>容易确定图中任意两个顶点之间是否有边相连</a:t>
            </a:r>
            <a:r>
              <a:rPr kumimoji="1" lang="zh-CN" altLang="en-US" sz="2800" b="1" dirty="0" smtClean="0">
                <a:solidFill>
                  <a:srgbClr val="000000"/>
                </a:solidFill>
                <a:latin typeface="Times New Roman" panose="02020603050405020304" pitchFamily="18" charset="0"/>
                <a:ea typeface="楷体_GB2312" pitchFamily="49" charset="-122"/>
              </a:rPr>
              <a:t>。</a:t>
            </a:r>
            <a:endParaRPr kumimoji="1" lang="en-US" altLang="zh-CN" sz="2800" b="1" dirty="0" smtClean="0">
              <a:solidFill>
                <a:srgbClr val="000000"/>
              </a:solidFill>
              <a:latin typeface="Times New Roman" panose="02020603050405020304" pitchFamily="18" charset="0"/>
              <a:ea typeface="楷体_GB2312" pitchFamily="49" charset="-122"/>
            </a:endParaRPr>
          </a:p>
          <a:p>
            <a:pPr algn="just" eaLnBrk="1" hangingPunct="1">
              <a:lnSpc>
                <a:spcPct val="110000"/>
              </a:lnSpc>
              <a:spcBef>
                <a:spcPts val="880"/>
              </a:spcBef>
            </a:pPr>
            <a:r>
              <a:rPr kumimoji="1" lang="en-US" altLang="zh-CN" sz="2800" b="1" dirty="0">
                <a:solidFill>
                  <a:srgbClr val="000000"/>
                </a:solidFill>
                <a:latin typeface="Times New Roman" panose="02020603050405020304" pitchFamily="18" charset="0"/>
                <a:ea typeface="楷体_GB2312" pitchFamily="49" charset="-122"/>
              </a:rPr>
              <a:t> </a:t>
            </a:r>
            <a:r>
              <a:rPr kumimoji="1" lang="en-US" altLang="zh-CN" sz="2800" b="1" dirty="0" smtClean="0">
                <a:solidFill>
                  <a:srgbClr val="000000"/>
                </a:solidFill>
                <a:latin typeface="Times New Roman" panose="02020603050405020304" pitchFamily="18" charset="0"/>
                <a:ea typeface="楷体_GB2312" pitchFamily="49" charset="-122"/>
              </a:rPr>
              <a:t>        </a:t>
            </a:r>
            <a:r>
              <a:rPr kumimoji="1" lang="zh-CN" altLang="en-US" sz="2800" b="1" dirty="0" smtClean="0">
                <a:solidFill>
                  <a:srgbClr val="000000"/>
                </a:solidFill>
                <a:latin typeface="Times New Roman" panose="02020603050405020304" pitchFamily="18" charset="0"/>
                <a:ea typeface="楷体_GB2312" pitchFamily="49" charset="-122"/>
              </a:rPr>
              <a:t>但是</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要确定图中有多少条边</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则必须按行、按列对每个元素进行检测</a:t>
            </a:r>
            <a:r>
              <a:rPr kumimoji="1" lang="en-US" altLang="zh-CN" sz="2800" b="1" dirty="0">
                <a:solidFill>
                  <a:srgbClr val="000000"/>
                </a:solidFill>
                <a:latin typeface="Times New Roman" panose="02020603050405020304" pitchFamily="18" charset="0"/>
                <a:ea typeface="楷体_GB2312" pitchFamily="49" charset="-122"/>
              </a:rPr>
              <a:t>,</a:t>
            </a:r>
            <a:r>
              <a:rPr kumimoji="1" lang="zh-CN" altLang="en-US" sz="2800" b="1" dirty="0">
                <a:solidFill>
                  <a:srgbClr val="000000"/>
                </a:solidFill>
                <a:latin typeface="Times New Roman" panose="02020603050405020304" pitchFamily="18" charset="0"/>
                <a:ea typeface="楷体_GB2312" pitchFamily="49" charset="-122"/>
              </a:rPr>
              <a:t>所花费的时间代价很大。这是用邻接矩阵存储图的局限性。</a:t>
            </a:r>
          </a:p>
        </p:txBody>
      </p:sp>
      <p:sp>
        <p:nvSpPr>
          <p:cNvPr id="4"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3728865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dirty="0"/>
              <a:t>邻接矩阵表示法</a:t>
            </a:r>
            <a:r>
              <a:rPr lang="zh-CN" altLang="en-US" dirty="0" smtClean="0"/>
              <a:t>的优缺点</a:t>
            </a:r>
          </a:p>
          <a:p>
            <a:pPr lvl="1">
              <a:lnSpc>
                <a:spcPct val="120000"/>
              </a:lnSpc>
            </a:pPr>
            <a:r>
              <a:rPr lang="zh-CN" altLang="en-US" dirty="0" smtClean="0">
                <a:solidFill>
                  <a:srgbClr val="0000FF"/>
                </a:solidFill>
              </a:rPr>
              <a:t>优点</a:t>
            </a:r>
            <a:endParaRPr lang="en-US" altLang="zh-CN" dirty="0" smtClean="0">
              <a:solidFill>
                <a:srgbClr val="0000FF"/>
              </a:solidFill>
            </a:endParaRPr>
          </a:p>
          <a:p>
            <a:pPr lvl="2">
              <a:lnSpc>
                <a:spcPct val="120000"/>
              </a:lnSpc>
            </a:pPr>
            <a:r>
              <a:rPr lang="zh-CN" altLang="en-US" sz="2600" dirty="0" smtClean="0"/>
              <a:t>容易</a:t>
            </a:r>
            <a:r>
              <a:rPr lang="zh-CN" altLang="en-US" sz="2600" dirty="0"/>
              <a:t>实现图的</a:t>
            </a:r>
            <a:r>
              <a:rPr lang="zh-CN" altLang="en-US" sz="2600" dirty="0" smtClean="0"/>
              <a:t>操作</a:t>
            </a:r>
            <a:endParaRPr lang="en-US" altLang="zh-CN" sz="2600" dirty="0" smtClean="0"/>
          </a:p>
          <a:p>
            <a:pPr lvl="3">
              <a:lnSpc>
                <a:spcPct val="120000"/>
              </a:lnSpc>
            </a:pPr>
            <a:r>
              <a:rPr lang="zh-CN" altLang="en-US" sz="2400" dirty="0" smtClean="0"/>
              <a:t>如</a:t>
            </a:r>
            <a:r>
              <a:rPr lang="zh-CN" altLang="en-US" sz="2400" dirty="0"/>
              <a:t>：求某顶点的度、判断顶点之间是否有边、找顶点的邻接点等等。</a:t>
            </a:r>
          </a:p>
          <a:p>
            <a:pPr lvl="1">
              <a:lnSpc>
                <a:spcPct val="120000"/>
              </a:lnSpc>
            </a:pPr>
            <a:r>
              <a:rPr lang="zh-CN" altLang="en-US" dirty="0" smtClean="0">
                <a:solidFill>
                  <a:srgbClr val="0000FF"/>
                </a:solidFill>
                <a:latin typeface="楷体_GB2312" pitchFamily="49" charset="-122"/>
                <a:ea typeface="楷体_GB2312" pitchFamily="49" charset="-122"/>
              </a:rPr>
              <a:t>缺点</a:t>
            </a:r>
            <a:endParaRPr lang="en-US" altLang="zh-CN" dirty="0" smtClean="0">
              <a:solidFill>
                <a:srgbClr val="0000FF"/>
              </a:solidFill>
              <a:latin typeface="楷体_GB2312" pitchFamily="49" charset="-122"/>
              <a:ea typeface="楷体_GB2312" pitchFamily="49" charset="-122"/>
            </a:endParaRPr>
          </a:p>
          <a:p>
            <a:pPr lvl="2">
              <a:lnSpc>
                <a:spcPct val="120000"/>
              </a:lnSpc>
            </a:pPr>
            <a:r>
              <a:rPr lang="zh-CN" altLang="en-US" dirty="0" smtClean="0">
                <a:solidFill>
                  <a:srgbClr val="0000FF"/>
                </a:solidFill>
                <a:latin typeface="Times New Roman" pitchFamily="18" charset="0"/>
                <a:ea typeface="楷体_GB2312" pitchFamily="49" charset="-122"/>
                <a:cs typeface="Times New Roman" pitchFamily="18" charset="0"/>
              </a:rPr>
              <a:t>对</a:t>
            </a:r>
            <a:r>
              <a:rPr lang="zh-CN" altLang="en-US" dirty="0">
                <a:solidFill>
                  <a:srgbClr val="0000FF"/>
                </a:solidFill>
                <a:latin typeface="Times New Roman" pitchFamily="18" charset="0"/>
                <a:ea typeface="楷体_GB2312" pitchFamily="49" charset="-122"/>
                <a:cs typeface="Times New Roman" pitchFamily="18" charset="0"/>
              </a:rPr>
              <a:t>稀疏图而言尤其浪费</a:t>
            </a:r>
            <a:r>
              <a:rPr lang="zh-CN" altLang="en-US" dirty="0" smtClean="0">
                <a:solidFill>
                  <a:srgbClr val="0000FF"/>
                </a:solidFill>
                <a:latin typeface="Times New Roman" pitchFamily="18" charset="0"/>
                <a:ea typeface="楷体_GB2312" pitchFamily="49" charset="-122"/>
                <a:cs typeface="Times New Roman" pitchFamily="18" charset="0"/>
              </a:rPr>
              <a:t>空间</a:t>
            </a:r>
            <a:endParaRPr lang="en-US" altLang="zh-CN" dirty="0" smtClean="0">
              <a:solidFill>
                <a:srgbClr val="0000FF"/>
              </a:solidFill>
              <a:latin typeface="Times New Roman" pitchFamily="18" charset="0"/>
              <a:ea typeface="楷体_GB2312" pitchFamily="49" charset="-122"/>
              <a:cs typeface="Times New Roman" pitchFamily="18" charset="0"/>
            </a:endParaRPr>
          </a:p>
          <a:p>
            <a:pPr lvl="3">
              <a:lnSpc>
                <a:spcPct val="120000"/>
              </a:lnSpc>
            </a:pPr>
            <a:r>
              <a:rPr lang="en-US" altLang="zh-CN" sz="2400" i="1" dirty="0" smtClean="0">
                <a:latin typeface="Times New Roman" pitchFamily="18" charset="0"/>
                <a:ea typeface="楷体_GB2312" pitchFamily="49" charset="-122"/>
                <a:cs typeface="Times New Roman" pitchFamily="18" charset="0"/>
              </a:rPr>
              <a:t>n</a:t>
            </a:r>
            <a:r>
              <a:rPr lang="zh-CN" altLang="en-US" sz="2400" dirty="0">
                <a:latin typeface="Times New Roman" pitchFamily="18" charset="0"/>
                <a:ea typeface="楷体_GB2312" pitchFamily="49" charset="-122"/>
                <a:cs typeface="Times New Roman" pitchFamily="18" charset="0"/>
              </a:rPr>
              <a:t>个顶点需要</a:t>
            </a:r>
            <a:r>
              <a:rPr lang="en-US" altLang="zh-CN" sz="2400" i="1" dirty="0">
                <a:latin typeface="Times New Roman" pitchFamily="18" charset="0"/>
                <a:ea typeface="楷体_GB2312" pitchFamily="49" charset="-122"/>
                <a:cs typeface="Times New Roman" pitchFamily="18" charset="0"/>
              </a:rPr>
              <a:t>n*n</a:t>
            </a:r>
            <a:r>
              <a:rPr lang="zh-CN" altLang="en-US" sz="2400" dirty="0">
                <a:latin typeface="Times New Roman" pitchFamily="18" charset="0"/>
                <a:ea typeface="楷体_GB2312" pitchFamily="49" charset="-122"/>
                <a:cs typeface="Times New Roman" pitchFamily="18" charset="0"/>
              </a:rPr>
              <a:t>个单元存储</a:t>
            </a:r>
            <a:r>
              <a:rPr lang="zh-CN" altLang="en-US" sz="2400" dirty="0" smtClean="0">
                <a:latin typeface="Times New Roman" pitchFamily="18" charset="0"/>
                <a:ea typeface="楷体_GB2312" pitchFamily="49" charset="-122"/>
                <a:cs typeface="Times New Roman" pitchFamily="18" charset="0"/>
              </a:rPr>
              <a:t>边</a:t>
            </a:r>
            <a:r>
              <a:rPr lang="en-US" altLang="zh-CN" sz="2400" dirty="0" smtClean="0">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空间</a:t>
            </a:r>
            <a:r>
              <a:rPr lang="zh-CN" altLang="en-US" sz="2400" dirty="0">
                <a:latin typeface="Times New Roman" pitchFamily="18" charset="0"/>
                <a:ea typeface="楷体_GB2312" pitchFamily="49" charset="-122"/>
                <a:cs typeface="Times New Roman" pitchFamily="18" charset="0"/>
              </a:rPr>
              <a:t>效率为</a:t>
            </a:r>
            <a:r>
              <a:rPr lang="en-US" altLang="zh-CN" sz="2400" dirty="0">
                <a:latin typeface="Times New Roman" pitchFamily="18" charset="0"/>
                <a:ea typeface="楷体_GB2312" pitchFamily="49" charset="-122"/>
                <a:cs typeface="Times New Roman" pitchFamily="18" charset="0"/>
              </a:rPr>
              <a:t>O(n</a:t>
            </a:r>
            <a:r>
              <a:rPr lang="en-US" altLang="zh-CN" sz="2400" baseline="30000" dirty="0">
                <a:latin typeface="Times New Roman" pitchFamily="18" charset="0"/>
                <a:ea typeface="楷体_GB2312" pitchFamily="49" charset="-122"/>
                <a:cs typeface="Times New Roman" pitchFamily="18" charset="0"/>
              </a:rPr>
              <a:t>2</a:t>
            </a:r>
            <a:r>
              <a:rPr lang="en-US" altLang="zh-CN" sz="2400" dirty="0">
                <a:latin typeface="Times New Roman" pitchFamily="18" charset="0"/>
                <a:ea typeface="楷体_GB2312" pitchFamily="49" charset="-122"/>
                <a:cs typeface="Times New Roman" pitchFamily="18" charset="0"/>
              </a:rPr>
              <a:t>)</a:t>
            </a:r>
            <a:r>
              <a:rPr lang="zh-CN" altLang="en-US" sz="2400" dirty="0">
                <a:latin typeface="Times New Roman" pitchFamily="18" charset="0"/>
                <a:ea typeface="楷体_GB2312" pitchFamily="49" charset="-122"/>
                <a:cs typeface="Times New Roman" pitchFamily="18" charset="0"/>
              </a:rPr>
              <a:t>。</a:t>
            </a:r>
            <a:endParaRPr lang="zh-CN" altLang="en-US" sz="2400" dirty="0">
              <a:solidFill>
                <a:srgbClr val="0000FF"/>
              </a:solidFill>
              <a:latin typeface="Times New Roman" pitchFamily="18" charset="0"/>
              <a:ea typeface="楷体_GB2312" pitchFamily="49" charset="-122"/>
              <a:cs typeface="Times New Roman" pitchFamily="18" charset="0"/>
            </a:endParaRPr>
          </a:p>
          <a:p>
            <a:pPr lvl="1">
              <a:lnSpc>
                <a:spcPct val="120000"/>
              </a:lnSpc>
            </a:pPr>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425239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Verdana"/>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场景型模板">
  <a:themeElements>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anose="02020603050405020304"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2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默认设计模板">
  <a:themeElements>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30000"/>
          </a:spcBef>
          <a:spcAft>
            <a:spcPct val="0"/>
          </a:spcAft>
          <a:buClrTx/>
          <a:buSzTx/>
          <a:buFontTx/>
          <a:buNone/>
          <a:tabLst/>
          <a:defRPr kumimoji="1" lang="zh-CN" altLang="en-US" sz="2400" b="1" i="0" u="none" strike="noStrike" cap="none" normalizeH="0" baseline="0" smtClean="0">
            <a:ln>
              <a:noFill/>
            </a:ln>
            <a:solidFill>
              <a:srgbClr val="009900"/>
            </a:solidFill>
            <a:effectLst/>
            <a:latin typeface="Times New Roman"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0000CC"/>
        </a:accent1>
        <a:accent2>
          <a:srgbClr val="0000CC"/>
        </a:accent2>
        <a:accent3>
          <a:srgbClr val="FFFFFF"/>
        </a:accent3>
        <a:accent4>
          <a:srgbClr val="000000"/>
        </a:accent4>
        <a:accent5>
          <a:srgbClr val="AAAAE2"/>
        </a:accent5>
        <a:accent6>
          <a:srgbClr val="0000B9"/>
        </a:accent6>
        <a:hlink>
          <a:srgbClr val="CC0000"/>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场景型模板">
  <a:themeElements>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2617</TotalTime>
  <Words>5053</Words>
  <Application>Microsoft Office PowerPoint</Application>
  <PresentationFormat>全屏显示(4:3)</PresentationFormat>
  <Paragraphs>1209</Paragraphs>
  <Slides>61</Slides>
  <Notes>3</Notes>
  <HiddenSlides>0</HiddenSlides>
  <MMClips>0</MMClips>
  <ScaleCrop>false</ScaleCrop>
  <HeadingPairs>
    <vt:vector size="6" baseType="variant">
      <vt:variant>
        <vt:lpstr>主题</vt:lpstr>
      </vt:variant>
      <vt:variant>
        <vt:i4>8</vt:i4>
      </vt:variant>
      <vt:variant>
        <vt:lpstr>嵌入 OLE 服务器</vt:lpstr>
      </vt:variant>
      <vt:variant>
        <vt:i4>3</vt:i4>
      </vt:variant>
      <vt:variant>
        <vt:lpstr>幻灯片标题</vt:lpstr>
      </vt:variant>
      <vt:variant>
        <vt:i4>61</vt:i4>
      </vt:variant>
    </vt:vector>
  </HeadingPairs>
  <TitlesOfParts>
    <vt:vector size="72" baseType="lpstr">
      <vt:lpstr>商务型PPT模板</vt:lpstr>
      <vt:lpstr>默认设计模板</vt:lpstr>
      <vt:lpstr>场景型模板</vt:lpstr>
      <vt:lpstr>1_默认设计模板</vt:lpstr>
      <vt:lpstr>2_默认设计模板</vt:lpstr>
      <vt:lpstr>3_默认设计模板</vt:lpstr>
      <vt:lpstr>4_默认设计模板</vt:lpstr>
      <vt:lpstr>2_场景型模板</vt:lpstr>
      <vt:lpstr>Equation</vt:lpstr>
      <vt:lpstr>Image</vt:lpstr>
      <vt:lpstr>Clip</vt:lpstr>
      <vt:lpstr>幻灯片 1</vt:lpstr>
      <vt:lpstr>幻灯片 2</vt:lpstr>
      <vt:lpstr>幻灯片 3</vt:lpstr>
      <vt:lpstr>幻灯片 4</vt:lpstr>
      <vt:lpstr>幻灯片 5</vt:lpstr>
      <vt:lpstr>幻灯片 6</vt:lpstr>
      <vt:lpstr>幻灯片 7</vt:lpstr>
      <vt:lpstr>幻灯片 8</vt:lpstr>
      <vt:lpstr>幻灯片 9</vt:lpstr>
      <vt:lpstr>教学内容</vt:lpstr>
      <vt:lpstr>幻灯片 11</vt:lpstr>
      <vt:lpstr>7.2  图的存储结构</vt:lpstr>
      <vt:lpstr>7.2  图的存储结构</vt:lpstr>
      <vt:lpstr>7.2  图的存储结构</vt:lpstr>
      <vt:lpstr>7.2  图的存储结构</vt:lpstr>
      <vt:lpstr>7.2  图的存储结构</vt:lpstr>
      <vt:lpstr>7.2  图的存储结构</vt:lpstr>
      <vt:lpstr>7.2  图的存储结构</vt:lpstr>
      <vt:lpstr>幻灯片 19</vt:lpstr>
      <vt:lpstr>7.2  图的存储结构</vt:lpstr>
      <vt:lpstr>7.2  图的存储结构</vt:lpstr>
      <vt:lpstr>十字链表</vt:lpstr>
      <vt:lpstr>十字链表存储结构描述：</vt:lpstr>
      <vt:lpstr>幻灯片 24</vt:lpstr>
      <vt:lpstr>邻接多重表</vt:lpstr>
      <vt:lpstr>幻灯片 26</vt:lpstr>
      <vt:lpstr>幻灯片 27</vt:lpstr>
      <vt:lpstr>例：画出无向图的邻接多重表</vt:lpstr>
      <vt:lpstr>7.3  图的遍历</vt:lpstr>
      <vt:lpstr>7.3  图的遍历</vt:lpstr>
      <vt:lpstr>7.3  图的遍历</vt:lpstr>
      <vt:lpstr>幻灯片 32</vt:lpstr>
      <vt:lpstr>7.3  图的遍历</vt:lpstr>
      <vt:lpstr>7.3    图的遍历</vt:lpstr>
      <vt:lpstr>7.3    图的遍历</vt:lpstr>
      <vt:lpstr>7.3    图的遍历</vt:lpstr>
      <vt:lpstr>7.3    图的遍历</vt:lpstr>
      <vt:lpstr>在图的邻接矩阵中如何进行DFS？</vt:lpstr>
      <vt:lpstr>7.3  图的遍历</vt:lpstr>
      <vt:lpstr>在图的邻接表中如何进行DFS？</vt:lpstr>
      <vt:lpstr>7.3  图的遍历</vt:lpstr>
      <vt:lpstr>7.3  图的遍历</vt:lpstr>
      <vt:lpstr>7.3  图的遍历</vt:lpstr>
      <vt:lpstr>7.3  图的遍历</vt:lpstr>
      <vt:lpstr>7.3  图的遍历</vt:lpstr>
      <vt:lpstr>7.3  图的遍历</vt:lpstr>
      <vt:lpstr>7.3  图的遍历</vt:lpstr>
      <vt:lpstr>幻灯片 48</vt:lpstr>
      <vt:lpstr>7.3  图的遍历</vt:lpstr>
      <vt:lpstr>7.3    图的遍历</vt:lpstr>
      <vt:lpstr>7.3    图的遍历</vt:lpstr>
      <vt:lpstr>7.3    图的遍历</vt:lpstr>
      <vt:lpstr>7.3    图的遍历</vt:lpstr>
      <vt:lpstr>7.3    图的遍历</vt:lpstr>
      <vt:lpstr>7.3  图的遍历</vt:lpstr>
      <vt:lpstr>广度优先搜索算法（见课本P170）</vt:lpstr>
      <vt:lpstr>BFS 算法效率分析:</vt:lpstr>
      <vt:lpstr>习题</vt:lpstr>
      <vt:lpstr>习题</vt:lpstr>
      <vt:lpstr>习题</vt:lpstr>
      <vt:lpstr>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WeiYang</dc:creator>
  <cp:lastModifiedBy>USER</cp:lastModifiedBy>
  <cp:revision>372</cp:revision>
  <dcterms:created xsi:type="dcterms:W3CDTF">2013-05-07T08:04:29Z</dcterms:created>
  <dcterms:modified xsi:type="dcterms:W3CDTF">2016-11-17T01:12:18Z</dcterms:modified>
</cp:coreProperties>
</file>