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39" r:id="rId2"/>
    <p:sldMasterId id="2147483757" r:id="rId3"/>
    <p:sldMasterId id="2147483809" r:id="rId4"/>
    <p:sldMasterId id="2147483813" r:id="rId5"/>
  </p:sldMasterIdLst>
  <p:notesMasterIdLst>
    <p:notesMasterId r:id="rId58"/>
  </p:notesMasterIdLst>
  <p:sldIdLst>
    <p:sldId id="257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258" r:id="rId17"/>
    <p:sldId id="428" r:id="rId18"/>
    <p:sldId id="429" r:id="rId19"/>
    <p:sldId id="430" r:id="rId20"/>
    <p:sldId id="431" r:id="rId21"/>
    <p:sldId id="432" r:id="rId22"/>
    <p:sldId id="433" r:id="rId23"/>
    <p:sldId id="434" r:id="rId24"/>
    <p:sldId id="435" r:id="rId25"/>
    <p:sldId id="437" r:id="rId26"/>
    <p:sldId id="436" r:id="rId27"/>
    <p:sldId id="438" r:id="rId28"/>
    <p:sldId id="439" r:id="rId29"/>
    <p:sldId id="440" r:id="rId30"/>
    <p:sldId id="441" r:id="rId31"/>
    <p:sldId id="442" r:id="rId32"/>
    <p:sldId id="443" r:id="rId33"/>
    <p:sldId id="444" r:id="rId34"/>
    <p:sldId id="445" r:id="rId35"/>
    <p:sldId id="446" r:id="rId36"/>
    <p:sldId id="447" r:id="rId37"/>
    <p:sldId id="448" r:id="rId38"/>
    <p:sldId id="387" r:id="rId39"/>
    <p:sldId id="459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6" r:id="rId48"/>
    <p:sldId id="398" r:id="rId49"/>
    <p:sldId id="399" r:id="rId50"/>
    <p:sldId id="400" r:id="rId51"/>
    <p:sldId id="401" r:id="rId52"/>
    <p:sldId id="404" r:id="rId53"/>
    <p:sldId id="470" r:id="rId54"/>
    <p:sldId id="402" r:id="rId55"/>
    <p:sldId id="423" r:id="rId56"/>
    <p:sldId id="427" r:id="rId5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 autoAdjust="0"/>
    <p:restoredTop sz="74203" autoAdjust="0"/>
  </p:normalViewPr>
  <p:slideViewPr>
    <p:cSldViewPr>
      <p:cViewPr varScale="1">
        <p:scale>
          <a:sx n="55" d="100"/>
          <a:sy n="55" d="100"/>
        </p:scale>
        <p:origin x="196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61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5F296-9867-4A75-AB82-7AFAF9FA3056}" type="datetimeFigureOut">
              <a:rPr lang="zh-CN" altLang="en-US" smtClean="0"/>
              <a:pPr/>
              <a:t>2016-11-23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A5DDE-4E9C-4733-9F1B-15101EC3294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7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3B0811-2E58-4A2B-A860-17BB6EAF1033}" type="slidenum">
              <a:rPr lang="en-US" altLang="zh-CN">
                <a:solidFill>
                  <a:srgbClr val="000000"/>
                </a:solidFill>
              </a:rPr>
              <a:pPr/>
              <a:t>8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25853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91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851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53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ea typeface="宋体" charset="-122"/>
              </a:rPr>
              <a:t>若不同时进行，则长于关键路径活动完成时间；而关键路径上串联进行活动，所以不能再短，因此是最短时间</a:t>
            </a: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zh-CN" altLang="en-US" dirty="0" smtClean="0">
                <a:ea typeface="宋体" charset="-122"/>
              </a:rPr>
              <a:t>在</a:t>
            </a:r>
            <a:r>
              <a:rPr lang="en-US" altLang="zh-CN" dirty="0" smtClean="0">
                <a:ea typeface="宋体" charset="-122"/>
              </a:rPr>
              <a:t>AOE</a:t>
            </a:r>
            <a:r>
              <a:rPr lang="zh-CN" altLang="en-US" dirty="0" smtClean="0">
                <a:ea typeface="宋体" charset="-122"/>
              </a:rPr>
              <a:t>网上，有哪些活动顺序进行，有哪些活动并行进行？</a:t>
            </a:r>
          </a:p>
          <a:p>
            <a:r>
              <a:rPr lang="zh-CN" altLang="en-US" dirty="0" smtClean="0">
                <a:ea typeface="宋体" charset="-122"/>
              </a:rPr>
              <a:t>从源点到汇点的有向路径不止一条，路径长度也不相同，但整个工程的完成必须是所有活动都完成。</a:t>
            </a:r>
          </a:p>
          <a:p>
            <a:r>
              <a:rPr lang="zh-CN" altLang="en-US" dirty="0" smtClean="0">
                <a:ea typeface="宋体" charset="-122"/>
              </a:rPr>
              <a:t>因此，整个工程所需要的时间取决于源点到汇点的最长路径长度。这条路径称为关键路径，活动称为关键活动。</a:t>
            </a:r>
          </a:p>
          <a:p>
            <a:endParaRPr lang="zh-CN" altLang="en-US" dirty="0" smtClean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15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A5DDE-4E9C-4733-9F1B-15101EC3294F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042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jpe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3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DDA2C-7D0E-4DF1-A48E-9EE656F3B0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300975"/>
      </p:ext>
    </p:extLst>
  </p:cSld>
  <p:clrMapOvr>
    <a:masterClrMapping/>
  </p:clrMapOvr>
  <p:transition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68E410-43EB-4002-BE51-A95D51DAC3E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3041824"/>
      </p:ext>
    </p:extLst>
  </p:cSld>
  <p:clrMapOvr>
    <a:masterClrMapping/>
  </p:clrMapOvr>
  <p:transition>
    <p:blinds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2E6A7A-BA57-41A8-8901-038912EDCB8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047"/>
      </p:ext>
    </p:extLst>
  </p:cSld>
  <p:clrMapOvr>
    <a:masterClrMapping/>
  </p:clrMapOvr>
  <p:transition>
    <p:blinds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107EDE-7D54-4816-BFA3-FAAE893CC7F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038470"/>
      </p:ext>
    </p:extLst>
  </p:cSld>
  <p:clrMapOvr>
    <a:masterClrMapping/>
  </p:clrMapOvr>
  <p:transition>
    <p:blinds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ACE527-4EF0-4245-A188-F647CF4DD0BA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6029045"/>
      </p:ext>
    </p:extLst>
  </p:cSld>
  <p:clrMapOvr>
    <a:masterClrMapping/>
  </p:clrMapOvr>
  <p:transition>
    <p:blinds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FCF84-9278-40FA-BB3D-FD3D8AC96E39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940221"/>
      </p:ext>
    </p:extLst>
  </p:cSld>
  <p:clrMapOvr>
    <a:masterClrMapping/>
  </p:clrMapOvr>
  <p:transition>
    <p:blinds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1C884D-6604-4917-9DF2-01371AFBBE0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839949"/>
      </p:ext>
    </p:extLst>
  </p:cSld>
  <p:clrMapOvr>
    <a:masterClrMapping/>
  </p:clrMapOvr>
  <p:transition>
    <p:blinds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4BA4E-A90F-4EBA-B888-157A2DF7E64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605706"/>
      </p:ext>
    </p:extLst>
  </p:cSld>
  <p:clrMapOvr>
    <a:masterClrMapping/>
  </p:clrMapOvr>
  <p:transition>
    <p:blinds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D8BB58-ECF5-46BD-990D-19E8801C686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43525"/>
      </p:ext>
    </p:extLst>
  </p:cSld>
  <p:clrMapOvr>
    <a:masterClrMapping/>
  </p:clrMapOvr>
  <p:transition>
    <p:blinds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440C94-5FBA-43DC-B8C0-9E0A3BADEB9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11074"/>
      </p:ext>
    </p:extLst>
  </p:cSld>
  <p:clrMapOvr>
    <a:masterClrMapping/>
  </p:clrMapOvr>
  <p:transition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4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022185D-F549-445B-85D5-3F938932E261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705905"/>
      </p:ext>
    </p:extLst>
  </p:cSld>
  <p:clrMapOvr>
    <a:masterClrMapping/>
  </p:clrMapOvr>
  <p:transition>
    <p:blinds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3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4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4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29C69-7073-42F3-94DA-1B26DCC02CA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31508"/>
      </p:ext>
    </p:extLst>
  </p:cSld>
  <p:clrMapOvr>
    <a:masterClrMapping/>
  </p:clrMapOvr>
  <p:transition>
    <p:blinds dir="vert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40FF8-0268-4222-A5F2-81314B4CB360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704575"/>
      </p:ext>
    </p:extLst>
  </p:cSld>
  <p:clrMapOvr>
    <a:masterClrMapping/>
  </p:clrMapOvr>
  <p:transition>
    <p:blinds dir="vert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EB2EA-FC54-40B0-9C6A-458FFABA8985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714571"/>
      </p:ext>
    </p:extLst>
  </p:cSld>
  <p:clrMapOvr>
    <a:masterClrMapping/>
  </p:clrMapOvr>
  <p:transition>
    <p:blinds dir="vert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FC407-4169-4D19-8A06-22FCEA798C67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99798"/>
      </p:ext>
    </p:extLst>
  </p:cSld>
  <p:clrMapOvr>
    <a:masterClrMapping/>
  </p:clrMapOvr>
  <p:transition>
    <p:blinds dir="vert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CFFC03-1275-4598-A176-91EB80A787D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36655"/>
      </p:ext>
    </p:extLst>
  </p:cSld>
  <p:clrMapOvr>
    <a:masterClrMapping/>
  </p:clrMapOvr>
  <p:transition>
    <p:blinds dir="vert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BA5C87-B2BB-4E4F-8F0D-50A0A615937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5572284"/>
      </p:ext>
    </p:extLst>
  </p:cSld>
  <p:clrMapOvr>
    <a:masterClrMapping/>
  </p:clrMapOvr>
  <p:transition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DC09B9-A347-4668-A415-352289148D6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119870"/>
      </p:ext>
    </p:extLst>
  </p:cSld>
  <p:clrMapOvr>
    <a:masterClrMapping/>
  </p:clrMapOvr>
  <p:transition>
    <p:blinds dir="vert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A4780B-8E98-4CF5-8E52-EC05067866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760111"/>
      </p:ext>
    </p:extLst>
  </p:cSld>
  <p:clrMapOvr>
    <a:masterClrMapping/>
  </p:clrMapOvr>
  <p:transition>
    <p:blinds dir="vert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6378F6-E2D8-4A21-BE52-AECEEF8C0A7C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82341"/>
      </p:ext>
    </p:extLst>
  </p:cSld>
  <p:clrMapOvr>
    <a:masterClrMapping/>
  </p:clrMapOvr>
  <p:transition>
    <p:blinds dir="vert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A89FA1-3E20-4C20-98C2-99E43BA777EB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61650"/>
      </p:ext>
    </p:extLst>
  </p:cSld>
  <p:clrMapOvr>
    <a:masterClrMapping/>
  </p:clrMapOvr>
  <p:transition>
    <p:blinds dir="vert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46B56-BDBE-4119-BD8E-012FA1EC2793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35133"/>
      </p:ext>
    </p:extLst>
  </p:cSld>
  <p:clrMapOvr>
    <a:masterClrMapping/>
  </p:clrMapOvr>
  <p:transition>
    <p:blinds dir="vert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4654D6E-EE67-4361-8636-FCF2178148D6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84379"/>
      </p:ext>
    </p:extLst>
  </p:cSld>
  <p:clrMapOvr>
    <a:masterClrMapping/>
  </p:clrMapOvr>
  <p:transition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6200" y="6400800"/>
            <a:ext cx="3200400" cy="283800"/>
          </a:xfrm>
          <a:prstGeom prst="rect">
            <a:avLst/>
          </a:prstGeom>
        </p:spPr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5C87-B2BB-4E4F-8F0D-50A0A6159376}" type="slidenum">
              <a:rPr lang="en-US" altLang="zh-CN" smtClean="0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gray">
          <a:xfrm>
            <a:off x="0" y="71438"/>
            <a:ext cx="2209800" cy="22050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gray">
          <a:xfrm>
            <a:off x="0" y="2420938"/>
            <a:ext cx="9144000" cy="1081087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sz="6600" b="1" dirty="0" smtClean="0">
                <a:solidFill>
                  <a:srgbClr val="EAEAEA"/>
                </a:solidFill>
                <a:latin typeface="华文楷体" pitchFamily="2" charset="-122"/>
                <a:ea typeface="华文楷体" pitchFamily="2" charset="-122"/>
              </a:rPr>
              <a:t>章  图</a:t>
            </a:r>
          </a:p>
        </p:txBody>
      </p:sp>
      <p:pic>
        <p:nvPicPr>
          <p:cNvPr id="4" name="Picture 9" descr="fen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 t="6494" r="27020" b="74020"/>
          <a:stretch>
            <a:fillRect/>
          </a:stretch>
        </p:blipFill>
        <p:spPr bwMode="auto">
          <a:xfrm>
            <a:off x="6931025" y="44450"/>
            <a:ext cx="2212975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 descr="无标题-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3" r="2983"/>
          <a:stretch>
            <a:fillRect/>
          </a:stretch>
        </p:blipFill>
        <p:spPr bwMode="auto">
          <a:xfrm>
            <a:off x="2195513" y="22225"/>
            <a:ext cx="2447925" cy="22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 descr="无标题-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0"/>
            <a:ext cx="2303462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2205038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4312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4pPr>
              <a:defRPr>
                <a:solidFill>
                  <a:srgbClr val="002060"/>
                </a:solidFill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0F60EE-A73A-4FEF-81F1-DC0F2C239719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474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161D16-875A-40D5-8D22-5387CA590A27}" type="slidenum">
              <a:rPr lang="zh-CN" altLang="en-US">
                <a:solidFill>
                  <a:srgbClr val="17347D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94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17347D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6FC407-4169-4D19-8A06-22FCEA798C67}" type="slidenum">
              <a:rPr lang="en-US" altLang="zh-CN">
                <a:solidFill>
                  <a:srgbClr val="17347D"/>
                </a:solidFill>
              </a:rPr>
              <a:pPr/>
              <a:t>‹#›</a:t>
            </a:fld>
            <a:endParaRPr lang="en-US" altLang="zh-CN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121784"/>
      </p:ext>
    </p:extLst>
  </p:cSld>
  <p:clrMapOvr>
    <a:masterClrMapping/>
  </p:clrMapOvr>
  <p:transition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E567D9-16AF-4DAB-A118-D6FD83C68734}" type="slidenum">
              <a:rPr lang="en-US" altLang="zh-CN">
                <a:solidFill>
                  <a:srgbClr val="000000"/>
                </a:solidFill>
              </a:rPr>
              <a:pPr/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515867"/>
      </p:ext>
    </p:extLst>
  </p:cSld>
  <p:clrMapOvr>
    <a:masterClrMapping/>
  </p:clrMapOvr>
  <p:transition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807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9D793DED-A595-4C0D-A84D-D157E3EB6F12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23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DDF2FF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gray">
          <a:xfrm>
            <a:off x="34925" y="981075"/>
            <a:ext cx="9144000" cy="6985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gray">
          <a:xfrm>
            <a:off x="323850" y="6597650"/>
            <a:ext cx="8820150" cy="260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gray">
          <a:xfrm>
            <a:off x="0" y="-26988"/>
            <a:ext cx="9144000" cy="215901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3366CC"/>
              </a:solidFill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gray">
          <a:xfrm>
            <a:off x="395288" y="46038"/>
            <a:ext cx="8748712" cy="93503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56932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554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6554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B7F253E-4829-4F4F-B63E-CF7840200644}" type="slidenum">
              <a:rPr lang="zh-CN" altLang="en-US">
                <a:solidFill>
                  <a:srgbClr val="17347D"/>
                </a:solidFill>
                <a:ea typeface="宋体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17347D"/>
              </a:solidFill>
              <a:ea typeface="宋体" pitchFamily="2" charset="-122"/>
            </a:endParaRPr>
          </a:p>
        </p:txBody>
      </p:sp>
      <p:sp>
        <p:nvSpPr>
          <p:cNvPr id="1033" name="Rectangle 10"/>
          <p:cNvSpPr>
            <a:spLocks noGrp="1" noChangeArrowheads="1"/>
          </p:cNvSpPr>
          <p:nvPr>
            <p:ph type="title"/>
          </p:nvPr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34" name="Rectangle 11"/>
          <p:cNvSpPr>
            <a:spLocks noChangeArrowheads="1"/>
          </p:cNvSpPr>
          <p:nvPr/>
        </p:nvSpPr>
        <p:spPr bwMode="gray">
          <a:xfrm>
            <a:off x="0" y="0"/>
            <a:ext cx="395288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mtClean="0">
              <a:solidFill>
                <a:srgbClr val="17347D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531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Verdan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Wingdings" pitchFamily="2" charset="2"/>
        <a:buChar char="n"/>
        <a:defRPr sz="3200" b="1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800" b="1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l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50000"/>
        <a:buFont typeface="Wingdings" pitchFamily="2" charset="2"/>
        <a:buChar char="l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19866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kumimoji="0" sz="14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fontAlgn="base">
              <a:spcAft>
                <a:spcPct val="0"/>
              </a:spcAft>
            </a:pPr>
            <a:fld id="{BB7EF63E-2E2D-45D2-A253-5AB2EC1CDE91}" type="slidenum">
              <a:rPr lang="en-US" altLang="zh-CN" smtClean="0">
                <a:solidFill>
                  <a:srgbClr val="000000"/>
                </a:solidFill>
              </a:rPr>
              <a:pPr fontAlgn="base">
                <a:spcAft>
                  <a:spcPct val="0"/>
                </a:spcAft>
              </a:pPr>
              <a:t>‹#›</a:t>
            </a:fld>
            <a:endParaRPr lang="en-US" altLang="zh-CN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</p:sldLayoutIdLst>
  <p:transition>
    <p:blinds dir="vert"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463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886397" y="827311"/>
            <a:ext cx="5934075" cy="4745037"/>
            <a:chOff x="1734" y="48"/>
            <a:chExt cx="3738" cy="298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968" y="48"/>
              <a:ext cx="3504" cy="2989"/>
              <a:chOff x="1968" y="86"/>
              <a:chExt cx="3504" cy="2989"/>
            </a:xfrm>
          </p:grpSpPr>
          <p:sp>
            <p:nvSpPr>
              <p:cNvPr id="143364" name="Rectangle 4"/>
              <p:cNvSpPr>
                <a:spLocks noChangeArrowheads="1"/>
              </p:cNvSpPr>
              <p:nvPr/>
            </p:nvSpPr>
            <p:spPr bwMode="auto">
              <a:xfrm>
                <a:off x="4888" y="2635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65" name="Rectangle 5"/>
              <p:cNvSpPr>
                <a:spLocks noChangeArrowheads="1"/>
              </p:cNvSpPr>
              <p:nvPr/>
            </p:nvSpPr>
            <p:spPr bwMode="auto">
              <a:xfrm>
                <a:off x="4304" y="2635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66" name="Rectangle 6"/>
              <p:cNvSpPr>
                <a:spLocks noChangeArrowheads="1"/>
              </p:cNvSpPr>
              <p:nvPr/>
            </p:nvSpPr>
            <p:spPr bwMode="auto">
              <a:xfrm>
                <a:off x="3963" y="2635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67" name="Rectangle 7"/>
              <p:cNvSpPr>
                <a:spLocks noChangeArrowheads="1"/>
              </p:cNvSpPr>
              <p:nvPr/>
            </p:nvSpPr>
            <p:spPr bwMode="auto">
              <a:xfrm>
                <a:off x="3623" y="2635"/>
                <a:ext cx="3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68" name="Rectangle 8"/>
              <p:cNvSpPr>
                <a:spLocks noChangeArrowheads="1"/>
              </p:cNvSpPr>
              <p:nvPr/>
            </p:nvSpPr>
            <p:spPr bwMode="auto">
              <a:xfrm>
                <a:off x="3282" y="2635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69" name="Rectangle 9"/>
              <p:cNvSpPr>
                <a:spLocks noChangeArrowheads="1"/>
              </p:cNvSpPr>
              <p:nvPr/>
            </p:nvSpPr>
            <p:spPr bwMode="auto">
              <a:xfrm>
                <a:off x="2928" y="2635"/>
                <a:ext cx="35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0" name="Rectangle 10"/>
              <p:cNvSpPr>
                <a:spLocks noChangeArrowheads="1"/>
              </p:cNvSpPr>
              <p:nvPr/>
            </p:nvSpPr>
            <p:spPr bwMode="auto">
              <a:xfrm>
                <a:off x="2601" y="2635"/>
                <a:ext cx="327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1" name="Rectangle 11"/>
              <p:cNvSpPr>
                <a:spLocks noChangeArrowheads="1"/>
              </p:cNvSpPr>
              <p:nvPr/>
            </p:nvSpPr>
            <p:spPr bwMode="auto">
              <a:xfrm>
                <a:off x="1968" y="2635"/>
                <a:ext cx="633" cy="4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372" name="Rectangle 12"/>
              <p:cNvSpPr>
                <a:spLocks noChangeArrowheads="1"/>
              </p:cNvSpPr>
              <p:nvPr/>
            </p:nvSpPr>
            <p:spPr bwMode="auto">
              <a:xfrm>
                <a:off x="4888" y="2195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3" name="Rectangle 13"/>
              <p:cNvSpPr>
                <a:spLocks noChangeArrowheads="1"/>
              </p:cNvSpPr>
              <p:nvPr/>
            </p:nvSpPr>
            <p:spPr bwMode="auto">
              <a:xfrm>
                <a:off x="4304" y="2195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4" name="Rectangle 14"/>
              <p:cNvSpPr>
                <a:spLocks noChangeArrowheads="1"/>
              </p:cNvSpPr>
              <p:nvPr/>
            </p:nvSpPr>
            <p:spPr bwMode="auto">
              <a:xfrm>
                <a:off x="3963" y="2195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5" name="Rectangle 15"/>
              <p:cNvSpPr>
                <a:spLocks noChangeArrowheads="1"/>
              </p:cNvSpPr>
              <p:nvPr/>
            </p:nvSpPr>
            <p:spPr bwMode="auto">
              <a:xfrm>
                <a:off x="3623" y="2195"/>
                <a:ext cx="3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6" name="Rectangle 16"/>
              <p:cNvSpPr>
                <a:spLocks noChangeArrowheads="1"/>
              </p:cNvSpPr>
              <p:nvPr/>
            </p:nvSpPr>
            <p:spPr bwMode="auto">
              <a:xfrm>
                <a:off x="3282" y="2195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7" name="Rectangle 17"/>
              <p:cNvSpPr>
                <a:spLocks noChangeArrowheads="1"/>
              </p:cNvSpPr>
              <p:nvPr/>
            </p:nvSpPr>
            <p:spPr bwMode="auto">
              <a:xfrm>
                <a:off x="2928" y="2195"/>
                <a:ext cx="35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8" name="Rectangle 18"/>
              <p:cNvSpPr>
                <a:spLocks noChangeArrowheads="1"/>
              </p:cNvSpPr>
              <p:nvPr/>
            </p:nvSpPr>
            <p:spPr bwMode="auto">
              <a:xfrm>
                <a:off x="2601" y="2195"/>
                <a:ext cx="327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79" name="Rectangle 19"/>
              <p:cNvSpPr>
                <a:spLocks noChangeArrowheads="1"/>
              </p:cNvSpPr>
              <p:nvPr/>
            </p:nvSpPr>
            <p:spPr bwMode="auto">
              <a:xfrm>
                <a:off x="1968" y="2195"/>
                <a:ext cx="633" cy="4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380" name="Rectangle 20"/>
              <p:cNvSpPr>
                <a:spLocks noChangeArrowheads="1"/>
              </p:cNvSpPr>
              <p:nvPr/>
            </p:nvSpPr>
            <p:spPr bwMode="auto">
              <a:xfrm>
                <a:off x="4888" y="1756"/>
                <a:ext cx="584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1" name="Rectangle 21"/>
              <p:cNvSpPr>
                <a:spLocks noChangeArrowheads="1"/>
              </p:cNvSpPr>
              <p:nvPr/>
            </p:nvSpPr>
            <p:spPr bwMode="auto">
              <a:xfrm>
                <a:off x="4304" y="1756"/>
                <a:ext cx="584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2" name="Rectangle 22"/>
              <p:cNvSpPr>
                <a:spLocks noChangeArrowheads="1"/>
              </p:cNvSpPr>
              <p:nvPr/>
            </p:nvSpPr>
            <p:spPr bwMode="auto">
              <a:xfrm>
                <a:off x="3963" y="1756"/>
                <a:ext cx="341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3" name="Rectangle 23"/>
              <p:cNvSpPr>
                <a:spLocks noChangeArrowheads="1"/>
              </p:cNvSpPr>
              <p:nvPr/>
            </p:nvSpPr>
            <p:spPr bwMode="auto">
              <a:xfrm>
                <a:off x="3623" y="1756"/>
                <a:ext cx="340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4" name="Rectangle 24"/>
              <p:cNvSpPr>
                <a:spLocks noChangeArrowheads="1"/>
              </p:cNvSpPr>
              <p:nvPr/>
            </p:nvSpPr>
            <p:spPr bwMode="auto">
              <a:xfrm>
                <a:off x="3282" y="1756"/>
                <a:ext cx="341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5" name="Rectangle 25"/>
              <p:cNvSpPr>
                <a:spLocks noChangeArrowheads="1"/>
              </p:cNvSpPr>
              <p:nvPr/>
            </p:nvSpPr>
            <p:spPr bwMode="auto">
              <a:xfrm>
                <a:off x="2928" y="1756"/>
                <a:ext cx="354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6" name="Rectangle 26"/>
              <p:cNvSpPr>
                <a:spLocks noChangeArrowheads="1"/>
              </p:cNvSpPr>
              <p:nvPr/>
            </p:nvSpPr>
            <p:spPr bwMode="auto">
              <a:xfrm>
                <a:off x="2601" y="1756"/>
                <a:ext cx="327" cy="43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7" name="Rectangle 27"/>
              <p:cNvSpPr>
                <a:spLocks noChangeArrowheads="1"/>
              </p:cNvSpPr>
              <p:nvPr/>
            </p:nvSpPr>
            <p:spPr bwMode="auto">
              <a:xfrm>
                <a:off x="1968" y="1756"/>
                <a:ext cx="633" cy="439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388" name="Rectangle 28"/>
              <p:cNvSpPr>
                <a:spLocks noChangeArrowheads="1"/>
              </p:cNvSpPr>
              <p:nvPr/>
            </p:nvSpPr>
            <p:spPr bwMode="auto">
              <a:xfrm>
                <a:off x="4888" y="131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89" name="Rectangle 29"/>
              <p:cNvSpPr>
                <a:spLocks noChangeArrowheads="1"/>
              </p:cNvSpPr>
              <p:nvPr/>
            </p:nvSpPr>
            <p:spPr bwMode="auto">
              <a:xfrm>
                <a:off x="4304" y="131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0" name="Rectangle 30"/>
              <p:cNvSpPr>
                <a:spLocks noChangeArrowheads="1"/>
              </p:cNvSpPr>
              <p:nvPr/>
            </p:nvSpPr>
            <p:spPr bwMode="auto">
              <a:xfrm>
                <a:off x="3963" y="131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1" name="Rectangle 31"/>
              <p:cNvSpPr>
                <a:spLocks noChangeArrowheads="1"/>
              </p:cNvSpPr>
              <p:nvPr/>
            </p:nvSpPr>
            <p:spPr bwMode="auto">
              <a:xfrm>
                <a:off x="3623" y="1316"/>
                <a:ext cx="3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2" name="Rectangle 32"/>
              <p:cNvSpPr>
                <a:spLocks noChangeArrowheads="1"/>
              </p:cNvSpPr>
              <p:nvPr/>
            </p:nvSpPr>
            <p:spPr bwMode="auto">
              <a:xfrm>
                <a:off x="3282" y="131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3" name="Rectangle 33"/>
              <p:cNvSpPr>
                <a:spLocks noChangeArrowheads="1"/>
              </p:cNvSpPr>
              <p:nvPr/>
            </p:nvSpPr>
            <p:spPr bwMode="auto">
              <a:xfrm>
                <a:off x="2928" y="1316"/>
                <a:ext cx="35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4" name="Rectangle 34"/>
              <p:cNvSpPr>
                <a:spLocks noChangeArrowheads="1"/>
              </p:cNvSpPr>
              <p:nvPr/>
            </p:nvSpPr>
            <p:spPr bwMode="auto">
              <a:xfrm>
                <a:off x="2601" y="1316"/>
                <a:ext cx="327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5" name="Rectangle 35"/>
              <p:cNvSpPr>
                <a:spLocks noChangeArrowheads="1"/>
              </p:cNvSpPr>
              <p:nvPr/>
            </p:nvSpPr>
            <p:spPr bwMode="auto">
              <a:xfrm>
                <a:off x="1968" y="1316"/>
                <a:ext cx="633" cy="4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396" name="Rectangle 36"/>
              <p:cNvSpPr>
                <a:spLocks noChangeArrowheads="1"/>
              </p:cNvSpPr>
              <p:nvPr/>
            </p:nvSpPr>
            <p:spPr bwMode="auto">
              <a:xfrm>
                <a:off x="4888" y="87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7" name="Rectangle 37"/>
              <p:cNvSpPr>
                <a:spLocks noChangeArrowheads="1"/>
              </p:cNvSpPr>
              <p:nvPr/>
            </p:nvSpPr>
            <p:spPr bwMode="auto">
              <a:xfrm>
                <a:off x="4304" y="87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8" name="Rectangle 38"/>
              <p:cNvSpPr>
                <a:spLocks noChangeArrowheads="1"/>
              </p:cNvSpPr>
              <p:nvPr/>
            </p:nvSpPr>
            <p:spPr bwMode="auto">
              <a:xfrm>
                <a:off x="3963" y="87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399" name="Rectangle 39"/>
              <p:cNvSpPr>
                <a:spLocks noChangeArrowheads="1"/>
              </p:cNvSpPr>
              <p:nvPr/>
            </p:nvSpPr>
            <p:spPr bwMode="auto">
              <a:xfrm>
                <a:off x="3623" y="876"/>
                <a:ext cx="3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0" name="Rectangle 40"/>
              <p:cNvSpPr>
                <a:spLocks noChangeArrowheads="1"/>
              </p:cNvSpPr>
              <p:nvPr/>
            </p:nvSpPr>
            <p:spPr bwMode="auto">
              <a:xfrm>
                <a:off x="3282" y="87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1" name="Rectangle 41"/>
              <p:cNvSpPr>
                <a:spLocks noChangeArrowheads="1"/>
              </p:cNvSpPr>
              <p:nvPr/>
            </p:nvSpPr>
            <p:spPr bwMode="auto">
              <a:xfrm>
                <a:off x="2928" y="876"/>
                <a:ext cx="35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2" name="Rectangle 42"/>
              <p:cNvSpPr>
                <a:spLocks noChangeArrowheads="1"/>
              </p:cNvSpPr>
              <p:nvPr/>
            </p:nvSpPr>
            <p:spPr bwMode="auto">
              <a:xfrm>
                <a:off x="2601" y="876"/>
                <a:ext cx="327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3" name="Rectangle 43"/>
              <p:cNvSpPr>
                <a:spLocks noChangeArrowheads="1"/>
              </p:cNvSpPr>
              <p:nvPr/>
            </p:nvSpPr>
            <p:spPr bwMode="auto">
              <a:xfrm>
                <a:off x="1968" y="876"/>
                <a:ext cx="633" cy="4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404" name="Rectangle 44"/>
              <p:cNvSpPr>
                <a:spLocks noChangeArrowheads="1"/>
              </p:cNvSpPr>
              <p:nvPr/>
            </p:nvSpPr>
            <p:spPr bwMode="auto">
              <a:xfrm>
                <a:off x="4888" y="43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5" name="Rectangle 45"/>
              <p:cNvSpPr>
                <a:spLocks noChangeArrowheads="1"/>
              </p:cNvSpPr>
              <p:nvPr/>
            </p:nvSpPr>
            <p:spPr bwMode="auto">
              <a:xfrm>
                <a:off x="4304" y="436"/>
                <a:ext cx="58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6" name="Rectangle 46"/>
              <p:cNvSpPr>
                <a:spLocks noChangeArrowheads="1"/>
              </p:cNvSpPr>
              <p:nvPr/>
            </p:nvSpPr>
            <p:spPr bwMode="auto">
              <a:xfrm>
                <a:off x="3963" y="43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7" name="Rectangle 47"/>
              <p:cNvSpPr>
                <a:spLocks noChangeArrowheads="1"/>
              </p:cNvSpPr>
              <p:nvPr/>
            </p:nvSpPr>
            <p:spPr bwMode="auto">
              <a:xfrm>
                <a:off x="3623" y="436"/>
                <a:ext cx="340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8" name="Rectangle 48"/>
              <p:cNvSpPr>
                <a:spLocks noChangeArrowheads="1"/>
              </p:cNvSpPr>
              <p:nvPr/>
            </p:nvSpPr>
            <p:spPr bwMode="auto">
              <a:xfrm>
                <a:off x="3282" y="436"/>
                <a:ext cx="341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09" name="Rectangle 49"/>
              <p:cNvSpPr>
                <a:spLocks noChangeArrowheads="1"/>
              </p:cNvSpPr>
              <p:nvPr/>
            </p:nvSpPr>
            <p:spPr bwMode="auto">
              <a:xfrm>
                <a:off x="2928" y="436"/>
                <a:ext cx="354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10" name="Rectangle 50"/>
              <p:cNvSpPr>
                <a:spLocks noChangeArrowheads="1"/>
              </p:cNvSpPr>
              <p:nvPr/>
            </p:nvSpPr>
            <p:spPr bwMode="auto">
              <a:xfrm>
                <a:off x="2601" y="436"/>
                <a:ext cx="327" cy="4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11" name="Rectangle 51"/>
              <p:cNvSpPr>
                <a:spLocks noChangeArrowheads="1"/>
              </p:cNvSpPr>
              <p:nvPr/>
            </p:nvSpPr>
            <p:spPr bwMode="auto">
              <a:xfrm>
                <a:off x="1968" y="436"/>
                <a:ext cx="633" cy="4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Vex</a:t>
                </a:r>
              </a:p>
              <a:p>
                <a:pPr algn="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b="1" smtClean="0">
                    <a:solidFill>
                      <a:srgbClr val="000000"/>
                    </a:solidFill>
                  </a:rPr>
                  <a:t>lowcot</a:t>
                </a:r>
              </a:p>
            </p:txBody>
          </p:sp>
          <p:sp>
            <p:nvSpPr>
              <p:cNvPr id="143412" name="Rectangle 52"/>
              <p:cNvSpPr>
                <a:spLocks noChangeArrowheads="1"/>
              </p:cNvSpPr>
              <p:nvPr/>
            </p:nvSpPr>
            <p:spPr bwMode="auto">
              <a:xfrm>
                <a:off x="4888" y="96"/>
                <a:ext cx="584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V-U</a:t>
                </a:r>
              </a:p>
            </p:txBody>
          </p:sp>
          <p:sp>
            <p:nvSpPr>
              <p:cNvPr id="143413" name="Rectangle 53"/>
              <p:cNvSpPr>
                <a:spLocks noChangeArrowheads="1"/>
              </p:cNvSpPr>
              <p:nvPr/>
            </p:nvSpPr>
            <p:spPr bwMode="auto">
              <a:xfrm>
                <a:off x="4304" y="96"/>
                <a:ext cx="584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U</a:t>
                </a:r>
              </a:p>
            </p:txBody>
          </p:sp>
          <p:sp>
            <p:nvSpPr>
              <p:cNvPr id="143414" name="Rectangle 54"/>
              <p:cNvSpPr>
                <a:spLocks noChangeArrowheads="1"/>
              </p:cNvSpPr>
              <p:nvPr/>
            </p:nvSpPr>
            <p:spPr bwMode="auto">
              <a:xfrm>
                <a:off x="3963" y="96"/>
                <a:ext cx="341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6</a:t>
                </a:r>
              </a:p>
            </p:txBody>
          </p:sp>
          <p:sp>
            <p:nvSpPr>
              <p:cNvPr id="143415" name="Rectangle 55"/>
              <p:cNvSpPr>
                <a:spLocks noChangeArrowheads="1"/>
              </p:cNvSpPr>
              <p:nvPr/>
            </p:nvSpPr>
            <p:spPr bwMode="auto">
              <a:xfrm>
                <a:off x="3623" y="96"/>
                <a:ext cx="340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5</a:t>
                </a:r>
              </a:p>
            </p:txBody>
          </p:sp>
          <p:sp>
            <p:nvSpPr>
              <p:cNvPr id="143416" name="Rectangle 56"/>
              <p:cNvSpPr>
                <a:spLocks noChangeArrowheads="1"/>
              </p:cNvSpPr>
              <p:nvPr/>
            </p:nvSpPr>
            <p:spPr bwMode="auto">
              <a:xfrm>
                <a:off x="3282" y="96"/>
                <a:ext cx="341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4</a:t>
                </a:r>
              </a:p>
            </p:txBody>
          </p:sp>
          <p:sp>
            <p:nvSpPr>
              <p:cNvPr id="143417" name="Rectangle 57"/>
              <p:cNvSpPr>
                <a:spLocks noChangeArrowheads="1"/>
              </p:cNvSpPr>
              <p:nvPr/>
            </p:nvSpPr>
            <p:spPr bwMode="auto">
              <a:xfrm>
                <a:off x="2928" y="96"/>
                <a:ext cx="354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3</a:t>
                </a:r>
              </a:p>
            </p:txBody>
          </p:sp>
          <p:sp>
            <p:nvSpPr>
              <p:cNvPr id="143418" name="Rectangle 58"/>
              <p:cNvSpPr>
                <a:spLocks noChangeArrowheads="1"/>
              </p:cNvSpPr>
              <p:nvPr/>
            </p:nvSpPr>
            <p:spPr bwMode="auto">
              <a:xfrm>
                <a:off x="2601" y="96"/>
                <a:ext cx="327" cy="340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2000" b="1" smtClean="0">
                    <a:solidFill>
                      <a:srgbClr val="000000"/>
                    </a:solidFill>
                  </a:rPr>
                  <a:t>2</a:t>
                </a:r>
              </a:p>
            </p:txBody>
          </p:sp>
          <p:sp>
            <p:nvSpPr>
              <p:cNvPr id="143419" name="Rectangle 59"/>
              <p:cNvSpPr>
                <a:spLocks noChangeArrowheads="1"/>
              </p:cNvSpPr>
              <p:nvPr/>
            </p:nvSpPr>
            <p:spPr bwMode="auto">
              <a:xfrm>
                <a:off x="1968" y="96"/>
                <a:ext cx="633" cy="340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algn="ctr" fontAlgn="base">
                  <a:spcBef>
                    <a:spcPct val="20000"/>
                  </a:spcBef>
                  <a:spcAft>
                    <a:spcPct val="0"/>
                  </a:spcAft>
                </a:pPr>
                <a:endParaRPr lang="zh-CN" altLang="zh-CN" sz="2000" b="1" smtClea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20" name="Line 60"/>
              <p:cNvSpPr>
                <a:spLocks noChangeShapeType="1"/>
              </p:cNvSpPr>
              <p:nvPr/>
            </p:nvSpPr>
            <p:spPr bwMode="auto">
              <a:xfrm>
                <a:off x="1968" y="96"/>
                <a:ext cx="3504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1" name="Line 61"/>
              <p:cNvSpPr>
                <a:spLocks noChangeShapeType="1"/>
              </p:cNvSpPr>
              <p:nvPr/>
            </p:nvSpPr>
            <p:spPr bwMode="auto">
              <a:xfrm>
                <a:off x="1968" y="3075"/>
                <a:ext cx="3504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2" name="Line 62"/>
              <p:cNvSpPr>
                <a:spLocks noChangeShapeType="1"/>
              </p:cNvSpPr>
              <p:nvPr/>
            </p:nvSpPr>
            <p:spPr bwMode="auto">
              <a:xfrm>
                <a:off x="1968" y="96"/>
                <a:ext cx="0" cy="2979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3" name="Line 63"/>
              <p:cNvSpPr>
                <a:spLocks noChangeShapeType="1"/>
              </p:cNvSpPr>
              <p:nvPr/>
            </p:nvSpPr>
            <p:spPr bwMode="auto">
              <a:xfrm>
                <a:off x="5472" y="96"/>
                <a:ext cx="0" cy="2979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4" name="Line 64"/>
              <p:cNvSpPr>
                <a:spLocks noChangeShapeType="1"/>
              </p:cNvSpPr>
              <p:nvPr/>
            </p:nvSpPr>
            <p:spPr bwMode="auto">
              <a:xfrm>
                <a:off x="2928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5" name="Line 65"/>
              <p:cNvSpPr>
                <a:spLocks noChangeShapeType="1"/>
              </p:cNvSpPr>
              <p:nvPr/>
            </p:nvSpPr>
            <p:spPr bwMode="auto">
              <a:xfrm>
                <a:off x="3282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6" name="Line 66"/>
              <p:cNvSpPr>
                <a:spLocks noChangeShapeType="1"/>
              </p:cNvSpPr>
              <p:nvPr/>
            </p:nvSpPr>
            <p:spPr bwMode="auto">
              <a:xfrm>
                <a:off x="3623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7" name="Line 67"/>
              <p:cNvSpPr>
                <a:spLocks noChangeShapeType="1"/>
              </p:cNvSpPr>
              <p:nvPr/>
            </p:nvSpPr>
            <p:spPr bwMode="auto">
              <a:xfrm>
                <a:off x="3963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8" name="Line 68"/>
              <p:cNvSpPr>
                <a:spLocks noChangeShapeType="1"/>
              </p:cNvSpPr>
              <p:nvPr/>
            </p:nvSpPr>
            <p:spPr bwMode="auto">
              <a:xfrm>
                <a:off x="4304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29" name="Line 69"/>
              <p:cNvSpPr>
                <a:spLocks noChangeShapeType="1"/>
              </p:cNvSpPr>
              <p:nvPr/>
            </p:nvSpPr>
            <p:spPr bwMode="auto">
              <a:xfrm>
                <a:off x="4888" y="96"/>
                <a:ext cx="0" cy="2979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0" name="Line 70"/>
              <p:cNvSpPr>
                <a:spLocks noChangeShapeType="1"/>
              </p:cNvSpPr>
              <p:nvPr/>
            </p:nvSpPr>
            <p:spPr bwMode="auto">
              <a:xfrm>
                <a:off x="1968" y="436"/>
                <a:ext cx="633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1" name="Line 71"/>
              <p:cNvSpPr>
                <a:spLocks noChangeShapeType="1"/>
              </p:cNvSpPr>
              <p:nvPr/>
            </p:nvSpPr>
            <p:spPr bwMode="auto">
              <a:xfrm>
                <a:off x="1968" y="876"/>
                <a:ext cx="3504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2" name="Line 72"/>
              <p:cNvSpPr>
                <a:spLocks noChangeShapeType="1"/>
              </p:cNvSpPr>
              <p:nvPr/>
            </p:nvSpPr>
            <p:spPr bwMode="auto">
              <a:xfrm>
                <a:off x="1968" y="1316"/>
                <a:ext cx="3504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3" name="Line 73"/>
              <p:cNvSpPr>
                <a:spLocks noChangeShapeType="1"/>
              </p:cNvSpPr>
              <p:nvPr/>
            </p:nvSpPr>
            <p:spPr bwMode="auto">
              <a:xfrm>
                <a:off x="1968" y="1756"/>
                <a:ext cx="3504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4" name="Line 74"/>
              <p:cNvSpPr>
                <a:spLocks noChangeShapeType="1"/>
              </p:cNvSpPr>
              <p:nvPr/>
            </p:nvSpPr>
            <p:spPr bwMode="auto">
              <a:xfrm>
                <a:off x="1968" y="2195"/>
                <a:ext cx="3504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5" name="Line 75"/>
              <p:cNvSpPr>
                <a:spLocks noChangeShapeType="1"/>
              </p:cNvSpPr>
              <p:nvPr/>
            </p:nvSpPr>
            <p:spPr bwMode="auto">
              <a:xfrm>
                <a:off x="1968" y="2635"/>
                <a:ext cx="3504" cy="0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6" name="Line 76"/>
              <p:cNvSpPr>
                <a:spLocks noChangeShapeType="1"/>
              </p:cNvSpPr>
              <p:nvPr/>
            </p:nvSpPr>
            <p:spPr bwMode="auto">
              <a:xfrm>
                <a:off x="2601" y="96"/>
                <a:ext cx="0" cy="2979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7" name="Line 77"/>
              <p:cNvSpPr>
                <a:spLocks noChangeShapeType="1"/>
              </p:cNvSpPr>
              <p:nvPr/>
            </p:nvSpPr>
            <p:spPr bwMode="auto">
              <a:xfrm>
                <a:off x="2601" y="436"/>
                <a:ext cx="2871" cy="0"/>
              </a:xfrm>
              <a:prstGeom prst="line">
                <a:avLst/>
              </a:prstGeom>
              <a:noFill/>
              <a:ln w="12700" cap="sq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143438" name="Text Box 78"/>
              <p:cNvSpPr txBox="1">
                <a:spLocks noChangeArrowheads="1"/>
              </p:cNvSpPr>
              <p:nvPr/>
            </p:nvSpPr>
            <p:spPr bwMode="auto">
              <a:xfrm>
                <a:off x="2352" y="86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 b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</a:p>
            </p:txBody>
          </p:sp>
          <p:sp>
            <p:nvSpPr>
              <p:cNvPr id="143439" name="Line 79"/>
              <p:cNvSpPr>
                <a:spLocks noChangeShapeType="1"/>
              </p:cNvSpPr>
              <p:nvPr/>
            </p:nvSpPr>
            <p:spPr bwMode="auto">
              <a:xfrm>
                <a:off x="2016" y="99"/>
                <a:ext cx="624" cy="336"/>
              </a:xfrm>
              <a:prstGeom prst="line">
                <a:avLst/>
              </a:prstGeom>
              <a:noFill/>
              <a:ln w="12700">
                <a:solidFill>
                  <a:srgbClr val="BADE78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143440" name="Text Box 80"/>
            <p:cNvSpPr txBox="1">
              <a:spLocks noChangeArrowheads="1"/>
            </p:cNvSpPr>
            <p:nvPr/>
          </p:nvSpPr>
          <p:spPr bwMode="auto">
            <a:xfrm>
              <a:off x="1734" y="192"/>
              <a:ext cx="96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closedge</a:t>
              </a:r>
            </a:p>
          </p:txBody>
        </p:sp>
      </p:grpSp>
      <p:grpSp>
        <p:nvGrpSpPr>
          <p:cNvPr id="4" name="Group 81"/>
          <p:cNvGrpSpPr>
            <a:grpSpLocks/>
          </p:cNvGrpSpPr>
          <p:nvPr/>
        </p:nvGrpSpPr>
        <p:grpSpPr bwMode="auto">
          <a:xfrm>
            <a:off x="190822" y="1476598"/>
            <a:ext cx="2743200" cy="2301875"/>
            <a:chOff x="168" y="2534"/>
            <a:chExt cx="1728" cy="1450"/>
          </a:xfrm>
        </p:grpSpPr>
        <p:sp>
          <p:nvSpPr>
            <p:cNvPr id="143442" name="Oval 82"/>
            <p:cNvSpPr>
              <a:spLocks noChangeArrowheads="1"/>
            </p:cNvSpPr>
            <p:nvPr/>
          </p:nvSpPr>
          <p:spPr bwMode="auto">
            <a:xfrm>
              <a:off x="888" y="2534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1</a:t>
              </a:r>
            </a:p>
          </p:txBody>
        </p:sp>
        <p:sp>
          <p:nvSpPr>
            <p:cNvPr id="143443" name="Oval 83"/>
            <p:cNvSpPr>
              <a:spLocks noChangeArrowheads="1"/>
            </p:cNvSpPr>
            <p:nvPr/>
          </p:nvSpPr>
          <p:spPr bwMode="auto">
            <a:xfrm>
              <a:off x="1656" y="3110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4</a:t>
              </a:r>
            </a:p>
          </p:txBody>
        </p:sp>
        <p:sp>
          <p:nvSpPr>
            <p:cNvPr id="143444" name="Oval 84"/>
            <p:cNvSpPr>
              <a:spLocks noChangeArrowheads="1"/>
            </p:cNvSpPr>
            <p:nvPr/>
          </p:nvSpPr>
          <p:spPr bwMode="auto">
            <a:xfrm>
              <a:off x="168" y="3110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2</a:t>
              </a:r>
            </a:p>
          </p:txBody>
        </p:sp>
        <p:sp>
          <p:nvSpPr>
            <p:cNvPr id="143445" name="Oval 85"/>
            <p:cNvSpPr>
              <a:spLocks noChangeArrowheads="1"/>
            </p:cNvSpPr>
            <p:nvPr/>
          </p:nvSpPr>
          <p:spPr bwMode="auto">
            <a:xfrm>
              <a:off x="888" y="3110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3</a:t>
              </a:r>
            </a:p>
          </p:txBody>
        </p:sp>
        <p:sp>
          <p:nvSpPr>
            <p:cNvPr id="143446" name="Oval 86"/>
            <p:cNvSpPr>
              <a:spLocks noChangeArrowheads="1"/>
            </p:cNvSpPr>
            <p:nvPr/>
          </p:nvSpPr>
          <p:spPr bwMode="auto">
            <a:xfrm>
              <a:off x="504" y="3686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5</a:t>
              </a:r>
            </a:p>
          </p:txBody>
        </p:sp>
        <p:sp>
          <p:nvSpPr>
            <p:cNvPr id="143447" name="Oval 87"/>
            <p:cNvSpPr>
              <a:spLocks noChangeArrowheads="1"/>
            </p:cNvSpPr>
            <p:nvPr/>
          </p:nvSpPr>
          <p:spPr bwMode="auto">
            <a:xfrm>
              <a:off x="1320" y="3686"/>
              <a:ext cx="240" cy="19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111147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  <a:ea typeface="黑体" pitchFamily="49" charset="-122"/>
                </a:rPr>
                <a:t>6</a:t>
              </a:r>
            </a:p>
          </p:txBody>
        </p:sp>
        <p:sp>
          <p:nvSpPr>
            <p:cNvPr id="143448" name="Line 88"/>
            <p:cNvSpPr>
              <a:spLocks noChangeShapeType="1"/>
            </p:cNvSpPr>
            <p:nvPr/>
          </p:nvSpPr>
          <p:spPr bwMode="auto">
            <a:xfrm>
              <a:off x="1008" y="2726"/>
              <a:ext cx="0" cy="38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49" name="Text Box 89"/>
            <p:cNvSpPr txBox="1">
              <a:spLocks noChangeArrowheads="1"/>
            </p:cNvSpPr>
            <p:nvPr/>
          </p:nvSpPr>
          <p:spPr bwMode="auto">
            <a:xfrm>
              <a:off x="984" y="280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43450" name="Line 90"/>
            <p:cNvSpPr>
              <a:spLocks noChangeShapeType="1"/>
            </p:cNvSpPr>
            <p:nvPr/>
          </p:nvSpPr>
          <p:spPr bwMode="auto">
            <a:xfrm flipH="1">
              <a:off x="312" y="2678"/>
              <a:ext cx="576" cy="43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51" name="Text Box 91"/>
            <p:cNvSpPr txBox="1">
              <a:spLocks noChangeArrowheads="1"/>
            </p:cNvSpPr>
            <p:nvPr/>
          </p:nvSpPr>
          <p:spPr bwMode="auto">
            <a:xfrm>
              <a:off x="408" y="272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43452" name="Line 92"/>
            <p:cNvSpPr>
              <a:spLocks noChangeShapeType="1"/>
            </p:cNvSpPr>
            <p:nvPr/>
          </p:nvSpPr>
          <p:spPr bwMode="auto">
            <a:xfrm>
              <a:off x="1128" y="2678"/>
              <a:ext cx="624" cy="432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53" name="Text Box 93"/>
            <p:cNvSpPr txBox="1">
              <a:spLocks noChangeArrowheads="1"/>
            </p:cNvSpPr>
            <p:nvPr/>
          </p:nvSpPr>
          <p:spPr bwMode="auto">
            <a:xfrm>
              <a:off x="1432" y="272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43454" name="Line 94"/>
            <p:cNvSpPr>
              <a:spLocks noChangeShapeType="1"/>
            </p:cNvSpPr>
            <p:nvPr/>
          </p:nvSpPr>
          <p:spPr bwMode="auto">
            <a:xfrm>
              <a:off x="408" y="3206"/>
              <a:ext cx="480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55" name="Text Box 95"/>
            <p:cNvSpPr txBox="1">
              <a:spLocks noChangeArrowheads="1"/>
            </p:cNvSpPr>
            <p:nvPr/>
          </p:nvSpPr>
          <p:spPr bwMode="auto">
            <a:xfrm>
              <a:off x="568" y="299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43456" name="Line 96"/>
            <p:cNvSpPr>
              <a:spLocks noChangeShapeType="1"/>
            </p:cNvSpPr>
            <p:nvPr/>
          </p:nvSpPr>
          <p:spPr bwMode="auto">
            <a:xfrm>
              <a:off x="1144" y="3206"/>
              <a:ext cx="480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57" name="Text Box 97"/>
            <p:cNvSpPr txBox="1">
              <a:spLocks noChangeArrowheads="1"/>
            </p:cNvSpPr>
            <p:nvPr/>
          </p:nvSpPr>
          <p:spPr bwMode="auto">
            <a:xfrm>
              <a:off x="1304" y="299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43458" name="Line 98"/>
            <p:cNvSpPr>
              <a:spLocks noChangeShapeType="1"/>
            </p:cNvSpPr>
            <p:nvPr/>
          </p:nvSpPr>
          <p:spPr bwMode="auto">
            <a:xfrm>
              <a:off x="312" y="3302"/>
              <a:ext cx="288" cy="384"/>
            </a:xfrm>
            <a:prstGeom prst="line">
              <a:avLst/>
            </a:prstGeom>
            <a:noFill/>
            <a:ln w="38100">
              <a:solidFill>
                <a:srgbClr val="99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59" name="Text Box 99"/>
            <p:cNvSpPr txBox="1">
              <a:spLocks noChangeArrowheads="1"/>
            </p:cNvSpPr>
            <p:nvPr/>
          </p:nvSpPr>
          <p:spPr bwMode="auto">
            <a:xfrm>
              <a:off x="288" y="343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3460" name="Line 100"/>
            <p:cNvSpPr>
              <a:spLocks noChangeShapeType="1"/>
            </p:cNvSpPr>
            <p:nvPr/>
          </p:nvSpPr>
          <p:spPr bwMode="auto">
            <a:xfrm flipH="1">
              <a:off x="648" y="3302"/>
              <a:ext cx="336" cy="38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61" name="Text Box 101"/>
            <p:cNvSpPr txBox="1">
              <a:spLocks noChangeArrowheads="1"/>
            </p:cNvSpPr>
            <p:nvPr/>
          </p:nvSpPr>
          <p:spPr bwMode="auto">
            <a:xfrm>
              <a:off x="648" y="334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43462" name="Line 102"/>
            <p:cNvSpPr>
              <a:spLocks noChangeShapeType="1"/>
            </p:cNvSpPr>
            <p:nvPr/>
          </p:nvSpPr>
          <p:spPr bwMode="auto">
            <a:xfrm>
              <a:off x="1032" y="3302"/>
              <a:ext cx="384" cy="38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63" name="Text Box 103"/>
            <p:cNvSpPr txBox="1">
              <a:spLocks noChangeArrowheads="1"/>
            </p:cNvSpPr>
            <p:nvPr/>
          </p:nvSpPr>
          <p:spPr bwMode="auto">
            <a:xfrm>
              <a:off x="1224" y="335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43464" name="Line 104"/>
            <p:cNvSpPr>
              <a:spLocks noChangeShapeType="1"/>
            </p:cNvSpPr>
            <p:nvPr/>
          </p:nvSpPr>
          <p:spPr bwMode="auto">
            <a:xfrm flipH="1">
              <a:off x="1464" y="3302"/>
              <a:ext cx="336" cy="384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65" name="Text Box 105"/>
            <p:cNvSpPr txBox="1">
              <a:spLocks noChangeArrowheads="1"/>
            </p:cNvSpPr>
            <p:nvPr/>
          </p:nvSpPr>
          <p:spPr bwMode="auto">
            <a:xfrm>
              <a:off x="1608" y="339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43466" name="Line 106"/>
            <p:cNvSpPr>
              <a:spLocks noChangeShapeType="1"/>
            </p:cNvSpPr>
            <p:nvPr/>
          </p:nvSpPr>
          <p:spPr bwMode="auto">
            <a:xfrm>
              <a:off x="744" y="3782"/>
              <a:ext cx="576" cy="0"/>
            </a:xfrm>
            <a:prstGeom prst="line">
              <a:avLst/>
            </a:prstGeom>
            <a:noFill/>
            <a:ln w="38100">
              <a:solidFill>
                <a:srgbClr val="BADE78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43467" name="Text Box 107"/>
            <p:cNvSpPr txBox="1">
              <a:spLocks noChangeArrowheads="1"/>
            </p:cNvSpPr>
            <p:nvPr/>
          </p:nvSpPr>
          <p:spPr bwMode="auto">
            <a:xfrm>
              <a:off x="936" y="373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</p:grpSp>
      <p:sp>
        <p:nvSpPr>
          <p:cNvPr id="143468" name="Line 108"/>
          <p:cNvSpPr>
            <a:spLocks noChangeShapeType="1"/>
          </p:cNvSpPr>
          <p:nvPr/>
        </p:nvSpPr>
        <p:spPr bwMode="auto">
          <a:xfrm>
            <a:off x="1524322" y="1781398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469" name="Line 109"/>
          <p:cNvSpPr>
            <a:spLocks noChangeShapeType="1"/>
          </p:cNvSpPr>
          <p:nvPr/>
        </p:nvSpPr>
        <p:spPr bwMode="auto">
          <a:xfrm>
            <a:off x="1562422" y="2695798"/>
            <a:ext cx="6096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470" name="Line 110"/>
          <p:cNvSpPr>
            <a:spLocks noChangeShapeType="1"/>
          </p:cNvSpPr>
          <p:nvPr/>
        </p:nvSpPr>
        <p:spPr bwMode="auto">
          <a:xfrm>
            <a:off x="571822" y="2543398"/>
            <a:ext cx="762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471" name="Line 111"/>
          <p:cNvSpPr>
            <a:spLocks noChangeShapeType="1"/>
          </p:cNvSpPr>
          <p:nvPr/>
        </p:nvSpPr>
        <p:spPr bwMode="auto">
          <a:xfrm flipV="1">
            <a:off x="2248222" y="2695798"/>
            <a:ext cx="5334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472" name="Line 112"/>
          <p:cNvSpPr>
            <a:spLocks noChangeShapeType="1"/>
          </p:cNvSpPr>
          <p:nvPr/>
        </p:nvSpPr>
        <p:spPr bwMode="auto">
          <a:xfrm>
            <a:off x="419422" y="2695798"/>
            <a:ext cx="4572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3473" name="Rectangle 113"/>
          <p:cNvSpPr>
            <a:spLocks noGrp="1" noChangeArrowheads="1"/>
          </p:cNvSpPr>
          <p:nvPr>
            <p:ph type="title"/>
          </p:nvPr>
        </p:nvSpPr>
        <p:spPr>
          <a:xfrm>
            <a:off x="495622" y="714598"/>
            <a:ext cx="2390775" cy="473075"/>
          </a:xfrm>
        </p:spPr>
        <p:txBody>
          <a:bodyPr/>
          <a:lstStyle/>
          <a:p>
            <a:pPr algn="l"/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具体示例：</a:t>
            </a:r>
          </a:p>
        </p:txBody>
      </p:sp>
      <p:sp>
        <p:nvSpPr>
          <p:cNvPr id="143476" name="Text Box 116"/>
          <p:cNvSpPr txBox="1">
            <a:spLocks noChangeArrowheads="1"/>
          </p:cNvSpPr>
          <p:nvPr/>
        </p:nvSpPr>
        <p:spPr bwMode="auto">
          <a:xfrm>
            <a:off x="7015485" y="1471836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1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477" name="Text Box 117"/>
          <p:cNvSpPr txBox="1">
            <a:spLocks noChangeArrowheads="1"/>
          </p:cNvSpPr>
          <p:nvPr/>
        </p:nvSpPr>
        <p:spPr bwMode="auto">
          <a:xfrm>
            <a:off x="7915597" y="1362298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{2,3,4,5,6}</a:t>
            </a:r>
          </a:p>
        </p:txBody>
      </p:sp>
      <p:grpSp>
        <p:nvGrpSpPr>
          <p:cNvPr id="5" name="Group 118"/>
          <p:cNvGrpSpPr>
            <a:grpSpLocks/>
          </p:cNvGrpSpPr>
          <p:nvPr/>
        </p:nvGrpSpPr>
        <p:grpSpPr bwMode="auto">
          <a:xfrm>
            <a:off x="4381822" y="1292448"/>
            <a:ext cx="2514600" cy="695325"/>
            <a:chOff x="2688" y="412"/>
            <a:chExt cx="1584" cy="438"/>
          </a:xfrm>
        </p:grpSpPr>
        <p:sp>
          <p:nvSpPr>
            <p:cNvPr id="143479" name="Text Box 119"/>
            <p:cNvSpPr txBox="1">
              <a:spLocks noChangeArrowheads="1"/>
            </p:cNvSpPr>
            <p:nvPr/>
          </p:nvSpPr>
          <p:spPr bwMode="auto">
            <a:xfrm>
              <a:off x="2688" y="412"/>
              <a:ext cx="240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143480" name="Text Box 120"/>
            <p:cNvSpPr txBox="1">
              <a:spLocks noChangeArrowheads="1"/>
            </p:cNvSpPr>
            <p:nvPr/>
          </p:nvSpPr>
          <p:spPr bwMode="auto">
            <a:xfrm>
              <a:off x="3024" y="4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11</a:t>
              </a:r>
            </a:p>
          </p:txBody>
        </p:sp>
        <p:sp>
          <p:nvSpPr>
            <p:cNvPr id="143481" name="Text Box 121"/>
            <p:cNvSpPr txBox="1">
              <a:spLocks noChangeArrowheads="1"/>
            </p:cNvSpPr>
            <p:nvPr/>
          </p:nvSpPr>
          <p:spPr bwMode="auto">
            <a:xfrm>
              <a:off x="3360" y="4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15</a:t>
              </a:r>
            </a:p>
          </p:txBody>
        </p:sp>
        <p:sp>
          <p:nvSpPr>
            <p:cNvPr id="143482" name="Text Box 122"/>
            <p:cNvSpPr txBox="1">
              <a:spLocks noChangeArrowheads="1"/>
            </p:cNvSpPr>
            <p:nvPr/>
          </p:nvSpPr>
          <p:spPr bwMode="auto">
            <a:xfrm>
              <a:off x="3696" y="4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∞</a:t>
              </a:r>
              <a:endParaRPr kumimoji="1" lang="en-US" altLang="zh-CN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3483" name="Text Box 123"/>
            <p:cNvSpPr txBox="1">
              <a:spLocks noChangeArrowheads="1"/>
            </p:cNvSpPr>
            <p:nvPr/>
          </p:nvSpPr>
          <p:spPr bwMode="auto">
            <a:xfrm>
              <a:off x="4032" y="4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1∞</a:t>
              </a:r>
            </a:p>
          </p:txBody>
        </p:sp>
      </p:grpSp>
      <p:sp>
        <p:nvSpPr>
          <p:cNvPr id="143484" name="Text Box 124"/>
          <p:cNvSpPr txBox="1">
            <a:spLocks noChangeArrowheads="1"/>
          </p:cNvSpPr>
          <p:nvPr/>
        </p:nvSpPr>
        <p:spPr bwMode="auto">
          <a:xfrm>
            <a:off x="7005960" y="2167161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{1, 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3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485" name="Text Box 125"/>
          <p:cNvSpPr txBox="1">
            <a:spLocks noChangeArrowheads="1"/>
          </p:cNvSpPr>
          <p:nvPr/>
        </p:nvSpPr>
        <p:spPr bwMode="auto">
          <a:xfrm>
            <a:off x="7925122" y="2048098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{2, 4,   5, 6}</a:t>
            </a:r>
          </a:p>
        </p:txBody>
      </p: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4386585" y="2014761"/>
            <a:ext cx="2509837" cy="671512"/>
            <a:chOff x="2691" y="867"/>
            <a:chExt cx="1581" cy="423"/>
          </a:xfrm>
        </p:grpSpPr>
        <p:sp>
          <p:nvSpPr>
            <p:cNvPr id="143487" name="Text Box 127"/>
            <p:cNvSpPr txBox="1">
              <a:spLocks noChangeArrowheads="1"/>
            </p:cNvSpPr>
            <p:nvPr/>
          </p:nvSpPr>
          <p:spPr bwMode="auto">
            <a:xfrm>
              <a:off x="3024" y="105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FF"/>
                  </a:solidFill>
                  <a:latin typeface="Times New Roman" pitchFamily="18" charset="0"/>
                </a:rPr>
                <a:t>0</a:t>
              </a:r>
            </a:p>
          </p:txBody>
        </p:sp>
        <p:grpSp>
          <p:nvGrpSpPr>
            <p:cNvPr id="7" name="Group 128"/>
            <p:cNvGrpSpPr>
              <a:grpSpLocks/>
            </p:cNvGrpSpPr>
            <p:nvPr/>
          </p:nvGrpSpPr>
          <p:grpSpPr bwMode="auto">
            <a:xfrm>
              <a:off x="2691" y="867"/>
              <a:ext cx="1581" cy="419"/>
              <a:chOff x="2691" y="867"/>
              <a:chExt cx="1581" cy="419"/>
            </a:xfrm>
          </p:grpSpPr>
          <p:sp>
            <p:nvSpPr>
              <p:cNvPr id="143489" name="Text Box 129"/>
              <p:cNvSpPr txBox="1">
                <a:spLocks noChangeArrowheads="1"/>
              </p:cNvSpPr>
              <p:nvPr/>
            </p:nvSpPr>
            <p:spPr bwMode="auto">
              <a:xfrm>
                <a:off x="2691" y="882"/>
                <a:ext cx="2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143490" name="Text Box 130"/>
              <p:cNvSpPr txBox="1">
                <a:spLocks noChangeArrowheads="1"/>
              </p:cNvSpPr>
              <p:nvPr/>
            </p:nvSpPr>
            <p:spPr bwMode="auto">
              <a:xfrm>
                <a:off x="3363" y="876"/>
                <a:ext cx="2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</a:p>
            </p:txBody>
          </p:sp>
          <p:sp>
            <p:nvSpPr>
              <p:cNvPr id="143491" name="Text Box 131"/>
              <p:cNvSpPr txBox="1">
                <a:spLocks noChangeArrowheads="1"/>
              </p:cNvSpPr>
              <p:nvPr/>
            </p:nvSpPr>
            <p:spPr bwMode="auto">
              <a:xfrm>
                <a:off x="3696" y="867"/>
                <a:ext cx="2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36</a:t>
                </a:r>
              </a:p>
            </p:txBody>
          </p:sp>
          <p:sp>
            <p:nvSpPr>
              <p:cNvPr id="143492" name="Text Box 132"/>
              <p:cNvSpPr txBox="1">
                <a:spLocks noChangeArrowheads="1"/>
              </p:cNvSpPr>
              <p:nvPr/>
            </p:nvSpPr>
            <p:spPr bwMode="auto">
              <a:xfrm>
                <a:off x="4032" y="867"/>
                <a:ext cx="24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BADE78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b="1" smtClean="0">
                    <a:solidFill>
                      <a:srgbClr val="000000"/>
                    </a:solidFill>
                    <a:latin typeface="Times New Roman" pitchFamily="18" charset="0"/>
                  </a:rPr>
                  <a:t>34</a:t>
                </a:r>
              </a:p>
            </p:txBody>
          </p:sp>
        </p:grpSp>
      </p:grpSp>
      <p:sp>
        <p:nvSpPr>
          <p:cNvPr id="143493" name="Text Box 133"/>
          <p:cNvSpPr txBox="1">
            <a:spLocks noChangeArrowheads="1"/>
          </p:cNvSpPr>
          <p:nvPr/>
        </p:nvSpPr>
        <p:spPr bwMode="auto">
          <a:xfrm>
            <a:off x="7001197" y="2891061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{1,3,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6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494" name="Text Box 134"/>
          <p:cNvSpPr txBox="1">
            <a:spLocks noChangeArrowheads="1"/>
          </p:cNvSpPr>
          <p:nvPr/>
        </p:nvSpPr>
        <p:spPr bwMode="auto">
          <a:xfrm>
            <a:off x="7877497" y="2881536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{2, 4,5}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372297" y="2730723"/>
            <a:ext cx="2524125" cy="650875"/>
            <a:chOff x="2688" y="1335"/>
            <a:chExt cx="1590" cy="410"/>
          </a:xfrm>
        </p:grpSpPr>
        <p:sp>
          <p:nvSpPr>
            <p:cNvPr id="143496" name="Text Box 136"/>
            <p:cNvSpPr txBox="1">
              <a:spLocks noChangeArrowheads="1"/>
            </p:cNvSpPr>
            <p:nvPr/>
          </p:nvSpPr>
          <p:spPr bwMode="auto">
            <a:xfrm>
              <a:off x="2688" y="13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43497" name="Text Box 137"/>
            <p:cNvSpPr txBox="1">
              <a:spLocks noChangeArrowheads="1"/>
            </p:cNvSpPr>
            <p:nvPr/>
          </p:nvSpPr>
          <p:spPr bwMode="auto">
            <a:xfrm>
              <a:off x="3024" y="150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498" name="Text Box 138"/>
            <p:cNvSpPr txBox="1">
              <a:spLocks noChangeArrowheads="1"/>
            </p:cNvSpPr>
            <p:nvPr/>
          </p:nvSpPr>
          <p:spPr bwMode="auto">
            <a:xfrm>
              <a:off x="3366" y="1341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62</a:t>
              </a:r>
            </a:p>
          </p:txBody>
        </p:sp>
        <p:sp>
          <p:nvSpPr>
            <p:cNvPr id="143499" name="Text Box 139"/>
            <p:cNvSpPr txBox="1">
              <a:spLocks noChangeArrowheads="1"/>
            </p:cNvSpPr>
            <p:nvPr/>
          </p:nvSpPr>
          <p:spPr bwMode="auto">
            <a:xfrm>
              <a:off x="3702" y="1335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143500" name="Text Box 140"/>
            <p:cNvSpPr txBox="1">
              <a:spLocks noChangeArrowheads="1"/>
            </p:cNvSpPr>
            <p:nvPr/>
          </p:nvSpPr>
          <p:spPr bwMode="auto">
            <a:xfrm>
              <a:off x="4038" y="150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FF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3501" name="Text Box 141"/>
          <p:cNvSpPr txBox="1">
            <a:spLocks noChangeArrowheads="1"/>
          </p:cNvSpPr>
          <p:nvPr/>
        </p:nvSpPr>
        <p:spPr bwMode="auto">
          <a:xfrm>
            <a:off x="7020247" y="3426048"/>
            <a:ext cx="7143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{1,3,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6,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4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502" name="Text Box 142"/>
          <p:cNvSpPr txBox="1">
            <a:spLocks noChangeArrowheads="1"/>
          </p:cNvSpPr>
          <p:nvPr/>
        </p:nvSpPr>
        <p:spPr bwMode="auto">
          <a:xfrm>
            <a:off x="7953697" y="3595911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{2, 5}</a:t>
            </a:r>
          </a:p>
        </p:txBody>
      </p:sp>
      <p:grpSp>
        <p:nvGrpSpPr>
          <p:cNvPr id="9" name="Group 143"/>
          <p:cNvGrpSpPr>
            <a:grpSpLocks/>
          </p:cNvGrpSpPr>
          <p:nvPr/>
        </p:nvGrpSpPr>
        <p:grpSpPr bwMode="auto">
          <a:xfrm>
            <a:off x="4381822" y="3443511"/>
            <a:ext cx="2514600" cy="642937"/>
            <a:chOff x="2688" y="1767"/>
            <a:chExt cx="1584" cy="405"/>
          </a:xfrm>
        </p:grpSpPr>
        <p:sp>
          <p:nvSpPr>
            <p:cNvPr id="143504" name="Text Box 144"/>
            <p:cNvSpPr txBox="1">
              <a:spLocks noChangeArrowheads="1"/>
            </p:cNvSpPr>
            <p:nvPr/>
          </p:nvSpPr>
          <p:spPr bwMode="auto">
            <a:xfrm>
              <a:off x="2688" y="1767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143505" name="Text Box 145"/>
            <p:cNvSpPr txBox="1">
              <a:spLocks noChangeArrowheads="1"/>
            </p:cNvSpPr>
            <p:nvPr/>
          </p:nvSpPr>
          <p:spPr bwMode="auto">
            <a:xfrm>
              <a:off x="3024" y="19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06" name="Text Box 146"/>
            <p:cNvSpPr txBox="1">
              <a:spLocks noChangeArrowheads="1"/>
            </p:cNvSpPr>
            <p:nvPr/>
          </p:nvSpPr>
          <p:spPr bwMode="auto">
            <a:xfrm>
              <a:off x="3696" y="1767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36</a:t>
              </a:r>
            </a:p>
          </p:txBody>
        </p:sp>
        <p:sp>
          <p:nvSpPr>
            <p:cNvPr id="143507" name="Text Box 147"/>
            <p:cNvSpPr txBox="1">
              <a:spLocks noChangeArrowheads="1"/>
            </p:cNvSpPr>
            <p:nvPr/>
          </p:nvSpPr>
          <p:spPr bwMode="auto">
            <a:xfrm>
              <a:off x="3360" y="19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08" name="Text Box 148"/>
            <p:cNvSpPr txBox="1">
              <a:spLocks noChangeArrowheads="1"/>
            </p:cNvSpPr>
            <p:nvPr/>
          </p:nvSpPr>
          <p:spPr bwMode="auto">
            <a:xfrm>
              <a:off x="4032" y="1941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7001197" y="4148361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{1,3,6,4,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2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510" name="Text Box 150"/>
          <p:cNvSpPr txBox="1">
            <a:spLocks noChangeArrowheads="1"/>
          </p:cNvSpPr>
          <p:nvPr/>
        </p:nvSpPr>
        <p:spPr bwMode="auto">
          <a:xfrm>
            <a:off x="7925122" y="4300761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{5}</a:t>
            </a:r>
          </a:p>
        </p:txBody>
      </p:sp>
      <p:grpSp>
        <p:nvGrpSpPr>
          <p:cNvPr id="10" name="Group 151"/>
          <p:cNvGrpSpPr>
            <a:grpSpLocks/>
          </p:cNvGrpSpPr>
          <p:nvPr/>
        </p:nvGrpSpPr>
        <p:grpSpPr bwMode="auto">
          <a:xfrm>
            <a:off x="4381822" y="4148361"/>
            <a:ext cx="2514600" cy="671512"/>
            <a:chOff x="2688" y="2211"/>
            <a:chExt cx="1584" cy="423"/>
          </a:xfrm>
        </p:grpSpPr>
        <p:sp>
          <p:nvSpPr>
            <p:cNvPr id="143512" name="Text Box 152"/>
            <p:cNvSpPr txBox="1">
              <a:spLocks noChangeArrowheads="1"/>
            </p:cNvSpPr>
            <p:nvPr/>
          </p:nvSpPr>
          <p:spPr bwMode="auto">
            <a:xfrm>
              <a:off x="2688" y="240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3" name="Text Box 153"/>
            <p:cNvSpPr txBox="1">
              <a:spLocks noChangeArrowheads="1"/>
            </p:cNvSpPr>
            <p:nvPr/>
          </p:nvSpPr>
          <p:spPr bwMode="auto">
            <a:xfrm>
              <a:off x="3024" y="240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4" name="Text Box 154"/>
            <p:cNvSpPr txBox="1">
              <a:spLocks noChangeArrowheads="1"/>
            </p:cNvSpPr>
            <p:nvPr/>
          </p:nvSpPr>
          <p:spPr bwMode="auto">
            <a:xfrm>
              <a:off x="3360" y="240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5" name="Text Box 155"/>
            <p:cNvSpPr txBox="1">
              <a:spLocks noChangeArrowheads="1"/>
            </p:cNvSpPr>
            <p:nvPr/>
          </p:nvSpPr>
          <p:spPr bwMode="auto">
            <a:xfrm>
              <a:off x="4032" y="240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6" name="Text Box 156"/>
            <p:cNvSpPr txBox="1">
              <a:spLocks noChangeArrowheads="1"/>
            </p:cNvSpPr>
            <p:nvPr/>
          </p:nvSpPr>
          <p:spPr bwMode="auto">
            <a:xfrm>
              <a:off x="3696" y="2211"/>
              <a:ext cx="24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000000"/>
                  </a:solidFill>
                  <a:latin typeface="Times New Roman" pitchFamily="18" charset="0"/>
                </a:rPr>
                <a:t>23</a:t>
              </a:r>
            </a:p>
          </p:txBody>
        </p:sp>
      </p:grpSp>
      <p:grpSp>
        <p:nvGrpSpPr>
          <p:cNvPr id="11" name="Group 157"/>
          <p:cNvGrpSpPr>
            <a:grpSpLocks/>
          </p:cNvGrpSpPr>
          <p:nvPr/>
        </p:nvGrpSpPr>
        <p:grpSpPr bwMode="auto">
          <a:xfrm>
            <a:off x="4381822" y="5138961"/>
            <a:ext cx="2514600" cy="366712"/>
            <a:chOff x="2688" y="2835"/>
            <a:chExt cx="1584" cy="231"/>
          </a:xfrm>
        </p:grpSpPr>
        <p:sp>
          <p:nvSpPr>
            <p:cNvPr id="143518" name="Text Box 158"/>
            <p:cNvSpPr txBox="1">
              <a:spLocks noChangeArrowheads="1"/>
            </p:cNvSpPr>
            <p:nvPr/>
          </p:nvSpPr>
          <p:spPr bwMode="auto">
            <a:xfrm>
              <a:off x="2688" y="28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19" name="Text Box 159"/>
            <p:cNvSpPr txBox="1">
              <a:spLocks noChangeArrowheads="1"/>
            </p:cNvSpPr>
            <p:nvPr/>
          </p:nvSpPr>
          <p:spPr bwMode="auto">
            <a:xfrm>
              <a:off x="3024" y="28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20" name="Text Box 160"/>
            <p:cNvSpPr txBox="1">
              <a:spLocks noChangeArrowheads="1"/>
            </p:cNvSpPr>
            <p:nvPr/>
          </p:nvSpPr>
          <p:spPr bwMode="auto">
            <a:xfrm>
              <a:off x="3360" y="28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21" name="Text Box 161"/>
            <p:cNvSpPr txBox="1">
              <a:spLocks noChangeArrowheads="1"/>
            </p:cNvSpPr>
            <p:nvPr/>
          </p:nvSpPr>
          <p:spPr bwMode="auto">
            <a:xfrm>
              <a:off x="3696" y="28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FF00FF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43522" name="Text Box 162"/>
            <p:cNvSpPr txBox="1">
              <a:spLocks noChangeArrowheads="1"/>
            </p:cNvSpPr>
            <p:nvPr/>
          </p:nvSpPr>
          <p:spPr bwMode="auto">
            <a:xfrm>
              <a:off x="4032" y="283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BADE78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b="1" smtClean="0">
                  <a:solidFill>
                    <a:srgbClr val="80808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143523" name="Text Box 163"/>
          <p:cNvSpPr txBox="1">
            <a:spLocks noChangeArrowheads="1"/>
          </p:cNvSpPr>
          <p:nvPr/>
        </p:nvSpPr>
        <p:spPr bwMode="auto">
          <a:xfrm>
            <a:off x="7001197" y="4834161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{1,3,6,4,2,</a:t>
            </a:r>
            <a:r>
              <a:rPr kumimoji="1" lang="en-US" altLang="zh-CN" b="1" smtClean="0">
                <a:solidFill>
                  <a:srgbClr val="FF00FF"/>
                </a:solidFill>
                <a:latin typeface="Times New Roman" pitchFamily="18" charset="0"/>
              </a:rPr>
              <a:t>5</a:t>
            </a: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</a:p>
        </p:txBody>
      </p:sp>
      <p:sp>
        <p:nvSpPr>
          <p:cNvPr id="143524" name="Text Box 164"/>
          <p:cNvSpPr txBox="1">
            <a:spLocks noChangeArrowheads="1"/>
          </p:cNvSpPr>
          <p:nvPr/>
        </p:nvSpPr>
        <p:spPr bwMode="auto">
          <a:xfrm>
            <a:off x="7925122" y="4986561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{}</a:t>
            </a:r>
          </a:p>
        </p:txBody>
      </p:sp>
      <p:sp>
        <p:nvSpPr>
          <p:cNvPr id="143525" name="Rectangle 165"/>
          <p:cNvSpPr>
            <a:spLocks noChangeArrowheads="1"/>
          </p:cNvSpPr>
          <p:nvPr/>
        </p:nvSpPr>
        <p:spPr bwMode="auto">
          <a:xfrm>
            <a:off x="4915222" y="1628998"/>
            <a:ext cx="2286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43526" name="Rectangle 166"/>
          <p:cNvSpPr>
            <a:spLocks noChangeArrowheads="1"/>
          </p:cNvSpPr>
          <p:nvPr/>
        </p:nvSpPr>
        <p:spPr bwMode="auto">
          <a:xfrm>
            <a:off x="4902522" y="8987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43527" name="AutoShape 167"/>
          <p:cNvSpPr>
            <a:spLocks noChangeArrowheads="1"/>
          </p:cNvSpPr>
          <p:nvPr/>
        </p:nvSpPr>
        <p:spPr bwMode="auto">
          <a:xfrm>
            <a:off x="114622" y="1247998"/>
            <a:ext cx="762000" cy="381000"/>
          </a:xfrm>
          <a:prstGeom prst="wedgeRectCallout">
            <a:avLst>
              <a:gd name="adj1" fmla="val 96667"/>
              <a:gd name="adj2" fmla="val 4208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起点</a:t>
            </a:r>
          </a:p>
        </p:txBody>
      </p:sp>
      <p:sp>
        <p:nvSpPr>
          <p:cNvPr id="143528" name="Rectangle 168"/>
          <p:cNvSpPr>
            <a:spLocks noChangeArrowheads="1"/>
          </p:cNvSpPr>
          <p:nvPr/>
        </p:nvSpPr>
        <p:spPr bwMode="auto">
          <a:xfrm>
            <a:off x="6515422" y="2298923"/>
            <a:ext cx="3048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3529" name="Rectangle 169"/>
          <p:cNvSpPr>
            <a:spLocks noChangeArrowheads="1"/>
          </p:cNvSpPr>
          <p:nvPr/>
        </p:nvSpPr>
        <p:spPr bwMode="auto">
          <a:xfrm>
            <a:off x="6558285" y="8987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43530" name="Rectangle 170"/>
          <p:cNvSpPr>
            <a:spLocks noChangeArrowheads="1"/>
          </p:cNvSpPr>
          <p:nvPr/>
        </p:nvSpPr>
        <p:spPr bwMode="auto">
          <a:xfrm>
            <a:off x="5478785" y="3059336"/>
            <a:ext cx="304800" cy="339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3531" name="Rectangle 171"/>
          <p:cNvSpPr>
            <a:spLocks noChangeArrowheads="1"/>
          </p:cNvSpPr>
          <p:nvPr/>
        </p:nvSpPr>
        <p:spPr bwMode="auto">
          <a:xfrm>
            <a:off x="5478785" y="8987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143532" name="Rectangle 172"/>
          <p:cNvSpPr>
            <a:spLocks noChangeArrowheads="1"/>
          </p:cNvSpPr>
          <p:nvPr/>
        </p:nvSpPr>
        <p:spPr bwMode="auto">
          <a:xfrm>
            <a:off x="4381822" y="3727673"/>
            <a:ext cx="304800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43533" name="Rectangle 173"/>
          <p:cNvSpPr>
            <a:spLocks noChangeArrowheads="1"/>
          </p:cNvSpPr>
          <p:nvPr/>
        </p:nvSpPr>
        <p:spPr bwMode="auto">
          <a:xfrm>
            <a:off x="4399285" y="8987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43534" name="Rectangle 174"/>
          <p:cNvSpPr>
            <a:spLocks noChangeArrowheads="1"/>
          </p:cNvSpPr>
          <p:nvPr/>
        </p:nvSpPr>
        <p:spPr bwMode="auto">
          <a:xfrm>
            <a:off x="5982022" y="4499198"/>
            <a:ext cx="304800" cy="311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43535" name="Rectangle 175"/>
          <p:cNvSpPr>
            <a:spLocks noChangeArrowheads="1"/>
          </p:cNvSpPr>
          <p:nvPr/>
        </p:nvSpPr>
        <p:spPr bwMode="auto">
          <a:xfrm>
            <a:off x="5982022" y="8987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FF00FF"/>
                </a:solidFill>
                <a:latin typeface="Times New Roman" pitchFamily="18" charset="0"/>
              </a:rPr>
              <a:t>5</a:t>
            </a:r>
          </a:p>
        </p:txBody>
      </p:sp>
      <p:graphicFrame>
        <p:nvGraphicFramePr>
          <p:cNvPr id="143536" name="Object 1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281688"/>
              </p:ext>
            </p:extLst>
          </p:nvPr>
        </p:nvGraphicFramePr>
        <p:xfrm>
          <a:off x="343222" y="3762598"/>
          <a:ext cx="2833688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0" name="Microsoft 公式 3.0" r:id="rId3" imgW="1155199" imgH="774364" progId="Equation.3">
                  <p:embed/>
                </p:oleObj>
              </mc:Choice>
              <mc:Fallback>
                <p:oleObj name="Microsoft 公式 3.0" r:id="rId3" imgW="1155199" imgH="774364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22" y="3762598"/>
                        <a:ext cx="2833688" cy="18986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7" name="Text Box 177"/>
          <p:cNvSpPr txBox="1">
            <a:spLocks noChangeArrowheads="1"/>
          </p:cNvSpPr>
          <p:nvPr/>
        </p:nvSpPr>
        <p:spPr bwMode="auto">
          <a:xfrm>
            <a:off x="114622" y="3851498"/>
            <a:ext cx="3048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7174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3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5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5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3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143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143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3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3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43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43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143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3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4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14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0" dur="500"/>
                                        <p:tgtEl>
                                          <p:spTgt spid="143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8" grpId="0" animBg="1"/>
      <p:bldP spid="143469" grpId="0" animBg="1"/>
      <p:bldP spid="143470" grpId="0" animBg="1"/>
      <p:bldP spid="143471" grpId="0" animBg="1"/>
      <p:bldP spid="143472" grpId="0" animBg="1"/>
      <p:bldP spid="143476" grpId="0" autoUpdateAnimBg="0"/>
      <p:bldP spid="143477" grpId="0" autoUpdateAnimBg="0"/>
      <p:bldP spid="143484" grpId="0" autoUpdateAnimBg="0"/>
      <p:bldP spid="143485" grpId="0" autoUpdateAnimBg="0"/>
      <p:bldP spid="143493" grpId="0" autoUpdateAnimBg="0"/>
      <p:bldP spid="143494" grpId="0" autoUpdateAnimBg="0"/>
      <p:bldP spid="143501" grpId="0" autoUpdateAnimBg="0"/>
      <p:bldP spid="143502" grpId="0" autoUpdateAnimBg="0"/>
      <p:bldP spid="143509" grpId="0" autoUpdateAnimBg="0"/>
      <p:bldP spid="143510" grpId="0" autoUpdateAnimBg="0"/>
      <p:bldP spid="143523" grpId="0" autoUpdateAnimBg="0"/>
      <p:bldP spid="143524" grpId="0" autoUpdateAnimBg="0"/>
      <p:bldP spid="143525" grpId="0" animBg="1" autoUpdateAnimBg="0"/>
      <p:bldP spid="143526" grpId="0" autoUpdateAnimBg="0"/>
      <p:bldP spid="143527" grpId="0" animBg="1" autoUpdateAnimBg="0"/>
      <p:bldP spid="143528" grpId="0" animBg="1" autoUpdateAnimBg="0"/>
      <p:bldP spid="143529" grpId="0" autoUpdateAnimBg="0"/>
      <p:bldP spid="143530" grpId="0" animBg="1" autoUpdateAnimBg="0"/>
      <p:bldP spid="143531" grpId="0" autoUpdateAnimBg="0"/>
      <p:bldP spid="143532" grpId="0" animBg="1" autoUpdateAnimBg="0"/>
      <p:bldP spid="143533" grpId="0" autoUpdateAnimBg="0"/>
      <p:bldP spid="143534" grpId="0" animBg="1" autoUpdateAnimBg="0"/>
      <p:bldP spid="143535" grpId="0" autoUpdateAnimBg="0"/>
      <p:bldP spid="143537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ChangeArrowheads="1"/>
          </p:cNvSpPr>
          <p:nvPr/>
        </p:nvSpPr>
        <p:spPr bwMode="auto">
          <a:xfrm>
            <a:off x="2940050" y="1807096"/>
            <a:ext cx="2486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普里姆算法</a:t>
            </a:r>
            <a:endParaRPr kumimoji="1" lang="zh-CN" altLang="en-US" sz="4000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5603304" y="1539379"/>
            <a:ext cx="3505200" cy="102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克鲁斯卡尔算法</a:t>
            </a:r>
            <a:endParaRPr kumimoji="1" lang="zh-CN" altLang="en-US" sz="4000" dirty="0" smtClean="0">
              <a:solidFill>
                <a:srgbClr val="00008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304800" y="3087365"/>
            <a:ext cx="27479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时间复杂度</a:t>
            </a:r>
          </a:p>
        </p:txBody>
      </p:sp>
      <p:sp>
        <p:nvSpPr>
          <p:cNvPr id="261125" name="Rectangle 5"/>
          <p:cNvSpPr>
            <a:spLocks noChangeArrowheads="1"/>
          </p:cNvSpPr>
          <p:nvPr/>
        </p:nvSpPr>
        <p:spPr bwMode="auto">
          <a:xfrm>
            <a:off x="3503613" y="3048000"/>
            <a:ext cx="137318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O(n</a:t>
            </a:r>
            <a:r>
              <a:rPr kumimoji="1" lang="en-US" altLang="zh-CN" sz="4000" b="1" baseline="30000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en-US" altLang="zh-CN" sz="4000" b="1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kumimoji="1" lang="en-US" altLang="zh-CN" sz="40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6" name="Rectangle 6"/>
          <p:cNvSpPr>
            <a:spLocks noChangeArrowheads="1"/>
          </p:cNvSpPr>
          <p:nvPr/>
        </p:nvSpPr>
        <p:spPr bwMode="auto">
          <a:xfrm>
            <a:off x="6248400" y="3048000"/>
            <a:ext cx="20193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O(eloge)</a:t>
            </a:r>
            <a:endParaRPr kumimoji="1" lang="en-US" altLang="zh-CN" sz="4000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7" name="Rectangle 7"/>
          <p:cNvSpPr>
            <a:spLocks noChangeArrowheads="1"/>
          </p:cNvSpPr>
          <p:nvPr/>
        </p:nvSpPr>
        <p:spPr bwMode="auto">
          <a:xfrm>
            <a:off x="3425626" y="4572000"/>
            <a:ext cx="1722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稠密图</a:t>
            </a:r>
            <a:endParaRPr kumimoji="1" lang="zh-CN" altLang="en-US" sz="4000" smtClean="0">
              <a:solidFill>
                <a:srgbClr val="00008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8" name="Rectangle 8"/>
          <p:cNvSpPr>
            <a:spLocks noChangeArrowheads="1"/>
          </p:cNvSpPr>
          <p:nvPr/>
        </p:nvSpPr>
        <p:spPr bwMode="auto">
          <a:xfrm>
            <a:off x="6400800" y="4509120"/>
            <a:ext cx="1722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590096"/>
                </a:solidFill>
                <a:latin typeface="Times New Roman" pitchFamily="18" charset="0"/>
                <a:ea typeface="楷体_GB2312" pitchFamily="49" charset="-122"/>
              </a:rPr>
              <a:t>稀疏图</a:t>
            </a:r>
            <a:endParaRPr kumimoji="1" lang="zh-CN" altLang="en-US" sz="4000" dirty="0" smtClean="0">
              <a:solidFill>
                <a:srgbClr val="000082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29" name="Rectangle 9"/>
          <p:cNvSpPr>
            <a:spLocks noChangeArrowheads="1"/>
          </p:cNvSpPr>
          <p:nvPr/>
        </p:nvSpPr>
        <p:spPr bwMode="auto">
          <a:xfrm>
            <a:off x="792163" y="1791221"/>
            <a:ext cx="1722437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算法名</a:t>
            </a:r>
            <a:endParaRPr kumimoji="1" lang="zh-CN" altLang="en-US" sz="4000" dirty="0" smtClean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1130" name="Text Box 10"/>
          <p:cNvSpPr txBox="1">
            <a:spLocks noChangeArrowheads="1"/>
          </p:cNvSpPr>
          <p:nvPr/>
        </p:nvSpPr>
        <p:spPr bwMode="auto">
          <a:xfrm>
            <a:off x="533400" y="4599533"/>
            <a:ext cx="2235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适应范围</a:t>
            </a:r>
            <a:endParaRPr kumimoji="1" lang="zh-CN" altLang="en-US" sz="36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2339752" y="404664"/>
            <a:ext cx="48205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6000" b="1" dirty="0" smtClean="0">
                <a:solidFill>
                  <a:srgbClr val="800000"/>
                </a:solidFill>
                <a:latin typeface="Times New Roman" pitchFamily="18" charset="0"/>
                <a:ea typeface="隶书" pitchFamily="49" charset="-122"/>
              </a:rPr>
              <a:t>比较两种算法</a:t>
            </a:r>
            <a:endParaRPr kumimoji="1" lang="zh-CN" altLang="en-US" sz="6000" b="1" dirty="0" smtClean="0">
              <a:solidFill>
                <a:srgbClr val="000000"/>
              </a:solidFill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448160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2" grpId="0" autoUpdateAnimBg="0"/>
      <p:bldP spid="261123" grpId="0" autoUpdateAnimBg="0"/>
      <p:bldP spid="261124" grpId="0" autoUpdateAnimBg="0"/>
      <p:bldP spid="261125" grpId="0" autoUpdateAnimBg="0"/>
      <p:bldP spid="261126" grpId="0" autoUpdateAnimBg="0"/>
      <p:bldP spid="261127" grpId="0" autoUpdateAnimBg="0"/>
      <p:bldP spid="261128" grpId="0" autoUpdateAnimBg="0"/>
      <p:bldP spid="261129" grpId="0" autoUpdateAnimBg="0"/>
      <p:bldP spid="261130" grpId="0" autoUpdateAnimBg="0"/>
      <p:bldP spid="26113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教学内容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7.1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图的定义和术语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7.2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图的存储结构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7.3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</a:t>
            </a:r>
            <a:r>
              <a:rPr lang="zh-CN" altLang="en-US" dirty="0" smtClean="0">
                <a:solidFill>
                  <a:schemeClr val="bg1">
                    <a:lumMod val="65000"/>
                  </a:schemeClr>
                </a:solidFill>
              </a:rPr>
              <a:t>遍历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7.4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图的连通性问题</a:t>
            </a:r>
          </a:p>
          <a:p>
            <a:r>
              <a:rPr lang="en-US" altLang="zh-CN" dirty="0"/>
              <a:t>7.5 </a:t>
            </a:r>
            <a:r>
              <a:rPr lang="zh-CN" altLang="en-US" dirty="0"/>
              <a:t>有向无环图及其应用</a:t>
            </a: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7.6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最短路径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547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  </a:t>
            </a:r>
            <a:r>
              <a:rPr lang="zh-CN" altLang="en-US" dirty="0"/>
              <a:t>有向无环图及其应用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拓扑排序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AOV</a:t>
            </a:r>
            <a:r>
              <a:rPr lang="zh-CN" altLang="en-US" dirty="0" smtClean="0"/>
              <a:t>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Activity On Vertex Network</a:t>
            </a:r>
            <a:r>
              <a:rPr lang="en-US" altLang="zh-CN" dirty="0"/>
              <a:t>)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关键路径</a:t>
            </a:r>
          </a:p>
          <a:p>
            <a:pPr lvl="1"/>
            <a:r>
              <a:rPr lang="en-US" altLang="zh-CN" dirty="0" smtClean="0"/>
              <a:t>AOE</a:t>
            </a:r>
            <a:r>
              <a:rPr lang="zh-CN" altLang="en-US" dirty="0" smtClean="0"/>
              <a:t>网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00FF"/>
                </a:solidFill>
              </a:rPr>
              <a:t>Activity  On </a:t>
            </a:r>
            <a:r>
              <a:rPr lang="en-US" altLang="zh-CN" dirty="0" smtClean="0">
                <a:solidFill>
                  <a:srgbClr val="0000FF"/>
                </a:solidFill>
              </a:rPr>
              <a:t>Edges </a:t>
            </a:r>
            <a:r>
              <a:rPr lang="en-US" altLang="zh-CN" dirty="0">
                <a:solidFill>
                  <a:srgbClr val="0000FF"/>
                </a:solidFill>
              </a:rPr>
              <a:t>Network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062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9325" cy="5399087"/>
          </a:xfrm>
        </p:spPr>
        <p:txBody>
          <a:bodyPr/>
          <a:lstStyle/>
          <a:p>
            <a:r>
              <a:rPr lang="en-US" altLang="zh-CN" dirty="0" smtClean="0"/>
              <a:t>AOV</a:t>
            </a:r>
            <a:r>
              <a:rPr lang="zh-CN" altLang="en-US" dirty="0"/>
              <a:t>网</a:t>
            </a:r>
            <a:r>
              <a:rPr lang="zh-CN" altLang="en-US" dirty="0" smtClean="0"/>
              <a:t>（</a:t>
            </a:r>
            <a:r>
              <a:rPr lang="en-US" altLang="zh-CN" dirty="0"/>
              <a:t>A</a:t>
            </a:r>
            <a:r>
              <a:rPr lang="en-US" altLang="zh-CN" dirty="0" smtClean="0"/>
              <a:t>ctivity On </a:t>
            </a:r>
            <a:r>
              <a:rPr lang="en-US" altLang="zh-CN" dirty="0"/>
              <a:t>V</a:t>
            </a:r>
            <a:r>
              <a:rPr lang="en-US" altLang="zh-CN" dirty="0" smtClean="0"/>
              <a:t>ertex Network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顶点表示活动</a:t>
            </a:r>
            <a:r>
              <a:rPr lang="zh-CN" altLang="en-US" dirty="0" smtClean="0"/>
              <a:t>，用</a:t>
            </a:r>
            <a:r>
              <a:rPr lang="zh-CN" altLang="en-US" dirty="0" smtClean="0">
                <a:solidFill>
                  <a:srgbClr val="FF0000"/>
                </a:solidFill>
              </a:rPr>
              <a:t>弧表示活动间优先关系</a:t>
            </a:r>
            <a:r>
              <a:rPr lang="zh-CN" altLang="en-US" dirty="0"/>
              <a:t>的有向图</a:t>
            </a:r>
            <a:r>
              <a:rPr lang="zh-CN" altLang="en-US" dirty="0" smtClean="0"/>
              <a:t>称为顶点表示活动的网，</a:t>
            </a:r>
            <a:r>
              <a:rPr lang="zh-CN" altLang="en-US" dirty="0" smtClean="0">
                <a:solidFill>
                  <a:srgbClr val="0000FF"/>
                </a:solidFill>
              </a:rPr>
              <a:t>简称</a:t>
            </a:r>
            <a:r>
              <a:rPr lang="en-US" altLang="zh-CN" dirty="0" smtClean="0">
                <a:solidFill>
                  <a:srgbClr val="0000FF"/>
                </a:solidFill>
              </a:rPr>
              <a:t>AOV</a:t>
            </a:r>
            <a:r>
              <a:rPr lang="zh-CN" altLang="en-US" dirty="0" smtClean="0">
                <a:solidFill>
                  <a:srgbClr val="0000FF"/>
                </a:solidFill>
              </a:rPr>
              <a:t>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在一个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AOV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网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中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，如果存在一条从顶点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到顶点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的有向路径，则顶点</a:t>
            </a:r>
            <a:r>
              <a:rPr lang="en-US" altLang="zh-CN" i="1" u="sng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前驱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，相应地，顶点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是顶点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后继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。如果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的一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条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则顶点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直接前驱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，相应地，顶点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是顶点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直接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后继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dirty="0" smtClean="0"/>
              <a:t>拓扑序列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拓扑</a:t>
            </a:r>
            <a:r>
              <a:rPr lang="zh-CN" altLang="en-US" dirty="0"/>
              <a:t>序列</a:t>
            </a:r>
            <a:r>
              <a:rPr lang="zh-CN" altLang="en-US" dirty="0" smtClean="0"/>
              <a:t>是</a:t>
            </a:r>
            <a:r>
              <a:rPr lang="zh-CN" altLang="en-US" dirty="0">
                <a:solidFill>
                  <a:srgbClr val="0000FF"/>
                </a:solidFill>
              </a:rPr>
              <a:t>图中所有顶点组成的一种线性序列</a:t>
            </a:r>
            <a:r>
              <a:rPr lang="zh-CN" altLang="en-US" dirty="0"/>
              <a:t>，使得对于图中任意两个顶点</a:t>
            </a:r>
            <a:r>
              <a:rPr lang="en-US" altLang="zh-CN" dirty="0" err="1"/>
              <a:t>i</a:t>
            </a:r>
            <a:r>
              <a:rPr lang="zh-CN" altLang="en-US" dirty="0"/>
              <a:t>和 </a:t>
            </a:r>
            <a:r>
              <a:rPr lang="en-US" altLang="zh-CN" i="1" dirty="0"/>
              <a:t>j</a:t>
            </a:r>
            <a:r>
              <a:rPr lang="zh-CN" altLang="en-US" dirty="0"/>
              <a:t>，如果</a:t>
            </a:r>
            <a:r>
              <a:rPr lang="en-US" altLang="zh-CN" dirty="0" err="1"/>
              <a:t>i</a:t>
            </a:r>
            <a:r>
              <a:rPr lang="zh-CN" altLang="en-US" dirty="0"/>
              <a:t>是</a:t>
            </a:r>
            <a:r>
              <a:rPr lang="en-US" altLang="zh-CN" i="1" dirty="0"/>
              <a:t>j</a:t>
            </a:r>
            <a:r>
              <a:rPr lang="zh-CN" altLang="en-US" dirty="0"/>
              <a:t>的前驱，则</a:t>
            </a:r>
            <a:r>
              <a:rPr lang="en-US" altLang="zh-CN" dirty="0" err="1"/>
              <a:t>i</a:t>
            </a:r>
            <a:r>
              <a:rPr lang="zh-CN" altLang="en-US" dirty="0"/>
              <a:t>在该线性序列中处于</a:t>
            </a:r>
            <a:r>
              <a:rPr lang="en-US" altLang="zh-CN" dirty="0"/>
              <a:t>j</a:t>
            </a:r>
            <a:r>
              <a:rPr lang="zh-CN" altLang="en-US" dirty="0"/>
              <a:t>的前面。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461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46909"/>
            <a:ext cx="8569325" cy="5399087"/>
          </a:xfrm>
        </p:spPr>
        <p:txBody>
          <a:bodyPr/>
          <a:lstStyle/>
          <a:p>
            <a:r>
              <a:rPr lang="zh-CN" altLang="en-US" dirty="0"/>
              <a:t>什么叫拓扑排序？</a:t>
            </a:r>
          </a:p>
          <a:p>
            <a:pPr lvl="1"/>
            <a:r>
              <a:rPr lang="zh-CN" altLang="en-US" dirty="0" smtClean="0"/>
              <a:t>对一个有向图构造拓扑序列的过程。</a:t>
            </a:r>
            <a:endParaRPr lang="en-US" altLang="zh-CN" dirty="0" smtClean="0"/>
          </a:p>
          <a:p>
            <a:r>
              <a:rPr lang="zh-CN" altLang="en-US" dirty="0" smtClean="0"/>
              <a:t>拓扑排序的应用</a:t>
            </a:r>
            <a:endParaRPr lang="en-US" altLang="zh-CN" dirty="0" smtClean="0"/>
          </a:p>
          <a:p>
            <a:pPr lvl="1"/>
            <a:r>
              <a:rPr lang="zh-CN" altLang="en-US" dirty="0"/>
              <a:t>大学的课程之间存在先修关系，利用拓扑顺序可以正确安排课程；</a:t>
            </a:r>
          </a:p>
          <a:p>
            <a:pPr lvl="1"/>
            <a:r>
              <a:rPr lang="zh-CN" altLang="en-US" dirty="0"/>
              <a:t> </a:t>
            </a:r>
            <a:r>
              <a:rPr lang="zh-CN" altLang="en-US" dirty="0" smtClean="0"/>
              <a:t>一</a:t>
            </a:r>
            <a:r>
              <a:rPr lang="zh-CN" altLang="en-US" dirty="0"/>
              <a:t>本教材的内容之间可能存在前后关系，利用拓扑顺序可使教材逻辑性强，易于理解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房屋装修工程 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1426" name="Group 2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83539796"/>
              </p:ext>
            </p:extLst>
          </p:nvPr>
        </p:nvGraphicFramePr>
        <p:xfrm>
          <a:off x="544958" y="1201859"/>
          <a:ext cx="4038600" cy="2430465"/>
        </p:xfrm>
        <a:graphic>
          <a:graphicData uri="http://schemas.openxmlformats.org/drawingml/2006/table">
            <a:tbl>
              <a:tblPr/>
              <a:tblGrid>
                <a:gridCol w="1081088"/>
                <a:gridCol w="1843087"/>
                <a:gridCol w="1114425"/>
              </a:tblGrid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课程编号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课程名称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先决条件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程序设计基础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C2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离散数学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C3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数据结构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C1,C2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C4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汇编语言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C5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语言的设计和分析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C3,C4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C6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计算机原理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C11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1460" name="Group 3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5956861"/>
              </p:ext>
            </p:extLst>
          </p:nvPr>
        </p:nvGraphicFramePr>
        <p:xfrm>
          <a:off x="4864546" y="1201859"/>
          <a:ext cx="4171950" cy="2443165"/>
        </p:xfrm>
        <a:graphic>
          <a:graphicData uri="http://schemas.openxmlformats.org/drawingml/2006/table">
            <a:tbl>
              <a:tblPr/>
              <a:tblGrid>
                <a:gridCol w="1081087"/>
                <a:gridCol w="1843088"/>
                <a:gridCol w="1247775"/>
              </a:tblGrid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课程编号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 </a:t>
                      </a: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课程名称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先决条件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C7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编译原理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C5,C3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6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C8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操作系统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C3,C6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C9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高等数学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无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C10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线性代数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C9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C11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普通物理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C9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8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C12</a:t>
                      </a:r>
                    </a:p>
                  </a:txBody>
                  <a:tcPr marL="72000" marR="72000" marT="36000" marB="360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数值分析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C9,C10,C1</a:t>
                      </a:r>
                    </a:p>
                  </a:txBody>
                  <a:tcPr marL="72000" marR="72000" marT="36000" marB="360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1548" name="Rectangle 124"/>
          <p:cNvSpPr>
            <a:spLocks noGrp="1" noChangeArrowheads="1"/>
          </p:cNvSpPr>
          <p:nvPr>
            <p:ph type="title"/>
          </p:nvPr>
        </p:nvSpPr>
        <p:spPr>
          <a:xfrm>
            <a:off x="467544" y="3836782"/>
            <a:ext cx="1008112" cy="533400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</a:rPr>
              <a:t>例：</a:t>
            </a:r>
          </a:p>
        </p:txBody>
      </p:sp>
      <p:sp>
        <p:nvSpPr>
          <p:cNvPr id="89" name="AutoShape 7"/>
          <p:cNvSpPr>
            <a:spLocks noChangeArrowheads="1"/>
          </p:cNvSpPr>
          <p:nvPr/>
        </p:nvSpPr>
        <p:spPr bwMode="auto">
          <a:xfrm>
            <a:off x="6131614" y="3767420"/>
            <a:ext cx="1544384" cy="453668"/>
          </a:xfrm>
          <a:prstGeom prst="wedgeRectCallout">
            <a:avLst>
              <a:gd name="adj1" fmla="val -181710"/>
              <a:gd name="adj2" fmla="val 130110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</a:rPr>
              <a:t>离散数学</a:t>
            </a:r>
          </a:p>
        </p:txBody>
      </p:sp>
      <p:sp>
        <p:nvSpPr>
          <p:cNvPr id="90" name="AutoShape 7"/>
          <p:cNvSpPr>
            <a:spLocks noChangeArrowheads="1"/>
          </p:cNvSpPr>
          <p:nvPr/>
        </p:nvSpPr>
        <p:spPr bwMode="auto">
          <a:xfrm>
            <a:off x="6548582" y="4281874"/>
            <a:ext cx="1411051" cy="492202"/>
          </a:xfrm>
          <a:prstGeom prst="wedgeRectCallout">
            <a:avLst>
              <a:gd name="adj1" fmla="val -174813"/>
              <a:gd name="adj2" fmla="val 70953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zh-CN" altLang="en-US" sz="2400" b="1" dirty="0">
                <a:solidFill>
                  <a:srgbClr val="0000FF"/>
                </a:solidFill>
              </a:rPr>
              <a:t>数据结构</a:t>
            </a:r>
          </a:p>
        </p:txBody>
      </p:sp>
      <p:sp>
        <p:nvSpPr>
          <p:cNvPr id="91" name="AutoShape 7"/>
          <p:cNvSpPr>
            <a:spLocks noChangeArrowheads="1"/>
          </p:cNvSpPr>
          <p:nvPr/>
        </p:nvSpPr>
        <p:spPr bwMode="auto">
          <a:xfrm>
            <a:off x="1274071" y="4917805"/>
            <a:ext cx="1195028" cy="789023"/>
          </a:xfrm>
          <a:prstGeom prst="wedgeRectCallout">
            <a:avLst>
              <a:gd name="adj1" fmla="val 91649"/>
              <a:gd name="adj2" fmla="val -38825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程序设计基础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2983909" y="3861287"/>
            <a:ext cx="3173400" cy="2520041"/>
            <a:chOff x="1156" y="26"/>
            <a:chExt cx="2717" cy="2903"/>
          </a:xfrm>
        </p:grpSpPr>
        <p:sp>
          <p:nvSpPr>
            <p:cNvPr id="61" name="Oval 24"/>
            <p:cNvSpPr>
              <a:spLocks noChangeArrowheads="1"/>
            </p:cNvSpPr>
            <p:nvPr/>
          </p:nvSpPr>
          <p:spPr bwMode="auto">
            <a:xfrm>
              <a:off x="1156" y="1155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C1</a:t>
              </a:r>
            </a:p>
          </p:txBody>
        </p:sp>
        <p:sp>
          <p:nvSpPr>
            <p:cNvPr id="62" name="Oval 25"/>
            <p:cNvSpPr>
              <a:spLocks noChangeArrowheads="1"/>
            </p:cNvSpPr>
            <p:nvPr/>
          </p:nvSpPr>
          <p:spPr bwMode="auto">
            <a:xfrm>
              <a:off x="1797" y="728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C2</a:t>
              </a:r>
            </a:p>
          </p:txBody>
        </p:sp>
        <p:sp>
          <p:nvSpPr>
            <p:cNvPr id="63" name="Oval 26"/>
            <p:cNvSpPr>
              <a:spLocks noChangeArrowheads="1"/>
            </p:cNvSpPr>
            <p:nvPr/>
          </p:nvSpPr>
          <p:spPr bwMode="auto">
            <a:xfrm>
              <a:off x="2475" y="1155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C3</a:t>
              </a:r>
            </a:p>
          </p:txBody>
        </p:sp>
        <p:sp>
          <p:nvSpPr>
            <p:cNvPr id="64" name="Oval 27"/>
            <p:cNvSpPr>
              <a:spLocks noChangeArrowheads="1"/>
            </p:cNvSpPr>
            <p:nvPr/>
          </p:nvSpPr>
          <p:spPr bwMode="auto">
            <a:xfrm>
              <a:off x="1841" y="274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C4</a:t>
              </a:r>
            </a:p>
          </p:txBody>
        </p:sp>
        <p:sp>
          <p:nvSpPr>
            <p:cNvPr id="66" name="Oval 29"/>
            <p:cNvSpPr>
              <a:spLocks noChangeArrowheads="1"/>
            </p:cNvSpPr>
            <p:nvPr/>
          </p:nvSpPr>
          <p:spPr bwMode="auto">
            <a:xfrm>
              <a:off x="2919" y="2195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C6</a:t>
              </a:r>
            </a:p>
          </p:txBody>
        </p:sp>
        <p:sp>
          <p:nvSpPr>
            <p:cNvPr id="67" name="Oval 30"/>
            <p:cNvSpPr>
              <a:spLocks noChangeArrowheads="1"/>
            </p:cNvSpPr>
            <p:nvPr/>
          </p:nvSpPr>
          <p:spPr bwMode="auto">
            <a:xfrm>
              <a:off x="3541" y="1173"/>
              <a:ext cx="310" cy="257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C7</a:t>
              </a:r>
            </a:p>
          </p:txBody>
        </p:sp>
        <p:sp>
          <p:nvSpPr>
            <p:cNvPr id="68" name="Oval 31"/>
            <p:cNvSpPr>
              <a:spLocks noChangeArrowheads="1"/>
            </p:cNvSpPr>
            <p:nvPr/>
          </p:nvSpPr>
          <p:spPr bwMode="auto">
            <a:xfrm>
              <a:off x="3563" y="1761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C8</a:t>
              </a:r>
            </a:p>
          </p:txBody>
        </p:sp>
        <p:sp>
          <p:nvSpPr>
            <p:cNvPr id="69" name="Oval 32"/>
            <p:cNvSpPr>
              <a:spLocks noChangeArrowheads="1"/>
            </p:cNvSpPr>
            <p:nvPr/>
          </p:nvSpPr>
          <p:spPr bwMode="auto">
            <a:xfrm>
              <a:off x="1164" y="2173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C9</a:t>
              </a:r>
            </a:p>
          </p:txBody>
        </p:sp>
        <p:sp>
          <p:nvSpPr>
            <p:cNvPr id="70" name="Oval 33"/>
            <p:cNvSpPr>
              <a:spLocks noChangeArrowheads="1"/>
            </p:cNvSpPr>
            <p:nvPr/>
          </p:nvSpPr>
          <p:spPr bwMode="auto">
            <a:xfrm>
              <a:off x="1807" y="2152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C10</a:t>
              </a:r>
            </a:p>
          </p:txBody>
        </p:sp>
        <p:sp>
          <p:nvSpPr>
            <p:cNvPr id="71" name="Oval 34"/>
            <p:cNvSpPr>
              <a:spLocks noChangeArrowheads="1"/>
            </p:cNvSpPr>
            <p:nvPr/>
          </p:nvSpPr>
          <p:spPr bwMode="auto">
            <a:xfrm>
              <a:off x="1819" y="2650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C11</a:t>
              </a:r>
            </a:p>
          </p:txBody>
        </p:sp>
        <p:sp>
          <p:nvSpPr>
            <p:cNvPr id="72" name="Oval 35"/>
            <p:cNvSpPr>
              <a:spLocks noChangeArrowheads="1"/>
            </p:cNvSpPr>
            <p:nvPr/>
          </p:nvSpPr>
          <p:spPr bwMode="auto">
            <a:xfrm>
              <a:off x="1797" y="1551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smtClean="0">
                  <a:solidFill>
                    <a:sysClr val="windowText" lastClr="000000"/>
                  </a:solidFill>
                </a:rPr>
                <a:t>C12</a:t>
              </a:r>
            </a:p>
          </p:txBody>
        </p:sp>
        <p:sp>
          <p:nvSpPr>
            <p:cNvPr id="73" name="Line 36"/>
            <p:cNvSpPr>
              <a:spLocks noChangeShapeType="1"/>
            </p:cNvSpPr>
            <p:nvPr/>
          </p:nvSpPr>
          <p:spPr bwMode="auto">
            <a:xfrm>
              <a:off x="1466" y="1298"/>
              <a:ext cx="102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Line 37"/>
            <p:cNvSpPr>
              <a:spLocks noChangeShapeType="1"/>
            </p:cNvSpPr>
            <p:nvPr/>
          </p:nvSpPr>
          <p:spPr bwMode="auto">
            <a:xfrm flipV="1">
              <a:off x="1434" y="978"/>
              <a:ext cx="411" cy="2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Line 38"/>
            <p:cNvSpPr>
              <a:spLocks noChangeShapeType="1"/>
            </p:cNvSpPr>
            <p:nvPr/>
          </p:nvSpPr>
          <p:spPr bwMode="auto">
            <a:xfrm>
              <a:off x="2089" y="933"/>
              <a:ext cx="434" cy="28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6" name="Line 39"/>
            <p:cNvSpPr>
              <a:spLocks noChangeShapeType="1"/>
            </p:cNvSpPr>
            <p:nvPr/>
          </p:nvSpPr>
          <p:spPr bwMode="auto">
            <a:xfrm flipV="1">
              <a:off x="1378" y="500"/>
              <a:ext cx="522" cy="66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Line 40"/>
            <p:cNvSpPr>
              <a:spLocks noChangeShapeType="1"/>
            </p:cNvSpPr>
            <p:nvPr/>
          </p:nvSpPr>
          <p:spPr bwMode="auto">
            <a:xfrm flipV="1">
              <a:off x="2167" y="204"/>
              <a:ext cx="985" cy="20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Line 41"/>
            <p:cNvSpPr>
              <a:spLocks noChangeShapeType="1"/>
            </p:cNvSpPr>
            <p:nvPr/>
          </p:nvSpPr>
          <p:spPr bwMode="auto">
            <a:xfrm flipV="1">
              <a:off x="2734" y="274"/>
              <a:ext cx="495" cy="92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Line 42"/>
            <p:cNvSpPr>
              <a:spLocks noChangeShapeType="1"/>
            </p:cNvSpPr>
            <p:nvPr/>
          </p:nvSpPr>
          <p:spPr bwMode="auto">
            <a:xfrm>
              <a:off x="2789" y="1289"/>
              <a:ext cx="756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Line 43"/>
            <p:cNvSpPr>
              <a:spLocks noChangeShapeType="1"/>
            </p:cNvSpPr>
            <p:nvPr/>
          </p:nvSpPr>
          <p:spPr bwMode="auto">
            <a:xfrm>
              <a:off x="3352" y="305"/>
              <a:ext cx="315" cy="88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Line 44"/>
            <p:cNvSpPr>
              <a:spLocks noChangeShapeType="1"/>
            </p:cNvSpPr>
            <p:nvPr/>
          </p:nvSpPr>
          <p:spPr bwMode="auto">
            <a:xfrm>
              <a:off x="1422" y="1389"/>
              <a:ext cx="378" cy="244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Line 45"/>
            <p:cNvSpPr>
              <a:spLocks noChangeShapeType="1"/>
            </p:cNvSpPr>
            <p:nvPr/>
          </p:nvSpPr>
          <p:spPr bwMode="auto">
            <a:xfrm flipV="1">
              <a:off x="1434" y="1767"/>
              <a:ext cx="388" cy="45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Line 46"/>
            <p:cNvSpPr>
              <a:spLocks noChangeShapeType="1"/>
            </p:cNvSpPr>
            <p:nvPr/>
          </p:nvSpPr>
          <p:spPr bwMode="auto">
            <a:xfrm>
              <a:off x="1478" y="2300"/>
              <a:ext cx="333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4" name="Line 47"/>
            <p:cNvSpPr>
              <a:spLocks noChangeShapeType="1"/>
            </p:cNvSpPr>
            <p:nvPr/>
          </p:nvSpPr>
          <p:spPr bwMode="auto">
            <a:xfrm flipV="1">
              <a:off x="1956" y="1822"/>
              <a:ext cx="0" cy="33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5" name="Line 48"/>
            <p:cNvSpPr>
              <a:spLocks noChangeShapeType="1"/>
            </p:cNvSpPr>
            <p:nvPr/>
          </p:nvSpPr>
          <p:spPr bwMode="auto">
            <a:xfrm>
              <a:off x="1400" y="2411"/>
              <a:ext cx="434" cy="333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Line 49"/>
            <p:cNvSpPr>
              <a:spLocks noChangeShapeType="1"/>
            </p:cNvSpPr>
            <p:nvPr/>
          </p:nvSpPr>
          <p:spPr bwMode="auto">
            <a:xfrm flipV="1">
              <a:off x="2122" y="2333"/>
              <a:ext cx="789" cy="411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 flipV="1">
              <a:off x="3212" y="2033"/>
              <a:ext cx="411" cy="222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Line 51"/>
            <p:cNvSpPr>
              <a:spLocks noChangeShapeType="1"/>
            </p:cNvSpPr>
            <p:nvPr/>
          </p:nvSpPr>
          <p:spPr bwMode="auto">
            <a:xfrm>
              <a:off x="2756" y="1389"/>
              <a:ext cx="822" cy="46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zh-CN" altLang="en-US" b="1" kern="0" smtClea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Oval 28"/>
            <p:cNvSpPr>
              <a:spLocks noChangeArrowheads="1"/>
            </p:cNvSpPr>
            <p:nvPr/>
          </p:nvSpPr>
          <p:spPr bwMode="auto">
            <a:xfrm>
              <a:off x="3152" y="26"/>
              <a:ext cx="310" cy="279"/>
            </a:xfrm>
            <a:prstGeom prst="ellipse">
              <a:avLst/>
            </a:prstGeom>
            <a:ln>
              <a:headEnd/>
              <a:tailE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altLang="zh-CN" b="1" kern="0" dirty="0" smtClean="0">
                  <a:solidFill>
                    <a:sysClr val="windowText" lastClr="000000"/>
                  </a:solidFill>
                </a:rPr>
                <a:t>C5</a:t>
              </a:r>
            </a:p>
          </p:txBody>
        </p:sp>
      </p:grpSp>
      <p:sp>
        <p:nvSpPr>
          <p:cNvPr id="92" name="标题 1"/>
          <p:cNvSpPr txBox="1">
            <a:spLocks/>
          </p:cNvSpPr>
          <p:nvPr/>
        </p:nvSpPr>
        <p:spPr bwMode="white">
          <a:xfrm>
            <a:off x="539750" y="115888"/>
            <a:ext cx="842486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smtClean="0">
                <a:solidFill>
                  <a:srgbClr val="FFFFFF"/>
                </a:solidFill>
              </a:rPr>
              <a:t>拓扑排序</a:t>
            </a:r>
            <a:endParaRPr lang="zh-CN" altLang="en-US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24199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90" grpId="0" animBg="1"/>
      <p:bldP spid="9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53990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/>
              <a:t>拓扑</a:t>
            </a:r>
            <a:r>
              <a:rPr lang="zh-CN" altLang="en-US" dirty="0" smtClean="0"/>
              <a:t>排序算法</a:t>
            </a:r>
            <a:endParaRPr lang="en-US" altLang="zh-CN" dirty="0" smtClean="0"/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核心思想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kumimoji="1" lang="zh-CN" altLang="en-US" sz="26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重复选择没有直接前驱的</a:t>
            </a:r>
            <a:r>
              <a:rPr kumimoji="1" lang="zh-CN" altLang="en-US" sz="26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顶点</a:t>
            </a:r>
            <a:endParaRPr kumimoji="1" lang="en-US" altLang="zh-CN" sz="26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 smtClean="0"/>
              <a:t>算法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</a:rPr>
              <a:t>步骤</a:t>
            </a:r>
            <a:endParaRPr lang="en-US" altLang="zh-CN" dirty="0" smtClean="0"/>
          </a:p>
          <a:p>
            <a:pPr lvl="2">
              <a:lnSpc>
                <a:spcPct val="110000"/>
              </a:lnSpc>
            </a:pPr>
            <a:r>
              <a:rPr lang="zh-CN" altLang="en-US" dirty="0" smtClean="0"/>
              <a:t>在</a:t>
            </a:r>
            <a:r>
              <a:rPr lang="en-US" altLang="zh-CN" dirty="0"/>
              <a:t>AOV</a:t>
            </a:r>
            <a:r>
              <a:rPr lang="zh-CN" altLang="en-US" dirty="0"/>
              <a:t>网</a:t>
            </a:r>
            <a:r>
              <a:rPr lang="zh-CN" altLang="en-US" dirty="0" smtClean="0"/>
              <a:t>中选</a:t>
            </a:r>
            <a:r>
              <a:rPr lang="zh-CN" altLang="en-US" dirty="0"/>
              <a:t>一个没有直接前驱的顶点</a:t>
            </a:r>
            <a:r>
              <a:rPr lang="en-US" altLang="zh-CN" dirty="0"/>
              <a:t>, </a:t>
            </a:r>
            <a:r>
              <a:rPr lang="zh-CN" altLang="en-US" dirty="0"/>
              <a:t>并输出之</a:t>
            </a:r>
            <a:r>
              <a:rPr lang="en-US" altLang="zh-CN" dirty="0" smtClean="0"/>
              <a:t>;</a:t>
            </a:r>
          </a:p>
          <a:p>
            <a:pPr lvl="2">
              <a:lnSpc>
                <a:spcPct val="110000"/>
              </a:lnSpc>
            </a:pPr>
            <a:r>
              <a:rPr lang="zh-CN" altLang="en-US" dirty="0"/>
              <a:t>从图中删去该</a:t>
            </a:r>
            <a:r>
              <a:rPr lang="zh-CN" altLang="en-US" dirty="0" smtClean="0"/>
              <a:t>顶点和所有以它为尾的弧</a:t>
            </a:r>
            <a:r>
              <a:rPr lang="en-US" altLang="zh-CN" dirty="0" smtClean="0"/>
              <a:t>;</a:t>
            </a:r>
            <a:endParaRPr lang="en-US" altLang="zh-CN" dirty="0"/>
          </a:p>
          <a:p>
            <a:pPr lvl="2">
              <a:lnSpc>
                <a:spcPct val="110000"/>
              </a:lnSpc>
            </a:pPr>
            <a:r>
              <a:rPr lang="zh-CN" altLang="en-US" dirty="0"/>
              <a:t>重复上述过程，</a:t>
            </a:r>
            <a:r>
              <a:rPr lang="zh-CN" altLang="en-US" dirty="0" smtClean="0"/>
              <a:t>直到全部顶点均已输出</a:t>
            </a:r>
            <a:r>
              <a:rPr lang="zh-CN" altLang="en-US" dirty="0" smtClean="0">
                <a:ea typeface="仿宋_GB2312" pitchFamily="49" charset="-122"/>
              </a:rPr>
              <a:t> </a:t>
            </a:r>
            <a:r>
              <a:rPr lang="en-US" altLang="zh-CN" dirty="0" smtClean="0"/>
              <a:t>(</a:t>
            </a:r>
            <a:r>
              <a:rPr lang="zh-CN" altLang="en-US" dirty="0">
                <a:ea typeface="仿宋_GB2312" pitchFamily="49" charset="-122"/>
              </a:rPr>
              <a:t>拓扑排序</a:t>
            </a:r>
            <a:r>
              <a:rPr lang="zh-CN" altLang="en-US" dirty="0" smtClean="0">
                <a:ea typeface="仿宋_GB2312" pitchFamily="49" charset="-122"/>
              </a:rPr>
              <a:t>完成</a:t>
            </a:r>
            <a:r>
              <a:rPr lang="en-US" altLang="zh-CN" dirty="0" smtClean="0"/>
              <a:t>)</a:t>
            </a:r>
            <a:r>
              <a:rPr lang="zh-CN" altLang="en-US" dirty="0" smtClean="0">
                <a:ea typeface="仿宋_GB2312" pitchFamily="49" charset="-122"/>
              </a:rPr>
              <a:t>，</a:t>
            </a:r>
            <a:r>
              <a:rPr lang="zh-CN" altLang="en-US" dirty="0" smtClean="0"/>
              <a:t>或</a:t>
            </a:r>
            <a:r>
              <a:rPr lang="en-US" altLang="zh-CN" dirty="0"/>
              <a:t>AOV</a:t>
            </a:r>
            <a:r>
              <a:rPr lang="zh-CN" altLang="en-US" dirty="0"/>
              <a:t>网中不存在没有前驱的</a:t>
            </a:r>
            <a:r>
              <a:rPr lang="zh-CN" altLang="en-US" dirty="0" smtClean="0"/>
              <a:t>顶点</a:t>
            </a:r>
            <a:r>
              <a:rPr lang="en-US" altLang="zh-CN" dirty="0" smtClean="0"/>
              <a:t>(</a:t>
            </a:r>
            <a:r>
              <a:rPr lang="zh-CN" altLang="en-US" dirty="0"/>
              <a:t>剩余顶点都有前驱</a:t>
            </a:r>
            <a:r>
              <a:rPr lang="en-US" altLang="zh-CN" dirty="0" smtClean="0"/>
              <a:t>)</a:t>
            </a:r>
            <a:r>
              <a:rPr lang="zh-CN" altLang="en-US" dirty="0" smtClean="0"/>
              <a:t> 。</a:t>
            </a:r>
            <a:endParaRPr lang="zh-CN" altLang="en-US" dirty="0"/>
          </a:p>
          <a:p>
            <a:pPr lvl="3">
              <a:lnSpc>
                <a:spcPct val="110000"/>
              </a:lnSpc>
            </a:pPr>
            <a:r>
              <a:rPr lang="zh-CN" altLang="en-US" sz="2200" dirty="0" smtClean="0"/>
              <a:t>剩余</a:t>
            </a:r>
            <a:r>
              <a:rPr lang="zh-CN" altLang="en-US" sz="2200" dirty="0"/>
              <a:t>顶点都有前驱</a:t>
            </a:r>
            <a:r>
              <a:rPr lang="zh-CN" altLang="en-US" sz="2200" dirty="0" smtClean="0"/>
              <a:t>表明</a:t>
            </a:r>
            <a:r>
              <a:rPr lang="en-US" altLang="zh-CN" sz="2200" dirty="0" smtClean="0"/>
              <a:t>AOV</a:t>
            </a:r>
            <a:r>
              <a:rPr lang="zh-CN" altLang="en-US" sz="2200" dirty="0" smtClean="0"/>
              <a:t>网中</a:t>
            </a:r>
            <a:r>
              <a:rPr lang="zh-CN" altLang="en-US" sz="2200" dirty="0"/>
              <a:t>存在</a:t>
            </a:r>
            <a:r>
              <a:rPr lang="zh-CN" altLang="en-US" sz="2200" dirty="0" smtClean="0">
                <a:solidFill>
                  <a:srgbClr val="FF0000"/>
                </a:solidFill>
              </a:rPr>
              <a:t>环路</a:t>
            </a:r>
            <a:endParaRPr lang="zh-CN" altLang="en-US" sz="2200" dirty="0"/>
          </a:p>
          <a:p>
            <a:pPr lvl="1">
              <a:lnSpc>
                <a:spcPct val="11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530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0660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45" b="52633"/>
          <a:stretch/>
        </p:blipFill>
        <p:spPr bwMode="auto">
          <a:xfrm>
            <a:off x="0" y="404664"/>
            <a:ext cx="9144000" cy="3128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6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20" b="51980"/>
          <a:stretch/>
        </p:blipFill>
        <p:spPr bwMode="auto">
          <a:xfrm>
            <a:off x="51851" y="3691089"/>
            <a:ext cx="8723312" cy="296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7"/>
          <p:cNvSpPr>
            <a:spLocks noChangeArrowheads="1"/>
          </p:cNvSpPr>
          <p:nvPr/>
        </p:nvSpPr>
        <p:spPr bwMode="auto">
          <a:xfrm>
            <a:off x="39688" y="0"/>
            <a:ext cx="3452812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拓扑排序的过程</a:t>
            </a:r>
          </a:p>
        </p:txBody>
      </p:sp>
    </p:spTree>
    <p:extLst>
      <p:ext uri="{BB962C8B-B14F-4D97-AF65-F5344CB8AC3E}">
        <p14:creationId xmlns:p14="http://schemas.microsoft.com/office/powerpoint/2010/main" val="131672672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14" t="74443" b="1"/>
          <a:stretch/>
        </p:blipFill>
        <p:spPr bwMode="auto">
          <a:xfrm>
            <a:off x="471488" y="3492346"/>
            <a:ext cx="8415867" cy="147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0000"/>
          <a:stretch/>
        </p:blipFill>
        <p:spPr bwMode="auto">
          <a:xfrm>
            <a:off x="-19973" y="5804"/>
            <a:ext cx="9163973" cy="32129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7926" name="Text Box 6"/>
          <p:cNvSpPr txBox="1">
            <a:spLocks noChangeArrowheads="1"/>
          </p:cNvSpPr>
          <p:nvPr/>
        </p:nvSpPr>
        <p:spPr bwMode="auto">
          <a:xfrm>
            <a:off x="108480" y="5013176"/>
            <a:ext cx="8778875" cy="143351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最后得到拓扑序列</a:t>
            </a:r>
            <a:r>
              <a:rPr kumimoji="1" lang="zh-CN" altLang="en-US" sz="28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4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0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3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, 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 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, C</a:t>
            </a:r>
            <a:r>
              <a:rPr kumimoji="1" lang="en-US" altLang="zh-CN" sz="28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5</a:t>
            </a:r>
            <a:r>
              <a:rPr kumimoji="1" lang="en-US" altLang="zh-CN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。满足图中给出的所有前驱和后继关系，对于本来没有这种关系的顶点，如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4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和</a:t>
            </a:r>
            <a:r>
              <a:rPr kumimoji="1"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C</a:t>
            </a:r>
            <a:r>
              <a:rPr kumimoji="1" lang="en-US" altLang="zh-CN" sz="2800" b="1" baseline="-250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2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，也排出了先后次序关系。</a:t>
            </a:r>
          </a:p>
        </p:txBody>
      </p:sp>
    </p:spTree>
    <p:extLst>
      <p:ext uri="{BB962C8B-B14F-4D97-AF65-F5344CB8AC3E}">
        <p14:creationId xmlns:p14="http://schemas.microsoft.com/office/powerpoint/2010/main" val="368666792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79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179" y="1062880"/>
            <a:ext cx="3384550" cy="609600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1.</a:t>
            </a:r>
            <a:r>
              <a:rPr lang="en-US" altLang="zh-CN" sz="3200" b="1" dirty="0">
                <a:solidFill>
                  <a:srgbClr val="0000FF"/>
                </a:solidFill>
                <a:ea typeface="黑体" pitchFamily="49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ea typeface="黑体" pitchFamily="49" charset="-122"/>
              </a:rPr>
              <a:t>求图的生成树</a:t>
            </a:r>
          </a:p>
        </p:txBody>
      </p:sp>
      <p:sp>
        <p:nvSpPr>
          <p:cNvPr id="133123" name="Rectangle 3"/>
          <p:cNvSpPr>
            <a:spLocks noChangeArrowheads="1"/>
          </p:cNvSpPr>
          <p:nvPr/>
        </p:nvSpPr>
        <p:spPr bwMode="auto">
          <a:xfrm>
            <a:off x="755079" y="1844824"/>
            <a:ext cx="7543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生成树的特征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——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个顶点连通图的生成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树有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个顶点、</a:t>
            </a:r>
            <a:r>
              <a:rPr kumimoji="1"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n-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条边。</a:t>
            </a:r>
          </a:p>
        </p:txBody>
      </p:sp>
      <p:sp>
        <p:nvSpPr>
          <p:cNvPr id="133124" name="Rectangle 4"/>
          <p:cNvSpPr>
            <a:spLocks noChangeArrowheads="1"/>
          </p:cNvSpPr>
          <p:nvPr/>
        </p:nvSpPr>
        <p:spPr bwMode="auto">
          <a:xfrm>
            <a:off x="755079" y="2852886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238500" indent="-32385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求生成树的方法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/>
              </a:rPr>
              <a:t>——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DFS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（深度优先搜索）和</a:t>
            </a:r>
          </a:p>
          <a:p>
            <a:pPr marL="3238500" indent="-32385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              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BFS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（广度优先搜索）</a:t>
            </a:r>
          </a:p>
        </p:txBody>
      </p:sp>
      <p:sp>
        <p:nvSpPr>
          <p:cNvPr id="133127" name="Rectangle 7"/>
          <p:cNvSpPr>
            <a:spLocks noChangeArrowheads="1"/>
          </p:cNvSpPr>
          <p:nvPr/>
        </p:nvSpPr>
        <p:spPr bwMode="auto">
          <a:xfrm>
            <a:off x="394717" y="3933056"/>
            <a:ext cx="8713787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对于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连通图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仅需从图中任一顶点出发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进行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DFS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BFS,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便可访问到图中所有顶点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对于</a:t>
            </a: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</a:rPr>
              <a:t>非连通图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需从多个顶点出发进行搜索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</a:rPr>
              <a:t>,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而每一次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             从一个新的起始点出发进行搜索过程中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             得到的顶点访问序列恰为其对应连通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             分量中的顶点集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楷体_GB2312" pitchFamily="49" charset="-122"/>
              </a:rPr>
              <a:t>.</a:t>
            </a:r>
          </a:p>
        </p:txBody>
      </p:sp>
      <p:sp>
        <p:nvSpPr>
          <p:cNvPr id="6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2498175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42988" y="404813"/>
            <a:ext cx="2016125" cy="2989262"/>
            <a:chOff x="431" y="164"/>
            <a:chExt cx="1270" cy="18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431" y="164"/>
              <a:ext cx="1270" cy="1634"/>
              <a:chOff x="521" y="300"/>
              <a:chExt cx="1270" cy="1634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567" y="300"/>
                <a:ext cx="408" cy="318"/>
                <a:chOff x="567" y="300"/>
                <a:chExt cx="408" cy="318"/>
              </a:xfrm>
            </p:grpSpPr>
            <p:sp>
              <p:nvSpPr>
                <p:cNvPr id="233477" name="Oval 5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78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dirty="0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V1</a:t>
                  </a:r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>
                <a:off x="1383" y="300"/>
                <a:ext cx="408" cy="318"/>
                <a:chOff x="567" y="300"/>
                <a:chExt cx="408" cy="318"/>
              </a:xfrm>
            </p:grpSpPr>
            <p:sp>
              <p:nvSpPr>
                <p:cNvPr id="233480" name="Oval 8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81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6" name="Group 10"/>
              <p:cNvGrpSpPr>
                <a:grpSpLocks/>
              </p:cNvGrpSpPr>
              <p:nvPr/>
            </p:nvGrpSpPr>
            <p:grpSpPr bwMode="auto">
              <a:xfrm>
                <a:off x="567" y="935"/>
                <a:ext cx="408" cy="318"/>
                <a:chOff x="567" y="300"/>
                <a:chExt cx="408" cy="318"/>
              </a:xfrm>
            </p:grpSpPr>
            <p:sp>
              <p:nvSpPr>
                <p:cNvPr id="233483" name="Oval 11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84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7" name="Group 13"/>
              <p:cNvGrpSpPr>
                <a:grpSpLocks/>
              </p:cNvGrpSpPr>
              <p:nvPr/>
            </p:nvGrpSpPr>
            <p:grpSpPr bwMode="auto">
              <a:xfrm>
                <a:off x="1383" y="935"/>
                <a:ext cx="408" cy="318"/>
                <a:chOff x="567" y="300"/>
                <a:chExt cx="408" cy="318"/>
              </a:xfrm>
            </p:grpSpPr>
            <p:sp>
              <p:nvSpPr>
                <p:cNvPr id="233486" name="Oval 14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8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8" name="Group 16"/>
              <p:cNvGrpSpPr>
                <a:grpSpLocks/>
              </p:cNvGrpSpPr>
              <p:nvPr/>
            </p:nvGrpSpPr>
            <p:grpSpPr bwMode="auto">
              <a:xfrm>
                <a:off x="521" y="1616"/>
                <a:ext cx="408" cy="318"/>
                <a:chOff x="567" y="300"/>
                <a:chExt cx="408" cy="318"/>
              </a:xfrm>
            </p:grpSpPr>
            <p:sp>
              <p:nvSpPr>
                <p:cNvPr id="233489" name="Oval 17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90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dirty="0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V6</a:t>
                  </a:r>
                </a:p>
              </p:txBody>
            </p:sp>
          </p:grpSp>
          <p:grpSp>
            <p:nvGrpSpPr>
              <p:cNvPr id="9" name="Group 19"/>
              <p:cNvGrpSpPr>
                <a:grpSpLocks/>
              </p:cNvGrpSpPr>
              <p:nvPr/>
            </p:nvGrpSpPr>
            <p:grpSpPr bwMode="auto">
              <a:xfrm>
                <a:off x="1338" y="1616"/>
                <a:ext cx="408" cy="318"/>
                <a:chOff x="567" y="300"/>
                <a:chExt cx="408" cy="318"/>
              </a:xfrm>
            </p:grpSpPr>
            <p:sp>
              <p:nvSpPr>
                <p:cNvPr id="233492" name="Oval 20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493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  <p:sp>
            <p:nvSpPr>
              <p:cNvPr id="233494" name="Line 22"/>
              <p:cNvSpPr>
                <a:spLocks noChangeShapeType="1"/>
              </p:cNvSpPr>
              <p:nvPr/>
            </p:nvSpPr>
            <p:spPr bwMode="auto">
              <a:xfrm>
                <a:off x="975" y="43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495" name="Line 23"/>
              <p:cNvSpPr>
                <a:spLocks noChangeShapeType="1"/>
              </p:cNvSpPr>
              <p:nvPr/>
            </p:nvSpPr>
            <p:spPr bwMode="auto">
              <a:xfrm>
                <a:off x="748" y="618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496" name="Line 24"/>
              <p:cNvSpPr>
                <a:spLocks noChangeShapeType="1"/>
              </p:cNvSpPr>
              <p:nvPr/>
            </p:nvSpPr>
            <p:spPr bwMode="auto">
              <a:xfrm flipV="1">
                <a:off x="1565" y="618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497" name="Line 25"/>
              <p:cNvSpPr>
                <a:spLocks noChangeShapeType="1"/>
              </p:cNvSpPr>
              <p:nvPr/>
            </p:nvSpPr>
            <p:spPr bwMode="auto">
              <a:xfrm>
                <a:off x="930" y="572"/>
                <a:ext cx="49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498" name="Line 26"/>
              <p:cNvSpPr>
                <a:spLocks noChangeShapeType="1"/>
              </p:cNvSpPr>
              <p:nvPr/>
            </p:nvSpPr>
            <p:spPr bwMode="auto">
              <a:xfrm flipV="1">
                <a:off x="748" y="125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499" name="Line 27"/>
              <p:cNvSpPr>
                <a:spLocks noChangeShapeType="1"/>
              </p:cNvSpPr>
              <p:nvPr/>
            </p:nvSpPr>
            <p:spPr bwMode="auto">
              <a:xfrm>
                <a:off x="930" y="1797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00" name="Line 28"/>
              <p:cNvSpPr>
                <a:spLocks noChangeShapeType="1"/>
              </p:cNvSpPr>
              <p:nvPr/>
            </p:nvSpPr>
            <p:spPr bwMode="auto">
              <a:xfrm>
                <a:off x="1565" y="125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01" name="Line 29"/>
              <p:cNvSpPr>
                <a:spLocks noChangeShapeType="1"/>
              </p:cNvSpPr>
              <p:nvPr/>
            </p:nvSpPr>
            <p:spPr bwMode="auto">
              <a:xfrm>
                <a:off x="930" y="1207"/>
                <a:ext cx="453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233502" name="Text Box 30"/>
            <p:cNvSpPr txBox="1">
              <a:spLocks noChangeArrowheads="1"/>
            </p:cNvSpPr>
            <p:nvPr/>
          </p:nvSpPr>
          <p:spPr bwMode="auto">
            <a:xfrm>
              <a:off x="839" y="1797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(1)</a:t>
              </a:r>
            </a:p>
          </p:txBody>
        </p:sp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3779838" y="333375"/>
            <a:ext cx="1943100" cy="2917825"/>
            <a:chOff x="2245" y="164"/>
            <a:chExt cx="1224" cy="1838"/>
          </a:xfrm>
        </p:grpSpPr>
        <p:grpSp>
          <p:nvGrpSpPr>
            <p:cNvPr id="11" name="Group 32"/>
            <p:cNvGrpSpPr>
              <a:grpSpLocks/>
            </p:cNvGrpSpPr>
            <p:nvPr/>
          </p:nvGrpSpPr>
          <p:grpSpPr bwMode="auto">
            <a:xfrm>
              <a:off x="2245" y="164"/>
              <a:ext cx="1224" cy="1634"/>
              <a:chOff x="2427" y="300"/>
              <a:chExt cx="1224" cy="1634"/>
            </a:xfrm>
          </p:grpSpPr>
          <p:grpSp>
            <p:nvGrpSpPr>
              <p:cNvPr id="12" name="Group 33"/>
              <p:cNvGrpSpPr>
                <a:grpSpLocks/>
              </p:cNvGrpSpPr>
              <p:nvPr/>
            </p:nvGrpSpPr>
            <p:grpSpPr bwMode="auto">
              <a:xfrm>
                <a:off x="2427" y="300"/>
                <a:ext cx="408" cy="318"/>
                <a:chOff x="567" y="300"/>
                <a:chExt cx="408" cy="318"/>
              </a:xfrm>
            </p:grpSpPr>
            <p:sp>
              <p:nvSpPr>
                <p:cNvPr id="233506" name="Oval 34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07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V1</a:t>
                  </a:r>
                </a:p>
              </p:txBody>
            </p:sp>
          </p:grpSp>
          <p:grpSp>
            <p:nvGrpSpPr>
              <p:cNvPr id="13" name="Group 36"/>
              <p:cNvGrpSpPr>
                <a:grpSpLocks/>
              </p:cNvGrpSpPr>
              <p:nvPr/>
            </p:nvGrpSpPr>
            <p:grpSpPr bwMode="auto">
              <a:xfrm>
                <a:off x="3243" y="300"/>
                <a:ext cx="408" cy="318"/>
                <a:chOff x="567" y="300"/>
                <a:chExt cx="408" cy="318"/>
              </a:xfrm>
            </p:grpSpPr>
            <p:sp>
              <p:nvSpPr>
                <p:cNvPr id="233509" name="Oval 37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10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2427" y="935"/>
                <a:ext cx="408" cy="318"/>
                <a:chOff x="567" y="300"/>
                <a:chExt cx="408" cy="318"/>
              </a:xfrm>
            </p:grpSpPr>
            <p:sp>
              <p:nvSpPr>
                <p:cNvPr id="233512" name="Oval 40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13" name="Text Box 41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3243" y="935"/>
                <a:ext cx="408" cy="318"/>
                <a:chOff x="567" y="300"/>
                <a:chExt cx="408" cy="318"/>
              </a:xfrm>
            </p:grpSpPr>
            <p:sp>
              <p:nvSpPr>
                <p:cNvPr id="233515" name="Oval 43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16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16" name="Group 45"/>
              <p:cNvGrpSpPr>
                <a:grpSpLocks/>
              </p:cNvGrpSpPr>
              <p:nvPr/>
            </p:nvGrpSpPr>
            <p:grpSpPr bwMode="auto">
              <a:xfrm>
                <a:off x="3198" y="1616"/>
                <a:ext cx="408" cy="318"/>
                <a:chOff x="567" y="300"/>
                <a:chExt cx="408" cy="318"/>
              </a:xfrm>
            </p:grpSpPr>
            <p:sp>
              <p:nvSpPr>
                <p:cNvPr id="233518" name="Oval 46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1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  <p:sp>
            <p:nvSpPr>
              <p:cNvPr id="233520" name="Line 48"/>
              <p:cNvSpPr>
                <a:spLocks noChangeShapeType="1"/>
              </p:cNvSpPr>
              <p:nvPr/>
            </p:nvSpPr>
            <p:spPr bwMode="auto">
              <a:xfrm>
                <a:off x="2835" y="436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21" name="Line 49"/>
              <p:cNvSpPr>
                <a:spLocks noChangeShapeType="1"/>
              </p:cNvSpPr>
              <p:nvPr/>
            </p:nvSpPr>
            <p:spPr bwMode="auto">
              <a:xfrm>
                <a:off x="2608" y="618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22" name="Line 50"/>
              <p:cNvSpPr>
                <a:spLocks noChangeShapeType="1"/>
              </p:cNvSpPr>
              <p:nvPr/>
            </p:nvSpPr>
            <p:spPr bwMode="auto">
              <a:xfrm flipV="1">
                <a:off x="3425" y="618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23" name="Line 51"/>
              <p:cNvSpPr>
                <a:spLocks noChangeShapeType="1"/>
              </p:cNvSpPr>
              <p:nvPr/>
            </p:nvSpPr>
            <p:spPr bwMode="auto">
              <a:xfrm>
                <a:off x="2790" y="572"/>
                <a:ext cx="499" cy="40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24" name="Line 52"/>
              <p:cNvSpPr>
                <a:spLocks noChangeShapeType="1"/>
              </p:cNvSpPr>
              <p:nvPr/>
            </p:nvSpPr>
            <p:spPr bwMode="auto">
              <a:xfrm>
                <a:off x="3425" y="125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25" name="Line 53"/>
              <p:cNvSpPr>
                <a:spLocks noChangeShapeType="1"/>
              </p:cNvSpPr>
              <p:nvPr/>
            </p:nvSpPr>
            <p:spPr bwMode="auto">
              <a:xfrm>
                <a:off x="2790" y="1207"/>
                <a:ext cx="453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233526" name="Text Box 54"/>
            <p:cNvSpPr txBox="1">
              <a:spLocks noChangeArrowheads="1"/>
            </p:cNvSpPr>
            <p:nvPr/>
          </p:nvSpPr>
          <p:spPr bwMode="auto">
            <a:xfrm>
              <a:off x="2562" y="175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(2)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6300788" y="260350"/>
            <a:ext cx="1943100" cy="2844800"/>
            <a:chOff x="3969" y="164"/>
            <a:chExt cx="1224" cy="1792"/>
          </a:xfrm>
        </p:grpSpPr>
        <p:grpSp>
          <p:nvGrpSpPr>
            <p:cNvPr id="18" name="Group 56"/>
            <p:cNvGrpSpPr>
              <a:grpSpLocks/>
            </p:cNvGrpSpPr>
            <p:nvPr/>
          </p:nvGrpSpPr>
          <p:grpSpPr bwMode="auto">
            <a:xfrm>
              <a:off x="3969" y="164"/>
              <a:ext cx="1224" cy="1634"/>
              <a:chOff x="4059" y="346"/>
              <a:chExt cx="1224" cy="1634"/>
            </a:xfrm>
          </p:grpSpPr>
          <p:grpSp>
            <p:nvGrpSpPr>
              <p:cNvPr id="19" name="Group 57"/>
              <p:cNvGrpSpPr>
                <a:grpSpLocks/>
              </p:cNvGrpSpPr>
              <p:nvPr/>
            </p:nvGrpSpPr>
            <p:grpSpPr bwMode="auto">
              <a:xfrm>
                <a:off x="4875" y="346"/>
                <a:ext cx="408" cy="318"/>
                <a:chOff x="567" y="300"/>
                <a:chExt cx="408" cy="318"/>
              </a:xfrm>
            </p:grpSpPr>
            <p:sp>
              <p:nvSpPr>
                <p:cNvPr id="233530" name="Oval 58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31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20" name="Group 60"/>
              <p:cNvGrpSpPr>
                <a:grpSpLocks/>
              </p:cNvGrpSpPr>
              <p:nvPr/>
            </p:nvGrpSpPr>
            <p:grpSpPr bwMode="auto">
              <a:xfrm>
                <a:off x="4059" y="981"/>
                <a:ext cx="408" cy="318"/>
                <a:chOff x="567" y="300"/>
                <a:chExt cx="408" cy="318"/>
              </a:xfrm>
            </p:grpSpPr>
            <p:sp>
              <p:nvSpPr>
                <p:cNvPr id="233533" name="Oval 61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34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21" name="Group 63"/>
              <p:cNvGrpSpPr>
                <a:grpSpLocks/>
              </p:cNvGrpSpPr>
              <p:nvPr/>
            </p:nvGrpSpPr>
            <p:grpSpPr bwMode="auto">
              <a:xfrm>
                <a:off x="4875" y="981"/>
                <a:ext cx="408" cy="318"/>
                <a:chOff x="567" y="300"/>
                <a:chExt cx="408" cy="318"/>
              </a:xfrm>
            </p:grpSpPr>
            <p:sp>
              <p:nvSpPr>
                <p:cNvPr id="233536" name="Oval 64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37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22" name="Group 66"/>
              <p:cNvGrpSpPr>
                <a:grpSpLocks/>
              </p:cNvGrpSpPr>
              <p:nvPr/>
            </p:nvGrpSpPr>
            <p:grpSpPr bwMode="auto">
              <a:xfrm>
                <a:off x="4830" y="1662"/>
                <a:ext cx="408" cy="318"/>
                <a:chOff x="567" y="300"/>
                <a:chExt cx="408" cy="318"/>
              </a:xfrm>
            </p:grpSpPr>
            <p:sp>
              <p:nvSpPr>
                <p:cNvPr id="233539" name="Oval 67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40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  <p:sp>
            <p:nvSpPr>
              <p:cNvPr id="233541" name="Line 69"/>
              <p:cNvSpPr>
                <a:spLocks noChangeShapeType="1"/>
              </p:cNvSpPr>
              <p:nvPr/>
            </p:nvSpPr>
            <p:spPr bwMode="auto">
              <a:xfrm flipV="1">
                <a:off x="5057" y="664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42" name="Line 70"/>
              <p:cNvSpPr>
                <a:spLocks noChangeShapeType="1"/>
              </p:cNvSpPr>
              <p:nvPr/>
            </p:nvSpPr>
            <p:spPr bwMode="auto">
              <a:xfrm>
                <a:off x="5057" y="1299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43" name="Line 71"/>
              <p:cNvSpPr>
                <a:spLocks noChangeShapeType="1"/>
              </p:cNvSpPr>
              <p:nvPr/>
            </p:nvSpPr>
            <p:spPr bwMode="auto">
              <a:xfrm>
                <a:off x="4422" y="1253"/>
                <a:ext cx="453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233544" name="Text Box 72"/>
            <p:cNvSpPr txBox="1">
              <a:spLocks noChangeArrowheads="1"/>
            </p:cNvSpPr>
            <p:nvPr/>
          </p:nvSpPr>
          <p:spPr bwMode="auto">
            <a:xfrm>
              <a:off x="4332" y="1706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(3)</a:t>
              </a:r>
            </a:p>
          </p:txBody>
        </p:sp>
      </p:grpSp>
      <p:grpSp>
        <p:nvGrpSpPr>
          <p:cNvPr id="23" name="Group 73"/>
          <p:cNvGrpSpPr>
            <a:grpSpLocks/>
          </p:cNvGrpSpPr>
          <p:nvPr/>
        </p:nvGrpSpPr>
        <p:grpSpPr bwMode="auto">
          <a:xfrm>
            <a:off x="1908175" y="3608660"/>
            <a:ext cx="719138" cy="3060700"/>
            <a:chOff x="793" y="2160"/>
            <a:chExt cx="453" cy="1928"/>
          </a:xfrm>
        </p:grpSpPr>
        <p:grpSp>
          <p:nvGrpSpPr>
            <p:cNvPr id="24" name="Group 74"/>
            <p:cNvGrpSpPr>
              <a:grpSpLocks/>
            </p:cNvGrpSpPr>
            <p:nvPr/>
          </p:nvGrpSpPr>
          <p:grpSpPr bwMode="auto">
            <a:xfrm>
              <a:off x="793" y="2160"/>
              <a:ext cx="453" cy="1634"/>
              <a:chOff x="1202" y="2160"/>
              <a:chExt cx="453" cy="1634"/>
            </a:xfrm>
          </p:grpSpPr>
          <p:grpSp>
            <p:nvGrpSpPr>
              <p:cNvPr id="25" name="Group 75"/>
              <p:cNvGrpSpPr>
                <a:grpSpLocks/>
              </p:cNvGrpSpPr>
              <p:nvPr/>
            </p:nvGrpSpPr>
            <p:grpSpPr bwMode="auto">
              <a:xfrm>
                <a:off x="1247" y="2160"/>
                <a:ext cx="408" cy="318"/>
                <a:chOff x="567" y="300"/>
                <a:chExt cx="408" cy="318"/>
              </a:xfrm>
            </p:grpSpPr>
            <p:sp>
              <p:nvSpPr>
                <p:cNvPr id="233548" name="Oval 76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49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26" name="Group 78"/>
              <p:cNvGrpSpPr>
                <a:grpSpLocks/>
              </p:cNvGrpSpPr>
              <p:nvPr/>
            </p:nvGrpSpPr>
            <p:grpSpPr bwMode="auto">
              <a:xfrm>
                <a:off x="1247" y="2795"/>
                <a:ext cx="408" cy="318"/>
                <a:chOff x="567" y="300"/>
                <a:chExt cx="408" cy="318"/>
              </a:xfrm>
            </p:grpSpPr>
            <p:sp>
              <p:nvSpPr>
                <p:cNvPr id="233551" name="Oval 79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52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27" name="Group 81"/>
              <p:cNvGrpSpPr>
                <a:grpSpLocks/>
              </p:cNvGrpSpPr>
              <p:nvPr/>
            </p:nvGrpSpPr>
            <p:grpSpPr bwMode="auto">
              <a:xfrm>
                <a:off x="1202" y="3476"/>
                <a:ext cx="408" cy="318"/>
                <a:chOff x="567" y="300"/>
                <a:chExt cx="408" cy="318"/>
              </a:xfrm>
            </p:grpSpPr>
            <p:sp>
              <p:nvSpPr>
                <p:cNvPr id="233554" name="Oval 82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5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  <p:sp>
            <p:nvSpPr>
              <p:cNvPr id="233556" name="Line 84"/>
              <p:cNvSpPr>
                <a:spLocks noChangeShapeType="1"/>
              </p:cNvSpPr>
              <p:nvPr/>
            </p:nvSpPr>
            <p:spPr bwMode="auto">
              <a:xfrm flipV="1">
                <a:off x="1429" y="2478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57" name="Line 85"/>
              <p:cNvSpPr>
                <a:spLocks noChangeShapeType="1"/>
              </p:cNvSpPr>
              <p:nvPr/>
            </p:nvSpPr>
            <p:spPr bwMode="auto">
              <a:xfrm>
                <a:off x="1429" y="3113"/>
                <a:ext cx="0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</p:grpSp>
        <p:sp>
          <p:nvSpPr>
            <p:cNvPr id="233558" name="Text Box 86"/>
            <p:cNvSpPr txBox="1">
              <a:spLocks noChangeArrowheads="1"/>
            </p:cNvSpPr>
            <p:nvPr/>
          </p:nvSpPr>
          <p:spPr bwMode="auto">
            <a:xfrm>
              <a:off x="793" y="3838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(4)</a:t>
              </a:r>
            </a:p>
          </p:txBody>
        </p:sp>
      </p:grpSp>
      <p:grpSp>
        <p:nvGrpSpPr>
          <p:cNvPr id="28" name="Group 87"/>
          <p:cNvGrpSpPr>
            <a:grpSpLocks/>
          </p:cNvGrpSpPr>
          <p:nvPr/>
        </p:nvGrpSpPr>
        <p:grpSpPr bwMode="auto">
          <a:xfrm>
            <a:off x="4211638" y="3644602"/>
            <a:ext cx="719137" cy="2952750"/>
            <a:chOff x="2426" y="2183"/>
            <a:chExt cx="453" cy="1860"/>
          </a:xfrm>
        </p:grpSpPr>
        <p:grpSp>
          <p:nvGrpSpPr>
            <p:cNvPr id="29" name="Group 88"/>
            <p:cNvGrpSpPr>
              <a:grpSpLocks/>
            </p:cNvGrpSpPr>
            <p:nvPr/>
          </p:nvGrpSpPr>
          <p:grpSpPr bwMode="auto">
            <a:xfrm>
              <a:off x="2426" y="2183"/>
              <a:ext cx="453" cy="1520"/>
              <a:chOff x="2426" y="2365"/>
              <a:chExt cx="453" cy="1520"/>
            </a:xfrm>
          </p:grpSpPr>
          <p:grpSp>
            <p:nvGrpSpPr>
              <p:cNvPr id="30" name="Group 89"/>
              <p:cNvGrpSpPr>
                <a:grpSpLocks/>
              </p:cNvGrpSpPr>
              <p:nvPr/>
            </p:nvGrpSpPr>
            <p:grpSpPr bwMode="auto">
              <a:xfrm>
                <a:off x="2471" y="2365"/>
                <a:ext cx="408" cy="318"/>
                <a:chOff x="567" y="414"/>
                <a:chExt cx="408" cy="318"/>
              </a:xfrm>
            </p:grpSpPr>
            <p:sp>
              <p:nvSpPr>
                <p:cNvPr id="233562" name="Oval 90"/>
                <p:cNvSpPr>
                  <a:spLocks noChangeArrowheads="1"/>
                </p:cNvSpPr>
                <p:nvPr/>
              </p:nvSpPr>
              <p:spPr bwMode="auto">
                <a:xfrm>
                  <a:off x="567" y="414"/>
                  <a:ext cx="408" cy="318"/>
                </a:xfrm>
                <a:prstGeom prst="ellipse">
                  <a:avLst/>
                </a:prstGeom>
                <a:noFill/>
                <a:ln w="635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63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612" y="460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dirty="0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31" name="Group 92"/>
              <p:cNvGrpSpPr>
                <a:grpSpLocks/>
              </p:cNvGrpSpPr>
              <p:nvPr/>
            </p:nvGrpSpPr>
            <p:grpSpPr bwMode="auto">
              <a:xfrm>
                <a:off x="2426" y="3567"/>
                <a:ext cx="408" cy="318"/>
                <a:chOff x="567" y="300"/>
                <a:chExt cx="408" cy="318"/>
              </a:xfrm>
            </p:grpSpPr>
            <p:sp>
              <p:nvSpPr>
                <p:cNvPr id="233565" name="Oval 93"/>
                <p:cNvSpPr>
                  <a:spLocks noChangeArrowheads="1"/>
                </p:cNvSpPr>
                <p:nvPr/>
              </p:nvSpPr>
              <p:spPr bwMode="auto">
                <a:xfrm>
                  <a:off x="567" y="300"/>
                  <a:ext cx="408" cy="318"/>
                </a:xfrm>
                <a:prstGeom prst="ellipse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356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612" y="346"/>
                  <a:ext cx="31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20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</p:grpSp>
        <p:sp>
          <p:nvSpPr>
            <p:cNvPr id="233567" name="Text Box 95"/>
            <p:cNvSpPr txBox="1">
              <a:spLocks noChangeArrowheads="1"/>
            </p:cNvSpPr>
            <p:nvPr/>
          </p:nvSpPr>
          <p:spPr bwMode="auto">
            <a:xfrm>
              <a:off x="2426" y="3793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(5)</a:t>
              </a:r>
            </a:p>
          </p:txBody>
        </p:sp>
      </p:grpSp>
      <p:grpSp>
        <p:nvGrpSpPr>
          <p:cNvPr id="233472" name="Group 96"/>
          <p:cNvGrpSpPr>
            <a:grpSpLocks/>
          </p:cNvGrpSpPr>
          <p:nvPr/>
        </p:nvGrpSpPr>
        <p:grpSpPr bwMode="auto">
          <a:xfrm>
            <a:off x="6732588" y="3644602"/>
            <a:ext cx="719137" cy="2952750"/>
            <a:chOff x="3878" y="2069"/>
            <a:chExt cx="453" cy="1883"/>
          </a:xfrm>
        </p:grpSpPr>
        <p:grpSp>
          <p:nvGrpSpPr>
            <p:cNvPr id="233473" name="Group 97"/>
            <p:cNvGrpSpPr>
              <a:grpSpLocks/>
            </p:cNvGrpSpPr>
            <p:nvPr/>
          </p:nvGrpSpPr>
          <p:grpSpPr bwMode="auto">
            <a:xfrm>
              <a:off x="3878" y="2069"/>
              <a:ext cx="408" cy="318"/>
              <a:chOff x="567" y="300"/>
              <a:chExt cx="408" cy="318"/>
            </a:xfrm>
          </p:grpSpPr>
          <p:sp>
            <p:nvSpPr>
              <p:cNvPr id="233570" name="Oval 98"/>
              <p:cNvSpPr>
                <a:spLocks noChangeArrowheads="1"/>
              </p:cNvSpPr>
              <p:nvPr/>
            </p:nvSpPr>
            <p:spPr bwMode="auto">
              <a:xfrm>
                <a:off x="567" y="300"/>
                <a:ext cx="408" cy="318"/>
              </a:xfrm>
              <a:prstGeom prst="ellipse">
                <a:avLst/>
              </a:prstGeom>
              <a:ln>
                <a:headEnd/>
                <a:tailEnd/>
              </a:ln>
              <a:extLst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3571" name="Text Box 99"/>
              <p:cNvSpPr txBox="1">
                <a:spLocks noChangeArrowheads="1"/>
              </p:cNvSpPr>
              <p:nvPr/>
            </p:nvSpPr>
            <p:spPr bwMode="auto">
              <a:xfrm>
                <a:off x="612" y="346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CN" sz="2000" b="1" dirty="0" smtClean="0">
                    <a:solidFill>
                      <a:srgbClr val="000000"/>
                    </a:solidFill>
                    <a:latin typeface="Times New Roman" pitchFamily="18" charset="0"/>
                    <a:ea typeface="仿宋_GB2312" pitchFamily="49" charset="-122"/>
                  </a:rPr>
                  <a:t>V2</a:t>
                </a:r>
              </a:p>
            </p:txBody>
          </p:sp>
        </p:grpSp>
        <p:sp>
          <p:nvSpPr>
            <p:cNvPr id="233572" name="Text Box 100"/>
            <p:cNvSpPr txBox="1">
              <a:spLocks noChangeArrowheads="1"/>
            </p:cNvSpPr>
            <p:nvPr/>
          </p:nvSpPr>
          <p:spPr bwMode="auto">
            <a:xfrm>
              <a:off x="3923" y="3702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FF0000"/>
                  </a:solidFill>
                  <a:latin typeface="Times New Roman" pitchFamily="18" charset="0"/>
                  <a:ea typeface="仿宋_GB2312" pitchFamily="49" charset="-122"/>
                </a:rPr>
                <a:t>(6)</a:t>
              </a:r>
            </a:p>
          </p:txBody>
        </p:sp>
      </p:grpSp>
      <p:sp>
        <p:nvSpPr>
          <p:cNvPr id="233573" name="Rectangle 101"/>
          <p:cNvSpPr>
            <a:spLocks noGrp="1" noChangeArrowheads="1"/>
          </p:cNvSpPr>
          <p:nvPr>
            <p:ph type="title"/>
          </p:nvPr>
        </p:nvSpPr>
        <p:spPr>
          <a:xfrm>
            <a:off x="179388" y="188913"/>
            <a:ext cx="1152525" cy="533400"/>
          </a:xfrm>
          <a:noFill/>
          <a:ln/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</a:rPr>
              <a:t>例：</a:t>
            </a:r>
          </a:p>
        </p:txBody>
      </p:sp>
    </p:spTree>
    <p:extLst>
      <p:ext uri="{BB962C8B-B14F-4D97-AF65-F5344CB8AC3E}">
        <p14:creationId xmlns:p14="http://schemas.microsoft.com/office/powerpoint/2010/main" val="2128064910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拓扑排序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84363" y="2644775"/>
            <a:ext cx="1404937" cy="1174750"/>
            <a:chOff x="1187" y="1666"/>
            <a:chExt cx="885" cy="740"/>
          </a:xfrm>
        </p:grpSpPr>
        <p:sp>
          <p:nvSpPr>
            <p:cNvPr id="321541" name="Freeform 5"/>
            <p:cNvSpPr>
              <a:spLocks/>
            </p:cNvSpPr>
            <p:nvPr/>
          </p:nvSpPr>
          <p:spPr bwMode="auto">
            <a:xfrm>
              <a:off x="1494" y="1666"/>
              <a:ext cx="543" cy="277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42" name="Freeform 6"/>
            <p:cNvSpPr>
              <a:spLocks/>
            </p:cNvSpPr>
            <p:nvPr/>
          </p:nvSpPr>
          <p:spPr bwMode="auto">
            <a:xfrm>
              <a:off x="1487" y="2077"/>
              <a:ext cx="585" cy="329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87" y="1820"/>
              <a:ext cx="334" cy="375"/>
              <a:chOff x="3721" y="3017"/>
              <a:chExt cx="334" cy="375"/>
            </a:xfrm>
          </p:grpSpPr>
          <p:sp>
            <p:nvSpPr>
              <p:cNvPr id="321544" name="Oval 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45" name="Text Box 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14525" y="4049713"/>
            <a:ext cx="2471738" cy="1254125"/>
            <a:chOff x="1206" y="2551"/>
            <a:chExt cx="1557" cy="790"/>
          </a:xfrm>
        </p:grpSpPr>
        <p:sp>
          <p:nvSpPr>
            <p:cNvPr id="321547" name="Freeform 11"/>
            <p:cNvSpPr>
              <a:spLocks/>
            </p:cNvSpPr>
            <p:nvPr/>
          </p:nvSpPr>
          <p:spPr bwMode="auto">
            <a:xfrm>
              <a:off x="1446" y="2859"/>
              <a:ext cx="1317" cy="482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48" name="Freeform 12"/>
            <p:cNvSpPr>
              <a:spLocks/>
            </p:cNvSpPr>
            <p:nvPr/>
          </p:nvSpPr>
          <p:spPr bwMode="auto">
            <a:xfrm>
              <a:off x="1491" y="2551"/>
              <a:ext cx="577" cy="142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06" y="2588"/>
              <a:ext cx="334" cy="375"/>
              <a:chOff x="3721" y="3017"/>
              <a:chExt cx="334" cy="375"/>
            </a:xfrm>
          </p:grpSpPr>
          <p:sp>
            <p:nvSpPr>
              <p:cNvPr id="321550" name="Oval 1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51" name="Text Box 1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9925" y="2279650"/>
            <a:ext cx="1625600" cy="595313"/>
            <a:chOff x="2022" y="1436"/>
            <a:chExt cx="1024" cy="375"/>
          </a:xfrm>
        </p:grpSpPr>
        <p:sp>
          <p:nvSpPr>
            <p:cNvPr id="321553" name="Freeform 17"/>
            <p:cNvSpPr>
              <a:spLocks/>
            </p:cNvSpPr>
            <p:nvPr/>
          </p:nvSpPr>
          <p:spPr bwMode="auto">
            <a:xfrm>
              <a:off x="2345" y="1634"/>
              <a:ext cx="701" cy="1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022" y="1436"/>
              <a:ext cx="334" cy="375"/>
              <a:chOff x="3721" y="3017"/>
              <a:chExt cx="334" cy="375"/>
            </a:xfrm>
          </p:grpSpPr>
          <p:sp>
            <p:nvSpPr>
              <p:cNvPr id="321555" name="Oval 1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56" name="Text Box 2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270250" y="2830513"/>
            <a:ext cx="2573338" cy="2357437"/>
            <a:chOff x="2060" y="1783"/>
            <a:chExt cx="1621" cy="1485"/>
          </a:xfrm>
        </p:grpSpPr>
        <p:sp>
          <p:nvSpPr>
            <p:cNvPr id="321558" name="Freeform 22"/>
            <p:cNvSpPr>
              <a:spLocks/>
            </p:cNvSpPr>
            <p:nvPr/>
          </p:nvSpPr>
          <p:spPr bwMode="auto">
            <a:xfrm>
              <a:off x="2338" y="1783"/>
              <a:ext cx="737" cy="648"/>
            </a:xfrm>
            <a:custGeom>
              <a:avLst/>
              <a:gdLst>
                <a:gd name="T0" fmla="*/ 0 w 1028"/>
                <a:gd name="T1" fmla="*/ 650 h 650"/>
                <a:gd name="T2" fmla="*/ 1028 w 1028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28" h="650">
                  <a:moveTo>
                    <a:pt x="0" y="650"/>
                  </a:moveTo>
                  <a:lnTo>
                    <a:pt x="102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59" name="Freeform 23"/>
            <p:cNvSpPr>
              <a:spLocks/>
            </p:cNvSpPr>
            <p:nvPr/>
          </p:nvSpPr>
          <p:spPr bwMode="auto">
            <a:xfrm>
              <a:off x="2325" y="2634"/>
              <a:ext cx="496" cy="634"/>
            </a:xfrm>
            <a:custGeom>
              <a:avLst/>
              <a:gdLst>
                <a:gd name="T0" fmla="*/ 0 w 629"/>
                <a:gd name="T1" fmla="*/ 0 h 645"/>
                <a:gd name="T2" fmla="*/ 629 w 629"/>
                <a:gd name="T3" fmla="*/ 645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9" h="645">
                  <a:moveTo>
                    <a:pt x="0" y="0"/>
                  </a:moveTo>
                  <a:lnTo>
                    <a:pt x="629" y="645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1560" name="Freeform 24"/>
            <p:cNvSpPr>
              <a:spLocks/>
            </p:cNvSpPr>
            <p:nvPr/>
          </p:nvSpPr>
          <p:spPr bwMode="auto">
            <a:xfrm>
              <a:off x="2357" y="2510"/>
              <a:ext cx="1324" cy="1"/>
            </a:xfrm>
            <a:custGeom>
              <a:avLst/>
              <a:gdLst>
                <a:gd name="T0" fmla="*/ 0 w 1711"/>
                <a:gd name="T1" fmla="*/ 1 h 1"/>
                <a:gd name="T2" fmla="*/ 1711 w 171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11" h="1">
                  <a:moveTo>
                    <a:pt x="0" y="1"/>
                  </a:moveTo>
                  <a:lnTo>
                    <a:pt x="171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9" name="Group 25"/>
            <p:cNvGrpSpPr>
              <a:grpSpLocks/>
            </p:cNvGrpSpPr>
            <p:nvPr/>
          </p:nvGrpSpPr>
          <p:grpSpPr bwMode="auto">
            <a:xfrm>
              <a:off x="2060" y="2309"/>
              <a:ext cx="334" cy="375"/>
              <a:chOff x="3721" y="3017"/>
              <a:chExt cx="334" cy="375"/>
            </a:xfrm>
          </p:grpSpPr>
          <p:sp>
            <p:nvSpPr>
              <p:cNvPr id="321562" name="Oval 2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63" name="Text Box 2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4</a:t>
                </a:r>
              </a:p>
            </p:txBody>
          </p:sp>
        </p:grp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4383088" y="4127500"/>
            <a:ext cx="1539875" cy="1504950"/>
            <a:chOff x="2761" y="2600"/>
            <a:chExt cx="970" cy="948"/>
          </a:xfrm>
        </p:grpSpPr>
        <p:sp>
          <p:nvSpPr>
            <p:cNvPr id="321565" name="Freeform 29"/>
            <p:cNvSpPr>
              <a:spLocks/>
            </p:cNvSpPr>
            <p:nvPr/>
          </p:nvSpPr>
          <p:spPr bwMode="auto">
            <a:xfrm>
              <a:off x="3034" y="2600"/>
              <a:ext cx="697" cy="667"/>
            </a:xfrm>
            <a:custGeom>
              <a:avLst/>
              <a:gdLst>
                <a:gd name="T0" fmla="*/ 0 w 900"/>
                <a:gd name="T1" fmla="*/ 650 h 650"/>
                <a:gd name="T2" fmla="*/ 900 w 900"/>
                <a:gd name="T3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00" h="650">
                  <a:moveTo>
                    <a:pt x="0" y="650"/>
                  </a:moveTo>
                  <a:lnTo>
                    <a:pt x="90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1" name="Group 30"/>
            <p:cNvGrpSpPr>
              <a:grpSpLocks/>
            </p:cNvGrpSpPr>
            <p:nvPr/>
          </p:nvGrpSpPr>
          <p:grpSpPr bwMode="auto">
            <a:xfrm>
              <a:off x="2761" y="3173"/>
              <a:ext cx="334" cy="375"/>
              <a:chOff x="3721" y="3017"/>
              <a:chExt cx="334" cy="375"/>
            </a:xfrm>
          </p:grpSpPr>
          <p:sp>
            <p:nvSpPr>
              <p:cNvPr id="321567" name="Oval 31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68" name="Text Box 32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</p:grpSp>
      <p:grpSp>
        <p:nvGrpSpPr>
          <p:cNvPr id="12" name="Group 33"/>
          <p:cNvGrpSpPr>
            <a:grpSpLocks/>
          </p:cNvGrpSpPr>
          <p:nvPr/>
        </p:nvGrpSpPr>
        <p:grpSpPr bwMode="auto">
          <a:xfrm>
            <a:off x="4840288" y="2370138"/>
            <a:ext cx="1093787" cy="1379537"/>
            <a:chOff x="3049" y="1493"/>
            <a:chExt cx="689" cy="869"/>
          </a:xfrm>
        </p:grpSpPr>
        <p:sp>
          <p:nvSpPr>
            <p:cNvPr id="321570" name="Freeform 34"/>
            <p:cNvSpPr>
              <a:spLocks/>
            </p:cNvSpPr>
            <p:nvPr/>
          </p:nvSpPr>
          <p:spPr bwMode="auto">
            <a:xfrm>
              <a:off x="3305" y="1778"/>
              <a:ext cx="433" cy="584"/>
            </a:xfrm>
            <a:custGeom>
              <a:avLst/>
              <a:gdLst>
                <a:gd name="T0" fmla="*/ 0 w 548"/>
                <a:gd name="T1" fmla="*/ 0 h 597"/>
                <a:gd name="T2" fmla="*/ 548 w 548"/>
                <a:gd name="T3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8" h="597">
                  <a:moveTo>
                    <a:pt x="0" y="0"/>
                  </a:moveTo>
                  <a:lnTo>
                    <a:pt x="548" y="597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3049" y="1493"/>
              <a:ext cx="334" cy="375"/>
              <a:chOff x="3721" y="3017"/>
              <a:chExt cx="334" cy="375"/>
            </a:xfrm>
          </p:grpSpPr>
          <p:sp>
            <p:nvSpPr>
              <p:cNvPr id="321572" name="Oval 3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1573" name="Text Box 3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5</a:t>
                </a:r>
              </a:p>
            </p:txBody>
          </p:sp>
        </p:grpSp>
      </p:grpSp>
      <p:grpSp>
        <p:nvGrpSpPr>
          <p:cNvPr id="14" name="Group 38"/>
          <p:cNvGrpSpPr>
            <a:grpSpLocks/>
          </p:cNvGrpSpPr>
          <p:nvPr/>
        </p:nvGrpSpPr>
        <p:grpSpPr bwMode="auto">
          <a:xfrm>
            <a:off x="5837238" y="3667125"/>
            <a:ext cx="530225" cy="579438"/>
            <a:chOff x="3677" y="2310"/>
            <a:chExt cx="334" cy="365"/>
          </a:xfrm>
        </p:grpSpPr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3677" y="2320"/>
              <a:ext cx="317" cy="309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1576" name="Text Box 40"/>
            <p:cNvSpPr txBox="1">
              <a:spLocks noChangeArrowheads="1"/>
            </p:cNvSpPr>
            <p:nvPr/>
          </p:nvSpPr>
          <p:spPr bwMode="auto">
            <a:xfrm>
              <a:off x="3719" y="2310"/>
              <a:ext cx="2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321577" name="Text Box 41"/>
          <p:cNvSpPr txBox="1">
            <a:spLocks noChangeArrowheads="1"/>
          </p:cNvSpPr>
          <p:nvPr/>
        </p:nvSpPr>
        <p:spPr bwMode="auto">
          <a:xfrm>
            <a:off x="838200" y="5867400"/>
            <a:ext cx="219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拓扑序列：</a:t>
            </a:r>
          </a:p>
        </p:txBody>
      </p:sp>
      <p:sp>
        <p:nvSpPr>
          <p:cNvPr id="321578" name="Rectangle 42"/>
          <p:cNvSpPr>
            <a:spLocks noChangeArrowheads="1"/>
          </p:cNvSpPr>
          <p:nvPr/>
        </p:nvSpPr>
        <p:spPr bwMode="auto">
          <a:xfrm>
            <a:off x="282257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79" name="Rectangle 43"/>
          <p:cNvSpPr>
            <a:spLocks noChangeArrowheads="1"/>
          </p:cNvSpPr>
          <p:nvPr/>
        </p:nvSpPr>
        <p:spPr bwMode="auto">
          <a:xfrm>
            <a:off x="3524250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0" name="Rectangle 44"/>
          <p:cNvSpPr>
            <a:spLocks noChangeArrowheads="1"/>
          </p:cNvSpPr>
          <p:nvPr/>
        </p:nvSpPr>
        <p:spPr bwMode="auto">
          <a:xfrm>
            <a:off x="414972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1" name="Rectangle 45"/>
          <p:cNvSpPr>
            <a:spLocks noChangeArrowheads="1"/>
          </p:cNvSpPr>
          <p:nvPr/>
        </p:nvSpPr>
        <p:spPr bwMode="auto">
          <a:xfrm>
            <a:off x="4819650" y="58674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2" name="Rectangle 46"/>
          <p:cNvSpPr>
            <a:spLocks noChangeArrowheads="1"/>
          </p:cNvSpPr>
          <p:nvPr/>
        </p:nvSpPr>
        <p:spPr bwMode="auto">
          <a:xfrm>
            <a:off x="5445125" y="58801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3" name="Rectangle 47"/>
          <p:cNvSpPr>
            <a:spLocks noChangeArrowheads="1"/>
          </p:cNvSpPr>
          <p:nvPr/>
        </p:nvSpPr>
        <p:spPr bwMode="auto">
          <a:xfrm>
            <a:off x="6100763" y="5867400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1584" name="Rectangle 48"/>
          <p:cNvSpPr>
            <a:spLocks noChangeArrowheads="1"/>
          </p:cNvSpPr>
          <p:nvPr/>
        </p:nvSpPr>
        <p:spPr bwMode="auto">
          <a:xfrm>
            <a:off x="6694488" y="5868988"/>
            <a:ext cx="650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9" name="Text Box 2"/>
          <p:cNvSpPr txBox="1">
            <a:spLocks noChangeArrowheads="1"/>
          </p:cNvSpPr>
          <p:nvPr/>
        </p:nvSpPr>
        <p:spPr bwMode="auto">
          <a:xfrm>
            <a:off x="1835696" y="116632"/>
            <a:ext cx="6014417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练习</a:t>
            </a:r>
            <a:r>
              <a:rPr lang="en-US" altLang="zh-CN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拓扑</a:t>
            </a:r>
            <a:r>
              <a:rPr lang="zh-CN" altLang="en-US" sz="4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16996377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78" grpId="0"/>
      <p:bldP spid="321579" grpId="0"/>
      <p:bldP spid="321580" grpId="0"/>
      <p:bldP spid="321581" grpId="0"/>
      <p:bldP spid="321582" grpId="0"/>
      <p:bldP spid="321583" grpId="0"/>
      <p:bldP spid="32158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Text Box 2"/>
          <p:cNvSpPr txBox="1">
            <a:spLocks noChangeArrowheads="1"/>
          </p:cNvSpPr>
          <p:nvPr/>
        </p:nvSpPr>
        <p:spPr bwMode="auto">
          <a:xfrm>
            <a:off x="1835696" y="116632"/>
            <a:ext cx="6014417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练习</a:t>
            </a:r>
            <a:r>
              <a:rPr lang="en-US" altLang="zh-CN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b="1" kern="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拓扑</a:t>
            </a:r>
            <a:r>
              <a:rPr lang="zh-CN" altLang="en-US" sz="4400" b="1" kern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排序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</a:rPr>
              <a:t>拓扑排序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84363" y="2644775"/>
            <a:ext cx="1404937" cy="1174750"/>
            <a:chOff x="1187" y="1666"/>
            <a:chExt cx="885" cy="740"/>
          </a:xfrm>
        </p:grpSpPr>
        <p:sp>
          <p:nvSpPr>
            <p:cNvPr id="322565" name="Freeform 5"/>
            <p:cNvSpPr>
              <a:spLocks/>
            </p:cNvSpPr>
            <p:nvPr/>
          </p:nvSpPr>
          <p:spPr bwMode="auto">
            <a:xfrm>
              <a:off x="1494" y="1666"/>
              <a:ext cx="543" cy="277"/>
            </a:xfrm>
            <a:custGeom>
              <a:avLst/>
              <a:gdLst>
                <a:gd name="T0" fmla="*/ 0 w 763"/>
                <a:gd name="T1" fmla="*/ 260 h 260"/>
                <a:gd name="T2" fmla="*/ 763 w 763"/>
                <a:gd name="T3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3" h="260">
                  <a:moveTo>
                    <a:pt x="0" y="260"/>
                  </a:moveTo>
                  <a:lnTo>
                    <a:pt x="763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2566" name="Freeform 6"/>
            <p:cNvSpPr>
              <a:spLocks/>
            </p:cNvSpPr>
            <p:nvPr/>
          </p:nvSpPr>
          <p:spPr bwMode="auto">
            <a:xfrm>
              <a:off x="1487" y="2077"/>
              <a:ext cx="585" cy="329"/>
            </a:xfrm>
            <a:custGeom>
              <a:avLst/>
              <a:gdLst>
                <a:gd name="T0" fmla="*/ 0 w 830"/>
                <a:gd name="T1" fmla="*/ 0 h 340"/>
                <a:gd name="T2" fmla="*/ 830 w 830"/>
                <a:gd name="T3" fmla="*/ 34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0" h="340">
                  <a:moveTo>
                    <a:pt x="0" y="0"/>
                  </a:moveTo>
                  <a:lnTo>
                    <a:pt x="830" y="34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187" y="1820"/>
              <a:ext cx="334" cy="375"/>
              <a:chOff x="3721" y="3017"/>
              <a:chExt cx="334" cy="375"/>
            </a:xfrm>
          </p:grpSpPr>
          <p:sp>
            <p:nvSpPr>
              <p:cNvPr id="322568" name="Oval 8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2569" name="Text Box 9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14525" y="4049713"/>
            <a:ext cx="2776538" cy="1162050"/>
            <a:chOff x="1206" y="2551"/>
            <a:chExt cx="1749" cy="732"/>
          </a:xfrm>
        </p:grpSpPr>
        <p:sp>
          <p:nvSpPr>
            <p:cNvPr id="322571" name="Freeform 11"/>
            <p:cNvSpPr>
              <a:spLocks/>
            </p:cNvSpPr>
            <p:nvPr/>
          </p:nvSpPr>
          <p:spPr bwMode="auto">
            <a:xfrm>
              <a:off x="1446" y="2859"/>
              <a:ext cx="1509" cy="424"/>
            </a:xfrm>
            <a:custGeom>
              <a:avLst/>
              <a:gdLst>
                <a:gd name="T0" fmla="*/ 0 w 1764"/>
                <a:gd name="T1" fmla="*/ 0 h 470"/>
                <a:gd name="T2" fmla="*/ 1764 w 1764"/>
                <a:gd name="T3" fmla="*/ 470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64" h="470">
                  <a:moveTo>
                    <a:pt x="0" y="0"/>
                  </a:moveTo>
                  <a:lnTo>
                    <a:pt x="1764" y="47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2572" name="Freeform 12"/>
            <p:cNvSpPr>
              <a:spLocks/>
            </p:cNvSpPr>
            <p:nvPr/>
          </p:nvSpPr>
          <p:spPr bwMode="auto">
            <a:xfrm>
              <a:off x="1491" y="2551"/>
              <a:ext cx="577" cy="142"/>
            </a:xfrm>
            <a:custGeom>
              <a:avLst/>
              <a:gdLst>
                <a:gd name="T0" fmla="*/ 0 w 821"/>
                <a:gd name="T1" fmla="*/ 148 h 148"/>
                <a:gd name="T2" fmla="*/ 821 w 821"/>
                <a:gd name="T3" fmla="*/ 0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21" h="148">
                  <a:moveTo>
                    <a:pt x="0" y="148"/>
                  </a:moveTo>
                  <a:lnTo>
                    <a:pt x="82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1206" y="2588"/>
              <a:ext cx="334" cy="375"/>
              <a:chOff x="3721" y="3017"/>
              <a:chExt cx="334" cy="375"/>
            </a:xfrm>
          </p:grpSpPr>
          <p:sp>
            <p:nvSpPr>
              <p:cNvPr id="322574" name="Oval 14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2575" name="Text Box 15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</p:grp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209925" y="2279650"/>
            <a:ext cx="1625600" cy="595313"/>
            <a:chOff x="2022" y="1436"/>
            <a:chExt cx="1024" cy="375"/>
          </a:xfrm>
        </p:grpSpPr>
        <p:sp>
          <p:nvSpPr>
            <p:cNvPr id="322577" name="Freeform 17"/>
            <p:cNvSpPr>
              <a:spLocks/>
            </p:cNvSpPr>
            <p:nvPr/>
          </p:nvSpPr>
          <p:spPr bwMode="auto">
            <a:xfrm>
              <a:off x="2345" y="1634"/>
              <a:ext cx="701" cy="1"/>
            </a:xfrm>
            <a:custGeom>
              <a:avLst/>
              <a:gdLst>
                <a:gd name="T0" fmla="*/ 0 w 1005"/>
                <a:gd name="T1" fmla="*/ 5 h 5"/>
                <a:gd name="T2" fmla="*/ 1005 w 1005"/>
                <a:gd name="T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05" h="5">
                  <a:moveTo>
                    <a:pt x="0" y="5"/>
                  </a:moveTo>
                  <a:lnTo>
                    <a:pt x="1005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  <p:grpSp>
          <p:nvGrpSpPr>
            <p:cNvPr id="7" name="Group 18"/>
            <p:cNvGrpSpPr>
              <a:grpSpLocks/>
            </p:cNvGrpSpPr>
            <p:nvPr/>
          </p:nvGrpSpPr>
          <p:grpSpPr bwMode="auto">
            <a:xfrm>
              <a:off x="2022" y="1436"/>
              <a:ext cx="334" cy="375"/>
              <a:chOff x="3721" y="3017"/>
              <a:chExt cx="334" cy="375"/>
            </a:xfrm>
          </p:grpSpPr>
          <p:sp>
            <p:nvSpPr>
              <p:cNvPr id="322579" name="Oval 19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08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2580" name="Text Box 20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800" baseline="-25000">
                    <a:solidFill>
                      <a:srgbClr val="FFFFFF"/>
                    </a:solidFill>
                    <a:latin typeface="Times New Roman" panose="02020603050405020304" pitchFamily="18" charset="0"/>
                  </a:rPr>
                  <a:t>3</a:t>
                </a:r>
              </a:p>
            </p:txBody>
          </p:sp>
        </p:grpSp>
      </p:grpSp>
      <p:sp>
        <p:nvSpPr>
          <p:cNvPr id="322581" name="Freeform 21"/>
          <p:cNvSpPr>
            <a:spLocks/>
          </p:cNvSpPr>
          <p:nvPr/>
        </p:nvSpPr>
        <p:spPr bwMode="auto">
          <a:xfrm>
            <a:off x="3711575" y="2830513"/>
            <a:ext cx="1169988" cy="1028700"/>
          </a:xfrm>
          <a:custGeom>
            <a:avLst/>
            <a:gdLst>
              <a:gd name="T0" fmla="*/ 0 w 1028"/>
              <a:gd name="T1" fmla="*/ 650 h 650"/>
              <a:gd name="T2" fmla="*/ 1028 w 1028"/>
              <a:gd name="T3" fmla="*/ 0 h 65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28" h="650">
                <a:moveTo>
                  <a:pt x="0" y="650"/>
                </a:moveTo>
                <a:lnTo>
                  <a:pt x="1028" y="0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2582" name="Freeform 22"/>
          <p:cNvSpPr>
            <a:spLocks/>
          </p:cNvSpPr>
          <p:nvPr/>
        </p:nvSpPr>
        <p:spPr bwMode="auto">
          <a:xfrm>
            <a:off x="3690938" y="4181475"/>
            <a:ext cx="1062037" cy="900113"/>
          </a:xfrm>
          <a:custGeom>
            <a:avLst/>
            <a:gdLst>
              <a:gd name="T0" fmla="*/ 0 w 629"/>
              <a:gd name="T1" fmla="*/ 0 h 645"/>
              <a:gd name="T2" fmla="*/ 629 w 629"/>
              <a:gd name="T3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9" h="645">
                <a:moveTo>
                  <a:pt x="0" y="0"/>
                </a:moveTo>
                <a:lnTo>
                  <a:pt x="629" y="64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3270250" y="3665538"/>
            <a:ext cx="530225" cy="595312"/>
            <a:chOff x="3721" y="3017"/>
            <a:chExt cx="334" cy="375"/>
          </a:xfrm>
        </p:grpSpPr>
        <p:sp>
          <p:nvSpPr>
            <p:cNvPr id="322584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2585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4724400" y="4943475"/>
            <a:ext cx="530225" cy="595313"/>
            <a:chOff x="3721" y="3017"/>
            <a:chExt cx="334" cy="375"/>
          </a:xfrm>
        </p:grpSpPr>
        <p:sp>
          <p:nvSpPr>
            <p:cNvPr id="322587" name="Oval 2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2588" name="Text Box 2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748213" y="2339975"/>
            <a:ext cx="530225" cy="595313"/>
            <a:chOff x="3721" y="3017"/>
            <a:chExt cx="334" cy="375"/>
          </a:xfrm>
        </p:grpSpPr>
        <p:sp>
          <p:nvSpPr>
            <p:cNvPr id="322590" name="Oval 3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2591" name="Text Box 3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8000" tIns="18000" rIns="0" bIns="10800"/>
            <a:lstStyle/>
            <a:p>
              <a:pPr algn="just" eaLnBrk="0" hangingPunct="0"/>
              <a:r>
                <a:rPr lang="en-US" altLang="zh-CN" sz="2800" i="1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800" baseline="-25000" dirty="0" smtClean="0">
                  <a:solidFill>
                    <a:srgbClr val="FFFFFF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800" baseline="-25000" dirty="0">
                <a:solidFill>
                  <a:srgbClr val="FF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22592" name="Freeform 32"/>
          <p:cNvSpPr>
            <a:spLocks/>
          </p:cNvSpPr>
          <p:nvPr/>
        </p:nvSpPr>
        <p:spPr bwMode="auto">
          <a:xfrm flipH="1">
            <a:off x="4983163" y="2901950"/>
            <a:ext cx="1587" cy="2105025"/>
          </a:xfrm>
          <a:custGeom>
            <a:avLst/>
            <a:gdLst>
              <a:gd name="T0" fmla="*/ 0 w 629"/>
              <a:gd name="T1" fmla="*/ 0 h 645"/>
              <a:gd name="T2" fmla="*/ 629 w 629"/>
              <a:gd name="T3" fmla="*/ 645 h 64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29" h="645">
                <a:moveTo>
                  <a:pt x="0" y="0"/>
                </a:moveTo>
                <a:lnTo>
                  <a:pt x="629" y="64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22594" name="Text Box 34"/>
          <p:cNvSpPr txBox="1">
            <a:spLocks noChangeArrowheads="1"/>
          </p:cNvSpPr>
          <p:nvPr/>
        </p:nvSpPr>
        <p:spPr bwMode="auto">
          <a:xfrm>
            <a:off x="838200" y="5867400"/>
            <a:ext cx="2193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拓扑序列：</a:t>
            </a:r>
          </a:p>
        </p:txBody>
      </p:sp>
      <p:sp>
        <p:nvSpPr>
          <p:cNvPr id="322595" name="Rectangle 35"/>
          <p:cNvSpPr>
            <a:spLocks noChangeArrowheads="1"/>
          </p:cNvSpPr>
          <p:nvPr/>
        </p:nvSpPr>
        <p:spPr bwMode="auto">
          <a:xfrm>
            <a:off x="282257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2596" name="Rectangle 36"/>
          <p:cNvSpPr>
            <a:spLocks noChangeArrowheads="1"/>
          </p:cNvSpPr>
          <p:nvPr/>
        </p:nvSpPr>
        <p:spPr bwMode="auto">
          <a:xfrm>
            <a:off x="3524250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sp>
        <p:nvSpPr>
          <p:cNvPr id="322597" name="Rectangle 37"/>
          <p:cNvSpPr>
            <a:spLocks noChangeArrowheads="1"/>
          </p:cNvSpPr>
          <p:nvPr/>
        </p:nvSpPr>
        <p:spPr bwMode="auto">
          <a:xfrm>
            <a:off x="4149725" y="5883275"/>
            <a:ext cx="739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</a:p>
        </p:txBody>
      </p: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5516563" y="3506788"/>
            <a:ext cx="3321050" cy="946150"/>
            <a:chOff x="3475" y="2209"/>
            <a:chExt cx="2092" cy="596"/>
          </a:xfrm>
        </p:grpSpPr>
        <p:sp>
          <p:nvSpPr>
            <p:cNvPr id="322599" name="Text Box 39"/>
            <p:cNvSpPr txBox="1">
              <a:spLocks noChangeArrowheads="1"/>
            </p:cNvSpPr>
            <p:nvPr/>
          </p:nvSpPr>
          <p:spPr bwMode="auto">
            <a:xfrm>
              <a:off x="3974" y="2209"/>
              <a:ext cx="1593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说明</a:t>
              </a:r>
              <a:r>
                <a:rPr lang="en-US" altLang="zh-CN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AOV</a:t>
              </a:r>
              <a:r>
                <a:rPr lang="zh-CN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网中存在回路。 </a:t>
              </a:r>
            </a:p>
          </p:txBody>
        </p:sp>
        <p:sp>
          <p:nvSpPr>
            <p:cNvPr id="322600" name="AutoShape 40"/>
            <p:cNvSpPr>
              <a:spLocks noChangeArrowheads="1"/>
            </p:cNvSpPr>
            <p:nvPr/>
          </p:nvSpPr>
          <p:spPr bwMode="auto">
            <a:xfrm>
              <a:off x="3475" y="2419"/>
              <a:ext cx="432" cy="221"/>
            </a:xfrm>
            <a:prstGeom prst="rightArrow">
              <a:avLst>
                <a:gd name="adj1" fmla="val 50000"/>
                <a:gd name="adj2" fmla="val 48869"/>
              </a:avLst>
            </a:prstGeom>
            <a:solidFill>
              <a:schemeClr val="accent2"/>
            </a:solidFill>
            <a:ln w="6350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6136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95" grpId="0"/>
      <p:bldP spid="322596" grpId="0"/>
      <p:bldP spid="32259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Text Box 2"/>
          <p:cNvSpPr txBox="1">
            <a:spLocks noChangeArrowheads="1"/>
          </p:cNvSpPr>
          <p:nvPr/>
        </p:nvSpPr>
        <p:spPr bwMode="auto">
          <a:xfrm>
            <a:off x="479945" y="1268760"/>
            <a:ext cx="358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设计数据结构</a:t>
            </a:r>
          </a:p>
        </p:txBody>
      </p:sp>
      <p:sp>
        <p:nvSpPr>
          <p:cNvPr id="323587" name="Text Box 3"/>
          <p:cNvSpPr txBox="1">
            <a:spLocks noChangeArrowheads="1"/>
          </p:cNvSpPr>
          <p:nvPr/>
        </p:nvSpPr>
        <p:spPr bwMode="auto">
          <a:xfrm>
            <a:off x="700608" y="2043460"/>
            <a:ext cx="7543800" cy="2339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800" dirty="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图的存储结构：采用邻接表存储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，在顶点表中增加一个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入度域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eaLnBrk="0" hangingPunct="0">
              <a:spcBef>
                <a:spcPct val="50000"/>
              </a:spcBef>
            </a:pPr>
            <a:endParaRPr lang="zh-CN" altLang="en-US" sz="2800" dirty="0">
              <a:solidFill>
                <a:srgbClr val="17347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ts val="2400"/>
              </a:spcBef>
            </a:pP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顶点表结点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27745" y="3251548"/>
            <a:ext cx="4495800" cy="466725"/>
            <a:chOff x="1776" y="1680"/>
            <a:chExt cx="2832" cy="294"/>
          </a:xfrm>
        </p:grpSpPr>
        <p:sp>
          <p:nvSpPr>
            <p:cNvPr id="323589" name="Rectangle 5" descr="白色大理石"/>
            <p:cNvSpPr>
              <a:spLocks noChangeArrowheads="1"/>
            </p:cNvSpPr>
            <p:nvPr/>
          </p:nvSpPr>
          <p:spPr bwMode="auto">
            <a:xfrm>
              <a:off x="1776" y="1680"/>
              <a:ext cx="823" cy="29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/>
              <a:r>
                <a:rPr lang="zh-CN" altLang="en-US" sz="2800">
                  <a:solidFill>
                    <a:srgbClr val="1734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2800">
                  <a:solidFill>
                    <a:srgbClr val="1734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in</a:t>
              </a:r>
            </a:p>
          </p:txBody>
        </p:sp>
        <p:sp>
          <p:nvSpPr>
            <p:cNvPr id="323590" name="Rectangle 6" descr="白色大理石"/>
            <p:cNvSpPr>
              <a:spLocks noChangeArrowheads="1"/>
            </p:cNvSpPr>
            <p:nvPr/>
          </p:nvSpPr>
          <p:spPr bwMode="auto">
            <a:xfrm>
              <a:off x="2599" y="1680"/>
              <a:ext cx="956" cy="29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/>
              <a:r>
                <a:rPr lang="zh-CN" altLang="en-US" sz="2800">
                  <a:solidFill>
                    <a:srgbClr val="1734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solidFill>
                    <a:srgbClr val="1734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vertex</a:t>
              </a:r>
            </a:p>
          </p:txBody>
        </p:sp>
        <p:sp>
          <p:nvSpPr>
            <p:cNvPr id="323591" name="Rectangle 7" descr="白色大理石"/>
            <p:cNvSpPr>
              <a:spLocks noChangeArrowheads="1"/>
            </p:cNvSpPr>
            <p:nvPr/>
          </p:nvSpPr>
          <p:spPr bwMode="auto">
            <a:xfrm>
              <a:off x="3555" y="1680"/>
              <a:ext cx="1053" cy="294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tIns="10800" bIns="10800"/>
            <a:lstStyle/>
            <a:p>
              <a:pPr algn="just" eaLnBrk="0" hangingPunct="0"/>
              <a:r>
                <a:rPr lang="en-US" altLang="zh-CN" sz="2800">
                  <a:solidFill>
                    <a:srgbClr val="17347D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firstedge</a:t>
              </a:r>
            </a:p>
          </p:txBody>
        </p:sp>
      </p:grpSp>
      <p:sp>
        <p:nvSpPr>
          <p:cNvPr id="323592" name="Text Box 8"/>
          <p:cNvSpPr txBox="1">
            <a:spLocks noChangeArrowheads="1"/>
          </p:cNvSpPr>
          <p:nvPr/>
        </p:nvSpPr>
        <p:spPr bwMode="auto">
          <a:xfrm>
            <a:off x="889520" y="4856510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栈</a:t>
            </a:r>
            <a:r>
              <a:rPr lang="en-US" altLang="zh-CN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dirty="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：存储所有无前驱的顶点</a:t>
            </a:r>
            <a:r>
              <a:rPr lang="zh-CN" altLang="en-US" sz="2800" dirty="0">
                <a:solidFill>
                  <a:srgbClr val="17347D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solidFill>
                <a:srgbClr val="17347D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r>
              <a:rPr lang="zh-CN" altLang="en-US" kern="0" dirty="0" smtClean="0">
                <a:solidFill>
                  <a:srgbClr val="FFFFFF"/>
                </a:solidFill>
              </a:rPr>
              <a:t>拓扑排序实现</a:t>
            </a:r>
            <a:endParaRPr lang="zh-CN" altLang="en-US" kern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Text Box 2"/>
          <p:cNvSpPr txBox="1">
            <a:spLocks noChangeArrowheads="1"/>
          </p:cNvSpPr>
          <p:nvPr/>
        </p:nvSpPr>
        <p:spPr bwMode="auto">
          <a:xfrm>
            <a:off x="678060" y="5626100"/>
            <a:ext cx="792638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(a) </a:t>
            </a: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一个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AOV</a:t>
            </a: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网        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(b) AOV</a:t>
            </a: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网的邻接表存储</a:t>
            </a:r>
            <a:endParaRPr lang="zh-CN" altLang="en-US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spcBef>
                <a:spcPts val="300"/>
              </a:spcBef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    </a:t>
            </a:r>
            <a:endParaRPr lang="zh-CN" altLang="en-US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11" name="Line 3"/>
          <p:cNvSpPr>
            <a:spLocks noChangeShapeType="1"/>
          </p:cNvSpPr>
          <p:nvPr/>
        </p:nvSpPr>
        <p:spPr bwMode="auto">
          <a:xfrm flipH="1">
            <a:off x="1416248" y="2427288"/>
            <a:ext cx="615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2" name="Line 4"/>
          <p:cNvSpPr>
            <a:spLocks noChangeShapeType="1"/>
          </p:cNvSpPr>
          <p:nvPr/>
        </p:nvSpPr>
        <p:spPr bwMode="auto">
          <a:xfrm>
            <a:off x="2260798" y="2732088"/>
            <a:ext cx="0" cy="595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3" name="Line 5"/>
          <p:cNvSpPr>
            <a:spLocks noChangeShapeType="1"/>
          </p:cNvSpPr>
          <p:nvPr/>
        </p:nvSpPr>
        <p:spPr bwMode="auto">
          <a:xfrm>
            <a:off x="2260798" y="3835400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4" name="Line 6"/>
          <p:cNvSpPr>
            <a:spLocks noChangeShapeType="1"/>
          </p:cNvSpPr>
          <p:nvPr/>
        </p:nvSpPr>
        <p:spPr bwMode="auto">
          <a:xfrm flipV="1">
            <a:off x="1386085" y="47117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5" name="Line 7"/>
          <p:cNvSpPr>
            <a:spLocks noChangeShapeType="1"/>
          </p:cNvSpPr>
          <p:nvPr/>
        </p:nvSpPr>
        <p:spPr bwMode="auto">
          <a:xfrm flipV="1">
            <a:off x="1143198" y="3816350"/>
            <a:ext cx="0" cy="636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6" name="Line 8"/>
          <p:cNvSpPr>
            <a:spLocks noChangeShapeType="1"/>
          </p:cNvSpPr>
          <p:nvPr/>
        </p:nvSpPr>
        <p:spPr bwMode="auto">
          <a:xfrm>
            <a:off x="1430535" y="3578225"/>
            <a:ext cx="568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7" name="Line 9"/>
          <p:cNvSpPr>
            <a:spLocks noChangeShapeType="1"/>
          </p:cNvSpPr>
          <p:nvPr/>
        </p:nvSpPr>
        <p:spPr bwMode="auto">
          <a:xfrm flipV="1">
            <a:off x="1155898" y="2667000"/>
            <a:ext cx="0" cy="615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8" name="Line 10"/>
          <p:cNvSpPr>
            <a:spLocks noChangeShapeType="1"/>
          </p:cNvSpPr>
          <p:nvPr/>
        </p:nvSpPr>
        <p:spPr bwMode="auto">
          <a:xfrm flipH="1" flipV="1">
            <a:off x="1325760" y="2584450"/>
            <a:ext cx="754063" cy="814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19" name="Line 11"/>
          <p:cNvSpPr>
            <a:spLocks noChangeShapeType="1"/>
          </p:cNvSpPr>
          <p:nvPr/>
        </p:nvSpPr>
        <p:spPr bwMode="auto">
          <a:xfrm flipV="1">
            <a:off x="1308298" y="3702050"/>
            <a:ext cx="736600" cy="808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20" name="Text Box 12"/>
          <p:cNvSpPr txBox="1">
            <a:spLocks noChangeArrowheads="1"/>
          </p:cNvSpPr>
          <p:nvPr/>
        </p:nvSpPr>
        <p:spPr bwMode="auto">
          <a:xfrm>
            <a:off x="3195835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21" name="Text Box 13"/>
          <p:cNvSpPr txBox="1">
            <a:spLocks noChangeArrowheads="1"/>
          </p:cNvSpPr>
          <p:nvPr/>
        </p:nvSpPr>
        <p:spPr bwMode="auto">
          <a:xfrm>
            <a:off x="3546673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22" name="Rectangle 14"/>
          <p:cNvSpPr>
            <a:spLocks noChangeArrowheads="1"/>
          </p:cNvSpPr>
          <p:nvPr/>
        </p:nvSpPr>
        <p:spPr bwMode="auto">
          <a:xfrm>
            <a:off x="3457773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3453010" y="2935288"/>
            <a:ext cx="1606550" cy="1997075"/>
            <a:chOff x="2048" y="1849"/>
            <a:chExt cx="955" cy="1258"/>
          </a:xfrm>
        </p:grpSpPr>
        <p:sp>
          <p:nvSpPr>
            <p:cNvPr id="324624" name="Line 16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4625" name="Line 17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4626" name="Line 18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4627" name="Line 19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4628" name="Line 20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030860" y="2420938"/>
            <a:ext cx="539750" cy="2976562"/>
            <a:chOff x="5264" y="8070"/>
            <a:chExt cx="526" cy="2609"/>
          </a:xfrm>
        </p:grpSpPr>
        <p:sp>
          <p:nvSpPr>
            <p:cNvPr id="324630" name="Line 22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4631" name="Line 23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4632" name="Line 24"/>
          <p:cNvSpPr>
            <a:spLocks noChangeShapeType="1"/>
          </p:cNvSpPr>
          <p:nvPr/>
        </p:nvSpPr>
        <p:spPr bwMode="auto">
          <a:xfrm>
            <a:off x="4748410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33" name="Line 25"/>
          <p:cNvSpPr>
            <a:spLocks noChangeShapeType="1"/>
          </p:cNvSpPr>
          <p:nvPr/>
        </p:nvSpPr>
        <p:spPr bwMode="auto">
          <a:xfrm>
            <a:off x="4748410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34" name="Line 26"/>
          <p:cNvSpPr>
            <a:spLocks noChangeShapeType="1"/>
          </p:cNvSpPr>
          <p:nvPr/>
        </p:nvSpPr>
        <p:spPr bwMode="auto">
          <a:xfrm>
            <a:off x="4757935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35" name="Text Box 27"/>
          <p:cNvSpPr txBox="1">
            <a:spLocks noChangeArrowheads="1"/>
          </p:cNvSpPr>
          <p:nvPr/>
        </p:nvSpPr>
        <p:spPr bwMode="auto">
          <a:xfrm>
            <a:off x="5334198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36" name="Line 28"/>
          <p:cNvSpPr>
            <a:spLocks noChangeShapeType="1"/>
          </p:cNvSpPr>
          <p:nvPr/>
        </p:nvSpPr>
        <p:spPr bwMode="auto">
          <a:xfrm>
            <a:off x="5734248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37" name="Text Box 29"/>
          <p:cNvSpPr txBox="1">
            <a:spLocks noChangeArrowheads="1"/>
          </p:cNvSpPr>
          <p:nvPr/>
        </p:nvSpPr>
        <p:spPr bwMode="auto">
          <a:xfrm>
            <a:off x="6453385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38" name="Line 30"/>
          <p:cNvSpPr>
            <a:spLocks noChangeShapeType="1"/>
          </p:cNvSpPr>
          <p:nvPr/>
        </p:nvSpPr>
        <p:spPr bwMode="auto">
          <a:xfrm>
            <a:off x="6853435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39" name="Line 31"/>
          <p:cNvSpPr>
            <a:spLocks noChangeShapeType="1"/>
          </p:cNvSpPr>
          <p:nvPr/>
        </p:nvSpPr>
        <p:spPr bwMode="auto">
          <a:xfrm flipV="1">
            <a:off x="5858073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0" name="Text Box 32"/>
          <p:cNvSpPr txBox="1">
            <a:spLocks noChangeArrowheads="1"/>
          </p:cNvSpPr>
          <p:nvPr/>
        </p:nvSpPr>
        <p:spPr bwMode="auto">
          <a:xfrm>
            <a:off x="5334198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41" name="Line 33"/>
          <p:cNvSpPr>
            <a:spLocks noChangeShapeType="1"/>
          </p:cNvSpPr>
          <p:nvPr/>
        </p:nvSpPr>
        <p:spPr bwMode="auto">
          <a:xfrm>
            <a:off x="5734248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2" name="Text Box 34"/>
          <p:cNvSpPr txBox="1">
            <a:spLocks noChangeArrowheads="1"/>
          </p:cNvSpPr>
          <p:nvPr/>
        </p:nvSpPr>
        <p:spPr bwMode="auto">
          <a:xfrm>
            <a:off x="5334198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43" name="Line 35"/>
          <p:cNvSpPr>
            <a:spLocks noChangeShapeType="1"/>
          </p:cNvSpPr>
          <p:nvPr/>
        </p:nvSpPr>
        <p:spPr bwMode="auto">
          <a:xfrm>
            <a:off x="5734248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4" name="Text Box 36"/>
          <p:cNvSpPr txBox="1">
            <a:spLocks noChangeArrowheads="1"/>
          </p:cNvSpPr>
          <p:nvPr/>
        </p:nvSpPr>
        <p:spPr bwMode="auto">
          <a:xfrm>
            <a:off x="6453385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45" name="Line 37"/>
          <p:cNvSpPr>
            <a:spLocks noChangeShapeType="1"/>
          </p:cNvSpPr>
          <p:nvPr/>
        </p:nvSpPr>
        <p:spPr bwMode="auto">
          <a:xfrm>
            <a:off x="6853435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6" name="Line 38"/>
          <p:cNvSpPr>
            <a:spLocks noChangeShapeType="1"/>
          </p:cNvSpPr>
          <p:nvPr/>
        </p:nvSpPr>
        <p:spPr bwMode="auto">
          <a:xfrm flipV="1">
            <a:off x="5858073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7" name="Line 39"/>
          <p:cNvSpPr>
            <a:spLocks noChangeShapeType="1"/>
          </p:cNvSpPr>
          <p:nvPr/>
        </p:nvSpPr>
        <p:spPr bwMode="auto">
          <a:xfrm>
            <a:off x="4765873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48" name="Text Box 40"/>
          <p:cNvSpPr txBox="1">
            <a:spLocks noChangeArrowheads="1"/>
          </p:cNvSpPr>
          <p:nvPr/>
        </p:nvSpPr>
        <p:spPr bwMode="auto">
          <a:xfrm>
            <a:off x="5327848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49" name="Line 41"/>
          <p:cNvSpPr>
            <a:spLocks noChangeShapeType="1"/>
          </p:cNvSpPr>
          <p:nvPr/>
        </p:nvSpPr>
        <p:spPr bwMode="auto">
          <a:xfrm>
            <a:off x="5727898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0" name="Text Box 42"/>
          <p:cNvSpPr txBox="1">
            <a:spLocks noChangeArrowheads="1"/>
          </p:cNvSpPr>
          <p:nvPr/>
        </p:nvSpPr>
        <p:spPr bwMode="auto">
          <a:xfrm>
            <a:off x="6454973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51" name="Line 43"/>
          <p:cNvSpPr>
            <a:spLocks noChangeShapeType="1"/>
          </p:cNvSpPr>
          <p:nvPr/>
        </p:nvSpPr>
        <p:spPr bwMode="auto">
          <a:xfrm>
            <a:off x="6855023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2" name="Line 44"/>
          <p:cNvSpPr>
            <a:spLocks noChangeShapeType="1"/>
          </p:cNvSpPr>
          <p:nvPr/>
        </p:nvSpPr>
        <p:spPr bwMode="auto">
          <a:xfrm flipV="1">
            <a:off x="5858073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3" name="Line 45"/>
          <p:cNvSpPr>
            <a:spLocks noChangeShapeType="1"/>
          </p:cNvSpPr>
          <p:nvPr/>
        </p:nvSpPr>
        <p:spPr bwMode="auto">
          <a:xfrm>
            <a:off x="5854898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4" name="Text Box 46"/>
          <p:cNvSpPr txBox="1">
            <a:spLocks noChangeArrowheads="1"/>
          </p:cNvSpPr>
          <p:nvPr/>
        </p:nvSpPr>
        <p:spPr bwMode="auto">
          <a:xfrm>
            <a:off x="6458148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55" name="Line 47"/>
          <p:cNvSpPr>
            <a:spLocks noChangeShapeType="1"/>
          </p:cNvSpPr>
          <p:nvPr/>
        </p:nvSpPr>
        <p:spPr bwMode="auto">
          <a:xfrm>
            <a:off x="6858198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6" name="Text Box 48"/>
          <p:cNvSpPr txBox="1">
            <a:spLocks noChangeArrowheads="1"/>
          </p:cNvSpPr>
          <p:nvPr/>
        </p:nvSpPr>
        <p:spPr bwMode="auto">
          <a:xfrm>
            <a:off x="7561460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4657" name="Line 49"/>
          <p:cNvSpPr>
            <a:spLocks noChangeShapeType="1"/>
          </p:cNvSpPr>
          <p:nvPr/>
        </p:nvSpPr>
        <p:spPr bwMode="auto">
          <a:xfrm>
            <a:off x="7961510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4658" name="Line 50"/>
          <p:cNvSpPr>
            <a:spLocks noChangeShapeType="1"/>
          </p:cNvSpPr>
          <p:nvPr/>
        </p:nvSpPr>
        <p:spPr bwMode="auto">
          <a:xfrm flipV="1">
            <a:off x="6980435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917773" y="2109788"/>
            <a:ext cx="530225" cy="595312"/>
            <a:chOff x="3721" y="3017"/>
            <a:chExt cx="334" cy="375"/>
          </a:xfrm>
        </p:grpSpPr>
        <p:sp>
          <p:nvSpPr>
            <p:cNvPr id="324660" name="Oval 5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61" name="Text Box 5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2032198" y="2160588"/>
            <a:ext cx="530225" cy="595312"/>
            <a:chOff x="3721" y="3017"/>
            <a:chExt cx="334" cy="375"/>
          </a:xfrm>
        </p:grpSpPr>
        <p:sp>
          <p:nvSpPr>
            <p:cNvPr id="324663" name="Oval 5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64" name="Text Box 5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7"/>
          <p:cNvGrpSpPr>
            <a:grpSpLocks/>
          </p:cNvGrpSpPr>
          <p:nvPr/>
        </p:nvGrpSpPr>
        <p:grpSpPr bwMode="auto">
          <a:xfrm>
            <a:off x="919360" y="3254375"/>
            <a:ext cx="530225" cy="595313"/>
            <a:chOff x="3721" y="3017"/>
            <a:chExt cx="334" cy="375"/>
          </a:xfrm>
        </p:grpSpPr>
        <p:sp>
          <p:nvSpPr>
            <p:cNvPr id="324666" name="Oval 5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67" name="Text Box 5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60"/>
          <p:cNvGrpSpPr>
            <a:grpSpLocks/>
          </p:cNvGrpSpPr>
          <p:nvPr/>
        </p:nvGrpSpPr>
        <p:grpSpPr bwMode="auto">
          <a:xfrm>
            <a:off x="2003623" y="3270250"/>
            <a:ext cx="530225" cy="595313"/>
            <a:chOff x="3721" y="3017"/>
            <a:chExt cx="334" cy="375"/>
          </a:xfrm>
        </p:grpSpPr>
        <p:sp>
          <p:nvSpPr>
            <p:cNvPr id="324669" name="Oval 6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70" name="Text Box 6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887610" y="4405313"/>
            <a:ext cx="530225" cy="595312"/>
            <a:chOff x="3721" y="3017"/>
            <a:chExt cx="334" cy="375"/>
          </a:xfrm>
        </p:grpSpPr>
        <p:sp>
          <p:nvSpPr>
            <p:cNvPr id="324672" name="Oval 6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73" name="Text Box 6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1992510" y="4418013"/>
            <a:ext cx="530225" cy="595312"/>
            <a:chOff x="3721" y="3017"/>
            <a:chExt cx="334" cy="375"/>
          </a:xfrm>
        </p:grpSpPr>
        <p:sp>
          <p:nvSpPr>
            <p:cNvPr id="324675" name="Oval 6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4676" name="Text Box 6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4677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4678" name="Text Box 70"/>
          <p:cNvSpPr txBox="1">
            <a:spLocks noChangeArrowheads="1"/>
          </p:cNvSpPr>
          <p:nvPr/>
        </p:nvSpPr>
        <p:spPr bwMode="auto">
          <a:xfrm>
            <a:off x="62884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397827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5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5636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37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38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2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25640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5642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5643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5644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25646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5647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5648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49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0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1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52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3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5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6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57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58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59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0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61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2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3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4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65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6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67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8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69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0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71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2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5673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4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5" name="Line 43"/>
          <p:cNvSpPr>
            <a:spLocks noChangeShapeType="1"/>
          </p:cNvSpPr>
          <p:nvPr/>
        </p:nvSpPr>
        <p:spPr bwMode="auto">
          <a:xfrm flipH="1">
            <a:off x="1119188" y="2427288"/>
            <a:ext cx="615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6" name="Line 44"/>
          <p:cNvSpPr>
            <a:spLocks noChangeShapeType="1"/>
          </p:cNvSpPr>
          <p:nvPr/>
        </p:nvSpPr>
        <p:spPr bwMode="auto">
          <a:xfrm>
            <a:off x="1963738" y="2732088"/>
            <a:ext cx="0" cy="595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7" name="Line 45"/>
          <p:cNvSpPr>
            <a:spLocks noChangeShapeType="1"/>
          </p:cNvSpPr>
          <p:nvPr/>
        </p:nvSpPr>
        <p:spPr bwMode="auto">
          <a:xfrm>
            <a:off x="1963738" y="3835400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8" name="Line 46"/>
          <p:cNvSpPr>
            <a:spLocks noChangeShapeType="1"/>
          </p:cNvSpPr>
          <p:nvPr/>
        </p:nvSpPr>
        <p:spPr bwMode="auto">
          <a:xfrm flipV="1">
            <a:off x="1089025" y="4711700"/>
            <a:ext cx="596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79" name="Line 47"/>
          <p:cNvSpPr>
            <a:spLocks noChangeShapeType="1"/>
          </p:cNvSpPr>
          <p:nvPr/>
        </p:nvSpPr>
        <p:spPr bwMode="auto">
          <a:xfrm flipV="1">
            <a:off x="846138" y="3816350"/>
            <a:ext cx="0" cy="636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80" name="Line 48"/>
          <p:cNvSpPr>
            <a:spLocks noChangeShapeType="1"/>
          </p:cNvSpPr>
          <p:nvPr/>
        </p:nvSpPr>
        <p:spPr bwMode="auto">
          <a:xfrm>
            <a:off x="1133475" y="3578225"/>
            <a:ext cx="568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81" name="Line 49"/>
          <p:cNvSpPr>
            <a:spLocks noChangeShapeType="1"/>
          </p:cNvSpPr>
          <p:nvPr/>
        </p:nvSpPr>
        <p:spPr bwMode="auto">
          <a:xfrm flipV="1">
            <a:off x="858838" y="2667000"/>
            <a:ext cx="0" cy="615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82" name="Line 50"/>
          <p:cNvSpPr>
            <a:spLocks noChangeShapeType="1"/>
          </p:cNvSpPr>
          <p:nvPr/>
        </p:nvSpPr>
        <p:spPr bwMode="auto">
          <a:xfrm flipH="1" flipV="1">
            <a:off x="1028700" y="2584450"/>
            <a:ext cx="754063" cy="814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683" name="Line 51"/>
          <p:cNvSpPr>
            <a:spLocks noChangeShapeType="1"/>
          </p:cNvSpPr>
          <p:nvPr/>
        </p:nvSpPr>
        <p:spPr bwMode="auto">
          <a:xfrm flipV="1">
            <a:off x="1011238" y="3702050"/>
            <a:ext cx="736600" cy="8080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25685" name="Oval 5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686" name="Text Box 5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5"/>
          <p:cNvGrpSpPr>
            <a:grpSpLocks/>
          </p:cNvGrpSpPr>
          <p:nvPr/>
        </p:nvGrpSpPr>
        <p:grpSpPr bwMode="auto">
          <a:xfrm>
            <a:off x="1735138" y="2160588"/>
            <a:ext cx="530225" cy="595312"/>
            <a:chOff x="3721" y="3017"/>
            <a:chExt cx="334" cy="375"/>
          </a:xfrm>
        </p:grpSpPr>
        <p:sp>
          <p:nvSpPr>
            <p:cNvPr id="325688" name="Oval 5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689" name="Text Box 5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8"/>
          <p:cNvGrpSpPr>
            <a:grpSpLocks/>
          </p:cNvGrpSpPr>
          <p:nvPr/>
        </p:nvGrpSpPr>
        <p:grpSpPr bwMode="auto">
          <a:xfrm>
            <a:off x="622300" y="3254375"/>
            <a:ext cx="530225" cy="595313"/>
            <a:chOff x="3721" y="3017"/>
            <a:chExt cx="334" cy="375"/>
          </a:xfrm>
        </p:grpSpPr>
        <p:sp>
          <p:nvSpPr>
            <p:cNvPr id="325691" name="Oval 5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692" name="Text Box 6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706563" y="3270250"/>
            <a:ext cx="530225" cy="595313"/>
            <a:chOff x="3721" y="3017"/>
            <a:chExt cx="334" cy="375"/>
          </a:xfrm>
        </p:grpSpPr>
        <p:sp>
          <p:nvSpPr>
            <p:cNvPr id="325694" name="Oval 6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695" name="Text Box 6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590550" y="4405313"/>
            <a:ext cx="530225" cy="595312"/>
            <a:chOff x="3721" y="3017"/>
            <a:chExt cx="334" cy="375"/>
          </a:xfrm>
        </p:grpSpPr>
        <p:sp>
          <p:nvSpPr>
            <p:cNvPr id="325697" name="Oval 6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698" name="Text Box 6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67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25700" name="Oval 6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5701" name="Text Box 6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5702" name="Text Box 70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703" name="Line 71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704" name="Line 72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705" name="Line 73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5706" name="Text Box 74"/>
          <p:cNvSpPr txBox="1">
            <a:spLocks noChangeArrowheads="1"/>
          </p:cNvSpPr>
          <p:nvPr/>
        </p:nvSpPr>
        <p:spPr bwMode="auto">
          <a:xfrm>
            <a:off x="8093075" y="4856163"/>
            <a:ext cx="85407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5707" name="Text Box 75"/>
          <p:cNvSpPr txBox="1">
            <a:spLocks noChangeArrowheads="1"/>
          </p:cNvSpPr>
          <p:nvPr/>
        </p:nvSpPr>
        <p:spPr bwMode="auto">
          <a:xfrm>
            <a:off x="8107363" y="4322763"/>
            <a:ext cx="85407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354474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706" grpId="0" animBg="1"/>
      <p:bldP spid="32570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9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6660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61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62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2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26664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665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666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667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668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26670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671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6672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73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74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75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76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77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78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79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0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81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2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83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4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85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6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88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0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91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4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95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6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6697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8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699" name="Line 43"/>
          <p:cNvSpPr>
            <a:spLocks noChangeShapeType="1"/>
          </p:cNvSpPr>
          <p:nvPr/>
        </p:nvSpPr>
        <p:spPr bwMode="auto">
          <a:xfrm flipH="1">
            <a:off x="1119188" y="2427288"/>
            <a:ext cx="615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00" name="Line 44"/>
          <p:cNvSpPr>
            <a:spLocks noChangeShapeType="1"/>
          </p:cNvSpPr>
          <p:nvPr/>
        </p:nvSpPr>
        <p:spPr bwMode="auto">
          <a:xfrm>
            <a:off x="1963738" y="2732088"/>
            <a:ext cx="0" cy="595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01" name="Line 45"/>
          <p:cNvSpPr>
            <a:spLocks noChangeShapeType="1"/>
          </p:cNvSpPr>
          <p:nvPr/>
        </p:nvSpPr>
        <p:spPr bwMode="auto">
          <a:xfrm>
            <a:off x="1963738" y="3835400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02" name="Line 46"/>
          <p:cNvSpPr>
            <a:spLocks noChangeShapeType="1"/>
          </p:cNvSpPr>
          <p:nvPr/>
        </p:nvSpPr>
        <p:spPr bwMode="auto">
          <a:xfrm>
            <a:off x="1133475" y="3578225"/>
            <a:ext cx="5683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03" name="Line 47"/>
          <p:cNvSpPr>
            <a:spLocks noChangeShapeType="1"/>
          </p:cNvSpPr>
          <p:nvPr/>
        </p:nvSpPr>
        <p:spPr bwMode="auto">
          <a:xfrm flipV="1">
            <a:off x="858838" y="2667000"/>
            <a:ext cx="0" cy="615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04" name="Line 48"/>
          <p:cNvSpPr>
            <a:spLocks noChangeShapeType="1"/>
          </p:cNvSpPr>
          <p:nvPr/>
        </p:nvSpPr>
        <p:spPr bwMode="auto">
          <a:xfrm flipH="1" flipV="1">
            <a:off x="1028700" y="2584450"/>
            <a:ext cx="754063" cy="814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26706" name="Oval 5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6707" name="Text Box 5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1735138" y="2160588"/>
            <a:ext cx="530225" cy="595312"/>
            <a:chOff x="3721" y="3017"/>
            <a:chExt cx="334" cy="375"/>
          </a:xfrm>
        </p:grpSpPr>
        <p:sp>
          <p:nvSpPr>
            <p:cNvPr id="326709" name="Oval 5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6710" name="Text Box 5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5"/>
          <p:cNvGrpSpPr>
            <a:grpSpLocks/>
          </p:cNvGrpSpPr>
          <p:nvPr/>
        </p:nvGrpSpPr>
        <p:grpSpPr bwMode="auto">
          <a:xfrm>
            <a:off x="622300" y="3254375"/>
            <a:ext cx="530225" cy="595313"/>
            <a:chOff x="3721" y="3017"/>
            <a:chExt cx="334" cy="375"/>
          </a:xfrm>
        </p:grpSpPr>
        <p:sp>
          <p:nvSpPr>
            <p:cNvPr id="326712" name="Oval 5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6713" name="Text Box 5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1706563" y="3270250"/>
            <a:ext cx="530225" cy="595313"/>
            <a:chOff x="3721" y="3017"/>
            <a:chExt cx="334" cy="375"/>
          </a:xfrm>
        </p:grpSpPr>
        <p:sp>
          <p:nvSpPr>
            <p:cNvPr id="326715" name="Oval 5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6716" name="Text Box 6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590550" y="3702050"/>
            <a:ext cx="1157288" cy="1298575"/>
            <a:chOff x="372" y="2332"/>
            <a:chExt cx="729" cy="818"/>
          </a:xfrm>
        </p:grpSpPr>
        <p:sp>
          <p:nvSpPr>
            <p:cNvPr id="326718" name="Line 62"/>
            <p:cNvSpPr>
              <a:spLocks noChangeShapeType="1"/>
            </p:cNvSpPr>
            <p:nvPr/>
          </p:nvSpPr>
          <p:spPr bwMode="auto">
            <a:xfrm flipV="1">
              <a:off x="686" y="2968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719" name="Line 63"/>
            <p:cNvSpPr>
              <a:spLocks noChangeShapeType="1"/>
            </p:cNvSpPr>
            <p:nvPr/>
          </p:nvSpPr>
          <p:spPr bwMode="auto">
            <a:xfrm flipV="1">
              <a:off x="533" y="2404"/>
              <a:ext cx="0" cy="4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6720" name="Line 64"/>
            <p:cNvSpPr>
              <a:spLocks noChangeShapeType="1"/>
            </p:cNvSpPr>
            <p:nvPr/>
          </p:nvSpPr>
          <p:spPr bwMode="auto">
            <a:xfrm flipV="1">
              <a:off x="637" y="2332"/>
              <a:ext cx="464" cy="5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grpSp>
          <p:nvGrpSpPr>
            <p:cNvPr id="9" name="Group 65"/>
            <p:cNvGrpSpPr>
              <a:grpSpLocks/>
            </p:cNvGrpSpPr>
            <p:nvPr/>
          </p:nvGrpSpPr>
          <p:grpSpPr bwMode="auto">
            <a:xfrm>
              <a:off x="372" y="2775"/>
              <a:ext cx="334" cy="375"/>
              <a:chOff x="3721" y="3017"/>
              <a:chExt cx="334" cy="375"/>
            </a:xfrm>
          </p:grpSpPr>
          <p:sp>
            <p:nvSpPr>
              <p:cNvPr id="326722" name="Oval 66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6723" name="Text Box 67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  <a:endPara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0" name="Group 68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26725" name="Oval 6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6726" name="Text Box 7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6727" name="Text Box 71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28" name="Line 72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29" name="Line 73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30" name="Line 74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6731" name="Text Box 75"/>
          <p:cNvSpPr txBox="1">
            <a:spLocks noChangeArrowheads="1"/>
          </p:cNvSpPr>
          <p:nvPr/>
        </p:nvSpPr>
        <p:spPr bwMode="auto">
          <a:xfrm>
            <a:off x="8093075" y="4856163"/>
            <a:ext cx="85407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6732" name="Text Box 76"/>
          <p:cNvSpPr txBox="1">
            <a:spLocks noChangeArrowheads="1"/>
          </p:cNvSpPr>
          <p:nvPr/>
        </p:nvSpPr>
        <p:spPr bwMode="auto">
          <a:xfrm>
            <a:off x="8107363" y="4322763"/>
            <a:ext cx="85407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326733" name="Text Box 77"/>
          <p:cNvSpPr txBox="1">
            <a:spLocks noChangeArrowheads="1"/>
          </p:cNvSpPr>
          <p:nvPr/>
        </p:nvSpPr>
        <p:spPr bwMode="auto">
          <a:xfrm>
            <a:off x="2881313" y="3506788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6734" name="Text Box 78"/>
          <p:cNvSpPr txBox="1">
            <a:spLocks noChangeArrowheads="1"/>
          </p:cNvSpPr>
          <p:nvPr/>
        </p:nvSpPr>
        <p:spPr bwMode="auto">
          <a:xfrm>
            <a:off x="8107363" y="4322763"/>
            <a:ext cx="85407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6735" name="Text Box 79"/>
          <p:cNvSpPr txBox="1">
            <a:spLocks noChangeArrowheads="1"/>
          </p:cNvSpPr>
          <p:nvPr/>
        </p:nvSpPr>
        <p:spPr bwMode="auto">
          <a:xfrm>
            <a:off x="2881313" y="4008438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6736" name="Text Box 80"/>
          <p:cNvSpPr txBox="1">
            <a:spLocks noChangeArrowheads="1"/>
          </p:cNvSpPr>
          <p:nvPr/>
        </p:nvSpPr>
        <p:spPr bwMode="auto">
          <a:xfrm>
            <a:off x="2865438" y="4999038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1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82103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6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6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6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32" grpId="0" animBg="1"/>
      <p:bldP spid="326733" grpId="0" animBg="1"/>
      <p:bldP spid="326734" grpId="0" animBg="1"/>
      <p:bldP spid="326735" grpId="0" animBg="1"/>
      <p:bldP spid="3267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686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2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27688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689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690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691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692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27694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695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7696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697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698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699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00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01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02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03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04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05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06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07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08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09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0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1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2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13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4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15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6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7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18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19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0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7721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2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3" name="Line 43"/>
          <p:cNvSpPr>
            <a:spLocks noChangeShapeType="1"/>
          </p:cNvSpPr>
          <p:nvPr/>
        </p:nvSpPr>
        <p:spPr bwMode="auto">
          <a:xfrm flipH="1">
            <a:off x="1119188" y="2427288"/>
            <a:ext cx="6159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4" name="Line 44"/>
          <p:cNvSpPr>
            <a:spLocks noChangeShapeType="1"/>
          </p:cNvSpPr>
          <p:nvPr/>
        </p:nvSpPr>
        <p:spPr bwMode="auto">
          <a:xfrm>
            <a:off x="1963738" y="2732088"/>
            <a:ext cx="0" cy="5953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5" name="Line 45"/>
          <p:cNvSpPr>
            <a:spLocks noChangeShapeType="1"/>
          </p:cNvSpPr>
          <p:nvPr/>
        </p:nvSpPr>
        <p:spPr bwMode="auto">
          <a:xfrm>
            <a:off x="1963738" y="3835400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26" name="Line 46"/>
          <p:cNvSpPr>
            <a:spLocks noChangeShapeType="1"/>
          </p:cNvSpPr>
          <p:nvPr/>
        </p:nvSpPr>
        <p:spPr bwMode="auto">
          <a:xfrm flipH="1" flipV="1">
            <a:off x="1028700" y="2584450"/>
            <a:ext cx="754063" cy="814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27728" name="Oval 4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729" name="Text Box 4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1735138" y="2160588"/>
            <a:ext cx="530225" cy="595312"/>
            <a:chOff x="3721" y="3017"/>
            <a:chExt cx="334" cy="375"/>
          </a:xfrm>
        </p:grpSpPr>
        <p:sp>
          <p:nvSpPr>
            <p:cNvPr id="327731" name="Oval 5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732" name="Text Box 5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622300" y="2667000"/>
            <a:ext cx="1079500" cy="1182688"/>
            <a:chOff x="392" y="1680"/>
            <a:chExt cx="680" cy="745"/>
          </a:xfrm>
        </p:grpSpPr>
        <p:sp>
          <p:nvSpPr>
            <p:cNvPr id="327734" name="Line 54"/>
            <p:cNvSpPr>
              <a:spLocks noChangeShapeType="1"/>
            </p:cNvSpPr>
            <p:nvPr/>
          </p:nvSpPr>
          <p:spPr bwMode="auto">
            <a:xfrm>
              <a:off x="714" y="2254"/>
              <a:ext cx="35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7735" name="Line 55"/>
            <p:cNvSpPr>
              <a:spLocks noChangeShapeType="1"/>
            </p:cNvSpPr>
            <p:nvPr/>
          </p:nvSpPr>
          <p:spPr bwMode="auto">
            <a:xfrm flipV="1">
              <a:off x="541" y="1680"/>
              <a:ext cx="0" cy="3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grpSp>
          <p:nvGrpSpPr>
            <p:cNvPr id="7" name="Group 56"/>
            <p:cNvGrpSpPr>
              <a:grpSpLocks/>
            </p:cNvGrpSpPr>
            <p:nvPr/>
          </p:nvGrpSpPr>
          <p:grpSpPr bwMode="auto">
            <a:xfrm>
              <a:off x="392" y="2050"/>
              <a:ext cx="334" cy="375"/>
              <a:chOff x="3721" y="3017"/>
              <a:chExt cx="334" cy="375"/>
            </a:xfrm>
          </p:grpSpPr>
          <p:sp>
            <p:nvSpPr>
              <p:cNvPr id="327737" name="Oval 57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7738" name="Text Box 58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706563" y="3270250"/>
            <a:ext cx="530225" cy="595313"/>
            <a:chOff x="3721" y="3017"/>
            <a:chExt cx="334" cy="375"/>
          </a:xfrm>
        </p:grpSpPr>
        <p:sp>
          <p:nvSpPr>
            <p:cNvPr id="327740" name="Oval 6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741" name="Text Box 6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27743" name="Oval 6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7744" name="Text Box 6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45" name="Text Box 65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46" name="Line 66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47" name="Line 67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48" name="Line 68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7749" name="Text Box 69"/>
          <p:cNvSpPr txBox="1">
            <a:spLocks noChangeArrowheads="1"/>
          </p:cNvSpPr>
          <p:nvPr/>
        </p:nvSpPr>
        <p:spPr bwMode="auto">
          <a:xfrm>
            <a:off x="8108950" y="4856163"/>
            <a:ext cx="823913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7750" name="Text Box 70"/>
          <p:cNvSpPr txBox="1">
            <a:spLocks noChangeArrowheads="1"/>
          </p:cNvSpPr>
          <p:nvPr/>
        </p:nvSpPr>
        <p:spPr bwMode="auto">
          <a:xfrm>
            <a:off x="8123238" y="4306888"/>
            <a:ext cx="80962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327751" name="Text Box 71"/>
          <p:cNvSpPr txBox="1">
            <a:spLocks noChangeArrowheads="1"/>
          </p:cNvSpPr>
          <p:nvPr/>
        </p:nvSpPr>
        <p:spPr bwMode="auto">
          <a:xfrm>
            <a:off x="2895600" y="2484438"/>
            <a:ext cx="533400" cy="411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27752" name="Text Box 72"/>
          <p:cNvSpPr txBox="1">
            <a:spLocks noChangeArrowheads="1"/>
          </p:cNvSpPr>
          <p:nvPr/>
        </p:nvSpPr>
        <p:spPr bwMode="auto">
          <a:xfrm>
            <a:off x="2895600" y="3978275"/>
            <a:ext cx="533400" cy="4111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5460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7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7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0" grpId="0" animBg="1"/>
      <p:bldP spid="327751" grpId="0" animBg="1"/>
      <p:bldP spid="32775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7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09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10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28712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13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14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15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16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28718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19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8720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1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2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24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5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26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7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28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29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0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31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2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33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4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5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6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37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38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39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0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1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2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43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4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8745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6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7" name="Line 43"/>
          <p:cNvSpPr>
            <a:spLocks noChangeShapeType="1"/>
          </p:cNvSpPr>
          <p:nvPr/>
        </p:nvSpPr>
        <p:spPr bwMode="auto">
          <a:xfrm>
            <a:off x="1963738" y="3835400"/>
            <a:ext cx="0" cy="612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48" name="Line 44"/>
          <p:cNvSpPr>
            <a:spLocks noChangeShapeType="1"/>
          </p:cNvSpPr>
          <p:nvPr/>
        </p:nvSpPr>
        <p:spPr bwMode="auto">
          <a:xfrm flipH="1" flipV="1">
            <a:off x="1028700" y="2584450"/>
            <a:ext cx="754063" cy="8143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28750" name="Oval 4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8751" name="Text Box 4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1119188" y="2160588"/>
            <a:ext cx="1146175" cy="1166812"/>
            <a:chOff x="705" y="1361"/>
            <a:chExt cx="722" cy="735"/>
          </a:xfrm>
        </p:grpSpPr>
        <p:sp>
          <p:nvSpPr>
            <p:cNvPr id="328753" name="Line 49"/>
            <p:cNvSpPr>
              <a:spLocks noChangeShapeType="1"/>
            </p:cNvSpPr>
            <p:nvPr/>
          </p:nvSpPr>
          <p:spPr bwMode="auto">
            <a:xfrm flipH="1">
              <a:off x="705" y="1529"/>
              <a:ext cx="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8754" name="Line 50"/>
            <p:cNvSpPr>
              <a:spLocks noChangeShapeType="1"/>
            </p:cNvSpPr>
            <p:nvPr/>
          </p:nvSpPr>
          <p:spPr bwMode="auto">
            <a:xfrm>
              <a:off x="1237" y="1721"/>
              <a:ext cx="0" cy="37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grpSp>
          <p:nvGrpSpPr>
            <p:cNvPr id="6" name="Group 51"/>
            <p:cNvGrpSpPr>
              <a:grpSpLocks/>
            </p:cNvGrpSpPr>
            <p:nvPr/>
          </p:nvGrpSpPr>
          <p:grpSpPr bwMode="auto">
            <a:xfrm>
              <a:off x="1093" y="1361"/>
              <a:ext cx="334" cy="375"/>
              <a:chOff x="3721" y="3017"/>
              <a:chExt cx="334" cy="375"/>
            </a:xfrm>
          </p:grpSpPr>
          <p:sp>
            <p:nvSpPr>
              <p:cNvPr id="328756" name="Oval 52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8757" name="Text Box 53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706563" y="3270250"/>
            <a:ext cx="530225" cy="595313"/>
            <a:chOff x="3721" y="3017"/>
            <a:chExt cx="334" cy="375"/>
          </a:xfrm>
        </p:grpSpPr>
        <p:sp>
          <p:nvSpPr>
            <p:cNvPr id="328759" name="Oval 5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8760" name="Text Box 5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28762" name="Oval 5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8763" name="Text Box 5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8764" name="Text Box 60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65" name="Line 61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66" name="Line 62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67" name="Line 63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8768" name="Text Box 64"/>
          <p:cNvSpPr txBox="1">
            <a:spLocks noChangeArrowheads="1"/>
          </p:cNvSpPr>
          <p:nvPr/>
        </p:nvSpPr>
        <p:spPr bwMode="auto">
          <a:xfrm>
            <a:off x="8108950" y="4856163"/>
            <a:ext cx="823913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28769" name="Text Box 65"/>
          <p:cNvSpPr txBox="1">
            <a:spLocks noChangeArrowheads="1"/>
          </p:cNvSpPr>
          <p:nvPr/>
        </p:nvSpPr>
        <p:spPr bwMode="auto">
          <a:xfrm>
            <a:off x="8123238" y="4854575"/>
            <a:ext cx="809625" cy="525463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328770" name="Text Box 66"/>
          <p:cNvSpPr txBox="1">
            <a:spLocks noChangeArrowheads="1"/>
          </p:cNvSpPr>
          <p:nvPr/>
        </p:nvSpPr>
        <p:spPr bwMode="auto">
          <a:xfrm>
            <a:off x="2911475" y="4010025"/>
            <a:ext cx="457200" cy="4111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8771" name="Text Box 67"/>
          <p:cNvSpPr txBox="1">
            <a:spLocks noChangeArrowheads="1"/>
          </p:cNvSpPr>
          <p:nvPr/>
        </p:nvSpPr>
        <p:spPr bwMode="auto">
          <a:xfrm>
            <a:off x="2895600" y="2492375"/>
            <a:ext cx="533400" cy="4111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8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221907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2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2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68" grpId="0" animBg="1"/>
      <p:bldP spid="328769" grpId="0" animBg="1"/>
      <p:bldP spid="328770" grpId="0" animBg="1"/>
      <p:bldP spid="32877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29732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34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1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29736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37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38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39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29742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43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29744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45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46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47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48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49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50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1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2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53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4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55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6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57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8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59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0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61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2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63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4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5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6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67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68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29769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70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29772" name="Oval 4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9773" name="Text Box 4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028700" y="2584450"/>
            <a:ext cx="1208088" cy="1863725"/>
            <a:chOff x="648" y="1628"/>
            <a:chExt cx="761" cy="1174"/>
          </a:xfrm>
        </p:grpSpPr>
        <p:sp>
          <p:nvSpPr>
            <p:cNvPr id="329775" name="Line 47"/>
            <p:cNvSpPr>
              <a:spLocks noChangeShapeType="1"/>
            </p:cNvSpPr>
            <p:nvPr/>
          </p:nvSpPr>
          <p:spPr bwMode="auto">
            <a:xfrm>
              <a:off x="1237" y="2416"/>
              <a:ext cx="0" cy="38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29776" name="Line 48"/>
            <p:cNvSpPr>
              <a:spLocks noChangeShapeType="1"/>
            </p:cNvSpPr>
            <p:nvPr/>
          </p:nvSpPr>
          <p:spPr bwMode="auto">
            <a:xfrm flipH="1" flipV="1">
              <a:off x="648" y="1628"/>
              <a:ext cx="475" cy="51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grpSp>
          <p:nvGrpSpPr>
            <p:cNvPr id="6" name="Group 49"/>
            <p:cNvGrpSpPr>
              <a:grpSpLocks/>
            </p:cNvGrpSpPr>
            <p:nvPr/>
          </p:nvGrpSpPr>
          <p:grpSpPr bwMode="auto">
            <a:xfrm>
              <a:off x="1075" y="2060"/>
              <a:ext cx="334" cy="375"/>
              <a:chOff x="3721" y="3017"/>
              <a:chExt cx="334" cy="375"/>
            </a:xfrm>
          </p:grpSpPr>
          <p:sp>
            <p:nvSpPr>
              <p:cNvPr id="329778" name="Oval 50"/>
              <p:cNvSpPr>
                <a:spLocks noChangeArrowheads="1"/>
              </p:cNvSpPr>
              <p:nvPr/>
            </p:nvSpPr>
            <p:spPr bwMode="auto">
              <a:xfrm>
                <a:off x="3721" y="3048"/>
                <a:ext cx="317" cy="317"/>
              </a:xfrm>
              <a:prstGeom prst="ellipse">
                <a:avLst/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accent1">
                      <a:gamma/>
                      <a:shade val="46275"/>
                      <a:invGamma/>
                    </a:schemeClr>
                  </a:gs>
                </a:gsLst>
                <a:path path="rect">
                  <a:fillToRect r="100000" b="100000"/>
                </a:path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endParaRPr lang="zh-CN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329779" name="Text Box 51"/>
              <p:cNvSpPr txBox="1">
                <a:spLocks noChangeArrowheads="1"/>
              </p:cNvSpPr>
              <p:nvPr/>
            </p:nvSpPr>
            <p:spPr bwMode="auto">
              <a:xfrm>
                <a:off x="3763" y="3017"/>
                <a:ext cx="292" cy="3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18000" rIns="0" bIns="10800"/>
              <a:lstStyle/>
              <a:p>
                <a:pPr algn="just" eaLnBrk="0" hangingPunct="0"/>
                <a:r>
                  <a:rPr lang="en-US" altLang="zh-CN" sz="2800" i="1">
                    <a:solidFill>
                      <a:srgbClr val="FFFF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lang="en-US" altLang="zh-CN" sz="2800" baseline="-25000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29781" name="Oval 5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9782" name="Text Box 5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9783" name="Text Box 55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84" name="Line 56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85" name="Line 57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86" name="Line 58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29787" name="Text Box 59"/>
          <p:cNvSpPr txBox="1">
            <a:spLocks noChangeArrowheads="1"/>
          </p:cNvSpPr>
          <p:nvPr/>
        </p:nvSpPr>
        <p:spPr bwMode="auto">
          <a:xfrm>
            <a:off x="2941638" y="2516188"/>
            <a:ext cx="457200" cy="4111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9788" name="Text Box 60"/>
          <p:cNvSpPr txBox="1">
            <a:spLocks noChangeArrowheads="1"/>
          </p:cNvSpPr>
          <p:nvPr/>
        </p:nvSpPr>
        <p:spPr bwMode="auto">
          <a:xfrm>
            <a:off x="2895600" y="4991100"/>
            <a:ext cx="533400" cy="41116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bIns="0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29789" name="Text Box 61"/>
          <p:cNvSpPr txBox="1">
            <a:spLocks noChangeArrowheads="1"/>
          </p:cNvSpPr>
          <p:nvPr/>
        </p:nvSpPr>
        <p:spPr bwMode="auto">
          <a:xfrm>
            <a:off x="8123238" y="4852988"/>
            <a:ext cx="80962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29790" name="Text Box 62"/>
          <p:cNvSpPr txBox="1">
            <a:spLocks noChangeArrowheads="1"/>
          </p:cNvSpPr>
          <p:nvPr/>
        </p:nvSpPr>
        <p:spPr bwMode="auto">
          <a:xfrm>
            <a:off x="8124825" y="4319588"/>
            <a:ext cx="80962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63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412807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9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87" grpId="0" animBg="1"/>
      <p:bldP spid="329788" grpId="0" animBg="1"/>
      <p:bldP spid="329789" grpId="0" animBg="1"/>
      <p:bldP spid="32979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Text Box 2"/>
          <p:cNvSpPr txBox="1">
            <a:spLocks noChangeArrowheads="1"/>
          </p:cNvSpPr>
          <p:nvPr/>
        </p:nvSpPr>
        <p:spPr bwMode="auto">
          <a:xfrm>
            <a:off x="684213" y="1484313"/>
            <a:ext cx="78882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）深度优先生成树                    （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2400" b="1" smtClean="0">
                <a:solidFill>
                  <a:srgbClr val="000000"/>
                </a:solidFill>
                <a:latin typeface="Times New Roman" pitchFamily="18" charset="0"/>
              </a:rPr>
              <a:t>） 广度优先生成树</a:t>
            </a:r>
          </a:p>
        </p:txBody>
      </p:sp>
      <p:sp>
        <p:nvSpPr>
          <p:cNvPr id="385029" name="Line 5"/>
          <p:cNvSpPr>
            <a:spLocks noChangeShapeType="1"/>
          </p:cNvSpPr>
          <p:nvPr/>
        </p:nvSpPr>
        <p:spPr bwMode="auto">
          <a:xfrm flipH="1" flipV="1">
            <a:off x="1098550" y="4730750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30" name="Line 6"/>
          <p:cNvSpPr>
            <a:spLocks noChangeShapeType="1"/>
          </p:cNvSpPr>
          <p:nvPr/>
        </p:nvSpPr>
        <p:spPr bwMode="auto">
          <a:xfrm>
            <a:off x="2608263" y="2613025"/>
            <a:ext cx="523875" cy="744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31" name="Line 7"/>
          <p:cNvSpPr>
            <a:spLocks noChangeShapeType="1"/>
          </p:cNvSpPr>
          <p:nvPr/>
        </p:nvSpPr>
        <p:spPr bwMode="auto">
          <a:xfrm flipH="1">
            <a:off x="900113" y="3644900"/>
            <a:ext cx="576262" cy="8270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201863" y="2128838"/>
            <a:ext cx="530225" cy="595312"/>
            <a:chOff x="3721" y="3017"/>
            <a:chExt cx="334" cy="375"/>
          </a:xfrm>
        </p:grpSpPr>
        <p:sp>
          <p:nvSpPr>
            <p:cNvPr id="385033" name="Oval 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34" name="Text Box 1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055938" y="3255963"/>
            <a:ext cx="530225" cy="595312"/>
            <a:chOff x="3721" y="3017"/>
            <a:chExt cx="334" cy="375"/>
          </a:xfrm>
        </p:grpSpPr>
        <p:sp>
          <p:nvSpPr>
            <p:cNvPr id="385036" name="Oval 1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37" name="Text Box 1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3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1352550" y="3165475"/>
            <a:ext cx="530225" cy="595313"/>
            <a:chOff x="3721" y="3017"/>
            <a:chExt cx="334" cy="375"/>
          </a:xfrm>
        </p:grpSpPr>
        <p:sp>
          <p:nvSpPr>
            <p:cNvPr id="385039" name="Oval 1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40" name="Text Box 1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587375" y="4398963"/>
            <a:ext cx="530225" cy="595312"/>
            <a:chOff x="3721" y="3017"/>
            <a:chExt cx="334" cy="375"/>
          </a:xfrm>
        </p:grpSpPr>
        <p:sp>
          <p:nvSpPr>
            <p:cNvPr id="385042" name="Oval 1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43" name="Text Box 1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4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1852613" y="4398963"/>
            <a:ext cx="530225" cy="595312"/>
            <a:chOff x="3721" y="3017"/>
            <a:chExt cx="334" cy="375"/>
          </a:xfrm>
        </p:grpSpPr>
        <p:sp>
          <p:nvSpPr>
            <p:cNvPr id="385045" name="Oval 2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46" name="Text Box 2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5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2484438" y="4437063"/>
            <a:ext cx="530225" cy="595312"/>
            <a:chOff x="3721" y="3017"/>
            <a:chExt cx="334" cy="375"/>
          </a:xfrm>
        </p:grpSpPr>
        <p:sp>
          <p:nvSpPr>
            <p:cNvPr id="385048" name="Oval 2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49" name="Text Box 2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6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709988" y="4446588"/>
            <a:ext cx="530225" cy="595312"/>
            <a:chOff x="3721" y="3017"/>
            <a:chExt cx="334" cy="375"/>
          </a:xfrm>
        </p:grpSpPr>
        <p:sp>
          <p:nvSpPr>
            <p:cNvPr id="385051" name="Oval 2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52" name="Text Box 2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7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1227138" y="5603875"/>
            <a:ext cx="530225" cy="595313"/>
            <a:chOff x="3721" y="3017"/>
            <a:chExt cx="334" cy="375"/>
          </a:xfrm>
        </p:grpSpPr>
        <p:sp>
          <p:nvSpPr>
            <p:cNvPr id="385054" name="Oval 3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55" name="Text Box 3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8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85056" name="Line 32"/>
          <p:cNvSpPr>
            <a:spLocks noChangeShapeType="1"/>
          </p:cNvSpPr>
          <p:nvPr/>
        </p:nvSpPr>
        <p:spPr bwMode="auto">
          <a:xfrm>
            <a:off x="1709738" y="3695700"/>
            <a:ext cx="395287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57" name="Line 33"/>
          <p:cNvSpPr>
            <a:spLocks noChangeShapeType="1"/>
          </p:cNvSpPr>
          <p:nvPr/>
        </p:nvSpPr>
        <p:spPr bwMode="auto">
          <a:xfrm flipH="1">
            <a:off x="2776538" y="3770313"/>
            <a:ext cx="411162" cy="7286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58" name="Line 34"/>
          <p:cNvSpPr>
            <a:spLocks noChangeShapeType="1"/>
          </p:cNvSpPr>
          <p:nvPr/>
        </p:nvSpPr>
        <p:spPr bwMode="auto">
          <a:xfrm flipH="1" flipV="1">
            <a:off x="2940050" y="4746625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59" name="Line 35"/>
          <p:cNvSpPr>
            <a:spLocks noChangeShapeType="1"/>
          </p:cNvSpPr>
          <p:nvPr/>
        </p:nvSpPr>
        <p:spPr bwMode="auto">
          <a:xfrm>
            <a:off x="917575" y="4945063"/>
            <a:ext cx="395288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60" name="Line 36"/>
          <p:cNvSpPr>
            <a:spLocks noChangeShapeType="1"/>
          </p:cNvSpPr>
          <p:nvPr/>
        </p:nvSpPr>
        <p:spPr bwMode="auto">
          <a:xfrm flipH="1" flipV="1">
            <a:off x="5381625" y="4776788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61" name="Line 37"/>
          <p:cNvSpPr>
            <a:spLocks noChangeShapeType="1"/>
          </p:cNvSpPr>
          <p:nvPr/>
        </p:nvSpPr>
        <p:spPr bwMode="auto">
          <a:xfrm>
            <a:off x="6891338" y="2659063"/>
            <a:ext cx="488950" cy="6985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62" name="Line 38"/>
          <p:cNvSpPr>
            <a:spLocks noChangeShapeType="1"/>
          </p:cNvSpPr>
          <p:nvPr/>
        </p:nvSpPr>
        <p:spPr bwMode="auto">
          <a:xfrm flipH="1">
            <a:off x="6011863" y="2628900"/>
            <a:ext cx="542925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10" name="Group 39"/>
          <p:cNvGrpSpPr>
            <a:grpSpLocks/>
          </p:cNvGrpSpPr>
          <p:nvPr/>
        </p:nvGrpSpPr>
        <p:grpSpPr bwMode="auto">
          <a:xfrm>
            <a:off x="6484938" y="2174875"/>
            <a:ext cx="530225" cy="595313"/>
            <a:chOff x="3721" y="3017"/>
            <a:chExt cx="334" cy="375"/>
          </a:xfrm>
        </p:grpSpPr>
        <p:sp>
          <p:nvSpPr>
            <p:cNvPr id="385064" name="Oval 40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65" name="Text Box 41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1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" name="Group 42"/>
          <p:cNvGrpSpPr>
            <a:grpSpLocks/>
          </p:cNvGrpSpPr>
          <p:nvPr/>
        </p:nvGrpSpPr>
        <p:grpSpPr bwMode="auto">
          <a:xfrm>
            <a:off x="7339013" y="3302000"/>
            <a:ext cx="530225" cy="595313"/>
            <a:chOff x="3721" y="3017"/>
            <a:chExt cx="334" cy="375"/>
          </a:xfrm>
        </p:grpSpPr>
        <p:sp>
          <p:nvSpPr>
            <p:cNvPr id="385067" name="Oval 43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68" name="Text Box 44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3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45"/>
          <p:cNvGrpSpPr>
            <a:grpSpLocks/>
          </p:cNvGrpSpPr>
          <p:nvPr/>
        </p:nvGrpSpPr>
        <p:grpSpPr bwMode="auto">
          <a:xfrm>
            <a:off x="5651500" y="3213100"/>
            <a:ext cx="530225" cy="595313"/>
            <a:chOff x="3721" y="3017"/>
            <a:chExt cx="334" cy="375"/>
          </a:xfrm>
        </p:grpSpPr>
        <p:sp>
          <p:nvSpPr>
            <p:cNvPr id="385070" name="Oval 46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71" name="Text Box 47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2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4870450" y="4445000"/>
            <a:ext cx="530225" cy="595313"/>
            <a:chOff x="3721" y="3017"/>
            <a:chExt cx="334" cy="375"/>
          </a:xfrm>
        </p:grpSpPr>
        <p:sp>
          <p:nvSpPr>
            <p:cNvPr id="385073" name="Oval 49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74" name="Text Box 50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4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6135688" y="4445000"/>
            <a:ext cx="530225" cy="595313"/>
            <a:chOff x="3721" y="3017"/>
            <a:chExt cx="334" cy="375"/>
          </a:xfrm>
        </p:grpSpPr>
        <p:sp>
          <p:nvSpPr>
            <p:cNvPr id="385076" name="Oval 52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77" name="Text Box 53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5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734175" y="4475163"/>
            <a:ext cx="530225" cy="595312"/>
            <a:chOff x="3721" y="3017"/>
            <a:chExt cx="334" cy="375"/>
          </a:xfrm>
        </p:grpSpPr>
        <p:sp>
          <p:nvSpPr>
            <p:cNvPr id="385079" name="Oval 55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80" name="Text Box 56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6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6" name="Group 57"/>
          <p:cNvGrpSpPr>
            <a:grpSpLocks/>
          </p:cNvGrpSpPr>
          <p:nvPr/>
        </p:nvGrpSpPr>
        <p:grpSpPr bwMode="auto">
          <a:xfrm>
            <a:off x="7993063" y="4492625"/>
            <a:ext cx="530225" cy="595313"/>
            <a:chOff x="3721" y="3017"/>
            <a:chExt cx="334" cy="375"/>
          </a:xfrm>
        </p:grpSpPr>
        <p:sp>
          <p:nvSpPr>
            <p:cNvPr id="385082" name="Oval 58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83" name="Text Box 59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7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7" name="Group 60"/>
          <p:cNvGrpSpPr>
            <a:grpSpLocks/>
          </p:cNvGrpSpPr>
          <p:nvPr/>
        </p:nvGrpSpPr>
        <p:grpSpPr bwMode="auto">
          <a:xfrm>
            <a:off x="5510213" y="5649913"/>
            <a:ext cx="530225" cy="595312"/>
            <a:chOff x="3721" y="3017"/>
            <a:chExt cx="334" cy="375"/>
          </a:xfrm>
        </p:grpSpPr>
        <p:sp>
          <p:nvSpPr>
            <p:cNvPr id="385085" name="Oval 61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mtClean="0">
                <a:solidFill>
                  <a:srgbClr val="FFFFFF"/>
                </a:solidFill>
                <a:ea typeface="华文行楷" pitchFamily="2" charset="-122"/>
              </a:endParaRPr>
            </a:p>
          </p:txBody>
        </p:sp>
        <p:sp>
          <p:nvSpPr>
            <p:cNvPr id="385086" name="Text Box 62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CC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CC"/>
                  </a:solidFill>
                  <a:latin typeface="Times New Roman" pitchFamily="18" charset="0"/>
                </a:rPr>
                <a:t>8</a:t>
              </a:r>
              <a:endParaRPr lang="en-US" altLang="zh-CN" sz="2800" b="1" smtClean="0">
                <a:solidFill>
                  <a:srgbClr val="00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85087" name="Line 63"/>
          <p:cNvSpPr>
            <a:spLocks noChangeShapeType="1"/>
          </p:cNvSpPr>
          <p:nvPr/>
        </p:nvSpPr>
        <p:spPr bwMode="auto">
          <a:xfrm>
            <a:off x="5992813" y="3741738"/>
            <a:ext cx="395287" cy="776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88" name="Line 64"/>
          <p:cNvSpPr>
            <a:spLocks noChangeShapeType="1"/>
          </p:cNvSpPr>
          <p:nvPr/>
        </p:nvSpPr>
        <p:spPr bwMode="auto">
          <a:xfrm flipH="1">
            <a:off x="7059613" y="3816350"/>
            <a:ext cx="411162" cy="7286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89" name="Line 65"/>
          <p:cNvSpPr>
            <a:spLocks noChangeShapeType="1"/>
          </p:cNvSpPr>
          <p:nvPr/>
        </p:nvSpPr>
        <p:spPr bwMode="auto">
          <a:xfrm flipH="1" flipV="1">
            <a:off x="7223125" y="4792663"/>
            <a:ext cx="763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0" name="Line 66"/>
          <p:cNvSpPr>
            <a:spLocks noChangeShapeType="1"/>
          </p:cNvSpPr>
          <p:nvPr/>
        </p:nvSpPr>
        <p:spPr bwMode="auto">
          <a:xfrm>
            <a:off x="5200650" y="4991100"/>
            <a:ext cx="395288" cy="776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1" name="Line 67"/>
          <p:cNvSpPr>
            <a:spLocks noChangeShapeType="1"/>
          </p:cNvSpPr>
          <p:nvPr/>
        </p:nvSpPr>
        <p:spPr bwMode="auto">
          <a:xfrm flipH="1">
            <a:off x="1692275" y="2492375"/>
            <a:ext cx="501650" cy="717550"/>
          </a:xfrm>
          <a:prstGeom prst="lin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2" name="Line 68"/>
          <p:cNvSpPr>
            <a:spLocks noChangeShapeType="1"/>
          </p:cNvSpPr>
          <p:nvPr/>
        </p:nvSpPr>
        <p:spPr bwMode="auto">
          <a:xfrm flipH="1">
            <a:off x="900113" y="3644900"/>
            <a:ext cx="531812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3" name="Line 69"/>
          <p:cNvSpPr>
            <a:spLocks noChangeShapeType="1"/>
          </p:cNvSpPr>
          <p:nvPr/>
        </p:nvSpPr>
        <p:spPr bwMode="auto">
          <a:xfrm flipH="1" flipV="1">
            <a:off x="1068388" y="4725988"/>
            <a:ext cx="7747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4" name="Line 70"/>
          <p:cNvSpPr>
            <a:spLocks noChangeShapeType="1"/>
          </p:cNvSpPr>
          <p:nvPr/>
        </p:nvSpPr>
        <p:spPr bwMode="auto">
          <a:xfrm flipH="1" flipV="1">
            <a:off x="915988" y="4938713"/>
            <a:ext cx="409575" cy="7921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5" name="Line 71"/>
          <p:cNvSpPr>
            <a:spLocks noChangeShapeType="1"/>
          </p:cNvSpPr>
          <p:nvPr/>
        </p:nvSpPr>
        <p:spPr bwMode="auto">
          <a:xfrm flipH="1" flipV="1">
            <a:off x="2606675" y="2606675"/>
            <a:ext cx="531813" cy="7604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6" name="Line 72"/>
          <p:cNvSpPr>
            <a:spLocks noChangeShapeType="1"/>
          </p:cNvSpPr>
          <p:nvPr/>
        </p:nvSpPr>
        <p:spPr bwMode="auto">
          <a:xfrm flipV="1">
            <a:off x="2771775" y="3779838"/>
            <a:ext cx="398463" cy="7143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7" name="Line 73"/>
          <p:cNvSpPr>
            <a:spLocks noChangeShapeType="1"/>
          </p:cNvSpPr>
          <p:nvPr/>
        </p:nvSpPr>
        <p:spPr bwMode="auto">
          <a:xfrm>
            <a:off x="2938463" y="4738688"/>
            <a:ext cx="793750" cy="31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8" name="Line 74"/>
          <p:cNvSpPr>
            <a:spLocks noChangeShapeType="1"/>
          </p:cNvSpPr>
          <p:nvPr/>
        </p:nvSpPr>
        <p:spPr bwMode="auto">
          <a:xfrm flipH="1">
            <a:off x="6037263" y="2635250"/>
            <a:ext cx="501650" cy="7175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099" name="Line 75"/>
          <p:cNvSpPr>
            <a:spLocks noChangeShapeType="1"/>
          </p:cNvSpPr>
          <p:nvPr/>
        </p:nvSpPr>
        <p:spPr bwMode="auto">
          <a:xfrm>
            <a:off x="6888163" y="2667000"/>
            <a:ext cx="534987" cy="74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0" name="Line 76"/>
          <p:cNvSpPr>
            <a:spLocks noChangeShapeType="1"/>
          </p:cNvSpPr>
          <p:nvPr/>
        </p:nvSpPr>
        <p:spPr bwMode="auto">
          <a:xfrm flipH="1">
            <a:off x="5076825" y="3644900"/>
            <a:ext cx="646113" cy="863600"/>
          </a:xfrm>
          <a:prstGeom prst="lin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1" name="Line 77"/>
          <p:cNvSpPr>
            <a:spLocks noChangeShapeType="1"/>
          </p:cNvSpPr>
          <p:nvPr/>
        </p:nvSpPr>
        <p:spPr bwMode="auto">
          <a:xfrm>
            <a:off x="5989638" y="3748088"/>
            <a:ext cx="398462" cy="777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2" name="Line 78"/>
          <p:cNvSpPr>
            <a:spLocks noChangeShapeType="1"/>
          </p:cNvSpPr>
          <p:nvPr/>
        </p:nvSpPr>
        <p:spPr bwMode="auto">
          <a:xfrm flipH="1">
            <a:off x="7059613" y="3824288"/>
            <a:ext cx="409575" cy="7016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3" name="Line 79"/>
          <p:cNvSpPr>
            <a:spLocks noChangeShapeType="1"/>
          </p:cNvSpPr>
          <p:nvPr/>
        </p:nvSpPr>
        <p:spPr bwMode="auto">
          <a:xfrm>
            <a:off x="7740650" y="3789363"/>
            <a:ext cx="431800" cy="71913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4" name="Line 80"/>
          <p:cNvSpPr>
            <a:spLocks noChangeShapeType="1"/>
          </p:cNvSpPr>
          <p:nvPr/>
        </p:nvSpPr>
        <p:spPr bwMode="auto">
          <a:xfrm>
            <a:off x="5214938" y="4997450"/>
            <a:ext cx="368300" cy="777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6" name="Line 82"/>
          <p:cNvSpPr>
            <a:spLocks noChangeShapeType="1"/>
          </p:cNvSpPr>
          <p:nvPr/>
        </p:nvSpPr>
        <p:spPr bwMode="auto">
          <a:xfrm flipH="1">
            <a:off x="1692275" y="2565400"/>
            <a:ext cx="503238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7" name="Line 83"/>
          <p:cNvSpPr>
            <a:spLocks noChangeShapeType="1"/>
          </p:cNvSpPr>
          <p:nvPr/>
        </p:nvSpPr>
        <p:spPr bwMode="auto">
          <a:xfrm flipH="1" flipV="1">
            <a:off x="3419475" y="3789363"/>
            <a:ext cx="504825" cy="719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09" name="Line 85"/>
          <p:cNvSpPr>
            <a:spLocks noChangeShapeType="1"/>
          </p:cNvSpPr>
          <p:nvPr/>
        </p:nvSpPr>
        <p:spPr bwMode="auto">
          <a:xfrm flipH="1">
            <a:off x="5148263" y="3716338"/>
            <a:ext cx="576262" cy="792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5111" name="Line 87"/>
          <p:cNvSpPr>
            <a:spLocks noChangeShapeType="1"/>
          </p:cNvSpPr>
          <p:nvPr/>
        </p:nvSpPr>
        <p:spPr bwMode="auto">
          <a:xfrm>
            <a:off x="7740650" y="3860800"/>
            <a:ext cx="43180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37640791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8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5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85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5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85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5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85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85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8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85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8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91" grpId="0" animBg="1"/>
      <p:bldP spid="385092" grpId="0" animBg="1"/>
      <p:bldP spid="385093" grpId="0" animBg="1"/>
      <p:bldP spid="385094" grpId="0" animBg="1"/>
      <p:bldP spid="385095" grpId="0" animBg="1"/>
      <p:bldP spid="385096" grpId="0" animBg="1"/>
      <p:bldP spid="385097" grpId="0" animBg="1"/>
      <p:bldP spid="385098" grpId="0" animBg="1"/>
      <p:bldP spid="385099" grpId="0" animBg="1"/>
      <p:bldP spid="385100" grpId="0" animBg="1"/>
      <p:bldP spid="385101" grpId="0" animBg="1"/>
      <p:bldP spid="385102" grpId="0" animBg="1"/>
      <p:bldP spid="385103" grpId="0" animBg="1"/>
      <p:bldP spid="38510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427038" y="1281113"/>
            <a:ext cx="59547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  <p:sp>
        <p:nvSpPr>
          <p:cNvPr id="330756" name="Text Box 4"/>
          <p:cNvSpPr txBox="1">
            <a:spLocks noChangeArrowheads="1"/>
          </p:cNvSpPr>
          <p:nvPr/>
        </p:nvSpPr>
        <p:spPr bwMode="auto">
          <a:xfrm>
            <a:off x="2597150" y="2422525"/>
            <a:ext cx="18415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1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4</a:t>
            </a:r>
          </a:p>
          <a:p>
            <a:pPr algn="just">
              <a:lnSpc>
                <a:spcPct val="135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57" name="Text Box 5"/>
          <p:cNvSpPr txBox="1">
            <a:spLocks noChangeArrowheads="1"/>
          </p:cNvSpPr>
          <p:nvPr/>
        </p:nvSpPr>
        <p:spPr bwMode="auto">
          <a:xfrm>
            <a:off x="2947988" y="2028825"/>
            <a:ext cx="270033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in  vertex firstedge</a:t>
            </a:r>
            <a:endParaRPr lang="en-US" altLang="zh-CN" sz="20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58" name="Rectangle 6"/>
          <p:cNvSpPr>
            <a:spLocks noChangeArrowheads="1"/>
          </p:cNvSpPr>
          <p:nvPr/>
        </p:nvSpPr>
        <p:spPr bwMode="auto">
          <a:xfrm>
            <a:off x="2859088" y="2420938"/>
            <a:ext cx="1614487" cy="2998787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0" tIns="0" rIns="0" bIns="0"/>
          <a:lstStyle/>
          <a:p>
            <a:pPr algn="just">
              <a:lnSpc>
                <a:spcPct val="136000"/>
              </a:lnSpc>
            </a:pPr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A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 i="1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B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C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D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E</a:t>
            </a:r>
            <a:endParaRPr lang="en-US" altLang="zh-CN" sz="2400">
              <a:solidFill>
                <a:srgbClr val="17347D"/>
              </a:solidFill>
              <a:latin typeface="Angsana New" panose="02020603050405020304" pitchFamily="18" charset="-34"/>
              <a:ea typeface="宋体" panose="02010600030101010101" pitchFamily="2" charset="-122"/>
              <a:cs typeface="Angsana New" panose="02020603050405020304" pitchFamily="18" charset="-34"/>
            </a:endParaRPr>
          </a:p>
          <a:p>
            <a:pPr algn="just">
              <a:lnSpc>
                <a:spcPct val="136000"/>
              </a:lnSpc>
            </a:pP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0     </a:t>
            </a:r>
            <a:r>
              <a:rPr lang="en-US" altLang="zh-CN" sz="2400" i="1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F</a:t>
            </a:r>
            <a:r>
              <a:rPr lang="en-US" altLang="zh-CN" sz="2400" baseline="-250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    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854325" y="2935288"/>
            <a:ext cx="1606550" cy="1997075"/>
            <a:chOff x="2048" y="1849"/>
            <a:chExt cx="955" cy="1258"/>
          </a:xfrm>
        </p:grpSpPr>
        <p:sp>
          <p:nvSpPr>
            <p:cNvPr id="330760" name="Line 8"/>
            <p:cNvSpPr>
              <a:spLocks noChangeShapeType="1"/>
            </p:cNvSpPr>
            <p:nvPr/>
          </p:nvSpPr>
          <p:spPr bwMode="auto">
            <a:xfrm>
              <a:off x="2051" y="1849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30761" name="Line 9"/>
            <p:cNvSpPr>
              <a:spLocks noChangeShapeType="1"/>
            </p:cNvSpPr>
            <p:nvPr/>
          </p:nvSpPr>
          <p:spPr bwMode="auto">
            <a:xfrm>
              <a:off x="2053" y="2160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30762" name="Line 10"/>
            <p:cNvSpPr>
              <a:spLocks noChangeShapeType="1"/>
            </p:cNvSpPr>
            <p:nvPr/>
          </p:nvSpPr>
          <p:spPr bwMode="auto">
            <a:xfrm>
              <a:off x="2053" y="2792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30763" name="Line 11"/>
            <p:cNvSpPr>
              <a:spLocks noChangeShapeType="1"/>
            </p:cNvSpPr>
            <p:nvPr/>
          </p:nvSpPr>
          <p:spPr bwMode="auto">
            <a:xfrm>
              <a:off x="2049" y="3107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30764" name="Line 12"/>
            <p:cNvSpPr>
              <a:spLocks noChangeShapeType="1"/>
            </p:cNvSpPr>
            <p:nvPr/>
          </p:nvSpPr>
          <p:spPr bwMode="auto">
            <a:xfrm>
              <a:off x="2048" y="2481"/>
              <a:ext cx="95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3432175" y="2420938"/>
            <a:ext cx="539750" cy="2976562"/>
            <a:chOff x="5264" y="8070"/>
            <a:chExt cx="526" cy="2609"/>
          </a:xfrm>
        </p:grpSpPr>
        <p:sp>
          <p:nvSpPr>
            <p:cNvPr id="330766" name="Line 14"/>
            <p:cNvSpPr>
              <a:spLocks noChangeShapeType="1"/>
            </p:cNvSpPr>
            <p:nvPr/>
          </p:nvSpPr>
          <p:spPr bwMode="auto">
            <a:xfrm>
              <a:off x="5264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  <p:sp>
          <p:nvSpPr>
            <p:cNvPr id="330767" name="Line 15"/>
            <p:cNvSpPr>
              <a:spLocks noChangeShapeType="1"/>
            </p:cNvSpPr>
            <p:nvPr/>
          </p:nvSpPr>
          <p:spPr bwMode="auto">
            <a:xfrm>
              <a:off x="5789" y="8070"/>
              <a:ext cx="1" cy="2609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10800" rIns="0" bIns="10800"/>
            <a:lstStyle/>
            <a:p>
              <a:endParaRPr lang="zh-CN" altLang="en-US">
                <a:solidFill>
                  <a:srgbClr val="17347D"/>
                </a:solidFill>
              </a:endParaRPr>
            </a:p>
          </p:txBody>
        </p:sp>
      </p:grpSp>
      <p:sp>
        <p:nvSpPr>
          <p:cNvPr id="330768" name="Line 16"/>
          <p:cNvSpPr>
            <a:spLocks noChangeShapeType="1"/>
          </p:cNvSpPr>
          <p:nvPr/>
        </p:nvSpPr>
        <p:spPr bwMode="auto">
          <a:xfrm>
            <a:off x="4149725" y="31877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69" name="Line 17"/>
          <p:cNvSpPr>
            <a:spLocks noChangeShapeType="1"/>
          </p:cNvSpPr>
          <p:nvPr/>
        </p:nvSpPr>
        <p:spPr bwMode="auto">
          <a:xfrm>
            <a:off x="4149725" y="3721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0" name="Line 18"/>
          <p:cNvSpPr>
            <a:spLocks noChangeShapeType="1"/>
          </p:cNvSpPr>
          <p:nvPr/>
        </p:nvSpPr>
        <p:spPr bwMode="auto">
          <a:xfrm>
            <a:off x="4159250" y="41910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1" name="Text Box 19"/>
          <p:cNvSpPr txBox="1">
            <a:spLocks noChangeArrowheads="1"/>
          </p:cNvSpPr>
          <p:nvPr/>
        </p:nvSpPr>
        <p:spPr bwMode="auto">
          <a:xfrm>
            <a:off x="4735513" y="29225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72" name="Line 20"/>
          <p:cNvSpPr>
            <a:spLocks noChangeShapeType="1"/>
          </p:cNvSpPr>
          <p:nvPr/>
        </p:nvSpPr>
        <p:spPr bwMode="auto">
          <a:xfrm>
            <a:off x="5135563" y="291465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3" name="Text Box 21"/>
          <p:cNvSpPr txBox="1">
            <a:spLocks noChangeArrowheads="1"/>
          </p:cNvSpPr>
          <p:nvPr/>
        </p:nvSpPr>
        <p:spPr bwMode="auto">
          <a:xfrm>
            <a:off x="5854700" y="2957513"/>
            <a:ext cx="773113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74" name="Line 22"/>
          <p:cNvSpPr>
            <a:spLocks noChangeShapeType="1"/>
          </p:cNvSpPr>
          <p:nvPr/>
        </p:nvSpPr>
        <p:spPr bwMode="auto">
          <a:xfrm>
            <a:off x="6254750" y="2947988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5" name="Line 23"/>
          <p:cNvSpPr>
            <a:spLocks noChangeShapeType="1"/>
          </p:cNvSpPr>
          <p:nvPr/>
        </p:nvSpPr>
        <p:spPr bwMode="auto">
          <a:xfrm flipV="1">
            <a:off x="5259388" y="3198813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6" name="Text Box 24"/>
          <p:cNvSpPr txBox="1">
            <a:spLocks noChangeArrowheads="1"/>
          </p:cNvSpPr>
          <p:nvPr/>
        </p:nvSpPr>
        <p:spPr bwMode="auto">
          <a:xfrm>
            <a:off x="4735513" y="343693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77" name="Line 25"/>
          <p:cNvSpPr>
            <a:spLocks noChangeShapeType="1"/>
          </p:cNvSpPr>
          <p:nvPr/>
        </p:nvSpPr>
        <p:spPr bwMode="auto">
          <a:xfrm>
            <a:off x="5135563" y="34290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78" name="Text Box 26"/>
          <p:cNvSpPr txBox="1">
            <a:spLocks noChangeArrowheads="1"/>
          </p:cNvSpPr>
          <p:nvPr/>
        </p:nvSpPr>
        <p:spPr bwMode="auto">
          <a:xfrm>
            <a:off x="4735513" y="3952875"/>
            <a:ext cx="773112" cy="441325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0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79" name="Line 27"/>
          <p:cNvSpPr>
            <a:spLocks noChangeShapeType="1"/>
          </p:cNvSpPr>
          <p:nvPr/>
        </p:nvSpPr>
        <p:spPr bwMode="auto">
          <a:xfrm>
            <a:off x="5135563" y="3965575"/>
            <a:ext cx="0" cy="4238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0" name="Text Box 28"/>
          <p:cNvSpPr txBox="1">
            <a:spLocks noChangeArrowheads="1"/>
          </p:cNvSpPr>
          <p:nvPr/>
        </p:nvSpPr>
        <p:spPr bwMode="auto">
          <a:xfrm>
            <a:off x="5854700" y="398621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81" name="Line 29"/>
          <p:cNvSpPr>
            <a:spLocks noChangeShapeType="1"/>
          </p:cNvSpPr>
          <p:nvPr/>
        </p:nvSpPr>
        <p:spPr bwMode="auto">
          <a:xfrm>
            <a:off x="6254750" y="3978275"/>
            <a:ext cx="0" cy="4413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2" name="Line 30"/>
          <p:cNvSpPr>
            <a:spLocks noChangeShapeType="1"/>
          </p:cNvSpPr>
          <p:nvPr/>
        </p:nvSpPr>
        <p:spPr bwMode="auto">
          <a:xfrm flipV="1">
            <a:off x="5259388" y="4229100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3" name="Line 31"/>
          <p:cNvSpPr>
            <a:spLocks noChangeShapeType="1"/>
          </p:cNvSpPr>
          <p:nvPr/>
        </p:nvSpPr>
        <p:spPr bwMode="auto">
          <a:xfrm>
            <a:off x="4167188" y="4708525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4" name="Text Box 32"/>
          <p:cNvSpPr txBox="1">
            <a:spLocks noChangeArrowheads="1"/>
          </p:cNvSpPr>
          <p:nvPr/>
        </p:nvSpPr>
        <p:spPr bwMode="auto">
          <a:xfrm>
            <a:off x="4729163" y="4484688"/>
            <a:ext cx="773112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2  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85" name="Line 33"/>
          <p:cNvSpPr>
            <a:spLocks noChangeShapeType="1"/>
          </p:cNvSpPr>
          <p:nvPr/>
        </p:nvSpPr>
        <p:spPr bwMode="auto">
          <a:xfrm>
            <a:off x="5129213" y="4497388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6" name="Text Box 34"/>
          <p:cNvSpPr txBox="1">
            <a:spLocks noChangeArrowheads="1"/>
          </p:cNvSpPr>
          <p:nvPr/>
        </p:nvSpPr>
        <p:spPr bwMode="auto">
          <a:xfrm>
            <a:off x="5856288" y="34671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87" name="Line 35"/>
          <p:cNvSpPr>
            <a:spLocks noChangeShapeType="1"/>
          </p:cNvSpPr>
          <p:nvPr/>
        </p:nvSpPr>
        <p:spPr bwMode="auto">
          <a:xfrm>
            <a:off x="6256338" y="3479800"/>
            <a:ext cx="0" cy="4429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8" name="Line 36"/>
          <p:cNvSpPr>
            <a:spLocks noChangeShapeType="1"/>
          </p:cNvSpPr>
          <p:nvPr/>
        </p:nvSpPr>
        <p:spPr bwMode="auto">
          <a:xfrm flipV="1">
            <a:off x="5259388" y="3730625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89" name="Line 37"/>
          <p:cNvSpPr>
            <a:spLocks noChangeShapeType="1"/>
          </p:cNvSpPr>
          <p:nvPr/>
        </p:nvSpPr>
        <p:spPr bwMode="auto">
          <a:xfrm>
            <a:off x="5256213" y="4719638"/>
            <a:ext cx="5826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90" name="Text Box 38"/>
          <p:cNvSpPr txBox="1">
            <a:spLocks noChangeArrowheads="1"/>
          </p:cNvSpPr>
          <p:nvPr/>
        </p:nvSpPr>
        <p:spPr bwMode="auto">
          <a:xfrm>
            <a:off x="5859463" y="4495800"/>
            <a:ext cx="773112" cy="442913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3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91" name="Line 39"/>
          <p:cNvSpPr>
            <a:spLocks noChangeShapeType="1"/>
          </p:cNvSpPr>
          <p:nvPr/>
        </p:nvSpPr>
        <p:spPr bwMode="auto">
          <a:xfrm>
            <a:off x="6259513" y="4487863"/>
            <a:ext cx="0" cy="425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92" name="Text Box 40"/>
          <p:cNvSpPr txBox="1">
            <a:spLocks noChangeArrowheads="1"/>
          </p:cNvSpPr>
          <p:nvPr/>
        </p:nvSpPr>
        <p:spPr bwMode="auto">
          <a:xfrm>
            <a:off x="6962775" y="4487863"/>
            <a:ext cx="773113" cy="442912"/>
          </a:xfrm>
          <a:prstGeom prst="rect">
            <a:avLst/>
          </a:prstGeom>
          <a:solidFill>
            <a:schemeClr val="hlink"/>
          </a:solidFill>
          <a:ln w="2857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pPr algn="just"/>
            <a:r>
              <a:rPr lang="zh-CN" altLang="en-US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 </a:t>
            </a:r>
            <a:r>
              <a:rPr lang="en-US" altLang="zh-CN" sz="2400">
                <a:solidFill>
                  <a:srgbClr val="17347D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ngsana New" panose="02020603050405020304" pitchFamily="18" charset="-34"/>
              </a:rPr>
              <a:t>5  ∧</a:t>
            </a:r>
            <a:endParaRPr lang="en-US" altLang="zh-CN" sz="2400">
              <a:solidFill>
                <a:srgbClr val="17347D"/>
              </a:solidFill>
              <a:cs typeface="Angsana New" panose="02020603050405020304" pitchFamily="18" charset="-34"/>
            </a:endParaRPr>
          </a:p>
        </p:txBody>
      </p:sp>
      <p:sp>
        <p:nvSpPr>
          <p:cNvPr id="330793" name="Line 41"/>
          <p:cNvSpPr>
            <a:spLocks noChangeShapeType="1"/>
          </p:cNvSpPr>
          <p:nvPr/>
        </p:nvSpPr>
        <p:spPr bwMode="auto">
          <a:xfrm>
            <a:off x="7362825" y="4500563"/>
            <a:ext cx="0" cy="442912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0800" rIns="0" bIns="10800"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794" name="Line 42"/>
          <p:cNvSpPr>
            <a:spLocks noChangeShapeType="1"/>
          </p:cNvSpPr>
          <p:nvPr/>
        </p:nvSpPr>
        <p:spPr bwMode="auto">
          <a:xfrm flipV="1">
            <a:off x="6381750" y="4751388"/>
            <a:ext cx="5810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20713" y="2109788"/>
            <a:ext cx="530225" cy="595312"/>
            <a:chOff x="3721" y="3017"/>
            <a:chExt cx="334" cy="375"/>
          </a:xfrm>
        </p:grpSpPr>
        <p:sp>
          <p:nvSpPr>
            <p:cNvPr id="330796" name="Oval 44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0797" name="Text Box 45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1695450" y="4418013"/>
            <a:ext cx="530225" cy="595312"/>
            <a:chOff x="3721" y="3017"/>
            <a:chExt cx="334" cy="375"/>
          </a:xfrm>
        </p:grpSpPr>
        <p:sp>
          <p:nvSpPr>
            <p:cNvPr id="330799" name="Oval 47"/>
            <p:cNvSpPr>
              <a:spLocks noChangeArrowheads="1"/>
            </p:cNvSpPr>
            <p:nvPr/>
          </p:nvSpPr>
          <p:spPr bwMode="auto">
            <a:xfrm>
              <a:off x="3721" y="3048"/>
              <a:ext cx="317" cy="317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0800" name="Text Box 48"/>
            <p:cNvSpPr txBox="1">
              <a:spLocks noChangeArrowheads="1"/>
            </p:cNvSpPr>
            <p:nvPr/>
          </p:nvSpPr>
          <p:spPr bwMode="auto">
            <a:xfrm>
              <a:off x="3763" y="3017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algn="just" eaLnBrk="0" hangingPunct="0"/>
              <a:r>
                <a:rPr lang="en-US" altLang="zh-CN" sz="2800" i="1">
                  <a:solidFill>
                    <a:srgbClr val="FF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aseline="-250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30801" name="Text Box 49"/>
          <p:cNvSpPr txBox="1">
            <a:spLocks noChangeArrowheads="1"/>
          </p:cNvSpPr>
          <p:nvPr/>
        </p:nvSpPr>
        <p:spPr bwMode="auto">
          <a:xfrm>
            <a:off x="8107363" y="2540000"/>
            <a:ext cx="854075" cy="284321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  <a:p>
            <a:pPr>
              <a:spcBef>
                <a:spcPct val="50000"/>
              </a:spcBef>
            </a:pPr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802" name="Line 50"/>
          <p:cNvSpPr>
            <a:spLocks noChangeShapeType="1"/>
          </p:cNvSpPr>
          <p:nvPr/>
        </p:nvSpPr>
        <p:spPr bwMode="auto">
          <a:xfrm>
            <a:off x="8107363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803" name="Line 51"/>
          <p:cNvSpPr>
            <a:spLocks noChangeShapeType="1"/>
          </p:cNvSpPr>
          <p:nvPr/>
        </p:nvSpPr>
        <p:spPr bwMode="auto">
          <a:xfrm>
            <a:off x="8959850" y="2540000"/>
            <a:ext cx="0" cy="2865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804" name="Line 52"/>
          <p:cNvSpPr>
            <a:spLocks noChangeShapeType="1"/>
          </p:cNvSpPr>
          <p:nvPr/>
        </p:nvSpPr>
        <p:spPr bwMode="auto">
          <a:xfrm>
            <a:off x="8107363" y="53911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17347D"/>
              </a:solidFill>
            </a:endParaRPr>
          </a:p>
        </p:txBody>
      </p:sp>
      <p:sp>
        <p:nvSpPr>
          <p:cNvPr id="330805" name="Text Box 53"/>
          <p:cNvSpPr txBox="1">
            <a:spLocks noChangeArrowheads="1"/>
          </p:cNvSpPr>
          <p:nvPr/>
        </p:nvSpPr>
        <p:spPr bwMode="auto">
          <a:xfrm>
            <a:off x="8137525" y="4852988"/>
            <a:ext cx="80962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30806" name="Text Box 54"/>
          <p:cNvSpPr txBox="1">
            <a:spLocks noChangeArrowheads="1"/>
          </p:cNvSpPr>
          <p:nvPr/>
        </p:nvSpPr>
        <p:spPr bwMode="auto">
          <a:xfrm>
            <a:off x="8124825" y="4319588"/>
            <a:ext cx="809625" cy="525462"/>
          </a:xfrm>
          <a:prstGeom prst="rect">
            <a:avLst/>
          </a:prstGeom>
          <a:solidFill>
            <a:schemeClr val="hlink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17347D"/>
                </a:solidFill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55" name="Text Box 69"/>
          <p:cNvSpPr txBox="1">
            <a:spLocks noChangeArrowheads="1"/>
          </p:cNvSpPr>
          <p:nvPr/>
        </p:nvSpPr>
        <p:spPr bwMode="auto">
          <a:xfrm>
            <a:off x="2051720" y="139279"/>
            <a:ext cx="5784105" cy="769441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应用举例</a:t>
            </a:r>
            <a:r>
              <a:rPr lang="en-US" altLang="zh-CN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4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拓扑排序</a:t>
            </a:r>
          </a:p>
        </p:txBody>
      </p:sp>
    </p:spTree>
    <p:extLst>
      <p:ext uri="{BB962C8B-B14F-4D97-AF65-F5344CB8AC3E}">
        <p14:creationId xmlns:p14="http://schemas.microsoft.com/office/powerpoint/2010/main" val="1035018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805" grpId="0" animBg="1"/>
      <p:bldP spid="33080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拓扑排序算法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 smtClean="0"/>
              <a:t> 以</a:t>
            </a:r>
            <a:r>
              <a:rPr lang="zh-CN" altLang="en-US" dirty="0"/>
              <a:t>邻接表作存储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 栈</a:t>
            </a:r>
            <a:r>
              <a:rPr lang="en-US" altLang="zh-CN" dirty="0"/>
              <a:t>S</a:t>
            </a:r>
            <a:r>
              <a:rPr lang="zh-CN" altLang="en-US" dirty="0"/>
              <a:t>初始化；累加器</a:t>
            </a:r>
            <a:r>
              <a:rPr lang="en-US" altLang="zh-CN" dirty="0"/>
              <a:t>count</a:t>
            </a:r>
            <a:r>
              <a:rPr lang="zh-CN" altLang="en-US" dirty="0"/>
              <a:t>初始化；</a:t>
            </a:r>
          </a:p>
          <a:p>
            <a:pPr lvl="1"/>
            <a:r>
              <a:rPr lang="zh-CN" altLang="en-US" dirty="0" smtClean="0"/>
              <a:t> 扫描</a:t>
            </a:r>
            <a:r>
              <a:rPr lang="zh-CN" altLang="en-US" dirty="0"/>
              <a:t>顶点表</a:t>
            </a:r>
            <a:r>
              <a:rPr lang="zh-CN" altLang="en-US" dirty="0" smtClean="0"/>
              <a:t>，将所有</a:t>
            </a:r>
            <a:r>
              <a:rPr lang="zh-CN" altLang="en-US" dirty="0"/>
              <a:t>入度为</a:t>
            </a:r>
            <a:r>
              <a:rPr lang="en-US" altLang="zh-CN" dirty="0"/>
              <a:t>0</a:t>
            </a:r>
            <a:r>
              <a:rPr lang="zh-CN" altLang="en-US" dirty="0"/>
              <a:t>的顶点进栈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非空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时循环：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输出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栈顶元素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并退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栈，</a:t>
            </a:r>
            <a:r>
              <a:rPr lang="zh-CN" altLang="en-US" dirty="0"/>
              <a:t>累加器加</a:t>
            </a:r>
            <a:r>
              <a:rPr lang="en-US" altLang="zh-CN" dirty="0"/>
              <a:t>1</a:t>
            </a:r>
            <a:r>
              <a:rPr lang="zh-CN" altLang="en-US" dirty="0" smtClean="0"/>
              <a:t>；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在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邻接表中查找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的直接后继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，把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的入度为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则进栈</a:t>
            </a:r>
          </a:p>
          <a:p>
            <a:pPr lvl="1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重复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上述操作直至栈空为止。若栈空时输出的顶点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个数不是</a:t>
            </a:r>
            <a:r>
              <a:rPr lang="en-US" altLang="zh-C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，则有向图有环；否则，拓扑排序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完毕。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4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存储结构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邻接表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71801" y="1052736"/>
            <a:ext cx="6192812" cy="5581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17347D"/>
                </a:solidFill>
              </a:rPr>
              <a:t>t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ypedef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EdgeNode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/*</a:t>
            </a:r>
            <a:r>
              <a:rPr lang="zh-CN" altLang="en-US" sz="2000" b="1" dirty="0" smtClean="0">
                <a:solidFill>
                  <a:srgbClr val="17347D"/>
                </a:solidFill>
              </a:rPr>
              <a:t>边表结点*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/</a:t>
            </a: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int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adjvex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;//</a:t>
            </a:r>
            <a:r>
              <a:rPr lang="zh-CN" altLang="en-US" sz="2000" b="1" dirty="0" smtClean="0">
                <a:solidFill>
                  <a:srgbClr val="17347D"/>
                </a:solidFill>
              </a:rPr>
              <a:t>邻接点域，存储该顶点对应的下标</a:t>
            </a:r>
            <a:endParaRPr lang="en-US" altLang="zh-CN" sz="2000" b="1" dirty="0" smtClean="0">
              <a:solidFill>
                <a:srgbClr val="17347D"/>
              </a:solidFill>
            </a:endParaRPr>
          </a:p>
          <a:p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int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weight;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struct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EdgeNode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*next;</a:t>
            </a: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}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EdgeNode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</a:t>
            </a:r>
          </a:p>
          <a:p>
            <a:pPr>
              <a:spcBef>
                <a:spcPts val="1000"/>
              </a:spcBef>
            </a:pPr>
            <a:r>
              <a:rPr lang="en-US" altLang="zh-CN" sz="2000" b="1" dirty="0" err="1" smtClean="0">
                <a:solidFill>
                  <a:srgbClr val="17347D"/>
                </a:solidFill>
              </a:rPr>
              <a:t>typedef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>
                <a:solidFill>
                  <a:srgbClr val="17347D"/>
                </a:solidFill>
              </a:rPr>
              <a:t>struct</a:t>
            </a:r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</a:rPr>
              <a:t>Vertex</a:t>
            </a:r>
            <a:r>
              <a:rPr lang="en-US" altLang="zh-CN" sz="2000" b="1" dirty="0" err="1" smtClean="0">
                <a:solidFill>
                  <a:srgbClr val="0000FF"/>
                </a:solidFill>
              </a:rPr>
              <a:t>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/*</a:t>
            </a:r>
            <a:r>
              <a:rPr lang="zh-CN" altLang="en-US" sz="2000" b="1" dirty="0" smtClean="0">
                <a:solidFill>
                  <a:srgbClr val="17347D"/>
                </a:solidFill>
              </a:rPr>
              <a:t>顶点表</a:t>
            </a:r>
            <a:r>
              <a:rPr lang="zh-CN" altLang="en-US" sz="2000" b="1" dirty="0">
                <a:solidFill>
                  <a:srgbClr val="17347D"/>
                </a:solidFill>
              </a:rPr>
              <a:t>结点*</a:t>
            </a:r>
            <a:r>
              <a:rPr lang="en-US" altLang="zh-CN" sz="2000" b="1" dirty="0">
                <a:solidFill>
                  <a:srgbClr val="17347D"/>
                </a:solidFill>
              </a:rPr>
              <a:t>/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int</a:t>
            </a:r>
            <a:r>
              <a:rPr lang="en-US" altLang="zh-CN" sz="2000" b="1" dirty="0">
                <a:solidFill>
                  <a:srgbClr val="FF0000"/>
                </a:solidFill>
              </a:rPr>
              <a:t> in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;  //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顶点的入度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r>
              <a:rPr lang="en-US" altLang="zh-CN" sz="2000" b="1" dirty="0">
                <a:solidFill>
                  <a:srgbClr val="17347D"/>
                </a:solidFill>
              </a:rPr>
              <a:t>       </a:t>
            </a:r>
            <a:r>
              <a:rPr lang="en-US" altLang="zh-CN" sz="2000" b="1" dirty="0" err="1">
                <a:solidFill>
                  <a:srgbClr val="17347D"/>
                </a:solidFill>
              </a:rPr>
              <a:t>int</a:t>
            </a:r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data;  //</a:t>
            </a:r>
            <a:r>
              <a:rPr lang="zh-CN" altLang="en-US" sz="2000" b="1" dirty="0" smtClean="0">
                <a:solidFill>
                  <a:srgbClr val="17347D"/>
                </a:solidFill>
              </a:rPr>
              <a:t>顶点域，存储顶点信息</a:t>
            </a:r>
            <a:endParaRPr lang="en-US" altLang="zh-CN" sz="2000" b="1" dirty="0">
              <a:solidFill>
                <a:srgbClr val="17347D"/>
              </a:solidFill>
            </a:endParaRP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   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EdgeNode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*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firstedge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;//</a:t>
            </a:r>
            <a:r>
              <a:rPr lang="zh-CN" altLang="en-US" sz="2000" b="1" dirty="0" smtClean="0">
                <a:solidFill>
                  <a:srgbClr val="17347D"/>
                </a:solidFill>
              </a:rPr>
              <a:t>边表头指针</a:t>
            </a:r>
            <a:endParaRPr lang="en-US" altLang="zh-CN" sz="2000" b="1" dirty="0">
              <a:solidFill>
                <a:srgbClr val="17347D"/>
              </a:solidFill>
            </a:endParaRP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}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VertexNode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AdjList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[MAXVEX];</a:t>
            </a:r>
          </a:p>
          <a:p>
            <a:pPr>
              <a:spcBef>
                <a:spcPts val="1000"/>
              </a:spcBef>
            </a:pPr>
            <a:r>
              <a:rPr lang="en-US" altLang="zh-CN" sz="2000" b="1" dirty="0" err="1" smtClean="0">
                <a:solidFill>
                  <a:srgbClr val="17347D"/>
                </a:solidFill>
              </a:rPr>
              <a:t>typedef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struct</a:t>
            </a:r>
            <a:endParaRPr lang="en-US" altLang="zh-CN" sz="2000" b="1" dirty="0" smtClean="0">
              <a:solidFill>
                <a:srgbClr val="17347D"/>
              </a:solidFill>
            </a:endParaRP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{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AdjList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adjList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</a:t>
            </a:r>
          </a:p>
          <a:p>
            <a:r>
              <a:rPr lang="en-US" altLang="zh-CN" sz="2000" b="1" dirty="0">
                <a:solidFill>
                  <a:srgbClr val="17347D"/>
                </a:solidFill>
              </a:rPr>
              <a:t> 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  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int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numVertexes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, 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numEdges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</a:t>
            </a:r>
          </a:p>
          <a:p>
            <a:r>
              <a:rPr lang="en-US" altLang="zh-CN" sz="2000" b="1" dirty="0" smtClean="0">
                <a:solidFill>
                  <a:srgbClr val="17347D"/>
                </a:solidFill>
              </a:rPr>
              <a:t>}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graphAdjList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,*</a:t>
            </a:r>
            <a:r>
              <a:rPr lang="en-US" altLang="zh-CN" sz="2000" b="1" dirty="0" err="1" smtClean="0">
                <a:solidFill>
                  <a:srgbClr val="17347D"/>
                </a:solidFill>
              </a:rPr>
              <a:t>GraphAdjList</a:t>
            </a:r>
            <a:r>
              <a:rPr lang="en-US" altLang="zh-CN" sz="2000" b="1" dirty="0" smtClean="0">
                <a:solidFill>
                  <a:srgbClr val="17347D"/>
                </a:solidFill>
              </a:rPr>
              <a:t>;</a:t>
            </a:r>
            <a:endParaRPr lang="en-US" altLang="zh-CN" sz="2000" b="1" dirty="0">
              <a:solidFill>
                <a:srgbClr val="1734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39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</a:t>
            </a:r>
            <a:r>
              <a:rPr lang="zh-CN" altLang="en-US" dirty="0" smtClean="0"/>
              <a:t>排序算法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37527" y="1124744"/>
            <a:ext cx="8217357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//</a:t>
            </a:r>
            <a:r>
              <a:rPr lang="zh-CN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拓扑排序，若</a:t>
            </a:r>
            <a:r>
              <a:rPr lang="en-US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GL</a:t>
            </a:r>
            <a:r>
              <a:rPr lang="zh-CN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无回路，则输出拓扑排序序列并返回</a:t>
            </a:r>
            <a:r>
              <a:rPr lang="en-US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OK</a:t>
            </a:r>
            <a:r>
              <a:rPr lang="zh-CN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，若有回路返回</a:t>
            </a:r>
            <a:r>
              <a:rPr lang="en-US" altLang="zh-CN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ERROR</a:t>
            </a:r>
            <a:endParaRPr lang="zh-CN" altLang="zh-CN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Status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TopologicalSort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(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GraphAdjList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GL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) </a:t>
            </a:r>
            <a:r>
              <a:rPr lang="en-US" altLang="zh-CN" sz="1600" b="1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{</a:t>
            </a:r>
            <a:endParaRPr lang="zh-CN" altLang="zh-CN" sz="16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EdgeNode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*e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   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, k, </a:t>
            </a:r>
            <a:r>
              <a:rPr lang="en-US" altLang="zh-CN" sz="1600" kern="100" dirty="0" err="1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gettop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   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top=0; //</a:t>
            </a:r>
            <a:r>
              <a:rPr lang="zh-CN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用于栈指针下标</a:t>
            </a: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count=0;//</a:t>
            </a:r>
            <a:r>
              <a:rPr lang="zh-CN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用于统计输出顶点的个数</a:t>
            </a: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*stack;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stack=(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*)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malloc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(GL-&gt;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numVertexes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*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sizeof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(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int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));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for(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=0;i&lt;GL-&gt;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numVertexes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++)</a:t>
            </a:r>
            <a:endParaRPr lang="zh-CN" altLang="zh-CN" sz="1600" b="1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if(GL-&gt;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adjList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[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].in==0)</a:t>
            </a:r>
            <a:endParaRPr lang="zh-CN" altLang="zh-CN" sz="1600" b="1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26670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stack[++top]=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//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将入度为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0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的顶点入栈</a:t>
            </a:r>
          </a:p>
          <a:p>
            <a:pPr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</a:t>
            </a:r>
            <a:r>
              <a:rPr lang="en-US" altLang="zh-CN" sz="1600" b="1" kern="100" dirty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while(top!=0)</a:t>
            </a:r>
            <a:endParaRPr lang="zh-CN" altLang="zh-CN" sz="16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{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gettop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=stack[top--];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printf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(“%d-&gt;”,GL-&gt;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adjList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[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gettop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].data); //</a:t>
            </a:r>
            <a:r>
              <a:rPr lang="zh-CN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打印此顶点</a:t>
            </a: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count++;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for(e=GL-&gt;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adjList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[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gettop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].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firstedge;e;e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=e-&gt;next)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 {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   k=e-&gt;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adjvex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</a:t>
            </a:r>
            <a:endParaRPr lang="zh-CN" altLang="zh-CN" sz="1600" b="1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   if( !(--GL-&gt;</a:t>
            </a:r>
            <a:r>
              <a:rPr lang="en-US" altLang="zh-CN" sz="1600" b="1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adjList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[k].in)) //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将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k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号顶点邻接点的入度减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1</a:t>
            </a:r>
            <a:endParaRPr lang="zh-CN" altLang="zh-CN" sz="1600" b="1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     stack[++top]=k;//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若为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0</a:t>
            </a:r>
            <a:r>
              <a:rPr lang="zh-CN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，则入栈</a:t>
            </a:r>
          </a:p>
          <a:p>
            <a:pPr indent="4000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}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}</a:t>
            </a:r>
            <a:endParaRPr lang="zh-CN" altLang="zh-CN" sz="1600" kern="100" dirty="0">
              <a:solidFill>
                <a:srgbClr val="17347D"/>
              </a:solidFill>
              <a:latin typeface="Calibri"/>
              <a:ea typeface="宋体"/>
              <a:cs typeface="Times New Roman"/>
            </a:endParaRPr>
          </a:p>
          <a:p>
            <a:pPr indent="133350" algn="just"/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if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(count&lt; GL-&gt;</a:t>
            </a:r>
            <a:r>
              <a:rPr lang="en-US" altLang="zh-CN" sz="1600" kern="100" dirty="0" err="1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numVertexes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)        </a:t>
            </a:r>
            <a:r>
              <a:rPr lang="en-US" altLang="zh-CN" sz="1600" b="1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return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ERROR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  </a:t>
            </a:r>
            <a:r>
              <a:rPr lang="en-US" altLang="zh-CN" sz="1600" b="1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else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     </a:t>
            </a:r>
            <a:r>
              <a:rPr lang="en-US" altLang="zh-CN" sz="1600" kern="100" dirty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return OK</a:t>
            </a:r>
            <a:r>
              <a:rPr lang="en-US" altLang="zh-CN" sz="1600" kern="100" dirty="0" smtClean="0">
                <a:solidFill>
                  <a:srgbClr val="17347D"/>
                </a:solidFill>
                <a:latin typeface="Calibri"/>
                <a:ea typeface="宋体"/>
                <a:cs typeface="Times New Roman"/>
              </a:rPr>
              <a:t>;     </a:t>
            </a:r>
            <a:r>
              <a:rPr lang="en-US" altLang="zh-CN" sz="1600" b="1" kern="100" dirty="0" smtClean="0">
                <a:solidFill>
                  <a:srgbClr val="FF0000"/>
                </a:solidFill>
                <a:latin typeface="Calibri"/>
                <a:ea typeface="宋体"/>
                <a:cs typeface="Times New Roman"/>
              </a:rPr>
              <a:t>}</a:t>
            </a:r>
            <a:endParaRPr lang="zh-CN" altLang="zh-CN" sz="1600" b="1" kern="100" dirty="0">
              <a:solidFill>
                <a:srgbClr val="FF0000"/>
              </a:solidFill>
              <a:latin typeface="Calibri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0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AOE</a:t>
            </a:r>
            <a:r>
              <a:rPr lang="zh-CN" altLang="en-US" dirty="0"/>
              <a:t>网</a:t>
            </a:r>
            <a:r>
              <a:rPr lang="en-US" altLang="zh-CN" dirty="0"/>
              <a:t>(Activity  On Edges)</a:t>
            </a:r>
          </a:p>
          <a:p>
            <a:pPr lvl="1"/>
            <a:r>
              <a:rPr lang="zh-CN" altLang="en-US" dirty="0" smtClean="0"/>
              <a:t>也称</a:t>
            </a:r>
            <a:r>
              <a:rPr lang="zh-CN" altLang="en-US" dirty="0" smtClean="0">
                <a:solidFill>
                  <a:srgbClr val="0000FF"/>
                </a:solidFill>
              </a:rPr>
              <a:t>边</a:t>
            </a:r>
            <a:r>
              <a:rPr lang="zh-CN" altLang="en-US" dirty="0">
                <a:solidFill>
                  <a:srgbClr val="0000FF"/>
                </a:solidFill>
              </a:rPr>
              <a:t>表示活动的</a:t>
            </a:r>
            <a:r>
              <a:rPr lang="zh-CN" altLang="en-US" dirty="0" smtClean="0">
                <a:solidFill>
                  <a:srgbClr val="0000FF"/>
                </a:solidFill>
              </a:rPr>
              <a:t>网络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AOE</a:t>
            </a:r>
            <a:r>
              <a:rPr lang="zh-CN" altLang="en-US" dirty="0"/>
              <a:t>网是一个带权的有向无环图，其中顶点表示事件，弧表示活动，权表示活动</a:t>
            </a:r>
            <a:r>
              <a:rPr lang="zh-CN" altLang="en-US" dirty="0" smtClean="0"/>
              <a:t>持续时间。</a:t>
            </a:r>
            <a:endParaRPr lang="en-US" altLang="zh-CN" dirty="0" smtClean="0"/>
          </a:p>
          <a:p>
            <a:pPr lvl="1"/>
            <a:r>
              <a:rPr lang="en-US" altLang="zh-CN" dirty="0"/>
              <a:t>AOE</a:t>
            </a:r>
            <a:r>
              <a:rPr lang="zh-CN" altLang="en-US" dirty="0" smtClean="0"/>
              <a:t>网可用来估算工程的完成时间。</a:t>
            </a:r>
            <a:endParaRPr lang="zh-CN" altLang="en-US" dirty="0"/>
          </a:p>
          <a:p>
            <a:pPr lvl="2"/>
            <a:r>
              <a:rPr lang="zh-CN" altLang="en-US" dirty="0" smtClean="0"/>
              <a:t>例</a:t>
            </a:r>
            <a:r>
              <a:rPr lang="en-US" altLang="zh-CN" dirty="0" smtClean="0"/>
              <a:t>:</a:t>
            </a:r>
            <a:r>
              <a:rPr lang="zh-CN" altLang="en-US" dirty="0" smtClean="0"/>
              <a:t>设</a:t>
            </a:r>
            <a:r>
              <a:rPr lang="zh-CN" altLang="en-US" dirty="0"/>
              <a:t>一个工程有</a:t>
            </a:r>
            <a:r>
              <a:rPr lang="en-US" altLang="zh-CN" dirty="0"/>
              <a:t>11</a:t>
            </a:r>
            <a:r>
              <a:rPr lang="zh-CN" altLang="en-US" dirty="0"/>
              <a:t>项活动，</a:t>
            </a:r>
            <a:r>
              <a:rPr lang="en-US" altLang="zh-CN" dirty="0"/>
              <a:t>9</a:t>
            </a:r>
            <a:r>
              <a:rPr lang="zh-CN" altLang="en-US" dirty="0"/>
              <a:t>个事件</a:t>
            </a:r>
          </a:p>
          <a:p>
            <a:pPr lvl="3"/>
            <a:r>
              <a:rPr lang="zh-CN" altLang="en-US" sz="2200" dirty="0" smtClean="0"/>
              <a:t>完成</a:t>
            </a:r>
            <a:r>
              <a:rPr lang="zh-CN" altLang="en-US" sz="2200" dirty="0"/>
              <a:t>整项工程至少需要多少时间？</a:t>
            </a:r>
          </a:p>
          <a:p>
            <a:pPr lvl="3"/>
            <a:r>
              <a:rPr lang="zh-CN" altLang="en-US" sz="2200" dirty="0" smtClean="0"/>
              <a:t>哪些</a:t>
            </a:r>
            <a:r>
              <a:rPr lang="zh-CN" altLang="en-US" sz="2200" dirty="0"/>
              <a:t>活动是影响工程进度的关键？</a:t>
            </a:r>
          </a:p>
          <a:p>
            <a:endParaRPr lang="zh-CN" altLang="en-US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2627784" y="4874455"/>
            <a:ext cx="6033634" cy="1938921"/>
            <a:chOff x="2346" y="2560"/>
            <a:chExt cx="2867" cy="1527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346" y="2560"/>
              <a:ext cx="2867" cy="1527"/>
              <a:chOff x="2368" y="2793"/>
              <a:chExt cx="2867" cy="1527"/>
            </a:xfrm>
          </p:grpSpPr>
          <p:sp>
            <p:nvSpPr>
              <p:cNvPr id="17" name="Oval 7"/>
              <p:cNvSpPr>
                <a:spLocks noChangeArrowheads="1"/>
              </p:cNvSpPr>
              <p:nvPr/>
            </p:nvSpPr>
            <p:spPr bwMode="auto">
              <a:xfrm>
                <a:off x="5046" y="3156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9</a:t>
                </a:r>
              </a:p>
            </p:txBody>
          </p:sp>
          <p:sp>
            <p:nvSpPr>
              <p:cNvPr id="18" name="Oval 8"/>
              <p:cNvSpPr>
                <a:spLocks noChangeArrowheads="1"/>
              </p:cNvSpPr>
              <p:nvPr/>
            </p:nvSpPr>
            <p:spPr bwMode="auto">
              <a:xfrm>
                <a:off x="4319" y="351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8</a:t>
                </a:r>
              </a:p>
            </p:txBody>
          </p:sp>
          <p:sp>
            <p:nvSpPr>
              <p:cNvPr id="19" name="Oval 9"/>
              <p:cNvSpPr>
                <a:spLocks noChangeArrowheads="1"/>
              </p:cNvSpPr>
              <p:nvPr/>
            </p:nvSpPr>
            <p:spPr bwMode="auto">
              <a:xfrm>
                <a:off x="4304" y="2793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7</a:t>
                </a:r>
              </a:p>
            </p:txBody>
          </p:sp>
          <p:sp>
            <p:nvSpPr>
              <p:cNvPr id="20" name="Oval 10"/>
              <p:cNvSpPr>
                <a:spLocks noChangeArrowheads="1"/>
              </p:cNvSpPr>
              <p:nvPr/>
            </p:nvSpPr>
            <p:spPr bwMode="auto">
              <a:xfrm>
                <a:off x="3711" y="409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6</a:t>
                </a:r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996" y="4098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4</a:t>
                </a:r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3715" y="3247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5</a:t>
                </a:r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3010" y="3565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3</a:t>
                </a:r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2995" y="2816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</a:t>
                </a:r>
              </a:p>
            </p:txBody>
          </p:sp>
          <p:sp>
            <p:nvSpPr>
              <p:cNvPr id="25" name="Oval 15"/>
              <p:cNvSpPr>
                <a:spLocks noChangeArrowheads="1"/>
              </p:cNvSpPr>
              <p:nvPr/>
            </p:nvSpPr>
            <p:spPr bwMode="auto">
              <a:xfrm>
                <a:off x="2368" y="3235"/>
                <a:ext cx="189" cy="222"/>
              </a:xfrm>
              <a:prstGeom prst="ellips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</a:t>
                </a:r>
              </a:p>
            </p:txBody>
          </p:sp>
          <p:sp>
            <p:nvSpPr>
              <p:cNvPr id="26" name="Line 16"/>
              <p:cNvSpPr>
                <a:spLocks noChangeShapeType="1"/>
              </p:cNvSpPr>
              <p:nvPr/>
            </p:nvSpPr>
            <p:spPr bwMode="auto">
              <a:xfrm flipV="1">
                <a:off x="2534" y="2989"/>
                <a:ext cx="489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Line 17"/>
              <p:cNvSpPr>
                <a:spLocks noChangeShapeType="1"/>
              </p:cNvSpPr>
              <p:nvPr/>
            </p:nvSpPr>
            <p:spPr bwMode="auto">
              <a:xfrm>
                <a:off x="2545" y="3377"/>
                <a:ext cx="466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489" y="3444"/>
                <a:ext cx="534" cy="7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3189" y="2955"/>
                <a:ext cx="534" cy="334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 flipV="1">
                <a:off x="3212" y="3389"/>
                <a:ext cx="500" cy="288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" name="Line 21"/>
              <p:cNvSpPr>
                <a:spLocks noChangeShapeType="1"/>
              </p:cNvSpPr>
              <p:nvPr/>
            </p:nvSpPr>
            <p:spPr bwMode="auto">
              <a:xfrm>
                <a:off x="3178" y="4166"/>
                <a:ext cx="545" cy="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 flipV="1">
                <a:off x="3889" y="2955"/>
                <a:ext cx="423" cy="345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889" y="3400"/>
                <a:ext cx="467" cy="211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>
                <a:off x="4489" y="2900"/>
                <a:ext cx="645" cy="278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" name="Line 25"/>
              <p:cNvSpPr>
                <a:spLocks noChangeShapeType="1"/>
              </p:cNvSpPr>
              <p:nvPr/>
            </p:nvSpPr>
            <p:spPr bwMode="auto">
              <a:xfrm flipV="1">
                <a:off x="4512" y="3333"/>
                <a:ext cx="566" cy="300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" name="Line 26"/>
              <p:cNvSpPr>
                <a:spLocks noChangeShapeType="1"/>
              </p:cNvSpPr>
              <p:nvPr/>
            </p:nvSpPr>
            <p:spPr bwMode="auto">
              <a:xfrm flipV="1">
                <a:off x="3856" y="3733"/>
                <a:ext cx="511" cy="389"/>
              </a:xfrm>
              <a:prstGeom prst="line">
                <a:avLst/>
              </a:prstGeom>
              <a:noFill/>
              <a:ln w="9525">
                <a:solidFill>
                  <a:srgbClr val="66006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" name="Text Box 27"/>
            <p:cNvSpPr txBox="1">
              <a:spLocks noChangeArrowheads="1"/>
            </p:cNvSpPr>
            <p:nvPr/>
          </p:nvSpPr>
          <p:spPr bwMode="auto">
            <a:xfrm rot="-1936531">
              <a:off x="2510" y="2716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a1=6</a:t>
              </a:r>
            </a:p>
          </p:txBody>
        </p:sp>
        <p:sp>
          <p:nvSpPr>
            <p:cNvPr id="7" name="Text Box 28"/>
            <p:cNvSpPr txBox="1">
              <a:spLocks noChangeArrowheads="1"/>
            </p:cNvSpPr>
            <p:nvPr/>
          </p:nvSpPr>
          <p:spPr bwMode="auto">
            <a:xfrm rot="1789981">
              <a:off x="2564" y="3061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a2=4</a:t>
              </a:r>
            </a:p>
          </p:txBody>
        </p:sp>
        <p:sp>
          <p:nvSpPr>
            <p:cNvPr id="8" name="Text Box 29"/>
            <p:cNvSpPr txBox="1">
              <a:spLocks noChangeArrowheads="1"/>
            </p:cNvSpPr>
            <p:nvPr/>
          </p:nvSpPr>
          <p:spPr bwMode="auto">
            <a:xfrm rot="3002352">
              <a:off x="2431" y="3450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a3=5</a:t>
              </a:r>
            </a:p>
          </p:txBody>
        </p:sp>
        <p:sp>
          <p:nvSpPr>
            <p:cNvPr id="9" name="Text Box 30"/>
            <p:cNvSpPr txBox="1">
              <a:spLocks noChangeArrowheads="1"/>
            </p:cNvSpPr>
            <p:nvPr/>
          </p:nvSpPr>
          <p:spPr bwMode="auto">
            <a:xfrm rot="2110140">
              <a:off x="3253" y="2694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a4=1</a:t>
              </a:r>
            </a:p>
          </p:txBody>
        </p:sp>
        <p:sp>
          <p:nvSpPr>
            <p:cNvPr id="10" name="Text Box 31"/>
            <p:cNvSpPr txBox="1">
              <a:spLocks noChangeArrowheads="1"/>
            </p:cNvSpPr>
            <p:nvPr/>
          </p:nvSpPr>
          <p:spPr bwMode="auto">
            <a:xfrm rot="-1937475">
              <a:off x="3121" y="3106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a5=1</a:t>
              </a:r>
            </a:p>
          </p:txBody>
        </p:sp>
        <p:sp>
          <p:nvSpPr>
            <p:cNvPr id="11" name="Text Box 32"/>
            <p:cNvSpPr txBox="1">
              <a:spLocks noChangeArrowheads="1"/>
            </p:cNvSpPr>
            <p:nvPr/>
          </p:nvSpPr>
          <p:spPr bwMode="auto">
            <a:xfrm>
              <a:off x="3198" y="3739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a6=2</a:t>
              </a:r>
            </a:p>
          </p:txBody>
        </p:sp>
        <p:sp>
          <p:nvSpPr>
            <p:cNvPr id="12" name="Text Box 33"/>
            <p:cNvSpPr txBox="1">
              <a:spLocks noChangeArrowheads="1"/>
            </p:cNvSpPr>
            <p:nvPr/>
          </p:nvSpPr>
          <p:spPr bwMode="auto">
            <a:xfrm rot="-2384498">
              <a:off x="3786" y="2717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a7=9</a:t>
              </a:r>
            </a:p>
          </p:txBody>
        </p:sp>
        <p:sp>
          <p:nvSpPr>
            <p:cNvPr id="13" name="Text Box 34"/>
            <p:cNvSpPr txBox="1">
              <a:spLocks noChangeArrowheads="1"/>
            </p:cNvSpPr>
            <p:nvPr/>
          </p:nvSpPr>
          <p:spPr bwMode="auto">
            <a:xfrm rot="1348562">
              <a:off x="3910" y="3061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a8=7</a:t>
              </a:r>
            </a:p>
          </p:txBody>
        </p:sp>
        <p:sp>
          <p:nvSpPr>
            <p:cNvPr id="14" name="Text Box 35"/>
            <p:cNvSpPr txBox="1">
              <a:spLocks noChangeArrowheads="1"/>
            </p:cNvSpPr>
            <p:nvPr/>
          </p:nvSpPr>
          <p:spPr bwMode="auto">
            <a:xfrm rot="-2273448">
              <a:off x="3809" y="3517"/>
              <a:ext cx="43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a9=4</a:t>
              </a:r>
            </a:p>
          </p:txBody>
        </p:sp>
        <p:sp>
          <p:nvSpPr>
            <p:cNvPr id="15" name="Text Box 36"/>
            <p:cNvSpPr txBox="1">
              <a:spLocks noChangeArrowheads="1"/>
            </p:cNvSpPr>
            <p:nvPr/>
          </p:nvSpPr>
          <p:spPr bwMode="auto">
            <a:xfrm rot="1332095">
              <a:off x="4521" y="2594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a10=2</a:t>
              </a:r>
            </a:p>
          </p:txBody>
        </p:sp>
        <p:sp>
          <p:nvSpPr>
            <p:cNvPr id="16" name="Text Box 37"/>
            <p:cNvSpPr txBox="1">
              <a:spLocks noChangeArrowheads="1"/>
            </p:cNvSpPr>
            <p:nvPr/>
          </p:nvSpPr>
          <p:spPr bwMode="auto">
            <a:xfrm rot="-1493477">
              <a:off x="4554" y="3184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a11=4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44388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Text Box 2"/>
          <p:cNvSpPr txBox="1">
            <a:spLocks noChangeArrowheads="1"/>
          </p:cNvSpPr>
          <p:nvPr/>
        </p:nvSpPr>
        <p:spPr bwMode="auto">
          <a:xfrm>
            <a:off x="2087563" y="4149080"/>
            <a:ext cx="5883275" cy="24955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72000" tIns="10800" rIns="0" bIns="10800"/>
          <a:lstStyle/>
          <a:p>
            <a:pPr algn="just"/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事件               事件含义</a:t>
            </a:r>
            <a:endParaRPr lang="zh-CN" altLang="en-US" sz="2400" b="1" dirty="0">
              <a:solidFill>
                <a:schemeClr val="tx1"/>
              </a:solidFill>
              <a:latin typeface="Angsana New" pitchFamily="18" charset="-34"/>
              <a:ea typeface="宋体" charset="-122"/>
              <a:cs typeface="Angsana New" pitchFamily="18" charset="-34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1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开工</a:t>
            </a:r>
            <a:endParaRPr lang="zh-CN" altLang="en-US" sz="2400" b="1" baseline="-25000" dirty="0">
              <a:solidFill>
                <a:schemeClr val="tx1"/>
              </a:solidFill>
              <a:latin typeface="Angsana New" pitchFamily="18" charset="-34"/>
              <a:ea typeface="宋体" charset="-122"/>
              <a:cs typeface="Angsana New" pitchFamily="18" charset="-34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2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活动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完成，活动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4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可以开始</a:t>
            </a:r>
            <a:endParaRPr lang="zh-CN" altLang="en-US" sz="2400" b="1" baseline="-25000" dirty="0">
              <a:solidFill>
                <a:schemeClr val="tx1"/>
              </a:solidFill>
              <a:latin typeface="Angsana New" pitchFamily="18" charset="-34"/>
              <a:ea typeface="宋体" charset="-122"/>
              <a:cs typeface="Angsana New" pitchFamily="18" charset="-34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3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活动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完成，活动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5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可以开始</a:t>
            </a:r>
            <a:endParaRPr lang="zh-CN" altLang="en-US" sz="2400" b="1" baseline="-25000" dirty="0">
              <a:solidFill>
                <a:schemeClr val="tx1"/>
              </a:solidFill>
              <a:latin typeface="Angsana New" pitchFamily="18" charset="-34"/>
              <a:ea typeface="宋体" charset="-122"/>
              <a:cs typeface="Angsana New" pitchFamily="18" charset="-34"/>
            </a:endParaRPr>
          </a:p>
          <a:p>
            <a:pPr algn="just">
              <a:lnSpc>
                <a:spcPct val="112000"/>
              </a:lnSpc>
            </a:pPr>
            <a:r>
              <a:rPr lang="zh-CN" altLang="en-US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…      ………</a:t>
            </a:r>
            <a:endParaRPr lang="en-US" altLang="zh-CN" sz="2400" b="1" baseline="-25000" dirty="0">
              <a:solidFill>
                <a:schemeClr val="tx1"/>
              </a:solidFill>
              <a:latin typeface="Angsana New" pitchFamily="18" charset="-34"/>
              <a:ea typeface="宋体" charset="-122"/>
              <a:cs typeface="Angsana New" pitchFamily="18" charset="-34"/>
            </a:endParaRPr>
          </a:p>
          <a:p>
            <a:pPr algn="just">
              <a:lnSpc>
                <a:spcPct val="112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 v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9        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活动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10</a:t>
            </a:r>
            <a:r>
              <a: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 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和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a</a:t>
            </a:r>
            <a:r>
              <a:rPr lang="en-US" altLang="zh-CN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Angsana New" pitchFamily="18" charset="-34"/>
              </a:rPr>
              <a:t>完成，整个工程完成</a:t>
            </a:r>
            <a:endParaRPr lang="zh-CN" altLang="en-US" sz="2400" b="1" dirty="0">
              <a:solidFill>
                <a:schemeClr val="tx1"/>
              </a:solidFill>
              <a:cs typeface="Angsana New" pitchFamily="18" charset="-34"/>
            </a:endParaRPr>
          </a:p>
        </p:txBody>
      </p:sp>
      <p:sp>
        <p:nvSpPr>
          <p:cNvPr id="333827" name="Line 3"/>
          <p:cNvSpPr>
            <a:spLocks noChangeShapeType="1"/>
          </p:cNvSpPr>
          <p:nvPr/>
        </p:nvSpPr>
        <p:spPr bwMode="auto">
          <a:xfrm flipV="1">
            <a:off x="2087563" y="4585643"/>
            <a:ext cx="5881687" cy="158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333828" name="Line 4"/>
          <p:cNvSpPr>
            <a:spLocks noChangeShapeType="1"/>
          </p:cNvSpPr>
          <p:nvPr/>
        </p:nvSpPr>
        <p:spPr bwMode="auto">
          <a:xfrm flipH="1">
            <a:off x="2786063" y="4161780"/>
            <a:ext cx="1587" cy="24828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10800" rIns="0" bIns="10800"/>
          <a:lstStyle/>
          <a:p>
            <a:endParaRPr lang="zh-CN" altLang="en-US"/>
          </a:p>
        </p:txBody>
      </p:sp>
      <p:sp>
        <p:nvSpPr>
          <p:cNvPr id="333829" name="Text Box 5"/>
          <p:cNvSpPr txBox="1">
            <a:spLocks noChangeArrowheads="1"/>
          </p:cNvSpPr>
          <p:nvPr/>
        </p:nvSpPr>
        <p:spPr bwMode="auto">
          <a:xfrm>
            <a:off x="440506" y="1124744"/>
            <a:ext cx="36274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宋体" charset="-122"/>
              </a:rPr>
              <a:t>AOE</a:t>
            </a:r>
            <a:r>
              <a:rPr lang="zh-CN" altLang="en-US" sz="3200" dirty="0">
                <a:latin typeface="宋体" charset="-122"/>
                <a:ea typeface="宋体" charset="-122"/>
              </a:rPr>
              <a:t>网</a:t>
            </a:r>
            <a:endParaRPr lang="zh-CN" altLang="en-US" sz="3200" dirty="0">
              <a:latin typeface="Times New Roman" pitchFamily="18" charset="0"/>
              <a:ea typeface="宋体" charset="-122"/>
            </a:endParaRPr>
          </a:p>
        </p:txBody>
      </p:sp>
      <p:sp>
        <p:nvSpPr>
          <p:cNvPr id="333830" name="Text Box 6"/>
          <p:cNvSpPr txBox="1">
            <a:spLocks noChangeArrowheads="1"/>
          </p:cNvSpPr>
          <p:nvPr/>
        </p:nvSpPr>
        <p:spPr bwMode="auto">
          <a:xfrm>
            <a:off x="1835696" y="116632"/>
            <a:ext cx="608642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28398" dir="1593903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应用举例</a:t>
            </a:r>
            <a:r>
              <a:rPr lang="en-US" altLang="zh-CN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—</a:t>
            </a:r>
            <a:r>
              <a:rPr lang="zh-CN" altLang="en-US" sz="4400" b="1" dirty="0" smtClean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关键路径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401888" y="1124744"/>
            <a:ext cx="5245100" cy="2797175"/>
            <a:chOff x="1513" y="820"/>
            <a:chExt cx="3304" cy="1762"/>
          </a:xfrm>
        </p:grpSpPr>
        <p:sp>
          <p:nvSpPr>
            <p:cNvPr id="333832" name="Oval 8"/>
            <p:cNvSpPr>
              <a:spLocks noChangeArrowheads="1"/>
            </p:cNvSpPr>
            <p:nvPr/>
          </p:nvSpPr>
          <p:spPr bwMode="auto">
            <a:xfrm>
              <a:off x="2111" y="86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33" name="Text Box 9"/>
            <p:cNvSpPr txBox="1">
              <a:spLocks noChangeArrowheads="1"/>
            </p:cNvSpPr>
            <p:nvPr/>
          </p:nvSpPr>
          <p:spPr bwMode="auto">
            <a:xfrm>
              <a:off x="2121" y="820"/>
              <a:ext cx="26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2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34" name="Oval 10"/>
            <p:cNvSpPr>
              <a:spLocks noChangeArrowheads="1"/>
            </p:cNvSpPr>
            <p:nvPr/>
          </p:nvSpPr>
          <p:spPr bwMode="auto">
            <a:xfrm>
              <a:off x="4476" y="1481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algn="just" eaLnBrk="0" hangingPunct="0"/>
              <a:endParaRPr lang="zh-CN" altLang="en-US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35" name="Oval 11"/>
            <p:cNvSpPr>
              <a:spLocks noChangeArrowheads="1"/>
            </p:cNvSpPr>
            <p:nvPr/>
          </p:nvSpPr>
          <p:spPr bwMode="auto">
            <a:xfrm>
              <a:off x="1513" y="1489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36" name="Oval 12"/>
            <p:cNvSpPr>
              <a:spLocks noChangeArrowheads="1"/>
            </p:cNvSpPr>
            <p:nvPr/>
          </p:nvSpPr>
          <p:spPr bwMode="auto">
            <a:xfrm>
              <a:off x="2314" y="1680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37" name="Oval 13"/>
            <p:cNvSpPr>
              <a:spLocks noChangeArrowheads="1"/>
            </p:cNvSpPr>
            <p:nvPr/>
          </p:nvSpPr>
          <p:spPr bwMode="auto">
            <a:xfrm>
              <a:off x="2090" y="226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38" name="Oval 14"/>
            <p:cNvSpPr>
              <a:spLocks noChangeArrowheads="1"/>
            </p:cNvSpPr>
            <p:nvPr/>
          </p:nvSpPr>
          <p:spPr bwMode="auto">
            <a:xfrm>
              <a:off x="2979" y="117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39" name="Oval 15"/>
            <p:cNvSpPr>
              <a:spLocks noChangeArrowheads="1"/>
            </p:cNvSpPr>
            <p:nvPr/>
          </p:nvSpPr>
          <p:spPr bwMode="auto">
            <a:xfrm>
              <a:off x="3678" y="178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40" name="Oval 16"/>
            <p:cNvSpPr>
              <a:spLocks noChangeArrowheads="1"/>
            </p:cNvSpPr>
            <p:nvPr/>
          </p:nvSpPr>
          <p:spPr bwMode="auto">
            <a:xfrm>
              <a:off x="3017" y="2273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41" name="Oval 17"/>
            <p:cNvSpPr>
              <a:spLocks noChangeArrowheads="1"/>
            </p:cNvSpPr>
            <p:nvPr/>
          </p:nvSpPr>
          <p:spPr bwMode="auto">
            <a:xfrm>
              <a:off x="3871" y="974"/>
              <a:ext cx="295" cy="295"/>
            </a:xfrm>
            <a:prstGeom prst="ellipse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rect">
                <a:fillToRect r="100000" b="10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lIns="10800" tIns="28800" rIns="0" bIns="10800"/>
            <a:lstStyle/>
            <a:p>
              <a:endParaRPr lang="zh-CN" altLang="en-US" b="1"/>
            </a:p>
          </p:txBody>
        </p:sp>
        <p:sp>
          <p:nvSpPr>
            <p:cNvPr id="333842" name="Text Box 18"/>
            <p:cNvSpPr txBox="1">
              <a:spLocks noChangeArrowheads="1"/>
            </p:cNvSpPr>
            <p:nvPr/>
          </p:nvSpPr>
          <p:spPr bwMode="auto">
            <a:xfrm>
              <a:off x="1538" y="1437"/>
              <a:ext cx="260" cy="3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1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3" name="Text Box 19"/>
            <p:cNvSpPr txBox="1">
              <a:spLocks noChangeArrowheads="1"/>
            </p:cNvSpPr>
            <p:nvPr/>
          </p:nvSpPr>
          <p:spPr bwMode="auto">
            <a:xfrm>
              <a:off x="2328" y="1633"/>
              <a:ext cx="2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3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4" name="Text Box 20"/>
            <p:cNvSpPr txBox="1">
              <a:spLocks noChangeArrowheads="1"/>
            </p:cNvSpPr>
            <p:nvPr/>
          </p:nvSpPr>
          <p:spPr bwMode="auto">
            <a:xfrm>
              <a:off x="2109" y="2218"/>
              <a:ext cx="2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4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5" name="Text Box 21"/>
            <p:cNvSpPr txBox="1">
              <a:spLocks noChangeArrowheads="1"/>
            </p:cNvSpPr>
            <p:nvPr/>
          </p:nvSpPr>
          <p:spPr bwMode="auto">
            <a:xfrm>
              <a:off x="3009" y="1125"/>
              <a:ext cx="2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5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6" name="Text Box 22"/>
            <p:cNvSpPr txBox="1">
              <a:spLocks noChangeArrowheads="1"/>
            </p:cNvSpPr>
            <p:nvPr/>
          </p:nvSpPr>
          <p:spPr bwMode="auto">
            <a:xfrm>
              <a:off x="3709" y="1726"/>
              <a:ext cx="26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8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7" name="Text Box 23"/>
            <p:cNvSpPr txBox="1">
              <a:spLocks noChangeArrowheads="1"/>
            </p:cNvSpPr>
            <p:nvPr/>
          </p:nvSpPr>
          <p:spPr bwMode="auto">
            <a:xfrm>
              <a:off x="3042" y="2236"/>
              <a:ext cx="2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6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8" name="Text Box 24"/>
            <p:cNvSpPr txBox="1">
              <a:spLocks noChangeArrowheads="1"/>
            </p:cNvSpPr>
            <p:nvPr/>
          </p:nvSpPr>
          <p:spPr bwMode="auto">
            <a:xfrm>
              <a:off x="3903" y="919"/>
              <a:ext cx="260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8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7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49" name="Text Box 25"/>
            <p:cNvSpPr txBox="1">
              <a:spLocks noChangeArrowheads="1"/>
            </p:cNvSpPr>
            <p:nvPr/>
          </p:nvSpPr>
          <p:spPr bwMode="auto">
            <a:xfrm>
              <a:off x="4498" y="1456"/>
              <a:ext cx="261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" tIns="28800" rIns="0" bIns="10800"/>
            <a:lstStyle/>
            <a:p>
              <a:pPr eaLnBrk="0" hangingPunct="0"/>
              <a:r>
                <a:rPr lang="en-US" altLang="zh-CN" sz="2400" b="1" i="1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v</a:t>
              </a:r>
              <a:r>
                <a:rPr lang="en-US" altLang="zh-CN" sz="2400" b="1" baseline="-25000">
                  <a:solidFill>
                    <a:schemeClr val="bg1"/>
                  </a:solidFill>
                  <a:latin typeface="Times New Roman" pitchFamily="18" charset="0"/>
                  <a:ea typeface="宋体" charset="-122"/>
                </a:rPr>
                <a:t>9</a:t>
              </a:r>
              <a:endParaRPr lang="en-US" altLang="zh-CN" sz="2400" b="1">
                <a:solidFill>
                  <a:schemeClr val="bg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33850" name="Text Box 26"/>
            <p:cNvSpPr txBox="1">
              <a:spLocks noChangeArrowheads="1"/>
            </p:cNvSpPr>
            <p:nvPr/>
          </p:nvSpPr>
          <p:spPr bwMode="auto">
            <a:xfrm>
              <a:off x="1569" y="1106"/>
              <a:ext cx="41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=6</a:t>
              </a:r>
            </a:p>
          </p:txBody>
        </p:sp>
        <p:sp>
          <p:nvSpPr>
            <p:cNvPr id="333851" name="Text Box 27"/>
            <p:cNvSpPr txBox="1">
              <a:spLocks noChangeArrowheads="1"/>
            </p:cNvSpPr>
            <p:nvPr/>
          </p:nvSpPr>
          <p:spPr bwMode="auto">
            <a:xfrm>
              <a:off x="2556" y="829"/>
              <a:ext cx="41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宋体" charset="-122"/>
                  <a:ea typeface="宋体" charset="-122"/>
                </a:rPr>
                <a:t>4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333852" name="Text Box 28"/>
            <p:cNvSpPr txBox="1">
              <a:spLocks noChangeArrowheads="1"/>
            </p:cNvSpPr>
            <p:nvPr/>
          </p:nvSpPr>
          <p:spPr bwMode="auto">
            <a:xfrm>
              <a:off x="3349" y="958"/>
              <a:ext cx="41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7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=9</a:t>
              </a:r>
            </a:p>
          </p:txBody>
        </p:sp>
        <p:sp>
          <p:nvSpPr>
            <p:cNvPr id="333853" name="Text Box 29"/>
            <p:cNvSpPr txBox="1">
              <a:spLocks noChangeArrowheads="1"/>
            </p:cNvSpPr>
            <p:nvPr/>
          </p:nvSpPr>
          <p:spPr bwMode="auto">
            <a:xfrm>
              <a:off x="4326" y="1080"/>
              <a:ext cx="491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333854" name="Text Box 30"/>
            <p:cNvSpPr txBox="1">
              <a:spLocks noChangeArrowheads="1"/>
            </p:cNvSpPr>
            <p:nvPr/>
          </p:nvSpPr>
          <p:spPr bwMode="auto">
            <a:xfrm>
              <a:off x="4098" y="1804"/>
              <a:ext cx="510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11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333855" name="Text Box 31"/>
            <p:cNvSpPr txBox="1">
              <a:spLocks noChangeArrowheads="1"/>
            </p:cNvSpPr>
            <p:nvPr/>
          </p:nvSpPr>
          <p:spPr bwMode="auto">
            <a:xfrm>
              <a:off x="3488" y="1377"/>
              <a:ext cx="4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8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=7</a:t>
              </a:r>
            </a:p>
          </p:txBody>
        </p:sp>
        <p:sp>
          <p:nvSpPr>
            <p:cNvPr id="333856" name="Text Box 32"/>
            <p:cNvSpPr txBox="1">
              <a:spLocks noChangeArrowheads="1"/>
            </p:cNvSpPr>
            <p:nvPr/>
          </p:nvSpPr>
          <p:spPr bwMode="auto">
            <a:xfrm>
              <a:off x="3523" y="2192"/>
              <a:ext cx="41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333857" name="Text Box 33"/>
            <p:cNvSpPr txBox="1">
              <a:spLocks noChangeArrowheads="1"/>
            </p:cNvSpPr>
            <p:nvPr/>
          </p:nvSpPr>
          <p:spPr bwMode="auto">
            <a:xfrm>
              <a:off x="2765" y="1589"/>
              <a:ext cx="416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=1</a:t>
              </a:r>
            </a:p>
          </p:txBody>
        </p:sp>
        <p:sp>
          <p:nvSpPr>
            <p:cNvPr id="333858" name="Text Box 34"/>
            <p:cNvSpPr txBox="1">
              <a:spLocks noChangeArrowheads="1"/>
            </p:cNvSpPr>
            <p:nvPr/>
          </p:nvSpPr>
          <p:spPr bwMode="auto">
            <a:xfrm>
              <a:off x="2511" y="2135"/>
              <a:ext cx="41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=2</a:t>
              </a:r>
            </a:p>
          </p:txBody>
        </p:sp>
        <p:sp>
          <p:nvSpPr>
            <p:cNvPr id="333859" name="Text Box 35"/>
            <p:cNvSpPr txBox="1">
              <a:spLocks noChangeArrowheads="1"/>
            </p:cNvSpPr>
            <p:nvPr/>
          </p:nvSpPr>
          <p:spPr bwMode="auto">
            <a:xfrm>
              <a:off x="1515" y="1948"/>
              <a:ext cx="417" cy="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=5</a:t>
              </a:r>
            </a:p>
          </p:txBody>
        </p:sp>
        <p:sp>
          <p:nvSpPr>
            <p:cNvPr id="333860" name="Text Box 36"/>
            <p:cNvSpPr txBox="1">
              <a:spLocks noChangeArrowheads="1"/>
            </p:cNvSpPr>
            <p:nvPr/>
          </p:nvSpPr>
          <p:spPr bwMode="auto">
            <a:xfrm>
              <a:off x="1932" y="1398"/>
              <a:ext cx="416" cy="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4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</a:t>
              </a: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=4</a:t>
              </a:r>
            </a:p>
          </p:txBody>
        </p:sp>
        <p:sp>
          <p:nvSpPr>
            <p:cNvPr id="333861" name="Freeform 37"/>
            <p:cNvSpPr>
              <a:spLocks/>
            </p:cNvSpPr>
            <p:nvPr/>
          </p:nvSpPr>
          <p:spPr bwMode="auto">
            <a:xfrm>
              <a:off x="1773" y="1126"/>
              <a:ext cx="416" cy="404"/>
            </a:xfrm>
            <a:custGeom>
              <a:avLst/>
              <a:gdLst/>
              <a:ahLst/>
              <a:cxnLst>
                <a:cxn ang="0">
                  <a:pos x="0" y="390"/>
                </a:cxn>
                <a:cxn ang="0">
                  <a:pos x="420" y="0"/>
                </a:cxn>
              </a:cxnLst>
              <a:rect l="0" t="0" r="r" b="b"/>
              <a:pathLst>
                <a:path w="420" h="390">
                  <a:moveTo>
                    <a:pt x="0" y="390"/>
                  </a:moveTo>
                  <a:lnTo>
                    <a:pt x="42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2" name="Freeform 38"/>
            <p:cNvSpPr>
              <a:spLocks/>
            </p:cNvSpPr>
            <p:nvPr/>
          </p:nvSpPr>
          <p:spPr bwMode="auto">
            <a:xfrm>
              <a:off x="2402" y="1047"/>
              <a:ext cx="590" cy="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85" y="180"/>
                </a:cxn>
              </a:cxnLst>
              <a:rect l="0" t="0" r="r" b="b"/>
              <a:pathLst>
                <a:path w="585" h="180">
                  <a:moveTo>
                    <a:pt x="0" y="0"/>
                  </a:moveTo>
                  <a:lnTo>
                    <a:pt x="585" y="1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3" name="Freeform 39"/>
            <p:cNvSpPr>
              <a:spLocks/>
            </p:cNvSpPr>
            <p:nvPr/>
          </p:nvSpPr>
          <p:spPr bwMode="auto">
            <a:xfrm>
              <a:off x="3266" y="1172"/>
              <a:ext cx="596" cy="146"/>
            </a:xfrm>
            <a:custGeom>
              <a:avLst/>
              <a:gdLst/>
              <a:ahLst/>
              <a:cxnLst>
                <a:cxn ang="0">
                  <a:pos x="0" y="148"/>
                </a:cxn>
                <a:cxn ang="0">
                  <a:pos x="631" y="0"/>
                </a:cxn>
              </a:cxnLst>
              <a:rect l="0" t="0" r="r" b="b"/>
              <a:pathLst>
                <a:path w="631" h="148">
                  <a:moveTo>
                    <a:pt x="0" y="148"/>
                  </a:moveTo>
                  <a:lnTo>
                    <a:pt x="631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4" name="Freeform 40"/>
            <p:cNvSpPr>
              <a:spLocks/>
            </p:cNvSpPr>
            <p:nvPr/>
          </p:nvSpPr>
          <p:spPr bwMode="auto">
            <a:xfrm>
              <a:off x="1718" y="1775"/>
              <a:ext cx="427" cy="51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9" y="485"/>
                </a:cxn>
              </a:cxnLst>
              <a:rect l="0" t="0" r="r" b="b"/>
              <a:pathLst>
                <a:path w="419" h="485">
                  <a:moveTo>
                    <a:pt x="0" y="0"/>
                  </a:moveTo>
                  <a:lnTo>
                    <a:pt x="419" y="48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5" name="Freeform 41"/>
            <p:cNvSpPr>
              <a:spLocks/>
            </p:cNvSpPr>
            <p:nvPr/>
          </p:nvSpPr>
          <p:spPr bwMode="auto">
            <a:xfrm>
              <a:off x="1799" y="1658"/>
              <a:ext cx="524" cy="17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10" y="120"/>
                </a:cxn>
              </a:cxnLst>
              <a:rect l="0" t="0" r="r" b="b"/>
              <a:pathLst>
                <a:path w="510" h="120">
                  <a:moveTo>
                    <a:pt x="0" y="0"/>
                  </a:moveTo>
                  <a:lnTo>
                    <a:pt x="510" y="12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6" name="Freeform 42"/>
            <p:cNvSpPr>
              <a:spLocks/>
            </p:cNvSpPr>
            <p:nvPr/>
          </p:nvSpPr>
          <p:spPr bwMode="auto">
            <a:xfrm>
              <a:off x="2591" y="1406"/>
              <a:ext cx="435" cy="398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428" y="0"/>
                </a:cxn>
              </a:cxnLst>
              <a:rect l="0" t="0" r="r" b="b"/>
              <a:pathLst>
                <a:path w="428" h="359">
                  <a:moveTo>
                    <a:pt x="0" y="359"/>
                  </a:moveTo>
                  <a:lnTo>
                    <a:pt x="428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7" name="Freeform 43"/>
            <p:cNvSpPr>
              <a:spLocks/>
            </p:cNvSpPr>
            <p:nvPr/>
          </p:nvSpPr>
          <p:spPr bwMode="auto">
            <a:xfrm>
              <a:off x="3994" y="1724"/>
              <a:ext cx="499" cy="188"/>
            </a:xfrm>
            <a:custGeom>
              <a:avLst/>
              <a:gdLst/>
              <a:ahLst/>
              <a:cxnLst>
                <a:cxn ang="0">
                  <a:pos x="0" y="181"/>
                </a:cxn>
                <a:cxn ang="0">
                  <a:pos x="532" y="0"/>
                </a:cxn>
              </a:cxnLst>
              <a:rect l="0" t="0" r="r" b="b"/>
              <a:pathLst>
                <a:path w="532" h="181">
                  <a:moveTo>
                    <a:pt x="0" y="181"/>
                  </a:moveTo>
                  <a:lnTo>
                    <a:pt x="532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8" name="Freeform 44"/>
            <p:cNvSpPr>
              <a:spLocks/>
            </p:cNvSpPr>
            <p:nvPr/>
          </p:nvSpPr>
          <p:spPr bwMode="auto">
            <a:xfrm>
              <a:off x="3299" y="2055"/>
              <a:ext cx="463" cy="340"/>
            </a:xfrm>
            <a:custGeom>
              <a:avLst/>
              <a:gdLst/>
              <a:ahLst/>
              <a:cxnLst>
                <a:cxn ang="0">
                  <a:pos x="0" y="359"/>
                </a:cxn>
                <a:cxn ang="0">
                  <a:pos x="458" y="0"/>
                </a:cxn>
              </a:cxnLst>
              <a:rect l="0" t="0" r="r" b="b"/>
              <a:pathLst>
                <a:path w="458" h="359">
                  <a:moveTo>
                    <a:pt x="0" y="359"/>
                  </a:moveTo>
                  <a:lnTo>
                    <a:pt x="458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69" name="Freeform 45"/>
            <p:cNvSpPr>
              <a:spLocks/>
            </p:cNvSpPr>
            <p:nvPr/>
          </p:nvSpPr>
          <p:spPr bwMode="auto">
            <a:xfrm>
              <a:off x="3222" y="1428"/>
              <a:ext cx="499" cy="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66" y="370"/>
                </a:cxn>
              </a:cxnLst>
              <a:rect l="0" t="0" r="r" b="b"/>
              <a:pathLst>
                <a:path w="466" h="370">
                  <a:moveTo>
                    <a:pt x="0" y="0"/>
                  </a:moveTo>
                  <a:lnTo>
                    <a:pt x="466" y="37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70" name="Freeform 46"/>
            <p:cNvSpPr>
              <a:spLocks/>
            </p:cNvSpPr>
            <p:nvPr/>
          </p:nvSpPr>
          <p:spPr bwMode="auto">
            <a:xfrm>
              <a:off x="4132" y="1201"/>
              <a:ext cx="374" cy="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7" y="382"/>
                </a:cxn>
              </a:cxnLst>
              <a:rect l="0" t="0" r="r" b="b"/>
              <a:pathLst>
                <a:path w="367" h="382">
                  <a:moveTo>
                    <a:pt x="0" y="0"/>
                  </a:moveTo>
                  <a:lnTo>
                    <a:pt x="367" y="38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  <p:sp>
          <p:nvSpPr>
            <p:cNvPr id="333871" name="Freeform 47"/>
            <p:cNvSpPr>
              <a:spLocks/>
            </p:cNvSpPr>
            <p:nvPr/>
          </p:nvSpPr>
          <p:spPr bwMode="auto">
            <a:xfrm>
              <a:off x="2389" y="2426"/>
              <a:ext cx="630" cy="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55" y="0"/>
                </a:cxn>
              </a:cxnLst>
              <a:rect l="0" t="0" r="r" b="b"/>
              <a:pathLst>
                <a:path w="555" h="1">
                  <a:moveTo>
                    <a:pt x="0" y="0"/>
                  </a:moveTo>
                  <a:lnTo>
                    <a:pt x="555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zh-CN" altLang="en-US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288" y="1125538"/>
            <a:ext cx="8569325" cy="5732462"/>
          </a:xfrm>
        </p:spPr>
        <p:txBody>
          <a:bodyPr/>
          <a:lstStyle/>
          <a:p>
            <a:r>
              <a:rPr lang="en-US" altLang="zh-CN" dirty="0"/>
              <a:t>AOE</a:t>
            </a:r>
            <a:r>
              <a:rPr lang="zh-CN" altLang="en-US" dirty="0"/>
              <a:t>网的</a:t>
            </a:r>
            <a:r>
              <a:rPr lang="zh-CN" altLang="en-US" dirty="0" smtClean="0"/>
              <a:t>性质</a:t>
            </a:r>
            <a:endParaRPr lang="zh-CN" altLang="en-US" dirty="0"/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在某顶点所代表的事件发生后，从该顶点出发的各活动才能开始；</a:t>
            </a:r>
          </a:p>
          <a:p>
            <a:pPr lvl="1"/>
            <a:r>
              <a:rPr lang="zh-CN" altLang="en-US" dirty="0" smtClean="0"/>
              <a:t>只有</a:t>
            </a:r>
            <a:r>
              <a:rPr lang="zh-CN" altLang="en-US" dirty="0"/>
              <a:t>在进入某顶点的各活动都结束，该顶点所代表的事件才能发生。</a:t>
            </a:r>
          </a:p>
          <a:p>
            <a:r>
              <a:rPr lang="zh-CN" altLang="en-US" dirty="0"/>
              <a:t>路径</a:t>
            </a:r>
            <a:r>
              <a:rPr lang="zh-CN" altLang="en-US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路径</a:t>
            </a:r>
            <a:r>
              <a:rPr lang="zh-CN" altLang="en-US" dirty="0"/>
              <a:t>上各活动持续时间之和</a:t>
            </a:r>
          </a:p>
          <a:p>
            <a:r>
              <a:rPr lang="zh-CN" altLang="en-US" dirty="0" smtClean="0"/>
              <a:t>关键路径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路径</a:t>
            </a:r>
            <a:r>
              <a:rPr lang="zh-CN" altLang="en-US" dirty="0">
                <a:solidFill>
                  <a:srgbClr val="FF0000"/>
                </a:solidFill>
              </a:rPr>
              <a:t>长度最长的路径</a:t>
            </a:r>
            <a:r>
              <a:rPr lang="zh-CN" altLang="en-US" dirty="0"/>
              <a:t>叫</a:t>
            </a:r>
            <a:r>
              <a:rPr lang="zh-CN" altLang="en-US" dirty="0" smtClean="0"/>
              <a:t>关键路径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04974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关键路径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AOE</a:t>
            </a:r>
            <a:r>
              <a:rPr lang="zh-CN" altLang="en-US" dirty="0"/>
              <a:t>网中的某些活动能够同时进行，故完成整个工程所必须花费的时间应该为始点到终点的</a:t>
            </a:r>
            <a:r>
              <a:rPr lang="zh-CN" altLang="en-US" dirty="0" smtClean="0"/>
              <a:t>最</a:t>
            </a:r>
            <a:r>
              <a:rPr lang="zh-CN" altLang="en-US" dirty="0">
                <a:ea typeface="宋体" charset="-122"/>
              </a:rPr>
              <a:t>长</a:t>
            </a:r>
            <a:r>
              <a:rPr lang="zh-CN" altLang="en-US" dirty="0" smtClean="0"/>
              <a:t>路径长度</a:t>
            </a:r>
            <a:r>
              <a:rPr lang="en-US" altLang="zh-CN" dirty="0" smtClean="0"/>
              <a:t>——</a:t>
            </a:r>
            <a:r>
              <a:rPr lang="zh-CN" altLang="en-US" dirty="0">
                <a:ea typeface="宋体" charset="-122"/>
              </a:rPr>
              <a:t>关键路径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关键路径</a:t>
            </a:r>
            <a:r>
              <a:rPr lang="zh-CN" altLang="en-US" dirty="0"/>
              <a:t>长度是整个工程所需的最短工期。 </a:t>
            </a: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786383" y="3468960"/>
            <a:ext cx="6553200" cy="3200400"/>
            <a:chOff x="1104" y="1104"/>
            <a:chExt cx="4128" cy="2016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1104" y="1632"/>
              <a:ext cx="288" cy="288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smtClean="0">
                  <a:solidFill>
                    <a:srgbClr val="800000"/>
                  </a:solidFill>
                  <a:latin typeface="Times New Roman" pitchFamily="18" charset="0"/>
                </a:rPr>
                <a:t>a</a:t>
              </a:r>
              <a:endPara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206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b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06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c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488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d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3024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e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3312" y="2832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f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3984" y="1104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g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solidFill>
              <a:srgbClr val="FFFF99"/>
            </a:solidFill>
            <a:ln w="25400" cap="sq">
              <a:solidFill>
                <a:srgbClr val="80000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h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4944" y="1680"/>
              <a:ext cx="288" cy="288"/>
            </a:xfrm>
            <a:prstGeom prst="ellipse">
              <a:avLst/>
            </a:prstGeom>
            <a:ln>
              <a:headEnd type="none" w="sm" len="sm"/>
              <a:tailEnd type="none" w="sm" len="sm"/>
            </a:ln>
            <a:ex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dirty="0" smtClean="0">
                  <a:solidFill>
                    <a:srgbClr val="800000"/>
                  </a:solidFill>
                  <a:latin typeface="Times New Roman" pitchFamily="18" charset="0"/>
                </a:rPr>
                <a:t>k</a:t>
              </a:r>
              <a:endParaRPr kumimoji="1" lang="en-US" altLang="zh-CN" sz="3200" dirty="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V="1">
              <a:off x="1344" y="1248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392" y="1776"/>
              <a:ext cx="672" cy="528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2352" y="1872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235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3264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4272" y="1248"/>
              <a:ext cx="720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V="1">
              <a:off x="4272" y="1920"/>
              <a:ext cx="720" cy="43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312" y="1872"/>
              <a:ext cx="67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248" y="1920"/>
              <a:ext cx="384" cy="912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776" y="2976"/>
              <a:ext cx="1536" cy="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3600" y="2496"/>
              <a:ext cx="432" cy="480"/>
            </a:xfrm>
            <a:prstGeom prst="line">
              <a:avLst/>
            </a:prstGeom>
            <a:noFill/>
            <a:ln w="25400" cap="sq">
              <a:solidFill>
                <a:srgbClr val="800000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1484" y="11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6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1632" y="1747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Text Box 26"/>
            <p:cNvSpPr txBox="1">
              <a:spLocks noChangeArrowheads="1"/>
            </p:cNvSpPr>
            <p:nvPr/>
          </p:nvSpPr>
          <p:spPr bwMode="auto">
            <a:xfrm>
              <a:off x="1436" y="217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5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2396" y="2659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Text Box 28"/>
            <p:cNvSpPr txBox="1">
              <a:spLocks noChangeArrowheads="1"/>
            </p:cNvSpPr>
            <p:nvPr/>
          </p:nvSpPr>
          <p:spPr bwMode="auto">
            <a:xfrm>
              <a:off x="2592" y="117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2534" y="183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auto">
            <a:xfrm>
              <a:off x="3452" y="12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8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3552" y="1824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7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Text Box 32"/>
            <p:cNvSpPr txBox="1">
              <a:spLocks noChangeArrowheads="1"/>
            </p:cNvSpPr>
            <p:nvPr/>
          </p:nvSpPr>
          <p:spPr bwMode="auto">
            <a:xfrm>
              <a:off x="4556" y="1123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  <a:endParaRPr kumimoji="1" lang="en-US" altLang="zh-CN" sz="3200" smtClean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34" name="Text Box 33"/>
            <p:cNvSpPr txBox="1">
              <a:spLocks noChangeArrowheads="1"/>
            </p:cNvSpPr>
            <p:nvPr/>
          </p:nvSpPr>
          <p:spPr bwMode="auto">
            <a:xfrm>
              <a:off x="4310" y="189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5" name="Text Box 34"/>
            <p:cNvSpPr txBox="1">
              <a:spLocks noChangeArrowheads="1"/>
            </p:cNvSpPr>
            <p:nvPr/>
          </p:nvSpPr>
          <p:spPr bwMode="auto">
            <a:xfrm>
              <a:off x="3542" y="251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800000"/>
                  </a:solidFill>
                  <a:latin typeface="Times New Roman" pitchFamily="18" charset="0"/>
                </a:rPr>
                <a:t>4</a:t>
              </a:r>
              <a:endParaRPr kumimoji="1" lang="en-US" altLang="zh-CN" sz="32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36" name="Line 35"/>
          <p:cNvSpPr>
            <a:spLocks noChangeShapeType="1"/>
          </p:cNvSpPr>
          <p:nvPr/>
        </p:nvSpPr>
        <p:spPr bwMode="auto">
          <a:xfrm flipV="1">
            <a:off x="2218183" y="368644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" name="Line 36"/>
          <p:cNvSpPr>
            <a:spLocks noChangeShapeType="1"/>
          </p:cNvSpPr>
          <p:nvPr/>
        </p:nvSpPr>
        <p:spPr bwMode="auto">
          <a:xfrm>
            <a:off x="3802508" y="3686447"/>
            <a:ext cx="11430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>
            <a:off x="5313808" y="4694510"/>
            <a:ext cx="1066800" cy="7620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9" name="Line 38"/>
          <p:cNvSpPr>
            <a:spLocks noChangeShapeType="1"/>
          </p:cNvSpPr>
          <p:nvPr/>
        </p:nvSpPr>
        <p:spPr bwMode="auto">
          <a:xfrm flipV="1">
            <a:off x="6826696" y="4765947"/>
            <a:ext cx="1143000" cy="685800"/>
          </a:xfrm>
          <a:prstGeom prst="line">
            <a:avLst/>
          </a:prstGeom>
          <a:noFill/>
          <a:ln w="57150" cap="sq">
            <a:solidFill>
              <a:srgbClr val="0000FF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273496" y="3326085"/>
            <a:ext cx="13319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例如</a:t>
            </a:r>
            <a:r>
              <a:rPr kumimoji="1" lang="en-US" altLang="zh-CN" sz="36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:</a:t>
            </a:r>
            <a:endParaRPr kumimoji="1" lang="en-US" altLang="zh-CN" sz="32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1" name="AutoShape 41"/>
          <p:cNvSpPr>
            <a:spLocks noChangeArrowheads="1"/>
          </p:cNvSpPr>
          <p:nvPr/>
        </p:nvSpPr>
        <p:spPr bwMode="auto">
          <a:xfrm>
            <a:off x="779908" y="4829447"/>
            <a:ext cx="914400" cy="457200"/>
          </a:xfrm>
          <a:prstGeom prst="wedgeRoundRectCallout">
            <a:avLst>
              <a:gd name="adj1" fmla="val 62847"/>
              <a:gd name="adj2" fmla="val -113194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源点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2" name="AutoShape 42"/>
          <p:cNvSpPr>
            <a:spLocks noChangeArrowheads="1"/>
          </p:cNvSpPr>
          <p:nvPr/>
        </p:nvSpPr>
        <p:spPr bwMode="auto">
          <a:xfrm>
            <a:off x="8122096" y="3253060"/>
            <a:ext cx="914400" cy="457200"/>
          </a:xfrm>
          <a:prstGeom prst="wedgeRoundRectCallout">
            <a:avLst>
              <a:gd name="adj1" fmla="val -33681"/>
              <a:gd name="adj2" fmla="val 188542"/>
              <a:gd name="adj3" fmla="val 16667"/>
            </a:avLst>
          </a:prstGeom>
          <a:solidFill>
            <a:srgbClr val="CCFFFF">
              <a:alpha val="50000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汇点</a:t>
            </a:r>
            <a:endParaRPr kumimoji="1" lang="zh-CN" altLang="en-US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2362646" y="35419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6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4161283" y="35419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1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5" name="Text Box 45"/>
          <p:cNvSpPr txBox="1">
            <a:spLocks noChangeArrowheads="1"/>
          </p:cNvSpPr>
          <p:nvPr/>
        </p:nvSpPr>
        <p:spPr bwMode="auto">
          <a:xfrm>
            <a:off x="5674171" y="462148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898133" y="4694510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22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0" grpId="0" autoUpdateAnimBg="0"/>
      <p:bldP spid="41" grpId="0" animBg="1" autoUpdateAnimBg="0"/>
      <p:bldP spid="42" grpId="0" animBg="1" autoUpdateAnimBg="0"/>
      <p:bldP spid="43" grpId="0" autoUpdateAnimBg="0"/>
      <p:bldP spid="44" grpId="0" autoUpdateAnimBg="0"/>
      <p:bldP spid="45" grpId="0" autoUpdateAnimBg="0"/>
      <p:bldP spid="4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80728"/>
            <a:ext cx="8569325" cy="5877272"/>
          </a:xfrm>
        </p:spPr>
        <p:txBody>
          <a:bodyPr/>
          <a:lstStyle/>
          <a:p>
            <a:r>
              <a:rPr lang="zh-CN" altLang="en-US" dirty="0" smtClean="0"/>
              <a:t>如何确定关键路径？</a:t>
            </a:r>
            <a:endParaRPr lang="en-US" altLang="zh-CN" dirty="0" smtClean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的最早发生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Ve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从源点到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的最长路径长度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spcBef>
                <a:spcPts val="0"/>
              </a:spcBef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其决定了所有以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为尾的弧所表示的活动的最早开始时间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的最早开始时间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:e(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的最迟开始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:l(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altLang="zh-CN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在不推迟整个工程完成的前提下，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最迟必须开始进行的时间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事件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的最迟发生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时间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Vl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en-US" altLang="zh-CN" i="1" dirty="0" smtClean="0">
                <a:latin typeface="Times New Roman" pitchFamily="18" charset="0"/>
                <a:cs typeface="Times New Roman" pitchFamily="18" charset="0"/>
              </a:rPr>
              <a:t>j 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</a:pP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l(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)-e(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)——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表示完成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时间余量</a:t>
            </a:r>
          </a:p>
          <a:p>
            <a:pPr lvl="1"/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关键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:l(</a:t>
            </a:r>
            <a:r>
              <a:rPr lang="en-US" altLang="zh-CN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)=e(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活动</a:t>
            </a:r>
            <a:r>
              <a:rPr lang="en-US" altLang="zh-CN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关键路径上的</a:t>
            </a:r>
            <a:r>
              <a:rPr lang="zh-CN" altLang="en-US" dirty="0" smtClean="0">
                <a:latin typeface="Times New Roman" pitchFamily="18" charset="0"/>
                <a:cs typeface="Times New Roman" pitchFamily="18" charset="0"/>
              </a:rPr>
              <a:t>活动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974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 err="1" smtClean="0"/>
              <a:t>v</a:t>
            </a:r>
            <a:r>
              <a:rPr lang="en-US" altLang="zh-CN" i="1" baseline="-25000" dirty="0" err="1" smtClean="0"/>
              <a:t>j</a:t>
            </a:r>
            <a:r>
              <a:rPr lang="zh-CN" altLang="en-US" dirty="0" smtClean="0"/>
              <a:t>的</a:t>
            </a:r>
            <a:r>
              <a:rPr lang="zh-CN" altLang="en-US" dirty="0"/>
              <a:t>最早发生时间</a:t>
            </a:r>
            <a:r>
              <a:rPr lang="en-US" altLang="zh-CN" dirty="0" err="1"/>
              <a:t>Ve</a:t>
            </a:r>
            <a:r>
              <a:rPr lang="en-US" altLang="zh-CN" dirty="0"/>
              <a:t>(j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 smtClean="0"/>
              <a:t>从</a:t>
            </a:r>
            <a:r>
              <a:rPr lang="zh-CN" altLang="en-US" dirty="0"/>
              <a:t>源点</a:t>
            </a:r>
            <a:r>
              <a:rPr lang="en-US" altLang="zh-CN" dirty="0"/>
              <a:t>V1</a:t>
            </a:r>
            <a:r>
              <a:rPr lang="zh-CN" altLang="en-US" dirty="0"/>
              <a:t>到</a:t>
            </a:r>
            <a:r>
              <a:rPr lang="en-US" altLang="zh-CN" dirty="0"/>
              <a:t>V</a:t>
            </a:r>
            <a:r>
              <a:rPr lang="en-US" altLang="zh-CN" baseline="-25000" dirty="0"/>
              <a:t>j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最长路径</a:t>
            </a:r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endParaRPr lang="zh-CN" altLang="en-US" dirty="0"/>
          </a:p>
          <a:p>
            <a:pPr lvl="1"/>
            <a:r>
              <a:rPr lang="zh-CN" altLang="en-US" dirty="0" smtClean="0"/>
              <a:t>求法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(1)=</a:t>
            </a:r>
            <a:r>
              <a:rPr lang="en-US" altLang="zh-CN" dirty="0"/>
              <a:t>0</a:t>
            </a:r>
            <a:r>
              <a:rPr lang="zh-CN" altLang="en-US" dirty="0"/>
              <a:t>开始向前递推</a:t>
            </a:r>
          </a:p>
          <a:p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22212" y="3284984"/>
            <a:ext cx="7127875" cy="647700"/>
          </a:xfrm>
          <a:prstGeom prst="rect">
            <a:avLst/>
          </a:prstGeom>
          <a:ln/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(j)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Max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dut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j&gt;) }    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j&gt;∈T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67544" y="4365551"/>
            <a:ext cx="6124997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是所有以第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j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个顶点为头的弧的集合。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0000CC"/>
              </a:solidFill>
              <a:effectLst/>
              <a:uLnTx/>
              <a:uFillTx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4212" y="5208467"/>
            <a:ext cx="59083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注：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这个长度决定了所有从顶点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j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发出的活动能够开工的最早时间。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808093" y="4221088"/>
            <a:ext cx="2084387" cy="2230438"/>
            <a:chOff x="3924" y="2420"/>
            <a:chExt cx="1313" cy="1405"/>
          </a:xfrm>
        </p:grpSpPr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014" y="2420"/>
              <a:ext cx="211" cy="2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255" y="2669"/>
              <a:ext cx="712" cy="391"/>
            </a:xfrm>
            <a:custGeom>
              <a:avLst/>
              <a:gdLst>
                <a:gd name="T0" fmla="*/ 0 w 947"/>
                <a:gd name="T1" fmla="*/ 0 h 527"/>
                <a:gd name="T2" fmla="*/ 947 w 947"/>
                <a:gd name="T3" fmla="*/ 527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47" h="527">
                  <a:moveTo>
                    <a:pt x="0" y="0"/>
                  </a:moveTo>
                  <a:lnTo>
                    <a:pt x="947" y="527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auto">
            <a:xfrm>
              <a:off x="4214" y="3168"/>
              <a:ext cx="720" cy="1"/>
            </a:xfrm>
            <a:custGeom>
              <a:avLst/>
              <a:gdLst>
                <a:gd name="T0" fmla="*/ 0 w 910"/>
                <a:gd name="T1" fmla="*/ 0 h 3"/>
                <a:gd name="T2" fmla="*/ 910 w 910"/>
                <a:gd name="T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10" h="3">
                  <a:moveTo>
                    <a:pt x="0" y="0"/>
                  </a:moveTo>
                  <a:lnTo>
                    <a:pt x="910" y="3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4234" y="3270"/>
              <a:ext cx="723" cy="400"/>
            </a:xfrm>
            <a:custGeom>
              <a:avLst/>
              <a:gdLst>
                <a:gd name="T0" fmla="*/ 0 w 864"/>
                <a:gd name="T1" fmla="*/ 506 h 506"/>
                <a:gd name="T2" fmla="*/ 864 w 864"/>
                <a:gd name="T3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64" h="506">
                  <a:moveTo>
                    <a:pt x="0" y="506"/>
                  </a:moveTo>
                  <a:lnTo>
                    <a:pt x="864" y="0"/>
                  </a:lnTo>
                </a:path>
              </a:pathLst>
            </a:custGeom>
            <a:noFill/>
            <a:ln w="28575" cap="flat" cmpd="sng">
              <a:solidFill>
                <a:srgbClr val="000000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924" y="3021"/>
              <a:ext cx="295" cy="295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957" y="2990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3953" y="2501"/>
              <a:ext cx="295" cy="295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3934" y="3530"/>
              <a:ext cx="295" cy="295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912" y="3040"/>
              <a:ext cx="295" cy="295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945" y="3009"/>
              <a:ext cx="292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18000" rIns="0" bIns="10800"/>
            <a:lstStyle/>
            <a:p>
              <a:pPr marL="0" marR="0" lvl="0" indent="0" algn="just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v</a:t>
              </a:r>
              <a:r>
                <a:rPr kumimoji="0" lang="en-US" altLang="zh-CN" sz="2400" b="1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Times New Roman" pitchFamily="18" charset="0"/>
                </a:rPr>
                <a:t>j</a:t>
              </a:r>
              <a:endParaRPr kumimoji="0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0" name="AutoShape 42"/>
          <p:cNvSpPr>
            <a:spLocks noChangeArrowheads="1"/>
          </p:cNvSpPr>
          <p:nvPr/>
        </p:nvSpPr>
        <p:spPr bwMode="auto">
          <a:xfrm>
            <a:off x="6372200" y="1124744"/>
            <a:ext cx="2699792" cy="1872208"/>
          </a:xfrm>
          <a:prstGeom prst="wedgeRoundRectCallout">
            <a:avLst>
              <a:gd name="adj1" fmla="val -67655"/>
              <a:gd name="adj2" fmla="val -2805"/>
              <a:gd name="adj3" fmla="val 16667"/>
            </a:avLst>
          </a:prstGeom>
          <a:solidFill>
            <a:srgbClr val="CCFFFF">
              <a:alpha val="50195"/>
            </a:srgbClr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V</a:t>
            </a:r>
            <a:r>
              <a:rPr kumimoji="0" lang="en-US" altLang="zh-CN" sz="2400" b="0" i="0" u="none" strike="noStrike" kern="0" cap="none" spc="0" normalizeH="0" baseline="-4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1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到</a:t>
            </a: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v</a:t>
            </a:r>
            <a:r>
              <a:rPr kumimoji="0" lang="en-US" altLang="zh-CN" sz="2400" b="0" i="0" u="none" strike="noStrike" kern="0" cap="none" spc="0" normalizeH="0" baseline="-18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最长路径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长度上的事件与活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动没有完成，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</a:rPr>
              <a:t>事件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56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v</a:t>
            </a:r>
            <a:r>
              <a:rPr kumimoji="0" lang="en-US" altLang="zh-CN" sz="2400" b="0" i="0" u="none" strike="noStrike" kern="0" cap="none" spc="0" normalizeH="0" baseline="-18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楷体_GB2312" pitchFamily="49" charset="-122"/>
              </a:rPr>
              <a:t>j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无法开始。</a:t>
            </a:r>
          </a:p>
        </p:txBody>
      </p:sp>
    </p:spTree>
    <p:extLst>
      <p:ext uri="{BB962C8B-B14F-4D97-AF65-F5344CB8AC3E}">
        <p14:creationId xmlns:p14="http://schemas.microsoft.com/office/powerpoint/2010/main" val="1637039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20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862" name="Rectangle 6"/>
          <p:cNvSpPr>
            <a:spLocks noChangeArrowheads="1"/>
          </p:cNvSpPr>
          <p:nvPr/>
        </p:nvSpPr>
        <p:spPr bwMode="auto">
          <a:xfrm>
            <a:off x="381000" y="1916832"/>
            <a:ext cx="8763000" cy="2188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81000" indent="-3810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必须只使用该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网中的边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来构造最小生成树；</a:t>
            </a:r>
          </a:p>
          <a:p>
            <a:pPr marL="381000" indent="-3810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必须使用且仅使用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</a:rPr>
              <a:t>n-1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条边来联结网络中的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</a:rPr>
              <a:t>n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个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顶点</a:t>
            </a:r>
          </a:p>
          <a:p>
            <a:pPr marL="381000" indent="-381000" fontAlgn="base">
              <a:lnSpc>
                <a:spcPct val="150000"/>
              </a:lnSpc>
              <a:spcBef>
                <a:spcPct val="3000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不能使用产生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回路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楷体_GB2312" pitchFamily="49" charset="-122"/>
              </a:rPr>
              <a:t>的边</a:t>
            </a:r>
          </a:p>
        </p:txBody>
      </p:sp>
      <p:sp>
        <p:nvSpPr>
          <p:cNvPr id="59397" name="Rectangle 7"/>
          <p:cNvSpPr>
            <a:spLocks noChangeArrowheads="1"/>
          </p:cNvSpPr>
          <p:nvPr/>
        </p:nvSpPr>
        <p:spPr bwMode="auto">
          <a:xfrm>
            <a:off x="543545" y="1196752"/>
            <a:ext cx="51085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</a:rPr>
              <a:t>构造最小生成树的准则</a:t>
            </a: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49600276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61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761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761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186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的最早发生时间</a:t>
            </a:r>
            <a:r>
              <a:rPr lang="en-US" altLang="zh-CN" dirty="0" err="1"/>
              <a:t>Ve</a:t>
            </a:r>
            <a:r>
              <a:rPr lang="en-US" altLang="zh-CN" dirty="0"/>
              <a:t>(j)</a:t>
            </a:r>
          </a:p>
          <a:p>
            <a:endParaRPr lang="zh-CN" altLang="en-US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2286893" y="5329957"/>
            <a:ext cx="6096000" cy="519112"/>
            <a:chOff x="720" y="3054"/>
            <a:chExt cx="4320" cy="327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191643" y="5968136"/>
            <a:ext cx="6096000" cy="523875"/>
            <a:chOff x="720" y="3054"/>
            <a:chExt cx="4320" cy="330"/>
          </a:xfrm>
        </p:grpSpPr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Text Box 17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3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1129605" y="5955432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ve[k]</a:t>
            </a:r>
          </a:p>
        </p:txBody>
      </p:sp>
      <p:sp>
        <p:nvSpPr>
          <p:cNvPr id="25" name="Text Box 24"/>
          <p:cNvSpPr txBox="1">
            <a:spLocks noChangeArrowheads="1"/>
          </p:cNvSpPr>
          <p:nvPr/>
        </p:nvSpPr>
        <p:spPr bwMode="auto">
          <a:xfrm>
            <a:off x="2221805" y="598876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2915543" y="600623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601343" y="599353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4261743" y="599353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4934843" y="5996707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6257230" y="5998294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6941443" y="599353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7616130" y="599511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18</a:t>
            </a:r>
          </a:p>
        </p:txBody>
      </p: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539055" y="1631082"/>
            <a:ext cx="5245100" cy="2838450"/>
            <a:chOff x="204" y="890"/>
            <a:chExt cx="3304" cy="1788"/>
          </a:xfrm>
        </p:grpSpPr>
        <p:sp>
          <p:nvSpPr>
            <p:cNvPr id="34" name="Oval 36"/>
            <p:cNvSpPr>
              <a:spLocks noChangeArrowheads="1"/>
            </p:cNvSpPr>
            <p:nvPr/>
          </p:nvSpPr>
          <p:spPr bwMode="auto">
            <a:xfrm>
              <a:off x="1003" y="1776"/>
              <a:ext cx="295" cy="295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35" name="Group 37"/>
            <p:cNvGrpSpPr>
              <a:grpSpLocks/>
            </p:cNvGrpSpPr>
            <p:nvPr/>
          </p:nvGrpSpPr>
          <p:grpSpPr bwMode="auto">
            <a:xfrm>
              <a:off x="204" y="890"/>
              <a:ext cx="3304" cy="1788"/>
              <a:chOff x="202" y="935"/>
              <a:chExt cx="3304" cy="1788"/>
            </a:xfrm>
          </p:grpSpPr>
          <p:grpSp>
            <p:nvGrpSpPr>
              <p:cNvPr id="36" name="Group 38"/>
              <p:cNvGrpSpPr>
                <a:grpSpLocks/>
              </p:cNvGrpSpPr>
              <p:nvPr/>
            </p:nvGrpSpPr>
            <p:grpSpPr bwMode="auto">
              <a:xfrm>
                <a:off x="202" y="1115"/>
                <a:ext cx="3258" cy="1594"/>
                <a:chOff x="202" y="1115"/>
                <a:chExt cx="3258" cy="1594"/>
              </a:xfrm>
            </p:grpSpPr>
            <p:sp>
              <p:nvSpPr>
                <p:cNvPr id="69" name="Oval 39"/>
                <p:cNvSpPr>
                  <a:spLocks noChangeArrowheads="1"/>
                </p:cNvSpPr>
                <p:nvPr/>
              </p:nvSpPr>
              <p:spPr bwMode="auto">
                <a:xfrm>
                  <a:off x="3165" y="1622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0" name="Oval 40"/>
                <p:cNvSpPr>
                  <a:spLocks noChangeArrowheads="1"/>
                </p:cNvSpPr>
                <p:nvPr/>
              </p:nvSpPr>
              <p:spPr bwMode="auto">
                <a:xfrm>
                  <a:off x="779" y="240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1" name="Oval 41"/>
                <p:cNvSpPr>
                  <a:spLocks noChangeArrowheads="1"/>
                </p:cNvSpPr>
                <p:nvPr/>
              </p:nvSpPr>
              <p:spPr bwMode="auto">
                <a:xfrm>
                  <a:off x="1668" y="13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2" name="Oval 42"/>
                <p:cNvSpPr>
                  <a:spLocks noChangeArrowheads="1"/>
                </p:cNvSpPr>
                <p:nvPr/>
              </p:nvSpPr>
              <p:spPr bwMode="auto">
                <a:xfrm>
                  <a:off x="2367" y="192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3" name="Oval 43"/>
                <p:cNvSpPr>
                  <a:spLocks noChangeArrowheads="1"/>
                </p:cNvSpPr>
                <p:nvPr/>
              </p:nvSpPr>
              <p:spPr bwMode="auto">
                <a:xfrm>
                  <a:off x="1706" y="24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4" name="Oval 44"/>
                <p:cNvSpPr>
                  <a:spLocks noChangeArrowheads="1"/>
                </p:cNvSpPr>
                <p:nvPr/>
              </p:nvSpPr>
              <p:spPr bwMode="auto">
                <a:xfrm>
                  <a:off x="2560" y="111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75" name="Group 45"/>
                <p:cNvGrpSpPr>
                  <a:grpSpLocks/>
                </p:cNvGrpSpPr>
                <p:nvPr/>
              </p:nvGrpSpPr>
              <p:grpSpPr bwMode="auto">
                <a:xfrm>
                  <a:off x="202" y="1570"/>
                  <a:ext cx="1075" cy="553"/>
                  <a:chOff x="202" y="1525"/>
                  <a:chExt cx="1075" cy="553"/>
                </a:xfrm>
              </p:grpSpPr>
              <p:grpSp>
                <p:nvGrpSpPr>
                  <p:cNvPr id="76" name="Group 46"/>
                  <p:cNvGrpSpPr>
                    <a:grpSpLocks/>
                  </p:cNvGrpSpPr>
                  <p:nvPr/>
                </p:nvGrpSpPr>
                <p:grpSpPr bwMode="auto">
                  <a:xfrm>
                    <a:off x="202" y="1525"/>
                    <a:ext cx="295" cy="355"/>
                    <a:chOff x="202" y="1525"/>
                    <a:chExt cx="295" cy="355"/>
                  </a:xfrm>
                </p:grpSpPr>
                <p:sp>
                  <p:nvSpPr>
                    <p:cNvPr id="78" name="Oval 4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1585"/>
                      <a:ext cx="295" cy="29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仿宋_GB2312" pitchFamily="49" charset="-122"/>
                      </a:endParaRPr>
                    </a:p>
                  </p:txBody>
                </p:sp>
                <p:sp>
                  <p:nvSpPr>
                    <p:cNvPr id="79" name="Text Box 4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1525"/>
                      <a:ext cx="18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altLang="zh-CN" sz="2400" b="1" i="0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77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7" y="1729"/>
                    <a:ext cx="260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3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37" name="Group 50"/>
              <p:cNvGrpSpPr>
                <a:grpSpLocks/>
              </p:cNvGrpSpPr>
              <p:nvPr/>
            </p:nvGrpSpPr>
            <p:grpSpPr bwMode="auto">
              <a:xfrm>
                <a:off x="204" y="935"/>
                <a:ext cx="3302" cy="1788"/>
                <a:chOff x="204" y="890"/>
                <a:chExt cx="3302" cy="1788"/>
              </a:xfrm>
            </p:grpSpPr>
            <p:grpSp>
              <p:nvGrpSpPr>
                <p:cNvPr id="38" name="Group 51"/>
                <p:cNvGrpSpPr>
                  <a:grpSpLocks/>
                </p:cNvGrpSpPr>
                <p:nvPr/>
              </p:nvGrpSpPr>
              <p:grpSpPr bwMode="auto">
                <a:xfrm>
                  <a:off x="800" y="890"/>
                  <a:ext cx="295" cy="364"/>
                  <a:chOff x="800" y="890"/>
                  <a:chExt cx="295" cy="364"/>
                </a:xfrm>
              </p:grpSpPr>
              <p:sp>
                <p:nvSpPr>
                  <p:cNvPr id="6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800" y="959"/>
                    <a:ext cx="295" cy="2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99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68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890"/>
                    <a:ext cx="227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2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39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798" y="2314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4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0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1701" y="1207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1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2398" y="1822"/>
                  <a:ext cx="26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2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731" y="2332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3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2592" y="1015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4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187" y="1552"/>
                  <a:ext cx="261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45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258" y="1202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=6</a:t>
                  </a:r>
                </a:p>
              </p:txBody>
            </p:sp>
            <p:sp>
              <p:nvSpPr>
                <p:cNvPr id="46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245" y="925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charset="-122"/>
                    </a:rPr>
                    <a:t>4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4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038" y="105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=9</a:t>
                  </a:r>
                </a:p>
              </p:txBody>
            </p:sp>
            <p:sp>
              <p:nvSpPr>
                <p:cNvPr id="48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3015" y="1176"/>
                  <a:ext cx="49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10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49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2787" y="1900"/>
                  <a:ext cx="51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50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77" y="1473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=7</a:t>
                  </a:r>
                </a:p>
              </p:txBody>
            </p:sp>
            <p:sp>
              <p:nvSpPr>
                <p:cNvPr id="51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2212" y="2288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52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1454" y="1685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53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1200" y="2231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54" name="Text Box 69"/>
                <p:cNvSpPr txBox="1">
                  <a:spLocks noChangeArrowheads="1"/>
                </p:cNvSpPr>
                <p:nvPr/>
              </p:nvSpPr>
              <p:spPr bwMode="auto">
                <a:xfrm>
                  <a:off x="204" y="204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3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=5</a:t>
                  </a:r>
                </a:p>
              </p:txBody>
            </p:sp>
            <p:sp>
              <p:nvSpPr>
                <p:cNvPr id="55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621" y="1494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2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56" name="Freeform 71"/>
                <p:cNvSpPr>
                  <a:spLocks/>
                </p:cNvSpPr>
                <p:nvPr/>
              </p:nvSpPr>
              <p:spPr bwMode="auto">
                <a:xfrm>
                  <a:off x="462" y="1222"/>
                  <a:ext cx="416" cy="404"/>
                </a:xfrm>
                <a:custGeom>
                  <a:avLst/>
                  <a:gdLst>
                    <a:gd name="T0" fmla="*/ 0 w 420"/>
                    <a:gd name="T1" fmla="*/ 390 h 390"/>
                    <a:gd name="T2" fmla="*/ 420 w 420"/>
                    <a:gd name="T3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390">
                      <a:moveTo>
                        <a:pt x="0" y="390"/>
                      </a:moveTo>
                      <a:lnTo>
                        <a:pt x="42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57" name="Freeform 72"/>
                <p:cNvSpPr>
                  <a:spLocks/>
                </p:cNvSpPr>
                <p:nvPr/>
              </p:nvSpPr>
              <p:spPr bwMode="auto">
                <a:xfrm>
                  <a:off x="1091" y="1143"/>
                  <a:ext cx="590" cy="225"/>
                </a:xfrm>
                <a:custGeom>
                  <a:avLst/>
                  <a:gdLst>
                    <a:gd name="T0" fmla="*/ 0 w 585"/>
                    <a:gd name="T1" fmla="*/ 0 h 180"/>
                    <a:gd name="T2" fmla="*/ 585 w 585"/>
                    <a:gd name="T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5" h="180">
                      <a:moveTo>
                        <a:pt x="0" y="0"/>
                      </a:moveTo>
                      <a:lnTo>
                        <a:pt x="585" y="18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58" name="Freeform 73"/>
                <p:cNvSpPr>
                  <a:spLocks/>
                </p:cNvSpPr>
                <p:nvPr/>
              </p:nvSpPr>
              <p:spPr bwMode="auto">
                <a:xfrm>
                  <a:off x="1955" y="1268"/>
                  <a:ext cx="596" cy="146"/>
                </a:xfrm>
                <a:custGeom>
                  <a:avLst/>
                  <a:gdLst>
                    <a:gd name="T0" fmla="*/ 0 w 631"/>
                    <a:gd name="T1" fmla="*/ 148 h 148"/>
                    <a:gd name="T2" fmla="*/ 631 w 631"/>
                    <a:gd name="T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1" h="148">
                      <a:moveTo>
                        <a:pt x="0" y="148"/>
                      </a:moveTo>
                      <a:lnTo>
                        <a:pt x="631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59" name="Freeform 74"/>
                <p:cNvSpPr>
                  <a:spLocks/>
                </p:cNvSpPr>
                <p:nvPr/>
              </p:nvSpPr>
              <p:spPr bwMode="auto">
                <a:xfrm>
                  <a:off x="407" y="1871"/>
                  <a:ext cx="427" cy="518"/>
                </a:xfrm>
                <a:custGeom>
                  <a:avLst/>
                  <a:gdLst>
                    <a:gd name="T0" fmla="*/ 0 w 419"/>
                    <a:gd name="T1" fmla="*/ 0 h 485"/>
                    <a:gd name="T2" fmla="*/ 419 w 419"/>
                    <a:gd name="T3" fmla="*/ 48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9" h="485">
                      <a:moveTo>
                        <a:pt x="0" y="0"/>
                      </a:moveTo>
                      <a:lnTo>
                        <a:pt x="419" y="48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0" name="Freeform 75"/>
                <p:cNvSpPr>
                  <a:spLocks/>
                </p:cNvSpPr>
                <p:nvPr/>
              </p:nvSpPr>
              <p:spPr bwMode="auto">
                <a:xfrm>
                  <a:off x="488" y="1754"/>
                  <a:ext cx="524" cy="172"/>
                </a:xfrm>
                <a:custGeom>
                  <a:avLst/>
                  <a:gdLst>
                    <a:gd name="T0" fmla="*/ 0 w 510"/>
                    <a:gd name="T1" fmla="*/ 0 h 120"/>
                    <a:gd name="T2" fmla="*/ 510 w 510"/>
                    <a:gd name="T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0" h="120">
                      <a:moveTo>
                        <a:pt x="0" y="0"/>
                      </a:moveTo>
                      <a:lnTo>
                        <a:pt x="510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1" name="Freeform 76"/>
                <p:cNvSpPr>
                  <a:spLocks/>
                </p:cNvSpPr>
                <p:nvPr/>
              </p:nvSpPr>
              <p:spPr bwMode="auto">
                <a:xfrm>
                  <a:off x="1280" y="1502"/>
                  <a:ext cx="435" cy="398"/>
                </a:xfrm>
                <a:custGeom>
                  <a:avLst/>
                  <a:gdLst>
                    <a:gd name="T0" fmla="*/ 0 w 428"/>
                    <a:gd name="T1" fmla="*/ 359 h 359"/>
                    <a:gd name="T2" fmla="*/ 428 w 42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8" h="359">
                      <a:moveTo>
                        <a:pt x="0" y="359"/>
                      </a:moveTo>
                      <a:lnTo>
                        <a:pt x="42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2" name="Freeform 77"/>
                <p:cNvSpPr>
                  <a:spLocks/>
                </p:cNvSpPr>
                <p:nvPr/>
              </p:nvSpPr>
              <p:spPr bwMode="auto">
                <a:xfrm>
                  <a:off x="2683" y="1820"/>
                  <a:ext cx="499" cy="188"/>
                </a:xfrm>
                <a:custGeom>
                  <a:avLst/>
                  <a:gdLst>
                    <a:gd name="T0" fmla="*/ 0 w 532"/>
                    <a:gd name="T1" fmla="*/ 181 h 181"/>
                    <a:gd name="T2" fmla="*/ 532 w 532"/>
                    <a:gd name="T3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2" h="181">
                      <a:moveTo>
                        <a:pt x="0" y="181"/>
                      </a:moveTo>
                      <a:lnTo>
                        <a:pt x="53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3" name="Freeform 78"/>
                <p:cNvSpPr>
                  <a:spLocks/>
                </p:cNvSpPr>
                <p:nvPr/>
              </p:nvSpPr>
              <p:spPr bwMode="auto">
                <a:xfrm>
                  <a:off x="1988" y="2151"/>
                  <a:ext cx="463" cy="340"/>
                </a:xfrm>
                <a:custGeom>
                  <a:avLst/>
                  <a:gdLst>
                    <a:gd name="T0" fmla="*/ 0 w 458"/>
                    <a:gd name="T1" fmla="*/ 359 h 359"/>
                    <a:gd name="T2" fmla="*/ 458 w 45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8" h="359">
                      <a:moveTo>
                        <a:pt x="0" y="359"/>
                      </a:moveTo>
                      <a:lnTo>
                        <a:pt x="458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4" name="Freeform 79"/>
                <p:cNvSpPr>
                  <a:spLocks/>
                </p:cNvSpPr>
                <p:nvPr/>
              </p:nvSpPr>
              <p:spPr bwMode="auto">
                <a:xfrm>
                  <a:off x="1921" y="1524"/>
                  <a:ext cx="489" cy="412"/>
                </a:xfrm>
                <a:custGeom>
                  <a:avLst/>
                  <a:gdLst>
                    <a:gd name="T0" fmla="*/ 0 w 466"/>
                    <a:gd name="T1" fmla="*/ 0 h 370"/>
                    <a:gd name="T2" fmla="*/ 466 w 466"/>
                    <a:gd name="T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6" h="370">
                      <a:moveTo>
                        <a:pt x="0" y="0"/>
                      </a:moveTo>
                      <a:lnTo>
                        <a:pt x="466" y="37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5" name="Freeform 80"/>
                <p:cNvSpPr>
                  <a:spLocks/>
                </p:cNvSpPr>
                <p:nvPr/>
              </p:nvSpPr>
              <p:spPr bwMode="auto">
                <a:xfrm>
                  <a:off x="2821" y="1297"/>
                  <a:ext cx="374" cy="347"/>
                </a:xfrm>
                <a:custGeom>
                  <a:avLst/>
                  <a:gdLst>
                    <a:gd name="T0" fmla="*/ 0 w 367"/>
                    <a:gd name="T1" fmla="*/ 0 h 382"/>
                    <a:gd name="T2" fmla="*/ 367 w 367"/>
                    <a:gd name="T3" fmla="*/ 38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7" h="382">
                      <a:moveTo>
                        <a:pt x="0" y="0"/>
                      </a:moveTo>
                      <a:lnTo>
                        <a:pt x="367" y="3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66" name="Freeform 81"/>
                <p:cNvSpPr>
                  <a:spLocks/>
                </p:cNvSpPr>
                <p:nvPr/>
              </p:nvSpPr>
              <p:spPr bwMode="auto">
                <a:xfrm>
                  <a:off x="1078" y="2522"/>
                  <a:ext cx="630" cy="50"/>
                </a:xfrm>
                <a:custGeom>
                  <a:avLst/>
                  <a:gdLst>
                    <a:gd name="T0" fmla="*/ 0 w 555"/>
                    <a:gd name="T1" fmla="*/ 0 h 1"/>
                    <a:gd name="T2" fmla="*/ 555 w 55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1">
                      <a:moveTo>
                        <a:pt x="0" y="0"/>
                      </a:moveTo>
                      <a:lnTo>
                        <a:pt x="555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  <p:sp>
        <p:nvSpPr>
          <p:cNvPr id="80" name="Rectangle 82"/>
          <p:cNvSpPr>
            <a:spLocks noChangeArrowheads="1"/>
          </p:cNvSpPr>
          <p:nvPr/>
        </p:nvSpPr>
        <p:spPr bwMode="auto">
          <a:xfrm>
            <a:off x="3779143" y="4582244"/>
            <a:ext cx="5113337" cy="647700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(j)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Max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ve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+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dut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j&gt;) }</a:t>
            </a:r>
          </a:p>
        </p:txBody>
      </p:sp>
      <p:sp>
        <p:nvSpPr>
          <p:cNvPr id="81" name="Text Box 29"/>
          <p:cNvSpPr txBox="1">
            <a:spLocks noChangeArrowheads="1"/>
          </p:cNvSpPr>
          <p:nvPr/>
        </p:nvSpPr>
        <p:spPr bwMode="auto">
          <a:xfrm>
            <a:off x="5546576" y="602128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5312620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v</a:t>
            </a:r>
            <a:r>
              <a:rPr lang="en-US" altLang="zh-CN" i="1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/>
              <a:t>的最迟发生时间</a:t>
            </a:r>
            <a:r>
              <a:rPr lang="en-US" altLang="zh-CN" dirty="0" err="1"/>
              <a:t>Vl</a:t>
            </a:r>
            <a:r>
              <a:rPr lang="en-US" altLang="zh-CN" dirty="0"/>
              <a:t>(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从顶点</a:t>
            </a:r>
            <a:r>
              <a:rPr lang="en-US" altLang="zh-CN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dirty="0"/>
              <a:t>到汇点的</a:t>
            </a:r>
            <a:r>
              <a:rPr lang="zh-CN" altLang="en-US" dirty="0">
                <a:solidFill>
                  <a:srgbClr val="FF0000"/>
                </a:solidFill>
              </a:rPr>
              <a:t>最短路径</a:t>
            </a:r>
            <a:r>
              <a:rPr lang="zh-CN" altLang="en-US" dirty="0" smtClean="0">
                <a:solidFill>
                  <a:srgbClr val="FF0000"/>
                </a:solidFill>
              </a:rPr>
              <a:t>长度</a:t>
            </a:r>
            <a:endParaRPr lang="en-US" altLang="zh-CN" dirty="0"/>
          </a:p>
          <a:p>
            <a:pPr lvl="1"/>
            <a:r>
              <a:rPr lang="zh-CN" altLang="en-US" dirty="0" smtClean="0"/>
              <a:t>求法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从</a:t>
            </a:r>
            <a:r>
              <a:rPr lang="en-US" altLang="zh-CN" dirty="0" err="1" smtClean="0"/>
              <a:t>vl</a:t>
            </a:r>
            <a:r>
              <a:rPr lang="en-US" altLang="zh-CN" dirty="0" smtClean="0"/>
              <a:t>(n)=</a:t>
            </a:r>
            <a:r>
              <a:rPr lang="en-US" altLang="zh-CN" dirty="0" err="1" smtClean="0"/>
              <a:t>ve</a:t>
            </a:r>
            <a:r>
              <a:rPr lang="en-US" altLang="zh-CN" dirty="0" smtClean="0"/>
              <a:t>(n)</a:t>
            </a:r>
            <a:r>
              <a:rPr lang="zh-CN" altLang="en-US" dirty="0"/>
              <a:t>起向前递推</a:t>
            </a:r>
          </a:p>
          <a:p>
            <a:pPr lvl="1"/>
            <a:endParaRPr lang="zh-CN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331640" y="3212976"/>
            <a:ext cx="7056437" cy="53181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(j) -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dut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j&gt;) }      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 ∈S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004692"/>
            <a:ext cx="66246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注：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是所有以第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个顶点为尾的弧的集合。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940425" y="4436492"/>
            <a:ext cx="2124075" cy="2125662"/>
            <a:chOff x="3742" y="2069"/>
            <a:chExt cx="1338" cy="1339"/>
          </a:xfrm>
        </p:grpSpPr>
        <p:grpSp>
          <p:nvGrpSpPr>
            <p:cNvPr id="7" name="Group 14"/>
            <p:cNvGrpSpPr>
              <a:grpSpLocks/>
            </p:cNvGrpSpPr>
            <p:nvPr/>
          </p:nvGrpSpPr>
          <p:grpSpPr bwMode="auto">
            <a:xfrm>
              <a:off x="3787" y="2069"/>
              <a:ext cx="1293" cy="1339"/>
              <a:chOff x="3787" y="2069"/>
              <a:chExt cx="1293" cy="1339"/>
            </a:xfrm>
          </p:grpSpPr>
          <p:grpSp>
            <p:nvGrpSpPr>
              <p:cNvPr id="9" name="Group 5"/>
              <p:cNvGrpSpPr>
                <a:grpSpLocks/>
              </p:cNvGrpSpPr>
              <p:nvPr/>
            </p:nvGrpSpPr>
            <p:grpSpPr bwMode="auto">
              <a:xfrm>
                <a:off x="3787" y="2069"/>
                <a:ext cx="1277" cy="1144"/>
                <a:chOff x="3619" y="1581"/>
                <a:chExt cx="1277" cy="1144"/>
              </a:xfrm>
            </p:grpSpPr>
            <p:sp>
              <p:nvSpPr>
                <p:cNvPr id="12" name="Freeform 6"/>
                <p:cNvSpPr>
                  <a:spLocks/>
                </p:cNvSpPr>
                <p:nvPr/>
              </p:nvSpPr>
              <p:spPr bwMode="auto">
                <a:xfrm>
                  <a:off x="3877" y="2334"/>
                  <a:ext cx="712" cy="391"/>
                </a:xfrm>
                <a:custGeom>
                  <a:avLst/>
                  <a:gdLst>
                    <a:gd name="T0" fmla="*/ 0 w 947"/>
                    <a:gd name="T1" fmla="*/ 0 h 527"/>
                    <a:gd name="T2" fmla="*/ 947 w 947"/>
                    <a:gd name="T3" fmla="*/ 527 h 5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47" h="527">
                      <a:moveTo>
                        <a:pt x="0" y="0"/>
                      </a:moveTo>
                      <a:lnTo>
                        <a:pt x="947" y="527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3" name="Freeform 7"/>
                <p:cNvSpPr>
                  <a:spLocks/>
                </p:cNvSpPr>
                <p:nvPr/>
              </p:nvSpPr>
              <p:spPr bwMode="auto">
                <a:xfrm>
                  <a:off x="3886" y="2239"/>
                  <a:ext cx="720" cy="1"/>
                </a:xfrm>
                <a:custGeom>
                  <a:avLst/>
                  <a:gdLst>
                    <a:gd name="T0" fmla="*/ 0 w 910"/>
                    <a:gd name="T1" fmla="*/ 0 h 3"/>
                    <a:gd name="T2" fmla="*/ 910 w 910"/>
                    <a:gd name="T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910" h="3">
                      <a:moveTo>
                        <a:pt x="0" y="0"/>
                      </a:moveTo>
                      <a:lnTo>
                        <a:pt x="910" y="3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4" name="Freeform 8"/>
                <p:cNvSpPr>
                  <a:spLocks/>
                </p:cNvSpPr>
                <p:nvPr/>
              </p:nvSpPr>
              <p:spPr bwMode="auto">
                <a:xfrm>
                  <a:off x="3855" y="1744"/>
                  <a:ext cx="723" cy="400"/>
                </a:xfrm>
                <a:custGeom>
                  <a:avLst/>
                  <a:gdLst>
                    <a:gd name="T0" fmla="*/ 0 w 864"/>
                    <a:gd name="T1" fmla="*/ 506 h 506"/>
                    <a:gd name="T2" fmla="*/ 864 w 864"/>
                    <a:gd name="T3" fmla="*/ 0 h 5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864" h="506">
                      <a:moveTo>
                        <a:pt x="0" y="506"/>
                      </a:moveTo>
                      <a:lnTo>
                        <a:pt x="864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5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4604" y="2024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180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dirty="0" err="1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800" b="1" i="1" u="none" strike="noStrike" kern="0" cap="none" spc="0" normalizeH="0" baseline="-25000" noProof="0" dirty="0" err="1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j</a:t>
                  </a:r>
                  <a:endParaRPr kumimoji="0" lang="en-US" altLang="zh-CN" sz="2800" b="1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6" name="Oval 10"/>
                <p:cNvSpPr>
                  <a:spLocks noChangeArrowheads="1"/>
                </p:cNvSpPr>
                <p:nvPr/>
              </p:nvSpPr>
              <p:spPr bwMode="auto">
                <a:xfrm>
                  <a:off x="4571" y="1581"/>
                  <a:ext cx="295" cy="295"/>
                </a:xfrm>
                <a:prstGeom prst="ellips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28800" rIns="0" bIns="10800"/>
                <a:lstStyle/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ea typeface="华文行楷" pitchFamily="2" charset="-122"/>
                  </a:endParaRPr>
                </a:p>
              </p:txBody>
            </p:sp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619" y="2052"/>
                  <a:ext cx="292" cy="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72000" tIns="180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800" b="1" i="1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i</a:t>
                  </a:r>
                </a:p>
              </p:txBody>
            </p:sp>
          </p:grpSp>
          <p:sp>
            <p:nvSpPr>
              <p:cNvPr id="10" name="Oval 12"/>
              <p:cNvSpPr>
                <a:spLocks noChangeArrowheads="1"/>
              </p:cNvSpPr>
              <p:nvPr/>
            </p:nvSpPr>
            <p:spPr bwMode="auto">
              <a:xfrm>
                <a:off x="4740" y="3113"/>
                <a:ext cx="295" cy="295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  <p:sp>
            <p:nvSpPr>
              <p:cNvPr id="11" name="Oval 13"/>
              <p:cNvSpPr>
                <a:spLocks noChangeArrowheads="1"/>
              </p:cNvSpPr>
              <p:nvPr/>
            </p:nvSpPr>
            <p:spPr bwMode="auto">
              <a:xfrm>
                <a:off x="4785" y="2568"/>
                <a:ext cx="295" cy="295"/>
              </a:xfrm>
              <a:prstGeom prst="ellips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72000" tIns="28800" rIns="0" bIns="10800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华文行楷" pitchFamily="2" charset="-122"/>
                </a:endParaRPr>
              </a:p>
            </p:txBody>
          </p:sp>
        </p:grpSp>
        <p:sp>
          <p:nvSpPr>
            <p:cNvPr id="8" name="Oval 15"/>
            <p:cNvSpPr>
              <a:spLocks noChangeArrowheads="1"/>
            </p:cNvSpPr>
            <p:nvPr/>
          </p:nvSpPr>
          <p:spPr bwMode="auto">
            <a:xfrm>
              <a:off x="3742" y="2614"/>
              <a:ext cx="295" cy="295"/>
            </a:xfrm>
            <a:prstGeom prst="ellips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72000" tIns="28800" rIns="0" bIns="10800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华文行楷" pitchFamily="2" charset="-122"/>
              </a:endParaRPr>
            </a:p>
          </p:txBody>
        </p:sp>
      </p:grp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877790" y="4535473"/>
            <a:ext cx="5400278" cy="73866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</a:t>
            </a:r>
            <a:r>
              <a:rPr lang="en-US" altLang="zh-CN" sz="24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Vl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i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)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指在不推迟整个工期的前提下</a:t>
            </a:r>
            <a:r>
              <a:rPr lang="en-US" altLang="zh-CN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事件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2400" b="1" i="1" baseline="-25000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允许的最晚发生时间。</a:t>
            </a:r>
          </a:p>
        </p:txBody>
      </p:sp>
    </p:spTree>
    <p:extLst>
      <p:ext uri="{BB962C8B-B14F-4D97-AF65-F5344CB8AC3E}">
        <p14:creationId xmlns:p14="http://schemas.microsoft.com/office/powerpoint/2010/main" val="10539180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事件</a:t>
            </a:r>
            <a:r>
              <a:rPr lang="en-US" altLang="zh-CN" dirty="0"/>
              <a:t>v</a:t>
            </a:r>
            <a:r>
              <a:rPr lang="en-US" altLang="zh-CN" baseline="-25000" dirty="0"/>
              <a:t>i</a:t>
            </a:r>
            <a:r>
              <a:rPr lang="zh-CN" altLang="en-US" dirty="0"/>
              <a:t>的最迟发生时间</a:t>
            </a:r>
            <a:r>
              <a:rPr lang="en-US" altLang="zh-CN" dirty="0" err="1"/>
              <a:t>Vl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267594" y="4960193"/>
            <a:ext cx="6096000" cy="519113"/>
            <a:chOff x="720" y="3054"/>
            <a:chExt cx="4320" cy="327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2267594" y="6184156"/>
            <a:ext cx="6096000" cy="557212"/>
            <a:chOff x="720" y="3054"/>
            <a:chExt cx="4320" cy="351"/>
          </a:xfrm>
        </p:grpSpPr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1259532" y="5607893"/>
            <a:ext cx="1008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ve[k]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259532" y="6184156"/>
            <a:ext cx="93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vl[k]</a:t>
            </a:r>
          </a:p>
        </p:txBody>
      </p:sp>
      <p:grpSp>
        <p:nvGrpSpPr>
          <p:cNvPr id="26" name="Group 24"/>
          <p:cNvGrpSpPr>
            <a:grpSpLocks/>
          </p:cNvGrpSpPr>
          <p:nvPr/>
        </p:nvGrpSpPr>
        <p:grpSpPr bwMode="auto">
          <a:xfrm>
            <a:off x="2267594" y="5607893"/>
            <a:ext cx="6096000" cy="569913"/>
            <a:chOff x="1292" y="3424"/>
            <a:chExt cx="3840" cy="359"/>
          </a:xfrm>
        </p:grpSpPr>
        <p:grpSp>
          <p:nvGrpSpPr>
            <p:cNvPr id="27" name="Group 25"/>
            <p:cNvGrpSpPr>
              <a:grpSpLocks/>
            </p:cNvGrpSpPr>
            <p:nvPr/>
          </p:nvGrpSpPr>
          <p:grpSpPr bwMode="auto">
            <a:xfrm>
              <a:off x="1292" y="3430"/>
              <a:ext cx="3840" cy="351"/>
              <a:chOff x="720" y="3054"/>
              <a:chExt cx="4320" cy="351"/>
            </a:xfrm>
          </p:grpSpPr>
          <p:sp>
            <p:nvSpPr>
              <p:cNvPr id="37" name="Text Box 26"/>
              <p:cNvSpPr txBox="1">
                <a:spLocks noChangeArrowheads="1"/>
              </p:cNvSpPr>
              <p:nvPr/>
            </p:nvSpPr>
            <p:spPr bwMode="auto">
              <a:xfrm>
                <a:off x="120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8" name="Text Box 27"/>
              <p:cNvSpPr txBox="1">
                <a:spLocks noChangeArrowheads="1"/>
              </p:cNvSpPr>
              <p:nvPr/>
            </p:nvSpPr>
            <p:spPr bwMode="auto">
              <a:xfrm>
                <a:off x="360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39" name="Text Box 28"/>
              <p:cNvSpPr txBox="1">
                <a:spLocks noChangeArrowheads="1"/>
              </p:cNvSpPr>
              <p:nvPr/>
            </p:nvSpPr>
            <p:spPr bwMode="auto">
              <a:xfrm>
                <a:off x="312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264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1" name="Text Box 30"/>
              <p:cNvSpPr txBox="1">
                <a:spLocks noChangeArrowheads="1"/>
              </p:cNvSpPr>
              <p:nvPr/>
            </p:nvSpPr>
            <p:spPr bwMode="auto">
              <a:xfrm>
                <a:off x="216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2" name="Text Box 31"/>
              <p:cNvSpPr txBox="1">
                <a:spLocks noChangeArrowheads="1"/>
              </p:cNvSpPr>
              <p:nvPr/>
            </p:nvSpPr>
            <p:spPr bwMode="auto">
              <a:xfrm>
                <a:off x="72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3" name="Text Box 32"/>
              <p:cNvSpPr txBox="1">
                <a:spLocks noChangeArrowheads="1"/>
              </p:cNvSpPr>
              <p:nvPr/>
            </p:nvSpPr>
            <p:spPr bwMode="auto">
              <a:xfrm>
                <a:off x="168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4" name="Text Box 33"/>
              <p:cNvSpPr txBox="1">
                <a:spLocks noChangeArrowheads="1"/>
              </p:cNvSpPr>
              <p:nvPr/>
            </p:nvSpPr>
            <p:spPr bwMode="auto">
              <a:xfrm>
                <a:off x="456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  <p:sp>
            <p:nvSpPr>
              <p:cNvPr id="45" name="Text Box 34"/>
              <p:cNvSpPr txBox="1">
                <a:spLocks noChangeArrowheads="1"/>
              </p:cNvSpPr>
              <p:nvPr/>
            </p:nvSpPr>
            <p:spPr bwMode="auto">
              <a:xfrm>
                <a:off x="4080" y="3054"/>
                <a:ext cx="480" cy="351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endParaRPr>
              </a:p>
            </p:txBody>
          </p:sp>
        </p:grpSp>
        <p:sp>
          <p:nvSpPr>
            <p:cNvPr id="28" name="Text Box 35"/>
            <p:cNvSpPr txBox="1">
              <a:spLocks noChangeArrowheads="1"/>
            </p:cNvSpPr>
            <p:nvPr/>
          </p:nvSpPr>
          <p:spPr bwMode="auto">
            <a:xfrm>
              <a:off x="1326" y="345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9" name="Text Box 36"/>
            <p:cNvSpPr txBox="1">
              <a:spLocks noChangeArrowheads="1"/>
            </p:cNvSpPr>
            <p:nvPr/>
          </p:nvSpPr>
          <p:spPr bwMode="auto">
            <a:xfrm>
              <a:off x="1734" y="344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30" name="Text Box 37"/>
            <p:cNvSpPr txBox="1">
              <a:spLocks noChangeArrowheads="1"/>
            </p:cNvSpPr>
            <p:nvPr/>
          </p:nvSpPr>
          <p:spPr bwMode="auto">
            <a:xfrm>
              <a:off x="2166" y="3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31" name="Text Box 38"/>
            <p:cNvSpPr txBox="1">
              <a:spLocks noChangeArrowheads="1"/>
            </p:cNvSpPr>
            <p:nvPr/>
          </p:nvSpPr>
          <p:spPr bwMode="auto">
            <a:xfrm>
              <a:off x="2582" y="3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2" name="Text Box 39"/>
            <p:cNvSpPr txBox="1">
              <a:spLocks noChangeArrowheads="1"/>
            </p:cNvSpPr>
            <p:nvPr/>
          </p:nvSpPr>
          <p:spPr bwMode="auto">
            <a:xfrm>
              <a:off x="3006" y="34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3" name="Text Box 40"/>
            <p:cNvSpPr txBox="1">
              <a:spLocks noChangeArrowheads="1"/>
            </p:cNvSpPr>
            <p:nvPr/>
          </p:nvSpPr>
          <p:spPr bwMode="auto">
            <a:xfrm>
              <a:off x="3430" y="34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4" name="Text Box 41"/>
            <p:cNvSpPr txBox="1">
              <a:spLocks noChangeArrowheads="1"/>
            </p:cNvSpPr>
            <p:nvPr/>
          </p:nvSpPr>
          <p:spPr bwMode="auto">
            <a:xfrm>
              <a:off x="3830" y="34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35" name="Text Box 42"/>
            <p:cNvSpPr txBox="1">
              <a:spLocks noChangeArrowheads="1"/>
            </p:cNvSpPr>
            <p:nvPr/>
          </p:nvSpPr>
          <p:spPr bwMode="auto">
            <a:xfrm>
              <a:off x="4270" y="344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36" name="Text Box 43"/>
            <p:cNvSpPr txBox="1">
              <a:spLocks noChangeArrowheads="1"/>
            </p:cNvSpPr>
            <p:nvPr/>
          </p:nvSpPr>
          <p:spPr bwMode="auto">
            <a:xfrm>
              <a:off x="4686" y="343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</a:rPr>
                <a:t>18</a:t>
              </a:r>
            </a:p>
          </p:txBody>
        </p:sp>
      </p:grpSp>
      <p:sp>
        <p:nvSpPr>
          <p:cNvPr id="46" name="Text Box 44"/>
          <p:cNvSpPr txBox="1">
            <a:spLocks noChangeArrowheads="1"/>
          </p:cNvSpPr>
          <p:nvPr/>
        </p:nvSpPr>
        <p:spPr bwMode="auto">
          <a:xfrm>
            <a:off x="7668269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7020569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48" name="Text Box 46"/>
          <p:cNvSpPr txBox="1">
            <a:spLocks noChangeArrowheads="1"/>
          </p:cNvSpPr>
          <p:nvPr/>
        </p:nvSpPr>
        <p:spPr bwMode="auto">
          <a:xfrm>
            <a:off x="6372869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5652144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5004444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4283719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52" name="Text Box 50"/>
          <p:cNvSpPr txBox="1">
            <a:spLocks noChangeArrowheads="1"/>
          </p:cNvSpPr>
          <p:nvPr/>
        </p:nvSpPr>
        <p:spPr bwMode="auto">
          <a:xfrm>
            <a:off x="3636019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3" name="Text Box 51"/>
          <p:cNvSpPr txBox="1">
            <a:spLocks noChangeArrowheads="1"/>
          </p:cNvSpPr>
          <p:nvPr/>
        </p:nvSpPr>
        <p:spPr bwMode="auto">
          <a:xfrm>
            <a:off x="2916882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4" name="Text Box 52"/>
          <p:cNvSpPr txBox="1">
            <a:spLocks noChangeArrowheads="1"/>
          </p:cNvSpPr>
          <p:nvPr/>
        </p:nvSpPr>
        <p:spPr bwMode="auto">
          <a:xfrm>
            <a:off x="2267594" y="6184156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grpSp>
        <p:nvGrpSpPr>
          <p:cNvPr id="55" name="Group 53"/>
          <p:cNvGrpSpPr>
            <a:grpSpLocks/>
          </p:cNvGrpSpPr>
          <p:nvPr/>
        </p:nvGrpSpPr>
        <p:grpSpPr bwMode="auto">
          <a:xfrm>
            <a:off x="540394" y="1504206"/>
            <a:ext cx="5245100" cy="2838450"/>
            <a:chOff x="204" y="890"/>
            <a:chExt cx="3304" cy="1788"/>
          </a:xfrm>
        </p:grpSpPr>
        <p:sp>
          <p:nvSpPr>
            <p:cNvPr id="56" name="Oval 54"/>
            <p:cNvSpPr>
              <a:spLocks noChangeArrowheads="1"/>
            </p:cNvSpPr>
            <p:nvPr/>
          </p:nvSpPr>
          <p:spPr bwMode="auto">
            <a:xfrm>
              <a:off x="1003" y="1776"/>
              <a:ext cx="295" cy="295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57" name="Group 55"/>
            <p:cNvGrpSpPr>
              <a:grpSpLocks/>
            </p:cNvGrpSpPr>
            <p:nvPr/>
          </p:nvGrpSpPr>
          <p:grpSpPr bwMode="auto">
            <a:xfrm>
              <a:off x="204" y="890"/>
              <a:ext cx="3304" cy="1788"/>
              <a:chOff x="202" y="935"/>
              <a:chExt cx="3304" cy="1788"/>
            </a:xfrm>
          </p:grpSpPr>
          <p:grpSp>
            <p:nvGrpSpPr>
              <p:cNvPr id="58" name="Group 56"/>
              <p:cNvGrpSpPr>
                <a:grpSpLocks/>
              </p:cNvGrpSpPr>
              <p:nvPr/>
            </p:nvGrpSpPr>
            <p:grpSpPr bwMode="auto">
              <a:xfrm>
                <a:off x="202" y="1115"/>
                <a:ext cx="3258" cy="1594"/>
                <a:chOff x="202" y="1115"/>
                <a:chExt cx="3258" cy="1594"/>
              </a:xfrm>
            </p:grpSpPr>
            <p:sp>
              <p:nvSpPr>
                <p:cNvPr id="91" name="Oval 57"/>
                <p:cNvSpPr>
                  <a:spLocks noChangeArrowheads="1"/>
                </p:cNvSpPr>
                <p:nvPr/>
              </p:nvSpPr>
              <p:spPr bwMode="auto">
                <a:xfrm>
                  <a:off x="3165" y="1622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92" name="Oval 58"/>
                <p:cNvSpPr>
                  <a:spLocks noChangeArrowheads="1"/>
                </p:cNvSpPr>
                <p:nvPr/>
              </p:nvSpPr>
              <p:spPr bwMode="auto">
                <a:xfrm>
                  <a:off x="779" y="240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3" name="Oval 59"/>
                <p:cNvSpPr>
                  <a:spLocks noChangeArrowheads="1"/>
                </p:cNvSpPr>
                <p:nvPr/>
              </p:nvSpPr>
              <p:spPr bwMode="auto">
                <a:xfrm>
                  <a:off x="1668" y="13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4" name="Oval 60"/>
                <p:cNvSpPr>
                  <a:spLocks noChangeArrowheads="1"/>
                </p:cNvSpPr>
                <p:nvPr/>
              </p:nvSpPr>
              <p:spPr bwMode="auto">
                <a:xfrm>
                  <a:off x="2367" y="192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5" name="Oval 61"/>
                <p:cNvSpPr>
                  <a:spLocks noChangeArrowheads="1"/>
                </p:cNvSpPr>
                <p:nvPr/>
              </p:nvSpPr>
              <p:spPr bwMode="auto">
                <a:xfrm>
                  <a:off x="1706" y="24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6" name="Oval 62"/>
                <p:cNvSpPr>
                  <a:spLocks noChangeArrowheads="1"/>
                </p:cNvSpPr>
                <p:nvPr/>
              </p:nvSpPr>
              <p:spPr bwMode="auto">
                <a:xfrm>
                  <a:off x="2560" y="111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97" name="Group 63"/>
                <p:cNvGrpSpPr>
                  <a:grpSpLocks/>
                </p:cNvGrpSpPr>
                <p:nvPr/>
              </p:nvGrpSpPr>
              <p:grpSpPr bwMode="auto">
                <a:xfrm>
                  <a:off x="202" y="1570"/>
                  <a:ext cx="1075" cy="553"/>
                  <a:chOff x="202" y="1525"/>
                  <a:chExt cx="1075" cy="553"/>
                </a:xfrm>
              </p:grpSpPr>
              <p:grpSp>
                <p:nvGrpSpPr>
                  <p:cNvPr id="98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202" y="1525"/>
                    <a:ext cx="295" cy="355"/>
                    <a:chOff x="202" y="1525"/>
                    <a:chExt cx="295" cy="355"/>
                  </a:xfrm>
                </p:grpSpPr>
                <p:sp>
                  <p:nvSpPr>
                    <p:cNvPr id="100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1585"/>
                      <a:ext cx="295" cy="29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仿宋_GB2312" pitchFamily="49" charset="-122"/>
                      </a:endParaRPr>
                    </a:p>
                  </p:txBody>
                </p:sp>
                <p:sp>
                  <p:nvSpPr>
                    <p:cNvPr id="101" name="Text Box 6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1525"/>
                      <a:ext cx="18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altLang="zh-CN" sz="2400" b="1" i="0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99" name="Text 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7" y="1729"/>
                    <a:ext cx="260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3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59" name="Group 68"/>
              <p:cNvGrpSpPr>
                <a:grpSpLocks/>
              </p:cNvGrpSpPr>
              <p:nvPr/>
            </p:nvGrpSpPr>
            <p:grpSpPr bwMode="auto">
              <a:xfrm>
                <a:off x="204" y="935"/>
                <a:ext cx="3302" cy="1788"/>
                <a:chOff x="204" y="890"/>
                <a:chExt cx="3302" cy="1788"/>
              </a:xfrm>
            </p:grpSpPr>
            <p:grpSp>
              <p:nvGrpSpPr>
                <p:cNvPr id="60" name="Group 69"/>
                <p:cNvGrpSpPr>
                  <a:grpSpLocks/>
                </p:cNvGrpSpPr>
                <p:nvPr/>
              </p:nvGrpSpPr>
              <p:grpSpPr bwMode="auto">
                <a:xfrm>
                  <a:off x="800" y="890"/>
                  <a:ext cx="295" cy="364"/>
                  <a:chOff x="800" y="890"/>
                  <a:chExt cx="295" cy="364"/>
                </a:xfrm>
              </p:grpSpPr>
              <p:sp>
                <p:nvSpPr>
                  <p:cNvPr id="89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800" y="959"/>
                    <a:ext cx="295" cy="2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99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90" name="Text Box 7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890"/>
                    <a:ext cx="227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2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61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798" y="2314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4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2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1701" y="1207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3" name="Text Box 74"/>
                <p:cNvSpPr txBox="1">
                  <a:spLocks noChangeArrowheads="1"/>
                </p:cNvSpPr>
                <p:nvPr/>
              </p:nvSpPr>
              <p:spPr bwMode="auto">
                <a:xfrm>
                  <a:off x="2398" y="1822"/>
                  <a:ext cx="26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4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1731" y="2332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5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2592" y="1015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187" y="1552"/>
                  <a:ext cx="261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6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258" y="1202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=6</a:t>
                  </a:r>
                </a:p>
              </p:txBody>
            </p:sp>
            <p:sp>
              <p:nvSpPr>
                <p:cNvPr id="6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45" y="925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charset="-122"/>
                    </a:rPr>
                    <a:t>4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6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038" y="105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=9</a:t>
                  </a:r>
                </a:p>
              </p:txBody>
            </p:sp>
            <p:sp>
              <p:nvSpPr>
                <p:cNvPr id="70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015" y="1176"/>
                  <a:ext cx="49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10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71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787" y="1900"/>
                  <a:ext cx="51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72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177" y="1473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=7</a:t>
                  </a:r>
                </a:p>
              </p:txBody>
            </p:sp>
            <p:sp>
              <p:nvSpPr>
                <p:cNvPr id="73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12" y="2288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74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1454" y="1685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75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1200" y="2231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7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204" y="204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3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=5</a:t>
                  </a:r>
                </a:p>
              </p:txBody>
            </p:sp>
            <p:sp>
              <p:nvSpPr>
                <p:cNvPr id="7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621" y="1494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2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78" name="Freeform 89"/>
                <p:cNvSpPr>
                  <a:spLocks/>
                </p:cNvSpPr>
                <p:nvPr/>
              </p:nvSpPr>
              <p:spPr bwMode="auto">
                <a:xfrm>
                  <a:off x="462" y="1222"/>
                  <a:ext cx="416" cy="404"/>
                </a:xfrm>
                <a:custGeom>
                  <a:avLst/>
                  <a:gdLst>
                    <a:gd name="T0" fmla="*/ 0 w 420"/>
                    <a:gd name="T1" fmla="*/ 390 h 390"/>
                    <a:gd name="T2" fmla="*/ 420 w 420"/>
                    <a:gd name="T3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390">
                      <a:moveTo>
                        <a:pt x="0" y="390"/>
                      </a:moveTo>
                      <a:lnTo>
                        <a:pt x="42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79" name="Freeform 90"/>
                <p:cNvSpPr>
                  <a:spLocks/>
                </p:cNvSpPr>
                <p:nvPr/>
              </p:nvSpPr>
              <p:spPr bwMode="auto">
                <a:xfrm>
                  <a:off x="1091" y="1143"/>
                  <a:ext cx="590" cy="225"/>
                </a:xfrm>
                <a:custGeom>
                  <a:avLst/>
                  <a:gdLst>
                    <a:gd name="T0" fmla="*/ 0 w 585"/>
                    <a:gd name="T1" fmla="*/ 0 h 180"/>
                    <a:gd name="T2" fmla="*/ 585 w 585"/>
                    <a:gd name="T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5" h="180">
                      <a:moveTo>
                        <a:pt x="0" y="0"/>
                      </a:moveTo>
                      <a:lnTo>
                        <a:pt x="585" y="18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0" name="Freeform 91"/>
                <p:cNvSpPr>
                  <a:spLocks/>
                </p:cNvSpPr>
                <p:nvPr/>
              </p:nvSpPr>
              <p:spPr bwMode="auto">
                <a:xfrm>
                  <a:off x="1955" y="1268"/>
                  <a:ext cx="596" cy="146"/>
                </a:xfrm>
                <a:custGeom>
                  <a:avLst/>
                  <a:gdLst>
                    <a:gd name="T0" fmla="*/ 0 w 631"/>
                    <a:gd name="T1" fmla="*/ 148 h 148"/>
                    <a:gd name="T2" fmla="*/ 631 w 631"/>
                    <a:gd name="T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1" h="148">
                      <a:moveTo>
                        <a:pt x="0" y="148"/>
                      </a:moveTo>
                      <a:lnTo>
                        <a:pt x="631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1" name="Freeform 92"/>
                <p:cNvSpPr>
                  <a:spLocks/>
                </p:cNvSpPr>
                <p:nvPr/>
              </p:nvSpPr>
              <p:spPr bwMode="auto">
                <a:xfrm>
                  <a:off x="407" y="1871"/>
                  <a:ext cx="427" cy="518"/>
                </a:xfrm>
                <a:custGeom>
                  <a:avLst/>
                  <a:gdLst>
                    <a:gd name="T0" fmla="*/ 0 w 419"/>
                    <a:gd name="T1" fmla="*/ 0 h 485"/>
                    <a:gd name="T2" fmla="*/ 419 w 419"/>
                    <a:gd name="T3" fmla="*/ 48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9" h="485">
                      <a:moveTo>
                        <a:pt x="0" y="0"/>
                      </a:moveTo>
                      <a:lnTo>
                        <a:pt x="419" y="48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2" name="Freeform 93"/>
                <p:cNvSpPr>
                  <a:spLocks/>
                </p:cNvSpPr>
                <p:nvPr/>
              </p:nvSpPr>
              <p:spPr bwMode="auto">
                <a:xfrm>
                  <a:off x="488" y="1754"/>
                  <a:ext cx="524" cy="172"/>
                </a:xfrm>
                <a:custGeom>
                  <a:avLst/>
                  <a:gdLst>
                    <a:gd name="T0" fmla="*/ 0 w 510"/>
                    <a:gd name="T1" fmla="*/ 0 h 120"/>
                    <a:gd name="T2" fmla="*/ 510 w 510"/>
                    <a:gd name="T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0" h="120">
                      <a:moveTo>
                        <a:pt x="0" y="0"/>
                      </a:moveTo>
                      <a:lnTo>
                        <a:pt x="510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3" name="Freeform 94"/>
                <p:cNvSpPr>
                  <a:spLocks/>
                </p:cNvSpPr>
                <p:nvPr/>
              </p:nvSpPr>
              <p:spPr bwMode="auto">
                <a:xfrm>
                  <a:off x="1280" y="1502"/>
                  <a:ext cx="435" cy="398"/>
                </a:xfrm>
                <a:custGeom>
                  <a:avLst/>
                  <a:gdLst>
                    <a:gd name="T0" fmla="*/ 0 w 428"/>
                    <a:gd name="T1" fmla="*/ 359 h 359"/>
                    <a:gd name="T2" fmla="*/ 428 w 42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8" h="359">
                      <a:moveTo>
                        <a:pt x="0" y="359"/>
                      </a:moveTo>
                      <a:lnTo>
                        <a:pt x="42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4" name="Freeform 95"/>
                <p:cNvSpPr>
                  <a:spLocks/>
                </p:cNvSpPr>
                <p:nvPr/>
              </p:nvSpPr>
              <p:spPr bwMode="auto">
                <a:xfrm>
                  <a:off x="2683" y="1820"/>
                  <a:ext cx="499" cy="188"/>
                </a:xfrm>
                <a:custGeom>
                  <a:avLst/>
                  <a:gdLst>
                    <a:gd name="T0" fmla="*/ 0 w 532"/>
                    <a:gd name="T1" fmla="*/ 181 h 181"/>
                    <a:gd name="T2" fmla="*/ 532 w 532"/>
                    <a:gd name="T3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2" h="181">
                      <a:moveTo>
                        <a:pt x="0" y="181"/>
                      </a:moveTo>
                      <a:lnTo>
                        <a:pt x="53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5" name="Freeform 96"/>
                <p:cNvSpPr>
                  <a:spLocks/>
                </p:cNvSpPr>
                <p:nvPr/>
              </p:nvSpPr>
              <p:spPr bwMode="auto">
                <a:xfrm>
                  <a:off x="1988" y="2151"/>
                  <a:ext cx="463" cy="340"/>
                </a:xfrm>
                <a:custGeom>
                  <a:avLst/>
                  <a:gdLst>
                    <a:gd name="T0" fmla="*/ 0 w 458"/>
                    <a:gd name="T1" fmla="*/ 359 h 359"/>
                    <a:gd name="T2" fmla="*/ 458 w 45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8" h="359">
                      <a:moveTo>
                        <a:pt x="0" y="359"/>
                      </a:moveTo>
                      <a:lnTo>
                        <a:pt x="458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6" name="Freeform 97"/>
                <p:cNvSpPr>
                  <a:spLocks/>
                </p:cNvSpPr>
                <p:nvPr/>
              </p:nvSpPr>
              <p:spPr bwMode="auto">
                <a:xfrm>
                  <a:off x="1921" y="1524"/>
                  <a:ext cx="489" cy="412"/>
                </a:xfrm>
                <a:custGeom>
                  <a:avLst/>
                  <a:gdLst>
                    <a:gd name="T0" fmla="*/ 0 w 466"/>
                    <a:gd name="T1" fmla="*/ 0 h 370"/>
                    <a:gd name="T2" fmla="*/ 466 w 466"/>
                    <a:gd name="T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6" h="370">
                      <a:moveTo>
                        <a:pt x="0" y="0"/>
                      </a:moveTo>
                      <a:lnTo>
                        <a:pt x="466" y="37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7" name="Freeform 98"/>
                <p:cNvSpPr>
                  <a:spLocks/>
                </p:cNvSpPr>
                <p:nvPr/>
              </p:nvSpPr>
              <p:spPr bwMode="auto">
                <a:xfrm>
                  <a:off x="2821" y="1297"/>
                  <a:ext cx="374" cy="347"/>
                </a:xfrm>
                <a:custGeom>
                  <a:avLst/>
                  <a:gdLst>
                    <a:gd name="T0" fmla="*/ 0 w 367"/>
                    <a:gd name="T1" fmla="*/ 0 h 382"/>
                    <a:gd name="T2" fmla="*/ 367 w 367"/>
                    <a:gd name="T3" fmla="*/ 38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7" h="382">
                      <a:moveTo>
                        <a:pt x="0" y="0"/>
                      </a:moveTo>
                      <a:lnTo>
                        <a:pt x="367" y="3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88" name="Freeform 99"/>
                <p:cNvSpPr>
                  <a:spLocks/>
                </p:cNvSpPr>
                <p:nvPr/>
              </p:nvSpPr>
              <p:spPr bwMode="auto">
                <a:xfrm>
                  <a:off x="1078" y="2522"/>
                  <a:ext cx="630" cy="50"/>
                </a:xfrm>
                <a:custGeom>
                  <a:avLst/>
                  <a:gdLst>
                    <a:gd name="T0" fmla="*/ 0 w 555"/>
                    <a:gd name="T1" fmla="*/ 0 h 1"/>
                    <a:gd name="T2" fmla="*/ 555 w 55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1">
                      <a:moveTo>
                        <a:pt x="0" y="0"/>
                      </a:moveTo>
                      <a:lnTo>
                        <a:pt x="555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  <p:sp>
        <p:nvSpPr>
          <p:cNvPr id="102" name="Rectangle 102"/>
          <p:cNvSpPr>
            <a:spLocks noChangeArrowheads="1"/>
          </p:cNvSpPr>
          <p:nvPr/>
        </p:nvSpPr>
        <p:spPr bwMode="auto">
          <a:xfrm>
            <a:off x="3493144" y="4383931"/>
            <a:ext cx="4967288" cy="531812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 =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Min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{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vl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(j) - 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dut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(&lt;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j&gt;) }</a:t>
            </a:r>
          </a:p>
        </p:txBody>
      </p:sp>
    </p:spTree>
    <p:extLst>
      <p:ext uri="{BB962C8B-B14F-4D97-AF65-F5344CB8AC3E}">
        <p14:creationId xmlns:p14="http://schemas.microsoft.com/office/powerpoint/2010/main" val="9342654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6" grpId="0" autoUpdateAnimBg="0"/>
      <p:bldP spid="47" grpId="0" autoUpdateAnimBg="0"/>
      <p:bldP spid="48" grpId="0" autoUpdateAnimBg="0"/>
      <p:bldP spid="49" grpId="0" autoUpdateAnimBg="0"/>
      <p:bldP spid="50" grpId="0" autoUpdateAnimBg="0"/>
      <p:bldP spid="51" grpId="0" autoUpdateAnimBg="0"/>
      <p:bldP spid="52" grpId="0" autoUpdateAnimBg="0"/>
      <p:bldP spid="53" grpId="0" autoUpdateAnimBg="0"/>
      <p:bldP spid="54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a</a:t>
            </a:r>
            <a:r>
              <a:rPr lang="en-US" altLang="zh-CN" baseline="-25000" dirty="0"/>
              <a:t>s</a:t>
            </a:r>
            <a:r>
              <a:rPr lang="zh-CN" altLang="en-US" dirty="0"/>
              <a:t>的最早开始时间</a:t>
            </a:r>
            <a:r>
              <a:rPr lang="en-US" altLang="zh-CN" dirty="0"/>
              <a:t>e(s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若该活动在弧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&lt;vi,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vj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上，则活动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lang="en-US" altLang="zh-CN" sz="2400" baseline="-250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的最早开始</a:t>
            </a:r>
            <a:r>
              <a:rPr lang="zh-CN" altLang="en-US" sz="2400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时间应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等于事件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vi</a:t>
            </a:r>
            <a:r>
              <a:rPr lang="zh-CN" altLang="en-US" sz="24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的最早发生时间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593366" y="2783053"/>
            <a:ext cx="2232025" cy="504825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e(s) =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Ve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endParaRPr lang="en-US" altLang="zh-CN" sz="2800" b="1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1716360" y="4628927"/>
            <a:ext cx="6096000" cy="519112"/>
            <a:chOff x="720" y="3054"/>
            <a:chExt cx="4320" cy="327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i="1" smtClean="0">
                  <a:solidFill>
                    <a:srgbClr val="000000"/>
                  </a:solidFill>
                  <a:latin typeface="Times New Roman" pitchFamily="18" charset="0"/>
                </a:rPr>
                <a:t>v</a:t>
              </a:r>
              <a:r>
                <a:rPr lang="en-US" altLang="zh-CN" sz="2800" b="1" baseline="-2500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</p:grpSp>
      <p:grpSp>
        <p:nvGrpSpPr>
          <p:cNvPr id="16" name="Group 12"/>
          <p:cNvGrpSpPr>
            <a:grpSpLocks/>
          </p:cNvGrpSpPr>
          <p:nvPr/>
        </p:nvGrpSpPr>
        <p:grpSpPr bwMode="auto">
          <a:xfrm>
            <a:off x="1621110" y="5235352"/>
            <a:ext cx="6096000" cy="557212"/>
            <a:chOff x="720" y="3054"/>
            <a:chExt cx="4320" cy="351"/>
          </a:xfrm>
        </p:grpSpPr>
        <p:sp>
          <p:nvSpPr>
            <p:cNvPr id="17" name="Text Box 13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25" name="Text Box 21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26" name="Text Box 22"/>
          <p:cNvSpPr txBox="1">
            <a:spLocks noChangeArrowheads="1"/>
          </p:cNvSpPr>
          <p:nvPr/>
        </p:nvSpPr>
        <p:spPr bwMode="auto">
          <a:xfrm>
            <a:off x="325710" y="522265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ve[k]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1697310" y="52861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8" name="Text Box 24"/>
          <p:cNvSpPr txBox="1">
            <a:spLocks noChangeArrowheads="1"/>
          </p:cNvSpPr>
          <p:nvPr/>
        </p:nvSpPr>
        <p:spPr bwMode="auto">
          <a:xfrm>
            <a:off x="2345010" y="52734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9" name="Text Box 25"/>
          <p:cNvSpPr txBox="1">
            <a:spLocks noChangeArrowheads="1"/>
          </p:cNvSpPr>
          <p:nvPr/>
        </p:nvSpPr>
        <p:spPr bwMode="auto">
          <a:xfrm>
            <a:off x="3030810" y="52607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0" name="Text Box 26"/>
          <p:cNvSpPr txBox="1">
            <a:spLocks noChangeArrowheads="1"/>
          </p:cNvSpPr>
          <p:nvPr/>
        </p:nvSpPr>
        <p:spPr bwMode="auto">
          <a:xfrm>
            <a:off x="3691210" y="52607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1" name="Text Box 27"/>
          <p:cNvSpPr txBox="1">
            <a:spLocks noChangeArrowheads="1"/>
          </p:cNvSpPr>
          <p:nvPr/>
        </p:nvSpPr>
        <p:spPr bwMode="auto">
          <a:xfrm>
            <a:off x="4364310" y="52480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2" name="Text Box 28"/>
          <p:cNvSpPr txBox="1">
            <a:spLocks noChangeArrowheads="1"/>
          </p:cNvSpPr>
          <p:nvPr/>
        </p:nvSpPr>
        <p:spPr bwMode="auto">
          <a:xfrm>
            <a:off x="5037410" y="52353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3" name="Text Box 29"/>
          <p:cNvSpPr txBox="1">
            <a:spLocks noChangeArrowheads="1"/>
          </p:cNvSpPr>
          <p:nvPr/>
        </p:nvSpPr>
        <p:spPr bwMode="auto">
          <a:xfrm>
            <a:off x="5672410" y="52353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6370910" y="52607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7031310" y="524805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18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>
            <a:off x="2346325" y="5660405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37" name="Text Box 33"/>
          <p:cNvSpPr txBox="1">
            <a:spLocks noChangeArrowheads="1"/>
          </p:cNvSpPr>
          <p:nvPr/>
        </p:nvSpPr>
        <p:spPr bwMode="auto">
          <a:xfrm>
            <a:off x="5732463" y="5660405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8" name="Text Box 34"/>
          <p:cNvSpPr txBox="1">
            <a:spLocks noChangeArrowheads="1"/>
          </p:cNvSpPr>
          <p:nvPr/>
        </p:nvSpPr>
        <p:spPr bwMode="auto">
          <a:xfrm>
            <a:off x="5054600" y="5660405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39" name="Text Box 35"/>
          <p:cNvSpPr txBox="1">
            <a:spLocks noChangeArrowheads="1"/>
          </p:cNvSpPr>
          <p:nvPr/>
        </p:nvSpPr>
        <p:spPr bwMode="auto">
          <a:xfrm>
            <a:off x="4378325" y="5660405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3700463" y="5660405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668463" y="5660405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42" name="Text Box 38"/>
          <p:cNvSpPr txBox="1">
            <a:spLocks noChangeArrowheads="1"/>
          </p:cNvSpPr>
          <p:nvPr/>
        </p:nvSpPr>
        <p:spPr bwMode="auto">
          <a:xfrm>
            <a:off x="3022600" y="5660405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7086600" y="5660405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44" name="Text Box 40"/>
          <p:cNvSpPr txBox="1">
            <a:spLocks noChangeArrowheads="1"/>
          </p:cNvSpPr>
          <p:nvPr/>
        </p:nvSpPr>
        <p:spPr bwMode="auto">
          <a:xfrm>
            <a:off x="6410325" y="5660405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2219325" y="6219205"/>
            <a:ext cx="676275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6" name="Text Box 42"/>
          <p:cNvSpPr txBox="1">
            <a:spLocks noChangeArrowheads="1"/>
          </p:cNvSpPr>
          <p:nvPr/>
        </p:nvSpPr>
        <p:spPr bwMode="auto">
          <a:xfrm>
            <a:off x="5605463" y="6219205"/>
            <a:ext cx="677862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4927600" y="6219205"/>
            <a:ext cx="677863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4251325" y="6219205"/>
            <a:ext cx="676275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573463" y="6219205"/>
            <a:ext cx="677862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541463" y="6219205"/>
            <a:ext cx="677862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1" name="Text Box 47"/>
          <p:cNvSpPr txBox="1">
            <a:spLocks noChangeArrowheads="1"/>
          </p:cNvSpPr>
          <p:nvPr/>
        </p:nvSpPr>
        <p:spPr bwMode="auto">
          <a:xfrm>
            <a:off x="2895600" y="6219205"/>
            <a:ext cx="677863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6959600" y="6219205"/>
            <a:ext cx="677863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3" name="Text Box 49"/>
          <p:cNvSpPr txBox="1">
            <a:spLocks noChangeArrowheads="1"/>
          </p:cNvSpPr>
          <p:nvPr/>
        </p:nvSpPr>
        <p:spPr bwMode="auto">
          <a:xfrm>
            <a:off x="6316662" y="6194163"/>
            <a:ext cx="676275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385763" y="6176342"/>
            <a:ext cx="90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e[i]</a:t>
            </a:r>
          </a:p>
        </p:txBody>
      </p: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1604963" y="62573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2265363" y="62573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2951163" y="62446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3611563" y="62446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4284663" y="62319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60" name="Text Box 56"/>
          <p:cNvSpPr txBox="1">
            <a:spLocks noChangeArrowheads="1"/>
          </p:cNvSpPr>
          <p:nvPr/>
        </p:nvSpPr>
        <p:spPr bwMode="auto">
          <a:xfrm>
            <a:off x="4957763" y="62192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61" name="Text Box 57"/>
          <p:cNvSpPr txBox="1">
            <a:spLocks noChangeArrowheads="1"/>
          </p:cNvSpPr>
          <p:nvPr/>
        </p:nvSpPr>
        <p:spPr bwMode="auto">
          <a:xfrm>
            <a:off x="5618163" y="6219205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2" name="Text Box 58"/>
          <p:cNvSpPr txBox="1">
            <a:spLocks noChangeArrowheads="1"/>
          </p:cNvSpPr>
          <p:nvPr/>
        </p:nvSpPr>
        <p:spPr bwMode="auto">
          <a:xfrm>
            <a:off x="6350000" y="622225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3" name="Text Box 59"/>
          <p:cNvSpPr txBox="1">
            <a:spLocks noChangeArrowheads="1"/>
          </p:cNvSpPr>
          <p:nvPr/>
        </p:nvSpPr>
        <p:spPr bwMode="auto">
          <a:xfrm>
            <a:off x="7032625" y="6201742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64" name="Text Box 60"/>
          <p:cNvSpPr txBox="1">
            <a:spLocks noChangeArrowheads="1"/>
          </p:cNvSpPr>
          <p:nvPr/>
        </p:nvSpPr>
        <p:spPr bwMode="auto">
          <a:xfrm>
            <a:off x="7659688" y="5644530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5" name="Text Box 61"/>
          <p:cNvSpPr txBox="1">
            <a:spLocks noChangeArrowheads="1"/>
          </p:cNvSpPr>
          <p:nvPr/>
        </p:nvSpPr>
        <p:spPr bwMode="auto">
          <a:xfrm>
            <a:off x="8323263" y="5660405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sp>
        <p:nvSpPr>
          <p:cNvPr id="66" name="Text Box 62"/>
          <p:cNvSpPr txBox="1">
            <a:spLocks noChangeArrowheads="1"/>
          </p:cNvSpPr>
          <p:nvPr/>
        </p:nvSpPr>
        <p:spPr bwMode="auto">
          <a:xfrm>
            <a:off x="7699375" y="6198567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67" name="Text Box 63"/>
          <p:cNvSpPr txBox="1">
            <a:spLocks noChangeArrowheads="1"/>
          </p:cNvSpPr>
          <p:nvPr/>
        </p:nvSpPr>
        <p:spPr bwMode="auto">
          <a:xfrm>
            <a:off x="8356600" y="6201742"/>
            <a:ext cx="677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FF0000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68" name="Text Box 64"/>
          <p:cNvSpPr txBox="1">
            <a:spLocks noChangeArrowheads="1"/>
          </p:cNvSpPr>
          <p:nvPr/>
        </p:nvSpPr>
        <p:spPr bwMode="auto">
          <a:xfrm>
            <a:off x="7631113" y="6219205"/>
            <a:ext cx="677862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Text Box 65"/>
          <p:cNvSpPr txBox="1">
            <a:spLocks noChangeArrowheads="1"/>
          </p:cNvSpPr>
          <p:nvPr/>
        </p:nvSpPr>
        <p:spPr bwMode="auto">
          <a:xfrm>
            <a:off x="8321675" y="6219205"/>
            <a:ext cx="677863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70" name="Group 68"/>
          <p:cNvGrpSpPr>
            <a:grpSpLocks/>
          </p:cNvGrpSpPr>
          <p:nvPr/>
        </p:nvGrpSpPr>
        <p:grpSpPr bwMode="auto">
          <a:xfrm>
            <a:off x="321469" y="2384849"/>
            <a:ext cx="5868988" cy="2311400"/>
            <a:chOff x="204" y="890"/>
            <a:chExt cx="3304" cy="1788"/>
          </a:xfrm>
        </p:grpSpPr>
        <p:sp>
          <p:nvSpPr>
            <p:cNvPr id="71" name="Oval 69"/>
            <p:cNvSpPr>
              <a:spLocks noChangeArrowheads="1"/>
            </p:cNvSpPr>
            <p:nvPr/>
          </p:nvSpPr>
          <p:spPr bwMode="auto">
            <a:xfrm>
              <a:off x="1003" y="1776"/>
              <a:ext cx="295" cy="295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72" name="Group 70"/>
            <p:cNvGrpSpPr>
              <a:grpSpLocks/>
            </p:cNvGrpSpPr>
            <p:nvPr/>
          </p:nvGrpSpPr>
          <p:grpSpPr bwMode="auto">
            <a:xfrm>
              <a:off x="204" y="890"/>
              <a:ext cx="3304" cy="1788"/>
              <a:chOff x="202" y="935"/>
              <a:chExt cx="3304" cy="1788"/>
            </a:xfrm>
          </p:grpSpPr>
          <p:grpSp>
            <p:nvGrpSpPr>
              <p:cNvPr id="73" name="Group 71"/>
              <p:cNvGrpSpPr>
                <a:grpSpLocks/>
              </p:cNvGrpSpPr>
              <p:nvPr/>
            </p:nvGrpSpPr>
            <p:grpSpPr bwMode="auto">
              <a:xfrm>
                <a:off x="202" y="1115"/>
                <a:ext cx="3258" cy="1594"/>
                <a:chOff x="202" y="1115"/>
                <a:chExt cx="3258" cy="1594"/>
              </a:xfrm>
            </p:grpSpPr>
            <p:sp>
              <p:nvSpPr>
                <p:cNvPr id="106" name="Oval 72"/>
                <p:cNvSpPr>
                  <a:spLocks noChangeArrowheads="1"/>
                </p:cNvSpPr>
                <p:nvPr/>
              </p:nvSpPr>
              <p:spPr bwMode="auto">
                <a:xfrm>
                  <a:off x="3165" y="1622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7" name="Oval 73"/>
                <p:cNvSpPr>
                  <a:spLocks noChangeArrowheads="1"/>
                </p:cNvSpPr>
                <p:nvPr/>
              </p:nvSpPr>
              <p:spPr bwMode="auto">
                <a:xfrm>
                  <a:off x="779" y="240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8" name="Oval 74"/>
                <p:cNvSpPr>
                  <a:spLocks noChangeArrowheads="1"/>
                </p:cNvSpPr>
                <p:nvPr/>
              </p:nvSpPr>
              <p:spPr bwMode="auto">
                <a:xfrm>
                  <a:off x="1668" y="13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9" name="Oval 75"/>
                <p:cNvSpPr>
                  <a:spLocks noChangeArrowheads="1"/>
                </p:cNvSpPr>
                <p:nvPr/>
              </p:nvSpPr>
              <p:spPr bwMode="auto">
                <a:xfrm>
                  <a:off x="2367" y="192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10" name="Oval 76"/>
                <p:cNvSpPr>
                  <a:spLocks noChangeArrowheads="1"/>
                </p:cNvSpPr>
                <p:nvPr/>
              </p:nvSpPr>
              <p:spPr bwMode="auto">
                <a:xfrm>
                  <a:off x="1706" y="24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11" name="Oval 77"/>
                <p:cNvSpPr>
                  <a:spLocks noChangeArrowheads="1"/>
                </p:cNvSpPr>
                <p:nvPr/>
              </p:nvSpPr>
              <p:spPr bwMode="auto">
                <a:xfrm>
                  <a:off x="2560" y="111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112" name="Group 78"/>
                <p:cNvGrpSpPr>
                  <a:grpSpLocks/>
                </p:cNvGrpSpPr>
                <p:nvPr/>
              </p:nvGrpSpPr>
              <p:grpSpPr bwMode="auto">
                <a:xfrm>
                  <a:off x="202" y="1570"/>
                  <a:ext cx="1075" cy="553"/>
                  <a:chOff x="202" y="1525"/>
                  <a:chExt cx="1075" cy="553"/>
                </a:xfrm>
              </p:grpSpPr>
              <p:grpSp>
                <p:nvGrpSpPr>
                  <p:cNvPr id="113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202" y="1525"/>
                    <a:ext cx="295" cy="355"/>
                    <a:chOff x="202" y="1525"/>
                    <a:chExt cx="295" cy="355"/>
                  </a:xfrm>
                </p:grpSpPr>
                <p:sp>
                  <p:nvSpPr>
                    <p:cNvPr id="115" name="Oval 8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1585"/>
                      <a:ext cx="295" cy="29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仿宋_GB2312" pitchFamily="49" charset="-122"/>
                      </a:endParaRPr>
                    </a:p>
                  </p:txBody>
                </p:sp>
                <p:sp>
                  <p:nvSpPr>
                    <p:cNvPr id="116" name="Text Box 8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1525"/>
                      <a:ext cx="18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altLang="zh-CN" sz="2400" b="1" i="0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14" name="Text Box 8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7" y="1729"/>
                    <a:ext cx="260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3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4" name="Group 83"/>
              <p:cNvGrpSpPr>
                <a:grpSpLocks/>
              </p:cNvGrpSpPr>
              <p:nvPr/>
            </p:nvGrpSpPr>
            <p:grpSpPr bwMode="auto">
              <a:xfrm>
                <a:off x="204" y="935"/>
                <a:ext cx="3302" cy="1788"/>
                <a:chOff x="204" y="890"/>
                <a:chExt cx="3302" cy="1788"/>
              </a:xfrm>
            </p:grpSpPr>
            <p:grpSp>
              <p:nvGrpSpPr>
                <p:cNvPr id="75" name="Group 84"/>
                <p:cNvGrpSpPr>
                  <a:grpSpLocks/>
                </p:cNvGrpSpPr>
                <p:nvPr/>
              </p:nvGrpSpPr>
              <p:grpSpPr bwMode="auto">
                <a:xfrm>
                  <a:off x="800" y="890"/>
                  <a:ext cx="295" cy="364"/>
                  <a:chOff x="800" y="890"/>
                  <a:chExt cx="295" cy="364"/>
                </a:xfrm>
              </p:grpSpPr>
              <p:sp>
                <p:nvSpPr>
                  <p:cNvPr id="104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800" y="959"/>
                    <a:ext cx="295" cy="2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99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05" name="Text Box 8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890"/>
                    <a:ext cx="227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2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76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798" y="2314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4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7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1701" y="1207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2398" y="1822"/>
                  <a:ext cx="26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9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31" y="2332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0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592" y="1015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1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3187" y="1552"/>
                  <a:ext cx="261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2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8" y="1202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=6</a:t>
                  </a:r>
                </a:p>
              </p:txBody>
            </p:sp>
            <p:sp>
              <p:nvSpPr>
                <p:cNvPr id="83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1245" y="925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charset="-122"/>
                    </a:rPr>
                    <a:t>4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84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038" y="105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=9</a:t>
                  </a:r>
                </a:p>
              </p:txBody>
            </p:sp>
            <p:sp>
              <p:nvSpPr>
                <p:cNvPr id="85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3015" y="1176"/>
                  <a:ext cx="49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10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86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787" y="1900"/>
                  <a:ext cx="51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87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2177" y="1473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r>
                    <a:rPr kumimoji="0" lang="en-US" altLang="zh-CN" sz="24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=7</a:t>
                  </a:r>
                </a:p>
              </p:txBody>
            </p:sp>
            <p:sp>
              <p:nvSpPr>
                <p:cNvPr id="88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212" y="2288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89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1454" y="1685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90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1200" y="2231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91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204" y="204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3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=5</a:t>
                  </a:r>
                </a:p>
              </p:txBody>
            </p:sp>
            <p:sp>
              <p:nvSpPr>
                <p:cNvPr id="92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621" y="1494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2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93" name="Freeform 104"/>
                <p:cNvSpPr>
                  <a:spLocks/>
                </p:cNvSpPr>
                <p:nvPr/>
              </p:nvSpPr>
              <p:spPr bwMode="auto">
                <a:xfrm>
                  <a:off x="462" y="1222"/>
                  <a:ext cx="416" cy="404"/>
                </a:xfrm>
                <a:custGeom>
                  <a:avLst/>
                  <a:gdLst>
                    <a:gd name="T0" fmla="*/ 0 w 420"/>
                    <a:gd name="T1" fmla="*/ 390 h 390"/>
                    <a:gd name="T2" fmla="*/ 420 w 420"/>
                    <a:gd name="T3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390">
                      <a:moveTo>
                        <a:pt x="0" y="390"/>
                      </a:moveTo>
                      <a:lnTo>
                        <a:pt x="42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4" name="Freeform 105"/>
                <p:cNvSpPr>
                  <a:spLocks/>
                </p:cNvSpPr>
                <p:nvPr/>
              </p:nvSpPr>
              <p:spPr bwMode="auto">
                <a:xfrm>
                  <a:off x="1091" y="1143"/>
                  <a:ext cx="590" cy="225"/>
                </a:xfrm>
                <a:custGeom>
                  <a:avLst/>
                  <a:gdLst>
                    <a:gd name="T0" fmla="*/ 0 w 585"/>
                    <a:gd name="T1" fmla="*/ 0 h 180"/>
                    <a:gd name="T2" fmla="*/ 585 w 585"/>
                    <a:gd name="T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5" h="180">
                      <a:moveTo>
                        <a:pt x="0" y="0"/>
                      </a:moveTo>
                      <a:lnTo>
                        <a:pt x="585" y="18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5" name="Freeform 106"/>
                <p:cNvSpPr>
                  <a:spLocks/>
                </p:cNvSpPr>
                <p:nvPr/>
              </p:nvSpPr>
              <p:spPr bwMode="auto">
                <a:xfrm>
                  <a:off x="1955" y="1268"/>
                  <a:ext cx="596" cy="146"/>
                </a:xfrm>
                <a:custGeom>
                  <a:avLst/>
                  <a:gdLst>
                    <a:gd name="T0" fmla="*/ 0 w 631"/>
                    <a:gd name="T1" fmla="*/ 148 h 148"/>
                    <a:gd name="T2" fmla="*/ 631 w 631"/>
                    <a:gd name="T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1" h="148">
                      <a:moveTo>
                        <a:pt x="0" y="148"/>
                      </a:moveTo>
                      <a:lnTo>
                        <a:pt x="631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6" name="Freeform 107"/>
                <p:cNvSpPr>
                  <a:spLocks/>
                </p:cNvSpPr>
                <p:nvPr/>
              </p:nvSpPr>
              <p:spPr bwMode="auto">
                <a:xfrm>
                  <a:off x="407" y="1871"/>
                  <a:ext cx="427" cy="518"/>
                </a:xfrm>
                <a:custGeom>
                  <a:avLst/>
                  <a:gdLst>
                    <a:gd name="T0" fmla="*/ 0 w 419"/>
                    <a:gd name="T1" fmla="*/ 0 h 485"/>
                    <a:gd name="T2" fmla="*/ 419 w 419"/>
                    <a:gd name="T3" fmla="*/ 48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9" h="485">
                      <a:moveTo>
                        <a:pt x="0" y="0"/>
                      </a:moveTo>
                      <a:lnTo>
                        <a:pt x="419" y="48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7" name="Freeform 108"/>
                <p:cNvSpPr>
                  <a:spLocks/>
                </p:cNvSpPr>
                <p:nvPr/>
              </p:nvSpPr>
              <p:spPr bwMode="auto">
                <a:xfrm>
                  <a:off x="488" y="1754"/>
                  <a:ext cx="524" cy="172"/>
                </a:xfrm>
                <a:custGeom>
                  <a:avLst/>
                  <a:gdLst>
                    <a:gd name="T0" fmla="*/ 0 w 510"/>
                    <a:gd name="T1" fmla="*/ 0 h 120"/>
                    <a:gd name="T2" fmla="*/ 510 w 510"/>
                    <a:gd name="T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0" h="120">
                      <a:moveTo>
                        <a:pt x="0" y="0"/>
                      </a:moveTo>
                      <a:lnTo>
                        <a:pt x="510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8" name="Freeform 109"/>
                <p:cNvSpPr>
                  <a:spLocks/>
                </p:cNvSpPr>
                <p:nvPr/>
              </p:nvSpPr>
              <p:spPr bwMode="auto">
                <a:xfrm>
                  <a:off x="1280" y="1502"/>
                  <a:ext cx="435" cy="398"/>
                </a:xfrm>
                <a:custGeom>
                  <a:avLst/>
                  <a:gdLst>
                    <a:gd name="T0" fmla="*/ 0 w 428"/>
                    <a:gd name="T1" fmla="*/ 359 h 359"/>
                    <a:gd name="T2" fmla="*/ 428 w 42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8" h="359">
                      <a:moveTo>
                        <a:pt x="0" y="359"/>
                      </a:moveTo>
                      <a:lnTo>
                        <a:pt x="42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9" name="Freeform 110"/>
                <p:cNvSpPr>
                  <a:spLocks/>
                </p:cNvSpPr>
                <p:nvPr/>
              </p:nvSpPr>
              <p:spPr bwMode="auto">
                <a:xfrm>
                  <a:off x="2683" y="1820"/>
                  <a:ext cx="499" cy="188"/>
                </a:xfrm>
                <a:custGeom>
                  <a:avLst/>
                  <a:gdLst>
                    <a:gd name="T0" fmla="*/ 0 w 532"/>
                    <a:gd name="T1" fmla="*/ 181 h 181"/>
                    <a:gd name="T2" fmla="*/ 532 w 532"/>
                    <a:gd name="T3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2" h="181">
                      <a:moveTo>
                        <a:pt x="0" y="181"/>
                      </a:moveTo>
                      <a:lnTo>
                        <a:pt x="53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" name="Freeform 111"/>
                <p:cNvSpPr>
                  <a:spLocks/>
                </p:cNvSpPr>
                <p:nvPr/>
              </p:nvSpPr>
              <p:spPr bwMode="auto">
                <a:xfrm>
                  <a:off x="1988" y="2151"/>
                  <a:ext cx="463" cy="340"/>
                </a:xfrm>
                <a:custGeom>
                  <a:avLst/>
                  <a:gdLst>
                    <a:gd name="T0" fmla="*/ 0 w 458"/>
                    <a:gd name="T1" fmla="*/ 359 h 359"/>
                    <a:gd name="T2" fmla="*/ 458 w 45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8" h="359">
                      <a:moveTo>
                        <a:pt x="0" y="359"/>
                      </a:moveTo>
                      <a:lnTo>
                        <a:pt x="458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1" name="Freeform 112"/>
                <p:cNvSpPr>
                  <a:spLocks/>
                </p:cNvSpPr>
                <p:nvPr/>
              </p:nvSpPr>
              <p:spPr bwMode="auto">
                <a:xfrm>
                  <a:off x="1921" y="1524"/>
                  <a:ext cx="489" cy="412"/>
                </a:xfrm>
                <a:custGeom>
                  <a:avLst/>
                  <a:gdLst>
                    <a:gd name="T0" fmla="*/ 0 w 466"/>
                    <a:gd name="T1" fmla="*/ 0 h 370"/>
                    <a:gd name="T2" fmla="*/ 466 w 466"/>
                    <a:gd name="T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6" h="370">
                      <a:moveTo>
                        <a:pt x="0" y="0"/>
                      </a:moveTo>
                      <a:lnTo>
                        <a:pt x="466" y="37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2" name="Freeform 113"/>
                <p:cNvSpPr>
                  <a:spLocks/>
                </p:cNvSpPr>
                <p:nvPr/>
              </p:nvSpPr>
              <p:spPr bwMode="auto">
                <a:xfrm>
                  <a:off x="2821" y="1297"/>
                  <a:ext cx="374" cy="347"/>
                </a:xfrm>
                <a:custGeom>
                  <a:avLst/>
                  <a:gdLst>
                    <a:gd name="T0" fmla="*/ 0 w 367"/>
                    <a:gd name="T1" fmla="*/ 0 h 382"/>
                    <a:gd name="T2" fmla="*/ 367 w 367"/>
                    <a:gd name="T3" fmla="*/ 38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7" h="382">
                      <a:moveTo>
                        <a:pt x="0" y="0"/>
                      </a:moveTo>
                      <a:lnTo>
                        <a:pt x="367" y="3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3" name="Freeform 114"/>
                <p:cNvSpPr>
                  <a:spLocks/>
                </p:cNvSpPr>
                <p:nvPr/>
              </p:nvSpPr>
              <p:spPr bwMode="auto">
                <a:xfrm>
                  <a:off x="1078" y="2522"/>
                  <a:ext cx="630" cy="50"/>
                </a:xfrm>
                <a:custGeom>
                  <a:avLst/>
                  <a:gdLst>
                    <a:gd name="T0" fmla="*/ 0 w 555"/>
                    <a:gd name="T1" fmla="*/ 0 h 1"/>
                    <a:gd name="T2" fmla="*/ 555 w 55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1">
                      <a:moveTo>
                        <a:pt x="0" y="0"/>
                      </a:moveTo>
                      <a:lnTo>
                        <a:pt x="555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72042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5" grpId="0" autoUpdateAnimBg="0"/>
      <p:bldP spid="56" grpId="0" autoUpdateAnimBg="0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autoUpdateAnimBg="0"/>
      <p:bldP spid="63" grpId="0" autoUpdateAnimBg="0"/>
      <p:bldP spid="66" grpId="0"/>
      <p:bldP spid="6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a</a:t>
            </a:r>
            <a:r>
              <a:rPr lang="en-US" altLang="zh-CN" baseline="-25000" dirty="0"/>
              <a:t>s</a:t>
            </a:r>
            <a:r>
              <a:rPr lang="zh-CN" altLang="en-US" dirty="0"/>
              <a:t>的最迟开始时间</a:t>
            </a:r>
            <a:r>
              <a:rPr lang="en-US" altLang="zh-CN" dirty="0"/>
              <a:t>l(s</a:t>
            </a:r>
            <a:r>
              <a:rPr lang="en-US" altLang="zh-CN" dirty="0" smtClean="0"/>
              <a:t>)</a:t>
            </a:r>
          </a:p>
          <a:p>
            <a:pPr lvl="1"/>
            <a:r>
              <a:rPr lang="zh-CN" altLang="en-US" dirty="0"/>
              <a:t>在不推迟整个工程完成的前提下，该活动最</a:t>
            </a:r>
            <a:r>
              <a:rPr lang="zh-CN" altLang="en-US" dirty="0" smtClean="0"/>
              <a:t>迟必须</a:t>
            </a:r>
            <a:r>
              <a:rPr lang="zh-CN" altLang="en-US" dirty="0"/>
              <a:t>开始进行的时间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若</a:t>
            </a:r>
            <a:r>
              <a:rPr lang="en-US" altLang="zh-CN" dirty="0"/>
              <a:t>a</a:t>
            </a:r>
            <a:r>
              <a:rPr lang="en-US" altLang="zh-CN" baseline="-25000" dirty="0"/>
              <a:t>s</a:t>
            </a:r>
            <a:r>
              <a:rPr lang="zh-CN" altLang="en-US" dirty="0"/>
              <a:t>由弧</a:t>
            </a:r>
            <a:r>
              <a:rPr lang="en-US" altLang="zh-CN" dirty="0"/>
              <a:t>&lt;v</a:t>
            </a:r>
            <a:r>
              <a:rPr lang="en-US" altLang="zh-CN" baseline="-25000" dirty="0"/>
              <a:t>i</a:t>
            </a:r>
            <a:r>
              <a:rPr lang="zh-CN" altLang="en-US" dirty="0"/>
              <a:t>，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表示，</a:t>
            </a:r>
            <a:r>
              <a:rPr lang="zh-CN" altLang="en-US" dirty="0" smtClean="0"/>
              <a:t>则</a:t>
            </a:r>
            <a:r>
              <a:rPr lang="en-US" altLang="zh-CN" dirty="0"/>
              <a:t>a</a:t>
            </a:r>
            <a:r>
              <a:rPr lang="en-US" altLang="zh-CN" baseline="-25000" dirty="0"/>
              <a:t>s</a:t>
            </a:r>
            <a:r>
              <a:rPr lang="zh-CN" altLang="en-US" dirty="0" smtClean="0"/>
              <a:t>的</a:t>
            </a:r>
            <a:r>
              <a:rPr lang="zh-CN" altLang="en-US" dirty="0"/>
              <a:t>最晚开始时间要保证事件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的最迟发生时间不拖后。因此有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339752" y="3788569"/>
            <a:ext cx="3744912" cy="576262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0000CC"/>
            </a:solidFill>
            <a:prstDash val="solid"/>
          </a:ln>
          <a:effectLst/>
          <a:extLst/>
        </p:spPr>
        <p:txBody>
          <a:bodyPr/>
          <a:lstStyle/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l(s) =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Vl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(j) — </a:t>
            </a:r>
            <a:r>
              <a:rPr kumimoji="0" lang="en-US" altLang="zh-CN" sz="28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dut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 (a</a:t>
            </a:r>
            <a:r>
              <a:rPr kumimoji="0" lang="en-US" altLang="zh-CN" sz="28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  <a:cs typeface="+mn-cs"/>
              </a:rPr>
              <a:t>)</a:t>
            </a:r>
          </a:p>
          <a:p>
            <a:pPr marL="342900" marR="0" lvl="0" indent="-342900" defTabSz="91440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楷体_GB2312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101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活动</a:t>
            </a:r>
            <a:r>
              <a:rPr lang="en-US" altLang="zh-CN" dirty="0"/>
              <a:t>a</a:t>
            </a:r>
            <a:r>
              <a:rPr lang="en-US" altLang="zh-CN" baseline="-25000" dirty="0"/>
              <a:t>s</a:t>
            </a:r>
            <a:r>
              <a:rPr lang="zh-CN" altLang="en-US" dirty="0"/>
              <a:t>的最迟开始时间</a:t>
            </a:r>
          </a:p>
          <a:p>
            <a:endParaRPr lang="zh-CN" altLang="en-US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70100" y="5993606"/>
            <a:ext cx="676275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456238" y="5993606"/>
            <a:ext cx="677862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778375" y="5993606"/>
            <a:ext cx="677863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4102100" y="5993606"/>
            <a:ext cx="676275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24238" y="5993606"/>
            <a:ext cx="677862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92238" y="5993606"/>
            <a:ext cx="677862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46375" y="5993606"/>
            <a:ext cx="677863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810375" y="5993606"/>
            <a:ext cx="677863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134100" y="5993606"/>
            <a:ext cx="676275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9238" y="4723606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zh-CN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30213" y="5977731"/>
            <a:ext cx="641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l[i]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846888" y="60190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6142038" y="60190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070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4800600" y="60190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41354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4496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27638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20907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1430338" y="6031706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534275" y="6014244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8232775" y="5998369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FF"/>
                </a:solidFill>
                <a:latin typeface="Times New Roman" pitchFamily="18" charset="0"/>
              </a:rPr>
              <a:t>14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2203450" y="5423694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589588" y="5423694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4911725" y="5423694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4235450" y="5423694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3557588" y="5423694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1525588" y="5423694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2879725" y="5423694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943725" y="5423694"/>
            <a:ext cx="677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34" name="Text Box 32"/>
          <p:cNvSpPr txBox="1">
            <a:spLocks noChangeArrowheads="1"/>
          </p:cNvSpPr>
          <p:nvPr/>
        </p:nvSpPr>
        <p:spPr bwMode="auto">
          <a:xfrm>
            <a:off x="6267450" y="5423694"/>
            <a:ext cx="676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35" name="Text Box 33"/>
          <p:cNvSpPr txBox="1">
            <a:spLocks noChangeArrowheads="1"/>
          </p:cNvSpPr>
          <p:nvPr/>
        </p:nvSpPr>
        <p:spPr bwMode="auto">
          <a:xfrm>
            <a:off x="7516813" y="5407819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6" name="Text Box 34"/>
          <p:cNvSpPr txBox="1">
            <a:spLocks noChangeArrowheads="1"/>
          </p:cNvSpPr>
          <p:nvPr/>
        </p:nvSpPr>
        <p:spPr bwMode="auto">
          <a:xfrm>
            <a:off x="8180388" y="5423694"/>
            <a:ext cx="677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</a:p>
        </p:txBody>
      </p:sp>
      <p:grpSp>
        <p:nvGrpSpPr>
          <p:cNvPr id="37" name="Group 35"/>
          <p:cNvGrpSpPr>
            <a:grpSpLocks/>
          </p:cNvGrpSpPr>
          <p:nvPr/>
        </p:nvGrpSpPr>
        <p:grpSpPr bwMode="auto">
          <a:xfrm>
            <a:off x="1422400" y="4934744"/>
            <a:ext cx="6096000" cy="557212"/>
            <a:chOff x="720" y="3054"/>
            <a:chExt cx="4320" cy="351"/>
          </a:xfrm>
        </p:grpSpPr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1" name="Text Box 39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2" name="Text Box 40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3" name="Text Box 41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4" name="Text Box 42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5" name="Text Box 43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46" name="Text Box 44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47" name="Group 45"/>
          <p:cNvGrpSpPr>
            <a:grpSpLocks/>
          </p:cNvGrpSpPr>
          <p:nvPr/>
        </p:nvGrpSpPr>
        <p:grpSpPr bwMode="auto">
          <a:xfrm>
            <a:off x="381000" y="4360069"/>
            <a:ext cx="7248525" cy="1131887"/>
            <a:chOff x="240" y="2747"/>
            <a:chExt cx="4566" cy="713"/>
          </a:xfrm>
        </p:grpSpPr>
        <p:grpSp>
          <p:nvGrpSpPr>
            <p:cNvPr id="48" name="Group 46"/>
            <p:cNvGrpSpPr>
              <a:grpSpLocks/>
            </p:cNvGrpSpPr>
            <p:nvPr/>
          </p:nvGrpSpPr>
          <p:grpSpPr bwMode="auto">
            <a:xfrm>
              <a:off x="966" y="2747"/>
              <a:ext cx="3840" cy="327"/>
              <a:chOff x="720" y="3054"/>
              <a:chExt cx="4320" cy="327"/>
            </a:xfrm>
          </p:grpSpPr>
          <p:sp>
            <p:nvSpPr>
              <p:cNvPr id="59" name="Text Box 47"/>
              <p:cNvSpPr txBox="1">
                <a:spLocks noChangeArrowheads="1"/>
              </p:cNvSpPr>
              <p:nvPr/>
            </p:nvSpPr>
            <p:spPr bwMode="auto">
              <a:xfrm>
                <a:off x="120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60" name="Text Box 48"/>
              <p:cNvSpPr txBox="1">
                <a:spLocks noChangeArrowheads="1"/>
              </p:cNvSpPr>
              <p:nvPr/>
            </p:nvSpPr>
            <p:spPr bwMode="auto">
              <a:xfrm>
                <a:off x="360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7</a:t>
                </a:r>
              </a:p>
            </p:txBody>
          </p:sp>
          <p:sp>
            <p:nvSpPr>
              <p:cNvPr id="61" name="Text Box 49"/>
              <p:cNvSpPr txBox="1">
                <a:spLocks noChangeArrowheads="1"/>
              </p:cNvSpPr>
              <p:nvPr/>
            </p:nvSpPr>
            <p:spPr bwMode="auto">
              <a:xfrm>
                <a:off x="312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62" name="Text Box 50"/>
              <p:cNvSpPr txBox="1">
                <a:spLocks noChangeArrowheads="1"/>
              </p:cNvSpPr>
              <p:nvPr/>
            </p:nvSpPr>
            <p:spPr bwMode="auto">
              <a:xfrm>
                <a:off x="264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63" name="Text Box 51"/>
              <p:cNvSpPr txBox="1">
                <a:spLocks noChangeArrowheads="1"/>
              </p:cNvSpPr>
              <p:nvPr/>
            </p:nvSpPr>
            <p:spPr bwMode="auto">
              <a:xfrm>
                <a:off x="216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64" name="Text Box 52"/>
              <p:cNvSpPr txBox="1">
                <a:spLocks noChangeArrowheads="1"/>
              </p:cNvSpPr>
              <p:nvPr/>
            </p:nvSpPr>
            <p:spPr bwMode="auto">
              <a:xfrm>
                <a:off x="72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65" name="Text Box 53"/>
              <p:cNvSpPr txBox="1">
                <a:spLocks noChangeArrowheads="1"/>
              </p:cNvSpPr>
              <p:nvPr/>
            </p:nvSpPr>
            <p:spPr bwMode="auto">
              <a:xfrm>
                <a:off x="168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66" name="Text Box 54"/>
              <p:cNvSpPr txBox="1">
                <a:spLocks noChangeArrowheads="1"/>
              </p:cNvSpPr>
              <p:nvPr/>
            </p:nvSpPr>
            <p:spPr bwMode="auto">
              <a:xfrm>
                <a:off x="456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9</a:t>
                </a:r>
              </a:p>
            </p:txBody>
          </p:sp>
          <p:sp>
            <p:nvSpPr>
              <p:cNvPr id="67" name="Text Box 55"/>
              <p:cNvSpPr txBox="1">
                <a:spLocks noChangeArrowheads="1"/>
              </p:cNvSpPr>
              <p:nvPr/>
            </p:nvSpPr>
            <p:spPr bwMode="auto">
              <a:xfrm>
                <a:off x="4080" y="3054"/>
                <a:ext cx="4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z="2800" b="1" i="1" smtClean="0">
                    <a:solidFill>
                      <a:srgbClr val="000000"/>
                    </a:solidFill>
                    <a:latin typeface="Times New Roman" pitchFamily="18" charset="0"/>
                  </a:rPr>
                  <a:t>v</a:t>
                </a:r>
                <a:r>
                  <a:rPr lang="en-US" altLang="zh-CN" sz="2800" b="1" baseline="-25000" smtClean="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</a:p>
            </p:txBody>
          </p:sp>
        </p:grpSp>
        <p:sp>
          <p:nvSpPr>
            <p:cNvPr id="49" name="Text Box 56"/>
            <p:cNvSpPr txBox="1">
              <a:spLocks noChangeArrowheads="1"/>
            </p:cNvSpPr>
            <p:nvPr/>
          </p:nvSpPr>
          <p:spPr bwMode="auto">
            <a:xfrm>
              <a:off x="240" y="3109"/>
              <a:ext cx="6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vl[k]</a:t>
              </a:r>
            </a:p>
          </p:txBody>
        </p:sp>
        <p:sp>
          <p:nvSpPr>
            <p:cNvPr id="50" name="Text Box 57"/>
            <p:cNvSpPr txBox="1">
              <a:spLocks noChangeArrowheads="1"/>
            </p:cNvSpPr>
            <p:nvPr/>
          </p:nvSpPr>
          <p:spPr bwMode="auto">
            <a:xfrm>
              <a:off x="4312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51" name="Text Box 58"/>
            <p:cNvSpPr txBox="1">
              <a:spLocks noChangeArrowheads="1"/>
            </p:cNvSpPr>
            <p:nvPr/>
          </p:nvSpPr>
          <p:spPr bwMode="auto">
            <a:xfrm>
              <a:off x="3888" y="3125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52" name="Text Box 59"/>
            <p:cNvSpPr txBox="1">
              <a:spLocks noChangeArrowheads="1"/>
            </p:cNvSpPr>
            <p:nvPr/>
          </p:nvSpPr>
          <p:spPr bwMode="auto">
            <a:xfrm>
              <a:off x="3488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53" name="Text Box 60"/>
            <p:cNvSpPr txBox="1">
              <a:spLocks noChangeArrowheads="1"/>
            </p:cNvSpPr>
            <p:nvPr/>
          </p:nvSpPr>
          <p:spPr bwMode="auto">
            <a:xfrm>
              <a:off x="3056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4" name="Text Box 61"/>
            <p:cNvSpPr txBox="1">
              <a:spLocks noChangeArrowheads="1"/>
            </p:cNvSpPr>
            <p:nvPr/>
          </p:nvSpPr>
          <p:spPr bwMode="auto">
            <a:xfrm>
              <a:off x="2624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2192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56" name="Text Box 63"/>
            <p:cNvSpPr txBox="1">
              <a:spLocks noChangeArrowheads="1"/>
            </p:cNvSpPr>
            <p:nvPr/>
          </p:nvSpPr>
          <p:spPr bwMode="auto">
            <a:xfrm>
              <a:off x="1760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7" name="Text Box 64"/>
            <p:cNvSpPr txBox="1">
              <a:spLocks noChangeArrowheads="1"/>
            </p:cNvSpPr>
            <p:nvPr/>
          </p:nvSpPr>
          <p:spPr bwMode="auto">
            <a:xfrm>
              <a:off x="1336" y="313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58" name="Text Box 65"/>
            <p:cNvSpPr txBox="1">
              <a:spLocks noChangeArrowheads="1"/>
            </p:cNvSpPr>
            <p:nvPr/>
          </p:nvSpPr>
          <p:spPr bwMode="auto">
            <a:xfrm>
              <a:off x="928" y="311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800" b="1" smtClean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</a:p>
          </p:txBody>
        </p:sp>
      </p:grpSp>
      <p:sp>
        <p:nvSpPr>
          <p:cNvPr id="68" name="Text Box 67"/>
          <p:cNvSpPr txBox="1">
            <a:spLocks noChangeArrowheads="1"/>
          </p:cNvSpPr>
          <p:nvPr/>
        </p:nvSpPr>
        <p:spPr bwMode="auto">
          <a:xfrm>
            <a:off x="7497763" y="5993606"/>
            <a:ext cx="677862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8181975" y="5993606"/>
            <a:ext cx="677863" cy="52322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grpSp>
        <p:nvGrpSpPr>
          <p:cNvPr id="70" name="Group 70"/>
          <p:cNvGrpSpPr>
            <a:grpSpLocks/>
          </p:cNvGrpSpPr>
          <p:nvPr/>
        </p:nvGrpSpPr>
        <p:grpSpPr bwMode="auto">
          <a:xfrm>
            <a:off x="551036" y="1557387"/>
            <a:ext cx="5245100" cy="2838450"/>
            <a:chOff x="204" y="890"/>
            <a:chExt cx="3304" cy="1788"/>
          </a:xfrm>
        </p:grpSpPr>
        <p:sp>
          <p:nvSpPr>
            <p:cNvPr id="71" name="Oval 71"/>
            <p:cNvSpPr>
              <a:spLocks noChangeArrowheads="1"/>
            </p:cNvSpPr>
            <p:nvPr/>
          </p:nvSpPr>
          <p:spPr bwMode="auto">
            <a:xfrm>
              <a:off x="1003" y="1776"/>
              <a:ext cx="295" cy="295"/>
            </a:xfrm>
            <a:prstGeom prst="ellips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0800" tIns="28800" rIns="0" bIns="10800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3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</a:endParaRPr>
            </a:p>
          </p:txBody>
        </p:sp>
        <p:grpSp>
          <p:nvGrpSpPr>
            <p:cNvPr id="72" name="Group 72"/>
            <p:cNvGrpSpPr>
              <a:grpSpLocks/>
            </p:cNvGrpSpPr>
            <p:nvPr/>
          </p:nvGrpSpPr>
          <p:grpSpPr bwMode="auto">
            <a:xfrm>
              <a:off x="204" y="890"/>
              <a:ext cx="3304" cy="1788"/>
              <a:chOff x="202" y="935"/>
              <a:chExt cx="3304" cy="1788"/>
            </a:xfrm>
          </p:grpSpPr>
          <p:grpSp>
            <p:nvGrpSpPr>
              <p:cNvPr id="73" name="Group 73"/>
              <p:cNvGrpSpPr>
                <a:grpSpLocks/>
              </p:cNvGrpSpPr>
              <p:nvPr/>
            </p:nvGrpSpPr>
            <p:grpSpPr bwMode="auto">
              <a:xfrm>
                <a:off x="202" y="1115"/>
                <a:ext cx="3258" cy="1594"/>
                <a:chOff x="202" y="1115"/>
                <a:chExt cx="3258" cy="1594"/>
              </a:xfrm>
            </p:grpSpPr>
            <p:sp>
              <p:nvSpPr>
                <p:cNvPr id="106" name="Oval 74"/>
                <p:cNvSpPr>
                  <a:spLocks noChangeArrowheads="1"/>
                </p:cNvSpPr>
                <p:nvPr/>
              </p:nvSpPr>
              <p:spPr bwMode="auto">
                <a:xfrm>
                  <a:off x="3165" y="1622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107" name="Oval 75"/>
                <p:cNvSpPr>
                  <a:spLocks noChangeArrowheads="1"/>
                </p:cNvSpPr>
                <p:nvPr/>
              </p:nvSpPr>
              <p:spPr bwMode="auto">
                <a:xfrm>
                  <a:off x="779" y="240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8" name="Oval 76"/>
                <p:cNvSpPr>
                  <a:spLocks noChangeArrowheads="1"/>
                </p:cNvSpPr>
                <p:nvPr/>
              </p:nvSpPr>
              <p:spPr bwMode="auto">
                <a:xfrm>
                  <a:off x="1668" y="13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9" name="Oval 77"/>
                <p:cNvSpPr>
                  <a:spLocks noChangeArrowheads="1"/>
                </p:cNvSpPr>
                <p:nvPr/>
              </p:nvSpPr>
              <p:spPr bwMode="auto">
                <a:xfrm>
                  <a:off x="2367" y="192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10" name="Oval 78"/>
                <p:cNvSpPr>
                  <a:spLocks noChangeArrowheads="1"/>
                </p:cNvSpPr>
                <p:nvPr/>
              </p:nvSpPr>
              <p:spPr bwMode="auto">
                <a:xfrm>
                  <a:off x="1706" y="2414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11" name="Oval 79"/>
                <p:cNvSpPr>
                  <a:spLocks noChangeArrowheads="1"/>
                </p:cNvSpPr>
                <p:nvPr/>
              </p:nvSpPr>
              <p:spPr bwMode="auto">
                <a:xfrm>
                  <a:off x="2560" y="1115"/>
                  <a:ext cx="295" cy="295"/>
                </a:xfrm>
                <a:prstGeom prst="ellipse">
                  <a:avLst/>
                </a:prstGeom>
                <a:noFill/>
                <a:ln w="9525">
                  <a:solidFill>
                    <a:srgbClr val="0000CC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grpSp>
              <p:nvGrpSpPr>
                <p:cNvPr id="112" name="Group 80"/>
                <p:cNvGrpSpPr>
                  <a:grpSpLocks/>
                </p:cNvGrpSpPr>
                <p:nvPr/>
              </p:nvGrpSpPr>
              <p:grpSpPr bwMode="auto">
                <a:xfrm>
                  <a:off x="202" y="1570"/>
                  <a:ext cx="1075" cy="553"/>
                  <a:chOff x="202" y="1525"/>
                  <a:chExt cx="1075" cy="553"/>
                </a:xfrm>
              </p:grpSpPr>
              <p:grpSp>
                <p:nvGrpSpPr>
                  <p:cNvPr id="113" name="Group 81"/>
                  <p:cNvGrpSpPr>
                    <a:grpSpLocks/>
                  </p:cNvGrpSpPr>
                  <p:nvPr/>
                </p:nvGrpSpPr>
                <p:grpSpPr bwMode="auto">
                  <a:xfrm>
                    <a:off x="202" y="1525"/>
                    <a:ext cx="295" cy="355"/>
                    <a:chOff x="202" y="1525"/>
                    <a:chExt cx="295" cy="355"/>
                  </a:xfrm>
                </p:grpSpPr>
                <p:sp>
                  <p:nvSpPr>
                    <p:cNvPr id="115" name="Oval 8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2" y="1585"/>
                      <a:ext cx="295" cy="295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CC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99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仿宋_GB2312" pitchFamily="49" charset="-122"/>
                      </a:endParaRPr>
                    </a:p>
                  </p:txBody>
                </p:sp>
                <p:sp>
                  <p:nvSpPr>
                    <p:cNvPr id="116" name="Text Box 8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49" y="1525"/>
                      <a:ext cx="182" cy="27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lIns="10800" tIns="28800" rIns="0" bIns="10800"/>
                    <a:lstStyle/>
                    <a:p>
                      <a:pPr marL="0" marR="0" lvl="0" indent="0" algn="ctr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8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v</a:t>
                      </a:r>
                      <a:r>
                        <a:rPr kumimoji="0" lang="en-US" altLang="zh-CN" sz="2400" b="1" i="0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uLnTx/>
                          <a:uFillTx/>
                          <a:latin typeface="Times New Roman" pitchFamily="18" charset="0"/>
                        </a:rPr>
                        <a:t>1</a:t>
                      </a:r>
                      <a:endParaRPr kumimoji="0" lang="en-US" altLang="zh-CN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endParaRPr>
                    </a:p>
                  </p:txBody>
                </p:sp>
              </p:grpSp>
              <p:sp>
                <p:nvSpPr>
                  <p:cNvPr id="114" name="Text Box 8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7" y="1729"/>
                    <a:ext cx="260" cy="349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3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</p:grpSp>
          <p:grpSp>
            <p:nvGrpSpPr>
              <p:cNvPr id="74" name="Group 85"/>
              <p:cNvGrpSpPr>
                <a:grpSpLocks/>
              </p:cNvGrpSpPr>
              <p:nvPr/>
            </p:nvGrpSpPr>
            <p:grpSpPr bwMode="auto">
              <a:xfrm>
                <a:off x="204" y="935"/>
                <a:ext cx="3302" cy="1788"/>
                <a:chOff x="204" y="890"/>
                <a:chExt cx="3302" cy="1788"/>
              </a:xfrm>
            </p:grpSpPr>
            <p:grpSp>
              <p:nvGrpSpPr>
                <p:cNvPr id="75" name="Group 86"/>
                <p:cNvGrpSpPr>
                  <a:grpSpLocks/>
                </p:cNvGrpSpPr>
                <p:nvPr/>
              </p:nvGrpSpPr>
              <p:grpSpPr bwMode="auto">
                <a:xfrm>
                  <a:off x="800" y="890"/>
                  <a:ext cx="295" cy="364"/>
                  <a:chOff x="800" y="890"/>
                  <a:chExt cx="295" cy="364"/>
                </a:xfrm>
              </p:grpSpPr>
              <p:sp>
                <p:nvSpPr>
                  <p:cNvPr id="104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800" y="959"/>
                    <a:ext cx="295" cy="29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CC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3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9900"/>
                      </a:solidFill>
                      <a:effectLst/>
                      <a:uLnTx/>
                      <a:uFillTx/>
                      <a:latin typeface="Times New Roman" pitchFamily="18" charset="0"/>
                      <a:ea typeface="仿宋_GB2312" pitchFamily="49" charset="-122"/>
                    </a:endParaRPr>
                  </a:p>
                </p:txBody>
              </p:sp>
              <p:sp>
                <p:nvSpPr>
                  <p:cNvPr id="105" name="Text Box 8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9" y="890"/>
                    <a:ext cx="227" cy="23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lIns="10800" tIns="28800" rIns="0" bIns="10800"/>
                  <a:lstStyle/>
                  <a:p>
                    <a:pPr marL="0" marR="0" lvl="0" indent="0" algn="ctr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28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v</a:t>
                    </a:r>
                    <a:r>
                      <a:rPr kumimoji="0" lang="en-US" altLang="zh-CN" sz="2400" b="1" i="0" u="none" strike="noStrike" kern="0" cap="none" spc="0" normalizeH="0" baseline="-25000" noProof="0" smtClean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uLnTx/>
                        <a:uFillTx/>
                        <a:latin typeface="Times New Roman" pitchFamily="18" charset="0"/>
                      </a:rPr>
                      <a:t>2</a:t>
                    </a:r>
                    <a:endPara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endParaRPr>
                  </a:p>
                </p:txBody>
              </p:sp>
            </p:grpSp>
            <p:sp>
              <p:nvSpPr>
                <p:cNvPr id="76" name="Text Box 89"/>
                <p:cNvSpPr txBox="1">
                  <a:spLocks noChangeArrowheads="1"/>
                </p:cNvSpPr>
                <p:nvPr/>
              </p:nvSpPr>
              <p:spPr bwMode="auto">
                <a:xfrm>
                  <a:off x="798" y="2314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4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7" name="Text Box 90"/>
                <p:cNvSpPr txBox="1">
                  <a:spLocks noChangeArrowheads="1"/>
                </p:cNvSpPr>
                <p:nvPr/>
              </p:nvSpPr>
              <p:spPr bwMode="auto">
                <a:xfrm>
                  <a:off x="1701" y="1207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dirty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endPara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2398" y="1822"/>
                  <a:ext cx="260" cy="34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79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1731" y="2332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0" name="Text Box 93"/>
                <p:cNvSpPr txBox="1">
                  <a:spLocks noChangeArrowheads="1"/>
                </p:cNvSpPr>
                <p:nvPr/>
              </p:nvSpPr>
              <p:spPr bwMode="auto">
                <a:xfrm>
                  <a:off x="2592" y="1015"/>
                  <a:ext cx="260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1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3187" y="1552"/>
                  <a:ext cx="261" cy="34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10800" tIns="28800" rIns="0" bIns="10800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v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CC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endParaRPr kumimoji="0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CC"/>
                    </a:solidFill>
                    <a:effectLst/>
                    <a:uLnTx/>
                    <a:uFillTx/>
                    <a:latin typeface="Times New Roman" pitchFamily="18" charset="0"/>
                  </a:endParaRPr>
                </a:p>
              </p:txBody>
            </p:sp>
            <p:sp>
              <p:nvSpPr>
                <p:cNvPr id="82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258" y="1202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=6</a:t>
                  </a:r>
                </a:p>
              </p:txBody>
            </p:sp>
            <p:sp>
              <p:nvSpPr>
                <p:cNvPr id="83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1245" y="925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宋体" charset="-122"/>
                    </a:rPr>
                    <a:t>4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8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2038" y="105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7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=9</a:t>
                  </a:r>
                </a:p>
              </p:txBody>
            </p:sp>
            <p:sp>
              <p:nvSpPr>
                <p:cNvPr id="85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3015" y="1176"/>
                  <a:ext cx="491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10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86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2787" y="1900"/>
                  <a:ext cx="510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11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87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2177" y="1473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8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=7</a:t>
                  </a:r>
                </a:p>
              </p:txBody>
            </p:sp>
            <p:sp>
              <p:nvSpPr>
                <p:cNvPr id="88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2212" y="2288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9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89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1454" y="1685"/>
                  <a:ext cx="416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5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=1</a:t>
                  </a:r>
                </a:p>
              </p:txBody>
            </p:sp>
            <p:sp>
              <p:nvSpPr>
                <p:cNvPr id="90" name="Text Box 103"/>
                <p:cNvSpPr txBox="1">
                  <a:spLocks noChangeArrowheads="1"/>
                </p:cNvSpPr>
                <p:nvPr/>
              </p:nvSpPr>
              <p:spPr bwMode="auto">
                <a:xfrm>
                  <a:off x="1200" y="2231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8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6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=2</a:t>
                  </a:r>
                </a:p>
              </p:txBody>
            </p:sp>
            <p:sp>
              <p:nvSpPr>
                <p:cNvPr id="91" name="Text Box 104"/>
                <p:cNvSpPr txBox="1">
                  <a:spLocks noChangeArrowheads="1"/>
                </p:cNvSpPr>
                <p:nvPr/>
              </p:nvSpPr>
              <p:spPr bwMode="auto">
                <a:xfrm>
                  <a:off x="204" y="2044"/>
                  <a:ext cx="417" cy="3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8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3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=5</a:t>
                  </a:r>
                </a:p>
              </p:txBody>
            </p:sp>
            <p:sp>
              <p:nvSpPr>
                <p:cNvPr id="92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621" y="1494"/>
                  <a:ext cx="416" cy="3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lIns="0" tIns="0" rIns="0" bIns="0"/>
                <a:lstStyle/>
                <a:p>
                  <a:pPr marL="0" marR="0" lvl="0" indent="0" algn="just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a</a:t>
                  </a:r>
                  <a:r>
                    <a:rPr kumimoji="0" lang="en-US" altLang="zh-CN" sz="2400" b="1" i="0" u="none" strike="noStrike" kern="0" cap="none" spc="0" normalizeH="0" baseline="-2500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2</a:t>
                  </a:r>
                  <a:r>
                    <a:rPr kumimoji="0" lang="en-US" altLang="zh-CN" sz="24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</a:rPr>
                    <a:t>=4</a:t>
                  </a:r>
                </a:p>
              </p:txBody>
            </p:sp>
            <p:sp>
              <p:nvSpPr>
                <p:cNvPr id="93" name="Freeform 106"/>
                <p:cNvSpPr>
                  <a:spLocks/>
                </p:cNvSpPr>
                <p:nvPr/>
              </p:nvSpPr>
              <p:spPr bwMode="auto">
                <a:xfrm>
                  <a:off x="462" y="1222"/>
                  <a:ext cx="416" cy="404"/>
                </a:xfrm>
                <a:custGeom>
                  <a:avLst/>
                  <a:gdLst>
                    <a:gd name="T0" fmla="*/ 0 w 420"/>
                    <a:gd name="T1" fmla="*/ 390 h 390"/>
                    <a:gd name="T2" fmla="*/ 420 w 420"/>
                    <a:gd name="T3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0" h="390">
                      <a:moveTo>
                        <a:pt x="0" y="390"/>
                      </a:moveTo>
                      <a:lnTo>
                        <a:pt x="42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4" name="Freeform 107"/>
                <p:cNvSpPr>
                  <a:spLocks/>
                </p:cNvSpPr>
                <p:nvPr/>
              </p:nvSpPr>
              <p:spPr bwMode="auto">
                <a:xfrm>
                  <a:off x="1091" y="1143"/>
                  <a:ext cx="590" cy="225"/>
                </a:xfrm>
                <a:custGeom>
                  <a:avLst/>
                  <a:gdLst>
                    <a:gd name="T0" fmla="*/ 0 w 585"/>
                    <a:gd name="T1" fmla="*/ 0 h 180"/>
                    <a:gd name="T2" fmla="*/ 585 w 585"/>
                    <a:gd name="T3" fmla="*/ 180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85" h="180">
                      <a:moveTo>
                        <a:pt x="0" y="0"/>
                      </a:moveTo>
                      <a:lnTo>
                        <a:pt x="585" y="18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5" name="Freeform 108"/>
                <p:cNvSpPr>
                  <a:spLocks/>
                </p:cNvSpPr>
                <p:nvPr/>
              </p:nvSpPr>
              <p:spPr bwMode="auto">
                <a:xfrm>
                  <a:off x="1955" y="1268"/>
                  <a:ext cx="596" cy="146"/>
                </a:xfrm>
                <a:custGeom>
                  <a:avLst/>
                  <a:gdLst>
                    <a:gd name="T0" fmla="*/ 0 w 631"/>
                    <a:gd name="T1" fmla="*/ 148 h 148"/>
                    <a:gd name="T2" fmla="*/ 631 w 631"/>
                    <a:gd name="T3" fmla="*/ 0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631" h="148">
                      <a:moveTo>
                        <a:pt x="0" y="148"/>
                      </a:moveTo>
                      <a:lnTo>
                        <a:pt x="631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6" name="Freeform 109"/>
                <p:cNvSpPr>
                  <a:spLocks/>
                </p:cNvSpPr>
                <p:nvPr/>
              </p:nvSpPr>
              <p:spPr bwMode="auto">
                <a:xfrm>
                  <a:off x="407" y="1871"/>
                  <a:ext cx="427" cy="518"/>
                </a:xfrm>
                <a:custGeom>
                  <a:avLst/>
                  <a:gdLst>
                    <a:gd name="T0" fmla="*/ 0 w 419"/>
                    <a:gd name="T1" fmla="*/ 0 h 485"/>
                    <a:gd name="T2" fmla="*/ 419 w 419"/>
                    <a:gd name="T3" fmla="*/ 485 h 4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19" h="485">
                      <a:moveTo>
                        <a:pt x="0" y="0"/>
                      </a:moveTo>
                      <a:lnTo>
                        <a:pt x="419" y="485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7" name="Freeform 110"/>
                <p:cNvSpPr>
                  <a:spLocks/>
                </p:cNvSpPr>
                <p:nvPr/>
              </p:nvSpPr>
              <p:spPr bwMode="auto">
                <a:xfrm>
                  <a:off x="488" y="1754"/>
                  <a:ext cx="524" cy="172"/>
                </a:xfrm>
                <a:custGeom>
                  <a:avLst/>
                  <a:gdLst>
                    <a:gd name="T0" fmla="*/ 0 w 510"/>
                    <a:gd name="T1" fmla="*/ 0 h 120"/>
                    <a:gd name="T2" fmla="*/ 510 w 510"/>
                    <a:gd name="T3" fmla="*/ 12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10" h="120">
                      <a:moveTo>
                        <a:pt x="0" y="0"/>
                      </a:moveTo>
                      <a:lnTo>
                        <a:pt x="510" y="12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8" name="Freeform 111"/>
                <p:cNvSpPr>
                  <a:spLocks/>
                </p:cNvSpPr>
                <p:nvPr/>
              </p:nvSpPr>
              <p:spPr bwMode="auto">
                <a:xfrm>
                  <a:off x="1280" y="1502"/>
                  <a:ext cx="435" cy="398"/>
                </a:xfrm>
                <a:custGeom>
                  <a:avLst/>
                  <a:gdLst>
                    <a:gd name="T0" fmla="*/ 0 w 428"/>
                    <a:gd name="T1" fmla="*/ 359 h 359"/>
                    <a:gd name="T2" fmla="*/ 428 w 42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28" h="359">
                      <a:moveTo>
                        <a:pt x="0" y="359"/>
                      </a:moveTo>
                      <a:lnTo>
                        <a:pt x="428" y="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99" name="Freeform 112"/>
                <p:cNvSpPr>
                  <a:spLocks/>
                </p:cNvSpPr>
                <p:nvPr/>
              </p:nvSpPr>
              <p:spPr bwMode="auto">
                <a:xfrm>
                  <a:off x="2683" y="1820"/>
                  <a:ext cx="499" cy="188"/>
                </a:xfrm>
                <a:custGeom>
                  <a:avLst/>
                  <a:gdLst>
                    <a:gd name="T0" fmla="*/ 0 w 532"/>
                    <a:gd name="T1" fmla="*/ 181 h 181"/>
                    <a:gd name="T2" fmla="*/ 532 w 532"/>
                    <a:gd name="T3" fmla="*/ 0 h 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32" h="181">
                      <a:moveTo>
                        <a:pt x="0" y="181"/>
                      </a:moveTo>
                      <a:lnTo>
                        <a:pt x="532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0" name="Freeform 113"/>
                <p:cNvSpPr>
                  <a:spLocks/>
                </p:cNvSpPr>
                <p:nvPr/>
              </p:nvSpPr>
              <p:spPr bwMode="auto">
                <a:xfrm>
                  <a:off x="1988" y="2151"/>
                  <a:ext cx="463" cy="340"/>
                </a:xfrm>
                <a:custGeom>
                  <a:avLst/>
                  <a:gdLst>
                    <a:gd name="T0" fmla="*/ 0 w 458"/>
                    <a:gd name="T1" fmla="*/ 359 h 359"/>
                    <a:gd name="T2" fmla="*/ 458 w 458"/>
                    <a:gd name="T3" fmla="*/ 0 h 3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58" h="359">
                      <a:moveTo>
                        <a:pt x="0" y="359"/>
                      </a:moveTo>
                      <a:lnTo>
                        <a:pt x="458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1" name="Freeform 114"/>
                <p:cNvSpPr>
                  <a:spLocks/>
                </p:cNvSpPr>
                <p:nvPr/>
              </p:nvSpPr>
              <p:spPr bwMode="auto">
                <a:xfrm>
                  <a:off x="1921" y="1524"/>
                  <a:ext cx="489" cy="412"/>
                </a:xfrm>
                <a:custGeom>
                  <a:avLst/>
                  <a:gdLst>
                    <a:gd name="T0" fmla="*/ 0 w 466"/>
                    <a:gd name="T1" fmla="*/ 0 h 370"/>
                    <a:gd name="T2" fmla="*/ 466 w 466"/>
                    <a:gd name="T3" fmla="*/ 370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466" h="370">
                      <a:moveTo>
                        <a:pt x="0" y="0"/>
                      </a:moveTo>
                      <a:lnTo>
                        <a:pt x="466" y="370"/>
                      </a:lnTo>
                    </a:path>
                  </a:pathLst>
                </a:custGeom>
                <a:noFill/>
                <a:ln w="28575" cap="flat" cmpd="sng">
                  <a:solidFill>
                    <a:srgbClr val="000000"/>
                  </a:solidFill>
                  <a:prstDash val="solid"/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2" name="Freeform 115"/>
                <p:cNvSpPr>
                  <a:spLocks/>
                </p:cNvSpPr>
                <p:nvPr/>
              </p:nvSpPr>
              <p:spPr bwMode="auto">
                <a:xfrm>
                  <a:off x="2821" y="1297"/>
                  <a:ext cx="374" cy="347"/>
                </a:xfrm>
                <a:custGeom>
                  <a:avLst/>
                  <a:gdLst>
                    <a:gd name="T0" fmla="*/ 0 w 367"/>
                    <a:gd name="T1" fmla="*/ 0 h 382"/>
                    <a:gd name="T2" fmla="*/ 367 w 367"/>
                    <a:gd name="T3" fmla="*/ 382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367" h="382">
                      <a:moveTo>
                        <a:pt x="0" y="0"/>
                      </a:moveTo>
                      <a:lnTo>
                        <a:pt x="367" y="382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03" name="Freeform 116"/>
                <p:cNvSpPr>
                  <a:spLocks/>
                </p:cNvSpPr>
                <p:nvPr/>
              </p:nvSpPr>
              <p:spPr bwMode="auto">
                <a:xfrm>
                  <a:off x="1078" y="2522"/>
                  <a:ext cx="630" cy="50"/>
                </a:xfrm>
                <a:custGeom>
                  <a:avLst/>
                  <a:gdLst>
                    <a:gd name="T0" fmla="*/ 0 w 555"/>
                    <a:gd name="T1" fmla="*/ 0 h 1"/>
                    <a:gd name="T2" fmla="*/ 555 w 555"/>
                    <a:gd name="T3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</a:cxnLst>
                  <a:rect l="0" t="0" r="r" b="b"/>
                  <a:pathLst>
                    <a:path w="555" h="1">
                      <a:moveTo>
                        <a:pt x="0" y="0"/>
                      </a:moveTo>
                      <a:lnTo>
                        <a:pt x="555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3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9900"/>
                    </a:solidFill>
                    <a:effectLst/>
                    <a:uLnTx/>
                    <a:uFillTx/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</p:grpSp>
        </p:grpSp>
      </p:grpSp>
      <p:sp>
        <p:nvSpPr>
          <p:cNvPr id="117" name="Rectangle 117"/>
          <p:cNvSpPr>
            <a:spLocks noChangeArrowheads="1"/>
          </p:cNvSpPr>
          <p:nvPr/>
        </p:nvSpPr>
        <p:spPr bwMode="auto">
          <a:xfrm>
            <a:off x="4920192" y="3717974"/>
            <a:ext cx="3744912" cy="576263"/>
          </a:xfrm>
          <a:prstGeom prst="rect">
            <a:avLst/>
          </a:prstGeom>
          <a:ln/>
          <a:ex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l(s) =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Vl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(j) —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dut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 (a</a:t>
            </a:r>
            <a:r>
              <a:rPr lang="en-US" altLang="zh-CN" sz="2800" b="1" baseline="-25000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s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45629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  <p:bldP spid="17" grpId="0" autoUpdateAnimBg="0"/>
      <p:bldP spid="18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/>
      <p:bldP spid="2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itchFamily="18" charset="0"/>
              </a:rPr>
              <a:t>关键</a:t>
            </a:r>
            <a:r>
              <a:rPr lang="zh-CN" altLang="en-US" dirty="0" smtClean="0">
                <a:latin typeface="Times New Roman" pitchFamily="18" charset="0"/>
              </a:rPr>
              <a:t>活动</a:t>
            </a:r>
            <a:endParaRPr lang="en-US" altLang="zh-CN" dirty="0" smtClean="0">
              <a:latin typeface="Times New Roman" pitchFamily="18" charset="0"/>
            </a:endParaRPr>
          </a:p>
          <a:p>
            <a:pPr lvl="1"/>
            <a:r>
              <a:rPr lang="en-US" altLang="zh-CN" dirty="0" smtClean="0">
                <a:solidFill>
                  <a:srgbClr val="FF0000"/>
                </a:solidFill>
                <a:latin typeface="Times New Roman" pitchFamily="18" charset="0"/>
              </a:rPr>
              <a:t>l[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]=e[</a:t>
            </a:r>
            <a:r>
              <a:rPr lang="en-US" altLang="zh-CN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]</a:t>
            </a:r>
            <a:r>
              <a:rPr lang="zh-CN" altLang="en-US" dirty="0">
                <a:solidFill>
                  <a:srgbClr val="FF0000"/>
                </a:solidFill>
                <a:latin typeface="Times New Roman" pitchFamily="18" charset="0"/>
              </a:rPr>
              <a:t>的活动</a:t>
            </a:r>
          </a:p>
          <a:p>
            <a:endParaRPr lang="zh-CN" altLang="en-US" dirty="0"/>
          </a:p>
        </p:txBody>
      </p:sp>
      <p:sp>
        <p:nvSpPr>
          <p:cNvPr id="4" name="Freeform 2"/>
          <p:cNvSpPr>
            <a:spLocks/>
          </p:cNvSpPr>
          <p:nvPr/>
        </p:nvSpPr>
        <p:spPr bwMode="auto">
          <a:xfrm>
            <a:off x="6534596" y="1986186"/>
            <a:ext cx="746125" cy="654050"/>
          </a:xfrm>
          <a:custGeom>
            <a:avLst/>
            <a:gdLst>
              <a:gd name="T0" fmla="*/ 0 w 466"/>
              <a:gd name="T1" fmla="*/ 0 h 370"/>
              <a:gd name="T2" fmla="*/ 466 w 466"/>
              <a:gd name="T3" fmla="*/ 370 h 37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66" h="370">
                <a:moveTo>
                  <a:pt x="0" y="0"/>
                </a:moveTo>
                <a:lnTo>
                  <a:pt x="466" y="37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5202684" y="1382936"/>
            <a:ext cx="936625" cy="357187"/>
          </a:xfrm>
          <a:custGeom>
            <a:avLst/>
            <a:gdLst>
              <a:gd name="T0" fmla="*/ 0 w 585"/>
              <a:gd name="T1" fmla="*/ 0 h 180"/>
              <a:gd name="T2" fmla="*/ 585 w 585"/>
              <a:gd name="T3" fmla="*/ 180 h 1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85" h="180">
                <a:moveTo>
                  <a:pt x="0" y="0"/>
                </a:moveTo>
                <a:lnTo>
                  <a:pt x="585" y="18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" name="Freeform 4"/>
          <p:cNvSpPr>
            <a:spLocks/>
          </p:cNvSpPr>
          <p:nvPr/>
        </p:nvSpPr>
        <p:spPr bwMode="auto">
          <a:xfrm>
            <a:off x="4207321" y="1570261"/>
            <a:ext cx="660400" cy="641350"/>
          </a:xfrm>
          <a:custGeom>
            <a:avLst/>
            <a:gdLst>
              <a:gd name="T0" fmla="*/ 0 w 420"/>
              <a:gd name="T1" fmla="*/ 390 h 390"/>
              <a:gd name="T2" fmla="*/ 420 w 420"/>
              <a:gd name="T3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0" h="390">
                <a:moveTo>
                  <a:pt x="0" y="390"/>
                </a:moveTo>
                <a:lnTo>
                  <a:pt x="420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7" name="Oval 66"/>
          <p:cNvSpPr>
            <a:spLocks noChangeArrowheads="1"/>
          </p:cNvSpPr>
          <p:nvPr/>
        </p:nvSpPr>
        <p:spPr bwMode="auto">
          <a:xfrm>
            <a:off x="4740721" y="1106711"/>
            <a:ext cx="468313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8" name="Text Box 67"/>
          <p:cNvSpPr txBox="1">
            <a:spLocks noChangeArrowheads="1"/>
          </p:cNvSpPr>
          <p:nvPr/>
        </p:nvSpPr>
        <p:spPr bwMode="auto">
          <a:xfrm>
            <a:off x="4802634" y="1068611"/>
            <a:ext cx="420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2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9" name="Oval 68"/>
          <p:cNvSpPr>
            <a:spLocks noChangeArrowheads="1"/>
          </p:cNvSpPr>
          <p:nvPr/>
        </p:nvSpPr>
        <p:spPr bwMode="auto">
          <a:xfrm>
            <a:off x="8495159" y="2087786"/>
            <a:ext cx="468312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algn="just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800" b="1" i="1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</a:endParaRPr>
          </a:p>
        </p:txBody>
      </p:sp>
      <p:sp>
        <p:nvSpPr>
          <p:cNvPr id="10" name="Oval 69"/>
          <p:cNvSpPr>
            <a:spLocks noChangeArrowheads="1"/>
          </p:cNvSpPr>
          <p:nvPr/>
        </p:nvSpPr>
        <p:spPr bwMode="auto">
          <a:xfrm>
            <a:off x="3791396" y="2100486"/>
            <a:ext cx="468313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" name="Oval 70"/>
          <p:cNvSpPr>
            <a:spLocks noChangeArrowheads="1"/>
          </p:cNvSpPr>
          <p:nvPr/>
        </p:nvSpPr>
        <p:spPr bwMode="auto">
          <a:xfrm>
            <a:off x="5062984" y="2403698"/>
            <a:ext cx="468312" cy="468313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2" name="Oval 71"/>
          <p:cNvSpPr>
            <a:spLocks noChangeArrowheads="1"/>
          </p:cNvSpPr>
          <p:nvPr/>
        </p:nvSpPr>
        <p:spPr bwMode="auto">
          <a:xfrm>
            <a:off x="4707384" y="3330798"/>
            <a:ext cx="468312" cy="468313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3" name="Oval 72"/>
          <p:cNvSpPr>
            <a:spLocks noChangeArrowheads="1"/>
          </p:cNvSpPr>
          <p:nvPr/>
        </p:nvSpPr>
        <p:spPr bwMode="auto">
          <a:xfrm>
            <a:off x="6118671" y="1598836"/>
            <a:ext cx="468313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4" name="Oval 73"/>
          <p:cNvSpPr>
            <a:spLocks noChangeArrowheads="1"/>
          </p:cNvSpPr>
          <p:nvPr/>
        </p:nvSpPr>
        <p:spPr bwMode="auto">
          <a:xfrm>
            <a:off x="7228334" y="2567211"/>
            <a:ext cx="468312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5" name="Oval 74"/>
          <p:cNvSpPr>
            <a:spLocks noChangeArrowheads="1"/>
          </p:cNvSpPr>
          <p:nvPr/>
        </p:nvSpPr>
        <p:spPr bwMode="auto">
          <a:xfrm>
            <a:off x="6178996" y="3345086"/>
            <a:ext cx="468313" cy="468312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6" name="Oval 75"/>
          <p:cNvSpPr>
            <a:spLocks noChangeArrowheads="1"/>
          </p:cNvSpPr>
          <p:nvPr/>
        </p:nvSpPr>
        <p:spPr bwMode="auto">
          <a:xfrm>
            <a:off x="7534721" y="1282923"/>
            <a:ext cx="468313" cy="468313"/>
          </a:xfrm>
          <a:prstGeom prst="ellipse">
            <a:avLst/>
          </a:prstGeom>
          <a:noFill/>
          <a:ln w="9525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7" name="Text Box 76"/>
          <p:cNvSpPr txBox="1">
            <a:spLocks noChangeArrowheads="1"/>
          </p:cNvSpPr>
          <p:nvPr/>
        </p:nvSpPr>
        <p:spPr bwMode="auto">
          <a:xfrm>
            <a:off x="3866009" y="2076673"/>
            <a:ext cx="323850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1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8" name="Text Box 77"/>
          <p:cNvSpPr txBox="1">
            <a:spLocks noChangeArrowheads="1"/>
          </p:cNvSpPr>
          <p:nvPr/>
        </p:nvSpPr>
        <p:spPr bwMode="auto">
          <a:xfrm>
            <a:off x="5085209" y="2329086"/>
            <a:ext cx="412750" cy="55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3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19" name="Text Box 78"/>
          <p:cNvSpPr txBox="1">
            <a:spLocks noChangeArrowheads="1"/>
          </p:cNvSpPr>
          <p:nvPr/>
        </p:nvSpPr>
        <p:spPr bwMode="auto">
          <a:xfrm>
            <a:off x="4737546" y="3257773"/>
            <a:ext cx="412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4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0" name="Text Box 79"/>
          <p:cNvSpPr txBox="1">
            <a:spLocks noChangeArrowheads="1"/>
          </p:cNvSpPr>
          <p:nvPr/>
        </p:nvSpPr>
        <p:spPr bwMode="auto">
          <a:xfrm>
            <a:off x="6166296" y="1522636"/>
            <a:ext cx="412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5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1" name="Text Box 80"/>
          <p:cNvSpPr txBox="1">
            <a:spLocks noChangeArrowheads="1"/>
          </p:cNvSpPr>
          <p:nvPr/>
        </p:nvSpPr>
        <p:spPr bwMode="auto">
          <a:xfrm>
            <a:off x="7277546" y="2476723"/>
            <a:ext cx="412750" cy="554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8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2" name="Text Box 81"/>
          <p:cNvSpPr txBox="1">
            <a:spLocks noChangeArrowheads="1"/>
          </p:cNvSpPr>
          <p:nvPr/>
        </p:nvSpPr>
        <p:spPr bwMode="auto">
          <a:xfrm>
            <a:off x="6218684" y="3286348"/>
            <a:ext cx="412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6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3" name="Text Box 82"/>
          <p:cNvSpPr txBox="1">
            <a:spLocks noChangeArrowheads="1"/>
          </p:cNvSpPr>
          <p:nvPr/>
        </p:nvSpPr>
        <p:spPr bwMode="auto">
          <a:xfrm>
            <a:off x="7585521" y="1195611"/>
            <a:ext cx="412750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7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4" name="Text Box 83"/>
          <p:cNvSpPr txBox="1">
            <a:spLocks noChangeArrowheads="1"/>
          </p:cNvSpPr>
          <p:nvPr/>
        </p:nvSpPr>
        <p:spPr bwMode="auto">
          <a:xfrm>
            <a:off x="8547546" y="2076673"/>
            <a:ext cx="41433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00" tIns="28800" rIns="0" bIns="10800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smtClean="0">
                <a:solidFill>
                  <a:srgbClr val="0000CC"/>
                </a:solidFill>
                <a:latin typeface="Times New Roman" pitchFamily="18" charset="0"/>
              </a:rPr>
              <a:t>v</a:t>
            </a:r>
            <a:r>
              <a:rPr lang="en-US" altLang="zh-CN" sz="2400" b="1" baseline="-25000" smtClean="0">
                <a:solidFill>
                  <a:srgbClr val="0000CC"/>
                </a:solidFill>
                <a:latin typeface="Times New Roman" pitchFamily="18" charset="0"/>
              </a:rPr>
              <a:t>9</a:t>
            </a:r>
            <a:endParaRPr lang="en-US" altLang="zh-CN" sz="2400" b="1" smtClean="0">
              <a:solidFill>
                <a:srgbClr val="0000CC"/>
              </a:solidFill>
              <a:latin typeface="Times New Roman" pitchFamily="18" charset="0"/>
            </a:endParaRPr>
          </a:p>
        </p:txBody>
      </p:sp>
      <p:sp>
        <p:nvSpPr>
          <p:cNvPr id="25" name="Text Box 84"/>
          <p:cNvSpPr txBox="1">
            <a:spLocks noChangeArrowheads="1"/>
          </p:cNvSpPr>
          <p:nvPr/>
        </p:nvSpPr>
        <p:spPr bwMode="auto">
          <a:xfrm>
            <a:off x="3880296" y="1492473"/>
            <a:ext cx="660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=6</a:t>
            </a:r>
          </a:p>
        </p:txBody>
      </p:sp>
      <p:sp>
        <p:nvSpPr>
          <p:cNvPr id="26" name="Text Box 85"/>
          <p:cNvSpPr txBox="1">
            <a:spLocks noChangeArrowheads="1"/>
          </p:cNvSpPr>
          <p:nvPr/>
        </p:nvSpPr>
        <p:spPr bwMode="auto">
          <a:xfrm>
            <a:off x="5447159" y="1052736"/>
            <a:ext cx="661987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宋体" charset="-122"/>
              </a:rPr>
              <a:t>4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=1</a:t>
            </a:r>
          </a:p>
        </p:txBody>
      </p:sp>
      <p:sp>
        <p:nvSpPr>
          <p:cNvPr id="27" name="Text Box 86"/>
          <p:cNvSpPr txBox="1">
            <a:spLocks noChangeArrowheads="1"/>
          </p:cNvSpPr>
          <p:nvPr/>
        </p:nvSpPr>
        <p:spPr bwMode="auto">
          <a:xfrm>
            <a:off x="6706046" y="1257523"/>
            <a:ext cx="661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=9</a:t>
            </a:r>
          </a:p>
        </p:txBody>
      </p:sp>
      <p:sp>
        <p:nvSpPr>
          <p:cNvPr id="28" name="Text Box 87"/>
          <p:cNvSpPr txBox="1">
            <a:spLocks noChangeArrowheads="1"/>
          </p:cNvSpPr>
          <p:nvPr/>
        </p:nvSpPr>
        <p:spPr bwMode="auto">
          <a:xfrm>
            <a:off x="8257034" y="1451198"/>
            <a:ext cx="779462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=2</a:t>
            </a:r>
          </a:p>
        </p:txBody>
      </p:sp>
      <p:sp>
        <p:nvSpPr>
          <p:cNvPr id="29" name="Text Box 88"/>
          <p:cNvSpPr txBox="1">
            <a:spLocks noChangeArrowheads="1"/>
          </p:cNvSpPr>
          <p:nvPr/>
        </p:nvSpPr>
        <p:spPr bwMode="auto">
          <a:xfrm>
            <a:off x="7896671" y="2646586"/>
            <a:ext cx="809625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11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=4</a:t>
            </a:r>
          </a:p>
        </p:txBody>
      </p:sp>
      <p:sp>
        <p:nvSpPr>
          <p:cNvPr id="30" name="Text Box 89"/>
          <p:cNvSpPr txBox="1">
            <a:spLocks noChangeArrowheads="1"/>
          </p:cNvSpPr>
          <p:nvPr/>
        </p:nvSpPr>
        <p:spPr bwMode="auto">
          <a:xfrm>
            <a:off x="6926709" y="1922686"/>
            <a:ext cx="66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=7</a:t>
            </a:r>
          </a:p>
        </p:txBody>
      </p:sp>
      <p:sp>
        <p:nvSpPr>
          <p:cNvPr id="31" name="Text Box 90"/>
          <p:cNvSpPr txBox="1">
            <a:spLocks noChangeArrowheads="1"/>
          </p:cNvSpPr>
          <p:nvPr/>
        </p:nvSpPr>
        <p:spPr bwMode="auto">
          <a:xfrm>
            <a:off x="6982271" y="3216498"/>
            <a:ext cx="661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9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=4</a:t>
            </a:r>
          </a:p>
        </p:txBody>
      </p:sp>
      <p:sp>
        <p:nvSpPr>
          <p:cNvPr id="32" name="Text Box 91"/>
          <p:cNvSpPr txBox="1">
            <a:spLocks noChangeArrowheads="1"/>
          </p:cNvSpPr>
          <p:nvPr/>
        </p:nvSpPr>
        <p:spPr bwMode="auto">
          <a:xfrm>
            <a:off x="5778946" y="2259236"/>
            <a:ext cx="660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=1</a:t>
            </a:r>
          </a:p>
        </p:txBody>
      </p:sp>
      <p:sp>
        <p:nvSpPr>
          <p:cNvPr id="33" name="Text Box 92"/>
          <p:cNvSpPr txBox="1">
            <a:spLocks noChangeArrowheads="1"/>
          </p:cNvSpPr>
          <p:nvPr/>
        </p:nvSpPr>
        <p:spPr bwMode="auto">
          <a:xfrm>
            <a:off x="5375721" y="3126011"/>
            <a:ext cx="661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=2</a:t>
            </a:r>
          </a:p>
        </p:txBody>
      </p:sp>
      <p:sp>
        <p:nvSpPr>
          <p:cNvPr id="34" name="Text Box 93"/>
          <p:cNvSpPr txBox="1">
            <a:spLocks noChangeArrowheads="1"/>
          </p:cNvSpPr>
          <p:nvPr/>
        </p:nvSpPr>
        <p:spPr bwMode="auto">
          <a:xfrm>
            <a:off x="3794571" y="2829148"/>
            <a:ext cx="661988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i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=5</a:t>
            </a:r>
          </a:p>
        </p:txBody>
      </p:sp>
      <p:sp>
        <p:nvSpPr>
          <p:cNvPr id="35" name="Text Box 94"/>
          <p:cNvSpPr txBox="1">
            <a:spLocks noChangeArrowheads="1"/>
          </p:cNvSpPr>
          <p:nvPr/>
        </p:nvSpPr>
        <p:spPr bwMode="auto">
          <a:xfrm>
            <a:off x="4456559" y="1956023"/>
            <a:ext cx="660400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zh-CN" sz="2400" b="1" smtClean="0">
                <a:solidFill>
                  <a:srgbClr val="000000"/>
                </a:solidFill>
                <a:latin typeface="Times New Roman" pitchFamily="18" charset="0"/>
              </a:rPr>
              <a:t>=4</a:t>
            </a:r>
          </a:p>
        </p:txBody>
      </p:sp>
      <p:sp>
        <p:nvSpPr>
          <p:cNvPr id="36" name="Freeform 95"/>
          <p:cNvSpPr>
            <a:spLocks/>
          </p:cNvSpPr>
          <p:nvPr/>
        </p:nvSpPr>
        <p:spPr bwMode="auto">
          <a:xfrm>
            <a:off x="6574284" y="1597248"/>
            <a:ext cx="946150" cy="231775"/>
          </a:xfrm>
          <a:custGeom>
            <a:avLst/>
            <a:gdLst>
              <a:gd name="T0" fmla="*/ 0 w 631"/>
              <a:gd name="T1" fmla="*/ 148 h 148"/>
              <a:gd name="T2" fmla="*/ 631 w 631"/>
              <a:gd name="T3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31" h="148">
                <a:moveTo>
                  <a:pt x="0" y="148"/>
                </a:moveTo>
                <a:lnTo>
                  <a:pt x="631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7" name="Freeform 96"/>
          <p:cNvSpPr>
            <a:spLocks/>
          </p:cNvSpPr>
          <p:nvPr/>
        </p:nvSpPr>
        <p:spPr bwMode="auto">
          <a:xfrm>
            <a:off x="4116834" y="2554511"/>
            <a:ext cx="677862" cy="822325"/>
          </a:xfrm>
          <a:custGeom>
            <a:avLst/>
            <a:gdLst>
              <a:gd name="T0" fmla="*/ 0 w 419"/>
              <a:gd name="T1" fmla="*/ 0 h 485"/>
              <a:gd name="T2" fmla="*/ 419 w 419"/>
              <a:gd name="T3" fmla="*/ 485 h 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19" h="485">
                <a:moveTo>
                  <a:pt x="0" y="0"/>
                </a:moveTo>
                <a:lnTo>
                  <a:pt x="419" y="485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8" name="Freeform 97"/>
          <p:cNvSpPr>
            <a:spLocks/>
          </p:cNvSpPr>
          <p:nvPr/>
        </p:nvSpPr>
        <p:spPr bwMode="auto">
          <a:xfrm>
            <a:off x="4245421" y="2368773"/>
            <a:ext cx="831850" cy="273050"/>
          </a:xfrm>
          <a:custGeom>
            <a:avLst/>
            <a:gdLst>
              <a:gd name="T0" fmla="*/ 0 w 510"/>
              <a:gd name="T1" fmla="*/ 0 h 120"/>
              <a:gd name="T2" fmla="*/ 510 w 510"/>
              <a:gd name="T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10" h="120">
                <a:moveTo>
                  <a:pt x="0" y="0"/>
                </a:moveTo>
                <a:lnTo>
                  <a:pt x="510" y="12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39" name="Freeform 98"/>
          <p:cNvSpPr>
            <a:spLocks/>
          </p:cNvSpPr>
          <p:nvPr/>
        </p:nvSpPr>
        <p:spPr bwMode="auto">
          <a:xfrm>
            <a:off x="5502721" y="1968723"/>
            <a:ext cx="690563" cy="631825"/>
          </a:xfrm>
          <a:custGeom>
            <a:avLst/>
            <a:gdLst>
              <a:gd name="T0" fmla="*/ 0 w 428"/>
              <a:gd name="T1" fmla="*/ 359 h 359"/>
              <a:gd name="T2" fmla="*/ 428 w 428"/>
              <a:gd name="T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8" h="359">
                <a:moveTo>
                  <a:pt x="0" y="359"/>
                </a:moveTo>
                <a:lnTo>
                  <a:pt x="428" y="0"/>
                </a:ln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0" name="Freeform 99"/>
          <p:cNvSpPr>
            <a:spLocks/>
          </p:cNvSpPr>
          <p:nvPr/>
        </p:nvSpPr>
        <p:spPr bwMode="auto">
          <a:xfrm>
            <a:off x="7729984" y="2443386"/>
            <a:ext cx="792162" cy="328612"/>
          </a:xfrm>
          <a:custGeom>
            <a:avLst/>
            <a:gdLst>
              <a:gd name="T0" fmla="*/ 0 w 532"/>
              <a:gd name="T1" fmla="*/ 181 h 181"/>
              <a:gd name="T2" fmla="*/ 532 w 532"/>
              <a:gd name="T3" fmla="*/ 0 h 18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32" h="181">
                <a:moveTo>
                  <a:pt x="0" y="181"/>
                </a:moveTo>
                <a:lnTo>
                  <a:pt x="532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1" name="Freeform 100"/>
          <p:cNvSpPr>
            <a:spLocks/>
          </p:cNvSpPr>
          <p:nvPr/>
        </p:nvSpPr>
        <p:spPr bwMode="auto">
          <a:xfrm>
            <a:off x="6626671" y="2999011"/>
            <a:ext cx="735013" cy="539750"/>
          </a:xfrm>
          <a:custGeom>
            <a:avLst/>
            <a:gdLst>
              <a:gd name="T0" fmla="*/ 0 w 458"/>
              <a:gd name="T1" fmla="*/ 359 h 359"/>
              <a:gd name="T2" fmla="*/ 458 w 458"/>
              <a:gd name="T3" fmla="*/ 0 h 35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58" h="359">
                <a:moveTo>
                  <a:pt x="0" y="359"/>
                </a:moveTo>
                <a:lnTo>
                  <a:pt x="458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2" name="Freeform 101"/>
          <p:cNvSpPr>
            <a:spLocks/>
          </p:cNvSpPr>
          <p:nvPr/>
        </p:nvSpPr>
        <p:spPr bwMode="auto">
          <a:xfrm>
            <a:off x="7949059" y="1643286"/>
            <a:ext cx="593725" cy="550862"/>
          </a:xfrm>
          <a:custGeom>
            <a:avLst/>
            <a:gdLst>
              <a:gd name="T0" fmla="*/ 0 w 367"/>
              <a:gd name="T1" fmla="*/ 0 h 382"/>
              <a:gd name="T2" fmla="*/ 367 w 367"/>
              <a:gd name="T3" fmla="*/ 382 h 38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67" h="382">
                <a:moveTo>
                  <a:pt x="0" y="0"/>
                </a:moveTo>
                <a:lnTo>
                  <a:pt x="367" y="382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43" name="Freeform 102"/>
          <p:cNvSpPr>
            <a:spLocks/>
          </p:cNvSpPr>
          <p:nvPr/>
        </p:nvSpPr>
        <p:spPr bwMode="auto">
          <a:xfrm>
            <a:off x="5182046" y="3587973"/>
            <a:ext cx="1000125" cy="79375"/>
          </a:xfrm>
          <a:custGeom>
            <a:avLst/>
            <a:gdLst>
              <a:gd name="T0" fmla="*/ 0 w 555"/>
              <a:gd name="T1" fmla="*/ 0 h 1"/>
              <a:gd name="T2" fmla="*/ 555 w 555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55" h="1">
                <a:moveTo>
                  <a:pt x="0" y="0"/>
                </a:moveTo>
                <a:lnTo>
                  <a:pt x="555" y="0"/>
                </a:lnTo>
              </a:path>
            </a:pathLst>
          </a:custGeom>
          <a:noFill/>
          <a:ln w="28575" cmpd="sng">
            <a:solidFill>
              <a:srgbClr val="00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rgbClr val="009900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</a:endParaRPr>
          </a:p>
        </p:txBody>
      </p:sp>
      <p:grpSp>
        <p:nvGrpSpPr>
          <p:cNvPr id="44" name="Group 106"/>
          <p:cNvGrpSpPr>
            <a:grpSpLocks/>
          </p:cNvGrpSpPr>
          <p:nvPr/>
        </p:nvGrpSpPr>
        <p:grpSpPr bwMode="auto">
          <a:xfrm>
            <a:off x="4202559" y="1387698"/>
            <a:ext cx="4327525" cy="1400175"/>
            <a:chOff x="463" y="1136"/>
            <a:chExt cx="2726" cy="882"/>
          </a:xfrm>
        </p:grpSpPr>
        <p:sp>
          <p:nvSpPr>
            <p:cNvPr id="45" name="Freeform 107"/>
            <p:cNvSpPr>
              <a:spLocks/>
            </p:cNvSpPr>
            <p:nvPr/>
          </p:nvSpPr>
          <p:spPr bwMode="auto">
            <a:xfrm>
              <a:off x="1076" y="1136"/>
              <a:ext cx="588" cy="218"/>
            </a:xfrm>
            <a:custGeom>
              <a:avLst/>
              <a:gdLst>
                <a:gd name="T0" fmla="*/ 0 w 585"/>
                <a:gd name="T1" fmla="*/ 0 h 180"/>
                <a:gd name="T2" fmla="*/ 585 w 585"/>
                <a:gd name="T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5" h="180">
                  <a:moveTo>
                    <a:pt x="0" y="0"/>
                  </a:moveTo>
                  <a:lnTo>
                    <a:pt x="585" y="18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46" name="Freeform 108"/>
            <p:cNvSpPr>
              <a:spLocks/>
            </p:cNvSpPr>
            <p:nvPr/>
          </p:nvSpPr>
          <p:spPr bwMode="auto">
            <a:xfrm>
              <a:off x="1913" y="1510"/>
              <a:ext cx="485" cy="412"/>
            </a:xfrm>
            <a:custGeom>
              <a:avLst/>
              <a:gdLst>
                <a:gd name="T0" fmla="*/ 0 w 466"/>
                <a:gd name="T1" fmla="*/ 0 h 370"/>
                <a:gd name="T2" fmla="*/ 466 w 466"/>
                <a:gd name="T3" fmla="*/ 370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6" h="370">
                  <a:moveTo>
                    <a:pt x="0" y="0"/>
                  </a:moveTo>
                  <a:lnTo>
                    <a:pt x="466" y="37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47" name="Freeform 109"/>
            <p:cNvSpPr>
              <a:spLocks/>
            </p:cNvSpPr>
            <p:nvPr/>
          </p:nvSpPr>
          <p:spPr bwMode="auto">
            <a:xfrm>
              <a:off x="2651" y="1806"/>
              <a:ext cx="536" cy="212"/>
            </a:xfrm>
            <a:custGeom>
              <a:avLst/>
              <a:gdLst>
                <a:gd name="T0" fmla="*/ 0 w 532"/>
                <a:gd name="T1" fmla="*/ 181 h 181"/>
                <a:gd name="T2" fmla="*/ 532 w 532"/>
                <a:gd name="T3" fmla="*/ 0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32" h="181">
                  <a:moveTo>
                    <a:pt x="0" y="181"/>
                  </a:moveTo>
                  <a:lnTo>
                    <a:pt x="532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48" name="Freeform 110"/>
            <p:cNvSpPr>
              <a:spLocks/>
            </p:cNvSpPr>
            <p:nvPr/>
          </p:nvSpPr>
          <p:spPr bwMode="auto">
            <a:xfrm>
              <a:off x="463" y="1231"/>
              <a:ext cx="441" cy="423"/>
            </a:xfrm>
            <a:custGeom>
              <a:avLst/>
              <a:gdLst>
                <a:gd name="T0" fmla="*/ 0 w 420"/>
                <a:gd name="T1" fmla="*/ 390 h 390"/>
                <a:gd name="T2" fmla="*/ 420 w 420"/>
                <a:gd name="T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390">
                  <a:moveTo>
                    <a:pt x="0" y="390"/>
                  </a:moveTo>
                  <a:lnTo>
                    <a:pt x="42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49" name="Freeform 111"/>
            <p:cNvSpPr>
              <a:spLocks/>
            </p:cNvSpPr>
            <p:nvPr/>
          </p:nvSpPr>
          <p:spPr bwMode="auto">
            <a:xfrm>
              <a:off x="1970" y="1260"/>
              <a:ext cx="596" cy="144"/>
            </a:xfrm>
            <a:custGeom>
              <a:avLst/>
              <a:gdLst>
                <a:gd name="T0" fmla="*/ 0 w 420"/>
                <a:gd name="T1" fmla="*/ 390 h 390"/>
                <a:gd name="T2" fmla="*/ 420 w 420"/>
                <a:gd name="T3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0" h="390">
                  <a:moveTo>
                    <a:pt x="0" y="390"/>
                  </a:moveTo>
                  <a:lnTo>
                    <a:pt x="420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50" name="Freeform 112"/>
            <p:cNvSpPr>
              <a:spLocks/>
            </p:cNvSpPr>
            <p:nvPr/>
          </p:nvSpPr>
          <p:spPr bwMode="auto">
            <a:xfrm>
              <a:off x="2823" y="1299"/>
              <a:ext cx="366" cy="343"/>
            </a:xfrm>
            <a:custGeom>
              <a:avLst/>
              <a:gdLst>
                <a:gd name="T0" fmla="*/ 0 w 585"/>
                <a:gd name="T1" fmla="*/ 0 h 180"/>
                <a:gd name="T2" fmla="*/ 585 w 585"/>
                <a:gd name="T3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85" h="180">
                  <a:moveTo>
                    <a:pt x="0" y="0"/>
                  </a:moveTo>
                  <a:lnTo>
                    <a:pt x="585" y="18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</p:grpSp>
      <p:sp>
        <p:nvSpPr>
          <p:cNvPr id="51" name="Rectangle 5"/>
          <p:cNvSpPr>
            <a:spLocks noChangeArrowheads="1"/>
          </p:cNvSpPr>
          <p:nvPr/>
        </p:nvSpPr>
        <p:spPr bwMode="auto">
          <a:xfrm>
            <a:off x="1543050" y="4438699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2" name="Rectangle 6"/>
          <p:cNvSpPr>
            <a:spLocks noChangeArrowheads="1"/>
          </p:cNvSpPr>
          <p:nvPr/>
        </p:nvSpPr>
        <p:spPr bwMode="auto">
          <a:xfrm>
            <a:off x="3581400" y="4438699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3" name="Rectangle 7"/>
          <p:cNvSpPr>
            <a:spLocks noChangeArrowheads="1"/>
          </p:cNvSpPr>
          <p:nvPr/>
        </p:nvSpPr>
        <p:spPr bwMode="auto">
          <a:xfrm>
            <a:off x="6292850" y="4438699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4" name="Rectangle 8"/>
          <p:cNvSpPr>
            <a:spLocks noChangeArrowheads="1"/>
          </p:cNvSpPr>
          <p:nvPr/>
        </p:nvSpPr>
        <p:spPr bwMode="auto">
          <a:xfrm>
            <a:off x="8318500" y="4451399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2222500" y="4451399"/>
            <a:ext cx="676275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2</a:t>
            </a: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5608638" y="44513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7</a:t>
            </a:r>
          </a:p>
        </p:txBody>
      </p:sp>
      <p:sp>
        <p:nvSpPr>
          <p:cNvPr id="57" name="Text Box 11"/>
          <p:cNvSpPr txBox="1">
            <a:spLocks noChangeArrowheads="1"/>
          </p:cNvSpPr>
          <p:nvPr/>
        </p:nvSpPr>
        <p:spPr bwMode="auto">
          <a:xfrm>
            <a:off x="4930775" y="4451399"/>
            <a:ext cx="677863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6</a:t>
            </a: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4254500" y="4451399"/>
            <a:ext cx="676275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5</a:t>
            </a:r>
          </a:p>
        </p:txBody>
      </p:sp>
      <p:sp>
        <p:nvSpPr>
          <p:cNvPr id="59" name="Text Box 13"/>
          <p:cNvSpPr txBox="1">
            <a:spLocks noChangeArrowheads="1"/>
          </p:cNvSpPr>
          <p:nvPr/>
        </p:nvSpPr>
        <p:spPr bwMode="auto">
          <a:xfrm>
            <a:off x="3576638" y="44513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4</a:t>
            </a:r>
          </a:p>
        </p:txBody>
      </p:sp>
      <p:sp>
        <p:nvSpPr>
          <p:cNvPr id="60" name="Text Box 14"/>
          <p:cNvSpPr txBox="1">
            <a:spLocks noChangeArrowheads="1"/>
          </p:cNvSpPr>
          <p:nvPr/>
        </p:nvSpPr>
        <p:spPr bwMode="auto">
          <a:xfrm>
            <a:off x="1544638" y="44513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</a:t>
            </a:r>
          </a:p>
        </p:txBody>
      </p:sp>
      <p:sp>
        <p:nvSpPr>
          <p:cNvPr id="61" name="Text Box 15"/>
          <p:cNvSpPr txBox="1">
            <a:spLocks noChangeArrowheads="1"/>
          </p:cNvSpPr>
          <p:nvPr/>
        </p:nvSpPr>
        <p:spPr bwMode="auto">
          <a:xfrm>
            <a:off x="2898775" y="4451399"/>
            <a:ext cx="677863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3</a:t>
            </a:r>
          </a:p>
        </p:txBody>
      </p:sp>
      <p:sp>
        <p:nvSpPr>
          <p:cNvPr id="62" name="Text Box 16"/>
          <p:cNvSpPr txBox="1">
            <a:spLocks noChangeArrowheads="1"/>
          </p:cNvSpPr>
          <p:nvPr/>
        </p:nvSpPr>
        <p:spPr bwMode="auto">
          <a:xfrm>
            <a:off x="6962775" y="4451399"/>
            <a:ext cx="677863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9</a:t>
            </a:r>
          </a:p>
        </p:txBody>
      </p:sp>
      <p:sp>
        <p:nvSpPr>
          <p:cNvPr id="63" name="Text Box 17"/>
          <p:cNvSpPr txBox="1">
            <a:spLocks noChangeArrowheads="1"/>
          </p:cNvSpPr>
          <p:nvPr/>
        </p:nvSpPr>
        <p:spPr bwMode="auto">
          <a:xfrm>
            <a:off x="6286500" y="4451399"/>
            <a:ext cx="676275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8</a:t>
            </a:r>
          </a:p>
        </p:txBody>
      </p:sp>
      <p:grpSp>
        <p:nvGrpSpPr>
          <p:cNvPr id="64" name="Group 18"/>
          <p:cNvGrpSpPr>
            <a:grpSpLocks/>
          </p:cNvGrpSpPr>
          <p:nvPr/>
        </p:nvGrpSpPr>
        <p:grpSpPr bwMode="auto">
          <a:xfrm>
            <a:off x="1544638" y="5010199"/>
            <a:ext cx="6096000" cy="557213"/>
            <a:chOff x="720" y="3054"/>
            <a:chExt cx="4320" cy="351"/>
          </a:xfrm>
        </p:grpSpPr>
        <p:sp>
          <p:nvSpPr>
            <p:cNvPr id="65" name="Text Box 19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6" name="Text Box 20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7" name="Text Box 21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8" name="Text Box 22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69" name="Text Box 23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0" name="Text Box 24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1" name="Text Box 25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3" name="Text Box 27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grpSp>
        <p:nvGrpSpPr>
          <p:cNvPr id="74" name="Group 28"/>
          <p:cNvGrpSpPr>
            <a:grpSpLocks/>
          </p:cNvGrpSpPr>
          <p:nvPr/>
        </p:nvGrpSpPr>
        <p:grpSpPr bwMode="auto">
          <a:xfrm>
            <a:off x="1544638" y="5556299"/>
            <a:ext cx="6096000" cy="557213"/>
            <a:chOff x="720" y="3054"/>
            <a:chExt cx="4320" cy="351"/>
          </a:xfrm>
        </p:grpSpPr>
        <p:sp>
          <p:nvSpPr>
            <p:cNvPr id="75" name="Text Box 29"/>
            <p:cNvSpPr txBox="1">
              <a:spLocks noChangeArrowheads="1"/>
            </p:cNvSpPr>
            <p:nvPr/>
          </p:nvSpPr>
          <p:spPr bwMode="auto">
            <a:xfrm>
              <a:off x="12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6" name="Text Box 30"/>
            <p:cNvSpPr txBox="1">
              <a:spLocks noChangeArrowheads="1"/>
            </p:cNvSpPr>
            <p:nvPr/>
          </p:nvSpPr>
          <p:spPr bwMode="auto">
            <a:xfrm>
              <a:off x="360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7" name="Text Box 31"/>
            <p:cNvSpPr txBox="1">
              <a:spLocks noChangeArrowheads="1"/>
            </p:cNvSpPr>
            <p:nvPr/>
          </p:nvSpPr>
          <p:spPr bwMode="auto">
            <a:xfrm>
              <a:off x="31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8" name="Text Box 32"/>
            <p:cNvSpPr txBox="1">
              <a:spLocks noChangeArrowheads="1"/>
            </p:cNvSpPr>
            <p:nvPr/>
          </p:nvSpPr>
          <p:spPr bwMode="auto">
            <a:xfrm>
              <a:off x="264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79" name="Text Box 33"/>
            <p:cNvSpPr txBox="1">
              <a:spLocks noChangeArrowheads="1"/>
            </p:cNvSpPr>
            <p:nvPr/>
          </p:nvSpPr>
          <p:spPr bwMode="auto">
            <a:xfrm>
              <a:off x="21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0" name="Text Box 34"/>
            <p:cNvSpPr txBox="1">
              <a:spLocks noChangeArrowheads="1"/>
            </p:cNvSpPr>
            <p:nvPr/>
          </p:nvSpPr>
          <p:spPr bwMode="auto">
            <a:xfrm>
              <a:off x="72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1" name="Text Box 35"/>
            <p:cNvSpPr txBox="1">
              <a:spLocks noChangeArrowheads="1"/>
            </p:cNvSpPr>
            <p:nvPr/>
          </p:nvSpPr>
          <p:spPr bwMode="auto">
            <a:xfrm>
              <a:off x="16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2" name="Text Box 36"/>
            <p:cNvSpPr txBox="1">
              <a:spLocks noChangeArrowheads="1"/>
            </p:cNvSpPr>
            <p:nvPr/>
          </p:nvSpPr>
          <p:spPr bwMode="auto">
            <a:xfrm>
              <a:off x="456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  <p:sp>
          <p:nvSpPr>
            <p:cNvPr id="83" name="Text Box 37"/>
            <p:cNvSpPr txBox="1">
              <a:spLocks noChangeArrowheads="1"/>
            </p:cNvSpPr>
            <p:nvPr/>
          </p:nvSpPr>
          <p:spPr bwMode="auto">
            <a:xfrm>
              <a:off x="4080" y="3054"/>
              <a:ext cx="480" cy="351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endParaRPr>
            </a:p>
          </p:txBody>
        </p:sp>
      </p:grpSp>
      <p:sp>
        <p:nvSpPr>
          <p:cNvPr id="84" name="Text Box 38"/>
          <p:cNvSpPr txBox="1">
            <a:spLocks noChangeArrowheads="1"/>
          </p:cNvSpPr>
          <p:nvPr/>
        </p:nvSpPr>
        <p:spPr bwMode="auto">
          <a:xfrm>
            <a:off x="249238" y="4438699"/>
            <a:ext cx="1295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zh-CN" altLang="zh-CN" sz="32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741363" y="4965749"/>
            <a:ext cx="70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e[i]</a:t>
            </a:r>
          </a:p>
        </p:txBody>
      </p:sp>
      <p:sp>
        <p:nvSpPr>
          <p:cNvPr id="86" name="Text Box 40"/>
          <p:cNvSpPr txBox="1">
            <a:spLocks noChangeArrowheads="1"/>
          </p:cNvSpPr>
          <p:nvPr/>
        </p:nvSpPr>
        <p:spPr bwMode="auto">
          <a:xfrm>
            <a:off x="773113" y="5556299"/>
            <a:ext cx="6238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l[i]</a:t>
            </a:r>
          </a:p>
        </p:txBody>
      </p:sp>
      <p:sp>
        <p:nvSpPr>
          <p:cNvPr id="87" name="Text Box 41"/>
          <p:cNvSpPr txBox="1">
            <a:spLocks noChangeArrowheads="1"/>
          </p:cNvSpPr>
          <p:nvPr/>
        </p:nvSpPr>
        <p:spPr bwMode="auto">
          <a:xfrm>
            <a:off x="1576388" y="50482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8" name="Text Box 42"/>
          <p:cNvSpPr txBox="1">
            <a:spLocks noChangeArrowheads="1"/>
          </p:cNvSpPr>
          <p:nvPr/>
        </p:nvSpPr>
        <p:spPr bwMode="auto">
          <a:xfrm>
            <a:off x="2268538" y="50482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89" name="Text Box 43"/>
          <p:cNvSpPr txBox="1">
            <a:spLocks noChangeArrowheads="1"/>
          </p:cNvSpPr>
          <p:nvPr/>
        </p:nvSpPr>
        <p:spPr bwMode="auto">
          <a:xfrm>
            <a:off x="2954338" y="50355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90" name="Text Box 44"/>
          <p:cNvSpPr txBox="1">
            <a:spLocks noChangeArrowheads="1"/>
          </p:cNvSpPr>
          <p:nvPr/>
        </p:nvSpPr>
        <p:spPr bwMode="auto">
          <a:xfrm>
            <a:off x="3614738" y="50355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91" name="Text Box 45"/>
          <p:cNvSpPr txBox="1">
            <a:spLocks noChangeArrowheads="1"/>
          </p:cNvSpPr>
          <p:nvPr/>
        </p:nvSpPr>
        <p:spPr bwMode="auto">
          <a:xfrm>
            <a:off x="4287838" y="50228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92" name="Text Box 46"/>
          <p:cNvSpPr txBox="1">
            <a:spLocks noChangeArrowheads="1"/>
          </p:cNvSpPr>
          <p:nvPr/>
        </p:nvSpPr>
        <p:spPr bwMode="auto">
          <a:xfrm>
            <a:off x="4960938" y="50101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93" name="Text Box 47"/>
          <p:cNvSpPr txBox="1">
            <a:spLocks noChangeArrowheads="1"/>
          </p:cNvSpPr>
          <p:nvPr/>
        </p:nvSpPr>
        <p:spPr bwMode="auto">
          <a:xfrm>
            <a:off x="5621338" y="50101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4" name="Text Box 48"/>
          <p:cNvSpPr txBox="1">
            <a:spLocks noChangeArrowheads="1"/>
          </p:cNvSpPr>
          <p:nvPr/>
        </p:nvSpPr>
        <p:spPr bwMode="auto">
          <a:xfrm>
            <a:off x="6275388" y="50228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5" name="Text Box 49"/>
          <p:cNvSpPr txBox="1">
            <a:spLocks noChangeArrowheads="1"/>
          </p:cNvSpPr>
          <p:nvPr/>
        </p:nvSpPr>
        <p:spPr bwMode="auto">
          <a:xfrm>
            <a:off x="7005638" y="5022899"/>
            <a:ext cx="53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6" name="Text Box 50"/>
          <p:cNvSpPr txBox="1">
            <a:spLocks noChangeArrowheads="1"/>
          </p:cNvSpPr>
          <p:nvPr/>
        </p:nvSpPr>
        <p:spPr bwMode="auto">
          <a:xfrm>
            <a:off x="69675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97" name="Text Box 51"/>
          <p:cNvSpPr txBox="1">
            <a:spLocks noChangeArrowheads="1"/>
          </p:cNvSpPr>
          <p:nvPr/>
        </p:nvSpPr>
        <p:spPr bwMode="auto">
          <a:xfrm>
            <a:off x="6262688" y="55816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56594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99" name="Text Box 53"/>
          <p:cNvSpPr txBox="1">
            <a:spLocks noChangeArrowheads="1"/>
          </p:cNvSpPr>
          <p:nvPr/>
        </p:nvSpPr>
        <p:spPr bwMode="auto">
          <a:xfrm>
            <a:off x="4953000" y="55816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8</a:t>
            </a:r>
          </a:p>
        </p:txBody>
      </p:sp>
      <p:sp>
        <p:nvSpPr>
          <p:cNvPr id="100" name="Text Box 54"/>
          <p:cNvSpPr txBox="1">
            <a:spLocks noChangeArrowheads="1"/>
          </p:cNvSpPr>
          <p:nvPr/>
        </p:nvSpPr>
        <p:spPr bwMode="auto">
          <a:xfrm>
            <a:off x="42878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1" name="Text Box 55"/>
          <p:cNvSpPr txBox="1">
            <a:spLocks noChangeArrowheads="1"/>
          </p:cNvSpPr>
          <p:nvPr/>
        </p:nvSpPr>
        <p:spPr bwMode="auto">
          <a:xfrm>
            <a:off x="36020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102" name="Text Box 56"/>
          <p:cNvSpPr txBox="1">
            <a:spLocks noChangeArrowheads="1"/>
          </p:cNvSpPr>
          <p:nvPr/>
        </p:nvSpPr>
        <p:spPr bwMode="auto">
          <a:xfrm>
            <a:off x="29162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03" name="Text Box 57"/>
          <p:cNvSpPr txBox="1">
            <a:spLocks noChangeArrowheads="1"/>
          </p:cNvSpPr>
          <p:nvPr/>
        </p:nvSpPr>
        <p:spPr bwMode="auto">
          <a:xfrm>
            <a:off x="224313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04" name="Text Box 58"/>
          <p:cNvSpPr txBox="1">
            <a:spLocks noChangeArrowheads="1"/>
          </p:cNvSpPr>
          <p:nvPr/>
        </p:nvSpPr>
        <p:spPr bwMode="auto">
          <a:xfrm>
            <a:off x="1550988" y="5594399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105" name="Text Box 59"/>
          <p:cNvSpPr txBox="1">
            <a:spLocks noChangeArrowheads="1"/>
          </p:cNvSpPr>
          <p:nvPr/>
        </p:nvSpPr>
        <p:spPr bwMode="auto">
          <a:xfrm>
            <a:off x="7653338" y="44513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10</a:t>
            </a:r>
          </a:p>
        </p:txBody>
      </p:sp>
      <p:sp>
        <p:nvSpPr>
          <p:cNvPr id="106" name="Text Box 60"/>
          <p:cNvSpPr txBox="1">
            <a:spLocks noChangeArrowheads="1"/>
          </p:cNvSpPr>
          <p:nvPr/>
        </p:nvSpPr>
        <p:spPr bwMode="auto">
          <a:xfrm>
            <a:off x="8326438" y="44513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a</a:t>
            </a:r>
            <a:r>
              <a:rPr kumimoji="0" lang="en-US" altLang="zh-CN" sz="2800" b="1" i="0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11</a:t>
            </a:r>
          </a:p>
        </p:txBody>
      </p:sp>
      <p:sp>
        <p:nvSpPr>
          <p:cNvPr id="107" name="Text Box 61"/>
          <p:cNvSpPr txBox="1">
            <a:spLocks noChangeArrowheads="1"/>
          </p:cNvSpPr>
          <p:nvPr/>
        </p:nvSpPr>
        <p:spPr bwMode="auto">
          <a:xfrm>
            <a:off x="7653338" y="50101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108" name="Text Box 62"/>
          <p:cNvSpPr txBox="1">
            <a:spLocks noChangeArrowheads="1"/>
          </p:cNvSpPr>
          <p:nvPr/>
        </p:nvSpPr>
        <p:spPr bwMode="auto">
          <a:xfrm>
            <a:off x="8326438" y="50101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109" name="Text Box 63"/>
          <p:cNvSpPr txBox="1">
            <a:spLocks noChangeArrowheads="1"/>
          </p:cNvSpPr>
          <p:nvPr/>
        </p:nvSpPr>
        <p:spPr bwMode="auto">
          <a:xfrm>
            <a:off x="7653338" y="5570587"/>
            <a:ext cx="677862" cy="557212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16</a:t>
            </a:r>
          </a:p>
        </p:txBody>
      </p:sp>
      <p:sp>
        <p:nvSpPr>
          <p:cNvPr id="110" name="Text Box 64"/>
          <p:cNvSpPr txBox="1">
            <a:spLocks noChangeArrowheads="1"/>
          </p:cNvSpPr>
          <p:nvPr/>
        </p:nvSpPr>
        <p:spPr bwMode="auto">
          <a:xfrm>
            <a:off x="8323263" y="5568999"/>
            <a:ext cx="677862" cy="557213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</a:rPr>
              <a:t>14</a:t>
            </a:r>
          </a:p>
        </p:txBody>
      </p:sp>
      <p:sp>
        <p:nvSpPr>
          <p:cNvPr id="111" name="Rectangle 104"/>
          <p:cNvSpPr>
            <a:spLocks noChangeArrowheads="1"/>
          </p:cNvSpPr>
          <p:nvPr/>
        </p:nvSpPr>
        <p:spPr bwMode="auto">
          <a:xfrm>
            <a:off x="5575300" y="4464099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112" name="Rectangle 105"/>
          <p:cNvSpPr>
            <a:spLocks noChangeArrowheads="1"/>
          </p:cNvSpPr>
          <p:nvPr/>
        </p:nvSpPr>
        <p:spPr bwMode="auto">
          <a:xfrm>
            <a:off x="7653338" y="4437112"/>
            <a:ext cx="685800" cy="16764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46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111" grpId="0" animBg="1"/>
      <p:bldP spid="1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因为关键路径上的所有活动都是关键活动，所以提前完成非关键活动并不能加快工程的进度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求关键路径步骤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 err="1"/>
              <a:t>Ve</a:t>
            </a:r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 err="1" smtClean="0"/>
              <a:t>Vl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求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计算</a:t>
            </a:r>
            <a:r>
              <a:rPr lang="en-US" altLang="zh-CN" dirty="0"/>
              <a:t>l(</a:t>
            </a:r>
            <a:r>
              <a:rPr lang="en-US" altLang="zh-CN" dirty="0" err="1"/>
              <a:t>i</a:t>
            </a:r>
            <a:r>
              <a:rPr lang="en-US" altLang="zh-CN" dirty="0"/>
              <a:t>)-e(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87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37" name="Group 89"/>
          <p:cNvGrpSpPr>
            <a:grpSpLocks/>
          </p:cNvGrpSpPr>
          <p:nvPr/>
        </p:nvGrpSpPr>
        <p:grpSpPr bwMode="auto">
          <a:xfrm>
            <a:off x="4167188" y="188640"/>
            <a:ext cx="4797300" cy="2592288"/>
            <a:chOff x="2625" y="272"/>
            <a:chExt cx="2867" cy="1527"/>
          </a:xfrm>
        </p:grpSpPr>
        <p:sp>
          <p:nvSpPr>
            <p:cNvPr id="78852" name="Oval 4"/>
            <p:cNvSpPr>
              <a:spLocks noChangeArrowheads="1"/>
            </p:cNvSpPr>
            <p:nvPr/>
          </p:nvSpPr>
          <p:spPr bwMode="auto">
            <a:xfrm>
              <a:off x="5303" y="635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9</a:t>
              </a:r>
            </a:p>
          </p:txBody>
        </p:sp>
        <p:sp>
          <p:nvSpPr>
            <p:cNvPr id="78853" name="Oval 5"/>
            <p:cNvSpPr>
              <a:spLocks noChangeArrowheads="1"/>
            </p:cNvSpPr>
            <p:nvPr/>
          </p:nvSpPr>
          <p:spPr bwMode="auto">
            <a:xfrm>
              <a:off x="4576" y="997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78854" name="Oval 6"/>
            <p:cNvSpPr>
              <a:spLocks noChangeArrowheads="1"/>
            </p:cNvSpPr>
            <p:nvPr/>
          </p:nvSpPr>
          <p:spPr bwMode="auto">
            <a:xfrm>
              <a:off x="4561" y="272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855" name="Oval 7"/>
            <p:cNvSpPr>
              <a:spLocks noChangeArrowheads="1"/>
            </p:cNvSpPr>
            <p:nvPr/>
          </p:nvSpPr>
          <p:spPr bwMode="auto">
            <a:xfrm>
              <a:off x="3968" y="1577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8856" name="Oval 8"/>
            <p:cNvSpPr>
              <a:spLocks noChangeArrowheads="1"/>
            </p:cNvSpPr>
            <p:nvPr/>
          </p:nvSpPr>
          <p:spPr bwMode="auto">
            <a:xfrm>
              <a:off x="3253" y="1577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8857" name="Oval 9"/>
            <p:cNvSpPr>
              <a:spLocks noChangeArrowheads="1"/>
            </p:cNvSpPr>
            <p:nvPr/>
          </p:nvSpPr>
          <p:spPr bwMode="auto">
            <a:xfrm>
              <a:off x="3972" y="726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78858" name="Oval 10"/>
            <p:cNvSpPr>
              <a:spLocks noChangeArrowheads="1"/>
            </p:cNvSpPr>
            <p:nvPr/>
          </p:nvSpPr>
          <p:spPr bwMode="auto">
            <a:xfrm>
              <a:off x="3267" y="1044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8859" name="Oval 11"/>
            <p:cNvSpPr>
              <a:spLocks noChangeArrowheads="1"/>
            </p:cNvSpPr>
            <p:nvPr/>
          </p:nvSpPr>
          <p:spPr bwMode="auto">
            <a:xfrm>
              <a:off x="3252" y="295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8860" name="Oval 12"/>
            <p:cNvSpPr>
              <a:spLocks noChangeArrowheads="1"/>
            </p:cNvSpPr>
            <p:nvPr/>
          </p:nvSpPr>
          <p:spPr bwMode="auto">
            <a:xfrm>
              <a:off x="2625" y="714"/>
              <a:ext cx="189" cy="22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</a:t>
              </a:r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2802" y="856"/>
              <a:ext cx="466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863" name="Line 15"/>
            <p:cNvSpPr>
              <a:spLocks noChangeShapeType="1"/>
            </p:cNvSpPr>
            <p:nvPr/>
          </p:nvSpPr>
          <p:spPr bwMode="auto">
            <a:xfrm>
              <a:off x="2746" y="923"/>
              <a:ext cx="534" cy="7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865" name="Line 17"/>
            <p:cNvSpPr>
              <a:spLocks noChangeShapeType="1"/>
            </p:cNvSpPr>
            <p:nvPr/>
          </p:nvSpPr>
          <p:spPr bwMode="auto">
            <a:xfrm flipV="1">
              <a:off x="3469" y="868"/>
              <a:ext cx="5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866" name="Line 18"/>
            <p:cNvSpPr>
              <a:spLocks noChangeShapeType="1"/>
            </p:cNvSpPr>
            <p:nvPr/>
          </p:nvSpPr>
          <p:spPr bwMode="auto">
            <a:xfrm>
              <a:off x="3435" y="164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8936" name="Group 88"/>
            <p:cNvGrpSpPr>
              <a:grpSpLocks/>
            </p:cNvGrpSpPr>
            <p:nvPr/>
          </p:nvGrpSpPr>
          <p:grpSpPr bwMode="auto">
            <a:xfrm>
              <a:off x="2791" y="379"/>
              <a:ext cx="2600" cy="733"/>
              <a:chOff x="2791" y="379"/>
              <a:chExt cx="2600" cy="733"/>
            </a:xfrm>
          </p:grpSpPr>
          <p:sp>
            <p:nvSpPr>
              <p:cNvPr id="78861" name="Line 13"/>
              <p:cNvSpPr>
                <a:spLocks noChangeShapeType="1"/>
              </p:cNvSpPr>
              <p:nvPr/>
            </p:nvSpPr>
            <p:spPr bwMode="auto">
              <a:xfrm flipV="1">
                <a:off x="2791" y="468"/>
                <a:ext cx="489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64" name="Line 16"/>
              <p:cNvSpPr>
                <a:spLocks noChangeShapeType="1"/>
              </p:cNvSpPr>
              <p:nvPr/>
            </p:nvSpPr>
            <p:spPr bwMode="auto">
              <a:xfrm>
                <a:off x="3446" y="434"/>
                <a:ext cx="5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67" name="Line 19"/>
              <p:cNvSpPr>
                <a:spLocks noChangeShapeType="1"/>
              </p:cNvSpPr>
              <p:nvPr/>
            </p:nvSpPr>
            <p:spPr bwMode="auto">
              <a:xfrm flipV="1">
                <a:off x="4146" y="434"/>
                <a:ext cx="423" cy="3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68" name="Line 20"/>
              <p:cNvSpPr>
                <a:spLocks noChangeShapeType="1"/>
              </p:cNvSpPr>
              <p:nvPr/>
            </p:nvSpPr>
            <p:spPr bwMode="auto">
              <a:xfrm>
                <a:off x="4146" y="879"/>
                <a:ext cx="467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69" name="Line 21"/>
              <p:cNvSpPr>
                <a:spLocks noChangeShapeType="1"/>
              </p:cNvSpPr>
              <p:nvPr/>
            </p:nvSpPr>
            <p:spPr bwMode="auto">
              <a:xfrm>
                <a:off x="4746" y="379"/>
                <a:ext cx="645" cy="2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70" name="Line 22"/>
              <p:cNvSpPr>
                <a:spLocks noChangeShapeType="1"/>
              </p:cNvSpPr>
              <p:nvPr/>
            </p:nvSpPr>
            <p:spPr bwMode="auto">
              <a:xfrm flipV="1">
                <a:off x="4769" y="812"/>
                <a:ext cx="566" cy="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  <p:sp>
          <p:nvSpPr>
            <p:cNvPr id="78871" name="Line 23"/>
            <p:cNvSpPr>
              <a:spLocks noChangeShapeType="1"/>
            </p:cNvSpPr>
            <p:nvPr/>
          </p:nvSpPr>
          <p:spPr bwMode="auto">
            <a:xfrm flipV="1">
              <a:off x="4113" y="1212"/>
              <a:ext cx="511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873" name="Text Box 25"/>
            <p:cNvSpPr txBox="1">
              <a:spLocks noChangeArrowheads="1"/>
            </p:cNvSpPr>
            <p:nvPr/>
          </p:nvSpPr>
          <p:spPr bwMode="auto">
            <a:xfrm rot="1789981">
              <a:off x="2803" y="753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a2=4</a:t>
              </a:r>
            </a:p>
          </p:txBody>
        </p:sp>
        <p:sp>
          <p:nvSpPr>
            <p:cNvPr id="78874" name="Text Box 26"/>
            <p:cNvSpPr txBox="1">
              <a:spLocks noChangeArrowheads="1"/>
            </p:cNvSpPr>
            <p:nvPr/>
          </p:nvSpPr>
          <p:spPr bwMode="auto">
            <a:xfrm rot="3002352">
              <a:off x="2670" y="1142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a3=5</a:t>
              </a:r>
            </a:p>
          </p:txBody>
        </p:sp>
        <p:sp>
          <p:nvSpPr>
            <p:cNvPr id="78876" name="Text Box 28"/>
            <p:cNvSpPr txBox="1">
              <a:spLocks noChangeArrowheads="1"/>
            </p:cNvSpPr>
            <p:nvPr/>
          </p:nvSpPr>
          <p:spPr bwMode="auto">
            <a:xfrm rot="19662525">
              <a:off x="3360" y="798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a5=1</a:t>
              </a:r>
            </a:p>
          </p:txBody>
        </p:sp>
        <p:sp>
          <p:nvSpPr>
            <p:cNvPr id="78877" name="Text Box 29"/>
            <p:cNvSpPr txBox="1">
              <a:spLocks noChangeArrowheads="1"/>
            </p:cNvSpPr>
            <p:nvPr/>
          </p:nvSpPr>
          <p:spPr bwMode="auto">
            <a:xfrm>
              <a:off x="3477" y="1451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a6=2</a:t>
              </a:r>
            </a:p>
          </p:txBody>
        </p:sp>
        <p:sp>
          <p:nvSpPr>
            <p:cNvPr id="78880" name="Text Box 32"/>
            <p:cNvSpPr txBox="1">
              <a:spLocks noChangeArrowheads="1"/>
            </p:cNvSpPr>
            <p:nvPr/>
          </p:nvSpPr>
          <p:spPr bwMode="auto">
            <a:xfrm rot="19326552">
              <a:off x="4048" y="1209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a9=4</a:t>
              </a:r>
            </a:p>
          </p:txBody>
        </p:sp>
        <p:sp>
          <p:nvSpPr>
            <p:cNvPr id="78872" name="Text Box 24"/>
            <p:cNvSpPr txBox="1">
              <a:spLocks noChangeArrowheads="1"/>
            </p:cNvSpPr>
            <p:nvPr/>
          </p:nvSpPr>
          <p:spPr bwMode="auto">
            <a:xfrm rot="19663469">
              <a:off x="2749" y="408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a1=6</a:t>
              </a:r>
            </a:p>
          </p:txBody>
        </p:sp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 rot="2110140">
              <a:off x="3492" y="386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a4=1</a:t>
              </a:r>
            </a:p>
          </p:txBody>
        </p:sp>
        <p:sp>
          <p:nvSpPr>
            <p:cNvPr id="78878" name="Text Box 30"/>
            <p:cNvSpPr txBox="1">
              <a:spLocks noChangeArrowheads="1"/>
            </p:cNvSpPr>
            <p:nvPr/>
          </p:nvSpPr>
          <p:spPr bwMode="auto">
            <a:xfrm rot="19215502">
              <a:off x="4025" y="409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a7=9</a:t>
              </a:r>
            </a:p>
          </p:txBody>
        </p:sp>
        <p:sp>
          <p:nvSpPr>
            <p:cNvPr id="78879" name="Text Box 31"/>
            <p:cNvSpPr txBox="1">
              <a:spLocks noChangeArrowheads="1"/>
            </p:cNvSpPr>
            <p:nvPr/>
          </p:nvSpPr>
          <p:spPr bwMode="auto">
            <a:xfrm rot="1348562">
              <a:off x="4149" y="753"/>
              <a:ext cx="51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a8=7</a:t>
              </a:r>
            </a:p>
          </p:txBody>
        </p:sp>
        <p:sp>
          <p:nvSpPr>
            <p:cNvPr id="78881" name="Text Box 33"/>
            <p:cNvSpPr txBox="1">
              <a:spLocks noChangeArrowheads="1"/>
            </p:cNvSpPr>
            <p:nvPr/>
          </p:nvSpPr>
          <p:spPr bwMode="auto">
            <a:xfrm rot="1332095">
              <a:off x="4751" y="286"/>
              <a:ext cx="6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a10=2</a:t>
              </a:r>
            </a:p>
          </p:txBody>
        </p:sp>
        <p:sp>
          <p:nvSpPr>
            <p:cNvPr id="78882" name="Text Box 34"/>
            <p:cNvSpPr txBox="1">
              <a:spLocks noChangeArrowheads="1"/>
            </p:cNvSpPr>
            <p:nvPr/>
          </p:nvSpPr>
          <p:spPr bwMode="auto">
            <a:xfrm rot="20106523">
              <a:off x="4790" y="876"/>
              <a:ext cx="6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a11=4</a:t>
              </a:r>
            </a:p>
          </p:txBody>
        </p:sp>
      </p:grpSp>
      <p:sp>
        <p:nvSpPr>
          <p:cNvPr id="78887" name="Text Box 39"/>
          <p:cNvSpPr txBox="1">
            <a:spLocks noChangeArrowheads="1"/>
          </p:cNvSpPr>
          <p:nvPr/>
        </p:nvSpPr>
        <p:spPr bwMode="auto">
          <a:xfrm>
            <a:off x="1265238" y="3794125"/>
            <a:ext cx="49530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V9</a:t>
            </a:r>
          </a:p>
        </p:txBody>
      </p:sp>
      <p:grpSp>
        <p:nvGrpSpPr>
          <p:cNvPr id="78924" name="Group 76"/>
          <p:cNvGrpSpPr>
            <a:grpSpLocks/>
          </p:cNvGrpSpPr>
          <p:nvPr/>
        </p:nvGrpSpPr>
        <p:grpSpPr bwMode="auto">
          <a:xfrm>
            <a:off x="1058863" y="3467100"/>
            <a:ext cx="2416175" cy="3128963"/>
            <a:chOff x="667" y="2184"/>
            <a:chExt cx="1522" cy="1971"/>
          </a:xfrm>
        </p:grpSpPr>
        <p:sp>
          <p:nvSpPr>
            <p:cNvPr id="78891" name="Line 43"/>
            <p:cNvSpPr>
              <a:spLocks noChangeShapeType="1"/>
            </p:cNvSpPr>
            <p:nvPr/>
          </p:nvSpPr>
          <p:spPr bwMode="auto">
            <a:xfrm>
              <a:off x="667" y="3178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8923" name="Group 75"/>
            <p:cNvGrpSpPr>
              <a:grpSpLocks/>
            </p:cNvGrpSpPr>
            <p:nvPr/>
          </p:nvGrpSpPr>
          <p:grpSpPr bwMode="auto">
            <a:xfrm>
              <a:off x="667" y="2184"/>
              <a:ext cx="1522" cy="1971"/>
              <a:chOff x="667" y="2184"/>
              <a:chExt cx="1522" cy="1971"/>
            </a:xfrm>
          </p:grpSpPr>
          <p:sp>
            <p:nvSpPr>
              <p:cNvPr id="78884" name="Rectangle 36"/>
              <p:cNvSpPr>
                <a:spLocks noChangeArrowheads="1"/>
              </p:cNvSpPr>
              <p:nvPr/>
            </p:nvSpPr>
            <p:spPr bwMode="auto">
              <a:xfrm>
                <a:off x="667" y="2189"/>
                <a:ext cx="1522" cy="196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85" name="Line 37"/>
              <p:cNvSpPr>
                <a:spLocks noChangeShapeType="1"/>
              </p:cNvSpPr>
              <p:nvPr/>
            </p:nvSpPr>
            <p:spPr bwMode="auto">
              <a:xfrm>
                <a:off x="667" y="242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86" name="Text Box 38"/>
              <p:cNvSpPr txBox="1">
                <a:spLocks noChangeArrowheads="1"/>
              </p:cNvSpPr>
              <p:nvPr/>
            </p:nvSpPr>
            <p:spPr bwMode="auto">
              <a:xfrm>
                <a:off x="753" y="2184"/>
                <a:ext cx="1386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b="1" dirty="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顶点   </a:t>
                </a:r>
                <a:r>
                  <a:rPr kumimoji="1" lang="en-US" altLang="zh-CN" sz="2400" b="1" dirty="0" err="1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Ve</a:t>
                </a:r>
                <a:r>
                  <a:rPr kumimoji="1" lang="en-US" altLang="zh-CN" sz="2400" b="1" dirty="0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       </a:t>
                </a:r>
                <a:r>
                  <a:rPr kumimoji="1" lang="en-US" altLang="zh-CN" sz="2400" b="1" dirty="0" err="1" smtClean="0">
                    <a:solidFill>
                      <a:srgbClr val="660066"/>
                    </a:solidFill>
                    <a:latin typeface="Times New Roman" pitchFamily="18" charset="0"/>
                    <a:ea typeface="宋体" pitchFamily="2" charset="-122"/>
                  </a:rPr>
                  <a:t>Vl</a:t>
                </a:r>
                <a:endParaRPr kumimoji="1" lang="en-US" altLang="zh-CN" sz="24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88" name="Line 40"/>
              <p:cNvSpPr>
                <a:spLocks noChangeShapeType="1"/>
              </p:cNvSpPr>
              <p:nvPr/>
            </p:nvSpPr>
            <p:spPr bwMode="auto">
              <a:xfrm>
                <a:off x="667" y="260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89" name="Line 41"/>
              <p:cNvSpPr>
                <a:spLocks noChangeShapeType="1"/>
              </p:cNvSpPr>
              <p:nvPr/>
            </p:nvSpPr>
            <p:spPr bwMode="auto">
              <a:xfrm>
                <a:off x="667" y="2792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0" name="Line 42"/>
              <p:cNvSpPr>
                <a:spLocks noChangeShapeType="1"/>
              </p:cNvSpPr>
              <p:nvPr/>
            </p:nvSpPr>
            <p:spPr bwMode="auto">
              <a:xfrm>
                <a:off x="667" y="2985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2" name="Line 44"/>
              <p:cNvSpPr>
                <a:spLocks noChangeShapeType="1"/>
              </p:cNvSpPr>
              <p:nvPr/>
            </p:nvSpPr>
            <p:spPr bwMode="auto">
              <a:xfrm>
                <a:off x="667" y="3370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3" name="Line 45"/>
              <p:cNvSpPr>
                <a:spLocks noChangeShapeType="1"/>
              </p:cNvSpPr>
              <p:nvPr/>
            </p:nvSpPr>
            <p:spPr bwMode="auto">
              <a:xfrm>
                <a:off x="667" y="3563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4" name="Line 46"/>
              <p:cNvSpPr>
                <a:spLocks noChangeShapeType="1"/>
              </p:cNvSpPr>
              <p:nvPr/>
            </p:nvSpPr>
            <p:spPr bwMode="auto">
              <a:xfrm>
                <a:off x="667" y="3756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5" name="Line 47"/>
              <p:cNvSpPr>
                <a:spLocks noChangeShapeType="1"/>
              </p:cNvSpPr>
              <p:nvPr/>
            </p:nvSpPr>
            <p:spPr bwMode="auto">
              <a:xfrm>
                <a:off x="667" y="3949"/>
                <a:ext cx="15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6" name="Line 48"/>
              <p:cNvSpPr>
                <a:spLocks noChangeShapeType="1"/>
              </p:cNvSpPr>
              <p:nvPr/>
            </p:nvSpPr>
            <p:spPr bwMode="auto">
              <a:xfrm>
                <a:off x="1233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78897" name="Line 49"/>
              <p:cNvSpPr>
                <a:spLocks noChangeShapeType="1"/>
              </p:cNvSpPr>
              <p:nvPr/>
            </p:nvSpPr>
            <p:spPr bwMode="auto">
              <a:xfrm>
                <a:off x="1734" y="2189"/>
                <a:ext cx="0" cy="19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  <p:sp>
        <p:nvSpPr>
          <p:cNvPr id="78898" name="Text Box 50"/>
          <p:cNvSpPr txBox="1">
            <a:spLocks noChangeArrowheads="1"/>
          </p:cNvSpPr>
          <p:nvPr/>
        </p:nvSpPr>
        <p:spPr bwMode="auto">
          <a:xfrm>
            <a:off x="2087563" y="3805238"/>
            <a:ext cx="4381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78899" name="Text Box 51"/>
          <p:cNvSpPr txBox="1">
            <a:spLocks noChangeArrowheads="1"/>
          </p:cNvSpPr>
          <p:nvPr/>
        </p:nvSpPr>
        <p:spPr bwMode="auto">
          <a:xfrm>
            <a:off x="2811463" y="3806825"/>
            <a:ext cx="438150" cy="283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18</a:t>
            </a:r>
          </a:p>
        </p:txBody>
      </p:sp>
      <p:sp>
        <p:nvSpPr>
          <p:cNvPr id="78900" name="Line 52"/>
          <p:cNvSpPr>
            <a:spLocks noChangeShapeType="1"/>
          </p:cNvSpPr>
          <p:nvPr/>
        </p:nvSpPr>
        <p:spPr bwMode="auto">
          <a:xfrm>
            <a:off x="2611438" y="3897312"/>
            <a:ext cx="16346" cy="2700039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901" name="Line 53"/>
          <p:cNvSpPr>
            <a:spLocks noChangeShapeType="1"/>
          </p:cNvSpPr>
          <p:nvPr/>
        </p:nvSpPr>
        <p:spPr bwMode="auto">
          <a:xfrm flipV="1">
            <a:off x="3347864" y="3968750"/>
            <a:ext cx="3349" cy="2628602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zh-CN" altLang="en-US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78915" name="Text Box 67"/>
          <p:cNvSpPr txBox="1">
            <a:spLocks noChangeArrowheads="1"/>
          </p:cNvSpPr>
          <p:nvPr/>
        </p:nvSpPr>
        <p:spPr bwMode="auto">
          <a:xfrm>
            <a:off x="4989513" y="3201988"/>
            <a:ext cx="569387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a5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a6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a7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a8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a9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a10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rPr>
              <a:t>a11</a:t>
            </a:r>
          </a:p>
        </p:txBody>
      </p:sp>
      <p:grpSp>
        <p:nvGrpSpPr>
          <p:cNvPr id="78925" name="Group 77"/>
          <p:cNvGrpSpPr>
            <a:grpSpLocks/>
          </p:cNvGrpSpPr>
          <p:nvPr/>
        </p:nvGrpSpPr>
        <p:grpSpPr bwMode="auto">
          <a:xfrm>
            <a:off x="4921250" y="2884488"/>
            <a:ext cx="3122613" cy="3746500"/>
            <a:chOff x="3100" y="1817"/>
            <a:chExt cx="1967" cy="2360"/>
          </a:xfrm>
        </p:grpSpPr>
        <p:sp>
          <p:nvSpPr>
            <p:cNvPr id="78902" name="Rectangle 54"/>
            <p:cNvSpPr>
              <a:spLocks noChangeArrowheads="1"/>
            </p:cNvSpPr>
            <p:nvPr/>
          </p:nvSpPr>
          <p:spPr bwMode="auto">
            <a:xfrm>
              <a:off x="3100" y="1833"/>
              <a:ext cx="1967" cy="23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3" name="Line 55"/>
            <p:cNvSpPr>
              <a:spLocks noChangeShapeType="1"/>
            </p:cNvSpPr>
            <p:nvPr/>
          </p:nvSpPr>
          <p:spPr bwMode="auto">
            <a:xfrm>
              <a:off x="3100" y="2033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4" name="Text Box 56"/>
            <p:cNvSpPr txBox="1">
              <a:spLocks noChangeArrowheads="1"/>
            </p:cNvSpPr>
            <p:nvPr/>
          </p:nvSpPr>
          <p:spPr bwMode="auto">
            <a:xfrm>
              <a:off x="3153" y="1817"/>
              <a:ext cx="181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zh-CN" sz="24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活动       </a:t>
              </a:r>
              <a:r>
                <a:rPr kumimoji="1" lang="en-US" altLang="zh-CN" sz="2400" b="1" dirty="0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e       l      l-e</a:t>
              </a:r>
            </a:p>
          </p:txBody>
        </p:sp>
        <p:sp>
          <p:nvSpPr>
            <p:cNvPr id="78905" name="Line 57"/>
            <p:cNvSpPr>
              <a:spLocks noChangeShapeType="1"/>
            </p:cNvSpPr>
            <p:nvPr/>
          </p:nvSpPr>
          <p:spPr bwMode="auto">
            <a:xfrm>
              <a:off x="3100" y="222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6" name="Line 58"/>
            <p:cNvSpPr>
              <a:spLocks noChangeShapeType="1"/>
            </p:cNvSpPr>
            <p:nvPr/>
          </p:nvSpPr>
          <p:spPr bwMode="auto">
            <a:xfrm>
              <a:off x="3100" y="242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7" name="Line 59"/>
            <p:cNvSpPr>
              <a:spLocks noChangeShapeType="1"/>
            </p:cNvSpPr>
            <p:nvPr/>
          </p:nvSpPr>
          <p:spPr bwMode="auto">
            <a:xfrm>
              <a:off x="3100" y="2614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8" name="Line 60"/>
            <p:cNvSpPr>
              <a:spLocks noChangeShapeType="1"/>
            </p:cNvSpPr>
            <p:nvPr/>
          </p:nvSpPr>
          <p:spPr bwMode="auto">
            <a:xfrm>
              <a:off x="3100" y="2807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09" name="Line 61"/>
            <p:cNvSpPr>
              <a:spLocks noChangeShapeType="1"/>
            </p:cNvSpPr>
            <p:nvPr/>
          </p:nvSpPr>
          <p:spPr bwMode="auto">
            <a:xfrm>
              <a:off x="3100" y="3001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0" name="Line 62"/>
            <p:cNvSpPr>
              <a:spLocks noChangeShapeType="1"/>
            </p:cNvSpPr>
            <p:nvPr/>
          </p:nvSpPr>
          <p:spPr bwMode="auto">
            <a:xfrm>
              <a:off x="3100" y="3195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1" name="Line 63"/>
            <p:cNvSpPr>
              <a:spLocks noChangeShapeType="1"/>
            </p:cNvSpPr>
            <p:nvPr/>
          </p:nvSpPr>
          <p:spPr bwMode="auto">
            <a:xfrm>
              <a:off x="3100" y="3388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2" name="Line 64"/>
            <p:cNvSpPr>
              <a:spLocks noChangeShapeType="1"/>
            </p:cNvSpPr>
            <p:nvPr/>
          </p:nvSpPr>
          <p:spPr bwMode="auto">
            <a:xfrm>
              <a:off x="3100" y="3582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3" name="Line 65"/>
            <p:cNvSpPr>
              <a:spLocks noChangeShapeType="1"/>
            </p:cNvSpPr>
            <p:nvPr/>
          </p:nvSpPr>
          <p:spPr bwMode="auto">
            <a:xfrm>
              <a:off x="3100" y="3776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4" name="Line 66"/>
            <p:cNvSpPr>
              <a:spLocks noChangeShapeType="1"/>
            </p:cNvSpPr>
            <p:nvPr/>
          </p:nvSpPr>
          <p:spPr bwMode="auto">
            <a:xfrm>
              <a:off x="3100" y="3970"/>
              <a:ext cx="19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6" name="Line 68"/>
            <p:cNvSpPr>
              <a:spLocks noChangeShapeType="1"/>
            </p:cNvSpPr>
            <p:nvPr/>
          </p:nvSpPr>
          <p:spPr bwMode="auto">
            <a:xfrm>
              <a:off x="3645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7" name="Line 69"/>
            <p:cNvSpPr>
              <a:spLocks noChangeShapeType="1"/>
            </p:cNvSpPr>
            <p:nvPr/>
          </p:nvSpPr>
          <p:spPr bwMode="auto">
            <a:xfrm>
              <a:off x="40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18" name="Line 70"/>
            <p:cNvSpPr>
              <a:spLocks noChangeShapeType="1"/>
            </p:cNvSpPr>
            <p:nvPr/>
          </p:nvSpPr>
          <p:spPr bwMode="auto">
            <a:xfrm>
              <a:off x="4467" y="1833"/>
              <a:ext cx="0" cy="2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sp>
        <p:nvSpPr>
          <p:cNvPr id="78922" name="Text Box 74"/>
          <p:cNvSpPr txBox="1">
            <a:spLocks noChangeArrowheads="1"/>
          </p:cNvSpPr>
          <p:nvPr/>
        </p:nvSpPr>
        <p:spPr bwMode="auto">
          <a:xfrm>
            <a:off x="7656513" y="3200400"/>
            <a:ext cx="384175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  <a:endParaRPr kumimoji="1" lang="en-US" altLang="zh-CN" sz="2000" b="1" smtClean="0">
              <a:solidFill>
                <a:srgbClr val="660066"/>
              </a:solidFill>
              <a:latin typeface="Times New Roman" pitchFamily="18" charset="0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66FF"/>
                </a:solidFill>
                <a:latin typeface="Times New Roman" pitchFamily="18" charset="0"/>
                <a:ea typeface="宋体" pitchFamily="2" charset="-122"/>
                <a:sym typeface="Wingdings" pitchFamily="2" charset="2"/>
              </a:rPr>
              <a:t></a:t>
            </a:r>
          </a:p>
        </p:txBody>
      </p:sp>
      <p:grpSp>
        <p:nvGrpSpPr>
          <p:cNvPr id="78938" name="Group 90"/>
          <p:cNvGrpSpPr>
            <a:grpSpLocks/>
          </p:cNvGrpSpPr>
          <p:nvPr/>
        </p:nvGrpSpPr>
        <p:grpSpPr bwMode="auto">
          <a:xfrm>
            <a:off x="4430713" y="358503"/>
            <a:ext cx="4350534" cy="1244365"/>
            <a:chOff x="2791" y="379"/>
            <a:chExt cx="2600" cy="733"/>
          </a:xfrm>
        </p:grpSpPr>
        <p:sp>
          <p:nvSpPr>
            <p:cNvPr id="78939" name="Line 91"/>
            <p:cNvSpPr>
              <a:spLocks noChangeShapeType="1"/>
            </p:cNvSpPr>
            <p:nvPr/>
          </p:nvSpPr>
          <p:spPr bwMode="auto">
            <a:xfrm flipV="1">
              <a:off x="2791" y="468"/>
              <a:ext cx="489" cy="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40" name="Line 92"/>
            <p:cNvSpPr>
              <a:spLocks noChangeShapeType="1"/>
            </p:cNvSpPr>
            <p:nvPr/>
          </p:nvSpPr>
          <p:spPr bwMode="auto">
            <a:xfrm>
              <a:off x="3446" y="434"/>
              <a:ext cx="534" cy="33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41" name="Line 93"/>
            <p:cNvSpPr>
              <a:spLocks noChangeShapeType="1"/>
            </p:cNvSpPr>
            <p:nvPr/>
          </p:nvSpPr>
          <p:spPr bwMode="auto">
            <a:xfrm flipV="1">
              <a:off x="4146" y="434"/>
              <a:ext cx="423" cy="345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42" name="Line 94"/>
            <p:cNvSpPr>
              <a:spLocks noChangeShapeType="1"/>
            </p:cNvSpPr>
            <p:nvPr/>
          </p:nvSpPr>
          <p:spPr bwMode="auto">
            <a:xfrm>
              <a:off x="4146" y="879"/>
              <a:ext cx="467" cy="21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43" name="Line 95"/>
            <p:cNvSpPr>
              <a:spLocks noChangeShapeType="1"/>
            </p:cNvSpPr>
            <p:nvPr/>
          </p:nvSpPr>
          <p:spPr bwMode="auto">
            <a:xfrm>
              <a:off x="4746" y="379"/>
              <a:ext cx="645" cy="278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sp>
          <p:nvSpPr>
            <p:cNvPr id="78944" name="Line 96"/>
            <p:cNvSpPr>
              <a:spLocks noChangeShapeType="1"/>
            </p:cNvSpPr>
            <p:nvPr/>
          </p:nvSpPr>
          <p:spPr bwMode="auto">
            <a:xfrm flipV="1">
              <a:off x="4769" y="812"/>
              <a:ext cx="566" cy="3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660066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</p:grpSp>
      <p:grpSp>
        <p:nvGrpSpPr>
          <p:cNvPr id="78948" name="Group 100"/>
          <p:cNvGrpSpPr>
            <a:grpSpLocks/>
          </p:cNvGrpSpPr>
          <p:nvPr/>
        </p:nvGrpSpPr>
        <p:grpSpPr bwMode="auto">
          <a:xfrm>
            <a:off x="5957888" y="3184525"/>
            <a:ext cx="1655762" cy="396875"/>
            <a:chOff x="3753" y="2006"/>
            <a:chExt cx="1043" cy="250"/>
          </a:xfrm>
        </p:grpSpPr>
        <p:sp>
          <p:nvSpPr>
            <p:cNvPr id="78945" name="Text Box 97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8946" name="Text Box 98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8947" name="Text Box 99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49" name="Group 101"/>
          <p:cNvGrpSpPr>
            <a:grpSpLocks/>
          </p:cNvGrpSpPr>
          <p:nvPr/>
        </p:nvGrpSpPr>
        <p:grpSpPr bwMode="auto">
          <a:xfrm>
            <a:off x="5957888" y="3489325"/>
            <a:ext cx="1655762" cy="396875"/>
            <a:chOff x="3753" y="2006"/>
            <a:chExt cx="1043" cy="250"/>
          </a:xfrm>
        </p:grpSpPr>
        <p:sp>
          <p:nvSpPr>
            <p:cNvPr id="78950" name="Text Box 102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8951" name="Text Box 103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  <p:sp>
          <p:nvSpPr>
            <p:cNvPr id="78952" name="Text Box 104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78953" name="Group 105"/>
          <p:cNvGrpSpPr>
            <a:grpSpLocks/>
          </p:cNvGrpSpPr>
          <p:nvPr/>
        </p:nvGrpSpPr>
        <p:grpSpPr bwMode="auto">
          <a:xfrm>
            <a:off x="5957888" y="4111625"/>
            <a:ext cx="1655762" cy="396875"/>
            <a:chOff x="3753" y="2006"/>
            <a:chExt cx="1043" cy="250"/>
          </a:xfrm>
        </p:grpSpPr>
        <p:sp>
          <p:nvSpPr>
            <p:cNvPr id="78954" name="Text Box 106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8955" name="Text Box 107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8956" name="Text Box 108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57" name="Group 109"/>
          <p:cNvGrpSpPr>
            <a:grpSpLocks/>
          </p:cNvGrpSpPr>
          <p:nvPr/>
        </p:nvGrpSpPr>
        <p:grpSpPr bwMode="auto">
          <a:xfrm>
            <a:off x="5957888" y="4416425"/>
            <a:ext cx="1655762" cy="396875"/>
            <a:chOff x="3753" y="2006"/>
            <a:chExt cx="1043" cy="250"/>
          </a:xfrm>
        </p:grpSpPr>
        <p:sp>
          <p:nvSpPr>
            <p:cNvPr id="78958" name="Text Box 110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4</a:t>
              </a:r>
            </a:p>
          </p:txBody>
        </p:sp>
        <p:sp>
          <p:nvSpPr>
            <p:cNvPr id="78959" name="Text Box 111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6</a:t>
              </a:r>
            </a:p>
          </p:txBody>
        </p:sp>
        <p:sp>
          <p:nvSpPr>
            <p:cNvPr id="78960" name="Text Box 112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grpSp>
        <p:nvGrpSpPr>
          <p:cNvPr id="78961" name="Group 113"/>
          <p:cNvGrpSpPr>
            <a:grpSpLocks/>
          </p:cNvGrpSpPr>
          <p:nvPr/>
        </p:nvGrpSpPr>
        <p:grpSpPr bwMode="auto">
          <a:xfrm>
            <a:off x="5957888" y="4721225"/>
            <a:ext cx="1655762" cy="396875"/>
            <a:chOff x="3753" y="2006"/>
            <a:chExt cx="1043" cy="250"/>
          </a:xfrm>
        </p:grpSpPr>
        <p:sp>
          <p:nvSpPr>
            <p:cNvPr id="78962" name="Text Box 114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5</a:t>
              </a:r>
            </a:p>
          </p:txBody>
        </p:sp>
        <p:sp>
          <p:nvSpPr>
            <p:cNvPr id="78963" name="Text Box 115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8</a:t>
              </a:r>
            </a:p>
          </p:txBody>
        </p:sp>
        <p:sp>
          <p:nvSpPr>
            <p:cNvPr id="78964" name="Text Box 116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78965" name="Group 117"/>
          <p:cNvGrpSpPr>
            <a:grpSpLocks/>
          </p:cNvGrpSpPr>
          <p:nvPr/>
        </p:nvGrpSpPr>
        <p:grpSpPr bwMode="auto">
          <a:xfrm>
            <a:off x="5957888" y="5026025"/>
            <a:ext cx="1655762" cy="396875"/>
            <a:chOff x="3753" y="2006"/>
            <a:chExt cx="1043" cy="250"/>
          </a:xfrm>
        </p:grpSpPr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967" name="Text Box 119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968" name="Text Box 120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69" name="Group 121"/>
          <p:cNvGrpSpPr>
            <a:grpSpLocks/>
          </p:cNvGrpSpPr>
          <p:nvPr/>
        </p:nvGrpSpPr>
        <p:grpSpPr bwMode="auto">
          <a:xfrm>
            <a:off x="5957888" y="5330825"/>
            <a:ext cx="1655762" cy="396875"/>
            <a:chOff x="3753" y="2006"/>
            <a:chExt cx="1043" cy="250"/>
          </a:xfrm>
        </p:grpSpPr>
        <p:sp>
          <p:nvSpPr>
            <p:cNvPr id="78970" name="Text Box 122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971" name="Text Box 123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972" name="Text Box 124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73" name="Group 125"/>
          <p:cNvGrpSpPr>
            <a:grpSpLocks/>
          </p:cNvGrpSpPr>
          <p:nvPr/>
        </p:nvGrpSpPr>
        <p:grpSpPr bwMode="auto">
          <a:xfrm>
            <a:off x="5957888" y="5635625"/>
            <a:ext cx="1655762" cy="396875"/>
            <a:chOff x="3753" y="2006"/>
            <a:chExt cx="1043" cy="250"/>
          </a:xfrm>
        </p:grpSpPr>
        <p:sp>
          <p:nvSpPr>
            <p:cNvPr id="78974" name="Text Box 126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7</a:t>
              </a:r>
            </a:p>
          </p:txBody>
        </p:sp>
        <p:sp>
          <p:nvSpPr>
            <p:cNvPr id="78975" name="Text Box 127"/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10</a:t>
              </a:r>
            </a:p>
          </p:txBody>
        </p:sp>
        <p:sp>
          <p:nvSpPr>
            <p:cNvPr id="78976" name="Text Box 128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grpSp>
        <p:nvGrpSpPr>
          <p:cNvPr id="78977" name="Group 129"/>
          <p:cNvGrpSpPr>
            <a:grpSpLocks/>
          </p:cNvGrpSpPr>
          <p:nvPr/>
        </p:nvGrpSpPr>
        <p:grpSpPr bwMode="auto">
          <a:xfrm>
            <a:off x="5957888" y="5940425"/>
            <a:ext cx="1655762" cy="396875"/>
            <a:chOff x="3753" y="2006"/>
            <a:chExt cx="1043" cy="250"/>
          </a:xfrm>
        </p:grpSpPr>
        <p:sp>
          <p:nvSpPr>
            <p:cNvPr id="78978" name="Text Box 130"/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78979" name="Text Box 131"/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16</a:t>
              </a:r>
            </a:p>
          </p:txBody>
        </p:sp>
        <p:sp>
          <p:nvSpPr>
            <p:cNvPr id="78980" name="Text Box 132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81" name="Group 133"/>
          <p:cNvGrpSpPr>
            <a:grpSpLocks/>
          </p:cNvGrpSpPr>
          <p:nvPr/>
        </p:nvGrpSpPr>
        <p:grpSpPr bwMode="auto">
          <a:xfrm>
            <a:off x="5957888" y="6245225"/>
            <a:ext cx="1655762" cy="396875"/>
            <a:chOff x="3753" y="2006"/>
            <a:chExt cx="1043" cy="250"/>
          </a:xfrm>
        </p:grpSpPr>
        <p:sp>
          <p:nvSpPr>
            <p:cNvPr id="78982" name="Text Box 134"/>
            <p:cNvSpPr txBox="1">
              <a:spLocks noChangeArrowheads="1"/>
            </p:cNvSpPr>
            <p:nvPr/>
          </p:nvSpPr>
          <p:spPr bwMode="auto">
            <a:xfrm>
              <a:off x="3753" y="20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78983" name="Text Box 135"/>
            <p:cNvSpPr txBox="1">
              <a:spLocks noChangeArrowheads="1"/>
            </p:cNvSpPr>
            <p:nvPr/>
          </p:nvSpPr>
          <p:spPr bwMode="auto">
            <a:xfrm>
              <a:off x="4176" y="2006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14</a:t>
              </a:r>
            </a:p>
          </p:txBody>
        </p:sp>
        <p:sp>
          <p:nvSpPr>
            <p:cNvPr id="78984" name="Text Box 136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</p:grpSp>
      <p:grpSp>
        <p:nvGrpSpPr>
          <p:cNvPr id="78985" name="Group 137"/>
          <p:cNvGrpSpPr>
            <a:grpSpLocks/>
          </p:cNvGrpSpPr>
          <p:nvPr/>
        </p:nvGrpSpPr>
        <p:grpSpPr bwMode="auto">
          <a:xfrm>
            <a:off x="5957888" y="3814763"/>
            <a:ext cx="1655762" cy="396875"/>
            <a:chOff x="3753" y="2006"/>
            <a:chExt cx="1043" cy="250"/>
          </a:xfrm>
        </p:grpSpPr>
        <p:sp>
          <p:nvSpPr>
            <p:cNvPr id="78986" name="Text Box 138"/>
            <p:cNvSpPr txBox="1">
              <a:spLocks noChangeArrowheads="1"/>
            </p:cNvSpPr>
            <p:nvPr/>
          </p:nvSpPr>
          <p:spPr bwMode="auto">
            <a:xfrm>
              <a:off x="3753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0</a:t>
              </a:r>
            </a:p>
          </p:txBody>
        </p:sp>
        <p:sp>
          <p:nvSpPr>
            <p:cNvPr id="78987" name="Text Box 139"/>
            <p:cNvSpPr txBox="1">
              <a:spLocks noChangeArrowheads="1"/>
            </p:cNvSpPr>
            <p:nvPr/>
          </p:nvSpPr>
          <p:spPr bwMode="auto">
            <a:xfrm>
              <a:off x="4176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  <p:sp>
          <p:nvSpPr>
            <p:cNvPr id="78988" name="Text Box 140"/>
            <p:cNvSpPr txBox="1">
              <a:spLocks noChangeArrowheads="1"/>
            </p:cNvSpPr>
            <p:nvPr/>
          </p:nvSpPr>
          <p:spPr bwMode="auto">
            <a:xfrm>
              <a:off x="4600" y="20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000" b="1" smtClean="0">
                  <a:solidFill>
                    <a:srgbClr val="660066"/>
                  </a:solidFill>
                  <a:latin typeface="Times New Roman" pitchFamily="18" charset="0"/>
                  <a:ea typeface="宋体" pitchFamily="2" charset="-122"/>
                </a:rPr>
                <a:t>3</a:t>
              </a:r>
            </a:p>
          </p:txBody>
        </p:sp>
      </p:grpSp>
      <p:sp>
        <p:nvSpPr>
          <p:cNvPr id="126" name="矩形 125"/>
          <p:cNvSpPr/>
          <p:nvPr/>
        </p:nvSpPr>
        <p:spPr>
          <a:xfrm>
            <a:off x="33419" y="225396"/>
            <a:ext cx="39805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/>
                <a:cs typeface="+mj-cs"/>
              </a:rPr>
              <a:t>关键路径示例</a:t>
            </a:r>
            <a:r>
              <a:rPr kumimoji="0" lang="en-US" altLang="zh-CN" sz="4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/>
                <a:cs typeface="+mj-cs"/>
              </a:rPr>
              <a:t>1</a:t>
            </a:r>
            <a:endParaRPr kumimoji="0" lang="zh-CN" alt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44807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8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8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8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8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8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6" dur="500"/>
                                        <p:tgtEl>
                                          <p:spTgt spid="78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1" dur="500"/>
                                        <p:tgtEl>
                                          <p:spTgt spid="789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6" dur="500"/>
                                        <p:tgtEl>
                                          <p:spTgt spid="789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1" dur="500"/>
                                        <p:tgtEl>
                                          <p:spTgt spid="78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6" dur="500"/>
                                        <p:tgtEl>
                                          <p:spTgt spid="78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1" dur="500"/>
                                        <p:tgtEl>
                                          <p:spTgt spid="78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 nodeType="clickPar">
                      <p:stCondLst>
                        <p:cond delay="indefinite"/>
                      </p:stCondLst>
                      <p:childTnLst>
                        <p:par>
                          <p:cTn id="1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6" dur="500"/>
                                        <p:tgtEl>
                                          <p:spTgt spid="78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1" dur="500"/>
                                        <p:tgtEl>
                                          <p:spTgt spid="78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6" dur="500"/>
                                        <p:tgtEl>
                                          <p:spTgt spid="789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 nodeType="clickPar">
                      <p:stCondLst>
                        <p:cond delay="indefinite"/>
                      </p:stCondLst>
                      <p:childTnLst>
                        <p:par>
                          <p:cTn id="1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1" dur="500"/>
                                        <p:tgtEl>
                                          <p:spTgt spid="789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 nodeType="clickPar">
                      <p:stCondLst>
                        <p:cond delay="indefinite"/>
                      </p:stCondLst>
                      <p:childTnLst>
                        <p:par>
                          <p:cTn id="2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6" dur="500"/>
                                        <p:tgtEl>
                                          <p:spTgt spid="78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1" dur="500"/>
                                        <p:tgtEl>
                                          <p:spTgt spid="78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 nodeType="clickPar">
                      <p:stCondLst>
                        <p:cond delay="indefinite"/>
                      </p:stCondLst>
                      <p:childTnLst>
                        <p:par>
                          <p:cTn id="2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6" dur="500"/>
                                        <p:tgtEl>
                                          <p:spTgt spid="78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87" grpId="0" autoUpdateAnimBg="0"/>
      <p:bldP spid="78898" grpId="0" build="p" autoUpdateAnimBg="0"/>
      <p:bldP spid="78899" grpId="0" build="p" autoUpdateAnimBg="0" rev="1"/>
      <p:bldP spid="78900" grpId="0" animBg="1"/>
      <p:bldP spid="78901" grpId="0" animBg="1"/>
      <p:bldP spid="78915" grpId="0" autoUpdateAnimBg="0"/>
      <p:bldP spid="78922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618" name="Group 2"/>
          <p:cNvGrpSpPr>
            <a:grpSpLocks/>
          </p:cNvGrpSpPr>
          <p:nvPr/>
        </p:nvGrpSpPr>
        <p:grpSpPr bwMode="auto">
          <a:xfrm>
            <a:off x="539750" y="549275"/>
            <a:ext cx="3816350" cy="1944688"/>
            <a:chOff x="2154" y="1616"/>
            <a:chExt cx="2404" cy="1225"/>
          </a:xfrm>
        </p:grpSpPr>
        <p:sp>
          <p:nvSpPr>
            <p:cNvPr id="239619" name="Text Box 3"/>
            <p:cNvSpPr txBox="1">
              <a:spLocks noChangeArrowheads="1"/>
            </p:cNvSpPr>
            <p:nvPr/>
          </p:nvSpPr>
          <p:spPr bwMode="auto">
            <a:xfrm>
              <a:off x="2154" y="2478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a2 = 2</a:t>
              </a:r>
            </a:p>
          </p:txBody>
        </p:sp>
        <p:sp>
          <p:nvSpPr>
            <p:cNvPr id="239620" name="Text Box 4"/>
            <p:cNvSpPr txBox="1">
              <a:spLocks noChangeArrowheads="1"/>
            </p:cNvSpPr>
            <p:nvPr/>
          </p:nvSpPr>
          <p:spPr bwMode="auto">
            <a:xfrm>
              <a:off x="3107" y="1888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a3 = 2</a:t>
              </a:r>
            </a:p>
          </p:txBody>
        </p:sp>
        <p:sp>
          <p:nvSpPr>
            <p:cNvPr id="239621" name="Text Box 5"/>
            <p:cNvSpPr txBox="1">
              <a:spLocks noChangeArrowheads="1"/>
            </p:cNvSpPr>
            <p:nvPr/>
          </p:nvSpPr>
          <p:spPr bwMode="auto">
            <a:xfrm>
              <a:off x="3152" y="1616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a4 = 3</a:t>
              </a:r>
            </a:p>
          </p:txBody>
        </p:sp>
        <p:sp>
          <p:nvSpPr>
            <p:cNvPr id="239622" name="Text Box 6"/>
            <p:cNvSpPr txBox="1">
              <a:spLocks noChangeArrowheads="1"/>
            </p:cNvSpPr>
            <p:nvPr/>
          </p:nvSpPr>
          <p:spPr bwMode="auto">
            <a:xfrm>
              <a:off x="2744" y="2341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a5 = 4</a:t>
              </a:r>
            </a:p>
          </p:txBody>
        </p:sp>
        <p:sp>
          <p:nvSpPr>
            <p:cNvPr id="239623" name="Text Box 7"/>
            <p:cNvSpPr txBox="1">
              <a:spLocks noChangeArrowheads="1"/>
            </p:cNvSpPr>
            <p:nvPr/>
          </p:nvSpPr>
          <p:spPr bwMode="auto">
            <a:xfrm>
              <a:off x="2200" y="1842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a1 = 3</a:t>
              </a:r>
            </a:p>
          </p:txBody>
        </p:sp>
        <p:sp>
          <p:nvSpPr>
            <p:cNvPr id="239624" name="Text Box 8"/>
            <p:cNvSpPr txBox="1">
              <a:spLocks noChangeArrowheads="1"/>
            </p:cNvSpPr>
            <p:nvPr/>
          </p:nvSpPr>
          <p:spPr bwMode="auto">
            <a:xfrm>
              <a:off x="3334" y="2568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a6 = 3</a:t>
              </a:r>
            </a:p>
          </p:txBody>
        </p:sp>
        <p:sp>
          <p:nvSpPr>
            <p:cNvPr id="239625" name="Text Box 9"/>
            <p:cNvSpPr txBox="1">
              <a:spLocks noChangeArrowheads="1"/>
            </p:cNvSpPr>
            <p:nvPr/>
          </p:nvSpPr>
          <p:spPr bwMode="auto">
            <a:xfrm>
              <a:off x="3606" y="2115"/>
              <a:ext cx="54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a7 = 2</a:t>
              </a:r>
            </a:p>
          </p:txBody>
        </p:sp>
        <p:sp>
          <p:nvSpPr>
            <p:cNvPr id="239626" name="Text Box 10"/>
            <p:cNvSpPr txBox="1">
              <a:spLocks noChangeArrowheads="1"/>
            </p:cNvSpPr>
            <p:nvPr/>
          </p:nvSpPr>
          <p:spPr bwMode="auto">
            <a:xfrm>
              <a:off x="4059" y="1842"/>
              <a:ext cx="49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a8 = 1</a:t>
              </a:r>
            </a:p>
          </p:txBody>
        </p:sp>
        <p:grpSp>
          <p:nvGrpSpPr>
            <p:cNvPr id="239627" name="Group 11"/>
            <p:cNvGrpSpPr>
              <a:grpSpLocks/>
            </p:cNvGrpSpPr>
            <p:nvPr/>
          </p:nvGrpSpPr>
          <p:grpSpPr bwMode="auto">
            <a:xfrm>
              <a:off x="2200" y="1661"/>
              <a:ext cx="2313" cy="1180"/>
              <a:chOff x="1837" y="2341"/>
              <a:chExt cx="2313" cy="1180"/>
            </a:xfrm>
          </p:grpSpPr>
          <p:sp>
            <p:nvSpPr>
              <p:cNvPr id="239628" name="Line 12"/>
              <p:cNvSpPr>
                <a:spLocks noChangeShapeType="1"/>
              </p:cNvSpPr>
              <p:nvPr/>
            </p:nvSpPr>
            <p:spPr bwMode="auto">
              <a:xfrm>
                <a:off x="3152" y="2976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239629" name="Group 13"/>
              <p:cNvGrpSpPr>
                <a:grpSpLocks/>
              </p:cNvGrpSpPr>
              <p:nvPr/>
            </p:nvGrpSpPr>
            <p:grpSpPr bwMode="auto">
              <a:xfrm>
                <a:off x="1837" y="2795"/>
                <a:ext cx="272" cy="272"/>
                <a:chOff x="1837" y="2794"/>
                <a:chExt cx="272" cy="272"/>
              </a:xfrm>
            </p:grpSpPr>
            <p:sp>
              <p:nvSpPr>
                <p:cNvPr id="239630" name="Oval 14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3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V1</a:t>
                  </a:r>
                </a:p>
              </p:txBody>
            </p:sp>
          </p:grpSp>
          <p:sp>
            <p:nvSpPr>
              <p:cNvPr id="239632" name="Line 16"/>
              <p:cNvSpPr>
                <a:spLocks noChangeShapeType="1"/>
              </p:cNvSpPr>
              <p:nvPr/>
            </p:nvSpPr>
            <p:spPr bwMode="auto">
              <a:xfrm flipV="1">
                <a:off x="2063" y="2567"/>
                <a:ext cx="318" cy="27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3" name="Line 17"/>
              <p:cNvSpPr>
                <a:spLocks noChangeShapeType="1"/>
              </p:cNvSpPr>
              <p:nvPr/>
            </p:nvSpPr>
            <p:spPr bwMode="auto">
              <a:xfrm>
                <a:off x="2018" y="3066"/>
                <a:ext cx="31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4" name="Line 18"/>
              <p:cNvSpPr>
                <a:spLocks noChangeShapeType="1"/>
              </p:cNvSpPr>
              <p:nvPr/>
            </p:nvSpPr>
            <p:spPr bwMode="auto">
              <a:xfrm>
                <a:off x="2608" y="2613"/>
                <a:ext cx="31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5" name="Line 19"/>
              <p:cNvSpPr>
                <a:spLocks noChangeShapeType="1"/>
              </p:cNvSpPr>
              <p:nvPr/>
            </p:nvSpPr>
            <p:spPr bwMode="auto">
              <a:xfrm flipV="1">
                <a:off x="2608" y="3066"/>
                <a:ext cx="317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6" name="Line 20"/>
              <p:cNvSpPr>
                <a:spLocks noChangeShapeType="1"/>
              </p:cNvSpPr>
              <p:nvPr/>
            </p:nvSpPr>
            <p:spPr bwMode="auto">
              <a:xfrm>
                <a:off x="2653" y="2477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7" name="Line 21"/>
              <p:cNvSpPr>
                <a:spLocks noChangeShapeType="1"/>
              </p:cNvSpPr>
              <p:nvPr/>
            </p:nvSpPr>
            <p:spPr bwMode="auto">
              <a:xfrm>
                <a:off x="3651" y="2567"/>
                <a:ext cx="272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38" name="Line 22"/>
              <p:cNvSpPr>
                <a:spLocks noChangeShapeType="1"/>
              </p:cNvSpPr>
              <p:nvPr/>
            </p:nvSpPr>
            <p:spPr bwMode="auto">
              <a:xfrm flipV="1">
                <a:off x="2608" y="3066"/>
                <a:ext cx="1315" cy="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239639" name="Group 23"/>
              <p:cNvGrpSpPr>
                <a:grpSpLocks/>
              </p:cNvGrpSpPr>
              <p:nvPr/>
            </p:nvGrpSpPr>
            <p:grpSpPr bwMode="auto">
              <a:xfrm>
                <a:off x="2381" y="2387"/>
                <a:ext cx="272" cy="272"/>
                <a:chOff x="1837" y="2794"/>
                <a:chExt cx="272" cy="272"/>
              </a:xfrm>
            </p:grpSpPr>
            <p:sp>
              <p:nvSpPr>
                <p:cNvPr id="239640" name="Oval 24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4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V2</a:t>
                  </a:r>
                </a:p>
              </p:txBody>
            </p:sp>
          </p:grpSp>
          <p:grpSp>
            <p:nvGrpSpPr>
              <p:cNvPr id="239642" name="Group 26"/>
              <p:cNvGrpSpPr>
                <a:grpSpLocks/>
              </p:cNvGrpSpPr>
              <p:nvPr/>
            </p:nvGrpSpPr>
            <p:grpSpPr bwMode="auto">
              <a:xfrm>
                <a:off x="2336" y="3249"/>
                <a:ext cx="272" cy="272"/>
                <a:chOff x="1837" y="2794"/>
                <a:chExt cx="272" cy="272"/>
              </a:xfrm>
            </p:grpSpPr>
            <p:sp>
              <p:nvSpPr>
                <p:cNvPr id="239643" name="Oval 27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4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239645" name="Group 29"/>
              <p:cNvGrpSpPr>
                <a:grpSpLocks/>
              </p:cNvGrpSpPr>
              <p:nvPr/>
            </p:nvGrpSpPr>
            <p:grpSpPr bwMode="auto">
              <a:xfrm>
                <a:off x="2880" y="2840"/>
                <a:ext cx="272" cy="272"/>
                <a:chOff x="1837" y="2794"/>
                <a:chExt cx="272" cy="272"/>
              </a:xfrm>
            </p:grpSpPr>
            <p:sp>
              <p:nvSpPr>
                <p:cNvPr id="239646" name="Oval 30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4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239648" name="Group 32"/>
              <p:cNvGrpSpPr>
                <a:grpSpLocks/>
              </p:cNvGrpSpPr>
              <p:nvPr/>
            </p:nvGrpSpPr>
            <p:grpSpPr bwMode="auto">
              <a:xfrm>
                <a:off x="3379" y="2341"/>
                <a:ext cx="272" cy="272"/>
                <a:chOff x="1837" y="2794"/>
                <a:chExt cx="272" cy="272"/>
              </a:xfrm>
            </p:grpSpPr>
            <p:sp>
              <p:nvSpPr>
                <p:cNvPr id="239649" name="Oval 33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50" name="Text Box 34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V5</a:t>
                  </a:r>
                </a:p>
              </p:txBody>
            </p:sp>
          </p:grpSp>
          <p:grpSp>
            <p:nvGrpSpPr>
              <p:cNvPr id="239651" name="Group 35"/>
              <p:cNvGrpSpPr>
                <a:grpSpLocks/>
              </p:cNvGrpSpPr>
              <p:nvPr/>
            </p:nvGrpSpPr>
            <p:grpSpPr bwMode="auto">
              <a:xfrm>
                <a:off x="3878" y="2840"/>
                <a:ext cx="272" cy="272"/>
                <a:chOff x="1837" y="2794"/>
                <a:chExt cx="272" cy="272"/>
              </a:xfrm>
            </p:grpSpPr>
            <p:sp>
              <p:nvSpPr>
                <p:cNvPr id="239652" name="Oval 36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5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V6</a:t>
                  </a:r>
                </a:p>
              </p:txBody>
            </p:sp>
          </p:grpSp>
        </p:grpSp>
      </p:grpSp>
      <p:grpSp>
        <p:nvGrpSpPr>
          <p:cNvPr id="239654" name="Group 38"/>
          <p:cNvGrpSpPr>
            <a:grpSpLocks/>
          </p:cNvGrpSpPr>
          <p:nvPr/>
        </p:nvGrpSpPr>
        <p:grpSpPr bwMode="auto">
          <a:xfrm>
            <a:off x="4859338" y="404813"/>
            <a:ext cx="3671887" cy="1296987"/>
            <a:chOff x="2427" y="2160"/>
            <a:chExt cx="2313" cy="817"/>
          </a:xfrm>
        </p:grpSpPr>
        <p:grpSp>
          <p:nvGrpSpPr>
            <p:cNvPr id="239655" name="Group 39"/>
            <p:cNvGrpSpPr>
              <a:grpSpLocks/>
            </p:cNvGrpSpPr>
            <p:nvPr/>
          </p:nvGrpSpPr>
          <p:grpSpPr bwMode="auto">
            <a:xfrm>
              <a:off x="2427" y="2205"/>
              <a:ext cx="2313" cy="772"/>
              <a:chOff x="2427" y="2205"/>
              <a:chExt cx="2313" cy="772"/>
            </a:xfrm>
          </p:grpSpPr>
          <p:sp>
            <p:nvSpPr>
              <p:cNvPr id="239656" name="Line 40"/>
              <p:cNvSpPr>
                <a:spLocks noChangeShapeType="1"/>
              </p:cNvSpPr>
              <p:nvPr/>
            </p:nvSpPr>
            <p:spPr bwMode="auto">
              <a:xfrm>
                <a:off x="3742" y="2387"/>
                <a:ext cx="72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239657" name="Group 41"/>
              <p:cNvGrpSpPr>
                <a:grpSpLocks/>
              </p:cNvGrpSpPr>
              <p:nvPr/>
            </p:nvGrpSpPr>
            <p:grpSpPr bwMode="auto">
              <a:xfrm>
                <a:off x="2427" y="2251"/>
                <a:ext cx="272" cy="272"/>
                <a:chOff x="1837" y="2794"/>
                <a:chExt cx="272" cy="272"/>
              </a:xfrm>
            </p:grpSpPr>
            <p:sp>
              <p:nvSpPr>
                <p:cNvPr id="239658" name="Oval 42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59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V1</a:t>
                  </a:r>
                </a:p>
              </p:txBody>
            </p:sp>
          </p:grpSp>
          <p:sp>
            <p:nvSpPr>
              <p:cNvPr id="239660" name="Line 44"/>
              <p:cNvSpPr>
                <a:spLocks noChangeShapeType="1"/>
              </p:cNvSpPr>
              <p:nvPr/>
            </p:nvSpPr>
            <p:spPr bwMode="auto">
              <a:xfrm>
                <a:off x="2608" y="2522"/>
                <a:ext cx="318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sp>
            <p:nvSpPr>
              <p:cNvPr id="239661" name="Line 45"/>
              <p:cNvSpPr>
                <a:spLocks noChangeShapeType="1"/>
              </p:cNvSpPr>
              <p:nvPr/>
            </p:nvSpPr>
            <p:spPr bwMode="auto">
              <a:xfrm flipV="1">
                <a:off x="3152" y="2478"/>
                <a:ext cx="363" cy="2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30000"/>
                  </a:spcBef>
                  <a:spcAft>
                    <a:spcPct val="0"/>
                  </a:spcAft>
                </a:pPr>
                <a:endParaRPr kumimoji="1" lang="zh-CN" altLang="en-US" sz="2400" b="1" smtClean="0">
                  <a:solidFill>
                    <a:srgbClr val="009900"/>
                  </a:solidFill>
                  <a:latin typeface="Times New Roman" pitchFamily="18" charset="0"/>
                  <a:ea typeface="仿宋_GB2312" pitchFamily="49" charset="-122"/>
                </a:endParaRPr>
              </a:p>
            </p:txBody>
          </p:sp>
          <p:grpSp>
            <p:nvGrpSpPr>
              <p:cNvPr id="239662" name="Group 46"/>
              <p:cNvGrpSpPr>
                <a:grpSpLocks/>
              </p:cNvGrpSpPr>
              <p:nvPr/>
            </p:nvGrpSpPr>
            <p:grpSpPr bwMode="auto">
              <a:xfrm>
                <a:off x="2926" y="2705"/>
                <a:ext cx="272" cy="272"/>
                <a:chOff x="1837" y="2794"/>
                <a:chExt cx="272" cy="272"/>
              </a:xfrm>
            </p:grpSpPr>
            <p:sp>
              <p:nvSpPr>
                <p:cNvPr id="239663" name="Oval 47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64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V3</a:t>
                  </a:r>
                </a:p>
              </p:txBody>
            </p:sp>
          </p:grpSp>
          <p:grpSp>
            <p:nvGrpSpPr>
              <p:cNvPr id="239665" name="Group 49"/>
              <p:cNvGrpSpPr>
                <a:grpSpLocks/>
              </p:cNvGrpSpPr>
              <p:nvPr/>
            </p:nvGrpSpPr>
            <p:grpSpPr bwMode="auto">
              <a:xfrm>
                <a:off x="3470" y="2251"/>
                <a:ext cx="272" cy="272"/>
                <a:chOff x="1837" y="2794"/>
                <a:chExt cx="272" cy="272"/>
              </a:xfrm>
            </p:grpSpPr>
            <p:sp>
              <p:nvSpPr>
                <p:cNvPr id="239666" name="Oval 50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6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V4</a:t>
                  </a:r>
                </a:p>
              </p:txBody>
            </p:sp>
          </p:grpSp>
          <p:grpSp>
            <p:nvGrpSpPr>
              <p:cNvPr id="239668" name="Group 52"/>
              <p:cNvGrpSpPr>
                <a:grpSpLocks/>
              </p:cNvGrpSpPr>
              <p:nvPr/>
            </p:nvGrpSpPr>
            <p:grpSpPr bwMode="auto">
              <a:xfrm>
                <a:off x="4468" y="2205"/>
                <a:ext cx="272" cy="272"/>
                <a:chOff x="1837" y="2794"/>
                <a:chExt cx="272" cy="272"/>
              </a:xfrm>
            </p:grpSpPr>
            <p:sp>
              <p:nvSpPr>
                <p:cNvPr id="239669" name="Oval 53"/>
                <p:cNvSpPr>
                  <a:spLocks noChangeArrowheads="1"/>
                </p:cNvSpPr>
                <p:nvPr/>
              </p:nvSpPr>
              <p:spPr bwMode="auto">
                <a:xfrm>
                  <a:off x="1837" y="2794"/>
                  <a:ext cx="272" cy="272"/>
                </a:xfrm>
                <a:prstGeom prst="ellips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fontAlgn="base">
                    <a:spcBef>
                      <a:spcPct val="30000"/>
                    </a:spcBef>
                    <a:spcAft>
                      <a:spcPct val="0"/>
                    </a:spcAft>
                  </a:pPr>
                  <a:endParaRPr kumimoji="1" lang="zh-CN" altLang="en-US" sz="2400" b="1" smtClean="0">
                    <a:solidFill>
                      <a:srgbClr val="009900"/>
                    </a:solidFill>
                    <a:latin typeface="Times New Roman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239670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1837" y="2840"/>
                  <a:ext cx="272" cy="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</a:pPr>
                  <a:r>
                    <a:rPr kumimoji="1" lang="en-US" altLang="zh-CN" sz="1600" b="1" smtClean="0">
                      <a:solidFill>
                        <a:srgbClr val="000000"/>
                      </a:solidFill>
                      <a:latin typeface="Times New Roman" pitchFamily="18" charset="0"/>
                      <a:ea typeface="仿宋_GB2312" pitchFamily="49" charset="-122"/>
                    </a:rPr>
                    <a:t>V6</a:t>
                  </a:r>
                </a:p>
              </p:txBody>
            </p:sp>
          </p:grpSp>
        </p:grpSp>
        <p:sp>
          <p:nvSpPr>
            <p:cNvPr id="239671" name="Text Box 55"/>
            <p:cNvSpPr txBox="1">
              <a:spLocks noChangeArrowheads="1"/>
            </p:cNvSpPr>
            <p:nvPr/>
          </p:nvSpPr>
          <p:spPr bwMode="auto">
            <a:xfrm>
              <a:off x="2744" y="2478"/>
              <a:ext cx="3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a2</a:t>
              </a:r>
            </a:p>
          </p:txBody>
        </p:sp>
        <p:sp>
          <p:nvSpPr>
            <p:cNvPr id="239672" name="Text Box 56"/>
            <p:cNvSpPr txBox="1">
              <a:spLocks noChangeArrowheads="1"/>
            </p:cNvSpPr>
            <p:nvPr/>
          </p:nvSpPr>
          <p:spPr bwMode="auto">
            <a:xfrm>
              <a:off x="3288" y="2568"/>
              <a:ext cx="3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a5</a:t>
              </a:r>
            </a:p>
          </p:txBody>
        </p:sp>
        <p:sp>
          <p:nvSpPr>
            <p:cNvPr id="239673" name="Text Box 57"/>
            <p:cNvSpPr txBox="1">
              <a:spLocks noChangeArrowheads="1"/>
            </p:cNvSpPr>
            <p:nvPr/>
          </p:nvSpPr>
          <p:spPr bwMode="auto">
            <a:xfrm>
              <a:off x="3923" y="2160"/>
              <a:ext cx="31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1600" b="1" smtClean="0">
                  <a:solidFill>
                    <a:srgbClr val="000000"/>
                  </a:solidFill>
                  <a:latin typeface="Times New Roman" pitchFamily="18" charset="0"/>
                  <a:ea typeface="仿宋_GB2312" pitchFamily="49" charset="-122"/>
                </a:rPr>
                <a:t>a7</a:t>
              </a:r>
            </a:p>
          </p:txBody>
        </p:sp>
      </p:grpSp>
      <p:graphicFrame>
        <p:nvGraphicFramePr>
          <p:cNvPr id="239674" name="Group 58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72074158"/>
              </p:ext>
            </p:extLst>
          </p:nvPr>
        </p:nvGraphicFramePr>
        <p:xfrm>
          <a:off x="323850" y="2924175"/>
          <a:ext cx="3311525" cy="3299085"/>
        </p:xfrm>
        <a:graphic>
          <a:graphicData uri="http://schemas.openxmlformats.org/drawingml/2006/table">
            <a:tbl>
              <a:tblPr/>
              <a:tblGrid>
                <a:gridCol w="1104900"/>
                <a:gridCol w="1017588"/>
                <a:gridCol w="1189037"/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</a:rPr>
                        <a:t>顶点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 </a:t>
                      </a:r>
                      <a:r>
                        <a:rPr kumimoji="0" lang="en-US" altLang="zh-CN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ve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CFF85"/>
                    </a:solidFill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v1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v2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v3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v4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v5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v6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720" name="Text Box 104"/>
          <p:cNvSpPr txBox="1">
            <a:spLocks noChangeArrowheads="1"/>
          </p:cNvSpPr>
          <p:nvPr/>
        </p:nvSpPr>
        <p:spPr bwMode="auto">
          <a:xfrm>
            <a:off x="1835150" y="39338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</a:p>
        </p:txBody>
      </p:sp>
      <p:sp>
        <p:nvSpPr>
          <p:cNvPr id="239721" name="Text Box 105"/>
          <p:cNvSpPr txBox="1">
            <a:spLocks noChangeArrowheads="1"/>
          </p:cNvSpPr>
          <p:nvPr/>
        </p:nvSpPr>
        <p:spPr bwMode="auto">
          <a:xfrm>
            <a:off x="1835150" y="43656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239722" name="Text Box 106"/>
          <p:cNvSpPr txBox="1">
            <a:spLocks noChangeArrowheads="1"/>
          </p:cNvSpPr>
          <p:nvPr/>
        </p:nvSpPr>
        <p:spPr bwMode="auto">
          <a:xfrm>
            <a:off x="1835150" y="47974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723" name="Text Box 107"/>
          <p:cNvSpPr txBox="1">
            <a:spLocks noChangeArrowheads="1"/>
          </p:cNvSpPr>
          <p:nvPr/>
        </p:nvSpPr>
        <p:spPr bwMode="auto">
          <a:xfrm>
            <a:off x="1835150" y="52292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724" name="Text Box 108"/>
          <p:cNvSpPr txBox="1">
            <a:spLocks noChangeArrowheads="1"/>
          </p:cNvSpPr>
          <p:nvPr/>
        </p:nvSpPr>
        <p:spPr bwMode="auto">
          <a:xfrm>
            <a:off x="1835150" y="56610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8</a:t>
            </a:r>
          </a:p>
        </p:txBody>
      </p:sp>
      <p:sp>
        <p:nvSpPr>
          <p:cNvPr id="239725" name="Text Box 109"/>
          <p:cNvSpPr txBox="1">
            <a:spLocks noChangeArrowheads="1"/>
          </p:cNvSpPr>
          <p:nvPr/>
        </p:nvSpPr>
        <p:spPr bwMode="auto">
          <a:xfrm>
            <a:off x="2916238" y="3933825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4</a:t>
            </a:r>
          </a:p>
        </p:txBody>
      </p:sp>
      <p:sp>
        <p:nvSpPr>
          <p:cNvPr id="239726" name="Text Box 110"/>
          <p:cNvSpPr txBox="1">
            <a:spLocks noChangeArrowheads="1"/>
          </p:cNvSpPr>
          <p:nvPr/>
        </p:nvSpPr>
        <p:spPr bwMode="auto">
          <a:xfrm>
            <a:off x="2987675" y="4365625"/>
            <a:ext cx="35877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239727" name="Text Box 111"/>
          <p:cNvSpPr txBox="1">
            <a:spLocks noChangeArrowheads="1"/>
          </p:cNvSpPr>
          <p:nvPr/>
        </p:nvSpPr>
        <p:spPr bwMode="auto">
          <a:xfrm>
            <a:off x="2987675" y="47974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728" name="Text Box 112"/>
          <p:cNvSpPr txBox="1">
            <a:spLocks noChangeArrowheads="1"/>
          </p:cNvSpPr>
          <p:nvPr/>
        </p:nvSpPr>
        <p:spPr bwMode="auto">
          <a:xfrm>
            <a:off x="2987675" y="52292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7</a:t>
            </a:r>
          </a:p>
        </p:txBody>
      </p:sp>
      <p:sp>
        <p:nvSpPr>
          <p:cNvPr id="239729" name="Text Box 113"/>
          <p:cNvSpPr txBox="1">
            <a:spLocks noChangeArrowheads="1"/>
          </p:cNvSpPr>
          <p:nvPr/>
        </p:nvSpPr>
        <p:spPr bwMode="auto">
          <a:xfrm>
            <a:off x="2987675" y="5661025"/>
            <a:ext cx="3603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8</a:t>
            </a:r>
          </a:p>
        </p:txBody>
      </p:sp>
      <p:graphicFrame>
        <p:nvGraphicFramePr>
          <p:cNvPr id="239730" name="Group 11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2389080"/>
              </p:ext>
            </p:extLst>
          </p:nvPr>
        </p:nvGraphicFramePr>
        <p:xfrm>
          <a:off x="4427538" y="1989138"/>
          <a:ext cx="4038600" cy="4621920"/>
        </p:xfrm>
        <a:graphic>
          <a:graphicData uri="http://schemas.openxmlformats.org/drawingml/2006/table">
            <a:tbl>
              <a:tblPr/>
              <a:tblGrid>
                <a:gridCol w="1009650"/>
                <a:gridCol w="1009650"/>
                <a:gridCol w="1009650"/>
                <a:gridCol w="1009650"/>
              </a:tblGrid>
              <a:tr h="374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楷体_GB2312" pitchFamily="49" charset="-122"/>
                        </a:rPr>
                        <a:t>活动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 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l-e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F1F4"/>
                    </a:solidFill>
                  </a:tcPr>
                </a:tc>
              </a:tr>
              <a:tr h="349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a1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0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a2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a3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a4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2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a5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a6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a7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charset="-122"/>
                        </a:rPr>
                        <a:t>a8</a:t>
                      </a:r>
                    </a:p>
                  </a:txBody>
                  <a:tcPr marL="90000" marR="90000" marT="46800" marB="46800" anchor="ctr" anchorCtr="1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9798" name="Text Box 182"/>
          <p:cNvSpPr txBox="1">
            <a:spLocks noChangeArrowheads="1"/>
          </p:cNvSpPr>
          <p:nvPr/>
        </p:nvSpPr>
        <p:spPr bwMode="auto">
          <a:xfrm>
            <a:off x="5795963" y="29972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</p:txBody>
      </p:sp>
      <p:sp>
        <p:nvSpPr>
          <p:cNvPr id="239799" name="Text Box 183"/>
          <p:cNvSpPr txBox="1">
            <a:spLocks noChangeArrowheads="1"/>
          </p:cNvSpPr>
          <p:nvPr/>
        </p:nvSpPr>
        <p:spPr bwMode="auto">
          <a:xfrm>
            <a:off x="5795963" y="35004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</a:p>
        </p:txBody>
      </p:sp>
      <p:sp>
        <p:nvSpPr>
          <p:cNvPr id="239800" name="Text Box 184"/>
          <p:cNvSpPr txBox="1">
            <a:spLocks noChangeArrowheads="1"/>
          </p:cNvSpPr>
          <p:nvPr/>
        </p:nvSpPr>
        <p:spPr bwMode="auto">
          <a:xfrm>
            <a:off x="5795963" y="40767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</a:p>
        </p:txBody>
      </p:sp>
      <p:sp>
        <p:nvSpPr>
          <p:cNvPr id="239801" name="Text Box 185"/>
          <p:cNvSpPr txBox="1">
            <a:spLocks noChangeArrowheads="1"/>
          </p:cNvSpPr>
          <p:nvPr/>
        </p:nvSpPr>
        <p:spPr bwMode="auto">
          <a:xfrm>
            <a:off x="5795963" y="45815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239802" name="Text Box 186"/>
          <p:cNvSpPr txBox="1">
            <a:spLocks noChangeArrowheads="1"/>
          </p:cNvSpPr>
          <p:nvPr/>
        </p:nvSpPr>
        <p:spPr bwMode="auto">
          <a:xfrm>
            <a:off x="5795963" y="50847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239803" name="Text Box 187"/>
          <p:cNvSpPr txBox="1">
            <a:spLocks noChangeArrowheads="1"/>
          </p:cNvSpPr>
          <p:nvPr/>
        </p:nvSpPr>
        <p:spPr bwMode="auto">
          <a:xfrm>
            <a:off x="5795963" y="558958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804" name="Text Box 188"/>
          <p:cNvSpPr txBox="1">
            <a:spLocks noChangeArrowheads="1"/>
          </p:cNvSpPr>
          <p:nvPr/>
        </p:nvSpPr>
        <p:spPr bwMode="auto">
          <a:xfrm>
            <a:off x="5795963" y="60928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805" name="Text Box 189"/>
          <p:cNvSpPr txBox="1">
            <a:spLocks noChangeArrowheads="1"/>
          </p:cNvSpPr>
          <p:nvPr/>
        </p:nvSpPr>
        <p:spPr bwMode="auto">
          <a:xfrm>
            <a:off x="6732588" y="249237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239806" name="Text Box 190"/>
          <p:cNvSpPr txBox="1">
            <a:spLocks noChangeArrowheads="1"/>
          </p:cNvSpPr>
          <p:nvPr/>
        </p:nvSpPr>
        <p:spPr bwMode="auto">
          <a:xfrm>
            <a:off x="6732588" y="29972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</p:txBody>
      </p:sp>
      <p:sp>
        <p:nvSpPr>
          <p:cNvPr id="239807" name="Text Box 191"/>
          <p:cNvSpPr txBox="1">
            <a:spLocks noChangeArrowheads="1"/>
          </p:cNvSpPr>
          <p:nvPr/>
        </p:nvSpPr>
        <p:spPr bwMode="auto">
          <a:xfrm>
            <a:off x="6732588" y="350043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4</a:t>
            </a:r>
          </a:p>
        </p:txBody>
      </p:sp>
      <p:sp>
        <p:nvSpPr>
          <p:cNvPr id="239808" name="Text Box 192"/>
          <p:cNvSpPr txBox="1">
            <a:spLocks noChangeArrowheads="1"/>
          </p:cNvSpPr>
          <p:nvPr/>
        </p:nvSpPr>
        <p:spPr bwMode="auto">
          <a:xfrm>
            <a:off x="6732588" y="4076700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4</a:t>
            </a:r>
          </a:p>
        </p:txBody>
      </p:sp>
      <p:sp>
        <p:nvSpPr>
          <p:cNvPr id="239809" name="Text Box 193"/>
          <p:cNvSpPr txBox="1">
            <a:spLocks noChangeArrowheads="1"/>
          </p:cNvSpPr>
          <p:nvPr/>
        </p:nvSpPr>
        <p:spPr bwMode="auto">
          <a:xfrm>
            <a:off x="6732588" y="45815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2</a:t>
            </a:r>
          </a:p>
        </p:txBody>
      </p:sp>
      <p:sp>
        <p:nvSpPr>
          <p:cNvPr id="239810" name="Text Box 194"/>
          <p:cNvSpPr txBox="1">
            <a:spLocks noChangeArrowheads="1"/>
          </p:cNvSpPr>
          <p:nvPr/>
        </p:nvSpPr>
        <p:spPr bwMode="auto">
          <a:xfrm>
            <a:off x="6732588" y="5084763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5</a:t>
            </a:r>
          </a:p>
        </p:txBody>
      </p:sp>
      <p:sp>
        <p:nvSpPr>
          <p:cNvPr id="239811" name="Text Box 195"/>
          <p:cNvSpPr txBox="1">
            <a:spLocks noChangeArrowheads="1"/>
          </p:cNvSpPr>
          <p:nvPr/>
        </p:nvSpPr>
        <p:spPr bwMode="auto">
          <a:xfrm>
            <a:off x="6732588" y="5589588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6</a:t>
            </a:r>
          </a:p>
        </p:txBody>
      </p:sp>
      <p:sp>
        <p:nvSpPr>
          <p:cNvPr id="239812" name="Text Box 196"/>
          <p:cNvSpPr txBox="1">
            <a:spLocks noChangeArrowheads="1"/>
          </p:cNvSpPr>
          <p:nvPr/>
        </p:nvSpPr>
        <p:spPr bwMode="auto">
          <a:xfrm>
            <a:off x="6732588" y="6092825"/>
            <a:ext cx="3603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0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7</a:t>
            </a:r>
          </a:p>
        </p:txBody>
      </p:sp>
      <p:sp>
        <p:nvSpPr>
          <p:cNvPr id="239813" name="Text Box 197"/>
          <p:cNvSpPr txBox="1">
            <a:spLocks noChangeArrowheads="1"/>
          </p:cNvSpPr>
          <p:nvPr/>
        </p:nvSpPr>
        <p:spPr bwMode="auto">
          <a:xfrm>
            <a:off x="7740650" y="2349500"/>
            <a:ext cx="431800" cy="4291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3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1</a:t>
            </a:r>
          </a:p>
        </p:txBody>
      </p:sp>
      <p:sp>
        <p:nvSpPr>
          <p:cNvPr id="239814" name="Text Box 198"/>
          <p:cNvSpPr txBox="1">
            <a:spLocks noChangeArrowheads="1"/>
          </p:cNvSpPr>
          <p:nvPr/>
        </p:nvSpPr>
        <p:spPr bwMode="auto">
          <a:xfrm>
            <a:off x="2916238" y="3500438"/>
            <a:ext cx="3603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smtClean="0">
                <a:solidFill>
                  <a:srgbClr val="000000"/>
                </a:solidFill>
                <a:latin typeface="Times New Roman" pitchFamily="18" charset="0"/>
                <a:ea typeface="仿宋_GB2312" pitchFamily="49" charset="-122"/>
              </a:rPr>
              <a:t>0</a:t>
            </a:r>
          </a:p>
        </p:txBody>
      </p:sp>
      <p:sp>
        <p:nvSpPr>
          <p:cNvPr id="2" name="矩形 1"/>
          <p:cNvSpPr/>
          <p:nvPr/>
        </p:nvSpPr>
        <p:spPr>
          <a:xfrm>
            <a:off x="2583725" y="-122089"/>
            <a:ext cx="39805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kern="0" dirty="0" smtClean="0">
                <a:solidFill>
                  <a:srgbClr val="0000FF"/>
                </a:solidFill>
                <a:latin typeface="Verdana"/>
              </a:rPr>
              <a:t>关键路径示例</a:t>
            </a:r>
            <a:r>
              <a:rPr lang="en-US" altLang="zh-CN" sz="4400" b="1" kern="0" dirty="0" smtClean="0">
                <a:solidFill>
                  <a:srgbClr val="0000FF"/>
                </a:solidFill>
                <a:latin typeface="Verdana"/>
              </a:rPr>
              <a:t>2</a:t>
            </a:r>
            <a:endParaRPr lang="zh-CN" altLang="en-US" kern="0" dirty="0" smtClea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896493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9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9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9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9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9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9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9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9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9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9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9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9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9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9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9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9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9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9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9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9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9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39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9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9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39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9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9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39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39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3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3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3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3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3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3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3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3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3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3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3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3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3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3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3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3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720" grpId="0"/>
      <p:bldP spid="239721" grpId="0"/>
      <p:bldP spid="239722" grpId="0"/>
      <p:bldP spid="239723" grpId="0"/>
      <p:bldP spid="239724" grpId="0"/>
      <p:bldP spid="239725" grpId="0"/>
      <p:bldP spid="239726" grpId="0"/>
      <p:bldP spid="239727" grpId="0"/>
      <p:bldP spid="239728" grpId="0"/>
      <p:bldP spid="239729" grpId="0"/>
      <p:bldP spid="239798" grpId="0"/>
      <p:bldP spid="239799" grpId="0"/>
      <p:bldP spid="239800" grpId="0"/>
      <p:bldP spid="239801" grpId="0"/>
      <p:bldP spid="239802" grpId="0"/>
      <p:bldP spid="239803" grpId="0"/>
      <p:bldP spid="239804" grpId="0"/>
      <p:bldP spid="239805" grpId="0"/>
      <p:bldP spid="239806" grpId="0"/>
      <p:bldP spid="239807" grpId="0"/>
      <p:bldP spid="239808" grpId="0"/>
      <p:bldP spid="239809" grpId="0"/>
      <p:bldP spid="239810" grpId="0"/>
      <p:bldP spid="239811" grpId="0"/>
      <p:bldP spid="239812" grpId="0"/>
      <p:bldP spid="239813" grpId="0"/>
      <p:bldP spid="2398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018" name="Rectangle 90"/>
          <p:cNvSpPr>
            <a:spLocks noChangeArrowheads="1"/>
          </p:cNvSpPr>
          <p:nvPr/>
        </p:nvSpPr>
        <p:spPr bwMode="auto">
          <a:xfrm>
            <a:off x="1728465" y="2042845"/>
            <a:ext cx="6019800" cy="954107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zh-CN" sz="2800" b="1" dirty="0" err="1">
                <a:solidFill>
                  <a:srgbClr val="0000FF"/>
                </a:solidFill>
                <a:latin typeface="楷体_GB2312" pitchFamily="49" charset="-122"/>
              </a:rPr>
              <a:t>Kruskal</a:t>
            </a:r>
            <a:r>
              <a:rPr kumimoji="1" lang="zh-CN" altLang="en-US" sz="2800" b="1" dirty="0">
                <a:solidFill>
                  <a:srgbClr val="0000FF"/>
                </a:solidFill>
                <a:latin typeface="楷体_GB2312" pitchFamily="49" charset="-122"/>
              </a:rPr>
              <a:t>（克鲁斯卡尔）算法</a:t>
            </a:r>
          </a:p>
          <a:p>
            <a:pPr marL="571500" indent="-5715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v"/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楷体_GB2312" pitchFamily="49" charset="-122"/>
              </a:rPr>
              <a:t>Prim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楷体_GB2312" pitchFamily="49" charset="-122"/>
              </a:rPr>
              <a:t>（普里姆）算法 </a:t>
            </a:r>
          </a:p>
        </p:txBody>
      </p:sp>
      <p:sp>
        <p:nvSpPr>
          <p:cNvPr id="765019" name="Rectangle 91"/>
          <p:cNvSpPr>
            <a:spLocks noChangeArrowheads="1"/>
          </p:cNvSpPr>
          <p:nvPr/>
        </p:nvSpPr>
        <p:spPr bwMode="auto">
          <a:xfrm>
            <a:off x="396552" y="3428185"/>
            <a:ext cx="9144000" cy="1224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3200" b="1" dirty="0" err="1">
                <a:solidFill>
                  <a:srgbClr val="000000"/>
                </a:solidFill>
              </a:rPr>
              <a:t>Kruskal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算法：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归并边</a:t>
            </a:r>
            <a:r>
              <a:rPr kumimoji="1" lang="zh-CN" altLang="en-US" sz="3200" b="1" dirty="0">
                <a:solidFill>
                  <a:srgbClr val="000000"/>
                </a:solidFill>
              </a:rPr>
              <a:t>，适于</a:t>
            </a:r>
            <a:r>
              <a:rPr kumimoji="1" lang="zh-CN" altLang="en-US" sz="3200" b="1" dirty="0">
                <a:solidFill>
                  <a:srgbClr val="0000FF"/>
                </a:solidFill>
              </a:rPr>
              <a:t>稀疏网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_GB2312" pitchFamily="49" charset="-122"/>
              </a:rPr>
              <a:t>Prim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</a:rPr>
              <a:t>算法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楷体_GB2312" pitchFamily="49" charset="-122"/>
              </a:rPr>
              <a:t>:</a:t>
            </a:r>
            <a:r>
              <a:rPr kumimoji="1" lang="en-US" altLang="zh-CN" sz="3200" b="1" dirty="0" smtClean="0">
                <a:solidFill>
                  <a:srgbClr val="BADE78"/>
                </a:solidFill>
                <a:latin typeface="楷体_GB2312" pitchFamily="49" charset="-122"/>
              </a:rPr>
              <a:t> 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楷体_GB2312" pitchFamily="49" charset="-122"/>
              </a:rPr>
              <a:t>归并顶点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楷体_GB2312" pitchFamily="49" charset="-122"/>
              </a:rPr>
              <a:t>，与边数无关，适于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楷体_GB2312" pitchFamily="49" charset="-122"/>
              </a:rPr>
              <a:t>稠密网</a:t>
            </a:r>
          </a:p>
        </p:txBody>
      </p:sp>
      <p:sp>
        <p:nvSpPr>
          <p:cNvPr id="61446" name="Rectangle 94"/>
          <p:cNvSpPr>
            <a:spLocks noChangeArrowheads="1"/>
          </p:cNvSpPr>
          <p:nvPr/>
        </p:nvSpPr>
        <p:spPr bwMode="auto">
          <a:xfrm>
            <a:off x="471537" y="1196752"/>
            <a:ext cx="5108575" cy="5159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smtClean="0">
                <a:solidFill>
                  <a:srgbClr val="000000"/>
                </a:solidFill>
                <a:latin typeface="楷体_GB2312" pitchFamily="49" charset="-122"/>
              </a:rPr>
              <a:t>如何求最小生成树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539750" y="115888"/>
            <a:ext cx="8424863" cy="792162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kern="0" dirty="0" smtClean="0">
                <a:solidFill>
                  <a:srgbClr val="FF0000"/>
                </a:solidFill>
              </a:rPr>
              <a:t>课前回顾</a:t>
            </a:r>
          </a:p>
        </p:txBody>
      </p:sp>
    </p:spTree>
    <p:extLst>
      <p:ext uri="{BB962C8B-B14F-4D97-AF65-F5344CB8AC3E}">
        <p14:creationId xmlns:p14="http://schemas.microsoft.com/office/powerpoint/2010/main" val="1787507669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50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5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50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5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5018" grpId="0" build="p" animBg="1" autoUpdateAnimBg="0" advAuto="0"/>
      <p:bldP spid="765019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关键路径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</a:p>
          <a:p>
            <a:pPr lvl="1"/>
            <a:r>
              <a:rPr lang="zh-CN" altLang="en-US" dirty="0"/>
              <a:t>以邻接表作存储结构</a:t>
            </a:r>
          </a:p>
          <a:p>
            <a:pPr lvl="1"/>
            <a:r>
              <a:rPr lang="zh-CN" altLang="en-US" dirty="0"/>
              <a:t>从源点</a:t>
            </a:r>
            <a:r>
              <a:rPr lang="en-US" altLang="zh-CN" dirty="0"/>
              <a:t>V1</a:t>
            </a:r>
            <a:r>
              <a:rPr lang="zh-CN" altLang="en-US" dirty="0"/>
              <a:t>出发，令</a:t>
            </a:r>
            <a:r>
              <a:rPr lang="en-US" altLang="zh-CN" dirty="0" err="1"/>
              <a:t>Ve</a:t>
            </a:r>
            <a:r>
              <a:rPr lang="en-US" altLang="zh-CN" dirty="0"/>
              <a:t>[1]=0,</a:t>
            </a:r>
            <a:r>
              <a:rPr lang="zh-CN" altLang="en-US" dirty="0"/>
              <a:t>按拓扑序列求各顶点的</a:t>
            </a:r>
            <a:r>
              <a:rPr lang="en-US" altLang="zh-CN" dirty="0" err="1"/>
              <a:t>Ve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从汇点</a:t>
            </a:r>
            <a:r>
              <a:rPr lang="en-US" altLang="zh-CN" dirty="0" err="1"/>
              <a:t>Vn</a:t>
            </a:r>
            <a:r>
              <a:rPr lang="zh-CN" altLang="en-US" dirty="0"/>
              <a:t>出发，令</a:t>
            </a:r>
            <a:r>
              <a:rPr lang="en-US" altLang="zh-CN" dirty="0" err="1"/>
              <a:t>Vl</a:t>
            </a:r>
            <a:r>
              <a:rPr lang="en-US" altLang="zh-CN" dirty="0"/>
              <a:t>[n]=</a:t>
            </a:r>
            <a:r>
              <a:rPr lang="en-US" altLang="zh-CN" dirty="0" err="1"/>
              <a:t>Ve</a:t>
            </a:r>
            <a:r>
              <a:rPr lang="en-US" altLang="zh-CN" dirty="0"/>
              <a:t>[n],</a:t>
            </a:r>
            <a:r>
              <a:rPr lang="zh-CN" altLang="en-US" dirty="0"/>
              <a:t>按逆拓扑序列求其余各顶点的</a:t>
            </a:r>
            <a:r>
              <a:rPr lang="en-US" altLang="zh-CN" dirty="0" err="1"/>
              <a:t>Vl</a:t>
            </a:r>
            <a:r>
              <a:rPr lang="en-US" altLang="zh-CN" dirty="0"/>
              <a:t>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1"/>
            <a:r>
              <a:rPr lang="zh-CN" altLang="en-US" dirty="0"/>
              <a:t>根据各顶点的</a:t>
            </a:r>
            <a:r>
              <a:rPr lang="en-US" altLang="zh-CN" dirty="0" err="1"/>
              <a:t>Ve</a:t>
            </a:r>
            <a:r>
              <a:rPr lang="zh-CN" altLang="en-US" dirty="0"/>
              <a:t>和</a:t>
            </a:r>
            <a:r>
              <a:rPr lang="en-US" altLang="zh-CN" dirty="0" err="1"/>
              <a:t>Vl</a:t>
            </a:r>
            <a:r>
              <a:rPr lang="zh-CN" altLang="en-US" dirty="0"/>
              <a:t>值，计算每条弧的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和</a:t>
            </a:r>
            <a:r>
              <a:rPr lang="en-US" altLang="zh-CN" dirty="0"/>
              <a:t>l[</a:t>
            </a:r>
            <a:r>
              <a:rPr lang="en-US" altLang="zh-CN" dirty="0" err="1"/>
              <a:t>i</a:t>
            </a:r>
            <a:r>
              <a:rPr lang="en-US" altLang="zh-CN" dirty="0"/>
              <a:t>],</a:t>
            </a:r>
            <a:r>
              <a:rPr lang="zh-CN" altLang="en-US" dirty="0"/>
              <a:t>找出</a:t>
            </a:r>
            <a:r>
              <a:rPr lang="en-US" altLang="zh-CN" dirty="0"/>
              <a:t>e[</a:t>
            </a:r>
            <a:r>
              <a:rPr lang="en-US" altLang="zh-CN" dirty="0" err="1"/>
              <a:t>i</a:t>
            </a:r>
            <a:r>
              <a:rPr lang="en-US" altLang="zh-CN" dirty="0"/>
              <a:t>]=l[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的关键活动</a:t>
            </a:r>
          </a:p>
          <a:p>
            <a:pPr lvl="1"/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0000"/>
                </a:solidFill>
              </a:rPr>
              <a:t>具体可参考</a:t>
            </a:r>
            <a:r>
              <a:rPr lang="en-US" altLang="zh-CN" dirty="0" smtClean="0">
                <a:solidFill>
                  <a:srgbClr val="FF0000"/>
                </a:solidFill>
              </a:rPr>
              <a:t>——</a:t>
            </a:r>
            <a:r>
              <a:rPr lang="zh-CN" altLang="en-US" dirty="0" smtClean="0">
                <a:solidFill>
                  <a:srgbClr val="FF0000"/>
                </a:solidFill>
              </a:rPr>
              <a:t>算法演示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143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 smtClean="0"/>
              <a:t>15. </a:t>
            </a:r>
            <a:r>
              <a:rPr lang="zh-CN" altLang="en-US" dirty="0" smtClean="0"/>
              <a:t>下面</a:t>
            </a:r>
            <a:r>
              <a:rPr lang="zh-CN" altLang="en-US" dirty="0"/>
              <a:t>（  </a:t>
            </a:r>
            <a:r>
              <a:rPr lang="zh-CN" altLang="en-US" dirty="0" smtClean="0"/>
              <a:t>  </a:t>
            </a:r>
            <a:r>
              <a:rPr lang="zh-CN" altLang="en-US" dirty="0"/>
              <a:t>）方法可以判断出一个有向图是否有</a:t>
            </a:r>
            <a:r>
              <a:rPr lang="zh-CN" altLang="en-US" dirty="0" smtClean="0"/>
              <a:t>环</a:t>
            </a:r>
            <a:endParaRPr lang="zh-CN" altLang="en-US" dirty="0"/>
          </a:p>
          <a:p>
            <a:pPr marL="457200" lvl="1" indent="0">
              <a:buNone/>
            </a:pPr>
            <a:r>
              <a:rPr lang="en-US" altLang="zh-CN" dirty="0" smtClean="0"/>
              <a:t>A.</a:t>
            </a:r>
            <a:r>
              <a:rPr lang="zh-CN" altLang="en-US" dirty="0" smtClean="0"/>
              <a:t>深度</a:t>
            </a:r>
            <a:r>
              <a:rPr lang="zh-CN" altLang="en-US" dirty="0"/>
              <a:t>优先遍历      </a:t>
            </a:r>
            <a:r>
              <a:rPr lang="en-US" altLang="zh-CN" dirty="0" smtClean="0"/>
              <a:t>B.</a:t>
            </a:r>
            <a:r>
              <a:rPr lang="zh-CN" altLang="en-US" dirty="0" smtClean="0"/>
              <a:t>拓扑</a:t>
            </a:r>
            <a:r>
              <a:rPr lang="zh-CN" altLang="en-US" dirty="0"/>
              <a:t>排序      </a:t>
            </a:r>
            <a:r>
              <a:rPr lang="en-US" altLang="zh-CN" dirty="0" smtClean="0"/>
              <a:t>C.</a:t>
            </a:r>
            <a:r>
              <a:rPr lang="zh-CN" altLang="en-US" dirty="0" smtClean="0"/>
              <a:t>求</a:t>
            </a:r>
            <a:r>
              <a:rPr lang="zh-CN" altLang="en-US" dirty="0"/>
              <a:t>最短路径     </a:t>
            </a:r>
            <a:r>
              <a:rPr lang="en-US" altLang="zh-CN" dirty="0" smtClean="0"/>
              <a:t>D.</a:t>
            </a:r>
            <a:r>
              <a:rPr lang="zh-CN" altLang="en-US" dirty="0" smtClean="0"/>
              <a:t>求关键路径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15816" y="1117250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0000FF"/>
                </a:solidFill>
              </a:rPr>
              <a:t>B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259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5.</a:t>
            </a:r>
            <a:r>
              <a:rPr lang="zh-CN" altLang="zh-CN" dirty="0" smtClean="0"/>
              <a:t>试对</a:t>
            </a:r>
            <a:r>
              <a:rPr lang="en-US" altLang="zh-CN" dirty="0" smtClean="0"/>
              <a:t>AOE-</a:t>
            </a:r>
            <a:r>
              <a:rPr lang="zh-CN" altLang="zh-CN" dirty="0"/>
              <a:t>网：</a:t>
            </a:r>
          </a:p>
          <a:p>
            <a:pPr lvl="1"/>
            <a:r>
              <a:rPr lang="zh-CN" altLang="zh-CN" dirty="0" smtClean="0"/>
              <a:t>求</a:t>
            </a:r>
            <a:r>
              <a:rPr lang="zh-CN" altLang="zh-CN" dirty="0"/>
              <a:t>这个工程最早可能在什么时间结束；</a:t>
            </a:r>
            <a:r>
              <a:rPr lang="en-US" altLang="zh-CN" dirty="0"/>
              <a:t>    </a:t>
            </a:r>
            <a:endParaRPr lang="zh-CN" altLang="zh-CN" dirty="0"/>
          </a:p>
          <a:p>
            <a:pPr lvl="1"/>
            <a:r>
              <a:rPr lang="zh-CN" altLang="zh-CN" dirty="0" smtClean="0"/>
              <a:t>求</a:t>
            </a:r>
            <a:r>
              <a:rPr lang="zh-CN" altLang="zh-CN" dirty="0"/>
              <a:t>每个活动的最早开始时间和最迟开始时间；</a:t>
            </a:r>
          </a:p>
          <a:p>
            <a:pPr lvl="1"/>
            <a:r>
              <a:rPr lang="zh-CN" altLang="zh-CN" dirty="0" smtClean="0"/>
              <a:t>确定</a:t>
            </a:r>
            <a:r>
              <a:rPr lang="zh-CN" altLang="zh-CN" dirty="0"/>
              <a:t>哪些活动是关键活动 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712596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561925"/>
              </p:ext>
            </p:extLst>
          </p:nvPr>
        </p:nvGraphicFramePr>
        <p:xfrm>
          <a:off x="5004048" y="3497436"/>
          <a:ext cx="4032448" cy="11557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504056"/>
                <a:gridCol w="478306"/>
                <a:gridCol w="631518"/>
                <a:gridCol w="631518"/>
                <a:gridCol w="631518"/>
                <a:gridCol w="631518"/>
                <a:gridCol w="524014"/>
              </a:tblGrid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 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1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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sz="2000" b="1" kern="100" dirty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</a:rPr>
                        <a:t>2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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sz="2000" b="1" kern="100" dirty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</a:rPr>
                        <a:t>3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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endParaRPr lang="en-US" sz="2000" b="1" kern="100" dirty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4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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</a:t>
                      </a:r>
                      <a:endParaRPr lang="en-US" sz="2000" b="1" kern="100" dirty="0" smtClean="0">
                        <a:solidFill>
                          <a:srgbClr val="0000FF"/>
                        </a:solidFill>
                        <a:effectLst/>
                      </a:endParaRPr>
                    </a:p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 smtClean="0">
                          <a:solidFill>
                            <a:srgbClr val="0000FF"/>
                          </a:solidFill>
                          <a:effectLst/>
                        </a:rPr>
                        <a:t>5 </a:t>
                      </a: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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</a:rPr>
                        <a:t> 6 </a:t>
                      </a: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  <a:sym typeface="Monotype Sorts"/>
                        </a:rPr>
                        <a:t></a:t>
                      </a:r>
                      <a:endParaRPr lang="zh-CN" sz="2000" b="1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</a:rPr>
                        <a:t> Ve</a:t>
                      </a:r>
                      <a:endParaRPr lang="zh-CN" sz="2000" b="1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19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15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29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</a:rPr>
                        <a:t> 38 </a:t>
                      </a:r>
                      <a:endParaRPr lang="zh-CN" sz="2000" b="1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</a:rPr>
                        <a:t> 43</a:t>
                      </a:r>
                      <a:endParaRPr lang="zh-CN" sz="2000" b="1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>
                          <a:solidFill>
                            <a:srgbClr val="0000FF"/>
                          </a:solidFill>
                          <a:effectLst/>
                        </a:rPr>
                        <a:t> Vl</a:t>
                      </a:r>
                      <a:endParaRPr lang="zh-CN" sz="2000" b="1" kern="10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0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19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15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37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38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100" dirty="0">
                          <a:solidFill>
                            <a:srgbClr val="0000FF"/>
                          </a:solidFill>
                          <a:effectLst/>
                        </a:rPr>
                        <a:t> 43</a:t>
                      </a:r>
                      <a:endParaRPr lang="zh-CN" sz="2000" b="1" kern="100" dirty="0">
                        <a:solidFill>
                          <a:srgbClr val="0000FF"/>
                        </a:solidFill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1032"/>
              </p:ext>
            </p:extLst>
          </p:nvPr>
        </p:nvGraphicFramePr>
        <p:xfrm>
          <a:off x="539549" y="5085183"/>
          <a:ext cx="8424938" cy="1584178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699298"/>
                <a:gridCol w="965705"/>
                <a:gridCol w="965705"/>
                <a:gridCol w="965705"/>
                <a:gridCol w="965705"/>
                <a:gridCol w="965705"/>
                <a:gridCol w="965705"/>
                <a:gridCol w="965705"/>
                <a:gridCol w="965705"/>
              </a:tblGrid>
              <a:tr h="394306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 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&lt;1, </a:t>
                      </a:r>
                      <a:r>
                        <a:rPr lang="en-US" sz="1500" b="1" kern="100" dirty="0" smtClean="0">
                          <a:effectLst/>
                        </a:rPr>
                        <a:t>2&gt;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&lt;1, 3&gt;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&lt;3, 2&gt;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&lt;2, 4&gt;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&lt;2, 5&gt;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&lt;3, 5&gt;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&lt;4, 6&gt;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&lt;5, 6&gt;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662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e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 0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 0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15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19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19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15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29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38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662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l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17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 0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15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27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19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27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37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38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  <a:tr h="396624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l-e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17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 0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 0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 8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 0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12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>
                          <a:effectLst/>
                        </a:rPr>
                        <a:t>  8</a:t>
                      </a:r>
                      <a:endParaRPr lang="zh-CN" sz="1500" b="1" kern="10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300"/>
                        </a:lnSpc>
                        <a:spcAft>
                          <a:spcPts val="0"/>
                        </a:spcAft>
                      </a:pPr>
                      <a:r>
                        <a:rPr lang="en-US" sz="1500" b="1" kern="100" dirty="0">
                          <a:effectLst/>
                        </a:rPr>
                        <a:t>  0</a:t>
                      </a:r>
                      <a:endParaRPr lang="zh-CN" sz="1500" b="1" kern="100" dirty="0">
                        <a:effectLst/>
                        <a:latin typeface="Times New Roman"/>
                        <a:ea typeface="宋体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59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468313" y="2852936"/>
            <a:ext cx="8515350" cy="2951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8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具体</a:t>
            </a: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步骤</a:t>
            </a: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32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457200" indent="-457200" fontAlgn="base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先构造一个只含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个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顶点的子图 </a:t>
            </a:r>
            <a:r>
              <a:rPr kumimoji="1" lang="en-US" altLang="zh-CN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SG;</a:t>
            </a:r>
          </a:p>
          <a:p>
            <a:pPr marL="457200" indent="-457200" fontAlgn="base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然后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按照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边的权值由小到大的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顺序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从权值最小的边开始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，若它的添加</a:t>
            </a:r>
            <a:r>
              <a:rPr kumimoji="1" lang="zh-CN" altLang="en-US" sz="2800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不使</a:t>
            </a:r>
            <a:r>
              <a:rPr kumimoji="1" lang="en-US" altLang="zh-CN" sz="2800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SG </a:t>
            </a:r>
            <a:r>
              <a:rPr kumimoji="1" lang="zh-CN" altLang="en-US" sz="2800" b="1" dirty="0" smtClean="0">
                <a:solidFill>
                  <a:srgbClr val="FF33CC"/>
                </a:solidFill>
                <a:latin typeface="Times New Roman" panose="02020603050405020304" pitchFamily="18" charset="0"/>
                <a:ea typeface="楷体_GB2312" pitchFamily="49" charset="-122"/>
              </a:rPr>
              <a:t>中产生回路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，则在 </a:t>
            </a:r>
            <a:r>
              <a:rPr kumimoji="1" lang="en-US" altLang="zh-CN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SG 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上加上这条边</a:t>
            </a:r>
            <a:r>
              <a:rPr kumimoji="1" lang="en-US" altLang="zh-CN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457200" indent="-457200" fontAlgn="base">
              <a:lnSpc>
                <a:spcPct val="108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如此重复，直至加上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n-1 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条边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为止。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395288" y="1707108"/>
            <a:ext cx="84582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考虑问题的出发点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为使生成树上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anose="02020603050405020304" pitchFamily="18" charset="0"/>
                <a:ea typeface="楷体_GB2312" pitchFamily="49" charset="-122"/>
              </a:rPr>
              <a:t>边的权值之和达到最小</a:t>
            </a:r>
            <a:r>
              <a:rPr kumimoji="1" lang="zh-CN" altLang="en-US" sz="2800" b="1" dirty="0" smtClean="0">
                <a:solidFill>
                  <a:srgbClr val="000082"/>
                </a:solidFill>
                <a:latin typeface="Times New Roman" panose="02020603050405020304" pitchFamily="18" charset="0"/>
                <a:ea typeface="楷体_GB2312" pitchFamily="49" charset="-122"/>
              </a:rPr>
              <a:t>，则应使生成树中每一条边的权值尽可能地小。</a:t>
            </a:r>
          </a:p>
        </p:txBody>
      </p:sp>
      <p:sp>
        <p:nvSpPr>
          <p:cNvPr id="242692" name="Rectangle 4"/>
          <p:cNvSpPr>
            <a:spLocks noChangeArrowheads="1"/>
          </p:cNvSpPr>
          <p:nvPr/>
        </p:nvSpPr>
        <p:spPr bwMode="auto">
          <a:xfrm>
            <a:off x="250825" y="1111795"/>
            <a:ext cx="4827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800000"/>
                </a:solidFill>
                <a:latin typeface="Times New Roman" panose="02020603050405020304" pitchFamily="18" charset="0"/>
                <a:ea typeface="楷体_GB2312" pitchFamily="49" charset="-122"/>
              </a:rPr>
              <a:t>克鲁斯卡尔算法的基本思想：</a:t>
            </a:r>
          </a:p>
        </p:txBody>
      </p:sp>
      <p:graphicFrame>
        <p:nvGraphicFramePr>
          <p:cNvPr id="2426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4248858"/>
              </p:ext>
            </p:extLst>
          </p:nvPr>
        </p:nvGraphicFramePr>
        <p:xfrm>
          <a:off x="179388" y="1923008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4" name="剪辑" r:id="rId3" imgW="6414840" imgH="6415200" progId="">
                  <p:embed/>
                </p:oleObj>
              </mc:Choice>
              <mc:Fallback>
                <p:oleObj name="剪辑" r:id="rId3" imgW="6414840" imgH="6415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23008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180435"/>
              </p:ext>
            </p:extLst>
          </p:nvPr>
        </p:nvGraphicFramePr>
        <p:xfrm>
          <a:off x="179388" y="3219995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5475" name="剪辑" r:id="rId5" imgW="6414840" imgH="6415200" progId="">
                  <p:embed/>
                </p:oleObj>
              </mc:Choice>
              <mc:Fallback>
                <p:oleObj name="剪辑" r:id="rId5" imgW="6414840" imgH="6415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219995"/>
                        <a:ext cx="228600" cy="228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5" name="Rectangle 7"/>
          <p:cNvSpPr>
            <a:spLocks noChangeArrowheads="1"/>
          </p:cNvSpPr>
          <p:nvPr/>
        </p:nvSpPr>
        <p:spPr bwMode="auto">
          <a:xfrm>
            <a:off x="323850" y="340270"/>
            <a:ext cx="741650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求最小生成树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——</a:t>
            </a:r>
            <a:r>
              <a:rPr kumimoji="1" lang="zh-CN" altLang="en-US" sz="3200" b="1" dirty="0" smtClean="0">
                <a:solidFill>
                  <a:srgbClr val="0000CC"/>
                </a:solidFill>
              </a:rPr>
              <a:t>克鲁斯卡尔算法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652319" y="5723210"/>
            <a:ext cx="8305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2800" b="1" kern="0" dirty="0" smtClean="0">
                <a:solidFill>
                  <a:srgbClr val="5B5249"/>
                </a:solidFill>
              </a:rPr>
              <a:t>克鲁斯卡尔算法是逐步增加生成树的边，故称为“</a:t>
            </a:r>
            <a:r>
              <a:rPr lang="zh-CN" altLang="en-US" sz="2800" b="1" kern="0" dirty="0" smtClean="0">
                <a:solidFill>
                  <a:srgbClr val="FF0000"/>
                </a:solidFill>
              </a:rPr>
              <a:t>加边法</a:t>
            </a:r>
            <a:r>
              <a:rPr lang="zh-CN" altLang="en-US" sz="2800" b="1" kern="0" dirty="0" smtClean="0">
                <a:solidFill>
                  <a:srgbClr val="5B5249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4021056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2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autoUpdateAnimBg="0"/>
      <p:bldP spid="242691" grpId="0" autoUpdateAnimBg="0"/>
      <p:bldP spid="242692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905000" y="1371600"/>
            <a:ext cx="5715000" cy="4389438"/>
            <a:chOff x="1200" y="864"/>
            <a:chExt cx="3600" cy="2765"/>
          </a:xfrm>
        </p:grpSpPr>
        <p:sp>
          <p:nvSpPr>
            <p:cNvPr id="243715" name="Oval 3"/>
            <p:cNvSpPr>
              <a:spLocks noChangeArrowheads="1"/>
            </p:cNvSpPr>
            <p:nvPr/>
          </p:nvSpPr>
          <p:spPr bwMode="auto">
            <a:xfrm>
              <a:off x="1584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16" name="Oval 4"/>
            <p:cNvSpPr>
              <a:spLocks noChangeArrowheads="1"/>
            </p:cNvSpPr>
            <p:nvPr/>
          </p:nvSpPr>
          <p:spPr bwMode="auto">
            <a:xfrm>
              <a:off x="3360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17" name="Oval 5"/>
            <p:cNvSpPr>
              <a:spLocks noChangeArrowheads="1"/>
            </p:cNvSpPr>
            <p:nvPr/>
          </p:nvSpPr>
          <p:spPr bwMode="auto">
            <a:xfrm>
              <a:off x="4464" y="151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18" name="Oval 6"/>
            <p:cNvSpPr>
              <a:spLocks noChangeArrowheads="1"/>
            </p:cNvSpPr>
            <p:nvPr/>
          </p:nvSpPr>
          <p:spPr bwMode="auto">
            <a:xfrm>
              <a:off x="3504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19" name="Oval 7"/>
            <p:cNvSpPr>
              <a:spLocks noChangeArrowheads="1"/>
            </p:cNvSpPr>
            <p:nvPr/>
          </p:nvSpPr>
          <p:spPr bwMode="auto">
            <a:xfrm>
              <a:off x="2448" y="199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20" name="Oval 8"/>
            <p:cNvSpPr>
              <a:spLocks noChangeArrowheads="1"/>
            </p:cNvSpPr>
            <p:nvPr/>
          </p:nvSpPr>
          <p:spPr bwMode="auto">
            <a:xfrm>
              <a:off x="1200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g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21" name="Oval 9"/>
            <p:cNvSpPr>
              <a:spLocks noChangeArrowheads="1"/>
            </p:cNvSpPr>
            <p:nvPr/>
          </p:nvSpPr>
          <p:spPr bwMode="auto">
            <a:xfrm>
              <a:off x="2640" y="329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22" name="Line 10"/>
            <p:cNvSpPr>
              <a:spLocks noChangeShapeType="1"/>
            </p:cNvSpPr>
            <p:nvPr/>
          </p:nvSpPr>
          <p:spPr bwMode="auto">
            <a:xfrm>
              <a:off x="1920" y="1181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3" name="Line 11"/>
            <p:cNvSpPr>
              <a:spLocks noChangeShapeType="1"/>
            </p:cNvSpPr>
            <p:nvPr/>
          </p:nvSpPr>
          <p:spPr bwMode="auto">
            <a:xfrm>
              <a:off x="1872" y="1277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4" name="Line 12"/>
            <p:cNvSpPr>
              <a:spLocks noChangeShapeType="1"/>
            </p:cNvSpPr>
            <p:nvPr/>
          </p:nvSpPr>
          <p:spPr bwMode="auto">
            <a:xfrm flipH="1">
              <a:off x="2736" y="1277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5" name="Line 13"/>
            <p:cNvSpPr>
              <a:spLocks noChangeShapeType="1"/>
            </p:cNvSpPr>
            <p:nvPr/>
          </p:nvSpPr>
          <p:spPr bwMode="auto">
            <a:xfrm flipH="1">
              <a:off x="1392" y="1277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6" name="Line 14"/>
            <p:cNvSpPr>
              <a:spLocks noChangeShapeType="1"/>
            </p:cNvSpPr>
            <p:nvPr/>
          </p:nvSpPr>
          <p:spPr bwMode="auto">
            <a:xfrm flipV="1">
              <a:off x="1536" y="2237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7" name="Line 15"/>
            <p:cNvSpPr>
              <a:spLocks noChangeShapeType="1"/>
            </p:cNvSpPr>
            <p:nvPr/>
          </p:nvSpPr>
          <p:spPr bwMode="auto">
            <a:xfrm>
              <a:off x="2784" y="2237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8" name="Line 16"/>
            <p:cNvSpPr>
              <a:spLocks noChangeShapeType="1"/>
            </p:cNvSpPr>
            <p:nvPr/>
          </p:nvSpPr>
          <p:spPr bwMode="auto">
            <a:xfrm>
              <a:off x="3696" y="1181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29" name="Line 17"/>
            <p:cNvSpPr>
              <a:spLocks noChangeShapeType="1"/>
            </p:cNvSpPr>
            <p:nvPr/>
          </p:nvSpPr>
          <p:spPr bwMode="auto">
            <a:xfrm flipH="1">
              <a:off x="3792" y="1805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30" name="Line 18"/>
            <p:cNvSpPr>
              <a:spLocks noChangeShapeType="1"/>
            </p:cNvSpPr>
            <p:nvPr/>
          </p:nvSpPr>
          <p:spPr bwMode="auto">
            <a:xfrm>
              <a:off x="3552" y="1325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31" name="Line 19"/>
            <p:cNvSpPr>
              <a:spLocks noChangeShapeType="1"/>
            </p:cNvSpPr>
            <p:nvPr/>
          </p:nvSpPr>
          <p:spPr bwMode="auto">
            <a:xfrm>
              <a:off x="1488" y="2861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32" name="Line 20"/>
            <p:cNvSpPr>
              <a:spLocks noChangeShapeType="1"/>
            </p:cNvSpPr>
            <p:nvPr/>
          </p:nvSpPr>
          <p:spPr bwMode="auto">
            <a:xfrm flipH="1">
              <a:off x="2976" y="2861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43733" name="Text Box 21"/>
            <p:cNvSpPr txBox="1">
              <a:spLocks noChangeArrowheads="1"/>
            </p:cNvSpPr>
            <p:nvPr/>
          </p:nvSpPr>
          <p:spPr bwMode="auto">
            <a:xfrm>
              <a:off x="2342" y="8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19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34" name="Text Box 22"/>
            <p:cNvSpPr txBox="1">
              <a:spLocks noChangeArrowheads="1"/>
            </p:cNvSpPr>
            <p:nvPr/>
          </p:nvSpPr>
          <p:spPr bwMode="auto">
            <a:xfrm>
              <a:off x="393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35" name="Text Box 23"/>
            <p:cNvSpPr txBox="1">
              <a:spLocks noChangeArrowheads="1"/>
            </p:cNvSpPr>
            <p:nvPr/>
          </p:nvSpPr>
          <p:spPr bwMode="auto">
            <a:xfrm>
              <a:off x="2112" y="14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14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3736" name="Text Box 24"/>
            <p:cNvSpPr txBox="1">
              <a:spLocks noChangeArrowheads="1"/>
            </p:cNvSpPr>
            <p:nvPr/>
          </p:nvSpPr>
          <p:spPr bwMode="auto">
            <a:xfrm>
              <a:off x="1200" y="17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18</a:t>
              </a:r>
            </a:p>
          </p:txBody>
        </p:sp>
        <p:sp>
          <p:nvSpPr>
            <p:cNvPr id="243737" name="Text Box 25"/>
            <p:cNvSpPr txBox="1">
              <a:spLocks noChangeArrowheads="1"/>
            </p:cNvSpPr>
            <p:nvPr/>
          </p:nvSpPr>
          <p:spPr bwMode="auto">
            <a:xfrm>
              <a:off x="1862" y="306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27</a:t>
              </a:r>
            </a:p>
          </p:txBody>
        </p:sp>
        <p:sp>
          <p:nvSpPr>
            <p:cNvPr id="243738" name="Text Box 26"/>
            <p:cNvSpPr txBox="1">
              <a:spLocks noChangeArrowheads="1"/>
            </p:cNvSpPr>
            <p:nvPr/>
          </p:nvSpPr>
          <p:spPr bwMode="auto">
            <a:xfrm>
              <a:off x="1814" y="21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16</a:t>
              </a:r>
            </a:p>
          </p:txBody>
        </p:sp>
        <p:sp>
          <p:nvSpPr>
            <p:cNvPr id="243739" name="Text Box 27"/>
            <p:cNvSpPr txBox="1">
              <a:spLocks noChangeArrowheads="1"/>
            </p:cNvSpPr>
            <p:nvPr/>
          </p:nvSpPr>
          <p:spPr bwMode="auto">
            <a:xfrm>
              <a:off x="3068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3740" name="Text Box 28"/>
            <p:cNvSpPr txBox="1">
              <a:spLocks noChangeArrowheads="1"/>
            </p:cNvSpPr>
            <p:nvPr/>
          </p:nvSpPr>
          <p:spPr bwMode="auto">
            <a:xfrm>
              <a:off x="3120" y="30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21</a:t>
              </a:r>
            </a:p>
          </p:txBody>
        </p:sp>
        <p:sp>
          <p:nvSpPr>
            <p:cNvPr id="243741" name="Text Box 29"/>
            <p:cNvSpPr txBox="1">
              <a:spLocks noChangeArrowheads="1"/>
            </p:cNvSpPr>
            <p:nvPr/>
          </p:nvSpPr>
          <p:spPr bwMode="auto">
            <a:xfrm>
              <a:off x="4022" y="22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43742" name="Text Box 30"/>
            <p:cNvSpPr txBox="1">
              <a:spLocks noChangeArrowheads="1"/>
            </p:cNvSpPr>
            <p:nvPr/>
          </p:nvSpPr>
          <p:spPr bwMode="auto">
            <a:xfrm>
              <a:off x="28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243743" name="Text Box 31"/>
            <p:cNvSpPr txBox="1">
              <a:spLocks noChangeArrowheads="1"/>
            </p:cNvSpPr>
            <p:nvPr/>
          </p:nvSpPr>
          <p:spPr bwMode="auto">
            <a:xfrm>
              <a:off x="3590" y="16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</p:grpSp>
      <p:sp>
        <p:nvSpPr>
          <p:cNvPr id="243744" name="Oval 32"/>
          <p:cNvSpPr>
            <a:spLocks noChangeArrowheads="1"/>
          </p:cNvSpPr>
          <p:nvPr/>
        </p:nvSpPr>
        <p:spPr bwMode="auto">
          <a:xfrm>
            <a:off x="2514600" y="1600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45" name="Line 33"/>
          <p:cNvSpPr>
            <a:spLocks noChangeShapeType="1"/>
          </p:cNvSpPr>
          <p:nvPr/>
        </p:nvSpPr>
        <p:spPr bwMode="auto">
          <a:xfrm>
            <a:off x="2971800" y="2027238"/>
            <a:ext cx="990600" cy="1219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46" name="Oval 34"/>
          <p:cNvSpPr>
            <a:spLocks noChangeArrowheads="1"/>
          </p:cNvSpPr>
          <p:nvPr/>
        </p:nvSpPr>
        <p:spPr bwMode="auto">
          <a:xfrm>
            <a:off x="3886200" y="3170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e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47" name="Line 35"/>
          <p:cNvSpPr>
            <a:spLocks noChangeShapeType="1"/>
          </p:cNvSpPr>
          <p:nvPr/>
        </p:nvSpPr>
        <p:spPr bwMode="auto">
          <a:xfrm>
            <a:off x="4419600" y="3551238"/>
            <a:ext cx="12192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48" name="Oval 36"/>
          <p:cNvSpPr>
            <a:spLocks noChangeArrowheads="1"/>
          </p:cNvSpPr>
          <p:nvPr/>
        </p:nvSpPr>
        <p:spPr bwMode="auto">
          <a:xfrm>
            <a:off x="55626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49" name="Line 37"/>
          <p:cNvSpPr>
            <a:spLocks noChangeShapeType="1"/>
          </p:cNvSpPr>
          <p:nvPr/>
        </p:nvSpPr>
        <p:spPr bwMode="auto">
          <a:xfrm flipH="1">
            <a:off x="6019800" y="2865438"/>
            <a:ext cx="1143000" cy="13716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50" name="Oval 38"/>
          <p:cNvSpPr>
            <a:spLocks noChangeArrowheads="1"/>
          </p:cNvSpPr>
          <p:nvPr/>
        </p:nvSpPr>
        <p:spPr bwMode="auto">
          <a:xfrm>
            <a:off x="7086600" y="2408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1" name="Line 39"/>
          <p:cNvSpPr>
            <a:spLocks noChangeShapeType="1"/>
          </p:cNvSpPr>
          <p:nvPr/>
        </p:nvSpPr>
        <p:spPr bwMode="auto">
          <a:xfrm>
            <a:off x="5867400" y="1874838"/>
            <a:ext cx="12954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52" name="Oval 40"/>
          <p:cNvSpPr>
            <a:spLocks noChangeArrowheads="1"/>
          </p:cNvSpPr>
          <p:nvPr/>
        </p:nvSpPr>
        <p:spPr bwMode="auto">
          <a:xfrm>
            <a:off x="5334000" y="15700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3" name="Line 41"/>
          <p:cNvSpPr>
            <a:spLocks noChangeShapeType="1"/>
          </p:cNvSpPr>
          <p:nvPr/>
        </p:nvSpPr>
        <p:spPr bwMode="auto">
          <a:xfrm flipV="1">
            <a:off x="2438400" y="3551238"/>
            <a:ext cx="1524000" cy="7620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54" name="Oval 42"/>
          <p:cNvSpPr>
            <a:spLocks noChangeArrowheads="1"/>
          </p:cNvSpPr>
          <p:nvPr/>
        </p:nvSpPr>
        <p:spPr bwMode="auto">
          <a:xfrm>
            <a:off x="19050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g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5" name="Line 43"/>
          <p:cNvSpPr>
            <a:spLocks noChangeShapeType="1"/>
          </p:cNvSpPr>
          <p:nvPr/>
        </p:nvSpPr>
        <p:spPr bwMode="auto">
          <a:xfrm flipH="1">
            <a:off x="4724400" y="4541838"/>
            <a:ext cx="914400" cy="838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56" name="Oval 44"/>
          <p:cNvSpPr>
            <a:spLocks noChangeArrowheads="1"/>
          </p:cNvSpPr>
          <p:nvPr/>
        </p:nvSpPr>
        <p:spPr bwMode="auto">
          <a:xfrm>
            <a:off x="4191000" y="5227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anose="02020603050405020304" pitchFamily="18" charset="0"/>
              </a:rPr>
              <a:t>f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7" name="Text Box 45"/>
          <p:cNvSpPr txBox="1">
            <a:spLocks noChangeArrowheads="1"/>
          </p:cNvSpPr>
          <p:nvPr/>
        </p:nvSpPr>
        <p:spPr bwMode="auto">
          <a:xfrm>
            <a:off x="3352800" y="2255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14</a:t>
            </a:r>
            <a:endParaRPr kumimoji="1" lang="en-US" altLang="zh-CN" sz="2400" b="1" smtClean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8" name="Text Box 46"/>
          <p:cNvSpPr txBox="1">
            <a:spLocks noChangeArrowheads="1"/>
          </p:cNvSpPr>
          <p:nvPr/>
        </p:nvSpPr>
        <p:spPr bwMode="auto">
          <a:xfrm>
            <a:off x="487045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59" name="Text Box 47"/>
          <p:cNvSpPr txBox="1">
            <a:spLocks noChangeArrowheads="1"/>
          </p:cNvSpPr>
          <p:nvPr/>
        </p:nvSpPr>
        <p:spPr bwMode="auto">
          <a:xfrm>
            <a:off x="62484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60" name="Text Box 48"/>
          <p:cNvSpPr txBox="1">
            <a:spLocks noChangeArrowheads="1"/>
          </p:cNvSpPr>
          <p:nvPr/>
        </p:nvSpPr>
        <p:spPr bwMode="auto">
          <a:xfrm>
            <a:off x="6394450" y="3505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61" name="Text Box 49"/>
          <p:cNvSpPr txBox="1">
            <a:spLocks noChangeArrowheads="1"/>
          </p:cNvSpPr>
          <p:nvPr/>
        </p:nvSpPr>
        <p:spPr bwMode="auto">
          <a:xfrm>
            <a:off x="2895600" y="3398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16</a:t>
            </a:r>
          </a:p>
        </p:txBody>
      </p:sp>
      <p:sp>
        <p:nvSpPr>
          <p:cNvPr id="243762" name="Text Box 50"/>
          <p:cNvSpPr txBox="1">
            <a:spLocks noChangeArrowheads="1"/>
          </p:cNvSpPr>
          <p:nvPr/>
        </p:nvSpPr>
        <p:spPr bwMode="auto">
          <a:xfrm>
            <a:off x="4953000" y="48466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anose="02020603050405020304" pitchFamily="18" charset="0"/>
              </a:rPr>
              <a:t>21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63" name="Text Box 51"/>
          <p:cNvSpPr txBox="1">
            <a:spLocks noChangeArrowheads="1"/>
          </p:cNvSpPr>
          <p:nvPr/>
        </p:nvSpPr>
        <p:spPr bwMode="auto">
          <a:xfrm>
            <a:off x="517525" y="441325"/>
            <a:ext cx="14636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4000" b="1" smtClean="0">
                <a:solidFill>
                  <a:srgbClr val="000082"/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kumimoji="1" lang="en-US" altLang="zh-CN" sz="4000" b="1" smtClean="0">
                <a:solidFill>
                  <a:srgbClr val="000082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64" name="Line 52"/>
          <p:cNvSpPr>
            <a:spLocks noChangeShapeType="1"/>
          </p:cNvSpPr>
          <p:nvPr/>
        </p:nvSpPr>
        <p:spPr bwMode="auto">
          <a:xfrm>
            <a:off x="5638800" y="2103438"/>
            <a:ext cx="152400" cy="1981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65" name="Line 53"/>
          <p:cNvSpPr>
            <a:spLocks noChangeShapeType="1"/>
          </p:cNvSpPr>
          <p:nvPr/>
        </p:nvSpPr>
        <p:spPr bwMode="auto">
          <a:xfrm flipH="1">
            <a:off x="4343400" y="2027238"/>
            <a:ext cx="1066800" cy="1219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66" name="Line 54"/>
          <p:cNvSpPr>
            <a:spLocks noChangeShapeType="1"/>
          </p:cNvSpPr>
          <p:nvPr/>
        </p:nvSpPr>
        <p:spPr bwMode="auto">
          <a:xfrm flipH="1">
            <a:off x="2209800" y="2027238"/>
            <a:ext cx="457200" cy="20574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67" name="Line 55"/>
          <p:cNvSpPr>
            <a:spLocks noChangeShapeType="1"/>
          </p:cNvSpPr>
          <p:nvPr/>
        </p:nvSpPr>
        <p:spPr bwMode="auto">
          <a:xfrm>
            <a:off x="3048000" y="1874838"/>
            <a:ext cx="2286000" cy="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43768" name="Text Box 56"/>
          <p:cNvSpPr txBox="1">
            <a:spLocks noChangeArrowheads="1"/>
          </p:cNvSpPr>
          <p:nvPr/>
        </p:nvSpPr>
        <p:spPr bwMode="auto">
          <a:xfrm>
            <a:off x="5715000" y="2590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DFAFFF"/>
                </a:solidFill>
                <a:latin typeface="Times New Roman" panose="02020603050405020304" pitchFamily="18" charset="0"/>
              </a:rPr>
              <a:t>7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69" name="Text Box 57"/>
          <p:cNvSpPr txBox="1">
            <a:spLocks noChangeArrowheads="1"/>
          </p:cNvSpPr>
          <p:nvPr/>
        </p:nvSpPr>
        <p:spPr bwMode="auto">
          <a:xfrm>
            <a:off x="449580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DFAFFF"/>
                </a:solidFill>
                <a:latin typeface="Times New Roman" panose="02020603050405020304" pitchFamily="18" charset="0"/>
              </a:rPr>
              <a:t>12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70" name="Text Box 58"/>
          <p:cNvSpPr txBox="1">
            <a:spLocks noChangeArrowheads="1"/>
          </p:cNvSpPr>
          <p:nvPr/>
        </p:nvSpPr>
        <p:spPr bwMode="auto">
          <a:xfrm>
            <a:off x="1905000" y="2743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DFAFFF"/>
                </a:solidFill>
                <a:latin typeface="Times New Roman" panose="02020603050405020304" pitchFamily="18" charset="0"/>
              </a:rPr>
              <a:t>18</a:t>
            </a:r>
            <a:endParaRPr kumimoji="1" lang="en-US" altLang="zh-CN" sz="32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3771" name="Text Box 59"/>
          <p:cNvSpPr txBox="1">
            <a:spLocks noChangeArrowheads="1"/>
          </p:cNvSpPr>
          <p:nvPr/>
        </p:nvSpPr>
        <p:spPr bwMode="auto">
          <a:xfrm>
            <a:off x="3733800" y="1371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DFAFFF"/>
                </a:solidFill>
                <a:latin typeface="Times New Roman" panose="02020603050405020304" pitchFamily="18" charset="0"/>
              </a:rPr>
              <a:t>19</a:t>
            </a:r>
            <a:endParaRPr kumimoji="1" lang="en-US" altLang="zh-CN" sz="240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88521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3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4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4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3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3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3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1" dur="500"/>
                                        <p:tgtEl>
                                          <p:spTgt spid="243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4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0" dur="500"/>
                                        <p:tgtEl>
                                          <p:spTgt spid="243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43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24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43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8" dur="500"/>
                                        <p:tgtEl>
                                          <p:spTgt spid="243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4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7" dur="500"/>
                                        <p:tgtEl>
                                          <p:spTgt spid="243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4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6" dur="500"/>
                                        <p:tgtEl>
                                          <p:spTgt spid="243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3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5" dur="500"/>
                                        <p:tgtEl>
                                          <p:spTgt spid="243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4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4" dur="500"/>
                                        <p:tgtEl>
                                          <p:spTgt spid="24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243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6" dur="500"/>
                                        <p:tgtEl>
                                          <p:spTgt spid="24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43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5" dur="500"/>
                                        <p:tgtEl>
                                          <p:spTgt spid="243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44" grpId="0" animBg="1" autoUpdateAnimBg="0"/>
      <p:bldP spid="243745" grpId="0" animBg="1"/>
      <p:bldP spid="243746" grpId="0" animBg="1" autoUpdateAnimBg="0"/>
      <p:bldP spid="243747" grpId="0" animBg="1"/>
      <p:bldP spid="243748" grpId="0" animBg="1" autoUpdateAnimBg="0"/>
      <p:bldP spid="243749" grpId="0" animBg="1"/>
      <p:bldP spid="243750" grpId="0" animBg="1" autoUpdateAnimBg="0"/>
      <p:bldP spid="243751" grpId="0" animBg="1"/>
      <p:bldP spid="243752" grpId="0" animBg="1" autoUpdateAnimBg="0"/>
      <p:bldP spid="243753" grpId="0" animBg="1"/>
      <p:bldP spid="243754" grpId="0" animBg="1" autoUpdateAnimBg="0"/>
      <p:bldP spid="243755" grpId="0" animBg="1"/>
      <p:bldP spid="243756" grpId="0" animBg="1" autoUpdateAnimBg="0"/>
      <p:bldP spid="243757" grpId="0" autoUpdateAnimBg="0"/>
      <p:bldP spid="243758" grpId="0" autoUpdateAnimBg="0"/>
      <p:bldP spid="243759" grpId="0" autoUpdateAnimBg="0"/>
      <p:bldP spid="243760" grpId="0" autoUpdateAnimBg="0"/>
      <p:bldP spid="243761" grpId="0" autoUpdateAnimBg="0"/>
      <p:bldP spid="243762" grpId="0" autoUpdateAnimBg="0"/>
      <p:bldP spid="243763" grpId="0" autoUpdateAnimBg="0"/>
      <p:bldP spid="243764" grpId="0" animBg="1"/>
      <p:bldP spid="243765" grpId="0" animBg="1"/>
      <p:bldP spid="243766" grpId="0" animBg="1"/>
      <p:bldP spid="243767" grpId="0" animBg="1"/>
      <p:bldP spid="243768" grpId="0" autoUpdateAnimBg="0"/>
      <p:bldP spid="243769" grpId="0" autoUpdateAnimBg="0"/>
      <p:bldP spid="243770" grpId="0" autoUpdateAnimBg="0"/>
      <p:bldP spid="24377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323850" y="2852663"/>
            <a:ext cx="8382000" cy="2582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BADE78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762000" indent="-762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525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初始状态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： 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U ={u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}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 ∈V 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），  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TE={  };</a:t>
            </a:r>
          </a:p>
          <a:p>
            <a:pPr fontAlgn="base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从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E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中选择顶点分别属于</a:t>
            </a:r>
            <a:r>
              <a:rPr lang="en-US" altLang="zh-CN" sz="2600" b="1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600" b="1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600" b="1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V-U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两个集合、且</a:t>
            </a:r>
            <a:r>
              <a:rPr lang="zh-CN" altLang="en-US" sz="2600" b="1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权值最小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的边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 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，将顶点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归并到集合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中，边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u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, v</a:t>
            </a:r>
            <a:r>
              <a:rPr lang="en-US" altLang="zh-CN" sz="2600" b="1" baseline="-25000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归并到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中；</a:t>
            </a:r>
          </a:p>
          <a:p>
            <a:pPr fontAlgn="base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直到</a:t>
            </a:r>
            <a:r>
              <a:rPr lang="en-US" altLang="zh-CN" sz="2600" b="1" dirty="0" smtClean="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U=V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为止。此时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TE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中必有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n-1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条边，</a:t>
            </a:r>
          </a:p>
          <a:p>
            <a:pPr fontAlgn="base">
              <a:lnSpc>
                <a:spcPct val="105000"/>
              </a:lnSpc>
              <a:spcBef>
                <a:spcPts val="0"/>
              </a:spcBef>
              <a:spcAft>
                <a:spcPct val="0"/>
              </a:spcAft>
            </a:pP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＝（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V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{TE}</a:t>
            </a:r>
            <a:r>
              <a:rPr lang="zh-CN" altLang="en-US" sz="2600" b="1" dirty="0" smtClean="0">
                <a:solidFill>
                  <a:srgbClr val="000000"/>
                </a:solidFill>
                <a:ea typeface="楷体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sz="26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就是最小生成树。</a:t>
            </a:r>
          </a:p>
        </p:txBody>
      </p:sp>
      <p:sp>
        <p:nvSpPr>
          <p:cNvPr id="139267" name="Rectangle 3"/>
          <p:cNvSpPr>
            <a:spLocks noChangeArrowheads="1"/>
          </p:cNvSpPr>
          <p:nvPr/>
        </p:nvSpPr>
        <p:spPr bwMode="auto">
          <a:xfrm>
            <a:off x="395536" y="1340694"/>
            <a:ext cx="8223250" cy="90794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设：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 =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 , 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是个连通网，</a:t>
            </a: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另设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为最小生成树的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顶点集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TE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为最小生成树的</a:t>
            </a:r>
            <a:r>
              <a:rPr kumimoji="1" lang="zh-CN" altLang="en-US" sz="24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边集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sp>
        <p:nvSpPr>
          <p:cNvPr id="139268" name="Rectangle 4"/>
          <p:cNvSpPr>
            <a:spLocks noChangeArrowheads="1"/>
          </p:cNvSpPr>
          <p:nvPr/>
        </p:nvSpPr>
        <p:spPr bwMode="auto">
          <a:xfrm>
            <a:off x="323850" y="2276599"/>
            <a:ext cx="1792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构造步骤</a:t>
            </a:r>
            <a:r>
              <a:rPr kumimoji="1" lang="en-US" altLang="zh-CN" sz="2800" b="1" dirty="0" smtClean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764431"/>
            <a:ext cx="3527425" cy="433388"/>
          </a:xfrm>
        </p:spPr>
        <p:txBody>
          <a:bodyPr/>
          <a:lstStyle/>
          <a:p>
            <a:pPr algn="l"/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普里姆</a:t>
            </a:r>
            <a:r>
              <a:rPr lang="zh-CN" altLang="en-US" sz="2800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Prim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r>
              <a:rPr lang="zh-CN" altLang="en-US" sz="2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算法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323850" y="116632"/>
            <a:ext cx="64801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spcBef>
                <a:spcPct val="0"/>
              </a:spcBef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spcAft>
                <a:spcPct val="0"/>
              </a:spcAft>
            </a:pPr>
            <a:r>
              <a:rPr lang="en-US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求最小生成树</a:t>
            </a:r>
            <a:r>
              <a:rPr lang="en-US" altLang="zh-CN" sz="3200" b="1" dirty="0" smtClean="0">
                <a:solidFill>
                  <a:srgbClr val="FF0000"/>
                </a:solidFill>
                <a:ea typeface="黑体" panose="02010609060101010101" pitchFamily="49" charset="-122"/>
              </a:rPr>
              <a:t>——</a:t>
            </a:r>
            <a:r>
              <a:rPr lang="zh-CN" altLang="en-US" sz="3200" b="1" dirty="0" smtClea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普里姆算法</a:t>
            </a:r>
            <a:endParaRPr lang="zh-CN" altLang="en-US" sz="3200" dirty="0" smtClean="0">
              <a:solidFill>
                <a:srgbClr val="0000CC"/>
              </a:solidFill>
              <a:ea typeface="仿宋_GB2312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96874" y="5409961"/>
            <a:ext cx="8495605" cy="133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关键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如何找到连接</a:t>
            </a:r>
            <a:r>
              <a:rPr lang="en-US" altLang="zh-CN" sz="2800" b="1" i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800" b="1" i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3333CC"/>
                </a:solidFill>
                <a:latin typeface="Times New Roman" panose="02020603050405020304" pitchFamily="18" charset="0"/>
              </a:rPr>
              <a:t>的最短边？</a:t>
            </a:r>
            <a:endParaRPr lang="en-US" altLang="zh-CN" sz="2800" b="1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  <a:p>
            <a:pPr algn="just" eaLnBrk="0" fontAlgn="base" hangingPunct="0">
              <a:spcBef>
                <a:spcPts val="280"/>
              </a:spcBef>
              <a:spcAft>
                <a:spcPct val="0"/>
              </a:spcAft>
            </a:pP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利用</a:t>
            </a:r>
            <a:r>
              <a:rPr lang="en-US" altLang="zh-CN" sz="2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MST</a:t>
            </a:r>
            <a:r>
              <a:rPr lang="zh-CN" alt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性质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5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P173</a:t>
            </a:r>
            <a:r>
              <a:rPr lang="en-US" altLang="zh-CN" sz="25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构造</a:t>
            </a:r>
            <a:r>
              <a:rPr lang="zh-CN" altLang="en-US" sz="2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候选最短边集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：对应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中的每个顶点，保留从该顶点到</a:t>
            </a:r>
            <a:r>
              <a:rPr lang="en-US" altLang="zh-CN" sz="25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sz="25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中的各顶点的最短边</a:t>
            </a:r>
            <a:r>
              <a:rPr lang="zh-CN" altLang="en-US" sz="25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en-US" altLang="zh-CN" sz="2500" b="1" dirty="0" smtClean="0">
              <a:solidFill>
                <a:srgbClr val="3333CC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9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uild="p" autoUpdateAnimBg="0"/>
      <p:bldP spid="139267" grpId="0" build="p" autoUpdateAnimBg="0"/>
      <p:bldP spid="13926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219200" y="1173163"/>
            <a:ext cx="5715000" cy="4389437"/>
            <a:chOff x="768" y="739"/>
            <a:chExt cx="3600" cy="2765"/>
          </a:xfrm>
        </p:grpSpPr>
        <p:sp>
          <p:nvSpPr>
            <p:cNvPr id="252931" name="Oval 3"/>
            <p:cNvSpPr>
              <a:spLocks noChangeArrowheads="1"/>
            </p:cNvSpPr>
            <p:nvPr/>
          </p:nvSpPr>
          <p:spPr bwMode="auto">
            <a:xfrm>
              <a:off x="1152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2" name="Oval 4"/>
            <p:cNvSpPr>
              <a:spLocks noChangeArrowheads="1"/>
            </p:cNvSpPr>
            <p:nvPr/>
          </p:nvSpPr>
          <p:spPr bwMode="auto">
            <a:xfrm>
              <a:off x="2928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b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3" name="Oval 5"/>
            <p:cNvSpPr>
              <a:spLocks noChangeArrowheads="1"/>
            </p:cNvSpPr>
            <p:nvPr/>
          </p:nvSpPr>
          <p:spPr bwMode="auto">
            <a:xfrm>
              <a:off x="4032" y="139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4" name="Oval 6"/>
            <p:cNvSpPr>
              <a:spLocks noChangeArrowheads="1"/>
            </p:cNvSpPr>
            <p:nvPr/>
          </p:nvSpPr>
          <p:spPr bwMode="auto">
            <a:xfrm>
              <a:off x="3072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d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5" name="Oval 7"/>
            <p:cNvSpPr>
              <a:spLocks noChangeArrowheads="1"/>
            </p:cNvSpPr>
            <p:nvPr/>
          </p:nvSpPr>
          <p:spPr bwMode="auto">
            <a:xfrm>
              <a:off x="2016" y="187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6" name="Oval 8"/>
            <p:cNvSpPr>
              <a:spLocks noChangeArrowheads="1"/>
            </p:cNvSpPr>
            <p:nvPr/>
          </p:nvSpPr>
          <p:spPr bwMode="auto">
            <a:xfrm>
              <a:off x="768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7" name="Oval 9"/>
            <p:cNvSpPr>
              <a:spLocks noChangeArrowheads="1"/>
            </p:cNvSpPr>
            <p:nvPr/>
          </p:nvSpPr>
          <p:spPr bwMode="auto">
            <a:xfrm>
              <a:off x="2208" y="316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600" b="1" smtClean="0">
                  <a:solidFill>
                    <a:srgbClr val="000000"/>
                  </a:solidFill>
                  <a:latin typeface="Times New Roman" pitchFamily="18" charset="0"/>
                </a:rPr>
                <a:t>f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38" name="Line 10"/>
            <p:cNvSpPr>
              <a:spLocks noChangeShapeType="1"/>
            </p:cNvSpPr>
            <p:nvPr/>
          </p:nvSpPr>
          <p:spPr bwMode="auto">
            <a:xfrm>
              <a:off x="1488" y="1056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39" name="Line 11"/>
            <p:cNvSpPr>
              <a:spLocks noChangeShapeType="1"/>
            </p:cNvSpPr>
            <p:nvPr/>
          </p:nvSpPr>
          <p:spPr bwMode="auto">
            <a:xfrm>
              <a:off x="1440" y="1152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0" name="Line 12"/>
            <p:cNvSpPr>
              <a:spLocks noChangeShapeType="1"/>
            </p:cNvSpPr>
            <p:nvPr/>
          </p:nvSpPr>
          <p:spPr bwMode="auto">
            <a:xfrm flipH="1">
              <a:off x="2304" y="1152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1" name="Line 13"/>
            <p:cNvSpPr>
              <a:spLocks noChangeShapeType="1"/>
            </p:cNvSpPr>
            <p:nvPr/>
          </p:nvSpPr>
          <p:spPr bwMode="auto">
            <a:xfrm flipH="1">
              <a:off x="960" y="1152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2" name="Line 14"/>
            <p:cNvSpPr>
              <a:spLocks noChangeShapeType="1"/>
            </p:cNvSpPr>
            <p:nvPr/>
          </p:nvSpPr>
          <p:spPr bwMode="auto">
            <a:xfrm flipV="1">
              <a:off x="1104" y="2112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3" name="Line 15"/>
            <p:cNvSpPr>
              <a:spLocks noChangeShapeType="1"/>
            </p:cNvSpPr>
            <p:nvPr/>
          </p:nvSpPr>
          <p:spPr bwMode="auto">
            <a:xfrm>
              <a:off x="2352" y="2112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4" name="Line 16"/>
            <p:cNvSpPr>
              <a:spLocks noChangeShapeType="1"/>
            </p:cNvSpPr>
            <p:nvPr/>
          </p:nvSpPr>
          <p:spPr bwMode="auto">
            <a:xfrm>
              <a:off x="3264" y="1056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5" name="Line 17"/>
            <p:cNvSpPr>
              <a:spLocks noChangeShapeType="1"/>
            </p:cNvSpPr>
            <p:nvPr/>
          </p:nvSpPr>
          <p:spPr bwMode="auto">
            <a:xfrm flipH="1">
              <a:off x="3360" y="1680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6" name="Line 18"/>
            <p:cNvSpPr>
              <a:spLocks noChangeShapeType="1"/>
            </p:cNvSpPr>
            <p:nvPr/>
          </p:nvSpPr>
          <p:spPr bwMode="auto">
            <a:xfrm>
              <a:off x="3120" y="1200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7" name="Line 19"/>
            <p:cNvSpPr>
              <a:spLocks noChangeShapeType="1"/>
            </p:cNvSpPr>
            <p:nvPr/>
          </p:nvSpPr>
          <p:spPr bwMode="auto">
            <a:xfrm>
              <a:off x="1056" y="2736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8" name="Line 20"/>
            <p:cNvSpPr>
              <a:spLocks noChangeShapeType="1"/>
            </p:cNvSpPr>
            <p:nvPr/>
          </p:nvSpPr>
          <p:spPr bwMode="auto">
            <a:xfrm flipH="1">
              <a:off x="2544" y="2736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30000"/>
                </a:spcBef>
                <a:spcAft>
                  <a:spcPct val="0"/>
                </a:spcAft>
              </a:pPr>
              <a:endParaRPr kumimoji="1" lang="zh-CN" altLang="en-US" sz="2400" b="1" smtClean="0">
                <a:solidFill>
                  <a:srgbClr val="009900"/>
                </a:solidFill>
                <a:latin typeface="Times New Roman" pitchFamily="18" charset="0"/>
                <a:ea typeface="仿宋_GB2312" pitchFamily="49" charset="-122"/>
              </a:endParaRPr>
            </a:p>
          </p:txBody>
        </p:sp>
        <p:sp>
          <p:nvSpPr>
            <p:cNvPr id="252949" name="Text Box 21"/>
            <p:cNvSpPr txBox="1">
              <a:spLocks noChangeArrowheads="1"/>
            </p:cNvSpPr>
            <p:nvPr/>
          </p:nvSpPr>
          <p:spPr bwMode="auto">
            <a:xfrm>
              <a:off x="1910" y="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19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50" name="Text Box 22"/>
            <p:cNvSpPr txBox="1">
              <a:spLocks noChangeArrowheads="1"/>
            </p:cNvSpPr>
            <p:nvPr/>
          </p:nvSpPr>
          <p:spPr bwMode="auto">
            <a:xfrm>
              <a:off x="3504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51" name="Text Box 23"/>
            <p:cNvSpPr txBox="1">
              <a:spLocks noChangeArrowheads="1"/>
            </p:cNvSpPr>
            <p:nvPr/>
          </p:nvSpPr>
          <p:spPr bwMode="auto">
            <a:xfrm>
              <a:off x="1680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  <a:endParaRPr kumimoji="1" lang="en-US" altLang="zh-CN" sz="2400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2952" name="Text Box 24"/>
            <p:cNvSpPr txBox="1">
              <a:spLocks noChangeArrowheads="1"/>
            </p:cNvSpPr>
            <p:nvPr/>
          </p:nvSpPr>
          <p:spPr bwMode="auto">
            <a:xfrm>
              <a:off x="768" y="15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252953" name="Text Box 25"/>
            <p:cNvSpPr txBox="1">
              <a:spLocks noChangeArrowheads="1"/>
            </p:cNvSpPr>
            <p:nvPr/>
          </p:nvSpPr>
          <p:spPr bwMode="auto">
            <a:xfrm>
              <a:off x="1430" y="29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27</a:t>
              </a:r>
            </a:p>
          </p:txBody>
        </p:sp>
        <p:sp>
          <p:nvSpPr>
            <p:cNvPr id="252954" name="Text Box 26"/>
            <p:cNvSpPr txBox="1">
              <a:spLocks noChangeArrowheads="1"/>
            </p:cNvSpPr>
            <p:nvPr/>
          </p:nvSpPr>
          <p:spPr bwMode="auto">
            <a:xfrm>
              <a:off x="1382" y="20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52955" name="Text Box 27"/>
            <p:cNvSpPr txBox="1">
              <a:spLocks noChangeArrowheads="1"/>
            </p:cNvSpPr>
            <p:nvPr/>
          </p:nvSpPr>
          <p:spPr bwMode="auto">
            <a:xfrm>
              <a:off x="2534" y="19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52956" name="Text Box 28"/>
            <p:cNvSpPr txBox="1">
              <a:spLocks noChangeArrowheads="1"/>
            </p:cNvSpPr>
            <p:nvPr/>
          </p:nvSpPr>
          <p:spPr bwMode="auto">
            <a:xfrm>
              <a:off x="2688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21</a:t>
              </a:r>
            </a:p>
          </p:txBody>
        </p:sp>
        <p:sp>
          <p:nvSpPr>
            <p:cNvPr id="252957" name="Text Box 29"/>
            <p:cNvSpPr txBox="1">
              <a:spLocks noChangeArrowheads="1"/>
            </p:cNvSpPr>
            <p:nvPr/>
          </p:nvSpPr>
          <p:spPr bwMode="auto">
            <a:xfrm>
              <a:off x="369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52958" name="Text Box 30"/>
            <p:cNvSpPr txBox="1">
              <a:spLocks noChangeArrowheads="1"/>
            </p:cNvSpPr>
            <p:nvPr/>
          </p:nvSpPr>
          <p:spPr bwMode="auto">
            <a:xfrm>
              <a:off x="2400" y="11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252959" name="Text Box 31"/>
            <p:cNvSpPr txBox="1">
              <a:spLocks noChangeArrowheads="1"/>
            </p:cNvSpPr>
            <p:nvPr/>
          </p:nvSpPr>
          <p:spPr bwMode="auto">
            <a:xfrm>
              <a:off x="3158" y="15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3200" smtClean="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</a:p>
          </p:txBody>
        </p:sp>
      </p:grpSp>
      <p:sp>
        <p:nvSpPr>
          <p:cNvPr id="252961" name="Oval 33"/>
          <p:cNvSpPr>
            <a:spLocks noChangeArrowheads="1"/>
          </p:cNvSpPr>
          <p:nvPr/>
        </p:nvSpPr>
        <p:spPr bwMode="auto">
          <a:xfrm>
            <a:off x="18288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a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62" name="Line 34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63" name="Oval 35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e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64" name="Line 36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65" name="Oval 37"/>
          <p:cNvSpPr>
            <a:spLocks noChangeArrowheads="1"/>
          </p:cNvSpPr>
          <p:nvPr/>
        </p:nvSpPr>
        <p:spPr bwMode="auto">
          <a:xfrm>
            <a:off x="48768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d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66" name="Line 38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67" name="Oval 39"/>
          <p:cNvSpPr>
            <a:spLocks noChangeArrowheads="1"/>
          </p:cNvSpPr>
          <p:nvPr/>
        </p:nvSpPr>
        <p:spPr bwMode="auto">
          <a:xfrm>
            <a:off x="6400800" y="2209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c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68" name="Line 40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69" name="Oval 41"/>
          <p:cNvSpPr>
            <a:spLocks noChangeArrowheads="1"/>
          </p:cNvSpPr>
          <p:nvPr/>
        </p:nvSpPr>
        <p:spPr bwMode="auto">
          <a:xfrm>
            <a:off x="46482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b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0" name="Line 42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71" name="Oval 43"/>
          <p:cNvSpPr>
            <a:spLocks noChangeArrowheads="1"/>
          </p:cNvSpPr>
          <p:nvPr/>
        </p:nvSpPr>
        <p:spPr bwMode="auto">
          <a:xfrm>
            <a:off x="12192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g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2" name="Line 44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73" name="Oval 45"/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600" b="1" smtClean="0">
                <a:solidFill>
                  <a:srgbClr val="800000"/>
                </a:solidFill>
                <a:latin typeface="Times New Roman" pitchFamily="18" charset="0"/>
              </a:rPr>
              <a:t>f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4" name="Text Box 46"/>
          <p:cNvSpPr txBox="1">
            <a:spLocks noChangeArrowheads="1"/>
          </p:cNvSpPr>
          <p:nvPr/>
        </p:nvSpPr>
        <p:spPr bwMode="auto">
          <a:xfrm>
            <a:off x="268605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smtClean="0">
                <a:solidFill>
                  <a:srgbClr val="FF0000"/>
                </a:solidFill>
                <a:latin typeface="Times New Roman" pitchFamily="18" charset="0"/>
              </a:rPr>
              <a:t>14</a:t>
            </a:r>
            <a:endParaRPr kumimoji="1" lang="en-US" altLang="zh-CN" sz="2400" smtClean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52975" name="Text Box 47"/>
          <p:cNvSpPr txBox="1">
            <a:spLocks noChangeArrowheads="1"/>
          </p:cNvSpPr>
          <p:nvPr/>
        </p:nvSpPr>
        <p:spPr bwMode="auto">
          <a:xfrm>
            <a:off x="4038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itchFamily="18" charset="0"/>
              </a:rPr>
              <a:t>8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6" name="Text Box 48"/>
          <p:cNvSpPr txBox="1">
            <a:spLocks noChangeArrowheads="1"/>
          </p:cNvSpPr>
          <p:nvPr/>
        </p:nvSpPr>
        <p:spPr bwMode="auto">
          <a:xfrm>
            <a:off x="5562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itchFamily="18" charset="0"/>
              </a:rPr>
              <a:t>5</a:t>
            </a:r>
            <a:endParaRPr kumimoji="1" lang="en-US" altLang="zh-CN" sz="24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7" name="Text Box 49"/>
          <p:cNvSpPr txBox="1">
            <a:spLocks noChangeArrowheads="1"/>
          </p:cNvSpPr>
          <p:nvPr/>
        </p:nvSpPr>
        <p:spPr bwMode="auto">
          <a:xfrm>
            <a:off x="5861050" y="3352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itchFamily="18" charset="0"/>
              </a:rPr>
              <a:t>3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78" name="Text Box 50"/>
          <p:cNvSpPr txBox="1">
            <a:spLocks noChangeArrowheads="1"/>
          </p:cNvSpPr>
          <p:nvPr/>
        </p:nvSpPr>
        <p:spPr bwMode="auto">
          <a:xfrm>
            <a:off x="2209800" y="3200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itchFamily="18" charset="0"/>
              </a:rPr>
              <a:t>16</a:t>
            </a:r>
          </a:p>
        </p:txBody>
      </p:sp>
      <p:sp>
        <p:nvSpPr>
          <p:cNvPr id="252979" name="Text Box 51"/>
          <p:cNvSpPr txBox="1">
            <a:spLocks noChangeArrowheads="1"/>
          </p:cNvSpPr>
          <p:nvPr/>
        </p:nvSpPr>
        <p:spPr bwMode="auto">
          <a:xfrm>
            <a:off x="4286250" y="4648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smtClean="0">
                <a:solidFill>
                  <a:srgbClr val="FF0000"/>
                </a:solidFill>
                <a:latin typeface="Times New Roman" pitchFamily="18" charset="0"/>
              </a:rPr>
              <a:t>21</a:t>
            </a:r>
            <a:endParaRPr kumimoji="1" lang="en-US" altLang="zh-CN" sz="320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80" name="Text Box 52"/>
          <p:cNvSpPr txBox="1">
            <a:spLocks noChangeArrowheads="1"/>
          </p:cNvSpPr>
          <p:nvPr/>
        </p:nvSpPr>
        <p:spPr bwMode="auto">
          <a:xfrm>
            <a:off x="323850" y="58054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82"/>
                </a:solidFill>
                <a:latin typeface="Times New Roman" pitchFamily="18" charset="0"/>
                <a:ea typeface="楷体_GB2312" pitchFamily="49" charset="-122"/>
              </a:rPr>
              <a:t>所得生成树权值和</a:t>
            </a:r>
            <a:endParaRPr kumimoji="1" lang="zh-CN" altLang="en-US" sz="2800" b="1" smtClean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52981" name="Text Box 53"/>
          <p:cNvSpPr txBox="1">
            <a:spLocks noChangeArrowheads="1"/>
          </p:cNvSpPr>
          <p:nvPr/>
        </p:nvSpPr>
        <p:spPr bwMode="auto">
          <a:xfrm>
            <a:off x="3276600" y="5805488"/>
            <a:ext cx="382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smtClean="0">
                <a:solidFill>
                  <a:srgbClr val="000082"/>
                </a:solidFill>
                <a:latin typeface="Times New Roman" pitchFamily="18" charset="0"/>
              </a:rPr>
              <a:t>= 14+8+3+5+16+21 = 67</a:t>
            </a:r>
            <a:endParaRPr kumimoji="1" lang="en-US" altLang="zh-CN" sz="2800" b="1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2982" name="Line 54"/>
          <p:cNvSpPr>
            <a:spLocks noChangeShapeType="1"/>
          </p:cNvSpPr>
          <p:nvPr/>
        </p:nvSpPr>
        <p:spPr bwMode="auto">
          <a:xfrm flipH="1">
            <a:off x="1524000" y="1905000"/>
            <a:ext cx="457200" cy="20574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3" name="Line 55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4" name="Line 56"/>
          <p:cNvSpPr>
            <a:spLocks noChangeShapeType="1"/>
          </p:cNvSpPr>
          <p:nvPr/>
        </p:nvSpPr>
        <p:spPr bwMode="auto">
          <a:xfrm>
            <a:off x="2362200" y="1676400"/>
            <a:ext cx="2286000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5" name="Line 57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6" name="Line 58"/>
          <p:cNvSpPr>
            <a:spLocks noChangeShapeType="1"/>
          </p:cNvSpPr>
          <p:nvPr/>
        </p:nvSpPr>
        <p:spPr bwMode="auto">
          <a:xfrm flipH="1">
            <a:off x="3657600" y="1828800"/>
            <a:ext cx="1066800" cy="1219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7" name="Line 59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8" name="Line 60"/>
          <p:cNvSpPr>
            <a:spLocks noChangeShapeType="1"/>
          </p:cNvSpPr>
          <p:nvPr/>
        </p:nvSpPr>
        <p:spPr bwMode="auto">
          <a:xfrm>
            <a:off x="4953000" y="1828800"/>
            <a:ext cx="152400" cy="1981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89" name="Line 61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90" name="Line 62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91" name="Line 63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252992" name="Line 64"/>
          <p:cNvSpPr>
            <a:spLocks noChangeShapeType="1"/>
          </p:cNvSpPr>
          <p:nvPr/>
        </p:nvSpPr>
        <p:spPr bwMode="auto">
          <a:xfrm>
            <a:off x="1676400" y="4343400"/>
            <a:ext cx="18288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30000"/>
              </a:spcBef>
              <a:spcAft>
                <a:spcPct val="0"/>
              </a:spcAft>
            </a:pPr>
            <a:endParaRPr kumimoji="1" lang="zh-CN" altLang="en-US" sz="2400" b="1" smtClean="0">
              <a:solidFill>
                <a:srgbClr val="009900"/>
              </a:solidFill>
              <a:latin typeface="Times New Roman" pitchFamily="18" charset="0"/>
              <a:ea typeface="仿宋_GB2312" pitchFamily="49" charset="-122"/>
            </a:endParaRP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381000" y="749647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Prim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</a:rPr>
              <a:t>算法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0" name="Text Box 8"/>
          <p:cNvSpPr txBox="1">
            <a:spLocks noChangeArrowheads="1"/>
          </p:cNvSpPr>
          <p:nvPr/>
        </p:nvSpPr>
        <p:spPr bwMode="auto">
          <a:xfrm>
            <a:off x="1752600" y="116632"/>
            <a:ext cx="5837238" cy="641350"/>
          </a:xfrm>
          <a:prstGeom prst="rect">
            <a:avLst/>
          </a:prstGeom>
          <a:noFill/>
          <a:ln>
            <a:noFill/>
          </a:ln>
          <a:effectLst>
            <a:outerShdw dist="28398" dir="1593903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应用举例</a:t>
            </a:r>
            <a:r>
              <a:rPr lang="en-US" altLang="zh-CN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2697063434"/>
      </p:ext>
    </p:extLst>
  </p:cSld>
  <p:clrMapOvr>
    <a:masterClrMapping/>
  </p:clrMapOvr>
  <p:transition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5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52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2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52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2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5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5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52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5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2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5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252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52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252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52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52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2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5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5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252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52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25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25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2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52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61" grpId="0" animBg="1" autoUpdateAnimBg="0"/>
      <p:bldP spid="252962" grpId="0" animBg="1"/>
      <p:bldP spid="252963" grpId="0" animBg="1" autoUpdateAnimBg="0"/>
      <p:bldP spid="252964" grpId="0" animBg="1"/>
      <p:bldP spid="252965" grpId="0" animBg="1" autoUpdateAnimBg="0"/>
      <p:bldP spid="252966" grpId="0" animBg="1"/>
      <p:bldP spid="252967" grpId="0" animBg="1" autoUpdateAnimBg="0"/>
      <p:bldP spid="252968" grpId="0" animBg="1"/>
      <p:bldP spid="252969" grpId="0" animBg="1" autoUpdateAnimBg="0"/>
      <p:bldP spid="252970" grpId="0" animBg="1"/>
      <p:bldP spid="252971" grpId="0" animBg="1" autoUpdateAnimBg="0"/>
      <p:bldP spid="252972" grpId="0" animBg="1"/>
      <p:bldP spid="252973" grpId="0" animBg="1" autoUpdateAnimBg="0"/>
      <p:bldP spid="252974" grpId="0" autoUpdateAnimBg="0"/>
      <p:bldP spid="252975" grpId="0" autoUpdateAnimBg="0"/>
      <p:bldP spid="252976" grpId="0" autoUpdateAnimBg="0"/>
      <p:bldP spid="252977" grpId="0" autoUpdateAnimBg="0"/>
      <p:bldP spid="252978" grpId="0" autoUpdateAnimBg="0"/>
      <p:bldP spid="252979" grpId="0" autoUpdateAnimBg="0"/>
      <p:bldP spid="252980" grpId="0" autoUpdateAnimBg="0"/>
      <p:bldP spid="252981" grpId="0" autoUpdateAnimBg="0"/>
      <p:bldP spid="252982" grpId="0" animBg="1"/>
      <p:bldP spid="252983" grpId="0" animBg="1"/>
      <p:bldP spid="252984" grpId="0" animBg="1"/>
      <p:bldP spid="252985" grpId="0" animBg="1"/>
      <p:bldP spid="252986" grpId="0" animBg="1"/>
      <p:bldP spid="252987" grpId="0" animBg="1"/>
      <p:bldP spid="252988" grpId="0" animBg="1"/>
      <p:bldP spid="252989" grpId="0" animBg="1"/>
      <p:bldP spid="252990" grpId="0" animBg="1"/>
      <p:bldP spid="252991" grpId="0" animBg="1"/>
      <p:bldP spid="252992" grpId="0" animBg="1"/>
    </p:bldLst>
  </p:timing>
</p:sld>
</file>

<file path=ppt/theme/theme1.xml><?xml version="1.0" encoding="utf-8"?>
<a:theme xmlns:a="http://schemas.openxmlformats.org/drawingml/2006/main" name="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5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商务型PPT模板">
  <a:themeElements>
    <a:clrScheme name="商务型PPT模板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商务型PPT模板">
      <a:majorFont>
        <a:latin typeface="Verdana"/>
        <a:ea typeface="宋体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7" dist="17961" dir="2700000">
            <a:schemeClr val="tx1">
              <a:gamma/>
              <a:shade val="60000"/>
              <a:invGamma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商务型PPT模板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商务型PPT模板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默认设计模板">
  <a:themeElements>
    <a:clrScheme name="默认设计模板 14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00CC"/>
      </a:accent1>
      <a:accent2>
        <a:srgbClr val="0000CC"/>
      </a:accent2>
      <a:accent3>
        <a:srgbClr val="FFFFFF"/>
      </a:accent3>
      <a:accent4>
        <a:srgbClr val="000000"/>
      </a:accent4>
      <a:accent5>
        <a:srgbClr val="AAAAE2"/>
      </a:accent5>
      <a:accent6>
        <a:srgbClr val="0000B9"/>
      </a:accent6>
      <a:hlink>
        <a:srgbClr val="CC0000"/>
      </a:hlink>
      <a:folHlink>
        <a:srgbClr val="3333FF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009900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000066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00CC"/>
        </a:accent1>
        <a:accent2>
          <a:srgbClr val="0000CC"/>
        </a:accent2>
        <a:accent3>
          <a:srgbClr val="FFFFFF"/>
        </a:accent3>
        <a:accent4>
          <a:srgbClr val="000000"/>
        </a:accent4>
        <a:accent5>
          <a:srgbClr val="AAAAE2"/>
        </a:accent5>
        <a:accent6>
          <a:srgbClr val="0000B9"/>
        </a:accent6>
        <a:hlink>
          <a:srgbClr val="CC0000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2233</TotalTime>
  <Words>4108</Words>
  <Application>Microsoft Office PowerPoint</Application>
  <PresentationFormat>全屏显示(4:3)</PresentationFormat>
  <Paragraphs>1407</Paragraphs>
  <Slides>52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52</vt:i4>
      </vt:variant>
    </vt:vector>
  </HeadingPairs>
  <TitlesOfParts>
    <vt:vector size="73" baseType="lpstr">
      <vt:lpstr>Monotype Sorts</vt:lpstr>
      <vt:lpstr>仿宋_GB2312</vt:lpstr>
      <vt:lpstr>黑体</vt:lpstr>
      <vt:lpstr>华文行楷</vt:lpstr>
      <vt:lpstr>华文楷体</vt:lpstr>
      <vt:lpstr>楷体_GB2312</vt:lpstr>
      <vt:lpstr>隶书</vt:lpstr>
      <vt:lpstr>宋体</vt:lpstr>
      <vt:lpstr>Angsana New</vt:lpstr>
      <vt:lpstr>Arial</vt:lpstr>
      <vt:lpstr>Calibri</vt:lpstr>
      <vt:lpstr>Times New Roman</vt:lpstr>
      <vt:lpstr>Verdana</vt:lpstr>
      <vt:lpstr>Wingdings</vt:lpstr>
      <vt:lpstr>商务型PPT模板</vt:lpstr>
      <vt:lpstr>1_商务型PPT模板</vt:lpstr>
      <vt:lpstr>5_默认设计模板</vt:lpstr>
      <vt:lpstr>2_商务型PPT模板</vt:lpstr>
      <vt:lpstr>6_默认设计模板</vt:lpstr>
      <vt:lpstr>剪辑</vt:lpstr>
      <vt:lpstr>Microsoft 公式 3.0</vt:lpstr>
      <vt:lpstr>PowerPoint 演示文稿</vt:lpstr>
      <vt:lpstr>1. 求图的生成树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普里姆（Prim）算法</vt:lpstr>
      <vt:lpstr>PowerPoint 演示文稿</vt:lpstr>
      <vt:lpstr>具体示例：</vt:lpstr>
      <vt:lpstr>PowerPoint 演示文稿</vt:lpstr>
      <vt:lpstr>教学内容</vt:lpstr>
      <vt:lpstr>7.5   有向无环图及其应用</vt:lpstr>
      <vt:lpstr>拓扑排序</vt:lpstr>
      <vt:lpstr>拓扑排序</vt:lpstr>
      <vt:lpstr>例：</vt:lpstr>
      <vt:lpstr>拓扑排序</vt:lpstr>
      <vt:lpstr>PowerPoint 演示文稿</vt:lpstr>
      <vt:lpstr>PowerPoint 演示文稿</vt:lpstr>
      <vt:lpstr>例：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拓扑排序算法</vt:lpstr>
      <vt:lpstr>拓扑排序算法</vt:lpstr>
      <vt:lpstr>拓扑排序算法</vt:lpstr>
      <vt:lpstr>关键路径</vt:lpstr>
      <vt:lpstr>PowerPoint 演示文稿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关键路径</vt:lpstr>
      <vt:lpstr>PowerPoint 演示文稿</vt:lpstr>
      <vt:lpstr>PowerPoint 演示文稿</vt:lpstr>
      <vt:lpstr>关键路径</vt:lpstr>
      <vt:lpstr>习题</vt:lpstr>
      <vt:lpstr>习题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WeiYang</dc:creator>
  <cp:lastModifiedBy>happy&amp;hope</cp:lastModifiedBy>
  <cp:revision>348</cp:revision>
  <dcterms:created xsi:type="dcterms:W3CDTF">2013-05-07T08:04:29Z</dcterms:created>
  <dcterms:modified xsi:type="dcterms:W3CDTF">2016-11-23T16:22:03Z</dcterms:modified>
</cp:coreProperties>
</file>