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739" r:id="rId3"/>
    <p:sldMasterId id="2147483751" r:id="rId4"/>
    <p:sldMasterId id="2147483763" r:id="rId5"/>
  </p:sldMasterIdLst>
  <p:notesMasterIdLst>
    <p:notesMasterId r:id="rId49"/>
  </p:notesMasterIdLst>
  <p:sldIdLst>
    <p:sldId id="257" r:id="rId6"/>
    <p:sldId id="452" r:id="rId7"/>
    <p:sldId id="454" r:id="rId8"/>
    <p:sldId id="455" r:id="rId9"/>
    <p:sldId id="458" r:id="rId10"/>
    <p:sldId id="459" r:id="rId11"/>
    <p:sldId id="460" r:id="rId12"/>
    <p:sldId id="258" r:id="rId13"/>
    <p:sldId id="406" r:id="rId14"/>
    <p:sldId id="409" r:id="rId15"/>
    <p:sldId id="410" r:id="rId16"/>
    <p:sldId id="411" r:id="rId17"/>
    <p:sldId id="462" r:id="rId18"/>
    <p:sldId id="428" r:id="rId19"/>
    <p:sldId id="431" r:id="rId20"/>
    <p:sldId id="412" r:id="rId21"/>
    <p:sldId id="413" r:id="rId22"/>
    <p:sldId id="429" r:id="rId23"/>
    <p:sldId id="430" r:id="rId24"/>
    <p:sldId id="463" r:id="rId25"/>
    <p:sldId id="414" r:id="rId26"/>
    <p:sldId id="415" r:id="rId27"/>
    <p:sldId id="416" r:id="rId28"/>
    <p:sldId id="436" r:id="rId29"/>
    <p:sldId id="450" r:id="rId30"/>
    <p:sldId id="438" r:id="rId31"/>
    <p:sldId id="439" r:id="rId32"/>
    <p:sldId id="440" r:id="rId33"/>
    <p:sldId id="441" r:id="rId34"/>
    <p:sldId id="442" r:id="rId35"/>
    <p:sldId id="451" r:id="rId36"/>
    <p:sldId id="444" r:id="rId37"/>
    <p:sldId id="445" r:id="rId38"/>
    <p:sldId id="446" r:id="rId39"/>
    <p:sldId id="447" r:id="rId40"/>
    <p:sldId id="448" r:id="rId41"/>
    <p:sldId id="449" r:id="rId42"/>
    <p:sldId id="432" r:id="rId43"/>
    <p:sldId id="433" r:id="rId44"/>
    <p:sldId id="434" r:id="rId45"/>
    <p:sldId id="435" r:id="rId46"/>
    <p:sldId id="408" r:id="rId47"/>
    <p:sldId id="46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 autoAdjust="0"/>
    <p:restoredTop sz="94424" autoAdjust="0"/>
  </p:normalViewPr>
  <p:slideViewPr>
    <p:cSldViewPr>
      <p:cViewPr varScale="1">
        <p:scale>
          <a:sx n="84" d="100"/>
          <a:sy n="84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F296-9867-4A75-AB82-7AFAF9FA3056}" type="datetimeFigureOut">
              <a:rPr lang="zh-CN" altLang="en-US" smtClean="0"/>
              <a:pPr/>
              <a:t>2016/11/25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A5DDE-4E9C-4733-9F1B-15101EC329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7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A5DDE-4E9C-4733-9F1B-15101EC3294F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985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若不同时进行，则长于关键路径活动完成时间；而关键路径上串联进行活动，所以不能再短，因此是最短时间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AOE</a:t>
            </a:r>
            <a:r>
              <a:rPr lang="zh-CN" altLang="en-US" dirty="0" smtClean="0">
                <a:ea typeface="宋体" charset="-122"/>
              </a:rPr>
              <a:t>网上，有哪些活动顺序进行，有哪些活动并行进行？</a:t>
            </a:r>
          </a:p>
          <a:p>
            <a:r>
              <a:rPr lang="zh-CN" altLang="en-US" dirty="0" smtClean="0">
                <a:ea typeface="宋体" charset="-122"/>
              </a:rPr>
              <a:t>从源点到汇点的有向路径不止一条，路径长度也不相同，但整个工程的完成必须是所有活动都完成。</a:t>
            </a:r>
          </a:p>
          <a:p>
            <a:r>
              <a:rPr lang="zh-CN" altLang="en-US" dirty="0" smtClean="0">
                <a:ea typeface="宋体" charset="-122"/>
              </a:rPr>
              <a:t>因此，整个工程所需要的时间取决于源点到汇点的最长路径长度。这条路径称为关键路径，活动称为关键活动。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A5DDE-4E9C-4733-9F1B-15101EC3294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39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图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431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E5B12-04DA-4996-A7E4-13CE96444DF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784626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F7F6B-FADF-4FE3-99C9-C59B3549DB3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70018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A306A-F9F8-4C10-BE31-543CB22E32D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70370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F70FD-5A3B-43D5-99FB-8804E6443AA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4152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11DDC-F963-4A81-B1D6-ED0CC3BB859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09001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3BB9C3D-C5A7-4773-ACDA-FD1B7FB7D25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88667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EC618-5EF5-4804-9E2D-43B1257D968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29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99FCA-ED1A-4F9B-8AFE-C884464793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40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2641D-9794-4FE0-B0B6-652DE672D39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76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7BBE5-6331-46BE-B925-C771DD3117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4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0EE-A73A-4FEF-81F1-DC0F2C239719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4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16C53-B9CC-46FA-9E31-59E4596831D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146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79A91-DA00-4C39-AEE6-EA85518800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19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19C5D-ADC1-423F-9EC6-1CB380C76C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034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077F9-EEDC-4E2B-B68A-2A88BD22FFD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37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C6181-CEE6-4E27-9CB0-417F4811058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56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115CD-3B4F-42D9-A3B5-67E4B6BE8D1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82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9D400-8E95-48D3-B775-3C7DD37B382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500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EC618-5EF5-4804-9E2D-43B1257D968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468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99FCA-ED1A-4F9B-8AFE-C884464793E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242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2641D-9794-4FE0-B0B6-652DE672D39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78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1D16-875A-40D5-8D22-5387CA590A27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946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7BBE5-6331-46BE-B925-C771DD3117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2374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16C53-B9CC-46FA-9E31-59E4596831D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562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79A91-DA00-4C39-AEE6-EA855188002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304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19C5D-ADC1-423F-9EC6-1CB380C76C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344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077F9-EEDC-4E2B-B68A-2A88BD22FFD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2694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EC6181-CEE6-4E27-9CB0-417F4811058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228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115CD-3B4F-42D9-A3B5-67E4B6BE8D1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646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9D400-8E95-48D3-B775-3C7DD37B382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230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栈和队列</a:t>
            </a:r>
            <a:endParaRPr lang="zh-CN" altLang="en-US" sz="6600" b="1" dirty="0">
              <a:solidFill>
                <a:srgbClr val="EAEAEA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8321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094F4-F358-4029-AD0E-B4446AF45D48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0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B3E8A-34B4-4440-8607-723D77C961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99888"/>
      </p:ext>
    </p:extLst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FB0B7-0685-4DCD-9030-73BB98593FE8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612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C754E-3D33-4D01-8318-868FF96830E5}" type="datetimeFigureOut">
              <a:rPr lang="zh-CN" altLang="en-US">
                <a:solidFill>
                  <a:srgbClr val="17347D"/>
                </a:solidFill>
              </a:rPr>
              <a:pPr>
                <a:defRPr/>
              </a:pPr>
              <a:t>2016/11/25</a:t>
            </a:fld>
            <a:endParaRPr lang="en-US" altLang="zh-CN">
              <a:solidFill>
                <a:srgbClr val="17347D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17347D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16B6-A557-4AC7-8022-1DB4B939F61B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2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BB804-B4A4-4135-ABCD-D1C82DA406C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08826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7BD49-A867-47DF-9605-50481E355B8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064612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27591-93E1-46A1-8F27-89D1DF1DECA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45468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B8F9F-4D13-468A-9255-CBAACC3A150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83172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1CC1C9-7E4C-4BC8-BFA7-92A24F14B2D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656967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31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F5210985-6AEA-4370-B260-68580A095EC5}" type="slidenum">
              <a:rPr lang="en-US" altLang="zh-CN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5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ABBBD7-62F5-4E20-9484-58C6BFC743B7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ABBBD7-62F5-4E20-9484-58C6BFC743B7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3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F0E692-071A-4438-B09F-BB6C4BB88111}" type="slidenum">
              <a:rPr lang="zh-CN" altLang="en-US">
                <a:solidFill>
                  <a:srgbClr val="17347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8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两种常见的</a:t>
            </a:r>
            <a:r>
              <a:rPr lang="zh-CN" altLang="en-US" dirty="0" smtClean="0"/>
              <a:t>最短路径问题</a:t>
            </a:r>
            <a:endParaRPr lang="en-US" altLang="zh-CN" dirty="0" smtClean="0"/>
          </a:p>
          <a:p>
            <a:pPr lvl="1"/>
            <a:r>
              <a:rPr lang="zh-CN" altLang="en-US" dirty="0"/>
              <a:t>单源最短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2"/>
            <a:r>
              <a:rPr lang="zh-CN" altLang="en-US" dirty="0"/>
              <a:t>一顶点到其余各顶点</a:t>
            </a:r>
          </a:p>
          <a:p>
            <a:pPr lvl="2"/>
            <a:r>
              <a:rPr lang="en-US" altLang="zh-CN" dirty="0" err="1"/>
              <a:t>Dijkstra</a:t>
            </a:r>
            <a:r>
              <a:rPr lang="zh-CN" altLang="en-US" dirty="0"/>
              <a:t>（迪杰斯特拉）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/>
              <a:t>所有顶点间的最短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2"/>
            <a:r>
              <a:rPr lang="zh-CN" altLang="en-US" dirty="0"/>
              <a:t>任意两顶点</a:t>
            </a:r>
            <a:r>
              <a:rPr lang="zh-CN" altLang="en-US" dirty="0" smtClean="0"/>
              <a:t>之间</a:t>
            </a:r>
            <a:endParaRPr lang="en-US" altLang="zh-CN" dirty="0"/>
          </a:p>
          <a:p>
            <a:pPr lvl="2"/>
            <a:r>
              <a:rPr lang="en-US" altLang="zh-CN" dirty="0"/>
              <a:t>Floyd</a:t>
            </a:r>
            <a:r>
              <a:rPr lang="zh-CN" altLang="en-US" dirty="0"/>
              <a:t>（弗洛伊德）算法</a:t>
            </a:r>
          </a:p>
        </p:txBody>
      </p:sp>
    </p:spTree>
    <p:extLst>
      <p:ext uri="{BB962C8B-B14F-4D97-AF65-F5344CB8AC3E}">
        <p14:creationId xmlns:p14="http://schemas.microsoft.com/office/powerpoint/2010/main" val="7034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单源</a:t>
            </a:r>
            <a:r>
              <a:rPr lang="zh-CN" altLang="en-US" dirty="0" smtClean="0"/>
              <a:t>最短路径问题</a:t>
            </a:r>
            <a:endParaRPr lang="en-US" altLang="zh-CN" dirty="0" smtClean="0"/>
          </a:p>
          <a:p>
            <a:pPr lvl="1"/>
            <a:r>
              <a:rPr lang="zh-CN" altLang="en-US" dirty="0"/>
              <a:t>设一有向图</a:t>
            </a:r>
            <a:r>
              <a:rPr lang="en-US" altLang="zh-CN" dirty="0" smtClean="0"/>
              <a:t>G=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</a:t>
            </a:r>
            <a:r>
              <a:rPr lang="en-US" altLang="zh-CN" dirty="0"/>
              <a:t>, E</a:t>
            </a:r>
            <a:r>
              <a:rPr lang="zh-CN" altLang="en-US" dirty="0"/>
              <a:t>），已知各边的权值，以某指定点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为源点，求从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到图的其余各点的最短路径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限定</a:t>
            </a:r>
            <a:r>
              <a:rPr lang="zh-CN" altLang="en-US" dirty="0"/>
              <a:t>各边上的权值大于或等于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540953"/>
            <a:ext cx="4280024" cy="312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69"/>
          <p:cNvSpPr>
            <a:spLocks noChangeArrowheads="1"/>
          </p:cNvSpPr>
          <p:nvPr/>
        </p:nvSpPr>
        <p:spPr bwMode="auto">
          <a:xfrm>
            <a:off x="4800600" y="3383235"/>
            <a:ext cx="4114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从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F→A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的路径有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条：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F→A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：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24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② F→B→A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：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＋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18=23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③ F→B→C→A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5+7+9=21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④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F→D→C→A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25+12+9=46</a:t>
            </a:r>
          </a:p>
        </p:txBody>
      </p:sp>
      <p:sp>
        <p:nvSpPr>
          <p:cNvPr id="6" name="Rectangle 70"/>
          <p:cNvSpPr>
            <a:spLocks noChangeArrowheads="1"/>
          </p:cNvSpPr>
          <p:nvPr/>
        </p:nvSpPr>
        <p:spPr bwMode="auto">
          <a:xfrm>
            <a:off x="4876800" y="5373216"/>
            <a:ext cx="38988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又：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F→B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的最短路径是哪条？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F→C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的最短路径是哪条？</a:t>
            </a:r>
          </a:p>
        </p:txBody>
      </p:sp>
      <p:sp>
        <p:nvSpPr>
          <p:cNvPr id="7" name="Oval 71"/>
          <p:cNvSpPr>
            <a:spLocks noChangeArrowheads="1"/>
          </p:cNvSpPr>
          <p:nvPr/>
        </p:nvSpPr>
        <p:spPr bwMode="auto">
          <a:xfrm>
            <a:off x="8028384" y="4483968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AutoShape 68"/>
          <p:cNvSpPr>
            <a:spLocks noChangeArrowheads="1"/>
          </p:cNvSpPr>
          <p:nvPr/>
        </p:nvSpPr>
        <p:spPr bwMode="auto">
          <a:xfrm>
            <a:off x="398019" y="3743131"/>
            <a:ext cx="1167869" cy="609600"/>
          </a:xfrm>
          <a:prstGeom prst="wedgeEllipseCallout">
            <a:avLst>
              <a:gd name="adj1" fmla="val -2088"/>
              <a:gd name="adj2" fmla="val 272823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源点</a:t>
            </a:r>
          </a:p>
        </p:txBody>
      </p:sp>
    </p:spTree>
    <p:extLst>
      <p:ext uri="{BB962C8B-B14F-4D97-AF65-F5344CB8AC3E}">
        <p14:creationId xmlns:p14="http://schemas.microsoft.com/office/powerpoint/2010/main" val="7034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animBg="1"/>
      <p:bldP spid="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 smtClean="0"/>
              <a:t>算法思想</a:t>
            </a:r>
            <a:endParaRPr lang="zh-CN" altLang="en-US" dirty="0"/>
          </a:p>
          <a:p>
            <a:pPr lvl="1" eaLnBrk="1" hangingPunct="1">
              <a:spcBef>
                <a:spcPct val="3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先找出从源点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到各终点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直达路径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），即通过一条弧到达的路径。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从这些路径中找出一条长度最短的路径（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然后对其余各条路径进行适当调整：</a:t>
            </a:r>
          </a:p>
          <a:p>
            <a:pPr lvl="2" eaLnBrk="1" hangingPunct="1">
              <a:spcBef>
                <a:spcPct val="3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若在图中存在弧（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），且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,u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en-US" altLang="zh-CN" baseline="-25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以路径（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,u,v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）代替（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）。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在调整后的各条路径中，再找长度最短的路径，依此类推。</a:t>
            </a:r>
          </a:p>
          <a:p>
            <a:pPr lvl="1"/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2088" y="5733256"/>
            <a:ext cx="802838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路径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长度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递增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的次序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来逐步产生最短路径</a:t>
            </a:r>
          </a:p>
        </p:txBody>
      </p:sp>
    </p:spTree>
    <p:extLst>
      <p:ext uri="{BB962C8B-B14F-4D97-AF65-F5344CB8AC3E}">
        <p14:creationId xmlns:p14="http://schemas.microsoft.com/office/powerpoint/2010/main" val="7034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539552" y="1052736"/>
            <a:ext cx="8424936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sz="32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lang="zh-CN" altLang="en-US" sz="3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思想</a:t>
            </a: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：设置一个集合</a:t>
            </a:r>
            <a:r>
              <a:rPr lang="en-US" altLang="zh-CN" sz="2800" i="1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存放已经找到最短路径的顶点，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的初始状态只包含源点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，对</a:t>
            </a:r>
            <a:r>
              <a:rPr lang="en-US" altLang="zh-CN" sz="2800" i="1" dirty="0" err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30000" dirty="0" err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err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800" i="1" dirty="0" err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dirty="0" err="1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i="1" dirty="0" err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，假设从源点</a:t>
            </a:r>
            <a:r>
              <a:rPr lang="en-US" altLang="zh-CN" sz="2800" i="1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800" i="1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300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的有向边为最短路径。以后每求得一条最短路径</a:t>
            </a:r>
            <a:r>
              <a:rPr lang="en-US" altLang="zh-CN" sz="2800" i="1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800" i="1" dirty="0" err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30000" dirty="0" err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，就将</a:t>
            </a:r>
            <a:r>
              <a:rPr lang="en-US" altLang="zh-CN" sz="2800" i="1" dirty="0" err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30000" dirty="0" err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加入集合</a:t>
            </a:r>
            <a:r>
              <a:rPr lang="en-US" altLang="zh-CN" sz="2800" i="1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中，并将路径</a:t>
            </a:r>
            <a:r>
              <a:rPr lang="en-US" altLang="zh-CN" sz="2800" i="1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…, </a:t>
            </a:r>
            <a:r>
              <a:rPr lang="en-US" altLang="zh-CN" sz="2800" i="1" dirty="0" err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30000" dirty="0" err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i="1" baseline="-300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300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与原来的假设相比较，取路径长度较小者为最短路径。重复上述过程，直到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中全部顶点加入到集合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l" eaLnBrk="0" hangingPunct="0">
              <a:spcBef>
                <a:spcPct val="50000"/>
              </a:spcBef>
            </a:pP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484510" y="4149080"/>
            <a:ext cx="7119938" cy="2524125"/>
            <a:chOff x="628" y="1752"/>
            <a:chExt cx="4485" cy="1590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3256" y="1752"/>
              <a:ext cx="1857" cy="156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/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                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集</a:t>
              </a:r>
              <a:endParaRPr lang="zh-CN" altLang="en-US" sz="2400" b="1">
                <a:solidFill>
                  <a:schemeClr val="tx1"/>
                </a:solidFill>
                <a:latin typeface="Angsana New" panose="02020603050405020304" pitchFamily="18" charset="-34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                   合</a:t>
              </a:r>
              <a:endParaRPr lang="zh-CN" altLang="en-US" sz="2400" b="1">
                <a:solidFill>
                  <a:schemeClr val="tx1"/>
                </a:solidFill>
                <a:latin typeface="Angsana New" panose="02020603050405020304" pitchFamily="18" charset="-34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                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V</a:t>
              </a:r>
              <a:r>
                <a:rPr lang="en-US" altLang="zh-CN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Angsana New" panose="02020603050405020304" pitchFamily="18" charset="-34"/>
                </a:rPr>
                <a:t>-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S</a:t>
              </a:r>
              <a:endParaRPr lang="en-US" altLang="zh-CN" sz="2400" b="1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628" y="1765"/>
              <a:ext cx="1833" cy="157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/>
            <a:lstStyle/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集</a:t>
              </a: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合</a:t>
              </a:r>
              <a:endParaRPr lang="zh-CN" altLang="en-US" sz="2400" b="1" dirty="0">
                <a:solidFill>
                  <a:schemeClr val="tx1"/>
                </a:solidFill>
                <a:latin typeface="Angsana New" panose="02020603050405020304" pitchFamily="18" charset="-34"/>
                <a:ea typeface="宋体" panose="02010600030101010101" pitchFamily="2" charset="-122"/>
                <a:cs typeface="Angsana New" panose="02020603050405020304" pitchFamily="18" charset="-34"/>
              </a:endParaRPr>
            </a:p>
            <a:p>
              <a:pPr algn="just"/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S</a:t>
              </a:r>
              <a:endParaRPr lang="en-US" altLang="zh-CN" sz="2400" b="1" dirty="0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000" y="2107"/>
              <a:ext cx="212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v</a:t>
              </a:r>
              <a:r>
                <a:rPr lang="en-US" altLang="zh-CN" sz="28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k</a:t>
              </a:r>
              <a:endParaRPr lang="en-US" altLang="zh-CN" sz="2800" b="1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974" y="2149"/>
              <a:ext cx="251" cy="2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514" y="2749"/>
              <a:ext cx="213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v</a:t>
              </a:r>
              <a:endParaRPr lang="en-US" altLang="zh-CN" sz="2800" b="1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488" y="2771"/>
              <a:ext cx="251" cy="2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3606" y="2535"/>
              <a:ext cx="21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v</a:t>
              </a:r>
              <a:r>
                <a:rPr lang="en-US" altLang="zh-CN" sz="28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ngsana New" panose="02020603050405020304" pitchFamily="18" charset="-34"/>
                </a:rPr>
                <a:t>i</a:t>
              </a:r>
              <a:endParaRPr lang="en-US" altLang="zh-CN" sz="2800" b="1">
                <a:solidFill>
                  <a:schemeClr val="tx1"/>
                </a:solidFill>
                <a:cs typeface="Angsana New" panose="02020603050405020304" pitchFamily="18" charset="-34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3580" y="2558"/>
              <a:ext cx="251" cy="2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642" y="2352"/>
              <a:ext cx="368" cy="428"/>
            </a:xfrm>
            <a:custGeom>
              <a:avLst/>
              <a:gdLst>
                <a:gd name="T0" fmla="*/ 6 w 368"/>
                <a:gd name="T1" fmla="*/ 428 h 428"/>
                <a:gd name="T2" fmla="*/ 38 w 368"/>
                <a:gd name="T3" fmla="*/ 211 h 428"/>
                <a:gd name="T4" fmla="*/ 234 w 368"/>
                <a:gd name="T5" fmla="*/ 145 h 428"/>
                <a:gd name="T6" fmla="*/ 368 w 368"/>
                <a:gd name="T7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428">
                  <a:moveTo>
                    <a:pt x="6" y="428"/>
                  </a:moveTo>
                  <a:cubicBezTo>
                    <a:pt x="11" y="392"/>
                    <a:pt x="0" y="258"/>
                    <a:pt x="38" y="211"/>
                  </a:cubicBezTo>
                  <a:cubicBezTo>
                    <a:pt x="77" y="163"/>
                    <a:pt x="201" y="201"/>
                    <a:pt x="234" y="145"/>
                  </a:cubicBezTo>
                  <a:cubicBezTo>
                    <a:pt x="268" y="90"/>
                    <a:pt x="340" y="30"/>
                    <a:pt x="368" y="0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188" y="2294"/>
              <a:ext cx="1391" cy="3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728" y="2688"/>
              <a:ext cx="1865" cy="213"/>
            </a:xfrm>
            <a:custGeom>
              <a:avLst/>
              <a:gdLst>
                <a:gd name="T0" fmla="*/ 0 w 1865"/>
                <a:gd name="T1" fmla="*/ 211 h 213"/>
                <a:gd name="T2" fmla="*/ 356 w 1865"/>
                <a:gd name="T3" fmla="*/ 184 h 213"/>
                <a:gd name="T4" fmla="*/ 720 w 1865"/>
                <a:gd name="T5" fmla="*/ 38 h 213"/>
                <a:gd name="T6" fmla="*/ 1177 w 1865"/>
                <a:gd name="T7" fmla="*/ 118 h 213"/>
                <a:gd name="T8" fmla="*/ 1450 w 1865"/>
                <a:gd name="T9" fmla="*/ 96 h 213"/>
                <a:gd name="T10" fmla="*/ 1865 w 1865"/>
                <a:gd name="T11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5" h="213">
                  <a:moveTo>
                    <a:pt x="0" y="211"/>
                  </a:moveTo>
                  <a:cubicBezTo>
                    <a:pt x="59" y="208"/>
                    <a:pt x="236" y="213"/>
                    <a:pt x="356" y="184"/>
                  </a:cubicBezTo>
                  <a:cubicBezTo>
                    <a:pt x="479" y="181"/>
                    <a:pt x="615" y="49"/>
                    <a:pt x="720" y="38"/>
                  </a:cubicBezTo>
                  <a:cubicBezTo>
                    <a:pt x="825" y="27"/>
                    <a:pt x="1068" y="122"/>
                    <a:pt x="1177" y="118"/>
                  </a:cubicBezTo>
                  <a:cubicBezTo>
                    <a:pt x="1287" y="113"/>
                    <a:pt x="1303" y="115"/>
                    <a:pt x="1450" y="96"/>
                  </a:cubicBezTo>
                  <a:cubicBezTo>
                    <a:pt x="1701" y="65"/>
                    <a:pt x="1779" y="20"/>
                    <a:pt x="1865" y="0"/>
                  </a:cubicBezTo>
                </a:path>
              </a:pathLst>
            </a:custGeom>
            <a:noFill/>
            <a:ln w="38100" cmpd="sng">
              <a:solidFill>
                <a:srgbClr val="0000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5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1400" b="0">
                <a:solidFill>
                  <a:srgbClr val="000000"/>
                </a:solidFill>
              </a:rPr>
              <a:t>                    </a:t>
            </a:r>
            <a:fld id="{60436C07-EBA6-4E3A-BE0B-6B864FC79075}" type="datetime2">
              <a:rPr lang="zh-CN" altLang="en-US" sz="1400" b="0">
                <a:solidFill>
                  <a:srgbClr val="000000"/>
                </a:solidFill>
              </a:rPr>
              <a:pPr/>
              <a:t>2016年11月25日</a:t>
            </a:fld>
            <a:r>
              <a:rPr lang="en-US" altLang="zh-CN" sz="1400" b="0">
                <a:solidFill>
                  <a:srgbClr val="000000"/>
                </a:solidFill>
              </a:rPr>
              <a:t>        </a:t>
            </a:r>
          </a:p>
        </p:txBody>
      </p:sp>
      <p:sp>
        <p:nvSpPr>
          <p:cNvPr id="11268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1600">
                <a:solidFill>
                  <a:srgbClr val="000000"/>
                </a:solidFill>
                <a:ea typeface="宋体" charset="-122"/>
              </a:rPr>
              <a:t>北京林业大学信息学院</a:t>
            </a:r>
            <a:endParaRPr lang="zh-CN" altLang="en-US" sz="1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269" name="Rectangle 7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104" name="AutoShape 144"/>
          <p:cNvSpPr>
            <a:spLocks noChangeArrowheads="1"/>
          </p:cNvSpPr>
          <p:nvPr/>
        </p:nvSpPr>
        <p:spPr bwMode="auto">
          <a:xfrm>
            <a:off x="5796136" y="5145088"/>
            <a:ext cx="2520950" cy="457200"/>
          </a:xfrm>
          <a:prstGeom prst="wedgeRoundRectCallout">
            <a:avLst>
              <a:gd name="adj1" fmla="val -48669"/>
              <a:gd name="adj2" fmla="val -66286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kumimoji="1" lang="en-US" altLang="zh-CN" b="1" dirty="0" smtClean="0">
                <a:solidFill>
                  <a:srgbClr val="000000"/>
                </a:solidFill>
                <a:ea typeface="宋体" charset="-122"/>
              </a:rPr>
              <a:t>v</a:t>
            </a:r>
            <a:r>
              <a:rPr kumimoji="1" lang="en-US" altLang="zh-CN" b="1" baseline="-25000" dirty="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kumimoji="1" lang="en-US" altLang="zh-CN" b="1" dirty="0" smtClean="0">
                <a:solidFill>
                  <a:srgbClr val="000000"/>
                </a:solidFill>
                <a:ea typeface="宋体" charset="-122"/>
              </a:rPr>
              <a:t>,v</a:t>
            </a:r>
            <a:r>
              <a:rPr kumimoji="1" lang="en-US" altLang="zh-CN" b="1" baseline="-25000" dirty="0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en-US" altLang="zh-CN" b="1" dirty="0" smtClean="0">
                <a:solidFill>
                  <a:srgbClr val="000000"/>
                </a:solidFill>
                <a:ea typeface="宋体" charset="-122"/>
              </a:rPr>
              <a:t>)+ (v</a:t>
            </a:r>
            <a:r>
              <a:rPr kumimoji="1" lang="en-US" altLang="zh-CN" b="1" baseline="-25000" dirty="0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en-US" altLang="zh-CN" b="1" dirty="0" smtClean="0">
                <a:solidFill>
                  <a:srgbClr val="000000"/>
                </a:solidFill>
                <a:ea typeface="宋体" charset="-122"/>
              </a:rPr>
              <a:t>,v</a:t>
            </a:r>
            <a:r>
              <a:rPr kumimoji="1" lang="en-US" altLang="zh-CN" b="1" baseline="-25000" dirty="0" smtClean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1" lang="en-US" altLang="zh-CN" b="1" dirty="0" smtClean="0">
                <a:solidFill>
                  <a:srgbClr val="000000"/>
                </a:solidFill>
                <a:ea typeface="宋体" charset="-122"/>
              </a:rPr>
              <a:t>)&lt;</a:t>
            </a:r>
            <a:r>
              <a:rPr kumimoji="1" lang="en-US" altLang="zh-CN" sz="2000" b="1" dirty="0" smtClean="0">
                <a:solidFill>
                  <a:srgbClr val="000000"/>
                </a:solidFill>
                <a:ea typeface="宋体" charset="-122"/>
              </a:rPr>
              <a:t>(v</a:t>
            </a:r>
            <a:r>
              <a:rPr kumimoji="1" lang="en-US" altLang="zh-CN" sz="2000" b="1" baseline="-25000" dirty="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kumimoji="1" lang="en-US" altLang="zh-CN" sz="2000" b="1" dirty="0" smtClean="0">
                <a:solidFill>
                  <a:srgbClr val="000000"/>
                </a:solidFill>
                <a:ea typeface="宋体" charset="-122"/>
              </a:rPr>
              <a:t>,v</a:t>
            </a:r>
            <a:r>
              <a:rPr kumimoji="1" lang="en-US" altLang="zh-CN" sz="2000" b="1" baseline="-25000" dirty="0" smtClean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1" lang="en-US" altLang="zh-CN" sz="2000" b="1" dirty="0" smtClean="0">
                <a:solidFill>
                  <a:srgbClr val="000000"/>
                </a:solidFill>
                <a:ea typeface="宋体" charset="-122"/>
              </a:rPr>
              <a:t>)</a:t>
            </a:r>
          </a:p>
        </p:txBody>
      </p:sp>
      <p:graphicFrame>
        <p:nvGraphicFramePr>
          <p:cNvPr id="937259" name="Group 2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9005"/>
              </p:ext>
            </p:extLst>
          </p:nvPr>
        </p:nvGraphicFramePr>
        <p:xfrm>
          <a:off x="2971800" y="115888"/>
          <a:ext cx="6019800" cy="4249858"/>
        </p:xfrm>
        <a:graphic>
          <a:graphicData uri="http://schemas.openxmlformats.org/drawingml/2006/table">
            <a:tbl>
              <a:tblPr/>
              <a:tblGrid>
                <a:gridCol w="685800"/>
                <a:gridCol w="1249363"/>
                <a:gridCol w="1265237"/>
                <a:gridCol w="1301750"/>
                <a:gridCol w="1517650"/>
              </a:tblGrid>
              <a:tr h="7009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终点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         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到各终点的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dist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值和最短路径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619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1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2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8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5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5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j</a:t>
                      </a:r>
                      <a:endParaRPr kumimoji="1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7153" name="AutoShape 193"/>
          <p:cNvSpPr>
            <a:spLocks noChangeArrowheads="1"/>
          </p:cNvSpPr>
          <p:nvPr/>
        </p:nvSpPr>
        <p:spPr bwMode="auto">
          <a:xfrm>
            <a:off x="3276600" y="4992688"/>
            <a:ext cx="2133600" cy="744598"/>
          </a:xfrm>
          <a:prstGeom prst="wedgeRoundRectCallout">
            <a:avLst>
              <a:gd name="adj1" fmla="val -40847"/>
              <a:gd name="adj2" fmla="val -15833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0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之外的当前最短路径之顶点</a:t>
            </a:r>
          </a:p>
        </p:txBody>
      </p:sp>
      <p:grpSp>
        <p:nvGrpSpPr>
          <p:cNvPr id="2" name="Group 194"/>
          <p:cNvGrpSpPr>
            <a:grpSpLocks/>
          </p:cNvGrpSpPr>
          <p:nvPr/>
        </p:nvGrpSpPr>
        <p:grpSpPr bwMode="auto">
          <a:xfrm>
            <a:off x="4876800" y="2187575"/>
            <a:ext cx="1266825" cy="595313"/>
            <a:chOff x="4272" y="2400"/>
            <a:chExt cx="798" cy="375"/>
          </a:xfrm>
        </p:grpSpPr>
        <p:sp>
          <p:nvSpPr>
            <p:cNvPr id="11416" name="Text Box 195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60</a:t>
              </a:r>
            </a:p>
          </p:txBody>
        </p:sp>
        <p:sp>
          <p:nvSpPr>
            <p:cNvPr id="11417" name="Text Box 196"/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{v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0</a:t>
              </a: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2</a:t>
              </a: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}</a:t>
              </a:r>
            </a:p>
          </p:txBody>
        </p:sp>
      </p:grpSp>
      <p:grpSp>
        <p:nvGrpSpPr>
          <p:cNvPr id="3" name="Group 197"/>
          <p:cNvGrpSpPr>
            <a:grpSpLocks/>
          </p:cNvGrpSpPr>
          <p:nvPr/>
        </p:nvGrpSpPr>
        <p:grpSpPr bwMode="auto">
          <a:xfrm>
            <a:off x="6200775" y="2187575"/>
            <a:ext cx="1266825" cy="595313"/>
            <a:chOff x="4272" y="2400"/>
            <a:chExt cx="798" cy="375"/>
          </a:xfrm>
        </p:grpSpPr>
        <p:sp>
          <p:nvSpPr>
            <p:cNvPr id="11414" name="Text Box 198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dirty="0" smtClean="0">
                  <a:solidFill>
                    <a:srgbClr val="0000CC"/>
                  </a:solidFill>
                  <a:ea typeface="宋体" charset="-122"/>
                </a:rPr>
                <a:t>50</a:t>
              </a:r>
            </a:p>
          </p:txBody>
        </p:sp>
        <p:sp>
          <p:nvSpPr>
            <p:cNvPr id="11415" name="Text Box 199"/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{v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0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4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3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}</a:t>
              </a:r>
            </a:p>
          </p:txBody>
        </p:sp>
      </p:grpSp>
      <p:grpSp>
        <p:nvGrpSpPr>
          <p:cNvPr id="4" name="Group 200"/>
          <p:cNvGrpSpPr>
            <a:grpSpLocks/>
          </p:cNvGrpSpPr>
          <p:nvPr/>
        </p:nvGrpSpPr>
        <p:grpSpPr bwMode="auto">
          <a:xfrm>
            <a:off x="4876800" y="2797175"/>
            <a:ext cx="1266825" cy="595313"/>
            <a:chOff x="4272" y="2400"/>
            <a:chExt cx="798" cy="375"/>
          </a:xfrm>
        </p:grpSpPr>
        <p:sp>
          <p:nvSpPr>
            <p:cNvPr id="11412" name="Text Box 201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30</a:t>
              </a:r>
            </a:p>
          </p:txBody>
        </p:sp>
        <p:sp>
          <p:nvSpPr>
            <p:cNvPr id="11413" name="Text Box 202"/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{v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0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4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}</a:t>
              </a:r>
            </a:p>
          </p:txBody>
        </p:sp>
      </p:grpSp>
      <p:grpSp>
        <p:nvGrpSpPr>
          <p:cNvPr id="5" name="Group 203"/>
          <p:cNvGrpSpPr>
            <a:grpSpLocks/>
          </p:cNvGrpSpPr>
          <p:nvPr/>
        </p:nvGrpSpPr>
        <p:grpSpPr bwMode="auto">
          <a:xfrm>
            <a:off x="6200775" y="3406775"/>
            <a:ext cx="1266825" cy="595313"/>
            <a:chOff x="4272" y="2400"/>
            <a:chExt cx="798" cy="375"/>
          </a:xfrm>
        </p:grpSpPr>
        <p:sp>
          <p:nvSpPr>
            <p:cNvPr id="11410" name="Text Box 204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90</a:t>
              </a:r>
            </a:p>
          </p:txBody>
        </p:sp>
        <p:sp>
          <p:nvSpPr>
            <p:cNvPr id="11411" name="Text Box 205"/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{v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0</a:t>
              </a: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4</a:t>
              </a: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, v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5</a:t>
              </a: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}</a:t>
              </a:r>
            </a:p>
          </p:txBody>
        </p:sp>
      </p:grpSp>
      <p:grpSp>
        <p:nvGrpSpPr>
          <p:cNvPr id="6" name="Group 206"/>
          <p:cNvGrpSpPr>
            <a:grpSpLocks/>
          </p:cNvGrpSpPr>
          <p:nvPr/>
        </p:nvGrpSpPr>
        <p:grpSpPr bwMode="auto">
          <a:xfrm>
            <a:off x="7543800" y="3392488"/>
            <a:ext cx="1266825" cy="595312"/>
            <a:chOff x="4272" y="2400"/>
            <a:chExt cx="798" cy="375"/>
          </a:xfrm>
        </p:grpSpPr>
        <p:sp>
          <p:nvSpPr>
            <p:cNvPr id="11408" name="Text Box 207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60</a:t>
              </a:r>
            </a:p>
          </p:txBody>
        </p:sp>
        <p:sp>
          <p:nvSpPr>
            <p:cNvPr id="11409" name="Text Box 208"/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{v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0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4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3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5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}</a:t>
              </a:r>
            </a:p>
          </p:txBody>
        </p:sp>
      </p:grpSp>
      <p:grpSp>
        <p:nvGrpSpPr>
          <p:cNvPr id="7" name="Group 209"/>
          <p:cNvGrpSpPr>
            <a:grpSpLocks/>
          </p:cNvGrpSpPr>
          <p:nvPr/>
        </p:nvGrpSpPr>
        <p:grpSpPr bwMode="auto">
          <a:xfrm>
            <a:off x="228600" y="496888"/>
            <a:ext cx="2590800" cy="2590800"/>
            <a:chOff x="144" y="1104"/>
            <a:chExt cx="1632" cy="1632"/>
          </a:xfrm>
        </p:grpSpPr>
        <p:sp>
          <p:nvSpPr>
            <p:cNvPr id="11386" name="Text Box 210"/>
            <p:cNvSpPr txBox="1">
              <a:spLocks noChangeArrowheads="1"/>
            </p:cNvSpPr>
            <p:nvPr/>
          </p:nvSpPr>
          <p:spPr bwMode="auto">
            <a:xfrm>
              <a:off x="480" y="2400"/>
              <a:ext cx="1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0" smtClean="0">
                  <a:solidFill>
                    <a:srgbClr val="000000"/>
                  </a:solidFill>
                  <a:ea typeface="宋体" charset="-122"/>
                </a:rPr>
                <a:t>5</a:t>
              </a:r>
            </a:p>
          </p:txBody>
        </p:sp>
        <p:sp>
          <p:nvSpPr>
            <p:cNvPr id="11387" name="Oval 211"/>
            <p:cNvSpPr>
              <a:spLocks noChangeArrowheads="1"/>
            </p:cNvSpPr>
            <p:nvPr/>
          </p:nvSpPr>
          <p:spPr bwMode="auto">
            <a:xfrm>
              <a:off x="750" y="1104"/>
              <a:ext cx="233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000000"/>
                  </a:solidFill>
                  <a:ea typeface="黑体" pitchFamily="2" charset="-122"/>
                </a:rPr>
                <a:t>5</a:t>
              </a:r>
            </a:p>
          </p:txBody>
        </p:sp>
        <p:sp>
          <p:nvSpPr>
            <p:cNvPr id="11388" name="Oval 212"/>
            <p:cNvSpPr>
              <a:spLocks noChangeArrowheads="1"/>
            </p:cNvSpPr>
            <p:nvPr/>
          </p:nvSpPr>
          <p:spPr bwMode="auto">
            <a:xfrm>
              <a:off x="1544" y="1644"/>
              <a:ext cx="232" cy="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000000"/>
                  </a:solidFill>
                  <a:ea typeface="黑体" pitchFamily="2" charset="-122"/>
                </a:rPr>
                <a:t>4</a:t>
              </a:r>
            </a:p>
          </p:txBody>
        </p:sp>
        <p:sp>
          <p:nvSpPr>
            <p:cNvPr id="11389" name="Oval 213"/>
            <p:cNvSpPr>
              <a:spLocks noChangeArrowheads="1"/>
            </p:cNvSpPr>
            <p:nvPr/>
          </p:nvSpPr>
          <p:spPr bwMode="auto">
            <a:xfrm>
              <a:off x="144" y="1644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000000"/>
                  </a:solidFill>
                  <a:ea typeface="黑体" pitchFamily="2" charset="-122"/>
                </a:rPr>
                <a:t>0</a:t>
              </a:r>
            </a:p>
          </p:txBody>
        </p:sp>
        <p:sp>
          <p:nvSpPr>
            <p:cNvPr id="11390" name="Oval 214"/>
            <p:cNvSpPr>
              <a:spLocks noChangeArrowheads="1"/>
            </p:cNvSpPr>
            <p:nvPr/>
          </p:nvSpPr>
          <p:spPr bwMode="auto">
            <a:xfrm>
              <a:off x="1114" y="2148"/>
              <a:ext cx="233" cy="1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000000"/>
                  </a:solidFill>
                  <a:ea typeface="黑体" pitchFamily="2" charset="-122"/>
                </a:rPr>
                <a:t>3</a:t>
              </a:r>
            </a:p>
          </p:txBody>
        </p:sp>
        <p:sp>
          <p:nvSpPr>
            <p:cNvPr id="11391" name="Oval 215"/>
            <p:cNvSpPr>
              <a:spLocks noChangeArrowheads="1"/>
            </p:cNvSpPr>
            <p:nvPr/>
          </p:nvSpPr>
          <p:spPr bwMode="auto">
            <a:xfrm>
              <a:off x="144" y="2568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000000"/>
                  </a:solidFill>
                  <a:ea typeface="黑体" pitchFamily="2" charset="-122"/>
                </a:rPr>
                <a:t>1</a:t>
              </a:r>
            </a:p>
          </p:txBody>
        </p:sp>
        <p:sp>
          <p:nvSpPr>
            <p:cNvPr id="11392" name="Oval 216"/>
            <p:cNvSpPr>
              <a:spLocks noChangeArrowheads="1"/>
            </p:cNvSpPr>
            <p:nvPr/>
          </p:nvSpPr>
          <p:spPr bwMode="auto">
            <a:xfrm>
              <a:off x="779" y="2511"/>
              <a:ext cx="232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000000"/>
                  </a:solidFill>
                  <a:ea typeface="黑体" pitchFamily="2" charset="-122"/>
                </a:rPr>
                <a:t>2</a:t>
              </a:r>
            </a:p>
          </p:txBody>
        </p:sp>
        <p:sp>
          <p:nvSpPr>
            <p:cNvPr id="11393" name="Line 217"/>
            <p:cNvSpPr>
              <a:spLocks noChangeShapeType="1"/>
            </p:cNvSpPr>
            <p:nvPr/>
          </p:nvSpPr>
          <p:spPr bwMode="auto">
            <a:xfrm flipH="1">
              <a:off x="265" y="1266"/>
              <a:ext cx="557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1394" name="Text Box 218"/>
            <p:cNvSpPr txBox="1">
              <a:spLocks noChangeArrowheads="1"/>
            </p:cNvSpPr>
            <p:nvPr/>
          </p:nvSpPr>
          <p:spPr bwMode="auto">
            <a:xfrm>
              <a:off x="204" y="1321"/>
              <a:ext cx="3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0" smtClean="0">
                  <a:solidFill>
                    <a:srgbClr val="000000"/>
                  </a:solidFill>
                  <a:ea typeface="宋体" charset="-122"/>
                </a:rPr>
                <a:t>100</a:t>
              </a:r>
            </a:p>
          </p:txBody>
        </p:sp>
        <p:sp>
          <p:nvSpPr>
            <p:cNvPr id="11395" name="Line 219"/>
            <p:cNvSpPr>
              <a:spLocks noChangeShapeType="1"/>
            </p:cNvSpPr>
            <p:nvPr/>
          </p:nvSpPr>
          <p:spPr bwMode="auto">
            <a:xfrm>
              <a:off x="952" y="1266"/>
              <a:ext cx="605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1396" name="Text Box 220"/>
            <p:cNvSpPr txBox="1">
              <a:spLocks noChangeArrowheads="1"/>
            </p:cNvSpPr>
            <p:nvPr/>
          </p:nvSpPr>
          <p:spPr bwMode="auto">
            <a:xfrm>
              <a:off x="1208" y="1308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0" smtClean="0">
                  <a:solidFill>
                    <a:srgbClr val="000000"/>
                  </a:solidFill>
                  <a:ea typeface="宋体" charset="-122"/>
                </a:rPr>
                <a:t>60</a:t>
              </a:r>
            </a:p>
          </p:txBody>
        </p:sp>
        <p:sp>
          <p:nvSpPr>
            <p:cNvPr id="11397" name="Line 221"/>
            <p:cNvSpPr>
              <a:spLocks noChangeShapeType="1"/>
            </p:cNvSpPr>
            <p:nvPr/>
          </p:nvSpPr>
          <p:spPr bwMode="auto">
            <a:xfrm>
              <a:off x="346" y="1728"/>
              <a:ext cx="120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1398" name="Text Box 222"/>
            <p:cNvSpPr txBox="1">
              <a:spLocks noChangeArrowheads="1"/>
            </p:cNvSpPr>
            <p:nvPr/>
          </p:nvSpPr>
          <p:spPr bwMode="auto">
            <a:xfrm>
              <a:off x="481" y="1518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0" smtClean="0">
                  <a:solidFill>
                    <a:srgbClr val="000000"/>
                  </a:solidFill>
                  <a:ea typeface="宋体" charset="-122"/>
                </a:rPr>
                <a:t>30</a:t>
              </a:r>
            </a:p>
          </p:txBody>
        </p:sp>
        <p:sp>
          <p:nvSpPr>
            <p:cNvPr id="11399" name="Line 223"/>
            <p:cNvSpPr>
              <a:spLocks noChangeShapeType="1"/>
            </p:cNvSpPr>
            <p:nvPr/>
          </p:nvSpPr>
          <p:spPr bwMode="auto">
            <a:xfrm>
              <a:off x="280" y="1830"/>
              <a:ext cx="544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1400" name="Text Box 224"/>
            <p:cNvSpPr txBox="1">
              <a:spLocks noChangeArrowheads="1"/>
            </p:cNvSpPr>
            <p:nvPr/>
          </p:nvSpPr>
          <p:spPr bwMode="auto">
            <a:xfrm>
              <a:off x="280" y="2064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0" smtClean="0">
                  <a:solidFill>
                    <a:srgbClr val="000000"/>
                  </a:solidFill>
                  <a:ea typeface="宋体" charset="-122"/>
                </a:rPr>
                <a:t>10</a:t>
              </a:r>
            </a:p>
          </p:txBody>
        </p:sp>
        <p:sp>
          <p:nvSpPr>
            <p:cNvPr id="11401" name="Line 225"/>
            <p:cNvSpPr>
              <a:spLocks noChangeShapeType="1"/>
            </p:cNvSpPr>
            <p:nvPr/>
          </p:nvSpPr>
          <p:spPr bwMode="auto">
            <a:xfrm>
              <a:off x="872" y="1308"/>
              <a:ext cx="371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1402" name="Text Box 226"/>
            <p:cNvSpPr txBox="1">
              <a:spLocks noChangeArrowheads="1"/>
            </p:cNvSpPr>
            <p:nvPr/>
          </p:nvSpPr>
          <p:spPr bwMode="auto">
            <a:xfrm>
              <a:off x="872" y="1854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0" smtClean="0">
                  <a:solidFill>
                    <a:srgbClr val="000000"/>
                  </a:solidFill>
                  <a:ea typeface="宋体" charset="-122"/>
                </a:rPr>
                <a:t>10</a:t>
              </a:r>
            </a:p>
          </p:txBody>
        </p:sp>
        <p:sp>
          <p:nvSpPr>
            <p:cNvPr id="11403" name="Line 227"/>
            <p:cNvSpPr>
              <a:spLocks noChangeShapeType="1"/>
            </p:cNvSpPr>
            <p:nvPr/>
          </p:nvSpPr>
          <p:spPr bwMode="auto">
            <a:xfrm flipH="1">
              <a:off x="1277" y="1812"/>
              <a:ext cx="285" cy="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1404" name="Text Box 228"/>
            <p:cNvSpPr txBox="1">
              <a:spLocks noChangeArrowheads="1"/>
            </p:cNvSpPr>
            <p:nvPr/>
          </p:nvSpPr>
          <p:spPr bwMode="auto">
            <a:xfrm>
              <a:off x="1405" y="1911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0" smtClean="0">
                  <a:solidFill>
                    <a:srgbClr val="000000"/>
                  </a:solidFill>
                  <a:ea typeface="宋体" charset="-122"/>
                </a:rPr>
                <a:t>20</a:t>
              </a:r>
            </a:p>
          </p:txBody>
        </p:sp>
        <p:sp>
          <p:nvSpPr>
            <p:cNvPr id="11405" name="Line 229"/>
            <p:cNvSpPr>
              <a:spLocks noChangeShapeType="1"/>
            </p:cNvSpPr>
            <p:nvPr/>
          </p:nvSpPr>
          <p:spPr bwMode="auto">
            <a:xfrm flipV="1">
              <a:off x="952" y="2284"/>
              <a:ext cx="235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1406" name="Text Box 230"/>
            <p:cNvSpPr txBox="1">
              <a:spLocks noChangeArrowheads="1"/>
            </p:cNvSpPr>
            <p:nvPr/>
          </p:nvSpPr>
          <p:spPr bwMode="auto">
            <a:xfrm>
              <a:off x="993" y="2399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0" smtClean="0">
                  <a:solidFill>
                    <a:srgbClr val="000000"/>
                  </a:solidFill>
                  <a:ea typeface="宋体" charset="-122"/>
                </a:rPr>
                <a:t>50</a:t>
              </a:r>
            </a:p>
          </p:txBody>
        </p:sp>
        <p:sp>
          <p:nvSpPr>
            <p:cNvPr id="11407" name="Line 231"/>
            <p:cNvSpPr>
              <a:spLocks noChangeShapeType="1"/>
            </p:cNvSpPr>
            <p:nvPr/>
          </p:nvSpPr>
          <p:spPr bwMode="auto">
            <a:xfrm>
              <a:off x="371" y="2647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937192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39786"/>
              </p:ext>
            </p:extLst>
          </p:nvPr>
        </p:nvGraphicFramePr>
        <p:xfrm>
          <a:off x="2971800" y="4383088"/>
          <a:ext cx="6019800" cy="381000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  <a:gridCol w="1295400"/>
                <a:gridCol w="1295400"/>
                <a:gridCol w="1524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s</a:t>
                      </a:r>
                      <a:endParaRPr kumimoji="1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7206" name="Rectangle 246"/>
          <p:cNvSpPr>
            <a:spLocks noChangeArrowheads="1"/>
          </p:cNvSpPr>
          <p:nvPr/>
        </p:nvSpPr>
        <p:spPr bwMode="auto">
          <a:xfrm>
            <a:off x="3886200" y="4383088"/>
            <a:ext cx="854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ea typeface="宋体" charset="-122"/>
              </a:rPr>
              <a:t>{v</a:t>
            </a:r>
            <a:r>
              <a:rPr kumimoji="1" lang="en-US" altLang="zh-CN" b="1" baseline="-2500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kumimoji="1" lang="en-US" altLang="zh-CN" b="1" smtClean="0">
                <a:solidFill>
                  <a:srgbClr val="000000"/>
                </a:solidFill>
                <a:ea typeface="宋体" charset="-122"/>
              </a:rPr>
              <a:t>,v</a:t>
            </a:r>
            <a:r>
              <a:rPr kumimoji="1" lang="en-US" altLang="zh-CN" b="1" baseline="-25000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1" lang="en-US" altLang="zh-CN" b="1" smtClean="0">
                <a:solidFill>
                  <a:srgbClr val="000000"/>
                </a:solidFill>
                <a:ea typeface="宋体" charset="-122"/>
              </a:rPr>
              <a:t>}</a:t>
            </a:r>
          </a:p>
        </p:txBody>
      </p:sp>
      <p:sp>
        <p:nvSpPr>
          <p:cNvPr id="937207" name="Rectangle 247"/>
          <p:cNvSpPr>
            <a:spLocks noChangeArrowheads="1"/>
          </p:cNvSpPr>
          <p:nvPr/>
        </p:nvSpPr>
        <p:spPr bwMode="auto">
          <a:xfrm>
            <a:off x="4953000" y="4383088"/>
            <a:ext cx="12186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ea typeface="宋体" charset="-122"/>
              </a:rPr>
              <a:t>{v</a:t>
            </a:r>
            <a:r>
              <a:rPr kumimoji="1" lang="en-US" altLang="zh-CN" b="1" baseline="-25000" smtClean="0">
                <a:solidFill>
                  <a:srgbClr val="000000"/>
                </a:solidFill>
                <a:ea typeface="宋体" charset="-122"/>
              </a:rPr>
              <a:t>0 </a:t>
            </a:r>
            <a:r>
              <a:rPr kumimoji="1" lang="en-US" altLang="zh-CN" b="1" smtClean="0">
                <a:solidFill>
                  <a:srgbClr val="000000"/>
                </a:solidFill>
                <a:ea typeface="宋体" charset="-122"/>
              </a:rPr>
              <a:t>,v</a:t>
            </a:r>
            <a:r>
              <a:rPr kumimoji="1" lang="en-US" altLang="zh-CN" b="1" baseline="-25000" smtClean="0">
                <a:solidFill>
                  <a:srgbClr val="000000"/>
                </a:solidFill>
                <a:ea typeface="宋体" charset="-122"/>
              </a:rPr>
              <a:t>2 </a:t>
            </a:r>
            <a:r>
              <a:rPr kumimoji="1" lang="en-US" altLang="zh-CN" b="1" smtClean="0">
                <a:solidFill>
                  <a:srgbClr val="000000"/>
                </a:solidFill>
                <a:ea typeface="宋体" charset="-122"/>
              </a:rPr>
              <a:t>,v</a:t>
            </a:r>
            <a:r>
              <a:rPr kumimoji="1" lang="en-US" altLang="zh-CN" b="1" baseline="-25000" smtClean="0">
                <a:solidFill>
                  <a:srgbClr val="000000"/>
                </a:solidFill>
                <a:ea typeface="宋体" charset="-122"/>
              </a:rPr>
              <a:t>4</a:t>
            </a:r>
            <a:r>
              <a:rPr kumimoji="1" lang="en-US" altLang="zh-CN" b="1" smtClean="0">
                <a:solidFill>
                  <a:srgbClr val="000000"/>
                </a:solidFill>
                <a:ea typeface="宋体" charset="-122"/>
              </a:rPr>
              <a:t>}</a:t>
            </a:r>
          </a:p>
        </p:txBody>
      </p:sp>
      <p:sp>
        <p:nvSpPr>
          <p:cNvPr id="937208" name="Rectangle 248"/>
          <p:cNvSpPr>
            <a:spLocks noChangeArrowheads="1"/>
          </p:cNvSpPr>
          <p:nvPr/>
        </p:nvSpPr>
        <p:spPr bwMode="auto">
          <a:xfrm>
            <a:off x="6172200" y="4383088"/>
            <a:ext cx="13901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ea typeface="宋体" charset="-122"/>
              </a:rPr>
              <a:t>{v</a:t>
            </a:r>
            <a:r>
              <a:rPr kumimoji="1" lang="en-US" altLang="zh-CN" sz="1600" b="1" baseline="-25000" smtClean="0">
                <a:solidFill>
                  <a:srgbClr val="000000"/>
                </a:solidFill>
                <a:ea typeface="宋体" charset="-122"/>
              </a:rPr>
              <a:t>0 </a:t>
            </a:r>
            <a:r>
              <a:rPr kumimoji="1" lang="en-US" altLang="zh-CN" sz="1600" b="1" smtClean="0">
                <a:solidFill>
                  <a:srgbClr val="000000"/>
                </a:solidFill>
                <a:ea typeface="宋体" charset="-122"/>
              </a:rPr>
              <a:t>,v</a:t>
            </a:r>
            <a:r>
              <a:rPr kumimoji="1" lang="en-US" altLang="zh-CN" sz="1600" b="1" baseline="-25000" smtClean="0">
                <a:solidFill>
                  <a:srgbClr val="000000"/>
                </a:solidFill>
                <a:ea typeface="宋体" charset="-122"/>
              </a:rPr>
              <a:t>2 </a:t>
            </a:r>
            <a:r>
              <a:rPr kumimoji="1" lang="en-US" altLang="zh-CN" sz="1600" b="1" smtClean="0">
                <a:solidFill>
                  <a:srgbClr val="000000"/>
                </a:solidFill>
                <a:ea typeface="宋体" charset="-122"/>
              </a:rPr>
              <a:t>,v</a:t>
            </a:r>
            <a:r>
              <a:rPr kumimoji="1" lang="en-US" altLang="zh-CN" sz="1600" b="1" baseline="-25000" smtClean="0">
                <a:solidFill>
                  <a:srgbClr val="000000"/>
                </a:solidFill>
                <a:ea typeface="宋体" charset="-122"/>
              </a:rPr>
              <a:t>4 </a:t>
            </a:r>
            <a:r>
              <a:rPr kumimoji="1" lang="en-US" altLang="zh-CN" sz="1600" b="1" smtClean="0">
                <a:solidFill>
                  <a:srgbClr val="000000"/>
                </a:solidFill>
                <a:ea typeface="宋体" charset="-122"/>
              </a:rPr>
              <a:t>,v</a:t>
            </a:r>
            <a:r>
              <a:rPr kumimoji="1" lang="en-US" altLang="zh-CN" sz="1600" b="1" baseline="-25000" smtClean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1" lang="en-US" altLang="zh-CN" sz="1600" b="1" smtClean="0">
                <a:solidFill>
                  <a:srgbClr val="000000"/>
                </a:solidFill>
                <a:ea typeface="宋体" charset="-122"/>
              </a:rPr>
              <a:t>}</a:t>
            </a:r>
          </a:p>
        </p:txBody>
      </p:sp>
      <p:sp>
        <p:nvSpPr>
          <p:cNvPr id="937209" name="Rectangle 249"/>
          <p:cNvSpPr>
            <a:spLocks noChangeArrowheads="1"/>
          </p:cNvSpPr>
          <p:nvPr/>
        </p:nvSpPr>
        <p:spPr bwMode="auto">
          <a:xfrm>
            <a:off x="7413625" y="4383088"/>
            <a:ext cx="1675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  <a:ea typeface="宋体" charset="-122"/>
              </a:rPr>
              <a:t>{v</a:t>
            </a:r>
            <a:r>
              <a:rPr kumimoji="1" lang="en-US" altLang="zh-CN" sz="1600" b="1" baseline="-25000" smtClean="0">
                <a:solidFill>
                  <a:srgbClr val="000000"/>
                </a:solidFill>
                <a:ea typeface="宋体" charset="-122"/>
              </a:rPr>
              <a:t>0 </a:t>
            </a:r>
            <a:r>
              <a:rPr kumimoji="1" lang="en-US" altLang="zh-CN" sz="1600" b="1" smtClean="0">
                <a:solidFill>
                  <a:srgbClr val="000000"/>
                </a:solidFill>
                <a:ea typeface="宋体" charset="-122"/>
              </a:rPr>
              <a:t>,v</a:t>
            </a:r>
            <a:r>
              <a:rPr kumimoji="1" lang="en-US" altLang="zh-CN" sz="1600" b="1" baseline="-25000" smtClean="0">
                <a:solidFill>
                  <a:srgbClr val="000000"/>
                </a:solidFill>
                <a:ea typeface="宋体" charset="-122"/>
              </a:rPr>
              <a:t>2 </a:t>
            </a:r>
            <a:r>
              <a:rPr kumimoji="1" lang="en-US" altLang="zh-CN" sz="1600" b="1" smtClean="0">
                <a:solidFill>
                  <a:srgbClr val="000000"/>
                </a:solidFill>
                <a:ea typeface="宋体" charset="-122"/>
              </a:rPr>
              <a:t>,v</a:t>
            </a:r>
            <a:r>
              <a:rPr kumimoji="1" lang="en-US" altLang="zh-CN" sz="1600" b="1" baseline="-25000" smtClean="0">
                <a:solidFill>
                  <a:srgbClr val="000000"/>
                </a:solidFill>
                <a:ea typeface="宋体" charset="-122"/>
              </a:rPr>
              <a:t>4 </a:t>
            </a:r>
            <a:r>
              <a:rPr kumimoji="1" lang="en-US" altLang="zh-CN" sz="1600" b="1" smtClean="0">
                <a:solidFill>
                  <a:srgbClr val="000000"/>
                </a:solidFill>
                <a:ea typeface="宋体" charset="-122"/>
              </a:rPr>
              <a:t>,v</a:t>
            </a:r>
            <a:r>
              <a:rPr kumimoji="1" lang="en-US" altLang="zh-CN" sz="1600" b="1" baseline="-25000" smtClean="0">
                <a:solidFill>
                  <a:srgbClr val="000000"/>
                </a:solidFill>
                <a:ea typeface="宋体" charset="-122"/>
              </a:rPr>
              <a:t>3 </a:t>
            </a:r>
            <a:r>
              <a:rPr kumimoji="1" lang="en-US" altLang="zh-CN" sz="1600" b="1" smtClean="0">
                <a:solidFill>
                  <a:srgbClr val="000000"/>
                </a:solidFill>
                <a:ea typeface="宋体" charset="-122"/>
              </a:rPr>
              <a:t>,v</a:t>
            </a:r>
            <a:r>
              <a:rPr kumimoji="1" lang="en-US" altLang="zh-CN" sz="1600" b="1" baseline="-25000" smtClean="0">
                <a:solidFill>
                  <a:srgbClr val="000000"/>
                </a:solidFill>
                <a:ea typeface="宋体" charset="-122"/>
              </a:rPr>
              <a:t>5</a:t>
            </a:r>
            <a:r>
              <a:rPr kumimoji="1" lang="en-US" altLang="zh-CN" sz="1600" b="1" smtClean="0">
                <a:solidFill>
                  <a:srgbClr val="000000"/>
                </a:solidFill>
                <a:ea typeface="宋体" charset="-122"/>
              </a:rPr>
              <a:t>}</a:t>
            </a:r>
          </a:p>
        </p:txBody>
      </p:sp>
      <p:grpSp>
        <p:nvGrpSpPr>
          <p:cNvPr id="8" name="Group 250"/>
          <p:cNvGrpSpPr>
            <a:grpSpLocks/>
          </p:cNvGrpSpPr>
          <p:nvPr/>
        </p:nvGrpSpPr>
        <p:grpSpPr bwMode="auto">
          <a:xfrm>
            <a:off x="3581400" y="938213"/>
            <a:ext cx="1371600" cy="3063875"/>
            <a:chOff x="2256" y="662"/>
            <a:chExt cx="864" cy="1930"/>
          </a:xfrm>
        </p:grpSpPr>
        <p:grpSp>
          <p:nvGrpSpPr>
            <p:cNvPr id="11373" name="Group 251"/>
            <p:cNvGrpSpPr>
              <a:grpSpLocks/>
            </p:cNvGrpSpPr>
            <p:nvPr/>
          </p:nvGrpSpPr>
          <p:grpSpPr bwMode="auto">
            <a:xfrm>
              <a:off x="2322" y="1065"/>
              <a:ext cx="798" cy="375"/>
              <a:chOff x="4272" y="2400"/>
              <a:chExt cx="798" cy="375"/>
            </a:xfrm>
          </p:grpSpPr>
          <p:sp>
            <p:nvSpPr>
              <p:cNvPr id="11384" name="Text Box 252"/>
              <p:cNvSpPr txBox="1">
                <a:spLocks noChangeArrowheads="1"/>
              </p:cNvSpPr>
              <p:nvPr/>
            </p:nvSpPr>
            <p:spPr bwMode="auto">
              <a:xfrm>
                <a:off x="4434" y="240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800" dirty="0" smtClean="0">
                    <a:solidFill>
                      <a:srgbClr val="0000CC"/>
                    </a:solidFill>
                    <a:ea typeface="宋体" charset="-122"/>
                  </a:rPr>
                  <a:t>10</a:t>
                </a:r>
              </a:p>
            </p:txBody>
          </p:sp>
          <p:sp>
            <p:nvSpPr>
              <p:cNvPr id="11385" name="Text Box 253"/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800" dirty="0" smtClean="0">
                    <a:solidFill>
                      <a:srgbClr val="0000CC"/>
                    </a:solidFill>
                    <a:ea typeface="宋体" charset="-122"/>
                  </a:rPr>
                  <a:t>{v</a:t>
                </a:r>
                <a:r>
                  <a:rPr lang="en-US" altLang="zh-CN" sz="1800" baseline="-25000" dirty="0" smtClean="0">
                    <a:solidFill>
                      <a:srgbClr val="0000CC"/>
                    </a:solidFill>
                    <a:ea typeface="宋体" charset="-122"/>
                  </a:rPr>
                  <a:t>0</a:t>
                </a:r>
                <a:r>
                  <a:rPr lang="en-US" altLang="zh-CN" sz="1800" dirty="0" smtClean="0">
                    <a:solidFill>
                      <a:srgbClr val="0000CC"/>
                    </a:solidFill>
                    <a:ea typeface="宋体" charset="-122"/>
                  </a:rPr>
                  <a:t>,v</a:t>
                </a:r>
                <a:r>
                  <a:rPr lang="en-US" altLang="zh-CN" sz="1800" baseline="-25000" dirty="0" smtClean="0">
                    <a:solidFill>
                      <a:srgbClr val="0000CC"/>
                    </a:solidFill>
                    <a:ea typeface="宋体" charset="-122"/>
                  </a:rPr>
                  <a:t>2</a:t>
                </a:r>
                <a:r>
                  <a:rPr lang="en-US" altLang="zh-CN" sz="1800" dirty="0" smtClean="0">
                    <a:solidFill>
                      <a:srgbClr val="0000CC"/>
                    </a:solidFill>
                    <a:ea typeface="宋体" charset="-122"/>
                  </a:rPr>
                  <a:t>}</a:t>
                </a:r>
              </a:p>
            </p:txBody>
          </p:sp>
        </p:grpSp>
        <p:grpSp>
          <p:nvGrpSpPr>
            <p:cNvPr id="11374" name="Group 254"/>
            <p:cNvGrpSpPr>
              <a:grpSpLocks/>
            </p:cNvGrpSpPr>
            <p:nvPr/>
          </p:nvGrpSpPr>
          <p:grpSpPr bwMode="auto">
            <a:xfrm>
              <a:off x="2256" y="1488"/>
              <a:ext cx="798" cy="394"/>
              <a:chOff x="4272" y="2400"/>
              <a:chExt cx="798" cy="394"/>
            </a:xfrm>
          </p:grpSpPr>
          <p:sp>
            <p:nvSpPr>
              <p:cNvPr id="11382" name="Text Box 255"/>
              <p:cNvSpPr txBox="1">
                <a:spLocks noChangeArrowheads="1"/>
              </p:cNvSpPr>
              <p:nvPr/>
            </p:nvSpPr>
            <p:spPr bwMode="auto">
              <a:xfrm>
                <a:off x="4434" y="2400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宋体" charset="-122"/>
                  </a:rPr>
                  <a:t>∞</a:t>
                </a:r>
              </a:p>
            </p:txBody>
          </p:sp>
          <p:sp>
            <p:nvSpPr>
              <p:cNvPr id="11383" name="Text Box 256"/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zh-CN" sz="2000" smtClean="0">
                    <a:solidFill>
                      <a:srgbClr val="000000"/>
                    </a:solidFill>
                    <a:ea typeface="宋体" charset="-122"/>
                  </a:rPr>
                  <a:t>	</a:t>
                </a:r>
              </a:p>
            </p:txBody>
          </p:sp>
        </p:grpSp>
        <p:grpSp>
          <p:nvGrpSpPr>
            <p:cNvPr id="11375" name="Group 257"/>
            <p:cNvGrpSpPr>
              <a:grpSpLocks/>
            </p:cNvGrpSpPr>
            <p:nvPr/>
          </p:nvGrpSpPr>
          <p:grpSpPr bwMode="auto">
            <a:xfrm>
              <a:off x="2274" y="1830"/>
              <a:ext cx="798" cy="378"/>
              <a:chOff x="4272" y="2400"/>
              <a:chExt cx="798" cy="369"/>
            </a:xfrm>
          </p:grpSpPr>
          <p:sp>
            <p:nvSpPr>
              <p:cNvPr id="11380" name="Text Box 258"/>
              <p:cNvSpPr txBox="1">
                <a:spLocks noChangeArrowheads="1"/>
              </p:cNvSpPr>
              <p:nvPr/>
            </p:nvSpPr>
            <p:spPr bwMode="auto">
              <a:xfrm>
                <a:off x="4434" y="2400"/>
                <a:ext cx="528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800" smtClean="0">
                    <a:solidFill>
                      <a:srgbClr val="000000"/>
                    </a:solidFill>
                    <a:ea typeface="宋体" charset="-122"/>
                  </a:rPr>
                  <a:t>30</a:t>
                </a:r>
              </a:p>
            </p:txBody>
          </p:sp>
          <p:sp>
            <p:nvSpPr>
              <p:cNvPr id="11381" name="Text Box 259"/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800" smtClean="0">
                    <a:solidFill>
                      <a:srgbClr val="000000"/>
                    </a:solidFill>
                    <a:ea typeface="宋体" charset="-122"/>
                  </a:rPr>
                  <a:t>{v</a:t>
                </a:r>
                <a:r>
                  <a:rPr lang="en-US" altLang="zh-CN" sz="1800" baseline="-25000" smtClean="0">
                    <a:solidFill>
                      <a:srgbClr val="000000"/>
                    </a:solidFill>
                    <a:ea typeface="宋体" charset="-122"/>
                  </a:rPr>
                  <a:t>0</a:t>
                </a:r>
                <a:r>
                  <a:rPr lang="en-US" altLang="zh-CN" sz="1800" smtClean="0">
                    <a:solidFill>
                      <a:srgbClr val="000000"/>
                    </a:solidFill>
                    <a:ea typeface="宋体" charset="-122"/>
                  </a:rPr>
                  <a:t>,v</a:t>
                </a:r>
                <a:r>
                  <a:rPr lang="en-US" altLang="zh-CN" sz="1800" baseline="-25000" smtClean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sz="1800" smtClean="0">
                    <a:solidFill>
                      <a:srgbClr val="000000"/>
                    </a:solidFill>
                    <a:ea typeface="宋体" charset="-122"/>
                  </a:rPr>
                  <a:t>}</a:t>
                </a:r>
              </a:p>
            </p:txBody>
          </p:sp>
        </p:grpSp>
        <p:grpSp>
          <p:nvGrpSpPr>
            <p:cNvPr id="11376" name="Group 260"/>
            <p:cNvGrpSpPr>
              <a:grpSpLocks/>
            </p:cNvGrpSpPr>
            <p:nvPr/>
          </p:nvGrpSpPr>
          <p:grpSpPr bwMode="auto">
            <a:xfrm>
              <a:off x="2304" y="2217"/>
              <a:ext cx="798" cy="375"/>
              <a:chOff x="4272" y="2400"/>
              <a:chExt cx="798" cy="375"/>
            </a:xfrm>
          </p:grpSpPr>
          <p:sp>
            <p:nvSpPr>
              <p:cNvPr id="11378" name="Text Box 261"/>
              <p:cNvSpPr txBox="1">
                <a:spLocks noChangeArrowheads="1"/>
              </p:cNvSpPr>
              <p:nvPr/>
            </p:nvSpPr>
            <p:spPr bwMode="auto">
              <a:xfrm>
                <a:off x="4434" y="240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800" smtClean="0">
                    <a:solidFill>
                      <a:srgbClr val="000000"/>
                    </a:solidFill>
                    <a:ea typeface="宋体" charset="-122"/>
                  </a:rPr>
                  <a:t>100</a:t>
                </a:r>
              </a:p>
            </p:txBody>
          </p:sp>
          <p:sp>
            <p:nvSpPr>
              <p:cNvPr id="11379" name="Text Box 262"/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800" smtClean="0">
                    <a:solidFill>
                      <a:srgbClr val="000000"/>
                    </a:solidFill>
                    <a:ea typeface="宋体" charset="-122"/>
                  </a:rPr>
                  <a:t>{v</a:t>
                </a:r>
                <a:r>
                  <a:rPr lang="en-US" altLang="zh-CN" sz="1800" baseline="-25000" smtClean="0">
                    <a:solidFill>
                      <a:srgbClr val="000000"/>
                    </a:solidFill>
                    <a:ea typeface="宋体" charset="-122"/>
                  </a:rPr>
                  <a:t>0</a:t>
                </a:r>
                <a:r>
                  <a:rPr lang="en-US" altLang="zh-CN" sz="1800" smtClean="0">
                    <a:solidFill>
                      <a:srgbClr val="000000"/>
                    </a:solidFill>
                    <a:ea typeface="宋体" charset="-122"/>
                  </a:rPr>
                  <a:t>, v</a:t>
                </a:r>
                <a:r>
                  <a:rPr lang="en-US" altLang="zh-CN" sz="1800" baseline="-25000" smtClean="0">
                    <a:solidFill>
                      <a:srgbClr val="000000"/>
                    </a:solidFill>
                    <a:ea typeface="宋体" charset="-122"/>
                  </a:rPr>
                  <a:t>5</a:t>
                </a:r>
                <a:r>
                  <a:rPr lang="en-US" altLang="zh-CN" sz="1800" smtClean="0">
                    <a:solidFill>
                      <a:srgbClr val="000000"/>
                    </a:solidFill>
                    <a:ea typeface="宋体" charset="-122"/>
                  </a:rPr>
                  <a:t>}</a:t>
                </a:r>
              </a:p>
            </p:txBody>
          </p:sp>
        </p:grpSp>
        <p:sp>
          <p:nvSpPr>
            <p:cNvPr id="11377" name="Rectangle 263"/>
            <p:cNvSpPr>
              <a:spLocks noChangeArrowheads="1"/>
            </p:cNvSpPr>
            <p:nvPr/>
          </p:nvSpPr>
          <p:spPr bwMode="auto">
            <a:xfrm>
              <a:off x="2544" y="662"/>
              <a:ext cx="2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∞</a:t>
              </a:r>
            </a:p>
          </p:txBody>
        </p:sp>
      </p:grpSp>
      <p:sp>
        <p:nvSpPr>
          <p:cNvPr id="937224" name="Rectangle 264"/>
          <p:cNvSpPr>
            <a:spLocks noChangeArrowheads="1"/>
          </p:cNvSpPr>
          <p:nvPr/>
        </p:nvSpPr>
        <p:spPr bwMode="auto">
          <a:xfrm>
            <a:off x="5353050" y="954088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Arial" charset="0"/>
                <a:ea typeface="宋体" charset="-122"/>
              </a:rPr>
              <a:t>∞</a:t>
            </a:r>
          </a:p>
        </p:txBody>
      </p:sp>
      <p:sp>
        <p:nvSpPr>
          <p:cNvPr id="937225" name="Rectangle 265"/>
          <p:cNvSpPr>
            <a:spLocks noChangeArrowheads="1"/>
          </p:cNvSpPr>
          <p:nvPr/>
        </p:nvSpPr>
        <p:spPr bwMode="auto">
          <a:xfrm>
            <a:off x="6553200" y="9540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Arial" charset="0"/>
                <a:ea typeface="宋体" charset="-122"/>
              </a:rPr>
              <a:t>∞</a:t>
            </a:r>
          </a:p>
        </p:txBody>
      </p:sp>
      <p:sp>
        <p:nvSpPr>
          <p:cNvPr id="937226" name="Rectangle 266"/>
          <p:cNvSpPr>
            <a:spLocks noChangeArrowheads="1"/>
          </p:cNvSpPr>
          <p:nvPr/>
        </p:nvSpPr>
        <p:spPr bwMode="auto">
          <a:xfrm>
            <a:off x="8020050" y="954088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Arial" charset="0"/>
                <a:ea typeface="宋体" charset="-122"/>
              </a:rPr>
              <a:t>∞</a:t>
            </a:r>
          </a:p>
        </p:txBody>
      </p:sp>
      <p:sp>
        <p:nvSpPr>
          <p:cNvPr id="937227" name="Line 267"/>
          <p:cNvSpPr>
            <a:spLocks noChangeShapeType="1"/>
          </p:cNvSpPr>
          <p:nvPr/>
        </p:nvSpPr>
        <p:spPr bwMode="auto">
          <a:xfrm>
            <a:off x="457200" y="1639888"/>
            <a:ext cx="8382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28" name="Line 268"/>
          <p:cNvSpPr>
            <a:spLocks noChangeShapeType="1"/>
          </p:cNvSpPr>
          <p:nvPr/>
        </p:nvSpPr>
        <p:spPr bwMode="auto">
          <a:xfrm>
            <a:off x="533400" y="1487488"/>
            <a:ext cx="1916113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29" name="Line 269"/>
          <p:cNvSpPr>
            <a:spLocks noChangeShapeType="1"/>
          </p:cNvSpPr>
          <p:nvPr/>
        </p:nvSpPr>
        <p:spPr bwMode="auto">
          <a:xfrm flipH="1">
            <a:off x="2062163" y="1563688"/>
            <a:ext cx="452437" cy="604837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30" name="Line 270"/>
          <p:cNvSpPr>
            <a:spLocks noChangeShapeType="1"/>
          </p:cNvSpPr>
          <p:nvPr/>
        </p:nvSpPr>
        <p:spPr bwMode="auto">
          <a:xfrm>
            <a:off x="598488" y="1492250"/>
            <a:ext cx="1916112" cy="1588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31" name="Line 271"/>
          <p:cNvSpPr>
            <a:spLocks noChangeShapeType="1"/>
          </p:cNvSpPr>
          <p:nvPr/>
        </p:nvSpPr>
        <p:spPr bwMode="auto">
          <a:xfrm>
            <a:off x="1392238" y="839788"/>
            <a:ext cx="588962" cy="1333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32" name="Line 272"/>
          <p:cNvSpPr>
            <a:spLocks noChangeShapeType="1"/>
          </p:cNvSpPr>
          <p:nvPr/>
        </p:nvSpPr>
        <p:spPr bwMode="auto">
          <a:xfrm flipH="1">
            <a:off x="2062163" y="1563688"/>
            <a:ext cx="452437" cy="6048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33" name="Line 273"/>
          <p:cNvSpPr>
            <a:spLocks noChangeShapeType="1"/>
          </p:cNvSpPr>
          <p:nvPr/>
        </p:nvSpPr>
        <p:spPr bwMode="auto">
          <a:xfrm>
            <a:off x="609600" y="1487488"/>
            <a:ext cx="1916113" cy="63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34" name="Rectangle 274"/>
          <p:cNvSpPr>
            <a:spLocks noChangeArrowheads="1"/>
          </p:cNvSpPr>
          <p:nvPr/>
        </p:nvSpPr>
        <p:spPr bwMode="auto">
          <a:xfrm>
            <a:off x="304800" y="115888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</a:t>
            </a:r>
          </a:p>
        </p:txBody>
      </p:sp>
      <p:graphicFrame>
        <p:nvGraphicFramePr>
          <p:cNvPr id="937235" name="Object 275"/>
          <p:cNvGraphicFramePr>
            <a:graphicFrameLocks noChangeAspect="1"/>
          </p:cNvGraphicFramePr>
          <p:nvPr/>
        </p:nvGraphicFramePr>
        <p:xfrm>
          <a:off x="0" y="3240088"/>
          <a:ext cx="2971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3" imgW="1333500" imgH="774700" progId="Equation.3">
                  <p:embed/>
                </p:oleObj>
              </mc:Choice>
              <mc:Fallback>
                <p:oleObj name="Equation" r:id="rId3" imgW="1333500" imgH="7747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40088"/>
                        <a:ext cx="2971800" cy="2362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236" name="Oval 276"/>
          <p:cNvSpPr>
            <a:spLocks noChangeArrowheads="1"/>
          </p:cNvSpPr>
          <p:nvPr/>
        </p:nvSpPr>
        <p:spPr bwMode="auto">
          <a:xfrm>
            <a:off x="228600" y="1335088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37" name="Rectangle 277"/>
          <p:cNvSpPr>
            <a:spLocks noChangeArrowheads="1"/>
          </p:cNvSpPr>
          <p:nvPr/>
        </p:nvSpPr>
        <p:spPr bwMode="auto">
          <a:xfrm>
            <a:off x="4114800" y="4002088"/>
            <a:ext cx="39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ea typeface="宋体" charset="-122"/>
              </a:rPr>
              <a:t>v</a:t>
            </a:r>
            <a:r>
              <a:rPr kumimoji="1" lang="en-US" altLang="zh-CN" b="1" baseline="-25000" smtClean="0">
                <a:solidFill>
                  <a:srgbClr val="000000"/>
                </a:solidFill>
                <a:ea typeface="宋体" charset="-122"/>
              </a:rPr>
              <a:t>2</a:t>
            </a:r>
          </a:p>
        </p:txBody>
      </p:sp>
      <p:sp>
        <p:nvSpPr>
          <p:cNvPr id="937238" name="Rectangle 278"/>
          <p:cNvSpPr>
            <a:spLocks noChangeArrowheads="1"/>
          </p:cNvSpPr>
          <p:nvPr/>
        </p:nvSpPr>
        <p:spPr bwMode="auto">
          <a:xfrm>
            <a:off x="3733800" y="1563688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39" name="Rectangle 279"/>
          <p:cNvSpPr>
            <a:spLocks noChangeArrowheads="1"/>
          </p:cNvSpPr>
          <p:nvPr/>
        </p:nvSpPr>
        <p:spPr bwMode="auto">
          <a:xfrm>
            <a:off x="5340350" y="4002088"/>
            <a:ext cx="39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ea typeface="宋体" charset="-122"/>
              </a:rPr>
              <a:t>v</a:t>
            </a:r>
            <a:r>
              <a:rPr kumimoji="1" lang="en-US" altLang="zh-CN" b="1" baseline="-25000" smtClean="0">
                <a:solidFill>
                  <a:srgbClr val="000000"/>
                </a:solidFill>
                <a:ea typeface="宋体" charset="-122"/>
              </a:rPr>
              <a:t>4</a:t>
            </a:r>
          </a:p>
        </p:txBody>
      </p:sp>
      <p:sp>
        <p:nvSpPr>
          <p:cNvPr id="937240" name="Rectangle 280"/>
          <p:cNvSpPr>
            <a:spLocks noChangeArrowheads="1"/>
          </p:cNvSpPr>
          <p:nvPr/>
        </p:nvSpPr>
        <p:spPr bwMode="auto">
          <a:xfrm>
            <a:off x="4953000" y="2782888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41" name="Rectangle 281"/>
          <p:cNvSpPr>
            <a:spLocks noChangeArrowheads="1"/>
          </p:cNvSpPr>
          <p:nvPr/>
        </p:nvSpPr>
        <p:spPr bwMode="auto">
          <a:xfrm>
            <a:off x="6248400" y="2173288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42" name="Rectangle 282"/>
          <p:cNvSpPr>
            <a:spLocks noChangeArrowheads="1"/>
          </p:cNvSpPr>
          <p:nvPr/>
        </p:nvSpPr>
        <p:spPr bwMode="auto">
          <a:xfrm>
            <a:off x="6635750" y="4002088"/>
            <a:ext cx="39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ea typeface="宋体" charset="-122"/>
              </a:rPr>
              <a:t>v</a:t>
            </a:r>
            <a:r>
              <a:rPr kumimoji="1" lang="en-US" altLang="zh-CN" b="1" baseline="-25000" smtClean="0">
                <a:solidFill>
                  <a:srgbClr val="000000"/>
                </a:solidFill>
                <a:ea typeface="宋体" charset="-122"/>
              </a:rPr>
              <a:t>3</a:t>
            </a:r>
          </a:p>
        </p:txBody>
      </p:sp>
      <p:sp>
        <p:nvSpPr>
          <p:cNvPr id="937243" name="Rectangle 283"/>
          <p:cNvSpPr>
            <a:spLocks noChangeArrowheads="1"/>
          </p:cNvSpPr>
          <p:nvPr/>
        </p:nvSpPr>
        <p:spPr bwMode="auto">
          <a:xfrm>
            <a:off x="7620000" y="3392488"/>
            <a:ext cx="12954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44" name="Rectangle 284"/>
          <p:cNvSpPr>
            <a:spLocks noChangeArrowheads="1"/>
          </p:cNvSpPr>
          <p:nvPr/>
        </p:nvSpPr>
        <p:spPr bwMode="auto">
          <a:xfrm>
            <a:off x="8083550" y="4002088"/>
            <a:ext cx="39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ea typeface="宋体" charset="-122"/>
              </a:rPr>
              <a:t>v</a:t>
            </a:r>
            <a:r>
              <a:rPr kumimoji="1" lang="en-US" altLang="zh-CN" b="1" baseline="-25000" smtClean="0">
                <a:solidFill>
                  <a:srgbClr val="000000"/>
                </a:solidFill>
                <a:ea typeface="宋体" charset="-122"/>
              </a:rPr>
              <a:t>5</a:t>
            </a:r>
          </a:p>
        </p:txBody>
      </p:sp>
      <p:grpSp>
        <p:nvGrpSpPr>
          <p:cNvPr id="13" name="Group 285"/>
          <p:cNvGrpSpPr>
            <a:grpSpLocks/>
          </p:cNvGrpSpPr>
          <p:nvPr/>
        </p:nvGrpSpPr>
        <p:grpSpPr bwMode="auto">
          <a:xfrm>
            <a:off x="4876800" y="3406775"/>
            <a:ext cx="1266825" cy="595313"/>
            <a:chOff x="4272" y="2400"/>
            <a:chExt cx="798" cy="375"/>
          </a:xfrm>
        </p:grpSpPr>
        <p:sp>
          <p:nvSpPr>
            <p:cNvPr id="11371" name="Text Box 286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100</a:t>
              </a:r>
            </a:p>
          </p:txBody>
        </p:sp>
        <p:sp>
          <p:nvSpPr>
            <p:cNvPr id="11372" name="Text Box 287"/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{v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0</a:t>
              </a: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, v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5</a:t>
              </a: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}</a:t>
              </a:r>
            </a:p>
          </p:txBody>
        </p:sp>
      </p:grpSp>
      <p:sp>
        <p:nvSpPr>
          <p:cNvPr id="937249" name="Text Box 289"/>
          <p:cNvSpPr txBox="1">
            <a:spLocks noChangeArrowheads="1"/>
          </p:cNvSpPr>
          <p:nvPr/>
        </p:nvSpPr>
        <p:spPr bwMode="auto">
          <a:xfrm>
            <a:off x="-108520" y="3356992"/>
            <a:ext cx="381000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0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1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2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3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4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5</a:t>
            </a:r>
          </a:p>
        </p:txBody>
      </p:sp>
      <p:sp>
        <p:nvSpPr>
          <p:cNvPr id="937250" name="Rectangle 290"/>
          <p:cNvSpPr>
            <a:spLocks noChangeArrowheads="1"/>
          </p:cNvSpPr>
          <p:nvPr/>
        </p:nvSpPr>
        <p:spPr bwMode="auto">
          <a:xfrm>
            <a:off x="3810000" y="34448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D[w]</a:t>
            </a:r>
          </a:p>
        </p:txBody>
      </p:sp>
      <p:sp>
        <p:nvSpPr>
          <p:cNvPr id="937251" name="Text Box 291"/>
          <p:cNvSpPr txBox="1">
            <a:spLocks noChangeArrowheads="1"/>
          </p:cNvSpPr>
          <p:nvPr/>
        </p:nvSpPr>
        <p:spPr bwMode="auto">
          <a:xfrm>
            <a:off x="152400" y="3087688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ea typeface="宋体" charset="-122"/>
              </a:rPr>
              <a:t>0    1     2      3      4      5</a:t>
            </a:r>
          </a:p>
        </p:txBody>
      </p:sp>
      <p:sp>
        <p:nvSpPr>
          <p:cNvPr id="937253" name="Text Box 293"/>
          <p:cNvSpPr txBox="1">
            <a:spLocks noChangeArrowheads="1"/>
          </p:cNvSpPr>
          <p:nvPr/>
        </p:nvSpPr>
        <p:spPr bwMode="auto">
          <a:xfrm>
            <a:off x="7696200" y="1639888"/>
            <a:ext cx="1143000" cy="5556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10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{v</a:t>
            </a:r>
            <a:r>
              <a:rPr lang="en-US" altLang="zh-CN" sz="1800" baseline="-25000" dirty="0" smtClean="0">
                <a:solidFill>
                  <a:srgbClr val="0000CC"/>
                </a:solidFill>
                <a:ea typeface="宋体" charset="-122"/>
              </a:rPr>
              <a:t>0</a:t>
            </a: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,v</a:t>
            </a:r>
            <a:r>
              <a:rPr lang="en-US" altLang="zh-CN" sz="1800" baseline="-25000" dirty="0" smtClean="0">
                <a:solidFill>
                  <a:srgbClr val="0000CC"/>
                </a:solidFill>
                <a:ea typeface="宋体" charset="-122"/>
              </a:rPr>
              <a:t>2</a:t>
            </a: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}</a:t>
            </a:r>
            <a:endParaRPr lang="en-US" altLang="zh-CN" sz="1800" dirty="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37254" name="Text Box 294"/>
          <p:cNvSpPr txBox="1">
            <a:spLocks noChangeArrowheads="1"/>
          </p:cNvSpPr>
          <p:nvPr/>
        </p:nvSpPr>
        <p:spPr bwMode="auto">
          <a:xfrm>
            <a:off x="7696200" y="2227263"/>
            <a:ext cx="1143000" cy="5556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50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{v</a:t>
            </a:r>
            <a:r>
              <a:rPr lang="en-US" altLang="zh-CN" sz="1800" baseline="-25000" dirty="0" smtClean="0">
                <a:solidFill>
                  <a:srgbClr val="0000CC"/>
                </a:solidFill>
                <a:ea typeface="宋体" charset="-122"/>
              </a:rPr>
              <a:t>0</a:t>
            </a: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,v</a:t>
            </a:r>
            <a:r>
              <a:rPr lang="en-US" altLang="zh-CN" sz="1800" baseline="-25000" dirty="0" smtClean="0">
                <a:solidFill>
                  <a:srgbClr val="0000CC"/>
                </a:solidFill>
                <a:ea typeface="宋体" charset="-122"/>
              </a:rPr>
              <a:t>4</a:t>
            </a: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,v</a:t>
            </a:r>
            <a:r>
              <a:rPr lang="en-US" altLang="zh-CN" sz="1800" baseline="-25000" dirty="0" smtClean="0">
                <a:solidFill>
                  <a:srgbClr val="0000CC"/>
                </a:solidFill>
                <a:ea typeface="宋体" charset="-122"/>
              </a:rPr>
              <a:t>3</a:t>
            </a: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}</a:t>
            </a:r>
          </a:p>
        </p:txBody>
      </p:sp>
      <p:sp>
        <p:nvSpPr>
          <p:cNvPr id="937255" name="Text Box 295"/>
          <p:cNvSpPr txBox="1">
            <a:spLocks noChangeArrowheads="1"/>
          </p:cNvSpPr>
          <p:nvPr/>
        </p:nvSpPr>
        <p:spPr bwMode="auto">
          <a:xfrm>
            <a:off x="7696200" y="2836863"/>
            <a:ext cx="1143000" cy="5078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CC"/>
                </a:solidFill>
                <a:ea typeface="宋体" charset="-122"/>
              </a:rPr>
              <a:t>30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CC"/>
                </a:solidFill>
                <a:ea typeface="宋体" charset="-122"/>
              </a:rPr>
              <a:t>{v</a:t>
            </a:r>
            <a:r>
              <a:rPr lang="en-US" altLang="zh-CN" sz="1800" baseline="-25000" smtClean="0">
                <a:solidFill>
                  <a:srgbClr val="0000CC"/>
                </a:solidFill>
                <a:ea typeface="宋体" charset="-122"/>
              </a:rPr>
              <a:t>0</a:t>
            </a:r>
            <a:r>
              <a:rPr lang="en-US" altLang="zh-CN" sz="1800" smtClean="0">
                <a:solidFill>
                  <a:srgbClr val="0000CC"/>
                </a:solidFill>
                <a:ea typeface="宋体" charset="-122"/>
              </a:rPr>
              <a:t>,v</a:t>
            </a:r>
            <a:r>
              <a:rPr lang="en-US" altLang="zh-CN" sz="1800" baseline="-25000" smtClean="0">
                <a:solidFill>
                  <a:srgbClr val="0000CC"/>
                </a:solidFill>
                <a:ea typeface="宋体" charset="-122"/>
              </a:rPr>
              <a:t>4</a:t>
            </a:r>
            <a:r>
              <a:rPr lang="en-US" altLang="zh-CN" sz="1800" smtClean="0">
                <a:solidFill>
                  <a:srgbClr val="0000CC"/>
                </a:solidFill>
                <a:ea typeface="宋体" charset="-122"/>
              </a:rPr>
              <a:t>}</a:t>
            </a:r>
          </a:p>
        </p:txBody>
      </p:sp>
      <p:sp>
        <p:nvSpPr>
          <p:cNvPr id="95" name="Text Box 150"/>
          <p:cNvSpPr txBox="1">
            <a:spLocks noChangeArrowheads="1"/>
          </p:cNvSpPr>
          <p:nvPr/>
        </p:nvSpPr>
        <p:spPr bwMode="auto">
          <a:xfrm>
            <a:off x="533400" y="6074132"/>
            <a:ext cx="75669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与最小生成树的不同点：路径可能是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累加的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8511381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7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7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3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3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3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9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9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9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9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104" grpId="0" animBg="1" autoUpdateAnimBg="0"/>
      <p:bldP spid="937153" grpId="0" animBg="1" autoUpdateAnimBg="0"/>
      <p:bldP spid="937206" grpId="0" autoUpdateAnimBg="0"/>
      <p:bldP spid="937207" grpId="0" autoUpdateAnimBg="0"/>
      <p:bldP spid="937208" grpId="0" autoUpdateAnimBg="0"/>
      <p:bldP spid="937209" grpId="0" autoUpdateAnimBg="0"/>
      <p:bldP spid="937224" grpId="0" autoUpdateAnimBg="0"/>
      <p:bldP spid="937225" grpId="0" autoUpdateAnimBg="0"/>
      <p:bldP spid="937226" grpId="0" autoUpdateAnimBg="0"/>
      <p:bldP spid="937227" grpId="0" animBg="1"/>
      <p:bldP spid="937228" grpId="0" animBg="1"/>
      <p:bldP spid="937229" grpId="0" animBg="1"/>
      <p:bldP spid="937230" grpId="0" animBg="1"/>
      <p:bldP spid="937231" grpId="0" animBg="1"/>
      <p:bldP spid="937232" grpId="0" animBg="1"/>
      <p:bldP spid="937233" grpId="0" animBg="1"/>
      <p:bldP spid="937236" grpId="0" animBg="1"/>
      <p:bldP spid="937237" grpId="0" autoUpdateAnimBg="0"/>
      <p:bldP spid="937238" grpId="0" animBg="1"/>
      <p:bldP spid="937239" grpId="0" autoUpdateAnimBg="0"/>
      <p:bldP spid="937240" grpId="0" animBg="1"/>
      <p:bldP spid="937241" grpId="0" animBg="1"/>
      <p:bldP spid="937242" grpId="0" autoUpdateAnimBg="0"/>
      <p:bldP spid="937243" grpId="0" animBg="1"/>
      <p:bldP spid="937244" grpId="0" autoUpdateAnimBg="0"/>
      <p:bldP spid="937249" grpId="0" autoUpdateAnimBg="0"/>
      <p:bldP spid="937250" grpId="0" autoUpdateAnimBg="0"/>
      <p:bldP spid="937251" grpId="0" autoUpdateAnimBg="0"/>
      <p:bldP spid="937253" grpId="0" animBg="1" autoUpdateAnimBg="0"/>
      <p:bldP spid="937254" grpId="0" animBg="1" autoUpdateAnimBg="0"/>
      <p:bldP spid="937255" grpId="0" animBg="1" autoUpdateAnimBg="0"/>
      <p:bldP spid="9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109408" y="2403178"/>
            <a:ext cx="11689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13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&lt;V0,V1&gt;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&lt;V0,V2&gt;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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 smtClean="0">
              <a:solidFill>
                <a:srgbClr val="66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&lt;V0,V4&gt;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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 smtClean="0">
              <a:solidFill>
                <a:srgbClr val="66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&lt;V0,V6&gt;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V2:8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&lt;V0,V2&gt;</a:t>
            </a:r>
          </a:p>
        </p:txBody>
      </p:sp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2129929" y="2377778"/>
            <a:ext cx="154721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13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&lt;V0,V1&gt;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-------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&lt;V0,V2,V3&gt;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&lt;V0,V4&gt;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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&lt;V0,V6&gt;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V1:13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&lt;V0,V1&gt;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3499941" y="2388890"/>
            <a:ext cx="154721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-------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-------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</a:t>
            </a: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V0,V2,V3&gt;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&lt;V0,V4&gt;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&lt;V0,V1,V5&gt;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&lt;V0,V1,V6&gt;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V3:13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&lt;V0,V2,V3&gt;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4837961" y="2363490"/>
            <a:ext cx="192552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-------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-------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0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-------</a:t>
            </a:r>
            <a:endParaRPr kumimoji="1" lang="zh-CN" altLang="zh-CN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19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</a:t>
            </a: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V0,V2,V3,V4&gt;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&lt;V0,V1,V5&gt;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&lt;V0,V1,V6&gt;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V4:19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&lt;V0,V2,V3,V4&gt;</a:t>
            </a:r>
          </a:p>
        </p:txBody>
      </p:sp>
      <p:grpSp>
        <p:nvGrpSpPr>
          <p:cNvPr id="83993" name="Group 25"/>
          <p:cNvGrpSpPr>
            <a:grpSpLocks/>
          </p:cNvGrpSpPr>
          <p:nvPr/>
        </p:nvGrpSpPr>
        <p:grpSpPr bwMode="auto">
          <a:xfrm>
            <a:off x="333375" y="1988840"/>
            <a:ext cx="8501063" cy="4691063"/>
            <a:chOff x="233" y="612"/>
            <a:chExt cx="5355" cy="2955"/>
          </a:xfrm>
        </p:grpSpPr>
        <p:sp>
          <p:nvSpPr>
            <p:cNvPr id="83971" name="Text Box 3"/>
            <p:cNvSpPr txBox="1">
              <a:spLocks noChangeArrowheads="1"/>
            </p:cNvSpPr>
            <p:nvPr/>
          </p:nvSpPr>
          <p:spPr bwMode="auto">
            <a:xfrm>
              <a:off x="331" y="673"/>
              <a:ext cx="41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终点                              从</a:t>
              </a: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V0</a:t>
              </a:r>
              <a:r>
                <a:rPr kumimoji="1" lang="zh-CN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到各终点的最短路径及其长度</a:t>
              </a: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387" y="939"/>
              <a:ext cx="312" cy="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V1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V2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V3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V4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V5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V6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dirty="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Vj</a:t>
              </a:r>
            </a:p>
          </p:txBody>
        </p:sp>
        <p:grpSp>
          <p:nvGrpSpPr>
            <p:cNvPr id="83974" name="Group 6"/>
            <p:cNvGrpSpPr>
              <a:grpSpLocks/>
            </p:cNvGrpSpPr>
            <p:nvPr/>
          </p:nvGrpSpPr>
          <p:grpSpPr bwMode="auto">
            <a:xfrm>
              <a:off x="233" y="612"/>
              <a:ext cx="5355" cy="2955"/>
              <a:chOff x="0" y="600"/>
              <a:chExt cx="4545" cy="2955"/>
            </a:xfrm>
          </p:grpSpPr>
          <p:sp>
            <p:nvSpPr>
              <p:cNvPr id="83975" name="Rectangle 7"/>
              <p:cNvSpPr>
                <a:spLocks noChangeArrowheads="1"/>
              </p:cNvSpPr>
              <p:nvPr/>
            </p:nvSpPr>
            <p:spPr bwMode="auto">
              <a:xfrm>
                <a:off x="0" y="600"/>
                <a:ext cx="4534" cy="29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3976" name="Line 8"/>
              <p:cNvSpPr>
                <a:spLocks noChangeShapeType="1"/>
              </p:cNvSpPr>
              <p:nvPr/>
            </p:nvSpPr>
            <p:spPr bwMode="auto">
              <a:xfrm>
                <a:off x="11" y="888"/>
                <a:ext cx="45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3977" name="Line 9"/>
              <p:cNvSpPr>
                <a:spLocks noChangeShapeType="1"/>
              </p:cNvSpPr>
              <p:nvPr/>
            </p:nvSpPr>
            <p:spPr bwMode="auto">
              <a:xfrm>
                <a:off x="0" y="1293"/>
                <a:ext cx="45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3978" name="Line 10"/>
              <p:cNvSpPr>
                <a:spLocks noChangeShapeType="1"/>
              </p:cNvSpPr>
              <p:nvPr/>
            </p:nvSpPr>
            <p:spPr bwMode="auto">
              <a:xfrm>
                <a:off x="0" y="1665"/>
                <a:ext cx="45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3979" name="Line 11"/>
              <p:cNvSpPr>
                <a:spLocks noChangeShapeType="1"/>
              </p:cNvSpPr>
              <p:nvPr/>
            </p:nvSpPr>
            <p:spPr bwMode="auto">
              <a:xfrm>
                <a:off x="0" y="2037"/>
                <a:ext cx="45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3980" name="Line 12"/>
              <p:cNvSpPr>
                <a:spLocks noChangeShapeType="1"/>
              </p:cNvSpPr>
              <p:nvPr/>
            </p:nvSpPr>
            <p:spPr bwMode="auto">
              <a:xfrm>
                <a:off x="0" y="2409"/>
                <a:ext cx="45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3981" name="Line 13"/>
              <p:cNvSpPr>
                <a:spLocks noChangeShapeType="1"/>
              </p:cNvSpPr>
              <p:nvPr/>
            </p:nvSpPr>
            <p:spPr bwMode="auto">
              <a:xfrm>
                <a:off x="0" y="2781"/>
                <a:ext cx="45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3982" name="Line 14"/>
              <p:cNvSpPr>
                <a:spLocks noChangeShapeType="1"/>
              </p:cNvSpPr>
              <p:nvPr/>
            </p:nvSpPr>
            <p:spPr bwMode="auto">
              <a:xfrm>
                <a:off x="0" y="3153"/>
                <a:ext cx="45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83983" name="Line 15"/>
            <p:cNvSpPr>
              <a:spLocks noChangeShapeType="1"/>
            </p:cNvSpPr>
            <p:nvPr/>
          </p:nvSpPr>
          <p:spPr bwMode="auto">
            <a:xfrm>
              <a:off x="756" y="612"/>
              <a:ext cx="0" cy="29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984" name="Line 16"/>
            <p:cNvSpPr>
              <a:spLocks noChangeShapeType="1"/>
            </p:cNvSpPr>
            <p:nvPr/>
          </p:nvSpPr>
          <p:spPr bwMode="auto">
            <a:xfrm>
              <a:off x="1423" y="900"/>
              <a:ext cx="0" cy="2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986" name="Line 18"/>
            <p:cNvSpPr>
              <a:spLocks noChangeShapeType="1"/>
            </p:cNvSpPr>
            <p:nvPr/>
          </p:nvSpPr>
          <p:spPr bwMode="auto">
            <a:xfrm>
              <a:off x="2289" y="900"/>
              <a:ext cx="0" cy="2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988" name="Line 20"/>
            <p:cNvSpPr>
              <a:spLocks noChangeShapeType="1"/>
            </p:cNvSpPr>
            <p:nvPr/>
          </p:nvSpPr>
          <p:spPr bwMode="auto">
            <a:xfrm>
              <a:off x="3123" y="900"/>
              <a:ext cx="0" cy="2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990" name="Line 22"/>
            <p:cNvSpPr>
              <a:spLocks noChangeShapeType="1"/>
            </p:cNvSpPr>
            <p:nvPr/>
          </p:nvSpPr>
          <p:spPr bwMode="auto">
            <a:xfrm>
              <a:off x="4201" y="900"/>
              <a:ext cx="0" cy="26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6583970" y="2392065"/>
            <a:ext cx="23038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--------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--------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0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--------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0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--------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</a:t>
            </a: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V0,V2,V3,V4,V5&gt;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&lt;V0,V1,V6&gt;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V6:20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&lt;V0, V1,V6&gt;</a:t>
            </a:r>
          </a:p>
        </p:txBody>
      </p:sp>
      <p:grpSp>
        <p:nvGrpSpPr>
          <p:cNvPr id="83994" name="Group 26"/>
          <p:cNvGrpSpPr>
            <a:grpSpLocks/>
          </p:cNvGrpSpPr>
          <p:nvPr/>
        </p:nvGrpSpPr>
        <p:grpSpPr bwMode="auto">
          <a:xfrm>
            <a:off x="2231282" y="111001"/>
            <a:ext cx="3564854" cy="1805831"/>
            <a:chOff x="2026" y="2764"/>
            <a:chExt cx="1955" cy="1412"/>
          </a:xfrm>
        </p:grpSpPr>
        <p:grpSp>
          <p:nvGrpSpPr>
            <p:cNvPr id="83995" name="Group 27"/>
            <p:cNvGrpSpPr>
              <a:grpSpLocks/>
            </p:cNvGrpSpPr>
            <p:nvPr/>
          </p:nvGrpSpPr>
          <p:grpSpPr bwMode="auto">
            <a:xfrm>
              <a:off x="2314" y="2764"/>
              <a:ext cx="1667" cy="1412"/>
              <a:chOff x="2314" y="2764"/>
              <a:chExt cx="1667" cy="1412"/>
            </a:xfrm>
          </p:grpSpPr>
          <p:sp>
            <p:nvSpPr>
              <p:cNvPr id="83996" name="Oval 28"/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smtClean="0">
                    <a:solidFill>
                      <a:srgbClr val="660066"/>
                    </a:solidFill>
                    <a:latin typeface="Times New Roman" pitchFamily="18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83997" name="Oval 29"/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smtClean="0">
                    <a:solidFill>
                      <a:srgbClr val="660066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83998" name="Oval 30"/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smtClean="0">
                    <a:solidFill>
                      <a:srgbClr val="660066"/>
                    </a:solidFill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83999" name="Oval 31"/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smtClean="0">
                    <a:solidFill>
                      <a:srgbClr val="660066"/>
                    </a:solidFill>
                    <a:latin typeface="Times New Roman" pitchFamily="18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84000" name="Oval 32"/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smtClean="0">
                    <a:solidFill>
                      <a:srgbClr val="660066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84001" name="Oval 33"/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smtClean="0">
                    <a:solidFill>
                      <a:srgbClr val="660066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84002" name="Oval 34"/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smtClean="0">
                    <a:solidFill>
                      <a:srgbClr val="660066"/>
                    </a:solidFill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84003" name="Line 35"/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4004" name="Line 36"/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4005" name="Line 37"/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4006" name="Line 38"/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4007" name="Line 39"/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4008" name="Line 40"/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4009" name="Line 41"/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4010" name="Line 42"/>
              <p:cNvSpPr>
                <a:spLocks noChangeShapeType="1"/>
              </p:cNvSpPr>
              <p:nvPr/>
            </p:nvSpPr>
            <p:spPr bwMode="auto">
              <a:xfrm>
                <a:off x="3312" y="3277"/>
                <a:ext cx="0" cy="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4011" name="Freeform 43"/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4012" name="Freeform 44"/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84013" name="Text Box 45"/>
            <p:cNvSpPr txBox="1">
              <a:spLocks noChangeArrowheads="1"/>
            </p:cNvSpPr>
            <p:nvPr/>
          </p:nvSpPr>
          <p:spPr bwMode="auto">
            <a:xfrm>
              <a:off x="2520" y="2914"/>
              <a:ext cx="215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84014" name="Text Box 46"/>
            <p:cNvSpPr txBox="1">
              <a:spLocks noChangeArrowheads="1"/>
            </p:cNvSpPr>
            <p:nvPr/>
          </p:nvSpPr>
          <p:spPr bwMode="auto">
            <a:xfrm>
              <a:off x="2520" y="3329"/>
              <a:ext cx="215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84015" name="Text Box 47"/>
            <p:cNvSpPr txBox="1">
              <a:spLocks noChangeArrowheads="1"/>
            </p:cNvSpPr>
            <p:nvPr/>
          </p:nvSpPr>
          <p:spPr bwMode="auto">
            <a:xfrm>
              <a:off x="2509" y="3738"/>
              <a:ext cx="215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84016" name="Text Box 48"/>
            <p:cNvSpPr txBox="1">
              <a:spLocks noChangeArrowheads="1"/>
            </p:cNvSpPr>
            <p:nvPr/>
          </p:nvSpPr>
          <p:spPr bwMode="auto">
            <a:xfrm>
              <a:off x="2842" y="3748"/>
              <a:ext cx="215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84017" name="Text Box 49"/>
            <p:cNvSpPr txBox="1">
              <a:spLocks noChangeArrowheads="1"/>
            </p:cNvSpPr>
            <p:nvPr/>
          </p:nvSpPr>
          <p:spPr bwMode="auto">
            <a:xfrm>
              <a:off x="2026" y="3317"/>
              <a:ext cx="359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30</a:t>
              </a:r>
            </a:p>
          </p:txBody>
        </p:sp>
        <p:sp>
          <p:nvSpPr>
            <p:cNvPr id="84018" name="Text Box 50"/>
            <p:cNvSpPr txBox="1">
              <a:spLocks noChangeArrowheads="1"/>
            </p:cNvSpPr>
            <p:nvPr/>
          </p:nvSpPr>
          <p:spPr bwMode="auto">
            <a:xfrm>
              <a:off x="2855" y="2983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13</a:t>
              </a:r>
            </a:p>
          </p:txBody>
        </p:sp>
        <p:sp>
          <p:nvSpPr>
            <p:cNvPr id="84019" name="Text Box 51"/>
            <p:cNvSpPr txBox="1">
              <a:spLocks noChangeArrowheads="1"/>
            </p:cNvSpPr>
            <p:nvPr/>
          </p:nvSpPr>
          <p:spPr bwMode="auto">
            <a:xfrm>
              <a:off x="3442" y="3237"/>
              <a:ext cx="215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84020" name="Text Box 52"/>
            <p:cNvSpPr txBox="1">
              <a:spLocks noChangeArrowheads="1"/>
            </p:cNvSpPr>
            <p:nvPr/>
          </p:nvSpPr>
          <p:spPr bwMode="auto">
            <a:xfrm>
              <a:off x="3531" y="3652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17</a:t>
              </a:r>
            </a:p>
          </p:txBody>
        </p:sp>
        <p:sp>
          <p:nvSpPr>
            <p:cNvPr id="84021" name="Text Box 53"/>
            <p:cNvSpPr txBox="1">
              <a:spLocks noChangeArrowheads="1"/>
            </p:cNvSpPr>
            <p:nvPr/>
          </p:nvSpPr>
          <p:spPr bwMode="auto">
            <a:xfrm>
              <a:off x="3308" y="2772"/>
              <a:ext cx="31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32</a:t>
              </a:r>
            </a:p>
          </p:txBody>
        </p:sp>
        <p:sp>
          <p:nvSpPr>
            <p:cNvPr id="84022" name="Text Box 54"/>
            <p:cNvSpPr txBox="1">
              <a:spLocks noChangeArrowheads="1"/>
            </p:cNvSpPr>
            <p:nvPr/>
          </p:nvSpPr>
          <p:spPr bwMode="auto">
            <a:xfrm>
              <a:off x="3165" y="3317"/>
              <a:ext cx="215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9839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3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3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3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3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39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839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839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839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83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83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83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83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839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839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839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839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839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839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839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839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8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8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8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8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7" dur="500"/>
                                        <p:tgtEl>
                                          <p:spTgt spid="8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2" dur="500"/>
                                        <p:tgtEl>
                                          <p:spTgt spid="8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7" dur="500"/>
                                        <p:tgtEl>
                                          <p:spTgt spid="8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2" dur="500"/>
                                        <p:tgtEl>
                                          <p:spTgt spid="83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7" dur="500"/>
                                        <p:tgtEl>
                                          <p:spTgt spid="83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2" dur="500"/>
                                        <p:tgtEl>
                                          <p:spTgt spid="83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7" dur="500"/>
                                        <p:tgtEl>
                                          <p:spTgt spid="83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2" dur="500"/>
                                        <p:tgtEl>
                                          <p:spTgt spid="83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7" dur="500"/>
                                        <p:tgtEl>
                                          <p:spTgt spid="83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2" dur="500"/>
                                        <p:tgtEl>
                                          <p:spTgt spid="83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7" dur="500"/>
                                        <p:tgtEl>
                                          <p:spTgt spid="83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2" dur="500"/>
                                        <p:tgtEl>
                                          <p:spTgt spid="839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7" dur="500"/>
                                        <p:tgtEl>
                                          <p:spTgt spid="839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2" dur="500"/>
                                        <p:tgtEl>
                                          <p:spTgt spid="83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7" dur="500"/>
                                        <p:tgtEl>
                                          <p:spTgt spid="839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2" dur="500"/>
                                        <p:tgtEl>
                                          <p:spTgt spid="839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7" dur="500"/>
                                        <p:tgtEl>
                                          <p:spTgt spid="839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2" dur="500"/>
                                        <p:tgtEl>
                                          <p:spTgt spid="839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7" dur="500"/>
                                        <p:tgtEl>
                                          <p:spTgt spid="839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2" dur="500"/>
                                        <p:tgtEl>
                                          <p:spTgt spid="83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7" dur="500"/>
                                        <p:tgtEl>
                                          <p:spTgt spid="83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2" dur="500"/>
                                        <p:tgtEl>
                                          <p:spTgt spid="83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7" dur="500"/>
                                        <p:tgtEl>
                                          <p:spTgt spid="83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2" dur="500"/>
                                        <p:tgtEl>
                                          <p:spTgt spid="83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7" dur="500"/>
                                        <p:tgtEl>
                                          <p:spTgt spid="83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2" dur="500"/>
                                        <p:tgtEl>
                                          <p:spTgt spid="83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7" dur="500"/>
                                        <p:tgtEl>
                                          <p:spTgt spid="83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2" dur="500"/>
                                        <p:tgtEl>
                                          <p:spTgt spid="83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7" dur="500"/>
                                        <p:tgtEl>
                                          <p:spTgt spid="83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 autoUpdateAnimBg="0"/>
      <p:bldP spid="83985" grpId="0" build="p" autoUpdateAnimBg="0"/>
      <p:bldP spid="83987" grpId="0" build="p" autoUpdateAnimBg="0"/>
      <p:bldP spid="83989" grpId="0" build="p" autoUpdateAnimBg="0"/>
      <p:bldP spid="839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 smtClean="0"/>
              <a:t>算法步骤</a:t>
            </a:r>
            <a:endParaRPr lang="en-US" altLang="zh-CN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初始化</a:t>
            </a:r>
            <a:r>
              <a:rPr lang="zh-CN" altLang="en-US" dirty="0"/>
              <a:t>：</a:t>
            </a:r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源点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加到</a:t>
            </a:r>
            <a:r>
              <a:rPr lang="en-US" altLang="zh-CN" dirty="0"/>
              <a:t>S</a:t>
            </a:r>
            <a:r>
              <a:rPr lang="zh-CN" altLang="en-US" dirty="0"/>
              <a:t>中，即</a:t>
            </a:r>
            <a:r>
              <a:rPr lang="en-US" altLang="zh-CN" dirty="0"/>
              <a:t>S[v</a:t>
            </a:r>
            <a:r>
              <a:rPr lang="en-US" altLang="zh-CN" baseline="-25000" dirty="0"/>
              <a:t>0</a:t>
            </a:r>
            <a:r>
              <a:rPr lang="en-US" altLang="zh-CN" dirty="0"/>
              <a:t>] = true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到各个终点的最短路径长度初始化为权值，即</a:t>
            </a:r>
            <a:r>
              <a:rPr lang="en-US" altLang="zh-CN" dirty="0"/>
              <a:t>D[</a:t>
            </a:r>
            <a:r>
              <a:rPr lang="en-US" altLang="zh-CN" dirty="0" err="1"/>
              <a:t>i</a:t>
            </a:r>
            <a:r>
              <a:rPr lang="en-US" altLang="zh-CN" dirty="0"/>
              <a:t>] = </a:t>
            </a:r>
            <a:r>
              <a:rPr lang="en-US" altLang="zh-CN" dirty="0" err="1"/>
              <a:t>G.arcs</a:t>
            </a:r>
            <a:r>
              <a:rPr lang="en-US" altLang="zh-CN" dirty="0"/>
              <a:t>[v</a:t>
            </a:r>
            <a:r>
              <a:rPr lang="en-US" altLang="zh-CN" baseline="-25000" dirty="0"/>
              <a:t>0</a:t>
            </a:r>
            <a:r>
              <a:rPr lang="en-US" altLang="zh-CN" dirty="0"/>
              <a:t>][v</a:t>
            </a:r>
            <a:r>
              <a:rPr lang="en-US" altLang="zh-CN" baseline="-25000" dirty="0"/>
              <a:t>i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∈V</a:t>
            </a:r>
            <a:r>
              <a:rPr lang="en-US" altLang="zh-CN" dirty="0"/>
              <a:t> − S)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 smtClean="0"/>
              <a:t>如果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和顶点</a:t>
            </a:r>
            <a:r>
              <a:rPr lang="en-US" altLang="zh-CN" dirty="0"/>
              <a:t>v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i</a:t>
            </a:r>
            <a:r>
              <a:rPr lang="zh-CN" altLang="en-US" dirty="0"/>
              <a:t>之间有弧，则将</a:t>
            </a:r>
            <a:r>
              <a:rPr lang="en-US" altLang="zh-CN" dirty="0"/>
              <a:t>v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i</a:t>
            </a:r>
            <a:r>
              <a:rPr lang="zh-CN" altLang="en-US" dirty="0"/>
              <a:t>的前驱置为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，即</a:t>
            </a:r>
            <a:r>
              <a:rPr lang="en-US" altLang="zh-CN" dirty="0"/>
              <a:t>Path[</a:t>
            </a:r>
            <a:r>
              <a:rPr lang="en-US" altLang="zh-CN" dirty="0" err="1"/>
              <a:t>i</a:t>
            </a:r>
            <a:r>
              <a:rPr lang="en-US" altLang="zh-CN" dirty="0"/>
              <a:t>] = v</a:t>
            </a:r>
            <a:r>
              <a:rPr lang="en-US" altLang="zh-CN" baseline="-25000" dirty="0"/>
              <a:t>0</a:t>
            </a:r>
            <a:r>
              <a:rPr lang="zh-CN" altLang="en-US" dirty="0"/>
              <a:t>，否则</a:t>
            </a:r>
            <a:r>
              <a:rPr lang="en-US" altLang="zh-CN" dirty="0"/>
              <a:t>Path[</a:t>
            </a:r>
            <a:r>
              <a:rPr lang="en-US" altLang="zh-CN" dirty="0" err="1"/>
              <a:t>i</a:t>
            </a:r>
            <a:r>
              <a:rPr lang="en-US" altLang="zh-CN" dirty="0"/>
              <a:t>] = −1</a:t>
            </a:r>
            <a:r>
              <a:rPr lang="zh-CN" altLang="en-US" dirty="0"/>
              <a:t>。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选择</a:t>
            </a:r>
            <a:r>
              <a:rPr lang="zh-CN" altLang="en-US" dirty="0"/>
              <a:t>下一条最短路径的终点</a:t>
            </a:r>
            <a:r>
              <a:rPr lang="en-US" altLang="zh-CN" dirty="0" err="1"/>
              <a:t>v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k</a:t>
            </a:r>
            <a:r>
              <a:rPr lang="zh-CN" altLang="en-US" dirty="0"/>
              <a:t>，使得：</a:t>
            </a:r>
          </a:p>
          <a:p>
            <a:pPr lvl="2"/>
            <a:r>
              <a:rPr lang="en-US" altLang="zh-CN" dirty="0" smtClean="0"/>
              <a:t>D[k</a:t>
            </a:r>
            <a:r>
              <a:rPr lang="en-US" altLang="zh-CN" dirty="0"/>
              <a:t>] = Min{D[</a:t>
            </a:r>
            <a:r>
              <a:rPr lang="en-US" altLang="zh-CN" dirty="0" err="1"/>
              <a:t>i</a:t>
            </a:r>
            <a:r>
              <a:rPr lang="en-US" altLang="zh-CN" dirty="0"/>
              <a:t>]|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∈V</a:t>
            </a:r>
            <a:r>
              <a:rPr lang="en-US" altLang="zh-CN" dirty="0"/>
              <a:t> − S}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/>
              <a:t>将</a:t>
            </a:r>
            <a:r>
              <a:rPr lang="en-US" altLang="zh-CN" i="1" dirty="0" err="1"/>
              <a:t>v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k</a:t>
            </a:r>
            <a:r>
              <a:rPr lang="zh-CN" altLang="en-US" dirty="0"/>
              <a:t>加到</a:t>
            </a:r>
            <a:r>
              <a:rPr lang="en-US" altLang="zh-CN" i="1" dirty="0"/>
              <a:t>S</a:t>
            </a:r>
            <a:r>
              <a:rPr lang="zh-CN" altLang="en-US" dirty="0"/>
              <a:t>中，即</a:t>
            </a:r>
            <a:r>
              <a:rPr lang="en-US" altLang="zh-CN" i="1" dirty="0"/>
              <a:t>S</a:t>
            </a:r>
            <a:r>
              <a:rPr lang="en-US" altLang="zh-CN" dirty="0"/>
              <a:t>[</a:t>
            </a:r>
            <a:r>
              <a:rPr lang="en-US" altLang="zh-CN" i="1" dirty="0" err="1"/>
              <a:t>v</a:t>
            </a:r>
            <a:r>
              <a:rPr lang="en-US" altLang="zh-CN" sz="2400" baseline="-25000" dirty="0" err="1">
                <a:solidFill>
                  <a:schemeClr val="tx1"/>
                </a:solidFill>
              </a:rPr>
              <a:t>k</a:t>
            </a:r>
            <a:r>
              <a:rPr lang="en-US" altLang="zh-CN" dirty="0"/>
              <a:t>]</a:t>
            </a:r>
            <a:r>
              <a:rPr lang="en-US" altLang="zh-CN" i="1" dirty="0"/>
              <a:t> </a:t>
            </a:r>
            <a:r>
              <a:rPr lang="en-US" altLang="zh-CN" dirty="0"/>
              <a:t>= true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4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ea"/>
              <a:buAutoNum type="circleNumDbPlain" startAt="4"/>
            </a:pPr>
            <a:r>
              <a:rPr lang="zh-CN" altLang="en-US" dirty="0" smtClean="0"/>
              <a:t>更新</a:t>
            </a:r>
            <a:r>
              <a:rPr lang="zh-CN" altLang="en-US" dirty="0"/>
              <a:t>从</a:t>
            </a:r>
            <a:r>
              <a:rPr lang="en-US" altLang="zh-CN" i="1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出发到集合</a:t>
            </a:r>
            <a:r>
              <a:rPr lang="en-US" altLang="zh-CN" i="1" dirty="0"/>
              <a:t>V </a:t>
            </a:r>
            <a:r>
              <a:rPr lang="en-US" altLang="zh-CN" dirty="0"/>
              <a:t>−</a:t>
            </a:r>
            <a:r>
              <a:rPr lang="en-US" altLang="zh-CN" i="1" dirty="0"/>
              <a:t> S</a:t>
            </a:r>
            <a:r>
              <a:rPr lang="zh-CN" altLang="en-US" dirty="0"/>
              <a:t>上任一顶点的最短路径的长度，同时更改</a:t>
            </a:r>
            <a:r>
              <a:rPr lang="en-US" altLang="zh-CN" i="1" dirty="0" smtClean="0"/>
              <a:t>v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的</a:t>
            </a:r>
            <a:r>
              <a:rPr lang="zh-CN" altLang="en-US" dirty="0"/>
              <a:t>前驱为</a:t>
            </a:r>
            <a:r>
              <a:rPr lang="en-US" altLang="zh-CN" i="1" dirty="0" err="1"/>
              <a:t>v</a:t>
            </a:r>
            <a:r>
              <a:rPr lang="en-US" altLang="zh-CN" baseline="-25000" dirty="0" err="1"/>
              <a:t>k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若</a:t>
            </a:r>
            <a:r>
              <a:rPr lang="en-US" altLang="zh-CN" dirty="0"/>
              <a:t>D[</a:t>
            </a:r>
            <a:r>
              <a:rPr lang="en-US" altLang="zh-CN" i="1" dirty="0"/>
              <a:t>k</a:t>
            </a:r>
            <a:r>
              <a:rPr lang="en-US" altLang="zh-CN" dirty="0"/>
              <a:t>]+</a:t>
            </a:r>
            <a:r>
              <a:rPr lang="en-US" altLang="zh-CN" dirty="0" err="1"/>
              <a:t>G.arcs</a:t>
            </a:r>
            <a:r>
              <a:rPr lang="en-US" altLang="zh-CN" dirty="0"/>
              <a:t>[</a:t>
            </a:r>
            <a:r>
              <a:rPr lang="en-US" altLang="zh-CN" i="1" dirty="0"/>
              <a:t>k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/>
              <a:t>，则</a:t>
            </a:r>
            <a:r>
              <a:rPr lang="en-US" altLang="zh-CN" dirty="0" smtClean="0"/>
              <a:t>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</a:t>
            </a:r>
            <a:r>
              <a:rPr lang="en-US" altLang="zh-CN" dirty="0"/>
              <a:t>D[</a:t>
            </a:r>
            <a:r>
              <a:rPr lang="en-US" altLang="zh-CN" i="1" dirty="0"/>
              <a:t>k</a:t>
            </a:r>
            <a:r>
              <a:rPr lang="en-US" altLang="zh-CN" dirty="0" smtClean="0"/>
              <a:t>]+</a:t>
            </a:r>
            <a:r>
              <a:rPr lang="en-US" altLang="zh-CN" dirty="0" err="1" smtClean="0"/>
              <a:t>G.arcs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][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</a:t>
            </a:r>
            <a:r>
              <a:rPr lang="en-US" altLang="zh-CN" dirty="0"/>
              <a:t>Path 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</a:t>
            </a:r>
            <a:r>
              <a:rPr lang="en-US" altLang="zh-CN" dirty="0"/>
              <a:t>k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marL="971550" lvl="1" indent="-514350">
              <a:buFont typeface="+mj-ea"/>
              <a:buAutoNum type="circleNumDbPlain" startAt="4"/>
            </a:pPr>
            <a:r>
              <a:rPr lang="zh-CN" altLang="en-US" dirty="0" smtClean="0"/>
              <a:t>重复</a:t>
            </a:r>
            <a:r>
              <a:rPr lang="zh-CN" altLang="en-US" dirty="0"/>
              <a:t>②～</a:t>
            </a:r>
            <a:r>
              <a:rPr lang="zh-CN" altLang="en-US" dirty="0" smtClean="0"/>
              <a:t>④ </a:t>
            </a:r>
            <a:r>
              <a:rPr lang="zh-CN" altLang="en-US" dirty="0"/>
              <a:t> 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−1</a:t>
            </a:r>
            <a:r>
              <a:rPr lang="zh-CN" altLang="en-US" dirty="0"/>
              <a:t>次，即可按照路径长度的递增顺序，逐个求得从</a:t>
            </a:r>
            <a:r>
              <a:rPr lang="en-US" altLang="zh-CN" i="1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到图上其余各顶点的最短路径。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4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52400" y="987425"/>
            <a:ext cx="89916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</a:rPr>
              <a:t>void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ShortestPath_DIJ</a:t>
            </a:r>
            <a:r>
              <a:rPr lang="en-US" altLang="zh-CN" sz="2000" dirty="0" smtClean="0">
                <a:solidFill>
                  <a:srgbClr val="00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AMGraph</a:t>
            </a:r>
            <a:r>
              <a:rPr lang="en-US" altLang="zh-CN" sz="2000" dirty="0" smtClean="0">
                <a:solidFill>
                  <a:srgbClr val="000000"/>
                </a:solidFill>
              </a:rPr>
              <a:t> G,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</a:rPr>
              <a:t> v0){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</a:rPr>
              <a:t>    //</a:t>
            </a:r>
            <a:r>
              <a:rPr lang="zh-CN" altLang="en-US" sz="2000" dirty="0" smtClean="0">
                <a:solidFill>
                  <a:srgbClr val="000000"/>
                </a:solidFill>
              </a:rPr>
              <a:t>用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Dijkstra</a:t>
            </a:r>
            <a:r>
              <a:rPr lang="zh-CN" altLang="en-US" sz="2000" dirty="0" smtClean="0">
                <a:solidFill>
                  <a:srgbClr val="000000"/>
                </a:solidFill>
              </a:rPr>
              <a:t>算法求有向网</a:t>
            </a:r>
            <a:r>
              <a:rPr lang="en-US" altLang="zh-CN" sz="2000" dirty="0" smtClean="0">
                <a:solidFill>
                  <a:srgbClr val="000000"/>
                </a:solidFill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</a:rPr>
              <a:t>的</a:t>
            </a:r>
            <a:r>
              <a:rPr lang="en-US" altLang="zh-CN" sz="2000" dirty="0" smtClean="0">
                <a:solidFill>
                  <a:srgbClr val="000000"/>
                </a:solidFill>
              </a:rPr>
              <a:t>v0</a:t>
            </a:r>
            <a:r>
              <a:rPr lang="zh-CN" altLang="en-US" sz="2000" dirty="0" smtClean="0">
                <a:solidFill>
                  <a:srgbClr val="000000"/>
                </a:solidFill>
              </a:rPr>
              <a:t>顶点到其余顶点的最短路径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</a:rPr>
              <a:t>n=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G.vexnum</a:t>
            </a:r>
            <a:r>
              <a:rPr lang="en-US" altLang="zh-CN" sz="2000" dirty="0" smtClean="0">
                <a:solidFill>
                  <a:srgbClr val="000000"/>
                </a:solidFill>
              </a:rPr>
              <a:t>;                    		//n</a:t>
            </a:r>
            <a:r>
              <a:rPr lang="zh-CN" altLang="en-US" sz="2000" dirty="0" smtClean="0">
                <a:solidFill>
                  <a:srgbClr val="000000"/>
                </a:solidFill>
              </a:rPr>
              <a:t>为</a:t>
            </a:r>
            <a:r>
              <a:rPr lang="en-US" altLang="zh-CN" sz="2000" dirty="0" smtClean="0">
                <a:solidFill>
                  <a:srgbClr val="000000"/>
                </a:solidFill>
              </a:rPr>
              <a:t>G</a:t>
            </a:r>
            <a:r>
              <a:rPr lang="zh-CN" altLang="en-US" sz="2000" dirty="0" smtClean="0">
                <a:solidFill>
                  <a:srgbClr val="000000"/>
                </a:solidFill>
              </a:rPr>
              <a:t>中顶点的个数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</a:rPr>
              <a:t>    </a:t>
            </a:r>
            <a:r>
              <a:rPr lang="en-US" altLang="zh-CN" sz="2000" dirty="0" smtClean="0">
                <a:solidFill>
                  <a:srgbClr val="000000"/>
                </a:solidFill>
              </a:rPr>
              <a:t>for(v = 0; v&lt;n; ++v){             	//n</a:t>
            </a:r>
            <a:r>
              <a:rPr lang="zh-CN" altLang="en-US" sz="2000" dirty="0" smtClean="0">
                <a:solidFill>
                  <a:srgbClr val="000000"/>
                </a:solidFill>
              </a:rPr>
              <a:t>个顶点依次初始化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S[v] = false;                  	//S</a:t>
            </a:r>
            <a:r>
              <a:rPr lang="zh-CN" altLang="en-US" sz="2000" dirty="0" smtClean="0">
                <a:solidFill>
                  <a:srgbClr val="000000"/>
                </a:solidFill>
              </a:rPr>
              <a:t>初始为空集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D[v] =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G.arcs</a:t>
            </a:r>
            <a:r>
              <a:rPr lang="en-US" altLang="zh-CN" sz="2000" dirty="0" smtClean="0">
                <a:solidFill>
                  <a:srgbClr val="000000"/>
                </a:solidFill>
              </a:rPr>
              <a:t>[v0][v];           	//</a:t>
            </a:r>
            <a:r>
              <a:rPr lang="zh-CN" altLang="en-US" sz="2000" dirty="0" smtClean="0">
                <a:solidFill>
                  <a:srgbClr val="000000"/>
                </a:solidFill>
              </a:rPr>
              <a:t>将</a:t>
            </a:r>
            <a:r>
              <a:rPr lang="en-US" altLang="zh-CN" sz="2000" dirty="0" smtClean="0">
                <a:solidFill>
                  <a:srgbClr val="000000"/>
                </a:solidFill>
              </a:rPr>
              <a:t>v0</a:t>
            </a:r>
            <a:r>
              <a:rPr lang="zh-CN" altLang="en-US" sz="2000" dirty="0" smtClean="0">
                <a:solidFill>
                  <a:srgbClr val="000000"/>
                </a:solidFill>
              </a:rPr>
              <a:t>到各个终点的最短路径长度初始化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000000"/>
                </a:solidFill>
              </a:rPr>
              <a:t>       </a:t>
            </a:r>
            <a:r>
              <a:rPr lang="en-US" altLang="zh-CN" sz="2000" dirty="0" smtClean="0">
                <a:solidFill>
                  <a:srgbClr val="000000"/>
                </a:solidFill>
              </a:rPr>
              <a:t>if(D[v]&lt;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MaxInt</a:t>
            </a:r>
            <a:r>
              <a:rPr lang="en-US" altLang="zh-CN" sz="2000" dirty="0" smtClean="0">
                <a:solidFill>
                  <a:srgbClr val="000000"/>
                </a:solidFill>
              </a:rPr>
              <a:t>)  Path [v]=v0; //v0</a:t>
            </a:r>
            <a:r>
              <a:rPr lang="zh-CN" altLang="en-US" sz="2000" dirty="0" smtClean="0">
                <a:solidFill>
                  <a:srgbClr val="000000"/>
                </a:solidFill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</a:rPr>
              <a:t>v</a:t>
            </a:r>
            <a:r>
              <a:rPr lang="zh-CN" altLang="en-US" sz="2000" dirty="0" smtClean="0">
                <a:solidFill>
                  <a:srgbClr val="000000"/>
                </a:solidFill>
              </a:rPr>
              <a:t>之间有弧，将</a:t>
            </a:r>
            <a:r>
              <a:rPr lang="en-US" altLang="zh-CN" sz="2000" dirty="0" smtClean="0">
                <a:solidFill>
                  <a:srgbClr val="000000"/>
                </a:solidFill>
              </a:rPr>
              <a:t>v</a:t>
            </a:r>
            <a:r>
              <a:rPr lang="zh-CN" altLang="en-US" sz="2000" dirty="0" smtClean="0">
                <a:solidFill>
                  <a:srgbClr val="000000"/>
                </a:solidFill>
              </a:rPr>
              <a:t>的前驱置为</a:t>
            </a:r>
            <a:r>
              <a:rPr lang="en-US" altLang="zh-CN" sz="2000" dirty="0" smtClean="0">
                <a:solidFill>
                  <a:srgbClr val="000000"/>
                </a:solidFill>
              </a:rPr>
              <a:t>v0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</a:rPr>
              <a:t>       else Path [v]=-1;               	//</a:t>
            </a:r>
            <a:r>
              <a:rPr lang="zh-CN" altLang="en-US" sz="2000" dirty="0" smtClean="0">
                <a:solidFill>
                  <a:srgbClr val="000000"/>
                </a:solidFill>
              </a:rPr>
              <a:t>如果</a:t>
            </a:r>
            <a:r>
              <a:rPr lang="en-US" altLang="zh-CN" sz="2000" dirty="0" smtClean="0">
                <a:solidFill>
                  <a:srgbClr val="000000"/>
                </a:solidFill>
              </a:rPr>
              <a:t>v0</a:t>
            </a:r>
            <a:r>
              <a:rPr lang="zh-CN" altLang="en-US" sz="2000" dirty="0" smtClean="0">
                <a:solidFill>
                  <a:srgbClr val="000000"/>
                </a:solidFill>
              </a:rPr>
              <a:t>和</a:t>
            </a:r>
            <a:r>
              <a:rPr lang="en-US" altLang="zh-CN" sz="2000" dirty="0" smtClean="0">
                <a:solidFill>
                  <a:srgbClr val="000000"/>
                </a:solidFill>
              </a:rPr>
              <a:t>v</a:t>
            </a:r>
            <a:r>
              <a:rPr lang="zh-CN" altLang="en-US" sz="2000" dirty="0" smtClean="0">
                <a:solidFill>
                  <a:srgbClr val="000000"/>
                </a:solidFill>
              </a:rPr>
              <a:t>之间无弧，则将</a:t>
            </a:r>
            <a:r>
              <a:rPr lang="en-US" altLang="zh-CN" sz="2000" dirty="0" smtClean="0">
                <a:solidFill>
                  <a:srgbClr val="000000"/>
                </a:solidFill>
              </a:rPr>
              <a:t>v</a:t>
            </a:r>
            <a:r>
              <a:rPr lang="zh-CN" altLang="en-US" sz="2000" dirty="0" smtClean="0">
                <a:solidFill>
                  <a:srgbClr val="000000"/>
                </a:solidFill>
              </a:rPr>
              <a:t>的前驱置为</a:t>
            </a:r>
            <a:r>
              <a:rPr lang="en-US" altLang="zh-CN" sz="2000" dirty="0" smtClean="0">
                <a:solidFill>
                  <a:srgbClr val="000000"/>
                </a:solidFill>
              </a:rPr>
              <a:t>-1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</a:rPr>
              <a:t>      }//for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</a:rPr>
              <a:t>      S[v0]=true;                    	//</a:t>
            </a:r>
            <a:r>
              <a:rPr lang="zh-CN" altLang="en-US" sz="2000" dirty="0" smtClean="0">
                <a:solidFill>
                  <a:srgbClr val="000000"/>
                </a:solidFill>
              </a:rPr>
              <a:t>将</a:t>
            </a:r>
            <a:r>
              <a:rPr lang="en-US" altLang="zh-CN" sz="2000" dirty="0" smtClean="0">
                <a:solidFill>
                  <a:srgbClr val="000000"/>
                </a:solidFill>
              </a:rPr>
              <a:t>v0</a:t>
            </a:r>
            <a:r>
              <a:rPr lang="zh-CN" altLang="en-US" sz="2000" dirty="0" smtClean="0">
                <a:solidFill>
                  <a:srgbClr val="000000"/>
                </a:solidFill>
              </a:rPr>
              <a:t>加入</a:t>
            </a:r>
            <a:r>
              <a:rPr lang="en-US" altLang="zh-CN" sz="2000" dirty="0" smtClean="0">
                <a:solidFill>
                  <a:srgbClr val="000000"/>
                </a:solidFill>
              </a:rPr>
              <a:t>S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</a:rPr>
              <a:t>      D[v0]=0;                      		//</a:t>
            </a:r>
            <a:r>
              <a:rPr lang="zh-CN" altLang="en-US" sz="2000" dirty="0" smtClean="0">
                <a:solidFill>
                  <a:srgbClr val="000000"/>
                </a:solidFill>
              </a:rPr>
              <a:t>源点到源点的距离为</a:t>
            </a:r>
            <a:r>
              <a:rPr lang="en-US" altLang="zh-CN" sz="2000" dirty="0" smtClean="0">
                <a:solidFill>
                  <a:srgbClr val="000000"/>
                </a:solidFill>
              </a:rPr>
              <a:t>0 	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763" y="-26988"/>
            <a:ext cx="3775075" cy="60642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b="1" smtClean="0">
                <a:solidFill>
                  <a:srgbClr val="000000"/>
                </a:solidFill>
                <a:ea typeface="楷体_GB2312" pitchFamily="49" charset="-122"/>
              </a:rPr>
              <a:t>【</a:t>
            </a:r>
            <a:r>
              <a:rPr kumimoji="1" lang="zh-CN" altLang="en-US" sz="4400" b="1" smtClean="0">
                <a:solidFill>
                  <a:srgbClr val="000000"/>
                </a:solidFill>
                <a:ea typeface="楷体_GB2312" pitchFamily="49" charset="-122"/>
              </a:rPr>
              <a:t>算法描述</a:t>
            </a:r>
            <a:r>
              <a:rPr kumimoji="1" lang="en-US" altLang="zh-CN" sz="4400" b="1" smtClean="0">
                <a:solidFill>
                  <a:srgbClr val="000000"/>
                </a:solidFill>
                <a:ea typeface="楷体_GB2312" pitchFamily="49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22110117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61" name="Rectangle 5"/>
          <p:cNvSpPr>
            <a:spLocks noChangeArrowheads="1"/>
          </p:cNvSpPr>
          <p:nvPr/>
        </p:nvSpPr>
        <p:spPr bwMode="auto">
          <a:xfrm>
            <a:off x="4139952" y="5805264"/>
            <a:ext cx="3575050" cy="579438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时间复杂度</a:t>
            </a:r>
            <a:r>
              <a: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：</a:t>
            </a:r>
            <a:r>
              <a:rPr kumimoji="1"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O(</a:t>
            </a:r>
            <a:r>
              <a:rPr kumimoji="1" lang="en-US" altLang="zh-CN" sz="32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n</a:t>
            </a:r>
            <a:r>
              <a:rPr kumimoji="1" lang="en-US" altLang="zh-CN" sz="3200" b="1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2</a:t>
            </a:r>
            <a:r>
              <a:rPr kumimoji="1"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)</a:t>
            </a:r>
          </a:p>
        </p:txBody>
      </p:sp>
      <p:sp>
        <p:nvSpPr>
          <p:cNvPr id="83973" name="Rectangle 6"/>
          <p:cNvSpPr>
            <a:spLocks noChangeArrowheads="1"/>
          </p:cNvSpPr>
          <p:nvPr/>
        </p:nvSpPr>
        <p:spPr bwMode="auto">
          <a:xfrm>
            <a:off x="180975" y="836613"/>
            <a:ext cx="8963025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/*―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开始主循环，每次求得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v0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到某个顶点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v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的最短路径，将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v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加到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S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集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―*/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      for(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=1;i&lt;n; ++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i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) {//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对其余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n−1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个顶点，依次进行计算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000000"/>
                </a:solidFill>
              </a:rPr>
              <a:t>        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min= 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MaxInt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;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        for(w=0;w&lt;n; ++w)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          if(!S[w]&amp;&amp;D[w]&lt;min) 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              {v=w; min=D[w];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      } //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选择一条当前的最短路径，终点为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v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        S[v]=true; //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将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v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加入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S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        for(w=0;w&lt;n; ++w)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          //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更新从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v0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出发到集合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V−S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上所有顶点的最短路径长度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000000"/>
                </a:solidFill>
              </a:rPr>
              <a:t>        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if(!S[w]&amp;&amp;(D[v]+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G.arcs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[v][w]&lt;D[w])){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             D[w]=D[v]+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G.arcs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[v][w];   	//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更新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D[w]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             Path [w]=v;              		//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更改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w</a:t>
            </a:r>
            <a:r>
              <a:rPr kumimoji="1" lang="zh-CN" altLang="en-US" sz="2000" b="1" dirty="0" smtClean="0">
                <a:solidFill>
                  <a:srgbClr val="000000"/>
                </a:solidFill>
              </a:rPr>
              <a:t>的前驱为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v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        }//if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    }//for      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}//</a:t>
            </a:r>
            <a:r>
              <a:rPr kumimoji="1" lang="en-US" altLang="zh-CN" sz="2000" b="1" dirty="0" err="1" smtClean="0">
                <a:solidFill>
                  <a:srgbClr val="000000"/>
                </a:solidFill>
              </a:rPr>
              <a:t>ShortestPath_DIJ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3974" name="Rectangle 7"/>
          <p:cNvSpPr>
            <a:spLocks noChangeArrowheads="1"/>
          </p:cNvSpPr>
          <p:nvPr/>
        </p:nvSpPr>
        <p:spPr bwMode="auto">
          <a:xfrm>
            <a:off x="4763" y="-26988"/>
            <a:ext cx="3775075" cy="60642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400" b="1" smtClean="0">
                <a:solidFill>
                  <a:srgbClr val="000000"/>
                </a:solidFill>
                <a:ea typeface="楷体_GB2312" pitchFamily="49" charset="-122"/>
              </a:rPr>
              <a:t>【</a:t>
            </a:r>
            <a:r>
              <a:rPr kumimoji="1" lang="zh-CN" altLang="en-US" sz="4400" b="1" smtClean="0">
                <a:solidFill>
                  <a:srgbClr val="000000"/>
                </a:solidFill>
                <a:ea typeface="楷体_GB2312" pitchFamily="49" charset="-122"/>
              </a:rPr>
              <a:t>算法描述</a:t>
            </a:r>
            <a:r>
              <a:rPr kumimoji="1" lang="en-US" altLang="zh-CN" sz="4400" b="1" smtClean="0">
                <a:solidFill>
                  <a:srgbClr val="000000"/>
                </a:solidFill>
                <a:ea typeface="楷体_GB2312" pitchFamily="49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6847066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8344" y="1124744"/>
            <a:ext cx="8424863" cy="792162"/>
          </a:xfrm>
        </p:spPr>
        <p:txBody>
          <a:bodyPr/>
          <a:lstStyle/>
          <a:p>
            <a:pPr algn="l"/>
            <a:r>
              <a:rPr lang="en-US" altLang="zh-CN" sz="3600" dirty="0">
                <a:solidFill>
                  <a:srgbClr val="0000FF"/>
                </a:solidFill>
              </a:rPr>
              <a:t>7.5   </a:t>
            </a:r>
            <a:r>
              <a:rPr lang="zh-CN" altLang="en-US" sz="3600" dirty="0">
                <a:solidFill>
                  <a:srgbClr val="0000FF"/>
                </a:solidFill>
              </a:rPr>
              <a:t>有向无环图及其应用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88840"/>
            <a:ext cx="8569325" cy="4463777"/>
          </a:xfrm>
        </p:spPr>
        <p:txBody>
          <a:bodyPr/>
          <a:lstStyle/>
          <a:p>
            <a:r>
              <a:rPr lang="zh-CN" altLang="en-US" dirty="0" smtClean="0"/>
              <a:t>拓扑排序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AOV</a:t>
            </a:r>
            <a:r>
              <a:rPr lang="zh-CN" altLang="en-US" dirty="0" smtClean="0"/>
              <a:t>网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Activity On Vertex Network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关键路径</a:t>
            </a:r>
          </a:p>
          <a:p>
            <a:pPr lvl="1"/>
            <a:r>
              <a:rPr lang="en-US" altLang="zh-CN" dirty="0" smtClean="0"/>
              <a:t>AOE</a:t>
            </a:r>
            <a:r>
              <a:rPr lang="zh-CN" altLang="en-US" dirty="0" smtClean="0"/>
              <a:t>网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Activity  On </a:t>
            </a:r>
            <a:r>
              <a:rPr lang="en-US" altLang="zh-CN" dirty="0" smtClean="0">
                <a:solidFill>
                  <a:srgbClr val="0000FF"/>
                </a:solidFill>
              </a:rPr>
              <a:t>Edges </a:t>
            </a:r>
            <a:r>
              <a:rPr lang="en-US" altLang="zh-CN" dirty="0">
                <a:solidFill>
                  <a:srgbClr val="0000FF"/>
                </a:solidFill>
              </a:rPr>
              <a:t>Network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1455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zh-CN" altLang="en-US" dirty="0"/>
              <a:t>向网如</a:t>
            </a:r>
            <a:r>
              <a:rPr lang="zh-CN" altLang="en-US" dirty="0" smtClean="0"/>
              <a:t>图所</a:t>
            </a:r>
            <a:r>
              <a:rPr lang="zh-CN" altLang="en-US" dirty="0"/>
              <a:t>示，试用迪杰斯特拉算法求出从顶点</a:t>
            </a:r>
            <a:r>
              <a:rPr lang="en-US" altLang="zh-CN" dirty="0"/>
              <a:t>a</a:t>
            </a:r>
            <a:r>
              <a:rPr lang="zh-CN" altLang="en-US" dirty="0"/>
              <a:t>到其他各顶点间的最短</a:t>
            </a:r>
            <a:r>
              <a:rPr lang="zh-CN" altLang="en-US" dirty="0" smtClean="0"/>
              <a:t>路径。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"/>
          <a:stretch/>
        </p:blipFill>
        <p:spPr bwMode="auto">
          <a:xfrm>
            <a:off x="-108520" y="2276872"/>
            <a:ext cx="3429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43612"/>
              </p:ext>
            </p:extLst>
          </p:nvPr>
        </p:nvGraphicFramePr>
        <p:xfrm>
          <a:off x="3059832" y="2285256"/>
          <a:ext cx="6049405" cy="34747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75897"/>
                <a:gridCol w="733145"/>
                <a:gridCol w="816194"/>
                <a:gridCol w="915581"/>
                <a:gridCol w="1023136"/>
                <a:gridCol w="905332"/>
                <a:gridCol w="1080120"/>
              </a:tblGrid>
              <a:tr h="464621">
                <a:tc>
                  <a:txBody>
                    <a:bodyPr/>
                    <a:lstStyle/>
                    <a:p>
                      <a:pPr indent="171450"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D</a:t>
                      </a:r>
                      <a:endParaRPr lang="zh-CN" sz="1200" b="1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</a:rPr>
                        <a:t>终点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i=1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i=2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i=3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</a:rPr>
                        <a:t>i</a:t>
                      </a:r>
                      <a:r>
                        <a:rPr lang="en-US" sz="1200" b="1" kern="100" dirty="0">
                          <a:effectLst/>
                        </a:rPr>
                        <a:t>=4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i=5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i=6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5674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b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15</a:t>
                      </a:r>
                      <a:endParaRPr lang="zh-CN" sz="1200" b="1" kern="100">
                        <a:effectLst/>
                      </a:endParaRP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(a,b)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15</a:t>
                      </a:r>
                      <a:endParaRPr lang="zh-CN" sz="1200" b="1" kern="100">
                        <a:effectLst/>
                      </a:endParaRP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(a,b)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15</a:t>
                      </a:r>
                      <a:endParaRPr lang="zh-CN" sz="1200" b="1" kern="100">
                        <a:effectLst/>
                      </a:endParaRP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(a,b)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15</a:t>
                      </a:r>
                      <a:endParaRPr lang="zh-CN" sz="1200" b="1" kern="100">
                        <a:effectLst/>
                      </a:endParaRP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(a,b)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15</a:t>
                      </a:r>
                      <a:endParaRPr lang="zh-CN" sz="1200" b="1" kern="100">
                        <a:effectLst/>
                      </a:endParaRP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(a,b)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200" b="1" u="sng" kern="100" dirty="0" err="1">
                          <a:solidFill>
                            <a:srgbClr val="FF0000"/>
                          </a:solidFill>
                          <a:effectLst/>
                        </a:rPr>
                        <a:t>a,b</a:t>
                      </a: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5674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c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200" b="1" u="sng" kern="100" dirty="0" err="1">
                          <a:solidFill>
                            <a:srgbClr val="FF0000"/>
                          </a:solidFill>
                          <a:effectLst/>
                        </a:rPr>
                        <a:t>a,c</a:t>
                      </a: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5674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d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12</a:t>
                      </a:r>
                      <a:endParaRPr lang="zh-CN" sz="1200" b="1" kern="100">
                        <a:effectLst/>
                      </a:endParaRP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(a,d)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12</a:t>
                      </a:r>
                      <a:endParaRPr lang="zh-CN" sz="1200" b="1" kern="100">
                        <a:effectLst/>
                      </a:endParaRP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(a,d)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11</a:t>
                      </a:r>
                      <a:endParaRPr lang="zh-CN" sz="1200" b="1" kern="100" dirty="0">
                        <a:effectLst/>
                      </a:endParaRP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(</a:t>
                      </a:r>
                      <a:r>
                        <a:rPr lang="en-US" sz="1200" b="1" kern="100" dirty="0" err="1">
                          <a:effectLst/>
                        </a:rPr>
                        <a:t>a,c,f,d</a:t>
                      </a:r>
                      <a:r>
                        <a:rPr lang="en-US" sz="1200" b="1" kern="100" dirty="0">
                          <a:effectLst/>
                        </a:rPr>
                        <a:t>)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200" b="1" u="sng" kern="100" dirty="0" err="1">
                          <a:solidFill>
                            <a:srgbClr val="FF0000"/>
                          </a:solidFill>
                          <a:effectLst/>
                        </a:rPr>
                        <a:t>a,c,f,d</a:t>
                      </a: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5674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e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</a:rPr>
                        <a:t>∞</a:t>
                      </a: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10</a:t>
                      </a:r>
                      <a:endParaRPr lang="zh-CN" sz="1200" b="1" kern="100">
                        <a:effectLst/>
                      </a:endParaRP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(a,c,e)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200" b="1" u="sng" kern="100" dirty="0" err="1">
                          <a:solidFill>
                            <a:srgbClr val="FF0000"/>
                          </a:solidFill>
                          <a:effectLst/>
                        </a:rPr>
                        <a:t>a,c,e</a:t>
                      </a: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sz="1200" b="1" u="none" strike="noStrike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5674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f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</a:rPr>
                        <a:t>∞</a:t>
                      </a: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200" b="1" u="sng" kern="100" dirty="0" err="1">
                          <a:solidFill>
                            <a:srgbClr val="FF0000"/>
                          </a:solidFill>
                          <a:effectLst/>
                        </a:rPr>
                        <a:t>a,c,f</a:t>
                      </a: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5674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g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</a:rPr>
                        <a:t>∞</a:t>
                      </a: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</a:rPr>
                        <a:t>∞</a:t>
                      </a: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16</a:t>
                      </a:r>
                      <a:endParaRPr lang="zh-CN" sz="1200" b="1" kern="100">
                        <a:effectLst/>
                      </a:endParaRP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(a,c,f,g)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16</a:t>
                      </a:r>
                      <a:endParaRPr lang="zh-CN" sz="1200" b="1" kern="100">
                        <a:effectLst/>
                      </a:endParaRPr>
                    </a:p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(a,c,f,g)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zh-CN" sz="1200" b="1" kern="10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sz="1200" b="1" u="sng" kern="10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200" b="1" u="sng" kern="100" dirty="0" err="1">
                          <a:solidFill>
                            <a:srgbClr val="FF0000"/>
                          </a:solidFill>
                          <a:effectLst/>
                        </a:rPr>
                        <a:t>a,c,f,d,g</a:t>
                      </a:r>
                      <a:r>
                        <a:rPr lang="en-US" sz="1200" b="1" u="sng" kern="100" dirty="0">
                          <a:effectLst/>
                        </a:rPr>
                        <a:t>)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zh-CN" sz="12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65674">
                <a:tc>
                  <a:txBody>
                    <a:bodyPr/>
                    <a:lstStyle/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S</a:t>
                      </a:r>
                      <a:r>
                        <a:rPr lang="zh-CN" sz="1200" b="1" kern="100" dirty="0">
                          <a:effectLst/>
                        </a:rPr>
                        <a:t>终点集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{</a:t>
                      </a:r>
                      <a:r>
                        <a:rPr lang="en-US" sz="1200" b="1" kern="100" dirty="0" err="1">
                          <a:effectLst/>
                        </a:rPr>
                        <a:t>a,</a:t>
                      </a: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r>
                        <a:rPr lang="en-US" sz="1200" b="1" kern="100" dirty="0">
                          <a:effectLst/>
                        </a:rPr>
                        <a:t>}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{</a:t>
                      </a:r>
                      <a:r>
                        <a:rPr lang="en-US" sz="1200" b="1" kern="100" dirty="0" err="1">
                          <a:effectLst/>
                        </a:rPr>
                        <a:t>a,c,</a:t>
                      </a: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r>
                        <a:rPr lang="en-US" sz="1200" b="1" kern="100" dirty="0">
                          <a:effectLst/>
                        </a:rPr>
                        <a:t>}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{</a:t>
                      </a:r>
                      <a:r>
                        <a:rPr lang="en-US" sz="1200" b="1" kern="100" dirty="0" err="1">
                          <a:effectLst/>
                        </a:rPr>
                        <a:t>a,c,f,</a:t>
                      </a: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r>
                        <a:rPr lang="en-US" sz="1200" b="1" kern="100" dirty="0">
                          <a:effectLst/>
                        </a:rPr>
                        <a:t>}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{</a:t>
                      </a:r>
                      <a:r>
                        <a:rPr lang="en-US" sz="1200" b="1" kern="100" dirty="0" err="1">
                          <a:effectLst/>
                        </a:rPr>
                        <a:t>a,c,f,e,</a:t>
                      </a: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200" b="1" kern="100" dirty="0">
                          <a:effectLst/>
                        </a:rPr>
                        <a:t>}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{</a:t>
                      </a:r>
                      <a:r>
                        <a:rPr lang="en-US" sz="1200" b="1" kern="100" dirty="0" err="1">
                          <a:effectLst/>
                        </a:rPr>
                        <a:t>a,c,f,e,d,</a:t>
                      </a: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  <a:r>
                        <a:rPr lang="en-US" sz="1200" b="1" kern="100" dirty="0">
                          <a:effectLst/>
                        </a:rPr>
                        <a:t>}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{</a:t>
                      </a:r>
                      <a:r>
                        <a:rPr lang="en-US" sz="1200" b="1" kern="100" dirty="0" err="1">
                          <a:effectLst/>
                        </a:rPr>
                        <a:t>a,c,f,e,d,g,</a:t>
                      </a:r>
                      <a:r>
                        <a:rPr lang="en-US" sz="1200" b="1" kern="100" dirty="0" err="1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r>
                        <a:rPr lang="en-US" sz="1200" b="1" kern="100" dirty="0">
                          <a:effectLst/>
                        </a:rPr>
                        <a:t>}</a:t>
                      </a:r>
                      <a:endParaRPr lang="zh-CN" sz="12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94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每一对顶点之间的最短路径</a:t>
            </a:r>
          </a:p>
          <a:p>
            <a:pPr lvl="1"/>
            <a:r>
              <a:rPr lang="zh-CN" altLang="en-US" dirty="0"/>
              <a:t>方法一：每次以一个顶点为源点，重复执行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—— T(n)=O(n³)</a:t>
            </a:r>
          </a:p>
          <a:p>
            <a:pPr lvl="1"/>
            <a:r>
              <a:rPr lang="zh-CN" altLang="en-US" dirty="0"/>
              <a:t>方法二：弗洛伊德</a:t>
            </a:r>
            <a:r>
              <a:rPr lang="en-US" altLang="zh-CN" dirty="0"/>
              <a:t>(Floyd)</a:t>
            </a:r>
            <a:r>
              <a:rPr lang="zh-CN" altLang="en-US" dirty="0"/>
              <a:t>算法</a:t>
            </a:r>
          </a:p>
          <a:p>
            <a:pPr lvl="2"/>
            <a:r>
              <a:rPr lang="zh-CN" altLang="en-US" sz="2600" dirty="0"/>
              <a:t>算法思想：</a:t>
            </a:r>
            <a:r>
              <a:rPr lang="zh-CN" altLang="en-US" sz="2600" dirty="0">
                <a:solidFill>
                  <a:srgbClr val="FF0000"/>
                </a:solidFill>
              </a:rPr>
              <a:t>逐个顶点试探法</a:t>
            </a:r>
          </a:p>
          <a:p>
            <a:pPr lvl="3"/>
            <a:r>
              <a:rPr lang="zh-CN" altLang="en-US" sz="2400" dirty="0" smtClean="0"/>
              <a:t>初始</a:t>
            </a:r>
            <a:r>
              <a:rPr lang="zh-CN" altLang="en-US" sz="2400" dirty="0"/>
              <a:t>时设置一个</a:t>
            </a:r>
            <a:r>
              <a:rPr lang="en-US" altLang="zh-CN" sz="2400" dirty="0"/>
              <a:t>n</a:t>
            </a:r>
            <a:r>
              <a:rPr lang="zh-CN" altLang="en-US" sz="2400" dirty="0"/>
              <a:t>阶方阵，令其对角线元素为</a:t>
            </a:r>
            <a:r>
              <a:rPr lang="en-US" altLang="zh-CN" sz="2400" dirty="0"/>
              <a:t>0</a:t>
            </a:r>
            <a:r>
              <a:rPr lang="zh-CN" altLang="en-US" sz="2400" dirty="0"/>
              <a:t>，若存在弧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Vi,Vj</a:t>
            </a:r>
            <a:r>
              <a:rPr lang="en-US" altLang="zh-CN" sz="2400" dirty="0"/>
              <a:t>&gt;</a:t>
            </a:r>
            <a:r>
              <a:rPr lang="zh-CN" altLang="en-US" sz="2400" dirty="0"/>
              <a:t>，则对应元素为权值；否则</a:t>
            </a:r>
            <a:r>
              <a:rPr lang="zh-CN" altLang="en-US" sz="2400" dirty="0" smtClean="0"/>
              <a:t>为</a:t>
            </a:r>
            <a:r>
              <a:rPr lang="zh-CN" altLang="zh-CN" sz="2400" dirty="0" smtClean="0">
                <a:sym typeface="Symbol" pitchFamily="18" charset="2"/>
              </a:rPr>
              <a:t></a:t>
            </a:r>
            <a:endParaRPr lang="zh-CN" altLang="en-US" sz="2400" dirty="0"/>
          </a:p>
          <a:p>
            <a:pPr lvl="3"/>
            <a:r>
              <a:rPr lang="zh-CN" altLang="en-US" sz="2400" dirty="0"/>
              <a:t>逐步试着在原直接路径中增加中间顶点，若加入中间点后路径变短，则修改之；否则，维持原值</a:t>
            </a:r>
          </a:p>
          <a:p>
            <a:pPr lvl="3"/>
            <a:r>
              <a:rPr lang="zh-CN" altLang="en-US" sz="2400" dirty="0"/>
              <a:t>所有顶点试探完毕，算法结束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4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zh-CN" altLang="en-US" dirty="0" smtClean="0"/>
              <a:t>思想演示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39552" y="2535286"/>
            <a:ext cx="2592288" cy="2261865"/>
            <a:chOff x="539552" y="2535287"/>
            <a:chExt cx="2448272" cy="205301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539552" y="3288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758752" y="27550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758752" y="4050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cxnSp>
          <p:nvCxnSpPr>
            <p:cNvPr id="7" name="AutoShape 6"/>
            <p:cNvCxnSpPr>
              <a:cxnSpLocks noChangeShapeType="1"/>
              <a:stCxn id="4" idx="6"/>
              <a:endCxn id="5" idx="4"/>
            </p:cNvCxnSpPr>
            <p:nvPr/>
          </p:nvCxnSpPr>
          <p:spPr bwMode="auto">
            <a:xfrm flipV="1">
              <a:off x="1072952" y="3288432"/>
              <a:ext cx="952500" cy="26670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7"/>
            <p:cNvCxnSpPr>
              <a:cxnSpLocks noChangeShapeType="1"/>
              <a:stCxn id="5" idx="1"/>
              <a:endCxn id="4" idx="0"/>
            </p:cNvCxnSpPr>
            <p:nvPr/>
          </p:nvCxnSpPr>
          <p:spPr bwMode="auto">
            <a:xfrm rot="16200000" flipH="1" flipV="1">
              <a:off x="1093590" y="2545482"/>
              <a:ext cx="455612" cy="1030288"/>
            </a:xfrm>
            <a:prstGeom prst="curvedConnector3">
              <a:avLst>
                <a:gd name="adj1" fmla="val 188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8"/>
            <p:cNvCxnSpPr>
              <a:cxnSpLocks noChangeShapeType="1"/>
              <a:stCxn id="4" idx="5"/>
              <a:endCxn id="6" idx="1"/>
            </p:cNvCxnSpPr>
            <p:nvPr/>
          </p:nvCxnSpPr>
          <p:spPr bwMode="auto">
            <a:xfrm rot="16200000" flipH="1">
              <a:off x="1223765" y="3515445"/>
              <a:ext cx="384175" cy="841375"/>
            </a:xfrm>
            <a:prstGeom prst="curvedConnector3">
              <a:avLst>
                <a:gd name="adj1" fmla="val 115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/>
            <p:cNvCxnSpPr>
              <a:cxnSpLocks noChangeShapeType="1"/>
              <a:stCxn id="4" idx="4"/>
              <a:endCxn id="6" idx="3"/>
            </p:cNvCxnSpPr>
            <p:nvPr/>
          </p:nvCxnSpPr>
          <p:spPr bwMode="auto">
            <a:xfrm rot="16200000" flipH="1">
              <a:off x="979289" y="3648795"/>
              <a:ext cx="684213" cy="1030288"/>
            </a:xfrm>
            <a:prstGeom prst="curvedConnector3">
              <a:avLst>
                <a:gd name="adj1" fmla="val 70764"/>
              </a:avLst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0"/>
            <p:cNvCxnSpPr>
              <a:cxnSpLocks noChangeShapeType="1"/>
              <a:stCxn id="5" idx="6"/>
              <a:endCxn id="6" idx="6"/>
            </p:cNvCxnSpPr>
            <p:nvPr/>
          </p:nvCxnSpPr>
          <p:spPr bwMode="auto">
            <a:xfrm>
              <a:off x="2292152" y="3021732"/>
              <a:ext cx="1588" cy="129540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309836" y="3759423"/>
              <a:ext cx="5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072952" y="2535287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301552" y="311135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530624" y="34408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691952" y="41266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  <p:graphicFrame>
        <p:nvGraphicFramePr>
          <p:cNvPr id="17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46050"/>
              </p:ext>
            </p:extLst>
          </p:nvPr>
        </p:nvGraphicFramePr>
        <p:xfrm>
          <a:off x="3275856" y="2374032"/>
          <a:ext cx="5181600" cy="3280410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(ac,11)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7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</a:t>
                      </a:r>
                      <a:r>
                        <a:rPr kumimoji="0" lang="en-US" altLang="zh-CN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cb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, ∞)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2520752" y="1916832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(-1)</a:t>
            </a:r>
          </a:p>
        </p:txBody>
      </p:sp>
    </p:spTree>
    <p:extLst>
      <p:ext uri="{BB962C8B-B14F-4D97-AF65-F5344CB8AC3E}">
        <p14:creationId xmlns:p14="http://schemas.microsoft.com/office/powerpoint/2010/main" val="7034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从上面的</a:t>
            </a:r>
            <a:r>
              <a:rPr lang="en-US" altLang="zh-CN" dirty="0"/>
              <a:t>D</a:t>
            </a:r>
            <a:r>
              <a:rPr lang="zh-CN" altLang="en-US" baseline="30000" dirty="0"/>
              <a:t>（</a:t>
            </a:r>
            <a:r>
              <a:rPr lang="en-US" altLang="zh-CN" baseline="30000" dirty="0"/>
              <a:t>-1</a:t>
            </a:r>
            <a:r>
              <a:rPr lang="zh-CN" altLang="en-US" baseline="30000" dirty="0"/>
              <a:t>）</a:t>
            </a:r>
            <a:r>
              <a:rPr lang="zh-CN" altLang="en-US" dirty="0"/>
              <a:t>开始，对于每两个顶点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，在</a:t>
            </a:r>
            <a:r>
              <a:rPr lang="en-US" altLang="zh-CN" dirty="0"/>
              <a:t>D</a:t>
            </a:r>
            <a:r>
              <a:rPr lang="zh-CN" altLang="en-US" baseline="30000" dirty="0"/>
              <a:t>（</a:t>
            </a:r>
            <a:r>
              <a:rPr lang="en-US" altLang="zh-CN" baseline="30000" dirty="0"/>
              <a:t>-1</a:t>
            </a:r>
            <a:r>
              <a:rPr lang="zh-CN" altLang="en-US" baseline="30000" dirty="0"/>
              <a:t>）</a:t>
            </a:r>
            <a:r>
              <a:rPr lang="zh-CN" altLang="en-US" dirty="0"/>
              <a:t>中存储着一条路径</a:t>
            </a:r>
            <a:r>
              <a:rPr lang="en-US" altLang="zh-CN" dirty="0"/>
              <a:t>u…v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zh-CN" altLang="en-US" dirty="0"/>
              <a:t>我们考察，试着把</a:t>
            </a:r>
            <a:r>
              <a:rPr lang="en-US" altLang="zh-CN" dirty="0"/>
              <a:t>a</a:t>
            </a:r>
            <a:r>
              <a:rPr lang="zh-CN" altLang="en-US" dirty="0"/>
              <a:t>加到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的路径上能否，得到一条更短的路径，即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u…</a:t>
            </a:r>
            <a:r>
              <a:rPr lang="en-US" altLang="zh-CN" dirty="0" err="1" smtClean="0"/>
              <a:t>a+a</a:t>
            </a:r>
            <a:r>
              <a:rPr lang="en-US" altLang="zh-CN" dirty="0" smtClean="0"/>
              <a:t>…v&lt;u…v</a:t>
            </a:r>
            <a:r>
              <a:rPr lang="zh-CN" altLang="en-US" dirty="0"/>
              <a:t>的话，能够找到一条更短的路径。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4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03" name="Group 15"/>
          <p:cNvGraphicFramePr>
            <a:graphicFrameLocks noGrp="1"/>
          </p:cNvGraphicFramePr>
          <p:nvPr/>
        </p:nvGraphicFramePr>
        <p:xfrm>
          <a:off x="3352800" y="3048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(ac,11)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(cb, ∞)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2433464" y="304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dirty="0" smtClean="0">
                <a:solidFill>
                  <a:srgbClr val="000000"/>
                </a:solidFill>
              </a:rPr>
              <a:t>(-1)</a:t>
            </a:r>
          </a:p>
        </p:txBody>
      </p:sp>
      <p:graphicFrame>
        <p:nvGraphicFramePr>
          <p:cNvPr id="12364" name="Group 76"/>
          <p:cNvGraphicFramePr>
            <a:graphicFrameLocks noGrp="1"/>
          </p:cNvGraphicFramePr>
          <p:nvPr/>
        </p:nvGraphicFramePr>
        <p:xfrm>
          <a:off x="3429000" y="36576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(ac,11)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58" name="Text Box 70"/>
          <p:cNvSpPr txBox="1">
            <a:spLocks noChangeArrowheads="1"/>
          </p:cNvSpPr>
          <p:nvPr/>
        </p:nvSpPr>
        <p:spPr bwMode="auto">
          <a:xfrm>
            <a:off x="2438400" y="3657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(0)</a:t>
            </a:r>
          </a:p>
        </p:txBody>
      </p:sp>
      <p:sp>
        <p:nvSpPr>
          <p:cNvPr id="12359" name="AutoShape 71"/>
          <p:cNvSpPr>
            <a:spLocks noChangeArrowheads="1"/>
          </p:cNvSpPr>
          <p:nvPr/>
        </p:nvSpPr>
        <p:spPr bwMode="auto">
          <a:xfrm>
            <a:off x="5638800" y="2819400"/>
            <a:ext cx="914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6196" y="824235"/>
            <a:ext cx="2592288" cy="2261865"/>
            <a:chOff x="539552" y="2535287"/>
            <a:chExt cx="2448272" cy="2053010"/>
          </a:xfrm>
        </p:grpSpPr>
        <p:sp>
          <p:nvSpPr>
            <p:cNvPr id="35" name="Oval 3"/>
            <p:cNvSpPr>
              <a:spLocks noChangeArrowheads="1"/>
            </p:cNvSpPr>
            <p:nvPr/>
          </p:nvSpPr>
          <p:spPr bwMode="auto">
            <a:xfrm>
              <a:off x="539552" y="3288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36" name="Oval 4"/>
            <p:cNvSpPr>
              <a:spLocks noChangeArrowheads="1"/>
            </p:cNvSpPr>
            <p:nvPr/>
          </p:nvSpPr>
          <p:spPr bwMode="auto">
            <a:xfrm>
              <a:off x="1758752" y="27550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1758752" y="4050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cxnSp>
          <p:nvCxnSpPr>
            <p:cNvPr id="38" name="AutoShape 6"/>
            <p:cNvCxnSpPr>
              <a:cxnSpLocks noChangeShapeType="1"/>
              <a:stCxn id="35" idx="6"/>
              <a:endCxn id="36" idx="4"/>
            </p:cNvCxnSpPr>
            <p:nvPr/>
          </p:nvCxnSpPr>
          <p:spPr bwMode="auto">
            <a:xfrm flipV="1">
              <a:off x="1072952" y="3288432"/>
              <a:ext cx="952500" cy="26670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7"/>
            <p:cNvCxnSpPr>
              <a:cxnSpLocks noChangeShapeType="1"/>
              <a:stCxn id="36" idx="1"/>
              <a:endCxn id="35" idx="0"/>
            </p:cNvCxnSpPr>
            <p:nvPr/>
          </p:nvCxnSpPr>
          <p:spPr bwMode="auto">
            <a:xfrm rot="16200000" flipH="1" flipV="1">
              <a:off x="1093590" y="2545482"/>
              <a:ext cx="455612" cy="1030288"/>
            </a:xfrm>
            <a:prstGeom prst="curvedConnector3">
              <a:avLst>
                <a:gd name="adj1" fmla="val 188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8"/>
            <p:cNvCxnSpPr>
              <a:cxnSpLocks noChangeShapeType="1"/>
              <a:stCxn id="35" idx="5"/>
              <a:endCxn id="37" idx="1"/>
            </p:cNvCxnSpPr>
            <p:nvPr/>
          </p:nvCxnSpPr>
          <p:spPr bwMode="auto">
            <a:xfrm rot="16200000" flipH="1">
              <a:off x="1223765" y="3515445"/>
              <a:ext cx="384175" cy="841375"/>
            </a:xfrm>
            <a:prstGeom prst="curvedConnector3">
              <a:avLst>
                <a:gd name="adj1" fmla="val 115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9"/>
            <p:cNvCxnSpPr>
              <a:cxnSpLocks noChangeShapeType="1"/>
              <a:stCxn id="35" idx="4"/>
              <a:endCxn id="37" idx="3"/>
            </p:cNvCxnSpPr>
            <p:nvPr/>
          </p:nvCxnSpPr>
          <p:spPr bwMode="auto">
            <a:xfrm rot="16200000" flipH="1">
              <a:off x="979289" y="3648795"/>
              <a:ext cx="684213" cy="1030288"/>
            </a:xfrm>
            <a:prstGeom prst="curvedConnector3">
              <a:avLst>
                <a:gd name="adj1" fmla="val 70764"/>
              </a:avLst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0"/>
            <p:cNvCxnSpPr>
              <a:cxnSpLocks noChangeShapeType="1"/>
              <a:stCxn id="36" idx="6"/>
              <a:endCxn id="37" idx="6"/>
            </p:cNvCxnSpPr>
            <p:nvPr/>
          </p:nvCxnSpPr>
          <p:spPr bwMode="auto">
            <a:xfrm>
              <a:off x="2292152" y="3021732"/>
              <a:ext cx="1588" cy="129540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1309836" y="3759423"/>
              <a:ext cx="5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072952" y="2535287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1301552" y="311135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2530624" y="34408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691952" y="41266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2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从上面的</a:t>
            </a:r>
            <a:r>
              <a:rPr lang="en-US" altLang="zh-CN" dirty="0"/>
              <a:t>D</a:t>
            </a:r>
            <a:r>
              <a:rPr lang="zh-CN" altLang="en-US" baseline="30000" dirty="0"/>
              <a:t>（</a:t>
            </a:r>
            <a:r>
              <a:rPr lang="en-US" altLang="zh-CN" baseline="30000" dirty="0"/>
              <a:t>0</a:t>
            </a:r>
            <a:r>
              <a:rPr lang="zh-CN" altLang="en-US" baseline="30000" dirty="0"/>
              <a:t>）</a:t>
            </a:r>
            <a:r>
              <a:rPr lang="zh-CN" altLang="en-US" dirty="0"/>
              <a:t>开始，对于每两个顶点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，在</a:t>
            </a:r>
            <a:r>
              <a:rPr lang="en-US" altLang="zh-CN" dirty="0"/>
              <a:t>D</a:t>
            </a:r>
            <a:r>
              <a:rPr lang="zh-CN" altLang="en-US" baseline="30000" dirty="0"/>
              <a:t>（</a:t>
            </a:r>
            <a:r>
              <a:rPr lang="en-US" altLang="zh-CN" baseline="30000" dirty="0"/>
              <a:t>0</a:t>
            </a:r>
            <a:r>
              <a:rPr lang="zh-CN" altLang="en-US" baseline="30000" dirty="0"/>
              <a:t>）</a:t>
            </a:r>
            <a:r>
              <a:rPr lang="zh-CN" altLang="en-US" dirty="0"/>
              <a:t>中存储着一条路径</a:t>
            </a:r>
            <a:r>
              <a:rPr lang="en-US" altLang="zh-CN" dirty="0"/>
              <a:t>u…v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zh-CN" altLang="en-US" dirty="0"/>
              <a:t>我们考察，试着把</a:t>
            </a:r>
            <a:r>
              <a:rPr lang="en-US" altLang="zh-CN" dirty="0"/>
              <a:t>b</a:t>
            </a:r>
            <a:r>
              <a:rPr lang="zh-CN" altLang="en-US" dirty="0"/>
              <a:t>加到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的路径上，能否得到一条更短的路径，即如果</a:t>
            </a:r>
            <a:r>
              <a:rPr lang="en-US" altLang="zh-CN" dirty="0"/>
              <a:t>u…</a:t>
            </a:r>
            <a:r>
              <a:rPr lang="en-US" altLang="zh-CN" dirty="0" err="1"/>
              <a:t>b+b</a:t>
            </a:r>
            <a:r>
              <a:rPr lang="en-US" altLang="zh-CN" dirty="0"/>
              <a:t>…v&lt;u…v</a:t>
            </a:r>
            <a:r>
              <a:rPr lang="zh-CN" altLang="en-US" dirty="0"/>
              <a:t>的话，能够找到一条更短的路径。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2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40" name="Group 104"/>
          <p:cNvGraphicFramePr>
            <a:graphicFrameLocks noGrp="1"/>
          </p:cNvGraphicFramePr>
          <p:nvPr/>
        </p:nvGraphicFramePr>
        <p:xfrm>
          <a:off x="3429000" y="36576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06" name="Text Box 70"/>
          <p:cNvSpPr txBox="1">
            <a:spLocks noChangeArrowheads="1"/>
          </p:cNvSpPr>
          <p:nvPr/>
        </p:nvSpPr>
        <p:spPr bwMode="auto">
          <a:xfrm>
            <a:off x="2505472" y="3657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14407" name="AutoShape 71"/>
          <p:cNvSpPr>
            <a:spLocks noChangeArrowheads="1"/>
          </p:cNvSpPr>
          <p:nvPr/>
        </p:nvSpPr>
        <p:spPr bwMode="auto">
          <a:xfrm>
            <a:off x="5638800" y="2819400"/>
            <a:ext cx="914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4437" name="Group 101"/>
          <p:cNvGraphicFramePr>
            <a:graphicFrameLocks noGrp="1"/>
          </p:cNvGraphicFramePr>
          <p:nvPr/>
        </p:nvGraphicFramePr>
        <p:xfrm>
          <a:off x="3429000" y="3810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(ac,11)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35" name="Text Box 99"/>
          <p:cNvSpPr txBox="1">
            <a:spLocks noChangeArrowheads="1"/>
          </p:cNvSpPr>
          <p:nvPr/>
        </p:nvSpPr>
        <p:spPr bwMode="auto">
          <a:xfrm>
            <a:off x="2505472" y="381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dirty="0" smtClean="0">
                <a:solidFill>
                  <a:srgbClr val="000000"/>
                </a:solidFill>
              </a:rPr>
              <a:t>(0)</a:t>
            </a:r>
          </a:p>
        </p:txBody>
      </p:sp>
      <p:sp>
        <p:nvSpPr>
          <p:cNvPr id="14438" name="Text Box 102"/>
          <p:cNvSpPr txBox="1">
            <a:spLocks noChangeArrowheads="1"/>
          </p:cNvSpPr>
          <p:nvPr/>
        </p:nvSpPr>
        <p:spPr bwMode="auto">
          <a:xfrm>
            <a:off x="457200" y="3124200"/>
            <a:ext cx="18288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本来路径上源点或终点就有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的不必考虑。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对角线上的也不必考虑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51520" y="476672"/>
            <a:ext cx="2592288" cy="2261865"/>
            <a:chOff x="539552" y="2535287"/>
            <a:chExt cx="2448272" cy="2053010"/>
          </a:xfrm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539552" y="3288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1758752" y="27550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758752" y="4050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cxnSp>
          <p:nvCxnSpPr>
            <p:cNvPr id="25" name="AutoShape 6"/>
            <p:cNvCxnSpPr>
              <a:cxnSpLocks noChangeShapeType="1"/>
              <a:stCxn id="22" idx="6"/>
              <a:endCxn id="23" idx="4"/>
            </p:cNvCxnSpPr>
            <p:nvPr/>
          </p:nvCxnSpPr>
          <p:spPr bwMode="auto">
            <a:xfrm flipV="1">
              <a:off x="1072952" y="3288432"/>
              <a:ext cx="952500" cy="26670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7"/>
            <p:cNvCxnSpPr>
              <a:cxnSpLocks noChangeShapeType="1"/>
              <a:stCxn id="23" idx="1"/>
              <a:endCxn id="22" idx="0"/>
            </p:cNvCxnSpPr>
            <p:nvPr/>
          </p:nvCxnSpPr>
          <p:spPr bwMode="auto">
            <a:xfrm rot="16200000" flipH="1" flipV="1">
              <a:off x="1093590" y="2545482"/>
              <a:ext cx="455612" cy="1030288"/>
            </a:xfrm>
            <a:prstGeom prst="curvedConnector3">
              <a:avLst>
                <a:gd name="adj1" fmla="val 188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8"/>
            <p:cNvCxnSpPr>
              <a:cxnSpLocks noChangeShapeType="1"/>
              <a:stCxn id="22" idx="5"/>
              <a:endCxn id="24" idx="1"/>
            </p:cNvCxnSpPr>
            <p:nvPr/>
          </p:nvCxnSpPr>
          <p:spPr bwMode="auto">
            <a:xfrm rot="16200000" flipH="1">
              <a:off x="1223765" y="3515445"/>
              <a:ext cx="384175" cy="841375"/>
            </a:xfrm>
            <a:prstGeom prst="curvedConnector3">
              <a:avLst>
                <a:gd name="adj1" fmla="val 115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9"/>
            <p:cNvCxnSpPr>
              <a:cxnSpLocks noChangeShapeType="1"/>
              <a:stCxn id="22" idx="4"/>
              <a:endCxn id="24" idx="3"/>
            </p:cNvCxnSpPr>
            <p:nvPr/>
          </p:nvCxnSpPr>
          <p:spPr bwMode="auto">
            <a:xfrm rot="16200000" flipH="1">
              <a:off x="979289" y="3648795"/>
              <a:ext cx="684213" cy="1030288"/>
            </a:xfrm>
            <a:prstGeom prst="curvedConnector3">
              <a:avLst>
                <a:gd name="adj1" fmla="val 70764"/>
              </a:avLst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0"/>
            <p:cNvCxnSpPr>
              <a:cxnSpLocks noChangeShapeType="1"/>
              <a:stCxn id="23" idx="6"/>
              <a:endCxn id="24" idx="6"/>
            </p:cNvCxnSpPr>
            <p:nvPr/>
          </p:nvCxnSpPr>
          <p:spPr bwMode="auto">
            <a:xfrm>
              <a:off x="2292152" y="3021732"/>
              <a:ext cx="1588" cy="129540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309836" y="3759423"/>
              <a:ext cx="5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1072952" y="2535287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1301552" y="311135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2530624" y="34408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691952" y="41266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3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34" name="Group 74"/>
          <p:cNvGraphicFramePr>
            <a:graphicFrameLocks noGrp="1"/>
          </p:cNvGraphicFramePr>
          <p:nvPr/>
        </p:nvGraphicFramePr>
        <p:xfrm>
          <a:off x="3429000" y="36576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2505472" y="3657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15403" name="AutoShape 43"/>
          <p:cNvSpPr>
            <a:spLocks noChangeArrowheads="1"/>
          </p:cNvSpPr>
          <p:nvPr/>
        </p:nvSpPr>
        <p:spPr bwMode="auto">
          <a:xfrm>
            <a:off x="5638800" y="2819400"/>
            <a:ext cx="914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5433" name="Group 73"/>
          <p:cNvGraphicFramePr>
            <a:graphicFrameLocks noGrp="1"/>
          </p:cNvGraphicFramePr>
          <p:nvPr/>
        </p:nvGraphicFramePr>
        <p:xfrm>
          <a:off x="3429000" y="3810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(ac,11)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2505472" y="381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dirty="0" smtClean="0">
                <a:solidFill>
                  <a:srgbClr val="000000"/>
                </a:solidFill>
              </a:rPr>
              <a:t>(0)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25760" y="3290208"/>
            <a:ext cx="243001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D[a][b]+D[b][c]=6&lt;D[a][c]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，所以如果从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绕，更近，那么应该更新。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79512" y="583568"/>
            <a:ext cx="2592288" cy="2261865"/>
            <a:chOff x="539552" y="2535287"/>
            <a:chExt cx="2448272" cy="2053010"/>
          </a:xfrm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539552" y="3288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1758752" y="27550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758752" y="4050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cxnSp>
          <p:nvCxnSpPr>
            <p:cNvPr id="25" name="AutoShape 6"/>
            <p:cNvCxnSpPr>
              <a:cxnSpLocks noChangeShapeType="1"/>
              <a:stCxn id="22" idx="6"/>
              <a:endCxn id="23" idx="4"/>
            </p:cNvCxnSpPr>
            <p:nvPr/>
          </p:nvCxnSpPr>
          <p:spPr bwMode="auto">
            <a:xfrm flipV="1">
              <a:off x="1072952" y="3288432"/>
              <a:ext cx="952500" cy="26670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7"/>
            <p:cNvCxnSpPr>
              <a:cxnSpLocks noChangeShapeType="1"/>
              <a:stCxn id="23" idx="1"/>
              <a:endCxn id="22" idx="0"/>
            </p:cNvCxnSpPr>
            <p:nvPr/>
          </p:nvCxnSpPr>
          <p:spPr bwMode="auto">
            <a:xfrm rot="16200000" flipH="1" flipV="1">
              <a:off x="1093590" y="2545482"/>
              <a:ext cx="455612" cy="1030288"/>
            </a:xfrm>
            <a:prstGeom prst="curvedConnector3">
              <a:avLst>
                <a:gd name="adj1" fmla="val 188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8"/>
            <p:cNvCxnSpPr>
              <a:cxnSpLocks noChangeShapeType="1"/>
              <a:stCxn id="22" idx="5"/>
              <a:endCxn id="24" idx="1"/>
            </p:cNvCxnSpPr>
            <p:nvPr/>
          </p:nvCxnSpPr>
          <p:spPr bwMode="auto">
            <a:xfrm rot="16200000" flipH="1">
              <a:off x="1223765" y="3515445"/>
              <a:ext cx="384175" cy="841375"/>
            </a:xfrm>
            <a:prstGeom prst="curvedConnector3">
              <a:avLst>
                <a:gd name="adj1" fmla="val 115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9"/>
            <p:cNvCxnSpPr>
              <a:cxnSpLocks noChangeShapeType="1"/>
              <a:stCxn id="22" idx="4"/>
              <a:endCxn id="24" idx="3"/>
            </p:cNvCxnSpPr>
            <p:nvPr/>
          </p:nvCxnSpPr>
          <p:spPr bwMode="auto">
            <a:xfrm rot="16200000" flipH="1">
              <a:off x="979289" y="3648795"/>
              <a:ext cx="684213" cy="1030288"/>
            </a:xfrm>
            <a:prstGeom prst="curvedConnector3">
              <a:avLst>
                <a:gd name="adj1" fmla="val 70764"/>
              </a:avLst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0"/>
            <p:cNvCxnSpPr>
              <a:cxnSpLocks noChangeShapeType="1"/>
              <a:stCxn id="23" idx="6"/>
              <a:endCxn id="24" idx="6"/>
            </p:cNvCxnSpPr>
            <p:nvPr/>
          </p:nvCxnSpPr>
          <p:spPr bwMode="auto">
            <a:xfrm>
              <a:off x="2292152" y="3021732"/>
              <a:ext cx="1588" cy="129540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309836" y="3759423"/>
              <a:ext cx="5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1072952" y="2535287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1301552" y="311135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2530624" y="34408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691952" y="41266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1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58" name="Group 74"/>
          <p:cNvGraphicFramePr>
            <a:graphicFrameLocks noGrp="1"/>
          </p:cNvGraphicFramePr>
          <p:nvPr/>
        </p:nvGraphicFramePr>
        <p:xfrm>
          <a:off x="3429000" y="36576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(abc,6)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6" name="Text Box 42"/>
          <p:cNvSpPr txBox="1">
            <a:spLocks noChangeArrowheads="1"/>
          </p:cNvSpPr>
          <p:nvPr/>
        </p:nvSpPr>
        <p:spPr bwMode="auto">
          <a:xfrm>
            <a:off x="2438400" y="3657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16427" name="AutoShape 43"/>
          <p:cNvSpPr>
            <a:spLocks noChangeArrowheads="1"/>
          </p:cNvSpPr>
          <p:nvPr/>
        </p:nvSpPr>
        <p:spPr bwMode="auto">
          <a:xfrm>
            <a:off x="5638800" y="2819400"/>
            <a:ext cx="914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6428" name="Group 44"/>
          <p:cNvGraphicFramePr>
            <a:graphicFrameLocks noGrp="1"/>
          </p:cNvGraphicFramePr>
          <p:nvPr/>
        </p:nvGraphicFramePr>
        <p:xfrm>
          <a:off x="3429000" y="3810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(ac,11)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2438400" y="381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(0)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03312" y="843117"/>
            <a:ext cx="2592288" cy="2261865"/>
            <a:chOff x="539552" y="2535287"/>
            <a:chExt cx="2448272" cy="2053010"/>
          </a:xfrm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539552" y="3288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1758752" y="27550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758752" y="4050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cxnSp>
          <p:nvCxnSpPr>
            <p:cNvPr id="24" name="AutoShape 6"/>
            <p:cNvCxnSpPr>
              <a:cxnSpLocks noChangeShapeType="1"/>
              <a:stCxn id="21" idx="6"/>
              <a:endCxn id="22" idx="4"/>
            </p:cNvCxnSpPr>
            <p:nvPr/>
          </p:nvCxnSpPr>
          <p:spPr bwMode="auto">
            <a:xfrm flipV="1">
              <a:off x="1072952" y="3288432"/>
              <a:ext cx="952500" cy="26670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7"/>
            <p:cNvCxnSpPr>
              <a:cxnSpLocks noChangeShapeType="1"/>
              <a:stCxn id="22" idx="1"/>
              <a:endCxn id="21" idx="0"/>
            </p:cNvCxnSpPr>
            <p:nvPr/>
          </p:nvCxnSpPr>
          <p:spPr bwMode="auto">
            <a:xfrm rot="16200000" flipH="1" flipV="1">
              <a:off x="1093590" y="2545482"/>
              <a:ext cx="455612" cy="1030288"/>
            </a:xfrm>
            <a:prstGeom prst="curvedConnector3">
              <a:avLst>
                <a:gd name="adj1" fmla="val 188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8"/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 rot="16200000" flipH="1">
              <a:off x="1223765" y="3515445"/>
              <a:ext cx="384175" cy="841375"/>
            </a:xfrm>
            <a:prstGeom prst="curvedConnector3">
              <a:avLst>
                <a:gd name="adj1" fmla="val 115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9"/>
            <p:cNvCxnSpPr>
              <a:cxnSpLocks noChangeShapeType="1"/>
              <a:stCxn id="21" idx="4"/>
              <a:endCxn id="23" idx="3"/>
            </p:cNvCxnSpPr>
            <p:nvPr/>
          </p:nvCxnSpPr>
          <p:spPr bwMode="auto">
            <a:xfrm rot="16200000" flipH="1">
              <a:off x="979289" y="3648795"/>
              <a:ext cx="684213" cy="1030288"/>
            </a:xfrm>
            <a:prstGeom prst="curvedConnector3">
              <a:avLst>
                <a:gd name="adj1" fmla="val 70764"/>
              </a:avLst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0"/>
            <p:cNvCxnSpPr>
              <a:cxnSpLocks noChangeShapeType="1"/>
              <a:stCxn id="22" idx="6"/>
              <a:endCxn id="23" idx="6"/>
            </p:cNvCxnSpPr>
            <p:nvPr/>
          </p:nvCxnSpPr>
          <p:spPr bwMode="auto">
            <a:xfrm>
              <a:off x="2292152" y="3021732"/>
              <a:ext cx="1588" cy="129540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1309836" y="3759423"/>
              <a:ext cx="5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1072952" y="2535287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1301552" y="311135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2530624" y="34408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691952" y="41266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83" name="Group 75"/>
          <p:cNvGraphicFramePr>
            <a:graphicFrameLocks noGrp="1"/>
          </p:cNvGraphicFramePr>
          <p:nvPr/>
        </p:nvGraphicFramePr>
        <p:xfrm>
          <a:off x="3429000" y="36576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(abc,6)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2577480" y="3657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dirty="0" smtClean="0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17451" name="AutoShape 43"/>
          <p:cNvSpPr>
            <a:spLocks noChangeArrowheads="1"/>
          </p:cNvSpPr>
          <p:nvPr/>
        </p:nvSpPr>
        <p:spPr bwMode="auto">
          <a:xfrm>
            <a:off x="5638800" y="2819400"/>
            <a:ext cx="914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7482" name="Group 74"/>
          <p:cNvGraphicFramePr>
            <a:graphicFrameLocks noGrp="1"/>
          </p:cNvGraphicFramePr>
          <p:nvPr/>
        </p:nvGraphicFramePr>
        <p:xfrm>
          <a:off x="3429000" y="3810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(ac,11)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2577480" y="381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dirty="0" smtClean="0">
                <a:solidFill>
                  <a:srgbClr val="000000"/>
                </a:solidFill>
              </a:rPr>
              <a:t>(0)</a:t>
            </a:r>
          </a:p>
        </p:txBody>
      </p:sp>
      <p:sp>
        <p:nvSpPr>
          <p:cNvPr id="17484" name="Text Box 76"/>
          <p:cNvSpPr txBox="1">
            <a:spLocks noChangeArrowheads="1"/>
          </p:cNvSpPr>
          <p:nvPr/>
        </p:nvSpPr>
        <p:spPr bwMode="auto">
          <a:xfrm>
            <a:off x="45368" y="3218200"/>
            <a:ext cx="2438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D[c][b]+D[b][a]=7+6&gt;D[c][a]=3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，所以如果从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b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绕，反而远，那么这一项不变。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51520" y="548680"/>
            <a:ext cx="2592288" cy="2261865"/>
            <a:chOff x="539552" y="2535287"/>
            <a:chExt cx="2448272" cy="2053010"/>
          </a:xfrm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539552" y="3288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1758752" y="27550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758752" y="4050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cxnSp>
          <p:nvCxnSpPr>
            <p:cNvPr id="25" name="AutoShape 6"/>
            <p:cNvCxnSpPr>
              <a:cxnSpLocks noChangeShapeType="1"/>
              <a:stCxn id="22" idx="6"/>
              <a:endCxn id="23" idx="4"/>
            </p:cNvCxnSpPr>
            <p:nvPr/>
          </p:nvCxnSpPr>
          <p:spPr bwMode="auto">
            <a:xfrm flipV="1">
              <a:off x="1072952" y="3288432"/>
              <a:ext cx="952500" cy="26670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7"/>
            <p:cNvCxnSpPr>
              <a:cxnSpLocks noChangeShapeType="1"/>
              <a:stCxn id="23" idx="1"/>
              <a:endCxn id="22" idx="0"/>
            </p:cNvCxnSpPr>
            <p:nvPr/>
          </p:nvCxnSpPr>
          <p:spPr bwMode="auto">
            <a:xfrm rot="16200000" flipH="1" flipV="1">
              <a:off x="1093590" y="2545482"/>
              <a:ext cx="455612" cy="1030288"/>
            </a:xfrm>
            <a:prstGeom prst="curvedConnector3">
              <a:avLst>
                <a:gd name="adj1" fmla="val 188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8"/>
            <p:cNvCxnSpPr>
              <a:cxnSpLocks noChangeShapeType="1"/>
              <a:stCxn id="22" idx="5"/>
              <a:endCxn id="24" idx="1"/>
            </p:cNvCxnSpPr>
            <p:nvPr/>
          </p:nvCxnSpPr>
          <p:spPr bwMode="auto">
            <a:xfrm rot="16200000" flipH="1">
              <a:off x="1223765" y="3515445"/>
              <a:ext cx="384175" cy="841375"/>
            </a:xfrm>
            <a:prstGeom prst="curvedConnector3">
              <a:avLst>
                <a:gd name="adj1" fmla="val 115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9"/>
            <p:cNvCxnSpPr>
              <a:cxnSpLocks noChangeShapeType="1"/>
              <a:stCxn id="22" idx="4"/>
              <a:endCxn id="24" idx="3"/>
            </p:cNvCxnSpPr>
            <p:nvPr/>
          </p:nvCxnSpPr>
          <p:spPr bwMode="auto">
            <a:xfrm rot="16200000" flipH="1">
              <a:off x="979289" y="3648795"/>
              <a:ext cx="684213" cy="1030288"/>
            </a:xfrm>
            <a:prstGeom prst="curvedConnector3">
              <a:avLst>
                <a:gd name="adj1" fmla="val 70764"/>
              </a:avLst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0"/>
            <p:cNvCxnSpPr>
              <a:cxnSpLocks noChangeShapeType="1"/>
              <a:stCxn id="23" idx="6"/>
              <a:endCxn id="24" idx="6"/>
            </p:cNvCxnSpPr>
            <p:nvPr/>
          </p:nvCxnSpPr>
          <p:spPr bwMode="auto">
            <a:xfrm>
              <a:off x="2292152" y="3021732"/>
              <a:ext cx="1588" cy="129540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309836" y="3759423"/>
              <a:ext cx="5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1072952" y="2535287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1301552" y="311135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2530624" y="34408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691952" y="41266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2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569325" cy="53990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拓扑</a:t>
            </a:r>
            <a:r>
              <a:rPr lang="zh-CN" altLang="en-US" dirty="0" smtClean="0"/>
              <a:t>排序算法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核心思想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kumimoji="1" lang="zh-CN" altLang="en-US" sz="2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重复选择没有直接前驱的</a:t>
            </a:r>
            <a:r>
              <a:rPr kumimoji="1" lang="zh-CN" altLang="en-US" sz="26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顶点</a:t>
            </a:r>
            <a:endParaRPr kumimoji="1" lang="en-US" altLang="zh-CN" sz="26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算法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步骤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在</a:t>
            </a:r>
            <a:r>
              <a:rPr lang="en-US" altLang="zh-CN" dirty="0"/>
              <a:t>AOV</a:t>
            </a:r>
            <a:r>
              <a:rPr lang="zh-CN" altLang="en-US" dirty="0"/>
              <a:t>网</a:t>
            </a:r>
            <a:r>
              <a:rPr lang="zh-CN" altLang="en-US" dirty="0" smtClean="0"/>
              <a:t>中选</a:t>
            </a:r>
            <a:r>
              <a:rPr lang="zh-CN" altLang="en-US" dirty="0"/>
              <a:t>一个没有直接前驱的顶点</a:t>
            </a:r>
            <a:r>
              <a:rPr lang="en-US" altLang="zh-CN" dirty="0"/>
              <a:t>, </a:t>
            </a:r>
            <a:r>
              <a:rPr lang="zh-CN" altLang="en-US" dirty="0"/>
              <a:t>并输出之</a:t>
            </a:r>
            <a:r>
              <a:rPr lang="en-US" altLang="zh-CN" dirty="0" smtClean="0"/>
              <a:t>;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从图中删去该</a:t>
            </a:r>
            <a:r>
              <a:rPr lang="zh-CN" altLang="en-US" dirty="0" smtClean="0"/>
              <a:t>顶点和所有以它为尾的弧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重复上述过程，</a:t>
            </a:r>
            <a:r>
              <a:rPr lang="zh-CN" altLang="en-US" dirty="0" smtClean="0"/>
              <a:t>直到全部顶点均已输出</a:t>
            </a:r>
            <a:r>
              <a:rPr lang="zh-CN" altLang="en-US" dirty="0" smtClean="0">
                <a:ea typeface="仿宋_GB2312" pitchFamily="49" charset="-122"/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>
                <a:ea typeface="仿宋_GB2312" pitchFamily="49" charset="-122"/>
              </a:rPr>
              <a:t>拓扑排序</a:t>
            </a:r>
            <a:r>
              <a:rPr lang="zh-CN" altLang="en-US" dirty="0" smtClean="0">
                <a:ea typeface="仿宋_GB2312" pitchFamily="49" charset="-122"/>
              </a:rPr>
              <a:t>完成</a:t>
            </a:r>
            <a:r>
              <a:rPr lang="en-US" altLang="zh-CN" dirty="0" smtClean="0"/>
              <a:t>)</a:t>
            </a:r>
            <a:r>
              <a:rPr lang="zh-CN" altLang="en-US" dirty="0" smtClean="0">
                <a:ea typeface="仿宋_GB2312" pitchFamily="49" charset="-122"/>
              </a:rPr>
              <a:t>，</a:t>
            </a:r>
            <a:r>
              <a:rPr lang="zh-CN" altLang="en-US" dirty="0" smtClean="0"/>
              <a:t>或</a:t>
            </a:r>
            <a:r>
              <a:rPr lang="en-US" altLang="zh-CN" dirty="0"/>
              <a:t>AOV</a:t>
            </a:r>
            <a:r>
              <a:rPr lang="zh-CN" altLang="en-US" dirty="0"/>
              <a:t>网中不存在没有前驱的</a:t>
            </a:r>
            <a:r>
              <a:rPr lang="zh-CN" altLang="en-US" dirty="0" smtClean="0"/>
              <a:t>顶点</a:t>
            </a:r>
            <a:r>
              <a:rPr lang="en-US" altLang="zh-CN" dirty="0" smtClean="0"/>
              <a:t>(</a:t>
            </a:r>
            <a:r>
              <a:rPr lang="zh-CN" altLang="en-US" dirty="0"/>
              <a:t>剩余顶点都有前驱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  <a:endParaRPr lang="zh-CN" altLang="en-US" dirty="0"/>
          </a:p>
          <a:p>
            <a:pPr lvl="3">
              <a:lnSpc>
                <a:spcPct val="110000"/>
              </a:lnSpc>
            </a:pPr>
            <a:r>
              <a:rPr lang="zh-CN" altLang="en-US" sz="2200" dirty="0" smtClean="0"/>
              <a:t>剩余</a:t>
            </a:r>
            <a:r>
              <a:rPr lang="zh-CN" altLang="en-US" sz="2200" dirty="0"/>
              <a:t>顶点都有前驱</a:t>
            </a:r>
            <a:r>
              <a:rPr lang="zh-CN" altLang="en-US" sz="2200" dirty="0" smtClean="0"/>
              <a:t>表明</a:t>
            </a:r>
            <a:r>
              <a:rPr lang="en-US" altLang="zh-CN" sz="2200" dirty="0" smtClean="0"/>
              <a:t>AOV</a:t>
            </a:r>
            <a:r>
              <a:rPr lang="zh-CN" altLang="en-US" sz="2200" dirty="0" smtClean="0"/>
              <a:t>网中</a:t>
            </a:r>
            <a:r>
              <a:rPr lang="zh-CN" altLang="en-US" sz="2200" dirty="0"/>
              <a:t>存在</a:t>
            </a:r>
            <a:r>
              <a:rPr lang="zh-CN" altLang="en-US" sz="2200" dirty="0" smtClean="0">
                <a:solidFill>
                  <a:srgbClr val="FF0000"/>
                </a:solidFill>
              </a:rPr>
              <a:t>环路</a:t>
            </a:r>
            <a:endParaRPr lang="zh-CN" altLang="en-US" sz="2200" dirty="0"/>
          </a:p>
          <a:p>
            <a:pPr lvl="1"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4134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47" name="Group 15"/>
          <p:cNvGraphicFramePr>
            <a:graphicFrameLocks noGrp="1"/>
          </p:cNvGraphicFramePr>
          <p:nvPr/>
        </p:nvGraphicFramePr>
        <p:xfrm>
          <a:off x="3429000" y="36576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(abc,6)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2438400" y="3657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18475" name="AutoShape 43"/>
          <p:cNvSpPr>
            <a:spLocks noChangeArrowheads="1"/>
          </p:cNvSpPr>
          <p:nvPr/>
        </p:nvSpPr>
        <p:spPr bwMode="auto">
          <a:xfrm>
            <a:off x="5638800" y="2819400"/>
            <a:ext cx="914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18476" name="Group 44"/>
          <p:cNvGraphicFramePr>
            <a:graphicFrameLocks noGrp="1"/>
          </p:cNvGraphicFramePr>
          <p:nvPr/>
        </p:nvGraphicFramePr>
        <p:xfrm>
          <a:off x="3429000" y="3810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(ac,11)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03" name="Text Box 71"/>
          <p:cNvSpPr txBox="1">
            <a:spLocks noChangeArrowheads="1"/>
          </p:cNvSpPr>
          <p:nvPr/>
        </p:nvSpPr>
        <p:spPr bwMode="auto">
          <a:xfrm>
            <a:off x="2438400" y="381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(0)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79512" y="692696"/>
            <a:ext cx="2592288" cy="2261865"/>
            <a:chOff x="539552" y="2535287"/>
            <a:chExt cx="2448272" cy="2053010"/>
          </a:xfrm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539552" y="3288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1758752" y="27550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758752" y="4050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cxnSp>
          <p:nvCxnSpPr>
            <p:cNvPr id="24" name="AutoShape 6"/>
            <p:cNvCxnSpPr>
              <a:cxnSpLocks noChangeShapeType="1"/>
              <a:stCxn id="21" idx="6"/>
              <a:endCxn id="22" idx="4"/>
            </p:cNvCxnSpPr>
            <p:nvPr/>
          </p:nvCxnSpPr>
          <p:spPr bwMode="auto">
            <a:xfrm flipV="1">
              <a:off x="1072952" y="3288432"/>
              <a:ext cx="952500" cy="26670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7"/>
            <p:cNvCxnSpPr>
              <a:cxnSpLocks noChangeShapeType="1"/>
              <a:stCxn id="22" idx="1"/>
              <a:endCxn id="21" idx="0"/>
            </p:cNvCxnSpPr>
            <p:nvPr/>
          </p:nvCxnSpPr>
          <p:spPr bwMode="auto">
            <a:xfrm rot="16200000" flipH="1" flipV="1">
              <a:off x="1093590" y="2545482"/>
              <a:ext cx="455612" cy="1030288"/>
            </a:xfrm>
            <a:prstGeom prst="curvedConnector3">
              <a:avLst>
                <a:gd name="adj1" fmla="val 188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8"/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 rot="16200000" flipH="1">
              <a:off x="1223765" y="3515445"/>
              <a:ext cx="384175" cy="841375"/>
            </a:xfrm>
            <a:prstGeom prst="curvedConnector3">
              <a:avLst>
                <a:gd name="adj1" fmla="val 115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9"/>
            <p:cNvCxnSpPr>
              <a:cxnSpLocks noChangeShapeType="1"/>
              <a:stCxn id="21" idx="4"/>
              <a:endCxn id="23" idx="3"/>
            </p:cNvCxnSpPr>
            <p:nvPr/>
          </p:nvCxnSpPr>
          <p:spPr bwMode="auto">
            <a:xfrm rot="16200000" flipH="1">
              <a:off x="979289" y="3648795"/>
              <a:ext cx="684213" cy="1030288"/>
            </a:xfrm>
            <a:prstGeom prst="curvedConnector3">
              <a:avLst>
                <a:gd name="adj1" fmla="val 70764"/>
              </a:avLst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0"/>
            <p:cNvCxnSpPr>
              <a:cxnSpLocks noChangeShapeType="1"/>
              <a:stCxn id="22" idx="6"/>
              <a:endCxn id="23" idx="6"/>
            </p:cNvCxnSpPr>
            <p:nvPr/>
          </p:nvCxnSpPr>
          <p:spPr bwMode="auto">
            <a:xfrm>
              <a:off x="2292152" y="3021732"/>
              <a:ext cx="1588" cy="129540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1309836" y="3759423"/>
              <a:ext cx="5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1072952" y="2535287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1301552" y="311135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2530624" y="34408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691952" y="41266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6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从上面的</a:t>
            </a:r>
            <a:r>
              <a:rPr lang="en-US" altLang="zh-CN" dirty="0"/>
              <a:t>D</a:t>
            </a:r>
            <a:r>
              <a:rPr lang="zh-CN" altLang="en-US" baseline="30000" dirty="0"/>
              <a:t>（</a:t>
            </a:r>
            <a:r>
              <a:rPr lang="en-US" altLang="zh-CN" baseline="30000" dirty="0"/>
              <a:t>1</a:t>
            </a:r>
            <a:r>
              <a:rPr lang="zh-CN" altLang="en-US" baseline="30000" dirty="0"/>
              <a:t>）</a:t>
            </a:r>
            <a:r>
              <a:rPr lang="zh-CN" altLang="en-US" dirty="0"/>
              <a:t>开始，对于每两个顶点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，在</a:t>
            </a:r>
            <a:r>
              <a:rPr lang="en-US" altLang="zh-CN" dirty="0"/>
              <a:t>D</a:t>
            </a:r>
            <a:r>
              <a:rPr lang="zh-CN" altLang="en-US" baseline="30000" dirty="0"/>
              <a:t>（</a:t>
            </a:r>
            <a:r>
              <a:rPr lang="en-US" altLang="zh-CN" baseline="30000" dirty="0"/>
              <a:t>1</a:t>
            </a:r>
            <a:r>
              <a:rPr lang="zh-CN" altLang="en-US" baseline="30000" dirty="0"/>
              <a:t>）</a:t>
            </a:r>
            <a:r>
              <a:rPr lang="zh-CN" altLang="en-US" dirty="0"/>
              <a:t>中存储着一条路径</a:t>
            </a:r>
            <a:r>
              <a:rPr lang="en-US" altLang="zh-CN" dirty="0"/>
              <a:t>u…v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zh-CN" altLang="en-US" dirty="0"/>
              <a:t>我们考察，试着把</a:t>
            </a:r>
            <a:r>
              <a:rPr lang="en-US" altLang="zh-CN" dirty="0"/>
              <a:t>c</a:t>
            </a:r>
            <a:r>
              <a:rPr lang="zh-CN" altLang="en-US" dirty="0"/>
              <a:t>加到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的路径</a:t>
            </a:r>
            <a:r>
              <a:rPr lang="zh-CN" altLang="en-US" dirty="0" smtClean="0"/>
              <a:t>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能否得到</a:t>
            </a:r>
            <a:r>
              <a:rPr lang="zh-CN" altLang="en-US" dirty="0"/>
              <a:t>一条更短的路径，即如果</a:t>
            </a:r>
            <a:r>
              <a:rPr lang="en-US" altLang="zh-CN" dirty="0"/>
              <a:t>u…</a:t>
            </a:r>
            <a:r>
              <a:rPr lang="en-US" altLang="zh-CN" dirty="0" err="1"/>
              <a:t>c+c</a:t>
            </a:r>
            <a:r>
              <a:rPr lang="en-US" altLang="zh-CN" dirty="0"/>
              <a:t>…v&lt;u…v</a:t>
            </a:r>
            <a:r>
              <a:rPr lang="zh-CN" altLang="en-US" dirty="0"/>
              <a:t>的话，能够找到一条更短的路径。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5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1" name="Group 101"/>
          <p:cNvGraphicFramePr>
            <a:graphicFrameLocks noGrp="1"/>
          </p:cNvGraphicFramePr>
          <p:nvPr/>
        </p:nvGraphicFramePr>
        <p:xfrm>
          <a:off x="3429000" y="36576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(abc,6)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721496" y="3657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dirty="0" smtClean="0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20523" name="AutoShape 43"/>
          <p:cNvSpPr>
            <a:spLocks noChangeArrowheads="1"/>
          </p:cNvSpPr>
          <p:nvPr/>
        </p:nvSpPr>
        <p:spPr bwMode="auto">
          <a:xfrm>
            <a:off x="5638800" y="2819400"/>
            <a:ext cx="914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20580" name="Group 100"/>
          <p:cNvGraphicFramePr>
            <a:graphicFrameLocks noGrp="1"/>
          </p:cNvGraphicFramePr>
          <p:nvPr/>
        </p:nvGraphicFramePr>
        <p:xfrm>
          <a:off x="3657600" y="3048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(abc,6)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79" name="Text Box 99"/>
          <p:cNvSpPr txBox="1">
            <a:spLocks noChangeArrowheads="1"/>
          </p:cNvSpPr>
          <p:nvPr/>
        </p:nvSpPr>
        <p:spPr bwMode="auto">
          <a:xfrm>
            <a:off x="2667000" y="304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20582" name="Text Box 102"/>
          <p:cNvSpPr txBox="1">
            <a:spLocks noChangeArrowheads="1"/>
          </p:cNvSpPr>
          <p:nvPr/>
        </p:nvSpPr>
        <p:spPr bwMode="auto">
          <a:xfrm>
            <a:off x="457200" y="3124200"/>
            <a:ext cx="18288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本来路径上源点或终点就有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的不必考虑。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</a:rPr>
              <a:t>对角线上的也不必考虑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51520" y="511339"/>
            <a:ext cx="2592288" cy="2261865"/>
            <a:chOff x="539552" y="2535287"/>
            <a:chExt cx="2448272" cy="2053010"/>
          </a:xfrm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539552" y="3288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1758752" y="27550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758752" y="4050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cxnSp>
          <p:nvCxnSpPr>
            <p:cNvPr id="25" name="AutoShape 6"/>
            <p:cNvCxnSpPr>
              <a:cxnSpLocks noChangeShapeType="1"/>
              <a:stCxn id="22" idx="6"/>
              <a:endCxn id="23" idx="4"/>
            </p:cNvCxnSpPr>
            <p:nvPr/>
          </p:nvCxnSpPr>
          <p:spPr bwMode="auto">
            <a:xfrm flipV="1">
              <a:off x="1072952" y="3288432"/>
              <a:ext cx="952500" cy="26670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7"/>
            <p:cNvCxnSpPr>
              <a:cxnSpLocks noChangeShapeType="1"/>
              <a:stCxn id="23" idx="1"/>
              <a:endCxn id="22" idx="0"/>
            </p:cNvCxnSpPr>
            <p:nvPr/>
          </p:nvCxnSpPr>
          <p:spPr bwMode="auto">
            <a:xfrm rot="16200000" flipH="1" flipV="1">
              <a:off x="1093590" y="2545482"/>
              <a:ext cx="455612" cy="1030288"/>
            </a:xfrm>
            <a:prstGeom prst="curvedConnector3">
              <a:avLst>
                <a:gd name="adj1" fmla="val 188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8"/>
            <p:cNvCxnSpPr>
              <a:cxnSpLocks noChangeShapeType="1"/>
              <a:stCxn id="22" idx="5"/>
              <a:endCxn id="24" idx="1"/>
            </p:cNvCxnSpPr>
            <p:nvPr/>
          </p:nvCxnSpPr>
          <p:spPr bwMode="auto">
            <a:xfrm rot="16200000" flipH="1">
              <a:off x="1223765" y="3515445"/>
              <a:ext cx="384175" cy="841375"/>
            </a:xfrm>
            <a:prstGeom prst="curvedConnector3">
              <a:avLst>
                <a:gd name="adj1" fmla="val 115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9"/>
            <p:cNvCxnSpPr>
              <a:cxnSpLocks noChangeShapeType="1"/>
              <a:stCxn id="22" idx="4"/>
              <a:endCxn id="24" idx="3"/>
            </p:cNvCxnSpPr>
            <p:nvPr/>
          </p:nvCxnSpPr>
          <p:spPr bwMode="auto">
            <a:xfrm rot="16200000" flipH="1">
              <a:off x="979289" y="3648795"/>
              <a:ext cx="684213" cy="1030288"/>
            </a:xfrm>
            <a:prstGeom prst="curvedConnector3">
              <a:avLst>
                <a:gd name="adj1" fmla="val 70764"/>
              </a:avLst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0"/>
            <p:cNvCxnSpPr>
              <a:cxnSpLocks noChangeShapeType="1"/>
              <a:stCxn id="23" idx="6"/>
              <a:endCxn id="24" idx="6"/>
            </p:cNvCxnSpPr>
            <p:nvPr/>
          </p:nvCxnSpPr>
          <p:spPr bwMode="auto">
            <a:xfrm>
              <a:off x="2292152" y="3021732"/>
              <a:ext cx="1588" cy="129540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309836" y="3759423"/>
              <a:ext cx="5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1072952" y="2535287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1301552" y="311135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2530624" y="34408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691952" y="41266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15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77" name="Group 73"/>
          <p:cNvGraphicFramePr>
            <a:graphicFrameLocks noGrp="1"/>
          </p:cNvGraphicFramePr>
          <p:nvPr/>
        </p:nvGraphicFramePr>
        <p:xfrm>
          <a:off x="3429000" y="36576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(abc,6)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2649488" y="3657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dirty="0" smtClean="0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21547" name="AutoShape 43"/>
          <p:cNvSpPr>
            <a:spLocks noChangeArrowheads="1"/>
          </p:cNvSpPr>
          <p:nvPr/>
        </p:nvSpPr>
        <p:spPr bwMode="auto">
          <a:xfrm>
            <a:off x="5638800" y="2819400"/>
            <a:ext cx="914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21578" name="Group 74"/>
          <p:cNvGraphicFramePr>
            <a:graphicFrameLocks noGrp="1"/>
          </p:cNvGraphicFramePr>
          <p:nvPr/>
        </p:nvGraphicFramePr>
        <p:xfrm>
          <a:off x="3657600" y="3048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(abc,6)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75" name="Text Box 71"/>
          <p:cNvSpPr txBox="1">
            <a:spLocks noChangeArrowheads="1"/>
          </p:cNvSpPr>
          <p:nvPr/>
        </p:nvSpPr>
        <p:spPr bwMode="auto">
          <a:xfrm>
            <a:off x="2667000" y="304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21579" name="Text Box 75"/>
          <p:cNvSpPr txBox="1">
            <a:spLocks noChangeArrowheads="1"/>
          </p:cNvSpPr>
          <p:nvPr/>
        </p:nvSpPr>
        <p:spPr bwMode="auto">
          <a:xfrm>
            <a:off x="64119" y="3218200"/>
            <a:ext cx="241964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D[a][c]+D[c][b]=6+7&gt;D[a][b]=4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，所以如果从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绕，反而远，那么这一项不变。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36127" y="304800"/>
            <a:ext cx="2592288" cy="2261865"/>
            <a:chOff x="539552" y="2535287"/>
            <a:chExt cx="2448272" cy="2053010"/>
          </a:xfrm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539552" y="3288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1758752" y="27550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758752" y="4050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cxnSp>
          <p:nvCxnSpPr>
            <p:cNvPr id="25" name="AutoShape 6"/>
            <p:cNvCxnSpPr>
              <a:cxnSpLocks noChangeShapeType="1"/>
              <a:stCxn id="22" idx="6"/>
              <a:endCxn id="23" idx="4"/>
            </p:cNvCxnSpPr>
            <p:nvPr/>
          </p:nvCxnSpPr>
          <p:spPr bwMode="auto">
            <a:xfrm flipV="1">
              <a:off x="1072952" y="3288432"/>
              <a:ext cx="952500" cy="26670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7"/>
            <p:cNvCxnSpPr>
              <a:cxnSpLocks noChangeShapeType="1"/>
              <a:stCxn id="23" idx="1"/>
              <a:endCxn id="22" idx="0"/>
            </p:cNvCxnSpPr>
            <p:nvPr/>
          </p:nvCxnSpPr>
          <p:spPr bwMode="auto">
            <a:xfrm rot="16200000" flipH="1" flipV="1">
              <a:off x="1093590" y="2545482"/>
              <a:ext cx="455612" cy="1030288"/>
            </a:xfrm>
            <a:prstGeom prst="curvedConnector3">
              <a:avLst>
                <a:gd name="adj1" fmla="val 188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8"/>
            <p:cNvCxnSpPr>
              <a:cxnSpLocks noChangeShapeType="1"/>
              <a:stCxn id="22" idx="5"/>
              <a:endCxn id="24" idx="1"/>
            </p:cNvCxnSpPr>
            <p:nvPr/>
          </p:nvCxnSpPr>
          <p:spPr bwMode="auto">
            <a:xfrm rot="16200000" flipH="1">
              <a:off x="1223765" y="3515445"/>
              <a:ext cx="384175" cy="841375"/>
            </a:xfrm>
            <a:prstGeom prst="curvedConnector3">
              <a:avLst>
                <a:gd name="adj1" fmla="val 115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9"/>
            <p:cNvCxnSpPr>
              <a:cxnSpLocks noChangeShapeType="1"/>
              <a:stCxn id="22" idx="4"/>
              <a:endCxn id="24" idx="3"/>
            </p:cNvCxnSpPr>
            <p:nvPr/>
          </p:nvCxnSpPr>
          <p:spPr bwMode="auto">
            <a:xfrm rot="16200000" flipH="1">
              <a:off x="979289" y="3648795"/>
              <a:ext cx="684213" cy="1030288"/>
            </a:xfrm>
            <a:prstGeom prst="curvedConnector3">
              <a:avLst>
                <a:gd name="adj1" fmla="val 70764"/>
              </a:avLst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0"/>
            <p:cNvCxnSpPr>
              <a:cxnSpLocks noChangeShapeType="1"/>
              <a:stCxn id="23" idx="6"/>
              <a:endCxn id="24" idx="6"/>
            </p:cNvCxnSpPr>
            <p:nvPr/>
          </p:nvCxnSpPr>
          <p:spPr bwMode="auto">
            <a:xfrm>
              <a:off x="2292152" y="3021732"/>
              <a:ext cx="1588" cy="129540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309836" y="3759423"/>
              <a:ext cx="5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1072952" y="2535287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1301552" y="311135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2530624" y="34408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691952" y="41266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43" name="Group 15"/>
          <p:cNvGraphicFramePr>
            <a:graphicFrameLocks noGrp="1"/>
          </p:cNvGraphicFramePr>
          <p:nvPr/>
        </p:nvGraphicFramePr>
        <p:xfrm>
          <a:off x="3429000" y="36576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(abc,6)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2649488" y="3657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dirty="0" smtClean="0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22571" name="AutoShape 43"/>
          <p:cNvSpPr>
            <a:spLocks noChangeArrowheads="1"/>
          </p:cNvSpPr>
          <p:nvPr/>
        </p:nvSpPr>
        <p:spPr bwMode="auto">
          <a:xfrm>
            <a:off x="5638800" y="2819400"/>
            <a:ext cx="914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22572" name="Group 44"/>
          <p:cNvGraphicFramePr>
            <a:graphicFrameLocks noGrp="1"/>
          </p:cNvGraphicFramePr>
          <p:nvPr/>
        </p:nvGraphicFramePr>
        <p:xfrm>
          <a:off x="3657600" y="3048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(abc,6)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2667000" y="304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(1)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23528" y="476672"/>
            <a:ext cx="2592288" cy="2261865"/>
            <a:chOff x="539552" y="2535287"/>
            <a:chExt cx="2448272" cy="2053010"/>
          </a:xfrm>
        </p:grpSpPr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539552" y="3288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1758752" y="27550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758752" y="4050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cxnSp>
          <p:nvCxnSpPr>
            <p:cNvPr id="24" name="AutoShape 6"/>
            <p:cNvCxnSpPr>
              <a:cxnSpLocks noChangeShapeType="1"/>
              <a:stCxn id="21" idx="6"/>
              <a:endCxn id="22" idx="4"/>
            </p:cNvCxnSpPr>
            <p:nvPr/>
          </p:nvCxnSpPr>
          <p:spPr bwMode="auto">
            <a:xfrm flipV="1">
              <a:off x="1072952" y="3288432"/>
              <a:ext cx="952500" cy="26670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7"/>
            <p:cNvCxnSpPr>
              <a:cxnSpLocks noChangeShapeType="1"/>
              <a:stCxn id="22" idx="1"/>
              <a:endCxn id="21" idx="0"/>
            </p:cNvCxnSpPr>
            <p:nvPr/>
          </p:nvCxnSpPr>
          <p:spPr bwMode="auto">
            <a:xfrm rot="16200000" flipH="1" flipV="1">
              <a:off x="1093590" y="2545482"/>
              <a:ext cx="455612" cy="1030288"/>
            </a:xfrm>
            <a:prstGeom prst="curvedConnector3">
              <a:avLst>
                <a:gd name="adj1" fmla="val 188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8"/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 rot="16200000" flipH="1">
              <a:off x="1223765" y="3515445"/>
              <a:ext cx="384175" cy="841375"/>
            </a:xfrm>
            <a:prstGeom prst="curvedConnector3">
              <a:avLst>
                <a:gd name="adj1" fmla="val 115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9"/>
            <p:cNvCxnSpPr>
              <a:cxnSpLocks noChangeShapeType="1"/>
              <a:stCxn id="21" idx="4"/>
              <a:endCxn id="23" idx="3"/>
            </p:cNvCxnSpPr>
            <p:nvPr/>
          </p:nvCxnSpPr>
          <p:spPr bwMode="auto">
            <a:xfrm rot="16200000" flipH="1">
              <a:off x="979289" y="3648795"/>
              <a:ext cx="684213" cy="1030288"/>
            </a:xfrm>
            <a:prstGeom prst="curvedConnector3">
              <a:avLst>
                <a:gd name="adj1" fmla="val 70764"/>
              </a:avLst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0"/>
            <p:cNvCxnSpPr>
              <a:cxnSpLocks noChangeShapeType="1"/>
              <a:stCxn id="22" idx="6"/>
              <a:endCxn id="23" idx="6"/>
            </p:cNvCxnSpPr>
            <p:nvPr/>
          </p:nvCxnSpPr>
          <p:spPr bwMode="auto">
            <a:xfrm>
              <a:off x="2292152" y="3021732"/>
              <a:ext cx="1588" cy="129540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1309836" y="3759423"/>
              <a:ext cx="5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1072952" y="2535287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1301552" y="311135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2530624" y="34408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691952" y="41266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8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27" name="Group 75"/>
          <p:cNvGraphicFramePr>
            <a:graphicFrameLocks noGrp="1"/>
          </p:cNvGraphicFramePr>
          <p:nvPr/>
        </p:nvGraphicFramePr>
        <p:xfrm>
          <a:off x="3429000" y="36576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(abc,6)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94" name="Text Box 42"/>
          <p:cNvSpPr txBox="1">
            <a:spLocks noChangeArrowheads="1"/>
          </p:cNvSpPr>
          <p:nvPr/>
        </p:nvSpPr>
        <p:spPr bwMode="auto">
          <a:xfrm>
            <a:off x="2649488" y="3657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dirty="0" smtClean="0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23595" name="AutoShape 43"/>
          <p:cNvSpPr>
            <a:spLocks noChangeArrowheads="1"/>
          </p:cNvSpPr>
          <p:nvPr/>
        </p:nvSpPr>
        <p:spPr bwMode="auto">
          <a:xfrm>
            <a:off x="5638800" y="2819400"/>
            <a:ext cx="914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23629" name="Group 77"/>
          <p:cNvGraphicFramePr>
            <a:graphicFrameLocks noGrp="1"/>
          </p:cNvGraphicFramePr>
          <p:nvPr/>
        </p:nvGraphicFramePr>
        <p:xfrm>
          <a:off x="3657600" y="3048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(abc,6)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23" name="Text Box 71"/>
          <p:cNvSpPr txBox="1">
            <a:spLocks noChangeArrowheads="1"/>
          </p:cNvSpPr>
          <p:nvPr/>
        </p:nvSpPr>
        <p:spPr bwMode="auto">
          <a:xfrm>
            <a:off x="2667000" y="304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23630" name="Text Box 78"/>
          <p:cNvSpPr txBox="1">
            <a:spLocks noChangeArrowheads="1"/>
          </p:cNvSpPr>
          <p:nvPr/>
        </p:nvSpPr>
        <p:spPr bwMode="auto">
          <a:xfrm>
            <a:off x="107504" y="3146192"/>
            <a:ext cx="239796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D[b][c]+D[c][a]=2+3&lt;D[b][a]=6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，所以如果从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绕，更近，那么应该更新。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51520" y="476672"/>
            <a:ext cx="2592288" cy="2261865"/>
            <a:chOff x="539552" y="2535287"/>
            <a:chExt cx="2448272" cy="2053010"/>
          </a:xfrm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539552" y="3288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1758752" y="27550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758752" y="4050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cxnSp>
          <p:nvCxnSpPr>
            <p:cNvPr id="25" name="AutoShape 6"/>
            <p:cNvCxnSpPr>
              <a:cxnSpLocks noChangeShapeType="1"/>
              <a:stCxn id="22" idx="6"/>
              <a:endCxn id="23" idx="4"/>
            </p:cNvCxnSpPr>
            <p:nvPr/>
          </p:nvCxnSpPr>
          <p:spPr bwMode="auto">
            <a:xfrm flipV="1">
              <a:off x="1072952" y="3288432"/>
              <a:ext cx="952500" cy="26670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7"/>
            <p:cNvCxnSpPr>
              <a:cxnSpLocks noChangeShapeType="1"/>
              <a:stCxn id="23" idx="1"/>
              <a:endCxn id="22" idx="0"/>
            </p:cNvCxnSpPr>
            <p:nvPr/>
          </p:nvCxnSpPr>
          <p:spPr bwMode="auto">
            <a:xfrm rot="16200000" flipH="1" flipV="1">
              <a:off x="1093590" y="2545482"/>
              <a:ext cx="455612" cy="1030288"/>
            </a:xfrm>
            <a:prstGeom prst="curvedConnector3">
              <a:avLst>
                <a:gd name="adj1" fmla="val 188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8"/>
            <p:cNvCxnSpPr>
              <a:cxnSpLocks noChangeShapeType="1"/>
              <a:stCxn id="22" idx="5"/>
              <a:endCxn id="24" idx="1"/>
            </p:cNvCxnSpPr>
            <p:nvPr/>
          </p:nvCxnSpPr>
          <p:spPr bwMode="auto">
            <a:xfrm rot="16200000" flipH="1">
              <a:off x="1223765" y="3515445"/>
              <a:ext cx="384175" cy="841375"/>
            </a:xfrm>
            <a:prstGeom prst="curvedConnector3">
              <a:avLst>
                <a:gd name="adj1" fmla="val 115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9"/>
            <p:cNvCxnSpPr>
              <a:cxnSpLocks noChangeShapeType="1"/>
              <a:stCxn id="22" idx="4"/>
              <a:endCxn id="24" idx="3"/>
            </p:cNvCxnSpPr>
            <p:nvPr/>
          </p:nvCxnSpPr>
          <p:spPr bwMode="auto">
            <a:xfrm rot="16200000" flipH="1">
              <a:off x="979289" y="3648795"/>
              <a:ext cx="684213" cy="1030288"/>
            </a:xfrm>
            <a:prstGeom prst="curvedConnector3">
              <a:avLst>
                <a:gd name="adj1" fmla="val 70764"/>
              </a:avLst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0"/>
            <p:cNvCxnSpPr>
              <a:cxnSpLocks noChangeShapeType="1"/>
              <a:stCxn id="23" idx="6"/>
              <a:endCxn id="24" idx="6"/>
            </p:cNvCxnSpPr>
            <p:nvPr/>
          </p:nvCxnSpPr>
          <p:spPr bwMode="auto">
            <a:xfrm>
              <a:off x="2292152" y="3021732"/>
              <a:ext cx="1588" cy="129540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309836" y="3759423"/>
              <a:ext cx="5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1072952" y="2535287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1301552" y="311135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2530624" y="34408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691952" y="41266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5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91" name="Group 15"/>
          <p:cNvGraphicFramePr>
            <a:graphicFrameLocks noGrp="1"/>
          </p:cNvGraphicFramePr>
          <p:nvPr/>
        </p:nvGraphicFramePr>
        <p:xfrm>
          <a:off x="3429000" y="36576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(abc,6)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(bca,5)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2721496" y="3657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dirty="0" smtClean="0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24619" name="AutoShape 43"/>
          <p:cNvSpPr>
            <a:spLocks noChangeArrowheads="1"/>
          </p:cNvSpPr>
          <p:nvPr/>
        </p:nvSpPr>
        <p:spPr bwMode="auto">
          <a:xfrm>
            <a:off x="5638800" y="2819400"/>
            <a:ext cx="9144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24620" name="Group 44"/>
          <p:cNvGraphicFramePr>
            <a:graphicFrameLocks noGrp="1"/>
          </p:cNvGraphicFramePr>
          <p:nvPr/>
        </p:nvGraphicFramePr>
        <p:xfrm>
          <a:off x="3657600" y="3048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(abc,6)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(ba,6)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47" name="Text Box 71"/>
          <p:cNvSpPr txBox="1">
            <a:spLocks noChangeArrowheads="1"/>
          </p:cNvSpPr>
          <p:nvPr/>
        </p:nvSpPr>
        <p:spPr bwMode="auto">
          <a:xfrm>
            <a:off x="2667000" y="304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(1)</a:t>
            </a:r>
          </a:p>
        </p:txBody>
      </p:sp>
      <p:sp>
        <p:nvSpPr>
          <p:cNvPr id="24648" name="Text Box 72"/>
          <p:cNvSpPr txBox="1">
            <a:spLocks noChangeArrowheads="1"/>
          </p:cNvSpPr>
          <p:nvPr/>
        </p:nvSpPr>
        <p:spPr bwMode="auto">
          <a:xfrm>
            <a:off x="159550" y="3146192"/>
            <a:ext cx="232421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00"/>
                </a:solidFill>
              </a:rPr>
              <a:t>D[b][c]+D[c][a]=2+3&lt;D[b][a]=5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，所以如果从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c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绕，更近，那么应该更新。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23528" y="447055"/>
            <a:ext cx="2592288" cy="2261865"/>
            <a:chOff x="539552" y="2535287"/>
            <a:chExt cx="2448272" cy="2053010"/>
          </a:xfrm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539552" y="3288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1758752" y="27550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1758752" y="4050432"/>
              <a:ext cx="533400" cy="533400"/>
            </a:xfrm>
            <a:prstGeom prst="ellipse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</a:p>
          </p:txBody>
        </p:sp>
        <p:cxnSp>
          <p:nvCxnSpPr>
            <p:cNvPr id="25" name="AutoShape 6"/>
            <p:cNvCxnSpPr>
              <a:cxnSpLocks noChangeShapeType="1"/>
              <a:stCxn id="22" idx="6"/>
              <a:endCxn id="23" idx="4"/>
            </p:cNvCxnSpPr>
            <p:nvPr/>
          </p:nvCxnSpPr>
          <p:spPr bwMode="auto">
            <a:xfrm flipV="1">
              <a:off x="1072952" y="3288432"/>
              <a:ext cx="952500" cy="266700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7"/>
            <p:cNvCxnSpPr>
              <a:cxnSpLocks noChangeShapeType="1"/>
              <a:stCxn id="23" idx="1"/>
              <a:endCxn id="22" idx="0"/>
            </p:cNvCxnSpPr>
            <p:nvPr/>
          </p:nvCxnSpPr>
          <p:spPr bwMode="auto">
            <a:xfrm rot="16200000" flipH="1" flipV="1">
              <a:off x="1093590" y="2545482"/>
              <a:ext cx="455612" cy="1030288"/>
            </a:xfrm>
            <a:prstGeom prst="curvedConnector3">
              <a:avLst>
                <a:gd name="adj1" fmla="val 188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8"/>
            <p:cNvCxnSpPr>
              <a:cxnSpLocks noChangeShapeType="1"/>
              <a:stCxn id="22" idx="5"/>
              <a:endCxn id="24" idx="1"/>
            </p:cNvCxnSpPr>
            <p:nvPr/>
          </p:nvCxnSpPr>
          <p:spPr bwMode="auto">
            <a:xfrm rot="16200000" flipH="1">
              <a:off x="1223765" y="3515445"/>
              <a:ext cx="384175" cy="841375"/>
            </a:xfrm>
            <a:prstGeom prst="curvedConnector3">
              <a:avLst>
                <a:gd name="adj1" fmla="val 115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9"/>
            <p:cNvCxnSpPr>
              <a:cxnSpLocks noChangeShapeType="1"/>
              <a:stCxn id="22" idx="4"/>
              <a:endCxn id="24" idx="3"/>
            </p:cNvCxnSpPr>
            <p:nvPr/>
          </p:nvCxnSpPr>
          <p:spPr bwMode="auto">
            <a:xfrm rot="16200000" flipH="1">
              <a:off x="979289" y="3648795"/>
              <a:ext cx="684213" cy="1030288"/>
            </a:xfrm>
            <a:prstGeom prst="curvedConnector3">
              <a:avLst>
                <a:gd name="adj1" fmla="val 70764"/>
              </a:avLst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0"/>
            <p:cNvCxnSpPr>
              <a:cxnSpLocks noChangeShapeType="1"/>
              <a:stCxn id="23" idx="6"/>
              <a:endCxn id="24" idx="6"/>
            </p:cNvCxnSpPr>
            <p:nvPr/>
          </p:nvCxnSpPr>
          <p:spPr bwMode="auto">
            <a:xfrm>
              <a:off x="2292152" y="3021732"/>
              <a:ext cx="1588" cy="129540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309836" y="3759423"/>
              <a:ext cx="5251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11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1072952" y="2535287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1301552" y="3111351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2530624" y="34408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691952" y="4126632"/>
              <a:ext cx="457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494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382000" cy="1295400"/>
          </a:xfrm>
        </p:spPr>
        <p:txBody>
          <a:bodyPr/>
          <a:lstStyle/>
          <a:p>
            <a:r>
              <a:rPr lang="zh-CN" altLang="en-US"/>
              <a:t>现在，已经把所有的顶点都试了一遍，算法结束。每两个顶点之间的路径如</a:t>
            </a:r>
            <a:r>
              <a:rPr lang="en-US" altLang="zh-CN"/>
              <a:t>D</a:t>
            </a:r>
            <a:r>
              <a:rPr lang="en-US" altLang="zh-CN" baseline="30000"/>
              <a:t>(2)</a:t>
            </a:r>
            <a:r>
              <a:rPr lang="zh-CN" altLang="en-US"/>
              <a:t>所示。</a:t>
            </a:r>
          </a:p>
        </p:txBody>
      </p:sp>
      <p:graphicFrame>
        <p:nvGraphicFramePr>
          <p:cNvPr id="26655" name="Group 31"/>
          <p:cNvGraphicFramePr>
            <a:graphicFrameLocks noGrp="1"/>
          </p:cNvGraphicFramePr>
          <p:nvPr/>
        </p:nvGraphicFramePr>
        <p:xfrm>
          <a:off x="2209800" y="1981200"/>
          <a:ext cx="5181600" cy="2286635"/>
        </p:xfrm>
        <a:graphic>
          <a:graphicData uri="http://schemas.openxmlformats.org/drawingml/2006/table">
            <a:tbl>
              <a:tblPr/>
              <a:tblGrid>
                <a:gridCol w="517525"/>
                <a:gridCol w="1539875"/>
                <a:gridCol w="1524000"/>
                <a:gridCol w="1600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(aa,0)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(ab,4)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(abc,6)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(bca,5)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(bb,0)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(bc,2)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(ca,3)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(cab,7)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(cc,0)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1219200" y="1981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</a:rPr>
              <a:t>D</a:t>
            </a:r>
            <a:r>
              <a:rPr lang="en-US" altLang="zh-CN" sz="2400" baseline="30000" smtClean="0">
                <a:solidFill>
                  <a:srgbClr val="000000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86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 smtClean="0"/>
              <a:t>算法演示</a:t>
            </a:r>
            <a:r>
              <a:rPr lang="en-US" altLang="zh-CN" dirty="0" smtClean="0"/>
              <a:t>2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62224"/>
            <a:ext cx="6016625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15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算法演示</a:t>
            </a:r>
            <a:r>
              <a:rPr lang="en-US" altLang="zh-CN" dirty="0"/>
              <a:t>2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9" y="1560513"/>
            <a:ext cx="87915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15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427038" y="1281113"/>
            <a:ext cx="5954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拓扑排序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84363" y="2644775"/>
            <a:ext cx="1404937" cy="1174750"/>
            <a:chOff x="1187" y="1666"/>
            <a:chExt cx="885" cy="740"/>
          </a:xfrm>
        </p:grpSpPr>
        <p:sp>
          <p:nvSpPr>
            <p:cNvPr id="321541" name="Freeform 5"/>
            <p:cNvSpPr>
              <a:spLocks/>
            </p:cNvSpPr>
            <p:nvPr/>
          </p:nvSpPr>
          <p:spPr bwMode="auto">
            <a:xfrm>
              <a:off x="1494" y="1666"/>
              <a:ext cx="543" cy="277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1542" name="Freeform 6"/>
            <p:cNvSpPr>
              <a:spLocks/>
            </p:cNvSpPr>
            <p:nvPr/>
          </p:nvSpPr>
          <p:spPr bwMode="auto">
            <a:xfrm>
              <a:off x="1487" y="2077"/>
              <a:ext cx="585" cy="329"/>
            </a:xfrm>
            <a:custGeom>
              <a:avLst/>
              <a:gdLst>
                <a:gd name="T0" fmla="*/ 0 w 830"/>
                <a:gd name="T1" fmla="*/ 0 h 340"/>
                <a:gd name="T2" fmla="*/ 830 w 830"/>
                <a:gd name="T3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0" h="340">
                  <a:moveTo>
                    <a:pt x="0" y="0"/>
                  </a:moveTo>
                  <a:lnTo>
                    <a:pt x="830" y="34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187" y="1820"/>
              <a:ext cx="334" cy="375"/>
              <a:chOff x="3721" y="3017"/>
              <a:chExt cx="334" cy="375"/>
            </a:xfrm>
          </p:grpSpPr>
          <p:sp>
            <p:nvSpPr>
              <p:cNvPr id="321544" name="Oval 8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1545" name="Text Box 9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914525" y="4049713"/>
            <a:ext cx="2471738" cy="1254125"/>
            <a:chOff x="1206" y="2551"/>
            <a:chExt cx="1557" cy="790"/>
          </a:xfrm>
        </p:grpSpPr>
        <p:sp>
          <p:nvSpPr>
            <p:cNvPr id="321547" name="Freeform 11"/>
            <p:cNvSpPr>
              <a:spLocks/>
            </p:cNvSpPr>
            <p:nvPr/>
          </p:nvSpPr>
          <p:spPr bwMode="auto">
            <a:xfrm>
              <a:off x="1446" y="2859"/>
              <a:ext cx="1317" cy="482"/>
            </a:xfrm>
            <a:custGeom>
              <a:avLst/>
              <a:gdLst>
                <a:gd name="T0" fmla="*/ 0 w 1764"/>
                <a:gd name="T1" fmla="*/ 0 h 470"/>
                <a:gd name="T2" fmla="*/ 1764 w 1764"/>
                <a:gd name="T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64" h="470">
                  <a:moveTo>
                    <a:pt x="0" y="0"/>
                  </a:moveTo>
                  <a:lnTo>
                    <a:pt x="1764" y="47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1548" name="Freeform 12"/>
            <p:cNvSpPr>
              <a:spLocks/>
            </p:cNvSpPr>
            <p:nvPr/>
          </p:nvSpPr>
          <p:spPr bwMode="auto">
            <a:xfrm>
              <a:off x="1491" y="2551"/>
              <a:ext cx="577" cy="142"/>
            </a:xfrm>
            <a:custGeom>
              <a:avLst/>
              <a:gdLst>
                <a:gd name="T0" fmla="*/ 0 w 821"/>
                <a:gd name="T1" fmla="*/ 148 h 148"/>
                <a:gd name="T2" fmla="*/ 821 w 821"/>
                <a:gd name="T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1" h="148">
                  <a:moveTo>
                    <a:pt x="0" y="148"/>
                  </a:moveTo>
                  <a:lnTo>
                    <a:pt x="82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206" y="2588"/>
              <a:ext cx="334" cy="375"/>
              <a:chOff x="3721" y="3017"/>
              <a:chExt cx="334" cy="375"/>
            </a:xfrm>
          </p:grpSpPr>
          <p:sp>
            <p:nvSpPr>
              <p:cNvPr id="321550" name="Oval 14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1551" name="Text Box 15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209925" y="2279650"/>
            <a:ext cx="1625600" cy="595313"/>
            <a:chOff x="2022" y="1436"/>
            <a:chExt cx="1024" cy="375"/>
          </a:xfrm>
        </p:grpSpPr>
        <p:sp>
          <p:nvSpPr>
            <p:cNvPr id="321553" name="Freeform 17"/>
            <p:cNvSpPr>
              <a:spLocks/>
            </p:cNvSpPr>
            <p:nvPr/>
          </p:nvSpPr>
          <p:spPr bwMode="auto">
            <a:xfrm>
              <a:off x="2345" y="1634"/>
              <a:ext cx="701" cy="1"/>
            </a:xfrm>
            <a:custGeom>
              <a:avLst/>
              <a:gdLst>
                <a:gd name="T0" fmla="*/ 0 w 1005"/>
                <a:gd name="T1" fmla="*/ 5 h 5"/>
                <a:gd name="T2" fmla="*/ 1005 w 1005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5" h="5">
                  <a:moveTo>
                    <a:pt x="0" y="5"/>
                  </a:moveTo>
                  <a:lnTo>
                    <a:pt x="1005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022" y="1436"/>
              <a:ext cx="334" cy="375"/>
              <a:chOff x="3721" y="3017"/>
              <a:chExt cx="334" cy="375"/>
            </a:xfrm>
          </p:grpSpPr>
          <p:sp>
            <p:nvSpPr>
              <p:cNvPr id="321555" name="Oval 19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1556" name="Text Box 20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270250" y="2830513"/>
            <a:ext cx="2573338" cy="2357437"/>
            <a:chOff x="2060" y="1783"/>
            <a:chExt cx="1621" cy="1485"/>
          </a:xfrm>
        </p:grpSpPr>
        <p:sp>
          <p:nvSpPr>
            <p:cNvPr id="321558" name="Freeform 22"/>
            <p:cNvSpPr>
              <a:spLocks/>
            </p:cNvSpPr>
            <p:nvPr/>
          </p:nvSpPr>
          <p:spPr bwMode="auto">
            <a:xfrm>
              <a:off x="2338" y="1783"/>
              <a:ext cx="737" cy="648"/>
            </a:xfrm>
            <a:custGeom>
              <a:avLst/>
              <a:gdLst>
                <a:gd name="T0" fmla="*/ 0 w 1028"/>
                <a:gd name="T1" fmla="*/ 650 h 650"/>
                <a:gd name="T2" fmla="*/ 1028 w 1028"/>
                <a:gd name="T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8" h="650">
                  <a:moveTo>
                    <a:pt x="0" y="650"/>
                  </a:moveTo>
                  <a:lnTo>
                    <a:pt x="1028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1559" name="Freeform 23"/>
            <p:cNvSpPr>
              <a:spLocks/>
            </p:cNvSpPr>
            <p:nvPr/>
          </p:nvSpPr>
          <p:spPr bwMode="auto">
            <a:xfrm>
              <a:off x="2325" y="2634"/>
              <a:ext cx="496" cy="634"/>
            </a:xfrm>
            <a:custGeom>
              <a:avLst/>
              <a:gdLst>
                <a:gd name="T0" fmla="*/ 0 w 629"/>
                <a:gd name="T1" fmla="*/ 0 h 645"/>
                <a:gd name="T2" fmla="*/ 629 w 629"/>
                <a:gd name="T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9" h="645">
                  <a:moveTo>
                    <a:pt x="0" y="0"/>
                  </a:moveTo>
                  <a:lnTo>
                    <a:pt x="629" y="645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1560" name="Freeform 24"/>
            <p:cNvSpPr>
              <a:spLocks/>
            </p:cNvSpPr>
            <p:nvPr/>
          </p:nvSpPr>
          <p:spPr bwMode="auto">
            <a:xfrm>
              <a:off x="2357" y="2510"/>
              <a:ext cx="1324" cy="1"/>
            </a:xfrm>
            <a:custGeom>
              <a:avLst/>
              <a:gdLst>
                <a:gd name="T0" fmla="*/ 0 w 1711"/>
                <a:gd name="T1" fmla="*/ 1 h 1"/>
                <a:gd name="T2" fmla="*/ 1711 w 171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11" h="1">
                  <a:moveTo>
                    <a:pt x="0" y="1"/>
                  </a:moveTo>
                  <a:lnTo>
                    <a:pt x="171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2060" y="2309"/>
              <a:ext cx="334" cy="375"/>
              <a:chOff x="3721" y="3017"/>
              <a:chExt cx="334" cy="375"/>
            </a:xfrm>
          </p:grpSpPr>
          <p:sp>
            <p:nvSpPr>
              <p:cNvPr id="321562" name="Oval 26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1563" name="Text Box 27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4383088" y="4127500"/>
            <a:ext cx="1539875" cy="1504950"/>
            <a:chOff x="2761" y="2600"/>
            <a:chExt cx="970" cy="948"/>
          </a:xfrm>
        </p:grpSpPr>
        <p:sp>
          <p:nvSpPr>
            <p:cNvPr id="321565" name="Freeform 29"/>
            <p:cNvSpPr>
              <a:spLocks/>
            </p:cNvSpPr>
            <p:nvPr/>
          </p:nvSpPr>
          <p:spPr bwMode="auto">
            <a:xfrm>
              <a:off x="3034" y="2600"/>
              <a:ext cx="697" cy="667"/>
            </a:xfrm>
            <a:custGeom>
              <a:avLst/>
              <a:gdLst>
                <a:gd name="T0" fmla="*/ 0 w 900"/>
                <a:gd name="T1" fmla="*/ 650 h 650"/>
                <a:gd name="T2" fmla="*/ 900 w 900"/>
                <a:gd name="T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0" h="650">
                  <a:moveTo>
                    <a:pt x="0" y="650"/>
                  </a:moveTo>
                  <a:lnTo>
                    <a:pt x="90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761" y="3173"/>
              <a:ext cx="334" cy="375"/>
              <a:chOff x="3721" y="3017"/>
              <a:chExt cx="334" cy="375"/>
            </a:xfrm>
          </p:grpSpPr>
          <p:sp>
            <p:nvSpPr>
              <p:cNvPr id="321567" name="Oval 31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1568" name="Text Box 32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4840288" y="2370138"/>
            <a:ext cx="1093787" cy="1379537"/>
            <a:chOff x="3049" y="1493"/>
            <a:chExt cx="689" cy="869"/>
          </a:xfrm>
        </p:grpSpPr>
        <p:sp>
          <p:nvSpPr>
            <p:cNvPr id="321570" name="Freeform 34"/>
            <p:cNvSpPr>
              <a:spLocks/>
            </p:cNvSpPr>
            <p:nvPr/>
          </p:nvSpPr>
          <p:spPr bwMode="auto">
            <a:xfrm>
              <a:off x="3305" y="1778"/>
              <a:ext cx="433" cy="584"/>
            </a:xfrm>
            <a:custGeom>
              <a:avLst/>
              <a:gdLst>
                <a:gd name="T0" fmla="*/ 0 w 548"/>
                <a:gd name="T1" fmla="*/ 0 h 597"/>
                <a:gd name="T2" fmla="*/ 548 w 548"/>
                <a:gd name="T3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8" h="597">
                  <a:moveTo>
                    <a:pt x="0" y="0"/>
                  </a:moveTo>
                  <a:lnTo>
                    <a:pt x="548" y="597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3049" y="1493"/>
              <a:ext cx="334" cy="375"/>
              <a:chOff x="3721" y="3017"/>
              <a:chExt cx="334" cy="375"/>
            </a:xfrm>
          </p:grpSpPr>
          <p:sp>
            <p:nvSpPr>
              <p:cNvPr id="321572" name="Oval 36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1573" name="Text Box 37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5837238" y="3667125"/>
            <a:ext cx="530225" cy="579438"/>
            <a:chOff x="3677" y="2310"/>
            <a:chExt cx="334" cy="365"/>
          </a:xfrm>
        </p:grpSpPr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3677" y="2320"/>
              <a:ext cx="317" cy="30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1576" name="Text Box 40"/>
            <p:cNvSpPr txBox="1">
              <a:spLocks noChangeArrowheads="1"/>
            </p:cNvSpPr>
            <p:nvPr/>
          </p:nvSpPr>
          <p:spPr bwMode="auto">
            <a:xfrm>
              <a:off x="3719" y="2310"/>
              <a:ext cx="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80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321577" name="Text Box 41"/>
          <p:cNvSpPr txBox="1">
            <a:spLocks noChangeArrowheads="1"/>
          </p:cNvSpPr>
          <p:nvPr/>
        </p:nvSpPr>
        <p:spPr bwMode="auto">
          <a:xfrm>
            <a:off x="838200" y="5867400"/>
            <a:ext cx="219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拓扑序列：</a:t>
            </a:r>
          </a:p>
        </p:txBody>
      </p:sp>
      <p:sp>
        <p:nvSpPr>
          <p:cNvPr id="321578" name="Rectangle 42"/>
          <p:cNvSpPr>
            <a:spLocks noChangeArrowheads="1"/>
          </p:cNvSpPr>
          <p:nvPr/>
        </p:nvSpPr>
        <p:spPr bwMode="auto">
          <a:xfrm>
            <a:off x="2822575" y="5883275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21579" name="Rectangle 43"/>
          <p:cNvSpPr>
            <a:spLocks noChangeArrowheads="1"/>
          </p:cNvSpPr>
          <p:nvPr/>
        </p:nvSpPr>
        <p:spPr bwMode="auto">
          <a:xfrm>
            <a:off x="3524250" y="5883275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21580" name="Rectangle 44"/>
          <p:cNvSpPr>
            <a:spLocks noChangeArrowheads="1"/>
          </p:cNvSpPr>
          <p:nvPr/>
        </p:nvSpPr>
        <p:spPr bwMode="auto">
          <a:xfrm>
            <a:off x="4149725" y="5883275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21581" name="Rectangle 45"/>
          <p:cNvSpPr>
            <a:spLocks noChangeArrowheads="1"/>
          </p:cNvSpPr>
          <p:nvPr/>
        </p:nvSpPr>
        <p:spPr bwMode="auto">
          <a:xfrm>
            <a:off x="4819650" y="5867400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21582" name="Rectangle 46"/>
          <p:cNvSpPr>
            <a:spLocks noChangeArrowheads="1"/>
          </p:cNvSpPr>
          <p:nvPr/>
        </p:nvSpPr>
        <p:spPr bwMode="auto">
          <a:xfrm>
            <a:off x="5445125" y="5880100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21583" name="Rectangle 47"/>
          <p:cNvSpPr>
            <a:spLocks noChangeArrowheads="1"/>
          </p:cNvSpPr>
          <p:nvPr/>
        </p:nvSpPr>
        <p:spPr bwMode="auto">
          <a:xfrm>
            <a:off x="6100763" y="5867400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21584" name="Rectangle 48"/>
          <p:cNvSpPr>
            <a:spLocks noChangeArrowheads="1"/>
          </p:cNvSpPr>
          <p:nvPr/>
        </p:nvSpPr>
        <p:spPr bwMode="auto">
          <a:xfrm>
            <a:off x="6694488" y="5868988"/>
            <a:ext cx="650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550676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78" grpId="0"/>
      <p:bldP spid="321579" grpId="0"/>
      <p:bldP spid="321580" grpId="0"/>
      <p:bldP spid="321581" grpId="0"/>
      <p:bldP spid="321582" grpId="0"/>
      <p:bldP spid="321583" grpId="0"/>
      <p:bldP spid="32158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算法演示</a:t>
            </a:r>
            <a:r>
              <a:rPr lang="en-US" altLang="zh-CN" dirty="0"/>
              <a:t>2</a:t>
            </a:r>
          </a:p>
          <a:p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54" y="1581150"/>
            <a:ext cx="884555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15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算法演示</a:t>
            </a:r>
            <a:r>
              <a:rPr lang="en-US" altLang="zh-CN" dirty="0"/>
              <a:t>2</a:t>
            </a:r>
          </a:p>
          <a:p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7" y="1648941"/>
            <a:ext cx="8809037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15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3833439" y="3755504"/>
            <a:ext cx="762000" cy="762000"/>
          </a:xfrm>
          <a:prstGeom prst="ellipse">
            <a:avLst/>
          </a:prstGeom>
          <a:solidFill>
            <a:srgbClr val="00CC99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楷体_GB2312" pitchFamily="49" charset="-122"/>
              </a:rPr>
              <a:t>图</a:t>
            </a:r>
          </a:p>
        </p:txBody>
      </p:sp>
      <p:sp>
        <p:nvSpPr>
          <p:cNvPr id="44" name="AutoShape 6"/>
          <p:cNvSpPr>
            <a:spLocks/>
          </p:cNvSpPr>
          <p:nvPr/>
        </p:nvSpPr>
        <p:spPr bwMode="auto">
          <a:xfrm>
            <a:off x="4785940" y="3733950"/>
            <a:ext cx="368300" cy="1588591"/>
          </a:xfrm>
          <a:prstGeom prst="leftBrace">
            <a:avLst>
              <a:gd name="adj1" fmla="val 24461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5076056" y="3619872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存储结构</a:t>
            </a: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5148064" y="486534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遍   历</a:t>
            </a: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6621016" y="306896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邻接矩阵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21016" y="3475856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邻 接 表</a:t>
            </a:r>
          </a:p>
        </p:txBody>
      </p:sp>
      <p:sp>
        <p:nvSpPr>
          <p:cNvPr id="49" name="AutoShape 11"/>
          <p:cNvSpPr>
            <a:spLocks/>
          </p:cNvSpPr>
          <p:nvPr/>
        </p:nvSpPr>
        <p:spPr bwMode="auto">
          <a:xfrm>
            <a:off x="6372200" y="4789140"/>
            <a:ext cx="203200" cy="685800"/>
          </a:xfrm>
          <a:prstGeom prst="leftBrace">
            <a:avLst>
              <a:gd name="adj1" fmla="val 28125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>
            <a:off x="1928440" y="4103836"/>
            <a:ext cx="0" cy="10112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937840" y="5234136"/>
            <a:ext cx="1981200" cy="533400"/>
          </a:xfrm>
          <a:prstGeom prst="rect">
            <a:avLst/>
          </a:prstGeom>
          <a:solidFill>
            <a:srgbClr val="00CC99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969696"/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楷体_GB2312" pitchFamily="49" charset="-122"/>
              </a:rPr>
              <a:t>无向图的应用</a:t>
            </a:r>
          </a:p>
        </p:txBody>
      </p:sp>
      <p:grpSp>
        <p:nvGrpSpPr>
          <p:cNvPr id="52" name="Group 16"/>
          <p:cNvGrpSpPr>
            <a:grpSpLocks/>
          </p:cNvGrpSpPr>
          <p:nvPr/>
        </p:nvGrpSpPr>
        <p:grpSpPr bwMode="auto">
          <a:xfrm>
            <a:off x="1395040" y="3755504"/>
            <a:ext cx="2286000" cy="609600"/>
            <a:chOff x="816" y="1872"/>
            <a:chExt cx="1440" cy="384"/>
          </a:xfrm>
        </p:grpSpPr>
        <p:sp>
          <p:nvSpPr>
            <p:cNvPr id="53" name="AutoShape 17"/>
            <p:cNvSpPr>
              <a:spLocks noChangeArrowheads="1"/>
            </p:cNvSpPr>
            <p:nvPr/>
          </p:nvSpPr>
          <p:spPr bwMode="auto">
            <a:xfrm>
              <a:off x="1584" y="1872"/>
              <a:ext cx="672" cy="336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Rectangle 18"/>
            <p:cNvSpPr>
              <a:spLocks noChangeArrowheads="1"/>
            </p:cNvSpPr>
            <p:nvPr/>
          </p:nvSpPr>
          <p:spPr bwMode="auto">
            <a:xfrm>
              <a:off x="816" y="1920"/>
              <a:ext cx="672" cy="336"/>
            </a:xfrm>
            <a:prstGeom prst="rect">
              <a:avLst/>
            </a:prstGeom>
            <a:solidFill>
              <a:srgbClr val="00CC99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应用</a:t>
              </a:r>
            </a:p>
          </p:txBody>
        </p:sp>
      </p:grpSp>
      <p:grpSp>
        <p:nvGrpSpPr>
          <p:cNvPr id="55" name="Group 19"/>
          <p:cNvGrpSpPr>
            <a:grpSpLocks/>
          </p:cNvGrpSpPr>
          <p:nvPr/>
        </p:nvGrpSpPr>
        <p:grpSpPr bwMode="auto">
          <a:xfrm>
            <a:off x="2987825" y="5589243"/>
            <a:ext cx="3960813" cy="995363"/>
            <a:chOff x="3072" y="3368"/>
            <a:chExt cx="2495" cy="627"/>
          </a:xfrm>
        </p:grpSpPr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3072" y="3512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最小生成树</a:t>
              </a:r>
            </a:p>
          </p:txBody>
        </p:sp>
        <p:grpSp>
          <p:nvGrpSpPr>
            <p:cNvPr id="57" name="Group 21"/>
            <p:cNvGrpSpPr>
              <a:grpSpLocks/>
            </p:cNvGrpSpPr>
            <p:nvPr/>
          </p:nvGrpSpPr>
          <p:grpSpPr bwMode="auto">
            <a:xfrm>
              <a:off x="4128" y="3368"/>
              <a:ext cx="1439" cy="627"/>
              <a:chOff x="4128" y="2928"/>
              <a:chExt cx="1439" cy="627"/>
            </a:xfrm>
          </p:grpSpPr>
          <p:sp>
            <p:nvSpPr>
              <p:cNvPr id="58" name="AutoShape 22"/>
              <p:cNvSpPr>
                <a:spLocks/>
              </p:cNvSpPr>
              <p:nvPr/>
            </p:nvSpPr>
            <p:spPr bwMode="auto">
              <a:xfrm>
                <a:off x="4128" y="3024"/>
                <a:ext cx="144" cy="480"/>
              </a:xfrm>
              <a:prstGeom prst="leftBrace">
                <a:avLst>
                  <a:gd name="adj1" fmla="val 27778"/>
                  <a:gd name="adj2" fmla="val 50000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4320" y="2928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楷体_GB2312" pitchFamily="49" charset="-122"/>
                  </a:rPr>
                  <a:t>Prim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</a:rPr>
                  <a:t>算法</a:t>
                </a: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4272" y="326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楷体_GB2312" pitchFamily="49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楷体_GB2312" pitchFamily="49" charset="-122"/>
                  </a:rPr>
                  <a:t>Kruskal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</a:rPr>
                  <a:t>算法</a:t>
                </a:r>
              </a:p>
            </p:txBody>
          </p:sp>
        </p:grpSp>
      </p:grpSp>
      <p:grpSp>
        <p:nvGrpSpPr>
          <p:cNvPr id="61" name="Group 25"/>
          <p:cNvGrpSpPr>
            <a:grpSpLocks/>
          </p:cNvGrpSpPr>
          <p:nvPr/>
        </p:nvGrpSpPr>
        <p:grpSpPr bwMode="auto">
          <a:xfrm>
            <a:off x="633040" y="2262336"/>
            <a:ext cx="2667000" cy="1526731"/>
            <a:chOff x="96" y="624"/>
            <a:chExt cx="1680" cy="859"/>
          </a:xfrm>
        </p:grpSpPr>
        <p:sp>
          <p:nvSpPr>
            <p:cNvPr id="62" name="Line 26"/>
            <p:cNvSpPr>
              <a:spLocks noChangeShapeType="1"/>
            </p:cNvSpPr>
            <p:nvPr/>
          </p:nvSpPr>
          <p:spPr bwMode="auto">
            <a:xfrm flipV="1">
              <a:off x="912" y="955"/>
              <a:ext cx="0" cy="5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27"/>
            <p:cNvSpPr>
              <a:spLocks noChangeArrowheads="1"/>
            </p:cNvSpPr>
            <p:nvPr/>
          </p:nvSpPr>
          <p:spPr bwMode="auto">
            <a:xfrm>
              <a:off x="96" y="624"/>
              <a:ext cx="1680" cy="336"/>
            </a:xfrm>
            <a:prstGeom prst="rect">
              <a:avLst/>
            </a:prstGeom>
            <a:solidFill>
              <a:srgbClr val="00CC99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楷体_GB2312" pitchFamily="49" charset="-122"/>
                </a:rPr>
                <a:t>有向图的应用</a:t>
              </a:r>
            </a:p>
          </p:txBody>
        </p:sp>
      </p:grpSp>
      <p:sp>
        <p:nvSpPr>
          <p:cNvPr id="64" name="Line 28"/>
          <p:cNvSpPr>
            <a:spLocks noChangeShapeType="1"/>
          </p:cNvSpPr>
          <p:nvPr/>
        </p:nvSpPr>
        <p:spPr bwMode="auto">
          <a:xfrm flipV="1">
            <a:off x="1915740" y="1805136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>
            <a:off x="1915740" y="1805136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Rectangle 30"/>
          <p:cNvSpPr>
            <a:spLocks noChangeArrowheads="1"/>
          </p:cNvSpPr>
          <p:nvPr/>
        </p:nvSpPr>
        <p:spPr bwMode="auto">
          <a:xfrm>
            <a:off x="3947740" y="2224236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活动网络</a:t>
            </a:r>
          </a:p>
        </p:txBody>
      </p:sp>
      <p:grpSp>
        <p:nvGrpSpPr>
          <p:cNvPr id="67" name="Group 31"/>
          <p:cNvGrpSpPr>
            <a:grpSpLocks/>
          </p:cNvGrpSpPr>
          <p:nvPr/>
        </p:nvGrpSpPr>
        <p:grpSpPr bwMode="auto">
          <a:xfrm>
            <a:off x="5255840" y="1995636"/>
            <a:ext cx="3276600" cy="990600"/>
            <a:chOff x="2496" y="48"/>
            <a:chExt cx="1296" cy="624"/>
          </a:xfrm>
        </p:grpSpPr>
        <p:sp>
          <p:nvSpPr>
            <p:cNvPr id="68" name="AutoShape 32"/>
            <p:cNvSpPr>
              <a:spLocks/>
            </p:cNvSpPr>
            <p:nvPr/>
          </p:nvSpPr>
          <p:spPr bwMode="auto">
            <a:xfrm>
              <a:off x="2496" y="96"/>
              <a:ext cx="144" cy="48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Rectangle 33"/>
            <p:cNvSpPr>
              <a:spLocks noChangeArrowheads="1"/>
            </p:cNvSpPr>
            <p:nvPr/>
          </p:nvSpPr>
          <p:spPr bwMode="auto">
            <a:xfrm>
              <a:off x="2592" y="48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楷体_GB2312" pitchFamily="49" charset="-122"/>
                </a:rPr>
                <a:t>AOV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楷体_GB2312" pitchFamily="49" charset="-122"/>
                </a:rPr>
                <a:t>：拓扑排序</a:t>
              </a:r>
            </a:p>
          </p:txBody>
        </p:sp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2592" y="384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楷体_GB2312" pitchFamily="49" charset="-122"/>
                </a:rPr>
                <a:t>AOE</a:t>
              </a:r>
              <a:r>
                <a:rPr kumimoji="0" lang="zh-CN" altLang="en-US" sz="2400" b="1" i="0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楷体_GB2312" pitchFamily="49" charset="-122"/>
                </a:rPr>
                <a:t>：关键路径</a:t>
              </a:r>
            </a:p>
          </p:txBody>
        </p:sp>
      </p:grpSp>
      <p:sp>
        <p:nvSpPr>
          <p:cNvPr id="71" name="AutoShape 36"/>
          <p:cNvSpPr>
            <a:spLocks/>
          </p:cNvSpPr>
          <p:nvPr/>
        </p:nvSpPr>
        <p:spPr bwMode="auto">
          <a:xfrm>
            <a:off x="6372200" y="3316436"/>
            <a:ext cx="241301" cy="1222582"/>
          </a:xfrm>
          <a:prstGeom prst="leftBrace">
            <a:avLst>
              <a:gd name="adj1" fmla="val 28125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Line 37"/>
          <p:cNvSpPr>
            <a:spLocks noChangeShapeType="1"/>
          </p:cNvSpPr>
          <p:nvPr/>
        </p:nvSpPr>
        <p:spPr bwMode="auto">
          <a:xfrm>
            <a:off x="1898278" y="6307286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Line 38"/>
          <p:cNvSpPr>
            <a:spLocks noChangeShapeType="1"/>
          </p:cNvSpPr>
          <p:nvPr/>
        </p:nvSpPr>
        <p:spPr bwMode="auto">
          <a:xfrm flipH="1" flipV="1">
            <a:off x="1879228" y="5864374"/>
            <a:ext cx="12700" cy="215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>
            <a:off x="1877640" y="6085036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5" name="Group 40"/>
          <p:cNvGrpSpPr>
            <a:grpSpLocks/>
          </p:cNvGrpSpPr>
          <p:nvPr/>
        </p:nvGrpSpPr>
        <p:grpSpPr bwMode="auto">
          <a:xfrm>
            <a:off x="3909640" y="1068536"/>
            <a:ext cx="3619500" cy="990600"/>
            <a:chOff x="2680" y="488"/>
            <a:chExt cx="2280" cy="624"/>
          </a:xfrm>
        </p:grpSpPr>
        <p:sp>
          <p:nvSpPr>
            <p:cNvPr id="76" name="Rectangle 41"/>
            <p:cNvSpPr>
              <a:spLocks noChangeArrowheads="1"/>
            </p:cNvSpPr>
            <p:nvPr/>
          </p:nvSpPr>
          <p:spPr bwMode="auto">
            <a:xfrm>
              <a:off x="2680" y="632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最短路径</a:t>
              </a:r>
            </a:p>
          </p:txBody>
        </p:sp>
        <p:grpSp>
          <p:nvGrpSpPr>
            <p:cNvPr id="77" name="Group 42"/>
            <p:cNvGrpSpPr>
              <a:grpSpLocks/>
            </p:cNvGrpSpPr>
            <p:nvPr/>
          </p:nvGrpSpPr>
          <p:grpSpPr bwMode="auto">
            <a:xfrm>
              <a:off x="3560" y="488"/>
              <a:ext cx="1400" cy="624"/>
              <a:chOff x="2496" y="48"/>
              <a:chExt cx="1400" cy="624"/>
            </a:xfrm>
          </p:grpSpPr>
          <p:sp>
            <p:nvSpPr>
              <p:cNvPr id="78" name="AutoShape 43"/>
              <p:cNvSpPr>
                <a:spLocks/>
              </p:cNvSpPr>
              <p:nvPr/>
            </p:nvSpPr>
            <p:spPr bwMode="auto">
              <a:xfrm>
                <a:off x="2496" y="96"/>
                <a:ext cx="144" cy="480"/>
              </a:xfrm>
              <a:prstGeom prst="leftBrace">
                <a:avLst>
                  <a:gd name="adj1" fmla="val 27778"/>
                  <a:gd name="adj2" fmla="val 50000"/>
                </a:avLst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2592" y="48"/>
                <a:ext cx="130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Dijkstra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算法</a:t>
                </a:r>
              </a:p>
            </p:txBody>
          </p:sp>
          <p:sp>
            <p:nvSpPr>
              <p:cNvPr id="80" name="Rectangle 45"/>
              <p:cNvSpPr>
                <a:spLocks noChangeArrowheads="1"/>
              </p:cNvSpPr>
              <p:nvPr/>
            </p:nvSpPr>
            <p:spPr bwMode="auto">
              <a:xfrm>
                <a:off x="2592" y="384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楷体_GB2312" pitchFamily="49" charset="-122"/>
                  </a:rPr>
                  <a:t>Floyd</a:t>
                </a:r>
                <a:r>
                  <a:rPr kumimoji="0" lang="zh-CN" altLang="en-US" sz="2400" b="1" i="0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楷体_GB2312" pitchFamily="49" charset="-122"/>
                  </a:rPr>
                  <a:t>算法</a:t>
                </a:r>
              </a:p>
            </p:txBody>
          </p:sp>
        </p:grpSp>
      </p:grpSp>
      <p:sp>
        <p:nvSpPr>
          <p:cNvPr id="81" name="AutoShape 46"/>
          <p:cNvSpPr>
            <a:spLocks/>
          </p:cNvSpPr>
          <p:nvPr/>
        </p:nvSpPr>
        <p:spPr bwMode="auto">
          <a:xfrm>
            <a:off x="3336553" y="1400324"/>
            <a:ext cx="512762" cy="1252537"/>
          </a:xfrm>
          <a:prstGeom prst="leftBrace">
            <a:avLst>
              <a:gd name="adj1" fmla="val 20356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6516216" y="4691418"/>
            <a:ext cx="2643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FF"/>
                </a:solidFill>
              </a:rPr>
              <a:t>深度优先搜索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DFS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83" name="Rectangle 13"/>
          <p:cNvSpPr>
            <a:spLocks noChangeArrowheads="1"/>
          </p:cNvSpPr>
          <p:nvPr/>
        </p:nvSpPr>
        <p:spPr bwMode="auto">
          <a:xfrm>
            <a:off x="6500439" y="5132040"/>
            <a:ext cx="2643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FF"/>
                </a:solidFill>
              </a:rPr>
              <a:t>广度优先搜索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BFS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86" name="Rectangle 10"/>
          <p:cNvSpPr>
            <a:spLocks noChangeArrowheads="1"/>
          </p:cNvSpPr>
          <p:nvPr/>
        </p:nvSpPr>
        <p:spPr bwMode="auto">
          <a:xfrm>
            <a:off x="6588224" y="386104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</a:rPr>
              <a:t>十字链表</a:t>
            </a:r>
          </a:p>
        </p:txBody>
      </p:sp>
      <p:sp>
        <p:nvSpPr>
          <p:cNvPr id="87" name="Rectangle 11"/>
          <p:cNvSpPr>
            <a:spLocks noChangeArrowheads="1"/>
          </p:cNvSpPr>
          <p:nvPr/>
        </p:nvSpPr>
        <p:spPr bwMode="auto">
          <a:xfrm>
            <a:off x="6588224" y="424204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邻接多重表</a:t>
            </a:r>
          </a:p>
        </p:txBody>
      </p:sp>
    </p:spTree>
    <p:extLst>
      <p:ext uri="{BB962C8B-B14F-4D97-AF65-F5344CB8AC3E}">
        <p14:creationId xmlns:p14="http://schemas.microsoft.com/office/powerpoint/2010/main" val="211154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64" grpId="0" animBg="1"/>
      <p:bldP spid="65" grpId="0" animBg="1"/>
      <p:bldP spid="66" grpId="0"/>
      <p:bldP spid="71" grpId="0" animBg="1"/>
      <p:bldP spid="72" grpId="0"/>
      <p:bldP spid="73" grpId="0" animBg="1"/>
      <p:bldP spid="74" grpId="0" animBg="1"/>
      <p:bldP spid="81" grpId="0" animBg="1"/>
      <p:bldP spid="82" grpId="0"/>
      <p:bldP spid="83" grpId="0"/>
      <p:bldP spid="86" grpId="0"/>
      <p:bldP spid="8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 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邮箱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6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AOE</a:t>
            </a:r>
            <a:r>
              <a:rPr lang="zh-CN" altLang="en-US" dirty="0"/>
              <a:t>网</a:t>
            </a:r>
            <a:r>
              <a:rPr lang="en-US" altLang="zh-CN" dirty="0"/>
              <a:t>(Activity  On Edges)</a:t>
            </a:r>
          </a:p>
          <a:p>
            <a:pPr lvl="1"/>
            <a:r>
              <a:rPr lang="zh-CN" altLang="en-US" dirty="0" smtClean="0"/>
              <a:t>也称</a:t>
            </a:r>
            <a:r>
              <a:rPr lang="zh-CN" altLang="en-US" dirty="0" smtClean="0">
                <a:solidFill>
                  <a:srgbClr val="0000FF"/>
                </a:solidFill>
              </a:rPr>
              <a:t>边</a:t>
            </a:r>
            <a:r>
              <a:rPr lang="zh-CN" altLang="en-US" dirty="0">
                <a:solidFill>
                  <a:srgbClr val="0000FF"/>
                </a:solidFill>
              </a:rPr>
              <a:t>表示活动的</a:t>
            </a:r>
            <a:r>
              <a:rPr lang="zh-CN" altLang="en-US" dirty="0" smtClean="0">
                <a:solidFill>
                  <a:srgbClr val="0000FF"/>
                </a:solidFill>
              </a:rPr>
              <a:t>网络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AOE</a:t>
            </a:r>
            <a:r>
              <a:rPr lang="zh-CN" altLang="en-US" dirty="0"/>
              <a:t>网是一个带权的有向无环图，其中顶点表示事件，弧表示活动，权表示活动</a:t>
            </a:r>
            <a:r>
              <a:rPr lang="zh-CN" altLang="en-US" dirty="0" smtClean="0"/>
              <a:t>持续时间。</a:t>
            </a:r>
            <a:endParaRPr lang="en-US" altLang="zh-CN" dirty="0" smtClean="0"/>
          </a:p>
          <a:p>
            <a:pPr lvl="1"/>
            <a:r>
              <a:rPr lang="en-US" altLang="zh-CN" dirty="0"/>
              <a:t>AOE</a:t>
            </a:r>
            <a:r>
              <a:rPr lang="zh-CN" altLang="en-US" dirty="0" smtClean="0"/>
              <a:t>网可用来估算工程的完成时间。</a:t>
            </a:r>
            <a:endParaRPr lang="zh-CN" altLang="en-US" dirty="0"/>
          </a:p>
          <a:p>
            <a:pPr lvl="2"/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设</a:t>
            </a:r>
            <a:r>
              <a:rPr lang="zh-CN" altLang="en-US" dirty="0"/>
              <a:t>一个工程有</a:t>
            </a:r>
            <a:r>
              <a:rPr lang="en-US" altLang="zh-CN" dirty="0"/>
              <a:t>11</a:t>
            </a:r>
            <a:r>
              <a:rPr lang="zh-CN" altLang="en-US" dirty="0"/>
              <a:t>项活动，</a:t>
            </a:r>
            <a:r>
              <a:rPr lang="en-US" altLang="zh-CN" dirty="0"/>
              <a:t>9</a:t>
            </a:r>
            <a:r>
              <a:rPr lang="zh-CN" altLang="en-US" dirty="0"/>
              <a:t>个事件</a:t>
            </a:r>
          </a:p>
          <a:p>
            <a:pPr lvl="3"/>
            <a:r>
              <a:rPr lang="zh-CN" altLang="en-US" sz="2200" dirty="0" smtClean="0"/>
              <a:t>完成</a:t>
            </a:r>
            <a:r>
              <a:rPr lang="zh-CN" altLang="en-US" sz="2200" dirty="0"/>
              <a:t>整项工程至少需要多少时间？</a:t>
            </a:r>
          </a:p>
          <a:p>
            <a:pPr lvl="3"/>
            <a:r>
              <a:rPr lang="zh-CN" altLang="en-US" sz="2200" dirty="0" smtClean="0"/>
              <a:t>哪些</a:t>
            </a:r>
            <a:r>
              <a:rPr lang="zh-CN" altLang="en-US" sz="2200" dirty="0"/>
              <a:t>活动是影响工程进度的关键？</a:t>
            </a:r>
          </a:p>
          <a:p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627784" y="4874455"/>
            <a:ext cx="6033634" cy="1938921"/>
            <a:chOff x="2346" y="2560"/>
            <a:chExt cx="2867" cy="1527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346" y="2560"/>
              <a:ext cx="2867" cy="1527"/>
              <a:chOff x="2368" y="2793"/>
              <a:chExt cx="2867" cy="1527"/>
            </a:xfrm>
          </p:grpSpPr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5046" y="3156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4319" y="3518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4304" y="2793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20" name="Oval 10"/>
              <p:cNvSpPr>
                <a:spLocks noChangeArrowheads="1"/>
              </p:cNvSpPr>
              <p:nvPr/>
            </p:nvSpPr>
            <p:spPr bwMode="auto">
              <a:xfrm>
                <a:off x="3711" y="4098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2996" y="4098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22" name="Oval 12"/>
              <p:cNvSpPr>
                <a:spLocks noChangeArrowheads="1"/>
              </p:cNvSpPr>
              <p:nvPr/>
            </p:nvSpPr>
            <p:spPr bwMode="auto">
              <a:xfrm>
                <a:off x="3715" y="3247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>
                <a:off x="3010" y="3565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24" name="Oval 14"/>
              <p:cNvSpPr>
                <a:spLocks noChangeArrowheads="1"/>
              </p:cNvSpPr>
              <p:nvPr/>
            </p:nvSpPr>
            <p:spPr bwMode="auto">
              <a:xfrm>
                <a:off x="2995" y="2816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25" name="Oval 15"/>
              <p:cNvSpPr>
                <a:spLocks noChangeArrowheads="1"/>
              </p:cNvSpPr>
              <p:nvPr/>
            </p:nvSpPr>
            <p:spPr bwMode="auto">
              <a:xfrm>
                <a:off x="2368" y="3235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 flipV="1">
                <a:off x="2534" y="2989"/>
                <a:ext cx="489" cy="30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>
                <a:off x="2545" y="3377"/>
                <a:ext cx="466" cy="30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>
                <a:off x="2489" y="3444"/>
                <a:ext cx="534" cy="711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3189" y="2955"/>
                <a:ext cx="534" cy="334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 flipV="1">
                <a:off x="3212" y="3389"/>
                <a:ext cx="500" cy="288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21"/>
              <p:cNvSpPr>
                <a:spLocks noChangeShapeType="1"/>
              </p:cNvSpPr>
              <p:nvPr/>
            </p:nvSpPr>
            <p:spPr bwMode="auto">
              <a:xfrm>
                <a:off x="3178" y="4166"/>
                <a:ext cx="545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 flipV="1">
                <a:off x="3889" y="2955"/>
                <a:ext cx="423" cy="345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3889" y="3400"/>
                <a:ext cx="467" cy="211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24"/>
              <p:cNvSpPr>
                <a:spLocks noChangeShapeType="1"/>
              </p:cNvSpPr>
              <p:nvPr/>
            </p:nvSpPr>
            <p:spPr bwMode="auto">
              <a:xfrm>
                <a:off x="4489" y="2900"/>
                <a:ext cx="645" cy="278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Line 25"/>
              <p:cNvSpPr>
                <a:spLocks noChangeShapeType="1"/>
              </p:cNvSpPr>
              <p:nvPr/>
            </p:nvSpPr>
            <p:spPr bwMode="auto">
              <a:xfrm flipV="1">
                <a:off x="4512" y="3333"/>
                <a:ext cx="566" cy="30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 flipV="1">
                <a:off x="3856" y="3733"/>
                <a:ext cx="511" cy="389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 rot="-1936531">
              <a:off x="2510" y="2716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a1=6</a:t>
              </a:r>
            </a:p>
          </p:txBody>
        </p: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 rot="1789981">
              <a:off x="2564" y="3061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a2=4</a:t>
              </a:r>
            </a:p>
          </p:txBody>
        </p:sp>
        <p:sp>
          <p:nvSpPr>
            <p:cNvPr id="8" name="Text Box 29"/>
            <p:cNvSpPr txBox="1">
              <a:spLocks noChangeArrowheads="1"/>
            </p:cNvSpPr>
            <p:nvPr/>
          </p:nvSpPr>
          <p:spPr bwMode="auto">
            <a:xfrm rot="3002352">
              <a:off x="2431" y="3450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a3=5</a:t>
              </a:r>
            </a:p>
          </p:txBody>
        </p:sp>
        <p:sp>
          <p:nvSpPr>
            <p:cNvPr id="9" name="Text Box 30"/>
            <p:cNvSpPr txBox="1">
              <a:spLocks noChangeArrowheads="1"/>
            </p:cNvSpPr>
            <p:nvPr/>
          </p:nvSpPr>
          <p:spPr bwMode="auto">
            <a:xfrm rot="2110140">
              <a:off x="3253" y="2694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a4=1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 rot="-1937475">
              <a:off x="3121" y="3106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a5=1</a:t>
              </a:r>
            </a:p>
          </p:txBody>
        </p:sp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3198" y="3739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a6=2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 rot="-2384498">
              <a:off x="3786" y="2717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a7=9</a:t>
              </a:r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 rot="1348562">
              <a:off x="3910" y="3061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a8=7</a:t>
              </a:r>
            </a:p>
          </p:txBody>
        </p:sp>
        <p:sp>
          <p:nvSpPr>
            <p:cNvPr id="14" name="Text Box 35"/>
            <p:cNvSpPr txBox="1">
              <a:spLocks noChangeArrowheads="1"/>
            </p:cNvSpPr>
            <p:nvPr/>
          </p:nvSpPr>
          <p:spPr bwMode="auto">
            <a:xfrm rot="-2273448">
              <a:off x="3809" y="3517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a9=4</a:t>
              </a:r>
            </a:p>
          </p:txBody>
        </p:sp>
        <p:sp>
          <p:nvSpPr>
            <p:cNvPr id="15" name="Text Box 36"/>
            <p:cNvSpPr txBox="1">
              <a:spLocks noChangeArrowheads="1"/>
            </p:cNvSpPr>
            <p:nvPr/>
          </p:nvSpPr>
          <p:spPr bwMode="auto">
            <a:xfrm rot="1332095">
              <a:off x="4521" y="2594"/>
              <a:ext cx="5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a10=2</a:t>
              </a:r>
            </a:p>
          </p:txBody>
        </p:sp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 rot="-1493477">
              <a:off x="4554" y="3184"/>
              <a:ext cx="5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a11=4</a:t>
              </a:r>
            </a:p>
          </p:txBody>
        </p:sp>
      </p:grpSp>
      <p:sp>
        <p:nvSpPr>
          <p:cNvPr id="38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830132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AOE</a:t>
            </a:r>
            <a:r>
              <a:rPr lang="zh-CN" altLang="en-US" dirty="0"/>
              <a:t>网中的某些活动能够同时进行，故完成整个工程所必须花费的时间应该为始点到终点的</a:t>
            </a:r>
            <a:r>
              <a:rPr lang="zh-CN" altLang="en-US" dirty="0" smtClean="0"/>
              <a:t>最</a:t>
            </a:r>
            <a:r>
              <a:rPr lang="zh-CN" altLang="en-US" dirty="0">
                <a:ea typeface="宋体" charset="-122"/>
              </a:rPr>
              <a:t>长</a:t>
            </a:r>
            <a:r>
              <a:rPr lang="zh-CN" altLang="en-US" dirty="0" smtClean="0"/>
              <a:t>路径长度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ea typeface="宋体" charset="-122"/>
              </a:rPr>
              <a:t>关键路径。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关键路径</a:t>
            </a:r>
            <a:r>
              <a:rPr lang="zh-CN" altLang="en-US" dirty="0"/>
              <a:t>长度是整个工程所需的最短工期。 </a:t>
            </a:r>
          </a:p>
          <a:p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86383" y="3468960"/>
            <a:ext cx="6553200" cy="3200400"/>
            <a:chOff x="1104" y="1104"/>
            <a:chExt cx="4128" cy="201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104" y="1632"/>
              <a:ext cx="288" cy="288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dirty="0" smtClean="0">
                  <a:solidFill>
                    <a:srgbClr val="800000"/>
                  </a:solidFill>
                  <a:latin typeface="Times New Roman" pitchFamily="18" charset="0"/>
                </a:rPr>
                <a:t>a</a:t>
              </a:r>
              <a:endPara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064" y="110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b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064" y="225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c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488" y="283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d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024" y="1680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e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12" y="283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f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984" y="110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g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984" y="225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h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944" y="1680"/>
              <a:ext cx="288" cy="288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dirty="0" smtClean="0">
                  <a:solidFill>
                    <a:srgbClr val="800000"/>
                  </a:solidFill>
                  <a:latin typeface="Times New Roman" pitchFamily="18" charset="0"/>
                </a:rPr>
                <a:t>k</a:t>
              </a:r>
              <a:endPara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344" y="1248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392" y="1776"/>
              <a:ext cx="672" cy="528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352" y="1872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352" y="124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3264" y="124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272" y="124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272" y="1920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312" y="1872"/>
              <a:ext cx="67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248" y="1920"/>
              <a:ext cx="384" cy="91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776" y="2976"/>
              <a:ext cx="1536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3600" y="2496"/>
              <a:ext cx="43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484" y="117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6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632" y="174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436" y="21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5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96" y="265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592" y="117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534" y="18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452" y="12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8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552" y="18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7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4556" y="112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  <a:endParaRPr kumimoji="1" lang="en-US" altLang="zh-CN" sz="3200" smtClean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310" y="18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3542" y="251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6" name="Line 35"/>
          <p:cNvSpPr>
            <a:spLocks noChangeShapeType="1"/>
          </p:cNvSpPr>
          <p:nvPr/>
        </p:nvSpPr>
        <p:spPr bwMode="auto">
          <a:xfrm flipV="1">
            <a:off x="2218183" y="3686447"/>
            <a:ext cx="11430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3802508" y="3686447"/>
            <a:ext cx="1143000" cy="7620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5313808" y="4694510"/>
            <a:ext cx="1066800" cy="7620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6826696" y="4765947"/>
            <a:ext cx="11430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73496" y="3326085"/>
            <a:ext cx="1331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例如</a:t>
            </a:r>
            <a:r>
              <a:rPr kumimoji="1" lang="en-US" altLang="zh-CN" sz="36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3200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41" name="AutoShape 41"/>
          <p:cNvSpPr>
            <a:spLocks noChangeArrowheads="1"/>
          </p:cNvSpPr>
          <p:nvPr/>
        </p:nvSpPr>
        <p:spPr bwMode="auto">
          <a:xfrm>
            <a:off x="779908" y="4829447"/>
            <a:ext cx="914400" cy="457200"/>
          </a:xfrm>
          <a:prstGeom prst="wedgeRoundRectCallout">
            <a:avLst>
              <a:gd name="adj1" fmla="val 62847"/>
              <a:gd name="adj2" fmla="val -113194"/>
              <a:gd name="adj3" fmla="val 16667"/>
            </a:avLst>
          </a:prstGeom>
          <a:solidFill>
            <a:srgbClr val="CCFFFF">
              <a:alpha val="50000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源点</a:t>
            </a:r>
            <a:endParaRPr kumimoji="1" lang="zh-CN" alt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8122096" y="3253060"/>
            <a:ext cx="914400" cy="457200"/>
          </a:xfrm>
          <a:prstGeom prst="wedgeRoundRectCallout">
            <a:avLst>
              <a:gd name="adj1" fmla="val -33681"/>
              <a:gd name="adj2" fmla="val 188542"/>
              <a:gd name="adj3" fmla="val 16667"/>
            </a:avLst>
          </a:prstGeom>
          <a:solidFill>
            <a:srgbClr val="CCFFFF">
              <a:alpha val="50000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汇点</a:t>
            </a:r>
            <a:endParaRPr kumimoji="1" lang="zh-CN" alt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2362646" y="354198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FF"/>
                </a:solidFill>
                <a:latin typeface="Times New Roman" pitchFamily="18" charset="0"/>
              </a:rPr>
              <a:t>6</a:t>
            </a:r>
            <a:endParaRPr kumimoji="1" lang="en-US" altLang="zh-CN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161283" y="354198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endParaRPr kumimoji="1" lang="en-US" altLang="zh-CN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5674171" y="462148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FF"/>
                </a:solidFill>
                <a:latin typeface="Times New Roman" pitchFamily="18" charset="0"/>
              </a:rPr>
              <a:t>7</a:t>
            </a:r>
            <a:endParaRPr kumimoji="1" lang="en-US" altLang="zh-CN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898133" y="469451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FF"/>
                </a:solidFill>
                <a:latin typeface="Times New Roman" pitchFamily="18" charset="0"/>
              </a:rPr>
              <a:t>4</a:t>
            </a:r>
            <a:endParaRPr kumimoji="1" lang="en-US" altLang="zh-CN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1430880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utoUpdateAnimBg="0"/>
      <p:bldP spid="41" grpId="0" animBg="1" autoUpdateAnimBg="0"/>
      <p:bldP spid="42" grpId="0" animBg="1" autoUpdateAnimBg="0"/>
      <p:bldP spid="43" grpId="0" autoUpdateAnimBg="0"/>
      <p:bldP spid="44" grpId="0" autoUpdateAnimBg="0"/>
      <p:bldP spid="45" grpId="0" autoUpdateAnimBg="0"/>
      <p:bldP spid="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求</a:t>
            </a:r>
            <a:r>
              <a:rPr lang="zh-CN" altLang="en-US" dirty="0"/>
              <a:t>关键路径步骤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求</a:t>
            </a:r>
            <a:r>
              <a:rPr lang="en-US" altLang="zh-CN" dirty="0" err="1"/>
              <a:t>Ve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求</a:t>
            </a:r>
            <a:r>
              <a:rPr lang="en-US" altLang="zh-CN" dirty="0" err="1" smtClean="0"/>
              <a:t>Vl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求</a:t>
            </a:r>
            <a:r>
              <a:rPr lang="en-US" altLang="zh-CN" dirty="0"/>
              <a:t>e(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求</a:t>
            </a:r>
            <a:r>
              <a:rPr lang="en-US" altLang="zh-CN" dirty="0"/>
              <a:t>l(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计算</a:t>
            </a:r>
            <a:r>
              <a:rPr lang="en-US" altLang="zh-CN" dirty="0"/>
              <a:t>l(</a:t>
            </a:r>
            <a:r>
              <a:rPr lang="en-US" altLang="zh-CN" dirty="0" err="1"/>
              <a:t>i</a:t>
            </a:r>
            <a:r>
              <a:rPr lang="en-US" altLang="zh-CN" dirty="0"/>
              <a:t>)-e(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1863596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7.1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图的定义和术语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图的存储结构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7.3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图的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遍历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7.4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图的连通性问题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7.5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有向无环图及其应用</a:t>
            </a:r>
          </a:p>
          <a:p>
            <a:r>
              <a:rPr lang="en-US" altLang="zh-CN" dirty="0"/>
              <a:t>7.6 </a:t>
            </a:r>
            <a:r>
              <a:rPr lang="zh-CN" altLang="en-US" dirty="0"/>
              <a:t>最短路径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8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7.6 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155" y="982241"/>
            <a:ext cx="8569325" cy="5399087"/>
          </a:xfrm>
        </p:spPr>
        <p:txBody>
          <a:bodyPr/>
          <a:lstStyle/>
          <a:p>
            <a:r>
              <a:rPr lang="zh-CN" altLang="en-US" dirty="0"/>
              <a:t>典型</a:t>
            </a:r>
            <a:r>
              <a:rPr lang="zh-CN" altLang="en-US" dirty="0" smtClean="0"/>
              <a:t>用途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交通</a:t>
            </a:r>
            <a:r>
              <a:rPr lang="zh-CN" altLang="en-US" sz="2400" dirty="0"/>
              <a:t>问题。如：城市</a:t>
            </a:r>
            <a:r>
              <a:rPr lang="en-US" altLang="zh-CN" sz="2400" dirty="0"/>
              <a:t>A</a:t>
            </a:r>
            <a:r>
              <a:rPr lang="zh-CN" altLang="en-US" sz="2400" dirty="0"/>
              <a:t>到城市</a:t>
            </a:r>
            <a:r>
              <a:rPr lang="en-US" altLang="zh-CN" sz="2400" dirty="0"/>
              <a:t>B</a:t>
            </a:r>
            <a:r>
              <a:rPr lang="zh-CN" altLang="en-US" sz="2400" dirty="0"/>
              <a:t>有多条线路，但每条线路的交通费（或所需时间）不同，那么，如何选择一条线路，使总费用</a:t>
            </a:r>
            <a:r>
              <a:rPr lang="zh-CN" altLang="en-US" sz="2400" dirty="0" smtClean="0"/>
              <a:t>（时间</a:t>
            </a:r>
            <a:r>
              <a:rPr lang="zh-CN" altLang="en-US" sz="2400" dirty="0"/>
              <a:t>）最少</a:t>
            </a:r>
            <a:r>
              <a:rPr lang="zh-CN" altLang="en-US" dirty="0"/>
              <a:t>？</a:t>
            </a:r>
          </a:p>
          <a:p>
            <a:r>
              <a:rPr lang="zh-CN" altLang="en-US" dirty="0"/>
              <a:t>问题</a:t>
            </a:r>
            <a:r>
              <a:rPr lang="zh-CN" altLang="en-US" dirty="0" smtClean="0"/>
              <a:t>抽象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在</a:t>
            </a:r>
            <a:r>
              <a:rPr lang="zh-CN" altLang="en-US" sz="2400" dirty="0"/>
              <a:t>带权有向图中</a:t>
            </a:r>
            <a:r>
              <a:rPr lang="en-US" altLang="zh-CN" sz="2400" dirty="0"/>
              <a:t>A</a:t>
            </a:r>
            <a:r>
              <a:rPr lang="zh-CN" altLang="en-US" sz="2400" dirty="0" smtClean="0"/>
              <a:t>点到达</a:t>
            </a:r>
            <a:r>
              <a:rPr lang="en-US" altLang="zh-CN" sz="2400" dirty="0"/>
              <a:t>B</a:t>
            </a:r>
            <a:r>
              <a:rPr lang="zh-CN" altLang="en-US" sz="2400" dirty="0" smtClean="0"/>
              <a:t>点的</a:t>
            </a:r>
            <a:r>
              <a:rPr lang="zh-CN" altLang="en-US" sz="2400" dirty="0"/>
              <a:t>多条路径中，寻找一条各边权值之和最小的路径，即最短路径。</a:t>
            </a:r>
          </a:p>
          <a:p>
            <a:pPr lvl="1"/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442745" y="4149080"/>
            <a:ext cx="3521173" cy="2391420"/>
            <a:chOff x="2042" y="2764"/>
            <a:chExt cx="1939" cy="1412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314" y="2764"/>
              <a:ext cx="1667" cy="1412"/>
              <a:chOff x="2314" y="2764"/>
              <a:chExt cx="1667" cy="1412"/>
            </a:xfrm>
          </p:grpSpPr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400" b="1"/>
                  <a:t>5</a:t>
                </a:r>
              </a:p>
            </p:txBody>
          </p:sp>
          <p:sp>
            <p:nvSpPr>
              <p:cNvPr id="17" name="Oval 8"/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400" b="1"/>
                  <a:t>1</a:t>
                </a:r>
              </a:p>
            </p:txBody>
          </p:sp>
          <p:sp>
            <p:nvSpPr>
              <p:cNvPr id="18" name="Oval 9"/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400" b="1"/>
                  <a:t>6</a:t>
                </a:r>
              </a:p>
            </p:txBody>
          </p:sp>
          <p:sp>
            <p:nvSpPr>
              <p:cNvPr id="19" name="Oval 10"/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400" b="1"/>
                  <a:t>4</a:t>
                </a: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400" b="1"/>
                  <a:t>3</a:t>
                </a:r>
              </a:p>
            </p:txBody>
          </p:sp>
          <p:sp>
            <p:nvSpPr>
              <p:cNvPr id="21" name="Oval 12"/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400" b="1"/>
                  <a:t>2</a:t>
                </a:r>
              </a:p>
            </p:txBody>
          </p:sp>
          <p:sp>
            <p:nvSpPr>
              <p:cNvPr id="22" name="Oval 13"/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400" b="1" dirty="0"/>
                  <a:t>0</a:t>
                </a:r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>
                <a:off x="3312" y="3277"/>
                <a:ext cx="0" cy="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31" name="Freeform 22"/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</p:grpSp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2520" y="2916"/>
              <a:ext cx="214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/>
                <a:t>8</a:t>
              </a:r>
            </a:p>
          </p:txBody>
        </p:sp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520" y="3328"/>
              <a:ext cx="214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/>
                <a:t>5</a:t>
              </a:r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2509" y="3738"/>
              <a:ext cx="214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/>
                <a:t>6</a:t>
              </a: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auto">
            <a:xfrm>
              <a:off x="2842" y="3715"/>
              <a:ext cx="214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/>
                <a:t>2</a:t>
              </a:r>
            </a:p>
          </p:txBody>
        </p:sp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2042" y="3317"/>
              <a:ext cx="343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2400" b="1" dirty="0"/>
                <a:t>30</a:t>
              </a: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2855" y="3019"/>
              <a:ext cx="317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 dirty="0"/>
                <a:t>13</a:t>
              </a:r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3442" y="3274"/>
              <a:ext cx="214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 dirty="0"/>
                <a:t>7</a:t>
              </a: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3531" y="3650"/>
              <a:ext cx="317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/>
                <a:t>17</a:t>
              </a:r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3308" y="2772"/>
              <a:ext cx="317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/>
                <a:t>32</a:t>
              </a:r>
            </a:p>
          </p:txBody>
        </p:sp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3165" y="3317"/>
              <a:ext cx="214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b="1"/>
                <a:t>9</a:t>
              </a:r>
            </a:p>
          </p:txBody>
        </p:sp>
      </p:grpSp>
      <p:sp>
        <p:nvSpPr>
          <p:cNvPr id="67" name="Text Box 44"/>
          <p:cNvSpPr txBox="1">
            <a:spLocks noChangeArrowheads="1"/>
          </p:cNvSpPr>
          <p:nvPr/>
        </p:nvSpPr>
        <p:spPr bwMode="auto">
          <a:xfrm>
            <a:off x="3335388" y="4576763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13</a:t>
            </a:r>
          </a:p>
        </p:txBody>
      </p:sp>
      <p:grpSp>
        <p:nvGrpSpPr>
          <p:cNvPr id="68" name="Group 47"/>
          <p:cNvGrpSpPr>
            <a:grpSpLocks/>
          </p:cNvGrpSpPr>
          <p:nvPr/>
        </p:nvGrpSpPr>
        <p:grpSpPr bwMode="auto">
          <a:xfrm>
            <a:off x="976363" y="4241800"/>
            <a:ext cx="3052762" cy="2249488"/>
            <a:chOff x="2867" y="2672"/>
            <a:chExt cx="1923" cy="1417"/>
          </a:xfrm>
        </p:grpSpPr>
        <p:sp>
          <p:nvSpPr>
            <p:cNvPr id="69" name="Rectangle 35"/>
            <p:cNvSpPr>
              <a:spLocks noChangeArrowheads="1"/>
            </p:cNvSpPr>
            <p:nvPr/>
          </p:nvSpPr>
          <p:spPr bwMode="auto">
            <a:xfrm>
              <a:off x="2867" y="2689"/>
              <a:ext cx="1923" cy="1400"/>
            </a:xfrm>
            <a:prstGeom prst="rect">
              <a:avLst/>
            </a:prstGeom>
            <a:noFill/>
            <a:ln w="9525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37"/>
            <p:cNvSpPr>
              <a:spLocks noChangeShapeType="1"/>
            </p:cNvSpPr>
            <p:nvPr/>
          </p:nvSpPr>
          <p:spPr bwMode="auto">
            <a:xfrm>
              <a:off x="2867" y="2922"/>
              <a:ext cx="1923" cy="0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38"/>
            <p:cNvSpPr>
              <a:spLocks noChangeShapeType="1"/>
            </p:cNvSpPr>
            <p:nvPr/>
          </p:nvSpPr>
          <p:spPr bwMode="auto">
            <a:xfrm>
              <a:off x="2867" y="3115"/>
              <a:ext cx="1923" cy="0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39"/>
            <p:cNvSpPr>
              <a:spLocks noChangeShapeType="1"/>
            </p:cNvSpPr>
            <p:nvPr/>
          </p:nvSpPr>
          <p:spPr bwMode="auto">
            <a:xfrm>
              <a:off x="2867" y="3309"/>
              <a:ext cx="1923" cy="0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40"/>
            <p:cNvSpPr>
              <a:spLocks noChangeShapeType="1"/>
            </p:cNvSpPr>
            <p:nvPr/>
          </p:nvSpPr>
          <p:spPr bwMode="auto">
            <a:xfrm>
              <a:off x="2867" y="3503"/>
              <a:ext cx="1923" cy="0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Line 41"/>
            <p:cNvSpPr>
              <a:spLocks noChangeShapeType="1"/>
            </p:cNvSpPr>
            <p:nvPr/>
          </p:nvSpPr>
          <p:spPr bwMode="auto">
            <a:xfrm>
              <a:off x="2867" y="3697"/>
              <a:ext cx="1923" cy="0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42"/>
            <p:cNvSpPr>
              <a:spLocks noChangeShapeType="1"/>
            </p:cNvSpPr>
            <p:nvPr/>
          </p:nvSpPr>
          <p:spPr bwMode="auto">
            <a:xfrm>
              <a:off x="2867" y="3891"/>
              <a:ext cx="1923" cy="0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43"/>
            <p:cNvSpPr>
              <a:spLocks noChangeShapeType="1"/>
            </p:cNvSpPr>
            <p:nvPr/>
          </p:nvSpPr>
          <p:spPr bwMode="auto">
            <a:xfrm>
              <a:off x="4290" y="2700"/>
              <a:ext cx="0" cy="1389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45"/>
            <p:cNvSpPr txBox="1">
              <a:spLocks noChangeArrowheads="1"/>
            </p:cNvSpPr>
            <p:nvPr/>
          </p:nvSpPr>
          <p:spPr bwMode="auto">
            <a:xfrm>
              <a:off x="4308" y="2672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长度</a:t>
              </a: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 Box 46"/>
            <p:cNvSpPr txBox="1">
              <a:spLocks noChangeArrowheads="1"/>
            </p:cNvSpPr>
            <p:nvPr/>
          </p:nvSpPr>
          <p:spPr bwMode="auto">
            <a:xfrm>
              <a:off x="2876" y="2683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最短路径</a:t>
              </a:r>
            </a:p>
          </p:txBody>
        </p:sp>
      </p:grpSp>
      <p:sp>
        <p:nvSpPr>
          <p:cNvPr id="79" name="Text Box 48"/>
          <p:cNvSpPr txBox="1">
            <a:spLocks noChangeArrowheads="1"/>
          </p:cNvSpPr>
          <p:nvPr/>
        </p:nvSpPr>
        <p:spPr bwMode="auto">
          <a:xfrm>
            <a:off x="971600" y="4613275"/>
            <a:ext cx="11817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&lt;V0,V1&gt;</a:t>
            </a:r>
          </a:p>
        </p:txBody>
      </p:sp>
      <p:sp>
        <p:nvSpPr>
          <p:cNvPr id="80" name="Text Box 49"/>
          <p:cNvSpPr txBox="1">
            <a:spLocks noChangeArrowheads="1"/>
          </p:cNvSpPr>
          <p:nvPr/>
        </p:nvSpPr>
        <p:spPr bwMode="auto">
          <a:xfrm>
            <a:off x="971600" y="4919663"/>
            <a:ext cx="11817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&lt;V0,V2&gt;</a:t>
            </a:r>
          </a:p>
        </p:txBody>
      </p:sp>
      <p:sp>
        <p:nvSpPr>
          <p:cNvPr id="81" name="Text Box 50"/>
          <p:cNvSpPr txBox="1">
            <a:spLocks noChangeArrowheads="1"/>
          </p:cNvSpPr>
          <p:nvPr/>
        </p:nvSpPr>
        <p:spPr bwMode="auto">
          <a:xfrm>
            <a:off x="971600" y="5226050"/>
            <a:ext cx="15664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&lt;V0,V2,V3&gt;</a:t>
            </a:r>
          </a:p>
        </p:txBody>
      </p:sp>
      <p:sp>
        <p:nvSpPr>
          <p:cNvPr id="82" name="Text Box 51"/>
          <p:cNvSpPr txBox="1">
            <a:spLocks noChangeArrowheads="1"/>
          </p:cNvSpPr>
          <p:nvPr/>
        </p:nvSpPr>
        <p:spPr bwMode="auto">
          <a:xfrm>
            <a:off x="971600" y="5532438"/>
            <a:ext cx="19511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&lt;V0,V2,V3,V4&gt;</a:t>
            </a:r>
          </a:p>
        </p:txBody>
      </p:sp>
      <p:sp>
        <p:nvSpPr>
          <p:cNvPr id="83" name="Text Box 52"/>
          <p:cNvSpPr txBox="1">
            <a:spLocks noChangeArrowheads="1"/>
          </p:cNvSpPr>
          <p:nvPr/>
        </p:nvSpPr>
        <p:spPr bwMode="auto">
          <a:xfrm>
            <a:off x="971600" y="5838825"/>
            <a:ext cx="23358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&lt;V0,V2,V3,V4,V5&gt;</a:t>
            </a:r>
          </a:p>
        </p:txBody>
      </p:sp>
      <p:sp>
        <p:nvSpPr>
          <p:cNvPr id="84" name="Text Box 53"/>
          <p:cNvSpPr txBox="1">
            <a:spLocks noChangeArrowheads="1"/>
          </p:cNvSpPr>
          <p:nvPr/>
        </p:nvSpPr>
        <p:spPr bwMode="auto">
          <a:xfrm>
            <a:off x="971600" y="6145213"/>
            <a:ext cx="15664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&lt;V0,V1,V6&gt;</a:t>
            </a:r>
          </a:p>
        </p:txBody>
      </p:sp>
      <p:sp>
        <p:nvSpPr>
          <p:cNvPr id="85" name="Text Box 54"/>
          <p:cNvSpPr txBox="1">
            <a:spLocks noChangeArrowheads="1"/>
          </p:cNvSpPr>
          <p:nvPr/>
        </p:nvSpPr>
        <p:spPr bwMode="auto">
          <a:xfrm>
            <a:off x="3335388" y="4891088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Text Box 55"/>
          <p:cNvSpPr txBox="1">
            <a:spLocks noChangeArrowheads="1"/>
          </p:cNvSpPr>
          <p:nvPr/>
        </p:nvSpPr>
        <p:spPr bwMode="auto">
          <a:xfrm>
            <a:off x="3335388" y="5203825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13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Text Box 56"/>
          <p:cNvSpPr txBox="1">
            <a:spLocks noChangeArrowheads="1"/>
          </p:cNvSpPr>
          <p:nvPr/>
        </p:nvSpPr>
        <p:spPr bwMode="auto">
          <a:xfrm>
            <a:off x="3335388" y="5518150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19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Text Box 57"/>
          <p:cNvSpPr txBox="1">
            <a:spLocks noChangeArrowheads="1"/>
          </p:cNvSpPr>
          <p:nvPr/>
        </p:nvSpPr>
        <p:spPr bwMode="auto">
          <a:xfrm>
            <a:off x="3335388" y="5830888"/>
            <a:ext cx="5531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21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Text Box 58"/>
          <p:cNvSpPr txBox="1">
            <a:spLocks noChangeArrowheads="1"/>
          </p:cNvSpPr>
          <p:nvPr/>
        </p:nvSpPr>
        <p:spPr bwMode="auto">
          <a:xfrm>
            <a:off x="3335388" y="6143625"/>
            <a:ext cx="47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20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7316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 autoUpdateAnimBg="0"/>
      <p:bldP spid="79" grpId="0" build="p" autoUpdateAnimBg="0"/>
      <p:bldP spid="80" grpId="0" build="p" autoUpdateAnimBg="0"/>
      <p:bldP spid="81" grpId="0" build="p" autoUpdateAnimBg="0"/>
      <p:bldP spid="82" grpId="0" build="p" autoUpdateAnimBg="0"/>
      <p:bldP spid="83" grpId="0" build="p" autoUpdateAnimBg="0"/>
      <p:bldP spid="84" grpId="0" build="p" autoUpdateAnimBg="0"/>
      <p:bldP spid="85" grpId="0" build="p" autoUpdateAnimBg="0"/>
      <p:bldP spid="86" grpId="0" build="p" autoUpdateAnimBg="0"/>
      <p:bldP spid="87" grpId="0" build="p" autoUpdateAnimBg="0"/>
      <p:bldP spid="88" grpId="0" build="p" autoUpdateAnimBg="0"/>
      <p:bldP spid="89" grpId="0" build="p" autoUpdateAnimBg="0"/>
    </p:bldLst>
  </p:timing>
</p:sld>
</file>

<file path=ppt/theme/theme1.xml><?xml version="1.0" encoding="utf-8"?>
<a:theme xmlns:a="http://schemas.openxmlformats.org/drawingml/2006/main" name="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CC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AAE2"/>
      </a:accent5>
      <a:accent6>
        <a:srgbClr val="0000B9"/>
      </a:accent6>
      <a:hlink>
        <a:srgbClr val="CC0000"/>
      </a:hlink>
      <a:folHlink>
        <a:srgbClr val="3333FF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CC0000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3257</Words>
  <Application>Microsoft Office PowerPoint</Application>
  <PresentationFormat>全屏显示(4:3)</PresentationFormat>
  <Paragraphs>1015</Paragraphs>
  <Slides>43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商务型PPT模板</vt:lpstr>
      <vt:lpstr>默认设计模板</vt:lpstr>
      <vt:lpstr>5_默认设计模板</vt:lpstr>
      <vt:lpstr>6_默认设计模板</vt:lpstr>
      <vt:lpstr>1_商务型PPT模板</vt:lpstr>
      <vt:lpstr>Equation</vt:lpstr>
      <vt:lpstr>PowerPoint 演示文稿</vt:lpstr>
      <vt:lpstr>7.5   有向无环图及其应用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教学内容</vt:lpstr>
      <vt:lpstr>7.6 最短路径</vt:lpstr>
      <vt:lpstr>7.6 最短路径</vt:lpstr>
      <vt:lpstr>7.6 最短路径</vt:lpstr>
      <vt:lpstr>7.6 最短路径</vt:lpstr>
      <vt:lpstr>7.6 最短路径</vt:lpstr>
      <vt:lpstr>PowerPoint 演示文稿</vt:lpstr>
      <vt:lpstr>PowerPoint 演示文稿</vt:lpstr>
      <vt:lpstr>7.6 最短路径</vt:lpstr>
      <vt:lpstr>7.6 最短路径</vt:lpstr>
      <vt:lpstr>PowerPoint 演示文稿</vt:lpstr>
      <vt:lpstr>PowerPoint 演示文稿</vt:lpstr>
      <vt:lpstr>习题</vt:lpstr>
      <vt:lpstr>7.6 最短路径</vt:lpstr>
      <vt:lpstr>7.6 最短路径</vt:lpstr>
      <vt:lpstr>7.6 最短路径</vt:lpstr>
      <vt:lpstr>PowerPoint 演示文稿</vt:lpstr>
      <vt:lpstr>7.6 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7.6 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7.6 最短路径</vt:lpstr>
      <vt:lpstr>7.6 最短路径</vt:lpstr>
      <vt:lpstr>7.6 最短路径</vt:lpstr>
      <vt:lpstr>7.6 最短路径</vt:lpstr>
      <vt:lpstr> 小结</vt:lpstr>
      <vt:lpstr>作 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WeiYang</dc:creator>
  <cp:lastModifiedBy>tclsevers</cp:lastModifiedBy>
  <cp:revision>347</cp:revision>
  <dcterms:created xsi:type="dcterms:W3CDTF">2013-05-07T08:04:29Z</dcterms:created>
  <dcterms:modified xsi:type="dcterms:W3CDTF">2016-11-25T03:24:31Z</dcterms:modified>
</cp:coreProperties>
</file>