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8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5" r:id="rId2"/>
    <p:sldMasterId id="2147483728" r:id="rId3"/>
    <p:sldMasterId id="2147483741" r:id="rId4"/>
    <p:sldMasterId id="2147483745" r:id="rId5"/>
    <p:sldMasterId id="2147483758" r:id="rId6"/>
    <p:sldMasterId id="2147483762" r:id="rId7"/>
    <p:sldMasterId id="2147483775" r:id="rId8"/>
    <p:sldMasterId id="2147483788" r:id="rId9"/>
    <p:sldMasterId id="2147483801" r:id="rId10"/>
  </p:sldMasterIdLst>
  <p:sldIdLst>
    <p:sldId id="257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326" r:id="rId23"/>
    <p:sldId id="390" r:id="rId24"/>
    <p:sldId id="344" r:id="rId25"/>
    <p:sldId id="346" r:id="rId26"/>
    <p:sldId id="430" r:id="rId27"/>
    <p:sldId id="391" r:id="rId28"/>
    <p:sldId id="392" r:id="rId29"/>
    <p:sldId id="444" r:id="rId30"/>
    <p:sldId id="348" r:id="rId31"/>
    <p:sldId id="393" r:id="rId32"/>
    <p:sldId id="349" r:id="rId33"/>
    <p:sldId id="440" r:id="rId34"/>
    <p:sldId id="441" r:id="rId35"/>
    <p:sldId id="442" r:id="rId36"/>
    <p:sldId id="431" r:id="rId37"/>
    <p:sldId id="432" r:id="rId38"/>
    <p:sldId id="433" r:id="rId39"/>
    <p:sldId id="358" r:id="rId40"/>
    <p:sldId id="359" r:id="rId41"/>
    <p:sldId id="360" r:id="rId42"/>
    <p:sldId id="361" r:id="rId43"/>
    <p:sldId id="362" r:id="rId44"/>
    <p:sldId id="363" r:id="rId45"/>
    <p:sldId id="447" r:id="rId46"/>
    <p:sldId id="396" r:id="rId47"/>
    <p:sldId id="412" r:id="rId48"/>
    <p:sldId id="413" r:id="rId49"/>
    <p:sldId id="399" r:id="rId50"/>
    <p:sldId id="404" r:id="rId51"/>
    <p:sldId id="403" r:id="rId52"/>
    <p:sldId id="402" r:id="rId53"/>
    <p:sldId id="401" r:id="rId54"/>
    <p:sldId id="406" r:id="rId55"/>
    <p:sldId id="400" r:id="rId56"/>
    <p:sldId id="405" r:id="rId57"/>
    <p:sldId id="407" r:id="rId58"/>
    <p:sldId id="408" r:id="rId59"/>
    <p:sldId id="409" r:id="rId60"/>
    <p:sldId id="410" r:id="rId61"/>
    <p:sldId id="411" r:id="rId62"/>
    <p:sldId id="416" r:id="rId63"/>
    <p:sldId id="434" r:id="rId64"/>
    <p:sldId id="435" r:id="rId65"/>
    <p:sldId id="436" r:id="rId66"/>
    <p:sldId id="437" r:id="rId67"/>
    <p:sldId id="438" r:id="rId68"/>
    <p:sldId id="439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80808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61" Type="http://schemas.openxmlformats.org/officeDocument/2006/relationships/slide" Target="slides/slide5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查找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52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E38F9-423D-4175-BA99-65F2BAE9FC6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53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A3FBE-1E8F-47DB-8B95-B0A3AD8C988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55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5AF91-B2AD-4D51-8528-6B049A4783F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53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B5288-4175-490C-A2AB-8FABB631ED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781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77974-FA13-4C17-B0A7-85CCCF9400E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18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05C62-1F08-40EB-A6D5-669B68E06F5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38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C8C207-CC3E-42F9-81F9-E1BB1EC5548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985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8A3BE-C0B7-4F2F-8610-38CD81833BE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87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79D7-66D7-4683-8800-78D2983B48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4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820DE-F057-41B0-B74B-AB5564CA63D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4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F60EE-A73A-4FEF-81F1-DC0F2C239719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69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9947DB-1225-4417-80DB-69DDBEEEC73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690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718571-9F16-41F1-A961-8781AE7D0AE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16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9D74B-B95B-4C66-8A84-B0751D60F60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184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DBDB09-F66C-4955-B127-ABB3D853C19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638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F7738-B611-4884-AFCA-FCCA8C2BDA1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4879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A43DA3-591D-401E-975B-4AA0F271CB9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671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E18083-D9CB-4840-8888-EC9E6692FA3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40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279C1-B18E-4E44-9DD1-42A90F54AD8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539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查找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52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F60EE-A73A-4FEF-81F1-DC0F2C239719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69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1D16-875A-40D5-8D22-5387CA590A27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134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1D16-875A-40D5-8D22-5387CA590A27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134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B7C67-6646-48E6-9BA1-E556A5C7846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510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A9FE3-551D-4D65-8C97-865B2E387B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62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B4850-9F9F-4ED4-88AA-4D509EEB00D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45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7FC4E-2D50-4A33-87AB-8714D2ECE5B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037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BD1CB-4A8A-4707-A8A9-5CDB0E17319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804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0D5C9-BC28-43E9-B3B1-A9A9469B8E3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96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C437D-2950-4124-AAC2-9A7CD1B848E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454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3B7ED-62D7-4A89-8542-05D8FFAC4A8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627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AF011-21AC-489F-B385-28CE2A9AE75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6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EE427-E116-451D-91F8-7293D49F79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5998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69FC2-6A40-44C7-9947-38FFAC5B158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627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38C3C-2349-4C46-B5F1-47181D8AE89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290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82FC7FF-031C-4C04-9F45-348CA5FA2E1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108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查找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52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F60EE-A73A-4FEF-81F1-DC0F2C239719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69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1D16-875A-40D5-8D22-5387CA590A27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134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E7057-6290-4D17-9C3E-6A8CEB913A4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372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2C8EA-41DE-452D-956B-D992ECEC0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25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F0D95-320B-41E5-8562-5D01A1FFCDF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528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5ECD0-A1E8-457B-96A1-A34436EC890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DBEC5-1ABF-48D2-BB08-FA179048BFA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040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58E63-66F0-435C-B1E9-C5BFD062A70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411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52873A-158C-4FC3-A99D-0653B780EC4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902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A642D-288E-4B8C-A294-481DBCE5139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959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0F8B0-7984-40B1-AEC0-7C191B2172A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2158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E1FF9-163E-44D9-ADB5-F829A47ED48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772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F1949-6FF9-446A-ADE2-6588570A4B0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241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C64A2-1540-4C1E-AFA4-11ED01121EE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39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A366E35-BB66-4408-A5AE-05CAEC969BE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441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2AF94-F7B3-42EE-9FB8-E53640D805D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3712C-C176-46DA-A828-28977F225AB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4158F-515A-418D-BC3B-6113606091F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957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37DAF-BA1B-462D-801B-4D866F3620C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7E76-0531-4F60-AE3A-67F64635D4A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FABEF-2247-4D30-A57A-49B08E2CEE5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9FE3B-B40E-463C-B817-FCD31812CB8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24C05-AC51-468F-896D-323235FBBCE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83DB-F136-4482-A577-332EE3CE024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2DE69-B29F-4802-8D61-ED62AE7295F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16F5E-3CC5-469C-BB0F-A1A328B060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3C83F-3A44-413E-BD8C-D598A9227B1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D20F9-722D-41E4-8880-CF03BF0E23A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1E9A8-07D3-4601-80BE-B72D790B8D8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007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2AF94-F7B3-42EE-9FB8-E53640D805D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3712C-C176-46DA-A828-28977F225AB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37DAF-BA1B-462D-801B-4D866F3620C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7E76-0531-4F60-AE3A-67F64635D4A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FABEF-2247-4D30-A57A-49B08E2CEE5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9FE3B-B40E-463C-B817-FCD31812CB8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24C05-AC51-468F-896D-323235FBBCE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83DB-F136-4482-A577-332EE3CE024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2DE69-B29F-4802-8D61-ED62AE7295F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16F5E-3CC5-469C-BB0F-A1A328B060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1CCD0-F9BF-47A6-8033-9269A5FCD3D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5076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3C83F-3A44-413E-BD8C-D598A9227B1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D20F9-722D-41E4-8880-CF03BF0E23A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61A0F-12AD-40C7-BA4B-F32C2F4DB1F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10D24-B215-4C3A-8C9C-0F19F0BA18C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D00E22-FE88-44CE-B5CF-12CD4F8264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3DE28-0DE9-459F-BC9E-7C3FF1FCE88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5B833-ACEA-4488-B48F-58DAE4B56C5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13A353-B42A-4F26-8186-311F65734A3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DF221C-635D-4B82-91E6-83D1C4FF4C3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96E96-70E9-4A26-A550-8CC544BC6D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6B4A2-1DAD-460C-AC29-41F0127A4EC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36350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2407F-9965-4075-AAA5-B3D4B7E14E4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279D1-0CE9-4F6D-8973-BA9098C2B9B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057EBE-7077-4219-BB50-72F2D2F21C4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E9CC20-D627-41F0-99D4-3D088AF5A53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23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Arial" charset="0"/>
                <a:ea typeface="宋体" panose="02010600030101010101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Arial" charset="0"/>
                <a:ea typeface="宋体" panose="02010600030101010101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5FBCBA-B23C-494C-9F5F-03FA5073616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 smtClean="0"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 smtClean="0"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 smtClean="0"/>
            </a:lvl1pPr>
          </a:lstStyle>
          <a:p>
            <a:pPr fontAlgn="base">
              <a:spcAft>
                <a:spcPct val="0"/>
              </a:spcAft>
              <a:defRPr/>
            </a:pPr>
            <a:fld id="{A5EC6A43-2029-4E90-A474-F5112D49314A}" type="slidenum">
              <a:rPr lang="en-US" altLang="zh-CN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/>
            </a:lvl1pPr>
          </a:lstStyle>
          <a:p>
            <a:pPr fontAlgn="base">
              <a:spcAft>
                <a:spcPct val="0"/>
              </a:spcAft>
            </a:pPr>
            <a:fld id="{D0EC30F9-FB35-4BFA-B34D-05029E51219C}" type="slidenum">
              <a:rPr lang="en-US" altLang="zh-CN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3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23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/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/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94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/>
            </a:lvl1pPr>
          </a:lstStyle>
          <a:p>
            <a:pPr fontAlgn="base">
              <a:spcAft>
                <a:spcPct val="0"/>
              </a:spcAft>
            </a:pPr>
            <a:fld id="{536A5F34-E032-422A-857C-AEBB2686F59B}" type="slidenum">
              <a:rPr lang="en-US" altLang="zh-CN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9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23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/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/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94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/>
            </a:lvl1pPr>
          </a:lstStyle>
          <a:p>
            <a:pPr fontAlgn="base">
              <a:spcAft>
                <a:spcPct val="0"/>
              </a:spcAft>
            </a:pPr>
            <a:fld id="{C39D08DC-4B23-4EB2-A7AE-05149D079EAE}" type="slidenum">
              <a:rPr lang="en-US" altLang="zh-CN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8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ea typeface="宋体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ea typeface="宋体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ea typeface="宋体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862146EC-1F0D-4E62-98EE-FD4BD28D9062}" type="slidenum">
              <a:rPr lang="en-US" altLang="zh-CN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ea typeface="宋体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ea typeface="宋体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ea typeface="宋体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862146EC-1F0D-4E62-98EE-FD4BD28D9062}" type="slidenum">
              <a:rPr lang="en-US" altLang="zh-CN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5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340768"/>
            <a:ext cx="8569325" cy="5183857"/>
          </a:xfrm>
        </p:spPr>
        <p:txBody>
          <a:bodyPr/>
          <a:lstStyle/>
          <a:p>
            <a:r>
              <a:rPr lang="zh-CN" altLang="en-US" dirty="0"/>
              <a:t>何谓“平衡二叉树”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平衡二叉树又称</a:t>
            </a:r>
            <a:r>
              <a:rPr lang="en-US" altLang="zh-CN" dirty="0"/>
              <a:t>AVL</a:t>
            </a:r>
            <a:r>
              <a:rPr lang="zh-CN" altLang="en-US" dirty="0"/>
              <a:t>树，它是具有如下性质的</a:t>
            </a:r>
            <a:r>
              <a:rPr lang="zh-CN" altLang="en-US" dirty="0" smtClean="0"/>
              <a:t>二叉排序树</a:t>
            </a:r>
            <a:endParaRPr lang="en-US" altLang="zh-CN" dirty="0"/>
          </a:p>
          <a:p>
            <a:pPr lvl="2"/>
            <a:r>
              <a:rPr lang="zh-CN" altLang="en-US" dirty="0"/>
              <a:t>左、右子树是平衡二叉树；</a:t>
            </a:r>
          </a:p>
          <a:p>
            <a:pPr lvl="2"/>
            <a:r>
              <a:rPr lang="zh-CN" altLang="en-US" dirty="0"/>
              <a:t>所有结点的左、右子树深度之差的</a:t>
            </a:r>
            <a:r>
              <a:rPr lang="zh-CN" altLang="en-US" dirty="0" smtClean="0"/>
              <a:t>绝对值不超过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平衡因子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对于每个结点，其左子树的深度减去右</a:t>
            </a:r>
            <a:r>
              <a:rPr lang="zh-CN" altLang="en-US" dirty="0"/>
              <a:t>子树</a:t>
            </a:r>
            <a:r>
              <a:rPr lang="zh-CN" altLang="en-US" dirty="0" smtClean="0"/>
              <a:t>的深度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AutoShape 37"/>
          <p:cNvSpPr>
            <a:spLocks noChangeArrowheads="1"/>
          </p:cNvSpPr>
          <p:nvPr/>
        </p:nvSpPr>
        <p:spPr bwMode="auto">
          <a:xfrm>
            <a:off x="5220072" y="1124744"/>
            <a:ext cx="3923928" cy="792088"/>
          </a:xfrm>
          <a:prstGeom prst="wedgeRectCallout">
            <a:avLst>
              <a:gd name="adj1" fmla="val -85875"/>
              <a:gd name="adj2" fmla="val 62459"/>
            </a:avLst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200" b="1" dirty="0" smtClean="0">
                <a:solidFill>
                  <a:srgbClr val="17347D"/>
                </a:solidFill>
                <a:latin typeface="Times New Roman" pitchFamily="18" charset="0"/>
              </a:rPr>
              <a:t>得名于它</a:t>
            </a:r>
            <a:r>
              <a:rPr lang="zh-CN" altLang="en-US" sz="2200" b="1" dirty="0">
                <a:solidFill>
                  <a:srgbClr val="17347D"/>
                </a:solidFill>
                <a:latin typeface="Times New Roman" pitchFamily="18" charset="0"/>
              </a:rPr>
              <a:t>的发明者 </a:t>
            </a:r>
            <a:r>
              <a:rPr lang="en-US" altLang="zh-CN" sz="2200" b="1" dirty="0">
                <a:solidFill>
                  <a:srgbClr val="17347D"/>
                </a:solidFill>
                <a:latin typeface="Times New Roman" pitchFamily="18" charset="0"/>
              </a:rPr>
              <a:t>G.M. </a:t>
            </a:r>
            <a:r>
              <a:rPr lang="en-US" altLang="zh-CN" sz="2200" b="1" dirty="0" err="1" smtClean="0">
                <a:solidFill>
                  <a:srgbClr val="17347D"/>
                </a:solidFill>
                <a:latin typeface="Times New Roman" pitchFamily="18" charset="0"/>
              </a:rPr>
              <a:t>Adelson-Velsky</a:t>
            </a:r>
            <a:r>
              <a:rPr lang="en-US" altLang="zh-CN" sz="2200" b="1" dirty="0" smtClean="0">
                <a:solidFill>
                  <a:srgbClr val="17347D"/>
                </a:solidFill>
                <a:latin typeface="Times New Roman" pitchFamily="18" charset="0"/>
              </a:rPr>
              <a:t> </a:t>
            </a:r>
            <a:r>
              <a:rPr lang="zh-CN" altLang="en-US" sz="2200" b="1" dirty="0">
                <a:solidFill>
                  <a:srgbClr val="17347D"/>
                </a:solidFill>
                <a:latin typeface="Times New Roman" pitchFamily="18" charset="0"/>
              </a:rPr>
              <a:t>和 </a:t>
            </a:r>
            <a:r>
              <a:rPr lang="en-US" altLang="zh-CN" sz="2200" b="1" dirty="0">
                <a:solidFill>
                  <a:srgbClr val="17347D"/>
                </a:solidFill>
                <a:latin typeface="Times New Roman" pitchFamily="18" charset="0"/>
              </a:rPr>
              <a:t>E.M. </a:t>
            </a:r>
            <a:r>
              <a:rPr lang="en-US" altLang="zh-CN" sz="2200" b="1" dirty="0" smtClean="0">
                <a:solidFill>
                  <a:srgbClr val="17347D"/>
                </a:solidFill>
                <a:latin typeface="Times New Roman" pitchFamily="18" charset="0"/>
              </a:rPr>
              <a:t>Landis </a:t>
            </a:r>
            <a:endParaRPr kumimoji="1" lang="zh-CN" altLang="en-US" sz="2200" b="1" dirty="0">
              <a:solidFill>
                <a:srgbClr val="17347D"/>
              </a:solidFill>
              <a:latin typeface="楷体_GB2312" pitchFamily="49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392890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569325" cy="5760640"/>
          </a:xfrm>
        </p:spPr>
        <p:txBody>
          <a:bodyPr/>
          <a:lstStyle/>
          <a:p>
            <a:pPr>
              <a:spcBef>
                <a:spcPts val="372"/>
              </a:spcBef>
            </a:pPr>
            <a:r>
              <a:rPr lang="zh-CN" altLang="en-US" sz="2800" dirty="0"/>
              <a:t>如何构造</a:t>
            </a:r>
            <a:r>
              <a:rPr lang="zh-CN" altLang="en-US" sz="2800" dirty="0" smtClean="0"/>
              <a:t>“平衡二叉排序树”</a:t>
            </a:r>
            <a:endParaRPr lang="zh-CN" altLang="en-US" sz="2800" dirty="0"/>
          </a:p>
          <a:p>
            <a:pPr lvl="1">
              <a:spcBef>
                <a:spcPts val="372"/>
              </a:spcBef>
            </a:pP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如果在一棵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AVL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树中插入一个新结点，就有可能造成失衡，此时必须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重新调整树的结构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，使之恢复平衡。我们称调整平衡过程为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平衡旋转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ts val="372"/>
              </a:spcBef>
            </a:pPr>
            <a:r>
              <a:rPr lang="zh-CN" altLang="en-US" sz="2400" dirty="0"/>
              <a:t>平衡旋转可以归纳</a:t>
            </a:r>
            <a:r>
              <a:rPr lang="zh-CN" altLang="en-US" sz="2400" dirty="0" smtClean="0"/>
              <a:t>为两大类：</a:t>
            </a:r>
            <a:endParaRPr lang="en-US" altLang="zh-CN" sz="2400" dirty="0" smtClean="0"/>
          </a:p>
          <a:p>
            <a:pPr lvl="2">
              <a:spcBef>
                <a:spcPts val="372"/>
              </a:spcBef>
            </a:pPr>
            <a:r>
              <a:rPr lang="en-US" altLang="zh-CN" dirty="0" smtClean="0"/>
              <a:t>AB</a:t>
            </a:r>
            <a:r>
              <a:rPr lang="zh-CN" altLang="en-US" dirty="0"/>
              <a:t>型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提升为根结点</a:t>
            </a:r>
          </a:p>
          <a:p>
            <a:pPr lvl="3">
              <a:spcBef>
                <a:spcPts val="372"/>
              </a:spcBef>
            </a:pPr>
            <a:r>
              <a:rPr lang="zh-CN" altLang="en-US" sz="2300" dirty="0"/>
              <a:t> </a:t>
            </a:r>
            <a:r>
              <a:rPr lang="en-US" altLang="zh-CN" sz="2300" dirty="0"/>
              <a:t>LL</a:t>
            </a:r>
            <a:r>
              <a:rPr lang="zh-CN" altLang="en-US" sz="2300" dirty="0"/>
              <a:t>平衡</a:t>
            </a:r>
            <a:r>
              <a:rPr lang="zh-CN" altLang="en-US" sz="2300" dirty="0" smtClean="0"/>
              <a:t>旋转</a:t>
            </a:r>
            <a:endParaRPr lang="zh-CN" altLang="en-US" sz="2300" dirty="0"/>
          </a:p>
          <a:p>
            <a:pPr lvl="3">
              <a:spcBef>
                <a:spcPts val="372"/>
              </a:spcBef>
            </a:pPr>
            <a:r>
              <a:rPr lang="zh-CN" altLang="en-US" sz="2300" dirty="0"/>
              <a:t> </a:t>
            </a:r>
            <a:r>
              <a:rPr lang="en-US" altLang="zh-CN" sz="2300" dirty="0"/>
              <a:t>RR</a:t>
            </a:r>
            <a:r>
              <a:rPr lang="zh-CN" altLang="en-US" sz="2300" dirty="0"/>
              <a:t>平衡</a:t>
            </a:r>
            <a:r>
              <a:rPr lang="zh-CN" altLang="en-US" sz="2300" dirty="0" smtClean="0"/>
              <a:t>旋转</a:t>
            </a:r>
            <a:endParaRPr lang="en-US" altLang="zh-CN" sz="2300" dirty="0" smtClean="0"/>
          </a:p>
          <a:p>
            <a:pPr lvl="2">
              <a:spcBef>
                <a:spcPts val="372"/>
              </a:spcBef>
            </a:pPr>
            <a:r>
              <a:rPr lang="en-US" altLang="zh-CN" dirty="0"/>
              <a:t>ABC</a:t>
            </a:r>
            <a:r>
              <a:rPr lang="zh-CN" altLang="en-US" dirty="0"/>
              <a:t>型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提升为根结点</a:t>
            </a:r>
          </a:p>
          <a:p>
            <a:pPr lvl="3">
              <a:spcBef>
                <a:spcPts val="372"/>
              </a:spcBef>
            </a:pPr>
            <a:r>
              <a:rPr lang="zh-CN" altLang="en-US" sz="2300" dirty="0"/>
              <a:t> </a:t>
            </a:r>
            <a:r>
              <a:rPr lang="en-US" altLang="zh-CN" sz="2300" dirty="0"/>
              <a:t>LR</a:t>
            </a:r>
            <a:r>
              <a:rPr lang="zh-CN" altLang="en-US" sz="2300" dirty="0"/>
              <a:t>平衡</a:t>
            </a:r>
            <a:r>
              <a:rPr lang="zh-CN" altLang="en-US" sz="2300" dirty="0" smtClean="0"/>
              <a:t>旋转</a:t>
            </a:r>
            <a:endParaRPr lang="en-US" altLang="zh-CN" sz="2300" dirty="0" smtClean="0"/>
          </a:p>
          <a:p>
            <a:pPr lvl="3">
              <a:spcBef>
                <a:spcPts val="372"/>
              </a:spcBef>
            </a:pPr>
            <a:r>
              <a:rPr lang="zh-CN" altLang="en-US" sz="2300" dirty="0" smtClean="0"/>
              <a:t> </a:t>
            </a:r>
            <a:r>
              <a:rPr lang="en-US" altLang="zh-CN" sz="2300" dirty="0"/>
              <a:t>RL</a:t>
            </a:r>
            <a:r>
              <a:rPr lang="zh-CN" altLang="en-US" sz="2300" dirty="0"/>
              <a:t>平衡</a:t>
            </a:r>
            <a:r>
              <a:rPr lang="zh-CN" altLang="en-US" sz="2300" dirty="0" smtClean="0"/>
              <a:t>旋转</a:t>
            </a:r>
            <a:endParaRPr lang="en-US" altLang="zh-CN" sz="2300" dirty="0" smtClean="0"/>
          </a:p>
          <a:p>
            <a:pPr lvl="2">
              <a:spcBef>
                <a:spcPts val="372"/>
              </a:spcBef>
            </a:pPr>
            <a:r>
              <a:rPr lang="zh-CN" altLang="en-US" dirty="0" smtClean="0"/>
              <a:t>两种类型的关键是</a:t>
            </a:r>
            <a:r>
              <a:rPr lang="zh-CN" altLang="en-US" dirty="0" smtClean="0">
                <a:solidFill>
                  <a:srgbClr val="FF0000"/>
                </a:solidFill>
              </a:rPr>
              <a:t>如何确定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结点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3">
              <a:spcBef>
                <a:spcPts val="372"/>
              </a:spcBef>
            </a:pPr>
            <a:r>
              <a:rPr lang="zh-CN" altLang="en-US" sz="2200" dirty="0" smtClean="0"/>
              <a:t>离插入结点最近且平衡因子绝对值为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的祖先结点，即最小不平衡子树的根结点</a:t>
            </a:r>
            <a:endParaRPr lang="zh-CN" altLang="en-US" sz="2200" dirty="0"/>
          </a:p>
          <a:p>
            <a:pPr lvl="1">
              <a:spcBef>
                <a:spcPts val="372"/>
              </a:spcBef>
              <a:buNone/>
            </a:pP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392890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295721" y="530677"/>
            <a:ext cx="8740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例：</a:t>
            </a:r>
            <a:r>
              <a:rPr kumimoji="1" lang="zh-CN" altLang="en-US" sz="2800" b="1" dirty="0" smtClean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设有关键码序列</a:t>
            </a:r>
            <a:r>
              <a:rPr kumimoji="1" lang="en-US" altLang="zh-CN" sz="2800" b="1" dirty="0" smtClean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{5, 4, 2, 8, 6, 9}</a:t>
            </a:r>
            <a:r>
              <a:rPr kumimoji="1" lang="zh-CN" altLang="en-US" sz="2800" b="1" dirty="0" smtClean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，构造平衡树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5616" y="1484784"/>
            <a:ext cx="1825625" cy="1733550"/>
            <a:chOff x="465" y="1848"/>
            <a:chExt cx="1150" cy="1092"/>
          </a:xfrm>
        </p:grpSpPr>
        <p:sp>
          <p:nvSpPr>
            <p:cNvPr id="599044" name="Oval 4"/>
            <p:cNvSpPr>
              <a:spLocks noChangeArrowheads="1"/>
            </p:cNvSpPr>
            <p:nvPr/>
          </p:nvSpPr>
          <p:spPr bwMode="auto">
            <a:xfrm>
              <a:off x="1349" y="1848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6600"/>
                  </a:solidFill>
                  <a:latin typeface="Times New Roman" pitchFamily="18" charset="0"/>
                </a:rPr>
                <a:t>5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99045" name="Oval 5"/>
            <p:cNvSpPr>
              <a:spLocks noChangeArrowheads="1"/>
            </p:cNvSpPr>
            <p:nvPr/>
          </p:nvSpPr>
          <p:spPr bwMode="auto">
            <a:xfrm>
              <a:off x="907" y="2268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dirty="0" smtClean="0">
                  <a:solidFill>
                    <a:srgbClr val="006600"/>
                  </a:solidFill>
                  <a:latin typeface="Times New Roman" pitchFamily="18" charset="0"/>
                </a:rPr>
                <a:t>4</a:t>
              </a:r>
              <a:endPara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99046" name="Oval 6"/>
            <p:cNvSpPr>
              <a:spLocks noChangeArrowheads="1"/>
            </p:cNvSpPr>
            <p:nvPr/>
          </p:nvSpPr>
          <p:spPr bwMode="auto">
            <a:xfrm>
              <a:off x="465" y="2688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6600"/>
                  </a:solidFill>
                  <a:latin typeface="Times New Roman" pitchFamily="18" charset="0"/>
                </a:rPr>
                <a:t>2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99047" name="Line 7"/>
            <p:cNvSpPr>
              <a:spLocks noChangeShapeType="1"/>
            </p:cNvSpPr>
            <p:nvPr/>
          </p:nvSpPr>
          <p:spPr bwMode="auto">
            <a:xfrm flipH="1">
              <a:off x="1128" y="2058"/>
              <a:ext cx="266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599048" name="Line 8"/>
            <p:cNvSpPr>
              <a:spLocks noChangeShapeType="1"/>
            </p:cNvSpPr>
            <p:nvPr/>
          </p:nvSpPr>
          <p:spPr bwMode="auto">
            <a:xfrm flipH="1">
              <a:off x="686" y="2478"/>
              <a:ext cx="266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131741" y="2007642"/>
            <a:ext cx="979487" cy="844550"/>
            <a:chOff x="1997" y="2148"/>
            <a:chExt cx="617" cy="532"/>
          </a:xfrm>
        </p:grpSpPr>
        <p:sp>
          <p:nvSpPr>
            <p:cNvPr id="599051" name="AutoShape 11"/>
            <p:cNvSpPr>
              <a:spLocks noChangeArrowheads="1"/>
            </p:cNvSpPr>
            <p:nvPr/>
          </p:nvSpPr>
          <p:spPr bwMode="auto">
            <a:xfrm>
              <a:off x="2047" y="2431"/>
              <a:ext cx="567" cy="249"/>
            </a:xfrm>
            <a:prstGeom prst="rightArrow">
              <a:avLst>
                <a:gd name="adj1" fmla="val 50000"/>
                <a:gd name="adj2" fmla="val 5692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599052" name="Text Box 12"/>
            <p:cNvSpPr txBox="1">
              <a:spLocks noChangeArrowheads="1"/>
            </p:cNvSpPr>
            <p:nvPr/>
          </p:nvSpPr>
          <p:spPr bwMode="auto">
            <a:xfrm>
              <a:off x="1997" y="2148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CC"/>
                  </a:solidFill>
                  <a:latin typeface="Times New Roman" pitchFamily="18" charset="0"/>
                  <a:ea typeface="华文行楷" pitchFamily="2" charset="-122"/>
                </a:rPr>
                <a:t>LL</a:t>
              </a:r>
              <a:r>
                <a:rPr lang="zh-CN" altLang="en-US" sz="2400" b="1" smtClean="0">
                  <a:solidFill>
                    <a:srgbClr val="0000CC"/>
                  </a:solidFill>
                  <a:latin typeface="Times New Roman" pitchFamily="18" charset="0"/>
                </a:rPr>
                <a:t>型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283968" y="1268760"/>
            <a:ext cx="1825625" cy="1066800"/>
            <a:chOff x="3260" y="1366"/>
            <a:chExt cx="1150" cy="672"/>
          </a:xfrm>
        </p:grpSpPr>
        <p:sp>
          <p:nvSpPr>
            <p:cNvPr id="599054" name="Oval 14"/>
            <p:cNvSpPr>
              <a:spLocks noChangeArrowheads="1"/>
            </p:cNvSpPr>
            <p:nvPr/>
          </p:nvSpPr>
          <p:spPr bwMode="auto">
            <a:xfrm>
              <a:off x="3702" y="1366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6600"/>
                  </a:solidFill>
                  <a:latin typeface="Times New Roman" pitchFamily="18" charset="0"/>
                </a:rPr>
                <a:t>4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99055" name="Oval 15"/>
            <p:cNvSpPr>
              <a:spLocks noChangeArrowheads="1"/>
            </p:cNvSpPr>
            <p:nvPr/>
          </p:nvSpPr>
          <p:spPr bwMode="auto">
            <a:xfrm>
              <a:off x="3260" y="1786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6600"/>
                  </a:solidFill>
                  <a:latin typeface="Times New Roman" pitchFamily="18" charset="0"/>
                </a:rPr>
                <a:t>2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99056" name="Line 16"/>
            <p:cNvSpPr>
              <a:spLocks noChangeShapeType="1"/>
            </p:cNvSpPr>
            <p:nvPr/>
          </p:nvSpPr>
          <p:spPr bwMode="auto">
            <a:xfrm flipH="1">
              <a:off x="3481" y="1576"/>
              <a:ext cx="266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599057" name="Oval 17"/>
            <p:cNvSpPr>
              <a:spLocks noChangeArrowheads="1"/>
            </p:cNvSpPr>
            <p:nvPr/>
          </p:nvSpPr>
          <p:spPr bwMode="auto">
            <a:xfrm>
              <a:off x="4145" y="1786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6600"/>
                  </a:solidFill>
                  <a:latin typeface="Times New Roman" pitchFamily="18" charset="0"/>
                </a:rPr>
                <a:t>5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99058" name="Line 18"/>
            <p:cNvSpPr>
              <a:spLocks noChangeShapeType="1"/>
            </p:cNvSpPr>
            <p:nvPr/>
          </p:nvSpPr>
          <p:spPr bwMode="auto">
            <a:xfrm>
              <a:off x="3926" y="1565"/>
              <a:ext cx="265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043" y="2303810"/>
            <a:ext cx="949325" cy="1587500"/>
            <a:chOff x="4041" y="2658"/>
            <a:chExt cx="598" cy="1000"/>
          </a:xfrm>
        </p:grpSpPr>
        <p:sp>
          <p:nvSpPr>
            <p:cNvPr id="599060" name="Oval 20"/>
            <p:cNvSpPr>
              <a:spLocks noChangeArrowheads="1"/>
            </p:cNvSpPr>
            <p:nvPr/>
          </p:nvSpPr>
          <p:spPr bwMode="auto">
            <a:xfrm>
              <a:off x="4373" y="2895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6600"/>
                  </a:solidFill>
                  <a:latin typeface="Times New Roman" pitchFamily="18" charset="0"/>
                </a:rPr>
                <a:t>8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99061" name="Line 21"/>
            <p:cNvSpPr>
              <a:spLocks noChangeShapeType="1"/>
            </p:cNvSpPr>
            <p:nvPr/>
          </p:nvSpPr>
          <p:spPr bwMode="auto">
            <a:xfrm>
              <a:off x="4196" y="2658"/>
              <a:ext cx="265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599062" name="Oval 22"/>
            <p:cNvSpPr>
              <a:spLocks noChangeArrowheads="1"/>
            </p:cNvSpPr>
            <p:nvPr/>
          </p:nvSpPr>
          <p:spPr bwMode="auto">
            <a:xfrm>
              <a:off x="4041" y="3406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6600"/>
                  </a:solidFill>
                  <a:latin typeface="Times New Roman" pitchFamily="18" charset="0"/>
                </a:rPr>
                <a:t>6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99063" name="Line 23"/>
            <p:cNvSpPr>
              <a:spLocks noChangeShapeType="1"/>
            </p:cNvSpPr>
            <p:nvPr/>
          </p:nvSpPr>
          <p:spPr bwMode="auto">
            <a:xfrm flipH="1">
              <a:off x="4212" y="3124"/>
              <a:ext cx="227" cy="30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95536" y="4095129"/>
            <a:ext cx="946150" cy="800100"/>
            <a:chOff x="2313" y="1536"/>
            <a:chExt cx="596" cy="504"/>
          </a:xfrm>
        </p:grpSpPr>
        <p:sp>
          <p:nvSpPr>
            <p:cNvPr id="36" name="AutoShape 38"/>
            <p:cNvSpPr>
              <a:spLocks noChangeArrowheads="1"/>
            </p:cNvSpPr>
            <p:nvPr/>
          </p:nvSpPr>
          <p:spPr bwMode="auto">
            <a:xfrm>
              <a:off x="2327" y="1791"/>
              <a:ext cx="567" cy="249"/>
            </a:xfrm>
            <a:prstGeom prst="rightArrow">
              <a:avLst>
                <a:gd name="adj1" fmla="val 50000"/>
                <a:gd name="adj2" fmla="val 5692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2313" y="1536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0000CC"/>
                  </a:solidFill>
                  <a:latin typeface="Times New Roman" pitchFamily="18" charset="0"/>
                  <a:ea typeface="华文行楷" pitchFamily="2" charset="-122"/>
                </a:rPr>
                <a:t>RL</a:t>
              </a:r>
              <a:r>
                <a:rPr lang="zh-CN" altLang="en-US" sz="2400" b="1" dirty="0" smtClean="0">
                  <a:solidFill>
                    <a:srgbClr val="0000CC"/>
                  </a:solidFill>
                  <a:latin typeface="Times New Roman" pitchFamily="18" charset="0"/>
                </a:rPr>
                <a:t>型</a:t>
              </a:r>
            </a:p>
          </p:txBody>
        </p:sp>
      </p:grp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446981" y="3798019"/>
            <a:ext cx="2395537" cy="1871662"/>
            <a:chOff x="527" y="1423"/>
            <a:chExt cx="1509" cy="1179"/>
          </a:xfrm>
        </p:grpSpPr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1770" y="2350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6600"/>
                  </a:solidFill>
                  <a:latin typeface="Times New Roman" pitchFamily="18" charset="0"/>
                </a:rPr>
                <a:t>8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" name="Line 4"/>
            <p:cNvSpPr>
              <a:spLocks noChangeShapeType="1"/>
            </p:cNvSpPr>
            <p:nvPr/>
          </p:nvSpPr>
          <p:spPr bwMode="auto">
            <a:xfrm>
              <a:off x="1646" y="2056"/>
              <a:ext cx="242" cy="29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1055" y="2349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6600"/>
                  </a:solidFill>
                  <a:latin typeface="Times New Roman" pitchFamily="18" charset="0"/>
                </a:rPr>
                <a:t>5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 flipH="1">
              <a:off x="1226" y="2058"/>
              <a:ext cx="227" cy="30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1412" y="1843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6600"/>
                  </a:solidFill>
                  <a:latin typeface="Times New Roman" pitchFamily="18" charset="0"/>
                </a:rPr>
                <a:t>6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527" y="1423"/>
              <a:ext cx="931" cy="672"/>
              <a:chOff x="3203" y="2755"/>
              <a:chExt cx="931" cy="672"/>
            </a:xfrm>
          </p:grpSpPr>
          <p:sp>
            <p:nvSpPr>
              <p:cNvPr id="45" name="Oval 9"/>
              <p:cNvSpPr>
                <a:spLocks noChangeArrowheads="1"/>
              </p:cNvSpPr>
              <p:nvPr/>
            </p:nvSpPr>
            <p:spPr bwMode="auto">
              <a:xfrm>
                <a:off x="3645" y="2755"/>
                <a:ext cx="266" cy="252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 b="1" dirty="0" smtClean="0">
                    <a:solidFill>
                      <a:srgbClr val="006600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" name="Oval 10"/>
              <p:cNvSpPr>
                <a:spLocks noChangeArrowheads="1"/>
              </p:cNvSpPr>
              <p:nvPr/>
            </p:nvSpPr>
            <p:spPr bwMode="auto">
              <a:xfrm>
                <a:off x="3203" y="3175"/>
                <a:ext cx="266" cy="252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 b="1" smtClean="0">
                    <a:solidFill>
                      <a:srgbClr val="006600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7" name="Line 11"/>
              <p:cNvSpPr>
                <a:spLocks noChangeShapeType="1"/>
              </p:cNvSpPr>
              <p:nvPr/>
            </p:nvSpPr>
            <p:spPr bwMode="auto">
              <a:xfrm flipH="1">
                <a:off x="3424" y="2965"/>
                <a:ext cx="266" cy="25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Line 12"/>
              <p:cNvSpPr>
                <a:spLocks noChangeShapeType="1"/>
              </p:cNvSpPr>
              <p:nvPr/>
            </p:nvSpPr>
            <p:spPr bwMode="auto">
              <a:xfrm>
                <a:off x="3869" y="2954"/>
                <a:ext cx="265" cy="25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3742506" y="5629994"/>
            <a:ext cx="617537" cy="895350"/>
            <a:chOff x="1973" y="2557"/>
            <a:chExt cx="389" cy="564"/>
          </a:xfrm>
        </p:grpSpPr>
        <p:sp>
          <p:nvSpPr>
            <p:cNvPr id="50" name="Oval 14"/>
            <p:cNvSpPr>
              <a:spLocks noChangeArrowheads="1"/>
            </p:cNvSpPr>
            <p:nvPr/>
          </p:nvSpPr>
          <p:spPr bwMode="auto">
            <a:xfrm>
              <a:off x="2096" y="2869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6600"/>
                  </a:solidFill>
                  <a:latin typeface="Times New Roman" pitchFamily="18" charset="0"/>
                </a:rPr>
                <a:t>9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" name="Line 15"/>
            <p:cNvSpPr>
              <a:spLocks noChangeShapeType="1"/>
            </p:cNvSpPr>
            <p:nvPr/>
          </p:nvSpPr>
          <p:spPr bwMode="auto">
            <a:xfrm>
              <a:off x="1973" y="2557"/>
              <a:ext cx="241" cy="31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4610868" y="4345706"/>
            <a:ext cx="979488" cy="844550"/>
            <a:chOff x="1997" y="2148"/>
            <a:chExt cx="617" cy="532"/>
          </a:xfrm>
        </p:grpSpPr>
        <p:sp>
          <p:nvSpPr>
            <p:cNvPr id="53" name="AutoShape 17"/>
            <p:cNvSpPr>
              <a:spLocks noChangeArrowheads="1"/>
            </p:cNvSpPr>
            <p:nvPr/>
          </p:nvSpPr>
          <p:spPr bwMode="auto">
            <a:xfrm>
              <a:off x="2047" y="2431"/>
              <a:ext cx="567" cy="249"/>
            </a:xfrm>
            <a:prstGeom prst="rightArrow">
              <a:avLst>
                <a:gd name="adj1" fmla="val 50000"/>
                <a:gd name="adj2" fmla="val 5692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1997" y="2148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CC"/>
                  </a:solidFill>
                  <a:latin typeface="Times New Roman" pitchFamily="18" charset="0"/>
                  <a:ea typeface="华文行楷" pitchFamily="2" charset="-122"/>
                </a:rPr>
                <a:t>RR</a:t>
              </a:r>
              <a:r>
                <a:rPr lang="zh-CN" altLang="en-US" sz="2400" b="1" smtClean="0">
                  <a:solidFill>
                    <a:srgbClr val="0000CC"/>
                  </a:solidFill>
                  <a:latin typeface="Times New Roman" pitchFamily="18" charset="0"/>
                </a:rPr>
                <a:t>型</a:t>
              </a:r>
            </a:p>
          </p:txBody>
        </p:sp>
      </p:grp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6082481" y="3817069"/>
            <a:ext cx="2593975" cy="2073275"/>
            <a:chOff x="3725" y="1990"/>
            <a:chExt cx="1634" cy="1306"/>
          </a:xfrm>
        </p:grpSpPr>
        <p:sp>
          <p:nvSpPr>
            <p:cNvPr id="56" name="Oval 20"/>
            <p:cNvSpPr>
              <a:spLocks noChangeArrowheads="1"/>
            </p:cNvSpPr>
            <p:nvPr/>
          </p:nvSpPr>
          <p:spPr bwMode="auto">
            <a:xfrm>
              <a:off x="4807" y="2497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6600"/>
                  </a:solidFill>
                  <a:latin typeface="Times New Roman" pitchFamily="18" charset="0"/>
                </a:rPr>
                <a:t>8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7" name="Line 21"/>
            <p:cNvSpPr>
              <a:spLocks noChangeShapeType="1"/>
            </p:cNvSpPr>
            <p:nvPr/>
          </p:nvSpPr>
          <p:spPr bwMode="auto">
            <a:xfrm>
              <a:off x="4673" y="2203"/>
              <a:ext cx="220" cy="29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58" name="Oval 22"/>
            <p:cNvSpPr>
              <a:spLocks noChangeArrowheads="1"/>
            </p:cNvSpPr>
            <p:nvPr/>
          </p:nvSpPr>
          <p:spPr bwMode="auto">
            <a:xfrm>
              <a:off x="4082" y="2496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6600"/>
                  </a:solidFill>
                  <a:latin typeface="Times New Roman" pitchFamily="18" charset="0"/>
                </a:rPr>
                <a:t>4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9" name="Line 23"/>
            <p:cNvSpPr>
              <a:spLocks noChangeShapeType="1"/>
            </p:cNvSpPr>
            <p:nvPr/>
          </p:nvSpPr>
          <p:spPr bwMode="auto">
            <a:xfrm flipH="1">
              <a:off x="4253" y="2205"/>
              <a:ext cx="227" cy="30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60" name="Oval 24"/>
            <p:cNvSpPr>
              <a:spLocks noChangeArrowheads="1"/>
            </p:cNvSpPr>
            <p:nvPr/>
          </p:nvSpPr>
          <p:spPr bwMode="auto">
            <a:xfrm>
              <a:off x="4439" y="1990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6600"/>
                  </a:solidFill>
                  <a:latin typeface="Times New Roman" pitchFamily="18" charset="0"/>
                </a:rPr>
                <a:t>6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" name="Oval 25"/>
            <p:cNvSpPr>
              <a:spLocks noChangeArrowheads="1"/>
            </p:cNvSpPr>
            <p:nvPr/>
          </p:nvSpPr>
          <p:spPr bwMode="auto">
            <a:xfrm>
              <a:off x="4411" y="3039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6600"/>
                  </a:solidFill>
                  <a:latin typeface="Times New Roman" pitchFamily="18" charset="0"/>
                </a:rPr>
                <a:t>5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" name="Oval 26"/>
            <p:cNvSpPr>
              <a:spLocks noChangeArrowheads="1"/>
            </p:cNvSpPr>
            <p:nvPr/>
          </p:nvSpPr>
          <p:spPr bwMode="auto">
            <a:xfrm>
              <a:off x="3725" y="3044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6600"/>
                  </a:solidFill>
                  <a:latin typeface="Times New Roman" pitchFamily="18" charset="0"/>
                </a:rPr>
                <a:t>2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3" name="Line 27"/>
            <p:cNvSpPr>
              <a:spLocks noChangeShapeType="1"/>
            </p:cNvSpPr>
            <p:nvPr/>
          </p:nvSpPr>
          <p:spPr bwMode="auto">
            <a:xfrm flipH="1">
              <a:off x="3872" y="2709"/>
              <a:ext cx="255" cy="33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64" name="Line 28"/>
            <p:cNvSpPr>
              <a:spLocks noChangeShapeType="1"/>
            </p:cNvSpPr>
            <p:nvPr/>
          </p:nvSpPr>
          <p:spPr bwMode="auto">
            <a:xfrm>
              <a:off x="4299" y="2717"/>
              <a:ext cx="225" cy="32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65" name="Oval 29"/>
            <p:cNvSpPr>
              <a:spLocks noChangeArrowheads="1"/>
            </p:cNvSpPr>
            <p:nvPr/>
          </p:nvSpPr>
          <p:spPr bwMode="auto">
            <a:xfrm>
              <a:off x="5093" y="3036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6600"/>
                  </a:solidFill>
                  <a:latin typeface="Times New Roman" pitchFamily="18" charset="0"/>
                </a:rPr>
                <a:t>9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6" name="Line 30"/>
            <p:cNvSpPr>
              <a:spLocks noChangeShapeType="1"/>
            </p:cNvSpPr>
            <p:nvPr/>
          </p:nvSpPr>
          <p:spPr bwMode="auto">
            <a:xfrm>
              <a:off x="5006" y="2727"/>
              <a:ext cx="227" cy="31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88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B-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为什么引入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endParaRPr lang="zh-CN" altLang="en-US" dirty="0"/>
          </a:p>
          <a:p>
            <a:pPr lvl="1"/>
            <a:r>
              <a:rPr lang="zh-CN" altLang="en-US" dirty="0"/>
              <a:t>查找过程</a:t>
            </a:r>
          </a:p>
          <a:p>
            <a:pPr lvl="1"/>
            <a:r>
              <a:rPr lang="zh-CN" altLang="en-US" dirty="0"/>
              <a:t>插入操作</a:t>
            </a:r>
          </a:p>
          <a:p>
            <a:pPr lvl="1"/>
            <a:r>
              <a:rPr lang="zh-CN" altLang="en-US" dirty="0"/>
              <a:t>删除操作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9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748712" cy="5399087"/>
          </a:xfrm>
        </p:spPr>
        <p:txBody>
          <a:bodyPr/>
          <a:lstStyle/>
          <a:p>
            <a:r>
              <a:rPr lang="zh-CN" altLang="en-US" dirty="0"/>
              <a:t>为什么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树？</a:t>
            </a:r>
            <a:endParaRPr lang="zh-CN" altLang="en-US" dirty="0"/>
          </a:p>
          <a:p>
            <a:pPr lvl="1"/>
            <a:r>
              <a:rPr lang="zh-CN" altLang="en-US" dirty="0" smtClean="0"/>
              <a:t>前面介绍的折半查找和分块查找等，均适用于存储在计算机内存中较小的文件，统称</a:t>
            </a:r>
            <a:r>
              <a:rPr lang="zh-CN" altLang="en-US" dirty="0" smtClean="0">
                <a:solidFill>
                  <a:srgbClr val="3333FF"/>
                </a:solidFill>
              </a:rPr>
              <a:t>内查找法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若要查找存储在外存中的大文件，内查找法都以结点为单位进行查找，需反复地进行内、外存交换，非常耗时。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对于存放于</a:t>
            </a:r>
            <a:r>
              <a:rPr lang="zh-CN" altLang="en-US" dirty="0"/>
              <a:t>外存中的大量数据</a:t>
            </a:r>
            <a:r>
              <a:rPr lang="zh-CN" altLang="en-US" dirty="0" smtClean="0"/>
              <a:t>，查找的主要矛盾</a:t>
            </a:r>
            <a:r>
              <a:rPr lang="zh-CN" altLang="en-US" dirty="0"/>
              <a:t>变为</a:t>
            </a:r>
            <a:r>
              <a:rPr lang="zh-CN" altLang="en-US" dirty="0">
                <a:solidFill>
                  <a:srgbClr val="0000CC"/>
                </a:solidFill>
              </a:rPr>
              <a:t>减少</a:t>
            </a:r>
            <a:r>
              <a:rPr lang="zh-CN" altLang="en-US" dirty="0" smtClean="0">
                <a:solidFill>
                  <a:srgbClr val="0000CC"/>
                </a:solidFill>
              </a:rPr>
              <a:t>访问外存次数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为此，</a:t>
            </a:r>
            <a:r>
              <a:rPr lang="en-US" altLang="zh-CN" dirty="0" smtClean="0"/>
              <a:t>1970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R.Bayer</a:t>
            </a:r>
            <a:r>
              <a:rPr lang="en-US" altLang="zh-CN" dirty="0" smtClean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E.Mccreight</a:t>
            </a:r>
            <a:r>
              <a:rPr lang="en-US" altLang="zh-CN" dirty="0" smtClean="0"/>
              <a:t>  </a:t>
            </a:r>
            <a:r>
              <a:rPr lang="zh-CN" altLang="en-US" dirty="0"/>
              <a:t>提出用</a:t>
            </a:r>
            <a:r>
              <a:rPr lang="en-US" altLang="zh-CN" dirty="0">
                <a:solidFill>
                  <a:srgbClr val="FF0000"/>
                </a:solidFill>
              </a:rPr>
              <a:t>B_ </a:t>
            </a:r>
            <a:r>
              <a:rPr lang="zh-CN" altLang="en-US" dirty="0">
                <a:solidFill>
                  <a:srgbClr val="FF0000"/>
                </a:solidFill>
              </a:rPr>
              <a:t>树</a:t>
            </a:r>
            <a:r>
              <a:rPr lang="zh-CN" altLang="en-US" dirty="0"/>
              <a:t>作为索引组织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显著提高了查找速度。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91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B-</a:t>
            </a:r>
            <a:r>
              <a:rPr lang="zh-CN" altLang="en-US" dirty="0"/>
              <a:t>树定义</a:t>
            </a:r>
          </a:p>
          <a:p>
            <a:pPr lvl="1"/>
            <a:r>
              <a:rPr lang="zh-CN" altLang="en-US" dirty="0" smtClean="0"/>
              <a:t>一颗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</a:rPr>
              <a:t>阶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B-</a:t>
            </a:r>
            <a:r>
              <a:rPr lang="zh-CN" altLang="en-US" dirty="0"/>
              <a:t>树，或为空树，或为满足下列特性的</a:t>
            </a:r>
            <a:r>
              <a:rPr lang="en-US" altLang="zh-CN" dirty="0"/>
              <a:t>m</a:t>
            </a:r>
            <a:r>
              <a:rPr lang="zh-CN" altLang="en-US" dirty="0"/>
              <a:t>叉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2"/>
            <a:r>
              <a:rPr lang="zh-CN" altLang="en-US" dirty="0"/>
              <a:t>树中每个结点</a:t>
            </a:r>
            <a:r>
              <a:rPr lang="zh-CN" altLang="en-US" dirty="0">
                <a:solidFill>
                  <a:srgbClr val="FF0000"/>
                </a:solidFill>
              </a:rPr>
              <a:t>至多有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棵子树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 smtClean="0"/>
              <a:t>若</a:t>
            </a:r>
            <a:r>
              <a:rPr lang="zh-CN" altLang="en-US" dirty="0">
                <a:solidFill>
                  <a:srgbClr val="FF0000"/>
                </a:solidFill>
              </a:rPr>
              <a:t>根结点</a:t>
            </a:r>
            <a:r>
              <a:rPr lang="zh-CN" altLang="en-US" dirty="0"/>
              <a:t>不是叶子结点，则</a:t>
            </a:r>
            <a:r>
              <a:rPr lang="zh-CN" altLang="en-US" dirty="0">
                <a:solidFill>
                  <a:srgbClr val="FF0000"/>
                </a:solidFill>
              </a:rPr>
              <a:t>至少有两棵子树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 smtClean="0"/>
              <a:t>除根</a:t>
            </a:r>
            <a:r>
              <a:rPr lang="zh-CN" altLang="en-US" dirty="0"/>
              <a:t>之外的所有</a:t>
            </a:r>
            <a:r>
              <a:rPr lang="zh-CN" altLang="en-US" dirty="0">
                <a:solidFill>
                  <a:srgbClr val="0000CC"/>
                </a:solidFill>
              </a:rPr>
              <a:t>非终端结点</a:t>
            </a:r>
            <a:r>
              <a:rPr lang="zh-CN" altLang="en-US" dirty="0"/>
              <a:t>至少</a:t>
            </a:r>
            <a:r>
              <a:rPr lang="zh-CN" altLang="en-US" dirty="0" smtClean="0"/>
              <a:t>有</a:t>
            </a:r>
            <a:r>
              <a:rPr lang="zh-CN" altLang="en-US" sz="2800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+mn-cs"/>
                <a:sym typeface="Symbol" pitchFamily="18" charset="2"/>
              </a:rPr>
              <a:t></a:t>
            </a:r>
            <a:r>
              <a:rPr lang="en-US" altLang="zh-CN" sz="2800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+mn-cs"/>
              </a:rPr>
              <a:t>m/2</a:t>
            </a:r>
            <a:r>
              <a:rPr lang="en-US" altLang="zh-CN" sz="2800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+mn-cs"/>
                <a:sym typeface="Symbol" pitchFamily="18" charset="2"/>
              </a:rPr>
              <a:t></a:t>
            </a:r>
            <a:r>
              <a:rPr lang="en-US" altLang="zh-CN" sz="2800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zh-CN" altLang="en-US" dirty="0" smtClean="0"/>
              <a:t>棵子</a:t>
            </a:r>
            <a:r>
              <a:rPr lang="zh-CN" altLang="en-US" dirty="0"/>
              <a:t>树；</a:t>
            </a:r>
          </a:p>
          <a:p>
            <a:pPr lvl="2"/>
            <a:r>
              <a:rPr lang="zh-CN" altLang="en-US" dirty="0" smtClean="0"/>
              <a:t>所有</a:t>
            </a:r>
            <a:r>
              <a:rPr lang="zh-CN" altLang="en-US" dirty="0"/>
              <a:t>叶子结点都出现在同一层次上，并且不带</a:t>
            </a:r>
            <a:r>
              <a:rPr lang="zh-CN" altLang="en-US" dirty="0" smtClean="0"/>
              <a:t>信息，通常称为失败结点。失败结点实际上并不</a:t>
            </a:r>
            <a:r>
              <a:rPr lang="zh-CN" altLang="en-US" dirty="0"/>
              <a:t>存在，指向这些结点的指针为</a:t>
            </a:r>
            <a:r>
              <a:rPr lang="zh-CN" altLang="en-US" dirty="0" smtClean="0"/>
              <a:t>空。</a:t>
            </a:r>
            <a:endParaRPr lang="en-US" altLang="zh-CN" dirty="0" smtClean="0">
              <a:latin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0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569325" cy="5399087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B-</a:t>
            </a:r>
            <a:r>
              <a:rPr lang="zh-CN" altLang="en-US" dirty="0">
                <a:latin typeface="Times New Roman" pitchFamily="18" charset="0"/>
              </a:rPr>
              <a:t>树</a:t>
            </a:r>
            <a:r>
              <a:rPr lang="zh-CN" altLang="en-US" dirty="0" smtClean="0">
                <a:latin typeface="Times New Roman" pitchFamily="18" charset="0"/>
              </a:rPr>
              <a:t>定义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</a:rPr>
              <a:t>所有</a:t>
            </a:r>
            <a:r>
              <a:rPr lang="zh-CN" altLang="en-US" dirty="0">
                <a:latin typeface="Times New Roman" pitchFamily="18" charset="0"/>
              </a:rPr>
              <a:t>非终端结点最多有</a:t>
            </a:r>
            <a:r>
              <a:rPr lang="en-US" altLang="zh-CN" dirty="0">
                <a:latin typeface="Times New Roman" pitchFamily="18" charset="0"/>
              </a:rPr>
              <a:t>m-1</a:t>
            </a:r>
            <a:r>
              <a:rPr lang="zh-CN" altLang="en-US" dirty="0">
                <a:latin typeface="Times New Roman" pitchFamily="18" charset="0"/>
              </a:rPr>
              <a:t>个</a:t>
            </a:r>
            <a:r>
              <a:rPr lang="zh-CN" altLang="en-US" dirty="0" smtClean="0">
                <a:latin typeface="Times New Roman" pitchFamily="18" charset="0"/>
              </a:rPr>
              <a:t>关键字，并且</a:t>
            </a:r>
            <a:r>
              <a:rPr lang="zh-CN" altLang="en-US" dirty="0">
                <a:latin typeface="Times New Roman" pitchFamily="18" charset="0"/>
              </a:rPr>
              <a:t>非终端结点包含以下</a:t>
            </a:r>
            <a:r>
              <a:rPr lang="zh-CN" altLang="en-US" dirty="0" smtClean="0">
                <a:latin typeface="Times New Roman" pitchFamily="18" charset="0"/>
              </a:rPr>
              <a:t>数据</a:t>
            </a:r>
            <a:endParaRPr lang="en-US" altLang="zh-CN" dirty="0" smtClean="0"/>
          </a:p>
          <a:p>
            <a:pPr lvl="2"/>
            <a:endParaRPr lang="en-US" altLang="zh-CN" dirty="0" smtClean="0">
              <a:latin typeface="Times New Roman" pitchFamily="18" charset="0"/>
            </a:endParaRPr>
          </a:p>
          <a:p>
            <a:pPr lvl="2"/>
            <a:endParaRPr lang="en-US" altLang="zh-CN" dirty="0">
              <a:latin typeface="Times New Roman" pitchFamily="18" charset="0"/>
            </a:endParaRPr>
          </a:p>
          <a:p>
            <a:pPr lvl="2"/>
            <a:r>
              <a:rPr lang="zh-CN" altLang="en-US" sz="2800" dirty="0" smtClean="0">
                <a:latin typeface="Times New Roman" pitchFamily="18" charset="0"/>
              </a:rPr>
              <a:t>（</a:t>
            </a:r>
            <a:r>
              <a:rPr lang="en-US" altLang="zh-CN" sz="2800" i="1" dirty="0">
                <a:latin typeface="Times New Roman" pitchFamily="18" charset="0"/>
              </a:rPr>
              <a:t>n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en-US" altLang="zh-CN" sz="2800" baseline="-30000" dirty="0">
                <a:latin typeface="Times New Roman" pitchFamily="18" charset="0"/>
              </a:rPr>
              <a:t>0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</a:rPr>
              <a:t>K</a:t>
            </a:r>
            <a:r>
              <a:rPr lang="en-US" altLang="zh-CN" sz="2800" baseline="-300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en-US" altLang="zh-CN" sz="2800" baseline="-300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</a:rPr>
              <a:t>K</a:t>
            </a:r>
            <a:r>
              <a:rPr lang="en-US" altLang="zh-CN" sz="2800" baseline="-30000" dirty="0">
                <a:latin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</a:rPr>
              <a:t>…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en-US" altLang="zh-CN" sz="2800" i="1" dirty="0" err="1">
                <a:latin typeface="Times New Roman" pitchFamily="18" charset="0"/>
              </a:rPr>
              <a:t>K</a:t>
            </a:r>
            <a:r>
              <a:rPr lang="en-US" altLang="zh-CN" sz="2800" i="1" baseline="-30000" dirty="0" err="1">
                <a:latin typeface="Times New Roman" pitchFamily="18" charset="0"/>
              </a:rPr>
              <a:t>n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en-US" altLang="zh-CN" sz="2800" i="1" baseline="-30000" dirty="0">
                <a:latin typeface="Times New Roman" pitchFamily="18" charset="0"/>
              </a:rPr>
              <a:t>n</a:t>
            </a:r>
            <a:r>
              <a:rPr lang="zh-CN" altLang="en-US" sz="2800" dirty="0">
                <a:latin typeface="Times New Roman" pitchFamily="18" charset="0"/>
              </a:rPr>
              <a:t>）</a:t>
            </a:r>
          </a:p>
          <a:p>
            <a:pPr lvl="3"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sz="2500" i="1" dirty="0" smtClean="0">
                <a:solidFill>
                  <a:srgbClr val="3333FF"/>
                </a:solidFill>
                <a:latin typeface="Times New Roman" pitchFamily="18" charset="0"/>
              </a:rPr>
              <a:t>n</a:t>
            </a:r>
            <a:r>
              <a:rPr lang="zh-CN" altLang="en-US" sz="2500" dirty="0">
                <a:solidFill>
                  <a:srgbClr val="3333FF"/>
                </a:solidFill>
                <a:latin typeface="Times New Roman" pitchFamily="18" charset="0"/>
              </a:rPr>
              <a:t>（</a:t>
            </a:r>
            <a:r>
              <a:rPr lang="zh-CN" altLang="en-US" sz="25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zh-CN" sz="2500" i="1" dirty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zh-CN" sz="2500" dirty="0">
                <a:solidFill>
                  <a:srgbClr val="FF0000"/>
                </a:solidFill>
                <a:latin typeface="Times New Roman" pitchFamily="18" charset="0"/>
              </a:rPr>
              <a:t>/2</a:t>
            </a:r>
            <a:r>
              <a:rPr lang="en-US" altLang="zh-CN" sz="25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</a:t>
            </a:r>
            <a:r>
              <a:rPr lang="en-US" altLang="zh-CN" sz="25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500" dirty="0">
                <a:solidFill>
                  <a:srgbClr val="FF0000"/>
                </a:solidFill>
                <a:latin typeface="Times New Roman" pitchFamily="18" charset="0"/>
              </a:rPr>
              <a:t>1≤</a:t>
            </a:r>
            <a:r>
              <a:rPr lang="en-US" altLang="zh-CN" sz="2500" i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2500" dirty="0">
                <a:solidFill>
                  <a:srgbClr val="FF0000"/>
                </a:solidFill>
                <a:latin typeface="Times New Roman" pitchFamily="18" charset="0"/>
              </a:rPr>
              <a:t>≤</a:t>
            </a:r>
            <a:r>
              <a:rPr lang="en-US" altLang="zh-CN" sz="2500" i="1" dirty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zh-CN" sz="25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5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500" dirty="0">
                <a:solidFill>
                  <a:srgbClr val="3333FF"/>
                </a:solidFill>
                <a:latin typeface="Times New Roman" pitchFamily="18" charset="0"/>
              </a:rPr>
              <a:t>）为关键字的个数；</a:t>
            </a:r>
          </a:p>
          <a:p>
            <a:pPr lvl="3"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sz="2500" i="1" dirty="0">
                <a:solidFill>
                  <a:srgbClr val="3333FF"/>
                </a:solidFill>
                <a:latin typeface="Times New Roman" pitchFamily="18" charset="0"/>
              </a:rPr>
              <a:t>K</a:t>
            </a:r>
            <a:r>
              <a:rPr lang="en-US" altLang="zh-CN" sz="2500" i="1" baseline="-30000" dirty="0">
                <a:solidFill>
                  <a:srgbClr val="3333FF"/>
                </a:solidFill>
                <a:latin typeface="Times New Roman" pitchFamily="18" charset="0"/>
              </a:rPr>
              <a:t>i</a:t>
            </a:r>
            <a:r>
              <a:rPr lang="zh-CN" altLang="en-US" sz="2500" dirty="0">
                <a:solidFill>
                  <a:srgbClr val="3333FF"/>
                </a:solidFill>
                <a:latin typeface="Times New Roman" pitchFamily="18" charset="0"/>
              </a:rPr>
              <a:t>（</a:t>
            </a:r>
            <a:r>
              <a:rPr lang="en-US" altLang="zh-CN" sz="2500" dirty="0">
                <a:solidFill>
                  <a:srgbClr val="3333FF"/>
                </a:solidFill>
                <a:latin typeface="Times New Roman" pitchFamily="18" charset="0"/>
              </a:rPr>
              <a:t>1≤</a:t>
            </a:r>
            <a:r>
              <a:rPr lang="en-US" altLang="zh-CN" sz="2500" i="1" dirty="0">
                <a:solidFill>
                  <a:srgbClr val="3333FF"/>
                </a:solidFill>
                <a:latin typeface="Times New Roman" pitchFamily="18" charset="0"/>
              </a:rPr>
              <a:t>i</a:t>
            </a:r>
            <a:r>
              <a:rPr lang="en-US" altLang="zh-CN" sz="2500" dirty="0">
                <a:solidFill>
                  <a:srgbClr val="3333FF"/>
                </a:solidFill>
                <a:latin typeface="Times New Roman" pitchFamily="18" charset="0"/>
              </a:rPr>
              <a:t>≤</a:t>
            </a:r>
            <a:r>
              <a:rPr lang="en-US" altLang="zh-CN" sz="2500" i="1" dirty="0">
                <a:solidFill>
                  <a:srgbClr val="3333FF"/>
                </a:solidFill>
                <a:latin typeface="Times New Roman" pitchFamily="18" charset="0"/>
              </a:rPr>
              <a:t>n</a:t>
            </a:r>
            <a:r>
              <a:rPr lang="zh-CN" altLang="en-US" sz="2500" dirty="0">
                <a:solidFill>
                  <a:srgbClr val="3333FF"/>
                </a:solidFill>
                <a:latin typeface="Times New Roman" pitchFamily="18" charset="0"/>
              </a:rPr>
              <a:t>）为关键字，且</a:t>
            </a:r>
            <a:r>
              <a:rPr lang="en-US" altLang="zh-CN" sz="2500" i="1" dirty="0">
                <a:solidFill>
                  <a:srgbClr val="3333FF"/>
                </a:solidFill>
                <a:latin typeface="Times New Roman" pitchFamily="18" charset="0"/>
              </a:rPr>
              <a:t>K</a:t>
            </a:r>
            <a:r>
              <a:rPr lang="en-US" altLang="zh-CN" sz="2500" i="1" baseline="-30000" dirty="0">
                <a:solidFill>
                  <a:srgbClr val="3333FF"/>
                </a:solidFill>
                <a:latin typeface="Times New Roman" pitchFamily="18" charset="0"/>
              </a:rPr>
              <a:t>i</a:t>
            </a:r>
            <a:r>
              <a:rPr lang="zh-CN" altLang="en-US" sz="2500" dirty="0">
                <a:solidFill>
                  <a:srgbClr val="3333FF"/>
                </a:solidFill>
                <a:latin typeface="Times New Roman" pitchFamily="18" charset="0"/>
              </a:rPr>
              <a:t>＜</a:t>
            </a:r>
            <a:r>
              <a:rPr lang="en-US" altLang="zh-CN" sz="2500" i="1" dirty="0">
                <a:solidFill>
                  <a:srgbClr val="3333FF"/>
                </a:solidFill>
                <a:latin typeface="Times New Roman" pitchFamily="18" charset="0"/>
              </a:rPr>
              <a:t>K</a:t>
            </a:r>
            <a:r>
              <a:rPr lang="en-US" altLang="zh-CN" sz="2500" i="1" baseline="-30000" dirty="0">
                <a:solidFill>
                  <a:srgbClr val="3333FF"/>
                </a:solidFill>
                <a:latin typeface="Times New Roman" pitchFamily="18" charset="0"/>
              </a:rPr>
              <a:t>i</a:t>
            </a:r>
            <a:r>
              <a:rPr lang="en-US" altLang="zh-CN" sz="2500" baseline="-30000" dirty="0">
                <a:solidFill>
                  <a:srgbClr val="3333FF"/>
                </a:solidFill>
                <a:latin typeface="Times New Roman" pitchFamily="18" charset="0"/>
              </a:rPr>
              <a:t>+1</a:t>
            </a:r>
            <a:r>
              <a:rPr lang="zh-CN" altLang="en-US" sz="2500" dirty="0">
                <a:solidFill>
                  <a:srgbClr val="3333FF"/>
                </a:solidFill>
                <a:latin typeface="Times New Roman" pitchFamily="18" charset="0"/>
              </a:rPr>
              <a:t>（</a:t>
            </a:r>
            <a:r>
              <a:rPr lang="en-US" altLang="zh-CN" sz="2500" dirty="0">
                <a:solidFill>
                  <a:srgbClr val="3333FF"/>
                </a:solidFill>
                <a:latin typeface="Times New Roman" pitchFamily="18" charset="0"/>
              </a:rPr>
              <a:t>1≤</a:t>
            </a:r>
            <a:r>
              <a:rPr lang="en-US" altLang="zh-CN" sz="2500" i="1" dirty="0">
                <a:solidFill>
                  <a:srgbClr val="3333FF"/>
                </a:solidFill>
                <a:latin typeface="Times New Roman" pitchFamily="18" charset="0"/>
              </a:rPr>
              <a:t>i</a:t>
            </a:r>
            <a:r>
              <a:rPr lang="en-US" altLang="zh-CN" sz="2500" dirty="0">
                <a:solidFill>
                  <a:srgbClr val="3333FF"/>
                </a:solidFill>
                <a:latin typeface="Times New Roman" pitchFamily="18" charset="0"/>
              </a:rPr>
              <a:t>≤</a:t>
            </a:r>
            <a:r>
              <a:rPr lang="en-US" altLang="zh-CN" sz="2500" i="1" dirty="0">
                <a:solidFill>
                  <a:srgbClr val="3333FF"/>
                </a:solidFill>
                <a:latin typeface="Times New Roman" pitchFamily="18" charset="0"/>
              </a:rPr>
              <a:t>n</a:t>
            </a:r>
            <a:r>
              <a:rPr lang="en-US" altLang="zh-CN" sz="2500" dirty="0">
                <a:solidFill>
                  <a:srgbClr val="3333FF"/>
                </a:solidFill>
                <a:latin typeface="Times New Roman" pitchFamily="18" charset="0"/>
              </a:rPr>
              <a:t>-1</a:t>
            </a:r>
            <a:r>
              <a:rPr lang="zh-CN" altLang="en-US" sz="2500" dirty="0">
                <a:solidFill>
                  <a:srgbClr val="3333FF"/>
                </a:solidFill>
                <a:latin typeface="Times New Roman" pitchFamily="18" charset="0"/>
              </a:rPr>
              <a:t>）；</a:t>
            </a:r>
          </a:p>
          <a:p>
            <a:pPr lvl="3"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sz="2500" i="1" dirty="0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lang="en-US" altLang="zh-CN" sz="2500" i="1" baseline="-30000" dirty="0">
                <a:solidFill>
                  <a:srgbClr val="3333FF"/>
                </a:solidFill>
                <a:latin typeface="Times New Roman" pitchFamily="18" charset="0"/>
              </a:rPr>
              <a:t>i</a:t>
            </a:r>
            <a:r>
              <a:rPr lang="zh-CN" altLang="en-US" sz="2500" dirty="0">
                <a:solidFill>
                  <a:srgbClr val="3333FF"/>
                </a:solidFill>
                <a:latin typeface="Times New Roman" pitchFamily="18" charset="0"/>
              </a:rPr>
              <a:t>（</a:t>
            </a:r>
            <a:r>
              <a:rPr lang="en-US" altLang="zh-CN" sz="2500" dirty="0">
                <a:solidFill>
                  <a:srgbClr val="3333FF"/>
                </a:solidFill>
                <a:latin typeface="Times New Roman" pitchFamily="18" charset="0"/>
              </a:rPr>
              <a:t>0≤</a:t>
            </a:r>
            <a:r>
              <a:rPr lang="en-US" altLang="zh-CN" sz="2500" i="1" dirty="0">
                <a:solidFill>
                  <a:srgbClr val="3333FF"/>
                </a:solidFill>
                <a:latin typeface="Times New Roman" pitchFamily="18" charset="0"/>
              </a:rPr>
              <a:t>i</a:t>
            </a:r>
            <a:r>
              <a:rPr lang="en-US" altLang="zh-CN" sz="2500" dirty="0">
                <a:solidFill>
                  <a:srgbClr val="3333FF"/>
                </a:solidFill>
                <a:latin typeface="Times New Roman" pitchFamily="18" charset="0"/>
              </a:rPr>
              <a:t>≤</a:t>
            </a:r>
            <a:r>
              <a:rPr lang="en-US" altLang="zh-CN" sz="2500" i="1" dirty="0">
                <a:solidFill>
                  <a:srgbClr val="3333FF"/>
                </a:solidFill>
                <a:latin typeface="Times New Roman" pitchFamily="18" charset="0"/>
              </a:rPr>
              <a:t>n</a:t>
            </a:r>
            <a:r>
              <a:rPr lang="zh-CN" altLang="en-US" sz="2500" dirty="0">
                <a:solidFill>
                  <a:srgbClr val="3333FF"/>
                </a:solidFill>
                <a:latin typeface="Times New Roman" pitchFamily="18" charset="0"/>
              </a:rPr>
              <a:t>）为指向子树的指针，且指针</a:t>
            </a:r>
            <a:r>
              <a:rPr lang="en-US" altLang="zh-CN" sz="2500" i="1" dirty="0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lang="en-US" altLang="zh-CN" sz="2500" i="1" baseline="-30000" dirty="0">
                <a:solidFill>
                  <a:srgbClr val="3333FF"/>
                </a:solidFill>
                <a:latin typeface="Times New Roman" pitchFamily="18" charset="0"/>
              </a:rPr>
              <a:t>i</a:t>
            </a:r>
            <a:r>
              <a:rPr lang="zh-CN" altLang="en-US" sz="2500" dirty="0">
                <a:solidFill>
                  <a:srgbClr val="3333FF"/>
                </a:solidFill>
                <a:latin typeface="Times New Roman" pitchFamily="18" charset="0"/>
              </a:rPr>
              <a:t>所指子树中所有结点的</a:t>
            </a:r>
            <a:r>
              <a:rPr lang="zh-CN" altLang="en-US" sz="2500" dirty="0" smtClean="0">
                <a:solidFill>
                  <a:srgbClr val="3333FF"/>
                </a:solidFill>
                <a:latin typeface="Times New Roman" pitchFamily="18" charset="0"/>
              </a:rPr>
              <a:t>关键字均</a:t>
            </a:r>
            <a:r>
              <a:rPr lang="zh-CN" altLang="en-US" sz="2500" dirty="0">
                <a:solidFill>
                  <a:srgbClr val="3333FF"/>
                </a:solidFill>
                <a:latin typeface="Times New Roman" pitchFamily="18" charset="0"/>
              </a:rPr>
              <a:t>小于</a:t>
            </a:r>
            <a:r>
              <a:rPr lang="en-US" altLang="zh-CN" sz="2500" i="1" dirty="0">
                <a:solidFill>
                  <a:srgbClr val="3333FF"/>
                </a:solidFill>
                <a:latin typeface="Times New Roman" pitchFamily="18" charset="0"/>
              </a:rPr>
              <a:t>K</a:t>
            </a:r>
            <a:r>
              <a:rPr lang="en-US" altLang="zh-CN" sz="2500" i="1" baseline="-30000" dirty="0">
                <a:solidFill>
                  <a:srgbClr val="3333FF"/>
                </a:solidFill>
                <a:latin typeface="Times New Roman" pitchFamily="18" charset="0"/>
              </a:rPr>
              <a:t>i</a:t>
            </a:r>
            <a:r>
              <a:rPr lang="en-US" altLang="zh-CN" sz="2500" baseline="-30000" dirty="0">
                <a:solidFill>
                  <a:srgbClr val="3333FF"/>
                </a:solidFill>
                <a:latin typeface="Times New Roman" pitchFamily="18" charset="0"/>
              </a:rPr>
              <a:t>+1</a:t>
            </a:r>
            <a:r>
              <a:rPr lang="zh-CN" altLang="en-US" sz="2500" dirty="0">
                <a:solidFill>
                  <a:srgbClr val="3333FF"/>
                </a:solidFill>
                <a:latin typeface="Times New Roman" pitchFamily="18" charset="0"/>
              </a:rPr>
              <a:t>大于</a:t>
            </a:r>
            <a:r>
              <a:rPr lang="en-US" altLang="zh-CN" sz="2500" i="1" dirty="0">
                <a:solidFill>
                  <a:srgbClr val="3333FF"/>
                </a:solidFill>
                <a:latin typeface="Times New Roman" pitchFamily="18" charset="0"/>
              </a:rPr>
              <a:t>K</a:t>
            </a:r>
            <a:r>
              <a:rPr lang="en-US" altLang="zh-CN" sz="2500" i="1" baseline="-30000" dirty="0">
                <a:solidFill>
                  <a:srgbClr val="3333FF"/>
                </a:solidFill>
                <a:latin typeface="Times New Roman" pitchFamily="18" charset="0"/>
              </a:rPr>
              <a:t>i</a:t>
            </a:r>
            <a:r>
              <a:rPr lang="zh-CN" altLang="en-US" sz="2500" dirty="0">
                <a:solidFill>
                  <a:srgbClr val="3333FF"/>
                </a:solidFill>
                <a:latin typeface="Times New Roman" pitchFamily="18" charset="0"/>
              </a:rPr>
              <a:t>。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5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149797"/>
              </p:ext>
            </p:extLst>
          </p:nvPr>
        </p:nvGraphicFramePr>
        <p:xfrm>
          <a:off x="1691680" y="2852936"/>
          <a:ext cx="6096000" cy="6096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609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···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0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AutoShape 2"/>
          <p:cNvSpPr>
            <a:spLocks noChangeArrowheads="1"/>
          </p:cNvSpPr>
          <p:nvPr/>
        </p:nvSpPr>
        <p:spPr bwMode="auto">
          <a:xfrm>
            <a:off x="590674" y="2787551"/>
            <a:ext cx="927100" cy="4302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36000" tIns="0" rIns="1800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 18</a:t>
            </a:r>
          </a:p>
        </p:txBody>
      </p:sp>
      <p:sp>
        <p:nvSpPr>
          <p:cNvPr id="101380" name="AutoShape 3"/>
          <p:cNvSpPr>
            <a:spLocks noChangeArrowheads="1"/>
          </p:cNvSpPr>
          <p:nvPr/>
        </p:nvSpPr>
        <p:spPr bwMode="auto">
          <a:xfrm>
            <a:off x="179512" y="4011514"/>
            <a:ext cx="927100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36000" tIns="0" rIns="1800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solidFill>
                  <a:srgbClr val="FF9933"/>
                </a:solidFill>
                <a:latin typeface="Times New Roman" pitchFamily="18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11</a:t>
            </a:r>
          </a:p>
        </p:txBody>
      </p:sp>
      <p:sp>
        <p:nvSpPr>
          <p:cNvPr id="101381" name="AutoShape 4"/>
          <p:cNvSpPr>
            <a:spLocks noChangeArrowheads="1"/>
          </p:cNvSpPr>
          <p:nvPr/>
        </p:nvSpPr>
        <p:spPr bwMode="auto">
          <a:xfrm>
            <a:off x="1212974" y="4014689"/>
            <a:ext cx="927100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36000" tIns="0" rIns="1800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solidFill>
                  <a:srgbClr val="FF9933"/>
                </a:solidFill>
                <a:latin typeface="Times New Roman" pitchFamily="18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27</a:t>
            </a:r>
          </a:p>
        </p:txBody>
      </p:sp>
      <p:sp>
        <p:nvSpPr>
          <p:cNvPr id="101382" name="AutoShape 5"/>
          <p:cNvSpPr>
            <a:spLocks noChangeArrowheads="1"/>
          </p:cNvSpPr>
          <p:nvPr/>
        </p:nvSpPr>
        <p:spPr bwMode="auto">
          <a:xfrm>
            <a:off x="2732212" y="4014689"/>
            <a:ext cx="927100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36000" tIns="0" rIns="1800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solidFill>
                  <a:srgbClr val="FF9933"/>
                </a:solidFill>
                <a:latin typeface="Times New Roman" pitchFamily="18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39</a:t>
            </a:r>
          </a:p>
        </p:txBody>
      </p:sp>
      <p:sp>
        <p:nvSpPr>
          <p:cNvPr id="101383" name="AutoShape 6"/>
          <p:cNvSpPr>
            <a:spLocks noChangeArrowheads="1"/>
          </p:cNvSpPr>
          <p:nvPr/>
        </p:nvSpPr>
        <p:spPr bwMode="auto">
          <a:xfrm>
            <a:off x="3741862" y="4014689"/>
            <a:ext cx="1876425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36000" tIns="0" rIns="1800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CC"/>
                </a:solidFill>
                <a:latin typeface="Times New Roman" pitchFamily="18" charset="0"/>
              </a:rPr>
              <a:t>3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47  53  64</a:t>
            </a:r>
          </a:p>
        </p:txBody>
      </p:sp>
      <p:sp>
        <p:nvSpPr>
          <p:cNvPr id="101384" name="AutoShape 7"/>
          <p:cNvSpPr>
            <a:spLocks noChangeArrowheads="1"/>
          </p:cNvSpPr>
          <p:nvPr/>
        </p:nvSpPr>
        <p:spPr bwMode="auto">
          <a:xfrm>
            <a:off x="5723062" y="4014689"/>
            <a:ext cx="927100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36000" tIns="0" rIns="1800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 99</a:t>
            </a:r>
          </a:p>
        </p:txBody>
      </p:sp>
      <p:sp>
        <p:nvSpPr>
          <p:cNvPr id="101385" name="Freeform 8"/>
          <p:cNvSpPr>
            <a:spLocks/>
          </p:cNvSpPr>
          <p:nvPr/>
        </p:nvSpPr>
        <p:spPr bwMode="auto">
          <a:xfrm>
            <a:off x="673224" y="3124101"/>
            <a:ext cx="352425" cy="869950"/>
          </a:xfrm>
          <a:custGeom>
            <a:avLst/>
            <a:gdLst>
              <a:gd name="T0" fmla="*/ 2147483647 w 360"/>
              <a:gd name="T1" fmla="*/ 0 h 403"/>
              <a:gd name="T2" fmla="*/ 0 w 360"/>
              <a:gd name="T3" fmla="*/ 2147483647 h 403"/>
              <a:gd name="T4" fmla="*/ 0 60000 65536"/>
              <a:gd name="T5" fmla="*/ 0 60000 65536"/>
              <a:gd name="T6" fmla="*/ 0 w 360"/>
              <a:gd name="T7" fmla="*/ 0 h 403"/>
              <a:gd name="T8" fmla="*/ 360 w 360"/>
              <a:gd name="T9" fmla="*/ 403 h 40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0" h="403">
                <a:moveTo>
                  <a:pt x="360" y="0"/>
                </a:moveTo>
                <a:lnTo>
                  <a:pt x="0" y="403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</p:spPr>
        <p:txBody>
          <a:bodyPr lIns="36000" tIns="0" bIns="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1386" name="Freeform 9"/>
          <p:cNvSpPr>
            <a:spLocks/>
          </p:cNvSpPr>
          <p:nvPr/>
        </p:nvSpPr>
        <p:spPr bwMode="auto">
          <a:xfrm>
            <a:off x="1392362" y="3114576"/>
            <a:ext cx="315912" cy="879475"/>
          </a:xfrm>
          <a:custGeom>
            <a:avLst/>
            <a:gdLst>
              <a:gd name="T0" fmla="*/ 0 w 323"/>
              <a:gd name="T1" fmla="*/ 0 h 387"/>
              <a:gd name="T2" fmla="*/ 2147483647 w 323"/>
              <a:gd name="T3" fmla="*/ 2147483647 h 387"/>
              <a:gd name="T4" fmla="*/ 0 60000 65536"/>
              <a:gd name="T5" fmla="*/ 0 60000 65536"/>
              <a:gd name="T6" fmla="*/ 0 w 323"/>
              <a:gd name="T7" fmla="*/ 0 h 387"/>
              <a:gd name="T8" fmla="*/ 323 w 323"/>
              <a:gd name="T9" fmla="*/ 387 h 38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3" h="387">
                <a:moveTo>
                  <a:pt x="0" y="0"/>
                </a:moveTo>
                <a:lnTo>
                  <a:pt x="323" y="387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</p:spPr>
        <p:txBody>
          <a:bodyPr lIns="36000" tIns="0" bIns="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1387" name="Line 10"/>
          <p:cNvSpPr>
            <a:spLocks noChangeShapeType="1"/>
          </p:cNvSpPr>
          <p:nvPr/>
        </p:nvSpPr>
        <p:spPr bwMode="auto">
          <a:xfrm>
            <a:off x="504949" y="4357589"/>
            <a:ext cx="0" cy="539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1388" name="Text Box 11"/>
          <p:cNvSpPr txBox="1">
            <a:spLocks noChangeArrowheads="1"/>
          </p:cNvSpPr>
          <p:nvPr/>
        </p:nvSpPr>
        <p:spPr bwMode="auto">
          <a:xfrm>
            <a:off x="360487" y="4890989"/>
            <a:ext cx="287337" cy="3603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5400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01389" name="Line 12"/>
          <p:cNvSpPr>
            <a:spLocks noChangeShapeType="1"/>
          </p:cNvSpPr>
          <p:nvPr/>
        </p:nvSpPr>
        <p:spPr bwMode="auto">
          <a:xfrm>
            <a:off x="1001837" y="4357589"/>
            <a:ext cx="0" cy="539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1390" name="Text Box 13"/>
          <p:cNvSpPr txBox="1">
            <a:spLocks noChangeArrowheads="1"/>
          </p:cNvSpPr>
          <p:nvPr/>
        </p:nvSpPr>
        <p:spPr bwMode="auto">
          <a:xfrm>
            <a:off x="857374" y="4894164"/>
            <a:ext cx="287338" cy="3603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5400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01391" name="Line 14"/>
          <p:cNvSpPr>
            <a:spLocks noChangeShapeType="1"/>
          </p:cNvSpPr>
          <p:nvPr/>
        </p:nvSpPr>
        <p:spPr bwMode="auto">
          <a:xfrm>
            <a:off x="1552699" y="4357589"/>
            <a:ext cx="0" cy="539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1392" name="Text Box 15"/>
          <p:cNvSpPr txBox="1">
            <a:spLocks noChangeArrowheads="1"/>
          </p:cNvSpPr>
          <p:nvPr/>
        </p:nvSpPr>
        <p:spPr bwMode="auto">
          <a:xfrm>
            <a:off x="1408237" y="4894164"/>
            <a:ext cx="287337" cy="3603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5400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01393" name="Line 16"/>
          <p:cNvSpPr>
            <a:spLocks noChangeShapeType="1"/>
          </p:cNvSpPr>
          <p:nvPr/>
        </p:nvSpPr>
        <p:spPr bwMode="auto">
          <a:xfrm>
            <a:off x="2035299" y="4357589"/>
            <a:ext cx="0" cy="539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1394" name="Text Box 17"/>
          <p:cNvSpPr txBox="1">
            <a:spLocks noChangeArrowheads="1"/>
          </p:cNvSpPr>
          <p:nvPr/>
        </p:nvSpPr>
        <p:spPr bwMode="auto">
          <a:xfrm>
            <a:off x="1890837" y="4894164"/>
            <a:ext cx="287337" cy="3603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5400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01395" name="Line 18"/>
          <p:cNvSpPr>
            <a:spLocks noChangeShapeType="1"/>
          </p:cNvSpPr>
          <p:nvPr/>
        </p:nvSpPr>
        <p:spPr bwMode="auto">
          <a:xfrm>
            <a:off x="3087812" y="4357589"/>
            <a:ext cx="0" cy="539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1396" name="Text Box 19"/>
          <p:cNvSpPr txBox="1">
            <a:spLocks noChangeArrowheads="1"/>
          </p:cNvSpPr>
          <p:nvPr/>
        </p:nvSpPr>
        <p:spPr bwMode="auto">
          <a:xfrm>
            <a:off x="2894137" y="4894164"/>
            <a:ext cx="287337" cy="3603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5400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01397" name="Line 20"/>
          <p:cNvSpPr>
            <a:spLocks noChangeShapeType="1"/>
          </p:cNvSpPr>
          <p:nvPr/>
        </p:nvSpPr>
        <p:spPr bwMode="auto">
          <a:xfrm>
            <a:off x="3554537" y="4357589"/>
            <a:ext cx="0" cy="539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1398" name="Text Box 21"/>
          <p:cNvSpPr txBox="1">
            <a:spLocks noChangeArrowheads="1"/>
          </p:cNvSpPr>
          <p:nvPr/>
        </p:nvSpPr>
        <p:spPr bwMode="auto">
          <a:xfrm>
            <a:off x="3410074" y="4894164"/>
            <a:ext cx="287338" cy="3603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5400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01399" name="Line 22"/>
          <p:cNvSpPr>
            <a:spLocks noChangeShapeType="1"/>
          </p:cNvSpPr>
          <p:nvPr/>
        </p:nvSpPr>
        <p:spPr bwMode="auto">
          <a:xfrm>
            <a:off x="4032374" y="4357589"/>
            <a:ext cx="0" cy="539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1400" name="Text Box 23"/>
          <p:cNvSpPr txBox="1">
            <a:spLocks noChangeArrowheads="1"/>
          </p:cNvSpPr>
          <p:nvPr/>
        </p:nvSpPr>
        <p:spPr bwMode="auto">
          <a:xfrm>
            <a:off x="3887912" y="4894164"/>
            <a:ext cx="287337" cy="3603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5400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01401" name="Line 24"/>
          <p:cNvSpPr>
            <a:spLocks noChangeShapeType="1"/>
          </p:cNvSpPr>
          <p:nvPr/>
        </p:nvSpPr>
        <p:spPr bwMode="auto">
          <a:xfrm>
            <a:off x="4514974" y="4357589"/>
            <a:ext cx="0" cy="539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1402" name="Text Box 25"/>
          <p:cNvSpPr txBox="1">
            <a:spLocks noChangeArrowheads="1"/>
          </p:cNvSpPr>
          <p:nvPr/>
        </p:nvSpPr>
        <p:spPr bwMode="auto">
          <a:xfrm>
            <a:off x="4370512" y="4894164"/>
            <a:ext cx="287337" cy="3603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5400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01403" name="Line 26"/>
          <p:cNvSpPr>
            <a:spLocks noChangeShapeType="1"/>
          </p:cNvSpPr>
          <p:nvPr/>
        </p:nvSpPr>
        <p:spPr bwMode="auto">
          <a:xfrm>
            <a:off x="5057899" y="4357589"/>
            <a:ext cx="0" cy="539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1404" name="Text Box 27"/>
          <p:cNvSpPr txBox="1">
            <a:spLocks noChangeArrowheads="1"/>
          </p:cNvSpPr>
          <p:nvPr/>
        </p:nvSpPr>
        <p:spPr bwMode="auto">
          <a:xfrm>
            <a:off x="4913437" y="4894164"/>
            <a:ext cx="287337" cy="3603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5400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01405" name="Line 28"/>
          <p:cNvSpPr>
            <a:spLocks noChangeShapeType="1"/>
          </p:cNvSpPr>
          <p:nvPr/>
        </p:nvSpPr>
        <p:spPr bwMode="auto">
          <a:xfrm>
            <a:off x="5551612" y="4357589"/>
            <a:ext cx="0" cy="539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1406" name="Text Box 29"/>
          <p:cNvSpPr txBox="1">
            <a:spLocks noChangeArrowheads="1"/>
          </p:cNvSpPr>
          <p:nvPr/>
        </p:nvSpPr>
        <p:spPr bwMode="auto">
          <a:xfrm>
            <a:off x="5407149" y="4894164"/>
            <a:ext cx="287338" cy="3603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5400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01407" name="Line 30"/>
          <p:cNvSpPr>
            <a:spLocks noChangeShapeType="1"/>
          </p:cNvSpPr>
          <p:nvPr/>
        </p:nvSpPr>
        <p:spPr bwMode="auto">
          <a:xfrm>
            <a:off x="6092949" y="4357589"/>
            <a:ext cx="0" cy="539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1408" name="Text Box 31"/>
          <p:cNvSpPr txBox="1">
            <a:spLocks noChangeArrowheads="1"/>
          </p:cNvSpPr>
          <p:nvPr/>
        </p:nvSpPr>
        <p:spPr bwMode="auto">
          <a:xfrm>
            <a:off x="5948487" y="4894164"/>
            <a:ext cx="287337" cy="3603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5400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01409" name="Line 32"/>
          <p:cNvSpPr>
            <a:spLocks noChangeShapeType="1"/>
          </p:cNvSpPr>
          <p:nvPr/>
        </p:nvSpPr>
        <p:spPr bwMode="auto">
          <a:xfrm>
            <a:off x="6545387" y="4357589"/>
            <a:ext cx="0" cy="539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1410" name="Text Box 33"/>
          <p:cNvSpPr txBox="1">
            <a:spLocks noChangeArrowheads="1"/>
          </p:cNvSpPr>
          <p:nvPr/>
        </p:nvSpPr>
        <p:spPr bwMode="auto">
          <a:xfrm>
            <a:off x="6400924" y="4894164"/>
            <a:ext cx="287338" cy="3603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5400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01411" name="AutoShape 34"/>
          <p:cNvSpPr>
            <a:spLocks noChangeArrowheads="1"/>
          </p:cNvSpPr>
          <p:nvPr/>
        </p:nvSpPr>
        <p:spPr bwMode="auto">
          <a:xfrm>
            <a:off x="3891087" y="2787551"/>
            <a:ext cx="1392237" cy="4302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36000" tIns="0" rIns="1800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 43  78</a:t>
            </a:r>
          </a:p>
        </p:txBody>
      </p:sp>
      <p:sp>
        <p:nvSpPr>
          <p:cNvPr id="101412" name="AutoShape 35"/>
          <p:cNvSpPr>
            <a:spLocks noChangeArrowheads="1"/>
          </p:cNvSpPr>
          <p:nvPr/>
        </p:nvSpPr>
        <p:spPr bwMode="auto">
          <a:xfrm>
            <a:off x="2190874" y="1609626"/>
            <a:ext cx="900113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36000" tIns="0" rIns="1800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solidFill>
                  <a:srgbClr val="FF9933"/>
                </a:solidFill>
                <a:latin typeface="Times New Roman" pitchFamily="18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35</a:t>
            </a:r>
          </a:p>
        </p:txBody>
      </p:sp>
      <p:sp>
        <p:nvSpPr>
          <p:cNvPr id="101413" name="Freeform 36"/>
          <p:cNvSpPr>
            <a:spLocks/>
          </p:cNvSpPr>
          <p:nvPr/>
        </p:nvSpPr>
        <p:spPr bwMode="auto">
          <a:xfrm>
            <a:off x="3000499" y="1969989"/>
            <a:ext cx="1225550" cy="809625"/>
          </a:xfrm>
          <a:custGeom>
            <a:avLst/>
            <a:gdLst>
              <a:gd name="T0" fmla="*/ 0 w 1192"/>
              <a:gd name="T1" fmla="*/ 0 h 604"/>
              <a:gd name="T2" fmla="*/ 2147483647 w 1192"/>
              <a:gd name="T3" fmla="*/ 2147483647 h 604"/>
              <a:gd name="T4" fmla="*/ 0 60000 65536"/>
              <a:gd name="T5" fmla="*/ 0 60000 65536"/>
              <a:gd name="T6" fmla="*/ 0 w 1192"/>
              <a:gd name="T7" fmla="*/ 0 h 604"/>
              <a:gd name="T8" fmla="*/ 1192 w 1192"/>
              <a:gd name="T9" fmla="*/ 604 h 6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92" h="604">
                <a:moveTo>
                  <a:pt x="0" y="0"/>
                </a:moveTo>
                <a:lnTo>
                  <a:pt x="1192" y="604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/>
            <a:tailEnd/>
          </a:ln>
        </p:spPr>
        <p:txBody>
          <a:bodyPr lIns="36000" tIns="0" bIns="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1414" name="Freeform 37"/>
          <p:cNvSpPr>
            <a:spLocks/>
          </p:cNvSpPr>
          <p:nvPr/>
        </p:nvSpPr>
        <p:spPr bwMode="auto">
          <a:xfrm>
            <a:off x="1165349" y="1969989"/>
            <a:ext cx="1384300" cy="809625"/>
          </a:xfrm>
          <a:custGeom>
            <a:avLst/>
            <a:gdLst>
              <a:gd name="T0" fmla="*/ 2147483647 w 1344"/>
              <a:gd name="T1" fmla="*/ 0 h 604"/>
              <a:gd name="T2" fmla="*/ 0 w 1344"/>
              <a:gd name="T3" fmla="*/ 2147483647 h 604"/>
              <a:gd name="T4" fmla="*/ 0 60000 65536"/>
              <a:gd name="T5" fmla="*/ 0 60000 65536"/>
              <a:gd name="T6" fmla="*/ 0 w 1344"/>
              <a:gd name="T7" fmla="*/ 0 h 604"/>
              <a:gd name="T8" fmla="*/ 1344 w 1344"/>
              <a:gd name="T9" fmla="*/ 604 h 6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44" h="604">
                <a:moveTo>
                  <a:pt x="1344" y="0"/>
                </a:moveTo>
                <a:lnTo>
                  <a:pt x="0" y="604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/>
            <a:tailEnd/>
          </a:ln>
        </p:spPr>
        <p:txBody>
          <a:bodyPr lIns="36000" tIns="0" bIns="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1415" name="Freeform 38"/>
          <p:cNvSpPr>
            <a:spLocks/>
          </p:cNvSpPr>
          <p:nvPr/>
        </p:nvSpPr>
        <p:spPr bwMode="auto">
          <a:xfrm>
            <a:off x="3310062" y="3114576"/>
            <a:ext cx="936625" cy="879475"/>
          </a:xfrm>
          <a:custGeom>
            <a:avLst/>
            <a:gdLst>
              <a:gd name="T0" fmla="*/ 2147483647 w 813"/>
              <a:gd name="T1" fmla="*/ 0 h 373"/>
              <a:gd name="T2" fmla="*/ 0 w 813"/>
              <a:gd name="T3" fmla="*/ 2147483647 h 373"/>
              <a:gd name="T4" fmla="*/ 0 60000 65536"/>
              <a:gd name="T5" fmla="*/ 0 60000 65536"/>
              <a:gd name="T6" fmla="*/ 0 w 813"/>
              <a:gd name="T7" fmla="*/ 0 h 373"/>
              <a:gd name="T8" fmla="*/ 813 w 813"/>
              <a:gd name="T9" fmla="*/ 373 h 37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3" h="373">
                <a:moveTo>
                  <a:pt x="813" y="0"/>
                </a:moveTo>
                <a:lnTo>
                  <a:pt x="0" y="373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</p:spPr>
        <p:txBody>
          <a:bodyPr lIns="36000" tIns="0" bIns="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1416" name="Freeform 39"/>
          <p:cNvSpPr>
            <a:spLocks/>
          </p:cNvSpPr>
          <p:nvPr/>
        </p:nvSpPr>
        <p:spPr bwMode="auto">
          <a:xfrm>
            <a:off x="5221412" y="3135214"/>
            <a:ext cx="879475" cy="858837"/>
          </a:xfrm>
          <a:custGeom>
            <a:avLst/>
            <a:gdLst>
              <a:gd name="T0" fmla="*/ 0 w 702"/>
              <a:gd name="T1" fmla="*/ 0 h 358"/>
              <a:gd name="T2" fmla="*/ 2147483647 w 702"/>
              <a:gd name="T3" fmla="*/ 2147483647 h 358"/>
              <a:gd name="T4" fmla="*/ 0 60000 65536"/>
              <a:gd name="T5" fmla="*/ 0 60000 65536"/>
              <a:gd name="T6" fmla="*/ 0 w 702"/>
              <a:gd name="T7" fmla="*/ 0 h 358"/>
              <a:gd name="T8" fmla="*/ 702 w 702"/>
              <a:gd name="T9" fmla="*/ 358 h 3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02" h="358">
                <a:moveTo>
                  <a:pt x="0" y="0"/>
                </a:moveTo>
                <a:lnTo>
                  <a:pt x="702" y="358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</p:spPr>
        <p:txBody>
          <a:bodyPr lIns="36000" tIns="0" bIns="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1417" name="Freeform 40"/>
          <p:cNvSpPr>
            <a:spLocks/>
          </p:cNvSpPr>
          <p:nvPr/>
        </p:nvSpPr>
        <p:spPr bwMode="auto">
          <a:xfrm flipH="1">
            <a:off x="4705474" y="3108226"/>
            <a:ext cx="44450" cy="885825"/>
          </a:xfrm>
          <a:custGeom>
            <a:avLst/>
            <a:gdLst>
              <a:gd name="T0" fmla="*/ 0 w 1"/>
              <a:gd name="T1" fmla="*/ 0 h 420"/>
              <a:gd name="T2" fmla="*/ 0 w 1"/>
              <a:gd name="T3" fmla="*/ 2147483647 h 420"/>
              <a:gd name="T4" fmla="*/ 0 60000 65536"/>
              <a:gd name="T5" fmla="*/ 0 60000 65536"/>
              <a:gd name="T6" fmla="*/ 0 w 1"/>
              <a:gd name="T7" fmla="*/ 0 h 420"/>
              <a:gd name="T8" fmla="*/ 1 w 1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20">
                <a:moveTo>
                  <a:pt x="0" y="0"/>
                </a:moveTo>
                <a:lnTo>
                  <a:pt x="0" y="420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</p:spPr>
        <p:txBody>
          <a:bodyPr lIns="36000" tIns="0" bIns="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1418" name="Text Box 42"/>
          <p:cNvSpPr txBox="1">
            <a:spLocks noChangeArrowheads="1"/>
          </p:cNvSpPr>
          <p:nvPr/>
        </p:nvSpPr>
        <p:spPr bwMode="auto">
          <a:xfrm>
            <a:off x="441226" y="620713"/>
            <a:ext cx="211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0000CC"/>
                </a:solidFill>
                <a:latin typeface="Times New Roman" pitchFamily="18" charset="0"/>
              </a:rPr>
              <a:t>B</a:t>
            </a:r>
            <a:r>
              <a:rPr lang="zh-CN" altLang="en-US" sz="3200" b="1" baseline="-25000" dirty="0" smtClean="0">
                <a:solidFill>
                  <a:srgbClr val="0000CC"/>
                </a:solidFill>
                <a:latin typeface="Times New Roman" pitchFamily="18" charset="0"/>
              </a:rPr>
              <a:t>－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itchFamily="18" charset="0"/>
              </a:rPr>
              <a:t>树示例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746999" y="4865589"/>
            <a:ext cx="2003425" cy="388937"/>
            <a:chOff x="4328" y="3229"/>
            <a:chExt cx="1262" cy="245"/>
          </a:xfrm>
        </p:grpSpPr>
        <p:sp>
          <p:nvSpPr>
            <p:cNvPr id="101439" name="Text Box 44"/>
            <p:cNvSpPr txBox="1">
              <a:spLocks noChangeArrowheads="1"/>
            </p:cNvSpPr>
            <p:nvPr/>
          </p:nvSpPr>
          <p:spPr bwMode="auto">
            <a:xfrm>
              <a:off x="4720" y="3229"/>
              <a:ext cx="870" cy="2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叶子结点</a:t>
              </a:r>
            </a:p>
          </p:txBody>
        </p:sp>
        <p:sp>
          <p:nvSpPr>
            <p:cNvPr id="101440" name="Line 45"/>
            <p:cNvSpPr>
              <a:spLocks noChangeShapeType="1"/>
            </p:cNvSpPr>
            <p:nvPr/>
          </p:nvSpPr>
          <p:spPr bwMode="auto">
            <a:xfrm>
              <a:off x="4328" y="3389"/>
              <a:ext cx="368" cy="0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prstDash val="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6816849" y="5329139"/>
            <a:ext cx="2205038" cy="785812"/>
            <a:chOff x="4372" y="3521"/>
            <a:chExt cx="1389" cy="495"/>
          </a:xfrm>
        </p:grpSpPr>
        <p:sp>
          <p:nvSpPr>
            <p:cNvPr id="101437" name="AutoShape 47"/>
            <p:cNvSpPr>
              <a:spLocks noChangeArrowheads="1"/>
            </p:cNvSpPr>
            <p:nvPr/>
          </p:nvSpPr>
          <p:spPr bwMode="auto">
            <a:xfrm>
              <a:off x="5063" y="3521"/>
              <a:ext cx="170" cy="199"/>
            </a:xfrm>
            <a:prstGeom prst="downArrow">
              <a:avLst>
                <a:gd name="adj1" fmla="val 50000"/>
                <a:gd name="adj2" fmla="val 29265"/>
              </a:avLst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1438" name="Text Box 48"/>
            <p:cNvSpPr txBox="1">
              <a:spLocks noChangeArrowheads="1"/>
            </p:cNvSpPr>
            <p:nvPr/>
          </p:nvSpPr>
          <p:spPr bwMode="auto">
            <a:xfrm>
              <a:off x="4372" y="3771"/>
              <a:ext cx="1389" cy="2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查找失败的结点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6743824" y="4076601"/>
            <a:ext cx="2006600" cy="412750"/>
            <a:chOff x="4326" y="2732"/>
            <a:chExt cx="1264" cy="260"/>
          </a:xfrm>
        </p:grpSpPr>
        <p:sp>
          <p:nvSpPr>
            <p:cNvPr id="101435" name="Text Box 50"/>
            <p:cNvSpPr txBox="1">
              <a:spLocks noChangeArrowheads="1"/>
            </p:cNvSpPr>
            <p:nvPr/>
          </p:nvSpPr>
          <p:spPr bwMode="auto">
            <a:xfrm>
              <a:off x="4720" y="2732"/>
              <a:ext cx="870" cy="26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终端结点</a:t>
              </a:r>
            </a:p>
          </p:txBody>
        </p:sp>
        <p:sp>
          <p:nvSpPr>
            <p:cNvPr id="101436" name="Line 51"/>
            <p:cNvSpPr>
              <a:spLocks noChangeShapeType="1"/>
            </p:cNvSpPr>
            <p:nvPr/>
          </p:nvSpPr>
          <p:spPr bwMode="auto">
            <a:xfrm>
              <a:off x="4326" y="2869"/>
              <a:ext cx="368" cy="0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prstDash val="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7231187" y="3200301"/>
            <a:ext cx="1604962" cy="809625"/>
            <a:chOff x="4633" y="2180"/>
            <a:chExt cx="1011" cy="510"/>
          </a:xfrm>
        </p:grpSpPr>
        <p:sp>
          <p:nvSpPr>
            <p:cNvPr id="101433" name="AutoShape 53"/>
            <p:cNvSpPr>
              <a:spLocks noChangeArrowheads="1"/>
            </p:cNvSpPr>
            <p:nvPr/>
          </p:nvSpPr>
          <p:spPr bwMode="auto">
            <a:xfrm>
              <a:off x="5038" y="2492"/>
              <a:ext cx="170" cy="198"/>
            </a:xfrm>
            <a:prstGeom prst="upArrow">
              <a:avLst>
                <a:gd name="adj1" fmla="val 50000"/>
                <a:gd name="adj2" fmla="val 29118"/>
              </a:avLst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1434" name="Text Box 54"/>
            <p:cNvSpPr txBox="1">
              <a:spLocks noChangeArrowheads="1"/>
            </p:cNvSpPr>
            <p:nvPr/>
          </p:nvSpPr>
          <p:spPr bwMode="auto">
            <a:xfrm>
              <a:off x="4633" y="2180"/>
              <a:ext cx="1011" cy="26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在同一层上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5169024" y="5733951"/>
            <a:ext cx="1503363" cy="388938"/>
            <a:chOff x="3334" y="3776"/>
            <a:chExt cx="947" cy="245"/>
          </a:xfrm>
        </p:grpSpPr>
        <p:sp>
          <p:nvSpPr>
            <p:cNvPr id="101431" name="AutoShape 56"/>
            <p:cNvSpPr>
              <a:spLocks noChangeArrowheads="1"/>
            </p:cNvSpPr>
            <p:nvPr/>
          </p:nvSpPr>
          <p:spPr bwMode="auto">
            <a:xfrm>
              <a:off x="4026" y="3804"/>
              <a:ext cx="255" cy="170"/>
            </a:xfrm>
            <a:prstGeom prst="lef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1432" name="Text Box 57"/>
            <p:cNvSpPr txBox="1">
              <a:spLocks noChangeArrowheads="1"/>
            </p:cNvSpPr>
            <p:nvPr/>
          </p:nvSpPr>
          <p:spPr bwMode="auto">
            <a:xfrm>
              <a:off x="3334" y="3776"/>
              <a:ext cx="623" cy="2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latin typeface="Times New Roman" pitchFamily="18" charset="0"/>
                </a:rPr>
                <a:t>外结点</a:t>
              </a: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5483349" y="2493864"/>
            <a:ext cx="927100" cy="1125537"/>
            <a:chOff x="3532" y="1735"/>
            <a:chExt cx="584" cy="709"/>
          </a:xfrm>
        </p:grpSpPr>
        <p:sp>
          <p:nvSpPr>
            <p:cNvPr id="101429" name="Rectangle 59"/>
            <p:cNvSpPr>
              <a:spLocks noChangeArrowheads="1"/>
            </p:cNvSpPr>
            <p:nvPr/>
          </p:nvSpPr>
          <p:spPr bwMode="auto">
            <a:xfrm>
              <a:off x="3532" y="1735"/>
              <a:ext cx="584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</a:rPr>
                <a:t>指针</a:t>
              </a:r>
            </a:p>
          </p:txBody>
        </p:sp>
        <p:sp>
          <p:nvSpPr>
            <p:cNvPr id="101430" name="Line 60"/>
            <p:cNvSpPr>
              <a:spLocks noChangeShapeType="1"/>
            </p:cNvSpPr>
            <p:nvPr/>
          </p:nvSpPr>
          <p:spPr bwMode="auto">
            <a:xfrm flipV="1">
              <a:off x="3787" y="2075"/>
              <a:ext cx="0" cy="369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4051424" y="1412776"/>
            <a:ext cx="3784600" cy="1011238"/>
            <a:chOff x="2630" y="1054"/>
            <a:chExt cx="2384" cy="637"/>
          </a:xfrm>
        </p:grpSpPr>
        <p:sp>
          <p:nvSpPr>
            <p:cNvPr id="101427" name="Rectangle 62"/>
            <p:cNvSpPr>
              <a:spLocks noChangeArrowheads="1"/>
            </p:cNvSpPr>
            <p:nvPr/>
          </p:nvSpPr>
          <p:spPr bwMode="auto">
            <a:xfrm>
              <a:off x="2630" y="1054"/>
              <a:ext cx="2384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  <a:latin typeface="宋体" charset="-122"/>
                </a:rPr>
                <a:t>包含其子女结点的块号</a:t>
              </a:r>
            </a:p>
          </p:txBody>
        </p:sp>
        <p:sp>
          <p:nvSpPr>
            <p:cNvPr id="101428" name="AutoShape 63"/>
            <p:cNvSpPr>
              <a:spLocks noChangeArrowheads="1"/>
            </p:cNvSpPr>
            <p:nvPr/>
          </p:nvSpPr>
          <p:spPr bwMode="auto">
            <a:xfrm>
              <a:off x="3730" y="1435"/>
              <a:ext cx="200" cy="256"/>
            </a:xfrm>
            <a:prstGeom prst="upArrow">
              <a:avLst>
                <a:gd name="adj1" fmla="val 50000"/>
                <a:gd name="adj2" fmla="val 32000"/>
              </a:avLst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0000CC"/>
                </a:solidFill>
                <a:ea typeface="华文行楷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B-</a:t>
            </a:r>
            <a:r>
              <a:rPr lang="zh-CN" altLang="en-US" dirty="0" smtClean="0"/>
              <a:t>树示例</a:t>
            </a:r>
            <a:endParaRPr lang="zh-CN" altLang="en-US" dirty="0"/>
          </a:p>
        </p:txBody>
      </p:sp>
      <p:sp>
        <p:nvSpPr>
          <p:cNvPr id="4" name="Rectangle 1026"/>
          <p:cNvSpPr txBox="1">
            <a:spLocks noRot="1" noChangeArrowheads="1"/>
          </p:cNvSpPr>
          <p:nvPr/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aphicFrame>
        <p:nvGraphicFramePr>
          <p:cNvPr id="5" name="Group 1027"/>
          <p:cNvGraphicFramePr>
            <a:graphicFrameLocks noGrp="1"/>
          </p:cNvGraphicFramePr>
          <p:nvPr/>
        </p:nvGraphicFramePr>
        <p:xfrm>
          <a:off x="3333750" y="1295400"/>
          <a:ext cx="1981200" cy="426720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  <a:gridCol w="495300"/>
                <a:gridCol w="495300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57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757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757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757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757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757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757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757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757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757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039"/>
          <p:cNvGraphicFramePr>
            <a:graphicFrameLocks noGrp="1"/>
          </p:cNvGraphicFramePr>
          <p:nvPr/>
        </p:nvGraphicFramePr>
        <p:xfrm>
          <a:off x="1657350" y="2209800"/>
          <a:ext cx="1981200" cy="457200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  <a:gridCol w="495300"/>
                <a:gridCol w="495300"/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978272"/>
              </p:ext>
            </p:extLst>
          </p:nvPr>
        </p:nvGraphicFramePr>
        <p:xfrm>
          <a:off x="4552950" y="2209800"/>
          <a:ext cx="3043386" cy="457200"/>
        </p:xfrm>
        <a:graphic>
          <a:graphicData uri="http://schemas.openxmlformats.org/drawingml/2006/table">
            <a:tbl>
              <a:tblPr/>
              <a:tblGrid>
                <a:gridCol w="507231"/>
                <a:gridCol w="507231"/>
                <a:gridCol w="507231"/>
                <a:gridCol w="507231"/>
                <a:gridCol w="507231"/>
                <a:gridCol w="507231"/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199"/>
          <p:cNvGraphicFramePr>
            <a:graphicFrameLocks noGrp="1"/>
          </p:cNvGraphicFramePr>
          <p:nvPr/>
        </p:nvGraphicFramePr>
        <p:xfrm>
          <a:off x="827585" y="3429000"/>
          <a:ext cx="1368245" cy="365760"/>
        </p:xfrm>
        <a:graphic>
          <a:graphicData uri="http://schemas.openxmlformats.org/drawingml/2006/table">
            <a:tbl>
              <a:tblPr/>
              <a:tblGrid>
                <a:gridCol w="377900"/>
                <a:gridCol w="283868"/>
                <a:gridCol w="473705"/>
                <a:gridCol w="232772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14047"/>
              </p:ext>
            </p:extLst>
          </p:nvPr>
        </p:nvGraphicFramePr>
        <p:xfrm>
          <a:off x="2343150" y="3429000"/>
          <a:ext cx="1224280" cy="381000"/>
        </p:xfrm>
        <a:graphic>
          <a:graphicData uri="http://schemas.openxmlformats.org/drawingml/2006/table">
            <a:tbl>
              <a:tblPr/>
              <a:tblGrid>
                <a:gridCol w="338138"/>
                <a:gridCol w="254000"/>
                <a:gridCol w="423862"/>
                <a:gridCol w="208280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03618"/>
              </p:ext>
            </p:extLst>
          </p:nvPr>
        </p:nvGraphicFramePr>
        <p:xfrm>
          <a:off x="3790950" y="3429000"/>
          <a:ext cx="1224280" cy="381000"/>
        </p:xfrm>
        <a:graphic>
          <a:graphicData uri="http://schemas.openxmlformats.org/drawingml/2006/table">
            <a:tbl>
              <a:tblPr/>
              <a:tblGrid>
                <a:gridCol w="338138"/>
                <a:gridCol w="254000"/>
                <a:gridCol w="423862"/>
                <a:gridCol w="208280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1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46308"/>
              </p:ext>
            </p:extLst>
          </p:nvPr>
        </p:nvGraphicFramePr>
        <p:xfrm>
          <a:off x="7448550" y="3429000"/>
          <a:ext cx="1224280" cy="381000"/>
        </p:xfrm>
        <a:graphic>
          <a:graphicData uri="http://schemas.openxmlformats.org/drawingml/2006/table">
            <a:tbl>
              <a:tblPr/>
              <a:tblGrid>
                <a:gridCol w="338138"/>
                <a:gridCol w="254000"/>
                <a:gridCol w="423862"/>
                <a:gridCol w="208280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1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29605"/>
              </p:ext>
            </p:extLst>
          </p:nvPr>
        </p:nvGraphicFramePr>
        <p:xfrm>
          <a:off x="5162550" y="3429000"/>
          <a:ext cx="2057400" cy="381000"/>
        </p:xfrm>
        <a:graphic>
          <a:graphicData uri="http://schemas.openxmlformats.org/drawingml/2006/table">
            <a:tbl>
              <a:tblPr/>
              <a:tblGrid>
                <a:gridCol w="365125"/>
                <a:gridCol w="274638"/>
                <a:gridCol w="457200"/>
                <a:gridCol w="219075"/>
                <a:gridCol w="412750"/>
                <a:gridCol w="328612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Line 1131"/>
          <p:cNvSpPr>
            <a:spLocks noChangeShapeType="1"/>
          </p:cNvSpPr>
          <p:nvPr/>
        </p:nvSpPr>
        <p:spPr bwMode="auto">
          <a:xfrm flipH="1">
            <a:off x="2724150" y="1676400"/>
            <a:ext cx="1371600" cy="5334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1132"/>
          <p:cNvSpPr>
            <a:spLocks noChangeShapeType="1"/>
          </p:cNvSpPr>
          <p:nvPr/>
        </p:nvSpPr>
        <p:spPr bwMode="auto">
          <a:xfrm>
            <a:off x="5086350" y="1676400"/>
            <a:ext cx="685800" cy="5334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Line 1133"/>
          <p:cNvSpPr>
            <a:spLocks noChangeShapeType="1"/>
          </p:cNvSpPr>
          <p:nvPr/>
        </p:nvSpPr>
        <p:spPr bwMode="auto">
          <a:xfrm flipH="1">
            <a:off x="1657350" y="2590800"/>
            <a:ext cx="685800" cy="8382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Line 1134"/>
          <p:cNvSpPr>
            <a:spLocks noChangeShapeType="1"/>
          </p:cNvSpPr>
          <p:nvPr/>
        </p:nvSpPr>
        <p:spPr bwMode="auto">
          <a:xfrm flipH="1">
            <a:off x="3105150" y="2590800"/>
            <a:ext cx="152400" cy="8382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Line 1135"/>
          <p:cNvSpPr>
            <a:spLocks noChangeShapeType="1"/>
          </p:cNvSpPr>
          <p:nvPr/>
        </p:nvSpPr>
        <p:spPr bwMode="auto">
          <a:xfrm flipH="1">
            <a:off x="4476750" y="2590800"/>
            <a:ext cx="685800" cy="8382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1136"/>
          <p:cNvSpPr>
            <a:spLocks noChangeShapeType="1"/>
          </p:cNvSpPr>
          <p:nvPr/>
        </p:nvSpPr>
        <p:spPr bwMode="auto">
          <a:xfrm flipH="1">
            <a:off x="5924550" y="2636912"/>
            <a:ext cx="303634" cy="792088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1137"/>
          <p:cNvSpPr>
            <a:spLocks noChangeShapeType="1"/>
          </p:cNvSpPr>
          <p:nvPr/>
        </p:nvSpPr>
        <p:spPr bwMode="auto">
          <a:xfrm>
            <a:off x="7308304" y="2564904"/>
            <a:ext cx="673646" cy="864096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 Box 1138"/>
          <p:cNvSpPr txBox="1">
            <a:spLocks noChangeArrowheads="1"/>
          </p:cNvSpPr>
          <p:nvPr/>
        </p:nvSpPr>
        <p:spPr bwMode="auto">
          <a:xfrm>
            <a:off x="1270000" y="4364038"/>
            <a:ext cx="311150" cy="523220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21" name="Line 1139"/>
          <p:cNvSpPr>
            <a:spLocks noChangeShapeType="1"/>
          </p:cNvSpPr>
          <p:nvPr/>
        </p:nvSpPr>
        <p:spPr bwMode="auto">
          <a:xfrm>
            <a:off x="1428750" y="3657600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 Box 1140"/>
          <p:cNvSpPr txBox="1">
            <a:spLocks noChangeArrowheads="1"/>
          </p:cNvSpPr>
          <p:nvPr/>
        </p:nvSpPr>
        <p:spPr bwMode="auto">
          <a:xfrm>
            <a:off x="1885950" y="4364038"/>
            <a:ext cx="311150" cy="523220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23" name="Line 1141"/>
          <p:cNvSpPr>
            <a:spLocks noChangeShapeType="1"/>
          </p:cNvSpPr>
          <p:nvPr/>
        </p:nvSpPr>
        <p:spPr bwMode="auto">
          <a:xfrm>
            <a:off x="2044700" y="3657600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 Box 1142"/>
          <p:cNvSpPr txBox="1">
            <a:spLocks noChangeArrowheads="1"/>
          </p:cNvSpPr>
          <p:nvPr/>
        </p:nvSpPr>
        <p:spPr bwMode="auto">
          <a:xfrm>
            <a:off x="2647950" y="4364038"/>
            <a:ext cx="311150" cy="523220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25" name="Line 1143"/>
          <p:cNvSpPr>
            <a:spLocks noChangeShapeType="1"/>
          </p:cNvSpPr>
          <p:nvPr/>
        </p:nvSpPr>
        <p:spPr bwMode="auto">
          <a:xfrm>
            <a:off x="2806700" y="3657600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ext Box 1144"/>
          <p:cNvSpPr txBox="1">
            <a:spLocks noChangeArrowheads="1"/>
          </p:cNvSpPr>
          <p:nvPr/>
        </p:nvSpPr>
        <p:spPr bwMode="auto">
          <a:xfrm>
            <a:off x="3327400" y="4364038"/>
            <a:ext cx="311150" cy="523220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27" name="Line 1145"/>
          <p:cNvSpPr>
            <a:spLocks noChangeShapeType="1"/>
          </p:cNvSpPr>
          <p:nvPr/>
        </p:nvSpPr>
        <p:spPr bwMode="auto">
          <a:xfrm>
            <a:off x="3486150" y="3657600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Text Box 1146"/>
          <p:cNvSpPr txBox="1">
            <a:spLocks noChangeArrowheads="1"/>
          </p:cNvSpPr>
          <p:nvPr/>
        </p:nvSpPr>
        <p:spPr bwMode="auto">
          <a:xfrm>
            <a:off x="4089400" y="4364038"/>
            <a:ext cx="311150" cy="523220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29" name="Line 1147"/>
          <p:cNvSpPr>
            <a:spLocks noChangeShapeType="1"/>
          </p:cNvSpPr>
          <p:nvPr/>
        </p:nvSpPr>
        <p:spPr bwMode="auto">
          <a:xfrm>
            <a:off x="4248150" y="3657600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Text Box 1148"/>
          <p:cNvSpPr txBox="1">
            <a:spLocks noChangeArrowheads="1"/>
          </p:cNvSpPr>
          <p:nvPr/>
        </p:nvSpPr>
        <p:spPr bwMode="auto">
          <a:xfrm>
            <a:off x="4775200" y="4364038"/>
            <a:ext cx="311150" cy="523220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31" name="Line 1149"/>
          <p:cNvSpPr>
            <a:spLocks noChangeShapeType="1"/>
          </p:cNvSpPr>
          <p:nvPr/>
        </p:nvSpPr>
        <p:spPr bwMode="auto">
          <a:xfrm>
            <a:off x="4933950" y="3657600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ext Box 1150"/>
          <p:cNvSpPr txBox="1">
            <a:spLocks noChangeArrowheads="1"/>
          </p:cNvSpPr>
          <p:nvPr/>
        </p:nvSpPr>
        <p:spPr bwMode="auto">
          <a:xfrm>
            <a:off x="5537200" y="4364038"/>
            <a:ext cx="311150" cy="523220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33" name="Line 1151"/>
          <p:cNvSpPr>
            <a:spLocks noChangeShapeType="1"/>
          </p:cNvSpPr>
          <p:nvPr/>
        </p:nvSpPr>
        <p:spPr bwMode="auto">
          <a:xfrm>
            <a:off x="5695950" y="3657600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 Box 1152"/>
          <p:cNvSpPr txBox="1">
            <a:spLocks noChangeArrowheads="1"/>
          </p:cNvSpPr>
          <p:nvPr/>
        </p:nvSpPr>
        <p:spPr bwMode="auto">
          <a:xfrm>
            <a:off x="6229350" y="4364038"/>
            <a:ext cx="311150" cy="523220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35" name="Line 1153"/>
          <p:cNvSpPr>
            <a:spLocks noChangeShapeType="1"/>
          </p:cNvSpPr>
          <p:nvPr/>
        </p:nvSpPr>
        <p:spPr bwMode="auto">
          <a:xfrm>
            <a:off x="6388100" y="3657600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Text Box 1154"/>
          <p:cNvSpPr txBox="1">
            <a:spLocks noChangeArrowheads="1"/>
          </p:cNvSpPr>
          <p:nvPr/>
        </p:nvSpPr>
        <p:spPr bwMode="auto">
          <a:xfrm>
            <a:off x="6908800" y="4364038"/>
            <a:ext cx="311150" cy="523220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37" name="Line 1155"/>
          <p:cNvSpPr>
            <a:spLocks noChangeShapeType="1"/>
          </p:cNvSpPr>
          <p:nvPr/>
        </p:nvSpPr>
        <p:spPr bwMode="auto">
          <a:xfrm>
            <a:off x="7067550" y="3657600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Text Box 1156"/>
          <p:cNvSpPr txBox="1">
            <a:spLocks noChangeArrowheads="1"/>
          </p:cNvSpPr>
          <p:nvPr/>
        </p:nvSpPr>
        <p:spPr bwMode="auto">
          <a:xfrm>
            <a:off x="7753350" y="4364038"/>
            <a:ext cx="311150" cy="523220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39" name="Line 1157"/>
          <p:cNvSpPr>
            <a:spLocks noChangeShapeType="1"/>
          </p:cNvSpPr>
          <p:nvPr/>
        </p:nvSpPr>
        <p:spPr bwMode="auto">
          <a:xfrm>
            <a:off x="7912100" y="3657600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Text Box 1158"/>
          <p:cNvSpPr txBox="1">
            <a:spLocks noChangeArrowheads="1"/>
          </p:cNvSpPr>
          <p:nvPr/>
        </p:nvSpPr>
        <p:spPr bwMode="auto">
          <a:xfrm>
            <a:off x="8432800" y="4364038"/>
            <a:ext cx="311150" cy="523220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41" name="Line 1159"/>
          <p:cNvSpPr>
            <a:spLocks noChangeShapeType="1"/>
          </p:cNvSpPr>
          <p:nvPr/>
        </p:nvSpPr>
        <p:spPr bwMode="auto">
          <a:xfrm>
            <a:off x="8591550" y="3657600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682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B-</a:t>
            </a:r>
            <a:r>
              <a:rPr lang="zh-CN" altLang="en-US" dirty="0" smtClean="0"/>
              <a:t>树的特点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平衡、有序、多路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所有叶子结点均在同一层次，这体现出其平衡的特点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树中每个结点中的关键字都是有序的，且关键字</a:t>
            </a:r>
            <a:r>
              <a:rPr lang="en-US" altLang="zh-CN" dirty="0" smtClean="0"/>
              <a:t>K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“左子树”中的关键字均小于</a:t>
            </a:r>
            <a:r>
              <a:rPr lang="en-US" altLang="zh-CN" dirty="0"/>
              <a:t>K</a:t>
            </a:r>
            <a:r>
              <a:rPr lang="en-US" altLang="zh-CN" i="1" baseline="-25000" dirty="0"/>
              <a:t>i</a:t>
            </a:r>
            <a:r>
              <a:rPr lang="en-US" altLang="zh-CN" sz="3200" i="1" baseline="-25000" dirty="0"/>
              <a:t> </a:t>
            </a:r>
            <a:r>
              <a:rPr lang="en-US" altLang="zh-CN" sz="3200" i="1" baseline="-25000" dirty="0" smtClean="0">
                <a:solidFill>
                  <a:srgbClr val="0000FF"/>
                </a:solidFill>
                <a:cs typeface="+mn-cs"/>
              </a:rPr>
              <a:t> </a:t>
            </a:r>
            <a:r>
              <a:rPr lang="zh-CN" altLang="en-US" dirty="0" smtClean="0"/>
              <a:t>，而其“右子树”中的关键字均大于</a:t>
            </a:r>
            <a:r>
              <a:rPr lang="en-US" altLang="zh-CN" dirty="0" smtClean="0"/>
              <a:t>K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，这体现出其有序的特点。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除叶子结点外，有的结点中有一个关键字，两颗子树，有的结点中有两个关键字，三颗子树，这体现出其多路的特点。</a:t>
            </a:r>
            <a:endParaRPr lang="en-US" altLang="zh-CN" dirty="0" smtClean="0"/>
          </a:p>
          <a:p>
            <a:pPr lvl="3"/>
            <a:r>
              <a:rPr lang="en-US" altLang="zh-CN" sz="2800" dirty="0">
                <a:solidFill>
                  <a:srgbClr val="3333FF"/>
                </a:solidFill>
              </a:rPr>
              <a:t>3</a:t>
            </a:r>
            <a:r>
              <a:rPr lang="zh-CN" altLang="en-US" sz="2800" dirty="0">
                <a:solidFill>
                  <a:srgbClr val="3333FF"/>
                </a:solidFill>
              </a:rPr>
              <a:t>阶</a:t>
            </a:r>
            <a:r>
              <a:rPr lang="en-US" altLang="zh-CN" sz="2800" dirty="0">
                <a:solidFill>
                  <a:srgbClr val="3333FF"/>
                </a:solidFill>
              </a:rPr>
              <a:t>B</a:t>
            </a:r>
            <a:r>
              <a:rPr lang="zh-CN" altLang="en-US" sz="2800" dirty="0">
                <a:solidFill>
                  <a:srgbClr val="3333FF"/>
                </a:solidFill>
              </a:rPr>
              <a:t>－</a:t>
            </a:r>
            <a:r>
              <a:rPr lang="zh-CN" altLang="en-US" sz="2800" dirty="0" smtClean="0">
                <a:solidFill>
                  <a:srgbClr val="3333FF"/>
                </a:solidFill>
              </a:rPr>
              <a:t>树又称为</a:t>
            </a:r>
            <a:r>
              <a:rPr lang="en-US" altLang="zh-CN" sz="2800" dirty="0" smtClean="0">
                <a:solidFill>
                  <a:srgbClr val="3333FF"/>
                </a:solidFill>
              </a:rPr>
              <a:t>2-3</a:t>
            </a:r>
            <a:r>
              <a:rPr lang="zh-CN" altLang="en-US" sz="2800" dirty="0" smtClean="0">
                <a:solidFill>
                  <a:srgbClr val="3333FF"/>
                </a:solidFill>
              </a:rPr>
              <a:t>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64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二叉排序树</a:t>
            </a:r>
            <a:r>
              <a:rPr lang="zh-CN" altLang="en-US" dirty="0" smtClean="0"/>
              <a:t>的插入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根据动态查找表的定义，“插入”操作在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查找不成功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时才进行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lvl="1"/>
            <a:r>
              <a:rPr lang="zh-CN" altLang="en-US" dirty="0">
                <a:ea typeface="楷体_GB2312" pitchFamily="49" charset="-122"/>
              </a:rPr>
              <a:t>若二叉排序树为空树，则新插入的结点为</a:t>
            </a:r>
            <a:r>
              <a:rPr lang="zh-CN" altLang="en-US" dirty="0">
                <a:solidFill>
                  <a:srgbClr val="0000CC"/>
                </a:solidFill>
                <a:ea typeface="楷体_GB2312" pitchFamily="49" charset="-122"/>
              </a:rPr>
              <a:t>新的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根</a:t>
            </a:r>
            <a:r>
              <a:rPr lang="zh-CN" altLang="en-US" dirty="0">
                <a:solidFill>
                  <a:srgbClr val="0000CC"/>
                </a:solidFill>
                <a:ea typeface="楷体_GB2312" pitchFamily="49" charset="-122"/>
              </a:rPr>
              <a:t>结点</a:t>
            </a:r>
            <a:r>
              <a:rPr lang="zh-CN" altLang="en-US" dirty="0">
                <a:ea typeface="楷体_GB2312" pitchFamily="49" charset="-122"/>
              </a:rPr>
              <a:t>；否则，新插入的结点必为一个</a:t>
            </a:r>
            <a:r>
              <a:rPr lang="zh-CN" altLang="en-US" dirty="0">
                <a:solidFill>
                  <a:srgbClr val="0000CC"/>
                </a:solidFill>
                <a:ea typeface="楷体_GB2312" pitchFamily="49" charset="-122"/>
              </a:rPr>
              <a:t>新的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叶子</a:t>
            </a:r>
            <a:r>
              <a:rPr lang="zh-CN" altLang="en-US" dirty="0">
                <a:solidFill>
                  <a:srgbClr val="0000CC"/>
                </a:solidFill>
                <a:ea typeface="楷体_GB2312" pitchFamily="49" charset="-122"/>
              </a:rPr>
              <a:t>结点</a:t>
            </a:r>
            <a:r>
              <a:rPr lang="zh-CN" altLang="en-US" dirty="0">
                <a:ea typeface="楷体_GB2312" pitchFamily="49" charset="-122"/>
              </a:rPr>
              <a:t>，其</a:t>
            </a:r>
            <a:r>
              <a:rPr lang="zh-CN" altLang="en-US" dirty="0">
                <a:solidFill>
                  <a:srgbClr val="CC00CC"/>
                </a:solidFill>
                <a:ea typeface="楷体_GB2312" pitchFamily="49" charset="-122"/>
              </a:rPr>
              <a:t>插入位置</a:t>
            </a:r>
            <a:r>
              <a:rPr lang="zh-CN" altLang="en-US" dirty="0">
                <a:solidFill>
                  <a:srgbClr val="0000CC"/>
                </a:solidFill>
                <a:ea typeface="楷体_GB2312" pitchFamily="49" charset="-122"/>
              </a:rPr>
              <a:t>由查找过程得到</a:t>
            </a:r>
            <a:r>
              <a:rPr lang="zh-CN" altLang="en-US" dirty="0" smtClean="0">
                <a:ea typeface="楷体_GB2312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4" name="Rectangle 77"/>
          <p:cNvSpPr>
            <a:spLocks noChangeArrowheads="1"/>
          </p:cNvSpPr>
          <p:nvPr/>
        </p:nvSpPr>
        <p:spPr bwMode="auto">
          <a:xfrm>
            <a:off x="1115616" y="4469358"/>
            <a:ext cx="7632848" cy="8318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marL="342900" indent="-342900" algn="just"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z="3200" b="1" kern="0" dirty="0" smtClean="0">
                <a:solidFill>
                  <a:srgbClr val="0000FF"/>
                </a:solidFill>
                <a:latin typeface="楷体_GB2312" pitchFamily="49" charset="-122"/>
              </a:rPr>
              <a:t>若树非空，插入的元素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楷体_GB2312" pitchFamily="49" charset="-122"/>
              </a:rPr>
              <a:t>一定在</a:t>
            </a:r>
            <a:r>
              <a:rPr lang="zh-CN" altLang="zh-CN" sz="4000" b="1" kern="0" dirty="0" smtClean="0">
                <a:solidFill>
                  <a:srgbClr val="080808"/>
                </a:solidFill>
                <a:latin typeface="楷体_GB2312" pitchFamily="49" charset="-122"/>
              </a:rPr>
              <a:t>叶结点上</a:t>
            </a:r>
            <a:endParaRPr lang="en-US" altLang="zh-CN" sz="4000" kern="0" dirty="0" smtClean="0">
              <a:solidFill>
                <a:srgbClr val="080808"/>
              </a:solidFill>
              <a:latin typeface="楷体_GB2312" pitchFamily="49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343572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 smtClean="0"/>
              <a:t>树的存储结构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7056" y="1838270"/>
            <a:ext cx="8496944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 smtClean="0"/>
              <a:t>#define </a:t>
            </a:r>
            <a:r>
              <a:rPr lang="en-US" altLang="zh-CN" sz="2400" dirty="0" smtClean="0"/>
              <a:t>m 3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err="1" smtClean="0"/>
              <a:t>typedef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/>
              <a:t>struct</a:t>
            </a:r>
            <a:r>
              <a:rPr lang="en-US" altLang="zh-CN" sz="2400" b="1" dirty="0"/>
              <a:t> </a:t>
            </a:r>
            <a:r>
              <a:rPr lang="en-US" altLang="zh-CN" sz="2400" dirty="0" err="1"/>
              <a:t>BTNode</a:t>
            </a:r>
            <a:r>
              <a:rPr lang="en-US" altLang="zh-CN" sz="2400" dirty="0"/>
              <a:t> {</a:t>
            </a:r>
          </a:p>
          <a:p>
            <a:pPr>
              <a:spcBef>
                <a:spcPts val="600"/>
              </a:spcBef>
            </a:pPr>
            <a:r>
              <a:rPr lang="en-US" altLang="zh-CN" sz="2400" dirty="0"/>
              <a:t>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                   </a:t>
            </a:r>
            <a:r>
              <a:rPr lang="en-US" altLang="zh-CN" sz="2400" dirty="0" err="1"/>
              <a:t>keynum</a:t>
            </a:r>
            <a:r>
              <a:rPr lang="en-US" altLang="zh-CN" sz="2400" dirty="0"/>
              <a:t>;      // </a:t>
            </a:r>
            <a:r>
              <a:rPr lang="zh-CN" altLang="en-US" sz="2400" dirty="0"/>
              <a:t>结点中关键字个数，结点大小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  </a:t>
            </a:r>
            <a:r>
              <a:rPr lang="en-US" altLang="zh-CN" sz="2400" b="1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BTNode</a:t>
            </a:r>
            <a:r>
              <a:rPr lang="en-US" altLang="zh-CN" sz="2400" dirty="0"/>
              <a:t>  *parent;       // </a:t>
            </a:r>
            <a:r>
              <a:rPr lang="zh-CN" altLang="en-US" sz="2400" dirty="0"/>
              <a:t>指向双亲结点的指针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  </a:t>
            </a:r>
            <a:r>
              <a:rPr lang="en-US" altLang="zh-CN" sz="2400" dirty="0" err="1"/>
              <a:t>KeyType</a:t>
            </a:r>
            <a:r>
              <a:rPr lang="en-US" altLang="zh-CN" sz="2400" dirty="0"/>
              <a:t>             key[m+1];  // </a:t>
            </a:r>
            <a:r>
              <a:rPr lang="zh-CN" altLang="en-US" sz="2400" dirty="0"/>
              <a:t>关键字（</a:t>
            </a:r>
            <a:r>
              <a:rPr lang="en-US" altLang="zh-CN" sz="2400" dirty="0"/>
              <a:t>0</a:t>
            </a:r>
            <a:r>
              <a:rPr lang="zh-CN" altLang="en-US" sz="2400" dirty="0"/>
              <a:t>号单元未用）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/>
              <a:t>  </a:t>
            </a:r>
            <a:r>
              <a:rPr lang="en-US" altLang="zh-CN" sz="2400" b="1" dirty="0" err="1"/>
              <a:t>struct</a:t>
            </a:r>
            <a:r>
              <a:rPr lang="en-US" altLang="zh-CN" sz="2400" b="1" dirty="0"/>
              <a:t> </a:t>
            </a:r>
            <a:r>
              <a:rPr lang="en-US" altLang="zh-CN" sz="2400" dirty="0" err="1"/>
              <a:t>BTNode</a:t>
            </a:r>
            <a:r>
              <a:rPr lang="en-US" altLang="zh-CN" sz="2400" dirty="0"/>
              <a:t> 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[m+1];   // </a:t>
            </a:r>
            <a:r>
              <a:rPr lang="zh-CN" altLang="en-US" sz="2400" dirty="0"/>
              <a:t>子树指针向量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  </a:t>
            </a:r>
            <a:r>
              <a:rPr lang="en-US" altLang="zh-CN" sz="2400" dirty="0"/>
              <a:t>Record        *</a:t>
            </a:r>
            <a:r>
              <a:rPr lang="en-US" altLang="zh-CN" sz="2400" dirty="0" err="1"/>
              <a:t>recptr</a:t>
            </a:r>
            <a:r>
              <a:rPr lang="en-US" altLang="zh-CN" sz="2400" dirty="0"/>
              <a:t>[m+1];    // </a:t>
            </a:r>
            <a:r>
              <a:rPr lang="zh-CN" altLang="en-US" sz="2400" dirty="0"/>
              <a:t>记录指针向量（</a:t>
            </a:r>
            <a:r>
              <a:rPr lang="en-US" altLang="zh-CN" sz="2400" dirty="0"/>
              <a:t>0</a:t>
            </a:r>
            <a:r>
              <a:rPr lang="zh-CN" altLang="en-US" sz="2400" dirty="0"/>
              <a:t>号单元不用）</a:t>
            </a:r>
          </a:p>
          <a:p>
            <a:pPr>
              <a:spcBef>
                <a:spcPts val="600"/>
              </a:spcBef>
            </a:pPr>
            <a:r>
              <a:rPr lang="en-US" altLang="zh-CN" sz="2400" dirty="0"/>
              <a:t>} </a:t>
            </a:r>
            <a:r>
              <a:rPr lang="en-US" altLang="zh-CN" sz="2400" dirty="0" err="1"/>
              <a:t>BTNode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BTree</a:t>
            </a:r>
            <a:r>
              <a:rPr lang="en-US" altLang="zh-CN" sz="2400" dirty="0"/>
              <a:t>;                  // </a:t>
            </a:r>
            <a:r>
              <a:rPr lang="en-US" altLang="zh-CN" sz="2400" dirty="0" smtClean="0"/>
              <a:t>B-</a:t>
            </a:r>
            <a:r>
              <a:rPr lang="zh-CN" altLang="en-US" sz="2400" dirty="0" smtClean="0"/>
              <a:t>树</a:t>
            </a:r>
            <a:r>
              <a:rPr lang="zh-CN" altLang="en-US" sz="2400" dirty="0"/>
              <a:t>结点和</a:t>
            </a:r>
            <a:r>
              <a:rPr lang="en-US" altLang="zh-CN" sz="2400" dirty="0" smtClean="0"/>
              <a:t>B-</a:t>
            </a:r>
            <a:r>
              <a:rPr lang="zh-CN" altLang="en-US" sz="2400" dirty="0" smtClean="0"/>
              <a:t>树</a:t>
            </a:r>
            <a:r>
              <a:rPr lang="zh-CN" altLang="en-US" sz="2400" dirty="0"/>
              <a:t>的类型</a:t>
            </a:r>
          </a:p>
        </p:txBody>
      </p:sp>
    </p:spTree>
    <p:extLst>
      <p:ext uri="{BB962C8B-B14F-4D97-AF65-F5344CB8AC3E}">
        <p14:creationId xmlns:p14="http://schemas.microsoft.com/office/powerpoint/2010/main" val="20190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  <a:r>
              <a:rPr lang="zh-CN" altLang="en-US" dirty="0" smtClean="0"/>
              <a:t>的查找</a:t>
            </a:r>
            <a:endParaRPr lang="en-US" altLang="zh-CN" dirty="0" smtClean="0"/>
          </a:p>
          <a:p>
            <a:pPr lvl="1"/>
            <a:r>
              <a:rPr lang="zh-CN" altLang="en-US" dirty="0"/>
              <a:t>查找</a:t>
            </a:r>
            <a:r>
              <a:rPr lang="zh-CN" altLang="en-US" dirty="0" smtClean="0"/>
              <a:t>过程</a:t>
            </a:r>
            <a:endParaRPr lang="zh-CN" altLang="en-US" dirty="0"/>
          </a:p>
          <a:p>
            <a:pPr lvl="2"/>
            <a:r>
              <a:rPr lang="zh-CN" altLang="en-US" dirty="0" smtClean="0"/>
              <a:t>从</a:t>
            </a:r>
            <a:r>
              <a:rPr lang="zh-CN" altLang="en-US" dirty="0"/>
              <a:t>根结点出发，顺着指针</a:t>
            </a:r>
            <a:r>
              <a:rPr lang="zh-CN" altLang="en-US" dirty="0">
                <a:solidFill>
                  <a:srgbClr val="3333FF"/>
                </a:solidFill>
              </a:rPr>
              <a:t>查找结点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3333FF"/>
                </a:solidFill>
              </a:rPr>
              <a:t>在</a:t>
            </a:r>
            <a:r>
              <a:rPr lang="zh-CN" altLang="en-US" dirty="0" smtClean="0">
                <a:solidFill>
                  <a:srgbClr val="3333FF"/>
                </a:solidFill>
              </a:rPr>
              <a:t>结点内</a:t>
            </a:r>
            <a:r>
              <a:rPr lang="zh-CN" altLang="en-US" dirty="0" smtClean="0"/>
              <a:t>进行</a:t>
            </a:r>
            <a:r>
              <a:rPr lang="zh-CN" altLang="en-US" dirty="0" smtClean="0">
                <a:solidFill>
                  <a:srgbClr val="FF0000"/>
                </a:solidFill>
              </a:rPr>
              <a:t>顺序（或折半）</a:t>
            </a:r>
            <a:r>
              <a:rPr lang="zh-CN" altLang="en-US" dirty="0" smtClean="0">
                <a:solidFill>
                  <a:srgbClr val="3333FF"/>
                </a:solidFill>
              </a:rPr>
              <a:t>查找两个过程</a:t>
            </a:r>
            <a:r>
              <a:rPr lang="zh-CN" altLang="en-US" dirty="0" smtClean="0">
                <a:solidFill>
                  <a:srgbClr val="FF0000"/>
                </a:solidFill>
              </a:rPr>
              <a:t>交叉进行。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若</a:t>
            </a:r>
            <a:r>
              <a:rPr lang="zh-CN" altLang="en-US" dirty="0"/>
              <a:t>查找成功，则返回指向被查关键字所在结点的指针和关键字在结点中的位置；</a:t>
            </a:r>
          </a:p>
          <a:p>
            <a:pPr lvl="1"/>
            <a:r>
              <a:rPr lang="zh-CN" altLang="en-US" dirty="0"/>
              <a:t>若查找不成功，则返回插入位置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0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树的</a:t>
            </a:r>
            <a:r>
              <a:rPr lang="zh-CN" altLang="en-US" dirty="0" smtClean="0"/>
              <a:t>查找算法思想（见</a:t>
            </a:r>
            <a:r>
              <a:rPr lang="zh-CN" altLang="en-US" dirty="0" smtClean="0">
                <a:solidFill>
                  <a:srgbClr val="FF0000"/>
                </a:solidFill>
              </a:rPr>
              <a:t>算法</a:t>
            </a:r>
            <a:r>
              <a:rPr lang="en-US" altLang="zh-CN" dirty="0" smtClean="0">
                <a:solidFill>
                  <a:srgbClr val="FF0000"/>
                </a:solidFill>
              </a:rPr>
              <a:t>9.13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将给定值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与根结点的各个关键字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…,</a:t>
            </a:r>
            <a:r>
              <a:rPr lang="en-US" altLang="zh-CN" dirty="0" err="1" smtClean="0"/>
              <a:t>K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(1&lt;=j&lt;=m-1)</a:t>
            </a:r>
            <a:r>
              <a:rPr lang="zh-CN" altLang="en-US" dirty="0" smtClean="0"/>
              <a:t>进行比较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en-US" altLang="zh-CN" dirty="0" smtClean="0"/>
              <a:t>key=K</a:t>
            </a:r>
            <a:r>
              <a:rPr lang="en-US" altLang="zh-CN" sz="2800" i="1" baseline="-25000" dirty="0">
                <a:solidFill>
                  <a:srgbClr val="000000"/>
                </a:solidFill>
              </a:rPr>
              <a:t>i</a:t>
            </a:r>
            <a:r>
              <a:rPr lang="zh-CN" altLang="en-US" dirty="0" smtClean="0"/>
              <a:t>，则查找成功；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en-US" altLang="zh-CN" dirty="0" smtClean="0"/>
              <a:t>key&lt;K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则顺着指针</a:t>
            </a:r>
            <a:r>
              <a:rPr lang="en-US" altLang="zh-CN" dirty="0" smtClean="0"/>
              <a:t>A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0</a:t>
            </a:r>
            <a:r>
              <a:rPr lang="zh-CN" altLang="en-US" dirty="0" smtClean="0"/>
              <a:t>所指向的子树继续向下查找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en-US" altLang="zh-CN" dirty="0" smtClean="0"/>
              <a:t>K</a:t>
            </a:r>
            <a:r>
              <a:rPr lang="en-US" altLang="zh-CN" sz="2800" i="1" baseline="-25000" dirty="0">
                <a:solidFill>
                  <a:srgbClr val="000000"/>
                </a:solidFill>
              </a:rPr>
              <a:t>i</a:t>
            </a:r>
            <a:r>
              <a:rPr lang="en-US" altLang="zh-CN" dirty="0" smtClean="0"/>
              <a:t>&lt;key&lt;K</a:t>
            </a:r>
            <a:r>
              <a:rPr lang="en-US" altLang="zh-CN" sz="2800" i="1" baseline="-25000" dirty="0">
                <a:solidFill>
                  <a:srgbClr val="000000"/>
                </a:solidFill>
              </a:rPr>
              <a:t>i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+1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</a:t>
            </a:r>
            <a:r>
              <a:rPr lang="zh-CN" altLang="en-US" dirty="0"/>
              <a:t>顺着指针</a:t>
            </a:r>
            <a:r>
              <a:rPr lang="en-US" altLang="zh-CN" dirty="0" smtClean="0"/>
              <a:t>A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所</a:t>
            </a:r>
            <a:r>
              <a:rPr lang="zh-CN" altLang="en-US" dirty="0"/>
              <a:t>指向的子树继续向下</a:t>
            </a:r>
            <a:r>
              <a:rPr lang="zh-CN" altLang="en-US" dirty="0" smtClean="0"/>
              <a:t>查找；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en-US" altLang="zh-CN" dirty="0" smtClean="0"/>
              <a:t>key&gt;</a:t>
            </a:r>
            <a:r>
              <a:rPr lang="en-US" altLang="zh-CN" dirty="0" err="1" smtClean="0"/>
              <a:t>K</a:t>
            </a:r>
            <a:r>
              <a:rPr lang="en-US" altLang="zh-CN" sz="2800" i="1" baseline="-25000" dirty="0" err="1" smtClean="0">
                <a:solidFill>
                  <a:srgbClr val="000000"/>
                </a:solidFill>
              </a:rPr>
              <a:t>j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则顺着指针</a:t>
            </a:r>
            <a:r>
              <a:rPr lang="en-US" altLang="zh-CN" dirty="0" err="1"/>
              <a:t>A</a:t>
            </a:r>
            <a:r>
              <a:rPr lang="en-US" altLang="zh-CN" sz="2800" baseline="-25000" dirty="0" err="1" smtClean="0">
                <a:solidFill>
                  <a:srgbClr val="000000"/>
                </a:solidFill>
              </a:rPr>
              <a:t>j</a:t>
            </a:r>
            <a:r>
              <a:rPr lang="zh-CN" altLang="en-US" dirty="0" smtClean="0"/>
              <a:t>所指向的子树</a:t>
            </a:r>
            <a:r>
              <a:rPr lang="zh-CN" altLang="en-US" dirty="0"/>
              <a:t>继续向下查找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重复上述过程，直到查找成功或到达叶子结点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3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 </a:t>
            </a:r>
            <a:r>
              <a:rPr lang="en-US" altLang="zh-CN" dirty="0"/>
              <a:t>- </a:t>
            </a:r>
            <a:r>
              <a:rPr lang="zh-CN" altLang="en-US" dirty="0"/>
              <a:t>树的</a:t>
            </a:r>
            <a:r>
              <a:rPr lang="zh-CN" altLang="en-US" dirty="0" smtClean="0"/>
              <a:t>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</a:t>
            </a:r>
            <a:r>
              <a:rPr lang="en-US" altLang="zh-CN" dirty="0" smtClean="0"/>
              <a:t>53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Group 10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60086"/>
              </p:ext>
            </p:extLst>
          </p:nvPr>
        </p:nvGraphicFramePr>
        <p:xfrm>
          <a:off x="3045768" y="2156048"/>
          <a:ext cx="1981200" cy="457200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  <a:gridCol w="495300"/>
                <a:gridCol w="495300"/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0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16239"/>
              </p:ext>
            </p:extLst>
          </p:nvPr>
        </p:nvGraphicFramePr>
        <p:xfrm>
          <a:off x="1369368" y="3070448"/>
          <a:ext cx="1981200" cy="457200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  <a:gridCol w="495300"/>
                <a:gridCol w="495300"/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0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727173"/>
              </p:ext>
            </p:extLst>
          </p:nvPr>
        </p:nvGraphicFramePr>
        <p:xfrm>
          <a:off x="4264968" y="3070448"/>
          <a:ext cx="2628900" cy="45720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0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820888"/>
              </p:ext>
            </p:extLst>
          </p:nvPr>
        </p:nvGraphicFramePr>
        <p:xfrm>
          <a:off x="539552" y="4289648"/>
          <a:ext cx="1368296" cy="365760"/>
        </p:xfrm>
        <a:graphic>
          <a:graphicData uri="http://schemas.openxmlformats.org/drawingml/2006/table">
            <a:tbl>
              <a:tblPr/>
              <a:tblGrid>
                <a:gridCol w="377914"/>
                <a:gridCol w="283879"/>
                <a:gridCol w="473722"/>
                <a:gridCol w="232781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0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102045"/>
              </p:ext>
            </p:extLst>
          </p:nvPr>
        </p:nvGraphicFramePr>
        <p:xfrm>
          <a:off x="2055168" y="4289648"/>
          <a:ext cx="1224280" cy="381000"/>
        </p:xfrm>
        <a:graphic>
          <a:graphicData uri="http://schemas.openxmlformats.org/drawingml/2006/table">
            <a:tbl>
              <a:tblPr/>
              <a:tblGrid>
                <a:gridCol w="338138"/>
                <a:gridCol w="254000"/>
                <a:gridCol w="423862"/>
                <a:gridCol w="208280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0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37883"/>
              </p:ext>
            </p:extLst>
          </p:nvPr>
        </p:nvGraphicFramePr>
        <p:xfrm>
          <a:off x="3502968" y="4289648"/>
          <a:ext cx="1224280" cy="381000"/>
        </p:xfrm>
        <a:graphic>
          <a:graphicData uri="http://schemas.openxmlformats.org/drawingml/2006/table">
            <a:tbl>
              <a:tblPr/>
              <a:tblGrid>
                <a:gridCol w="338138"/>
                <a:gridCol w="254000"/>
                <a:gridCol w="423862"/>
                <a:gridCol w="208280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68952"/>
              </p:ext>
            </p:extLst>
          </p:nvPr>
        </p:nvGraphicFramePr>
        <p:xfrm>
          <a:off x="7160568" y="4289648"/>
          <a:ext cx="1224280" cy="381000"/>
        </p:xfrm>
        <a:graphic>
          <a:graphicData uri="http://schemas.openxmlformats.org/drawingml/2006/table">
            <a:tbl>
              <a:tblPr/>
              <a:tblGrid>
                <a:gridCol w="338138"/>
                <a:gridCol w="254000"/>
                <a:gridCol w="423862"/>
                <a:gridCol w="208280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1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480200"/>
              </p:ext>
            </p:extLst>
          </p:nvPr>
        </p:nvGraphicFramePr>
        <p:xfrm>
          <a:off x="4874568" y="4289648"/>
          <a:ext cx="2057400" cy="381000"/>
        </p:xfrm>
        <a:graphic>
          <a:graphicData uri="http://schemas.openxmlformats.org/drawingml/2006/table">
            <a:tbl>
              <a:tblPr/>
              <a:tblGrid>
                <a:gridCol w="365125"/>
                <a:gridCol w="274638"/>
                <a:gridCol w="457200"/>
                <a:gridCol w="219075"/>
                <a:gridCol w="412750"/>
                <a:gridCol w="328612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Line 1130"/>
          <p:cNvSpPr>
            <a:spLocks noChangeShapeType="1"/>
          </p:cNvSpPr>
          <p:nvPr/>
        </p:nvSpPr>
        <p:spPr bwMode="auto">
          <a:xfrm flipH="1">
            <a:off x="2436168" y="2537048"/>
            <a:ext cx="1371600" cy="5334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1131"/>
          <p:cNvSpPr>
            <a:spLocks noChangeShapeType="1"/>
          </p:cNvSpPr>
          <p:nvPr/>
        </p:nvSpPr>
        <p:spPr bwMode="auto">
          <a:xfrm>
            <a:off x="4798368" y="2537048"/>
            <a:ext cx="685800" cy="5334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1132"/>
          <p:cNvSpPr>
            <a:spLocks noChangeShapeType="1"/>
          </p:cNvSpPr>
          <p:nvPr/>
        </p:nvSpPr>
        <p:spPr bwMode="auto">
          <a:xfrm flipH="1">
            <a:off x="1369368" y="3451448"/>
            <a:ext cx="685800" cy="8382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Line 1133"/>
          <p:cNvSpPr>
            <a:spLocks noChangeShapeType="1"/>
          </p:cNvSpPr>
          <p:nvPr/>
        </p:nvSpPr>
        <p:spPr bwMode="auto">
          <a:xfrm flipH="1">
            <a:off x="2817168" y="3451448"/>
            <a:ext cx="152400" cy="8382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Line 1134"/>
          <p:cNvSpPr>
            <a:spLocks noChangeShapeType="1"/>
          </p:cNvSpPr>
          <p:nvPr/>
        </p:nvSpPr>
        <p:spPr bwMode="auto">
          <a:xfrm flipH="1">
            <a:off x="4188768" y="3451448"/>
            <a:ext cx="685800" cy="8382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Line 1135"/>
          <p:cNvSpPr>
            <a:spLocks noChangeShapeType="1"/>
          </p:cNvSpPr>
          <p:nvPr/>
        </p:nvSpPr>
        <p:spPr bwMode="auto">
          <a:xfrm flipH="1">
            <a:off x="5636568" y="3451448"/>
            <a:ext cx="152400" cy="8382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1136"/>
          <p:cNvSpPr>
            <a:spLocks noChangeShapeType="1"/>
          </p:cNvSpPr>
          <p:nvPr/>
        </p:nvSpPr>
        <p:spPr bwMode="auto">
          <a:xfrm>
            <a:off x="6779568" y="3451448"/>
            <a:ext cx="914400" cy="8382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Text Box 1137"/>
          <p:cNvSpPr txBox="1">
            <a:spLocks noChangeArrowheads="1"/>
          </p:cNvSpPr>
          <p:nvPr/>
        </p:nvSpPr>
        <p:spPr bwMode="auto">
          <a:xfrm>
            <a:off x="98201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20" name="Line 1138"/>
          <p:cNvSpPr>
            <a:spLocks noChangeShapeType="1"/>
          </p:cNvSpPr>
          <p:nvPr/>
        </p:nvSpPr>
        <p:spPr bwMode="auto">
          <a:xfrm>
            <a:off x="114076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 Box 1139"/>
          <p:cNvSpPr txBox="1">
            <a:spLocks noChangeArrowheads="1"/>
          </p:cNvSpPr>
          <p:nvPr/>
        </p:nvSpPr>
        <p:spPr bwMode="auto">
          <a:xfrm>
            <a:off x="159796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22" name="Line 1140"/>
          <p:cNvSpPr>
            <a:spLocks noChangeShapeType="1"/>
          </p:cNvSpPr>
          <p:nvPr/>
        </p:nvSpPr>
        <p:spPr bwMode="auto">
          <a:xfrm>
            <a:off x="175671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ext Box 1141"/>
          <p:cNvSpPr txBox="1">
            <a:spLocks noChangeArrowheads="1"/>
          </p:cNvSpPr>
          <p:nvPr/>
        </p:nvSpPr>
        <p:spPr bwMode="auto">
          <a:xfrm>
            <a:off x="235996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24" name="Line 1142"/>
          <p:cNvSpPr>
            <a:spLocks noChangeShapeType="1"/>
          </p:cNvSpPr>
          <p:nvPr/>
        </p:nvSpPr>
        <p:spPr bwMode="auto">
          <a:xfrm>
            <a:off x="251871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ext Box 1143"/>
          <p:cNvSpPr txBox="1">
            <a:spLocks noChangeArrowheads="1"/>
          </p:cNvSpPr>
          <p:nvPr/>
        </p:nvSpPr>
        <p:spPr bwMode="auto">
          <a:xfrm>
            <a:off x="303941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26" name="Line 1144"/>
          <p:cNvSpPr>
            <a:spLocks noChangeShapeType="1"/>
          </p:cNvSpPr>
          <p:nvPr/>
        </p:nvSpPr>
        <p:spPr bwMode="auto">
          <a:xfrm>
            <a:off x="319816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ext Box 1145"/>
          <p:cNvSpPr txBox="1">
            <a:spLocks noChangeArrowheads="1"/>
          </p:cNvSpPr>
          <p:nvPr/>
        </p:nvSpPr>
        <p:spPr bwMode="auto">
          <a:xfrm>
            <a:off x="380141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28" name="Line 1146"/>
          <p:cNvSpPr>
            <a:spLocks noChangeShapeType="1"/>
          </p:cNvSpPr>
          <p:nvPr/>
        </p:nvSpPr>
        <p:spPr bwMode="auto">
          <a:xfrm>
            <a:off x="396016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 Box 1147"/>
          <p:cNvSpPr txBox="1">
            <a:spLocks noChangeArrowheads="1"/>
          </p:cNvSpPr>
          <p:nvPr/>
        </p:nvSpPr>
        <p:spPr bwMode="auto">
          <a:xfrm>
            <a:off x="448721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30" name="Line 1148"/>
          <p:cNvSpPr>
            <a:spLocks noChangeShapeType="1"/>
          </p:cNvSpPr>
          <p:nvPr/>
        </p:nvSpPr>
        <p:spPr bwMode="auto">
          <a:xfrm>
            <a:off x="464596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Text Box 1149"/>
          <p:cNvSpPr txBox="1">
            <a:spLocks noChangeArrowheads="1"/>
          </p:cNvSpPr>
          <p:nvPr/>
        </p:nvSpPr>
        <p:spPr bwMode="auto">
          <a:xfrm>
            <a:off x="524921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32" name="Line 1150"/>
          <p:cNvSpPr>
            <a:spLocks noChangeShapeType="1"/>
          </p:cNvSpPr>
          <p:nvPr/>
        </p:nvSpPr>
        <p:spPr bwMode="auto">
          <a:xfrm>
            <a:off x="540796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Text Box 1151"/>
          <p:cNvSpPr txBox="1">
            <a:spLocks noChangeArrowheads="1"/>
          </p:cNvSpPr>
          <p:nvPr/>
        </p:nvSpPr>
        <p:spPr bwMode="auto">
          <a:xfrm>
            <a:off x="594136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34" name="Line 1152"/>
          <p:cNvSpPr>
            <a:spLocks noChangeShapeType="1"/>
          </p:cNvSpPr>
          <p:nvPr/>
        </p:nvSpPr>
        <p:spPr bwMode="auto">
          <a:xfrm>
            <a:off x="610011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 Box 1153"/>
          <p:cNvSpPr txBox="1">
            <a:spLocks noChangeArrowheads="1"/>
          </p:cNvSpPr>
          <p:nvPr/>
        </p:nvSpPr>
        <p:spPr bwMode="auto">
          <a:xfrm>
            <a:off x="662081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36" name="Line 1154"/>
          <p:cNvSpPr>
            <a:spLocks noChangeShapeType="1"/>
          </p:cNvSpPr>
          <p:nvPr/>
        </p:nvSpPr>
        <p:spPr bwMode="auto">
          <a:xfrm>
            <a:off x="677956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 Box 1155"/>
          <p:cNvSpPr txBox="1">
            <a:spLocks noChangeArrowheads="1"/>
          </p:cNvSpPr>
          <p:nvPr/>
        </p:nvSpPr>
        <p:spPr bwMode="auto">
          <a:xfrm>
            <a:off x="746536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38" name="Line 1156"/>
          <p:cNvSpPr>
            <a:spLocks noChangeShapeType="1"/>
          </p:cNvSpPr>
          <p:nvPr/>
        </p:nvSpPr>
        <p:spPr bwMode="auto">
          <a:xfrm>
            <a:off x="762411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Text Box 1157"/>
          <p:cNvSpPr txBox="1">
            <a:spLocks noChangeArrowheads="1"/>
          </p:cNvSpPr>
          <p:nvPr/>
        </p:nvSpPr>
        <p:spPr bwMode="auto">
          <a:xfrm>
            <a:off x="814481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40" name="Line 1158"/>
          <p:cNvSpPr>
            <a:spLocks noChangeShapeType="1"/>
          </p:cNvSpPr>
          <p:nvPr/>
        </p:nvSpPr>
        <p:spPr bwMode="auto">
          <a:xfrm>
            <a:off x="830356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Text Box 1160"/>
          <p:cNvSpPr txBox="1">
            <a:spLocks noChangeArrowheads="1"/>
          </p:cNvSpPr>
          <p:nvPr/>
        </p:nvSpPr>
        <p:spPr bwMode="auto">
          <a:xfrm>
            <a:off x="4112568" y="2143348"/>
            <a:ext cx="304800" cy="469900"/>
          </a:xfrm>
          <a:prstGeom prst="rect">
            <a:avLst/>
          </a:prstGeom>
          <a:noFill/>
          <a:ln w="12700" cap="sq">
            <a:solidFill>
              <a:srgbClr val="00757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4" name="Line 1163"/>
          <p:cNvSpPr>
            <a:spLocks noChangeShapeType="1"/>
          </p:cNvSpPr>
          <p:nvPr/>
        </p:nvSpPr>
        <p:spPr bwMode="auto">
          <a:xfrm>
            <a:off x="4798368" y="2537048"/>
            <a:ext cx="685800" cy="533400"/>
          </a:xfrm>
          <a:prstGeom prst="line">
            <a:avLst/>
          </a:prstGeom>
          <a:noFill/>
          <a:ln w="12700" cap="sq">
            <a:solidFill>
              <a:srgbClr val="00757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Line 1164"/>
          <p:cNvSpPr>
            <a:spLocks noChangeShapeType="1"/>
          </p:cNvSpPr>
          <p:nvPr/>
        </p:nvSpPr>
        <p:spPr bwMode="auto">
          <a:xfrm flipH="1">
            <a:off x="5636568" y="3451448"/>
            <a:ext cx="152400" cy="838200"/>
          </a:xfrm>
          <a:prstGeom prst="line">
            <a:avLst/>
          </a:prstGeom>
          <a:noFill/>
          <a:ln w="12700" cap="sq">
            <a:solidFill>
              <a:srgbClr val="00757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1166"/>
          <p:cNvSpPr>
            <a:spLocks noChangeShapeType="1"/>
          </p:cNvSpPr>
          <p:nvPr/>
        </p:nvSpPr>
        <p:spPr bwMode="auto">
          <a:xfrm>
            <a:off x="6779568" y="4518248"/>
            <a:ext cx="0" cy="685800"/>
          </a:xfrm>
          <a:prstGeom prst="line">
            <a:avLst/>
          </a:prstGeom>
          <a:noFill/>
          <a:ln w="12700" cap="sq">
            <a:solidFill>
              <a:srgbClr val="00757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Text Box 1160"/>
          <p:cNvSpPr txBox="1">
            <a:spLocks noChangeArrowheads="1"/>
          </p:cNvSpPr>
          <p:nvPr/>
        </p:nvSpPr>
        <p:spPr bwMode="auto">
          <a:xfrm>
            <a:off x="5203304" y="3031108"/>
            <a:ext cx="304800" cy="469900"/>
          </a:xfrm>
          <a:prstGeom prst="rect">
            <a:avLst/>
          </a:prstGeom>
          <a:noFill/>
          <a:ln w="12700" cap="sq">
            <a:solidFill>
              <a:srgbClr val="00757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0" name="Text Box 1160"/>
          <p:cNvSpPr txBox="1">
            <a:spLocks noChangeArrowheads="1"/>
          </p:cNvSpPr>
          <p:nvPr/>
        </p:nvSpPr>
        <p:spPr bwMode="auto">
          <a:xfrm>
            <a:off x="6084168" y="3031108"/>
            <a:ext cx="304800" cy="469900"/>
          </a:xfrm>
          <a:prstGeom prst="rect">
            <a:avLst/>
          </a:prstGeom>
          <a:noFill/>
          <a:ln w="12700" cap="sq">
            <a:solidFill>
              <a:srgbClr val="00757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1" name="Text Box 1160"/>
          <p:cNvSpPr txBox="1">
            <a:spLocks noChangeArrowheads="1"/>
          </p:cNvSpPr>
          <p:nvPr/>
        </p:nvSpPr>
        <p:spPr bwMode="auto">
          <a:xfrm>
            <a:off x="5580112" y="4183236"/>
            <a:ext cx="304800" cy="469900"/>
          </a:xfrm>
          <a:prstGeom prst="rect">
            <a:avLst/>
          </a:prstGeom>
          <a:noFill/>
          <a:ln w="12700" cap="sq">
            <a:solidFill>
              <a:srgbClr val="00757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2" name="Text Box 1160"/>
          <p:cNvSpPr txBox="1">
            <a:spLocks noChangeArrowheads="1"/>
          </p:cNvSpPr>
          <p:nvPr/>
        </p:nvSpPr>
        <p:spPr bwMode="auto">
          <a:xfrm>
            <a:off x="6228184" y="4221088"/>
            <a:ext cx="304800" cy="469900"/>
          </a:xfrm>
          <a:prstGeom prst="rect">
            <a:avLst/>
          </a:prstGeom>
          <a:noFill/>
          <a:ln w="12700" cap="sq">
            <a:solidFill>
              <a:srgbClr val="00757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2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 autoUpdateAnimBg="0"/>
      <p:bldP spid="49" grpId="0" animBg="1" autoUpdateAnimBg="0"/>
      <p:bldP spid="50" grpId="0" animBg="1" autoUpdateAnimBg="0"/>
      <p:bldP spid="51" grpId="0" animBg="1" autoUpdateAnimBg="0"/>
      <p:bldP spid="5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Text Box 2"/>
          <p:cNvSpPr txBox="1">
            <a:spLocks noChangeArrowheads="1"/>
          </p:cNvSpPr>
          <p:nvPr/>
        </p:nvSpPr>
        <p:spPr bwMode="auto">
          <a:xfrm>
            <a:off x="323850" y="1196975"/>
            <a:ext cx="8139113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A. 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查找的两种基本操作：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B-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树中查找结点→</a:t>
            </a:r>
            <a:r>
              <a:rPr kumimoji="1"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磁盘上进行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在结点中找关键字→</a:t>
            </a:r>
            <a:r>
              <a:rPr kumimoji="1"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内存中进行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=&gt; </a:t>
            </a:r>
            <a:r>
              <a:rPr kumimoji="1" lang="zh-CN" altLang="en-US" sz="2800" b="1" dirty="0" smtClean="0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待查关键字所在结点在</a:t>
            </a:r>
            <a:r>
              <a:rPr kumimoji="1" lang="en-US" altLang="zh-CN" sz="2800" b="1" dirty="0" smtClean="0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B-</a:t>
            </a:r>
            <a:r>
              <a:rPr kumimoji="1" lang="zh-CN" altLang="en-US" sz="2800" b="1" dirty="0" smtClean="0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树上的层次数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即磁盘上查找的次数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000000"/>
                </a:solidFill>
              </a:rPr>
              <a:t>   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→</a:t>
            </a:r>
            <a:r>
              <a:rPr kumimoji="1" lang="zh-CN" altLang="en-US" sz="2800" b="1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决定</a:t>
            </a:r>
            <a:r>
              <a:rPr kumimoji="1" lang="en-US" altLang="zh-CN" sz="2800" b="1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B-</a:t>
            </a:r>
            <a:r>
              <a:rPr kumimoji="1" lang="zh-CN" altLang="en-US" sz="2800" b="1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树查找效率的首要因素</a:t>
            </a:r>
          </a:p>
        </p:txBody>
      </p:sp>
      <p:sp>
        <p:nvSpPr>
          <p:cNvPr id="638979" name="Text Box 3"/>
          <p:cNvSpPr txBox="1">
            <a:spLocks noChangeArrowheads="1"/>
          </p:cNvSpPr>
          <p:nvPr/>
        </p:nvSpPr>
        <p:spPr bwMode="auto">
          <a:xfrm>
            <a:off x="323850" y="333375"/>
            <a:ext cx="51847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B-</a:t>
            </a:r>
            <a:r>
              <a:rPr kumimoji="1" lang="zh-CN" altLang="en-US" sz="40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树查找性能分析</a:t>
            </a:r>
            <a:endParaRPr kumimoji="1" lang="zh-CN" alt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8" grpId="0" autoUpdateAnimBg="0"/>
      <p:bldP spid="63897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323528" y="333375"/>
            <a:ext cx="51847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B-</a:t>
            </a:r>
            <a:r>
              <a:rPr kumimoji="1" lang="zh-CN" altLang="en-US" sz="40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树查找性能分析</a:t>
            </a:r>
            <a:endParaRPr kumimoji="1" lang="zh-CN" alt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3077" name="Text Box 5"/>
          <p:cNvSpPr txBox="1">
            <a:spLocks noChangeArrowheads="1"/>
          </p:cNvSpPr>
          <p:nvPr/>
        </p:nvSpPr>
        <p:spPr bwMode="auto">
          <a:xfrm>
            <a:off x="323850" y="1125538"/>
            <a:ext cx="83058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B. </a:t>
            </a:r>
            <a:r>
              <a:rPr kumimoji="1" lang="zh-CN" altLang="en-US" sz="2800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含</a:t>
            </a:r>
            <a:r>
              <a:rPr kumimoji="1" lang="en-US" altLang="zh-CN" sz="2800" b="1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个关键字的</a:t>
            </a:r>
            <a:r>
              <a:rPr kumimoji="1" lang="en-US" altLang="zh-CN" sz="2800" b="1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800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阶</a:t>
            </a:r>
            <a:r>
              <a:rPr kumimoji="1" lang="en-US" altLang="zh-CN" sz="2800" b="1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B-</a:t>
            </a:r>
            <a:r>
              <a:rPr kumimoji="1" lang="zh-CN" altLang="en-US" sz="2800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树的最大深度是多少？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（即待查结点在</a:t>
            </a:r>
            <a:r>
              <a:rPr kumimoji="1" lang="en-US" altLang="zh-CN" sz="2800" b="1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B-</a:t>
            </a:r>
            <a:r>
              <a:rPr kumimoji="1" lang="zh-CN" altLang="en-US" sz="2800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树上的最大层次数）</a:t>
            </a:r>
            <a:endParaRPr kumimoji="1" lang="zh-CN" altLang="en-US" sz="2800" b="1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3078" name="Text Box 6"/>
          <p:cNvSpPr txBox="1">
            <a:spLocks noChangeArrowheads="1"/>
          </p:cNvSpPr>
          <p:nvPr/>
        </p:nvSpPr>
        <p:spPr bwMode="auto">
          <a:xfrm>
            <a:off x="0" y="2205038"/>
            <a:ext cx="896461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反过来问： 深度为</a:t>
            </a:r>
            <a:r>
              <a:rPr kumimoji="1" lang="en-US" altLang="zh-CN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H+1</a:t>
            </a:r>
            <a:r>
              <a:rPr kumimoji="1" lang="zh-CN" altLang="en-US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en-US" altLang="zh-CN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阶</a:t>
            </a:r>
            <a:r>
              <a:rPr kumimoji="1" lang="en-US" altLang="zh-CN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B-</a:t>
            </a:r>
            <a:r>
              <a:rPr kumimoji="1" lang="zh-CN" altLang="en-US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树所具有的最少结点数：</a:t>
            </a:r>
          </a:p>
        </p:txBody>
      </p:sp>
      <p:sp>
        <p:nvSpPr>
          <p:cNvPr id="643079" name="Text Box 7"/>
          <p:cNvSpPr txBox="1">
            <a:spLocks noChangeArrowheads="1"/>
          </p:cNvSpPr>
          <p:nvPr/>
        </p:nvSpPr>
        <p:spPr bwMode="auto">
          <a:xfrm>
            <a:off x="323850" y="2852738"/>
            <a:ext cx="5184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先推导每一层所含最少结点数：</a:t>
            </a:r>
          </a:p>
        </p:txBody>
      </p:sp>
      <p:sp>
        <p:nvSpPr>
          <p:cNvPr id="643080" name="Text Box 8"/>
          <p:cNvSpPr txBox="1">
            <a:spLocks noChangeArrowheads="1"/>
          </p:cNvSpPr>
          <p:nvPr/>
        </p:nvSpPr>
        <p:spPr bwMode="auto">
          <a:xfrm>
            <a:off x="684213" y="3429000"/>
            <a:ext cx="2944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第 </a:t>
            </a:r>
            <a:r>
              <a:rPr kumimoji="1" lang="en-US" altLang="zh-CN" sz="2800" b="1" smtClean="0">
                <a:solidFill>
                  <a:srgbClr val="990099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800" b="1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层           </a:t>
            </a:r>
            <a:r>
              <a:rPr kumimoji="1" lang="zh-CN" altLang="en-US" sz="2800" b="1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8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</a:rPr>
              <a:t>个</a:t>
            </a:r>
            <a:endParaRPr kumimoji="1" lang="zh-CN" altLang="en-US" sz="28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3081" name="Text Box 9"/>
          <p:cNvSpPr txBox="1">
            <a:spLocks noChangeArrowheads="1"/>
          </p:cNvSpPr>
          <p:nvPr/>
        </p:nvSpPr>
        <p:spPr bwMode="auto">
          <a:xfrm>
            <a:off x="684213" y="3933825"/>
            <a:ext cx="2944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第 </a:t>
            </a:r>
            <a:r>
              <a:rPr kumimoji="1" lang="en-US" altLang="zh-CN" sz="2800" b="1" smtClean="0">
                <a:solidFill>
                  <a:srgbClr val="990099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800" b="1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层            </a:t>
            </a:r>
            <a:r>
              <a:rPr kumimoji="1" lang="en-US" altLang="zh-CN" sz="28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8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</a:rPr>
              <a:t>个</a:t>
            </a:r>
            <a:endParaRPr kumimoji="1" lang="zh-CN" altLang="en-US" sz="2800" b="1" smtClean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43082" name="Text Box 10"/>
          <p:cNvSpPr txBox="1">
            <a:spLocks noChangeArrowheads="1"/>
          </p:cNvSpPr>
          <p:nvPr/>
        </p:nvSpPr>
        <p:spPr bwMode="auto">
          <a:xfrm>
            <a:off x="684213" y="4365625"/>
            <a:ext cx="41132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第 </a:t>
            </a:r>
            <a:r>
              <a:rPr kumimoji="1" lang="en-US" altLang="zh-CN" sz="2800" b="1" smtClean="0">
                <a:solidFill>
                  <a:srgbClr val="990099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zh-CN" altLang="en-US" sz="2800" b="1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层            </a:t>
            </a:r>
            <a:r>
              <a:rPr kumimoji="1" lang="en-US" altLang="zh-CN" sz="28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</a:t>
            </a:r>
            <a:r>
              <a:rPr kumimoji="1" lang="en-US" altLang="zh-CN" sz="28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</a:rPr>
              <a:t>m/2</a:t>
            </a:r>
            <a:r>
              <a:rPr kumimoji="1" lang="en-US" altLang="zh-CN" sz="28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</a:t>
            </a:r>
            <a:r>
              <a:rPr kumimoji="1" lang="en-US" altLang="zh-CN" sz="36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36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个</a:t>
            </a: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3083" name="Text Box 11"/>
          <p:cNvSpPr txBox="1">
            <a:spLocks noChangeArrowheads="1"/>
          </p:cNvSpPr>
          <p:nvPr/>
        </p:nvSpPr>
        <p:spPr bwMode="auto">
          <a:xfrm>
            <a:off x="1312863" y="5456238"/>
            <a:ext cx="1428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 smtClean="0">
                <a:solidFill>
                  <a:srgbClr val="006600"/>
                </a:solidFill>
                <a:latin typeface="Times New Roman" pitchFamily="18" charset="0"/>
              </a:rPr>
              <a:t> …   …</a:t>
            </a:r>
            <a:endParaRPr kumimoji="1" lang="en-US" altLang="zh-CN" sz="28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3084" name="Text Box 12"/>
          <p:cNvSpPr txBox="1">
            <a:spLocks noChangeArrowheads="1"/>
          </p:cNvSpPr>
          <p:nvPr/>
        </p:nvSpPr>
        <p:spPr bwMode="auto">
          <a:xfrm>
            <a:off x="684213" y="5964238"/>
            <a:ext cx="51720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第 </a:t>
            </a:r>
            <a:r>
              <a:rPr kumimoji="1" lang="en-US" altLang="zh-CN" sz="2800" b="1" smtClean="0">
                <a:solidFill>
                  <a:srgbClr val="A50021"/>
                </a:solidFill>
                <a:latin typeface="Vivaldi" pitchFamily="66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800" b="1" smtClean="0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H+1</a:t>
            </a:r>
            <a:r>
              <a:rPr kumimoji="1" lang="en-US" altLang="zh-CN" sz="2800" b="1" smtClean="0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层       </a:t>
            </a:r>
            <a:r>
              <a:rPr kumimoji="1" lang="en-US" altLang="zh-CN" sz="28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28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</a:t>
            </a:r>
            <a:r>
              <a:rPr kumimoji="1" lang="en-US" altLang="zh-CN" sz="28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</a:rPr>
              <a:t>m/2</a:t>
            </a:r>
            <a:r>
              <a:rPr kumimoji="1" lang="en-US" altLang="zh-CN" sz="28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</a:t>
            </a:r>
            <a:r>
              <a:rPr kumimoji="1" lang="en-US" altLang="zh-CN" sz="28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sz="2800" b="1" baseline="30000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</a:rPr>
              <a:t>H-1</a:t>
            </a:r>
            <a:r>
              <a:rPr kumimoji="1" lang="en-US" altLang="zh-CN" sz="3600" b="1" smtClean="0">
                <a:solidFill>
                  <a:srgbClr val="A50021"/>
                </a:solidFill>
                <a:latin typeface="Vivaldi" pitchFamily="66" charset="0"/>
                <a:ea typeface="楷体_GB2312" pitchFamily="49" charset="-122"/>
              </a:rPr>
              <a:t> </a:t>
            </a:r>
            <a:r>
              <a:rPr kumimoji="1" lang="zh-CN" altLang="en-US" sz="36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</a:rPr>
              <a:t>个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84213" y="5006975"/>
            <a:ext cx="43322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第 </a:t>
            </a:r>
            <a:r>
              <a:rPr kumimoji="1" lang="en-US" altLang="zh-CN" sz="2800" b="1" smtClean="0">
                <a:solidFill>
                  <a:srgbClr val="990099"/>
                </a:solidFill>
                <a:latin typeface="Times New Roman" pitchFamily="18" charset="0"/>
                <a:ea typeface="楷体_GB2312" pitchFamily="49" charset="-122"/>
              </a:rPr>
              <a:t>4 </a:t>
            </a:r>
            <a:r>
              <a:rPr kumimoji="1" lang="zh-CN" altLang="en-US" sz="2800" b="1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层            </a:t>
            </a:r>
            <a:r>
              <a:rPr kumimoji="1" lang="en-US" altLang="zh-CN" sz="28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</a:t>
            </a:r>
            <a:r>
              <a:rPr kumimoji="1" lang="en-US" altLang="zh-CN" sz="28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</a:rPr>
              <a:t>m/2</a:t>
            </a:r>
            <a:r>
              <a:rPr kumimoji="1" lang="en-US" altLang="zh-CN" sz="28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</a:t>
            </a:r>
            <a:r>
              <a:rPr kumimoji="1" lang="en-US" altLang="zh-CN" sz="2800" b="1" baseline="30000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</a:rPr>
              <a:t> 2</a:t>
            </a:r>
            <a:r>
              <a:rPr kumimoji="1" lang="en-US" altLang="zh-CN" sz="36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3600" b="1" smtClean="0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个</a:t>
            </a: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4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4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64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4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6" grpId="0" autoUpdateAnimBg="0"/>
      <p:bldP spid="643077" grpId="0" autoUpdateAnimBg="0"/>
      <p:bldP spid="643078" grpId="0" autoUpdateAnimBg="0"/>
      <p:bldP spid="643079" grpId="0" autoUpdateAnimBg="0"/>
      <p:bldP spid="643080" grpId="0" autoUpdateAnimBg="0"/>
      <p:bldP spid="643081" grpId="0" autoUpdateAnimBg="0"/>
      <p:bldP spid="643082" grpId="0" autoUpdateAnimBg="0"/>
      <p:bldP spid="643083" grpId="0" autoUpdateAnimBg="0"/>
      <p:bldP spid="643084" grpId="0" autoUpdateAnimBg="0"/>
      <p:bldP spid="1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Text Box 2"/>
          <p:cNvSpPr txBox="1">
            <a:spLocks noChangeArrowheads="1"/>
          </p:cNvSpPr>
          <p:nvPr/>
        </p:nvSpPr>
        <p:spPr bwMode="auto">
          <a:xfrm>
            <a:off x="179388" y="548680"/>
            <a:ext cx="8964612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结论：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假设 </a:t>
            </a:r>
            <a:r>
              <a:rPr kumimoji="1"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阶 </a:t>
            </a:r>
            <a:r>
              <a:rPr kumimoji="1"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B-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树的深度为 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，由于第 </a:t>
            </a:r>
            <a:r>
              <a:rPr kumimoji="1"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H+1 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层为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     叶子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结点，而当前树中含有 </a:t>
            </a:r>
            <a:r>
              <a:rPr kumimoji="1" lang="en-US" altLang="zh-CN" sz="2800" b="1" i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个关键字，则叶子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   结点必为 </a:t>
            </a:r>
            <a:r>
              <a:rPr kumimoji="1" lang="en-US" altLang="zh-CN" sz="2800" b="1" i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N+1</a:t>
            </a:r>
            <a:r>
              <a:rPr kumimoji="1"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个，即查找不成功的结点有</a:t>
            </a:r>
            <a:r>
              <a:rPr kumimoji="1" lang="en-US" altLang="zh-CN" sz="2800" b="1" dirty="0" smtClean="0">
                <a:solidFill>
                  <a:srgbClr val="A50021"/>
                </a:solidFill>
                <a:latin typeface="Times New Roman" pitchFamily="18" charset="0"/>
              </a:rPr>
              <a:t>N+1 </a:t>
            </a:r>
            <a:r>
              <a:rPr kumimoji="1" lang="zh-CN" altLang="en-US" sz="2800" b="1" dirty="0" smtClean="0">
                <a:solidFill>
                  <a:srgbClr val="A50021"/>
                </a:solidFill>
                <a:ea typeface="楷体_GB2312" pitchFamily="49" charset="-122"/>
              </a:rPr>
              <a:t>个</a:t>
            </a:r>
          </a:p>
        </p:txBody>
      </p:sp>
      <p:sp>
        <p:nvSpPr>
          <p:cNvPr id="641028" name="Text Box 4"/>
          <p:cNvSpPr txBox="1">
            <a:spLocks noChangeArrowheads="1"/>
          </p:cNvSpPr>
          <p:nvPr/>
        </p:nvSpPr>
        <p:spPr bwMode="auto">
          <a:xfrm>
            <a:off x="395288" y="2348905"/>
            <a:ext cx="3756025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由此可推得下列结果：</a:t>
            </a:r>
            <a:endParaRPr kumimoji="1" lang="zh-CN" altLang="en-US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95400" y="3069506"/>
            <a:ext cx="5258171" cy="202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accent2"/>
                </a:solidFill>
                <a:ea typeface="楷体_GB2312" pitchFamily="49" charset="-122"/>
              </a:rPr>
              <a:t>     N+1≥2(</a:t>
            </a:r>
            <a:r>
              <a:rPr lang="en-US" altLang="zh-CN" sz="3600" b="1" dirty="0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3600" b="1" dirty="0">
                <a:solidFill>
                  <a:schemeClr val="accent2"/>
                </a:solidFill>
                <a:ea typeface="楷体_GB2312" pitchFamily="49" charset="-122"/>
              </a:rPr>
              <a:t>m/2</a:t>
            </a:r>
            <a:r>
              <a:rPr lang="en-US" altLang="zh-CN" sz="3600" b="1" dirty="0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3600" b="1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en-US" altLang="zh-CN" sz="3600" b="1" baseline="30000" dirty="0">
                <a:solidFill>
                  <a:schemeClr val="accent2"/>
                </a:solidFill>
                <a:ea typeface="楷体_GB2312" pitchFamily="49" charset="-122"/>
              </a:rPr>
              <a:t>H-1</a:t>
            </a:r>
            <a:endParaRPr lang="en-US" altLang="zh-CN" sz="3600" b="1" dirty="0">
              <a:solidFill>
                <a:schemeClr val="accent2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accent2"/>
                </a:solidFill>
                <a:ea typeface="楷体_GB2312" pitchFamily="49" charset="-122"/>
              </a:rPr>
              <a:t>     H-1≤log</a:t>
            </a:r>
            <a:r>
              <a:rPr lang="en-US" altLang="zh-CN" sz="3600" b="1" baseline="-25000" dirty="0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3600" b="1" baseline="-25000" dirty="0">
                <a:solidFill>
                  <a:schemeClr val="accent2"/>
                </a:solidFill>
                <a:ea typeface="楷体_GB2312" pitchFamily="49" charset="-122"/>
              </a:rPr>
              <a:t>m/2</a:t>
            </a:r>
            <a:r>
              <a:rPr lang="en-US" altLang="zh-CN" sz="3600" b="1" baseline="-25000" dirty="0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3600" b="1" dirty="0">
                <a:solidFill>
                  <a:schemeClr val="accent2"/>
                </a:solidFill>
                <a:ea typeface="楷体_GB2312" pitchFamily="49" charset="-122"/>
              </a:rPr>
              <a:t>((N+1)/2)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accent2"/>
                </a:solidFill>
                <a:ea typeface="楷体_GB2312" pitchFamily="49" charset="-122"/>
              </a:rPr>
              <a:t>     </a:t>
            </a:r>
            <a:r>
              <a:rPr lang="en-US" altLang="zh-CN" sz="3600" b="1" dirty="0" err="1">
                <a:solidFill>
                  <a:schemeClr val="accent2"/>
                </a:solidFill>
                <a:ea typeface="楷体_GB2312" pitchFamily="49" charset="-122"/>
              </a:rPr>
              <a:t>H≤log</a:t>
            </a:r>
            <a:r>
              <a:rPr lang="en-US" altLang="zh-CN" sz="3600" b="1" baseline="-25000" dirty="0" err="1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3600" b="1" baseline="-25000" dirty="0" err="1">
                <a:solidFill>
                  <a:schemeClr val="accent2"/>
                </a:solidFill>
                <a:ea typeface="楷体_GB2312" pitchFamily="49" charset="-122"/>
              </a:rPr>
              <a:t>m</a:t>
            </a:r>
            <a:r>
              <a:rPr lang="en-US" altLang="zh-CN" sz="3600" b="1" baseline="-25000" dirty="0">
                <a:solidFill>
                  <a:schemeClr val="accent2"/>
                </a:solidFill>
                <a:ea typeface="楷体_GB2312" pitchFamily="49" charset="-122"/>
              </a:rPr>
              <a:t>/2</a:t>
            </a:r>
            <a:r>
              <a:rPr lang="en-US" altLang="zh-CN" sz="3600" b="1" baseline="-25000" dirty="0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3600" b="1" dirty="0">
                <a:solidFill>
                  <a:schemeClr val="accent2"/>
                </a:solidFill>
                <a:ea typeface="楷体_GB2312" pitchFamily="49" charset="-122"/>
              </a:rPr>
              <a:t>((N+1)/2)+1</a:t>
            </a:r>
            <a:endParaRPr lang="en-US" altLang="zh-CN" sz="3600" dirty="0">
              <a:ea typeface="楷体_GB2312" pitchFamily="49" charset="-122"/>
            </a:endParaRPr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459432" y="5230052"/>
            <a:ext cx="80010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含 </a:t>
            </a:r>
            <a:r>
              <a:rPr lang="en-US" altLang="zh-CN" sz="3200" b="1" dirty="0">
                <a:solidFill>
                  <a:srgbClr val="800080"/>
                </a:solidFill>
                <a:ea typeface="楷体_GB2312" pitchFamily="49" charset="-122"/>
              </a:rPr>
              <a:t>N</a:t>
            </a: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个关键字的 </a:t>
            </a:r>
            <a:r>
              <a:rPr lang="en-US" altLang="zh-CN" sz="3200" b="1" dirty="0">
                <a:solidFill>
                  <a:srgbClr val="800080"/>
                </a:solidFill>
                <a:ea typeface="楷体_GB2312" pitchFamily="49" charset="-122"/>
              </a:rPr>
              <a:t>B-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树上进行一次查找，需访问的结点个数不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超</a:t>
            </a:r>
            <a:r>
              <a:rPr lang="en-US" altLang="zh-CN" sz="3200" b="1" dirty="0" err="1" smtClean="0">
                <a:solidFill>
                  <a:srgbClr val="800080"/>
                </a:solidFill>
                <a:ea typeface="楷体_GB2312" pitchFamily="49" charset="-122"/>
              </a:rPr>
              <a:t>log</a:t>
            </a:r>
            <a:r>
              <a:rPr lang="en-US" altLang="zh-CN" sz="3200" b="1" baseline="-25000" dirty="0" err="1">
                <a:solidFill>
                  <a:srgbClr val="800080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3200" b="1" baseline="-25000" dirty="0" err="1">
                <a:solidFill>
                  <a:srgbClr val="800080"/>
                </a:solidFill>
                <a:ea typeface="楷体_GB2312" pitchFamily="49" charset="-122"/>
              </a:rPr>
              <a:t>m</a:t>
            </a:r>
            <a:r>
              <a:rPr lang="en-US" altLang="zh-CN" sz="3200" b="1" baseline="-25000" dirty="0">
                <a:solidFill>
                  <a:srgbClr val="800080"/>
                </a:solidFill>
                <a:ea typeface="楷体_GB2312" pitchFamily="49" charset="-122"/>
              </a:rPr>
              <a:t>/2</a:t>
            </a:r>
            <a:r>
              <a:rPr lang="en-US" altLang="zh-CN" sz="3200" b="1" baseline="-25000" dirty="0">
                <a:solidFill>
                  <a:srgbClr val="800080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3200" b="1" dirty="0">
                <a:solidFill>
                  <a:srgbClr val="800080"/>
                </a:solidFill>
                <a:ea typeface="楷体_GB2312" pitchFamily="49" charset="-122"/>
              </a:rPr>
              <a:t>((N+1)/2)+1</a:t>
            </a:r>
            <a:endParaRPr lang="en-US" altLang="zh-CN" sz="3200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6" grpId="0" autoUpdateAnimBg="0"/>
      <p:bldP spid="641028" grpId="0" autoUpdateAnimBg="0"/>
      <p:bldP spid="7" grpId="0" autoUpdateAnimBg="0"/>
      <p:bldP spid="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179388" y="1978097"/>
            <a:ext cx="8713787" cy="195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lphaUcPeriod"/>
            </a:pP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插入的规则：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插入一个关键字不是在树中添加一个叶子结点，而是首先在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最底层的某个非终端结点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中添加一个关键字，若该结点的关键字个数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n≤m-1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，则插入完成，否则要产生结点的分裂。 </a:t>
            </a:r>
          </a:p>
        </p:txBody>
      </p:sp>
      <p:sp>
        <p:nvSpPr>
          <p:cNvPr id="615427" name="Text Box 3"/>
          <p:cNvSpPr txBox="1">
            <a:spLocks noChangeArrowheads="1"/>
          </p:cNvSpPr>
          <p:nvPr/>
        </p:nvSpPr>
        <p:spPr bwMode="auto">
          <a:xfrm>
            <a:off x="395288" y="116632"/>
            <a:ext cx="33131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B-</a:t>
            </a:r>
            <a:r>
              <a:rPr kumimoji="1" lang="zh-CN" altLang="en-US" sz="40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树的插入</a:t>
            </a:r>
            <a:endParaRPr kumimoji="1" lang="zh-CN" alt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5428" name="Text Box 4"/>
          <p:cNvSpPr txBox="1">
            <a:spLocks noChangeArrowheads="1"/>
          </p:cNvSpPr>
          <p:nvPr/>
        </p:nvSpPr>
        <p:spPr bwMode="auto">
          <a:xfrm>
            <a:off x="611188" y="5445597"/>
            <a:ext cx="853281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smtClean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插入前结点中关键字个数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n&lt;m-1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8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则直接插入即可</a:t>
            </a:r>
            <a:r>
              <a:rPr kumimoji="1"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800" b="1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endParaRPr kumimoji="1" lang="zh-CN" altLang="en-US" sz="2800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5429" name="AutoShape 5"/>
          <p:cNvSpPr>
            <a:spLocks noChangeArrowheads="1"/>
          </p:cNvSpPr>
          <p:nvPr/>
        </p:nvSpPr>
        <p:spPr bwMode="auto">
          <a:xfrm>
            <a:off x="323850" y="5588472"/>
            <a:ext cx="2286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15431" name="Text Box 7"/>
          <p:cNvSpPr txBox="1">
            <a:spLocks noChangeArrowheads="1"/>
          </p:cNvSpPr>
          <p:nvPr/>
        </p:nvSpPr>
        <p:spPr bwMode="auto">
          <a:xfrm>
            <a:off x="179388" y="3930963"/>
            <a:ext cx="8496300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B.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插入过程：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阶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B-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树中： </a:t>
            </a:r>
            <a:r>
              <a:rPr lang="zh-CN" altLang="en-US" sz="2800" b="1" dirty="0" smtClean="0">
                <a:solidFill>
                  <a:srgbClr val="000000"/>
                </a:solidFill>
                <a:sym typeface="Symbol" pitchFamily="18" charset="2"/>
              </a:rPr>
              <a:t>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m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/2</a:t>
            </a:r>
            <a:r>
              <a:rPr lang="en-US" altLang="zh-CN" sz="2800" b="1" dirty="0" smtClean="0">
                <a:solidFill>
                  <a:srgbClr val="000000"/>
                </a:solidFill>
                <a:sym typeface="Symbol" pitchFamily="18" charset="2"/>
              </a:rPr>
              <a:t>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1≤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n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≤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m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                 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为结点中关键字个数）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则有下列几种情况：</a:t>
            </a:r>
          </a:p>
        </p:txBody>
      </p:sp>
      <p:sp>
        <p:nvSpPr>
          <p:cNvPr id="615432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051050" y="6164734"/>
            <a:ext cx="381000" cy="381000"/>
          </a:xfrm>
          <a:prstGeom prst="actionButtonForwardNext">
            <a:avLst/>
          </a:prstGeom>
          <a:solidFill>
            <a:srgbClr val="FF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0385" y="839614"/>
            <a:ext cx="90348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</a:pPr>
            <a:r>
              <a:rPr lang="zh-CN" altLang="en-US" sz="3200" b="1" kern="0" dirty="0" smtClean="0">
                <a:solidFill>
                  <a:srgbClr val="000000"/>
                </a:solidFill>
                <a:ea typeface="楷体_GB2312"/>
              </a:rPr>
              <a:t>  在查找不成功之后，需进行插入。可利用</a:t>
            </a:r>
            <a:r>
              <a:rPr lang="en-US" altLang="zh-CN" sz="3200" b="1" kern="0" dirty="0" smtClean="0">
                <a:solidFill>
                  <a:srgbClr val="000000"/>
                </a:solidFill>
                <a:ea typeface="楷体_GB2312"/>
              </a:rPr>
              <a:t>B-</a:t>
            </a:r>
            <a:r>
              <a:rPr lang="zh-CN" altLang="en-US" sz="3200" b="1" kern="0" dirty="0" smtClean="0">
                <a:solidFill>
                  <a:srgbClr val="000000"/>
                </a:solidFill>
                <a:ea typeface="楷体_GB2312"/>
              </a:rPr>
              <a:t>树的查找算法找出插入的位置</a:t>
            </a:r>
            <a:endParaRPr lang="en-US" altLang="zh-CN" sz="3200" b="1" kern="0" dirty="0" smtClean="0">
              <a:solidFill>
                <a:srgbClr val="000000"/>
              </a:solidFill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 autoUpdateAnimBg="0"/>
      <p:bldP spid="615428" grpId="0" autoUpdateAnimBg="0"/>
      <p:bldP spid="615429" grpId="0" animBg="1"/>
      <p:bldP spid="615431" grpId="0" autoUpdateAnimBg="0"/>
      <p:bldP spid="6154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423275" cy="368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 smtClean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插入前结点中关键字个数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n=m-1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，则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需进行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“结点分裂”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，令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 =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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m/2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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在原结点中保留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，。。。，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s-1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s-1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）；</a:t>
            </a:r>
            <a:endParaRPr kumimoji="1" lang="zh-CN" altLang="en-US" sz="28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建新结点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s+1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，。。。    ，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baseline="-250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）；</a:t>
            </a:r>
            <a:endParaRPr kumimoji="1" lang="zh-CN" altLang="en-US" sz="28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将（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）插入双亲结点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endParaRPr kumimoji="1" lang="zh-CN" altLang="en-US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6451" name="Text Box 3"/>
          <p:cNvSpPr txBox="1">
            <a:spLocks noChangeArrowheads="1"/>
          </p:cNvSpPr>
          <p:nvPr/>
        </p:nvSpPr>
        <p:spPr bwMode="auto">
          <a:xfrm>
            <a:off x="395288" y="4221163"/>
            <a:ext cx="85692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600" b="1" dirty="0" smtClean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600" b="1" dirty="0" smtClean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若双亲为空，则</a:t>
            </a:r>
            <a:r>
              <a:rPr kumimoji="1" lang="zh-CN" altLang="en-US" sz="26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建新的根结点</a:t>
            </a:r>
            <a:r>
              <a:rPr kumimoji="1"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。此时，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B-</a:t>
            </a:r>
            <a:r>
              <a:rPr kumimoji="1"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树的高度增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endParaRPr kumimoji="1" lang="zh-CN" altLang="en-US" sz="26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endParaRPr kumimoji="1" lang="zh-CN" altLang="en-US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6452" name="AutoShape 4"/>
          <p:cNvSpPr>
            <a:spLocks noChangeArrowheads="1"/>
          </p:cNvSpPr>
          <p:nvPr/>
        </p:nvSpPr>
        <p:spPr bwMode="auto">
          <a:xfrm>
            <a:off x="152400" y="533400"/>
            <a:ext cx="2286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16453" name="AutoShape 5"/>
          <p:cNvSpPr>
            <a:spLocks noChangeArrowheads="1"/>
          </p:cNvSpPr>
          <p:nvPr/>
        </p:nvSpPr>
        <p:spPr bwMode="auto">
          <a:xfrm>
            <a:off x="152400" y="5257800"/>
            <a:ext cx="2286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16455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43663" y="3573463"/>
            <a:ext cx="381000" cy="381000"/>
          </a:xfrm>
          <a:prstGeom prst="actionButtonForwardNext">
            <a:avLst/>
          </a:prstGeom>
          <a:solidFill>
            <a:srgbClr val="FF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16456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124075" y="4868863"/>
            <a:ext cx="381000" cy="381000"/>
          </a:xfrm>
          <a:prstGeom prst="actionButtonForwardNext">
            <a:avLst/>
          </a:prstGeom>
          <a:solidFill>
            <a:srgbClr val="FF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16457" name="Text Box 9"/>
          <p:cNvSpPr txBox="1">
            <a:spLocks noChangeArrowheads="1"/>
          </p:cNvSpPr>
          <p:nvPr/>
        </p:nvSpPr>
        <p:spPr bwMode="auto">
          <a:xfrm>
            <a:off x="468313" y="5445125"/>
            <a:ext cx="684053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C.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插入算法的实现：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—— P244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算法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9.14</a:t>
            </a:r>
            <a:endParaRPr kumimoji="1"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0" grpId="0" autoUpdateAnimBg="0"/>
      <p:bldP spid="616451" grpId="0" autoUpdateAnimBg="0"/>
      <p:bldP spid="616452" grpId="0" animBg="1"/>
      <p:bldP spid="616453" grpId="0" animBg="1"/>
      <p:bldP spid="616455" grpId="0" animBg="1"/>
      <p:bldP spid="616456" grpId="0" animBg="1"/>
      <p:bldP spid="61645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Freeform 2"/>
          <p:cNvSpPr>
            <a:spLocks/>
          </p:cNvSpPr>
          <p:nvPr/>
        </p:nvSpPr>
        <p:spPr bwMode="auto">
          <a:xfrm>
            <a:off x="2667000" y="2438400"/>
            <a:ext cx="1066800" cy="609600"/>
          </a:xfrm>
          <a:custGeom>
            <a:avLst/>
            <a:gdLst>
              <a:gd name="T0" fmla="*/ 0 w 672"/>
              <a:gd name="T1" fmla="*/ 0 h 384"/>
              <a:gd name="T2" fmla="*/ 2147483647 w 672"/>
              <a:gd name="T3" fmla="*/ 2147483647 h 384"/>
              <a:gd name="T4" fmla="*/ 2147483647 w 672"/>
              <a:gd name="T5" fmla="*/ 2147483647 h 384"/>
              <a:gd name="T6" fmla="*/ 2147483647 w 672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384"/>
              <a:gd name="T14" fmla="*/ 672 w 67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384">
                <a:moveTo>
                  <a:pt x="0" y="0"/>
                </a:moveTo>
                <a:cubicBezTo>
                  <a:pt x="180" y="36"/>
                  <a:pt x="360" y="72"/>
                  <a:pt x="384" y="96"/>
                </a:cubicBezTo>
                <a:cubicBezTo>
                  <a:pt x="408" y="120"/>
                  <a:pt x="96" y="96"/>
                  <a:pt x="144" y="144"/>
                </a:cubicBezTo>
                <a:cubicBezTo>
                  <a:pt x="192" y="192"/>
                  <a:pt x="584" y="344"/>
                  <a:pt x="672" y="38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475" name="Text Box 3"/>
          <p:cNvSpPr txBox="1">
            <a:spLocks noChangeArrowheads="1"/>
          </p:cNvSpPr>
          <p:nvPr/>
        </p:nvSpPr>
        <p:spPr bwMode="auto">
          <a:xfrm>
            <a:off x="365125" y="196850"/>
            <a:ext cx="4425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3600" b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r>
              <a:rPr kumimoji="1" lang="en-US" altLang="zh-CN" sz="3600" b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zh-CN" altLang="en-US" sz="3600" b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下列为 </a:t>
            </a:r>
            <a:r>
              <a:rPr kumimoji="1" lang="en-US" altLang="zh-CN" sz="3600" b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zh-CN" altLang="en-US" sz="3600" b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阶</a:t>
            </a:r>
            <a:r>
              <a:rPr kumimoji="1" lang="en-US" altLang="zh-CN" sz="3600" b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B-</a:t>
            </a:r>
            <a:r>
              <a:rPr kumimoji="1" lang="zh-CN" altLang="en-US" sz="3600" b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树</a:t>
            </a:r>
            <a:endParaRPr kumimoji="1" lang="zh-CN" altLang="en-US" sz="3600" b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17476" name="Oval 4"/>
          <p:cNvSpPr>
            <a:spLocks noChangeArrowheads="1"/>
          </p:cNvSpPr>
          <p:nvPr/>
        </p:nvSpPr>
        <p:spPr bwMode="auto">
          <a:xfrm>
            <a:off x="3048000" y="3124200"/>
            <a:ext cx="1981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50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sp>
        <p:nvSpPr>
          <p:cNvPr id="617477" name="Oval 5"/>
          <p:cNvSpPr>
            <a:spLocks noChangeArrowheads="1"/>
          </p:cNvSpPr>
          <p:nvPr/>
        </p:nvSpPr>
        <p:spPr bwMode="auto">
          <a:xfrm>
            <a:off x="1143000" y="4419600"/>
            <a:ext cx="1981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 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</a:rPr>
              <a:t>20 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</a:rPr>
              <a:t> 40 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617478" name="Oval 6"/>
          <p:cNvSpPr>
            <a:spLocks noChangeArrowheads="1"/>
          </p:cNvSpPr>
          <p:nvPr/>
        </p:nvSpPr>
        <p:spPr bwMode="auto">
          <a:xfrm>
            <a:off x="4953000" y="4419600"/>
            <a:ext cx="1981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 80 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617479" name="Line 7"/>
          <p:cNvSpPr>
            <a:spLocks noChangeShapeType="1"/>
          </p:cNvSpPr>
          <p:nvPr/>
        </p:nvSpPr>
        <p:spPr bwMode="auto">
          <a:xfrm flipH="1">
            <a:off x="2133600" y="3352800"/>
            <a:ext cx="1219200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480" name="Line 8"/>
          <p:cNvSpPr>
            <a:spLocks noChangeShapeType="1"/>
          </p:cNvSpPr>
          <p:nvPr/>
        </p:nvSpPr>
        <p:spPr bwMode="auto">
          <a:xfrm>
            <a:off x="4648200" y="3352800"/>
            <a:ext cx="1295400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481" name="Text Box 9"/>
          <p:cNvSpPr txBox="1">
            <a:spLocks noChangeArrowheads="1"/>
          </p:cNvSpPr>
          <p:nvPr/>
        </p:nvSpPr>
        <p:spPr bwMode="auto">
          <a:xfrm>
            <a:off x="441325" y="5530850"/>
            <a:ext cx="364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3600" b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插入关键字 </a:t>
            </a:r>
            <a:r>
              <a:rPr kumimoji="1" lang="en-US" altLang="zh-CN" sz="3600" b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36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60</a:t>
            </a:r>
            <a:r>
              <a:rPr kumimoji="1" lang="en-US" altLang="zh-CN" sz="3600" b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 b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en-US" altLang="zh-CN" sz="3600" b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17482" name="Oval 10"/>
          <p:cNvSpPr>
            <a:spLocks noChangeArrowheads="1"/>
          </p:cNvSpPr>
          <p:nvPr/>
        </p:nvSpPr>
        <p:spPr bwMode="auto">
          <a:xfrm>
            <a:off x="4953000" y="4419600"/>
            <a:ext cx="1981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60 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</a:rPr>
              <a:t> 80 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617483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16416" y="6165304"/>
            <a:ext cx="381000" cy="381000"/>
          </a:xfrm>
          <a:prstGeom prst="actionButtonReturn">
            <a:avLst/>
          </a:prstGeom>
          <a:solidFill>
            <a:srgbClr val="FF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484" name="Rectangle 12"/>
          <p:cNvSpPr>
            <a:spLocks noChangeArrowheads="1"/>
          </p:cNvSpPr>
          <p:nvPr/>
        </p:nvSpPr>
        <p:spPr bwMode="auto">
          <a:xfrm>
            <a:off x="4197350" y="5530850"/>
            <a:ext cx="75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36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90</a:t>
            </a:r>
            <a:r>
              <a:rPr kumimoji="1" lang="en-US" altLang="zh-CN" sz="3600" b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endParaRPr kumimoji="1" lang="en-US" altLang="zh-CN" sz="3600" b="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17485" name="Oval 13"/>
          <p:cNvSpPr>
            <a:spLocks noChangeArrowheads="1"/>
          </p:cNvSpPr>
          <p:nvPr/>
        </p:nvSpPr>
        <p:spPr bwMode="auto">
          <a:xfrm>
            <a:off x="4953000" y="4419600"/>
            <a:ext cx="2362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60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</a:rPr>
              <a:t>80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90</a:t>
            </a:r>
            <a:endParaRPr kumimoji="1" lang="en-US" altLang="zh-CN" sz="3200">
              <a:solidFill>
                <a:srgbClr val="A5002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17486" name="Oval 14"/>
          <p:cNvSpPr>
            <a:spLocks noChangeArrowheads="1"/>
          </p:cNvSpPr>
          <p:nvPr/>
        </p:nvSpPr>
        <p:spPr bwMode="auto">
          <a:xfrm>
            <a:off x="7391400" y="4419600"/>
            <a:ext cx="1676400" cy="5334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90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17487" name="Oval 15"/>
          <p:cNvSpPr>
            <a:spLocks noChangeArrowheads="1"/>
          </p:cNvSpPr>
          <p:nvPr/>
        </p:nvSpPr>
        <p:spPr bwMode="auto">
          <a:xfrm>
            <a:off x="3048000" y="3048000"/>
            <a:ext cx="3505200" cy="6858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50    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</a:rPr>
              <a:t>80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sp>
        <p:nvSpPr>
          <p:cNvPr id="617488" name="Line 16"/>
          <p:cNvSpPr>
            <a:spLocks noChangeShapeType="1"/>
          </p:cNvSpPr>
          <p:nvPr/>
        </p:nvSpPr>
        <p:spPr bwMode="auto">
          <a:xfrm>
            <a:off x="4724400" y="3352800"/>
            <a:ext cx="381000" cy="381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489" name="Line 17"/>
          <p:cNvSpPr>
            <a:spLocks noChangeShapeType="1"/>
          </p:cNvSpPr>
          <p:nvPr/>
        </p:nvSpPr>
        <p:spPr bwMode="auto">
          <a:xfrm flipV="1">
            <a:off x="3200400" y="3352800"/>
            <a:ext cx="152400" cy="152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490" name="Line 18"/>
          <p:cNvSpPr>
            <a:spLocks noChangeShapeType="1"/>
          </p:cNvSpPr>
          <p:nvPr/>
        </p:nvSpPr>
        <p:spPr bwMode="auto">
          <a:xfrm>
            <a:off x="5867400" y="3352800"/>
            <a:ext cx="23622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491" name="Oval 19"/>
          <p:cNvSpPr>
            <a:spLocks noChangeArrowheads="1"/>
          </p:cNvSpPr>
          <p:nvPr/>
        </p:nvSpPr>
        <p:spPr bwMode="auto">
          <a:xfrm>
            <a:off x="4953000" y="4419600"/>
            <a:ext cx="2362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60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 sz="3200">
              <a:solidFill>
                <a:srgbClr val="A5002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17492" name="Rectangle 20"/>
          <p:cNvSpPr>
            <a:spLocks noChangeArrowheads="1"/>
          </p:cNvSpPr>
          <p:nvPr/>
        </p:nvSpPr>
        <p:spPr bwMode="auto">
          <a:xfrm>
            <a:off x="5187950" y="5530850"/>
            <a:ext cx="75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360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30</a:t>
            </a:r>
            <a:r>
              <a:rPr kumimoji="1" lang="en-US" altLang="zh-CN" sz="3600" b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endParaRPr kumimoji="1" lang="en-US" altLang="zh-CN" sz="3600" b="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17493" name="Oval 21"/>
          <p:cNvSpPr>
            <a:spLocks noChangeArrowheads="1"/>
          </p:cNvSpPr>
          <p:nvPr/>
        </p:nvSpPr>
        <p:spPr bwMode="auto">
          <a:xfrm>
            <a:off x="3200400" y="4419600"/>
            <a:ext cx="1676400" cy="5334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</a:rPr>
              <a:t> 40 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617494" name="Oval 22"/>
          <p:cNvSpPr>
            <a:spLocks noChangeArrowheads="1"/>
          </p:cNvSpPr>
          <p:nvPr/>
        </p:nvSpPr>
        <p:spPr bwMode="auto">
          <a:xfrm>
            <a:off x="1143000" y="4419600"/>
            <a:ext cx="1981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 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</a:rPr>
              <a:t>20 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617495" name="Oval 23"/>
          <p:cNvSpPr>
            <a:spLocks noChangeArrowheads="1"/>
          </p:cNvSpPr>
          <p:nvPr/>
        </p:nvSpPr>
        <p:spPr bwMode="auto">
          <a:xfrm>
            <a:off x="3048000" y="3048000"/>
            <a:ext cx="3505200" cy="6858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</a:rPr>
              <a:t>30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   50    80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sp>
        <p:nvSpPr>
          <p:cNvPr id="617496" name="Line 24"/>
          <p:cNvSpPr>
            <a:spLocks noChangeShapeType="1"/>
          </p:cNvSpPr>
          <p:nvPr/>
        </p:nvSpPr>
        <p:spPr bwMode="auto">
          <a:xfrm flipV="1">
            <a:off x="3200400" y="3352800"/>
            <a:ext cx="228600" cy="152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497" name="Line 25"/>
          <p:cNvSpPr>
            <a:spLocks noChangeShapeType="1"/>
          </p:cNvSpPr>
          <p:nvPr/>
        </p:nvSpPr>
        <p:spPr bwMode="auto">
          <a:xfrm flipH="1" flipV="1">
            <a:off x="6096000" y="3352800"/>
            <a:ext cx="228600" cy="2286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498" name="Line 26"/>
          <p:cNvSpPr>
            <a:spLocks noChangeShapeType="1"/>
          </p:cNvSpPr>
          <p:nvPr/>
        </p:nvSpPr>
        <p:spPr bwMode="auto">
          <a:xfrm flipH="1">
            <a:off x="5105400" y="3429000"/>
            <a:ext cx="152400" cy="304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499" name="Line 27"/>
          <p:cNvSpPr>
            <a:spLocks noChangeShapeType="1"/>
          </p:cNvSpPr>
          <p:nvPr/>
        </p:nvSpPr>
        <p:spPr bwMode="auto">
          <a:xfrm flipH="1">
            <a:off x="3962400" y="3429000"/>
            <a:ext cx="1524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500" name="Oval 28"/>
          <p:cNvSpPr>
            <a:spLocks noChangeArrowheads="1"/>
          </p:cNvSpPr>
          <p:nvPr/>
        </p:nvSpPr>
        <p:spPr bwMode="auto">
          <a:xfrm>
            <a:off x="5029200" y="3048000"/>
            <a:ext cx="1524000" cy="8382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80</a:t>
            </a:r>
            <a:endParaRPr kumimoji="1" lang="en-US" altLang="zh-CN" sz="3600" b="0">
              <a:latin typeface="Times New Roman" pitchFamily="18" charset="0"/>
            </a:endParaRPr>
          </a:p>
        </p:txBody>
      </p:sp>
      <p:sp>
        <p:nvSpPr>
          <p:cNvPr id="617501" name="Line 29"/>
          <p:cNvSpPr>
            <a:spLocks noChangeShapeType="1"/>
          </p:cNvSpPr>
          <p:nvPr/>
        </p:nvSpPr>
        <p:spPr bwMode="auto">
          <a:xfrm flipV="1">
            <a:off x="5105400" y="3429000"/>
            <a:ext cx="304800" cy="304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502" name="Line 30"/>
          <p:cNvSpPr>
            <a:spLocks noChangeShapeType="1"/>
          </p:cNvSpPr>
          <p:nvPr/>
        </p:nvSpPr>
        <p:spPr bwMode="auto">
          <a:xfrm>
            <a:off x="6248400" y="3505200"/>
            <a:ext cx="1981200" cy="914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503" name="Oval 31"/>
          <p:cNvSpPr>
            <a:spLocks noChangeArrowheads="1"/>
          </p:cNvSpPr>
          <p:nvPr/>
        </p:nvSpPr>
        <p:spPr bwMode="auto">
          <a:xfrm>
            <a:off x="3048000" y="3048000"/>
            <a:ext cx="1295400" cy="6858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</a:rPr>
              <a:t>30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   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sp>
        <p:nvSpPr>
          <p:cNvPr id="617504" name="Line 32"/>
          <p:cNvSpPr>
            <a:spLocks noChangeShapeType="1"/>
          </p:cNvSpPr>
          <p:nvPr/>
        </p:nvSpPr>
        <p:spPr bwMode="auto">
          <a:xfrm flipH="1">
            <a:off x="3124200" y="3429000"/>
            <a:ext cx="152400" cy="152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505" name="Line 33"/>
          <p:cNvSpPr>
            <a:spLocks noChangeShapeType="1"/>
          </p:cNvSpPr>
          <p:nvPr/>
        </p:nvSpPr>
        <p:spPr bwMode="auto">
          <a:xfrm flipH="1">
            <a:off x="3962400" y="3429000"/>
            <a:ext cx="152400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17506" name="Freeform 34"/>
          <p:cNvSpPr>
            <a:spLocks/>
          </p:cNvSpPr>
          <p:nvPr/>
        </p:nvSpPr>
        <p:spPr bwMode="auto">
          <a:xfrm>
            <a:off x="3959225" y="2971800"/>
            <a:ext cx="1441450" cy="896938"/>
          </a:xfrm>
          <a:custGeom>
            <a:avLst/>
            <a:gdLst>
              <a:gd name="T0" fmla="*/ 2147483647 w 908"/>
              <a:gd name="T1" fmla="*/ 2147483647 h 521"/>
              <a:gd name="T2" fmla="*/ 2147483647 w 908"/>
              <a:gd name="T3" fmla="*/ 2147483647 h 521"/>
              <a:gd name="T4" fmla="*/ 2147483647 w 908"/>
              <a:gd name="T5" fmla="*/ 2147483647 h 521"/>
              <a:gd name="T6" fmla="*/ 2147483647 w 908"/>
              <a:gd name="T7" fmla="*/ 2147483647 h 521"/>
              <a:gd name="T8" fmla="*/ 2147483647 w 908"/>
              <a:gd name="T9" fmla="*/ 2147483647 h 521"/>
              <a:gd name="T10" fmla="*/ 2147483647 w 908"/>
              <a:gd name="T11" fmla="*/ 2147483647 h 521"/>
              <a:gd name="T12" fmla="*/ 2147483647 w 908"/>
              <a:gd name="T13" fmla="*/ 2147483647 h 521"/>
              <a:gd name="T14" fmla="*/ 2147483647 w 908"/>
              <a:gd name="T15" fmla="*/ 2147483647 h 521"/>
              <a:gd name="T16" fmla="*/ 2147483647 w 908"/>
              <a:gd name="T17" fmla="*/ 2147483647 h 521"/>
              <a:gd name="T18" fmla="*/ 2147483647 w 908"/>
              <a:gd name="T19" fmla="*/ 2147483647 h 521"/>
              <a:gd name="T20" fmla="*/ 2147483647 w 908"/>
              <a:gd name="T21" fmla="*/ 2147483647 h 521"/>
              <a:gd name="T22" fmla="*/ 2147483647 w 908"/>
              <a:gd name="T23" fmla="*/ 2147483647 h 521"/>
              <a:gd name="T24" fmla="*/ 2147483647 w 908"/>
              <a:gd name="T25" fmla="*/ 2147483647 h 521"/>
              <a:gd name="T26" fmla="*/ 2147483647 w 908"/>
              <a:gd name="T27" fmla="*/ 2147483647 h 521"/>
              <a:gd name="T28" fmla="*/ 2147483647 w 908"/>
              <a:gd name="T29" fmla="*/ 2147483647 h 521"/>
              <a:gd name="T30" fmla="*/ 2147483647 w 908"/>
              <a:gd name="T31" fmla="*/ 2147483647 h 521"/>
              <a:gd name="T32" fmla="*/ 2147483647 w 908"/>
              <a:gd name="T33" fmla="*/ 2147483647 h 5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08"/>
              <a:gd name="T52" fmla="*/ 0 h 521"/>
              <a:gd name="T53" fmla="*/ 908 w 908"/>
              <a:gd name="T54" fmla="*/ 521 h 52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08" h="521">
                <a:moveTo>
                  <a:pt x="74" y="28"/>
                </a:moveTo>
                <a:cubicBezTo>
                  <a:pt x="382" y="0"/>
                  <a:pt x="0" y="28"/>
                  <a:pt x="398" y="28"/>
                </a:cubicBezTo>
                <a:cubicBezTo>
                  <a:pt x="474" y="28"/>
                  <a:pt x="550" y="11"/>
                  <a:pt x="626" y="4"/>
                </a:cubicBezTo>
                <a:cubicBezTo>
                  <a:pt x="698" y="12"/>
                  <a:pt x="770" y="19"/>
                  <a:pt x="842" y="28"/>
                </a:cubicBezTo>
                <a:cubicBezTo>
                  <a:pt x="862" y="31"/>
                  <a:pt x="908" y="21"/>
                  <a:pt x="902" y="40"/>
                </a:cubicBezTo>
                <a:cubicBezTo>
                  <a:pt x="894" y="64"/>
                  <a:pt x="851" y="50"/>
                  <a:pt x="830" y="64"/>
                </a:cubicBezTo>
                <a:cubicBezTo>
                  <a:pt x="806" y="80"/>
                  <a:pt x="758" y="112"/>
                  <a:pt x="758" y="112"/>
                </a:cubicBezTo>
                <a:cubicBezTo>
                  <a:pt x="741" y="138"/>
                  <a:pt x="713" y="157"/>
                  <a:pt x="698" y="184"/>
                </a:cubicBezTo>
                <a:cubicBezTo>
                  <a:pt x="686" y="206"/>
                  <a:pt x="674" y="256"/>
                  <a:pt x="674" y="256"/>
                </a:cubicBezTo>
                <a:cubicBezTo>
                  <a:pt x="683" y="310"/>
                  <a:pt x="693" y="360"/>
                  <a:pt x="710" y="412"/>
                </a:cubicBezTo>
                <a:cubicBezTo>
                  <a:pt x="547" y="521"/>
                  <a:pt x="282" y="428"/>
                  <a:pt x="86" y="412"/>
                </a:cubicBezTo>
                <a:cubicBezTo>
                  <a:pt x="172" y="383"/>
                  <a:pt x="137" y="402"/>
                  <a:pt x="194" y="364"/>
                </a:cubicBezTo>
                <a:cubicBezTo>
                  <a:pt x="230" y="310"/>
                  <a:pt x="266" y="264"/>
                  <a:pt x="266" y="196"/>
                </a:cubicBezTo>
                <a:cubicBezTo>
                  <a:pt x="245" y="132"/>
                  <a:pt x="211" y="98"/>
                  <a:pt x="146" y="76"/>
                </a:cubicBezTo>
                <a:cubicBezTo>
                  <a:pt x="138" y="64"/>
                  <a:pt x="135" y="47"/>
                  <a:pt x="122" y="40"/>
                </a:cubicBezTo>
                <a:cubicBezTo>
                  <a:pt x="97" y="26"/>
                  <a:pt x="66" y="23"/>
                  <a:pt x="38" y="16"/>
                </a:cubicBezTo>
                <a:cubicBezTo>
                  <a:pt x="26" y="13"/>
                  <a:pt x="62" y="24"/>
                  <a:pt x="74" y="28"/>
                </a:cubicBez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507" name="Oval 35"/>
          <p:cNvSpPr>
            <a:spLocks noChangeArrowheads="1"/>
          </p:cNvSpPr>
          <p:nvPr/>
        </p:nvSpPr>
        <p:spPr bwMode="auto">
          <a:xfrm>
            <a:off x="4267200" y="1752600"/>
            <a:ext cx="990600" cy="609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50</a:t>
            </a:r>
            <a:endParaRPr kumimoji="1" lang="en-US" altLang="zh-CN" sz="3600" b="0">
              <a:latin typeface="Times New Roman" pitchFamily="18" charset="0"/>
            </a:endParaRPr>
          </a:p>
        </p:txBody>
      </p:sp>
      <p:sp>
        <p:nvSpPr>
          <p:cNvPr id="617508" name="Freeform 36"/>
          <p:cNvSpPr>
            <a:spLocks/>
          </p:cNvSpPr>
          <p:nvPr/>
        </p:nvSpPr>
        <p:spPr bwMode="auto">
          <a:xfrm>
            <a:off x="3733800" y="1143000"/>
            <a:ext cx="1066800" cy="609600"/>
          </a:xfrm>
          <a:custGeom>
            <a:avLst/>
            <a:gdLst>
              <a:gd name="T0" fmla="*/ 0 w 672"/>
              <a:gd name="T1" fmla="*/ 0 h 384"/>
              <a:gd name="T2" fmla="*/ 2147483647 w 672"/>
              <a:gd name="T3" fmla="*/ 2147483647 h 384"/>
              <a:gd name="T4" fmla="*/ 2147483647 w 672"/>
              <a:gd name="T5" fmla="*/ 2147483647 h 384"/>
              <a:gd name="T6" fmla="*/ 2147483647 w 672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384"/>
              <a:gd name="T14" fmla="*/ 672 w 67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384">
                <a:moveTo>
                  <a:pt x="0" y="0"/>
                </a:moveTo>
                <a:cubicBezTo>
                  <a:pt x="180" y="36"/>
                  <a:pt x="360" y="72"/>
                  <a:pt x="384" y="96"/>
                </a:cubicBezTo>
                <a:cubicBezTo>
                  <a:pt x="408" y="120"/>
                  <a:pt x="96" y="96"/>
                  <a:pt x="144" y="144"/>
                </a:cubicBezTo>
                <a:cubicBezTo>
                  <a:pt x="192" y="192"/>
                  <a:pt x="584" y="344"/>
                  <a:pt x="672" y="384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509" name="Line 37"/>
          <p:cNvSpPr>
            <a:spLocks noChangeShapeType="1"/>
          </p:cNvSpPr>
          <p:nvPr/>
        </p:nvSpPr>
        <p:spPr bwMode="auto">
          <a:xfrm flipH="1">
            <a:off x="3733800" y="2057400"/>
            <a:ext cx="685800" cy="990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510" name="Line 38"/>
          <p:cNvSpPr>
            <a:spLocks noChangeShapeType="1"/>
          </p:cNvSpPr>
          <p:nvPr/>
        </p:nvSpPr>
        <p:spPr bwMode="auto">
          <a:xfrm>
            <a:off x="5105400" y="2057400"/>
            <a:ext cx="68580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17511" name="Freeform 39"/>
          <p:cNvSpPr>
            <a:spLocks/>
          </p:cNvSpPr>
          <p:nvPr/>
        </p:nvSpPr>
        <p:spPr bwMode="auto">
          <a:xfrm>
            <a:off x="2667000" y="2438400"/>
            <a:ext cx="1066800" cy="609600"/>
          </a:xfrm>
          <a:custGeom>
            <a:avLst/>
            <a:gdLst>
              <a:gd name="T0" fmla="*/ 0 w 672"/>
              <a:gd name="T1" fmla="*/ 0 h 384"/>
              <a:gd name="T2" fmla="*/ 2147483647 w 672"/>
              <a:gd name="T3" fmla="*/ 2147483647 h 384"/>
              <a:gd name="T4" fmla="*/ 2147483647 w 672"/>
              <a:gd name="T5" fmla="*/ 2147483647 h 384"/>
              <a:gd name="T6" fmla="*/ 2147483647 w 672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384"/>
              <a:gd name="T14" fmla="*/ 672 w 67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384">
                <a:moveTo>
                  <a:pt x="0" y="0"/>
                </a:moveTo>
                <a:cubicBezTo>
                  <a:pt x="180" y="36"/>
                  <a:pt x="360" y="72"/>
                  <a:pt x="384" y="96"/>
                </a:cubicBezTo>
                <a:cubicBezTo>
                  <a:pt x="408" y="120"/>
                  <a:pt x="96" y="96"/>
                  <a:pt x="144" y="144"/>
                </a:cubicBezTo>
                <a:cubicBezTo>
                  <a:pt x="192" y="192"/>
                  <a:pt x="584" y="344"/>
                  <a:pt x="672" y="384"/>
                </a:cubicBezTo>
              </a:path>
            </a:pathLst>
          </a:custGeom>
          <a:ln w="28575">
            <a:solidFill>
              <a:schemeClr val="bg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6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7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7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"/>
                                        <p:tgtEl>
                                          <p:spTgt spid="6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61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1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1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1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1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00"/>
                                        <p:tgtEl>
                                          <p:spTgt spid="6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9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4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1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300"/>
                                        <p:tgtEl>
                                          <p:spTgt spid="61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1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1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61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1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nimBg="1"/>
      <p:bldP spid="617475" grpId="0" build="p" autoUpdateAnimBg="0" advAuto="0"/>
      <p:bldP spid="617476" grpId="0" animBg="1" autoUpdateAnimBg="0"/>
      <p:bldP spid="617477" grpId="0" animBg="1" autoUpdateAnimBg="0"/>
      <p:bldP spid="617478" grpId="0" animBg="1" autoUpdateAnimBg="0"/>
      <p:bldP spid="617479" grpId="0" animBg="1"/>
      <p:bldP spid="617480" grpId="0" animBg="1"/>
      <p:bldP spid="617481" grpId="0" autoUpdateAnimBg="0"/>
      <p:bldP spid="617482" grpId="0" animBg="1" autoUpdateAnimBg="0"/>
      <p:bldP spid="617483" grpId="0" animBg="1"/>
      <p:bldP spid="617484" grpId="0" autoUpdateAnimBg="0"/>
      <p:bldP spid="617485" grpId="0" animBg="1" autoUpdateAnimBg="0"/>
      <p:bldP spid="617486" grpId="0" animBg="1" autoUpdateAnimBg="0"/>
      <p:bldP spid="617487" grpId="0" animBg="1" autoUpdateAnimBg="0"/>
      <p:bldP spid="617488" grpId="0" animBg="1"/>
      <p:bldP spid="617489" grpId="0" animBg="1"/>
      <p:bldP spid="617490" grpId="0" animBg="1"/>
      <p:bldP spid="617491" grpId="0" animBg="1" autoUpdateAnimBg="0"/>
      <p:bldP spid="617492" grpId="0" autoUpdateAnimBg="0"/>
      <p:bldP spid="617493" grpId="0" animBg="1" autoUpdateAnimBg="0"/>
      <p:bldP spid="617494" grpId="0" animBg="1" autoUpdateAnimBg="0"/>
      <p:bldP spid="617495" grpId="0" animBg="1" autoUpdateAnimBg="0"/>
      <p:bldP spid="617496" grpId="0" animBg="1"/>
      <p:bldP spid="617497" grpId="0" animBg="1"/>
      <p:bldP spid="617498" grpId="0" animBg="1"/>
      <p:bldP spid="617499" grpId="0" animBg="1"/>
      <p:bldP spid="617500" grpId="0" animBg="1" autoUpdateAnimBg="0"/>
      <p:bldP spid="617501" grpId="0" animBg="1"/>
      <p:bldP spid="617502" grpId="0" animBg="1"/>
      <p:bldP spid="617503" grpId="0" animBg="1" autoUpdateAnimBg="0"/>
      <p:bldP spid="617504" grpId="0" animBg="1"/>
      <p:bldP spid="617505" grpId="0" animBg="1"/>
      <p:bldP spid="617506" grpId="0" animBg="1"/>
      <p:bldP spid="617507" grpId="0" animBg="1" autoUpdateAnimBg="0"/>
      <p:bldP spid="617508" grpId="0" animBg="1"/>
      <p:bldP spid="617509" grpId="0" animBg="1"/>
      <p:bldP spid="617510" grpId="0" animBg="1"/>
      <p:bldP spid="6175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9" name="Rectangle 113"/>
          <p:cNvSpPr>
            <a:spLocks noChangeArrowheads="1"/>
          </p:cNvSpPr>
          <p:nvPr/>
        </p:nvSpPr>
        <p:spPr bwMode="auto">
          <a:xfrm>
            <a:off x="4315718" y="5372248"/>
            <a:ext cx="1439862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51" name="Line 55"/>
          <p:cNvSpPr>
            <a:spLocks noChangeShapeType="1"/>
          </p:cNvSpPr>
          <p:nvPr/>
        </p:nvSpPr>
        <p:spPr bwMode="auto">
          <a:xfrm flipH="1">
            <a:off x="974030" y="3211661"/>
            <a:ext cx="557213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52" name="Line 56"/>
          <p:cNvSpPr>
            <a:spLocks noChangeShapeType="1"/>
          </p:cNvSpPr>
          <p:nvPr/>
        </p:nvSpPr>
        <p:spPr bwMode="auto">
          <a:xfrm>
            <a:off x="1888430" y="3214836"/>
            <a:ext cx="571500" cy="839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56" name="Text Box 60"/>
          <p:cNvSpPr txBox="1">
            <a:spLocks noChangeArrowheads="1"/>
          </p:cNvSpPr>
          <p:nvPr/>
        </p:nvSpPr>
        <p:spPr bwMode="auto">
          <a:xfrm>
            <a:off x="548580" y="1757759"/>
            <a:ext cx="3997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例：插入值为98的结点</a:t>
            </a:r>
          </a:p>
        </p:txBody>
      </p:sp>
      <p:sp>
        <p:nvSpPr>
          <p:cNvPr id="80974" name="Oval 78"/>
          <p:cNvSpPr>
            <a:spLocks noChangeArrowheads="1"/>
          </p:cNvSpPr>
          <p:nvPr/>
        </p:nvSpPr>
        <p:spPr bwMode="auto">
          <a:xfrm>
            <a:off x="1424880" y="2749698"/>
            <a:ext cx="539750" cy="53975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75" name="Text Box 79"/>
          <p:cNvSpPr txBox="1">
            <a:spLocks noChangeArrowheads="1"/>
          </p:cNvSpPr>
          <p:nvPr/>
        </p:nvSpPr>
        <p:spPr bwMode="auto">
          <a:xfrm>
            <a:off x="1513780" y="2794148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eaLnBrk="0" hangingPunct="0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63</a:t>
            </a:r>
          </a:p>
        </p:txBody>
      </p:sp>
      <p:sp>
        <p:nvSpPr>
          <p:cNvPr id="80976" name="Oval 80"/>
          <p:cNvSpPr>
            <a:spLocks noChangeArrowheads="1"/>
          </p:cNvSpPr>
          <p:nvPr/>
        </p:nvSpPr>
        <p:spPr bwMode="auto">
          <a:xfrm>
            <a:off x="661293" y="4010173"/>
            <a:ext cx="539750" cy="53975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77" name="Text Box 81"/>
          <p:cNvSpPr txBox="1">
            <a:spLocks noChangeArrowheads="1"/>
          </p:cNvSpPr>
          <p:nvPr/>
        </p:nvSpPr>
        <p:spPr bwMode="auto">
          <a:xfrm>
            <a:off x="750193" y="4054623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eaLnBrk="0" hangingPunct="0"/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80978" name="Oval 82"/>
          <p:cNvSpPr>
            <a:spLocks noChangeArrowheads="1"/>
          </p:cNvSpPr>
          <p:nvPr/>
        </p:nvSpPr>
        <p:spPr bwMode="auto">
          <a:xfrm>
            <a:off x="2240855" y="3994298"/>
            <a:ext cx="539750" cy="53975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79" name="Text Box 83"/>
          <p:cNvSpPr txBox="1">
            <a:spLocks noChangeArrowheads="1"/>
          </p:cNvSpPr>
          <p:nvPr/>
        </p:nvSpPr>
        <p:spPr bwMode="auto">
          <a:xfrm>
            <a:off x="2329755" y="4038748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eaLnBrk="0" hangingPunct="0"/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</a:p>
        </p:txBody>
      </p:sp>
      <p:sp>
        <p:nvSpPr>
          <p:cNvPr id="80980" name="Oval 84"/>
          <p:cNvSpPr>
            <a:spLocks noChangeArrowheads="1"/>
          </p:cNvSpPr>
          <p:nvPr/>
        </p:nvSpPr>
        <p:spPr bwMode="auto">
          <a:xfrm>
            <a:off x="1137543" y="5224611"/>
            <a:ext cx="539750" cy="53975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81" name="Text Box 85"/>
          <p:cNvSpPr txBox="1">
            <a:spLocks noChangeArrowheads="1"/>
          </p:cNvSpPr>
          <p:nvPr/>
        </p:nvSpPr>
        <p:spPr bwMode="auto">
          <a:xfrm>
            <a:off x="1226443" y="5269061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eaLnBrk="0" hangingPunct="0"/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58</a:t>
            </a:r>
          </a:p>
        </p:txBody>
      </p:sp>
      <p:sp>
        <p:nvSpPr>
          <p:cNvPr id="80982" name="Oval 86"/>
          <p:cNvSpPr>
            <a:spLocks noChangeArrowheads="1"/>
          </p:cNvSpPr>
          <p:nvPr/>
        </p:nvSpPr>
        <p:spPr bwMode="auto">
          <a:xfrm>
            <a:off x="1737618" y="5237311"/>
            <a:ext cx="539750" cy="53975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83" name="Text Box 87"/>
          <p:cNvSpPr txBox="1">
            <a:spLocks noChangeArrowheads="1"/>
          </p:cNvSpPr>
          <p:nvPr/>
        </p:nvSpPr>
        <p:spPr bwMode="auto">
          <a:xfrm>
            <a:off x="1826518" y="5281761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eaLnBrk="0" hangingPunct="0"/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</a:p>
        </p:txBody>
      </p:sp>
      <p:sp>
        <p:nvSpPr>
          <p:cNvPr id="80986" name="Line 90"/>
          <p:cNvSpPr>
            <a:spLocks noChangeShapeType="1"/>
          </p:cNvSpPr>
          <p:nvPr/>
        </p:nvSpPr>
        <p:spPr bwMode="auto">
          <a:xfrm>
            <a:off x="1064518" y="4503886"/>
            <a:ext cx="269875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87" name="Line 91"/>
          <p:cNvSpPr>
            <a:spLocks noChangeShapeType="1"/>
          </p:cNvSpPr>
          <p:nvPr/>
        </p:nvSpPr>
        <p:spPr bwMode="auto">
          <a:xfrm flipH="1">
            <a:off x="2009080" y="4459436"/>
            <a:ext cx="330200" cy="809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2685355" y="4459436"/>
            <a:ext cx="641350" cy="1331912"/>
            <a:chOff x="1538" y="2629"/>
            <a:chExt cx="404" cy="839"/>
          </a:xfrm>
        </p:grpSpPr>
        <p:sp>
          <p:nvSpPr>
            <p:cNvPr id="80984" name="Oval 88"/>
            <p:cNvSpPr>
              <a:spLocks noChangeArrowheads="1"/>
            </p:cNvSpPr>
            <p:nvPr/>
          </p:nvSpPr>
          <p:spPr bwMode="auto">
            <a:xfrm>
              <a:off x="1602" y="3128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5" name="Text Box 89"/>
            <p:cNvSpPr txBox="1">
              <a:spLocks noChangeArrowheads="1"/>
            </p:cNvSpPr>
            <p:nvPr/>
          </p:nvSpPr>
          <p:spPr bwMode="auto">
            <a:xfrm>
              <a:off x="1658" y="3156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/>
            <a:p>
              <a:pPr eaLnBrk="0" hangingPunct="0"/>
              <a:r>
                <a:rPr lang="en-US" altLang="zh-CN" sz="2800">
                  <a:solidFill>
                    <a:srgbClr val="FFFF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98</a:t>
              </a:r>
            </a:p>
          </p:txBody>
        </p:sp>
        <p:sp>
          <p:nvSpPr>
            <p:cNvPr id="80988" name="Line 92"/>
            <p:cNvSpPr>
              <a:spLocks noChangeShapeType="1"/>
            </p:cNvSpPr>
            <p:nvPr/>
          </p:nvSpPr>
          <p:spPr bwMode="auto">
            <a:xfrm>
              <a:off x="1538" y="2629"/>
              <a:ext cx="198" cy="5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989" name="Line 93"/>
          <p:cNvSpPr>
            <a:spLocks noChangeShapeType="1"/>
          </p:cNvSpPr>
          <p:nvPr/>
        </p:nvSpPr>
        <p:spPr bwMode="auto">
          <a:xfrm flipH="1">
            <a:off x="1845568" y="2454423"/>
            <a:ext cx="179387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990" name="Line 94"/>
          <p:cNvSpPr>
            <a:spLocks noChangeShapeType="1"/>
          </p:cNvSpPr>
          <p:nvPr/>
        </p:nvSpPr>
        <p:spPr bwMode="auto">
          <a:xfrm flipH="1">
            <a:off x="2566293" y="3638698"/>
            <a:ext cx="223837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993" name="Rectangle 97"/>
          <p:cNvSpPr>
            <a:spLocks noChangeArrowheads="1"/>
          </p:cNvSpPr>
          <p:nvPr/>
        </p:nvSpPr>
        <p:spPr bwMode="auto">
          <a:xfrm>
            <a:off x="3814068" y="4397523"/>
            <a:ext cx="1439862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94" name="Rectangle 98"/>
          <p:cNvSpPr>
            <a:spLocks noChangeArrowheads="1"/>
          </p:cNvSpPr>
          <p:nvPr/>
        </p:nvSpPr>
        <p:spPr bwMode="auto">
          <a:xfrm>
            <a:off x="4307780" y="4397523"/>
            <a:ext cx="450850" cy="395288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55</a:t>
            </a:r>
          </a:p>
        </p:txBody>
      </p:sp>
      <p:sp>
        <p:nvSpPr>
          <p:cNvPr id="80997" name="Rectangle 101"/>
          <p:cNvSpPr>
            <a:spLocks noChangeArrowheads="1"/>
          </p:cNvSpPr>
          <p:nvPr/>
        </p:nvSpPr>
        <p:spPr bwMode="auto">
          <a:xfrm>
            <a:off x="5350768" y="3354536"/>
            <a:ext cx="1439862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98" name="Rectangle 102"/>
          <p:cNvSpPr>
            <a:spLocks noChangeArrowheads="1"/>
          </p:cNvSpPr>
          <p:nvPr/>
        </p:nvSpPr>
        <p:spPr bwMode="auto">
          <a:xfrm>
            <a:off x="5844480" y="3354536"/>
            <a:ext cx="450850" cy="395287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63</a:t>
            </a:r>
          </a:p>
        </p:txBody>
      </p:sp>
      <p:sp>
        <p:nvSpPr>
          <p:cNvPr id="81000" name="Line 104"/>
          <p:cNvSpPr>
            <a:spLocks noChangeShapeType="1"/>
          </p:cNvSpPr>
          <p:nvPr/>
        </p:nvSpPr>
        <p:spPr bwMode="auto">
          <a:xfrm flipH="1">
            <a:off x="6050855" y="2881461"/>
            <a:ext cx="0" cy="442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001" name="Text Box 105"/>
          <p:cNvSpPr txBox="1">
            <a:spLocks noChangeArrowheads="1"/>
          </p:cNvSpPr>
          <p:nvPr/>
        </p:nvSpPr>
        <p:spPr bwMode="auto">
          <a:xfrm>
            <a:off x="5790505" y="2521098"/>
            <a:ext cx="584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root</a:t>
            </a:r>
          </a:p>
        </p:txBody>
      </p:sp>
      <p:sp>
        <p:nvSpPr>
          <p:cNvPr id="81002" name="Rectangle 106"/>
          <p:cNvSpPr>
            <a:spLocks noChangeArrowheads="1"/>
          </p:cNvSpPr>
          <p:nvPr/>
        </p:nvSpPr>
        <p:spPr bwMode="auto">
          <a:xfrm>
            <a:off x="3804543" y="4351486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81004" name="Freeform 108"/>
          <p:cNvSpPr>
            <a:spLocks/>
          </p:cNvSpPr>
          <p:nvPr/>
        </p:nvSpPr>
        <p:spPr bwMode="auto">
          <a:xfrm>
            <a:off x="6468368" y="3691086"/>
            <a:ext cx="536575" cy="635000"/>
          </a:xfrm>
          <a:custGeom>
            <a:avLst/>
            <a:gdLst>
              <a:gd name="T0" fmla="*/ 0 w 469"/>
              <a:gd name="T1" fmla="*/ 0 h 544"/>
              <a:gd name="T2" fmla="*/ 469 w 469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9" h="544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005" name="Rectangle 109"/>
          <p:cNvSpPr>
            <a:spLocks noChangeArrowheads="1"/>
          </p:cNvSpPr>
          <p:nvPr/>
        </p:nvSpPr>
        <p:spPr bwMode="auto">
          <a:xfrm>
            <a:off x="6612830" y="4383236"/>
            <a:ext cx="1439863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006" name="Rectangle 110"/>
          <p:cNvSpPr>
            <a:spLocks noChangeArrowheads="1"/>
          </p:cNvSpPr>
          <p:nvPr/>
        </p:nvSpPr>
        <p:spPr bwMode="auto">
          <a:xfrm>
            <a:off x="7106543" y="4383236"/>
            <a:ext cx="450850" cy="395287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90</a:t>
            </a:r>
          </a:p>
        </p:txBody>
      </p:sp>
      <p:sp>
        <p:nvSpPr>
          <p:cNvPr id="80995" name="Freeform 99"/>
          <p:cNvSpPr>
            <a:spLocks/>
          </p:cNvSpPr>
          <p:nvPr/>
        </p:nvSpPr>
        <p:spPr bwMode="auto">
          <a:xfrm>
            <a:off x="4912618" y="3691086"/>
            <a:ext cx="628650" cy="635000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007" name="Freeform 111"/>
          <p:cNvSpPr>
            <a:spLocks/>
          </p:cNvSpPr>
          <p:nvPr/>
        </p:nvSpPr>
        <p:spPr bwMode="auto">
          <a:xfrm>
            <a:off x="5006280" y="4681686"/>
            <a:ext cx="360363" cy="628650"/>
          </a:xfrm>
          <a:custGeom>
            <a:avLst/>
            <a:gdLst>
              <a:gd name="T0" fmla="*/ 0 w 469"/>
              <a:gd name="T1" fmla="*/ 0 h 544"/>
              <a:gd name="T2" fmla="*/ 469 w 469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9" h="544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008" name="Rectangle 112"/>
          <p:cNvSpPr>
            <a:spLocks noChangeArrowheads="1"/>
          </p:cNvSpPr>
          <p:nvPr/>
        </p:nvSpPr>
        <p:spPr bwMode="auto">
          <a:xfrm>
            <a:off x="4818955" y="5357961"/>
            <a:ext cx="450850" cy="395287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58</a:t>
            </a:r>
          </a:p>
        </p:txBody>
      </p:sp>
      <p:sp>
        <p:nvSpPr>
          <p:cNvPr id="81010" name="Rectangle 114"/>
          <p:cNvSpPr>
            <a:spLocks noChangeArrowheads="1"/>
          </p:cNvSpPr>
          <p:nvPr/>
        </p:nvSpPr>
        <p:spPr bwMode="auto">
          <a:xfrm>
            <a:off x="4323655" y="534049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81011" name="Rectangle 115"/>
          <p:cNvSpPr>
            <a:spLocks noChangeArrowheads="1"/>
          </p:cNvSpPr>
          <p:nvPr/>
        </p:nvSpPr>
        <p:spPr bwMode="auto">
          <a:xfrm>
            <a:off x="5330130" y="535319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81012" name="Rectangle 116"/>
          <p:cNvSpPr>
            <a:spLocks noChangeArrowheads="1"/>
          </p:cNvSpPr>
          <p:nvPr/>
        </p:nvSpPr>
        <p:spPr bwMode="auto">
          <a:xfrm>
            <a:off x="5866705" y="5369073"/>
            <a:ext cx="1439863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013" name="Rectangle 117"/>
          <p:cNvSpPr>
            <a:spLocks noChangeArrowheads="1"/>
          </p:cNvSpPr>
          <p:nvPr/>
        </p:nvSpPr>
        <p:spPr bwMode="auto">
          <a:xfrm>
            <a:off x="6360418" y="5369073"/>
            <a:ext cx="450850" cy="395288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70</a:t>
            </a:r>
          </a:p>
        </p:txBody>
      </p:sp>
      <p:sp>
        <p:nvSpPr>
          <p:cNvPr id="81014" name="Rectangle 118"/>
          <p:cNvSpPr>
            <a:spLocks noChangeArrowheads="1"/>
          </p:cNvSpPr>
          <p:nvPr/>
        </p:nvSpPr>
        <p:spPr bwMode="auto">
          <a:xfrm>
            <a:off x="5850830" y="535637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81015" name="Freeform 119"/>
          <p:cNvSpPr>
            <a:spLocks/>
          </p:cNvSpPr>
          <p:nvPr/>
        </p:nvSpPr>
        <p:spPr bwMode="auto">
          <a:xfrm>
            <a:off x="6611243" y="4681686"/>
            <a:ext cx="312737" cy="628650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016" name="Rectangle 120"/>
          <p:cNvSpPr>
            <a:spLocks noChangeArrowheads="1"/>
          </p:cNvSpPr>
          <p:nvPr/>
        </p:nvSpPr>
        <p:spPr bwMode="auto">
          <a:xfrm>
            <a:off x="6857305" y="536907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81017" name="Rectangle 121"/>
          <p:cNvSpPr>
            <a:spLocks noChangeArrowheads="1"/>
          </p:cNvSpPr>
          <p:nvPr/>
        </p:nvSpPr>
        <p:spPr bwMode="auto">
          <a:xfrm>
            <a:off x="7452618" y="5372248"/>
            <a:ext cx="1439862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/>
          <a:p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018" name="Rectangle 122"/>
          <p:cNvSpPr>
            <a:spLocks noChangeArrowheads="1"/>
          </p:cNvSpPr>
          <p:nvPr/>
        </p:nvSpPr>
        <p:spPr bwMode="auto">
          <a:xfrm>
            <a:off x="7946330" y="5372248"/>
            <a:ext cx="450850" cy="395288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98</a:t>
            </a:r>
          </a:p>
        </p:txBody>
      </p:sp>
      <p:sp>
        <p:nvSpPr>
          <p:cNvPr id="81019" name="Rectangle 123"/>
          <p:cNvSpPr>
            <a:spLocks noChangeArrowheads="1"/>
          </p:cNvSpPr>
          <p:nvPr/>
        </p:nvSpPr>
        <p:spPr bwMode="auto">
          <a:xfrm>
            <a:off x="7436743" y="535954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81020" name="Rectangle 124"/>
          <p:cNvSpPr>
            <a:spLocks noChangeArrowheads="1"/>
          </p:cNvSpPr>
          <p:nvPr/>
        </p:nvSpPr>
        <p:spPr bwMode="auto">
          <a:xfrm>
            <a:off x="8443218" y="537224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81021" name="Line 125"/>
          <p:cNvSpPr>
            <a:spLocks noChangeShapeType="1"/>
          </p:cNvSpPr>
          <p:nvPr/>
        </p:nvSpPr>
        <p:spPr bwMode="auto">
          <a:xfrm flipV="1">
            <a:off x="8011418" y="5761186"/>
            <a:ext cx="179387" cy="360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022" name="Text Box 126"/>
          <p:cNvSpPr txBox="1">
            <a:spLocks noChangeArrowheads="1"/>
          </p:cNvSpPr>
          <p:nvPr/>
        </p:nvSpPr>
        <p:spPr bwMode="auto">
          <a:xfrm>
            <a:off x="7928868" y="6026298"/>
            <a:ext cx="2698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s</a:t>
            </a:r>
          </a:p>
        </p:txBody>
      </p:sp>
      <p:sp>
        <p:nvSpPr>
          <p:cNvPr id="81023" name="Line 127"/>
          <p:cNvSpPr>
            <a:spLocks noChangeShapeType="1"/>
          </p:cNvSpPr>
          <p:nvPr/>
        </p:nvSpPr>
        <p:spPr bwMode="auto">
          <a:xfrm>
            <a:off x="7438330" y="3800623"/>
            <a:ext cx="0" cy="520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024" name="Text Box 128"/>
          <p:cNvSpPr txBox="1">
            <a:spLocks noChangeArrowheads="1"/>
          </p:cNvSpPr>
          <p:nvPr/>
        </p:nvSpPr>
        <p:spPr bwMode="auto">
          <a:xfrm>
            <a:off x="7170043" y="3421211"/>
            <a:ext cx="584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root</a:t>
            </a:r>
          </a:p>
        </p:txBody>
      </p:sp>
      <p:sp>
        <p:nvSpPr>
          <p:cNvPr id="81025" name="Rectangle 129"/>
          <p:cNvSpPr>
            <a:spLocks noChangeArrowheads="1"/>
          </p:cNvSpPr>
          <p:nvPr/>
        </p:nvSpPr>
        <p:spPr bwMode="auto">
          <a:xfrm>
            <a:off x="7606605" y="436577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81026" name="Freeform 130"/>
          <p:cNvSpPr>
            <a:spLocks/>
          </p:cNvSpPr>
          <p:nvPr/>
        </p:nvSpPr>
        <p:spPr bwMode="auto">
          <a:xfrm>
            <a:off x="7830443" y="4681686"/>
            <a:ext cx="271462" cy="628650"/>
          </a:xfrm>
          <a:custGeom>
            <a:avLst/>
            <a:gdLst>
              <a:gd name="T0" fmla="*/ 0 w 469"/>
              <a:gd name="T1" fmla="*/ 0 h 544"/>
              <a:gd name="T2" fmla="*/ 469 w 469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9" h="544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95536" y="1052736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3600" b="1" kern="0" dirty="0" smtClean="0">
                <a:solidFill>
                  <a:srgbClr val="0000FF"/>
                </a:solidFill>
              </a:rPr>
              <a:t>二叉排序树的插入</a:t>
            </a:r>
            <a:endParaRPr lang="en-US" altLang="zh-CN" sz="3600" b="1" kern="0" dirty="0" smtClean="0">
              <a:solidFill>
                <a:srgbClr val="0000FF"/>
              </a:solidFill>
            </a:endParaRPr>
          </a:p>
        </p:txBody>
      </p:sp>
      <p:sp>
        <p:nvSpPr>
          <p:cNvPr id="57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393043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89" grpId="0" animBg="1"/>
      <p:bldP spid="80990" grpId="0" animBg="1"/>
      <p:bldP spid="81023" grpId="0" animBg="1"/>
      <p:bldP spid="81024" grpId="0"/>
      <p:bldP spid="81025" grpId="0"/>
      <p:bldP spid="810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2600248" y="473298"/>
            <a:ext cx="4176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itchFamily="18" charset="0"/>
              </a:rPr>
              <a:t>2 – 3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itchFamily="18" charset="0"/>
              </a:rPr>
              <a:t>树</a:t>
            </a:r>
            <a:r>
              <a:rPr lang="en-US" altLang="zh-CN" sz="3200" dirty="0" smtClean="0">
                <a:solidFill>
                  <a:srgbClr val="0000CC"/>
                </a:solidFill>
                <a:latin typeface="Times New Roman" pitchFamily="18" charset="0"/>
              </a:rPr>
              <a:t>——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itchFamily="18" charset="0"/>
              </a:rPr>
              <a:t>插入操作</a:t>
            </a:r>
          </a:p>
        </p:txBody>
      </p:sp>
      <p:sp>
        <p:nvSpPr>
          <p:cNvPr id="99333" name="AutoShape 5"/>
          <p:cNvSpPr>
            <a:spLocks noChangeArrowheads="1"/>
          </p:cNvSpPr>
          <p:nvPr/>
        </p:nvSpPr>
        <p:spPr bwMode="auto">
          <a:xfrm>
            <a:off x="3724275" y="2060848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18  33</a:t>
            </a:r>
          </a:p>
        </p:txBody>
      </p:sp>
      <p:grpSp>
        <p:nvGrpSpPr>
          <p:cNvPr id="99334" name="Group 6"/>
          <p:cNvGrpSpPr>
            <a:grpSpLocks/>
          </p:cNvGrpSpPr>
          <p:nvPr/>
        </p:nvGrpSpPr>
        <p:grpSpPr bwMode="auto">
          <a:xfrm>
            <a:off x="746125" y="2513285"/>
            <a:ext cx="7488238" cy="2317750"/>
            <a:chOff x="470" y="1736"/>
            <a:chExt cx="4717" cy="1460"/>
          </a:xfrm>
        </p:grpSpPr>
        <p:sp>
          <p:nvSpPr>
            <p:cNvPr id="99342" name="Freeform 7"/>
            <p:cNvSpPr>
              <a:spLocks/>
            </p:cNvSpPr>
            <p:nvPr/>
          </p:nvSpPr>
          <p:spPr bwMode="auto">
            <a:xfrm>
              <a:off x="1101" y="1742"/>
              <a:ext cx="1375" cy="526"/>
            </a:xfrm>
            <a:custGeom>
              <a:avLst/>
              <a:gdLst>
                <a:gd name="T0" fmla="*/ 1375 w 1551"/>
                <a:gd name="T1" fmla="*/ 0 h 471"/>
                <a:gd name="T2" fmla="*/ 0 w 1551"/>
                <a:gd name="T3" fmla="*/ 526 h 4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51" h="471">
                  <a:moveTo>
                    <a:pt x="1551" y="0"/>
                  </a:moveTo>
                  <a:lnTo>
                    <a:pt x="0" y="471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99343" name="Line 8"/>
            <p:cNvSpPr>
              <a:spLocks noChangeShapeType="1"/>
            </p:cNvSpPr>
            <p:nvPr/>
          </p:nvSpPr>
          <p:spPr bwMode="auto">
            <a:xfrm>
              <a:off x="2692" y="1736"/>
              <a:ext cx="0" cy="523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99344" name="Freeform 9"/>
            <p:cNvSpPr>
              <a:spLocks/>
            </p:cNvSpPr>
            <p:nvPr/>
          </p:nvSpPr>
          <p:spPr bwMode="auto">
            <a:xfrm>
              <a:off x="2955" y="1744"/>
              <a:ext cx="1307" cy="501"/>
            </a:xfrm>
            <a:custGeom>
              <a:avLst/>
              <a:gdLst>
                <a:gd name="T0" fmla="*/ 0 w 1440"/>
                <a:gd name="T1" fmla="*/ 0 h 432"/>
                <a:gd name="T2" fmla="*/ 1307 w 1440"/>
                <a:gd name="T3" fmla="*/ 501 h 4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40" h="432">
                  <a:moveTo>
                    <a:pt x="0" y="0"/>
                  </a:moveTo>
                  <a:lnTo>
                    <a:pt x="1440" y="43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99345" name="Freeform 10"/>
            <p:cNvSpPr>
              <a:spLocks/>
            </p:cNvSpPr>
            <p:nvPr/>
          </p:nvSpPr>
          <p:spPr bwMode="auto">
            <a:xfrm>
              <a:off x="647" y="2558"/>
              <a:ext cx="218" cy="335"/>
            </a:xfrm>
            <a:custGeom>
              <a:avLst/>
              <a:gdLst>
                <a:gd name="T0" fmla="*/ 218 w 246"/>
                <a:gd name="T1" fmla="*/ 0 h 300"/>
                <a:gd name="T2" fmla="*/ 0 w 246"/>
                <a:gd name="T3" fmla="*/ 335 h 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99346" name="Line 11"/>
            <p:cNvSpPr>
              <a:spLocks noChangeShapeType="1"/>
            </p:cNvSpPr>
            <p:nvPr/>
          </p:nvSpPr>
          <p:spPr bwMode="auto">
            <a:xfrm>
              <a:off x="1019" y="2554"/>
              <a:ext cx="210" cy="314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99347" name="Line 12"/>
            <p:cNvSpPr>
              <a:spLocks noChangeShapeType="1"/>
            </p:cNvSpPr>
            <p:nvPr/>
          </p:nvSpPr>
          <p:spPr bwMode="auto">
            <a:xfrm flipH="1">
              <a:off x="2164" y="2564"/>
              <a:ext cx="227" cy="340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99348" name="Line 13"/>
            <p:cNvSpPr>
              <a:spLocks noChangeShapeType="1"/>
            </p:cNvSpPr>
            <p:nvPr/>
          </p:nvSpPr>
          <p:spPr bwMode="auto">
            <a:xfrm>
              <a:off x="2691" y="2563"/>
              <a:ext cx="0" cy="348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99349" name="Freeform 14"/>
            <p:cNvSpPr>
              <a:spLocks/>
            </p:cNvSpPr>
            <p:nvPr/>
          </p:nvSpPr>
          <p:spPr bwMode="auto">
            <a:xfrm>
              <a:off x="2960" y="2558"/>
              <a:ext cx="242" cy="367"/>
            </a:xfrm>
            <a:custGeom>
              <a:avLst/>
              <a:gdLst>
                <a:gd name="T0" fmla="*/ 0 w 285"/>
                <a:gd name="T1" fmla="*/ 0 h 285"/>
                <a:gd name="T2" fmla="*/ 242 w 285"/>
                <a:gd name="T3" fmla="*/ 367 h 2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5" h="285">
                  <a:moveTo>
                    <a:pt x="0" y="0"/>
                  </a:moveTo>
                  <a:lnTo>
                    <a:pt x="285" y="285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99350" name="Freeform 15"/>
            <p:cNvSpPr>
              <a:spLocks/>
            </p:cNvSpPr>
            <p:nvPr/>
          </p:nvSpPr>
          <p:spPr bwMode="auto">
            <a:xfrm>
              <a:off x="4100" y="2563"/>
              <a:ext cx="220" cy="348"/>
            </a:xfrm>
            <a:custGeom>
              <a:avLst/>
              <a:gdLst>
                <a:gd name="T0" fmla="*/ 220 w 248"/>
                <a:gd name="T1" fmla="*/ 0 h 312"/>
                <a:gd name="T2" fmla="*/ 0 w 248"/>
                <a:gd name="T3" fmla="*/ 348 h 3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8" h="312">
                  <a:moveTo>
                    <a:pt x="248" y="0"/>
                  </a:moveTo>
                  <a:lnTo>
                    <a:pt x="0" y="31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99351" name="Freeform 16"/>
            <p:cNvSpPr>
              <a:spLocks/>
            </p:cNvSpPr>
            <p:nvPr/>
          </p:nvSpPr>
          <p:spPr bwMode="auto">
            <a:xfrm>
              <a:off x="4506" y="2563"/>
              <a:ext cx="219" cy="348"/>
            </a:xfrm>
            <a:custGeom>
              <a:avLst/>
              <a:gdLst>
                <a:gd name="T0" fmla="*/ 0 w 247"/>
                <a:gd name="T1" fmla="*/ 0 h 312"/>
                <a:gd name="T2" fmla="*/ 219 w 247"/>
                <a:gd name="T3" fmla="*/ 348 h 3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7" h="312">
                  <a:moveTo>
                    <a:pt x="0" y="0"/>
                  </a:moveTo>
                  <a:lnTo>
                    <a:pt x="247" y="31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99352" name="AutoShape 17"/>
            <p:cNvSpPr>
              <a:spLocks noChangeArrowheads="1"/>
            </p:cNvSpPr>
            <p:nvPr/>
          </p:nvSpPr>
          <p:spPr bwMode="auto">
            <a:xfrm>
              <a:off x="766" y="2258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99353" name="AutoShape 18"/>
            <p:cNvSpPr>
              <a:spLocks noChangeArrowheads="1"/>
            </p:cNvSpPr>
            <p:nvPr/>
          </p:nvSpPr>
          <p:spPr bwMode="auto">
            <a:xfrm>
              <a:off x="2342" y="2265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23  30</a:t>
              </a:r>
            </a:p>
          </p:txBody>
        </p:sp>
        <p:sp>
          <p:nvSpPr>
            <p:cNvPr id="99354" name="AutoShape 19"/>
            <p:cNvSpPr>
              <a:spLocks noChangeArrowheads="1"/>
            </p:cNvSpPr>
            <p:nvPr/>
          </p:nvSpPr>
          <p:spPr bwMode="auto">
            <a:xfrm>
              <a:off x="4225" y="2258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99355" name="AutoShape 20"/>
            <p:cNvSpPr>
              <a:spLocks noChangeArrowheads="1"/>
            </p:cNvSpPr>
            <p:nvPr/>
          </p:nvSpPr>
          <p:spPr bwMode="auto">
            <a:xfrm>
              <a:off x="470" y="2884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99356" name="AutoShape 21"/>
            <p:cNvSpPr>
              <a:spLocks noChangeArrowheads="1"/>
            </p:cNvSpPr>
            <p:nvPr/>
          </p:nvSpPr>
          <p:spPr bwMode="auto">
            <a:xfrm>
              <a:off x="1023" y="2884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99357" name="AutoShape 22"/>
            <p:cNvSpPr>
              <a:spLocks noChangeArrowheads="1"/>
            </p:cNvSpPr>
            <p:nvPr/>
          </p:nvSpPr>
          <p:spPr bwMode="auto">
            <a:xfrm>
              <a:off x="1703" y="2891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20  21</a:t>
              </a:r>
            </a:p>
          </p:txBody>
        </p:sp>
        <p:sp>
          <p:nvSpPr>
            <p:cNvPr id="99358" name="AutoShape 23"/>
            <p:cNvSpPr>
              <a:spLocks noChangeArrowheads="1"/>
            </p:cNvSpPr>
            <p:nvPr/>
          </p:nvSpPr>
          <p:spPr bwMode="auto">
            <a:xfrm>
              <a:off x="2505" y="2891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99359" name="AutoShape 24"/>
            <p:cNvSpPr>
              <a:spLocks noChangeArrowheads="1"/>
            </p:cNvSpPr>
            <p:nvPr/>
          </p:nvSpPr>
          <p:spPr bwMode="auto">
            <a:xfrm>
              <a:off x="2995" y="2893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99360" name="AutoShape 25"/>
            <p:cNvSpPr>
              <a:spLocks noChangeArrowheads="1"/>
            </p:cNvSpPr>
            <p:nvPr/>
          </p:nvSpPr>
          <p:spPr bwMode="auto">
            <a:xfrm>
              <a:off x="3628" y="2901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45  47</a:t>
              </a:r>
            </a:p>
          </p:txBody>
        </p:sp>
        <p:sp>
          <p:nvSpPr>
            <p:cNvPr id="99361" name="AutoShape 26"/>
            <p:cNvSpPr>
              <a:spLocks noChangeArrowheads="1"/>
            </p:cNvSpPr>
            <p:nvPr/>
          </p:nvSpPr>
          <p:spPr bwMode="auto">
            <a:xfrm>
              <a:off x="4507" y="2882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50  52</a:t>
              </a:r>
            </a:p>
          </p:txBody>
        </p:sp>
      </p:grpSp>
      <p:grpSp>
        <p:nvGrpSpPr>
          <p:cNvPr id="659483" name="Group 27"/>
          <p:cNvGrpSpPr>
            <a:grpSpLocks/>
          </p:cNvGrpSpPr>
          <p:nvPr/>
        </p:nvGrpSpPr>
        <p:grpSpPr bwMode="auto">
          <a:xfrm>
            <a:off x="385763" y="5751785"/>
            <a:ext cx="6848475" cy="547688"/>
            <a:chOff x="100" y="3407"/>
            <a:chExt cx="4314" cy="345"/>
          </a:xfrm>
        </p:grpSpPr>
        <p:sp>
          <p:nvSpPr>
            <p:cNvPr id="99339" name="Rectangle 28"/>
            <p:cNvSpPr>
              <a:spLocks noChangeArrowheads="1"/>
            </p:cNvSpPr>
            <p:nvPr/>
          </p:nvSpPr>
          <p:spPr bwMode="auto">
            <a:xfrm>
              <a:off x="100" y="3415"/>
              <a:ext cx="2523" cy="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结点只包含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个记录</a:t>
              </a:r>
            </a:p>
          </p:txBody>
        </p:sp>
        <p:sp>
          <p:nvSpPr>
            <p:cNvPr id="99340" name="Rectangle 29"/>
            <p:cNvSpPr>
              <a:spLocks noChangeArrowheads="1"/>
            </p:cNvSpPr>
            <p:nvPr/>
          </p:nvSpPr>
          <p:spPr bwMode="auto">
            <a:xfrm>
              <a:off x="3115" y="3407"/>
              <a:ext cx="1299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</a:rPr>
                <a:t>插入新记录</a:t>
              </a:r>
              <a:r>
                <a:rPr lang="zh-CN" altLang="en-US" smtClean="0">
                  <a:solidFill>
                    <a:srgbClr val="0000CC"/>
                  </a:solidFill>
                  <a:ea typeface="华文行楷" pitchFamily="2" charset="-122"/>
                </a:rPr>
                <a:t> </a:t>
              </a:r>
            </a:p>
          </p:txBody>
        </p:sp>
        <p:sp>
          <p:nvSpPr>
            <p:cNvPr id="99341" name="AutoShape 30"/>
            <p:cNvSpPr>
              <a:spLocks noChangeArrowheads="1"/>
            </p:cNvSpPr>
            <p:nvPr/>
          </p:nvSpPr>
          <p:spPr bwMode="auto">
            <a:xfrm>
              <a:off x="2718" y="3464"/>
              <a:ext cx="312" cy="227"/>
            </a:xfrm>
            <a:prstGeom prst="rightArrow">
              <a:avLst>
                <a:gd name="adj1" fmla="val 50000"/>
                <a:gd name="adj2" fmla="val 3436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59487" name="Group 31"/>
          <p:cNvGrpSpPr>
            <a:grpSpLocks/>
          </p:cNvGrpSpPr>
          <p:nvPr/>
        </p:nvGrpSpPr>
        <p:grpSpPr bwMode="auto">
          <a:xfrm>
            <a:off x="746125" y="4819923"/>
            <a:ext cx="576263" cy="738187"/>
            <a:chOff x="442" y="3152"/>
            <a:chExt cx="363" cy="465"/>
          </a:xfrm>
        </p:grpSpPr>
        <p:sp>
          <p:nvSpPr>
            <p:cNvPr id="99337" name="AutoShape 32"/>
            <p:cNvSpPr>
              <a:spLocks noChangeArrowheads="1"/>
            </p:cNvSpPr>
            <p:nvPr/>
          </p:nvSpPr>
          <p:spPr bwMode="auto">
            <a:xfrm>
              <a:off x="442" y="3322"/>
              <a:ext cx="363" cy="29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rgbClr val="FF3300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99338" name="Line 33"/>
            <p:cNvSpPr>
              <a:spLocks noChangeShapeType="1"/>
            </p:cNvSpPr>
            <p:nvPr/>
          </p:nvSpPr>
          <p:spPr bwMode="auto">
            <a:xfrm flipV="1">
              <a:off x="612" y="3152"/>
              <a:ext cx="0" cy="22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7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395539" y="545307"/>
            <a:ext cx="4176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itchFamily="18" charset="0"/>
              </a:rPr>
              <a:t>2 – 3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itchFamily="18" charset="0"/>
              </a:rPr>
              <a:t>树</a:t>
            </a:r>
            <a:r>
              <a:rPr lang="en-US" altLang="zh-CN" sz="3200" dirty="0" smtClean="0">
                <a:solidFill>
                  <a:srgbClr val="0000CC"/>
                </a:solidFill>
                <a:latin typeface="Times New Roman" pitchFamily="18" charset="0"/>
              </a:rPr>
              <a:t>——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itchFamily="18" charset="0"/>
              </a:rPr>
              <a:t>插入操作</a:t>
            </a:r>
          </a:p>
        </p:txBody>
      </p:sp>
      <p:grpSp>
        <p:nvGrpSpPr>
          <p:cNvPr id="100358" name="Group 9"/>
          <p:cNvGrpSpPr>
            <a:grpSpLocks/>
          </p:cNvGrpSpPr>
          <p:nvPr/>
        </p:nvGrpSpPr>
        <p:grpSpPr bwMode="auto">
          <a:xfrm>
            <a:off x="341313" y="2303463"/>
            <a:ext cx="7893050" cy="2770187"/>
            <a:chOff x="215" y="1451"/>
            <a:chExt cx="4972" cy="1745"/>
          </a:xfrm>
        </p:grpSpPr>
        <p:sp>
          <p:nvSpPr>
            <p:cNvPr id="100359" name="AutoShape 10"/>
            <p:cNvSpPr>
              <a:spLocks noChangeArrowheads="1"/>
            </p:cNvSpPr>
            <p:nvPr/>
          </p:nvSpPr>
          <p:spPr bwMode="auto">
            <a:xfrm>
              <a:off x="2346" y="1451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18  33</a:t>
              </a:r>
            </a:p>
          </p:txBody>
        </p:sp>
        <p:sp>
          <p:nvSpPr>
            <p:cNvPr id="100360" name="Freeform 11"/>
            <p:cNvSpPr>
              <a:spLocks/>
            </p:cNvSpPr>
            <p:nvPr/>
          </p:nvSpPr>
          <p:spPr bwMode="auto">
            <a:xfrm>
              <a:off x="1101" y="1742"/>
              <a:ext cx="1375" cy="526"/>
            </a:xfrm>
            <a:custGeom>
              <a:avLst/>
              <a:gdLst>
                <a:gd name="T0" fmla="*/ 1375 w 1551"/>
                <a:gd name="T1" fmla="*/ 0 h 471"/>
                <a:gd name="T2" fmla="*/ 0 w 1551"/>
                <a:gd name="T3" fmla="*/ 526 h 4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51" h="471">
                  <a:moveTo>
                    <a:pt x="1551" y="0"/>
                  </a:moveTo>
                  <a:lnTo>
                    <a:pt x="0" y="471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0361" name="Line 12"/>
            <p:cNvSpPr>
              <a:spLocks noChangeShapeType="1"/>
            </p:cNvSpPr>
            <p:nvPr/>
          </p:nvSpPr>
          <p:spPr bwMode="auto">
            <a:xfrm>
              <a:off x="2692" y="1736"/>
              <a:ext cx="0" cy="523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0362" name="Freeform 13"/>
            <p:cNvSpPr>
              <a:spLocks/>
            </p:cNvSpPr>
            <p:nvPr/>
          </p:nvSpPr>
          <p:spPr bwMode="auto">
            <a:xfrm>
              <a:off x="2955" y="1744"/>
              <a:ext cx="1307" cy="501"/>
            </a:xfrm>
            <a:custGeom>
              <a:avLst/>
              <a:gdLst>
                <a:gd name="T0" fmla="*/ 0 w 1440"/>
                <a:gd name="T1" fmla="*/ 0 h 432"/>
                <a:gd name="T2" fmla="*/ 1307 w 1440"/>
                <a:gd name="T3" fmla="*/ 501 h 4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40" h="432">
                  <a:moveTo>
                    <a:pt x="0" y="0"/>
                  </a:moveTo>
                  <a:lnTo>
                    <a:pt x="1440" y="43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0363" name="Freeform 14"/>
            <p:cNvSpPr>
              <a:spLocks/>
            </p:cNvSpPr>
            <p:nvPr/>
          </p:nvSpPr>
          <p:spPr bwMode="auto">
            <a:xfrm>
              <a:off x="647" y="2558"/>
              <a:ext cx="218" cy="335"/>
            </a:xfrm>
            <a:custGeom>
              <a:avLst/>
              <a:gdLst>
                <a:gd name="T0" fmla="*/ 218 w 246"/>
                <a:gd name="T1" fmla="*/ 0 h 300"/>
                <a:gd name="T2" fmla="*/ 0 w 246"/>
                <a:gd name="T3" fmla="*/ 335 h 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0364" name="Line 15"/>
            <p:cNvSpPr>
              <a:spLocks noChangeShapeType="1"/>
            </p:cNvSpPr>
            <p:nvPr/>
          </p:nvSpPr>
          <p:spPr bwMode="auto">
            <a:xfrm>
              <a:off x="1019" y="2554"/>
              <a:ext cx="210" cy="314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0365" name="Line 16"/>
            <p:cNvSpPr>
              <a:spLocks noChangeShapeType="1"/>
            </p:cNvSpPr>
            <p:nvPr/>
          </p:nvSpPr>
          <p:spPr bwMode="auto">
            <a:xfrm flipH="1">
              <a:off x="2164" y="2564"/>
              <a:ext cx="227" cy="340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0366" name="Line 17"/>
            <p:cNvSpPr>
              <a:spLocks noChangeShapeType="1"/>
            </p:cNvSpPr>
            <p:nvPr/>
          </p:nvSpPr>
          <p:spPr bwMode="auto">
            <a:xfrm>
              <a:off x="2691" y="2563"/>
              <a:ext cx="0" cy="348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0367" name="Freeform 18"/>
            <p:cNvSpPr>
              <a:spLocks/>
            </p:cNvSpPr>
            <p:nvPr/>
          </p:nvSpPr>
          <p:spPr bwMode="auto">
            <a:xfrm>
              <a:off x="2960" y="2558"/>
              <a:ext cx="242" cy="367"/>
            </a:xfrm>
            <a:custGeom>
              <a:avLst/>
              <a:gdLst>
                <a:gd name="T0" fmla="*/ 0 w 285"/>
                <a:gd name="T1" fmla="*/ 0 h 285"/>
                <a:gd name="T2" fmla="*/ 242 w 285"/>
                <a:gd name="T3" fmla="*/ 367 h 2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5" h="285">
                  <a:moveTo>
                    <a:pt x="0" y="0"/>
                  </a:moveTo>
                  <a:lnTo>
                    <a:pt x="285" y="285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0368" name="Freeform 19"/>
            <p:cNvSpPr>
              <a:spLocks/>
            </p:cNvSpPr>
            <p:nvPr/>
          </p:nvSpPr>
          <p:spPr bwMode="auto">
            <a:xfrm>
              <a:off x="4100" y="2563"/>
              <a:ext cx="220" cy="348"/>
            </a:xfrm>
            <a:custGeom>
              <a:avLst/>
              <a:gdLst>
                <a:gd name="T0" fmla="*/ 220 w 248"/>
                <a:gd name="T1" fmla="*/ 0 h 312"/>
                <a:gd name="T2" fmla="*/ 0 w 248"/>
                <a:gd name="T3" fmla="*/ 348 h 3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8" h="312">
                  <a:moveTo>
                    <a:pt x="248" y="0"/>
                  </a:moveTo>
                  <a:lnTo>
                    <a:pt x="0" y="31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0369" name="Freeform 20"/>
            <p:cNvSpPr>
              <a:spLocks/>
            </p:cNvSpPr>
            <p:nvPr/>
          </p:nvSpPr>
          <p:spPr bwMode="auto">
            <a:xfrm>
              <a:off x="4506" y="2563"/>
              <a:ext cx="219" cy="348"/>
            </a:xfrm>
            <a:custGeom>
              <a:avLst/>
              <a:gdLst>
                <a:gd name="T0" fmla="*/ 0 w 247"/>
                <a:gd name="T1" fmla="*/ 0 h 312"/>
                <a:gd name="T2" fmla="*/ 219 w 247"/>
                <a:gd name="T3" fmla="*/ 348 h 3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7" h="312">
                  <a:moveTo>
                    <a:pt x="0" y="0"/>
                  </a:moveTo>
                  <a:lnTo>
                    <a:pt x="247" y="31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0370" name="AutoShape 21"/>
            <p:cNvSpPr>
              <a:spLocks noChangeArrowheads="1"/>
            </p:cNvSpPr>
            <p:nvPr/>
          </p:nvSpPr>
          <p:spPr bwMode="auto">
            <a:xfrm>
              <a:off x="766" y="2258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00371" name="AutoShape 22"/>
            <p:cNvSpPr>
              <a:spLocks noChangeArrowheads="1"/>
            </p:cNvSpPr>
            <p:nvPr/>
          </p:nvSpPr>
          <p:spPr bwMode="auto">
            <a:xfrm>
              <a:off x="2342" y="2265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23  30</a:t>
              </a:r>
            </a:p>
          </p:txBody>
        </p:sp>
        <p:sp>
          <p:nvSpPr>
            <p:cNvPr id="100372" name="AutoShape 23"/>
            <p:cNvSpPr>
              <a:spLocks noChangeArrowheads="1"/>
            </p:cNvSpPr>
            <p:nvPr/>
          </p:nvSpPr>
          <p:spPr bwMode="auto">
            <a:xfrm>
              <a:off x="4225" y="2258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00373" name="AutoShape 24"/>
            <p:cNvSpPr>
              <a:spLocks noChangeArrowheads="1"/>
            </p:cNvSpPr>
            <p:nvPr/>
          </p:nvSpPr>
          <p:spPr bwMode="auto">
            <a:xfrm>
              <a:off x="1023" y="2884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00374" name="AutoShape 25"/>
            <p:cNvSpPr>
              <a:spLocks noChangeArrowheads="1"/>
            </p:cNvSpPr>
            <p:nvPr/>
          </p:nvSpPr>
          <p:spPr bwMode="auto">
            <a:xfrm>
              <a:off x="1703" y="2891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20  21</a:t>
              </a:r>
            </a:p>
          </p:txBody>
        </p:sp>
        <p:sp>
          <p:nvSpPr>
            <p:cNvPr id="100375" name="AutoShape 26"/>
            <p:cNvSpPr>
              <a:spLocks noChangeArrowheads="1"/>
            </p:cNvSpPr>
            <p:nvPr/>
          </p:nvSpPr>
          <p:spPr bwMode="auto">
            <a:xfrm>
              <a:off x="2505" y="2891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100376" name="AutoShape 27"/>
            <p:cNvSpPr>
              <a:spLocks noChangeArrowheads="1"/>
            </p:cNvSpPr>
            <p:nvPr/>
          </p:nvSpPr>
          <p:spPr bwMode="auto">
            <a:xfrm>
              <a:off x="2995" y="2893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100377" name="AutoShape 28"/>
            <p:cNvSpPr>
              <a:spLocks noChangeArrowheads="1"/>
            </p:cNvSpPr>
            <p:nvPr/>
          </p:nvSpPr>
          <p:spPr bwMode="auto">
            <a:xfrm>
              <a:off x="3628" y="2901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45  47</a:t>
              </a:r>
            </a:p>
          </p:txBody>
        </p:sp>
        <p:sp>
          <p:nvSpPr>
            <p:cNvPr id="100378" name="AutoShape 29"/>
            <p:cNvSpPr>
              <a:spLocks noChangeArrowheads="1"/>
            </p:cNvSpPr>
            <p:nvPr/>
          </p:nvSpPr>
          <p:spPr bwMode="auto">
            <a:xfrm>
              <a:off x="4507" y="2882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50  52</a:t>
              </a:r>
            </a:p>
          </p:txBody>
        </p:sp>
        <p:sp>
          <p:nvSpPr>
            <p:cNvPr id="100379" name="AutoShape 30"/>
            <p:cNvSpPr>
              <a:spLocks noChangeArrowheads="1"/>
            </p:cNvSpPr>
            <p:nvPr/>
          </p:nvSpPr>
          <p:spPr bwMode="auto">
            <a:xfrm>
              <a:off x="215" y="2886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10  </a:t>
              </a:r>
              <a:r>
                <a:rPr lang="en-US" altLang="zh-CN" sz="2800" b="1" dirty="0" smtClean="0">
                  <a:solidFill>
                    <a:srgbClr val="FF3300"/>
                  </a:solidFill>
                  <a:latin typeface="Times New Roman" pitchFamily="18" charset="0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150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2602707" y="221163"/>
            <a:ext cx="4176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itchFamily="18" charset="0"/>
              </a:rPr>
              <a:t>2 – 3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itchFamily="18" charset="0"/>
              </a:rPr>
              <a:t>树</a:t>
            </a:r>
            <a:r>
              <a:rPr lang="en-US" altLang="zh-CN" sz="3200" dirty="0" smtClean="0">
                <a:solidFill>
                  <a:srgbClr val="0000CC"/>
                </a:solidFill>
                <a:latin typeface="Times New Roman" pitchFamily="18" charset="0"/>
              </a:rPr>
              <a:t>——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itchFamily="18" charset="0"/>
              </a:rPr>
              <a:t>插入操作</a:t>
            </a:r>
          </a:p>
        </p:txBody>
      </p:sp>
      <p:grpSp>
        <p:nvGrpSpPr>
          <p:cNvPr id="101381" name="Group 5"/>
          <p:cNvGrpSpPr>
            <a:grpSpLocks/>
          </p:cNvGrpSpPr>
          <p:nvPr/>
        </p:nvGrpSpPr>
        <p:grpSpPr bwMode="auto">
          <a:xfrm>
            <a:off x="746125" y="2303463"/>
            <a:ext cx="7488238" cy="2770187"/>
            <a:chOff x="477" y="1132"/>
            <a:chExt cx="4717" cy="1745"/>
          </a:xfrm>
        </p:grpSpPr>
        <p:sp>
          <p:nvSpPr>
            <p:cNvPr id="101389" name="AutoShape 6"/>
            <p:cNvSpPr>
              <a:spLocks noChangeArrowheads="1"/>
            </p:cNvSpPr>
            <p:nvPr/>
          </p:nvSpPr>
          <p:spPr bwMode="auto">
            <a:xfrm>
              <a:off x="2353" y="1132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18  33</a:t>
              </a:r>
            </a:p>
          </p:txBody>
        </p:sp>
        <p:sp>
          <p:nvSpPr>
            <p:cNvPr id="101390" name="Freeform 7"/>
            <p:cNvSpPr>
              <a:spLocks/>
            </p:cNvSpPr>
            <p:nvPr/>
          </p:nvSpPr>
          <p:spPr bwMode="auto">
            <a:xfrm>
              <a:off x="1108" y="1423"/>
              <a:ext cx="1375" cy="526"/>
            </a:xfrm>
            <a:custGeom>
              <a:avLst/>
              <a:gdLst>
                <a:gd name="T0" fmla="*/ 1375 w 1551"/>
                <a:gd name="T1" fmla="*/ 0 h 471"/>
                <a:gd name="T2" fmla="*/ 0 w 1551"/>
                <a:gd name="T3" fmla="*/ 526 h 4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51" h="471">
                  <a:moveTo>
                    <a:pt x="1551" y="0"/>
                  </a:moveTo>
                  <a:lnTo>
                    <a:pt x="0" y="471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1391" name="Line 8"/>
            <p:cNvSpPr>
              <a:spLocks noChangeShapeType="1"/>
            </p:cNvSpPr>
            <p:nvPr/>
          </p:nvSpPr>
          <p:spPr bwMode="auto">
            <a:xfrm>
              <a:off x="2699" y="1417"/>
              <a:ext cx="0" cy="523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1392" name="Freeform 9"/>
            <p:cNvSpPr>
              <a:spLocks/>
            </p:cNvSpPr>
            <p:nvPr/>
          </p:nvSpPr>
          <p:spPr bwMode="auto">
            <a:xfrm>
              <a:off x="2962" y="1425"/>
              <a:ext cx="1307" cy="501"/>
            </a:xfrm>
            <a:custGeom>
              <a:avLst/>
              <a:gdLst>
                <a:gd name="T0" fmla="*/ 0 w 1440"/>
                <a:gd name="T1" fmla="*/ 0 h 432"/>
                <a:gd name="T2" fmla="*/ 1307 w 1440"/>
                <a:gd name="T3" fmla="*/ 501 h 4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40" h="432">
                  <a:moveTo>
                    <a:pt x="0" y="0"/>
                  </a:moveTo>
                  <a:lnTo>
                    <a:pt x="1440" y="43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1393" name="Freeform 10"/>
            <p:cNvSpPr>
              <a:spLocks/>
            </p:cNvSpPr>
            <p:nvPr/>
          </p:nvSpPr>
          <p:spPr bwMode="auto">
            <a:xfrm>
              <a:off x="654" y="2239"/>
              <a:ext cx="218" cy="335"/>
            </a:xfrm>
            <a:custGeom>
              <a:avLst/>
              <a:gdLst>
                <a:gd name="T0" fmla="*/ 218 w 246"/>
                <a:gd name="T1" fmla="*/ 0 h 300"/>
                <a:gd name="T2" fmla="*/ 0 w 246"/>
                <a:gd name="T3" fmla="*/ 335 h 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1394" name="Line 11"/>
            <p:cNvSpPr>
              <a:spLocks noChangeShapeType="1"/>
            </p:cNvSpPr>
            <p:nvPr/>
          </p:nvSpPr>
          <p:spPr bwMode="auto">
            <a:xfrm>
              <a:off x="1026" y="2235"/>
              <a:ext cx="210" cy="314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1395" name="Line 12"/>
            <p:cNvSpPr>
              <a:spLocks noChangeShapeType="1"/>
            </p:cNvSpPr>
            <p:nvPr/>
          </p:nvSpPr>
          <p:spPr bwMode="auto">
            <a:xfrm flipH="1">
              <a:off x="2171" y="2245"/>
              <a:ext cx="227" cy="340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1396" name="Line 13"/>
            <p:cNvSpPr>
              <a:spLocks noChangeShapeType="1"/>
            </p:cNvSpPr>
            <p:nvPr/>
          </p:nvSpPr>
          <p:spPr bwMode="auto">
            <a:xfrm>
              <a:off x="2698" y="2244"/>
              <a:ext cx="0" cy="348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1397" name="Freeform 14"/>
            <p:cNvSpPr>
              <a:spLocks/>
            </p:cNvSpPr>
            <p:nvPr/>
          </p:nvSpPr>
          <p:spPr bwMode="auto">
            <a:xfrm>
              <a:off x="2967" y="2239"/>
              <a:ext cx="242" cy="367"/>
            </a:xfrm>
            <a:custGeom>
              <a:avLst/>
              <a:gdLst>
                <a:gd name="T0" fmla="*/ 0 w 285"/>
                <a:gd name="T1" fmla="*/ 0 h 285"/>
                <a:gd name="T2" fmla="*/ 242 w 285"/>
                <a:gd name="T3" fmla="*/ 367 h 2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5" h="285">
                  <a:moveTo>
                    <a:pt x="0" y="0"/>
                  </a:moveTo>
                  <a:lnTo>
                    <a:pt x="285" y="285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1398" name="Freeform 15"/>
            <p:cNvSpPr>
              <a:spLocks/>
            </p:cNvSpPr>
            <p:nvPr/>
          </p:nvSpPr>
          <p:spPr bwMode="auto">
            <a:xfrm>
              <a:off x="4107" y="2244"/>
              <a:ext cx="220" cy="348"/>
            </a:xfrm>
            <a:custGeom>
              <a:avLst/>
              <a:gdLst>
                <a:gd name="T0" fmla="*/ 220 w 248"/>
                <a:gd name="T1" fmla="*/ 0 h 312"/>
                <a:gd name="T2" fmla="*/ 0 w 248"/>
                <a:gd name="T3" fmla="*/ 348 h 3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8" h="312">
                  <a:moveTo>
                    <a:pt x="248" y="0"/>
                  </a:moveTo>
                  <a:lnTo>
                    <a:pt x="0" y="31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1399" name="Freeform 16"/>
            <p:cNvSpPr>
              <a:spLocks/>
            </p:cNvSpPr>
            <p:nvPr/>
          </p:nvSpPr>
          <p:spPr bwMode="auto">
            <a:xfrm>
              <a:off x="4513" y="2244"/>
              <a:ext cx="219" cy="348"/>
            </a:xfrm>
            <a:custGeom>
              <a:avLst/>
              <a:gdLst>
                <a:gd name="T0" fmla="*/ 0 w 247"/>
                <a:gd name="T1" fmla="*/ 0 h 312"/>
                <a:gd name="T2" fmla="*/ 219 w 247"/>
                <a:gd name="T3" fmla="*/ 348 h 3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7" h="312">
                  <a:moveTo>
                    <a:pt x="0" y="0"/>
                  </a:moveTo>
                  <a:lnTo>
                    <a:pt x="247" y="31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1400" name="AutoShape 17"/>
            <p:cNvSpPr>
              <a:spLocks noChangeArrowheads="1"/>
            </p:cNvSpPr>
            <p:nvPr/>
          </p:nvSpPr>
          <p:spPr bwMode="auto">
            <a:xfrm>
              <a:off x="773" y="1939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01401" name="AutoShape 18"/>
            <p:cNvSpPr>
              <a:spLocks noChangeArrowheads="1"/>
            </p:cNvSpPr>
            <p:nvPr/>
          </p:nvSpPr>
          <p:spPr bwMode="auto">
            <a:xfrm>
              <a:off x="2349" y="1946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23  30</a:t>
              </a:r>
            </a:p>
          </p:txBody>
        </p:sp>
        <p:sp>
          <p:nvSpPr>
            <p:cNvPr id="101402" name="AutoShape 19"/>
            <p:cNvSpPr>
              <a:spLocks noChangeArrowheads="1"/>
            </p:cNvSpPr>
            <p:nvPr/>
          </p:nvSpPr>
          <p:spPr bwMode="auto">
            <a:xfrm>
              <a:off x="4232" y="1939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01403" name="AutoShape 20"/>
            <p:cNvSpPr>
              <a:spLocks noChangeArrowheads="1"/>
            </p:cNvSpPr>
            <p:nvPr/>
          </p:nvSpPr>
          <p:spPr bwMode="auto">
            <a:xfrm>
              <a:off x="477" y="2565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01404" name="AutoShape 21"/>
            <p:cNvSpPr>
              <a:spLocks noChangeArrowheads="1"/>
            </p:cNvSpPr>
            <p:nvPr/>
          </p:nvSpPr>
          <p:spPr bwMode="auto">
            <a:xfrm>
              <a:off x="1030" y="2565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01405" name="AutoShape 22"/>
            <p:cNvSpPr>
              <a:spLocks noChangeArrowheads="1"/>
            </p:cNvSpPr>
            <p:nvPr/>
          </p:nvSpPr>
          <p:spPr bwMode="auto">
            <a:xfrm>
              <a:off x="1710" y="2572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20  21</a:t>
              </a:r>
            </a:p>
          </p:txBody>
        </p:sp>
        <p:sp>
          <p:nvSpPr>
            <p:cNvPr id="101406" name="AutoShape 23"/>
            <p:cNvSpPr>
              <a:spLocks noChangeArrowheads="1"/>
            </p:cNvSpPr>
            <p:nvPr/>
          </p:nvSpPr>
          <p:spPr bwMode="auto">
            <a:xfrm>
              <a:off x="2512" y="2572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101407" name="AutoShape 24"/>
            <p:cNvSpPr>
              <a:spLocks noChangeArrowheads="1"/>
            </p:cNvSpPr>
            <p:nvPr/>
          </p:nvSpPr>
          <p:spPr bwMode="auto">
            <a:xfrm>
              <a:off x="3002" y="2574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101408" name="AutoShape 25"/>
            <p:cNvSpPr>
              <a:spLocks noChangeArrowheads="1"/>
            </p:cNvSpPr>
            <p:nvPr/>
          </p:nvSpPr>
          <p:spPr bwMode="auto">
            <a:xfrm>
              <a:off x="3635" y="2582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45  47</a:t>
              </a:r>
            </a:p>
          </p:txBody>
        </p:sp>
        <p:sp>
          <p:nvSpPr>
            <p:cNvPr id="101409" name="AutoShape 26"/>
            <p:cNvSpPr>
              <a:spLocks noChangeArrowheads="1"/>
            </p:cNvSpPr>
            <p:nvPr/>
          </p:nvSpPr>
          <p:spPr bwMode="auto">
            <a:xfrm>
              <a:off x="4514" y="2563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50  52</a:t>
              </a:r>
            </a:p>
          </p:txBody>
        </p:sp>
      </p:grpSp>
      <p:grpSp>
        <p:nvGrpSpPr>
          <p:cNvPr id="661531" name="Group 27"/>
          <p:cNvGrpSpPr>
            <a:grpSpLocks/>
          </p:cNvGrpSpPr>
          <p:nvPr/>
        </p:nvGrpSpPr>
        <p:grpSpPr bwMode="auto">
          <a:xfrm>
            <a:off x="179389" y="1340768"/>
            <a:ext cx="8699501" cy="547687"/>
            <a:chOff x="205" y="3533"/>
            <a:chExt cx="5480" cy="345"/>
          </a:xfrm>
        </p:grpSpPr>
        <p:sp>
          <p:nvSpPr>
            <p:cNvPr id="101386" name="Rectangle 28"/>
            <p:cNvSpPr>
              <a:spLocks noChangeArrowheads="1"/>
            </p:cNvSpPr>
            <p:nvPr/>
          </p:nvSpPr>
          <p:spPr bwMode="auto">
            <a:xfrm>
              <a:off x="205" y="3541"/>
              <a:ext cx="2428" cy="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结点包含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个记录</a:t>
              </a:r>
            </a:p>
          </p:txBody>
        </p:sp>
        <p:sp>
          <p:nvSpPr>
            <p:cNvPr id="101387" name="Rectangle 29"/>
            <p:cNvSpPr>
              <a:spLocks noChangeArrowheads="1"/>
            </p:cNvSpPr>
            <p:nvPr/>
          </p:nvSpPr>
          <p:spPr bwMode="auto">
            <a:xfrm>
              <a:off x="3115" y="3533"/>
              <a:ext cx="2570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</a:rPr>
                <a:t>插入新记录，分裂－提升</a:t>
              </a:r>
              <a:r>
                <a:rPr lang="zh-CN" altLang="en-US" smtClean="0">
                  <a:solidFill>
                    <a:srgbClr val="0000CC"/>
                  </a:solidFill>
                  <a:ea typeface="华文行楷" pitchFamily="2" charset="-122"/>
                </a:rPr>
                <a:t> </a:t>
              </a:r>
            </a:p>
          </p:txBody>
        </p:sp>
        <p:sp>
          <p:nvSpPr>
            <p:cNvPr id="101388" name="AutoShape 30"/>
            <p:cNvSpPr>
              <a:spLocks noChangeArrowheads="1"/>
            </p:cNvSpPr>
            <p:nvPr/>
          </p:nvSpPr>
          <p:spPr bwMode="auto">
            <a:xfrm>
              <a:off x="2718" y="3590"/>
              <a:ext cx="312" cy="227"/>
            </a:xfrm>
            <a:prstGeom prst="rightArrow">
              <a:avLst>
                <a:gd name="adj1" fmla="val 50000"/>
                <a:gd name="adj2" fmla="val 3436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61535" name="Group 31"/>
          <p:cNvGrpSpPr>
            <a:grpSpLocks/>
          </p:cNvGrpSpPr>
          <p:nvPr/>
        </p:nvGrpSpPr>
        <p:grpSpPr bwMode="auto">
          <a:xfrm>
            <a:off x="7858125" y="5049838"/>
            <a:ext cx="576263" cy="738187"/>
            <a:chOff x="442" y="3152"/>
            <a:chExt cx="363" cy="465"/>
          </a:xfrm>
        </p:grpSpPr>
        <p:sp>
          <p:nvSpPr>
            <p:cNvPr id="101384" name="AutoShape 32"/>
            <p:cNvSpPr>
              <a:spLocks noChangeArrowheads="1"/>
            </p:cNvSpPr>
            <p:nvPr/>
          </p:nvSpPr>
          <p:spPr bwMode="auto">
            <a:xfrm>
              <a:off x="442" y="3322"/>
              <a:ext cx="363" cy="29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FF3300"/>
                  </a:solidFill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101385" name="Line 33"/>
            <p:cNvSpPr>
              <a:spLocks noChangeShapeType="1"/>
            </p:cNvSpPr>
            <p:nvPr/>
          </p:nvSpPr>
          <p:spPr bwMode="auto">
            <a:xfrm flipV="1">
              <a:off x="612" y="3152"/>
              <a:ext cx="0" cy="22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201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2602706" y="260648"/>
            <a:ext cx="4176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itchFamily="18" charset="0"/>
              </a:rPr>
              <a:t>2 – 3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itchFamily="18" charset="0"/>
              </a:rPr>
              <a:t>树</a:t>
            </a:r>
            <a:r>
              <a:rPr lang="en-US" altLang="zh-CN" sz="3200" dirty="0" smtClean="0">
                <a:solidFill>
                  <a:srgbClr val="0000CC"/>
                </a:solidFill>
                <a:latin typeface="Times New Roman" pitchFamily="18" charset="0"/>
              </a:rPr>
              <a:t>——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itchFamily="18" charset="0"/>
              </a:rPr>
              <a:t>插入操作</a:t>
            </a:r>
          </a:p>
        </p:txBody>
      </p:sp>
      <p:sp>
        <p:nvSpPr>
          <p:cNvPr id="102405" name="AutoShape 5"/>
          <p:cNvSpPr>
            <a:spLocks noChangeArrowheads="1"/>
          </p:cNvSpPr>
          <p:nvPr/>
        </p:nvSpPr>
        <p:spPr bwMode="auto">
          <a:xfrm>
            <a:off x="3724275" y="2303463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18  33</a:t>
            </a:r>
          </a:p>
        </p:txBody>
      </p:sp>
      <p:sp>
        <p:nvSpPr>
          <p:cNvPr id="102406" name="Freeform 6"/>
          <p:cNvSpPr>
            <a:spLocks/>
          </p:cNvSpPr>
          <p:nvPr/>
        </p:nvSpPr>
        <p:spPr bwMode="auto">
          <a:xfrm>
            <a:off x="1747838" y="2765425"/>
            <a:ext cx="2182812" cy="835025"/>
          </a:xfrm>
          <a:custGeom>
            <a:avLst/>
            <a:gdLst>
              <a:gd name="T0" fmla="*/ 2182812 w 1551"/>
              <a:gd name="T1" fmla="*/ 0 h 471"/>
              <a:gd name="T2" fmla="*/ 0 w 1551"/>
              <a:gd name="T3" fmla="*/ 835025 h 47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 flipH="1">
            <a:off x="4273550" y="2781300"/>
            <a:ext cx="11113" cy="804863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2408" name="Freeform 8"/>
          <p:cNvSpPr>
            <a:spLocks/>
          </p:cNvSpPr>
          <p:nvPr/>
        </p:nvSpPr>
        <p:spPr bwMode="auto">
          <a:xfrm>
            <a:off x="4691063" y="2768600"/>
            <a:ext cx="2074862" cy="795338"/>
          </a:xfrm>
          <a:custGeom>
            <a:avLst/>
            <a:gdLst>
              <a:gd name="T0" fmla="*/ 0 w 1440"/>
              <a:gd name="T1" fmla="*/ 0 h 432"/>
              <a:gd name="T2" fmla="*/ 2074862 w 1440"/>
              <a:gd name="T3" fmla="*/ 795338 h 4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0" h="432">
                <a:moveTo>
                  <a:pt x="0" y="0"/>
                </a:moveTo>
                <a:lnTo>
                  <a:pt x="1440" y="43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2409" name="Freeform 9"/>
          <p:cNvSpPr>
            <a:spLocks/>
          </p:cNvSpPr>
          <p:nvPr/>
        </p:nvSpPr>
        <p:spPr bwMode="auto">
          <a:xfrm>
            <a:off x="1027113" y="4060825"/>
            <a:ext cx="346075" cy="531813"/>
          </a:xfrm>
          <a:custGeom>
            <a:avLst/>
            <a:gdLst>
              <a:gd name="T0" fmla="*/ 346075 w 246"/>
              <a:gd name="T1" fmla="*/ 0 h 300"/>
              <a:gd name="T2" fmla="*/ 0 w 246"/>
              <a:gd name="T3" fmla="*/ 531813 h 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1617663" y="4054475"/>
            <a:ext cx="333375" cy="498475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 flipH="1">
            <a:off x="3435350" y="4070350"/>
            <a:ext cx="360363" cy="539750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>
            <a:off x="4271963" y="4068763"/>
            <a:ext cx="0" cy="552450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2413" name="Freeform 13"/>
          <p:cNvSpPr>
            <a:spLocks/>
          </p:cNvSpPr>
          <p:nvPr/>
        </p:nvSpPr>
        <p:spPr bwMode="auto">
          <a:xfrm>
            <a:off x="4699000" y="4060825"/>
            <a:ext cx="384175" cy="582613"/>
          </a:xfrm>
          <a:custGeom>
            <a:avLst/>
            <a:gdLst>
              <a:gd name="T0" fmla="*/ 0 w 285"/>
              <a:gd name="T1" fmla="*/ 0 h 285"/>
              <a:gd name="T2" fmla="*/ 384175 w 285"/>
              <a:gd name="T3" fmla="*/ 582613 h 2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5" h="285">
                <a:moveTo>
                  <a:pt x="0" y="0"/>
                </a:moveTo>
                <a:lnTo>
                  <a:pt x="285" y="285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2414" name="Freeform 14"/>
          <p:cNvSpPr>
            <a:spLocks/>
          </p:cNvSpPr>
          <p:nvPr/>
        </p:nvSpPr>
        <p:spPr bwMode="auto">
          <a:xfrm>
            <a:off x="6508750" y="4068763"/>
            <a:ext cx="349250" cy="552450"/>
          </a:xfrm>
          <a:custGeom>
            <a:avLst/>
            <a:gdLst>
              <a:gd name="T0" fmla="*/ 349250 w 248"/>
              <a:gd name="T1" fmla="*/ 0 h 312"/>
              <a:gd name="T2" fmla="*/ 0 w 248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8" h="312">
                <a:moveTo>
                  <a:pt x="248" y="0"/>
                </a:moveTo>
                <a:lnTo>
                  <a:pt x="0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2415" name="Freeform 15"/>
          <p:cNvSpPr>
            <a:spLocks/>
          </p:cNvSpPr>
          <p:nvPr/>
        </p:nvSpPr>
        <p:spPr bwMode="auto">
          <a:xfrm>
            <a:off x="7153275" y="4068763"/>
            <a:ext cx="347663" cy="552450"/>
          </a:xfrm>
          <a:custGeom>
            <a:avLst/>
            <a:gdLst>
              <a:gd name="T0" fmla="*/ 0 w 247"/>
              <a:gd name="T1" fmla="*/ 0 h 312"/>
              <a:gd name="T2" fmla="*/ 347663 w 247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7" h="312">
                <a:moveTo>
                  <a:pt x="0" y="0"/>
                </a:moveTo>
                <a:lnTo>
                  <a:pt x="247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2416" name="AutoShape 16"/>
          <p:cNvSpPr>
            <a:spLocks noChangeArrowheads="1"/>
          </p:cNvSpPr>
          <p:nvPr/>
        </p:nvSpPr>
        <p:spPr bwMode="auto">
          <a:xfrm>
            <a:off x="1216025" y="3584575"/>
            <a:ext cx="576263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02417" name="AutoShape 17"/>
          <p:cNvSpPr>
            <a:spLocks noChangeArrowheads="1"/>
          </p:cNvSpPr>
          <p:nvPr/>
        </p:nvSpPr>
        <p:spPr bwMode="auto">
          <a:xfrm>
            <a:off x="3717925" y="3595688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23  30</a:t>
            </a:r>
          </a:p>
        </p:txBody>
      </p:sp>
      <p:sp>
        <p:nvSpPr>
          <p:cNvPr id="102418" name="AutoShape 18"/>
          <p:cNvSpPr>
            <a:spLocks noChangeArrowheads="1"/>
          </p:cNvSpPr>
          <p:nvPr/>
        </p:nvSpPr>
        <p:spPr bwMode="auto">
          <a:xfrm>
            <a:off x="6707188" y="3584575"/>
            <a:ext cx="576262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102419" name="AutoShape 19"/>
          <p:cNvSpPr>
            <a:spLocks noChangeArrowheads="1"/>
          </p:cNvSpPr>
          <p:nvPr/>
        </p:nvSpPr>
        <p:spPr bwMode="auto">
          <a:xfrm>
            <a:off x="746125" y="4578350"/>
            <a:ext cx="576263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02420" name="AutoShape 20"/>
          <p:cNvSpPr>
            <a:spLocks noChangeArrowheads="1"/>
          </p:cNvSpPr>
          <p:nvPr/>
        </p:nvSpPr>
        <p:spPr bwMode="auto">
          <a:xfrm>
            <a:off x="1624013" y="4578350"/>
            <a:ext cx="576262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02421" name="AutoShape 21"/>
          <p:cNvSpPr>
            <a:spLocks noChangeArrowheads="1"/>
          </p:cNvSpPr>
          <p:nvPr/>
        </p:nvSpPr>
        <p:spPr bwMode="auto">
          <a:xfrm>
            <a:off x="2703513" y="4589463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20  21</a:t>
            </a:r>
          </a:p>
        </p:txBody>
      </p:sp>
      <p:sp>
        <p:nvSpPr>
          <p:cNvPr id="102422" name="AutoShape 22"/>
          <p:cNvSpPr>
            <a:spLocks noChangeArrowheads="1"/>
          </p:cNvSpPr>
          <p:nvPr/>
        </p:nvSpPr>
        <p:spPr bwMode="auto">
          <a:xfrm>
            <a:off x="3976688" y="4589463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24</a:t>
            </a:r>
          </a:p>
        </p:txBody>
      </p:sp>
      <p:sp>
        <p:nvSpPr>
          <p:cNvPr id="102423" name="AutoShape 23"/>
          <p:cNvSpPr>
            <a:spLocks noChangeArrowheads="1"/>
          </p:cNvSpPr>
          <p:nvPr/>
        </p:nvSpPr>
        <p:spPr bwMode="auto">
          <a:xfrm>
            <a:off x="4754563" y="4592638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31</a:t>
            </a:r>
          </a:p>
        </p:txBody>
      </p:sp>
      <p:sp>
        <p:nvSpPr>
          <p:cNvPr id="102424" name="AutoShape 24"/>
          <p:cNvSpPr>
            <a:spLocks noChangeArrowheads="1"/>
          </p:cNvSpPr>
          <p:nvPr/>
        </p:nvSpPr>
        <p:spPr bwMode="auto">
          <a:xfrm>
            <a:off x="5759450" y="4605338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45  47</a:t>
            </a:r>
          </a:p>
        </p:txBody>
      </p:sp>
      <p:sp>
        <p:nvSpPr>
          <p:cNvPr id="102425" name="AutoShape 25"/>
          <p:cNvSpPr>
            <a:spLocks noChangeArrowheads="1"/>
          </p:cNvSpPr>
          <p:nvPr/>
        </p:nvSpPr>
        <p:spPr bwMode="auto">
          <a:xfrm>
            <a:off x="7154863" y="4575175"/>
            <a:ext cx="1603375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50  52  </a:t>
            </a:r>
            <a:r>
              <a:rPr lang="en-US" altLang="zh-CN" sz="2800" b="1" smtClean="0">
                <a:solidFill>
                  <a:srgbClr val="FF3300"/>
                </a:solidFill>
                <a:latin typeface="Times New Roman" pitchFamily="18" charset="0"/>
              </a:rPr>
              <a:t>55</a:t>
            </a:r>
          </a:p>
        </p:txBody>
      </p:sp>
      <p:grpSp>
        <p:nvGrpSpPr>
          <p:cNvPr id="102426" name="Group 26"/>
          <p:cNvGrpSpPr>
            <a:grpSpLocks/>
          </p:cNvGrpSpPr>
          <p:nvPr/>
        </p:nvGrpSpPr>
        <p:grpSpPr bwMode="auto">
          <a:xfrm>
            <a:off x="292895" y="1268760"/>
            <a:ext cx="8716963" cy="547687"/>
            <a:chOff x="194" y="3533"/>
            <a:chExt cx="5491" cy="345"/>
          </a:xfrm>
        </p:grpSpPr>
        <p:sp>
          <p:nvSpPr>
            <p:cNvPr id="102428" name="Rectangle 27"/>
            <p:cNvSpPr>
              <a:spLocks noChangeArrowheads="1"/>
            </p:cNvSpPr>
            <p:nvPr/>
          </p:nvSpPr>
          <p:spPr bwMode="auto">
            <a:xfrm>
              <a:off x="194" y="3541"/>
              <a:ext cx="2423" cy="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结点包含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个记录</a:t>
              </a:r>
            </a:p>
          </p:txBody>
        </p:sp>
        <p:sp>
          <p:nvSpPr>
            <p:cNvPr id="102429" name="Rectangle 28"/>
            <p:cNvSpPr>
              <a:spLocks noChangeArrowheads="1"/>
            </p:cNvSpPr>
            <p:nvPr/>
          </p:nvSpPr>
          <p:spPr bwMode="auto">
            <a:xfrm>
              <a:off x="3115" y="3533"/>
              <a:ext cx="2570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</a:rPr>
                <a:t>插入新记录，分裂－提升</a:t>
              </a:r>
              <a:r>
                <a:rPr lang="zh-CN" altLang="en-US" smtClean="0">
                  <a:solidFill>
                    <a:srgbClr val="0000CC"/>
                  </a:solidFill>
                  <a:ea typeface="华文行楷" pitchFamily="2" charset="-122"/>
                </a:rPr>
                <a:t> </a:t>
              </a:r>
            </a:p>
          </p:txBody>
        </p:sp>
        <p:sp>
          <p:nvSpPr>
            <p:cNvPr id="102430" name="AutoShape 29"/>
            <p:cNvSpPr>
              <a:spLocks noChangeArrowheads="1"/>
            </p:cNvSpPr>
            <p:nvPr/>
          </p:nvSpPr>
          <p:spPr bwMode="auto">
            <a:xfrm>
              <a:off x="2718" y="3590"/>
              <a:ext cx="312" cy="227"/>
            </a:xfrm>
            <a:prstGeom prst="rightArrow">
              <a:avLst>
                <a:gd name="adj1" fmla="val 50000"/>
                <a:gd name="adj2" fmla="val 3436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2427" name="Text Box 30"/>
          <p:cNvSpPr txBox="1">
            <a:spLocks noChangeArrowheads="1"/>
          </p:cNvSpPr>
          <p:nvPr/>
        </p:nvSpPr>
        <p:spPr bwMode="auto">
          <a:xfrm>
            <a:off x="7812088" y="5229225"/>
            <a:ext cx="944562" cy="5191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FF3300"/>
                </a:solidFill>
              </a:rPr>
              <a:t>插入</a:t>
            </a:r>
          </a:p>
        </p:txBody>
      </p:sp>
    </p:spTree>
    <p:extLst>
      <p:ext uri="{BB962C8B-B14F-4D97-AF65-F5344CB8AC3E}">
        <p14:creationId xmlns:p14="http://schemas.microsoft.com/office/powerpoint/2010/main" val="2481425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2954338" y="188640"/>
            <a:ext cx="4176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itchFamily="18" charset="0"/>
              </a:rPr>
              <a:t>2 – 3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itchFamily="18" charset="0"/>
              </a:rPr>
              <a:t>树</a:t>
            </a:r>
            <a:r>
              <a:rPr lang="en-US" altLang="zh-CN" sz="3200" dirty="0" smtClean="0">
                <a:solidFill>
                  <a:srgbClr val="0000CC"/>
                </a:solidFill>
                <a:latin typeface="Times New Roman" pitchFamily="18" charset="0"/>
              </a:rPr>
              <a:t>——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itchFamily="18" charset="0"/>
              </a:rPr>
              <a:t>插入操作</a:t>
            </a:r>
          </a:p>
        </p:txBody>
      </p:sp>
      <p:sp>
        <p:nvSpPr>
          <p:cNvPr id="103429" name="AutoShape 5"/>
          <p:cNvSpPr>
            <a:spLocks noChangeArrowheads="1"/>
          </p:cNvSpPr>
          <p:nvPr/>
        </p:nvSpPr>
        <p:spPr bwMode="auto">
          <a:xfrm>
            <a:off x="3724275" y="2303463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18  33</a:t>
            </a:r>
          </a:p>
        </p:txBody>
      </p:sp>
      <p:sp>
        <p:nvSpPr>
          <p:cNvPr id="103430" name="Freeform 6"/>
          <p:cNvSpPr>
            <a:spLocks/>
          </p:cNvSpPr>
          <p:nvPr/>
        </p:nvSpPr>
        <p:spPr bwMode="auto">
          <a:xfrm>
            <a:off x="1747838" y="2765425"/>
            <a:ext cx="2182812" cy="835025"/>
          </a:xfrm>
          <a:custGeom>
            <a:avLst/>
            <a:gdLst>
              <a:gd name="T0" fmla="*/ 2182812 w 1551"/>
              <a:gd name="T1" fmla="*/ 0 h 471"/>
              <a:gd name="T2" fmla="*/ 0 w 1551"/>
              <a:gd name="T3" fmla="*/ 835025 h 47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3431" name="Line 7"/>
          <p:cNvSpPr>
            <a:spLocks noChangeShapeType="1"/>
          </p:cNvSpPr>
          <p:nvPr/>
        </p:nvSpPr>
        <p:spPr bwMode="auto">
          <a:xfrm>
            <a:off x="4273550" y="2755900"/>
            <a:ext cx="0" cy="830263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4691063" y="2768600"/>
            <a:ext cx="2074862" cy="795338"/>
          </a:xfrm>
          <a:custGeom>
            <a:avLst/>
            <a:gdLst>
              <a:gd name="T0" fmla="*/ 0 w 1440"/>
              <a:gd name="T1" fmla="*/ 0 h 432"/>
              <a:gd name="T2" fmla="*/ 2074862 w 1440"/>
              <a:gd name="T3" fmla="*/ 795338 h 4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0" h="432">
                <a:moveTo>
                  <a:pt x="0" y="0"/>
                </a:moveTo>
                <a:lnTo>
                  <a:pt x="1440" y="43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3433" name="Freeform 9"/>
          <p:cNvSpPr>
            <a:spLocks/>
          </p:cNvSpPr>
          <p:nvPr/>
        </p:nvSpPr>
        <p:spPr bwMode="auto">
          <a:xfrm>
            <a:off x="1027113" y="4060825"/>
            <a:ext cx="346075" cy="531813"/>
          </a:xfrm>
          <a:custGeom>
            <a:avLst/>
            <a:gdLst>
              <a:gd name="T0" fmla="*/ 346075 w 246"/>
              <a:gd name="T1" fmla="*/ 0 h 300"/>
              <a:gd name="T2" fmla="*/ 0 w 246"/>
              <a:gd name="T3" fmla="*/ 531813 h 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>
            <a:off x="1617663" y="4054475"/>
            <a:ext cx="333375" cy="498475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 flipH="1">
            <a:off x="3435350" y="4070350"/>
            <a:ext cx="360363" cy="539750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3436" name="Line 12"/>
          <p:cNvSpPr>
            <a:spLocks noChangeShapeType="1"/>
          </p:cNvSpPr>
          <p:nvPr/>
        </p:nvSpPr>
        <p:spPr bwMode="auto">
          <a:xfrm>
            <a:off x="4271963" y="4068763"/>
            <a:ext cx="0" cy="552450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3437" name="Freeform 13"/>
          <p:cNvSpPr>
            <a:spLocks/>
          </p:cNvSpPr>
          <p:nvPr/>
        </p:nvSpPr>
        <p:spPr bwMode="auto">
          <a:xfrm>
            <a:off x="4699000" y="4060825"/>
            <a:ext cx="384175" cy="582613"/>
          </a:xfrm>
          <a:custGeom>
            <a:avLst/>
            <a:gdLst>
              <a:gd name="T0" fmla="*/ 0 w 285"/>
              <a:gd name="T1" fmla="*/ 0 h 285"/>
              <a:gd name="T2" fmla="*/ 384175 w 285"/>
              <a:gd name="T3" fmla="*/ 582613 h 2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5" h="285">
                <a:moveTo>
                  <a:pt x="0" y="0"/>
                </a:moveTo>
                <a:lnTo>
                  <a:pt x="285" y="285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3438" name="Freeform 14"/>
          <p:cNvSpPr>
            <a:spLocks/>
          </p:cNvSpPr>
          <p:nvPr/>
        </p:nvSpPr>
        <p:spPr bwMode="auto">
          <a:xfrm>
            <a:off x="6508750" y="4068763"/>
            <a:ext cx="349250" cy="552450"/>
          </a:xfrm>
          <a:custGeom>
            <a:avLst/>
            <a:gdLst>
              <a:gd name="T0" fmla="*/ 349250 w 248"/>
              <a:gd name="T1" fmla="*/ 0 h 312"/>
              <a:gd name="T2" fmla="*/ 0 w 248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8" h="312">
                <a:moveTo>
                  <a:pt x="248" y="0"/>
                </a:moveTo>
                <a:lnTo>
                  <a:pt x="0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3439" name="AutoShape 15"/>
          <p:cNvSpPr>
            <a:spLocks noChangeArrowheads="1"/>
          </p:cNvSpPr>
          <p:nvPr/>
        </p:nvSpPr>
        <p:spPr bwMode="auto">
          <a:xfrm>
            <a:off x="1216025" y="3584575"/>
            <a:ext cx="576263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03440" name="AutoShape 16"/>
          <p:cNvSpPr>
            <a:spLocks noChangeArrowheads="1"/>
          </p:cNvSpPr>
          <p:nvPr/>
        </p:nvSpPr>
        <p:spPr bwMode="auto">
          <a:xfrm>
            <a:off x="3717925" y="3595688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23  30</a:t>
            </a:r>
          </a:p>
        </p:txBody>
      </p:sp>
      <p:sp>
        <p:nvSpPr>
          <p:cNvPr id="103441" name="AutoShape 17"/>
          <p:cNvSpPr>
            <a:spLocks noChangeArrowheads="1"/>
          </p:cNvSpPr>
          <p:nvPr/>
        </p:nvSpPr>
        <p:spPr bwMode="auto">
          <a:xfrm>
            <a:off x="6707188" y="3584575"/>
            <a:ext cx="576262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103442" name="AutoShape 18"/>
          <p:cNvSpPr>
            <a:spLocks noChangeArrowheads="1"/>
          </p:cNvSpPr>
          <p:nvPr/>
        </p:nvSpPr>
        <p:spPr bwMode="auto">
          <a:xfrm>
            <a:off x="746125" y="4578350"/>
            <a:ext cx="576263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03443" name="AutoShape 19"/>
          <p:cNvSpPr>
            <a:spLocks noChangeArrowheads="1"/>
          </p:cNvSpPr>
          <p:nvPr/>
        </p:nvSpPr>
        <p:spPr bwMode="auto">
          <a:xfrm>
            <a:off x="1624013" y="4578350"/>
            <a:ext cx="576262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03444" name="AutoShape 20"/>
          <p:cNvSpPr>
            <a:spLocks noChangeArrowheads="1"/>
          </p:cNvSpPr>
          <p:nvPr/>
        </p:nvSpPr>
        <p:spPr bwMode="auto">
          <a:xfrm>
            <a:off x="2703513" y="4589463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20  21</a:t>
            </a:r>
          </a:p>
        </p:txBody>
      </p:sp>
      <p:sp>
        <p:nvSpPr>
          <p:cNvPr id="103445" name="AutoShape 21"/>
          <p:cNvSpPr>
            <a:spLocks noChangeArrowheads="1"/>
          </p:cNvSpPr>
          <p:nvPr/>
        </p:nvSpPr>
        <p:spPr bwMode="auto">
          <a:xfrm>
            <a:off x="3976688" y="4589463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24</a:t>
            </a:r>
          </a:p>
        </p:txBody>
      </p:sp>
      <p:sp>
        <p:nvSpPr>
          <p:cNvPr id="103446" name="AutoShape 22"/>
          <p:cNvSpPr>
            <a:spLocks noChangeArrowheads="1"/>
          </p:cNvSpPr>
          <p:nvPr/>
        </p:nvSpPr>
        <p:spPr bwMode="auto">
          <a:xfrm>
            <a:off x="4754563" y="4592638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31</a:t>
            </a:r>
          </a:p>
        </p:txBody>
      </p:sp>
      <p:sp>
        <p:nvSpPr>
          <p:cNvPr id="103447" name="AutoShape 23"/>
          <p:cNvSpPr>
            <a:spLocks noChangeArrowheads="1"/>
          </p:cNvSpPr>
          <p:nvPr/>
        </p:nvSpPr>
        <p:spPr bwMode="auto">
          <a:xfrm>
            <a:off x="5759450" y="4605338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45  47</a:t>
            </a:r>
          </a:p>
        </p:txBody>
      </p:sp>
      <p:grpSp>
        <p:nvGrpSpPr>
          <p:cNvPr id="103448" name="Group 24"/>
          <p:cNvGrpSpPr>
            <a:grpSpLocks/>
          </p:cNvGrpSpPr>
          <p:nvPr/>
        </p:nvGrpSpPr>
        <p:grpSpPr bwMode="auto">
          <a:xfrm>
            <a:off x="321469" y="1268760"/>
            <a:ext cx="8670925" cy="547687"/>
            <a:chOff x="223" y="3533"/>
            <a:chExt cx="5462" cy="345"/>
          </a:xfrm>
        </p:grpSpPr>
        <p:sp>
          <p:nvSpPr>
            <p:cNvPr id="103453" name="Rectangle 25"/>
            <p:cNvSpPr>
              <a:spLocks noChangeArrowheads="1"/>
            </p:cNvSpPr>
            <p:nvPr/>
          </p:nvSpPr>
          <p:spPr bwMode="auto">
            <a:xfrm>
              <a:off x="223" y="3541"/>
              <a:ext cx="2405" cy="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结点包含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个记录</a:t>
              </a:r>
            </a:p>
          </p:txBody>
        </p:sp>
        <p:sp>
          <p:nvSpPr>
            <p:cNvPr id="103454" name="Rectangle 26"/>
            <p:cNvSpPr>
              <a:spLocks noChangeArrowheads="1"/>
            </p:cNvSpPr>
            <p:nvPr/>
          </p:nvSpPr>
          <p:spPr bwMode="auto">
            <a:xfrm>
              <a:off x="3115" y="3533"/>
              <a:ext cx="2570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</a:rPr>
                <a:t>插入新记录，分裂－提升</a:t>
              </a:r>
              <a:r>
                <a:rPr lang="zh-CN" altLang="en-US" smtClean="0">
                  <a:solidFill>
                    <a:srgbClr val="0000CC"/>
                  </a:solidFill>
                  <a:ea typeface="华文行楷" pitchFamily="2" charset="-122"/>
                </a:rPr>
                <a:t> </a:t>
              </a:r>
            </a:p>
          </p:txBody>
        </p:sp>
        <p:sp>
          <p:nvSpPr>
            <p:cNvPr id="103455" name="AutoShape 27"/>
            <p:cNvSpPr>
              <a:spLocks noChangeArrowheads="1"/>
            </p:cNvSpPr>
            <p:nvPr/>
          </p:nvSpPr>
          <p:spPr bwMode="auto">
            <a:xfrm>
              <a:off x="2718" y="3590"/>
              <a:ext cx="312" cy="227"/>
            </a:xfrm>
            <a:prstGeom prst="rightArrow">
              <a:avLst>
                <a:gd name="adj1" fmla="val 50000"/>
                <a:gd name="adj2" fmla="val 3436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3449" name="Text Box 28"/>
          <p:cNvSpPr txBox="1">
            <a:spLocks noChangeArrowheads="1"/>
          </p:cNvSpPr>
          <p:nvPr/>
        </p:nvSpPr>
        <p:spPr bwMode="auto">
          <a:xfrm>
            <a:off x="7812088" y="5229225"/>
            <a:ext cx="944562" cy="5191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FF3300"/>
                </a:solidFill>
              </a:rPr>
              <a:t>分裂</a:t>
            </a:r>
          </a:p>
        </p:txBody>
      </p:sp>
      <p:sp>
        <p:nvSpPr>
          <p:cNvPr id="103450" name="AutoShape 29"/>
          <p:cNvSpPr>
            <a:spLocks noChangeArrowheads="1"/>
          </p:cNvSpPr>
          <p:nvPr/>
        </p:nvSpPr>
        <p:spPr bwMode="auto">
          <a:xfrm>
            <a:off x="7077075" y="4598988"/>
            <a:ext cx="576263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103451" name="AutoShape 30"/>
          <p:cNvSpPr>
            <a:spLocks noChangeArrowheads="1"/>
          </p:cNvSpPr>
          <p:nvPr/>
        </p:nvSpPr>
        <p:spPr bwMode="auto">
          <a:xfrm>
            <a:off x="8367713" y="4598988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3300"/>
                </a:solidFill>
                <a:latin typeface="Times New Roman" pitchFamily="18" charset="0"/>
              </a:rPr>
              <a:t>55</a:t>
            </a:r>
          </a:p>
        </p:txBody>
      </p:sp>
      <p:sp>
        <p:nvSpPr>
          <p:cNvPr id="103452" name="AutoShape 31"/>
          <p:cNvSpPr>
            <a:spLocks noChangeArrowheads="1"/>
          </p:cNvSpPr>
          <p:nvPr/>
        </p:nvSpPr>
        <p:spPr bwMode="auto">
          <a:xfrm>
            <a:off x="7721600" y="4598988"/>
            <a:ext cx="576263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CC"/>
                </a:solidFill>
                <a:latin typeface="Times New Roman" pitchFamily="18" charset="0"/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3354814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2376642" y="260350"/>
            <a:ext cx="4176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itchFamily="18" charset="0"/>
              </a:rPr>
              <a:t>2 – 3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itchFamily="18" charset="0"/>
              </a:rPr>
              <a:t>树</a:t>
            </a:r>
            <a:r>
              <a:rPr lang="en-US" altLang="zh-CN" sz="3200" dirty="0" smtClean="0">
                <a:solidFill>
                  <a:srgbClr val="0000CC"/>
                </a:solidFill>
                <a:latin typeface="Times New Roman" pitchFamily="18" charset="0"/>
              </a:rPr>
              <a:t>——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itchFamily="18" charset="0"/>
              </a:rPr>
              <a:t>插入操作</a:t>
            </a:r>
          </a:p>
        </p:txBody>
      </p:sp>
      <p:sp>
        <p:nvSpPr>
          <p:cNvPr id="104453" name="AutoShape 5"/>
          <p:cNvSpPr>
            <a:spLocks noChangeArrowheads="1"/>
          </p:cNvSpPr>
          <p:nvPr/>
        </p:nvSpPr>
        <p:spPr bwMode="auto">
          <a:xfrm>
            <a:off x="3724275" y="2303463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18  33</a:t>
            </a:r>
          </a:p>
        </p:txBody>
      </p:sp>
      <p:sp>
        <p:nvSpPr>
          <p:cNvPr id="104454" name="Freeform 6"/>
          <p:cNvSpPr>
            <a:spLocks/>
          </p:cNvSpPr>
          <p:nvPr/>
        </p:nvSpPr>
        <p:spPr bwMode="auto">
          <a:xfrm>
            <a:off x="1747838" y="2765425"/>
            <a:ext cx="2182812" cy="835025"/>
          </a:xfrm>
          <a:custGeom>
            <a:avLst/>
            <a:gdLst>
              <a:gd name="T0" fmla="*/ 2182812 w 1551"/>
              <a:gd name="T1" fmla="*/ 0 h 471"/>
              <a:gd name="T2" fmla="*/ 0 w 1551"/>
              <a:gd name="T3" fmla="*/ 835025 h 47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4273550" y="2755900"/>
            <a:ext cx="0" cy="830263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4456" name="Freeform 8"/>
          <p:cNvSpPr>
            <a:spLocks/>
          </p:cNvSpPr>
          <p:nvPr/>
        </p:nvSpPr>
        <p:spPr bwMode="auto">
          <a:xfrm>
            <a:off x="4691063" y="2768600"/>
            <a:ext cx="2130425" cy="839788"/>
          </a:xfrm>
          <a:custGeom>
            <a:avLst/>
            <a:gdLst>
              <a:gd name="T0" fmla="*/ 0 w 1440"/>
              <a:gd name="T1" fmla="*/ 0 h 432"/>
              <a:gd name="T2" fmla="*/ 2130425 w 1440"/>
              <a:gd name="T3" fmla="*/ 839788 h 4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0" h="432">
                <a:moveTo>
                  <a:pt x="0" y="0"/>
                </a:moveTo>
                <a:lnTo>
                  <a:pt x="1440" y="43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4457" name="Freeform 9"/>
          <p:cNvSpPr>
            <a:spLocks/>
          </p:cNvSpPr>
          <p:nvPr/>
        </p:nvSpPr>
        <p:spPr bwMode="auto">
          <a:xfrm>
            <a:off x="1027113" y="4060825"/>
            <a:ext cx="346075" cy="531813"/>
          </a:xfrm>
          <a:custGeom>
            <a:avLst/>
            <a:gdLst>
              <a:gd name="T0" fmla="*/ 346075 w 246"/>
              <a:gd name="T1" fmla="*/ 0 h 300"/>
              <a:gd name="T2" fmla="*/ 0 w 246"/>
              <a:gd name="T3" fmla="*/ 531813 h 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1617663" y="4054475"/>
            <a:ext cx="333375" cy="498475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 flipH="1">
            <a:off x="3435350" y="4070350"/>
            <a:ext cx="360363" cy="539750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>
            <a:off x="4271963" y="4068763"/>
            <a:ext cx="0" cy="552450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4461" name="Freeform 13"/>
          <p:cNvSpPr>
            <a:spLocks/>
          </p:cNvSpPr>
          <p:nvPr/>
        </p:nvSpPr>
        <p:spPr bwMode="auto">
          <a:xfrm>
            <a:off x="4699000" y="4060825"/>
            <a:ext cx="384175" cy="582613"/>
          </a:xfrm>
          <a:custGeom>
            <a:avLst/>
            <a:gdLst>
              <a:gd name="T0" fmla="*/ 0 w 285"/>
              <a:gd name="T1" fmla="*/ 0 h 285"/>
              <a:gd name="T2" fmla="*/ 384175 w 285"/>
              <a:gd name="T3" fmla="*/ 582613 h 2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5" h="285">
                <a:moveTo>
                  <a:pt x="0" y="0"/>
                </a:moveTo>
                <a:lnTo>
                  <a:pt x="285" y="285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4462" name="Freeform 14"/>
          <p:cNvSpPr>
            <a:spLocks/>
          </p:cNvSpPr>
          <p:nvPr/>
        </p:nvSpPr>
        <p:spPr bwMode="auto">
          <a:xfrm>
            <a:off x="6508750" y="4068763"/>
            <a:ext cx="349250" cy="552450"/>
          </a:xfrm>
          <a:custGeom>
            <a:avLst/>
            <a:gdLst>
              <a:gd name="T0" fmla="*/ 349250 w 248"/>
              <a:gd name="T1" fmla="*/ 0 h 312"/>
              <a:gd name="T2" fmla="*/ 0 w 248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8" h="312">
                <a:moveTo>
                  <a:pt x="248" y="0"/>
                </a:moveTo>
                <a:lnTo>
                  <a:pt x="0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4463" name="AutoShape 15"/>
          <p:cNvSpPr>
            <a:spLocks noChangeArrowheads="1"/>
          </p:cNvSpPr>
          <p:nvPr/>
        </p:nvSpPr>
        <p:spPr bwMode="auto">
          <a:xfrm>
            <a:off x="1216025" y="3584575"/>
            <a:ext cx="576263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04464" name="AutoShape 16"/>
          <p:cNvSpPr>
            <a:spLocks noChangeArrowheads="1"/>
          </p:cNvSpPr>
          <p:nvPr/>
        </p:nvSpPr>
        <p:spPr bwMode="auto">
          <a:xfrm>
            <a:off x="3717925" y="3595688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23  30</a:t>
            </a:r>
          </a:p>
        </p:txBody>
      </p:sp>
      <p:sp>
        <p:nvSpPr>
          <p:cNvPr id="104465" name="AutoShape 17"/>
          <p:cNvSpPr>
            <a:spLocks noChangeArrowheads="1"/>
          </p:cNvSpPr>
          <p:nvPr/>
        </p:nvSpPr>
        <p:spPr bwMode="auto">
          <a:xfrm>
            <a:off x="746125" y="4578350"/>
            <a:ext cx="576263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04466" name="AutoShape 18"/>
          <p:cNvSpPr>
            <a:spLocks noChangeArrowheads="1"/>
          </p:cNvSpPr>
          <p:nvPr/>
        </p:nvSpPr>
        <p:spPr bwMode="auto">
          <a:xfrm>
            <a:off x="1624013" y="4578350"/>
            <a:ext cx="576262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04467" name="AutoShape 19"/>
          <p:cNvSpPr>
            <a:spLocks noChangeArrowheads="1"/>
          </p:cNvSpPr>
          <p:nvPr/>
        </p:nvSpPr>
        <p:spPr bwMode="auto">
          <a:xfrm>
            <a:off x="2703513" y="4589463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20  21</a:t>
            </a:r>
          </a:p>
        </p:txBody>
      </p:sp>
      <p:sp>
        <p:nvSpPr>
          <p:cNvPr id="104468" name="AutoShape 20"/>
          <p:cNvSpPr>
            <a:spLocks noChangeArrowheads="1"/>
          </p:cNvSpPr>
          <p:nvPr/>
        </p:nvSpPr>
        <p:spPr bwMode="auto">
          <a:xfrm>
            <a:off x="3976688" y="4589463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24</a:t>
            </a:r>
          </a:p>
        </p:txBody>
      </p:sp>
      <p:sp>
        <p:nvSpPr>
          <p:cNvPr id="104469" name="AutoShape 21"/>
          <p:cNvSpPr>
            <a:spLocks noChangeArrowheads="1"/>
          </p:cNvSpPr>
          <p:nvPr/>
        </p:nvSpPr>
        <p:spPr bwMode="auto">
          <a:xfrm>
            <a:off x="4754563" y="4592638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31</a:t>
            </a:r>
          </a:p>
        </p:txBody>
      </p:sp>
      <p:sp>
        <p:nvSpPr>
          <p:cNvPr id="104470" name="AutoShape 22"/>
          <p:cNvSpPr>
            <a:spLocks noChangeArrowheads="1"/>
          </p:cNvSpPr>
          <p:nvPr/>
        </p:nvSpPr>
        <p:spPr bwMode="auto">
          <a:xfrm>
            <a:off x="5759450" y="4605338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45  47</a:t>
            </a:r>
          </a:p>
        </p:txBody>
      </p:sp>
      <p:grpSp>
        <p:nvGrpSpPr>
          <p:cNvPr id="104471" name="Group 23"/>
          <p:cNvGrpSpPr>
            <a:grpSpLocks/>
          </p:cNvGrpSpPr>
          <p:nvPr/>
        </p:nvGrpSpPr>
        <p:grpSpPr bwMode="auto">
          <a:xfrm>
            <a:off x="249114" y="1196752"/>
            <a:ext cx="8715375" cy="547687"/>
            <a:chOff x="195" y="3533"/>
            <a:chExt cx="5490" cy="345"/>
          </a:xfrm>
        </p:grpSpPr>
        <p:sp>
          <p:nvSpPr>
            <p:cNvPr id="104479" name="Rectangle 24"/>
            <p:cNvSpPr>
              <a:spLocks noChangeArrowheads="1"/>
            </p:cNvSpPr>
            <p:nvPr/>
          </p:nvSpPr>
          <p:spPr bwMode="auto">
            <a:xfrm>
              <a:off x="195" y="3541"/>
              <a:ext cx="2451" cy="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结点包含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个记录</a:t>
              </a:r>
            </a:p>
          </p:txBody>
        </p:sp>
        <p:sp>
          <p:nvSpPr>
            <p:cNvPr id="104480" name="Rectangle 25"/>
            <p:cNvSpPr>
              <a:spLocks noChangeArrowheads="1"/>
            </p:cNvSpPr>
            <p:nvPr/>
          </p:nvSpPr>
          <p:spPr bwMode="auto">
            <a:xfrm>
              <a:off x="3115" y="3533"/>
              <a:ext cx="2570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000000"/>
                  </a:solidFill>
                </a:rPr>
                <a:t>插入新记录，分裂－提升</a:t>
              </a:r>
              <a:r>
                <a:rPr lang="zh-CN" altLang="en-US" dirty="0" smtClean="0">
                  <a:solidFill>
                    <a:srgbClr val="0000CC"/>
                  </a:solidFill>
                  <a:ea typeface="华文行楷" pitchFamily="2" charset="-122"/>
                </a:rPr>
                <a:t> </a:t>
              </a:r>
            </a:p>
          </p:txBody>
        </p:sp>
        <p:sp>
          <p:nvSpPr>
            <p:cNvPr id="104481" name="AutoShape 26"/>
            <p:cNvSpPr>
              <a:spLocks noChangeArrowheads="1"/>
            </p:cNvSpPr>
            <p:nvPr/>
          </p:nvSpPr>
          <p:spPr bwMode="auto">
            <a:xfrm>
              <a:off x="2718" y="3590"/>
              <a:ext cx="312" cy="227"/>
            </a:xfrm>
            <a:prstGeom prst="rightArrow">
              <a:avLst>
                <a:gd name="adj1" fmla="val 50000"/>
                <a:gd name="adj2" fmla="val 3436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4472" name="Text Box 27"/>
          <p:cNvSpPr txBox="1">
            <a:spLocks noChangeArrowheads="1"/>
          </p:cNvSpPr>
          <p:nvPr/>
        </p:nvSpPr>
        <p:spPr bwMode="auto">
          <a:xfrm>
            <a:off x="7812088" y="5229225"/>
            <a:ext cx="944562" cy="5191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FF3300"/>
                </a:solidFill>
              </a:rPr>
              <a:t>提升</a:t>
            </a:r>
          </a:p>
        </p:txBody>
      </p:sp>
      <p:sp>
        <p:nvSpPr>
          <p:cNvPr id="104473" name="AutoShape 28"/>
          <p:cNvSpPr>
            <a:spLocks noChangeArrowheads="1"/>
          </p:cNvSpPr>
          <p:nvPr/>
        </p:nvSpPr>
        <p:spPr bwMode="auto">
          <a:xfrm>
            <a:off x="6997700" y="4598988"/>
            <a:ext cx="576263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104474" name="AutoShape 29"/>
          <p:cNvSpPr>
            <a:spLocks noChangeArrowheads="1"/>
          </p:cNvSpPr>
          <p:nvPr/>
        </p:nvSpPr>
        <p:spPr bwMode="auto">
          <a:xfrm>
            <a:off x="7827963" y="4598988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3300"/>
                </a:solidFill>
                <a:latin typeface="Times New Roman" pitchFamily="18" charset="0"/>
              </a:rPr>
              <a:t>55</a:t>
            </a:r>
          </a:p>
        </p:txBody>
      </p:sp>
      <p:sp>
        <p:nvSpPr>
          <p:cNvPr id="104475" name="AutoShape 30"/>
          <p:cNvSpPr>
            <a:spLocks noChangeArrowheads="1"/>
          </p:cNvSpPr>
          <p:nvPr/>
        </p:nvSpPr>
        <p:spPr bwMode="auto">
          <a:xfrm>
            <a:off x="6732588" y="3608388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48  </a:t>
            </a:r>
            <a:r>
              <a:rPr lang="en-US" altLang="zh-CN" sz="2800" b="1" smtClean="0">
                <a:solidFill>
                  <a:srgbClr val="0000CC"/>
                </a:solidFill>
                <a:latin typeface="Times New Roman" pitchFamily="18" charset="0"/>
              </a:rPr>
              <a:t>52</a:t>
            </a:r>
          </a:p>
        </p:txBody>
      </p:sp>
      <p:sp>
        <p:nvSpPr>
          <p:cNvPr id="104476" name="Line 31"/>
          <p:cNvSpPr>
            <a:spLocks noChangeShapeType="1"/>
          </p:cNvSpPr>
          <p:nvPr/>
        </p:nvSpPr>
        <p:spPr bwMode="auto">
          <a:xfrm>
            <a:off x="7285038" y="4071938"/>
            <a:ext cx="0" cy="527050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4477" name="Freeform 32"/>
          <p:cNvSpPr>
            <a:spLocks/>
          </p:cNvSpPr>
          <p:nvPr/>
        </p:nvSpPr>
        <p:spPr bwMode="auto">
          <a:xfrm>
            <a:off x="7712075" y="4064000"/>
            <a:ext cx="325438" cy="534988"/>
          </a:xfrm>
          <a:custGeom>
            <a:avLst/>
            <a:gdLst>
              <a:gd name="T0" fmla="*/ 0 w 285"/>
              <a:gd name="T1" fmla="*/ 0 h 285"/>
              <a:gd name="T2" fmla="*/ 325438 w 285"/>
              <a:gd name="T3" fmla="*/ 534988 h 2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5" h="285">
                <a:moveTo>
                  <a:pt x="0" y="0"/>
                </a:moveTo>
                <a:lnTo>
                  <a:pt x="285" y="285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72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772816"/>
            <a:ext cx="8305800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 dirty="0">
                <a:solidFill>
                  <a:srgbClr val="080808"/>
                </a:solidFill>
                <a:ea typeface="楷体_GB2312" pitchFamily="49" charset="-122"/>
              </a:rPr>
              <a:t>    </a:t>
            </a:r>
            <a:r>
              <a:rPr lang="zh-CN" altLang="en-US" sz="3200" dirty="0">
                <a:solidFill>
                  <a:srgbClr val="080808"/>
                </a:solidFill>
                <a:ea typeface="楷体_GB2312" pitchFamily="49" charset="-122"/>
              </a:rPr>
              <a:t>和插入的考虑相反，首先必须</a:t>
            </a:r>
            <a:r>
              <a:rPr lang="zh-CN" altLang="en-US" sz="3200" dirty="0">
                <a:solidFill>
                  <a:srgbClr val="3333FF"/>
                </a:solidFill>
                <a:ea typeface="楷体_GB2312" pitchFamily="49" charset="-122"/>
              </a:rPr>
              <a:t>找到待删关键字所在结点</a:t>
            </a:r>
            <a:r>
              <a:rPr lang="zh-CN" altLang="en-US" sz="3200" dirty="0">
                <a:solidFill>
                  <a:srgbClr val="080808"/>
                </a:solidFill>
                <a:ea typeface="楷体_GB2312" pitchFamily="49" charset="-122"/>
              </a:rPr>
              <a:t>，并且要求删除之后，结点中关键字的个数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不能小于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3200" dirty="0">
                <a:solidFill>
                  <a:srgbClr val="FF0000"/>
                </a:solidFill>
                <a:ea typeface="楷体_GB2312" pitchFamily="49" charset="-122"/>
              </a:rPr>
              <a:t>m/2</a:t>
            </a:r>
            <a:r>
              <a:rPr lang="en-US" altLang="zh-CN" sz="3200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3200" dirty="0">
                <a:solidFill>
                  <a:srgbClr val="FF0000"/>
                </a:solidFill>
                <a:ea typeface="楷体_GB2312" pitchFamily="49" charset="-122"/>
              </a:rPr>
              <a:t>-1</a:t>
            </a:r>
            <a:r>
              <a:rPr lang="zh-CN" altLang="en-US" sz="3200" dirty="0">
                <a:solidFill>
                  <a:srgbClr val="080808"/>
                </a:solidFill>
                <a:ea typeface="楷体_GB2312" pitchFamily="49" charset="-122"/>
              </a:rPr>
              <a:t>，否则，要从其左</a:t>
            </a:r>
            <a:r>
              <a:rPr lang="en-US" altLang="zh-CN" sz="3200" dirty="0">
                <a:solidFill>
                  <a:srgbClr val="080808"/>
                </a:solidFill>
                <a:ea typeface="楷体_GB2312" pitchFamily="49" charset="-122"/>
              </a:rPr>
              <a:t>(</a:t>
            </a:r>
            <a:r>
              <a:rPr lang="zh-CN" altLang="en-US" sz="3200" dirty="0">
                <a:solidFill>
                  <a:srgbClr val="080808"/>
                </a:solidFill>
                <a:ea typeface="楷体_GB2312" pitchFamily="49" charset="-122"/>
              </a:rPr>
              <a:t>或右</a:t>
            </a:r>
            <a:r>
              <a:rPr lang="en-US" altLang="zh-CN" sz="3200" dirty="0">
                <a:solidFill>
                  <a:srgbClr val="080808"/>
                </a:solidFill>
                <a:ea typeface="楷体_GB2312" pitchFamily="49" charset="-122"/>
              </a:rPr>
              <a:t>)</a:t>
            </a:r>
            <a:r>
              <a:rPr lang="zh-CN" altLang="en-US" sz="3200" dirty="0">
                <a:solidFill>
                  <a:srgbClr val="080808"/>
                </a:solidFill>
                <a:ea typeface="楷体_GB2312" pitchFamily="49" charset="-122"/>
              </a:rPr>
              <a:t>兄弟结点“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借调</a:t>
            </a:r>
            <a:r>
              <a:rPr lang="zh-CN" altLang="en-US" sz="3200" dirty="0">
                <a:solidFill>
                  <a:srgbClr val="080808"/>
                </a:solidFill>
                <a:ea typeface="楷体_GB2312" pitchFamily="49" charset="-122"/>
              </a:rPr>
              <a:t>”关键字，若其左和右兄弟结点均无关键字可借</a:t>
            </a:r>
            <a:r>
              <a:rPr lang="en-US" altLang="zh-CN" sz="3200" dirty="0">
                <a:solidFill>
                  <a:srgbClr val="080808"/>
                </a:solidFill>
                <a:ea typeface="楷体_GB2312" pitchFamily="49" charset="-122"/>
              </a:rPr>
              <a:t>(</a:t>
            </a:r>
            <a:r>
              <a:rPr lang="zh-CN" altLang="en-US" sz="3200" dirty="0">
                <a:solidFill>
                  <a:srgbClr val="080808"/>
                </a:solidFill>
                <a:ea typeface="楷体_GB2312" pitchFamily="49" charset="-122"/>
              </a:rPr>
              <a:t>结点中只有最少量的关键字</a:t>
            </a:r>
            <a:r>
              <a:rPr lang="en-US" altLang="zh-CN" sz="3200" dirty="0">
                <a:solidFill>
                  <a:srgbClr val="080808"/>
                </a:solidFill>
                <a:ea typeface="楷体_GB2312" pitchFamily="49" charset="-122"/>
              </a:rPr>
              <a:t>),</a:t>
            </a:r>
            <a:r>
              <a:rPr lang="zh-CN" altLang="en-US" sz="3200" dirty="0">
                <a:solidFill>
                  <a:srgbClr val="080808"/>
                </a:solidFill>
                <a:ea typeface="楷体_GB2312" pitchFamily="49" charset="-122"/>
              </a:rPr>
              <a:t>则必须进行结点的“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合并</a:t>
            </a:r>
            <a:r>
              <a:rPr lang="zh-CN" altLang="en-US" sz="3200" dirty="0">
                <a:solidFill>
                  <a:srgbClr val="080808"/>
                </a:solidFill>
                <a:ea typeface="楷体_GB2312" pitchFamily="49" charset="-122"/>
              </a:rPr>
              <a:t>”。</a:t>
            </a:r>
            <a:endParaRPr lang="zh-CN" altLang="en-US" sz="3200" dirty="0">
              <a:solidFill>
                <a:srgbClr val="080808"/>
              </a:solidFill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81000" y="1052736"/>
            <a:ext cx="316144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</a:pPr>
            <a:r>
              <a:rPr lang="en-US" altLang="zh-CN" sz="4000" b="1" kern="0" dirty="0" smtClean="0">
                <a:solidFill>
                  <a:srgbClr val="0000FF"/>
                </a:solidFill>
                <a:ea typeface="楷体_GB2312"/>
              </a:rPr>
              <a:t>B-</a:t>
            </a:r>
            <a:r>
              <a:rPr lang="zh-CN" altLang="en-US" sz="4000" b="1" kern="0" dirty="0" smtClean="0">
                <a:solidFill>
                  <a:srgbClr val="0000FF"/>
                </a:solidFill>
                <a:ea typeface="楷体_GB2312"/>
              </a:rPr>
              <a:t>树的删除</a:t>
            </a:r>
          </a:p>
          <a:p>
            <a:endParaRPr lang="en-US" altLang="zh-CN" sz="4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 -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树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45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B-</a:t>
            </a:r>
            <a:r>
              <a:rPr lang="zh-CN" altLang="en-US" dirty="0"/>
              <a:t>树的删除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B-</a:t>
            </a:r>
            <a:r>
              <a:rPr lang="zh-CN" altLang="en-US" dirty="0"/>
              <a:t>树上删除</a:t>
            </a:r>
            <a:r>
              <a:rPr lang="zh-CN" altLang="en-US" dirty="0" smtClean="0"/>
              <a:t>关键字可以分</a:t>
            </a:r>
            <a:r>
              <a:rPr lang="zh-CN" altLang="en-US" dirty="0"/>
              <a:t>两</a:t>
            </a:r>
            <a:r>
              <a:rPr lang="zh-CN" altLang="en-US" dirty="0" smtClean="0"/>
              <a:t>步执行</a:t>
            </a:r>
            <a:endParaRPr lang="zh-CN" altLang="en-US" dirty="0"/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B-</a:t>
            </a:r>
            <a:r>
              <a:rPr lang="zh-CN" altLang="en-US" dirty="0"/>
              <a:t>树的查找算法找出该关键字</a:t>
            </a:r>
            <a:r>
              <a:rPr lang="zh-CN" altLang="en-US" dirty="0" smtClean="0"/>
              <a:t>所在结点。</a:t>
            </a:r>
            <a:endParaRPr lang="en-US" altLang="zh-CN" dirty="0" smtClean="0"/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dirty="0"/>
              <a:t>然后根据关键字所在结点是否为</a:t>
            </a:r>
            <a:r>
              <a:rPr lang="zh-CN" altLang="en-US" dirty="0">
                <a:solidFill>
                  <a:srgbClr val="FF0000"/>
                </a:solidFill>
              </a:rPr>
              <a:t>叶子</a:t>
            </a:r>
            <a:r>
              <a:rPr lang="zh-CN" altLang="en-US" dirty="0" smtClean="0">
                <a:solidFill>
                  <a:srgbClr val="FF0000"/>
                </a:solidFill>
              </a:rPr>
              <a:t>结点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最底层非终端结点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有</a:t>
            </a:r>
            <a:r>
              <a:rPr lang="zh-CN" altLang="en-US" dirty="0"/>
              <a:t>不同的处理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3"/>
            <a:r>
              <a:rPr lang="zh-CN" altLang="en-US" sz="2200" dirty="0"/>
              <a:t>若该结点</a:t>
            </a:r>
            <a:r>
              <a:rPr lang="zh-CN" altLang="en-US" sz="2200" dirty="0" smtClean="0"/>
              <a:t>为</a:t>
            </a:r>
            <a:r>
              <a:rPr lang="zh-CN" altLang="en-US" sz="2200" dirty="0" smtClean="0">
                <a:solidFill>
                  <a:srgbClr val="FF0000"/>
                </a:solidFill>
              </a:rPr>
              <a:t>叶</a:t>
            </a:r>
            <a:r>
              <a:rPr lang="zh-CN" altLang="en-US" sz="2200" dirty="0">
                <a:solidFill>
                  <a:srgbClr val="FF0000"/>
                </a:solidFill>
              </a:rPr>
              <a:t>结点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则</a:t>
            </a:r>
            <a:r>
              <a:rPr lang="zh-CN" altLang="en-US" sz="2200" dirty="0" smtClean="0"/>
              <a:t>在</a:t>
            </a:r>
            <a:r>
              <a:rPr lang="zh-CN" altLang="en-US" sz="2200" dirty="0"/>
              <a:t>叶结点中</a:t>
            </a:r>
            <a:r>
              <a:rPr lang="zh-CN" altLang="en-US" sz="2200" dirty="0" smtClean="0"/>
              <a:t>删去</a:t>
            </a:r>
            <a:r>
              <a:rPr lang="zh-CN" altLang="en-US" sz="2200" dirty="0"/>
              <a:t>关键字</a:t>
            </a:r>
            <a:r>
              <a:rPr lang="zh-CN" altLang="en-US" sz="2200" dirty="0" smtClean="0"/>
              <a:t>。</a:t>
            </a:r>
            <a:endParaRPr lang="zh-CN" altLang="en-US" sz="2200" dirty="0"/>
          </a:p>
          <a:p>
            <a:pPr lvl="3"/>
            <a:r>
              <a:rPr lang="zh-CN" altLang="en-US" sz="2200" dirty="0" smtClean="0"/>
              <a:t>若</a:t>
            </a:r>
            <a:r>
              <a:rPr lang="zh-CN" altLang="en-US" sz="2200" dirty="0"/>
              <a:t>该结点为</a:t>
            </a:r>
            <a:r>
              <a:rPr lang="zh-CN" altLang="en-US" sz="2200" dirty="0">
                <a:solidFill>
                  <a:srgbClr val="FF0000"/>
                </a:solidFill>
              </a:rPr>
              <a:t>非叶结点</a:t>
            </a:r>
            <a:r>
              <a:rPr lang="zh-CN" altLang="en-US" sz="2200" dirty="0"/>
              <a:t>，且被删关键字为该结点中第</a:t>
            </a:r>
            <a:r>
              <a:rPr lang="en-US" altLang="zh-CN" sz="2200" dirty="0" err="1"/>
              <a:t>i</a:t>
            </a:r>
            <a:r>
              <a:rPr lang="zh-CN" altLang="en-US" sz="2200" dirty="0"/>
              <a:t>个关键字</a:t>
            </a:r>
            <a:r>
              <a:rPr lang="en-US" altLang="zh-CN" sz="2200" dirty="0"/>
              <a:t>key[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</a:t>
            </a:r>
            <a:r>
              <a:rPr lang="zh-CN" altLang="en-US" sz="2200" dirty="0"/>
              <a:t>，则可从</a:t>
            </a:r>
            <a:r>
              <a:rPr lang="zh-CN" altLang="en-US" sz="2200" dirty="0" smtClean="0"/>
              <a:t>指针</a:t>
            </a:r>
            <a:r>
              <a:rPr lang="en-US" altLang="zh-CN" sz="2200" dirty="0" err="1" smtClean="0"/>
              <a:t>ptr</a:t>
            </a:r>
            <a:r>
              <a:rPr lang="en-US" altLang="zh-CN" sz="2200" dirty="0" smtClean="0"/>
              <a:t>[</a:t>
            </a:r>
            <a:r>
              <a:rPr lang="en-US" altLang="zh-CN" sz="2200" dirty="0" err="1" smtClean="0"/>
              <a:t>i</a:t>
            </a:r>
            <a:r>
              <a:rPr lang="en-US" altLang="zh-CN" sz="2200" dirty="0"/>
              <a:t>]</a:t>
            </a:r>
            <a:r>
              <a:rPr lang="zh-CN" altLang="en-US" sz="2200" dirty="0"/>
              <a:t>所指的子树中找出最小关键字</a:t>
            </a:r>
            <a:r>
              <a:rPr lang="en-US" altLang="zh-CN" sz="2200" dirty="0"/>
              <a:t>Y</a:t>
            </a:r>
            <a:r>
              <a:rPr lang="zh-CN" altLang="en-US" sz="2200" dirty="0"/>
              <a:t>，代替</a:t>
            </a:r>
            <a:r>
              <a:rPr lang="en-US" altLang="zh-CN" sz="2200" dirty="0"/>
              <a:t>key[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</a:t>
            </a:r>
            <a:r>
              <a:rPr lang="zh-CN" altLang="en-US" sz="2200" dirty="0"/>
              <a:t>的位置，然后在叶结点中删去</a:t>
            </a:r>
            <a:r>
              <a:rPr lang="en-US" altLang="zh-CN" sz="2200" dirty="0"/>
              <a:t>Y</a:t>
            </a:r>
            <a:r>
              <a:rPr lang="zh-CN" altLang="en-US" sz="2200" dirty="0" smtClean="0"/>
              <a:t>。</a:t>
            </a:r>
            <a:endParaRPr lang="zh-CN" altLang="en-US" sz="2200" dirty="0"/>
          </a:p>
          <a:p>
            <a:pPr lvl="1"/>
            <a:r>
              <a:rPr lang="zh-CN" altLang="en-US" dirty="0"/>
              <a:t>因此</a:t>
            </a:r>
            <a:r>
              <a:rPr lang="zh-CN" altLang="en-US" dirty="0" smtClean="0"/>
              <a:t>，</a:t>
            </a:r>
            <a:r>
              <a:rPr lang="en-US" altLang="zh-CN" dirty="0"/>
              <a:t>B-</a:t>
            </a:r>
            <a:r>
              <a:rPr lang="zh-CN" altLang="en-US" dirty="0"/>
              <a:t>树上删除</a:t>
            </a:r>
            <a:r>
              <a:rPr lang="zh-CN" altLang="en-US" dirty="0" smtClean="0"/>
              <a:t>关键字的本质是</a:t>
            </a:r>
            <a:r>
              <a:rPr lang="zh-CN" altLang="en-US" dirty="0" smtClean="0">
                <a:solidFill>
                  <a:srgbClr val="FF0000"/>
                </a:solidFill>
              </a:rPr>
              <a:t>删除叶子</a:t>
            </a:r>
            <a:r>
              <a:rPr lang="zh-CN" altLang="en-US" dirty="0">
                <a:solidFill>
                  <a:srgbClr val="FF0000"/>
                </a:solidFill>
              </a:rPr>
              <a:t>结点中的</a:t>
            </a:r>
            <a:r>
              <a:rPr lang="zh-CN" altLang="en-US" dirty="0" smtClean="0">
                <a:solidFill>
                  <a:srgbClr val="FF0000"/>
                </a:solidFill>
              </a:rPr>
              <a:t>关键字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06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2653688" y="476672"/>
            <a:ext cx="4176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B-</a:t>
            </a:r>
            <a:r>
              <a:rPr lang="zh-CN" altLang="en-US" sz="3200" dirty="0">
                <a:solidFill>
                  <a:srgbClr val="0000CC"/>
                </a:solidFill>
                <a:latin typeface="Times New Roman" pitchFamily="18" charset="0"/>
              </a:rPr>
              <a:t>树的删除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972558" y="1400659"/>
            <a:ext cx="31582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从</a:t>
            </a:r>
            <a:r>
              <a:rPr lang="zh-CN" altLang="en-US" sz="2800" b="1" dirty="0">
                <a:solidFill>
                  <a:srgbClr val="FF0000"/>
                </a:solidFill>
              </a:rPr>
              <a:t>非叶结点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删除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18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231775" y="5406387"/>
            <a:ext cx="8658225" cy="9747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</a:rPr>
              <a:t>解决方法：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将被删除记录用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</a:rPr>
              <a:t>右边子树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中的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</a:rPr>
              <a:t>最小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关键码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代替（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一定在某个叶子结点中），然后再删除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grpSp>
        <p:nvGrpSpPr>
          <p:cNvPr id="118790" name="Group 6"/>
          <p:cNvGrpSpPr>
            <a:grpSpLocks/>
          </p:cNvGrpSpPr>
          <p:nvPr/>
        </p:nvGrpSpPr>
        <p:grpSpPr bwMode="auto">
          <a:xfrm>
            <a:off x="746125" y="2159950"/>
            <a:ext cx="7488238" cy="2770187"/>
            <a:chOff x="477" y="1132"/>
            <a:chExt cx="4717" cy="1745"/>
          </a:xfrm>
        </p:grpSpPr>
        <p:sp>
          <p:nvSpPr>
            <p:cNvPr id="118793" name="AutoShape 7"/>
            <p:cNvSpPr>
              <a:spLocks noChangeArrowheads="1"/>
            </p:cNvSpPr>
            <p:nvPr/>
          </p:nvSpPr>
          <p:spPr bwMode="auto">
            <a:xfrm>
              <a:off x="2353" y="1132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18  33</a:t>
              </a:r>
            </a:p>
          </p:txBody>
        </p:sp>
        <p:sp>
          <p:nvSpPr>
            <p:cNvPr id="118794" name="Freeform 8"/>
            <p:cNvSpPr>
              <a:spLocks/>
            </p:cNvSpPr>
            <p:nvPr/>
          </p:nvSpPr>
          <p:spPr bwMode="auto">
            <a:xfrm>
              <a:off x="1108" y="1423"/>
              <a:ext cx="1375" cy="526"/>
            </a:xfrm>
            <a:custGeom>
              <a:avLst/>
              <a:gdLst>
                <a:gd name="T0" fmla="*/ 1375 w 1551"/>
                <a:gd name="T1" fmla="*/ 0 h 471"/>
                <a:gd name="T2" fmla="*/ 0 w 1551"/>
                <a:gd name="T3" fmla="*/ 526 h 4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51" h="471">
                  <a:moveTo>
                    <a:pt x="1551" y="0"/>
                  </a:moveTo>
                  <a:lnTo>
                    <a:pt x="0" y="471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8795" name="Line 9"/>
            <p:cNvSpPr>
              <a:spLocks noChangeShapeType="1"/>
            </p:cNvSpPr>
            <p:nvPr/>
          </p:nvSpPr>
          <p:spPr bwMode="auto">
            <a:xfrm>
              <a:off x="2699" y="1417"/>
              <a:ext cx="0" cy="523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8796" name="Freeform 10"/>
            <p:cNvSpPr>
              <a:spLocks/>
            </p:cNvSpPr>
            <p:nvPr/>
          </p:nvSpPr>
          <p:spPr bwMode="auto">
            <a:xfrm>
              <a:off x="2962" y="1425"/>
              <a:ext cx="1307" cy="501"/>
            </a:xfrm>
            <a:custGeom>
              <a:avLst/>
              <a:gdLst>
                <a:gd name="T0" fmla="*/ 0 w 1440"/>
                <a:gd name="T1" fmla="*/ 0 h 432"/>
                <a:gd name="T2" fmla="*/ 1307 w 1440"/>
                <a:gd name="T3" fmla="*/ 501 h 4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40" h="432">
                  <a:moveTo>
                    <a:pt x="0" y="0"/>
                  </a:moveTo>
                  <a:lnTo>
                    <a:pt x="1440" y="43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8797" name="Freeform 11"/>
            <p:cNvSpPr>
              <a:spLocks/>
            </p:cNvSpPr>
            <p:nvPr/>
          </p:nvSpPr>
          <p:spPr bwMode="auto">
            <a:xfrm>
              <a:off x="654" y="2239"/>
              <a:ext cx="218" cy="335"/>
            </a:xfrm>
            <a:custGeom>
              <a:avLst/>
              <a:gdLst>
                <a:gd name="T0" fmla="*/ 218 w 246"/>
                <a:gd name="T1" fmla="*/ 0 h 300"/>
                <a:gd name="T2" fmla="*/ 0 w 246"/>
                <a:gd name="T3" fmla="*/ 335 h 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8798" name="Line 12"/>
            <p:cNvSpPr>
              <a:spLocks noChangeShapeType="1"/>
            </p:cNvSpPr>
            <p:nvPr/>
          </p:nvSpPr>
          <p:spPr bwMode="auto">
            <a:xfrm>
              <a:off x="1026" y="2235"/>
              <a:ext cx="210" cy="314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8799" name="Line 13"/>
            <p:cNvSpPr>
              <a:spLocks noChangeShapeType="1"/>
            </p:cNvSpPr>
            <p:nvPr/>
          </p:nvSpPr>
          <p:spPr bwMode="auto">
            <a:xfrm flipH="1">
              <a:off x="2171" y="2245"/>
              <a:ext cx="227" cy="340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8800" name="Line 14"/>
            <p:cNvSpPr>
              <a:spLocks noChangeShapeType="1"/>
            </p:cNvSpPr>
            <p:nvPr/>
          </p:nvSpPr>
          <p:spPr bwMode="auto">
            <a:xfrm>
              <a:off x="2698" y="2244"/>
              <a:ext cx="0" cy="348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8801" name="Freeform 15"/>
            <p:cNvSpPr>
              <a:spLocks/>
            </p:cNvSpPr>
            <p:nvPr/>
          </p:nvSpPr>
          <p:spPr bwMode="auto">
            <a:xfrm>
              <a:off x="2967" y="2239"/>
              <a:ext cx="242" cy="367"/>
            </a:xfrm>
            <a:custGeom>
              <a:avLst/>
              <a:gdLst>
                <a:gd name="T0" fmla="*/ 0 w 285"/>
                <a:gd name="T1" fmla="*/ 0 h 285"/>
                <a:gd name="T2" fmla="*/ 242 w 285"/>
                <a:gd name="T3" fmla="*/ 367 h 2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5" h="285">
                  <a:moveTo>
                    <a:pt x="0" y="0"/>
                  </a:moveTo>
                  <a:lnTo>
                    <a:pt x="285" y="285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8802" name="Freeform 16"/>
            <p:cNvSpPr>
              <a:spLocks/>
            </p:cNvSpPr>
            <p:nvPr/>
          </p:nvSpPr>
          <p:spPr bwMode="auto">
            <a:xfrm>
              <a:off x="4107" y="2244"/>
              <a:ext cx="220" cy="348"/>
            </a:xfrm>
            <a:custGeom>
              <a:avLst/>
              <a:gdLst>
                <a:gd name="T0" fmla="*/ 220 w 248"/>
                <a:gd name="T1" fmla="*/ 0 h 312"/>
                <a:gd name="T2" fmla="*/ 0 w 248"/>
                <a:gd name="T3" fmla="*/ 348 h 3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8" h="312">
                  <a:moveTo>
                    <a:pt x="248" y="0"/>
                  </a:moveTo>
                  <a:lnTo>
                    <a:pt x="0" y="31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8803" name="Freeform 17"/>
            <p:cNvSpPr>
              <a:spLocks/>
            </p:cNvSpPr>
            <p:nvPr/>
          </p:nvSpPr>
          <p:spPr bwMode="auto">
            <a:xfrm>
              <a:off x="4513" y="2244"/>
              <a:ext cx="219" cy="348"/>
            </a:xfrm>
            <a:custGeom>
              <a:avLst/>
              <a:gdLst>
                <a:gd name="T0" fmla="*/ 0 w 247"/>
                <a:gd name="T1" fmla="*/ 0 h 312"/>
                <a:gd name="T2" fmla="*/ 219 w 247"/>
                <a:gd name="T3" fmla="*/ 348 h 3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7" h="312">
                  <a:moveTo>
                    <a:pt x="0" y="0"/>
                  </a:moveTo>
                  <a:lnTo>
                    <a:pt x="247" y="31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8804" name="AutoShape 18"/>
            <p:cNvSpPr>
              <a:spLocks noChangeArrowheads="1"/>
            </p:cNvSpPr>
            <p:nvPr/>
          </p:nvSpPr>
          <p:spPr bwMode="auto">
            <a:xfrm>
              <a:off x="773" y="1939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18805" name="AutoShape 19"/>
            <p:cNvSpPr>
              <a:spLocks noChangeArrowheads="1"/>
            </p:cNvSpPr>
            <p:nvPr/>
          </p:nvSpPr>
          <p:spPr bwMode="auto">
            <a:xfrm>
              <a:off x="2349" y="1946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23  30</a:t>
              </a:r>
            </a:p>
          </p:txBody>
        </p:sp>
        <p:sp>
          <p:nvSpPr>
            <p:cNvPr id="118806" name="AutoShape 20"/>
            <p:cNvSpPr>
              <a:spLocks noChangeArrowheads="1"/>
            </p:cNvSpPr>
            <p:nvPr/>
          </p:nvSpPr>
          <p:spPr bwMode="auto">
            <a:xfrm>
              <a:off x="4232" y="1939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18807" name="AutoShape 21"/>
            <p:cNvSpPr>
              <a:spLocks noChangeArrowheads="1"/>
            </p:cNvSpPr>
            <p:nvPr/>
          </p:nvSpPr>
          <p:spPr bwMode="auto">
            <a:xfrm>
              <a:off x="477" y="2565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8808" name="AutoShape 22"/>
            <p:cNvSpPr>
              <a:spLocks noChangeArrowheads="1"/>
            </p:cNvSpPr>
            <p:nvPr/>
          </p:nvSpPr>
          <p:spPr bwMode="auto">
            <a:xfrm>
              <a:off x="1030" y="2565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18809" name="AutoShape 23"/>
            <p:cNvSpPr>
              <a:spLocks noChangeArrowheads="1"/>
            </p:cNvSpPr>
            <p:nvPr/>
          </p:nvSpPr>
          <p:spPr bwMode="auto">
            <a:xfrm>
              <a:off x="1710" y="2572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20  21</a:t>
              </a:r>
            </a:p>
          </p:txBody>
        </p:sp>
        <p:sp>
          <p:nvSpPr>
            <p:cNvPr id="118810" name="AutoShape 24"/>
            <p:cNvSpPr>
              <a:spLocks noChangeArrowheads="1"/>
            </p:cNvSpPr>
            <p:nvPr/>
          </p:nvSpPr>
          <p:spPr bwMode="auto">
            <a:xfrm>
              <a:off x="2512" y="2572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118811" name="AutoShape 25"/>
            <p:cNvSpPr>
              <a:spLocks noChangeArrowheads="1"/>
            </p:cNvSpPr>
            <p:nvPr/>
          </p:nvSpPr>
          <p:spPr bwMode="auto">
            <a:xfrm>
              <a:off x="3002" y="2574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118812" name="AutoShape 26"/>
            <p:cNvSpPr>
              <a:spLocks noChangeArrowheads="1"/>
            </p:cNvSpPr>
            <p:nvPr/>
          </p:nvSpPr>
          <p:spPr bwMode="auto">
            <a:xfrm>
              <a:off x="3635" y="2582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45  47</a:t>
              </a:r>
            </a:p>
          </p:txBody>
        </p:sp>
        <p:sp>
          <p:nvSpPr>
            <p:cNvPr id="118813" name="AutoShape 27"/>
            <p:cNvSpPr>
              <a:spLocks noChangeArrowheads="1"/>
            </p:cNvSpPr>
            <p:nvPr/>
          </p:nvSpPr>
          <p:spPr bwMode="auto">
            <a:xfrm>
              <a:off x="4514" y="2563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50  52</a:t>
              </a:r>
            </a:p>
          </p:txBody>
        </p:sp>
      </p:grpSp>
      <p:sp>
        <p:nvSpPr>
          <p:cNvPr id="656412" name="Oval 28"/>
          <p:cNvSpPr>
            <a:spLocks noChangeArrowheads="1"/>
          </p:cNvSpPr>
          <p:nvPr/>
        </p:nvSpPr>
        <p:spPr bwMode="auto">
          <a:xfrm>
            <a:off x="3716338" y="2159950"/>
            <a:ext cx="538162" cy="47625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1600" smtClean="0">
              <a:solidFill>
                <a:srgbClr val="0000CC"/>
              </a:solidFill>
              <a:ea typeface="华文行楷" pitchFamily="2" charset="-122"/>
            </a:endParaRPr>
          </a:p>
        </p:txBody>
      </p:sp>
      <p:sp>
        <p:nvSpPr>
          <p:cNvPr id="656413" name="Oval 29"/>
          <p:cNvSpPr>
            <a:spLocks noChangeArrowheads="1"/>
          </p:cNvSpPr>
          <p:nvPr/>
        </p:nvSpPr>
        <p:spPr bwMode="auto">
          <a:xfrm>
            <a:off x="2681288" y="4455475"/>
            <a:ext cx="538162" cy="47625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1600" smtClean="0">
              <a:solidFill>
                <a:srgbClr val="0000CC"/>
              </a:solidFill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094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9" grpId="0" animBg="1"/>
      <p:bldP spid="656412" grpId="0" animBg="1"/>
      <p:bldP spid="6564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231775" y="5406387"/>
            <a:ext cx="8658225" cy="9747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</a:rPr>
              <a:t>解决方法：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将被删除记录用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</a:rPr>
              <a:t>右边子树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中的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</a:rPr>
              <a:t>最小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关键码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代替（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一定在某个叶子结点中），然后再删除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19814" name="AutoShape 6"/>
          <p:cNvSpPr>
            <a:spLocks noChangeArrowheads="1"/>
          </p:cNvSpPr>
          <p:nvPr/>
        </p:nvSpPr>
        <p:spPr bwMode="auto">
          <a:xfrm>
            <a:off x="3724275" y="2159950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CC"/>
                </a:solidFill>
                <a:latin typeface="Times New Roman" pitchFamily="18" charset="0"/>
              </a:rPr>
              <a:t>20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 33</a:t>
            </a:r>
          </a:p>
        </p:txBody>
      </p:sp>
      <p:sp>
        <p:nvSpPr>
          <p:cNvPr id="119815" name="Freeform 7"/>
          <p:cNvSpPr>
            <a:spLocks/>
          </p:cNvSpPr>
          <p:nvPr/>
        </p:nvSpPr>
        <p:spPr bwMode="auto">
          <a:xfrm>
            <a:off x="1747838" y="2621912"/>
            <a:ext cx="2182812" cy="835025"/>
          </a:xfrm>
          <a:custGeom>
            <a:avLst/>
            <a:gdLst>
              <a:gd name="T0" fmla="*/ 2182812 w 1551"/>
              <a:gd name="T1" fmla="*/ 0 h 471"/>
              <a:gd name="T2" fmla="*/ 0 w 1551"/>
              <a:gd name="T3" fmla="*/ 835025 h 47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>
            <a:off x="4273550" y="2612387"/>
            <a:ext cx="0" cy="830263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19817" name="Freeform 9"/>
          <p:cNvSpPr>
            <a:spLocks/>
          </p:cNvSpPr>
          <p:nvPr/>
        </p:nvSpPr>
        <p:spPr bwMode="auto">
          <a:xfrm>
            <a:off x="4691063" y="2625087"/>
            <a:ext cx="2074862" cy="795338"/>
          </a:xfrm>
          <a:custGeom>
            <a:avLst/>
            <a:gdLst>
              <a:gd name="T0" fmla="*/ 0 w 1440"/>
              <a:gd name="T1" fmla="*/ 0 h 432"/>
              <a:gd name="T2" fmla="*/ 2074862 w 1440"/>
              <a:gd name="T3" fmla="*/ 795338 h 4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0" h="432">
                <a:moveTo>
                  <a:pt x="0" y="0"/>
                </a:moveTo>
                <a:lnTo>
                  <a:pt x="1440" y="43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19818" name="Freeform 10"/>
          <p:cNvSpPr>
            <a:spLocks/>
          </p:cNvSpPr>
          <p:nvPr/>
        </p:nvSpPr>
        <p:spPr bwMode="auto">
          <a:xfrm>
            <a:off x="1027113" y="3917312"/>
            <a:ext cx="346075" cy="531813"/>
          </a:xfrm>
          <a:custGeom>
            <a:avLst/>
            <a:gdLst>
              <a:gd name="T0" fmla="*/ 346075 w 246"/>
              <a:gd name="T1" fmla="*/ 0 h 300"/>
              <a:gd name="T2" fmla="*/ 0 w 246"/>
              <a:gd name="T3" fmla="*/ 531813 h 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19819" name="Line 11"/>
          <p:cNvSpPr>
            <a:spLocks noChangeShapeType="1"/>
          </p:cNvSpPr>
          <p:nvPr/>
        </p:nvSpPr>
        <p:spPr bwMode="auto">
          <a:xfrm>
            <a:off x="1617663" y="3910962"/>
            <a:ext cx="333375" cy="498475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 flipH="1">
            <a:off x="3435350" y="3926837"/>
            <a:ext cx="360363" cy="539750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19821" name="Line 13"/>
          <p:cNvSpPr>
            <a:spLocks noChangeShapeType="1"/>
          </p:cNvSpPr>
          <p:nvPr/>
        </p:nvSpPr>
        <p:spPr bwMode="auto">
          <a:xfrm>
            <a:off x="4271963" y="3925250"/>
            <a:ext cx="0" cy="552450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19822" name="Freeform 14"/>
          <p:cNvSpPr>
            <a:spLocks/>
          </p:cNvSpPr>
          <p:nvPr/>
        </p:nvSpPr>
        <p:spPr bwMode="auto">
          <a:xfrm>
            <a:off x="4699000" y="3917312"/>
            <a:ext cx="384175" cy="582613"/>
          </a:xfrm>
          <a:custGeom>
            <a:avLst/>
            <a:gdLst>
              <a:gd name="T0" fmla="*/ 0 w 285"/>
              <a:gd name="T1" fmla="*/ 0 h 285"/>
              <a:gd name="T2" fmla="*/ 384175 w 285"/>
              <a:gd name="T3" fmla="*/ 582613 h 2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5" h="285">
                <a:moveTo>
                  <a:pt x="0" y="0"/>
                </a:moveTo>
                <a:lnTo>
                  <a:pt x="285" y="285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19823" name="Freeform 15"/>
          <p:cNvSpPr>
            <a:spLocks/>
          </p:cNvSpPr>
          <p:nvPr/>
        </p:nvSpPr>
        <p:spPr bwMode="auto">
          <a:xfrm>
            <a:off x="6508750" y="3925250"/>
            <a:ext cx="349250" cy="552450"/>
          </a:xfrm>
          <a:custGeom>
            <a:avLst/>
            <a:gdLst>
              <a:gd name="T0" fmla="*/ 349250 w 248"/>
              <a:gd name="T1" fmla="*/ 0 h 312"/>
              <a:gd name="T2" fmla="*/ 0 w 248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8" h="312">
                <a:moveTo>
                  <a:pt x="248" y="0"/>
                </a:moveTo>
                <a:lnTo>
                  <a:pt x="0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19824" name="Freeform 16"/>
          <p:cNvSpPr>
            <a:spLocks/>
          </p:cNvSpPr>
          <p:nvPr/>
        </p:nvSpPr>
        <p:spPr bwMode="auto">
          <a:xfrm>
            <a:off x="7153275" y="3925250"/>
            <a:ext cx="347663" cy="552450"/>
          </a:xfrm>
          <a:custGeom>
            <a:avLst/>
            <a:gdLst>
              <a:gd name="T0" fmla="*/ 0 w 247"/>
              <a:gd name="T1" fmla="*/ 0 h 312"/>
              <a:gd name="T2" fmla="*/ 347663 w 247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7" h="312">
                <a:moveTo>
                  <a:pt x="0" y="0"/>
                </a:moveTo>
                <a:lnTo>
                  <a:pt x="247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19825" name="AutoShape 17"/>
          <p:cNvSpPr>
            <a:spLocks noChangeArrowheads="1"/>
          </p:cNvSpPr>
          <p:nvPr/>
        </p:nvSpPr>
        <p:spPr bwMode="auto">
          <a:xfrm>
            <a:off x="1216025" y="3441062"/>
            <a:ext cx="576263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19826" name="AutoShape 18"/>
          <p:cNvSpPr>
            <a:spLocks noChangeArrowheads="1"/>
          </p:cNvSpPr>
          <p:nvPr/>
        </p:nvSpPr>
        <p:spPr bwMode="auto">
          <a:xfrm>
            <a:off x="3717925" y="3452175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23  30</a:t>
            </a:r>
          </a:p>
        </p:txBody>
      </p:sp>
      <p:sp>
        <p:nvSpPr>
          <p:cNvPr id="119827" name="AutoShape 19"/>
          <p:cNvSpPr>
            <a:spLocks noChangeArrowheads="1"/>
          </p:cNvSpPr>
          <p:nvPr/>
        </p:nvSpPr>
        <p:spPr bwMode="auto">
          <a:xfrm>
            <a:off x="6707188" y="3441062"/>
            <a:ext cx="576262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119828" name="AutoShape 20"/>
          <p:cNvSpPr>
            <a:spLocks noChangeArrowheads="1"/>
          </p:cNvSpPr>
          <p:nvPr/>
        </p:nvSpPr>
        <p:spPr bwMode="auto">
          <a:xfrm>
            <a:off x="746125" y="4434837"/>
            <a:ext cx="576263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19829" name="AutoShape 21"/>
          <p:cNvSpPr>
            <a:spLocks noChangeArrowheads="1"/>
          </p:cNvSpPr>
          <p:nvPr/>
        </p:nvSpPr>
        <p:spPr bwMode="auto">
          <a:xfrm>
            <a:off x="1624013" y="4434837"/>
            <a:ext cx="576262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19830" name="AutoShape 22"/>
          <p:cNvSpPr>
            <a:spLocks noChangeArrowheads="1"/>
          </p:cNvSpPr>
          <p:nvPr/>
        </p:nvSpPr>
        <p:spPr bwMode="auto">
          <a:xfrm>
            <a:off x="3148013" y="4445950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21</a:t>
            </a:r>
          </a:p>
        </p:txBody>
      </p:sp>
      <p:sp>
        <p:nvSpPr>
          <p:cNvPr id="119831" name="AutoShape 23"/>
          <p:cNvSpPr>
            <a:spLocks noChangeArrowheads="1"/>
          </p:cNvSpPr>
          <p:nvPr/>
        </p:nvSpPr>
        <p:spPr bwMode="auto">
          <a:xfrm>
            <a:off x="3976688" y="4445950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24</a:t>
            </a:r>
          </a:p>
        </p:txBody>
      </p:sp>
      <p:sp>
        <p:nvSpPr>
          <p:cNvPr id="119832" name="AutoShape 24"/>
          <p:cNvSpPr>
            <a:spLocks noChangeArrowheads="1"/>
          </p:cNvSpPr>
          <p:nvPr/>
        </p:nvSpPr>
        <p:spPr bwMode="auto">
          <a:xfrm>
            <a:off x="4754563" y="4449125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31</a:t>
            </a:r>
          </a:p>
        </p:txBody>
      </p:sp>
      <p:sp>
        <p:nvSpPr>
          <p:cNvPr id="119833" name="AutoShape 25"/>
          <p:cNvSpPr>
            <a:spLocks noChangeArrowheads="1"/>
          </p:cNvSpPr>
          <p:nvPr/>
        </p:nvSpPr>
        <p:spPr bwMode="auto">
          <a:xfrm>
            <a:off x="5759450" y="4461825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45  47</a:t>
            </a:r>
          </a:p>
        </p:txBody>
      </p:sp>
      <p:sp>
        <p:nvSpPr>
          <p:cNvPr id="119834" name="AutoShape 26"/>
          <p:cNvSpPr>
            <a:spLocks noChangeArrowheads="1"/>
          </p:cNvSpPr>
          <p:nvPr/>
        </p:nvSpPr>
        <p:spPr bwMode="auto">
          <a:xfrm>
            <a:off x="7154863" y="4431662"/>
            <a:ext cx="1079500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50  52</a:t>
            </a: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2653688" y="476672"/>
            <a:ext cx="4176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B-</a:t>
            </a:r>
            <a:r>
              <a:rPr lang="zh-CN" altLang="en-US" sz="3200" dirty="0">
                <a:solidFill>
                  <a:srgbClr val="0000CC"/>
                </a:solidFill>
                <a:latin typeface="Times New Roman" pitchFamily="18" charset="0"/>
              </a:rPr>
              <a:t>树的删除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1972558" y="1400659"/>
            <a:ext cx="31582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从</a:t>
            </a:r>
            <a:r>
              <a:rPr lang="zh-CN" altLang="en-US" sz="2800" b="1" dirty="0">
                <a:solidFill>
                  <a:srgbClr val="FF0000"/>
                </a:solidFill>
              </a:rPr>
              <a:t>非叶结点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删除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18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4129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二叉排序树</a:t>
            </a:r>
            <a:r>
              <a:rPr lang="zh-CN" altLang="en-US" dirty="0" smtClean="0"/>
              <a:t>的构造</a:t>
            </a:r>
            <a:endParaRPr lang="en-US" altLang="zh-CN" dirty="0" smtClean="0"/>
          </a:p>
          <a:p>
            <a:pPr lvl="1"/>
            <a:r>
              <a:rPr lang="zh-CN" altLang="en-US" dirty="0"/>
              <a:t>从空树出发，经过一系列的查找、插入操作之后，可生成一棵二叉排序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</a:t>
            </a:r>
            <a:r>
              <a:rPr lang="en-US" altLang="zh-CN" dirty="0" smtClean="0"/>
              <a:t>1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85044" y="2821111"/>
            <a:ext cx="518715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000" b="0" dirty="0">
              <a:solidFill>
                <a:srgbClr val="17347D"/>
              </a:solidFill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17347D"/>
                </a:solidFill>
                <a:ea typeface="宋体" charset="-122"/>
              </a:rPr>
              <a:t>  {10</a:t>
            </a:r>
            <a:r>
              <a:rPr lang="zh-CN" altLang="en-US" dirty="0">
                <a:solidFill>
                  <a:srgbClr val="17347D"/>
                </a:solidFill>
                <a:ea typeface="宋体" charset="-122"/>
              </a:rPr>
              <a:t>， </a:t>
            </a:r>
            <a:r>
              <a:rPr lang="en-US" altLang="zh-CN" dirty="0">
                <a:solidFill>
                  <a:srgbClr val="17347D"/>
                </a:solidFill>
                <a:ea typeface="宋体" charset="-122"/>
              </a:rPr>
              <a:t>18</a:t>
            </a:r>
            <a:r>
              <a:rPr lang="zh-CN" altLang="en-US" dirty="0">
                <a:solidFill>
                  <a:srgbClr val="17347D"/>
                </a:solidFill>
                <a:ea typeface="宋体" charset="-122"/>
              </a:rPr>
              <a:t>， </a:t>
            </a:r>
            <a:r>
              <a:rPr lang="en-US" altLang="zh-CN" dirty="0">
                <a:solidFill>
                  <a:srgbClr val="17347D"/>
                </a:solidFill>
                <a:ea typeface="宋体" charset="-122"/>
              </a:rPr>
              <a:t>3</a:t>
            </a:r>
            <a:r>
              <a:rPr lang="zh-CN" altLang="en-US" dirty="0">
                <a:solidFill>
                  <a:srgbClr val="17347D"/>
                </a:solidFill>
                <a:ea typeface="宋体" charset="-122"/>
              </a:rPr>
              <a:t>， </a:t>
            </a:r>
            <a:r>
              <a:rPr lang="en-US" altLang="zh-CN" dirty="0">
                <a:solidFill>
                  <a:srgbClr val="17347D"/>
                </a:solidFill>
                <a:ea typeface="宋体" charset="-122"/>
              </a:rPr>
              <a:t>8</a:t>
            </a:r>
            <a:r>
              <a:rPr lang="zh-CN" altLang="en-US" dirty="0">
                <a:solidFill>
                  <a:srgbClr val="17347D"/>
                </a:solidFill>
                <a:ea typeface="宋体" charset="-122"/>
              </a:rPr>
              <a:t>， </a:t>
            </a:r>
            <a:r>
              <a:rPr lang="en-US" altLang="zh-CN" dirty="0">
                <a:solidFill>
                  <a:srgbClr val="17347D"/>
                </a:solidFill>
                <a:ea typeface="宋体" charset="-122"/>
              </a:rPr>
              <a:t>12</a:t>
            </a:r>
            <a:r>
              <a:rPr lang="zh-CN" altLang="en-US" dirty="0">
                <a:solidFill>
                  <a:srgbClr val="17347D"/>
                </a:solidFill>
                <a:ea typeface="宋体" charset="-122"/>
              </a:rPr>
              <a:t>， </a:t>
            </a:r>
            <a:r>
              <a:rPr lang="en-US" altLang="zh-CN" dirty="0">
                <a:solidFill>
                  <a:srgbClr val="17347D"/>
                </a:solidFill>
                <a:ea typeface="宋体" charset="-122"/>
              </a:rPr>
              <a:t>2</a:t>
            </a:r>
            <a:r>
              <a:rPr lang="zh-CN" altLang="en-US" dirty="0">
                <a:solidFill>
                  <a:srgbClr val="17347D"/>
                </a:solidFill>
                <a:ea typeface="宋体" charset="-122"/>
              </a:rPr>
              <a:t>， </a:t>
            </a:r>
            <a:r>
              <a:rPr lang="en-US" altLang="zh-CN" dirty="0">
                <a:solidFill>
                  <a:srgbClr val="17347D"/>
                </a:solidFill>
                <a:ea typeface="宋体" charset="-122"/>
              </a:rPr>
              <a:t>7}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293589" y="3763665"/>
            <a:ext cx="300038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2400" b="1" kern="0" dirty="0" smtClean="0">
                <a:solidFill>
                  <a:sysClr val="windowText" lastClr="000000"/>
                </a:solidFill>
                <a:ea typeface="宋体" charset="-122"/>
              </a:rPr>
              <a:t>10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028602" y="3763665"/>
            <a:ext cx="615950" cy="776287"/>
            <a:chOff x="1074" y="1307"/>
            <a:chExt cx="388" cy="489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074" y="1307"/>
              <a:ext cx="189" cy="1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2400" b="1" kern="0" smtClean="0">
                  <a:solidFill>
                    <a:sysClr val="windowText" lastClr="000000"/>
                  </a:solidFill>
                  <a:ea typeface="宋体" charset="-122"/>
                </a:rPr>
                <a:t>10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273" y="1607"/>
              <a:ext cx="189" cy="1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2400" b="1" kern="0" dirty="0" smtClean="0">
                  <a:solidFill>
                    <a:sysClr val="windowText" lastClr="000000"/>
                  </a:solidFill>
                  <a:ea typeface="宋体" charset="-122"/>
                </a:rPr>
                <a:t>18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233" y="1467"/>
              <a:ext cx="89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400" b="1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157314" y="3763665"/>
            <a:ext cx="911225" cy="801687"/>
            <a:chOff x="1785" y="1369"/>
            <a:chExt cx="574" cy="505"/>
          </a:xfrm>
        </p:grpSpPr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1971" y="1369"/>
              <a:ext cx="388" cy="489"/>
              <a:chOff x="1074" y="1307"/>
              <a:chExt cx="388" cy="489"/>
            </a:xfrm>
          </p:grpSpPr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1074" y="1307"/>
                <a:ext cx="189" cy="18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2400" b="1" kern="0" smtClean="0">
                    <a:solidFill>
                      <a:sysClr val="windowText" lastClr="000000"/>
                    </a:solidFill>
                    <a:ea typeface="宋体" charset="-122"/>
                  </a:rPr>
                  <a:t>10</a:t>
                </a:r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1273" y="1607"/>
                <a:ext cx="189" cy="18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2400" b="1" kern="0" smtClean="0">
                    <a:solidFill>
                      <a:sysClr val="windowText" lastClr="000000"/>
                    </a:solidFill>
                    <a:ea typeface="宋体" charset="-122"/>
                  </a:rPr>
                  <a:t>18</a:t>
                </a: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1233" y="1467"/>
                <a:ext cx="89" cy="1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1785" y="1685"/>
              <a:ext cx="189" cy="1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2400" b="1" kern="0" smtClean="0">
                  <a:solidFill>
                    <a:sysClr val="windowText" lastClr="000000"/>
                  </a:solidFill>
                  <a:ea typeface="宋体" charset="-122"/>
                </a:rPr>
                <a:t>3</a:t>
              </a: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1934" y="1555"/>
              <a:ext cx="77" cy="1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400" b="1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4544789" y="3763665"/>
            <a:ext cx="911225" cy="1285875"/>
            <a:chOff x="2659" y="1376"/>
            <a:chExt cx="574" cy="810"/>
          </a:xfrm>
        </p:grpSpPr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2659" y="1376"/>
              <a:ext cx="574" cy="505"/>
              <a:chOff x="1785" y="1369"/>
              <a:chExt cx="574" cy="505"/>
            </a:xfrm>
          </p:grpSpPr>
          <p:grpSp>
            <p:nvGrpSpPr>
              <p:cNvPr id="21" name="Group 19"/>
              <p:cNvGrpSpPr>
                <a:grpSpLocks/>
              </p:cNvGrpSpPr>
              <p:nvPr/>
            </p:nvGrpSpPr>
            <p:grpSpPr bwMode="auto">
              <a:xfrm>
                <a:off x="1971" y="1369"/>
                <a:ext cx="388" cy="489"/>
                <a:chOff x="1074" y="1307"/>
                <a:chExt cx="388" cy="489"/>
              </a:xfrm>
            </p:grpSpPr>
            <p:sp>
              <p:nvSpPr>
                <p:cNvPr id="24" name="Oval 20"/>
                <p:cNvSpPr>
                  <a:spLocks noChangeArrowheads="1"/>
                </p:cNvSpPr>
                <p:nvPr/>
              </p:nvSpPr>
              <p:spPr bwMode="auto">
                <a:xfrm>
                  <a:off x="1074" y="1307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2400" b="1" kern="0" smtClean="0">
                      <a:solidFill>
                        <a:sysClr val="windowText" lastClr="000000"/>
                      </a:solidFill>
                      <a:ea typeface="宋体" charset="-122"/>
                    </a:rPr>
                    <a:t>10</a:t>
                  </a:r>
                </a:p>
              </p:txBody>
            </p:sp>
            <p:sp>
              <p:nvSpPr>
                <p:cNvPr id="25" name="Oval 21"/>
                <p:cNvSpPr>
                  <a:spLocks noChangeArrowheads="1"/>
                </p:cNvSpPr>
                <p:nvPr/>
              </p:nvSpPr>
              <p:spPr bwMode="auto">
                <a:xfrm>
                  <a:off x="1273" y="1607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2400" b="1" kern="0" smtClean="0">
                      <a:solidFill>
                        <a:sysClr val="windowText" lastClr="000000"/>
                      </a:solidFill>
                      <a:ea typeface="宋体" charset="-122"/>
                    </a:rPr>
                    <a:t>18</a:t>
                  </a:r>
                </a:p>
              </p:txBody>
            </p:sp>
            <p:sp>
              <p:nvSpPr>
                <p:cNvPr id="26" name="Line 22"/>
                <p:cNvSpPr>
                  <a:spLocks noChangeShapeType="1"/>
                </p:cNvSpPr>
                <p:nvPr/>
              </p:nvSpPr>
              <p:spPr bwMode="auto">
                <a:xfrm>
                  <a:off x="1233" y="1467"/>
                  <a:ext cx="89" cy="1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400" b="1" kern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2" name="Oval 23"/>
              <p:cNvSpPr>
                <a:spLocks noChangeArrowheads="1"/>
              </p:cNvSpPr>
              <p:nvPr/>
            </p:nvSpPr>
            <p:spPr bwMode="auto">
              <a:xfrm>
                <a:off x="1785" y="1685"/>
                <a:ext cx="189" cy="18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2400" b="1" kern="0" smtClean="0">
                    <a:solidFill>
                      <a:sysClr val="windowText" lastClr="000000"/>
                    </a:solidFill>
                    <a:ea typeface="宋体" charset="-122"/>
                  </a:rPr>
                  <a:t>3</a:t>
                </a: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 flipH="1">
                <a:off x="1934" y="1555"/>
                <a:ext cx="77" cy="1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2819" y="1997"/>
              <a:ext cx="189" cy="1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2400" b="1" kern="0" smtClean="0">
                  <a:solidFill>
                    <a:sysClr val="windowText" lastClr="000000"/>
                  </a:solidFill>
                  <a:ea typeface="宋体" charset="-122"/>
                </a:rPr>
                <a:t>8</a:t>
              </a: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2823" y="1878"/>
              <a:ext cx="55" cy="1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400" b="1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6037039" y="3763665"/>
            <a:ext cx="911225" cy="1285875"/>
            <a:chOff x="3599" y="1427"/>
            <a:chExt cx="574" cy="810"/>
          </a:xfrm>
        </p:grpSpPr>
        <p:grpSp>
          <p:nvGrpSpPr>
            <p:cNvPr id="28" name="Group 28"/>
            <p:cNvGrpSpPr>
              <a:grpSpLocks/>
            </p:cNvGrpSpPr>
            <p:nvPr/>
          </p:nvGrpSpPr>
          <p:grpSpPr bwMode="auto">
            <a:xfrm>
              <a:off x="3599" y="1427"/>
              <a:ext cx="574" cy="810"/>
              <a:chOff x="2659" y="1376"/>
              <a:chExt cx="574" cy="810"/>
            </a:xfrm>
          </p:grpSpPr>
          <p:grpSp>
            <p:nvGrpSpPr>
              <p:cNvPr id="31" name="Group 29"/>
              <p:cNvGrpSpPr>
                <a:grpSpLocks/>
              </p:cNvGrpSpPr>
              <p:nvPr/>
            </p:nvGrpSpPr>
            <p:grpSpPr bwMode="auto">
              <a:xfrm>
                <a:off x="2659" y="1376"/>
                <a:ext cx="574" cy="505"/>
                <a:chOff x="1785" y="1369"/>
                <a:chExt cx="574" cy="505"/>
              </a:xfrm>
            </p:grpSpPr>
            <p:grpSp>
              <p:nvGrpSpPr>
                <p:cNvPr id="34" name="Group 30"/>
                <p:cNvGrpSpPr>
                  <a:grpSpLocks/>
                </p:cNvGrpSpPr>
                <p:nvPr/>
              </p:nvGrpSpPr>
              <p:grpSpPr bwMode="auto">
                <a:xfrm>
                  <a:off x="1971" y="1369"/>
                  <a:ext cx="388" cy="489"/>
                  <a:chOff x="1074" y="1307"/>
                  <a:chExt cx="388" cy="489"/>
                </a:xfrm>
              </p:grpSpPr>
              <p:sp>
                <p:nvSpPr>
                  <p:cNvPr id="37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074" y="1307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  <a:defRPr/>
                    </a:pPr>
                    <a:r>
                      <a:rPr lang="en-US" altLang="zh-CN" sz="2400" b="1" kern="0" smtClean="0">
                        <a:solidFill>
                          <a:sysClr val="windowText" lastClr="000000"/>
                        </a:solidFill>
                        <a:ea typeface="宋体" charset="-122"/>
                      </a:rPr>
                      <a:t>10</a:t>
                    </a:r>
                  </a:p>
                </p:txBody>
              </p:sp>
              <p:sp>
                <p:nvSpPr>
                  <p:cNvPr id="38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1273" y="1607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  <a:defRPr/>
                    </a:pPr>
                    <a:r>
                      <a:rPr lang="en-US" altLang="zh-CN" sz="2400" b="1" kern="0" smtClean="0">
                        <a:solidFill>
                          <a:sysClr val="windowText" lastClr="000000"/>
                        </a:solidFill>
                        <a:ea typeface="宋体" charset="-122"/>
                      </a:rPr>
                      <a:t>18</a:t>
                    </a:r>
                  </a:p>
                </p:txBody>
              </p:sp>
              <p:sp>
                <p:nvSpPr>
                  <p:cNvPr id="3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233" y="1467"/>
                    <a:ext cx="89" cy="18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2400" b="1" kern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5" name="Oval 34"/>
                <p:cNvSpPr>
                  <a:spLocks noChangeArrowheads="1"/>
                </p:cNvSpPr>
                <p:nvPr/>
              </p:nvSpPr>
              <p:spPr bwMode="auto">
                <a:xfrm>
                  <a:off x="1785" y="1685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2400" b="1" kern="0" smtClean="0">
                      <a:solidFill>
                        <a:sysClr val="windowText" lastClr="000000"/>
                      </a:solidFill>
                      <a:ea typeface="宋体" charset="-122"/>
                    </a:rPr>
                    <a:t>3</a:t>
                  </a:r>
                </a:p>
              </p:txBody>
            </p:sp>
            <p:sp>
              <p:nvSpPr>
                <p:cNvPr id="36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934" y="1555"/>
                  <a:ext cx="77" cy="16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400" b="1" kern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2" name="Oval 36"/>
              <p:cNvSpPr>
                <a:spLocks noChangeArrowheads="1"/>
              </p:cNvSpPr>
              <p:nvPr/>
            </p:nvSpPr>
            <p:spPr bwMode="auto">
              <a:xfrm>
                <a:off x="2779" y="1997"/>
                <a:ext cx="189" cy="18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2400" b="1" kern="0" dirty="0" smtClean="0">
                    <a:solidFill>
                      <a:sysClr val="windowText" lastClr="000000"/>
                    </a:solidFill>
                    <a:ea typeface="宋体" charset="-122"/>
                  </a:rPr>
                  <a:t>8</a:t>
                </a:r>
              </a:p>
            </p:txBody>
          </p:sp>
          <p:sp>
            <p:nvSpPr>
              <p:cNvPr id="33" name="Line 37"/>
              <p:cNvSpPr>
                <a:spLocks noChangeShapeType="1"/>
              </p:cNvSpPr>
              <p:nvPr/>
            </p:nvSpPr>
            <p:spPr bwMode="auto">
              <a:xfrm>
                <a:off x="2823" y="1878"/>
                <a:ext cx="55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9" name="Oval 38"/>
            <p:cNvSpPr>
              <a:spLocks noChangeArrowheads="1"/>
            </p:cNvSpPr>
            <p:nvPr/>
          </p:nvSpPr>
          <p:spPr bwMode="auto">
            <a:xfrm>
              <a:off x="3941" y="2040"/>
              <a:ext cx="189" cy="1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2400" b="1" kern="0" dirty="0" smtClean="0">
                  <a:solidFill>
                    <a:sysClr val="windowText" lastClr="000000"/>
                  </a:solidFill>
                  <a:ea typeface="宋体" charset="-122"/>
                </a:rPr>
                <a:t>12</a:t>
              </a:r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 flipH="1">
              <a:off x="4034" y="1911"/>
              <a:ext cx="56" cy="1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400" b="1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1297409" y="4869135"/>
            <a:ext cx="1209675" cy="1285875"/>
            <a:chOff x="507" y="2489"/>
            <a:chExt cx="762" cy="810"/>
          </a:xfrm>
        </p:grpSpPr>
        <p:grpSp>
          <p:nvGrpSpPr>
            <p:cNvPr id="41" name="Group 41"/>
            <p:cNvGrpSpPr>
              <a:grpSpLocks/>
            </p:cNvGrpSpPr>
            <p:nvPr/>
          </p:nvGrpSpPr>
          <p:grpSpPr bwMode="auto">
            <a:xfrm>
              <a:off x="695" y="2489"/>
              <a:ext cx="574" cy="810"/>
              <a:chOff x="3599" y="1427"/>
              <a:chExt cx="574" cy="810"/>
            </a:xfrm>
          </p:grpSpPr>
          <p:grpSp>
            <p:nvGrpSpPr>
              <p:cNvPr id="44" name="Group 42"/>
              <p:cNvGrpSpPr>
                <a:grpSpLocks/>
              </p:cNvGrpSpPr>
              <p:nvPr/>
            </p:nvGrpSpPr>
            <p:grpSpPr bwMode="auto">
              <a:xfrm>
                <a:off x="3599" y="1427"/>
                <a:ext cx="574" cy="810"/>
                <a:chOff x="2659" y="1376"/>
                <a:chExt cx="574" cy="810"/>
              </a:xfrm>
            </p:grpSpPr>
            <p:grpSp>
              <p:nvGrpSpPr>
                <p:cNvPr id="47" name="Group 43"/>
                <p:cNvGrpSpPr>
                  <a:grpSpLocks/>
                </p:cNvGrpSpPr>
                <p:nvPr/>
              </p:nvGrpSpPr>
              <p:grpSpPr bwMode="auto">
                <a:xfrm>
                  <a:off x="2659" y="1376"/>
                  <a:ext cx="574" cy="505"/>
                  <a:chOff x="1785" y="1369"/>
                  <a:chExt cx="574" cy="505"/>
                </a:xfrm>
              </p:grpSpPr>
              <p:grpSp>
                <p:nvGrpSpPr>
                  <p:cNvPr id="50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1971" y="1369"/>
                    <a:ext cx="388" cy="489"/>
                    <a:chOff x="1074" y="1307"/>
                    <a:chExt cx="388" cy="489"/>
                  </a:xfrm>
                </p:grpSpPr>
                <p:sp>
                  <p:nvSpPr>
                    <p:cNvPr id="53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1307"/>
                      <a:ext cx="189" cy="18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en-US" altLang="zh-CN" sz="2400" b="1" kern="0" smtClean="0">
                          <a:solidFill>
                            <a:sysClr val="windowText" lastClr="000000"/>
                          </a:solidFill>
                          <a:ea typeface="宋体" charset="-122"/>
                        </a:rPr>
                        <a:t>10</a:t>
                      </a:r>
                    </a:p>
                  </p:txBody>
                </p:sp>
                <p:sp>
                  <p:nvSpPr>
                    <p:cNvPr id="54" name="Oval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73" y="1607"/>
                      <a:ext cx="189" cy="18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en-US" altLang="zh-CN" sz="2400" b="1" kern="0" smtClean="0">
                          <a:solidFill>
                            <a:sysClr val="windowText" lastClr="000000"/>
                          </a:solidFill>
                          <a:ea typeface="宋体" charset="-122"/>
                        </a:rPr>
                        <a:t>18</a:t>
                      </a:r>
                    </a:p>
                  </p:txBody>
                </p:sp>
                <p:sp>
                  <p:nvSpPr>
                    <p:cNvPr id="55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3" y="1467"/>
                      <a:ext cx="89" cy="1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sz="2400" b="1" kern="0" smtClea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sp>
                <p:nvSpPr>
                  <p:cNvPr id="51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1785" y="1685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  <a:defRPr/>
                    </a:pPr>
                    <a:r>
                      <a:rPr lang="en-US" altLang="zh-CN" sz="2400" b="1" kern="0" smtClean="0">
                        <a:solidFill>
                          <a:sysClr val="windowText" lastClr="000000"/>
                        </a:solidFill>
                        <a:ea typeface="宋体" charset="-122"/>
                      </a:rPr>
                      <a:t>3</a:t>
                    </a:r>
                  </a:p>
                </p:txBody>
              </p:sp>
              <p:sp>
                <p:nvSpPr>
                  <p:cNvPr id="52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34" y="1555"/>
                    <a:ext cx="77" cy="16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2400" b="1" kern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48" name="Oval 50"/>
                <p:cNvSpPr>
                  <a:spLocks noChangeArrowheads="1"/>
                </p:cNvSpPr>
                <p:nvPr/>
              </p:nvSpPr>
              <p:spPr bwMode="auto">
                <a:xfrm>
                  <a:off x="2765" y="1997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2400" b="1" kern="0" dirty="0" smtClean="0">
                      <a:solidFill>
                        <a:sysClr val="windowText" lastClr="000000"/>
                      </a:solidFill>
                      <a:ea typeface="宋体" charset="-122"/>
                    </a:rPr>
                    <a:t>8</a:t>
                  </a:r>
                </a:p>
              </p:txBody>
            </p:sp>
            <p:sp>
              <p:nvSpPr>
                <p:cNvPr id="49" name="Line 51"/>
                <p:cNvSpPr>
                  <a:spLocks noChangeShapeType="1"/>
                </p:cNvSpPr>
                <p:nvPr/>
              </p:nvSpPr>
              <p:spPr bwMode="auto">
                <a:xfrm>
                  <a:off x="2823" y="1878"/>
                  <a:ext cx="55" cy="13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400" b="1" kern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5" name="Oval 52"/>
              <p:cNvSpPr>
                <a:spLocks noChangeArrowheads="1"/>
              </p:cNvSpPr>
              <p:nvPr/>
            </p:nvSpPr>
            <p:spPr bwMode="auto">
              <a:xfrm>
                <a:off x="3941" y="2040"/>
                <a:ext cx="189" cy="18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2400" b="1" kern="0" smtClean="0">
                    <a:solidFill>
                      <a:sysClr val="windowText" lastClr="000000"/>
                    </a:solidFill>
                    <a:ea typeface="宋体" charset="-122"/>
                  </a:rPr>
                  <a:t>12</a:t>
                </a:r>
              </a:p>
            </p:txBody>
          </p:sp>
          <p:sp>
            <p:nvSpPr>
              <p:cNvPr id="46" name="Line 53"/>
              <p:cNvSpPr>
                <a:spLocks noChangeShapeType="1"/>
              </p:cNvSpPr>
              <p:nvPr/>
            </p:nvSpPr>
            <p:spPr bwMode="auto">
              <a:xfrm flipH="1">
                <a:off x="4034" y="1911"/>
                <a:ext cx="56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2" name="Oval 54"/>
            <p:cNvSpPr>
              <a:spLocks noChangeArrowheads="1"/>
            </p:cNvSpPr>
            <p:nvPr/>
          </p:nvSpPr>
          <p:spPr bwMode="auto">
            <a:xfrm>
              <a:off x="507" y="3096"/>
              <a:ext cx="189" cy="1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2400" b="1" kern="0" smtClean="0">
                  <a:solidFill>
                    <a:sysClr val="windowText" lastClr="000000"/>
                  </a:solidFill>
                  <a:ea typeface="宋体" charset="-122"/>
                </a:rPr>
                <a:t>2</a:t>
              </a:r>
            </a:p>
          </p:txBody>
        </p:sp>
        <p:sp>
          <p:nvSpPr>
            <p:cNvPr id="43" name="Line 55"/>
            <p:cNvSpPr>
              <a:spLocks noChangeShapeType="1"/>
            </p:cNvSpPr>
            <p:nvPr/>
          </p:nvSpPr>
          <p:spPr bwMode="auto">
            <a:xfrm flipH="1">
              <a:off x="678" y="2978"/>
              <a:ext cx="78" cy="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400" b="1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Group 56"/>
          <p:cNvGrpSpPr>
            <a:grpSpLocks/>
          </p:cNvGrpSpPr>
          <p:nvPr/>
        </p:nvGrpSpPr>
        <p:grpSpPr bwMode="auto">
          <a:xfrm>
            <a:off x="2932534" y="4869135"/>
            <a:ext cx="1209675" cy="1800225"/>
            <a:chOff x="1537" y="2529"/>
            <a:chExt cx="762" cy="1134"/>
          </a:xfrm>
        </p:grpSpPr>
        <p:grpSp>
          <p:nvGrpSpPr>
            <p:cNvPr id="57" name="Group 57"/>
            <p:cNvGrpSpPr>
              <a:grpSpLocks/>
            </p:cNvGrpSpPr>
            <p:nvPr/>
          </p:nvGrpSpPr>
          <p:grpSpPr bwMode="auto">
            <a:xfrm>
              <a:off x="1537" y="2529"/>
              <a:ext cx="762" cy="810"/>
              <a:chOff x="507" y="2489"/>
              <a:chExt cx="762" cy="810"/>
            </a:xfrm>
          </p:grpSpPr>
          <p:grpSp>
            <p:nvGrpSpPr>
              <p:cNvPr id="60" name="Group 58"/>
              <p:cNvGrpSpPr>
                <a:grpSpLocks/>
              </p:cNvGrpSpPr>
              <p:nvPr/>
            </p:nvGrpSpPr>
            <p:grpSpPr bwMode="auto">
              <a:xfrm>
                <a:off x="695" y="2489"/>
                <a:ext cx="574" cy="810"/>
                <a:chOff x="3599" y="1427"/>
                <a:chExt cx="574" cy="810"/>
              </a:xfrm>
            </p:grpSpPr>
            <p:grpSp>
              <p:nvGrpSpPr>
                <p:cNvPr id="63" name="Group 59"/>
                <p:cNvGrpSpPr>
                  <a:grpSpLocks/>
                </p:cNvGrpSpPr>
                <p:nvPr/>
              </p:nvGrpSpPr>
              <p:grpSpPr bwMode="auto">
                <a:xfrm>
                  <a:off x="3599" y="1427"/>
                  <a:ext cx="574" cy="810"/>
                  <a:chOff x="2659" y="1376"/>
                  <a:chExt cx="574" cy="810"/>
                </a:xfrm>
              </p:grpSpPr>
              <p:grpSp>
                <p:nvGrpSpPr>
                  <p:cNvPr id="66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2659" y="1376"/>
                    <a:ext cx="574" cy="505"/>
                    <a:chOff x="1785" y="1369"/>
                    <a:chExt cx="574" cy="505"/>
                  </a:xfrm>
                </p:grpSpPr>
                <p:grpSp>
                  <p:nvGrpSpPr>
                    <p:cNvPr id="69" name="Group 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71" y="1369"/>
                      <a:ext cx="388" cy="489"/>
                      <a:chOff x="1074" y="1307"/>
                      <a:chExt cx="388" cy="489"/>
                    </a:xfrm>
                  </p:grpSpPr>
                  <p:sp>
                    <p:nvSpPr>
                      <p:cNvPr id="72" name="Oval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74" y="1307"/>
                        <a:ext cx="189" cy="18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en-US" altLang="zh-CN" sz="2400" b="1" kern="0" dirty="0" smtClean="0">
                            <a:solidFill>
                              <a:sysClr val="windowText" lastClr="000000"/>
                            </a:solidFill>
                            <a:ea typeface="宋体" charset="-122"/>
                          </a:rPr>
                          <a:t>10</a:t>
                        </a:r>
                      </a:p>
                    </p:txBody>
                  </p:sp>
                  <p:sp>
                    <p:nvSpPr>
                      <p:cNvPr id="73" name="Oval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73" y="1607"/>
                        <a:ext cx="189" cy="18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en-US" altLang="zh-CN" sz="2400" b="1" kern="0" smtClean="0">
                            <a:solidFill>
                              <a:sysClr val="windowText" lastClr="000000"/>
                            </a:solidFill>
                            <a:ea typeface="宋体" charset="-122"/>
                          </a:rPr>
                          <a:t>18</a:t>
                        </a:r>
                      </a:p>
                    </p:txBody>
                  </p:sp>
                  <p:sp>
                    <p:nvSpPr>
                      <p:cNvPr id="74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33" y="1467"/>
                        <a:ext cx="89" cy="1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 sz="2400" b="1" kern="0" smtClean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70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85" y="1685"/>
                      <a:ext cx="189" cy="18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en-US" altLang="zh-CN" sz="2400" b="1" kern="0" smtClean="0">
                          <a:solidFill>
                            <a:sysClr val="windowText" lastClr="000000"/>
                          </a:solidFill>
                          <a:ea typeface="宋体" charset="-122"/>
                        </a:rPr>
                        <a:t>3</a:t>
                      </a:r>
                    </a:p>
                  </p:txBody>
                </p:sp>
                <p:sp>
                  <p:nvSpPr>
                    <p:cNvPr id="71" name="Line 6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34" y="1555"/>
                      <a:ext cx="77" cy="16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sz="2400" b="1" kern="0" smtClean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sp>
                <p:nvSpPr>
                  <p:cNvPr id="67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2819" y="1997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  <a:defRPr/>
                    </a:pPr>
                    <a:r>
                      <a:rPr lang="en-US" altLang="zh-CN" sz="2400" b="1" kern="0" smtClean="0">
                        <a:solidFill>
                          <a:sysClr val="windowText" lastClr="000000"/>
                        </a:solidFill>
                        <a:ea typeface="宋体" charset="-122"/>
                      </a:rPr>
                      <a:t>8</a:t>
                    </a:r>
                  </a:p>
                </p:txBody>
              </p:sp>
              <p:sp>
                <p:nvSpPr>
                  <p:cNvPr id="68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823" y="1878"/>
                    <a:ext cx="55" cy="13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2400" b="1" kern="0" smtClea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64" name="Oval 69"/>
                <p:cNvSpPr>
                  <a:spLocks noChangeArrowheads="1"/>
                </p:cNvSpPr>
                <p:nvPr/>
              </p:nvSpPr>
              <p:spPr bwMode="auto">
                <a:xfrm>
                  <a:off x="3983" y="2040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2400" b="1" kern="0" dirty="0" smtClean="0">
                      <a:solidFill>
                        <a:sysClr val="windowText" lastClr="000000"/>
                      </a:solidFill>
                      <a:ea typeface="宋体" charset="-122"/>
                    </a:rPr>
                    <a:t>12</a:t>
                  </a:r>
                </a:p>
              </p:txBody>
            </p:sp>
            <p:sp>
              <p:nvSpPr>
                <p:cNvPr id="6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4034" y="1911"/>
                  <a:ext cx="56" cy="13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400" b="1" kern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1" name="Oval 71"/>
              <p:cNvSpPr>
                <a:spLocks noChangeArrowheads="1"/>
              </p:cNvSpPr>
              <p:nvPr/>
            </p:nvSpPr>
            <p:spPr bwMode="auto">
              <a:xfrm>
                <a:off x="507" y="3096"/>
                <a:ext cx="189" cy="18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2400" b="1" kern="0" smtClean="0">
                    <a:solidFill>
                      <a:sysClr val="windowText" lastClr="000000"/>
                    </a:solidFill>
                    <a:ea typeface="宋体" charset="-122"/>
                  </a:rPr>
                  <a:t>2</a:t>
                </a:r>
              </a:p>
            </p:txBody>
          </p:sp>
          <p:sp>
            <p:nvSpPr>
              <p:cNvPr id="62" name="Line 72"/>
              <p:cNvSpPr>
                <a:spLocks noChangeShapeType="1"/>
              </p:cNvSpPr>
              <p:nvPr/>
            </p:nvSpPr>
            <p:spPr bwMode="auto">
              <a:xfrm flipH="1">
                <a:off x="678" y="2978"/>
                <a:ext cx="78" cy="1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Oval 73"/>
            <p:cNvSpPr>
              <a:spLocks noChangeArrowheads="1"/>
            </p:cNvSpPr>
            <p:nvPr/>
          </p:nvSpPr>
          <p:spPr bwMode="auto">
            <a:xfrm>
              <a:off x="1730" y="3474"/>
              <a:ext cx="189" cy="1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2400" b="1" kern="0" smtClean="0">
                  <a:solidFill>
                    <a:sysClr val="windowText" lastClr="000000"/>
                  </a:solidFill>
                  <a:ea typeface="宋体" charset="-122"/>
                </a:rPr>
                <a:t>7</a:t>
              </a:r>
            </a:p>
          </p:txBody>
        </p:sp>
        <p:sp>
          <p:nvSpPr>
            <p:cNvPr id="59" name="Line 74"/>
            <p:cNvSpPr>
              <a:spLocks noChangeShapeType="1"/>
            </p:cNvSpPr>
            <p:nvPr/>
          </p:nvSpPr>
          <p:spPr bwMode="auto">
            <a:xfrm flipH="1">
              <a:off x="1867" y="3343"/>
              <a:ext cx="78" cy="1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400" b="1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6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209917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B-</a:t>
            </a:r>
            <a:r>
              <a:rPr lang="zh-CN" altLang="en-US" dirty="0" smtClean="0"/>
              <a:t>树的</a:t>
            </a:r>
            <a:r>
              <a:rPr lang="zh-CN" altLang="en-US" dirty="0" smtClean="0">
                <a:solidFill>
                  <a:srgbClr val="FF0000"/>
                </a:solidFill>
              </a:rPr>
              <a:t>叶</a:t>
            </a:r>
            <a:r>
              <a:rPr lang="zh-CN" altLang="en-US" dirty="0">
                <a:solidFill>
                  <a:srgbClr val="FF0000"/>
                </a:solidFill>
              </a:rPr>
              <a:t>结点</a:t>
            </a:r>
            <a:r>
              <a:rPr lang="zh-CN" altLang="en-US" dirty="0"/>
              <a:t>上</a:t>
            </a:r>
            <a:r>
              <a:rPr lang="zh-CN" altLang="en-US" dirty="0" smtClean="0"/>
              <a:t>删除关键字</a:t>
            </a:r>
            <a:r>
              <a:rPr lang="zh-CN" altLang="en-US" sz="2400" dirty="0" smtClean="0">
                <a:solidFill>
                  <a:srgbClr val="FF0000"/>
                </a:solidFill>
              </a:rPr>
              <a:t>（三种情形讨论）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第一种情况：</a:t>
            </a:r>
            <a:r>
              <a:rPr lang="zh-CN" altLang="en-US" dirty="0" smtClean="0">
                <a:solidFill>
                  <a:srgbClr val="FF0000"/>
                </a:solidFill>
              </a:rPr>
              <a:t>直接删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75326" y="2276872"/>
            <a:ext cx="8154988" cy="1200151"/>
            <a:chOff x="204" y="1302"/>
            <a:chExt cx="5137" cy="756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04" y="1302"/>
              <a:ext cx="513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5334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被删关键字所在结点中的关键字数目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不小于           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，则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5334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只需从该结点中删去该关键字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K</a:t>
              </a:r>
              <a:r>
                <a:rPr kumimoji="0" lang="en-US" altLang="zh-CN" sz="2400" b="1" i="0" u="none" strike="noStrike" kern="0" cap="none" spc="0" normalizeH="0" baseline="-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和相应指针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  <a:r>
                <a:rPr kumimoji="0" lang="en-US" altLang="zh-CN" sz="2400" b="1" i="0" u="none" strike="noStrike" kern="0" cap="none" spc="0" normalizeH="0" baseline="-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，树的其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5334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他部分不变。</a:t>
              </a:r>
            </a:p>
          </p:txBody>
        </p:sp>
        <p:graphicFrame>
          <p:nvGraphicFramePr>
            <p:cNvPr id="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338460"/>
                </p:ext>
              </p:extLst>
            </p:nvPr>
          </p:nvGraphicFramePr>
          <p:xfrm>
            <a:off x="4329" y="1347"/>
            <a:ext cx="39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1" name="公式" r:id="rId3" imgW="431613" imgH="228501" progId="Equation.3">
                    <p:embed/>
                  </p:oleObj>
                </mc:Choice>
                <mc:Fallback>
                  <p:oleObj name="公式" r:id="rId3" imgW="431613" imgH="228501" progId="Equation.3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9" y="1347"/>
                          <a:ext cx="390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746125" y="3446487"/>
            <a:ext cx="7488238" cy="2770187"/>
            <a:chOff x="477" y="1132"/>
            <a:chExt cx="4717" cy="1745"/>
          </a:xfrm>
        </p:grpSpPr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2353" y="1132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18  33</a:t>
              </a:r>
            </a:p>
          </p:txBody>
        </p:sp>
        <p:sp>
          <p:nvSpPr>
            <p:cNvPr id="18" name="Freeform 4"/>
            <p:cNvSpPr>
              <a:spLocks/>
            </p:cNvSpPr>
            <p:nvPr/>
          </p:nvSpPr>
          <p:spPr bwMode="auto">
            <a:xfrm>
              <a:off x="1108" y="1423"/>
              <a:ext cx="1375" cy="526"/>
            </a:xfrm>
            <a:custGeom>
              <a:avLst/>
              <a:gdLst>
                <a:gd name="T0" fmla="*/ 1375 w 1551"/>
                <a:gd name="T1" fmla="*/ 0 h 471"/>
                <a:gd name="T2" fmla="*/ 0 w 1551"/>
                <a:gd name="T3" fmla="*/ 526 h 4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51" h="471">
                  <a:moveTo>
                    <a:pt x="1551" y="0"/>
                  </a:moveTo>
                  <a:lnTo>
                    <a:pt x="0" y="471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2699" y="1417"/>
              <a:ext cx="0" cy="523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2962" y="1425"/>
              <a:ext cx="1307" cy="501"/>
            </a:xfrm>
            <a:custGeom>
              <a:avLst/>
              <a:gdLst>
                <a:gd name="T0" fmla="*/ 0 w 1440"/>
                <a:gd name="T1" fmla="*/ 0 h 432"/>
                <a:gd name="T2" fmla="*/ 1307 w 1440"/>
                <a:gd name="T3" fmla="*/ 501 h 4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40" h="432">
                  <a:moveTo>
                    <a:pt x="0" y="0"/>
                  </a:moveTo>
                  <a:lnTo>
                    <a:pt x="1440" y="43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654" y="2239"/>
              <a:ext cx="218" cy="335"/>
            </a:xfrm>
            <a:custGeom>
              <a:avLst/>
              <a:gdLst>
                <a:gd name="T0" fmla="*/ 218 w 246"/>
                <a:gd name="T1" fmla="*/ 0 h 300"/>
                <a:gd name="T2" fmla="*/ 0 w 246"/>
                <a:gd name="T3" fmla="*/ 335 h 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1026" y="2235"/>
              <a:ext cx="210" cy="314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H="1">
              <a:off x="2171" y="2245"/>
              <a:ext cx="227" cy="340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2698" y="2244"/>
              <a:ext cx="0" cy="348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2967" y="2239"/>
              <a:ext cx="242" cy="367"/>
            </a:xfrm>
            <a:custGeom>
              <a:avLst/>
              <a:gdLst>
                <a:gd name="T0" fmla="*/ 0 w 285"/>
                <a:gd name="T1" fmla="*/ 0 h 285"/>
                <a:gd name="T2" fmla="*/ 242 w 285"/>
                <a:gd name="T3" fmla="*/ 367 h 2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5" h="285">
                  <a:moveTo>
                    <a:pt x="0" y="0"/>
                  </a:moveTo>
                  <a:lnTo>
                    <a:pt x="285" y="285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4107" y="2244"/>
              <a:ext cx="220" cy="348"/>
            </a:xfrm>
            <a:custGeom>
              <a:avLst/>
              <a:gdLst>
                <a:gd name="T0" fmla="*/ 220 w 248"/>
                <a:gd name="T1" fmla="*/ 0 h 312"/>
                <a:gd name="T2" fmla="*/ 0 w 248"/>
                <a:gd name="T3" fmla="*/ 348 h 3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8" h="312">
                  <a:moveTo>
                    <a:pt x="248" y="0"/>
                  </a:moveTo>
                  <a:lnTo>
                    <a:pt x="0" y="31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4513" y="2244"/>
              <a:ext cx="219" cy="348"/>
            </a:xfrm>
            <a:custGeom>
              <a:avLst/>
              <a:gdLst>
                <a:gd name="T0" fmla="*/ 0 w 247"/>
                <a:gd name="T1" fmla="*/ 0 h 312"/>
                <a:gd name="T2" fmla="*/ 219 w 247"/>
                <a:gd name="T3" fmla="*/ 348 h 3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7" h="312">
                  <a:moveTo>
                    <a:pt x="0" y="0"/>
                  </a:moveTo>
                  <a:lnTo>
                    <a:pt x="247" y="31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AutoShape 14"/>
            <p:cNvSpPr>
              <a:spLocks noChangeArrowheads="1"/>
            </p:cNvSpPr>
            <p:nvPr/>
          </p:nvSpPr>
          <p:spPr bwMode="auto">
            <a:xfrm>
              <a:off x="773" y="1939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29" name="AutoShape 15"/>
            <p:cNvSpPr>
              <a:spLocks noChangeArrowheads="1"/>
            </p:cNvSpPr>
            <p:nvPr/>
          </p:nvSpPr>
          <p:spPr bwMode="auto">
            <a:xfrm>
              <a:off x="2349" y="1946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23  30</a:t>
              </a:r>
            </a:p>
          </p:txBody>
        </p:sp>
        <p:sp>
          <p:nvSpPr>
            <p:cNvPr id="30" name="AutoShape 16"/>
            <p:cNvSpPr>
              <a:spLocks noChangeArrowheads="1"/>
            </p:cNvSpPr>
            <p:nvPr/>
          </p:nvSpPr>
          <p:spPr bwMode="auto">
            <a:xfrm>
              <a:off x="4232" y="1939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1" name="AutoShape 17"/>
            <p:cNvSpPr>
              <a:spLocks noChangeArrowheads="1"/>
            </p:cNvSpPr>
            <p:nvPr/>
          </p:nvSpPr>
          <p:spPr bwMode="auto">
            <a:xfrm>
              <a:off x="477" y="2565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2" name="AutoShape 18"/>
            <p:cNvSpPr>
              <a:spLocks noChangeArrowheads="1"/>
            </p:cNvSpPr>
            <p:nvPr/>
          </p:nvSpPr>
          <p:spPr bwMode="auto">
            <a:xfrm>
              <a:off x="1030" y="2565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33" name="AutoShape 19"/>
            <p:cNvSpPr>
              <a:spLocks noChangeArrowheads="1"/>
            </p:cNvSpPr>
            <p:nvPr/>
          </p:nvSpPr>
          <p:spPr bwMode="auto">
            <a:xfrm>
              <a:off x="1710" y="2572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20  21</a:t>
              </a:r>
            </a:p>
          </p:txBody>
        </p:sp>
        <p:sp>
          <p:nvSpPr>
            <p:cNvPr id="34" name="AutoShape 20"/>
            <p:cNvSpPr>
              <a:spLocks noChangeArrowheads="1"/>
            </p:cNvSpPr>
            <p:nvPr/>
          </p:nvSpPr>
          <p:spPr bwMode="auto">
            <a:xfrm>
              <a:off x="2512" y="2572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5" name="AutoShape 21"/>
            <p:cNvSpPr>
              <a:spLocks noChangeArrowheads="1"/>
            </p:cNvSpPr>
            <p:nvPr/>
          </p:nvSpPr>
          <p:spPr bwMode="auto">
            <a:xfrm>
              <a:off x="3002" y="2574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36" name="AutoShape 22"/>
            <p:cNvSpPr>
              <a:spLocks noChangeArrowheads="1"/>
            </p:cNvSpPr>
            <p:nvPr/>
          </p:nvSpPr>
          <p:spPr bwMode="auto">
            <a:xfrm>
              <a:off x="3635" y="2582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45  47</a:t>
              </a:r>
            </a:p>
          </p:txBody>
        </p:sp>
        <p:sp>
          <p:nvSpPr>
            <p:cNvPr id="37" name="AutoShape 23"/>
            <p:cNvSpPr>
              <a:spLocks noChangeArrowheads="1"/>
            </p:cNvSpPr>
            <p:nvPr/>
          </p:nvSpPr>
          <p:spPr bwMode="auto">
            <a:xfrm>
              <a:off x="4514" y="2563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50  52</a:t>
              </a:r>
            </a:p>
          </p:txBody>
        </p:sp>
      </p:grpSp>
      <p:sp>
        <p:nvSpPr>
          <p:cNvPr id="38" name="Oval 27"/>
          <p:cNvSpPr>
            <a:spLocks noChangeArrowheads="1"/>
          </p:cNvSpPr>
          <p:nvPr/>
        </p:nvSpPr>
        <p:spPr bwMode="auto">
          <a:xfrm>
            <a:off x="2681288" y="5761062"/>
            <a:ext cx="538162" cy="47625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1600" smtClean="0">
              <a:solidFill>
                <a:srgbClr val="0000CC"/>
              </a:solidFill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71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B-</a:t>
            </a:r>
            <a:r>
              <a:rPr lang="zh-CN" altLang="en-US" dirty="0"/>
              <a:t>树的叶结点上删除</a:t>
            </a:r>
            <a:r>
              <a:rPr lang="zh-CN" altLang="en-US" dirty="0" smtClean="0"/>
              <a:t>关键字</a:t>
            </a:r>
            <a:endParaRPr lang="zh-CN" altLang="en-US" dirty="0"/>
          </a:p>
          <a:p>
            <a:pPr lvl="1"/>
            <a:r>
              <a:rPr lang="zh-CN" altLang="en-US" dirty="0"/>
              <a:t>第一种情况</a:t>
            </a:r>
          </a:p>
          <a:p>
            <a:endParaRPr lang="zh-CN" alt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729038" y="2295525"/>
            <a:ext cx="1079500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18  33</a:t>
            </a: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752600" y="2757488"/>
            <a:ext cx="2182813" cy="835025"/>
          </a:xfrm>
          <a:custGeom>
            <a:avLst/>
            <a:gdLst>
              <a:gd name="T0" fmla="*/ 2182813 w 1551"/>
              <a:gd name="T1" fmla="*/ 0 h 471"/>
              <a:gd name="T2" fmla="*/ 0 w 1551"/>
              <a:gd name="T3" fmla="*/ 835025 h 47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278313" y="2747963"/>
            <a:ext cx="0" cy="830262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695825" y="2760663"/>
            <a:ext cx="2074863" cy="795337"/>
          </a:xfrm>
          <a:custGeom>
            <a:avLst/>
            <a:gdLst>
              <a:gd name="T0" fmla="*/ 0 w 1440"/>
              <a:gd name="T1" fmla="*/ 0 h 432"/>
              <a:gd name="T2" fmla="*/ 2074863 w 1440"/>
              <a:gd name="T3" fmla="*/ 795337 h 4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0" h="432">
                <a:moveTo>
                  <a:pt x="0" y="0"/>
                </a:moveTo>
                <a:lnTo>
                  <a:pt x="1440" y="43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031875" y="4052888"/>
            <a:ext cx="346075" cy="531812"/>
          </a:xfrm>
          <a:custGeom>
            <a:avLst/>
            <a:gdLst>
              <a:gd name="T0" fmla="*/ 346075 w 246"/>
              <a:gd name="T1" fmla="*/ 0 h 300"/>
              <a:gd name="T2" fmla="*/ 0 w 246"/>
              <a:gd name="T3" fmla="*/ 531812 h 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622425" y="4046538"/>
            <a:ext cx="333375" cy="498475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3440113" y="4062413"/>
            <a:ext cx="360362" cy="539750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276725" y="4060825"/>
            <a:ext cx="0" cy="552450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4703763" y="4052888"/>
            <a:ext cx="384175" cy="582612"/>
          </a:xfrm>
          <a:custGeom>
            <a:avLst/>
            <a:gdLst>
              <a:gd name="T0" fmla="*/ 0 w 285"/>
              <a:gd name="T1" fmla="*/ 0 h 285"/>
              <a:gd name="T2" fmla="*/ 384175 w 285"/>
              <a:gd name="T3" fmla="*/ 582612 h 2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5" h="285">
                <a:moveTo>
                  <a:pt x="0" y="0"/>
                </a:moveTo>
                <a:lnTo>
                  <a:pt x="285" y="285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6513513" y="4060825"/>
            <a:ext cx="349250" cy="552450"/>
          </a:xfrm>
          <a:custGeom>
            <a:avLst/>
            <a:gdLst>
              <a:gd name="T0" fmla="*/ 349250 w 248"/>
              <a:gd name="T1" fmla="*/ 0 h 312"/>
              <a:gd name="T2" fmla="*/ 0 w 248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8" h="312">
                <a:moveTo>
                  <a:pt x="248" y="0"/>
                </a:moveTo>
                <a:lnTo>
                  <a:pt x="0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7158038" y="4060825"/>
            <a:ext cx="347662" cy="552450"/>
          </a:xfrm>
          <a:custGeom>
            <a:avLst/>
            <a:gdLst>
              <a:gd name="T0" fmla="*/ 0 w 247"/>
              <a:gd name="T1" fmla="*/ 0 h 312"/>
              <a:gd name="T2" fmla="*/ 347662 w 247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7" h="312">
                <a:moveTo>
                  <a:pt x="0" y="0"/>
                </a:moveTo>
                <a:lnTo>
                  <a:pt x="247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1220788" y="3576638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12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3722688" y="3587750"/>
            <a:ext cx="1079500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23  30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6711950" y="3576638"/>
            <a:ext cx="576263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48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750888" y="4570413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10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1628775" y="4570413"/>
            <a:ext cx="576263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981450" y="4581525"/>
            <a:ext cx="576263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24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759325" y="4584700"/>
            <a:ext cx="576263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31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764213" y="4597400"/>
            <a:ext cx="1079500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45  47</a:t>
            </a: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7159625" y="4567238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50  52</a:t>
            </a:r>
          </a:p>
        </p:txBody>
      </p:sp>
      <p:sp>
        <p:nvSpPr>
          <p:cNvPr id="24" name="AutoShape 26"/>
          <p:cNvSpPr>
            <a:spLocks noChangeArrowheads="1"/>
          </p:cNvSpPr>
          <p:nvPr/>
        </p:nvSpPr>
        <p:spPr bwMode="auto">
          <a:xfrm>
            <a:off x="3195638" y="4581525"/>
            <a:ext cx="576262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21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46857" y="5773271"/>
            <a:ext cx="5221287" cy="523220"/>
          </a:xfrm>
          <a:prstGeom prst="rect">
            <a:avLst/>
          </a:prstGeom>
          <a:noFill/>
          <a:ln w="28575">
            <a:solidFill>
              <a:srgbClr val="BBE0E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</a:rPr>
              <a:t>解决方法：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直接删除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20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31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B-</a:t>
            </a:r>
            <a:r>
              <a:rPr lang="zh-CN" altLang="en-US" dirty="0"/>
              <a:t>树的叶结点上删除关键字</a:t>
            </a:r>
          </a:p>
          <a:p>
            <a:pPr lvl="1"/>
            <a:r>
              <a:rPr lang="zh-CN" altLang="en-US" dirty="0" smtClean="0"/>
              <a:t>第二种情况：</a:t>
            </a:r>
            <a:r>
              <a:rPr lang="zh-CN" altLang="en-US" dirty="0" smtClean="0">
                <a:solidFill>
                  <a:srgbClr val="FF0000"/>
                </a:solidFill>
              </a:rPr>
              <a:t>借兄弟结点的关键字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912935" y="2282752"/>
            <a:ext cx="8483601" cy="1938336"/>
            <a:chOff x="521" y="1719"/>
            <a:chExt cx="5344" cy="1221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521" y="1719"/>
              <a:ext cx="5344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被删关键字所在结点中的关键字数目等于           －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，而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与该结点相邻的右兄弟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或左兄弟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)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结点中的关键字数目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大于         －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，则需将其兄弟结点中的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最小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或最大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)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的关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键字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上移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至双亲结点中，而将双亲结点中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小于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或大于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)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且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紧靠该上移关键字的关键字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下移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至被删关键字所在结点中。</a:t>
              </a:r>
            </a:p>
          </p:txBody>
        </p:sp>
        <p:graphicFrame>
          <p:nvGraphicFramePr>
            <p:cNvPr id="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2555913"/>
                </p:ext>
              </p:extLst>
            </p:nvPr>
          </p:nvGraphicFramePr>
          <p:xfrm>
            <a:off x="4150" y="1764"/>
            <a:ext cx="39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6" name="公式" r:id="rId3" imgW="431613" imgH="228501" progId="Equation.3">
                    <p:embed/>
                  </p:oleObj>
                </mc:Choice>
                <mc:Fallback>
                  <p:oleObj name="公式" r:id="rId3" imgW="431613" imgH="228501" progId="Equation.3">
                    <p:embed/>
                    <p:pic>
                      <p:nvPicPr>
                        <p:cNvPr id="0" name="Picture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764"/>
                          <a:ext cx="390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0049560"/>
                </p:ext>
              </p:extLst>
            </p:nvPr>
          </p:nvGraphicFramePr>
          <p:xfrm>
            <a:off x="1012" y="2220"/>
            <a:ext cx="39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7" name="公式" r:id="rId5" imgW="431613" imgH="228501" progId="Equation.3">
                    <p:embed/>
                  </p:oleObj>
                </mc:Choice>
                <mc:Fallback>
                  <p:oleObj name="公式" r:id="rId5" imgW="431613" imgH="228501" progId="Equation.3">
                    <p:embed/>
                    <p:pic>
                      <p:nvPicPr>
                        <p:cNvPr id="0" name="Picture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" y="2220"/>
                          <a:ext cx="390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2573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B-</a:t>
            </a:r>
            <a:r>
              <a:rPr lang="zh-CN" altLang="en-US" dirty="0"/>
              <a:t>树的删除</a:t>
            </a:r>
          </a:p>
          <a:p>
            <a:pPr lvl="1"/>
            <a:r>
              <a:rPr lang="zh-CN" altLang="en-US" dirty="0" smtClean="0"/>
              <a:t>示例：删除叶结点</a:t>
            </a:r>
            <a:r>
              <a:rPr lang="en-US" altLang="zh-CN" dirty="0" smtClean="0"/>
              <a:t>50</a:t>
            </a:r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80293" y="1567685"/>
            <a:ext cx="5322436" cy="2265667"/>
            <a:chOff x="839" y="2478"/>
            <a:chExt cx="3629" cy="1637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30" y="2614"/>
              <a:ext cx="3538" cy="1497"/>
              <a:chOff x="2983" y="7479"/>
              <a:chExt cx="5476" cy="1902"/>
            </a:xfrm>
          </p:grpSpPr>
          <p:sp>
            <p:nvSpPr>
              <p:cNvPr id="23" name="Oval 5"/>
              <p:cNvSpPr>
                <a:spLocks noChangeArrowheads="1"/>
              </p:cNvSpPr>
              <p:nvPr/>
            </p:nvSpPr>
            <p:spPr bwMode="auto">
              <a:xfrm>
                <a:off x="5016" y="7943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Oval 6"/>
              <p:cNvSpPr>
                <a:spLocks noChangeArrowheads="1"/>
              </p:cNvSpPr>
              <p:nvPr/>
            </p:nvSpPr>
            <p:spPr bwMode="auto">
              <a:xfrm>
                <a:off x="2983" y="9030"/>
                <a:ext cx="938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4234" y="9030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5329" y="9030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auto">
              <a:xfrm>
                <a:off x="7521" y="9030"/>
                <a:ext cx="938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auto">
              <a:xfrm>
                <a:off x="6425" y="9030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1"/>
              <p:cNvSpPr>
                <a:spLocks/>
              </p:cNvSpPr>
              <p:nvPr/>
            </p:nvSpPr>
            <p:spPr bwMode="auto">
              <a:xfrm>
                <a:off x="5121" y="7479"/>
                <a:ext cx="366" cy="464"/>
              </a:xfrm>
              <a:custGeom>
                <a:avLst/>
                <a:gdLst>
                  <a:gd name="T0" fmla="*/ 0 w 420"/>
                  <a:gd name="T1" fmla="*/ 0 h 533"/>
                  <a:gd name="T2" fmla="*/ 290 w 420"/>
                  <a:gd name="T3" fmla="*/ 160 h 533"/>
                  <a:gd name="T4" fmla="*/ 140 w 420"/>
                  <a:gd name="T5" fmla="*/ 280 h 533"/>
                  <a:gd name="T6" fmla="*/ 420 w 420"/>
                  <a:gd name="T7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0" h="533">
                    <a:moveTo>
                      <a:pt x="0" y="0"/>
                    </a:moveTo>
                    <a:cubicBezTo>
                      <a:pt x="52" y="27"/>
                      <a:pt x="267" y="113"/>
                      <a:pt x="290" y="160"/>
                    </a:cubicBezTo>
                    <a:cubicBezTo>
                      <a:pt x="313" y="207"/>
                      <a:pt x="118" y="218"/>
                      <a:pt x="140" y="280"/>
                    </a:cubicBezTo>
                    <a:cubicBezTo>
                      <a:pt x="162" y="342"/>
                      <a:pt x="362" y="480"/>
                      <a:pt x="420" y="533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Line 12"/>
              <p:cNvSpPr>
                <a:spLocks noChangeShapeType="1"/>
              </p:cNvSpPr>
              <p:nvPr/>
            </p:nvSpPr>
            <p:spPr bwMode="auto">
              <a:xfrm flipH="1">
                <a:off x="4078" y="8079"/>
                <a:ext cx="938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>
                <a:off x="5956" y="8079"/>
                <a:ext cx="938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4"/>
              <p:cNvSpPr>
                <a:spLocks/>
              </p:cNvSpPr>
              <p:nvPr/>
            </p:nvSpPr>
            <p:spPr bwMode="auto">
              <a:xfrm>
                <a:off x="3452" y="8733"/>
                <a:ext cx="313" cy="297"/>
              </a:xfrm>
              <a:custGeom>
                <a:avLst/>
                <a:gdLst>
                  <a:gd name="T0" fmla="*/ 360 w 360"/>
                  <a:gd name="T1" fmla="*/ 0 h 341"/>
                  <a:gd name="T2" fmla="*/ 0 w 360"/>
                  <a:gd name="T3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0" h="341">
                    <a:moveTo>
                      <a:pt x="360" y="0"/>
                    </a:moveTo>
                    <a:lnTo>
                      <a:pt x="0" y="34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5"/>
              <p:cNvSpPr>
                <a:spLocks/>
              </p:cNvSpPr>
              <p:nvPr/>
            </p:nvSpPr>
            <p:spPr bwMode="auto">
              <a:xfrm>
                <a:off x="4365" y="8725"/>
                <a:ext cx="339" cy="305"/>
              </a:xfrm>
              <a:custGeom>
                <a:avLst/>
                <a:gdLst>
                  <a:gd name="T0" fmla="*/ 0 w 390"/>
                  <a:gd name="T1" fmla="*/ 0 h 351"/>
                  <a:gd name="T2" fmla="*/ 390 w 390"/>
                  <a:gd name="T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351">
                    <a:moveTo>
                      <a:pt x="0" y="0"/>
                    </a:moveTo>
                    <a:lnTo>
                      <a:pt x="390" y="35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>
                <a:off x="6896" y="8759"/>
                <a:ext cx="1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5801" y="8717"/>
                <a:ext cx="773" cy="313"/>
              </a:xfrm>
              <a:custGeom>
                <a:avLst/>
                <a:gdLst>
                  <a:gd name="T0" fmla="*/ 889 w 889"/>
                  <a:gd name="T1" fmla="*/ 0 h 361"/>
                  <a:gd name="T2" fmla="*/ 0 w 889"/>
                  <a:gd name="T3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89" h="361">
                    <a:moveTo>
                      <a:pt x="889" y="0"/>
                    </a:moveTo>
                    <a:lnTo>
                      <a:pt x="0" y="36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8"/>
              <p:cNvSpPr>
                <a:spLocks/>
              </p:cNvSpPr>
              <p:nvPr/>
            </p:nvSpPr>
            <p:spPr bwMode="auto">
              <a:xfrm>
                <a:off x="7259" y="8707"/>
                <a:ext cx="731" cy="323"/>
              </a:xfrm>
              <a:custGeom>
                <a:avLst/>
                <a:gdLst>
                  <a:gd name="T0" fmla="*/ 0 w 840"/>
                  <a:gd name="T1" fmla="*/ 0 h 371"/>
                  <a:gd name="T2" fmla="*/ 840 w 840"/>
                  <a:gd name="T3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40" h="371">
                    <a:moveTo>
                      <a:pt x="0" y="0"/>
                    </a:moveTo>
                    <a:lnTo>
                      <a:pt x="840" y="37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3607" y="8487"/>
                <a:ext cx="940" cy="32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6425" y="8487"/>
                <a:ext cx="940" cy="32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2109" y="2478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bt </a:t>
              </a: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2157" y="2841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 </a:t>
              </a: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2403" y="3018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45 </a:t>
              </a: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1247" y="3249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 </a:t>
              </a:r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1493" y="342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24 </a:t>
              </a: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839" y="3703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 </a:t>
              </a: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1150" y="38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636" y="3707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 </a:t>
              </a: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1882" y="3884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37 </a:t>
              </a:r>
            </a:p>
          </p:txBody>
        </p:sp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2338" y="3703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 </a:t>
              </a:r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2584" y="3880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50 </a:t>
              </a: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3768" y="3707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h </a:t>
              </a:r>
            </a:p>
          </p:txBody>
        </p:sp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4014" y="3884"/>
              <a:ext cx="3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100 </a:t>
              </a: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3061" y="3703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 </a:t>
              </a:r>
            </a:p>
          </p:txBody>
        </p:sp>
        <p:sp>
          <p:nvSpPr>
            <p:cNvPr id="20" name="Rectangle 35"/>
            <p:cNvSpPr>
              <a:spLocks noChangeArrowheads="1"/>
            </p:cNvSpPr>
            <p:nvPr/>
          </p:nvSpPr>
          <p:spPr bwMode="auto">
            <a:xfrm>
              <a:off x="3198" y="3880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61   70 </a:t>
              </a: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3062" y="3249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 </a:t>
              </a: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3199" y="34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53   90 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82529" y="3408886"/>
            <a:ext cx="5975350" cy="2455862"/>
            <a:chOff x="930" y="436"/>
            <a:chExt cx="3764" cy="1547"/>
          </a:xfrm>
        </p:grpSpPr>
        <p:grpSp>
          <p:nvGrpSpPr>
            <p:cNvPr id="40" name="Group 39"/>
            <p:cNvGrpSpPr>
              <a:grpSpLocks/>
            </p:cNvGrpSpPr>
            <p:nvPr/>
          </p:nvGrpSpPr>
          <p:grpSpPr bwMode="auto">
            <a:xfrm>
              <a:off x="1020" y="572"/>
              <a:ext cx="3674" cy="1407"/>
              <a:chOff x="2983" y="7479"/>
              <a:chExt cx="5476" cy="1902"/>
            </a:xfrm>
          </p:grpSpPr>
          <p:sp>
            <p:nvSpPr>
              <p:cNvPr id="58" name="Oval 40"/>
              <p:cNvSpPr>
                <a:spLocks noChangeArrowheads="1"/>
              </p:cNvSpPr>
              <p:nvPr/>
            </p:nvSpPr>
            <p:spPr bwMode="auto">
              <a:xfrm>
                <a:off x="5016" y="7943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Oval 41"/>
              <p:cNvSpPr>
                <a:spLocks noChangeArrowheads="1"/>
              </p:cNvSpPr>
              <p:nvPr/>
            </p:nvSpPr>
            <p:spPr bwMode="auto">
              <a:xfrm>
                <a:off x="2983" y="9030"/>
                <a:ext cx="938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Oval 42"/>
              <p:cNvSpPr>
                <a:spLocks noChangeArrowheads="1"/>
              </p:cNvSpPr>
              <p:nvPr/>
            </p:nvSpPr>
            <p:spPr bwMode="auto">
              <a:xfrm>
                <a:off x="4234" y="9030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Oval 43"/>
              <p:cNvSpPr>
                <a:spLocks noChangeArrowheads="1"/>
              </p:cNvSpPr>
              <p:nvPr/>
            </p:nvSpPr>
            <p:spPr bwMode="auto">
              <a:xfrm>
                <a:off x="5329" y="9030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Oval 44"/>
              <p:cNvSpPr>
                <a:spLocks noChangeArrowheads="1"/>
              </p:cNvSpPr>
              <p:nvPr/>
            </p:nvSpPr>
            <p:spPr bwMode="auto">
              <a:xfrm>
                <a:off x="7521" y="9030"/>
                <a:ext cx="938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Oval 45"/>
              <p:cNvSpPr>
                <a:spLocks noChangeArrowheads="1"/>
              </p:cNvSpPr>
              <p:nvPr/>
            </p:nvSpPr>
            <p:spPr bwMode="auto">
              <a:xfrm>
                <a:off x="6425" y="9030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46"/>
              <p:cNvSpPr>
                <a:spLocks/>
              </p:cNvSpPr>
              <p:nvPr/>
            </p:nvSpPr>
            <p:spPr bwMode="auto">
              <a:xfrm>
                <a:off x="5121" y="7479"/>
                <a:ext cx="366" cy="464"/>
              </a:xfrm>
              <a:custGeom>
                <a:avLst/>
                <a:gdLst>
                  <a:gd name="T0" fmla="*/ 0 w 420"/>
                  <a:gd name="T1" fmla="*/ 0 h 533"/>
                  <a:gd name="T2" fmla="*/ 290 w 420"/>
                  <a:gd name="T3" fmla="*/ 160 h 533"/>
                  <a:gd name="T4" fmla="*/ 140 w 420"/>
                  <a:gd name="T5" fmla="*/ 280 h 533"/>
                  <a:gd name="T6" fmla="*/ 420 w 420"/>
                  <a:gd name="T7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0" h="533">
                    <a:moveTo>
                      <a:pt x="0" y="0"/>
                    </a:moveTo>
                    <a:cubicBezTo>
                      <a:pt x="52" y="27"/>
                      <a:pt x="267" y="113"/>
                      <a:pt x="290" y="160"/>
                    </a:cubicBezTo>
                    <a:cubicBezTo>
                      <a:pt x="313" y="207"/>
                      <a:pt x="118" y="218"/>
                      <a:pt x="140" y="280"/>
                    </a:cubicBezTo>
                    <a:cubicBezTo>
                      <a:pt x="162" y="342"/>
                      <a:pt x="362" y="480"/>
                      <a:pt x="420" y="533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Line 47"/>
              <p:cNvSpPr>
                <a:spLocks noChangeShapeType="1"/>
              </p:cNvSpPr>
              <p:nvPr/>
            </p:nvSpPr>
            <p:spPr bwMode="auto">
              <a:xfrm flipH="1">
                <a:off x="4078" y="8079"/>
                <a:ext cx="938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Line 48"/>
              <p:cNvSpPr>
                <a:spLocks noChangeShapeType="1"/>
              </p:cNvSpPr>
              <p:nvPr/>
            </p:nvSpPr>
            <p:spPr bwMode="auto">
              <a:xfrm>
                <a:off x="5956" y="8079"/>
                <a:ext cx="938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49"/>
              <p:cNvSpPr>
                <a:spLocks/>
              </p:cNvSpPr>
              <p:nvPr/>
            </p:nvSpPr>
            <p:spPr bwMode="auto">
              <a:xfrm>
                <a:off x="3452" y="8733"/>
                <a:ext cx="313" cy="297"/>
              </a:xfrm>
              <a:custGeom>
                <a:avLst/>
                <a:gdLst>
                  <a:gd name="T0" fmla="*/ 360 w 360"/>
                  <a:gd name="T1" fmla="*/ 0 h 341"/>
                  <a:gd name="T2" fmla="*/ 0 w 360"/>
                  <a:gd name="T3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0" h="341">
                    <a:moveTo>
                      <a:pt x="360" y="0"/>
                    </a:moveTo>
                    <a:lnTo>
                      <a:pt x="0" y="34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50"/>
              <p:cNvSpPr>
                <a:spLocks/>
              </p:cNvSpPr>
              <p:nvPr/>
            </p:nvSpPr>
            <p:spPr bwMode="auto">
              <a:xfrm>
                <a:off x="4365" y="8725"/>
                <a:ext cx="339" cy="305"/>
              </a:xfrm>
              <a:custGeom>
                <a:avLst/>
                <a:gdLst>
                  <a:gd name="T0" fmla="*/ 0 w 390"/>
                  <a:gd name="T1" fmla="*/ 0 h 351"/>
                  <a:gd name="T2" fmla="*/ 390 w 390"/>
                  <a:gd name="T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351">
                    <a:moveTo>
                      <a:pt x="0" y="0"/>
                    </a:moveTo>
                    <a:lnTo>
                      <a:pt x="390" y="35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Line 51"/>
              <p:cNvSpPr>
                <a:spLocks noChangeShapeType="1"/>
              </p:cNvSpPr>
              <p:nvPr/>
            </p:nvSpPr>
            <p:spPr bwMode="auto">
              <a:xfrm>
                <a:off x="6896" y="8759"/>
                <a:ext cx="1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52"/>
              <p:cNvSpPr>
                <a:spLocks/>
              </p:cNvSpPr>
              <p:nvPr/>
            </p:nvSpPr>
            <p:spPr bwMode="auto">
              <a:xfrm>
                <a:off x="5801" y="8717"/>
                <a:ext cx="773" cy="313"/>
              </a:xfrm>
              <a:custGeom>
                <a:avLst/>
                <a:gdLst>
                  <a:gd name="T0" fmla="*/ 889 w 889"/>
                  <a:gd name="T1" fmla="*/ 0 h 361"/>
                  <a:gd name="T2" fmla="*/ 0 w 889"/>
                  <a:gd name="T3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89" h="361">
                    <a:moveTo>
                      <a:pt x="889" y="0"/>
                    </a:moveTo>
                    <a:lnTo>
                      <a:pt x="0" y="36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53"/>
              <p:cNvSpPr>
                <a:spLocks/>
              </p:cNvSpPr>
              <p:nvPr/>
            </p:nvSpPr>
            <p:spPr bwMode="auto">
              <a:xfrm>
                <a:off x="7259" y="8707"/>
                <a:ext cx="731" cy="323"/>
              </a:xfrm>
              <a:custGeom>
                <a:avLst/>
                <a:gdLst>
                  <a:gd name="T0" fmla="*/ 0 w 840"/>
                  <a:gd name="T1" fmla="*/ 0 h 371"/>
                  <a:gd name="T2" fmla="*/ 840 w 840"/>
                  <a:gd name="T3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40" h="371">
                    <a:moveTo>
                      <a:pt x="0" y="0"/>
                    </a:moveTo>
                    <a:lnTo>
                      <a:pt x="840" y="37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Oval 54"/>
              <p:cNvSpPr>
                <a:spLocks noChangeArrowheads="1"/>
              </p:cNvSpPr>
              <p:nvPr/>
            </p:nvSpPr>
            <p:spPr bwMode="auto">
              <a:xfrm>
                <a:off x="3607" y="8487"/>
                <a:ext cx="940" cy="32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Oval 55"/>
              <p:cNvSpPr>
                <a:spLocks noChangeArrowheads="1"/>
              </p:cNvSpPr>
              <p:nvPr/>
            </p:nvSpPr>
            <p:spPr bwMode="auto">
              <a:xfrm>
                <a:off x="6425" y="8487"/>
                <a:ext cx="940" cy="32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2154" y="436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bt </a:t>
              </a:r>
            </a:p>
          </p:txBody>
        </p:sp>
        <p:sp>
          <p:nvSpPr>
            <p:cNvPr id="42" name="Rectangle 57"/>
            <p:cNvSpPr>
              <a:spLocks noChangeArrowheads="1"/>
            </p:cNvSpPr>
            <p:nvPr/>
          </p:nvSpPr>
          <p:spPr bwMode="auto">
            <a:xfrm>
              <a:off x="2562" y="93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45</a:t>
              </a:r>
            </a:p>
          </p:txBody>
        </p:sp>
        <p:sp>
          <p:nvSpPr>
            <p:cNvPr id="43" name="Rectangle 58"/>
            <p:cNvSpPr>
              <a:spLocks noChangeArrowheads="1"/>
            </p:cNvSpPr>
            <p:nvPr/>
          </p:nvSpPr>
          <p:spPr bwMode="auto">
            <a:xfrm>
              <a:off x="2288" y="795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 </a:t>
              </a:r>
            </a:p>
          </p:txBody>
        </p:sp>
        <p:sp>
          <p:nvSpPr>
            <p:cNvPr id="44" name="Rectangle 59"/>
            <p:cNvSpPr>
              <a:spLocks noChangeArrowheads="1"/>
            </p:cNvSpPr>
            <p:nvPr/>
          </p:nvSpPr>
          <p:spPr bwMode="auto">
            <a:xfrm>
              <a:off x="1378" y="1162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 </a:t>
              </a:r>
            </a:p>
          </p:txBody>
        </p:sp>
        <p:sp>
          <p:nvSpPr>
            <p:cNvPr id="45" name="Rectangle 60"/>
            <p:cNvSpPr>
              <a:spLocks noChangeArrowheads="1"/>
            </p:cNvSpPr>
            <p:nvPr/>
          </p:nvSpPr>
          <p:spPr bwMode="auto">
            <a:xfrm>
              <a:off x="1624" y="1339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24 </a:t>
              </a:r>
            </a:p>
          </p:txBody>
        </p:sp>
        <p:sp>
          <p:nvSpPr>
            <p:cNvPr id="46" name="Rectangle 61"/>
            <p:cNvSpPr>
              <a:spLocks noChangeArrowheads="1"/>
            </p:cNvSpPr>
            <p:nvPr/>
          </p:nvSpPr>
          <p:spPr bwMode="auto">
            <a:xfrm>
              <a:off x="930" y="1570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 </a:t>
              </a:r>
            </a:p>
          </p:txBody>
        </p:sp>
        <p:sp>
          <p:nvSpPr>
            <p:cNvPr id="47" name="Rectangle 62"/>
            <p:cNvSpPr>
              <a:spLocks noChangeArrowheads="1"/>
            </p:cNvSpPr>
            <p:nvPr/>
          </p:nvSpPr>
          <p:spPr bwMode="auto">
            <a:xfrm>
              <a:off x="1241" y="174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48" name="Rectangle 63"/>
            <p:cNvSpPr>
              <a:spLocks noChangeArrowheads="1"/>
            </p:cNvSpPr>
            <p:nvPr/>
          </p:nvSpPr>
          <p:spPr bwMode="auto">
            <a:xfrm>
              <a:off x="1767" y="1574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 </a:t>
              </a:r>
            </a:p>
          </p:txBody>
        </p:sp>
        <p:sp>
          <p:nvSpPr>
            <p:cNvPr id="49" name="Rectangle 64"/>
            <p:cNvSpPr>
              <a:spLocks noChangeArrowheads="1"/>
            </p:cNvSpPr>
            <p:nvPr/>
          </p:nvSpPr>
          <p:spPr bwMode="auto">
            <a:xfrm>
              <a:off x="2013" y="1751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37 </a:t>
              </a:r>
            </a:p>
          </p:txBody>
        </p:sp>
        <p:sp>
          <p:nvSpPr>
            <p:cNvPr id="50" name="Rectangle 65"/>
            <p:cNvSpPr>
              <a:spLocks noChangeArrowheads="1"/>
            </p:cNvSpPr>
            <p:nvPr/>
          </p:nvSpPr>
          <p:spPr bwMode="auto">
            <a:xfrm>
              <a:off x="2499" y="1570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 </a:t>
              </a:r>
            </a:p>
          </p:txBody>
        </p:sp>
        <p:sp>
          <p:nvSpPr>
            <p:cNvPr id="51" name="Rectangle 66"/>
            <p:cNvSpPr>
              <a:spLocks noChangeArrowheads="1"/>
            </p:cNvSpPr>
            <p:nvPr/>
          </p:nvSpPr>
          <p:spPr bwMode="auto">
            <a:xfrm>
              <a:off x="2765" y="1747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53 </a:t>
              </a:r>
            </a:p>
          </p:txBody>
        </p:sp>
        <p:sp>
          <p:nvSpPr>
            <p:cNvPr id="52" name="Rectangle 67"/>
            <p:cNvSpPr>
              <a:spLocks noChangeArrowheads="1"/>
            </p:cNvSpPr>
            <p:nvPr/>
          </p:nvSpPr>
          <p:spPr bwMode="auto">
            <a:xfrm>
              <a:off x="3923" y="1616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h </a:t>
              </a:r>
            </a:p>
          </p:txBody>
        </p:sp>
        <p:sp>
          <p:nvSpPr>
            <p:cNvPr id="53" name="Rectangle 68"/>
            <p:cNvSpPr>
              <a:spLocks noChangeArrowheads="1"/>
            </p:cNvSpPr>
            <p:nvPr/>
          </p:nvSpPr>
          <p:spPr bwMode="auto">
            <a:xfrm>
              <a:off x="4236" y="1748"/>
              <a:ext cx="3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100 </a:t>
              </a:r>
            </a:p>
          </p:txBody>
        </p:sp>
        <p:sp>
          <p:nvSpPr>
            <p:cNvPr id="54" name="Rectangle 69"/>
            <p:cNvSpPr>
              <a:spLocks noChangeArrowheads="1"/>
            </p:cNvSpPr>
            <p:nvPr/>
          </p:nvSpPr>
          <p:spPr bwMode="auto">
            <a:xfrm>
              <a:off x="3200" y="1570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 </a:t>
              </a:r>
            </a:p>
          </p:txBody>
        </p:sp>
        <p:sp>
          <p:nvSpPr>
            <p:cNvPr id="55" name="Rectangle 70"/>
            <p:cNvSpPr>
              <a:spLocks noChangeArrowheads="1"/>
            </p:cNvSpPr>
            <p:nvPr/>
          </p:nvSpPr>
          <p:spPr bwMode="auto">
            <a:xfrm>
              <a:off x="3491" y="1752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70 </a:t>
              </a:r>
            </a:p>
          </p:txBody>
        </p:sp>
        <p:sp>
          <p:nvSpPr>
            <p:cNvPr id="56" name="Rectangle 71"/>
            <p:cNvSpPr>
              <a:spLocks noChangeArrowheads="1"/>
            </p:cNvSpPr>
            <p:nvPr/>
          </p:nvSpPr>
          <p:spPr bwMode="auto">
            <a:xfrm>
              <a:off x="3208" y="1203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 </a:t>
              </a:r>
            </a:p>
          </p:txBody>
        </p:sp>
        <p:sp>
          <p:nvSpPr>
            <p:cNvPr id="57" name="Rectangle 72"/>
            <p:cNvSpPr>
              <a:spLocks noChangeArrowheads="1"/>
            </p:cNvSpPr>
            <p:nvPr/>
          </p:nvSpPr>
          <p:spPr bwMode="auto">
            <a:xfrm>
              <a:off x="3379" y="1339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61   90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196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B-</a:t>
            </a:r>
            <a:r>
              <a:rPr lang="zh-CN" altLang="en-US" dirty="0"/>
              <a:t>树的删除</a:t>
            </a:r>
          </a:p>
          <a:p>
            <a:pPr lvl="1"/>
            <a:r>
              <a:rPr lang="zh-CN" altLang="en-US" dirty="0"/>
              <a:t>示例：删除叶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24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73955" y="2469907"/>
            <a:ext cx="7488237" cy="2770188"/>
            <a:chOff x="477" y="1132"/>
            <a:chExt cx="4717" cy="1745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2353" y="1132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18  33</a:t>
              </a: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1108" y="1423"/>
              <a:ext cx="1375" cy="526"/>
            </a:xfrm>
            <a:custGeom>
              <a:avLst/>
              <a:gdLst>
                <a:gd name="T0" fmla="*/ 1375 w 1551"/>
                <a:gd name="T1" fmla="*/ 0 h 471"/>
                <a:gd name="T2" fmla="*/ 0 w 1551"/>
                <a:gd name="T3" fmla="*/ 526 h 4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51" h="471">
                  <a:moveTo>
                    <a:pt x="1551" y="0"/>
                  </a:moveTo>
                  <a:lnTo>
                    <a:pt x="0" y="471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99" y="1417"/>
              <a:ext cx="0" cy="523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962" y="1425"/>
              <a:ext cx="1307" cy="501"/>
            </a:xfrm>
            <a:custGeom>
              <a:avLst/>
              <a:gdLst>
                <a:gd name="T0" fmla="*/ 0 w 1440"/>
                <a:gd name="T1" fmla="*/ 0 h 432"/>
                <a:gd name="T2" fmla="*/ 1307 w 1440"/>
                <a:gd name="T3" fmla="*/ 501 h 4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40" h="432">
                  <a:moveTo>
                    <a:pt x="0" y="0"/>
                  </a:moveTo>
                  <a:lnTo>
                    <a:pt x="1440" y="43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54" y="2239"/>
              <a:ext cx="218" cy="335"/>
            </a:xfrm>
            <a:custGeom>
              <a:avLst/>
              <a:gdLst>
                <a:gd name="T0" fmla="*/ 218 w 246"/>
                <a:gd name="T1" fmla="*/ 0 h 300"/>
                <a:gd name="T2" fmla="*/ 0 w 246"/>
                <a:gd name="T3" fmla="*/ 335 h 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026" y="2235"/>
              <a:ext cx="210" cy="314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171" y="2245"/>
              <a:ext cx="227" cy="340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698" y="2244"/>
              <a:ext cx="0" cy="348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967" y="2239"/>
              <a:ext cx="242" cy="367"/>
            </a:xfrm>
            <a:custGeom>
              <a:avLst/>
              <a:gdLst>
                <a:gd name="T0" fmla="*/ 0 w 285"/>
                <a:gd name="T1" fmla="*/ 0 h 285"/>
                <a:gd name="T2" fmla="*/ 242 w 285"/>
                <a:gd name="T3" fmla="*/ 367 h 2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5" h="285">
                  <a:moveTo>
                    <a:pt x="0" y="0"/>
                  </a:moveTo>
                  <a:lnTo>
                    <a:pt x="285" y="285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107" y="2244"/>
              <a:ext cx="220" cy="348"/>
            </a:xfrm>
            <a:custGeom>
              <a:avLst/>
              <a:gdLst>
                <a:gd name="T0" fmla="*/ 220 w 248"/>
                <a:gd name="T1" fmla="*/ 0 h 312"/>
                <a:gd name="T2" fmla="*/ 0 w 248"/>
                <a:gd name="T3" fmla="*/ 348 h 3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8" h="312">
                  <a:moveTo>
                    <a:pt x="248" y="0"/>
                  </a:moveTo>
                  <a:lnTo>
                    <a:pt x="0" y="31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513" y="2244"/>
              <a:ext cx="219" cy="348"/>
            </a:xfrm>
            <a:custGeom>
              <a:avLst/>
              <a:gdLst>
                <a:gd name="T0" fmla="*/ 0 w 247"/>
                <a:gd name="T1" fmla="*/ 0 h 312"/>
                <a:gd name="T2" fmla="*/ 219 w 247"/>
                <a:gd name="T3" fmla="*/ 348 h 3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7" h="312">
                  <a:moveTo>
                    <a:pt x="0" y="0"/>
                  </a:moveTo>
                  <a:lnTo>
                    <a:pt x="247" y="31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>
              <a:off x="773" y="1939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2349" y="1946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23  30</a:t>
              </a:r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>
              <a:off x="4232" y="1939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477" y="2565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>
              <a:off x="1030" y="2565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1710" y="2572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20  21</a:t>
              </a:r>
            </a:p>
          </p:txBody>
        </p:sp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2512" y="2572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>
              <a:off x="3002" y="2574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>
              <a:off x="3635" y="2582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45  47</a:t>
              </a:r>
            </a:p>
          </p:txBody>
        </p:sp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4514" y="2563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50  52</a:t>
              </a:r>
            </a:p>
          </p:txBody>
        </p:sp>
      </p:grp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3779912" y="4752950"/>
            <a:ext cx="538162" cy="47625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1600" smtClean="0">
              <a:solidFill>
                <a:srgbClr val="0000CC"/>
              </a:solidFill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49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B-</a:t>
            </a:r>
            <a:r>
              <a:rPr lang="zh-CN" altLang="en-US" dirty="0"/>
              <a:t>树的删除</a:t>
            </a:r>
          </a:p>
          <a:p>
            <a:pPr lvl="1"/>
            <a:r>
              <a:rPr lang="zh-CN" altLang="en-US" dirty="0"/>
              <a:t>示例：删除叶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24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3733800" y="2297113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18  33</a:t>
            </a:r>
          </a:p>
        </p:txBody>
      </p:sp>
      <p:sp>
        <p:nvSpPr>
          <p:cNvPr id="29" name="Freeform 3"/>
          <p:cNvSpPr>
            <a:spLocks/>
          </p:cNvSpPr>
          <p:nvPr/>
        </p:nvSpPr>
        <p:spPr bwMode="auto">
          <a:xfrm>
            <a:off x="1757363" y="2759075"/>
            <a:ext cx="2182812" cy="835025"/>
          </a:xfrm>
          <a:custGeom>
            <a:avLst/>
            <a:gdLst>
              <a:gd name="T0" fmla="*/ 2182812 w 1551"/>
              <a:gd name="T1" fmla="*/ 0 h 471"/>
              <a:gd name="T2" fmla="*/ 0 w 1551"/>
              <a:gd name="T3" fmla="*/ 835025 h 47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Line 4"/>
          <p:cNvSpPr>
            <a:spLocks noChangeShapeType="1"/>
          </p:cNvSpPr>
          <p:nvPr/>
        </p:nvSpPr>
        <p:spPr bwMode="auto">
          <a:xfrm>
            <a:off x="4283075" y="2749550"/>
            <a:ext cx="0" cy="830263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4700588" y="2762250"/>
            <a:ext cx="2074862" cy="795338"/>
          </a:xfrm>
          <a:custGeom>
            <a:avLst/>
            <a:gdLst>
              <a:gd name="T0" fmla="*/ 0 w 1440"/>
              <a:gd name="T1" fmla="*/ 0 h 432"/>
              <a:gd name="T2" fmla="*/ 2074862 w 1440"/>
              <a:gd name="T3" fmla="*/ 795338 h 4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0" h="432">
                <a:moveTo>
                  <a:pt x="0" y="0"/>
                </a:moveTo>
                <a:lnTo>
                  <a:pt x="1440" y="43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1036638" y="4054475"/>
            <a:ext cx="346075" cy="531813"/>
          </a:xfrm>
          <a:custGeom>
            <a:avLst/>
            <a:gdLst>
              <a:gd name="T0" fmla="*/ 346075 w 246"/>
              <a:gd name="T1" fmla="*/ 0 h 300"/>
              <a:gd name="T2" fmla="*/ 0 w 246"/>
              <a:gd name="T3" fmla="*/ 531813 h 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1627188" y="4048125"/>
            <a:ext cx="333375" cy="498475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444875" y="4064000"/>
            <a:ext cx="360363" cy="539750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4281488" y="4062413"/>
            <a:ext cx="0" cy="552450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Freeform 10"/>
          <p:cNvSpPr>
            <a:spLocks/>
          </p:cNvSpPr>
          <p:nvPr/>
        </p:nvSpPr>
        <p:spPr bwMode="auto">
          <a:xfrm>
            <a:off x="4708525" y="4054475"/>
            <a:ext cx="384175" cy="582613"/>
          </a:xfrm>
          <a:custGeom>
            <a:avLst/>
            <a:gdLst>
              <a:gd name="T0" fmla="*/ 0 w 285"/>
              <a:gd name="T1" fmla="*/ 0 h 285"/>
              <a:gd name="T2" fmla="*/ 384175 w 285"/>
              <a:gd name="T3" fmla="*/ 582613 h 2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5" h="285">
                <a:moveTo>
                  <a:pt x="0" y="0"/>
                </a:moveTo>
                <a:lnTo>
                  <a:pt x="285" y="285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Freeform 11"/>
          <p:cNvSpPr>
            <a:spLocks/>
          </p:cNvSpPr>
          <p:nvPr/>
        </p:nvSpPr>
        <p:spPr bwMode="auto">
          <a:xfrm>
            <a:off x="6518275" y="4062413"/>
            <a:ext cx="349250" cy="552450"/>
          </a:xfrm>
          <a:custGeom>
            <a:avLst/>
            <a:gdLst>
              <a:gd name="T0" fmla="*/ 349250 w 248"/>
              <a:gd name="T1" fmla="*/ 0 h 312"/>
              <a:gd name="T2" fmla="*/ 0 w 248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8" h="312">
                <a:moveTo>
                  <a:pt x="248" y="0"/>
                </a:moveTo>
                <a:lnTo>
                  <a:pt x="0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Freeform 12"/>
          <p:cNvSpPr>
            <a:spLocks/>
          </p:cNvSpPr>
          <p:nvPr/>
        </p:nvSpPr>
        <p:spPr bwMode="auto">
          <a:xfrm>
            <a:off x="7162800" y="4062413"/>
            <a:ext cx="347663" cy="552450"/>
          </a:xfrm>
          <a:custGeom>
            <a:avLst/>
            <a:gdLst>
              <a:gd name="T0" fmla="*/ 0 w 247"/>
              <a:gd name="T1" fmla="*/ 0 h 312"/>
              <a:gd name="T2" fmla="*/ 347663 w 247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7" h="312">
                <a:moveTo>
                  <a:pt x="0" y="0"/>
                </a:moveTo>
                <a:lnTo>
                  <a:pt x="247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1225550" y="3578225"/>
            <a:ext cx="576263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12</a:t>
            </a:r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3727450" y="3589338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21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 30</a:t>
            </a:r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6716713" y="3578225"/>
            <a:ext cx="576262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48</a:t>
            </a:r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755650" y="4572000"/>
            <a:ext cx="576263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10</a:t>
            </a:r>
          </a:p>
        </p:txBody>
      </p:sp>
      <p:sp>
        <p:nvSpPr>
          <p:cNvPr id="43" name="AutoShape 17"/>
          <p:cNvSpPr>
            <a:spLocks noChangeArrowheads="1"/>
          </p:cNvSpPr>
          <p:nvPr/>
        </p:nvSpPr>
        <p:spPr bwMode="auto">
          <a:xfrm>
            <a:off x="1633538" y="4572000"/>
            <a:ext cx="576262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3221038" y="4583113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20</a:t>
            </a:r>
          </a:p>
        </p:txBody>
      </p:sp>
      <p:sp>
        <p:nvSpPr>
          <p:cNvPr id="45" name="AutoShape 19"/>
          <p:cNvSpPr>
            <a:spLocks noChangeArrowheads="1"/>
          </p:cNvSpPr>
          <p:nvPr/>
        </p:nvSpPr>
        <p:spPr bwMode="auto">
          <a:xfrm>
            <a:off x="3986213" y="4583113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23</a:t>
            </a:r>
          </a:p>
        </p:txBody>
      </p:sp>
      <p:sp>
        <p:nvSpPr>
          <p:cNvPr id="46" name="AutoShape 20"/>
          <p:cNvSpPr>
            <a:spLocks noChangeArrowheads="1"/>
          </p:cNvSpPr>
          <p:nvPr/>
        </p:nvSpPr>
        <p:spPr bwMode="auto">
          <a:xfrm>
            <a:off x="4764088" y="4586288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31</a:t>
            </a:r>
          </a:p>
        </p:txBody>
      </p:sp>
      <p:sp>
        <p:nvSpPr>
          <p:cNvPr id="47" name="AutoShape 21"/>
          <p:cNvSpPr>
            <a:spLocks noChangeArrowheads="1"/>
          </p:cNvSpPr>
          <p:nvPr/>
        </p:nvSpPr>
        <p:spPr bwMode="auto">
          <a:xfrm>
            <a:off x="5768975" y="4598988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45  47</a:t>
            </a:r>
          </a:p>
        </p:txBody>
      </p:sp>
      <p:sp>
        <p:nvSpPr>
          <p:cNvPr id="48" name="AutoShape 22"/>
          <p:cNvSpPr>
            <a:spLocks noChangeArrowheads="1"/>
          </p:cNvSpPr>
          <p:nvPr/>
        </p:nvSpPr>
        <p:spPr bwMode="auto">
          <a:xfrm>
            <a:off x="7164388" y="4568825"/>
            <a:ext cx="1079500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50  52</a:t>
            </a:r>
          </a:p>
        </p:txBody>
      </p: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485775" y="5549900"/>
            <a:ext cx="8231188" cy="974725"/>
          </a:xfrm>
          <a:prstGeom prst="rect">
            <a:avLst/>
          </a:prstGeom>
          <a:noFill/>
          <a:ln w="28575">
            <a:solidFill>
              <a:srgbClr val="BBE0E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</a:rPr>
              <a:t>解决方法：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向兄弟结点借一个记录，同时修改双亲结点的记录。 </a:t>
            </a:r>
          </a:p>
        </p:txBody>
      </p:sp>
    </p:spTree>
    <p:extLst>
      <p:ext uri="{BB962C8B-B14F-4D97-AF65-F5344CB8AC3E}">
        <p14:creationId xmlns:p14="http://schemas.microsoft.com/office/powerpoint/2010/main" val="36965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B-</a:t>
            </a:r>
            <a:r>
              <a:rPr lang="zh-CN" altLang="en-US" dirty="0"/>
              <a:t>树的叶结点上删除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第三种情况：</a:t>
            </a:r>
            <a:r>
              <a:rPr lang="zh-CN" altLang="en-US" dirty="0" smtClean="0">
                <a:solidFill>
                  <a:srgbClr val="FF0000"/>
                </a:solidFill>
              </a:rPr>
              <a:t>兄弟结点不够借，合并结点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95536" y="2276872"/>
            <a:ext cx="8570913" cy="2678113"/>
            <a:chOff x="352" y="2538"/>
            <a:chExt cx="5399" cy="1687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52" y="2538"/>
              <a:ext cx="5399" cy="1687"/>
              <a:chOff x="352" y="2493"/>
              <a:chExt cx="5399" cy="1687"/>
            </a:xfrm>
          </p:grpSpPr>
          <p:sp>
            <p:nvSpPr>
              <p:cNvPr id="7" name="Rectangle 15"/>
              <p:cNvSpPr>
                <a:spLocks noChangeArrowheads="1"/>
              </p:cNvSpPr>
              <p:nvPr/>
            </p:nvSpPr>
            <p:spPr bwMode="auto">
              <a:xfrm>
                <a:off x="352" y="2493"/>
                <a:ext cx="5399" cy="16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2667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被删关键字所在结点和其相邻的兄弟结点中的关键字数目均</a:t>
                </a:r>
                <a:endPara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2667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等于         －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。假设该结点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有右兄弟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，且其右兄弟结点地址</a:t>
                </a:r>
                <a:endPara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2667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由双亲结点中的指针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</a:t>
                </a:r>
                <a:r>
                  <a:rPr kumimoji="0" lang="en-US" altLang="zh-CN" sz="2400" b="1" i="0" u="none" strike="noStrike" kern="0" cap="none" spc="0" normalizeH="0" baseline="-3000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所指，则在删去关键字之后，它所在</a:t>
                </a:r>
                <a:endPara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2667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结点中剩余的关键字和指针，加上双亲结点中的关键字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K</a:t>
                </a:r>
                <a:r>
                  <a:rPr kumimoji="0" lang="en-US" altLang="zh-CN" sz="2400" b="1" i="0" u="none" strike="noStrike" kern="0" cap="none" spc="0" normalizeH="0" baseline="-3000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一</a:t>
                </a:r>
                <a:endPara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2667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起，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合并到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A</a:t>
                </a:r>
                <a:r>
                  <a:rPr kumimoji="0" lang="en-US" altLang="zh-CN" sz="2400" b="1" i="0" u="none" strike="noStrike" kern="0" cap="none" spc="0" normalizeH="0" baseline="-3000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i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所指兄弟结点中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(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若没有右兄弟，则合并至左兄</a:t>
                </a:r>
                <a:endPara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2667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弟结点中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)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。如果因此使双亲结点中的关键字数目小于         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-</a:t>
                </a:r>
              </a:p>
              <a:p>
                <a:pPr marL="0" marR="0" lvl="0" indent="2667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，则依次类推作相应处理。</a:t>
                </a:r>
              </a:p>
            </p:txBody>
          </p:sp>
          <p:graphicFrame>
            <p:nvGraphicFramePr>
              <p:cNvPr id="8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5890655"/>
                  </p:ext>
                </p:extLst>
              </p:nvPr>
            </p:nvGraphicFramePr>
            <p:xfrm>
              <a:off x="998" y="2760"/>
              <a:ext cx="390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6" name="公式" r:id="rId3" imgW="431613" imgH="228501" progId="Equation.3">
                      <p:embed/>
                    </p:oleObj>
                  </mc:Choice>
                  <mc:Fallback>
                    <p:oleObj name="公式" r:id="rId3" imgW="431613" imgH="228501" progId="Equation.3">
                      <p:embed/>
                      <p:pic>
                        <p:nvPicPr>
                          <p:cNvPr id="0" name="Picture 2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8" y="2760"/>
                            <a:ext cx="390" cy="2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3716931"/>
                </p:ext>
              </p:extLst>
            </p:nvPr>
          </p:nvGraphicFramePr>
          <p:xfrm>
            <a:off x="5088" y="3757"/>
            <a:ext cx="39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7" name="公式" r:id="rId5" imgW="431613" imgH="228501" progId="Equation.3">
                    <p:embed/>
                  </p:oleObj>
                </mc:Choice>
                <mc:Fallback>
                  <p:oleObj name="公式" r:id="rId5" imgW="431613" imgH="228501" progId="Equation.3">
                    <p:embed/>
                    <p:pic>
                      <p:nvPicPr>
                        <p:cNvPr id="0" name="Picture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757"/>
                          <a:ext cx="390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9649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B-</a:t>
            </a:r>
            <a:r>
              <a:rPr lang="zh-CN" altLang="en-US" dirty="0"/>
              <a:t>树的删除</a:t>
            </a:r>
          </a:p>
          <a:p>
            <a:pPr lvl="1"/>
            <a:r>
              <a:rPr lang="zh-CN" altLang="en-US" dirty="0" smtClean="0"/>
              <a:t>示例：</a:t>
            </a:r>
            <a:r>
              <a:rPr lang="zh-CN" altLang="en-US" dirty="0"/>
              <a:t>删除叶结点</a:t>
            </a:r>
            <a:r>
              <a:rPr lang="en-US" altLang="zh-CN" dirty="0" smtClean="0"/>
              <a:t>23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897329" y="2276872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18  33</a:t>
            </a: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920892" y="2738834"/>
            <a:ext cx="2182812" cy="835025"/>
          </a:xfrm>
          <a:custGeom>
            <a:avLst/>
            <a:gdLst>
              <a:gd name="T0" fmla="*/ 2182812 w 1551"/>
              <a:gd name="T1" fmla="*/ 0 h 471"/>
              <a:gd name="T2" fmla="*/ 0 w 1551"/>
              <a:gd name="T3" fmla="*/ 835025 h 47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446604" y="2729309"/>
            <a:ext cx="0" cy="830263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864117" y="2742009"/>
            <a:ext cx="2074862" cy="795338"/>
          </a:xfrm>
          <a:custGeom>
            <a:avLst/>
            <a:gdLst>
              <a:gd name="T0" fmla="*/ 0 w 1440"/>
              <a:gd name="T1" fmla="*/ 0 h 432"/>
              <a:gd name="T2" fmla="*/ 2074862 w 1440"/>
              <a:gd name="T3" fmla="*/ 795338 h 4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0" h="432">
                <a:moveTo>
                  <a:pt x="0" y="0"/>
                </a:moveTo>
                <a:lnTo>
                  <a:pt x="1440" y="43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200167" y="4034234"/>
            <a:ext cx="346075" cy="531813"/>
          </a:xfrm>
          <a:custGeom>
            <a:avLst/>
            <a:gdLst>
              <a:gd name="T0" fmla="*/ 346075 w 246"/>
              <a:gd name="T1" fmla="*/ 0 h 300"/>
              <a:gd name="T2" fmla="*/ 0 w 246"/>
              <a:gd name="T3" fmla="*/ 531813 h 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790717" y="4027884"/>
            <a:ext cx="333375" cy="498475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3608404" y="4043759"/>
            <a:ext cx="360363" cy="539750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445017" y="4042172"/>
            <a:ext cx="0" cy="552450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4872054" y="4034234"/>
            <a:ext cx="384175" cy="582613"/>
          </a:xfrm>
          <a:custGeom>
            <a:avLst/>
            <a:gdLst>
              <a:gd name="T0" fmla="*/ 0 w 285"/>
              <a:gd name="T1" fmla="*/ 0 h 285"/>
              <a:gd name="T2" fmla="*/ 384175 w 285"/>
              <a:gd name="T3" fmla="*/ 582613 h 2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5" h="285">
                <a:moveTo>
                  <a:pt x="0" y="0"/>
                </a:moveTo>
                <a:lnTo>
                  <a:pt x="285" y="285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6681804" y="4042172"/>
            <a:ext cx="349250" cy="552450"/>
          </a:xfrm>
          <a:custGeom>
            <a:avLst/>
            <a:gdLst>
              <a:gd name="T0" fmla="*/ 349250 w 248"/>
              <a:gd name="T1" fmla="*/ 0 h 312"/>
              <a:gd name="T2" fmla="*/ 0 w 248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8" h="312">
                <a:moveTo>
                  <a:pt x="248" y="0"/>
                </a:moveTo>
                <a:lnTo>
                  <a:pt x="0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7326329" y="4042172"/>
            <a:ext cx="347663" cy="552450"/>
          </a:xfrm>
          <a:custGeom>
            <a:avLst/>
            <a:gdLst>
              <a:gd name="T0" fmla="*/ 0 w 247"/>
              <a:gd name="T1" fmla="*/ 0 h 312"/>
              <a:gd name="T2" fmla="*/ 347663 w 247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7" h="312">
                <a:moveTo>
                  <a:pt x="0" y="0"/>
                </a:moveTo>
                <a:lnTo>
                  <a:pt x="247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1389079" y="3557984"/>
            <a:ext cx="576263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12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3890979" y="3569097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21  30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6880242" y="3557984"/>
            <a:ext cx="576262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48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919179" y="4551759"/>
            <a:ext cx="576263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10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1797067" y="4551759"/>
            <a:ext cx="576262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384567" y="4562872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20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149742" y="4562872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23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4927617" y="4566047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31</a:t>
            </a: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5932504" y="4578747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45  47</a:t>
            </a: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7327917" y="4548584"/>
            <a:ext cx="1079500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50  52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517276" y="5280967"/>
            <a:ext cx="8231188" cy="974725"/>
          </a:xfrm>
          <a:prstGeom prst="rect">
            <a:avLst/>
          </a:prstGeom>
          <a:noFill/>
          <a:ln w="28575">
            <a:solidFill>
              <a:srgbClr val="BBE0E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</a:rPr>
              <a:t>解决方法：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兄弟结点不够借，需要合并相邻结点，并影响双亲结点。</a:t>
            </a:r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4149742" y="4578747"/>
            <a:ext cx="538162" cy="47625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1600" smtClean="0">
              <a:solidFill>
                <a:srgbClr val="0000CC"/>
              </a:solidFill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81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B-</a:t>
            </a:r>
            <a:r>
              <a:rPr lang="zh-CN" altLang="en-US" dirty="0"/>
              <a:t>树的删除</a:t>
            </a:r>
          </a:p>
          <a:p>
            <a:pPr lvl="1"/>
            <a:r>
              <a:rPr lang="zh-CN" altLang="en-US" dirty="0" smtClean="0"/>
              <a:t>示例：</a:t>
            </a:r>
            <a:r>
              <a:rPr lang="zh-CN" altLang="en-US" dirty="0"/>
              <a:t>删除叶结点</a:t>
            </a:r>
            <a:r>
              <a:rPr lang="en-US" altLang="zh-CN" dirty="0" smtClean="0"/>
              <a:t>23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733800" y="2297113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18  33</a:t>
            </a: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757363" y="2759075"/>
            <a:ext cx="2182812" cy="835025"/>
          </a:xfrm>
          <a:custGeom>
            <a:avLst/>
            <a:gdLst>
              <a:gd name="T0" fmla="*/ 2182812 w 1551"/>
              <a:gd name="T1" fmla="*/ 0 h 471"/>
              <a:gd name="T2" fmla="*/ 0 w 1551"/>
              <a:gd name="T3" fmla="*/ 835025 h 47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283075" y="2749550"/>
            <a:ext cx="0" cy="830263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700588" y="2762250"/>
            <a:ext cx="2074862" cy="795338"/>
          </a:xfrm>
          <a:custGeom>
            <a:avLst/>
            <a:gdLst>
              <a:gd name="T0" fmla="*/ 0 w 1440"/>
              <a:gd name="T1" fmla="*/ 0 h 432"/>
              <a:gd name="T2" fmla="*/ 2074862 w 1440"/>
              <a:gd name="T3" fmla="*/ 795338 h 4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0" h="432">
                <a:moveTo>
                  <a:pt x="0" y="0"/>
                </a:moveTo>
                <a:lnTo>
                  <a:pt x="1440" y="43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036638" y="4054475"/>
            <a:ext cx="346075" cy="531813"/>
          </a:xfrm>
          <a:custGeom>
            <a:avLst/>
            <a:gdLst>
              <a:gd name="T0" fmla="*/ 346075 w 246"/>
              <a:gd name="T1" fmla="*/ 0 h 300"/>
              <a:gd name="T2" fmla="*/ 0 w 246"/>
              <a:gd name="T3" fmla="*/ 531813 h 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627188" y="4048125"/>
            <a:ext cx="333375" cy="498475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3444875" y="4014788"/>
            <a:ext cx="587375" cy="588962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4481513" y="4014788"/>
            <a:ext cx="611187" cy="622300"/>
          </a:xfrm>
          <a:custGeom>
            <a:avLst/>
            <a:gdLst>
              <a:gd name="T0" fmla="*/ 0 w 285"/>
              <a:gd name="T1" fmla="*/ 0 h 285"/>
              <a:gd name="T2" fmla="*/ 611187 w 285"/>
              <a:gd name="T3" fmla="*/ 622300 h 2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5" h="285">
                <a:moveTo>
                  <a:pt x="0" y="0"/>
                </a:moveTo>
                <a:lnTo>
                  <a:pt x="285" y="285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6518275" y="4062413"/>
            <a:ext cx="349250" cy="552450"/>
          </a:xfrm>
          <a:custGeom>
            <a:avLst/>
            <a:gdLst>
              <a:gd name="T0" fmla="*/ 349250 w 248"/>
              <a:gd name="T1" fmla="*/ 0 h 312"/>
              <a:gd name="T2" fmla="*/ 0 w 248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8" h="312">
                <a:moveTo>
                  <a:pt x="248" y="0"/>
                </a:moveTo>
                <a:lnTo>
                  <a:pt x="0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7162800" y="4062413"/>
            <a:ext cx="347663" cy="552450"/>
          </a:xfrm>
          <a:custGeom>
            <a:avLst/>
            <a:gdLst>
              <a:gd name="T0" fmla="*/ 0 w 247"/>
              <a:gd name="T1" fmla="*/ 0 h 312"/>
              <a:gd name="T2" fmla="*/ 347663 w 247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7" h="312">
                <a:moveTo>
                  <a:pt x="0" y="0"/>
                </a:moveTo>
                <a:lnTo>
                  <a:pt x="247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1225550" y="3578225"/>
            <a:ext cx="576263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12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2762250" y="4594225"/>
            <a:ext cx="1079500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20  21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6716713" y="3578225"/>
            <a:ext cx="576262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48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755650" y="4572000"/>
            <a:ext cx="576263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10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1633538" y="4572000"/>
            <a:ext cx="576262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986213" y="3563938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30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4751388" y="4598988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31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5768975" y="4598988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45  47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7164388" y="4568825"/>
            <a:ext cx="1079500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50  52</a:t>
            </a:r>
          </a:p>
        </p:txBody>
      </p:sp>
    </p:spTree>
    <p:extLst>
      <p:ext uri="{BB962C8B-B14F-4D97-AF65-F5344CB8AC3E}">
        <p14:creationId xmlns:p14="http://schemas.microsoft.com/office/powerpoint/2010/main" val="33765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B-</a:t>
            </a:r>
            <a:r>
              <a:rPr lang="zh-CN" altLang="en-US" dirty="0"/>
              <a:t>树的删除</a:t>
            </a:r>
          </a:p>
          <a:p>
            <a:pPr lvl="1"/>
            <a:r>
              <a:rPr lang="zh-CN" altLang="en-US" dirty="0"/>
              <a:t>示例：删除叶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15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733800" y="2297113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18  33</a:t>
            </a: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757363" y="2759075"/>
            <a:ext cx="2182812" cy="835025"/>
          </a:xfrm>
          <a:custGeom>
            <a:avLst/>
            <a:gdLst>
              <a:gd name="T0" fmla="*/ 2182812 w 1551"/>
              <a:gd name="T1" fmla="*/ 0 h 471"/>
              <a:gd name="T2" fmla="*/ 0 w 1551"/>
              <a:gd name="T3" fmla="*/ 835025 h 47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283075" y="2749550"/>
            <a:ext cx="0" cy="830263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700588" y="2762250"/>
            <a:ext cx="2074862" cy="795338"/>
          </a:xfrm>
          <a:custGeom>
            <a:avLst/>
            <a:gdLst>
              <a:gd name="T0" fmla="*/ 0 w 1440"/>
              <a:gd name="T1" fmla="*/ 0 h 432"/>
              <a:gd name="T2" fmla="*/ 2074862 w 1440"/>
              <a:gd name="T3" fmla="*/ 795338 h 4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0" h="432">
                <a:moveTo>
                  <a:pt x="0" y="0"/>
                </a:moveTo>
                <a:lnTo>
                  <a:pt x="1440" y="43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036638" y="4054475"/>
            <a:ext cx="346075" cy="531813"/>
          </a:xfrm>
          <a:custGeom>
            <a:avLst/>
            <a:gdLst>
              <a:gd name="T0" fmla="*/ 346075 w 246"/>
              <a:gd name="T1" fmla="*/ 0 h 300"/>
              <a:gd name="T2" fmla="*/ 0 w 246"/>
              <a:gd name="T3" fmla="*/ 531813 h 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627188" y="4048125"/>
            <a:ext cx="333375" cy="498475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3444875" y="4014788"/>
            <a:ext cx="587375" cy="588962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4481513" y="4014788"/>
            <a:ext cx="611187" cy="622300"/>
          </a:xfrm>
          <a:custGeom>
            <a:avLst/>
            <a:gdLst>
              <a:gd name="T0" fmla="*/ 0 w 285"/>
              <a:gd name="T1" fmla="*/ 0 h 285"/>
              <a:gd name="T2" fmla="*/ 611187 w 285"/>
              <a:gd name="T3" fmla="*/ 622300 h 2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5" h="285">
                <a:moveTo>
                  <a:pt x="0" y="0"/>
                </a:moveTo>
                <a:lnTo>
                  <a:pt x="285" y="285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6518275" y="4062413"/>
            <a:ext cx="349250" cy="552450"/>
          </a:xfrm>
          <a:custGeom>
            <a:avLst/>
            <a:gdLst>
              <a:gd name="T0" fmla="*/ 349250 w 248"/>
              <a:gd name="T1" fmla="*/ 0 h 312"/>
              <a:gd name="T2" fmla="*/ 0 w 248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8" h="312">
                <a:moveTo>
                  <a:pt x="248" y="0"/>
                </a:moveTo>
                <a:lnTo>
                  <a:pt x="0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7162800" y="4062413"/>
            <a:ext cx="347663" cy="552450"/>
          </a:xfrm>
          <a:custGeom>
            <a:avLst/>
            <a:gdLst>
              <a:gd name="T0" fmla="*/ 0 w 247"/>
              <a:gd name="T1" fmla="*/ 0 h 312"/>
              <a:gd name="T2" fmla="*/ 347663 w 247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7" h="312">
                <a:moveTo>
                  <a:pt x="0" y="0"/>
                </a:moveTo>
                <a:lnTo>
                  <a:pt x="247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1225550" y="3578225"/>
            <a:ext cx="576263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2762250" y="4594225"/>
            <a:ext cx="1079500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20  21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6716713" y="3578225"/>
            <a:ext cx="576262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755650" y="4572000"/>
            <a:ext cx="576263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1633538" y="4572000"/>
            <a:ext cx="576262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986213" y="3563938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4751388" y="4598988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31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5768975" y="4598988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45  47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7164388" y="4568825"/>
            <a:ext cx="1079500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50  52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1652588" y="4598988"/>
            <a:ext cx="538162" cy="47625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1600" smtClean="0">
              <a:solidFill>
                <a:srgbClr val="0000CC"/>
              </a:solidFill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57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二叉排序树的构造</a:t>
            </a:r>
            <a:endParaRPr lang="en-US" altLang="zh-CN" dirty="0"/>
          </a:p>
          <a:p>
            <a:pPr lvl="1"/>
            <a:r>
              <a:rPr lang="zh-CN" altLang="en-US" dirty="0"/>
              <a:t>不同插入次序的序列生成不同形态的二叉排序树</a:t>
            </a:r>
          </a:p>
          <a:p>
            <a:pPr lvl="1"/>
            <a:endParaRPr lang="zh-CN" altLang="en-US" dirty="0"/>
          </a:p>
        </p:txBody>
      </p: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685800" y="2924944"/>
            <a:ext cx="2590056" cy="2349624"/>
            <a:chOff x="432" y="1530"/>
            <a:chExt cx="1392" cy="1248"/>
          </a:xfrm>
        </p:grpSpPr>
        <p:sp>
          <p:nvSpPr>
            <p:cNvPr id="5" name="Oval 75"/>
            <p:cNvSpPr>
              <a:spLocks noChangeArrowheads="1"/>
            </p:cNvSpPr>
            <p:nvPr/>
          </p:nvSpPr>
          <p:spPr bwMode="auto">
            <a:xfrm>
              <a:off x="1104" y="1530"/>
              <a:ext cx="336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2400" b="1" kern="0" dirty="0" smtClean="0">
                  <a:solidFill>
                    <a:sysClr val="windowText" lastClr="000000"/>
                  </a:solidFill>
                  <a:ea typeface="宋体" charset="-122"/>
                </a:rPr>
                <a:t>40</a:t>
              </a:r>
            </a:p>
          </p:txBody>
        </p:sp>
        <p:sp>
          <p:nvSpPr>
            <p:cNvPr id="6" name="Oval 76"/>
            <p:cNvSpPr>
              <a:spLocks noChangeArrowheads="1"/>
            </p:cNvSpPr>
            <p:nvPr/>
          </p:nvSpPr>
          <p:spPr bwMode="auto">
            <a:xfrm>
              <a:off x="768" y="1914"/>
              <a:ext cx="336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2400" b="1" kern="0" smtClean="0">
                  <a:solidFill>
                    <a:sysClr val="windowText" lastClr="000000"/>
                  </a:solidFill>
                  <a:ea typeface="宋体" charset="-122"/>
                </a:rPr>
                <a:t>24</a:t>
              </a:r>
            </a:p>
          </p:txBody>
        </p:sp>
        <p:sp>
          <p:nvSpPr>
            <p:cNvPr id="7" name="Oval 77"/>
            <p:cNvSpPr>
              <a:spLocks noChangeArrowheads="1"/>
            </p:cNvSpPr>
            <p:nvPr/>
          </p:nvSpPr>
          <p:spPr bwMode="auto">
            <a:xfrm>
              <a:off x="1488" y="1914"/>
              <a:ext cx="336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2400" b="1" kern="0" dirty="0" smtClean="0">
                  <a:solidFill>
                    <a:sysClr val="windowText" lastClr="000000"/>
                  </a:solidFill>
                  <a:ea typeface="宋体" charset="-122"/>
                </a:rPr>
                <a:t>55</a:t>
              </a:r>
            </a:p>
          </p:txBody>
        </p:sp>
        <p:sp>
          <p:nvSpPr>
            <p:cNvPr id="8" name="Oval 78"/>
            <p:cNvSpPr>
              <a:spLocks noChangeArrowheads="1"/>
            </p:cNvSpPr>
            <p:nvPr/>
          </p:nvSpPr>
          <p:spPr bwMode="auto">
            <a:xfrm>
              <a:off x="432" y="2346"/>
              <a:ext cx="336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2400" b="1" kern="0" smtClean="0">
                  <a:solidFill>
                    <a:sysClr val="windowText" lastClr="000000"/>
                  </a:solidFill>
                  <a:ea typeface="宋体" charset="-122"/>
                </a:rPr>
                <a:t>12</a:t>
              </a:r>
            </a:p>
          </p:txBody>
        </p:sp>
        <p:sp>
          <p:nvSpPr>
            <p:cNvPr id="9" name="Oval 79"/>
            <p:cNvSpPr>
              <a:spLocks noChangeArrowheads="1"/>
            </p:cNvSpPr>
            <p:nvPr/>
          </p:nvSpPr>
          <p:spPr bwMode="auto">
            <a:xfrm>
              <a:off x="1152" y="2394"/>
              <a:ext cx="336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2400" b="1" kern="0" smtClean="0">
                  <a:solidFill>
                    <a:sysClr val="windowText" lastClr="000000"/>
                  </a:solidFill>
                  <a:ea typeface="宋体" charset="-122"/>
                </a:rPr>
                <a:t>37</a:t>
              </a:r>
            </a:p>
          </p:txBody>
        </p:sp>
        <p:sp>
          <p:nvSpPr>
            <p:cNvPr id="10" name="Line 80"/>
            <p:cNvSpPr>
              <a:spLocks noChangeShapeType="1"/>
            </p:cNvSpPr>
            <p:nvPr/>
          </p:nvSpPr>
          <p:spPr bwMode="auto">
            <a:xfrm flipH="1">
              <a:off x="1008" y="1802"/>
              <a:ext cx="144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Line 81"/>
            <p:cNvSpPr>
              <a:spLocks noChangeShapeType="1"/>
            </p:cNvSpPr>
            <p:nvPr/>
          </p:nvSpPr>
          <p:spPr bwMode="auto">
            <a:xfrm flipH="1">
              <a:off x="720" y="2250"/>
              <a:ext cx="144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Line 82"/>
            <p:cNvSpPr>
              <a:spLocks noChangeShapeType="1"/>
            </p:cNvSpPr>
            <p:nvPr/>
          </p:nvSpPr>
          <p:spPr bwMode="auto">
            <a:xfrm>
              <a:off x="1056" y="2234"/>
              <a:ext cx="192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Line 83"/>
            <p:cNvSpPr>
              <a:spLocks noChangeShapeType="1"/>
            </p:cNvSpPr>
            <p:nvPr/>
          </p:nvSpPr>
          <p:spPr bwMode="auto">
            <a:xfrm>
              <a:off x="1392" y="1818"/>
              <a:ext cx="192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4800600" y="2985864"/>
            <a:ext cx="3443808" cy="3251448"/>
            <a:chOff x="3024" y="1434"/>
            <a:chExt cx="1872" cy="1776"/>
          </a:xfrm>
        </p:grpSpPr>
        <p:sp>
          <p:nvSpPr>
            <p:cNvPr id="15" name="Oval 84"/>
            <p:cNvSpPr>
              <a:spLocks noChangeArrowheads="1"/>
            </p:cNvSpPr>
            <p:nvPr/>
          </p:nvSpPr>
          <p:spPr bwMode="auto">
            <a:xfrm>
              <a:off x="3024" y="1434"/>
              <a:ext cx="384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2400" b="1" kern="0" smtClean="0">
                  <a:solidFill>
                    <a:sysClr val="windowText" lastClr="000000"/>
                  </a:solidFill>
                  <a:ea typeface="宋体" charset="-122"/>
                </a:rPr>
                <a:t>12</a:t>
              </a:r>
            </a:p>
          </p:txBody>
        </p:sp>
        <p:sp>
          <p:nvSpPr>
            <p:cNvPr id="16" name="Oval 85"/>
            <p:cNvSpPr>
              <a:spLocks noChangeArrowheads="1"/>
            </p:cNvSpPr>
            <p:nvPr/>
          </p:nvSpPr>
          <p:spPr bwMode="auto">
            <a:xfrm>
              <a:off x="3408" y="1770"/>
              <a:ext cx="384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2400" b="1" kern="0" smtClean="0">
                  <a:solidFill>
                    <a:sysClr val="windowText" lastClr="000000"/>
                  </a:solidFill>
                  <a:ea typeface="宋体" charset="-122"/>
                </a:rPr>
                <a:t>24</a:t>
              </a:r>
            </a:p>
          </p:txBody>
        </p:sp>
        <p:sp>
          <p:nvSpPr>
            <p:cNvPr id="17" name="Oval 86"/>
            <p:cNvSpPr>
              <a:spLocks noChangeArrowheads="1"/>
            </p:cNvSpPr>
            <p:nvPr/>
          </p:nvSpPr>
          <p:spPr bwMode="auto">
            <a:xfrm>
              <a:off x="3744" y="2106"/>
              <a:ext cx="432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2400" b="1" kern="0" smtClean="0">
                  <a:solidFill>
                    <a:sysClr val="windowText" lastClr="000000"/>
                  </a:solidFill>
                  <a:ea typeface="宋体" charset="-122"/>
                </a:rPr>
                <a:t>37</a:t>
              </a:r>
            </a:p>
          </p:txBody>
        </p:sp>
        <p:sp>
          <p:nvSpPr>
            <p:cNvPr id="18" name="Oval 87"/>
            <p:cNvSpPr>
              <a:spLocks noChangeArrowheads="1"/>
            </p:cNvSpPr>
            <p:nvPr/>
          </p:nvSpPr>
          <p:spPr bwMode="auto">
            <a:xfrm>
              <a:off x="4128" y="2490"/>
              <a:ext cx="384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2400" b="1" kern="0" smtClean="0">
                  <a:solidFill>
                    <a:sysClr val="windowText" lastClr="000000"/>
                  </a:solidFill>
                  <a:ea typeface="宋体" charset="-122"/>
                </a:rPr>
                <a:t>40</a:t>
              </a:r>
            </a:p>
          </p:txBody>
        </p:sp>
        <p:sp>
          <p:nvSpPr>
            <p:cNvPr id="19" name="Oval 88"/>
            <p:cNvSpPr>
              <a:spLocks noChangeArrowheads="1"/>
            </p:cNvSpPr>
            <p:nvPr/>
          </p:nvSpPr>
          <p:spPr bwMode="auto">
            <a:xfrm>
              <a:off x="4512" y="2826"/>
              <a:ext cx="384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2400" b="1" kern="0" smtClean="0">
                  <a:solidFill>
                    <a:sysClr val="windowText" lastClr="000000"/>
                  </a:solidFill>
                  <a:ea typeface="宋体" charset="-122"/>
                </a:rPr>
                <a:t>55</a:t>
              </a:r>
            </a:p>
          </p:txBody>
        </p:sp>
        <p:sp>
          <p:nvSpPr>
            <p:cNvPr id="20" name="Line 89"/>
            <p:cNvSpPr>
              <a:spLocks noChangeShapeType="1"/>
            </p:cNvSpPr>
            <p:nvPr/>
          </p:nvSpPr>
          <p:spPr bwMode="auto">
            <a:xfrm>
              <a:off x="3360" y="1770"/>
              <a:ext cx="96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Line 90"/>
            <p:cNvSpPr>
              <a:spLocks noChangeShapeType="1"/>
            </p:cNvSpPr>
            <p:nvPr/>
          </p:nvSpPr>
          <p:spPr bwMode="auto">
            <a:xfrm>
              <a:off x="3744" y="2106"/>
              <a:ext cx="48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Line 91"/>
            <p:cNvSpPr>
              <a:spLocks noChangeShapeType="1"/>
            </p:cNvSpPr>
            <p:nvPr/>
          </p:nvSpPr>
          <p:spPr bwMode="auto">
            <a:xfrm>
              <a:off x="4080" y="2442"/>
              <a:ext cx="96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Line 92"/>
            <p:cNvSpPr>
              <a:spLocks noChangeShapeType="1"/>
            </p:cNvSpPr>
            <p:nvPr/>
          </p:nvSpPr>
          <p:spPr bwMode="auto">
            <a:xfrm>
              <a:off x="4464" y="2826"/>
              <a:ext cx="96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Text Box 93"/>
          <p:cNvSpPr txBox="1">
            <a:spLocks noChangeArrowheads="1"/>
          </p:cNvSpPr>
          <p:nvPr/>
        </p:nvSpPr>
        <p:spPr bwMode="auto">
          <a:xfrm>
            <a:off x="685800" y="2236440"/>
            <a:ext cx="316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17347D"/>
                </a:solidFill>
                <a:ea typeface="宋体" charset="-122"/>
              </a:rPr>
              <a:t>40</a:t>
            </a:r>
            <a:r>
              <a:rPr lang="zh-CN" altLang="en-US" sz="2400">
                <a:solidFill>
                  <a:srgbClr val="17347D"/>
                </a:solidFill>
                <a:ea typeface="宋体" charset="-122"/>
              </a:rPr>
              <a:t>，</a:t>
            </a:r>
            <a:r>
              <a:rPr lang="en-US" altLang="zh-CN" sz="2400">
                <a:solidFill>
                  <a:srgbClr val="17347D"/>
                </a:solidFill>
                <a:ea typeface="宋体" charset="-122"/>
              </a:rPr>
              <a:t>24</a:t>
            </a:r>
            <a:r>
              <a:rPr lang="zh-CN" altLang="en-US" sz="2400">
                <a:solidFill>
                  <a:srgbClr val="17347D"/>
                </a:solidFill>
                <a:ea typeface="宋体" charset="-122"/>
              </a:rPr>
              <a:t>，</a:t>
            </a:r>
            <a:r>
              <a:rPr lang="en-US" altLang="zh-CN" sz="2400">
                <a:solidFill>
                  <a:srgbClr val="17347D"/>
                </a:solidFill>
                <a:ea typeface="宋体" charset="-122"/>
              </a:rPr>
              <a:t>12</a:t>
            </a:r>
            <a:r>
              <a:rPr lang="zh-CN" altLang="en-US" sz="2400">
                <a:solidFill>
                  <a:srgbClr val="17347D"/>
                </a:solidFill>
                <a:ea typeface="宋体" charset="-122"/>
              </a:rPr>
              <a:t>，</a:t>
            </a:r>
            <a:r>
              <a:rPr lang="en-US" altLang="zh-CN" sz="2400">
                <a:solidFill>
                  <a:srgbClr val="17347D"/>
                </a:solidFill>
                <a:ea typeface="宋体" charset="-122"/>
              </a:rPr>
              <a:t>37</a:t>
            </a:r>
            <a:r>
              <a:rPr lang="zh-CN" altLang="en-US" sz="2400">
                <a:solidFill>
                  <a:srgbClr val="17347D"/>
                </a:solidFill>
                <a:ea typeface="宋体" charset="-122"/>
              </a:rPr>
              <a:t>，</a:t>
            </a:r>
            <a:r>
              <a:rPr lang="en-US" altLang="zh-CN" sz="2400">
                <a:solidFill>
                  <a:srgbClr val="17347D"/>
                </a:solidFill>
                <a:ea typeface="宋体" charset="-122"/>
              </a:rPr>
              <a:t>55</a:t>
            </a:r>
          </a:p>
        </p:txBody>
      </p:sp>
      <p:sp>
        <p:nvSpPr>
          <p:cNvPr id="25" name="Line 94"/>
          <p:cNvSpPr>
            <a:spLocks noChangeShapeType="1"/>
          </p:cNvSpPr>
          <p:nvPr/>
        </p:nvSpPr>
        <p:spPr bwMode="auto">
          <a:xfrm>
            <a:off x="838200" y="2693640"/>
            <a:ext cx="2667000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b="1" kern="0" smtClean="0">
              <a:solidFill>
                <a:sysClr val="windowText" lastClr="000000"/>
              </a:solidFill>
            </a:endParaRPr>
          </a:p>
        </p:txBody>
      </p:sp>
      <p:sp>
        <p:nvSpPr>
          <p:cNvPr id="26" name="Line 95"/>
          <p:cNvSpPr>
            <a:spLocks noChangeShapeType="1"/>
          </p:cNvSpPr>
          <p:nvPr/>
        </p:nvSpPr>
        <p:spPr bwMode="auto">
          <a:xfrm>
            <a:off x="4572000" y="2693640"/>
            <a:ext cx="2819400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 b="1" kern="0" smtClean="0">
              <a:solidFill>
                <a:sysClr val="windowText" lastClr="000000"/>
              </a:solidFill>
            </a:endParaRPr>
          </a:p>
        </p:txBody>
      </p:sp>
      <p:sp>
        <p:nvSpPr>
          <p:cNvPr id="27" name="Text Box 97"/>
          <p:cNvSpPr txBox="1">
            <a:spLocks noChangeArrowheads="1"/>
          </p:cNvSpPr>
          <p:nvPr/>
        </p:nvSpPr>
        <p:spPr bwMode="auto">
          <a:xfrm>
            <a:off x="4427538" y="2241203"/>
            <a:ext cx="321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17347D"/>
                </a:solidFill>
                <a:ea typeface="宋体" charset="-122"/>
              </a:rPr>
              <a:t>12</a:t>
            </a:r>
            <a:r>
              <a:rPr lang="zh-CN" altLang="en-US" sz="2400">
                <a:solidFill>
                  <a:srgbClr val="17347D"/>
                </a:solidFill>
                <a:ea typeface="宋体" charset="-122"/>
              </a:rPr>
              <a:t>，</a:t>
            </a:r>
            <a:r>
              <a:rPr lang="en-US" altLang="zh-CN" sz="2400">
                <a:solidFill>
                  <a:srgbClr val="17347D"/>
                </a:solidFill>
                <a:ea typeface="宋体" charset="-122"/>
              </a:rPr>
              <a:t>24</a:t>
            </a:r>
            <a:r>
              <a:rPr lang="zh-CN" altLang="en-US" sz="2400">
                <a:solidFill>
                  <a:srgbClr val="17347D"/>
                </a:solidFill>
                <a:ea typeface="宋体" charset="-122"/>
              </a:rPr>
              <a:t>，</a:t>
            </a:r>
            <a:r>
              <a:rPr lang="en-US" altLang="zh-CN" sz="2400">
                <a:solidFill>
                  <a:srgbClr val="17347D"/>
                </a:solidFill>
                <a:ea typeface="宋体" charset="-122"/>
              </a:rPr>
              <a:t>37</a:t>
            </a:r>
            <a:r>
              <a:rPr lang="zh-CN" altLang="en-US" sz="2400">
                <a:solidFill>
                  <a:srgbClr val="17347D"/>
                </a:solidFill>
                <a:ea typeface="宋体" charset="-122"/>
              </a:rPr>
              <a:t>，</a:t>
            </a:r>
            <a:r>
              <a:rPr lang="en-US" altLang="zh-CN" sz="2400">
                <a:solidFill>
                  <a:srgbClr val="17347D"/>
                </a:solidFill>
                <a:ea typeface="宋体" charset="-122"/>
              </a:rPr>
              <a:t>40</a:t>
            </a:r>
            <a:r>
              <a:rPr lang="zh-CN" altLang="en-US" sz="2400">
                <a:solidFill>
                  <a:srgbClr val="17347D"/>
                </a:solidFill>
                <a:ea typeface="宋体" charset="-122"/>
              </a:rPr>
              <a:t>，</a:t>
            </a:r>
            <a:r>
              <a:rPr lang="en-US" altLang="zh-CN" sz="2400">
                <a:solidFill>
                  <a:srgbClr val="17347D"/>
                </a:solidFill>
                <a:ea typeface="宋体" charset="-122"/>
              </a:rPr>
              <a:t>55</a:t>
            </a:r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221476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B-</a:t>
            </a:r>
            <a:r>
              <a:rPr lang="zh-CN" altLang="en-US" dirty="0"/>
              <a:t>树的删除</a:t>
            </a:r>
          </a:p>
          <a:p>
            <a:pPr lvl="1"/>
            <a:r>
              <a:rPr lang="zh-CN" altLang="en-US" dirty="0"/>
              <a:t>示例：删除叶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15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2477963" y="2663825"/>
            <a:ext cx="2243137" cy="930275"/>
          </a:xfrm>
          <a:custGeom>
            <a:avLst/>
            <a:gdLst>
              <a:gd name="T0" fmla="*/ 2243137 w 1551"/>
              <a:gd name="T1" fmla="*/ 0 h 471"/>
              <a:gd name="T2" fmla="*/ 0 w 1551"/>
              <a:gd name="T3" fmla="*/ 930275 h 47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5306888" y="2663825"/>
            <a:ext cx="2189162" cy="893763"/>
          </a:xfrm>
          <a:custGeom>
            <a:avLst/>
            <a:gdLst>
              <a:gd name="T0" fmla="*/ 0 w 1440"/>
              <a:gd name="T1" fmla="*/ 0 h 432"/>
              <a:gd name="T2" fmla="*/ 2189162 w 1440"/>
              <a:gd name="T3" fmla="*/ 893763 h 4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0" h="432">
                <a:moveTo>
                  <a:pt x="0" y="0"/>
                </a:moveTo>
                <a:lnTo>
                  <a:pt x="1440" y="43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1346075" y="4054475"/>
            <a:ext cx="503238" cy="544513"/>
          </a:xfrm>
          <a:custGeom>
            <a:avLst/>
            <a:gdLst>
              <a:gd name="T0" fmla="*/ 503238 w 246"/>
              <a:gd name="T1" fmla="*/ 0 h 300"/>
              <a:gd name="T2" fmla="*/ 0 w 246"/>
              <a:gd name="T3" fmla="*/ 544513 h 3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808163" y="4048125"/>
            <a:ext cx="427037" cy="550863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7238875" y="4062413"/>
            <a:ext cx="349250" cy="552450"/>
          </a:xfrm>
          <a:custGeom>
            <a:avLst/>
            <a:gdLst>
              <a:gd name="T0" fmla="*/ 349250 w 248"/>
              <a:gd name="T1" fmla="*/ 0 h 312"/>
              <a:gd name="T2" fmla="*/ 0 w 248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8" h="312">
                <a:moveTo>
                  <a:pt x="248" y="0"/>
                </a:moveTo>
                <a:lnTo>
                  <a:pt x="0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7883400" y="4062413"/>
            <a:ext cx="347663" cy="552450"/>
          </a:xfrm>
          <a:custGeom>
            <a:avLst/>
            <a:gdLst>
              <a:gd name="T0" fmla="*/ 0 w 247"/>
              <a:gd name="T1" fmla="*/ 0 h 312"/>
              <a:gd name="T2" fmla="*/ 347663 w 247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7" h="312">
                <a:moveTo>
                  <a:pt x="0" y="0"/>
                </a:moveTo>
                <a:lnTo>
                  <a:pt x="247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784225" y="4594225"/>
            <a:ext cx="1079500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20  21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7437313" y="3578225"/>
            <a:ext cx="576262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706813" y="2259013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CC"/>
                </a:solidFill>
                <a:latin typeface="Times New Roman" pitchFamily="18" charset="0"/>
              </a:rPr>
              <a:t>33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3090738" y="4598988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31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6489575" y="4598988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45  47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7884988" y="4568825"/>
            <a:ext cx="1079500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50  52</a:t>
            </a: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458663" y="4598988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CC"/>
                </a:solidFill>
                <a:latin typeface="Times New Roman" pitchFamily="18" charset="0"/>
              </a:rPr>
              <a:t>10  12</a:t>
            </a: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1782638" y="3563938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18  30</a:t>
            </a: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335088" y="4043363"/>
            <a:ext cx="0" cy="539750"/>
          </a:xfrm>
          <a:prstGeom prst="line">
            <a:avLst/>
          </a:prstGeom>
          <a:noFill/>
          <a:ln w="28575">
            <a:solidFill>
              <a:srgbClr val="00A4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B-</a:t>
            </a:r>
            <a:r>
              <a:rPr lang="zh-CN" altLang="en-US" dirty="0"/>
              <a:t>树的删除</a:t>
            </a:r>
          </a:p>
          <a:p>
            <a:pPr lvl="1"/>
            <a:r>
              <a:rPr lang="zh-CN" altLang="en-US" dirty="0"/>
              <a:t>示例：删除叶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30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2862263" y="2663825"/>
            <a:ext cx="1709737" cy="900113"/>
          </a:xfrm>
          <a:custGeom>
            <a:avLst/>
            <a:gdLst>
              <a:gd name="T0" fmla="*/ 1709737 w 1551"/>
              <a:gd name="T1" fmla="*/ 0 h 471"/>
              <a:gd name="T2" fmla="*/ 0 w 1551"/>
              <a:gd name="T3" fmla="*/ 900113 h 47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5157788" y="2663825"/>
            <a:ext cx="1528762" cy="900113"/>
          </a:xfrm>
          <a:custGeom>
            <a:avLst/>
            <a:gdLst>
              <a:gd name="T0" fmla="*/ 0 w 1440"/>
              <a:gd name="T1" fmla="*/ 0 h 432"/>
              <a:gd name="T2" fmla="*/ 1528762 w 1440"/>
              <a:gd name="T3" fmla="*/ 900113 h 4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0" h="432">
                <a:moveTo>
                  <a:pt x="0" y="0"/>
                </a:moveTo>
                <a:lnTo>
                  <a:pt x="1440" y="43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6311900" y="4062413"/>
            <a:ext cx="349250" cy="552450"/>
          </a:xfrm>
          <a:custGeom>
            <a:avLst/>
            <a:gdLst>
              <a:gd name="T0" fmla="*/ 349250 w 248"/>
              <a:gd name="T1" fmla="*/ 0 h 312"/>
              <a:gd name="T2" fmla="*/ 0 w 248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8" h="312">
                <a:moveTo>
                  <a:pt x="248" y="0"/>
                </a:moveTo>
                <a:lnTo>
                  <a:pt x="0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6956425" y="4062413"/>
            <a:ext cx="347663" cy="552450"/>
          </a:xfrm>
          <a:custGeom>
            <a:avLst/>
            <a:gdLst>
              <a:gd name="T0" fmla="*/ 0 w 247"/>
              <a:gd name="T1" fmla="*/ 0 h 312"/>
              <a:gd name="T2" fmla="*/ 347663 w 247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7" h="312">
                <a:moveTo>
                  <a:pt x="0" y="0"/>
                </a:moveTo>
                <a:lnTo>
                  <a:pt x="247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10338" y="3578225"/>
            <a:ext cx="576262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57713" y="2259013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33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068638" y="4598988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5562600" y="4598988"/>
            <a:ext cx="1079500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45  47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6958013" y="4568825"/>
            <a:ext cx="1079500" cy="4683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50  52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2490788" y="3563938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25</a:t>
            </a: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1881188" y="4598988"/>
            <a:ext cx="576262" cy="468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lIns="54000" tIns="10800" rIns="1800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2276475" y="4059238"/>
            <a:ext cx="349250" cy="552450"/>
          </a:xfrm>
          <a:custGeom>
            <a:avLst/>
            <a:gdLst>
              <a:gd name="T0" fmla="*/ 349250 w 248"/>
              <a:gd name="T1" fmla="*/ 0 h 312"/>
              <a:gd name="T2" fmla="*/ 0 w 248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8" h="312">
                <a:moveTo>
                  <a:pt x="248" y="0"/>
                </a:moveTo>
                <a:lnTo>
                  <a:pt x="0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2921000" y="4059238"/>
            <a:ext cx="347663" cy="552450"/>
          </a:xfrm>
          <a:custGeom>
            <a:avLst/>
            <a:gdLst>
              <a:gd name="T0" fmla="*/ 0 w 247"/>
              <a:gd name="T1" fmla="*/ 0 h 312"/>
              <a:gd name="T2" fmla="*/ 347663 w 247"/>
              <a:gd name="T3" fmla="*/ 552450 h 3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7" h="312">
                <a:moveTo>
                  <a:pt x="0" y="0"/>
                </a:moveTo>
                <a:lnTo>
                  <a:pt x="247" y="312"/>
                </a:lnTo>
              </a:path>
            </a:pathLst>
          </a:custGeom>
          <a:noFill/>
          <a:ln w="28575" cmpd="sng">
            <a:solidFill>
              <a:srgbClr val="00A47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3049588" y="4614863"/>
            <a:ext cx="538162" cy="47625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1600" smtClean="0">
              <a:solidFill>
                <a:srgbClr val="0000CC"/>
              </a:solidFill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38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B-</a:t>
            </a:r>
            <a:r>
              <a:rPr lang="zh-CN" altLang="en-US" dirty="0"/>
              <a:t>树的删除</a:t>
            </a:r>
          </a:p>
          <a:p>
            <a:pPr lvl="1"/>
            <a:r>
              <a:rPr lang="zh-CN" altLang="en-US" dirty="0"/>
              <a:t>示例：删除叶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30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899592" y="2466454"/>
            <a:ext cx="5711825" cy="1898650"/>
            <a:chOff x="1215" y="1366"/>
            <a:chExt cx="3598" cy="1196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03" y="1660"/>
              <a:ext cx="992" cy="595"/>
            </a:xfrm>
            <a:custGeom>
              <a:avLst/>
              <a:gdLst>
                <a:gd name="T0" fmla="*/ 992 w 1551"/>
                <a:gd name="T1" fmla="*/ 0 h 471"/>
                <a:gd name="T2" fmla="*/ 0 w 1551"/>
                <a:gd name="T3" fmla="*/ 595 h 4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51" h="471">
                  <a:moveTo>
                    <a:pt x="1551" y="0"/>
                  </a:moveTo>
                  <a:lnTo>
                    <a:pt x="0" y="471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277" y="1650"/>
              <a:ext cx="935" cy="595"/>
            </a:xfrm>
            <a:custGeom>
              <a:avLst/>
              <a:gdLst>
                <a:gd name="T0" fmla="*/ 0 w 1440"/>
                <a:gd name="T1" fmla="*/ 0 h 432"/>
                <a:gd name="T2" fmla="*/ 935 w 1440"/>
                <a:gd name="T3" fmla="*/ 595 h 4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40" h="432">
                  <a:moveTo>
                    <a:pt x="0" y="0"/>
                  </a:moveTo>
                  <a:lnTo>
                    <a:pt x="1440" y="43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2734" y="2267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45  47</a:t>
              </a: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4133" y="2248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50  52</a:t>
              </a: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2710" y="1366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CC"/>
                  </a:solidFill>
                  <a:latin typeface="Times New Roman" pitchFamily="18" charset="0"/>
                </a:rPr>
                <a:t>33  48</a:t>
              </a: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 flipH="1">
              <a:off x="3041" y="1658"/>
              <a:ext cx="1" cy="595"/>
            </a:xfrm>
            <a:custGeom>
              <a:avLst/>
              <a:gdLst>
                <a:gd name="T0" fmla="*/ 1 w 1551"/>
                <a:gd name="T1" fmla="*/ 0 h 471"/>
                <a:gd name="T2" fmla="*/ 0 w 1551"/>
                <a:gd name="T3" fmla="*/ 595 h 4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51" h="471">
                  <a:moveTo>
                    <a:pt x="1551" y="0"/>
                  </a:moveTo>
                  <a:lnTo>
                    <a:pt x="0" y="471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1215" y="2263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CC"/>
                  </a:solidFill>
                  <a:latin typeface="Times New Roman" pitchFamily="18" charset="0"/>
                </a:rPr>
                <a:t>20  25</a:t>
              </a:r>
            </a:p>
          </p:txBody>
        </p:sp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85775" y="5549900"/>
            <a:ext cx="8231188" cy="9747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解决方法：</a:t>
            </a:r>
            <a:r>
              <a:rPr lang="zh-CN" altLang="en-US" sz="2800" dirty="0">
                <a:latin typeface="Times New Roman" pitchFamily="18" charset="0"/>
              </a:rPr>
              <a:t>兄弟结点不够借，需要合并相邻结点，并影响双亲结点，这可能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减少树的高度</a:t>
            </a:r>
            <a:r>
              <a:rPr lang="zh-CN" altLang="en-US" sz="2800" dirty="0">
                <a:latin typeface="Times New Roman" pitchFamily="18" charset="0"/>
              </a:rPr>
              <a:t>。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03683" y="4681512"/>
            <a:ext cx="8532813" cy="5476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rIns="0" anchor="ctr"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2-3</a:t>
            </a:r>
            <a:r>
              <a:rPr lang="zh-CN" altLang="en-US" sz="2800" dirty="0">
                <a:latin typeface="Times New Roman" pitchFamily="18" charset="0"/>
              </a:rPr>
              <a:t>树的优点：能够以相对较低的代价保持树高平衡。 </a:t>
            </a:r>
          </a:p>
        </p:txBody>
      </p:sp>
    </p:spTree>
    <p:extLst>
      <p:ext uri="{BB962C8B-B14F-4D97-AF65-F5344CB8AC3E}">
        <p14:creationId xmlns:p14="http://schemas.microsoft.com/office/powerpoint/2010/main" val="66838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B-</a:t>
            </a:r>
            <a:r>
              <a:rPr lang="zh-CN" altLang="en-US" dirty="0"/>
              <a:t>树的删除</a:t>
            </a:r>
          </a:p>
          <a:p>
            <a:pPr lvl="1"/>
            <a:r>
              <a:rPr lang="zh-CN" altLang="en-US" dirty="0"/>
              <a:t>示例：删除叶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37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3645408" y="1919168"/>
            <a:ext cx="5089525" cy="2395538"/>
            <a:chOff x="1066" y="436"/>
            <a:chExt cx="3206" cy="1509"/>
          </a:xfrm>
        </p:grpSpPr>
        <p:grpSp>
          <p:nvGrpSpPr>
            <p:cNvPr id="13" name="Group 3"/>
            <p:cNvGrpSpPr>
              <a:grpSpLocks/>
            </p:cNvGrpSpPr>
            <p:nvPr/>
          </p:nvGrpSpPr>
          <p:grpSpPr bwMode="auto">
            <a:xfrm>
              <a:off x="1202" y="572"/>
              <a:ext cx="3070" cy="1373"/>
              <a:chOff x="2983" y="1862"/>
              <a:chExt cx="5165" cy="1902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5016" y="2326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Oval 5"/>
              <p:cNvSpPr>
                <a:spLocks noChangeArrowheads="1"/>
              </p:cNvSpPr>
              <p:nvPr/>
            </p:nvSpPr>
            <p:spPr bwMode="auto">
              <a:xfrm>
                <a:off x="2983" y="3413"/>
                <a:ext cx="938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Oval 6"/>
              <p:cNvSpPr>
                <a:spLocks noChangeArrowheads="1"/>
              </p:cNvSpPr>
              <p:nvPr/>
            </p:nvSpPr>
            <p:spPr bwMode="auto">
              <a:xfrm>
                <a:off x="4234" y="3413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5121" y="1862"/>
                <a:ext cx="366" cy="464"/>
              </a:xfrm>
              <a:custGeom>
                <a:avLst/>
                <a:gdLst>
                  <a:gd name="T0" fmla="*/ 0 w 420"/>
                  <a:gd name="T1" fmla="*/ 0 h 533"/>
                  <a:gd name="T2" fmla="*/ 290 w 420"/>
                  <a:gd name="T3" fmla="*/ 160 h 533"/>
                  <a:gd name="T4" fmla="*/ 140 w 420"/>
                  <a:gd name="T5" fmla="*/ 280 h 533"/>
                  <a:gd name="T6" fmla="*/ 420 w 420"/>
                  <a:gd name="T7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0" h="533">
                    <a:moveTo>
                      <a:pt x="0" y="0"/>
                    </a:moveTo>
                    <a:cubicBezTo>
                      <a:pt x="52" y="27"/>
                      <a:pt x="267" y="113"/>
                      <a:pt x="290" y="160"/>
                    </a:cubicBezTo>
                    <a:cubicBezTo>
                      <a:pt x="313" y="207"/>
                      <a:pt x="118" y="218"/>
                      <a:pt x="140" y="280"/>
                    </a:cubicBezTo>
                    <a:cubicBezTo>
                      <a:pt x="162" y="342"/>
                      <a:pt x="362" y="480"/>
                      <a:pt x="420" y="533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 flipH="1">
                <a:off x="4078" y="2462"/>
                <a:ext cx="938" cy="4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>
                <a:off x="5956" y="2462"/>
                <a:ext cx="938" cy="4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0"/>
              <p:cNvSpPr>
                <a:spLocks/>
              </p:cNvSpPr>
              <p:nvPr/>
            </p:nvSpPr>
            <p:spPr bwMode="auto">
              <a:xfrm>
                <a:off x="3452" y="3116"/>
                <a:ext cx="313" cy="297"/>
              </a:xfrm>
              <a:custGeom>
                <a:avLst/>
                <a:gdLst>
                  <a:gd name="T0" fmla="*/ 360 w 360"/>
                  <a:gd name="T1" fmla="*/ 0 h 341"/>
                  <a:gd name="T2" fmla="*/ 0 w 360"/>
                  <a:gd name="T3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0" h="341">
                    <a:moveTo>
                      <a:pt x="360" y="0"/>
                    </a:moveTo>
                    <a:lnTo>
                      <a:pt x="0" y="34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1"/>
              <p:cNvSpPr>
                <a:spLocks/>
              </p:cNvSpPr>
              <p:nvPr/>
            </p:nvSpPr>
            <p:spPr bwMode="auto">
              <a:xfrm>
                <a:off x="4365" y="3108"/>
                <a:ext cx="339" cy="305"/>
              </a:xfrm>
              <a:custGeom>
                <a:avLst/>
                <a:gdLst>
                  <a:gd name="T0" fmla="*/ 0 w 390"/>
                  <a:gd name="T1" fmla="*/ 0 h 351"/>
                  <a:gd name="T2" fmla="*/ 390 w 390"/>
                  <a:gd name="T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351">
                    <a:moveTo>
                      <a:pt x="0" y="0"/>
                    </a:moveTo>
                    <a:lnTo>
                      <a:pt x="390" y="35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Oval 12"/>
              <p:cNvSpPr>
                <a:spLocks noChangeArrowheads="1"/>
              </p:cNvSpPr>
              <p:nvPr/>
            </p:nvSpPr>
            <p:spPr bwMode="auto">
              <a:xfrm>
                <a:off x="3607" y="2869"/>
                <a:ext cx="940" cy="329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Oval 13"/>
              <p:cNvSpPr>
                <a:spLocks noChangeArrowheads="1"/>
              </p:cNvSpPr>
              <p:nvPr/>
            </p:nvSpPr>
            <p:spPr bwMode="auto">
              <a:xfrm>
                <a:off x="5958" y="3413"/>
                <a:ext cx="937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Oval 14"/>
              <p:cNvSpPr>
                <a:spLocks noChangeArrowheads="1"/>
              </p:cNvSpPr>
              <p:nvPr/>
            </p:nvSpPr>
            <p:spPr bwMode="auto">
              <a:xfrm>
                <a:off x="7208" y="3413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15"/>
              <p:cNvSpPr>
                <a:spLocks/>
              </p:cNvSpPr>
              <p:nvPr/>
            </p:nvSpPr>
            <p:spPr bwMode="auto">
              <a:xfrm>
                <a:off x="6426" y="3116"/>
                <a:ext cx="313" cy="297"/>
              </a:xfrm>
              <a:custGeom>
                <a:avLst/>
                <a:gdLst>
                  <a:gd name="T0" fmla="*/ 360 w 360"/>
                  <a:gd name="T1" fmla="*/ 0 h 341"/>
                  <a:gd name="T2" fmla="*/ 0 w 360"/>
                  <a:gd name="T3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0" h="341">
                    <a:moveTo>
                      <a:pt x="360" y="0"/>
                    </a:moveTo>
                    <a:lnTo>
                      <a:pt x="0" y="34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16"/>
              <p:cNvSpPr>
                <a:spLocks/>
              </p:cNvSpPr>
              <p:nvPr/>
            </p:nvSpPr>
            <p:spPr bwMode="auto">
              <a:xfrm>
                <a:off x="7339" y="3108"/>
                <a:ext cx="339" cy="305"/>
              </a:xfrm>
              <a:custGeom>
                <a:avLst/>
                <a:gdLst>
                  <a:gd name="T0" fmla="*/ 0 w 390"/>
                  <a:gd name="T1" fmla="*/ 0 h 351"/>
                  <a:gd name="T2" fmla="*/ 390 w 390"/>
                  <a:gd name="T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351">
                    <a:moveTo>
                      <a:pt x="0" y="0"/>
                    </a:moveTo>
                    <a:lnTo>
                      <a:pt x="390" y="35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auto">
              <a:xfrm>
                <a:off x="6581" y="2869"/>
                <a:ext cx="940" cy="329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2245" y="436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bt </a:t>
              </a: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2562" y="93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45</a:t>
              </a: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2288" y="795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 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1469" y="1162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 </a:t>
              </a: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1720" y="1294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24 </a:t>
              </a: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1066" y="1525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 </a:t>
              </a: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1377" y="170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1903" y="1529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 </a:t>
              </a: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2109" y="170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37 </a:t>
              </a: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01" y="1570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h 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828" y="1702"/>
              <a:ext cx="3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100 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2880" y="1525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 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003" y="1706"/>
              <a:ext cx="5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61  70 </a:t>
              </a: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243" y="1162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 </a:t>
              </a:r>
            </a:p>
          </p:txBody>
        </p:sp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3491" y="1298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90 </a:t>
              </a:r>
            </a:p>
          </p:txBody>
        </p:sp>
      </p:grpSp>
      <p:grpSp>
        <p:nvGrpSpPr>
          <p:cNvPr id="44" name="Group 34"/>
          <p:cNvGrpSpPr>
            <a:grpSpLocks/>
          </p:cNvGrpSpPr>
          <p:nvPr/>
        </p:nvGrpSpPr>
        <p:grpSpPr bwMode="auto">
          <a:xfrm>
            <a:off x="611560" y="3861048"/>
            <a:ext cx="3528392" cy="2448272"/>
            <a:chOff x="1383" y="2387"/>
            <a:chExt cx="1997" cy="1315"/>
          </a:xfrm>
        </p:grpSpPr>
        <p:grpSp>
          <p:nvGrpSpPr>
            <p:cNvPr id="45" name="Group 35"/>
            <p:cNvGrpSpPr>
              <a:grpSpLocks/>
            </p:cNvGrpSpPr>
            <p:nvPr/>
          </p:nvGrpSpPr>
          <p:grpSpPr bwMode="auto">
            <a:xfrm>
              <a:off x="1519" y="2523"/>
              <a:ext cx="1861" cy="1175"/>
              <a:chOff x="5170" y="3230"/>
              <a:chExt cx="3130" cy="1630"/>
            </a:xfrm>
          </p:grpSpPr>
          <p:sp>
            <p:nvSpPr>
              <p:cNvPr id="56" name="Oval 36"/>
              <p:cNvSpPr>
                <a:spLocks noChangeArrowheads="1"/>
              </p:cNvSpPr>
              <p:nvPr/>
            </p:nvSpPr>
            <p:spPr bwMode="auto">
              <a:xfrm>
                <a:off x="6268" y="3693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Oval 37"/>
              <p:cNvSpPr>
                <a:spLocks noChangeArrowheads="1"/>
              </p:cNvSpPr>
              <p:nvPr/>
            </p:nvSpPr>
            <p:spPr bwMode="auto">
              <a:xfrm>
                <a:off x="5170" y="4509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Oval 38"/>
              <p:cNvSpPr>
                <a:spLocks noChangeArrowheads="1"/>
              </p:cNvSpPr>
              <p:nvPr/>
            </p:nvSpPr>
            <p:spPr bwMode="auto">
              <a:xfrm>
                <a:off x="7362" y="4509"/>
                <a:ext cx="938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Oval 39"/>
              <p:cNvSpPr>
                <a:spLocks noChangeArrowheads="1"/>
              </p:cNvSpPr>
              <p:nvPr/>
            </p:nvSpPr>
            <p:spPr bwMode="auto">
              <a:xfrm>
                <a:off x="6266" y="4509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40"/>
              <p:cNvSpPr>
                <a:spLocks/>
              </p:cNvSpPr>
              <p:nvPr/>
            </p:nvSpPr>
            <p:spPr bwMode="auto">
              <a:xfrm>
                <a:off x="6373" y="3230"/>
                <a:ext cx="366" cy="463"/>
              </a:xfrm>
              <a:custGeom>
                <a:avLst/>
                <a:gdLst>
                  <a:gd name="T0" fmla="*/ 0 w 420"/>
                  <a:gd name="T1" fmla="*/ 0 h 533"/>
                  <a:gd name="T2" fmla="*/ 290 w 420"/>
                  <a:gd name="T3" fmla="*/ 160 h 533"/>
                  <a:gd name="T4" fmla="*/ 140 w 420"/>
                  <a:gd name="T5" fmla="*/ 280 h 533"/>
                  <a:gd name="T6" fmla="*/ 420 w 420"/>
                  <a:gd name="T7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0" h="533">
                    <a:moveTo>
                      <a:pt x="0" y="0"/>
                    </a:moveTo>
                    <a:cubicBezTo>
                      <a:pt x="52" y="27"/>
                      <a:pt x="267" y="113"/>
                      <a:pt x="290" y="160"/>
                    </a:cubicBezTo>
                    <a:cubicBezTo>
                      <a:pt x="313" y="207"/>
                      <a:pt x="118" y="218"/>
                      <a:pt x="140" y="280"/>
                    </a:cubicBezTo>
                    <a:cubicBezTo>
                      <a:pt x="162" y="342"/>
                      <a:pt x="362" y="480"/>
                      <a:pt x="420" y="533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41"/>
              <p:cNvSpPr>
                <a:spLocks/>
              </p:cNvSpPr>
              <p:nvPr/>
            </p:nvSpPr>
            <p:spPr bwMode="auto">
              <a:xfrm>
                <a:off x="6738" y="4033"/>
                <a:ext cx="1" cy="476"/>
              </a:xfrm>
              <a:custGeom>
                <a:avLst/>
                <a:gdLst>
                  <a:gd name="T0" fmla="*/ 0 w 2"/>
                  <a:gd name="T1" fmla="*/ 0 h 546"/>
                  <a:gd name="T2" fmla="*/ 2 w 2"/>
                  <a:gd name="T3" fmla="*/ 546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546">
                    <a:moveTo>
                      <a:pt x="0" y="0"/>
                    </a:moveTo>
                    <a:lnTo>
                      <a:pt x="2" y="546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42"/>
              <p:cNvSpPr>
                <a:spLocks/>
              </p:cNvSpPr>
              <p:nvPr/>
            </p:nvSpPr>
            <p:spPr bwMode="auto">
              <a:xfrm>
                <a:off x="5642" y="3998"/>
                <a:ext cx="765" cy="511"/>
              </a:xfrm>
              <a:custGeom>
                <a:avLst/>
                <a:gdLst>
                  <a:gd name="T0" fmla="*/ 880 w 880"/>
                  <a:gd name="T1" fmla="*/ 0 h 586"/>
                  <a:gd name="T2" fmla="*/ 0 w 880"/>
                  <a:gd name="T3" fmla="*/ 586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80" h="586">
                    <a:moveTo>
                      <a:pt x="880" y="0"/>
                    </a:moveTo>
                    <a:lnTo>
                      <a:pt x="0" y="586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43"/>
              <p:cNvSpPr>
                <a:spLocks/>
              </p:cNvSpPr>
              <p:nvPr/>
            </p:nvSpPr>
            <p:spPr bwMode="auto">
              <a:xfrm>
                <a:off x="7059" y="3998"/>
                <a:ext cx="773" cy="511"/>
              </a:xfrm>
              <a:custGeom>
                <a:avLst/>
                <a:gdLst>
                  <a:gd name="T0" fmla="*/ 0 w 889"/>
                  <a:gd name="T1" fmla="*/ 0 h 586"/>
                  <a:gd name="T2" fmla="*/ 889 w 889"/>
                  <a:gd name="T3" fmla="*/ 586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89" h="586">
                    <a:moveTo>
                      <a:pt x="0" y="0"/>
                    </a:moveTo>
                    <a:lnTo>
                      <a:pt x="889" y="586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2029" y="2750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 </a:t>
              </a:r>
            </a:p>
          </p:txBody>
        </p:sp>
        <p:grpSp>
          <p:nvGrpSpPr>
            <p:cNvPr id="47" name="Group 45"/>
            <p:cNvGrpSpPr>
              <a:grpSpLocks/>
            </p:cNvGrpSpPr>
            <p:nvPr/>
          </p:nvGrpSpPr>
          <p:grpSpPr bwMode="auto">
            <a:xfrm>
              <a:off x="1383" y="2882"/>
              <a:ext cx="1951" cy="820"/>
              <a:chOff x="1383" y="2882"/>
              <a:chExt cx="1951" cy="820"/>
            </a:xfrm>
          </p:grpSpPr>
          <p:sp>
            <p:nvSpPr>
              <p:cNvPr id="49" name="Rectangle 46"/>
              <p:cNvSpPr>
                <a:spLocks noChangeArrowheads="1"/>
              </p:cNvSpPr>
              <p:nvPr/>
            </p:nvSpPr>
            <p:spPr bwMode="auto">
              <a:xfrm>
                <a:off x="1383" y="3339"/>
                <a:ext cx="2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c </a:t>
                </a:r>
              </a:p>
            </p:txBody>
          </p:sp>
          <p:sp>
            <p:nvSpPr>
              <p:cNvPr id="50" name="Rectangle 47"/>
              <p:cNvSpPr>
                <a:spLocks noChangeArrowheads="1"/>
              </p:cNvSpPr>
              <p:nvPr/>
            </p:nvSpPr>
            <p:spPr bwMode="auto">
              <a:xfrm>
                <a:off x="1565" y="3471"/>
                <a:ext cx="4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3   24</a:t>
                </a:r>
              </a:p>
            </p:txBody>
          </p:sp>
          <p:sp>
            <p:nvSpPr>
              <p:cNvPr id="51" name="Rectangle 48"/>
              <p:cNvSpPr>
                <a:spLocks noChangeArrowheads="1"/>
              </p:cNvSpPr>
              <p:nvPr/>
            </p:nvSpPr>
            <p:spPr bwMode="auto">
              <a:xfrm>
                <a:off x="2739" y="3294"/>
                <a:ext cx="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h </a:t>
                </a:r>
              </a:p>
            </p:txBody>
          </p:sp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2966" y="3471"/>
                <a:ext cx="3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100 </a:t>
                </a:r>
              </a:p>
            </p:txBody>
          </p:sp>
          <p:sp>
            <p:nvSpPr>
              <p:cNvPr id="53" name="Rectangle 50"/>
              <p:cNvSpPr>
                <a:spLocks noChangeArrowheads="1"/>
              </p:cNvSpPr>
              <p:nvPr/>
            </p:nvSpPr>
            <p:spPr bwMode="auto">
              <a:xfrm>
                <a:off x="2063" y="3290"/>
                <a:ext cx="2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g </a:t>
                </a:r>
              </a:p>
            </p:txBody>
          </p:sp>
          <p:sp>
            <p:nvSpPr>
              <p:cNvPr id="54" name="Rectangle 51"/>
              <p:cNvSpPr>
                <a:spLocks noChangeArrowheads="1"/>
              </p:cNvSpPr>
              <p:nvPr/>
            </p:nvSpPr>
            <p:spPr bwMode="auto">
              <a:xfrm>
                <a:off x="2186" y="3471"/>
                <a:ext cx="5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61  70 </a:t>
                </a:r>
              </a:p>
            </p:txBody>
          </p:sp>
          <p:sp>
            <p:nvSpPr>
              <p:cNvPr id="55" name="Rectangle 52"/>
              <p:cNvSpPr>
                <a:spLocks noChangeArrowheads="1"/>
              </p:cNvSpPr>
              <p:nvPr/>
            </p:nvSpPr>
            <p:spPr bwMode="auto">
              <a:xfrm>
                <a:off x="2200" y="2882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45   90 </a:t>
                </a:r>
              </a:p>
            </p:txBody>
          </p:sp>
        </p:grp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010" y="2387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85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1812925" y="17732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kumimoji="1" lang="zh-CN" altLang="zh-CN" sz="2400" b="0">
              <a:latin typeface="Times New Roman" pitchFamily="18" charset="0"/>
            </a:endParaRPr>
          </a:p>
        </p:txBody>
      </p:sp>
      <p:sp>
        <p:nvSpPr>
          <p:cNvPr id="623619" name="Text Box 3"/>
          <p:cNvSpPr txBox="1">
            <a:spLocks noChangeArrowheads="1"/>
          </p:cNvSpPr>
          <p:nvPr/>
        </p:nvSpPr>
        <p:spPr bwMode="auto">
          <a:xfrm>
            <a:off x="1187624" y="1556792"/>
            <a:ext cx="502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4400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是</a:t>
            </a:r>
            <a:r>
              <a:rPr kumimoji="1" lang="en-US" altLang="zh-CN" sz="4400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B-</a:t>
            </a:r>
            <a:r>
              <a:rPr kumimoji="1" lang="zh-CN" altLang="en-US" sz="4400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树的一种变型</a:t>
            </a:r>
            <a:endParaRPr kumimoji="1" lang="zh-CN" altLang="en-US" sz="2400" b="0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4400" b="1" baseline="30000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en-US" altLang="zh-CN" sz="44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树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Text Box 2"/>
          <p:cNvSpPr txBox="1">
            <a:spLocks noChangeArrowheads="1"/>
          </p:cNvSpPr>
          <p:nvPr/>
        </p:nvSpPr>
        <p:spPr bwMode="auto">
          <a:xfrm>
            <a:off x="440059" y="1179165"/>
            <a:ext cx="5073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4000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4000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  <a:r>
              <a:rPr kumimoji="1" lang="en-US" altLang="zh-CN" sz="4000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4000" baseline="30000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zh-CN" altLang="en-US" sz="4000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树的结构特点：</a:t>
            </a:r>
          </a:p>
        </p:txBody>
      </p:sp>
      <p:sp>
        <p:nvSpPr>
          <p:cNvPr id="624643" name="Text Box 3"/>
          <p:cNvSpPr txBox="1">
            <a:spLocks noChangeArrowheads="1"/>
          </p:cNvSpPr>
          <p:nvPr/>
        </p:nvSpPr>
        <p:spPr bwMode="auto">
          <a:xfrm>
            <a:off x="819472" y="2201515"/>
            <a:ext cx="80010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400" b="0" dirty="0">
                <a:solidFill>
                  <a:srgbClr val="33CCFF"/>
                </a:solidFill>
                <a:latin typeface="楷体_GB2312" pitchFamily="49" charset="-122"/>
                <a:ea typeface="楷体_GB2312" pitchFamily="49" charset="-122"/>
              </a:rPr>
              <a:t>※ </a:t>
            </a:r>
            <a:r>
              <a:rPr kumimoji="1" lang="zh-CN" altLang="en-US" sz="36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每个叶子结点中含有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600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个关键字和  </a:t>
            </a:r>
            <a:r>
              <a:rPr kumimoji="1" lang="en-US" altLang="zh-CN" sz="3600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个指向记录的指针</a:t>
            </a:r>
            <a:r>
              <a:rPr kumimoji="1" lang="zh-CN" altLang="en-US" sz="36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；并且，所有叶子结点彼此相链接构成一个</a:t>
            </a:r>
            <a:r>
              <a:rPr kumimoji="1" lang="zh-CN" altLang="en-US" sz="3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有序链表</a:t>
            </a:r>
            <a:r>
              <a:rPr kumimoji="1" lang="zh-CN" altLang="en-US" sz="36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，其</a:t>
            </a:r>
            <a:r>
              <a:rPr kumimoji="1" lang="zh-CN" altLang="en-US" sz="3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头指针指向含最小关键字的</a:t>
            </a:r>
            <a:r>
              <a:rPr kumimoji="1" lang="zh-CN" altLang="en-US" sz="36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结点；</a:t>
            </a:r>
            <a:endParaRPr kumimoji="1" lang="zh-CN" altLang="en-US" sz="36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4400" b="1" baseline="30000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en-US" altLang="zh-CN" sz="44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树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2" grpId="0" autoUpdateAnimBg="0"/>
      <p:bldP spid="624643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Text Box 2"/>
          <p:cNvSpPr txBox="1">
            <a:spLocks noChangeArrowheads="1"/>
          </p:cNvSpPr>
          <p:nvPr/>
        </p:nvSpPr>
        <p:spPr bwMode="auto">
          <a:xfrm>
            <a:off x="530225" y="1185044"/>
            <a:ext cx="81565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400" b="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※ </a:t>
            </a:r>
            <a:r>
              <a:rPr kumimoji="1" lang="zh-CN" altLang="en-US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每个非叶结点中的关键字 </a:t>
            </a:r>
            <a:r>
              <a:rPr kumimoji="1" lang="en-US" altLang="zh-CN" sz="3600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3600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即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zh-CN" altLang="en-US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其相应指针 </a:t>
            </a:r>
            <a:r>
              <a:rPr kumimoji="1" lang="en-US" altLang="zh-CN" sz="3600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zh-CN" altLang="en-US" sz="3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所指子树中关键字的</a:t>
            </a:r>
            <a:r>
              <a:rPr kumimoji="1"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最大值</a:t>
            </a:r>
            <a:r>
              <a:rPr kumimoji="1" lang="zh-CN" altLang="en-US" sz="36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kumimoji="1" lang="zh-CN" altLang="en-US" sz="2400" dirty="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5667" name="Text Box 3"/>
          <p:cNvSpPr txBox="1">
            <a:spLocks noChangeArrowheads="1"/>
          </p:cNvSpPr>
          <p:nvPr/>
        </p:nvSpPr>
        <p:spPr bwMode="auto">
          <a:xfrm>
            <a:off x="536649" y="3140968"/>
            <a:ext cx="7851775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400" b="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※ </a:t>
            </a:r>
            <a:r>
              <a:rPr kumimoji="1" lang="zh-CN" altLang="en-US" sz="36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所有叶子结点都处在</a:t>
            </a:r>
            <a:r>
              <a:rPr kumimoji="1" lang="zh-CN" altLang="en-US" sz="3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同一层次</a:t>
            </a:r>
            <a:r>
              <a:rPr kumimoji="1" lang="zh-CN" altLang="en-US" sz="36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上，每个叶子结点中关键字的个数均介于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</a:t>
            </a:r>
            <a:r>
              <a:rPr kumimoji="1" lang="en-US" altLang="zh-CN" sz="3600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m/2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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3600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之间。</a:t>
            </a:r>
            <a:endParaRPr kumimoji="1" lang="zh-CN" altLang="en-US" sz="3600" dirty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4400" b="1" baseline="30000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en-US" altLang="zh-CN" sz="44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树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6" grpId="0" autoUpdateAnimBg="0"/>
      <p:bldP spid="625667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611560" y="1143149"/>
            <a:ext cx="3316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4000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4000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．查找过程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337120" y="1962150"/>
            <a:ext cx="85344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 sz="2400" b="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※</a:t>
            </a:r>
            <a:r>
              <a:rPr kumimoji="1" lang="zh-CN" altLang="en-US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3600" baseline="300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zh-CN" altLang="en-US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树上，既可以进行缩小范围的查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找，也可以进行顺序查找；</a:t>
            </a:r>
          </a:p>
        </p:txBody>
      </p:sp>
      <p:sp>
        <p:nvSpPr>
          <p:cNvPr id="626692" name="Text Box 4"/>
          <p:cNvSpPr txBox="1">
            <a:spLocks noChangeArrowheads="1"/>
          </p:cNvSpPr>
          <p:nvPr/>
        </p:nvSpPr>
        <p:spPr bwMode="auto">
          <a:xfrm>
            <a:off x="353888" y="3474318"/>
            <a:ext cx="86106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 sz="2400" b="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※ </a:t>
            </a:r>
            <a:r>
              <a:rPr kumimoji="1" lang="zh-CN" altLang="en-US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在进行缩小范围的查找时，不管成功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与否，都必须查到</a:t>
            </a:r>
            <a:r>
              <a:rPr kumimoji="1" lang="zh-CN" altLang="en-US" sz="3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叶子结点</a:t>
            </a:r>
            <a:r>
              <a:rPr kumimoji="1" lang="zh-CN" altLang="en-US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才能结束；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337120" y="4986486"/>
            <a:ext cx="89154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 sz="2400" b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※</a:t>
            </a:r>
            <a:r>
              <a:rPr kumimoji="1" lang="zh-CN" altLang="en-US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若在结点内查找时，给定值</a:t>
            </a:r>
            <a:r>
              <a:rPr kumimoji="1" lang="zh-CN" altLang="en-US" sz="360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kumimoji="1" lang="en-US" altLang="zh-CN" sz="3600" i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3600" i="1" baseline="-250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， 则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应继续在 </a:t>
            </a:r>
            <a:r>
              <a:rPr kumimoji="1" lang="en-US" altLang="zh-CN" sz="3600" i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i="1" baseline="-250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zh-CN" altLang="en-US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所指子树中进行查找；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4400" b="1" baseline="30000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en-US" altLang="zh-CN" sz="44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树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0" grpId="0" autoUpdateAnimBg="0"/>
      <p:bldP spid="626691" grpId="0" autoUpdateAnimBg="0"/>
      <p:bldP spid="626692" grpId="0" autoUpdateAnimBg="0"/>
      <p:bldP spid="626693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1115616" y="1258714"/>
            <a:ext cx="55689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kumimoji="1" lang="en-US" altLang="zh-CN" sz="4000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4000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．插入和删除的操作</a:t>
            </a:r>
          </a:p>
        </p:txBody>
      </p:sp>
      <p:sp>
        <p:nvSpPr>
          <p:cNvPr id="627716" name="Rectangle 4"/>
          <p:cNvSpPr>
            <a:spLocks noChangeArrowheads="1"/>
          </p:cNvSpPr>
          <p:nvPr/>
        </p:nvSpPr>
        <p:spPr bwMode="auto">
          <a:xfrm>
            <a:off x="1043608" y="2333198"/>
            <a:ext cx="782148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kumimoji="1" lang="zh-CN" altLang="en-US" sz="40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类似于</a:t>
            </a:r>
            <a:r>
              <a:rPr kumimoji="1" lang="en-US" altLang="zh-CN" sz="40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B-</a:t>
            </a:r>
            <a:r>
              <a:rPr kumimoji="1" lang="zh-CN" altLang="en-US" sz="40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树进行，即必要时，也需要进行结点的“分裂”或“归并”。</a:t>
            </a:r>
            <a:endParaRPr kumimoji="1" lang="zh-CN" altLang="en-US" sz="4000" dirty="0">
              <a:solidFill>
                <a:srgbClr val="FF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4400" b="1" baseline="30000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en-US" altLang="zh-CN" sz="44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树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 autoUpdateAnimBg="0"/>
      <p:bldP spid="62771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Oval 2"/>
          <p:cNvSpPr>
            <a:spLocks noChangeArrowheads="1"/>
          </p:cNvSpPr>
          <p:nvPr/>
        </p:nvSpPr>
        <p:spPr bwMode="auto">
          <a:xfrm>
            <a:off x="3600450" y="2125663"/>
            <a:ext cx="1466850" cy="69373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 50       96</a:t>
            </a:r>
          </a:p>
        </p:txBody>
      </p:sp>
      <p:sp>
        <p:nvSpPr>
          <p:cNvPr id="130052" name="Oval 3"/>
          <p:cNvSpPr>
            <a:spLocks noChangeArrowheads="1"/>
          </p:cNvSpPr>
          <p:nvPr/>
        </p:nvSpPr>
        <p:spPr bwMode="auto">
          <a:xfrm>
            <a:off x="1333500" y="3140075"/>
            <a:ext cx="1466850" cy="5937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 15      50</a:t>
            </a:r>
          </a:p>
        </p:txBody>
      </p:sp>
      <p:sp>
        <p:nvSpPr>
          <p:cNvPr id="130053" name="Oval 4"/>
          <p:cNvSpPr>
            <a:spLocks noChangeArrowheads="1"/>
          </p:cNvSpPr>
          <p:nvPr/>
        </p:nvSpPr>
        <p:spPr bwMode="auto">
          <a:xfrm>
            <a:off x="5762625" y="3214688"/>
            <a:ext cx="1466850" cy="5953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62</a:t>
            </a:r>
            <a:r>
              <a:rPr kumimoji="1" lang="en-US" altLang="zh-CN" sz="900">
                <a:solidFill>
                  <a:srgbClr val="000080"/>
                </a:solidFill>
                <a:latin typeface="Times New Roman" pitchFamily="18" charset="0"/>
              </a:rPr>
              <a:t>   </a:t>
            </a: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78</a:t>
            </a:r>
            <a:r>
              <a:rPr kumimoji="1" lang="en-US" altLang="zh-CN" sz="1000">
                <a:solidFill>
                  <a:srgbClr val="000080"/>
                </a:solidFill>
                <a:latin typeface="Times New Roman" pitchFamily="18" charset="0"/>
              </a:rPr>
              <a:t>    </a:t>
            </a: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96</a:t>
            </a:r>
          </a:p>
        </p:txBody>
      </p:sp>
      <p:sp>
        <p:nvSpPr>
          <p:cNvPr id="130054" name="Oval 5"/>
          <p:cNvSpPr>
            <a:spLocks noChangeArrowheads="1"/>
          </p:cNvSpPr>
          <p:nvPr/>
        </p:nvSpPr>
        <p:spPr bwMode="auto">
          <a:xfrm>
            <a:off x="5810250" y="4281488"/>
            <a:ext cx="1466850" cy="5953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 71      78</a:t>
            </a:r>
          </a:p>
        </p:txBody>
      </p:sp>
      <p:sp>
        <p:nvSpPr>
          <p:cNvPr id="130055" name="Oval 6"/>
          <p:cNvSpPr>
            <a:spLocks noChangeArrowheads="1"/>
          </p:cNvSpPr>
          <p:nvPr/>
        </p:nvSpPr>
        <p:spPr bwMode="auto">
          <a:xfrm>
            <a:off x="7572375" y="4281488"/>
            <a:ext cx="1495425" cy="5953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84</a:t>
            </a:r>
            <a:r>
              <a:rPr kumimoji="1" lang="en-US" altLang="zh-CN" sz="1200">
                <a:solidFill>
                  <a:srgbClr val="000080"/>
                </a:solidFill>
                <a:latin typeface="Times New Roman" pitchFamily="18" charset="0"/>
              </a:rPr>
              <a:t>   </a:t>
            </a: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89  </a:t>
            </a:r>
            <a:r>
              <a:rPr kumimoji="1" lang="en-US" altLang="zh-CN" sz="1000">
                <a:solidFill>
                  <a:srgbClr val="000080"/>
                </a:solidFill>
                <a:latin typeface="Times New Roman" pitchFamily="18" charset="0"/>
              </a:rPr>
              <a:t>  </a:t>
            </a: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96</a:t>
            </a:r>
          </a:p>
        </p:txBody>
      </p:sp>
      <p:sp>
        <p:nvSpPr>
          <p:cNvPr id="130056" name="Oval 7"/>
          <p:cNvSpPr>
            <a:spLocks noChangeArrowheads="1"/>
          </p:cNvSpPr>
          <p:nvPr/>
        </p:nvSpPr>
        <p:spPr bwMode="auto">
          <a:xfrm>
            <a:off x="4095750" y="4259263"/>
            <a:ext cx="1466850" cy="69373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 56       62</a:t>
            </a:r>
          </a:p>
        </p:txBody>
      </p:sp>
      <p:sp>
        <p:nvSpPr>
          <p:cNvPr id="130057" name="Oval 8"/>
          <p:cNvSpPr>
            <a:spLocks noChangeArrowheads="1"/>
          </p:cNvSpPr>
          <p:nvPr/>
        </p:nvSpPr>
        <p:spPr bwMode="auto">
          <a:xfrm>
            <a:off x="2209800" y="4267200"/>
            <a:ext cx="1600200" cy="69373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20 26 43 50</a:t>
            </a:r>
          </a:p>
        </p:txBody>
      </p:sp>
      <p:sp>
        <p:nvSpPr>
          <p:cNvPr id="130058" name="Line 9"/>
          <p:cNvSpPr>
            <a:spLocks noChangeShapeType="1"/>
          </p:cNvSpPr>
          <p:nvPr/>
        </p:nvSpPr>
        <p:spPr bwMode="auto">
          <a:xfrm flipH="1">
            <a:off x="2057400" y="2571750"/>
            <a:ext cx="1944688" cy="5524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59" name="Line 10"/>
          <p:cNvSpPr>
            <a:spLocks noChangeShapeType="1"/>
          </p:cNvSpPr>
          <p:nvPr/>
        </p:nvSpPr>
        <p:spPr bwMode="auto">
          <a:xfrm flipH="1">
            <a:off x="914400" y="3562350"/>
            <a:ext cx="819150" cy="6937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0" name="Line 11"/>
          <p:cNvSpPr>
            <a:spLocks noChangeShapeType="1"/>
          </p:cNvSpPr>
          <p:nvPr/>
        </p:nvSpPr>
        <p:spPr bwMode="auto">
          <a:xfrm>
            <a:off x="2333625" y="3562350"/>
            <a:ext cx="714375" cy="7048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1" name="Line 12"/>
          <p:cNvSpPr>
            <a:spLocks noChangeShapeType="1"/>
          </p:cNvSpPr>
          <p:nvPr/>
        </p:nvSpPr>
        <p:spPr bwMode="auto">
          <a:xfrm>
            <a:off x="6829425" y="3660775"/>
            <a:ext cx="1476375" cy="6064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2" name="Line 13"/>
          <p:cNvSpPr>
            <a:spLocks noChangeShapeType="1"/>
          </p:cNvSpPr>
          <p:nvPr/>
        </p:nvSpPr>
        <p:spPr bwMode="auto">
          <a:xfrm>
            <a:off x="4667250" y="2571750"/>
            <a:ext cx="1809750" cy="6286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3" name="Line 14"/>
          <p:cNvSpPr>
            <a:spLocks noChangeShapeType="1"/>
          </p:cNvSpPr>
          <p:nvPr/>
        </p:nvSpPr>
        <p:spPr bwMode="auto">
          <a:xfrm flipH="1">
            <a:off x="4800600" y="3660775"/>
            <a:ext cx="1362075" cy="6064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4" name="Line 15"/>
          <p:cNvSpPr>
            <a:spLocks noChangeShapeType="1"/>
          </p:cNvSpPr>
          <p:nvPr/>
        </p:nvSpPr>
        <p:spPr bwMode="auto">
          <a:xfrm>
            <a:off x="6429375" y="3660775"/>
            <a:ext cx="123825" cy="6064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5" name="Line 16"/>
          <p:cNvSpPr>
            <a:spLocks noChangeShapeType="1"/>
          </p:cNvSpPr>
          <p:nvPr/>
        </p:nvSpPr>
        <p:spPr bwMode="auto">
          <a:xfrm flipH="1">
            <a:off x="1981200" y="4697413"/>
            <a:ext cx="600075" cy="39687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6" name="Line 17"/>
          <p:cNvSpPr>
            <a:spLocks noChangeShapeType="1"/>
          </p:cNvSpPr>
          <p:nvPr/>
        </p:nvSpPr>
        <p:spPr bwMode="auto">
          <a:xfrm flipH="1">
            <a:off x="2647950" y="4697413"/>
            <a:ext cx="266700" cy="39687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7" name="Line 18"/>
          <p:cNvSpPr>
            <a:spLocks noChangeShapeType="1"/>
          </p:cNvSpPr>
          <p:nvPr/>
        </p:nvSpPr>
        <p:spPr bwMode="auto">
          <a:xfrm>
            <a:off x="3181350" y="4697413"/>
            <a:ext cx="133350" cy="39687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8" name="Line 19"/>
          <p:cNvSpPr>
            <a:spLocks noChangeShapeType="1"/>
          </p:cNvSpPr>
          <p:nvPr/>
        </p:nvSpPr>
        <p:spPr bwMode="auto">
          <a:xfrm>
            <a:off x="3448050" y="4697413"/>
            <a:ext cx="466725" cy="39687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9" name="Line 20"/>
          <p:cNvSpPr>
            <a:spLocks noChangeShapeType="1"/>
          </p:cNvSpPr>
          <p:nvPr/>
        </p:nvSpPr>
        <p:spPr bwMode="auto">
          <a:xfrm>
            <a:off x="1133475" y="4697413"/>
            <a:ext cx="333375" cy="4953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0" name="Line 21"/>
          <p:cNvSpPr>
            <a:spLocks noChangeShapeType="1"/>
          </p:cNvSpPr>
          <p:nvPr/>
        </p:nvSpPr>
        <p:spPr bwMode="auto">
          <a:xfrm>
            <a:off x="5095875" y="4697413"/>
            <a:ext cx="333375" cy="4953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1" name="Line 22"/>
          <p:cNvSpPr>
            <a:spLocks noChangeShapeType="1"/>
          </p:cNvSpPr>
          <p:nvPr/>
        </p:nvSpPr>
        <p:spPr bwMode="auto">
          <a:xfrm>
            <a:off x="6829425" y="4697413"/>
            <a:ext cx="333375" cy="4953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2" name="Line 23"/>
          <p:cNvSpPr>
            <a:spLocks noChangeShapeType="1"/>
          </p:cNvSpPr>
          <p:nvPr/>
        </p:nvSpPr>
        <p:spPr bwMode="auto">
          <a:xfrm>
            <a:off x="8696325" y="4697413"/>
            <a:ext cx="333375" cy="4953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3" name="Line 24"/>
          <p:cNvSpPr>
            <a:spLocks noChangeShapeType="1"/>
          </p:cNvSpPr>
          <p:nvPr/>
        </p:nvSpPr>
        <p:spPr bwMode="auto">
          <a:xfrm>
            <a:off x="8296275" y="4697413"/>
            <a:ext cx="133350" cy="39687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4" name="Line 25"/>
          <p:cNvSpPr>
            <a:spLocks noChangeShapeType="1"/>
          </p:cNvSpPr>
          <p:nvPr/>
        </p:nvSpPr>
        <p:spPr bwMode="auto">
          <a:xfrm>
            <a:off x="800100" y="4697413"/>
            <a:ext cx="66675" cy="4953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5" name="Line 26"/>
          <p:cNvSpPr>
            <a:spLocks noChangeShapeType="1"/>
          </p:cNvSpPr>
          <p:nvPr/>
        </p:nvSpPr>
        <p:spPr bwMode="auto">
          <a:xfrm flipH="1">
            <a:off x="200025" y="4697413"/>
            <a:ext cx="266700" cy="39687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6" name="Line 27"/>
          <p:cNvSpPr>
            <a:spLocks noChangeShapeType="1"/>
          </p:cNvSpPr>
          <p:nvPr/>
        </p:nvSpPr>
        <p:spPr bwMode="auto">
          <a:xfrm flipH="1">
            <a:off x="4229100" y="4697413"/>
            <a:ext cx="266700" cy="39687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7" name="Line 28"/>
          <p:cNvSpPr>
            <a:spLocks noChangeShapeType="1"/>
          </p:cNvSpPr>
          <p:nvPr/>
        </p:nvSpPr>
        <p:spPr bwMode="auto">
          <a:xfrm flipH="1">
            <a:off x="5962650" y="4697413"/>
            <a:ext cx="266700" cy="39687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8" name="Line 29"/>
          <p:cNvSpPr>
            <a:spLocks noChangeShapeType="1"/>
          </p:cNvSpPr>
          <p:nvPr/>
        </p:nvSpPr>
        <p:spPr bwMode="auto">
          <a:xfrm flipH="1">
            <a:off x="7696200" y="4697413"/>
            <a:ext cx="266700" cy="39687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9" name="Oval 30"/>
          <p:cNvSpPr>
            <a:spLocks noChangeArrowheads="1"/>
          </p:cNvSpPr>
          <p:nvPr/>
        </p:nvSpPr>
        <p:spPr bwMode="auto">
          <a:xfrm>
            <a:off x="114300" y="4248150"/>
            <a:ext cx="1600200" cy="693738"/>
          </a:xfrm>
          <a:prstGeom prst="ellipse">
            <a:avLst/>
          </a:prstGeom>
          <a:noFill/>
          <a:ln w="254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80" name="Text Box 31"/>
          <p:cNvSpPr txBox="1">
            <a:spLocks noChangeArrowheads="1"/>
          </p:cNvSpPr>
          <p:nvPr/>
        </p:nvSpPr>
        <p:spPr bwMode="auto">
          <a:xfrm>
            <a:off x="314325" y="4332288"/>
            <a:ext cx="1133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 3    8   15</a:t>
            </a:r>
          </a:p>
        </p:txBody>
      </p:sp>
      <p:sp>
        <p:nvSpPr>
          <p:cNvPr id="130081" name="Line 32"/>
          <p:cNvSpPr>
            <a:spLocks noChangeShapeType="1"/>
          </p:cNvSpPr>
          <p:nvPr/>
        </p:nvSpPr>
        <p:spPr bwMode="auto">
          <a:xfrm>
            <a:off x="-152400" y="3905250"/>
            <a:ext cx="533400" cy="449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82" name="Line 33"/>
          <p:cNvSpPr>
            <a:spLocks noChangeShapeType="1"/>
          </p:cNvSpPr>
          <p:nvPr/>
        </p:nvSpPr>
        <p:spPr bwMode="auto">
          <a:xfrm flipV="1">
            <a:off x="1581150" y="4545013"/>
            <a:ext cx="663575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diamond" w="sm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83" name="Line 34"/>
          <p:cNvSpPr>
            <a:spLocks noChangeShapeType="1"/>
          </p:cNvSpPr>
          <p:nvPr/>
        </p:nvSpPr>
        <p:spPr bwMode="auto">
          <a:xfrm>
            <a:off x="3714750" y="4546600"/>
            <a:ext cx="381000" cy="52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diamond" w="sm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84" name="Line 35"/>
          <p:cNvSpPr>
            <a:spLocks noChangeShapeType="1"/>
          </p:cNvSpPr>
          <p:nvPr/>
        </p:nvSpPr>
        <p:spPr bwMode="auto">
          <a:xfrm flipV="1">
            <a:off x="5410200" y="4545013"/>
            <a:ext cx="3968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diamond" w="sm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85" name="Line 36"/>
          <p:cNvSpPr>
            <a:spLocks noChangeShapeType="1"/>
          </p:cNvSpPr>
          <p:nvPr/>
        </p:nvSpPr>
        <p:spPr bwMode="auto">
          <a:xfrm flipV="1">
            <a:off x="7143750" y="4545013"/>
            <a:ext cx="3968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diamond" w="sm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86" name="Line 37"/>
          <p:cNvSpPr>
            <a:spLocks noChangeShapeType="1"/>
          </p:cNvSpPr>
          <p:nvPr/>
        </p:nvSpPr>
        <p:spPr bwMode="auto">
          <a:xfrm flipV="1">
            <a:off x="8810625" y="4545013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87" name="Text Box 38"/>
          <p:cNvSpPr txBox="1">
            <a:spLocks noChangeArrowheads="1"/>
          </p:cNvSpPr>
          <p:nvPr/>
        </p:nvSpPr>
        <p:spPr bwMode="auto">
          <a:xfrm>
            <a:off x="-9525" y="3543300"/>
            <a:ext cx="4667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Times New Roman" pitchFamily="18" charset="0"/>
              </a:rPr>
              <a:t>sq</a:t>
            </a:r>
            <a:endParaRPr kumimoji="1" lang="en-US" altLang="zh-CN" sz="2200" b="0">
              <a:latin typeface="Times New Roman" pitchFamily="18" charset="0"/>
            </a:endParaRPr>
          </a:p>
        </p:txBody>
      </p:sp>
      <p:sp>
        <p:nvSpPr>
          <p:cNvPr id="130088" name="Text Box 39"/>
          <p:cNvSpPr txBox="1">
            <a:spLocks noChangeArrowheads="1"/>
          </p:cNvSpPr>
          <p:nvPr/>
        </p:nvSpPr>
        <p:spPr bwMode="auto">
          <a:xfrm>
            <a:off x="2270125" y="1066800"/>
            <a:ext cx="815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800">
                <a:solidFill>
                  <a:srgbClr val="006600"/>
                </a:solidFill>
                <a:latin typeface="Times New Roman" pitchFamily="18" charset="0"/>
              </a:rPr>
              <a:t>root</a:t>
            </a:r>
            <a:endParaRPr kumimoji="1" lang="en-US" altLang="zh-CN" sz="3600" b="0">
              <a:latin typeface="Times New Roman" pitchFamily="18" charset="0"/>
            </a:endParaRPr>
          </a:p>
        </p:txBody>
      </p:sp>
      <p:sp>
        <p:nvSpPr>
          <p:cNvPr id="130089" name="Freeform 40"/>
          <p:cNvSpPr>
            <a:spLocks/>
          </p:cNvSpPr>
          <p:nvPr/>
        </p:nvSpPr>
        <p:spPr bwMode="auto">
          <a:xfrm>
            <a:off x="3124200" y="1371600"/>
            <a:ext cx="1219200" cy="762000"/>
          </a:xfrm>
          <a:custGeom>
            <a:avLst/>
            <a:gdLst>
              <a:gd name="T0" fmla="*/ 0 w 768"/>
              <a:gd name="T1" fmla="*/ 0 h 480"/>
              <a:gd name="T2" fmla="*/ 2147483647 w 768"/>
              <a:gd name="T3" fmla="*/ 2147483647 h 480"/>
              <a:gd name="T4" fmla="*/ 2147483647 w 768"/>
              <a:gd name="T5" fmla="*/ 2147483647 h 480"/>
              <a:gd name="T6" fmla="*/ 2147483647 w 768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480"/>
              <a:gd name="T14" fmla="*/ 768 w 768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480">
                <a:moveTo>
                  <a:pt x="0" y="0"/>
                </a:moveTo>
                <a:cubicBezTo>
                  <a:pt x="200" y="56"/>
                  <a:pt x="400" y="112"/>
                  <a:pt x="432" y="144"/>
                </a:cubicBezTo>
                <a:cubicBezTo>
                  <a:pt x="464" y="176"/>
                  <a:pt x="136" y="136"/>
                  <a:pt x="192" y="192"/>
                </a:cubicBezTo>
                <a:cubicBezTo>
                  <a:pt x="248" y="248"/>
                  <a:pt x="508" y="364"/>
                  <a:pt x="768" y="480"/>
                </a:cubicBezTo>
              </a:path>
            </a:pathLst>
          </a:custGeom>
          <a:noFill/>
          <a:ln w="31750" cmpd="sng">
            <a:solidFill>
              <a:srgbClr val="00808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 b="1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4400" b="1" baseline="30000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en-US" altLang="zh-CN" sz="44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树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223713" y="836613"/>
            <a:ext cx="874077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二叉排序树上查找某关键字等于给定值的结点过程，其实就是走了一条从根到该结点的路径。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比较的关键字次数＝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此结点的层次数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最多的比较次数＝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树的深度（或高度），即 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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log</a:t>
            </a:r>
            <a:r>
              <a:rPr kumimoji="1" lang="en-US" altLang="zh-CN" sz="2400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 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n+1</a:t>
            </a:r>
            <a:endParaRPr kumimoji="1"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2)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一棵二叉排序树的平均查找长度为：</a:t>
            </a:r>
            <a:r>
              <a:rPr kumimoji="1" lang="zh-CN" altLang="en-US" sz="2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4" y="188913"/>
            <a:ext cx="5977359" cy="504825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二叉排序树的查找性能分析</a:t>
            </a:r>
          </a:p>
        </p:txBody>
      </p:sp>
      <p:sp>
        <p:nvSpPr>
          <p:cNvPr id="256006" name="Rectangle 6"/>
          <p:cNvSpPr>
            <a:spLocks noChangeArrowheads="1"/>
          </p:cNvSpPr>
          <p:nvPr/>
        </p:nvSpPr>
        <p:spPr bwMode="auto">
          <a:xfrm>
            <a:off x="4724400" y="2952750"/>
            <a:ext cx="4038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其中：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sz="2400" baseline="-25000" dirty="0" err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aseline="-250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是每层结点个数；</a:t>
            </a:r>
            <a:r>
              <a:rPr kumimoji="1" lang="zh-CN" altLang="en-US" sz="2400" baseline="-250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kumimoji="1" lang="en-US" altLang="zh-CN" sz="2400" baseline="-250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aseline="-25000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是结点所在层次数；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m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为树</a:t>
            </a:r>
            <a:r>
              <a:rPr kumimoji="1"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的深度（或高度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kumimoji="1" lang="zh-CN" altLang="en-US" sz="240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07" name="Rectangle 7"/>
          <p:cNvSpPr>
            <a:spLocks noChangeArrowheads="1"/>
          </p:cNvSpPr>
          <p:nvPr/>
        </p:nvSpPr>
        <p:spPr bwMode="auto">
          <a:xfrm>
            <a:off x="448816" y="4629150"/>
            <a:ext cx="8299648" cy="190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最坏情况：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即插入的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个元素从一开始就有序，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                   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——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变成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单支树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的形态！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      此时树的深度为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ASL= (n+1)/2  </a:t>
            </a:r>
          </a:p>
          <a:p>
            <a:pPr eaLnBrk="1" fontAlgn="base" hangingPunct="1">
              <a:spcBef>
                <a:spcPts val="972"/>
              </a:spcBef>
              <a:spcAft>
                <a:spcPct val="0"/>
              </a:spcAft>
            </a:pPr>
            <a:r>
              <a:rPr kumimoji="1"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</a:t>
            </a:r>
            <a:r>
              <a:rPr kumimoji="1" lang="zh-CN" altLang="en-US" sz="2800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此时查找效率与顺序查找情况相同。</a:t>
            </a:r>
          </a:p>
        </p:txBody>
      </p:sp>
      <p:graphicFrame>
        <p:nvGraphicFramePr>
          <p:cNvPr id="256009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755650" y="3141663"/>
          <a:ext cx="29908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1" name="位图图像" r:id="rId3" imgW="2991268" imgH="1438095" progId="PBrush">
                  <p:embed/>
                </p:oleObj>
              </mc:Choice>
              <mc:Fallback>
                <p:oleObj name="位图图像" r:id="rId3" imgW="2991268" imgH="1438095" progId="PBrush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41663"/>
                        <a:ext cx="299085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build="p" autoUpdateAnimBg="0"/>
      <p:bldP spid="256006" grpId="0" autoUpdateAnimBg="0"/>
      <p:bldP spid="25600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68413"/>
            <a:ext cx="8458200" cy="381000"/>
          </a:xfrm>
        </p:spPr>
        <p:txBody>
          <a:bodyPr/>
          <a:lstStyle/>
          <a:p>
            <a:pPr algn="l" eaLnBrk="1" hangingPunct="1"/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最好情况：</a:t>
            </a:r>
            <a:r>
              <a:rPr lang="zh-CN" altLang="en-US" sz="2400" b="1" dirty="0" smtClean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即：</a:t>
            </a:r>
            <a:r>
              <a:rPr lang="zh-CN" altLang="en-US" sz="2400" b="1" dirty="0" smtClean="0">
                <a:solidFill>
                  <a:srgbClr val="0000CC"/>
                </a:solidFill>
                <a:ea typeface="楷体_GB2312" pitchFamily="49" charset="-122"/>
                <a:sym typeface="Symbol" panose="05050102010706020507" pitchFamily="18" charset="2"/>
              </a:rPr>
              <a:t>与折半查找中的判定树相同</a:t>
            </a:r>
            <a:r>
              <a:rPr lang="zh-CN" altLang="en-US" sz="2400" b="1" dirty="0" smtClean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（形态比较均衡）</a:t>
            </a:r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323850" y="2852738"/>
            <a:ext cx="8534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3</a:t>
            </a:r>
            <a:r>
              <a:rPr kumimoji="1" lang="zh-CN" altLang="en-US" sz="240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）</a:t>
            </a:r>
            <a:r>
              <a:rPr kumimoji="1"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对有</a:t>
            </a:r>
            <a:r>
              <a:rPr kumimoji="1" lang="en-US" altLang="zh-CN" sz="240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kumimoji="1"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个关键字的二叉排序树的平均查找长度</a:t>
            </a:r>
            <a:r>
              <a:rPr kumimoji="1"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: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kumimoji="1"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设每种树态出现概率相同，查找每个关键字也是等概率的。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则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ASL</a:t>
            </a:r>
            <a:r>
              <a:rPr kumimoji="1"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求解过程可推导。</a:t>
            </a:r>
            <a:r>
              <a:rPr kumimoji="1" lang="zh-CN" altLang="en-US" sz="240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（详见教材</a:t>
            </a:r>
            <a:r>
              <a:rPr kumimoji="1" lang="en-US" altLang="zh-CN" sz="240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P232</a:t>
            </a:r>
            <a:r>
              <a:rPr kumimoji="1" lang="zh-CN" altLang="en-US" sz="240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470021" name="Rectangle 5"/>
          <p:cNvSpPr>
            <a:spLocks noChangeArrowheads="1"/>
          </p:cNvSpPr>
          <p:nvPr/>
        </p:nvSpPr>
        <p:spPr bwMode="auto">
          <a:xfrm>
            <a:off x="611188" y="1743075"/>
            <a:ext cx="548259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树的深度为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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log 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  +1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ASL=log 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(n+1) –1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与折半查找相同。</a:t>
            </a:r>
          </a:p>
        </p:txBody>
      </p:sp>
      <p:sp>
        <p:nvSpPr>
          <p:cNvPr id="470023" name="Rectangle 7"/>
          <p:cNvSpPr>
            <a:spLocks noChangeArrowheads="1"/>
          </p:cNvSpPr>
          <p:nvPr/>
        </p:nvSpPr>
        <p:spPr bwMode="auto">
          <a:xfrm>
            <a:off x="683568" y="4695527"/>
            <a:ext cx="70759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结论：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二叉排序树的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ASL≤2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＋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1/n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ln n    (n&gt;=2)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2833" y="403895"/>
            <a:ext cx="5977359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b="1" kern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二叉排序树的查找性能分析</a:t>
            </a:r>
            <a:endParaRPr lang="zh-CN" altLang="en-US" sz="3200" b="1" kern="0" dirty="0" smtClean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76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0" grpId="0" build="p" autoUpdateAnimBg="0"/>
      <p:bldP spid="470021" grpId="0" build="p" autoUpdateAnimBg="0"/>
      <p:bldP spid="47002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二叉排序树的删除 </a:t>
            </a:r>
            <a:endParaRPr lang="en-US" altLang="zh-CN" dirty="0" smtClean="0"/>
          </a:p>
          <a:p>
            <a:pPr lvl="1"/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对于二叉排序树，删除树上一个结点相当于删除有序序列中的一个记录，删除后</a:t>
            </a:r>
            <a:r>
              <a:rPr kumimoji="1"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仍需保持二叉排序树的特性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dirty="0"/>
              <a:t>可分三种情况</a:t>
            </a:r>
            <a:r>
              <a:rPr lang="zh-CN" altLang="en-US" dirty="0" smtClean="0"/>
              <a:t>讨论</a:t>
            </a:r>
            <a:endParaRPr lang="en-US" altLang="zh-CN" dirty="0" smtClean="0"/>
          </a:p>
          <a:p>
            <a:pPr lvl="2"/>
            <a:r>
              <a:rPr lang="zh-CN" altLang="en-US" sz="2600" dirty="0" smtClean="0"/>
              <a:t>被</a:t>
            </a:r>
            <a:r>
              <a:rPr lang="zh-CN" altLang="en-US" sz="2600" dirty="0"/>
              <a:t>删除的结点是</a:t>
            </a:r>
            <a:r>
              <a:rPr lang="zh-CN" altLang="en-US" sz="2600" dirty="0" smtClean="0"/>
              <a:t>叶子；</a:t>
            </a:r>
            <a:endParaRPr lang="zh-CN" altLang="en-US" sz="2600" dirty="0"/>
          </a:p>
          <a:p>
            <a:pPr lvl="2"/>
            <a:r>
              <a:rPr lang="zh-CN" altLang="en-US" sz="2600" dirty="0" smtClean="0"/>
              <a:t>被</a:t>
            </a:r>
            <a:r>
              <a:rPr lang="zh-CN" altLang="en-US" sz="2600" dirty="0"/>
              <a:t>删除的结点只有左子树或者只有右子</a:t>
            </a:r>
            <a:r>
              <a:rPr lang="zh-CN" altLang="en-US" sz="2600" dirty="0" smtClean="0"/>
              <a:t>树；</a:t>
            </a:r>
            <a:endParaRPr lang="zh-CN" altLang="en-US" sz="2600" dirty="0"/>
          </a:p>
          <a:p>
            <a:pPr lvl="2"/>
            <a:r>
              <a:rPr lang="zh-CN" altLang="en-US" sz="2600" dirty="0" smtClean="0"/>
              <a:t>被</a:t>
            </a:r>
            <a:r>
              <a:rPr lang="zh-CN" altLang="en-US" sz="2600" dirty="0"/>
              <a:t>删除的结点既有左子树，也有右子树。</a:t>
            </a:r>
          </a:p>
          <a:p>
            <a:pPr lvl="2"/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264946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260350"/>
            <a:ext cx="8839200" cy="6048376"/>
            <a:chOff x="96" y="164"/>
            <a:chExt cx="5568" cy="381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930" y="2024"/>
              <a:ext cx="3726" cy="1950"/>
              <a:chOff x="152" y="48"/>
              <a:chExt cx="3726" cy="1950"/>
            </a:xfrm>
          </p:grpSpPr>
          <p:sp>
            <p:nvSpPr>
              <p:cNvPr id="38973" name="Rectangle 4"/>
              <p:cNvSpPr>
                <a:spLocks noChangeArrowheads="1"/>
              </p:cNvSpPr>
              <p:nvPr/>
            </p:nvSpPr>
            <p:spPr bwMode="auto">
              <a:xfrm>
                <a:off x="605" y="1771"/>
                <a:ext cx="2131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 sz="2800" b="1" dirty="0" smtClean="0">
                    <a:solidFill>
                      <a:srgbClr val="000000"/>
                    </a:solidFill>
                  </a:rPr>
                  <a:t>二叉排序树的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结点删除情况</a:t>
                </a:r>
              </a:p>
            </p:txBody>
          </p:sp>
          <p:sp>
            <p:nvSpPr>
              <p:cNvPr id="38974" name="AutoShape 5"/>
              <p:cNvSpPr>
                <a:spLocks noChangeArrowheads="1"/>
              </p:cNvSpPr>
              <p:nvPr/>
            </p:nvSpPr>
            <p:spPr bwMode="auto">
              <a:xfrm>
                <a:off x="1770" y="572"/>
                <a:ext cx="384" cy="96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52" y="48"/>
                <a:ext cx="1626" cy="1542"/>
                <a:chOff x="152" y="48"/>
                <a:chExt cx="1626" cy="1542"/>
              </a:xfrm>
            </p:grpSpPr>
            <p:sp>
              <p:nvSpPr>
                <p:cNvPr id="38988" name="Rectangle 7"/>
                <p:cNvSpPr>
                  <a:spLocks noChangeArrowheads="1"/>
                </p:cNvSpPr>
                <p:nvPr/>
              </p:nvSpPr>
              <p:spPr bwMode="auto">
                <a:xfrm>
                  <a:off x="274" y="1363"/>
                  <a:ext cx="120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 sz="2400" b="1" dirty="0">
                      <a:solidFill>
                        <a:srgbClr val="000000"/>
                      </a:solidFill>
                    </a:rPr>
                    <a:t>(e)  </a:t>
                  </a:r>
                  <a:r>
                    <a:rPr lang="zh-CN" altLang="en-US" sz="2400" b="1" dirty="0">
                      <a:solidFill>
                        <a:srgbClr val="000000"/>
                      </a:solidFill>
                    </a:rPr>
                    <a:t>删除结点</a:t>
                  </a:r>
                  <a:r>
                    <a:rPr lang="en-US" altLang="zh-CN" sz="2400" b="1" dirty="0">
                      <a:solidFill>
                        <a:srgbClr val="000000"/>
                      </a:solidFill>
                    </a:rPr>
                    <a:t>12</a:t>
                  </a:r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152" y="48"/>
                  <a:ext cx="1626" cy="1258"/>
                  <a:chOff x="152" y="48"/>
                  <a:chExt cx="1626" cy="1258"/>
                </a:xfrm>
              </p:grpSpPr>
              <p:sp>
                <p:nvSpPr>
                  <p:cNvPr id="38990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808" y="48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38991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48" y="391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8</a:t>
                    </a:r>
                  </a:p>
                </p:txBody>
              </p:sp>
              <p:sp>
                <p:nvSpPr>
                  <p:cNvPr id="3899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52" y="752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3899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184" y="376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15</a:t>
                    </a:r>
                  </a:p>
                </p:txBody>
              </p:sp>
              <p:sp>
                <p:nvSpPr>
                  <p:cNvPr id="38994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88" y="248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9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064" y="248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96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4" y="601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97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1072" y="760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38998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79" y="601"/>
                    <a:ext cx="159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99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1461" y="1079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39000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341" y="951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2253" y="164"/>
                <a:ext cx="1625" cy="1426"/>
                <a:chOff x="2018" y="164"/>
                <a:chExt cx="1625" cy="1426"/>
              </a:xfrm>
            </p:grpSpPr>
            <p:sp>
              <p:nvSpPr>
                <p:cNvPr id="38977" name="Rectangle 21"/>
                <p:cNvSpPr>
                  <a:spLocks noChangeArrowheads="1"/>
                </p:cNvSpPr>
                <p:nvPr/>
              </p:nvSpPr>
              <p:spPr bwMode="auto">
                <a:xfrm>
                  <a:off x="2221" y="1363"/>
                  <a:ext cx="120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 sz="2400" b="1" dirty="0">
                      <a:solidFill>
                        <a:srgbClr val="000000"/>
                      </a:solidFill>
                    </a:rPr>
                    <a:t>(d)  </a:t>
                  </a:r>
                  <a:r>
                    <a:rPr lang="zh-CN" altLang="en-US" sz="2400" b="1" dirty="0">
                      <a:solidFill>
                        <a:srgbClr val="000000"/>
                      </a:solidFill>
                    </a:rPr>
                    <a:t>删除结点</a:t>
                  </a:r>
                  <a:r>
                    <a:rPr lang="en-US" altLang="zh-CN" sz="2400" b="1" dirty="0">
                      <a:solidFill>
                        <a:srgbClr val="000000"/>
                      </a:solidFill>
                    </a:rPr>
                    <a:t>15</a:t>
                  </a:r>
                </a:p>
              </p:txBody>
            </p:sp>
            <p:grpSp>
              <p:nvGrpSpPr>
                <p:cNvPr id="7" name="Group 22"/>
                <p:cNvGrpSpPr>
                  <a:grpSpLocks/>
                </p:cNvGrpSpPr>
                <p:nvPr/>
              </p:nvGrpSpPr>
              <p:grpSpPr bwMode="auto">
                <a:xfrm>
                  <a:off x="2018" y="164"/>
                  <a:ext cx="1625" cy="931"/>
                  <a:chOff x="2018" y="164"/>
                  <a:chExt cx="1625" cy="931"/>
                </a:xfrm>
              </p:grpSpPr>
              <p:sp>
                <p:nvSpPr>
                  <p:cNvPr id="38979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690" y="164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38980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2314" y="507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8</a:t>
                    </a:r>
                  </a:p>
                </p:txBody>
              </p:sp>
              <p:sp>
                <p:nvSpPr>
                  <p:cNvPr id="38981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2018" y="868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38982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3074" y="492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38983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70" y="364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8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954" y="364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85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10" y="717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86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326" y="860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3898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301" y="703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96" y="164"/>
              <a:ext cx="5568" cy="1633"/>
              <a:chOff x="96" y="2544"/>
              <a:chExt cx="5568" cy="1633"/>
            </a:xfrm>
          </p:grpSpPr>
          <p:grpSp>
            <p:nvGrpSpPr>
              <p:cNvPr id="9" name="Group 33"/>
              <p:cNvGrpSpPr>
                <a:grpSpLocks/>
              </p:cNvGrpSpPr>
              <p:nvPr/>
            </p:nvGrpSpPr>
            <p:grpSpPr bwMode="auto">
              <a:xfrm>
                <a:off x="96" y="2544"/>
                <a:ext cx="1725" cy="1633"/>
                <a:chOff x="192" y="2496"/>
                <a:chExt cx="1725" cy="1633"/>
              </a:xfrm>
            </p:grpSpPr>
            <p:grpSp>
              <p:nvGrpSpPr>
                <p:cNvPr id="10" name="Group 34"/>
                <p:cNvGrpSpPr>
                  <a:grpSpLocks/>
                </p:cNvGrpSpPr>
                <p:nvPr/>
              </p:nvGrpSpPr>
              <p:grpSpPr bwMode="auto">
                <a:xfrm>
                  <a:off x="192" y="2496"/>
                  <a:ext cx="1725" cy="1304"/>
                  <a:chOff x="336" y="2496"/>
                  <a:chExt cx="1725" cy="1304"/>
                </a:xfrm>
              </p:grpSpPr>
              <p:sp>
                <p:nvSpPr>
                  <p:cNvPr id="38956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496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38957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632" y="2839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8</a:t>
                    </a:r>
                  </a:p>
                </p:txBody>
              </p:sp>
              <p:sp>
                <p:nvSpPr>
                  <p:cNvPr id="38958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3200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38959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208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10</a:t>
                    </a:r>
                  </a:p>
                </p:txBody>
              </p:sp>
              <p:sp>
                <p:nvSpPr>
                  <p:cNvPr id="38960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824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15</a:t>
                    </a:r>
                  </a:p>
                </p:txBody>
              </p:sp>
              <p:sp>
                <p:nvSpPr>
                  <p:cNvPr id="38961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1744" y="3176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19</a:t>
                    </a:r>
                  </a:p>
                </p:txBody>
              </p:sp>
              <p:sp>
                <p:nvSpPr>
                  <p:cNvPr id="38962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88" y="2696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63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272" y="2696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64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8" y="3049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65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840" y="3065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66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659" y="3033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67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3208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38968" name="Line 4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79" y="3049"/>
                    <a:ext cx="159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69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1589" y="3567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38970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504" y="3424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71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611" y="3573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38972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3" y="3422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38955" name="Rectangle 52"/>
                <p:cNvSpPr>
                  <a:spLocks noChangeArrowheads="1"/>
                </p:cNvSpPr>
                <p:nvPr/>
              </p:nvSpPr>
              <p:spPr bwMode="auto">
                <a:xfrm>
                  <a:off x="572" y="3902"/>
                  <a:ext cx="884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 sz="2400" b="1" dirty="0">
                      <a:solidFill>
                        <a:srgbClr val="000000"/>
                      </a:solidFill>
                    </a:rPr>
                    <a:t>(a</a:t>
                  </a:r>
                  <a:r>
                    <a:rPr lang="en-US" altLang="zh-CN" sz="2400" b="1" dirty="0" smtClean="0">
                      <a:solidFill>
                        <a:srgbClr val="000000"/>
                      </a:solidFill>
                    </a:rPr>
                    <a:t>) </a:t>
                  </a:r>
                  <a:r>
                    <a:rPr lang="zh-CN" altLang="en-US" sz="2400" b="1" dirty="0" smtClean="0">
                      <a:solidFill>
                        <a:srgbClr val="000000"/>
                      </a:solidFill>
                    </a:rPr>
                    <a:t>二叉排序树</a:t>
                  </a:r>
                  <a:endParaRPr lang="zh-CN" altLang="en-US" sz="2400" b="1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1" name="Group 53"/>
              <p:cNvGrpSpPr>
                <a:grpSpLocks/>
              </p:cNvGrpSpPr>
              <p:nvPr/>
            </p:nvGrpSpPr>
            <p:grpSpPr bwMode="auto">
              <a:xfrm>
                <a:off x="2222" y="2544"/>
                <a:ext cx="1570" cy="1632"/>
                <a:chOff x="2115" y="2496"/>
                <a:chExt cx="1570" cy="1632"/>
              </a:xfrm>
            </p:grpSpPr>
            <p:grpSp>
              <p:nvGrpSpPr>
                <p:cNvPr id="12" name="Group 54"/>
                <p:cNvGrpSpPr>
                  <a:grpSpLocks/>
                </p:cNvGrpSpPr>
                <p:nvPr/>
              </p:nvGrpSpPr>
              <p:grpSpPr bwMode="auto">
                <a:xfrm>
                  <a:off x="2115" y="2496"/>
                  <a:ext cx="1570" cy="1304"/>
                  <a:chOff x="2115" y="2496"/>
                  <a:chExt cx="1570" cy="1304"/>
                </a:xfrm>
              </p:grpSpPr>
              <p:sp>
                <p:nvSpPr>
                  <p:cNvPr id="38939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2787" y="2496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3894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2411" y="2839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8</a:t>
                    </a:r>
                  </a:p>
                </p:txBody>
              </p:sp>
              <p:sp>
                <p:nvSpPr>
                  <p:cNvPr id="38941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115" y="3200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38942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667" y="3208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10</a:t>
                    </a:r>
                  </a:p>
                </p:txBody>
              </p:sp>
              <p:sp>
                <p:nvSpPr>
                  <p:cNvPr id="38943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171" y="2824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15</a:t>
                    </a:r>
                  </a:p>
                </p:txBody>
              </p:sp>
              <p:sp>
                <p:nvSpPr>
                  <p:cNvPr id="38944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67" y="2696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45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051" y="2696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46" name="Line 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07" y="3049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47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619" y="3065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48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3051" y="3208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38949" name="Line 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58" y="3049"/>
                    <a:ext cx="159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50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3368" y="3567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38951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3283" y="3424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52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2390" y="3573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38953" name="Line 6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82" y="3422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38938" name="Rectangle 70"/>
                <p:cNvSpPr>
                  <a:spLocks noChangeArrowheads="1"/>
                </p:cNvSpPr>
                <p:nvPr/>
              </p:nvSpPr>
              <p:spPr bwMode="auto">
                <a:xfrm>
                  <a:off x="2400" y="3901"/>
                  <a:ext cx="1179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 sz="2400" b="1" dirty="0">
                      <a:solidFill>
                        <a:srgbClr val="000000"/>
                      </a:solidFill>
                    </a:rPr>
                    <a:t>(b)   </a:t>
                  </a:r>
                  <a:r>
                    <a:rPr lang="zh-CN" altLang="en-US" sz="2400" b="1" dirty="0">
                      <a:solidFill>
                        <a:srgbClr val="000000"/>
                      </a:solidFill>
                    </a:rPr>
                    <a:t>删除结点</a:t>
                  </a:r>
                  <a:r>
                    <a:rPr lang="en-US" altLang="zh-CN" sz="2400" b="1" dirty="0">
                      <a:solidFill>
                        <a:srgbClr val="000000"/>
                      </a:solidFill>
                    </a:rPr>
                    <a:t>19</a:t>
                  </a:r>
                </a:p>
              </p:txBody>
            </p:sp>
          </p:grpSp>
          <p:grpSp>
            <p:nvGrpSpPr>
              <p:cNvPr id="13" name="Group 71"/>
              <p:cNvGrpSpPr>
                <a:grpSpLocks/>
              </p:cNvGrpSpPr>
              <p:nvPr/>
            </p:nvGrpSpPr>
            <p:grpSpPr bwMode="auto">
              <a:xfrm>
                <a:off x="4094" y="2605"/>
                <a:ext cx="1570" cy="1571"/>
                <a:chOff x="4094" y="2496"/>
                <a:chExt cx="1570" cy="1571"/>
              </a:xfrm>
            </p:grpSpPr>
            <p:grpSp>
              <p:nvGrpSpPr>
                <p:cNvPr id="14" name="Group 72"/>
                <p:cNvGrpSpPr>
                  <a:grpSpLocks/>
                </p:cNvGrpSpPr>
                <p:nvPr/>
              </p:nvGrpSpPr>
              <p:grpSpPr bwMode="auto">
                <a:xfrm>
                  <a:off x="4094" y="2496"/>
                  <a:ext cx="1570" cy="1298"/>
                  <a:chOff x="3939" y="2496"/>
                  <a:chExt cx="1570" cy="1298"/>
                </a:xfrm>
              </p:grpSpPr>
              <p:sp>
                <p:nvSpPr>
                  <p:cNvPr id="38924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4611" y="2496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38925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4235" y="2839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8</a:t>
                    </a:r>
                  </a:p>
                </p:txBody>
              </p:sp>
              <p:sp>
                <p:nvSpPr>
                  <p:cNvPr id="38926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3939" y="3200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38927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4491" y="3208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38928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4995" y="2824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15</a:t>
                    </a:r>
                  </a:p>
                </p:txBody>
              </p:sp>
              <p:sp>
                <p:nvSpPr>
                  <p:cNvPr id="38929" name="Line 7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91" y="2696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30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4875" y="2696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31" name="Line 8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31" y="3049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32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4443" y="3065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33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4875" y="3208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38934" name="Line 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82" y="3049"/>
                    <a:ext cx="159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935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5192" y="3567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38936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5107" y="3424"/>
                    <a:ext cx="181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 sz="24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38923" name="Rectangle 86"/>
                <p:cNvSpPr>
                  <a:spLocks noChangeArrowheads="1"/>
                </p:cNvSpPr>
                <p:nvPr/>
              </p:nvSpPr>
              <p:spPr bwMode="auto">
                <a:xfrm>
                  <a:off x="4286" y="3840"/>
                  <a:ext cx="120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 sz="2400" b="1" dirty="0">
                      <a:solidFill>
                        <a:srgbClr val="000000"/>
                      </a:solidFill>
                    </a:rPr>
                    <a:t>(c)  </a:t>
                  </a:r>
                  <a:r>
                    <a:rPr lang="zh-CN" altLang="en-US" sz="2400" b="1" dirty="0">
                      <a:solidFill>
                        <a:srgbClr val="000000"/>
                      </a:solidFill>
                    </a:rPr>
                    <a:t>删除结点</a:t>
                  </a:r>
                  <a:r>
                    <a:rPr lang="en-US" altLang="zh-CN" sz="2400" b="1" dirty="0">
                      <a:solidFill>
                        <a:srgbClr val="000000"/>
                      </a:solidFill>
                    </a:rPr>
                    <a:t>10</a:t>
                  </a:r>
                </a:p>
              </p:txBody>
            </p:sp>
          </p:grpSp>
          <p:sp>
            <p:nvSpPr>
              <p:cNvPr id="38920" name="AutoShape 87"/>
              <p:cNvSpPr>
                <a:spLocks noChangeArrowheads="1"/>
              </p:cNvSpPr>
              <p:nvPr/>
            </p:nvSpPr>
            <p:spPr bwMode="auto">
              <a:xfrm>
                <a:off x="1872" y="3312"/>
                <a:ext cx="288" cy="14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921" name="AutoShape 88"/>
              <p:cNvSpPr>
                <a:spLocks noChangeArrowheads="1"/>
              </p:cNvSpPr>
              <p:nvPr/>
            </p:nvSpPr>
            <p:spPr bwMode="auto">
              <a:xfrm>
                <a:off x="3744" y="3360"/>
                <a:ext cx="288" cy="14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00CC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00B9"/>
      </a:accent6>
      <a:hlink>
        <a:srgbClr val="0000CC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00B9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00CC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00B9"/>
      </a:accent6>
      <a:hlink>
        <a:srgbClr val="0000CC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00B9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00CC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00B9"/>
      </a:accent6>
      <a:hlink>
        <a:srgbClr val="0000CC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00B9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00CC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00B9"/>
      </a:accent6>
      <a:hlink>
        <a:srgbClr val="0000CC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00B9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00CC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00B9"/>
      </a:accent6>
      <a:hlink>
        <a:srgbClr val="0000CC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00B9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00CC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00B9"/>
      </a:accent6>
      <a:hlink>
        <a:srgbClr val="0000CC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00B9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00CC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00B9"/>
      </a:accent6>
      <a:hlink>
        <a:srgbClr val="0000CC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00B9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3983</Words>
  <Application>Microsoft Office PowerPoint</Application>
  <PresentationFormat>全屏显示(4:3)</PresentationFormat>
  <Paragraphs>825</Paragraphs>
  <Slides>59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83" baseType="lpstr">
      <vt:lpstr>黑体</vt:lpstr>
      <vt:lpstr>华文行楷</vt:lpstr>
      <vt:lpstr>华文楷体</vt:lpstr>
      <vt:lpstr>楷体_GB2312</vt:lpstr>
      <vt:lpstr>宋体</vt:lpstr>
      <vt:lpstr>Angsana New</vt:lpstr>
      <vt:lpstr>Arial</vt:lpstr>
      <vt:lpstr>Symbol</vt:lpstr>
      <vt:lpstr>Times New Roman</vt:lpstr>
      <vt:lpstr>Verdana</vt:lpstr>
      <vt:lpstr>Vivaldi</vt:lpstr>
      <vt:lpstr>Wingdings</vt:lpstr>
      <vt:lpstr>商务型PPT模板</vt:lpstr>
      <vt:lpstr>2_默认设计模板</vt:lpstr>
      <vt:lpstr>默认设计模板</vt:lpstr>
      <vt:lpstr>1_商务型PPT模板</vt:lpstr>
      <vt:lpstr>3_默认设计模板</vt:lpstr>
      <vt:lpstr>2_商务型PPT模板</vt:lpstr>
      <vt:lpstr>1_默认设计模板</vt:lpstr>
      <vt:lpstr>4_默认设计模板</vt:lpstr>
      <vt:lpstr>5_默认设计模板</vt:lpstr>
      <vt:lpstr>6_默认设计模板</vt:lpstr>
      <vt:lpstr>位图图像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二叉排序树的查找性能分析</vt:lpstr>
      <vt:lpstr>最好情况：即：与折半查找中的判定树相同（形态比较均衡）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 - 树</vt:lpstr>
      <vt:lpstr>B - 树</vt:lpstr>
      <vt:lpstr>B - 树</vt:lpstr>
      <vt:lpstr>B - 树</vt:lpstr>
      <vt:lpstr>PowerPoint 演示文稿</vt:lpstr>
      <vt:lpstr>B - 树</vt:lpstr>
      <vt:lpstr>B - 树</vt:lpstr>
      <vt:lpstr>B - 树</vt:lpstr>
      <vt:lpstr>B - 树</vt:lpstr>
      <vt:lpstr>B - 树</vt:lpstr>
      <vt:lpstr>B - 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 - 树</vt:lpstr>
      <vt:lpstr>PowerPoint 演示文稿</vt:lpstr>
      <vt:lpstr>PowerPoint 演示文稿</vt:lpstr>
      <vt:lpstr>B - 树</vt:lpstr>
      <vt:lpstr>B - 树</vt:lpstr>
      <vt:lpstr>B - 树</vt:lpstr>
      <vt:lpstr>B - 树</vt:lpstr>
      <vt:lpstr>B - 树</vt:lpstr>
      <vt:lpstr>B - 树</vt:lpstr>
      <vt:lpstr>B - 树</vt:lpstr>
      <vt:lpstr>B - 树</vt:lpstr>
      <vt:lpstr>B - 树</vt:lpstr>
      <vt:lpstr>B - 树</vt:lpstr>
      <vt:lpstr>B - 树</vt:lpstr>
      <vt:lpstr>B - 树</vt:lpstr>
      <vt:lpstr>B - 树</vt:lpstr>
      <vt:lpstr>B - 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happy&amp;hope</cp:lastModifiedBy>
  <cp:revision>368</cp:revision>
  <dcterms:modified xsi:type="dcterms:W3CDTF">2016-12-07T14:16:10Z</dcterms:modified>
</cp:coreProperties>
</file>